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5" r:id="rId2"/>
    <p:sldMasterId id="2147483717" r:id="rId3"/>
    <p:sldMasterId id="2147483750" r:id="rId4"/>
    <p:sldMasterId id="2147483689" r:id="rId5"/>
  </p:sldMasterIdLst>
  <p:notesMasterIdLst>
    <p:notesMasterId r:id="rId61"/>
  </p:notesMasterIdLst>
  <p:handoutMasterIdLst>
    <p:handoutMasterId r:id="rId62"/>
  </p:handoutMasterIdLst>
  <p:sldIdLst>
    <p:sldId id="479" r:id="rId6"/>
    <p:sldId id="1134" r:id="rId7"/>
    <p:sldId id="1135" r:id="rId8"/>
    <p:sldId id="1136" r:id="rId9"/>
    <p:sldId id="1137" r:id="rId10"/>
    <p:sldId id="1138" r:id="rId11"/>
    <p:sldId id="1163" r:id="rId12"/>
    <p:sldId id="1139" r:id="rId13"/>
    <p:sldId id="1140" r:id="rId14"/>
    <p:sldId id="1164" r:id="rId15"/>
    <p:sldId id="1144" r:id="rId16"/>
    <p:sldId id="1165" r:id="rId17"/>
    <p:sldId id="1166" r:id="rId18"/>
    <p:sldId id="1151" r:id="rId19"/>
    <p:sldId id="1167" r:id="rId20"/>
    <p:sldId id="1168" r:id="rId21"/>
    <p:sldId id="1169" r:id="rId22"/>
    <p:sldId id="1152" r:id="rId23"/>
    <p:sldId id="1155" r:id="rId24"/>
    <p:sldId id="1156" r:id="rId25"/>
    <p:sldId id="1157" r:id="rId26"/>
    <p:sldId id="1158" r:id="rId27"/>
    <p:sldId id="1159" r:id="rId28"/>
    <p:sldId id="1160" r:id="rId29"/>
    <p:sldId id="1161" r:id="rId30"/>
    <p:sldId id="1170" r:id="rId31"/>
    <p:sldId id="1084" r:id="rId32"/>
    <p:sldId id="1085" r:id="rId33"/>
    <p:sldId id="1086" r:id="rId34"/>
    <p:sldId id="1087" r:id="rId35"/>
    <p:sldId id="1088" r:id="rId36"/>
    <p:sldId id="1089" r:id="rId37"/>
    <p:sldId id="1090" r:id="rId38"/>
    <p:sldId id="1091" r:id="rId39"/>
    <p:sldId id="1092" r:id="rId40"/>
    <p:sldId id="1093" r:id="rId41"/>
    <p:sldId id="1094" r:id="rId42"/>
    <p:sldId id="1095" r:id="rId43"/>
    <p:sldId id="1096" r:id="rId44"/>
    <p:sldId id="1097" r:id="rId45"/>
    <p:sldId id="1171" r:id="rId46"/>
    <p:sldId id="1101" r:id="rId47"/>
    <p:sldId id="1102" r:id="rId48"/>
    <p:sldId id="1172" r:id="rId49"/>
    <p:sldId id="1104" r:id="rId50"/>
    <p:sldId id="1105" r:id="rId51"/>
    <p:sldId id="1106" r:id="rId52"/>
    <p:sldId id="1107" r:id="rId53"/>
    <p:sldId id="1162" r:id="rId54"/>
    <p:sldId id="1173" r:id="rId55"/>
    <p:sldId id="1176" r:id="rId56"/>
    <p:sldId id="1103" r:id="rId57"/>
    <p:sldId id="1175" r:id="rId58"/>
    <p:sldId id="1174" r:id="rId59"/>
    <p:sldId id="1108" r:id="rId60"/>
  </p:sldIdLst>
  <p:sldSz cx="9144000" cy="5143500" type="screen16x9"/>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5" d="100"/>
          <a:sy n="85" d="100"/>
        </p:scale>
        <p:origin x="76" y="1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5570" tIns="47786" rIns="95570" bIns="47786" rtlCol="0"/>
          <a:lstStyle>
            <a:lvl1pPr algn="l">
              <a:defRPr sz="1300"/>
            </a:lvl1pPr>
          </a:lstStyle>
          <a:p>
            <a:endParaRPr lang="sv-SE"/>
          </a:p>
        </p:txBody>
      </p:sp>
      <p:sp>
        <p:nvSpPr>
          <p:cNvPr id="3" name="Date Placeholder 2"/>
          <p:cNvSpPr>
            <a:spLocks noGrp="1"/>
          </p:cNvSpPr>
          <p:nvPr>
            <p:ph type="dt" sz="quarter" idx="1"/>
          </p:nvPr>
        </p:nvSpPr>
        <p:spPr>
          <a:xfrm>
            <a:off x="3848645" y="1"/>
            <a:ext cx="2944284" cy="496570"/>
          </a:xfrm>
          <a:prstGeom prst="rect">
            <a:avLst/>
          </a:prstGeom>
        </p:spPr>
        <p:txBody>
          <a:bodyPr vert="horz" lIns="95570" tIns="47786" rIns="95570" bIns="47786" rtlCol="0"/>
          <a:lstStyle>
            <a:lvl1pPr algn="r">
              <a:defRPr sz="1300"/>
            </a:lvl1pPr>
          </a:lstStyle>
          <a:p>
            <a:fld id="{47C84FDD-BB37-6B48-A9C5-1C3155F992C4}" type="datetimeFigureOut">
              <a:rPr lang="en-US" smtClean="0"/>
              <a:t>1/4/2019</a:t>
            </a:fld>
            <a:endParaRPr lang="sv-SE"/>
          </a:p>
        </p:txBody>
      </p:sp>
      <p:sp>
        <p:nvSpPr>
          <p:cNvPr id="4" name="Footer Placeholder 3"/>
          <p:cNvSpPr>
            <a:spLocks noGrp="1"/>
          </p:cNvSpPr>
          <p:nvPr>
            <p:ph type="ftr" sz="quarter" idx="2"/>
          </p:nvPr>
        </p:nvSpPr>
        <p:spPr>
          <a:xfrm>
            <a:off x="0" y="9433106"/>
            <a:ext cx="2944284" cy="496570"/>
          </a:xfrm>
          <a:prstGeom prst="rect">
            <a:avLst/>
          </a:prstGeom>
        </p:spPr>
        <p:txBody>
          <a:bodyPr vert="horz" lIns="95570" tIns="47786" rIns="95570" bIns="47786" rtlCol="0" anchor="b"/>
          <a:lstStyle>
            <a:lvl1pPr algn="l">
              <a:defRPr sz="1300"/>
            </a:lvl1pPr>
          </a:lstStyle>
          <a:p>
            <a:endParaRPr lang="sv-SE"/>
          </a:p>
        </p:txBody>
      </p:sp>
      <p:sp>
        <p:nvSpPr>
          <p:cNvPr id="5" name="Slide Number Placeholder 4"/>
          <p:cNvSpPr>
            <a:spLocks noGrp="1"/>
          </p:cNvSpPr>
          <p:nvPr>
            <p:ph type="sldNum" sz="quarter" idx="3"/>
          </p:nvPr>
        </p:nvSpPr>
        <p:spPr>
          <a:xfrm>
            <a:off x="3848645" y="9433106"/>
            <a:ext cx="2944284" cy="496570"/>
          </a:xfrm>
          <a:prstGeom prst="rect">
            <a:avLst/>
          </a:prstGeom>
        </p:spPr>
        <p:txBody>
          <a:bodyPr vert="horz" lIns="95570" tIns="47786" rIns="95570" bIns="47786" rtlCol="0" anchor="b"/>
          <a:lstStyle>
            <a:lvl1pPr algn="r">
              <a:defRPr sz="13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4" cy="496570"/>
          </a:xfrm>
          <a:prstGeom prst="rect">
            <a:avLst/>
          </a:prstGeom>
        </p:spPr>
        <p:txBody>
          <a:bodyPr vert="horz" lIns="95570" tIns="47786" rIns="95570" bIns="47786" rtlCol="0"/>
          <a:lstStyle>
            <a:lvl1pPr algn="l">
              <a:defRPr sz="1300"/>
            </a:lvl1pPr>
          </a:lstStyle>
          <a:p>
            <a:endParaRPr lang="sv-SE"/>
          </a:p>
        </p:txBody>
      </p:sp>
      <p:sp>
        <p:nvSpPr>
          <p:cNvPr id="3" name="Platshållare för datum 2"/>
          <p:cNvSpPr>
            <a:spLocks noGrp="1"/>
          </p:cNvSpPr>
          <p:nvPr>
            <p:ph type="dt" idx="1"/>
          </p:nvPr>
        </p:nvSpPr>
        <p:spPr>
          <a:xfrm>
            <a:off x="3848645" y="1"/>
            <a:ext cx="2944284" cy="496570"/>
          </a:xfrm>
          <a:prstGeom prst="rect">
            <a:avLst/>
          </a:prstGeom>
        </p:spPr>
        <p:txBody>
          <a:bodyPr vert="horz" lIns="95570" tIns="47786" rIns="95570" bIns="47786" rtlCol="0"/>
          <a:lstStyle>
            <a:lvl1pPr algn="r">
              <a:defRPr sz="1300"/>
            </a:lvl1pPr>
          </a:lstStyle>
          <a:p>
            <a:fld id="{32100B7E-7A17-47E8-A5AB-33071C0C8AAA}" type="datetimeFigureOut">
              <a:rPr lang="sv-SE" smtClean="0"/>
              <a:pPr/>
              <a:t>2019-01-04</a:t>
            </a:fld>
            <a:endParaRPr lang="sv-SE"/>
          </a:p>
        </p:txBody>
      </p:sp>
      <p:sp>
        <p:nvSpPr>
          <p:cNvPr id="4" name="Platshållare för bildobjekt 3"/>
          <p:cNvSpPr>
            <a:spLocks noGrp="1" noRot="1" noChangeAspect="1"/>
          </p:cNvSpPr>
          <p:nvPr>
            <p:ph type="sldImg" idx="2"/>
          </p:nvPr>
        </p:nvSpPr>
        <p:spPr>
          <a:xfrm>
            <a:off x="88900" y="746125"/>
            <a:ext cx="6616700" cy="3722688"/>
          </a:xfrm>
          <a:prstGeom prst="rect">
            <a:avLst/>
          </a:prstGeom>
          <a:noFill/>
          <a:ln w="12700">
            <a:solidFill>
              <a:prstClr val="black"/>
            </a:solidFill>
          </a:ln>
        </p:spPr>
        <p:txBody>
          <a:bodyPr vert="horz" lIns="95570" tIns="47786" rIns="95570" bIns="47786"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70" tIns="47786" rIns="95570" bIns="47786"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4" cy="496570"/>
          </a:xfrm>
          <a:prstGeom prst="rect">
            <a:avLst/>
          </a:prstGeom>
        </p:spPr>
        <p:txBody>
          <a:bodyPr vert="horz" lIns="95570" tIns="47786" rIns="95570" bIns="47786" rtlCol="0" anchor="b"/>
          <a:lstStyle>
            <a:lvl1pPr algn="l">
              <a:defRPr sz="1300"/>
            </a:lvl1pPr>
          </a:lstStyle>
          <a:p>
            <a:endParaRPr lang="sv-SE"/>
          </a:p>
        </p:txBody>
      </p:sp>
      <p:sp>
        <p:nvSpPr>
          <p:cNvPr id="7" name="Platshållare för bildnummer 6"/>
          <p:cNvSpPr>
            <a:spLocks noGrp="1"/>
          </p:cNvSpPr>
          <p:nvPr>
            <p:ph type="sldNum" sz="quarter" idx="5"/>
          </p:nvPr>
        </p:nvSpPr>
        <p:spPr>
          <a:xfrm>
            <a:off x="3848645" y="9433106"/>
            <a:ext cx="2944284" cy="496570"/>
          </a:xfrm>
          <a:prstGeom prst="rect">
            <a:avLst/>
          </a:prstGeom>
        </p:spPr>
        <p:txBody>
          <a:bodyPr vert="horz" lIns="95570" tIns="47786" rIns="95570" bIns="47786" rtlCol="0" anchor="b"/>
          <a:lstStyle>
            <a:lvl1pPr algn="r">
              <a:defRPr sz="13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27</a:t>
            </a:fld>
            <a:endParaRPr lang="en-US" smtClean="0"/>
          </a:p>
        </p:txBody>
      </p:sp>
    </p:spTree>
    <p:extLst>
      <p:ext uri="{BB962C8B-B14F-4D97-AF65-F5344CB8AC3E}">
        <p14:creationId xmlns:p14="http://schemas.microsoft.com/office/powerpoint/2010/main" val="351361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CD12E0BF-C67F-4936-AEDC-8D1DE2EE0531}" type="slidenum">
              <a:rPr lang="sv-SE" smtClean="0"/>
              <a:pPr/>
              <a:t>29</a:t>
            </a:fld>
            <a:endParaRPr lang="sv-SE"/>
          </a:p>
        </p:txBody>
      </p:sp>
    </p:spTree>
    <p:extLst>
      <p:ext uri="{BB962C8B-B14F-4D97-AF65-F5344CB8AC3E}">
        <p14:creationId xmlns:p14="http://schemas.microsoft.com/office/powerpoint/2010/main" val="24482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30</a:t>
            </a:fld>
            <a:endParaRPr lang="en-US" smtClean="0"/>
          </a:p>
        </p:txBody>
      </p:sp>
    </p:spTree>
    <p:extLst>
      <p:ext uri="{BB962C8B-B14F-4D97-AF65-F5344CB8AC3E}">
        <p14:creationId xmlns:p14="http://schemas.microsoft.com/office/powerpoint/2010/main" val="336246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Footer Placeholder 2"/>
          <p:cNvSpPr>
            <a:spLocks noGrp="1"/>
          </p:cNvSpPr>
          <p:nvPr>
            <p:ph type="ftr" sz="quarter" idx="10"/>
          </p:nvPr>
        </p:nvSpPr>
        <p:spPr/>
        <p:txBody>
          <a:bodyPr/>
          <a:lstStyle>
            <a:lvl1pPr>
              <a:defRPr/>
            </a:lvl1pPr>
          </a:lstStyle>
          <a:p>
            <a:endParaRPr lang="en-US" altLang="sv-SE"/>
          </a:p>
        </p:txBody>
      </p:sp>
      <p:sp>
        <p:nvSpPr>
          <p:cNvPr id="4" name="Slide Number Placeholder 3"/>
          <p:cNvSpPr>
            <a:spLocks noGrp="1"/>
          </p:cNvSpPr>
          <p:nvPr>
            <p:ph type="sldNum" sz="quarter" idx="11"/>
          </p:nvPr>
        </p:nvSpPr>
        <p:spPr/>
        <p:txBody>
          <a:bodyPr/>
          <a:lstStyle>
            <a:lvl1pPr>
              <a:defRPr/>
            </a:lvl1pPr>
          </a:lstStyle>
          <a:p>
            <a:fld id="{A4DAC8C4-0660-4725-A451-755F918EEDEE}" type="slidenum">
              <a:rPr lang="en-US" altLang="sv-SE"/>
              <a:pPr/>
              <a:t>‹#›</a:t>
            </a:fld>
            <a:endParaRPr lang="en-US" altLang="sv-SE"/>
          </a:p>
        </p:txBody>
      </p:sp>
      <p:sp>
        <p:nvSpPr>
          <p:cNvPr id="5" name="Date Placeholder 4"/>
          <p:cNvSpPr>
            <a:spLocks noGrp="1"/>
          </p:cNvSpPr>
          <p:nvPr>
            <p:ph type="dt" sz="half" idx="12"/>
          </p:nvPr>
        </p:nvSpPr>
        <p:spPr/>
        <p:txBody>
          <a:bodyPr/>
          <a:lstStyle>
            <a:lvl1pPr>
              <a:defRPr/>
            </a:lvl1pPr>
          </a:lstStyle>
          <a:p>
            <a:endParaRPr lang="en-US" altLang="sv-SE"/>
          </a:p>
        </p:txBody>
      </p:sp>
    </p:spTree>
    <p:extLst>
      <p:ext uri="{BB962C8B-B14F-4D97-AF65-F5344CB8AC3E}">
        <p14:creationId xmlns:p14="http://schemas.microsoft.com/office/powerpoint/2010/main" val="173777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2019-01-04</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1/4/2019</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2019-01-04</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1/4/2019</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kdnuggets.com/2015/09/data-lake-vs-data-warehouse-key-differences.html"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2.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5.png"/><Relationship Id="rId5" Type="http://schemas.openxmlformats.org/officeDocument/2006/relationships/image" Target="../media/image21.emf"/><Relationship Id="rId10" Type="http://schemas.openxmlformats.org/officeDocument/2006/relationships/image" Target="../media/image24.png"/><Relationship Id="rId4" Type="http://schemas.openxmlformats.org/officeDocument/2006/relationships/oleObject" Target="../embeddings/oleObject1.bin"/><Relationship Id="rId9" Type="http://schemas.openxmlformats.org/officeDocument/2006/relationships/image" Target="../media/image2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3.xml"/><Relationship Id="rId7" Type="http://schemas.openxmlformats.org/officeDocument/2006/relationships/oleObject" Target="../embeddings/oleObject5.bin"/><Relationship Id="rId12"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1.emf"/><Relationship Id="rId11" Type="http://schemas.openxmlformats.org/officeDocument/2006/relationships/image" Target="../media/image29.png"/><Relationship Id="rId5" Type="http://schemas.openxmlformats.org/officeDocument/2006/relationships/oleObject" Target="../embeddings/oleObject4.bin"/><Relationship Id="rId10" Type="http://schemas.openxmlformats.org/officeDocument/2006/relationships/image" Target="../media/image23.emf"/><Relationship Id="rId4" Type="http://schemas.openxmlformats.org/officeDocument/2006/relationships/image" Target="../media/image28.png"/><Relationship Id="rId9"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662" y="1576724"/>
            <a:ext cx="7582327" cy="1102519"/>
          </a:xfrm>
        </p:spPr>
        <p:txBody>
          <a:bodyPr>
            <a:normAutofit fontScale="90000"/>
          </a:bodyPr>
          <a:lstStyle/>
          <a:p>
            <a:r>
              <a:rPr lang="sv-SE" sz="2250" dirty="0"/>
              <a:t/>
            </a:r>
            <a:br>
              <a:rPr lang="sv-SE" sz="2250" dirty="0"/>
            </a:br>
            <a:r>
              <a:rPr lang="sv-SE" sz="3300" b="1" i="1" dirty="0" smtClean="0"/>
              <a:t>Presentation: </a:t>
            </a:r>
            <a:br>
              <a:rPr lang="sv-SE" sz="3300" b="1" i="1" dirty="0" smtClean="0"/>
            </a:br>
            <a:r>
              <a:rPr lang="en-US" sz="3300" dirty="0" smtClean="0"/>
              <a:t>DW </a:t>
            </a:r>
            <a:r>
              <a:rPr lang="en-US" sz="3300" dirty="0" err="1" smtClean="0"/>
              <a:t>Architechtures</a:t>
            </a:r>
            <a:endParaRPr lang="sv-SE" sz="3300" dirty="0"/>
          </a:p>
        </p:txBody>
      </p:sp>
      <p:sp>
        <p:nvSpPr>
          <p:cNvPr id="3" name="Subtitle 2"/>
          <p:cNvSpPr>
            <a:spLocks noGrp="1"/>
          </p:cNvSpPr>
          <p:nvPr>
            <p:ph type="subTitle" idx="1"/>
          </p:nvPr>
        </p:nvSpPr>
        <p:spPr>
          <a:xfrm>
            <a:off x="1212244" y="3299557"/>
            <a:ext cx="4800600" cy="1314450"/>
          </a:xfrm>
        </p:spPr>
        <p:txBody>
          <a:bodyPr>
            <a:normAutofit/>
          </a:bodyPr>
          <a:lstStyle/>
          <a:p>
            <a:r>
              <a:rPr lang="sv-SE" dirty="0"/>
              <a:t>Erik Perjons</a:t>
            </a:r>
          </a:p>
          <a:p>
            <a:r>
              <a:rPr lang="sv-SE" dirty="0"/>
              <a:t>DSV, Stockholm University</a:t>
            </a:r>
          </a:p>
        </p:txBody>
      </p:sp>
    </p:spTree>
    <p:extLst>
      <p:ext uri="{BB962C8B-B14F-4D97-AF65-F5344CB8AC3E}">
        <p14:creationId xmlns:p14="http://schemas.microsoft.com/office/powerpoint/2010/main" val="4202656406"/>
      </p:ext>
    </p:extLst>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err="1" smtClean="0">
                <a:latin typeface="+mj-lt"/>
                <a:ea typeface="+mj-ea"/>
                <a:cs typeface="+mj-cs"/>
              </a:rPr>
              <a:t>Which</a:t>
            </a:r>
            <a:r>
              <a:rPr lang="sv-SE" sz="2700" dirty="0" smtClean="0">
                <a:latin typeface="+mj-lt"/>
                <a:ea typeface="+mj-ea"/>
                <a:cs typeface="+mj-cs"/>
              </a:rPr>
              <a:t> </a:t>
            </a:r>
            <a:r>
              <a:rPr lang="sv-SE" sz="2700" dirty="0" err="1" smtClean="0">
                <a:latin typeface="+mj-lt"/>
                <a:ea typeface="+mj-ea"/>
                <a:cs typeface="+mj-cs"/>
              </a:rPr>
              <a:t>factor</a:t>
            </a:r>
            <a:r>
              <a:rPr lang="sv-SE" sz="2700" dirty="0" smtClean="0">
                <a:latin typeface="+mj-lt"/>
                <a:ea typeface="+mj-ea"/>
                <a:cs typeface="+mj-cs"/>
              </a:rPr>
              <a:t> </a:t>
            </a:r>
            <a:r>
              <a:rPr lang="sv-SE" sz="2700" dirty="0" err="1" smtClean="0">
                <a:latin typeface="+mj-lt"/>
                <a:ea typeface="+mj-ea"/>
                <a:cs typeface="+mj-cs"/>
              </a:rPr>
              <a:t>impact</a:t>
            </a:r>
            <a:r>
              <a:rPr lang="sv-SE" sz="2700" dirty="0" smtClean="0">
                <a:latin typeface="+mj-lt"/>
                <a:ea typeface="+mj-ea"/>
                <a:cs typeface="+mj-cs"/>
              </a:rPr>
              <a:t> the </a:t>
            </a:r>
            <a:r>
              <a:rPr lang="sv-SE" sz="2700" dirty="0" err="1" smtClean="0">
                <a:latin typeface="+mj-lt"/>
                <a:ea typeface="+mj-ea"/>
                <a:cs typeface="+mj-cs"/>
              </a:rPr>
              <a:t>selection</a:t>
            </a:r>
            <a:r>
              <a:rPr lang="sv-SE" sz="2700" dirty="0" smtClean="0">
                <a:latin typeface="+mj-lt"/>
                <a:ea typeface="+mj-ea"/>
                <a:cs typeface="+mj-cs"/>
              </a:rPr>
              <a:t> </a:t>
            </a:r>
            <a:r>
              <a:rPr lang="sv-SE" sz="2700" dirty="0" err="1" smtClean="0">
                <a:latin typeface="+mj-lt"/>
                <a:ea typeface="+mj-ea"/>
                <a:cs typeface="+mj-cs"/>
              </a:rPr>
              <a:t>of</a:t>
            </a:r>
            <a:r>
              <a:rPr lang="sv-SE" sz="2700" dirty="0" smtClean="0">
                <a:latin typeface="+mj-lt"/>
                <a:ea typeface="+mj-ea"/>
                <a:cs typeface="+mj-cs"/>
              </a:rPr>
              <a:t> data </a:t>
            </a:r>
            <a:r>
              <a:rPr lang="sv-SE" sz="2700" dirty="0" err="1" smtClean="0">
                <a:latin typeface="+mj-lt"/>
                <a:ea typeface="+mj-ea"/>
                <a:cs typeface="+mj-cs"/>
              </a:rPr>
              <a:t>warehouse</a:t>
            </a:r>
            <a:r>
              <a:rPr lang="sv-SE" sz="2700" dirty="0" smtClean="0">
                <a:latin typeface="+mj-lt"/>
                <a:ea typeface="+mj-ea"/>
                <a:cs typeface="+mj-cs"/>
              </a:rPr>
              <a:t> </a:t>
            </a:r>
            <a:r>
              <a:rPr lang="sv-SE" sz="2700" dirty="0" err="1" smtClean="0">
                <a:latin typeface="+mj-lt"/>
                <a:ea typeface="+mj-ea"/>
                <a:cs typeface="+mj-cs"/>
              </a:rPr>
              <a:t>architechture</a:t>
            </a:r>
            <a:r>
              <a:rPr lang="sv-SE" sz="2700" dirty="0" smtClean="0">
                <a:latin typeface="+mj-lt"/>
                <a:ea typeface="+mj-ea"/>
                <a:cs typeface="+mj-cs"/>
              </a:rPr>
              <a:t>?</a:t>
            </a:r>
          </a:p>
        </p:txBody>
      </p:sp>
    </p:spTree>
    <p:extLst>
      <p:ext uri="{BB962C8B-B14F-4D97-AF65-F5344CB8AC3E}">
        <p14:creationId xmlns:p14="http://schemas.microsoft.com/office/powerpoint/2010/main" val="3221661120"/>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Which</a:t>
            </a:r>
            <a:r>
              <a:rPr lang="sv-SE" dirty="0" smtClean="0"/>
              <a:t> </a:t>
            </a:r>
            <a:r>
              <a:rPr lang="sv-SE" dirty="0" err="1" smtClean="0"/>
              <a:t>factors</a:t>
            </a:r>
            <a:r>
              <a:rPr lang="sv-SE" dirty="0" smtClean="0"/>
              <a:t> </a:t>
            </a:r>
            <a:r>
              <a:rPr lang="sv-SE" dirty="0" err="1" smtClean="0"/>
              <a:t>affect</a:t>
            </a:r>
            <a:r>
              <a:rPr lang="sv-SE" dirty="0" smtClean="0"/>
              <a:t> </a:t>
            </a:r>
            <a:r>
              <a:rPr lang="sv-SE" dirty="0" err="1" smtClean="0"/>
              <a:t>architecture</a:t>
            </a:r>
            <a:r>
              <a:rPr lang="sv-SE" dirty="0" smtClean="0"/>
              <a:t> </a:t>
            </a:r>
            <a:r>
              <a:rPr lang="sv-SE" dirty="0" err="1" smtClean="0"/>
              <a:t>selection</a:t>
            </a:r>
            <a:r>
              <a:rPr lang="sv-SE" dirty="0" smtClean="0"/>
              <a:t>?</a:t>
            </a:r>
            <a:endParaRPr lang="sv-SE" dirty="0"/>
          </a:p>
        </p:txBody>
      </p:sp>
      <p:sp>
        <p:nvSpPr>
          <p:cNvPr id="3" name="Content Placeholder 2"/>
          <p:cNvSpPr>
            <a:spLocks noGrp="1"/>
          </p:cNvSpPr>
          <p:nvPr>
            <p:ph idx="1"/>
          </p:nvPr>
        </p:nvSpPr>
        <p:spPr>
          <a:xfrm>
            <a:off x="792000" y="1753849"/>
            <a:ext cx="7647462" cy="1139254"/>
          </a:xfrm>
        </p:spPr>
        <p:txBody>
          <a:bodyPr>
            <a:normAutofit fontScale="25000" lnSpcReduction="20000"/>
          </a:bodyPr>
          <a:lstStyle/>
          <a:p>
            <a:pPr marL="0" indent="0">
              <a:spcBef>
                <a:spcPts val="0"/>
              </a:spcBef>
              <a:buNone/>
            </a:pPr>
            <a:r>
              <a:rPr lang="en-US" sz="4800" dirty="0" smtClean="0"/>
              <a:t>Which of these factors affect?</a:t>
            </a:r>
          </a:p>
          <a:p>
            <a:pPr>
              <a:spcBef>
                <a:spcPts val="0"/>
              </a:spcBef>
            </a:pPr>
            <a:r>
              <a:rPr lang="en-US" sz="4800" dirty="0" smtClean="0"/>
              <a:t>High interdependence between departments, units, employees?</a:t>
            </a:r>
          </a:p>
          <a:p>
            <a:pPr>
              <a:spcBef>
                <a:spcPts val="0"/>
              </a:spcBef>
            </a:pPr>
            <a:r>
              <a:rPr lang="en-US" sz="4800" dirty="0" smtClean="0"/>
              <a:t>High urgency for a DW solution? </a:t>
            </a:r>
          </a:p>
          <a:p>
            <a:pPr>
              <a:spcBef>
                <a:spcPts val="0"/>
              </a:spcBef>
            </a:pPr>
            <a:r>
              <a:rPr lang="en-US" sz="4800" dirty="0" smtClean="0"/>
              <a:t>Tasks in the organization </a:t>
            </a:r>
            <a:r>
              <a:rPr lang="en-US" sz="4800" dirty="0"/>
              <a:t>are relatively less </a:t>
            </a:r>
            <a:r>
              <a:rPr lang="en-US" sz="4800" dirty="0" smtClean="0"/>
              <a:t>routine?</a:t>
            </a:r>
          </a:p>
          <a:p>
            <a:pPr>
              <a:spcBef>
                <a:spcPts val="0"/>
              </a:spcBef>
            </a:pPr>
            <a:r>
              <a:rPr lang="en-US" sz="4800" dirty="0" smtClean="0"/>
              <a:t>DW as a short-term </a:t>
            </a:r>
            <a:r>
              <a:rPr lang="en-US" sz="4800" dirty="0"/>
              <a:t>point solution </a:t>
            </a:r>
            <a:r>
              <a:rPr lang="en-US" sz="4800" dirty="0" smtClean="0"/>
              <a:t>or strategic </a:t>
            </a:r>
            <a:r>
              <a:rPr lang="en-US" sz="4800" dirty="0"/>
              <a:t>infrastructure </a:t>
            </a:r>
            <a:r>
              <a:rPr lang="en-US" sz="4800" dirty="0" smtClean="0"/>
              <a:t>project?</a:t>
            </a:r>
          </a:p>
          <a:p>
            <a:pPr>
              <a:spcBef>
                <a:spcPts val="0"/>
              </a:spcBef>
            </a:pPr>
            <a:r>
              <a:rPr lang="en-US" sz="4800" dirty="0" smtClean="0"/>
              <a:t>Low </a:t>
            </a:r>
            <a:r>
              <a:rPr lang="en-US" sz="4800" dirty="0"/>
              <a:t>resource </a:t>
            </a:r>
            <a:r>
              <a:rPr lang="en-US" sz="4800" dirty="0" smtClean="0"/>
              <a:t>availability?</a:t>
            </a:r>
          </a:p>
          <a:p>
            <a:pPr>
              <a:spcBef>
                <a:spcPts val="0"/>
              </a:spcBef>
            </a:pPr>
            <a:r>
              <a:rPr lang="en-US" sz="4800" dirty="0"/>
              <a:t>IT staff with low perceived </a:t>
            </a:r>
            <a:r>
              <a:rPr lang="en-US" sz="4800" dirty="0" smtClean="0"/>
              <a:t>ability?</a:t>
            </a:r>
          </a:p>
          <a:p>
            <a:pPr>
              <a:spcBef>
                <a:spcPts val="0"/>
              </a:spcBef>
            </a:pPr>
            <a:r>
              <a:rPr lang="en-US" sz="4800" dirty="0" smtClean="0"/>
              <a:t>Upper </a:t>
            </a:r>
            <a:r>
              <a:rPr lang="en-US" sz="4800" dirty="0"/>
              <a:t>management </a:t>
            </a:r>
            <a:r>
              <a:rPr lang="en-US" sz="4800" dirty="0" smtClean="0"/>
              <a:t>sponsorship?</a:t>
            </a:r>
          </a:p>
          <a:p>
            <a:pPr marL="0" indent="0">
              <a:spcBef>
                <a:spcPts val="1200"/>
              </a:spcBef>
              <a:buNone/>
            </a:pPr>
            <a:endParaRPr lang="sv-SE" dirty="0"/>
          </a:p>
        </p:txBody>
      </p:sp>
      <p:sp>
        <p:nvSpPr>
          <p:cNvPr id="5" name="Rectangle 4"/>
          <p:cNvSpPr/>
          <p:nvPr/>
        </p:nvSpPr>
        <p:spPr>
          <a:xfrm>
            <a:off x="4706912" y="4340032"/>
            <a:ext cx="4572000" cy="646331"/>
          </a:xfrm>
          <a:prstGeom prst="rect">
            <a:avLst/>
          </a:prstGeom>
        </p:spPr>
        <p:txBody>
          <a:bodyPr>
            <a:spAutoFit/>
          </a:bodyPr>
          <a:lstStyle/>
          <a:p>
            <a:r>
              <a:rPr lang="en-US" sz="1200" dirty="0" smtClean="0">
                <a:solidFill>
                  <a:srgbClr val="333333"/>
                </a:solidFill>
                <a:latin typeface="Helvetica Neue"/>
              </a:rPr>
              <a:t>(</a:t>
            </a:r>
            <a:r>
              <a:rPr lang="en-US" sz="1200" dirty="0" err="1" smtClean="0">
                <a:solidFill>
                  <a:srgbClr val="333333"/>
                </a:solidFill>
                <a:latin typeface="Helvetica Neue"/>
              </a:rPr>
              <a:t>Ariyachandra</a:t>
            </a:r>
            <a:r>
              <a:rPr lang="en-US" sz="1200" dirty="0">
                <a:solidFill>
                  <a:srgbClr val="333333"/>
                </a:solidFill>
                <a:latin typeface="Helvetica Neue"/>
              </a:rPr>
              <a:t>, T., &amp; Watson, H. (2010). Key organizational factors in data warehouse architecture selection. </a:t>
            </a:r>
            <a:r>
              <a:rPr lang="en-US" sz="1200" i="1" dirty="0">
                <a:solidFill>
                  <a:srgbClr val="333333"/>
                </a:solidFill>
                <a:latin typeface="Helvetica Neue"/>
              </a:rPr>
              <a:t>Decision support systems</a:t>
            </a:r>
            <a:r>
              <a:rPr lang="en-US" sz="1200" dirty="0">
                <a:solidFill>
                  <a:srgbClr val="333333"/>
                </a:solidFill>
                <a:latin typeface="Helvetica Neue"/>
              </a:rPr>
              <a:t>, </a:t>
            </a:r>
            <a:r>
              <a:rPr lang="en-US" sz="1200" i="1" dirty="0">
                <a:solidFill>
                  <a:srgbClr val="333333"/>
                </a:solidFill>
                <a:latin typeface="Helvetica Neue"/>
              </a:rPr>
              <a:t>49</a:t>
            </a:r>
            <a:r>
              <a:rPr lang="en-US" sz="1200" dirty="0">
                <a:solidFill>
                  <a:srgbClr val="333333"/>
                </a:solidFill>
                <a:latin typeface="Helvetica Neue"/>
              </a:rPr>
              <a:t>(2), 200-212</a:t>
            </a:r>
            <a:r>
              <a:rPr lang="en-US" sz="1200" dirty="0" smtClean="0">
                <a:solidFill>
                  <a:srgbClr val="333333"/>
                </a:solidFill>
                <a:latin typeface="Helvetica Neue"/>
              </a:rPr>
              <a:t>.)</a:t>
            </a:r>
            <a:endParaRPr lang="sv-SE" sz="1200" dirty="0"/>
          </a:p>
        </p:txBody>
      </p:sp>
    </p:spTree>
    <p:extLst>
      <p:ext uri="{BB962C8B-B14F-4D97-AF65-F5344CB8AC3E}">
        <p14:creationId xmlns:p14="http://schemas.microsoft.com/office/powerpoint/2010/main" val="273784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smtClean="0">
                <a:latin typeface="+mj-lt"/>
                <a:ea typeface="+mj-ea"/>
                <a:cs typeface="+mj-cs"/>
              </a:rPr>
              <a:t>Data Lake and Data </a:t>
            </a:r>
            <a:r>
              <a:rPr lang="sv-SE" sz="2700" dirty="0" err="1">
                <a:latin typeface="+mj-lt"/>
                <a:ea typeface="+mj-ea"/>
                <a:cs typeface="+mj-cs"/>
              </a:rPr>
              <a:t>W</a:t>
            </a:r>
            <a:r>
              <a:rPr lang="sv-SE" sz="2700" dirty="0" err="1" smtClean="0">
                <a:latin typeface="+mj-lt"/>
                <a:ea typeface="+mj-ea"/>
                <a:cs typeface="+mj-cs"/>
              </a:rPr>
              <a:t>arehouse</a:t>
            </a:r>
            <a:endParaRPr lang="sv-SE" sz="2700" dirty="0" smtClean="0">
              <a:latin typeface="+mj-lt"/>
              <a:ea typeface="+mj-ea"/>
              <a:cs typeface="+mj-cs"/>
            </a:endParaRPr>
          </a:p>
        </p:txBody>
      </p:sp>
    </p:spTree>
    <p:extLst>
      <p:ext uri="{BB962C8B-B14F-4D97-AF65-F5344CB8AC3E}">
        <p14:creationId xmlns:p14="http://schemas.microsoft.com/office/powerpoint/2010/main" val="1762918340"/>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What is a Data Lake?</a:t>
            </a:r>
            <a:endParaRPr lang="sv-SE" dirty="0"/>
          </a:p>
        </p:txBody>
      </p:sp>
      <p:sp>
        <p:nvSpPr>
          <p:cNvPr id="3" name="Content Placeholder 2"/>
          <p:cNvSpPr>
            <a:spLocks noGrp="1"/>
          </p:cNvSpPr>
          <p:nvPr>
            <p:ph idx="1"/>
          </p:nvPr>
        </p:nvSpPr>
        <p:spPr>
          <a:xfrm>
            <a:off x="791999" y="1275534"/>
            <a:ext cx="7398855" cy="1320432"/>
          </a:xfrm>
        </p:spPr>
        <p:txBody>
          <a:bodyPr>
            <a:normAutofit/>
          </a:bodyPr>
          <a:lstStyle/>
          <a:p>
            <a:r>
              <a:rPr lang="en-US" sz="1600" dirty="0"/>
              <a:t>“A data lake is a </a:t>
            </a:r>
            <a:r>
              <a:rPr lang="en-US" sz="1600" b="1" dirty="0"/>
              <a:t>storage repository </a:t>
            </a:r>
            <a:r>
              <a:rPr lang="en-US" sz="1600" dirty="0"/>
              <a:t>that holds a </a:t>
            </a:r>
            <a:r>
              <a:rPr lang="en-US" sz="1600" b="1" dirty="0"/>
              <a:t>vast amount of raw data in its native format</a:t>
            </a:r>
            <a:r>
              <a:rPr lang="en-US" sz="1600" dirty="0"/>
              <a:t>, including structured, semi-structured, and unstructured data</a:t>
            </a:r>
            <a:r>
              <a:rPr lang="en-US" sz="1600" dirty="0" smtClean="0"/>
              <a:t>.”</a:t>
            </a:r>
          </a:p>
          <a:p>
            <a:endParaRPr lang="en-US" sz="1400" dirty="0" smtClean="0"/>
          </a:p>
          <a:p>
            <a:endParaRPr lang="sv-SE" sz="1400" dirty="0"/>
          </a:p>
        </p:txBody>
      </p:sp>
      <p:sp>
        <p:nvSpPr>
          <p:cNvPr id="4" name="TextBox 3"/>
          <p:cNvSpPr txBox="1"/>
          <p:nvPr/>
        </p:nvSpPr>
        <p:spPr>
          <a:xfrm>
            <a:off x="5122190" y="4153546"/>
            <a:ext cx="3722948" cy="646331"/>
          </a:xfrm>
          <a:prstGeom prst="rect">
            <a:avLst/>
          </a:prstGeom>
          <a:noFill/>
        </p:spPr>
        <p:txBody>
          <a:bodyPr wrap="square" rtlCol="0">
            <a:spAutoFit/>
          </a:bodyPr>
          <a:lstStyle/>
          <a:p>
            <a:r>
              <a:rPr lang="sv-SE" sz="1200" dirty="0"/>
              <a:t>(</a:t>
            </a:r>
            <a:r>
              <a:rPr lang="sv-SE" sz="1200" dirty="0">
                <a:hlinkClick r:id="rId2"/>
              </a:rPr>
              <a:t>https://www.kdnuggets.com/2015/09/data-lake-vs-data-warehouse-key-differences.html</a:t>
            </a:r>
            <a:r>
              <a:rPr lang="sv-SE" sz="1200" dirty="0"/>
              <a:t>)</a:t>
            </a:r>
          </a:p>
          <a:p>
            <a:endParaRPr lang="sv-SE" sz="1200" dirty="0"/>
          </a:p>
        </p:txBody>
      </p:sp>
    </p:spTree>
    <p:extLst>
      <p:ext uri="{BB962C8B-B14F-4D97-AF65-F5344CB8AC3E}">
        <p14:creationId xmlns:p14="http://schemas.microsoft.com/office/powerpoint/2010/main" val="2291612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What is a Data Lake”</a:t>
            </a:r>
            <a:endParaRPr lang="sv-SE" dirty="0"/>
          </a:p>
        </p:txBody>
      </p:sp>
      <p:sp>
        <p:nvSpPr>
          <p:cNvPr id="3" name="Content Placeholder 2"/>
          <p:cNvSpPr>
            <a:spLocks noGrp="1"/>
          </p:cNvSpPr>
          <p:nvPr>
            <p:ph idx="1"/>
          </p:nvPr>
        </p:nvSpPr>
        <p:spPr>
          <a:xfrm>
            <a:off x="791999" y="1275534"/>
            <a:ext cx="7710869" cy="1940364"/>
          </a:xfrm>
        </p:spPr>
        <p:txBody>
          <a:bodyPr>
            <a:normAutofit fontScale="92500"/>
          </a:bodyPr>
          <a:lstStyle/>
          <a:p>
            <a:r>
              <a:rPr lang="en-US" sz="1600" dirty="0" smtClean="0"/>
              <a:t>A data lake is “</a:t>
            </a:r>
            <a:r>
              <a:rPr lang="en-US" sz="1600" dirty="0"/>
              <a:t>a </a:t>
            </a:r>
            <a:r>
              <a:rPr lang="en-US" sz="1600" b="1" dirty="0"/>
              <a:t>methodology </a:t>
            </a:r>
            <a:r>
              <a:rPr lang="en-US" sz="1600" dirty="0"/>
              <a:t>enabled by a </a:t>
            </a:r>
            <a:r>
              <a:rPr lang="en-US" sz="1600" b="1" dirty="0"/>
              <a:t>massive data repository </a:t>
            </a:r>
            <a:r>
              <a:rPr lang="en-US" sz="1600" dirty="0"/>
              <a:t>based on </a:t>
            </a:r>
            <a:r>
              <a:rPr lang="en-US" sz="1600" b="1" dirty="0"/>
              <a:t>low cost technologies that improves the capture, refinement, archival, and exploration</a:t>
            </a:r>
            <a:r>
              <a:rPr lang="en-US" sz="1600" dirty="0"/>
              <a:t> of raw data within an enterprise</a:t>
            </a:r>
            <a:r>
              <a:rPr lang="en-US" sz="1600" dirty="0" smtClean="0"/>
              <a:t>.”</a:t>
            </a:r>
            <a:r>
              <a:rPr lang="en-US" sz="1600" dirty="0"/>
              <a:t> </a:t>
            </a:r>
            <a:endParaRPr lang="en-US" sz="1500" dirty="0"/>
          </a:p>
          <a:p>
            <a:endParaRPr lang="en-US" sz="1600" dirty="0" smtClean="0"/>
          </a:p>
          <a:p>
            <a:r>
              <a:rPr lang="en-US" sz="1600" dirty="0"/>
              <a:t>"</a:t>
            </a:r>
            <a:r>
              <a:rPr lang="en-US" sz="1600" b="1" dirty="0"/>
              <a:t>Yesterday's unified storage </a:t>
            </a:r>
            <a:r>
              <a:rPr lang="en-US" sz="1600" dirty="0"/>
              <a:t>is </a:t>
            </a:r>
            <a:r>
              <a:rPr lang="en-US" sz="1600" b="1" dirty="0"/>
              <a:t>today's enterprise data lake</a:t>
            </a:r>
            <a:r>
              <a:rPr lang="en-US" sz="1600" dirty="0"/>
              <a:t>" </a:t>
            </a:r>
          </a:p>
          <a:p>
            <a:endParaRPr lang="en-US" sz="1600" dirty="0" smtClean="0"/>
          </a:p>
          <a:p>
            <a:endParaRPr lang="en-US" sz="1000" dirty="0" smtClean="0"/>
          </a:p>
          <a:p>
            <a:endParaRPr lang="en-US" sz="1000" dirty="0"/>
          </a:p>
          <a:p>
            <a:endParaRPr lang="en-US" sz="1000" dirty="0" smtClean="0"/>
          </a:p>
          <a:p>
            <a:endParaRPr lang="sv-SE" sz="1400" dirty="0"/>
          </a:p>
        </p:txBody>
      </p:sp>
      <p:sp>
        <p:nvSpPr>
          <p:cNvPr id="4" name="TextBox 3"/>
          <p:cNvSpPr txBox="1"/>
          <p:nvPr/>
        </p:nvSpPr>
        <p:spPr>
          <a:xfrm>
            <a:off x="4858719" y="3812584"/>
            <a:ext cx="3943751" cy="1200329"/>
          </a:xfrm>
          <a:prstGeom prst="rect">
            <a:avLst/>
          </a:prstGeom>
          <a:noFill/>
        </p:spPr>
        <p:txBody>
          <a:bodyPr wrap="square" rtlCol="0">
            <a:spAutoFit/>
          </a:bodyPr>
          <a:lstStyle/>
          <a:p>
            <a:r>
              <a:rPr lang="en-US" sz="1200" dirty="0"/>
              <a:t>(Huang Fang, Managing Data Lakes in Big Data Era: What’s a data lake and why has it became popular in data management ecosystem, The 5th Annual IEEE International Conference on Cyber Technology in Automation, Control and Intelligent Systems, June 8-12, 2015, Shenyang, China.) </a:t>
            </a:r>
          </a:p>
          <a:p>
            <a:endParaRPr lang="sv-SE" sz="1200" dirty="0"/>
          </a:p>
        </p:txBody>
      </p:sp>
    </p:spTree>
    <p:extLst>
      <p:ext uri="{BB962C8B-B14F-4D97-AF65-F5344CB8AC3E}">
        <p14:creationId xmlns:p14="http://schemas.microsoft.com/office/powerpoint/2010/main" val="2412126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is a Data Lake?</a:t>
            </a:r>
            <a:endParaRPr lang="sv-SE" dirty="0"/>
          </a:p>
        </p:txBody>
      </p:sp>
      <p:sp>
        <p:nvSpPr>
          <p:cNvPr id="3" name="Content Placeholder 2"/>
          <p:cNvSpPr>
            <a:spLocks noGrp="1"/>
          </p:cNvSpPr>
          <p:nvPr>
            <p:ph idx="1"/>
          </p:nvPr>
        </p:nvSpPr>
        <p:spPr>
          <a:xfrm>
            <a:off x="792000" y="1275534"/>
            <a:ext cx="7305864" cy="2800520"/>
          </a:xfrm>
        </p:spPr>
        <p:txBody>
          <a:bodyPr>
            <a:normAutofit/>
          </a:bodyPr>
          <a:lstStyle/>
          <a:p>
            <a:pPr>
              <a:spcBef>
                <a:spcPts val="1200"/>
              </a:spcBef>
            </a:pPr>
            <a:r>
              <a:rPr lang="en-US" sz="1600" dirty="0" smtClean="0"/>
              <a:t>“The </a:t>
            </a:r>
            <a:r>
              <a:rPr lang="en-US" sz="1600" dirty="0"/>
              <a:t>basic idea of Data Lake is simple, </a:t>
            </a:r>
            <a:r>
              <a:rPr lang="en-US" sz="1600" b="1" dirty="0"/>
              <a:t>all data emitted by the organization will be stored in a single data </a:t>
            </a:r>
            <a:r>
              <a:rPr lang="en-US" sz="1600" b="1" dirty="0" smtClean="0"/>
              <a:t>structure </a:t>
            </a:r>
            <a:r>
              <a:rPr lang="en-US" sz="1600" dirty="0" smtClean="0"/>
              <a:t>called </a:t>
            </a:r>
            <a:r>
              <a:rPr lang="en-US" sz="1600" dirty="0"/>
              <a:t>Data Lake</a:t>
            </a:r>
            <a:r>
              <a:rPr lang="en-US" sz="1600" dirty="0" smtClean="0"/>
              <a:t>.” </a:t>
            </a:r>
          </a:p>
          <a:p>
            <a:pPr>
              <a:spcBef>
                <a:spcPts val="1200"/>
              </a:spcBef>
            </a:pPr>
            <a:r>
              <a:rPr lang="en-US" sz="1600" dirty="0" smtClean="0"/>
              <a:t>“Data </a:t>
            </a:r>
            <a:r>
              <a:rPr lang="en-US" sz="1600" dirty="0"/>
              <a:t>will be stored in the lake in their </a:t>
            </a:r>
            <a:r>
              <a:rPr lang="en-US" sz="1600" b="1" dirty="0"/>
              <a:t>original format</a:t>
            </a:r>
            <a:r>
              <a:rPr lang="en-US" sz="1600" dirty="0" smtClean="0"/>
              <a:t>.”</a:t>
            </a:r>
          </a:p>
          <a:p>
            <a:pPr>
              <a:spcBef>
                <a:spcPts val="1200"/>
              </a:spcBef>
            </a:pPr>
            <a:r>
              <a:rPr lang="en-US" sz="1600" dirty="0" smtClean="0"/>
              <a:t>“Once </a:t>
            </a:r>
            <a:r>
              <a:rPr lang="en-US" sz="1600" dirty="0"/>
              <a:t>data are placed in the lake, it’s </a:t>
            </a:r>
            <a:r>
              <a:rPr lang="en-US" sz="1600" b="1" dirty="0"/>
              <a:t>available for analysis by everyone in the </a:t>
            </a:r>
            <a:r>
              <a:rPr lang="en-US" sz="1600" b="1" dirty="0" smtClean="0"/>
              <a:t>organization.</a:t>
            </a:r>
            <a:r>
              <a:rPr lang="en-US" sz="1600" dirty="0" smtClean="0"/>
              <a:t>“</a:t>
            </a:r>
            <a:endParaRPr lang="en-US" sz="1600" dirty="0"/>
          </a:p>
          <a:p>
            <a:endParaRPr lang="sv-SE" dirty="0"/>
          </a:p>
        </p:txBody>
      </p:sp>
      <p:sp>
        <p:nvSpPr>
          <p:cNvPr id="4" name="TextBox 3"/>
          <p:cNvSpPr txBox="1"/>
          <p:nvPr/>
        </p:nvSpPr>
        <p:spPr>
          <a:xfrm>
            <a:off x="4217400" y="4316279"/>
            <a:ext cx="4229388" cy="738664"/>
          </a:xfrm>
          <a:prstGeom prst="rect">
            <a:avLst/>
          </a:prstGeom>
          <a:noFill/>
        </p:spPr>
        <p:txBody>
          <a:bodyPr wrap="square" rtlCol="0">
            <a:spAutoFit/>
          </a:bodyPr>
          <a:lstStyle/>
          <a:p>
            <a:r>
              <a:rPr lang="en-US" sz="1200" dirty="0"/>
              <a:t>(</a:t>
            </a:r>
            <a:r>
              <a:rPr lang="en-US" sz="1200" dirty="0" err="1" smtClean="0"/>
              <a:t>Khine</a:t>
            </a:r>
            <a:r>
              <a:rPr lang="en-US" sz="1200" dirty="0"/>
              <a:t>, P. P., &amp; Wang, Z. S. (2018). Data lake: a new ideology in big data era. In </a:t>
            </a:r>
            <a:r>
              <a:rPr lang="en-US" sz="1200" i="1" dirty="0"/>
              <a:t>ITM Web of Conferences</a:t>
            </a:r>
            <a:r>
              <a:rPr lang="en-US" sz="1200" dirty="0"/>
              <a:t> (Vol. 17, p. 03025). EDP Sciences</a:t>
            </a:r>
            <a:r>
              <a:rPr lang="en-US" dirty="0" smtClean="0"/>
              <a:t>.)</a:t>
            </a:r>
            <a:endParaRPr lang="sv-SE" dirty="0"/>
          </a:p>
        </p:txBody>
      </p:sp>
    </p:spTree>
    <p:extLst>
      <p:ext uri="{BB962C8B-B14F-4D97-AF65-F5344CB8AC3E}">
        <p14:creationId xmlns:p14="http://schemas.microsoft.com/office/powerpoint/2010/main" val="72598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An </a:t>
            </a:r>
            <a:r>
              <a:rPr lang="sv-SE" dirty="0" err="1" smtClean="0"/>
              <a:t>example</a:t>
            </a:r>
            <a:r>
              <a:rPr lang="sv-SE" dirty="0" smtClean="0"/>
              <a:t> </a:t>
            </a:r>
            <a:r>
              <a:rPr lang="sv-SE" dirty="0" err="1" smtClean="0"/>
              <a:t>of</a:t>
            </a:r>
            <a:r>
              <a:rPr lang="sv-SE" dirty="0" smtClean="0"/>
              <a:t> a Data Lake </a:t>
            </a:r>
            <a:r>
              <a:rPr lang="sv-SE" dirty="0" err="1" smtClean="0"/>
              <a:t>Architecture</a:t>
            </a:r>
            <a:endParaRPr lang="sv-SE" dirty="0"/>
          </a:p>
        </p:txBody>
      </p:sp>
      <p:pic>
        <p:nvPicPr>
          <p:cNvPr id="4" name="Picture 3"/>
          <p:cNvPicPr>
            <a:picLocks noChangeAspect="1"/>
          </p:cNvPicPr>
          <p:nvPr/>
        </p:nvPicPr>
        <p:blipFill>
          <a:blip r:embed="rId2"/>
          <a:stretch>
            <a:fillRect/>
          </a:stretch>
        </p:blipFill>
        <p:spPr>
          <a:xfrm>
            <a:off x="1237280" y="1813302"/>
            <a:ext cx="5187073" cy="2790367"/>
          </a:xfrm>
          <a:prstGeom prst="rect">
            <a:avLst/>
          </a:prstGeom>
        </p:spPr>
      </p:pic>
      <p:sp>
        <p:nvSpPr>
          <p:cNvPr id="5" name="TextBox 4"/>
          <p:cNvSpPr txBox="1"/>
          <p:nvPr/>
        </p:nvSpPr>
        <p:spPr>
          <a:xfrm>
            <a:off x="6424353" y="3939540"/>
            <a:ext cx="2309247" cy="1015663"/>
          </a:xfrm>
          <a:prstGeom prst="rect">
            <a:avLst/>
          </a:prstGeom>
          <a:noFill/>
        </p:spPr>
        <p:txBody>
          <a:bodyPr wrap="square" rtlCol="0">
            <a:spAutoFit/>
          </a:bodyPr>
          <a:lstStyle/>
          <a:p>
            <a:r>
              <a:rPr lang="en-US" sz="1200" dirty="0"/>
              <a:t>Gupta, S., &amp; </a:t>
            </a:r>
            <a:r>
              <a:rPr lang="en-US" sz="1200" dirty="0" err="1"/>
              <a:t>Giri</a:t>
            </a:r>
            <a:r>
              <a:rPr lang="en-US" sz="1200" dirty="0"/>
              <a:t>, V. (2018). Introduction to Enterprise Data Lakes. In </a:t>
            </a:r>
            <a:r>
              <a:rPr lang="en-US" sz="1200" i="1" dirty="0"/>
              <a:t>Practical Enterprise Data Lake Insights</a:t>
            </a:r>
            <a:r>
              <a:rPr lang="en-US" sz="1200" dirty="0"/>
              <a:t> (pp. 1-31). </a:t>
            </a:r>
            <a:r>
              <a:rPr lang="en-US" sz="1200" dirty="0" err="1"/>
              <a:t>Apress</a:t>
            </a:r>
            <a:r>
              <a:rPr lang="en-US" sz="1200" dirty="0"/>
              <a:t>, Berkeley, CA.</a:t>
            </a:r>
            <a:endParaRPr lang="sv-SE" sz="1200" dirty="0"/>
          </a:p>
        </p:txBody>
      </p:sp>
    </p:spTree>
    <p:extLst>
      <p:ext uri="{BB962C8B-B14F-4D97-AF65-F5344CB8AC3E}">
        <p14:creationId xmlns:p14="http://schemas.microsoft.com/office/powerpoint/2010/main" val="1955794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Data Lake vs Data </a:t>
            </a:r>
            <a:r>
              <a:rPr lang="sv-SE" dirty="0" err="1" smtClean="0"/>
              <a:t>Warehouse</a:t>
            </a:r>
            <a:endParaRPr lang="sv-S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1159531"/>
              </p:ext>
            </p:extLst>
          </p:nvPr>
        </p:nvGraphicFramePr>
        <p:xfrm>
          <a:off x="881413" y="1770708"/>
          <a:ext cx="5524686" cy="2411414"/>
        </p:xfrm>
        <a:graphic>
          <a:graphicData uri="http://schemas.openxmlformats.org/drawingml/2006/table">
            <a:tbl>
              <a:tblPr firstRow="1" firstCol="1" bandRow="1">
                <a:tableStyleId>{5C22544A-7EE6-4342-B048-85BDC9FD1C3A}</a:tableStyleId>
              </a:tblPr>
              <a:tblGrid>
                <a:gridCol w="1071373">
                  <a:extLst>
                    <a:ext uri="{9D8B030D-6E8A-4147-A177-3AD203B41FA5}">
                      <a16:colId xmlns:a16="http://schemas.microsoft.com/office/drawing/2014/main" val="3330393243"/>
                    </a:ext>
                  </a:extLst>
                </a:gridCol>
                <a:gridCol w="1950130">
                  <a:extLst>
                    <a:ext uri="{9D8B030D-6E8A-4147-A177-3AD203B41FA5}">
                      <a16:colId xmlns:a16="http://schemas.microsoft.com/office/drawing/2014/main" val="810233047"/>
                    </a:ext>
                  </a:extLst>
                </a:gridCol>
                <a:gridCol w="2503183">
                  <a:extLst>
                    <a:ext uri="{9D8B030D-6E8A-4147-A177-3AD203B41FA5}">
                      <a16:colId xmlns:a16="http://schemas.microsoft.com/office/drawing/2014/main" val="3481679308"/>
                    </a:ext>
                  </a:extLst>
                </a:gridCol>
              </a:tblGrid>
              <a:tr h="438438">
                <a:tc>
                  <a:txBody>
                    <a:bodyPr/>
                    <a:lstStyle/>
                    <a:p>
                      <a:pPr>
                        <a:lnSpc>
                          <a:spcPct val="107000"/>
                        </a:lnSpc>
                        <a:spcAft>
                          <a:spcPts val="0"/>
                        </a:spcAft>
                      </a:pPr>
                      <a:r>
                        <a:rPr lang="sv-SE" sz="1300">
                          <a:effectLst/>
                        </a:rPr>
                        <a:t>Comparison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Data Warehouse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Data Lake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3295675750"/>
                  </a:ext>
                </a:extLst>
              </a:tr>
              <a:tr h="657658">
                <a:tc>
                  <a:txBody>
                    <a:bodyPr/>
                    <a:lstStyle/>
                    <a:p>
                      <a:pPr>
                        <a:lnSpc>
                          <a:spcPct val="107000"/>
                        </a:lnSpc>
                        <a:spcAft>
                          <a:spcPts val="0"/>
                        </a:spcAft>
                      </a:pPr>
                      <a:r>
                        <a:rPr lang="sv-SE" sz="1300">
                          <a:effectLst/>
                        </a:rPr>
                        <a:t>Data</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Structured, processed data</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en-GB" sz="1300">
                          <a:effectLst/>
                        </a:rPr>
                        <a:t>Structured, semistructured and unstructured data, raw data, unprocessed data</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2652374757"/>
                  </a:ext>
                </a:extLst>
              </a:tr>
              <a:tr h="219220">
                <a:tc>
                  <a:txBody>
                    <a:bodyPr/>
                    <a:lstStyle/>
                    <a:p>
                      <a:pPr>
                        <a:lnSpc>
                          <a:spcPct val="107000"/>
                        </a:lnSpc>
                        <a:spcAft>
                          <a:spcPts val="0"/>
                        </a:spcAft>
                      </a:pPr>
                      <a:r>
                        <a:rPr lang="sv-SE" sz="1300">
                          <a:effectLst/>
                        </a:rPr>
                        <a:t>Processing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Schema-on-write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Schema-on-read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1546013265"/>
                  </a:ext>
                </a:extLst>
              </a:tr>
              <a:tr h="219220">
                <a:tc>
                  <a:txBody>
                    <a:bodyPr/>
                    <a:lstStyle/>
                    <a:p>
                      <a:pPr>
                        <a:lnSpc>
                          <a:spcPct val="107000"/>
                        </a:lnSpc>
                        <a:spcAft>
                          <a:spcPts val="0"/>
                        </a:spcAft>
                      </a:pPr>
                      <a:r>
                        <a:rPr lang="sv-SE" sz="1300">
                          <a:effectLst/>
                        </a:rPr>
                        <a:t>Storage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Expensive, reliable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Low cost storage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2746228672"/>
                  </a:ext>
                </a:extLst>
              </a:tr>
              <a:tr h="438438">
                <a:tc>
                  <a:txBody>
                    <a:bodyPr/>
                    <a:lstStyle/>
                    <a:p>
                      <a:pPr>
                        <a:lnSpc>
                          <a:spcPct val="107000"/>
                        </a:lnSpc>
                        <a:spcAft>
                          <a:spcPts val="0"/>
                        </a:spcAft>
                      </a:pPr>
                      <a:r>
                        <a:rPr lang="sv-SE" sz="1300">
                          <a:effectLst/>
                        </a:rPr>
                        <a:t>Agility</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Less agile, fixed configuration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High agility, flexible configuration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3534665732"/>
                  </a:ext>
                </a:extLst>
              </a:tr>
              <a:tr h="219220">
                <a:tc>
                  <a:txBody>
                    <a:bodyPr/>
                    <a:lstStyle/>
                    <a:p>
                      <a:pPr>
                        <a:lnSpc>
                          <a:spcPct val="107000"/>
                        </a:lnSpc>
                        <a:spcAft>
                          <a:spcPts val="0"/>
                        </a:spcAft>
                      </a:pPr>
                      <a:r>
                        <a:rPr lang="sv-SE" sz="1300">
                          <a:effectLst/>
                        </a:rPr>
                        <a:t>Security</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Matured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Maturing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208480443"/>
                  </a:ext>
                </a:extLst>
              </a:tr>
              <a:tr h="219220">
                <a:tc>
                  <a:txBody>
                    <a:bodyPr/>
                    <a:lstStyle/>
                    <a:p>
                      <a:pPr>
                        <a:lnSpc>
                          <a:spcPct val="107000"/>
                        </a:lnSpc>
                        <a:spcAft>
                          <a:spcPts val="0"/>
                        </a:spcAft>
                      </a:pPr>
                      <a:r>
                        <a:rPr lang="sv-SE" sz="1300">
                          <a:effectLst/>
                        </a:rPr>
                        <a:t>Users</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a:effectLst/>
                        </a:rPr>
                        <a:t>Business professional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tc>
                  <a:txBody>
                    <a:bodyPr/>
                    <a:lstStyle/>
                    <a:p>
                      <a:pPr>
                        <a:lnSpc>
                          <a:spcPct val="107000"/>
                        </a:lnSpc>
                        <a:spcAft>
                          <a:spcPts val="0"/>
                        </a:spcAft>
                      </a:pPr>
                      <a:r>
                        <a:rPr lang="sv-SE" sz="1300" dirty="0">
                          <a:effectLst/>
                        </a:rPr>
                        <a:t>Data scientists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57" marR="65857" marT="0" marB="0"/>
                </a:tc>
                <a:extLst>
                  <a:ext uri="{0D108BD9-81ED-4DB2-BD59-A6C34878D82A}">
                    <a16:rowId xmlns:a16="http://schemas.microsoft.com/office/drawing/2014/main" val="719004528"/>
                  </a:ext>
                </a:extLst>
              </a:tr>
            </a:tbl>
          </a:graphicData>
        </a:graphic>
      </p:graphicFrame>
    </p:spTree>
    <p:extLst>
      <p:ext uri="{BB962C8B-B14F-4D97-AF65-F5344CB8AC3E}">
        <p14:creationId xmlns:p14="http://schemas.microsoft.com/office/powerpoint/2010/main" val="3630788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rot="11792289">
            <a:off x="7518822" y="2709348"/>
            <a:ext cx="964243" cy="625654"/>
          </a:xfrm>
          <a:prstGeom prst="rect">
            <a:avLst/>
          </a:prstGeom>
        </p:spPr>
      </p:pic>
      <p:pic>
        <p:nvPicPr>
          <p:cNvPr id="21" name="Picture 20"/>
          <p:cNvPicPr>
            <a:picLocks noChangeAspect="1"/>
          </p:cNvPicPr>
          <p:nvPr/>
        </p:nvPicPr>
        <p:blipFill>
          <a:blip r:embed="rId3"/>
          <a:stretch>
            <a:fillRect/>
          </a:stretch>
        </p:blipFill>
        <p:spPr>
          <a:xfrm>
            <a:off x="6977763" y="3418389"/>
            <a:ext cx="653559" cy="437806"/>
          </a:xfrm>
          <a:prstGeom prst="rect">
            <a:avLst/>
          </a:prstGeom>
        </p:spPr>
      </p:pic>
      <p:pic>
        <p:nvPicPr>
          <p:cNvPr id="20" name="Picture 19"/>
          <p:cNvPicPr>
            <a:picLocks noChangeAspect="1"/>
          </p:cNvPicPr>
          <p:nvPr/>
        </p:nvPicPr>
        <p:blipFill>
          <a:blip r:embed="rId4"/>
          <a:stretch>
            <a:fillRect/>
          </a:stretch>
        </p:blipFill>
        <p:spPr>
          <a:xfrm>
            <a:off x="6931094" y="1973479"/>
            <a:ext cx="784433" cy="716468"/>
          </a:xfrm>
          <a:prstGeom prst="rect">
            <a:avLst/>
          </a:prstGeom>
        </p:spPr>
      </p:pic>
      <p:sp>
        <p:nvSpPr>
          <p:cNvPr id="2" name="Title 1"/>
          <p:cNvSpPr>
            <a:spLocks noGrp="1"/>
          </p:cNvSpPr>
          <p:nvPr>
            <p:ph type="title"/>
          </p:nvPr>
        </p:nvSpPr>
        <p:spPr/>
        <p:txBody>
          <a:bodyPr>
            <a:normAutofit/>
          </a:bodyPr>
          <a:lstStyle/>
          <a:p>
            <a:r>
              <a:rPr lang="sv-SE" dirty="0" smtClean="0"/>
              <a:t>Data Lake</a:t>
            </a:r>
            <a:endParaRPr lang="sv-SE" dirty="0"/>
          </a:p>
        </p:txBody>
      </p:sp>
      <p:sp>
        <p:nvSpPr>
          <p:cNvPr id="4" name="Rounded Rectangle 3"/>
          <p:cNvSpPr/>
          <p:nvPr/>
        </p:nvSpPr>
        <p:spPr>
          <a:xfrm>
            <a:off x="2366344"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2575690" y="2623847"/>
            <a:ext cx="893556" cy="646331"/>
          </a:xfrm>
          <a:prstGeom prst="rect">
            <a:avLst/>
          </a:prstGeom>
          <a:noFill/>
        </p:spPr>
        <p:txBody>
          <a:bodyPr wrap="square" rtlCol="0">
            <a:spAutoFit/>
          </a:bodyPr>
          <a:lstStyle/>
          <a:p>
            <a:r>
              <a:rPr lang="sv-SE" dirty="0" smtClean="0"/>
              <a:t>Data Lake </a:t>
            </a:r>
            <a:endParaRPr lang="sv-SE" dirty="0"/>
          </a:p>
        </p:txBody>
      </p:sp>
      <p:sp>
        <p:nvSpPr>
          <p:cNvPr id="6" name="Rounded Rectangle 5"/>
          <p:cNvSpPr/>
          <p:nvPr/>
        </p:nvSpPr>
        <p:spPr>
          <a:xfrm>
            <a:off x="6755335"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6788386" y="2623847"/>
            <a:ext cx="1069850" cy="646331"/>
          </a:xfrm>
          <a:prstGeom prst="rect">
            <a:avLst/>
          </a:prstGeom>
          <a:noFill/>
        </p:spPr>
        <p:txBody>
          <a:bodyPr wrap="square" rtlCol="0">
            <a:spAutoFit/>
          </a:bodyPr>
          <a:lstStyle/>
          <a:p>
            <a:r>
              <a:rPr lang="sv-SE" dirty="0" smtClean="0"/>
              <a:t>Analytic Sandbox</a:t>
            </a:r>
            <a:endParaRPr lang="sv-SE" dirty="0"/>
          </a:p>
        </p:txBody>
      </p:sp>
      <p:cxnSp>
        <p:nvCxnSpPr>
          <p:cNvPr id="11" name="Straight Arrow Connector 10"/>
          <p:cNvCxnSpPr/>
          <p:nvPr/>
        </p:nvCxnSpPr>
        <p:spPr>
          <a:xfrm>
            <a:off x="4037221" y="2689947"/>
            <a:ext cx="2522862" cy="0"/>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037222" y="3104923"/>
            <a:ext cx="2522861" cy="0"/>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Right Arrow 17"/>
          <p:cNvSpPr/>
          <p:nvPr/>
        </p:nvSpPr>
        <p:spPr>
          <a:xfrm>
            <a:off x="968728" y="1973479"/>
            <a:ext cx="1202364" cy="2049138"/>
          </a:xfrm>
          <a:prstGeom prst="rightArrow">
            <a:avLst>
              <a:gd name="adj1" fmla="val 50000"/>
              <a:gd name="adj2" fmla="val 527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flipH="1">
            <a:off x="961682" y="2526156"/>
            <a:ext cx="1299989" cy="954107"/>
          </a:xfrm>
          <a:prstGeom prst="rect">
            <a:avLst/>
          </a:prstGeom>
          <a:noFill/>
        </p:spPr>
        <p:txBody>
          <a:bodyPr wrap="square" rtlCol="0">
            <a:spAutoFit/>
          </a:bodyPr>
          <a:lstStyle/>
          <a:p>
            <a:r>
              <a:rPr lang="sv-SE" sz="1400" dirty="0" smtClean="0"/>
              <a:t>Data are</a:t>
            </a:r>
          </a:p>
          <a:p>
            <a:r>
              <a:rPr lang="sv-SE" sz="1400" dirty="0" smtClean="0"/>
              <a:t>fed into a Hadoop </a:t>
            </a:r>
          </a:p>
          <a:p>
            <a:r>
              <a:rPr lang="sv-SE" sz="1400" dirty="0" smtClean="0"/>
              <a:t>Data </a:t>
            </a:r>
            <a:r>
              <a:rPr lang="sv-SE" sz="1400" dirty="0"/>
              <a:t>L</a:t>
            </a:r>
            <a:r>
              <a:rPr lang="sv-SE" sz="1400" dirty="0" smtClean="0"/>
              <a:t>ake</a:t>
            </a:r>
            <a:endParaRPr lang="sv-SE" sz="1400" dirty="0"/>
          </a:p>
        </p:txBody>
      </p:sp>
      <p:sp>
        <p:nvSpPr>
          <p:cNvPr id="23" name="TextBox 22"/>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2957643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p:cNvPicPr>
            <a:picLocks noChangeAspect="1" noChangeArrowheads="1"/>
          </p:cNvPicPr>
          <p:nvPr/>
        </p:nvPicPr>
        <p:blipFill>
          <a:blip r:embed="rId2" cstate="print"/>
          <a:srcRect/>
          <a:stretch>
            <a:fillRect/>
          </a:stretch>
        </p:blipFill>
        <p:spPr bwMode="auto">
          <a:xfrm>
            <a:off x="4630751" y="1652037"/>
            <a:ext cx="853585" cy="478085"/>
          </a:xfrm>
          <a:prstGeom prst="rect">
            <a:avLst/>
          </a:prstGeom>
          <a:noFill/>
          <a:ln w="9525">
            <a:noFill/>
            <a:miter lim="800000"/>
            <a:headEnd/>
            <a:tailEnd/>
          </a:ln>
        </p:spPr>
      </p:pic>
      <p:sp>
        <p:nvSpPr>
          <p:cNvPr id="70" name="Can 69"/>
          <p:cNvSpPr/>
          <p:nvPr/>
        </p:nvSpPr>
        <p:spPr>
          <a:xfrm>
            <a:off x="4573490" y="2170075"/>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1" name="Can 70"/>
          <p:cNvSpPr/>
          <p:nvPr/>
        </p:nvSpPr>
        <p:spPr>
          <a:xfrm>
            <a:off x="5698036" y="2152598"/>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p:txBody>
          <a:bodyPr>
            <a:normAutofit/>
          </a:bodyPr>
          <a:lstStyle/>
          <a:p>
            <a:r>
              <a:rPr lang="sv-SE" dirty="0" smtClean="0"/>
              <a:t>The analytics dilemma</a:t>
            </a:r>
            <a:endParaRPr lang="sv-SE" dirty="0"/>
          </a:p>
        </p:txBody>
      </p:sp>
      <p:pic>
        <p:nvPicPr>
          <p:cNvPr id="65" name="Picture 64"/>
          <p:cNvPicPr>
            <a:picLocks noChangeAspect="1"/>
          </p:cNvPicPr>
          <p:nvPr/>
        </p:nvPicPr>
        <p:blipFill>
          <a:blip r:embed="rId3"/>
          <a:stretch>
            <a:fillRect/>
          </a:stretch>
        </p:blipFill>
        <p:spPr>
          <a:xfrm rot="11792289">
            <a:off x="5757020" y="4034321"/>
            <a:ext cx="964243" cy="625654"/>
          </a:xfrm>
          <a:prstGeom prst="rect">
            <a:avLst/>
          </a:prstGeom>
        </p:spPr>
      </p:pic>
      <p:pic>
        <p:nvPicPr>
          <p:cNvPr id="66" name="Picture 65"/>
          <p:cNvPicPr>
            <a:picLocks noChangeAspect="1"/>
          </p:cNvPicPr>
          <p:nvPr/>
        </p:nvPicPr>
        <p:blipFill>
          <a:blip r:embed="rId4"/>
          <a:stretch>
            <a:fillRect/>
          </a:stretch>
        </p:blipFill>
        <p:spPr>
          <a:xfrm>
            <a:off x="5215961" y="4483566"/>
            <a:ext cx="653559" cy="437806"/>
          </a:xfrm>
          <a:prstGeom prst="rect">
            <a:avLst/>
          </a:prstGeom>
        </p:spPr>
      </p:pic>
      <p:pic>
        <p:nvPicPr>
          <p:cNvPr id="67" name="Picture 66"/>
          <p:cNvPicPr>
            <a:picLocks noChangeAspect="1"/>
          </p:cNvPicPr>
          <p:nvPr/>
        </p:nvPicPr>
        <p:blipFill>
          <a:blip r:embed="rId5"/>
          <a:stretch>
            <a:fillRect/>
          </a:stretch>
        </p:blipFill>
        <p:spPr>
          <a:xfrm>
            <a:off x="5169292" y="3635367"/>
            <a:ext cx="784433" cy="716468"/>
          </a:xfrm>
          <a:prstGeom prst="rect">
            <a:avLst/>
          </a:prstGeom>
        </p:spPr>
      </p:pic>
      <p:sp>
        <p:nvSpPr>
          <p:cNvPr id="68" name="Rounded Rectangle 67"/>
          <p:cNvSpPr/>
          <p:nvPr/>
        </p:nvSpPr>
        <p:spPr>
          <a:xfrm>
            <a:off x="4993533" y="3759702"/>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9" name="TextBox 68"/>
          <p:cNvSpPr txBox="1"/>
          <p:nvPr/>
        </p:nvSpPr>
        <p:spPr>
          <a:xfrm>
            <a:off x="5026584" y="3948820"/>
            <a:ext cx="1069850" cy="646331"/>
          </a:xfrm>
          <a:prstGeom prst="rect">
            <a:avLst/>
          </a:prstGeom>
          <a:noFill/>
        </p:spPr>
        <p:txBody>
          <a:bodyPr wrap="square" rtlCol="0">
            <a:spAutoFit/>
          </a:bodyPr>
          <a:lstStyle/>
          <a:p>
            <a:r>
              <a:rPr lang="sv-SE" dirty="0" smtClean="0"/>
              <a:t>Analytic Sandbox</a:t>
            </a:r>
            <a:endParaRPr lang="sv-SE" dirty="0"/>
          </a:p>
        </p:txBody>
      </p:sp>
      <p:sp>
        <p:nvSpPr>
          <p:cNvPr id="3" name="TextBox 2"/>
          <p:cNvSpPr txBox="1"/>
          <p:nvPr/>
        </p:nvSpPr>
        <p:spPr>
          <a:xfrm>
            <a:off x="4630751" y="3306707"/>
            <a:ext cx="2842352" cy="369332"/>
          </a:xfrm>
          <a:prstGeom prst="rect">
            <a:avLst/>
          </a:prstGeom>
          <a:noFill/>
        </p:spPr>
        <p:txBody>
          <a:bodyPr wrap="square" rtlCol="0">
            <a:spAutoFit/>
          </a:bodyPr>
          <a:lstStyle/>
          <a:p>
            <a:r>
              <a:rPr lang="sv-SE" dirty="0" smtClean="0"/>
              <a:t>Analytic environment</a:t>
            </a:r>
            <a:endParaRPr lang="sv-SE" dirty="0"/>
          </a:p>
        </p:txBody>
      </p:sp>
      <p:sp>
        <p:nvSpPr>
          <p:cNvPr id="4" name="Can 3"/>
          <p:cNvSpPr/>
          <p:nvPr/>
        </p:nvSpPr>
        <p:spPr>
          <a:xfrm>
            <a:off x="4935002" y="1842051"/>
            <a:ext cx="1040417" cy="62109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5169292" y="2042850"/>
            <a:ext cx="530915" cy="369332"/>
          </a:xfrm>
          <a:prstGeom prst="rect">
            <a:avLst/>
          </a:prstGeom>
          <a:noFill/>
        </p:spPr>
        <p:txBody>
          <a:bodyPr wrap="none" rtlCol="0">
            <a:spAutoFit/>
          </a:bodyPr>
          <a:lstStyle/>
          <a:p>
            <a:r>
              <a:rPr lang="sv-SE" dirty="0" smtClean="0"/>
              <a:t>DW</a:t>
            </a:r>
            <a:endParaRPr lang="sv-SE" dirty="0"/>
          </a:p>
        </p:txBody>
      </p:sp>
      <p:sp>
        <p:nvSpPr>
          <p:cNvPr id="6" name="TextBox 5"/>
          <p:cNvSpPr txBox="1"/>
          <p:nvPr/>
        </p:nvSpPr>
        <p:spPr>
          <a:xfrm>
            <a:off x="828243" y="1347823"/>
            <a:ext cx="2815936" cy="1200329"/>
          </a:xfrm>
          <a:prstGeom prst="rect">
            <a:avLst/>
          </a:prstGeom>
          <a:noFill/>
        </p:spPr>
        <p:txBody>
          <a:bodyPr wrap="square" rtlCol="0">
            <a:spAutoFit/>
          </a:bodyPr>
          <a:lstStyle/>
          <a:p>
            <a:r>
              <a:rPr lang="sv-SE" dirty="0" smtClean="0"/>
              <a:t>How does an organization supports both the data warehouse/BI and an analytics environment? </a:t>
            </a:r>
            <a:endParaRPr lang="sv-SE" dirty="0"/>
          </a:p>
        </p:txBody>
      </p:sp>
      <p:sp>
        <p:nvSpPr>
          <p:cNvPr id="72" name="TextBox 71"/>
          <p:cNvSpPr txBox="1"/>
          <p:nvPr/>
        </p:nvSpPr>
        <p:spPr>
          <a:xfrm>
            <a:off x="4532549" y="1282705"/>
            <a:ext cx="2842352" cy="369332"/>
          </a:xfrm>
          <a:prstGeom prst="rect">
            <a:avLst/>
          </a:prstGeom>
          <a:noFill/>
        </p:spPr>
        <p:txBody>
          <a:bodyPr wrap="square" rtlCol="0">
            <a:spAutoFit/>
          </a:bodyPr>
          <a:lstStyle/>
          <a:p>
            <a:r>
              <a:rPr lang="sv-SE" dirty="0" smtClean="0"/>
              <a:t>DW/BI environment</a:t>
            </a:r>
            <a:endParaRPr lang="sv-SE" dirty="0"/>
          </a:p>
        </p:txBody>
      </p:sp>
      <p:sp>
        <p:nvSpPr>
          <p:cNvPr id="7" name="Right Brace 6"/>
          <p:cNvSpPr/>
          <p:nvPr/>
        </p:nvSpPr>
        <p:spPr>
          <a:xfrm>
            <a:off x="7019014" y="1307580"/>
            <a:ext cx="309215" cy="15713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74" name="Right Brace 73"/>
          <p:cNvSpPr/>
          <p:nvPr/>
        </p:nvSpPr>
        <p:spPr>
          <a:xfrm>
            <a:off x="7080635" y="3306707"/>
            <a:ext cx="309215" cy="159595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9" name="TextBox 8"/>
          <p:cNvSpPr txBox="1"/>
          <p:nvPr/>
        </p:nvSpPr>
        <p:spPr>
          <a:xfrm>
            <a:off x="7506154" y="3348655"/>
            <a:ext cx="1456788" cy="1846659"/>
          </a:xfrm>
          <a:prstGeom prst="rect">
            <a:avLst/>
          </a:prstGeom>
          <a:noFill/>
        </p:spPr>
        <p:txBody>
          <a:bodyPr wrap="square" rtlCol="0">
            <a:spAutoFit/>
          </a:bodyPr>
          <a:lstStyle/>
          <a:p>
            <a:pPr marL="285750" indent="-285750">
              <a:buFont typeface="Arial" panose="020B0604020202020204" pitchFamily="34" charset="0"/>
              <a:buChar char="•"/>
            </a:pPr>
            <a:r>
              <a:rPr lang="sv-SE" sz="1200" dirty="0"/>
              <a:t>Exploratory, experimental process</a:t>
            </a:r>
          </a:p>
          <a:p>
            <a:pPr marL="285750" indent="-285750">
              <a:buFont typeface="Arial" panose="020B0604020202020204" pitchFamily="34" charset="0"/>
              <a:buChar char="•"/>
            </a:pPr>
            <a:r>
              <a:rPr lang="sv-SE" sz="1200" dirty="0"/>
              <a:t>On the </a:t>
            </a:r>
            <a:r>
              <a:rPr lang="sv-SE" sz="1200" dirty="0" smtClean="0"/>
              <a:t>fly </a:t>
            </a:r>
            <a:r>
              <a:rPr lang="sv-SE" sz="1200" dirty="0"/>
              <a:t>use of large amount of data</a:t>
            </a:r>
          </a:p>
          <a:p>
            <a:pPr marL="285750" indent="-285750">
              <a:buFont typeface="Arial" panose="020B0604020202020204" pitchFamily="34" charset="0"/>
              <a:buChar char="•"/>
            </a:pPr>
            <a:r>
              <a:rPr lang="sv-SE" sz="1200" dirty="0" smtClean="0"/>
              <a:t>Loosely governed</a:t>
            </a:r>
          </a:p>
          <a:p>
            <a:endParaRPr lang="sv-SE" dirty="0"/>
          </a:p>
        </p:txBody>
      </p:sp>
      <p:sp>
        <p:nvSpPr>
          <p:cNvPr id="76" name="TextBox 75"/>
          <p:cNvSpPr txBox="1"/>
          <p:nvPr/>
        </p:nvSpPr>
        <p:spPr>
          <a:xfrm>
            <a:off x="7423650" y="1332340"/>
            <a:ext cx="1456788" cy="1846659"/>
          </a:xfrm>
          <a:prstGeom prst="rect">
            <a:avLst/>
          </a:prstGeom>
          <a:noFill/>
        </p:spPr>
        <p:txBody>
          <a:bodyPr wrap="square" rtlCol="0">
            <a:spAutoFit/>
          </a:bodyPr>
          <a:lstStyle/>
          <a:p>
            <a:pPr marL="285750" indent="-285750">
              <a:buFont typeface="Arial" panose="020B0604020202020204" pitchFamily="34" charset="0"/>
              <a:buChar char="•"/>
            </a:pPr>
            <a:r>
              <a:rPr lang="sv-SE" sz="1200" dirty="0"/>
              <a:t>Static and pre-planned </a:t>
            </a:r>
            <a:r>
              <a:rPr lang="sv-SE" sz="1200" dirty="0" smtClean="0"/>
              <a:t>process – a production process</a:t>
            </a:r>
            <a:endParaRPr lang="sv-SE" sz="1200" dirty="0"/>
          </a:p>
          <a:p>
            <a:pPr marL="285750" indent="-285750">
              <a:buFont typeface="Arial" panose="020B0604020202020204" pitchFamily="34" charset="0"/>
              <a:buChar char="•"/>
            </a:pPr>
            <a:r>
              <a:rPr lang="sv-SE" sz="1200" dirty="0" smtClean="0"/>
              <a:t>Pre-planned </a:t>
            </a:r>
            <a:r>
              <a:rPr lang="sv-SE" sz="1200" dirty="0"/>
              <a:t>use of data (via ETL)</a:t>
            </a:r>
          </a:p>
          <a:p>
            <a:endParaRPr lang="sv-SE" dirty="0"/>
          </a:p>
        </p:txBody>
      </p:sp>
      <p:sp>
        <p:nvSpPr>
          <p:cNvPr id="77" name="TextBox 76"/>
          <p:cNvSpPr txBox="1"/>
          <p:nvPr/>
        </p:nvSpPr>
        <p:spPr>
          <a:xfrm>
            <a:off x="828243" y="4637301"/>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701458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err="1" smtClean="0">
                <a:latin typeface="+mj-lt"/>
                <a:ea typeface="+mj-ea"/>
                <a:cs typeface="+mj-cs"/>
              </a:rPr>
              <a:t>Four</a:t>
            </a:r>
            <a:r>
              <a:rPr lang="sv-SE" sz="2700" dirty="0" smtClean="0">
                <a:latin typeface="+mj-lt"/>
                <a:ea typeface="+mj-ea"/>
                <a:cs typeface="+mj-cs"/>
              </a:rPr>
              <a:t> </a:t>
            </a:r>
            <a:r>
              <a:rPr lang="sv-SE" sz="2700" dirty="0" err="1" smtClean="0">
                <a:latin typeface="+mj-lt"/>
                <a:ea typeface="+mj-ea"/>
                <a:cs typeface="+mj-cs"/>
              </a:rPr>
              <a:t>types</a:t>
            </a:r>
            <a:r>
              <a:rPr lang="sv-SE" sz="2700" dirty="0" smtClean="0">
                <a:latin typeface="+mj-lt"/>
                <a:ea typeface="+mj-ea"/>
                <a:cs typeface="+mj-cs"/>
              </a:rPr>
              <a:t> </a:t>
            </a:r>
            <a:r>
              <a:rPr lang="sv-SE" sz="2700" dirty="0" err="1" smtClean="0">
                <a:latin typeface="+mj-lt"/>
                <a:ea typeface="+mj-ea"/>
                <a:cs typeface="+mj-cs"/>
              </a:rPr>
              <a:t>of</a:t>
            </a:r>
            <a:r>
              <a:rPr lang="sv-SE" sz="2700" dirty="0" smtClean="0">
                <a:latin typeface="+mj-lt"/>
                <a:ea typeface="+mj-ea"/>
                <a:cs typeface="+mj-cs"/>
              </a:rPr>
              <a:t> Data </a:t>
            </a:r>
            <a:r>
              <a:rPr lang="sv-SE" sz="2700" dirty="0" err="1" smtClean="0">
                <a:latin typeface="+mj-lt"/>
                <a:ea typeface="+mj-ea"/>
                <a:cs typeface="+mj-cs"/>
              </a:rPr>
              <a:t>Warehouse</a:t>
            </a:r>
            <a:r>
              <a:rPr lang="sv-SE" sz="2700" dirty="0" smtClean="0">
                <a:latin typeface="+mj-lt"/>
                <a:ea typeface="+mj-ea"/>
                <a:cs typeface="+mj-cs"/>
              </a:rPr>
              <a:t> </a:t>
            </a:r>
            <a:r>
              <a:rPr lang="sv-SE" sz="2700" dirty="0" err="1" smtClean="0">
                <a:latin typeface="+mj-lt"/>
                <a:ea typeface="+mj-ea"/>
                <a:cs typeface="+mj-cs"/>
              </a:rPr>
              <a:t>architectures</a:t>
            </a:r>
            <a:endParaRPr lang="sv-SE" sz="2700" dirty="0">
              <a:latin typeface="+mj-lt"/>
              <a:ea typeface="+mj-ea"/>
              <a:cs typeface="+mj-cs"/>
            </a:endParaRPr>
          </a:p>
        </p:txBody>
      </p:sp>
    </p:spTree>
    <p:extLst>
      <p:ext uri="{BB962C8B-B14F-4D97-AF65-F5344CB8AC3E}">
        <p14:creationId xmlns:p14="http://schemas.microsoft.com/office/powerpoint/2010/main" val="81779994"/>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75" name="Picture 2"/>
          <p:cNvPicPr>
            <a:picLocks noChangeAspect="1" noChangeArrowheads="1"/>
          </p:cNvPicPr>
          <p:nvPr/>
        </p:nvPicPr>
        <p:blipFill>
          <a:blip r:embed="rId2" cstate="print"/>
          <a:srcRect/>
          <a:stretch>
            <a:fillRect/>
          </a:stretch>
        </p:blipFill>
        <p:spPr bwMode="auto">
          <a:xfrm>
            <a:off x="6570902" y="1652037"/>
            <a:ext cx="853585" cy="478085"/>
          </a:xfrm>
          <a:prstGeom prst="rect">
            <a:avLst/>
          </a:prstGeom>
          <a:noFill/>
          <a:ln w="9525">
            <a:noFill/>
            <a:miter lim="800000"/>
            <a:headEnd/>
            <a:tailEnd/>
          </a:ln>
        </p:spPr>
      </p:pic>
      <p:sp>
        <p:nvSpPr>
          <p:cNvPr id="70" name="Can 69"/>
          <p:cNvSpPr/>
          <p:nvPr/>
        </p:nvSpPr>
        <p:spPr>
          <a:xfrm>
            <a:off x="6513641" y="2170075"/>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1" name="Can 70"/>
          <p:cNvSpPr/>
          <p:nvPr/>
        </p:nvSpPr>
        <p:spPr>
          <a:xfrm>
            <a:off x="7638187" y="2152598"/>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7714047" cy="596700"/>
          </a:xfrm>
        </p:spPr>
        <p:txBody>
          <a:bodyPr>
            <a:normAutofit fontScale="90000"/>
          </a:bodyPr>
          <a:lstStyle/>
          <a:p>
            <a:r>
              <a:rPr lang="sv-SE" dirty="0" smtClean="0"/>
              <a:t>Data Lake </a:t>
            </a:r>
            <a:r>
              <a:rPr lang="sv-SE" dirty="0" err="1" smtClean="0"/>
              <a:t>can</a:t>
            </a:r>
            <a:r>
              <a:rPr lang="sv-SE" dirty="0" smtClean="0"/>
              <a:t> support both environments</a:t>
            </a:r>
            <a:endParaRPr lang="sv-SE" dirty="0"/>
          </a:p>
        </p:txBody>
      </p:sp>
      <p:pic>
        <p:nvPicPr>
          <p:cNvPr id="65" name="Picture 64"/>
          <p:cNvPicPr>
            <a:picLocks noChangeAspect="1"/>
          </p:cNvPicPr>
          <p:nvPr/>
        </p:nvPicPr>
        <p:blipFill>
          <a:blip r:embed="rId3"/>
          <a:stretch>
            <a:fillRect/>
          </a:stretch>
        </p:blipFill>
        <p:spPr>
          <a:xfrm rot="11792289">
            <a:off x="7697171" y="4034321"/>
            <a:ext cx="964243" cy="625654"/>
          </a:xfrm>
          <a:prstGeom prst="rect">
            <a:avLst/>
          </a:prstGeom>
        </p:spPr>
      </p:pic>
      <p:pic>
        <p:nvPicPr>
          <p:cNvPr id="66" name="Picture 65"/>
          <p:cNvPicPr>
            <a:picLocks noChangeAspect="1"/>
          </p:cNvPicPr>
          <p:nvPr/>
        </p:nvPicPr>
        <p:blipFill>
          <a:blip r:embed="rId4"/>
          <a:stretch>
            <a:fillRect/>
          </a:stretch>
        </p:blipFill>
        <p:spPr>
          <a:xfrm>
            <a:off x="7156112" y="4483566"/>
            <a:ext cx="653559" cy="437806"/>
          </a:xfrm>
          <a:prstGeom prst="rect">
            <a:avLst/>
          </a:prstGeom>
        </p:spPr>
      </p:pic>
      <p:pic>
        <p:nvPicPr>
          <p:cNvPr id="67" name="Picture 66"/>
          <p:cNvPicPr>
            <a:picLocks noChangeAspect="1"/>
          </p:cNvPicPr>
          <p:nvPr/>
        </p:nvPicPr>
        <p:blipFill>
          <a:blip r:embed="rId5"/>
          <a:stretch>
            <a:fillRect/>
          </a:stretch>
        </p:blipFill>
        <p:spPr>
          <a:xfrm>
            <a:off x="7109443" y="3635367"/>
            <a:ext cx="784433" cy="716468"/>
          </a:xfrm>
          <a:prstGeom prst="rect">
            <a:avLst/>
          </a:prstGeom>
        </p:spPr>
      </p:pic>
      <p:sp>
        <p:nvSpPr>
          <p:cNvPr id="68" name="Rounded Rectangle 67"/>
          <p:cNvSpPr/>
          <p:nvPr/>
        </p:nvSpPr>
        <p:spPr>
          <a:xfrm>
            <a:off x="6933684" y="3759702"/>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9" name="TextBox 68"/>
          <p:cNvSpPr txBox="1"/>
          <p:nvPr/>
        </p:nvSpPr>
        <p:spPr>
          <a:xfrm>
            <a:off x="6966735" y="3948820"/>
            <a:ext cx="1069850" cy="646331"/>
          </a:xfrm>
          <a:prstGeom prst="rect">
            <a:avLst/>
          </a:prstGeom>
          <a:noFill/>
        </p:spPr>
        <p:txBody>
          <a:bodyPr wrap="square" rtlCol="0">
            <a:spAutoFit/>
          </a:bodyPr>
          <a:lstStyle/>
          <a:p>
            <a:r>
              <a:rPr lang="sv-SE" dirty="0" smtClean="0"/>
              <a:t>Analytic Sandbox</a:t>
            </a:r>
            <a:endParaRPr lang="sv-SE" dirty="0"/>
          </a:p>
        </p:txBody>
      </p:sp>
      <p:sp>
        <p:nvSpPr>
          <p:cNvPr id="3" name="TextBox 2"/>
          <p:cNvSpPr txBox="1"/>
          <p:nvPr/>
        </p:nvSpPr>
        <p:spPr>
          <a:xfrm>
            <a:off x="6472700" y="3171476"/>
            <a:ext cx="2842352" cy="369332"/>
          </a:xfrm>
          <a:prstGeom prst="rect">
            <a:avLst/>
          </a:prstGeom>
          <a:noFill/>
        </p:spPr>
        <p:txBody>
          <a:bodyPr wrap="square" rtlCol="0">
            <a:spAutoFit/>
          </a:bodyPr>
          <a:lstStyle/>
          <a:p>
            <a:r>
              <a:rPr lang="sv-SE" dirty="0" smtClean="0"/>
              <a:t>Analytic environment</a:t>
            </a:r>
            <a:endParaRPr lang="sv-SE" dirty="0"/>
          </a:p>
        </p:txBody>
      </p:sp>
      <p:sp>
        <p:nvSpPr>
          <p:cNvPr id="4" name="Can 3"/>
          <p:cNvSpPr/>
          <p:nvPr/>
        </p:nvSpPr>
        <p:spPr>
          <a:xfrm>
            <a:off x="6875153" y="1842051"/>
            <a:ext cx="1040417" cy="62109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7109443" y="2042850"/>
            <a:ext cx="530915" cy="369332"/>
          </a:xfrm>
          <a:prstGeom prst="rect">
            <a:avLst/>
          </a:prstGeom>
          <a:noFill/>
        </p:spPr>
        <p:txBody>
          <a:bodyPr wrap="none" rtlCol="0">
            <a:spAutoFit/>
          </a:bodyPr>
          <a:lstStyle/>
          <a:p>
            <a:r>
              <a:rPr lang="sv-SE" dirty="0" smtClean="0"/>
              <a:t>DW</a:t>
            </a:r>
            <a:endParaRPr lang="sv-SE" dirty="0"/>
          </a:p>
        </p:txBody>
      </p:sp>
      <p:sp>
        <p:nvSpPr>
          <p:cNvPr id="72" name="TextBox 71"/>
          <p:cNvSpPr txBox="1"/>
          <p:nvPr/>
        </p:nvSpPr>
        <p:spPr>
          <a:xfrm>
            <a:off x="6388495" y="1200598"/>
            <a:ext cx="2842352" cy="369332"/>
          </a:xfrm>
          <a:prstGeom prst="rect">
            <a:avLst/>
          </a:prstGeom>
          <a:noFill/>
        </p:spPr>
        <p:txBody>
          <a:bodyPr wrap="square" rtlCol="0">
            <a:spAutoFit/>
          </a:bodyPr>
          <a:lstStyle/>
          <a:p>
            <a:r>
              <a:rPr lang="sv-SE" dirty="0" smtClean="0"/>
              <a:t>DW/BI environment</a:t>
            </a:r>
            <a:endParaRPr lang="sv-SE" dirty="0"/>
          </a:p>
        </p:txBody>
      </p:sp>
      <p:sp>
        <p:nvSpPr>
          <p:cNvPr id="18" name="Rounded Rectangle 17"/>
          <p:cNvSpPr/>
          <p:nvPr/>
        </p:nvSpPr>
        <p:spPr>
          <a:xfrm>
            <a:off x="2366344"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2575690" y="2623847"/>
            <a:ext cx="893556" cy="646331"/>
          </a:xfrm>
          <a:prstGeom prst="rect">
            <a:avLst/>
          </a:prstGeom>
          <a:noFill/>
        </p:spPr>
        <p:txBody>
          <a:bodyPr wrap="square" rtlCol="0">
            <a:spAutoFit/>
          </a:bodyPr>
          <a:lstStyle/>
          <a:p>
            <a:r>
              <a:rPr lang="sv-SE" dirty="0" smtClean="0"/>
              <a:t>Data Lake </a:t>
            </a:r>
            <a:endParaRPr lang="sv-SE" dirty="0"/>
          </a:p>
        </p:txBody>
      </p:sp>
      <p:sp>
        <p:nvSpPr>
          <p:cNvPr id="20" name="Right Arrow 19"/>
          <p:cNvSpPr/>
          <p:nvPr/>
        </p:nvSpPr>
        <p:spPr>
          <a:xfrm>
            <a:off x="968728" y="1973479"/>
            <a:ext cx="1202364" cy="2049138"/>
          </a:xfrm>
          <a:prstGeom prst="rightArrow">
            <a:avLst>
              <a:gd name="adj1" fmla="val 50000"/>
              <a:gd name="adj2" fmla="val 527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flipH="1">
            <a:off x="961682" y="2526156"/>
            <a:ext cx="1299989" cy="954107"/>
          </a:xfrm>
          <a:prstGeom prst="rect">
            <a:avLst/>
          </a:prstGeom>
          <a:noFill/>
        </p:spPr>
        <p:txBody>
          <a:bodyPr wrap="square" rtlCol="0">
            <a:spAutoFit/>
          </a:bodyPr>
          <a:lstStyle/>
          <a:p>
            <a:r>
              <a:rPr lang="sv-SE" sz="1400" dirty="0" smtClean="0"/>
              <a:t>Data are</a:t>
            </a:r>
          </a:p>
          <a:p>
            <a:r>
              <a:rPr lang="sv-SE" sz="1400" dirty="0" smtClean="0"/>
              <a:t>fed into a Hadoop </a:t>
            </a:r>
          </a:p>
          <a:p>
            <a:r>
              <a:rPr lang="sv-SE" sz="1400" dirty="0" smtClean="0"/>
              <a:t>Data </a:t>
            </a:r>
            <a:r>
              <a:rPr lang="sv-SE" sz="1400" dirty="0"/>
              <a:t>L</a:t>
            </a:r>
            <a:r>
              <a:rPr lang="sv-SE" sz="1400" dirty="0" smtClean="0"/>
              <a:t>ake</a:t>
            </a:r>
            <a:endParaRPr lang="sv-SE" sz="1400" dirty="0"/>
          </a:p>
        </p:txBody>
      </p:sp>
      <p:cxnSp>
        <p:nvCxnSpPr>
          <p:cNvPr id="22" name="Straight Arrow Connector 21"/>
          <p:cNvCxnSpPr/>
          <p:nvPr/>
        </p:nvCxnSpPr>
        <p:spPr>
          <a:xfrm>
            <a:off x="3911633" y="2947012"/>
            <a:ext cx="2506295" cy="1247343"/>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3884246" y="3171476"/>
            <a:ext cx="2629393" cy="1398779"/>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3884246" y="2282434"/>
            <a:ext cx="2355506" cy="445330"/>
          </a:xfrm>
          <a:prstGeom prst="straightConnector1">
            <a:avLst/>
          </a:prstGeom>
          <a:ln>
            <a:prstDash val="solid"/>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843270" y="4765884"/>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52566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p:cNvPicPr>
            <a:picLocks noChangeAspect="1" noChangeArrowheads="1"/>
          </p:cNvPicPr>
          <p:nvPr/>
        </p:nvPicPr>
        <p:blipFill>
          <a:blip r:embed="rId2" cstate="print"/>
          <a:srcRect/>
          <a:stretch>
            <a:fillRect/>
          </a:stretch>
        </p:blipFill>
        <p:spPr bwMode="auto">
          <a:xfrm>
            <a:off x="6570902" y="1652037"/>
            <a:ext cx="853585" cy="478085"/>
          </a:xfrm>
          <a:prstGeom prst="rect">
            <a:avLst/>
          </a:prstGeom>
          <a:noFill/>
          <a:ln w="9525">
            <a:noFill/>
            <a:miter lim="800000"/>
            <a:headEnd/>
            <a:tailEnd/>
          </a:ln>
        </p:spPr>
      </p:pic>
      <p:sp>
        <p:nvSpPr>
          <p:cNvPr id="70" name="Can 69"/>
          <p:cNvSpPr/>
          <p:nvPr/>
        </p:nvSpPr>
        <p:spPr>
          <a:xfrm>
            <a:off x="6513641" y="2170075"/>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1" name="Can 70"/>
          <p:cNvSpPr/>
          <p:nvPr/>
        </p:nvSpPr>
        <p:spPr>
          <a:xfrm>
            <a:off x="7638187" y="2152598"/>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1999" y="627534"/>
            <a:ext cx="7714047" cy="596700"/>
          </a:xfrm>
        </p:spPr>
        <p:txBody>
          <a:bodyPr>
            <a:normAutofit/>
          </a:bodyPr>
          <a:lstStyle/>
          <a:p>
            <a:r>
              <a:rPr lang="sv-SE" sz="2600" dirty="0" smtClean="0"/>
              <a:t>Off-load ETL processes from DW</a:t>
            </a:r>
            <a:endParaRPr lang="sv-SE" sz="2600" dirty="0"/>
          </a:p>
        </p:txBody>
      </p:sp>
      <p:pic>
        <p:nvPicPr>
          <p:cNvPr id="65" name="Picture 64"/>
          <p:cNvPicPr>
            <a:picLocks noChangeAspect="1"/>
          </p:cNvPicPr>
          <p:nvPr/>
        </p:nvPicPr>
        <p:blipFill>
          <a:blip r:embed="rId3"/>
          <a:stretch>
            <a:fillRect/>
          </a:stretch>
        </p:blipFill>
        <p:spPr>
          <a:xfrm rot="11792289">
            <a:off x="7697171" y="4034321"/>
            <a:ext cx="964243" cy="625654"/>
          </a:xfrm>
          <a:prstGeom prst="rect">
            <a:avLst/>
          </a:prstGeom>
        </p:spPr>
      </p:pic>
      <p:pic>
        <p:nvPicPr>
          <p:cNvPr id="66" name="Picture 65"/>
          <p:cNvPicPr>
            <a:picLocks noChangeAspect="1"/>
          </p:cNvPicPr>
          <p:nvPr/>
        </p:nvPicPr>
        <p:blipFill>
          <a:blip r:embed="rId4"/>
          <a:stretch>
            <a:fillRect/>
          </a:stretch>
        </p:blipFill>
        <p:spPr>
          <a:xfrm>
            <a:off x="7156112" y="4483566"/>
            <a:ext cx="653559" cy="437806"/>
          </a:xfrm>
          <a:prstGeom prst="rect">
            <a:avLst/>
          </a:prstGeom>
        </p:spPr>
      </p:pic>
      <p:pic>
        <p:nvPicPr>
          <p:cNvPr id="67" name="Picture 66"/>
          <p:cNvPicPr>
            <a:picLocks noChangeAspect="1"/>
          </p:cNvPicPr>
          <p:nvPr/>
        </p:nvPicPr>
        <p:blipFill>
          <a:blip r:embed="rId5"/>
          <a:stretch>
            <a:fillRect/>
          </a:stretch>
        </p:blipFill>
        <p:spPr>
          <a:xfrm>
            <a:off x="7109443" y="3635367"/>
            <a:ext cx="784433" cy="716468"/>
          </a:xfrm>
          <a:prstGeom prst="rect">
            <a:avLst/>
          </a:prstGeom>
        </p:spPr>
      </p:pic>
      <p:sp>
        <p:nvSpPr>
          <p:cNvPr id="68" name="Rounded Rectangle 67"/>
          <p:cNvSpPr/>
          <p:nvPr/>
        </p:nvSpPr>
        <p:spPr>
          <a:xfrm>
            <a:off x="6933684" y="3759702"/>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9" name="TextBox 68"/>
          <p:cNvSpPr txBox="1"/>
          <p:nvPr/>
        </p:nvSpPr>
        <p:spPr>
          <a:xfrm>
            <a:off x="6966735" y="3948820"/>
            <a:ext cx="1069850" cy="646331"/>
          </a:xfrm>
          <a:prstGeom prst="rect">
            <a:avLst/>
          </a:prstGeom>
          <a:noFill/>
        </p:spPr>
        <p:txBody>
          <a:bodyPr wrap="square" rtlCol="0">
            <a:spAutoFit/>
          </a:bodyPr>
          <a:lstStyle/>
          <a:p>
            <a:r>
              <a:rPr lang="sv-SE" dirty="0" smtClean="0"/>
              <a:t>Analytic Sandbox</a:t>
            </a:r>
            <a:endParaRPr lang="sv-SE" dirty="0"/>
          </a:p>
        </p:txBody>
      </p:sp>
      <p:sp>
        <p:nvSpPr>
          <p:cNvPr id="3" name="TextBox 2"/>
          <p:cNvSpPr txBox="1"/>
          <p:nvPr/>
        </p:nvSpPr>
        <p:spPr>
          <a:xfrm>
            <a:off x="6472700" y="3171476"/>
            <a:ext cx="2842352" cy="369332"/>
          </a:xfrm>
          <a:prstGeom prst="rect">
            <a:avLst/>
          </a:prstGeom>
          <a:noFill/>
        </p:spPr>
        <p:txBody>
          <a:bodyPr wrap="square" rtlCol="0">
            <a:spAutoFit/>
          </a:bodyPr>
          <a:lstStyle/>
          <a:p>
            <a:r>
              <a:rPr lang="sv-SE" dirty="0" smtClean="0"/>
              <a:t>Analytic environment</a:t>
            </a:r>
            <a:endParaRPr lang="sv-SE" dirty="0"/>
          </a:p>
        </p:txBody>
      </p:sp>
      <p:sp>
        <p:nvSpPr>
          <p:cNvPr id="4" name="Can 3"/>
          <p:cNvSpPr/>
          <p:nvPr/>
        </p:nvSpPr>
        <p:spPr>
          <a:xfrm>
            <a:off x="6875153" y="1842051"/>
            <a:ext cx="1040417" cy="62109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7109443" y="2042850"/>
            <a:ext cx="530915" cy="369332"/>
          </a:xfrm>
          <a:prstGeom prst="rect">
            <a:avLst/>
          </a:prstGeom>
          <a:noFill/>
        </p:spPr>
        <p:txBody>
          <a:bodyPr wrap="none" rtlCol="0">
            <a:spAutoFit/>
          </a:bodyPr>
          <a:lstStyle/>
          <a:p>
            <a:r>
              <a:rPr lang="sv-SE" dirty="0" smtClean="0"/>
              <a:t>DW</a:t>
            </a:r>
            <a:endParaRPr lang="sv-SE" dirty="0"/>
          </a:p>
        </p:txBody>
      </p:sp>
      <p:sp>
        <p:nvSpPr>
          <p:cNvPr id="72" name="TextBox 71"/>
          <p:cNvSpPr txBox="1"/>
          <p:nvPr/>
        </p:nvSpPr>
        <p:spPr>
          <a:xfrm>
            <a:off x="6388495" y="1200598"/>
            <a:ext cx="2842352" cy="369332"/>
          </a:xfrm>
          <a:prstGeom prst="rect">
            <a:avLst/>
          </a:prstGeom>
          <a:noFill/>
        </p:spPr>
        <p:txBody>
          <a:bodyPr wrap="square" rtlCol="0">
            <a:spAutoFit/>
          </a:bodyPr>
          <a:lstStyle/>
          <a:p>
            <a:r>
              <a:rPr lang="sv-SE" dirty="0" smtClean="0"/>
              <a:t>DW/BI environment</a:t>
            </a:r>
            <a:endParaRPr lang="sv-SE" dirty="0"/>
          </a:p>
        </p:txBody>
      </p:sp>
      <p:sp>
        <p:nvSpPr>
          <p:cNvPr id="18" name="Rounded Rectangle 17"/>
          <p:cNvSpPr/>
          <p:nvPr/>
        </p:nvSpPr>
        <p:spPr>
          <a:xfrm>
            <a:off x="2366344" y="2434729"/>
            <a:ext cx="1102901" cy="10245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2575690" y="2623847"/>
            <a:ext cx="893556" cy="646331"/>
          </a:xfrm>
          <a:prstGeom prst="rect">
            <a:avLst/>
          </a:prstGeom>
          <a:noFill/>
        </p:spPr>
        <p:txBody>
          <a:bodyPr wrap="square" rtlCol="0">
            <a:spAutoFit/>
          </a:bodyPr>
          <a:lstStyle/>
          <a:p>
            <a:r>
              <a:rPr lang="sv-SE" dirty="0" smtClean="0"/>
              <a:t>Data Lake </a:t>
            </a:r>
            <a:endParaRPr lang="sv-SE" dirty="0"/>
          </a:p>
        </p:txBody>
      </p:sp>
      <p:sp>
        <p:nvSpPr>
          <p:cNvPr id="20" name="Right Arrow 19"/>
          <p:cNvSpPr/>
          <p:nvPr/>
        </p:nvSpPr>
        <p:spPr>
          <a:xfrm>
            <a:off x="968728" y="1973479"/>
            <a:ext cx="1202364" cy="2049138"/>
          </a:xfrm>
          <a:prstGeom prst="rightArrow">
            <a:avLst>
              <a:gd name="adj1" fmla="val 50000"/>
              <a:gd name="adj2" fmla="val 5274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flipH="1">
            <a:off x="961682" y="2526156"/>
            <a:ext cx="1299989" cy="954107"/>
          </a:xfrm>
          <a:prstGeom prst="rect">
            <a:avLst/>
          </a:prstGeom>
          <a:noFill/>
        </p:spPr>
        <p:txBody>
          <a:bodyPr wrap="square" rtlCol="0">
            <a:spAutoFit/>
          </a:bodyPr>
          <a:lstStyle/>
          <a:p>
            <a:r>
              <a:rPr lang="sv-SE" sz="1400" dirty="0" smtClean="0"/>
              <a:t>Data are</a:t>
            </a:r>
          </a:p>
          <a:p>
            <a:r>
              <a:rPr lang="sv-SE" sz="1400" dirty="0" smtClean="0"/>
              <a:t>fed into a Hadoop </a:t>
            </a:r>
          </a:p>
          <a:p>
            <a:r>
              <a:rPr lang="sv-SE" sz="1400" dirty="0" smtClean="0"/>
              <a:t>Data </a:t>
            </a:r>
            <a:r>
              <a:rPr lang="sv-SE" sz="1400" dirty="0"/>
              <a:t>L</a:t>
            </a:r>
            <a:r>
              <a:rPr lang="sv-SE" sz="1400" dirty="0" smtClean="0"/>
              <a:t>ake</a:t>
            </a:r>
            <a:endParaRPr lang="sv-SE" sz="1400" dirty="0"/>
          </a:p>
        </p:txBody>
      </p:sp>
      <p:cxnSp>
        <p:nvCxnSpPr>
          <p:cNvPr id="22" name="Straight Arrow Connector 21"/>
          <p:cNvCxnSpPr/>
          <p:nvPr/>
        </p:nvCxnSpPr>
        <p:spPr>
          <a:xfrm>
            <a:off x="3911633" y="2947012"/>
            <a:ext cx="2506295" cy="1247343"/>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H="1" flipV="1">
            <a:off x="3884246" y="3171476"/>
            <a:ext cx="2629393" cy="1398779"/>
          </a:xfrm>
          <a:prstGeom prst="straightConnector1">
            <a:avLst/>
          </a:prstGeom>
          <a:ln>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3884246" y="2282434"/>
            <a:ext cx="2355506" cy="44533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4" name="Can 23"/>
          <p:cNvSpPr/>
          <p:nvPr/>
        </p:nvSpPr>
        <p:spPr>
          <a:xfrm>
            <a:off x="3136542" y="2227516"/>
            <a:ext cx="622209" cy="493118"/>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3196665" y="2320433"/>
            <a:ext cx="506870" cy="369332"/>
          </a:xfrm>
          <a:prstGeom prst="rect">
            <a:avLst/>
          </a:prstGeom>
          <a:noFill/>
        </p:spPr>
        <p:txBody>
          <a:bodyPr wrap="none" rtlCol="0">
            <a:spAutoFit/>
          </a:bodyPr>
          <a:lstStyle/>
          <a:p>
            <a:r>
              <a:rPr lang="sv-SE" dirty="0" smtClean="0"/>
              <a:t>ETL</a:t>
            </a:r>
            <a:endParaRPr lang="sv-SE" dirty="0"/>
          </a:p>
        </p:txBody>
      </p:sp>
      <p:sp>
        <p:nvSpPr>
          <p:cNvPr id="8" name="Rounded Rectangle 7"/>
          <p:cNvSpPr/>
          <p:nvPr/>
        </p:nvSpPr>
        <p:spPr>
          <a:xfrm>
            <a:off x="3022468" y="1527649"/>
            <a:ext cx="5589904" cy="1300612"/>
          </a:xfrm>
          <a:prstGeom prst="roundRect">
            <a:avLst/>
          </a:prstGeom>
          <a:solidFill>
            <a:schemeClr val="lt1">
              <a:alpha val="0"/>
            </a:schemeClr>
          </a:soli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TextBox 25"/>
          <p:cNvSpPr txBox="1"/>
          <p:nvPr/>
        </p:nvSpPr>
        <p:spPr>
          <a:xfrm>
            <a:off x="843270" y="4765884"/>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6" name="TextBox 5"/>
          <p:cNvSpPr txBox="1"/>
          <p:nvPr/>
        </p:nvSpPr>
        <p:spPr>
          <a:xfrm>
            <a:off x="2186085" y="3799908"/>
            <a:ext cx="2481607" cy="584775"/>
          </a:xfrm>
          <a:prstGeom prst="rect">
            <a:avLst/>
          </a:prstGeom>
          <a:noFill/>
        </p:spPr>
        <p:txBody>
          <a:bodyPr wrap="square" rtlCol="0">
            <a:spAutoFit/>
          </a:bodyPr>
          <a:lstStyle/>
          <a:p>
            <a:r>
              <a:rPr lang="sv-SE" sz="1600" i="1" dirty="0" smtClean="0"/>
              <a:t>Perform the ETL work in the data lake using Hadoop</a:t>
            </a:r>
            <a:endParaRPr lang="sv-SE" sz="1600" i="1" dirty="0"/>
          </a:p>
        </p:txBody>
      </p:sp>
    </p:spTree>
    <p:extLst>
      <p:ext uri="{BB962C8B-B14F-4D97-AF65-F5344CB8AC3E}">
        <p14:creationId xmlns:p14="http://schemas.microsoft.com/office/powerpoint/2010/main" val="2501464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00" y="1675215"/>
            <a:ext cx="6850800" cy="2411100"/>
          </a:xfrm>
        </p:spPr>
        <p:txBody>
          <a:bodyPr>
            <a:normAutofit/>
          </a:bodyPr>
          <a:lstStyle/>
          <a:p>
            <a:pPr marL="342900" indent="-342900">
              <a:buFont typeface="Arial" panose="020B0604020202020204" pitchFamily="34" charset="0"/>
              <a:buChar char="•"/>
            </a:pPr>
            <a:r>
              <a:rPr lang="sv-SE" sz="1400" dirty="0" smtClean="0"/>
              <a:t>Action 1: Create a Hadoop-Based Data Lake</a:t>
            </a:r>
          </a:p>
          <a:p>
            <a:pPr marL="342900" indent="-342900">
              <a:buFont typeface="Arial" panose="020B0604020202020204" pitchFamily="34" charset="0"/>
              <a:buChar char="•"/>
            </a:pPr>
            <a:r>
              <a:rPr lang="sv-SE" sz="1400" dirty="0" smtClean="0"/>
              <a:t>Action 2: Introduce the Analytics Sandbox</a:t>
            </a:r>
          </a:p>
          <a:p>
            <a:pPr marL="342900" indent="-342900">
              <a:buFont typeface="Arial" panose="020B0604020202020204" pitchFamily="34" charset="0"/>
              <a:buChar char="•"/>
            </a:pPr>
            <a:r>
              <a:rPr lang="sv-SE" sz="1400" dirty="0" smtClean="0"/>
              <a:t>Action 3: Off-load ETL Processes from Data Warehouses</a:t>
            </a:r>
            <a:endParaRPr lang="sv-SE" sz="1400" dirty="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5" name="Rectangle 4"/>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852270" cy="596700"/>
          </a:xfrm>
        </p:spPr>
        <p:txBody>
          <a:bodyPr>
            <a:normAutofit fontScale="90000"/>
          </a:bodyPr>
          <a:lstStyle/>
          <a:p>
            <a:r>
              <a:rPr lang="sv-SE" dirty="0" smtClean="0"/>
              <a:t>Actions to exploit the value of Data Lake</a:t>
            </a:r>
            <a:endParaRPr lang="sv-SE" dirty="0"/>
          </a:p>
        </p:txBody>
      </p:sp>
    </p:spTree>
    <p:extLst>
      <p:ext uri="{BB962C8B-B14F-4D97-AF65-F5344CB8AC3E}">
        <p14:creationId xmlns:p14="http://schemas.microsoft.com/office/powerpoint/2010/main" val="425186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Lessons learned</a:t>
            </a:r>
            <a:endParaRPr lang="sv-SE" dirty="0"/>
          </a:p>
        </p:txBody>
      </p:sp>
      <p:sp>
        <p:nvSpPr>
          <p:cNvPr id="3" name="Content Placeholder 2"/>
          <p:cNvSpPr>
            <a:spLocks noGrp="1"/>
          </p:cNvSpPr>
          <p:nvPr>
            <p:ph idx="1"/>
          </p:nvPr>
        </p:nvSpPr>
        <p:spPr>
          <a:xfrm>
            <a:off x="792000" y="1675215"/>
            <a:ext cx="6850800" cy="2411100"/>
          </a:xfrm>
        </p:spPr>
        <p:txBody>
          <a:bodyPr>
            <a:normAutofit/>
          </a:bodyPr>
          <a:lstStyle/>
          <a:p>
            <a:pPr marL="342900" indent="-342900">
              <a:buFont typeface="Arial" panose="020B0604020202020204" pitchFamily="34" charset="0"/>
              <a:buChar char="•"/>
            </a:pPr>
            <a:r>
              <a:rPr lang="sv-SE" sz="1400" b="1" dirty="0" smtClean="0"/>
              <a:t>There shall be one Data Lake, not several </a:t>
            </a:r>
            <a:r>
              <a:rPr lang="sv-SE" sz="1400" dirty="0" smtClean="0"/>
              <a:t>– facititating sharing of the corporate data assets across the organization</a:t>
            </a:r>
          </a:p>
          <a:p>
            <a:pPr marL="342900" indent="-342900">
              <a:buFont typeface="Arial" panose="020B0604020202020204" pitchFamily="34" charset="0"/>
              <a:buChar char="•"/>
            </a:pPr>
            <a:r>
              <a:rPr lang="sv-SE" sz="1400" b="1" dirty="0" smtClean="0"/>
              <a:t>Data governance is a life cycle, not a project</a:t>
            </a:r>
          </a:p>
          <a:p>
            <a:pPr marL="342900" indent="-342900">
              <a:buFont typeface="Arial" panose="020B0604020202020204" pitchFamily="34" charset="0"/>
              <a:buChar char="•"/>
            </a:pPr>
            <a:r>
              <a:rPr lang="sv-SE" sz="1400" b="1" dirty="0" smtClean="0"/>
              <a:t>Data Lake sits before your data warehouse, not after it</a:t>
            </a:r>
            <a:endParaRPr lang="sv-SE" sz="1400" b="1" dirty="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2258585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Benefits of using a Data Lake</a:t>
            </a:r>
            <a:endParaRPr lang="sv-SE" dirty="0"/>
          </a:p>
        </p:txBody>
      </p:sp>
      <p:sp>
        <p:nvSpPr>
          <p:cNvPr id="3" name="Content Placeholder 2"/>
          <p:cNvSpPr>
            <a:spLocks noGrp="1"/>
          </p:cNvSpPr>
          <p:nvPr>
            <p:ph idx="1"/>
          </p:nvPr>
        </p:nvSpPr>
        <p:spPr>
          <a:xfrm>
            <a:off x="791999" y="1275534"/>
            <a:ext cx="7405703" cy="2427036"/>
          </a:xfrm>
        </p:spPr>
        <p:txBody>
          <a:bodyPr>
            <a:normAutofit fontScale="62500" lnSpcReduction="20000"/>
          </a:bodyPr>
          <a:lstStyle/>
          <a:p>
            <a:pPr marL="342900" indent="-342900">
              <a:buFont typeface="Arial" panose="020B0604020202020204" pitchFamily="34" charset="0"/>
              <a:buChar char="•"/>
            </a:pPr>
            <a:r>
              <a:rPr lang="sv-SE" sz="2300" b="1" dirty="0" smtClean="0"/>
              <a:t>Eliminate data silos </a:t>
            </a:r>
            <a:r>
              <a:rPr lang="sv-SE" sz="2300" dirty="0" smtClean="0"/>
              <a:t>– consolidating the data in one repository result in increased data use and sharing</a:t>
            </a:r>
          </a:p>
          <a:p>
            <a:pPr marL="342900" indent="-342900">
              <a:buFont typeface="Arial" panose="020B0604020202020204" pitchFamily="34" charset="0"/>
              <a:buChar char="•"/>
            </a:pPr>
            <a:r>
              <a:rPr lang="sv-SE" sz="2300" b="1" dirty="0"/>
              <a:t>Reduce cost for IT infrastructure </a:t>
            </a:r>
            <a:r>
              <a:rPr lang="sv-SE" sz="2300" dirty="0"/>
              <a:t>– according to Schmarzo, it is 20 to 50 times cheaper to store, manage and analyze a hugh amount of data in a big data/analytics environment, compared to store, manage and analyze </a:t>
            </a:r>
            <a:r>
              <a:rPr lang="sv-SE" sz="2300" dirty="0" smtClean="0"/>
              <a:t>data in a traditional </a:t>
            </a:r>
            <a:r>
              <a:rPr lang="sv-SE" sz="2300" dirty="0"/>
              <a:t>data warehouse environments</a:t>
            </a:r>
          </a:p>
          <a:p>
            <a:pPr marL="342900" indent="-342900">
              <a:buFont typeface="Arial" panose="020B0604020202020204" pitchFamily="34" charset="0"/>
              <a:buChar char="•"/>
            </a:pPr>
            <a:endParaRPr lang="sv-SE" dirty="0" smtClean="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732176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Benefits of using a Data Lake</a:t>
            </a:r>
            <a:endParaRPr lang="sv-SE" dirty="0"/>
          </a:p>
        </p:txBody>
      </p:sp>
      <p:sp>
        <p:nvSpPr>
          <p:cNvPr id="3" name="Content Placeholder 2"/>
          <p:cNvSpPr>
            <a:spLocks noGrp="1"/>
          </p:cNvSpPr>
          <p:nvPr>
            <p:ph idx="1"/>
          </p:nvPr>
        </p:nvSpPr>
        <p:spPr>
          <a:xfrm>
            <a:off x="792000" y="1432932"/>
            <a:ext cx="7405703" cy="1602576"/>
          </a:xfrm>
        </p:spPr>
        <p:txBody>
          <a:bodyPr>
            <a:normAutofit fontScale="70000" lnSpcReduction="20000"/>
          </a:bodyPr>
          <a:lstStyle/>
          <a:p>
            <a:pPr marL="342900" indent="-342900">
              <a:buFont typeface="Arial" panose="020B0604020202020204" pitchFamily="34" charset="0"/>
              <a:buChar char="•"/>
            </a:pPr>
            <a:r>
              <a:rPr lang="sv-SE" sz="2300" b="1" dirty="0" err="1" smtClean="0"/>
              <a:t>Provide</a:t>
            </a:r>
            <a:r>
              <a:rPr lang="sv-SE" sz="2300" b="1" dirty="0" smtClean="0"/>
              <a:t> a scalable, flexible and shared </a:t>
            </a:r>
            <a:r>
              <a:rPr lang="sv-SE" sz="2300" b="1" dirty="0" err="1" smtClean="0"/>
              <a:t>storage</a:t>
            </a:r>
            <a:r>
              <a:rPr lang="sv-SE" sz="2300" b="1" dirty="0" smtClean="0"/>
              <a:t> </a:t>
            </a:r>
            <a:r>
              <a:rPr lang="sv-SE" sz="2300" b="1" dirty="0" err="1" smtClean="0"/>
              <a:t>platform</a:t>
            </a:r>
            <a:r>
              <a:rPr lang="sv-SE" sz="2300" b="1" dirty="0" smtClean="0"/>
              <a:t> </a:t>
            </a:r>
            <a:r>
              <a:rPr lang="sv-SE" sz="2300" dirty="0" smtClean="0"/>
              <a:t>-  that support both BI, analytic and next generation environments</a:t>
            </a:r>
          </a:p>
          <a:p>
            <a:pPr marL="342900" indent="-342900">
              <a:buFont typeface="Arial" panose="020B0604020202020204" pitchFamily="34" charset="0"/>
              <a:buChar char="•"/>
            </a:pPr>
            <a:r>
              <a:rPr lang="sv-SE" sz="2300" b="1" dirty="0" smtClean="0"/>
              <a:t>Store all data </a:t>
            </a:r>
            <a:r>
              <a:rPr lang="sv-SE" sz="2300" dirty="0" smtClean="0"/>
              <a:t>- Store data even if the organization has not decided if it is going to use the data and how to use the data</a:t>
            </a:r>
          </a:p>
          <a:p>
            <a:pPr marL="342900" indent="-342900">
              <a:buFont typeface="Arial" panose="020B0604020202020204" pitchFamily="34" charset="0"/>
              <a:buChar char="•"/>
            </a:pPr>
            <a:endParaRPr lang="sv-SE" dirty="0" smtClean="0"/>
          </a:p>
        </p:txBody>
      </p:sp>
      <p:sp>
        <p:nvSpPr>
          <p:cNvPr id="4" name="TextBox 3"/>
          <p:cNvSpPr txBox="1"/>
          <p:nvPr/>
        </p:nvSpPr>
        <p:spPr>
          <a:xfrm>
            <a:off x="6074489" y="473398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3292968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687589" cy="857250"/>
          </a:xfrm>
          <a:prstGeom prst="rect">
            <a:avLst/>
          </a:prstGeom>
        </p:spPr>
        <p:txBody>
          <a:bodyPr>
            <a:noAutofit/>
          </a:bodyPr>
          <a:lstStyle/>
          <a:p>
            <a:pPr defTabSz="685800">
              <a:spcBef>
                <a:spcPct val="0"/>
              </a:spcBef>
              <a:defRPr/>
            </a:pPr>
            <a:r>
              <a:rPr lang="sv-SE" sz="2700" dirty="0" smtClean="0">
                <a:latin typeface="+mj-lt"/>
                <a:ea typeface="+mj-ea"/>
                <a:cs typeface="+mj-cs"/>
              </a:rPr>
              <a:t>Business </a:t>
            </a:r>
            <a:r>
              <a:rPr lang="sv-SE" sz="2700" dirty="0" err="1" smtClean="0">
                <a:latin typeface="+mj-lt"/>
                <a:ea typeface="+mj-ea"/>
                <a:cs typeface="+mj-cs"/>
              </a:rPr>
              <a:t>Intelligence</a:t>
            </a:r>
            <a:r>
              <a:rPr lang="sv-SE" sz="2700" dirty="0" smtClean="0">
                <a:latin typeface="+mj-lt"/>
                <a:ea typeface="+mj-ea"/>
                <a:cs typeface="+mj-cs"/>
              </a:rPr>
              <a:t> vs Big Data/Data science</a:t>
            </a:r>
          </a:p>
        </p:txBody>
      </p:sp>
    </p:spTree>
    <p:extLst>
      <p:ext uri="{BB962C8B-B14F-4D97-AF65-F5344CB8AC3E}">
        <p14:creationId xmlns:p14="http://schemas.microsoft.com/office/powerpoint/2010/main" val="4129842645"/>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224337" y="25710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strategic level</a:t>
            </a:r>
            <a:endParaRPr lang="en-US" sz="100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49181" name="Visio" r:id="rId4" imgW="940834" imgH="841713" progId="Visio.Drawing.11">
                  <p:embed/>
                </p:oleObj>
              </mc:Choice>
              <mc:Fallback>
                <p:oleObj name="Visio" r:id="rId4" imgW="940834" imgH="841713" progId="Visio.Drawing.11">
                  <p:embed/>
                  <p:pic>
                    <p:nvPicPr>
                      <p:cNvPr id="3074"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519932" y="3182697"/>
          <a:ext cx="341885" cy="274746"/>
        </p:xfrm>
        <a:graphic>
          <a:graphicData uri="http://schemas.openxmlformats.org/presentationml/2006/ole">
            <mc:AlternateContent xmlns:mc="http://schemas.openxmlformats.org/markup-compatibility/2006">
              <mc:Choice xmlns:v="urn:schemas-microsoft-com:vml" Requires="v">
                <p:oleObj spid="_x0000_s49182" name="Visio" r:id="rId6" imgW="931663" imgH="751732" progId="Visio.Drawing.11">
                  <p:embed/>
                </p:oleObj>
              </mc:Choice>
              <mc:Fallback>
                <p:oleObj name="Visio" r:id="rId6" imgW="931663" imgH="751732" progId="Visio.Drawing.11">
                  <p:embed/>
                  <p:pic>
                    <p:nvPicPr>
                      <p:cNvPr id="3075"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93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49183" name="Visio" r:id="rId8" imgW="1114543" imgH="841713" progId="Visio.Drawing.11">
                  <p:embed/>
                </p:oleObj>
              </mc:Choice>
              <mc:Fallback>
                <p:oleObj name="Visio" r:id="rId8" imgW="1114543" imgH="841713" progId="Visio.Drawing.11">
                  <p:embed/>
                  <p:pic>
                    <p:nvPicPr>
                      <p:cNvPr id="3076"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smtClean="0">
                <a:latin typeface="Arial" charset="0"/>
              </a:rPr>
              <a:t>Operational systems: </a:t>
            </a:r>
            <a:r>
              <a:rPr lang="sv-SE" sz="900" dirty="0" smtClean="0">
                <a:latin typeface="Arial" charset="0"/>
              </a:rPr>
              <a:t>System that support the daily business, such as business systems (ERPs), BPM system</a:t>
            </a:r>
            <a:r>
              <a:rPr lang="sv-SE" sz="900" dirty="0">
                <a:latin typeface="Arial" charset="0"/>
              </a:rPr>
              <a:t>, </a:t>
            </a:r>
            <a:r>
              <a:rPr lang="sv-SE" sz="900" dirty="0" smtClean="0">
                <a:latin typeface="Arial" charset="0"/>
              </a:rPr>
              <a:t>CRM system</a:t>
            </a:r>
            <a:r>
              <a:rPr lang="sv-SE" sz="900" dirty="0">
                <a:latin typeface="Arial" charset="0"/>
              </a:rPr>
              <a:t>, </a:t>
            </a:r>
            <a:r>
              <a:rPr lang="sv-SE" sz="900" dirty="0" smtClean="0">
                <a:latin typeface="Arial" charset="0"/>
              </a:rPr>
              <a:t>etc</a:t>
            </a:r>
            <a:endParaRPr lang="en-US" sz="900" dirty="0">
              <a:latin typeface="Arial" charset="0"/>
            </a:endParaRPr>
          </a:p>
        </p:txBody>
      </p:sp>
      <p:sp>
        <p:nvSpPr>
          <p:cNvPr id="109" name="TextBox 108"/>
          <p:cNvSpPr txBox="1"/>
          <p:nvPr/>
        </p:nvSpPr>
        <p:spPr>
          <a:xfrm>
            <a:off x="598896" y="1340668"/>
            <a:ext cx="3180177" cy="461665"/>
          </a:xfrm>
          <a:prstGeom prst="rect">
            <a:avLst/>
          </a:prstGeom>
          <a:noFill/>
        </p:spPr>
        <p:txBody>
          <a:bodyPr wrap="square">
            <a:spAutoFit/>
          </a:bodyPr>
          <a:lstStyle/>
          <a:p>
            <a:pPr>
              <a:defRPr/>
            </a:pPr>
            <a:r>
              <a:rPr lang="sv-SE" sz="1200" b="1" dirty="0" smtClean="0">
                <a:latin typeface="+mj-lt"/>
              </a:rPr>
              <a:t>Goals</a:t>
            </a:r>
            <a:endParaRPr lang="sv-SE" sz="1200" b="1" dirty="0">
              <a:latin typeface="+mj-lt"/>
            </a:endParaRPr>
          </a:p>
          <a:p>
            <a:pPr>
              <a:defRPr/>
            </a:pPr>
            <a:r>
              <a:rPr lang="sv-SE" sz="1200" dirty="0">
                <a:latin typeface="+mj-lt"/>
              </a:rPr>
              <a:t>(vision, </a:t>
            </a:r>
            <a:r>
              <a:rPr lang="sv-SE" sz="1200" dirty="0" smtClean="0">
                <a:latin typeface="+mj-lt"/>
              </a:rPr>
              <a:t>enterprise goals, objectives)</a:t>
            </a:r>
            <a:endParaRPr lang="sv-SE" sz="1200" dirty="0">
              <a:latin typeface="+mj-lt"/>
            </a:endParaRP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smtClean="0">
                <a:latin typeface="+mj-lt"/>
              </a:rPr>
              <a:t>Means</a:t>
            </a:r>
            <a:endParaRPr lang="sv-SE" sz="1200" b="1" dirty="0">
              <a:latin typeface="+mj-lt"/>
            </a:endParaRPr>
          </a:p>
          <a:p>
            <a:pPr>
              <a:defRPr/>
            </a:pPr>
            <a:r>
              <a:rPr lang="sv-SE" sz="1200" dirty="0">
                <a:latin typeface="+mj-lt"/>
              </a:rPr>
              <a:t>(mission, </a:t>
            </a:r>
            <a:r>
              <a:rPr lang="sv-SE" sz="1200" dirty="0" smtClean="0">
                <a:latin typeface="+mj-lt"/>
              </a:rPr>
              <a:t>strategies, tactics, business processes)</a:t>
            </a:r>
            <a:endParaRPr lang="sv-SE" sz="1200" dirty="0">
              <a:latin typeface="+mj-lt"/>
            </a:endParaRPr>
          </a:p>
        </p:txBody>
      </p:sp>
      <p:sp>
        <p:nvSpPr>
          <p:cNvPr id="2" name="Rektangel 1"/>
          <p:cNvSpPr/>
          <p:nvPr/>
        </p:nvSpPr>
        <p:spPr>
          <a:xfrm>
            <a:off x="5484439" y="1618505"/>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Performance </a:t>
            </a:r>
            <a:r>
              <a:rPr lang="sv-SE" sz="900" dirty="0" smtClean="0">
                <a:solidFill>
                  <a:srgbClr val="000000"/>
                </a:solidFill>
              </a:rPr>
              <a:t>management</a:t>
            </a:r>
            <a:endParaRPr lang="sv-SE" sz="900" dirty="0">
              <a:solidFill>
                <a:srgbClr val="000000"/>
              </a:solidFill>
            </a:endParaRPr>
          </a:p>
        </p:txBody>
      </p:sp>
      <p:sp>
        <p:nvSpPr>
          <p:cNvPr id="19" name="Rektangel 18"/>
          <p:cNvSpPr/>
          <p:nvPr/>
        </p:nvSpPr>
        <p:spPr>
          <a:xfrm>
            <a:off x="5484438" y="1898554"/>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Six </a:t>
            </a:r>
            <a:r>
              <a:rPr lang="sv-SE" sz="900" dirty="0" smtClean="0">
                <a:solidFill>
                  <a:srgbClr val="000000"/>
                </a:solidFill>
              </a:rPr>
              <a:t>sigma</a:t>
            </a:r>
            <a:endParaRPr lang="sv-SE" sz="900" dirty="0">
              <a:solidFill>
                <a:srgbClr val="000000"/>
              </a:solidFill>
            </a:endParaRPr>
          </a:p>
        </p:txBody>
      </p:sp>
      <p:sp>
        <p:nvSpPr>
          <p:cNvPr id="20" name="Rektangel 19"/>
          <p:cNvSpPr/>
          <p:nvPr/>
        </p:nvSpPr>
        <p:spPr>
          <a:xfrm>
            <a:off x="5484439" y="2178792"/>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Balanced s</a:t>
            </a:r>
            <a:r>
              <a:rPr lang="sv-SE" sz="900" dirty="0" smtClean="0">
                <a:solidFill>
                  <a:srgbClr val="000000"/>
                </a:solidFill>
              </a:rPr>
              <a:t>corecard</a:t>
            </a:r>
            <a:endParaRPr lang="sv-SE" sz="900" dirty="0">
              <a:solidFill>
                <a:srgbClr val="000000"/>
              </a:solidFill>
            </a:endParaRPr>
          </a:p>
        </p:txBody>
      </p:sp>
      <p:sp>
        <p:nvSpPr>
          <p:cNvPr id="21" name="Rektangel 20"/>
          <p:cNvSpPr/>
          <p:nvPr/>
        </p:nvSpPr>
        <p:spPr>
          <a:xfrm>
            <a:off x="5484438" y="328826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Decision and </a:t>
            </a:r>
            <a:r>
              <a:rPr lang="sv-SE" sz="900" dirty="0" smtClean="0">
                <a:solidFill>
                  <a:srgbClr val="000000"/>
                </a:solidFill>
              </a:rPr>
              <a:t>risk </a:t>
            </a:r>
            <a:r>
              <a:rPr lang="sv-SE" sz="900" dirty="0">
                <a:solidFill>
                  <a:srgbClr val="000000"/>
                </a:solidFill>
              </a:rPr>
              <a:t>a</a:t>
            </a:r>
            <a:r>
              <a:rPr lang="sv-SE" sz="900" dirty="0" smtClean="0">
                <a:solidFill>
                  <a:srgbClr val="000000"/>
                </a:solidFill>
              </a:rPr>
              <a:t>nalysis</a:t>
            </a:r>
            <a:endParaRPr lang="sv-SE" sz="900" dirty="0">
              <a:solidFill>
                <a:srgbClr val="000000"/>
              </a:solidFill>
            </a:endParaRPr>
          </a:p>
        </p:txBody>
      </p:sp>
      <p:sp>
        <p:nvSpPr>
          <p:cNvPr id="22" name="Rektangel 21"/>
          <p:cNvSpPr/>
          <p:nvPr/>
        </p:nvSpPr>
        <p:spPr>
          <a:xfrm>
            <a:off x="5484438" y="273926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Activity </a:t>
            </a:r>
            <a:r>
              <a:rPr lang="sv-SE" sz="900" dirty="0" smtClean="0">
                <a:solidFill>
                  <a:srgbClr val="000000"/>
                </a:solidFill>
              </a:rPr>
              <a:t>based </a:t>
            </a:r>
            <a:r>
              <a:rPr lang="sv-SE" sz="900" dirty="0">
                <a:solidFill>
                  <a:srgbClr val="000000"/>
                </a:solidFill>
              </a:rPr>
              <a:t>c</a:t>
            </a:r>
            <a:r>
              <a:rPr lang="sv-SE" sz="900" dirty="0" smtClean="0">
                <a:solidFill>
                  <a:srgbClr val="000000"/>
                </a:solidFill>
              </a:rPr>
              <a:t>osting</a:t>
            </a:r>
            <a:endParaRPr lang="sv-SE" sz="900" dirty="0">
              <a:solidFill>
                <a:srgbClr val="000000"/>
              </a:solidFill>
            </a:endParaRPr>
          </a:p>
        </p:txBody>
      </p:sp>
      <p:sp>
        <p:nvSpPr>
          <p:cNvPr id="3" name="textruta 2"/>
          <p:cNvSpPr txBox="1"/>
          <p:nvPr/>
        </p:nvSpPr>
        <p:spPr>
          <a:xfrm>
            <a:off x="5484437" y="1302960"/>
            <a:ext cx="1228221" cy="253916"/>
          </a:xfrm>
          <a:prstGeom prst="rect">
            <a:avLst/>
          </a:prstGeom>
          <a:noFill/>
        </p:spPr>
        <p:txBody>
          <a:bodyPr wrap="none" rtlCol="0">
            <a:spAutoFit/>
          </a:bodyPr>
          <a:lstStyle/>
          <a:p>
            <a:r>
              <a:rPr lang="sv-SE" sz="1050" dirty="0" smtClean="0"/>
              <a:t>BI related methods</a:t>
            </a:r>
            <a:endParaRPr lang="sv-SE" sz="1050" dirty="0"/>
          </a:p>
        </p:txBody>
      </p:sp>
      <p:sp>
        <p:nvSpPr>
          <p:cNvPr id="30" name="textruta 2"/>
          <p:cNvSpPr txBox="1"/>
          <p:nvPr/>
        </p:nvSpPr>
        <p:spPr>
          <a:xfrm>
            <a:off x="3803506" y="1283846"/>
            <a:ext cx="1082348" cy="253916"/>
          </a:xfrm>
          <a:prstGeom prst="rect">
            <a:avLst/>
          </a:prstGeom>
          <a:noFill/>
        </p:spPr>
        <p:txBody>
          <a:bodyPr wrap="none" rtlCol="0">
            <a:spAutoFit/>
          </a:bodyPr>
          <a:lstStyle/>
          <a:p>
            <a:r>
              <a:rPr lang="sv-SE" sz="1050" dirty="0" smtClean="0"/>
              <a:t>BI systems/tools</a:t>
            </a:r>
            <a:endParaRPr lang="sv-SE" sz="1050" dirty="0"/>
          </a:p>
        </p:txBody>
      </p:sp>
      <p:sp>
        <p:nvSpPr>
          <p:cNvPr id="24" name="Rektangel 21"/>
          <p:cNvSpPr/>
          <p:nvPr/>
        </p:nvSpPr>
        <p:spPr>
          <a:xfrm>
            <a:off x="5484437" y="298882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Data and </a:t>
            </a:r>
            <a:r>
              <a:rPr lang="sv-SE" sz="900" dirty="0" smtClean="0">
                <a:solidFill>
                  <a:srgbClr val="000000"/>
                </a:solidFill>
              </a:rPr>
              <a:t>process </a:t>
            </a:r>
            <a:r>
              <a:rPr lang="sv-SE" sz="900" dirty="0">
                <a:solidFill>
                  <a:srgbClr val="000000"/>
                </a:solidFill>
              </a:rPr>
              <a:t>m</a:t>
            </a:r>
            <a:r>
              <a:rPr lang="sv-SE" sz="900" dirty="0" smtClean="0">
                <a:solidFill>
                  <a:srgbClr val="000000"/>
                </a:solidFill>
              </a:rPr>
              <a:t>ining</a:t>
            </a:r>
            <a:endParaRPr lang="sv-SE" sz="900" dirty="0">
              <a:solidFill>
                <a:srgbClr val="000000"/>
              </a:solidFill>
            </a:endParaRPr>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smtClean="0">
                <a:latin typeface="Arial" charset="0"/>
              </a:rPr>
              <a:t>Decision models</a:t>
            </a:r>
            <a:endParaRPr lang="en-US" sz="1050" b="1" dirty="0">
              <a:latin typeface="Arial" charset="0"/>
            </a:endParaRPr>
          </a:p>
        </p:txBody>
      </p:sp>
      <p:sp>
        <p:nvSpPr>
          <p:cNvPr id="26" name="Rektangel 20"/>
          <p:cNvSpPr/>
          <p:nvPr/>
        </p:nvSpPr>
        <p:spPr>
          <a:xfrm>
            <a:off x="5484437" y="245605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Lean</a:t>
            </a:r>
          </a:p>
        </p:txBody>
      </p:sp>
      <p:sp>
        <p:nvSpPr>
          <p:cNvPr id="51" name="textruta 2"/>
          <p:cNvSpPr txBox="1"/>
          <p:nvPr/>
        </p:nvSpPr>
        <p:spPr>
          <a:xfrm>
            <a:off x="7326715" y="1300277"/>
            <a:ext cx="1250663" cy="253916"/>
          </a:xfrm>
          <a:prstGeom prst="rect">
            <a:avLst/>
          </a:prstGeom>
          <a:noFill/>
        </p:spPr>
        <p:txBody>
          <a:bodyPr wrap="none" rtlCol="0">
            <a:spAutoFit/>
          </a:bodyPr>
          <a:lstStyle/>
          <a:p>
            <a:r>
              <a:rPr lang="sv-SE" sz="1050" dirty="0" smtClean="0"/>
              <a:t>Other areas related</a:t>
            </a:r>
            <a:endParaRPr lang="sv-SE" sz="1050" dirty="0"/>
          </a:p>
        </p:txBody>
      </p:sp>
      <p:sp>
        <p:nvSpPr>
          <p:cNvPr id="52" name="Rektangel 1"/>
          <p:cNvSpPr/>
          <p:nvPr/>
        </p:nvSpPr>
        <p:spPr>
          <a:xfrm>
            <a:off x="7318594" y="160119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processes</a:t>
            </a:r>
            <a:endParaRPr lang="sv-SE" sz="900" dirty="0">
              <a:solidFill>
                <a:srgbClr val="000000"/>
              </a:solidFill>
            </a:endParaRPr>
          </a:p>
        </p:txBody>
      </p:sp>
      <p:sp>
        <p:nvSpPr>
          <p:cNvPr id="53" name="Rektangel 18"/>
          <p:cNvSpPr/>
          <p:nvPr/>
        </p:nvSpPr>
        <p:spPr>
          <a:xfrm>
            <a:off x="7326717" y="218036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Models for decision</a:t>
            </a:r>
            <a:endParaRPr lang="sv-SE" sz="900" dirty="0">
              <a:solidFill>
                <a:srgbClr val="000000"/>
              </a:solidFill>
            </a:endParaRPr>
          </a:p>
        </p:txBody>
      </p:sp>
      <p:sp>
        <p:nvSpPr>
          <p:cNvPr id="54" name="Rektangel 19"/>
          <p:cNvSpPr/>
          <p:nvPr/>
        </p:nvSpPr>
        <p:spPr>
          <a:xfrm>
            <a:off x="7326718" y="2460599"/>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6716" y="3326314"/>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 structures</a:t>
            </a:r>
            <a:endParaRPr lang="sv-SE" sz="900" dirty="0">
              <a:solidFill>
                <a:srgbClr val="000000"/>
              </a:solidFill>
            </a:endParaRPr>
          </a:p>
        </p:txBody>
      </p:sp>
      <p:sp>
        <p:nvSpPr>
          <p:cNvPr id="56" name="Rektangel 21"/>
          <p:cNvSpPr/>
          <p:nvPr/>
        </p:nvSpPr>
        <p:spPr>
          <a:xfrm>
            <a:off x="7326715" y="3575873"/>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 architecture</a:t>
            </a:r>
            <a:endParaRPr lang="sv-SE" sz="900" dirty="0">
              <a:solidFill>
                <a:srgbClr val="000000"/>
              </a:solidFill>
            </a:endParaRPr>
          </a:p>
        </p:txBody>
      </p:sp>
      <p:sp>
        <p:nvSpPr>
          <p:cNvPr id="57" name="Rektangel 20"/>
          <p:cNvSpPr/>
          <p:nvPr/>
        </p:nvSpPr>
        <p:spPr>
          <a:xfrm>
            <a:off x="7326716" y="273786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 data management</a:t>
            </a:r>
            <a:endParaRPr lang="sv-SE" sz="900" dirty="0">
              <a:solidFill>
                <a:srgbClr val="000000"/>
              </a:solidFill>
            </a:endParaRPr>
          </a:p>
        </p:txBody>
      </p:sp>
      <p:sp>
        <p:nvSpPr>
          <p:cNvPr id="58" name="Rektangel 21"/>
          <p:cNvSpPr/>
          <p:nvPr/>
        </p:nvSpPr>
        <p:spPr>
          <a:xfrm>
            <a:off x="7326715" y="3873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18594" y="41387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29045" y="472188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6715" y="3023962"/>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 data management</a:t>
            </a:r>
            <a:endParaRPr lang="sv-SE" sz="900" dirty="0">
              <a:solidFill>
                <a:srgbClr val="000000"/>
              </a:solidFill>
            </a:endParaRPr>
          </a:p>
        </p:txBody>
      </p:sp>
      <p:sp>
        <p:nvSpPr>
          <p:cNvPr id="63" name="Rektangel 18"/>
          <p:cNvSpPr/>
          <p:nvPr/>
        </p:nvSpPr>
        <p:spPr>
          <a:xfrm>
            <a:off x="7317430" y="190089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rules </a:t>
            </a:r>
            <a:endParaRPr lang="sv-SE" sz="900" dirty="0">
              <a:solidFill>
                <a:srgbClr val="000000"/>
              </a:solidFill>
            </a:endParaRPr>
          </a:p>
        </p:txBody>
      </p:sp>
      <p:sp>
        <p:nvSpPr>
          <p:cNvPr id="64" name="Rektangel 1"/>
          <p:cNvSpPr/>
          <p:nvPr/>
        </p:nvSpPr>
        <p:spPr>
          <a:xfrm>
            <a:off x="7326715" y="4424176"/>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Security</a:t>
            </a:r>
            <a:endParaRPr lang="sv-SE" sz="900" dirty="0">
              <a:solidFill>
                <a:srgbClr val="000000"/>
              </a:solidFill>
            </a:endParaRPr>
          </a:p>
        </p:txBody>
      </p:sp>
      <p:sp>
        <p:nvSpPr>
          <p:cNvPr id="40" name="Rektangel 20"/>
          <p:cNvSpPr/>
          <p:nvPr/>
        </p:nvSpPr>
        <p:spPr>
          <a:xfrm>
            <a:off x="5474262" y="394710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Visualization techniques</a:t>
            </a:r>
            <a:endParaRPr lang="sv-SE" sz="900" dirty="0">
              <a:solidFill>
                <a:srgbClr val="000000"/>
              </a:solidFill>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00" name="Rectangle 2"/>
          <p:cNvSpPr>
            <a:spLocks noGrp="1" noChangeArrowheads="1"/>
          </p:cNvSpPr>
          <p:nvPr>
            <p:ph type="title"/>
          </p:nvPr>
        </p:nvSpPr>
        <p:spPr>
          <a:xfrm>
            <a:off x="443890" y="590727"/>
            <a:ext cx="9317055" cy="596700"/>
          </a:xfrm>
        </p:spPr>
        <p:txBody>
          <a:bodyPr>
            <a:noAutofit/>
          </a:bodyPr>
          <a:lstStyle/>
          <a:p>
            <a:pPr algn="l" eaLnBrk="1" hangingPunct="1"/>
            <a:r>
              <a:rPr lang="sv-SE" dirty="0" smtClean="0"/>
              <a:t>Business intelligence – an overview</a:t>
            </a:r>
            <a:endParaRPr lang="en-US" dirty="0" smtClean="0"/>
          </a:p>
        </p:txBody>
      </p:sp>
      <p:pic>
        <p:nvPicPr>
          <p:cNvPr id="219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2119" y="3722657"/>
            <a:ext cx="1294418" cy="299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1" name="Text Box 27"/>
          <p:cNvSpPr txBox="1">
            <a:spLocks noChangeArrowheads="1"/>
          </p:cNvSpPr>
          <p:nvPr/>
        </p:nvSpPr>
        <p:spPr bwMode="auto">
          <a:xfrm>
            <a:off x="1450099" y="30434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tactical level</a:t>
            </a:r>
            <a:endParaRPr lang="en-US" sz="1000" b="1" dirty="0">
              <a:latin typeface="Arial" charset="0"/>
            </a:endParaRPr>
          </a:p>
        </p:txBody>
      </p:sp>
      <p:sp>
        <p:nvSpPr>
          <p:cNvPr id="103" name="Text Box 27"/>
          <p:cNvSpPr txBox="1">
            <a:spLocks noChangeArrowheads="1"/>
          </p:cNvSpPr>
          <p:nvPr/>
        </p:nvSpPr>
        <p:spPr bwMode="auto">
          <a:xfrm>
            <a:off x="1499491" y="3609267"/>
            <a:ext cx="1462894"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operational level</a:t>
            </a:r>
            <a:endParaRPr lang="en-US" sz="1000" b="1" dirty="0">
              <a:latin typeface="Arial" charset="0"/>
            </a:endParaRPr>
          </a:p>
        </p:txBody>
      </p:sp>
      <p:pic>
        <p:nvPicPr>
          <p:cNvPr id="2195"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2096" y="1588223"/>
            <a:ext cx="1583085" cy="1803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536745" y="4322386"/>
            <a:ext cx="2980303" cy="246221"/>
          </a:xfrm>
          <a:prstGeom prst="rect">
            <a:avLst/>
          </a:prstGeom>
          <a:noFill/>
        </p:spPr>
        <p:txBody>
          <a:bodyPr wrap="none" rtlCol="0">
            <a:spAutoFit/>
          </a:bodyPr>
          <a:lstStyle/>
          <a:p>
            <a:r>
              <a:rPr lang="sv-SE" sz="1000" dirty="0" smtClean="0"/>
              <a:t>Systems supporting decision making and data </a:t>
            </a:r>
            <a:r>
              <a:rPr lang="sv-SE" sz="1000" dirty="0"/>
              <a:t>sources</a:t>
            </a:r>
          </a:p>
        </p:txBody>
      </p:sp>
      <p:sp>
        <p:nvSpPr>
          <p:cNvPr id="104" name="textruta 2"/>
          <p:cNvSpPr txBox="1"/>
          <p:nvPr/>
        </p:nvSpPr>
        <p:spPr>
          <a:xfrm>
            <a:off x="3710957" y="3453760"/>
            <a:ext cx="1515158" cy="253916"/>
          </a:xfrm>
          <a:prstGeom prst="rect">
            <a:avLst/>
          </a:prstGeom>
          <a:noFill/>
        </p:spPr>
        <p:txBody>
          <a:bodyPr wrap="none" rtlCol="0">
            <a:spAutoFit/>
          </a:bodyPr>
          <a:lstStyle/>
          <a:p>
            <a:r>
              <a:rPr lang="sv-SE" sz="1050" dirty="0" smtClean="0"/>
              <a:t>System integration tools</a:t>
            </a:r>
            <a:endParaRPr lang="sv-SE" sz="1050" dirty="0"/>
          </a:p>
        </p:txBody>
      </p:sp>
      <p:sp>
        <p:nvSpPr>
          <p:cNvPr id="105" name="textruta 2"/>
          <p:cNvSpPr txBox="1"/>
          <p:nvPr/>
        </p:nvSpPr>
        <p:spPr>
          <a:xfrm>
            <a:off x="5742126" y="3693907"/>
            <a:ext cx="873957" cy="253916"/>
          </a:xfrm>
          <a:prstGeom prst="rect">
            <a:avLst/>
          </a:prstGeom>
          <a:noFill/>
        </p:spPr>
        <p:txBody>
          <a:bodyPr wrap="none" rtlCol="0">
            <a:spAutoFit/>
          </a:bodyPr>
          <a:lstStyle/>
          <a:p>
            <a:r>
              <a:rPr lang="sv-SE" sz="1050" dirty="0" smtClean="0"/>
              <a:t>Visualization</a:t>
            </a:r>
            <a:endParaRPr lang="sv-SE" sz="1050" dirty="0"/>
          </a:p>
        </p:txBody>
      </p:sp>
    </p:spTree>
    <p:extLst>
      <p:ext uri="{BB962C8B-B14F-4D97-AF65-F5344CB8AC3E}">
        <p14:creationId xmlns:p14="http://schemas.microsoft.com/office/powerpoint/2010/main" val="378975933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0207" y="1701163"/>
            <a:ext cx="6971936" cy="2527481"/>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0" dirty="0">
                <a:solidFill>
                  <a:schemeClr val="bg1"/>
                </a:solidFill>
              </a:rPr>
              <a:t>Business intelligence (BI) is an umbrella term that is commonly used to describe the technologies, applications, and processes for gathering, storing, accessing, and analyzing data to help users make better decisions.</a:t>
            </a:r>
          </a:p>
          <a:p>
            <a:pPr>
              <a:spcBef>
                <a:spcPts val="450"/>
              </a:spcBef>
            </a:pPr>
            <a:endParaRPr lang="en-US" sz="1620" i="1" dirty="0">
              <a:solidFill>
                <a:schemeClr val="bg1"/>
              </a:solidFill>
            </a:endParaRPr>
          </a:p>
          <a:p>
            <a:pPr>
              <a:spcBef>
                <a:spcPts val="450"/>
              </a:spcBef>
            </a:pPr>
            <a:r>
              <a:rPr lang="en-US" sz="1620" i="1" dirty="0">
                <a:solidFill>
                  <a:schemeClr val="bg1"/>
                </a:solidFill>
              </a:rPr>
              <a:t>Wixom and Watson, 2010</a:t>
            </a:r>
            <a:endParaRPr lang="sv-SE" sz="1620" i="1" dirty="0">
              <a:solidFill>
                <a:schemeClr val="bg1"/>
              </a:solidFill>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ubrik 6"/>
          <p:cNvSpPr>
            <a:spLocks noGrp="1"/>
          </p:cNvSpPr>
          <p:nvPr>
            <p:ph type="title"/>
          </p:nvPr>
        </p:nvSpPr>
        <p:spPr>
          <a:xfrm>
            <a:off x="792000" y="627534"/>
            <a:ext cx="7646920" cy="596700"/>
          </a:xfrm>
        </p:spPr>
        <p:txBody>
          <a:bodyPr>
            <a:normAutofit/>
          </a:bodyPr>
          <a:lstStyle/>
          <a:p>
            <a:r>
              <a:rPr lang="sv-SE" dirty="0" smtClean="0"/>
              <a:t>Business Intelligence – a definition</a:t>
            </a:r>
            <a:endParaRPr lang="sv-SE" dirty="0"/>
          </a:p>
        </p:txBody>
      </p:sp>
    </p:spTree>
    <p:extLst>
      <p:ext uri="{BB962C8B-B14F-4D97-AF65-F5344CB8AC3E}">
        <p14:creationId xmlns:p14="http://schemas.microsoft.com/office/powerpoint/2010/main" val="356423627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Rubrik 27"/>
          <p:cNvSpPr>
            <a:spLocks noGrp="1"/>
          </p:cNvSpPr>
          <p:nvPr>
            <p:ph type="title"/>
          </p:nvPr>
        </p:nvSpPr>
        <p:spPr>
          <a:xfrm>
            <a:off x="791999" y="627534"/>
            <a:ext cx="7801157" cy="596700"/>
          </a:xfrm>
        </p:spPr>
        <p:txBody>
          <a:bodyPr>
            <a:noAutofit/>
          </a:bodyPr>
          <a:lstStyle/>
          <a:p>
            <a:r>
              <a:rPr lang="sv-SE" dirty="0" smtClean="0"/>
              <a:t>Two different approaches within BI</a:t>
            </a:r>
          </a:p>
        </p:txBody>
      </p:sp>
      <p:sp>
        <p:nvSpPr>
          <p:cNvPr id="4" name="V-form 3"/>
          <p:cNvSpPr/>
          <p:nvPr/>
        </p:nvSpPr>
        <p:spPr>
          <a:xfrm flipH="1">
            <a:off x="2689737" y="1997859"/>
            <a:ext cx="2841547" cy="1350150"/>
          </a:xfrm>
          <a:prstGeom prst="chevron">
            <a:avLst>
              <a:gd name="adj" fmla="val 22145"/>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sv-SE" sz="1350" dirty="0" smtClean="0">
                <a:solidFill>
                  <a:schemeClr val="bg1"/>
                </a:solidFill>
              </a:rPr>
              <a:t>Steering /governing methods, models</a:t>
            </a:r>
            <a:endParaRPr lang="sv-SE" sz="1350" dirty="0">
              <a:solidFill>
                <a:schemeClr val="bg1"/>
              </a:solidFill>
            </a:endParaRPr>
          </a:p>
          <a:p>
            <a:pPr algn="ctr"/>
            <a:r>
              <a:rPr lang="sv-SE" sz="1350" dirty="0">
                <a:solidFill>
                  <a:schemeClr val="bg1"/>
                </a:solidFill>
              </a:rPr>
              <a:t>a</a:t>
            </a:r>
            <a:r>
              <a:rPr lang="sv-SE" sz="1350" dirty="0" smtClean="0">
                <a:solidFill>
                  <a:schemeClr val="bg1"/>
                </a:solidFill>
              </a:rPr>
              <a:t>nd systems</a:t>
            </a:r>
            <a:endParaRPr lang="sv-SE" sz="1350" dirty="0">
              <a:solidFill>
                <a:schemeClr val="bg1"/>
              </a:solidFill>
            </a:endParaRPr>
          </a:p>
        </p:txBody>
      </p:sp>
      <p:sp>
        <p:nvSpPr>
          <p:cNvPr id="5" name="V-form 4"/>
          <p:cNvSpPr/>
          <p:nvPr/>
        </p:nvSpPr>
        <p:spPr>
          <a:xfrm flipH="1">
            <a:off x="3047008" y="3219525"/>
            <a:ext cx="2841547" cy="1350150"/>
          </a:xfrm>
          <a:prstGeom prst="chevron">
            <a:avLst>
              <a:gd name="adj" fmla="val 2460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rtlCol="0" anchor="ctr"/>
          <a:lstStyle/>
          <a:p>
            <a:pPr algn="ctr"/>
            <a:r>
              <a:rPr lang="sv-SE" sz="1350" dirty="0" smtClean="0">
                <a:solidFill>
                  <a:schemeClr val="bg1"/>
                </a:solidFill>
              </a:rPr>
              <a:t>Decision methods, models and systems</a:t>
            </a:r>
            <a:endParaRPr lang="sv-SE" sz="1350" dirty="0">
              <a:solidFill>
                <a:schemeClr val="bg1"/>
              </a:solidFill>
            </a:endParaRPr>
          </a:p>
        </p:txBody>
      </p:sp>
      <p:sp>
        <p:nvSpPr>
          <p:cNvPr id="7" name="Rektangel 1"/>
          <p:cNvSpPr/>
          <p:nvPr/>
        </p:nvSpPr>
        <p:spPr>
          <a:xfrm>
            <a:off x="6039274" y="2117802"/>
            <a:ext cx="1455833" cy="357627"/>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Performance </a:t>
            </a:r>
            <a:r>
              <a:rPr lang="sv-SE" sz="1050" dirty="0" smtClean="0">
                <a:solidFill>
                  <a:srgbClr val="000000"/>
                </a:solidFill>
              </a:rPr>
              <a:t>management</a:t>
            </a:r>
            <a:endParaRPr lang="sv-SE" sz="1050" dirty="0">
              <a:solidFill>
                <a:srgbClr val="000000"/>
              </a:solidFill>
            </a:endParaRPr>
          </a:p>
        </p:txBody>
      </p:sp>
      <p:sp>
        <p:nvSpPr>
          <p:cNvPr id="8" name="Rektangel 18"/>
          <p:cNvSpPr/>
          <p:nvPr/>
        </p:nvSpPr>
        <p:spPr>
          <a:xfrm>
            <a:off x="6039274" y="252060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S</a:t>
            </a:r>
            <a:r>
              <a:rPr lang="sv-SE" sz="1050" dirty="0" smtClean="0">
                <a:solidFill>
                  <a:srgbClr val="000000"/>
                </a:solidFill>
              </a:rPr>
              <a:t>ix </a:t>
            </a:r>
            <a:r>
              <a:rPr lang="sv-SE" sz="1050" dirty="0">
                <a:solidFill>
                  <a:srgbClr val="000000"/>
                </a:solidFill>
              </a:rPr>
              <a:t>s</a:t>
            </a:r>
            <a:r>
              <a:rPr lang="sv-SE" sz="1050" dirty="0" smtClean="0">
                <a:solidFill>
                  <a:srgbClr val="000000"/>
                </a:solidFill>
              </a:rPr>
              <a:t>igma</a:t>
            </a:r>
            <a:endParaRPr lang="sv-SE" sz="1050" dirty="0">
              <a:solidFill>
                <a:srgbClr val="000000"/>
              </a:solidFill>
            </a:endParaRPr>
          </a:p>
        </p:txBody>
      </p:sp>
      <p:sp>
        <p:nvSpPr>
          <p:cNvPr id="9" name="Rektangel 19"/>
          <p:cNvSpPr/>
          <p:nvPr/>
        </p:nvSpPr>
        <p:spPr>
          <a:xfrm>
            <a:off x="6039273" y="2800844"/>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B</a:t>
            </a:r>
            <a:r>
              <a:rPr lang="sv-SE" sz="1050" dirty="0" smtClean="0">
                <a:solidFill>
                  <a:srgbClr val="000000"/>
                </a:solidFill>
              </a:rPr>
              <a:t>alanced </a:t>
            </a:r>
            <a:r>
              <a:rPr lang="sv-SE" sz="1050" dirty="0">
                <a:solidFill>
                  <a:srgbClr val="000000"/>
                </a:solidFill>
              </a:rPr>
              <a:t>s</a:t>
            </a:r>
            <a:r>
              <a:rPr lang="sv-SE" sz="1050" dirty="0" smtClean="0">
                <a:solidFill>
                  <a:srgbClr val="000000"/>
                </a:solidFill>
              </a:rPr>
              <a:t>corecard</a:t>
            </a:r>
            <a:endParaRPr lang="sv-SE" sz="1050" dirty="0">
              <a:solidFill>
                <a:srgbClr val="000000"/>
              </a:solidFill>
            </a:endParaRPr>
          </a:p>
        </p:txBody>
      </p:sp>
      <p:sp>
        <p:nvSpPr>
          <p:cNvPr id="10" name="textruta 2"/>
          <p:cNvSpPr txBox="1"/>
          <p:nvPr/>
        </p:nvSpPr>
        <p:spPr>
          <a:xfrm>
            <a:off x="5963241" y="1577817"/>
            <a:ext cx="1757148" cy="338554"/>
          </a:xfrm>
          <a:prstGeom prst="rect">
            <a:avLst/>
          </a:prstGeom>
          <a:noFill/>
        </p:spPr>
        <p:txBody>
          <a:bodyPr wrap="none" rtlCol="0">
            <a:spAutoFit/>
          </a:bodyPr>
          <a:lstStyle/>
          <a:p>
            <a:r>
              <a:rPr lang="sv-SE" sz="1600" i="1" dirty="0" smtClean="0"/>
              <a:t>BI related methods</a:t>
            </a:r>
            <a:endParaRPr lang="sv-SE" sz="1600" i="1" dirty="0"/>
          </a:p>
        </p:txBody>
      </p:sp>
      <p:sp>
        <p:nvSpPr>
          <p:cNvPr id="12" name="Rektangel 20"/>
          <p:cNvSpPr/>
          <p:nvPr/>
        </p:nvSpPr>
        <p:spPr>
          <a:xfrm>
            <a:off x="6038109" y="3564032"/>
            <a:ext cx="1456997" cy="37804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rgbClr val="000000"/>
                </a:solidFill>
              </a:rPr>
              <a:t>Decision and </a:t>
            </a:r>
            <a:r>
              <a:rPr lang="sv-SE" sz="1050" dirty="0" smtClean="0">
                <a:solidFill>
                  <a:srgbClr val="000000"/>
                </a:solidFill>
              </a:rPr>
              <a:t>risk </a:t>
            </a:r>
            <a:r>
              <a:rPr lang="sv-SE" sz="1050" dirty="0">
                <a:solidFill>
                  <a:srgbClr val="000000"/>
                </a:solidFill>
              </a:rPr>
              <a:t>a</a:t>
            </a:r>
            <a:r>
              <a:rPr lang="sv-SE" sz="1050" dirty="0" smtClean="0">
                <a:solidFill>
                  <a:srgbClr val="000000"/>
                </a:solidFill>
              </a:rPr>
              <a:t>nalysis</a:t>
            </a:r>
            <a:endParaRPr lang="sv-SE" sz="1050" dirty="0">
              <a:solidFill>
                <a:srgbClr val="000000"/>
              </a:solidFill>
            </a:endParaRPr>
          </a:p>
        </p:txBody>
      </p:sp>
      <p:sp>
        <p:nvSpPr>
          <p:cNvPr id="19" name="textruta 2"/>
          <p:cNvSpPr txBox="1"/>
          <p:nvPr/>
        </p:nvSpPr>
        <p:spPr>
          <a:xfrm>
            <a:off x="1271234" y="1601516"/>
            <a:ext cx="966740" cy="338554"/>
          </a:xfrm>
          <a:prstGeom prst="rect">
            <a:avLst/>
          </a:prstGeom>
          <a:noFill/>
        </p:spPr>
        <p:txBody>
          <a:bodyPr wrap="none" rtlCol="0">
            <a:spAutoFit/>
          </a:bodyPr>
          <a:lstStyle/>
          <a:p>
            <a:r>
              <a:rPr lang="sv-SE" sz="1600" i="1" dirty="0" smtClean="0"/>
              <a:t>BI system</a:t>
            </a:r>
            <a:endParaRPr lang="sv-SE" sz="1600"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85" y="3348009"/>
            <a:ext cx="1957388" cy="13160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411" y="2520605"/>
            <a:ext cx="1719262" cy="3952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478853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smtClean="0">
                <a:cs typeface="Arial" panose="020B0604020202020204" pitchFamily="34" charset="0"/>
              </a:rPr>
              <a:t>Independent Data Mart </a:t>
            </a:r>
            <a:r>
              <a:rPr lang="sv-SE" sz="2400" dirty="0" err="1" smtClean="0">
                <a:cs typeface="Arial" panose="020B0604020202020204" pitchFamily="34" charset="0"/>
              </a:rPr>
              <a:t>Architecture</a:t>
            </a:r>
            <a:endParaRPr lang="sv-SE" sz="2400" dirty="0">
              <a:cs typeface="Arial" panose="020B0604020202020204"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456" y="1444479"/>
            <a:ext cx="5162138" cy="34711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7"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1013169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9"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761" y="1774812"/>
            <a:ext cx="1198957" cy="471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224337" y="25710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strategic level</a:t>
            </a:r>
            <a:endParaRPr lang="en-US" sz="100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50205" name="Visio" r:id="rId5" imgW="940834" imgH="841713" progId="Visio.Drawing.11">
                  <p:embed/>
                </p:oleObj>
              </mc:Choice>
              <mc:Fallback>
                <p:oleObj name="Visio" r:id="rId5" imgW="940834" imgH="841713" progId="Visio.Drawing.11">
                  <p:embed/>
                  <p:pic>
                    <p:nvPicPr>
                      <p:cNvPr id="3074"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519932" y="3182697"/>
          <a:ext cx="341885" cy="274746"/>
        </p:xfrm>
        <a:graphic>
          <a:graphicData uri="http://schemas.openxmlformats.org/presentationml/2006/ole">
            <mc:AlternateContent xmlns:mc="http://schemas.openxmlformats.org/markup-compatibility/2006">
              <mc:Choice xmlns:v="urn:schemas-microsoft-com:vml" Requires="v">
                <p:oleObj spid="_x0000_s50206" name="Visio" r:id="rId7" imgW="931663" imgH="751732" progId="Visio.Drawing.11">
                  <p:embed/>
                </p:oleObj>
              </mc:Choice>
              <mc:Fallback>
                <p:oleObj name="Visio" r:id="rId7" imgW="931663" imgH="751732" progId="Visio.Drawing.11">
                  <p:embed/>
                  <p:pic>
                    <p:nvPicPr>
                      <p:cNvPr id="307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93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50207" name="Visio" r:id="rId9" imgW="1114543" imgH="841713" progId="Visio.Drawing.11">
                  <p:embed/>
                </p:oleObj>
              </mc:Choice>
              <mc:Fallback>
                <p:oleObj name="Visio" r:id="rId9" imgW="1114543" imgH="841713" progId="Visio.Drawing.11">
                  <p:embed/>
                  <p:pic>
                    <p:nvPicPr>
                      <p:cNvPr id="3076" name="Object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smtClean="0">
                <a:latin typeface="Arial" charset="0"/>
              </a:rPr>
              <a:t>Operational systems: </a:t>
            </a:r>
            <a:r>
              <a:rPr lang="sv-SE" sz="900" dirty="0" smtClean="0">
                <a:latin typeface="Arial" charset="0"/>
              </a:rPr>
              <a:t>System that support the daily business, such as business systems (ERPs), BPM system</a:t>
            </a:r>
            <a:r>
              <a:rPr lang="sv-SE" sz="900" dirty="0">
                <a:latin typeface="Arial" charset="0"/>
              </a:rPr>
              <a:t>, </a:t>
            </a:r>
            <a:r>
              <a:rPr lang="sv-SE" sz="900" dirty="0" smtClean="0">
                <a:latin typeface="Arial" charset="0"/>
              </a:rPr>
              <a:t>CRM system</a:t>
            </a:r>
            <a:r>
              <a:rPr lang="sv-SE" sz="900" dirty="0">
                <a:latin typeface="Arial" charset="0"/>
              </a:rPr>
              <a:t>, </a:t>
            </a:r>
            <a:r>
              <a:rPr lang="sv-SE" sz="900" dirty="0" smtClean="0">
                <a:latin typeface="Arial" charset="0"/>
              </a:rPr>
              <a:t>etc</a:t>
            </a:r>
            <a:endParaRPr lang="en-US" sz="900" dirty="0">
              <a:latin typeface="Arial" charset="0"/>
            </a:endParaRPr>
          </a:p>
        </p:txBody>
      </p:sp>
      <p:sp>
        <p:nvSpPr>
          <p:cNvPr id="109" name="TextBox 108"/>
          <p:cNvSpPr txBox="1"/>
          <p:nvPr/>
        </p:nvSpPr>
        <p:spPr>
          <a:xfrm>
            <a:off x="598896" y="1340668"/>
            <a:ext cx="3180177" cy="461665"/>
          </a:xfrm>
          <a:prstGeom prst="rect">
            <a:avLst/>
          </a:prstGeom>
          <a:noFill/>
        </p:spPr>
        <p:txBody>
          <a:bodyPr wrap="square">
            <a:spAutoFit/>
          </a:bodyPr>
          <a:lstStyle/>
          <a:p>
            <a:pPr>
              <a:defRPr/>
            </a:pPr>
            <a:r>
              <a:rPr lang="sv-SE" sz="1200" b="1" dirty="0" smtClean="0">
                <a:latin typeface="+mj-lt"/>
              </a:rPr>
              <a:t>Goals</a:t>
            </a:r>
            <a:endParaRPr lang="sv-SE" sz="1200" b="1" dirty="0">
              <a:latin typeface="+mj-lt"/>
            </a:endParaRPr>
          </a:p>
          <a:p>
            <a:pPr>
              <a:defRPr/>
            </a:pPr>
            <a:r>
              <a:rPr lang="sv-SE" sz="1200" dirty="0">
                <a:latin typeface="+mj-lt"/>
              </a:rPr>
              <a:t>(vision, </a:t>
            </a:r>
            <a:r>
              <a:rPr lang="sv-SE" sz="1200" dirty="0" smtClean="0">
                <a:latin typeface="+mj-lt"/>
              </a:rPr>
              <a:t>enterprise goals, objectives)</a:t>
            </a:r>
            <a:endParaRPr lang="sv-SE" sz="1200" dirty="0">
              <a:latin typeface="+mj-lt"/>
            </a:endParaRP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smtClean="0">
                <a:latin typeface="+mj-lt"/>
              </a:rPr>
              <a:t>Means</a:t>
            </a:r>
            <a:endParaRPr lang="sv-SE" sz="1200" b="1" dirty="0">
              <a:latin typeface="+mj-lt"/>
            </a:endParaRPr>
          </a:p>
          <a:p>
            <a:pPr>
              <a:defRPr/>
            </a:pPr>
            <a:r>
              <a:rPr lang="sv-SE" sz="1200" dirty="0">
                <a:latin typeface="+mj-lt"/>
              </a:rPr>
              <a:t>(mission, </a:t>
            </a:r>
            <a:r>
              <a:rPr lang="sv-SE" sz="1200" dirty="0" smtClean="0">
                <a:latin typeface="+mj-lt"/>
              </a:rPr>
              <a:t>strategies, tactics, business processes)</a:t>
            </a:r>
            <a:endParaRPr lang="sv-SE" sz="1200" dirty="0">
              <a:latin typeface="+mj-lt"/>
            </a:endParaRPr>
          </a:p>
        </p:txBody>
      </p:sp>
      <p:sp>
        <p:nvSpPr>
          <p:cNvPr id="30" name="textruta 2"/>
          <p:cNvSpPr txBox="1"/>
          <p:nvPr/>
        </p:nvSpPr>
        <p:spPr>
          <a:xfrm>
            <a:off x="3838237" y="1040821"/>
            <a:ext cx="1658470" cy="415498"/>
          </a:xfrm>
          <a:prstGeom prst="rect">
            <a:avLst/>
          </a:prstGeom>
          <a:noFill/>
        </p:spPr>
        <p:txBody>
          <a:bodyPr wrap="square" rtlCol="0">
            <a:spAutoFit/>
          </a:bodyPr>
          <a:lstStyle/>
          <a:p>
            <a:r>
              <a:rPr lang="sv-SE" sz="1050" dirty="0" smtClean="0"/>
              <a:t>Big data related systems/techniques </a:t>
            </a:r>
            <a:endParaRPr lang="sv-SE" sz="1050" dirty="0"/>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smtClean="0">
                <a:latin typeface="Arial" charset="0"/>
              </a:rPr>
              <a:t>Decision models</a:t>
            </a:r>
            <a:endParaRPr lang="en-US" sz="1050" b="1" dirty="0">
              <a:latin typeface="Arial" charset="0"/>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00" name="Rectangle 2"/>
          <p:cNvSpPr>
            <a:spLocks noGrp="1" noChangeArrowheads="1"/>
          </p:cNvSpPr>
          <p:nvPr>
            <p:ph type="title"/>
          </p:nvPr>
        </p:nvSpPr>
        <p:spPr>
          <a:xfrm>
            <a:off x="446191" y="468601"/>
            <a:ext cx="8330537" cy="596700"/>
          </a:xfrm>
        </p:spPr>
        <p:txBody>
          <a:bodyPr>
            <a:noAutofit/>
          </a:bodyPr>
          <a:lstStyle/>
          <a:p>
            <a:pPr algn="l" eaLnBrk="1" hangingPunct="1"/>
            <a:r>
              <a:rPr lang="sv-SE" dirty="0" smtClean="0"/>
              <a:t>Big data/Data science – an overview</a:t>
            </a:r>
            <a:endParaRPr lang="en-US" dirty="0" smtClean="0"/>
          </a:p>
        </p:txBody>
      </p:sp>
      <p:sp>
        <p:nvSpPr>
          <p:cNvPr id="101" name="Text Box 27"/>
          <p:cNvSpPr txBox="1">
            <a:spLocks noChangeArrowheads="1"/>
          </p:cNvSpPr>
          <p:nvPr/>
        </p:nvSpPr>
        <p:spPr bwMode="auto">
          <a:xfrm>
            <a:off x="1450099" y="30434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tactical level</a:t>
            </a:r>
            <a:endParaRPr lang="en-US" sz="1000" b="1" dirty="0">
              <a:latin typeface="Arial" charset="0"/>
            </a:endParaRPr>
          </a:p>
        </p:txBody>
      </p:sp>
      <p:sp>
        <p:nvSpPr>
          <p:cNvPr id="103" name="Text Box 27"/>
          <p:cNvSpPr txBox="1">
            <a:spLocks noChangeArrowheads="1"/>
          </p:cNvSpPr>
          <p:nvPr/>
        </p:nvSpPr>
        <p:spPr bwMode="auto">
          <a:xfrm>
            <a:off x="1499491" y="3609267"/>
            <a:ext cx="1462894"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operational level</a:t>
            </a:r>
            <a:endParaRPr lang="en-US" sz="1000" b="1" dirty="0">
              <a:latin typeface="Arial" charset="0"/>
            </a:endParaRPr>
          </a:p>
        </p:txBody>
      </p:sp>
      <p:sp>
        <p:nvSpPr>
          <p:cNvPr id="47" name="textruta 2"/>
          <p:cNvSpPr txBox="1"/>
          <p:nvPr/>
        </p:nvSpPr>
        <p:spPr>
          <a:xfrm>
            <a:off x="3803903" y="2321644"/>
            <a:ext cx="1458966" cy="253916"/>
          </a:xfrm>
          <a:prstGeom prst="rect">
            <a:avLst/>
          </a:prstGeom>
          <a:noFill/>
        </p:spPr>
        <p:txBody>
          <a:bodyPr wrap="square" rtlCol="0">
            <a:spAutoFit/>
          </a:bodyPr>
          <a:lstStyle/>
          <a:p>
            <a:r>
              <a:rPr lang="sv-SE" sz="1050" dirty="0" smtClean="0"/>
              <a:t>Additional data sources </a:t>
            </a:r>
            <a:endParaRPr lang="sv-SE" sz="1050" dirty="0"/>
          </a:p>
        </p:txBody>
      </p:sp>
      <p:sp>
        <p:nvSpPr>
          <p:cNvPr id="5" name="Rectangle 4"/>
          <p:cNvSpPr/>
          <p:nvPr/>
        </p:nvSpPr>
        <p:spPr>
          <a:xfrm>
            <a:off x="1619782" y="4329998"/>
            <a:ext cx="4572000" cy="246221"/>
          </a:xfrm>
          <a:prstGeom prst="rect">
            <a:avLst/>
          </a:prstGeom>
        </p:spPr>
        <p:txBody>
          <a:bodyPr>
            <a:spAutoFit/>
          </a:bodyPr>
          <a:lstStyle/>
          <a:p>
            <a:r>
              <a:rPr lang="sv-SE" sz="1000" dirty="0"/>
              <a:t>Systems supporting decision making and data sources</a:t>
            </a:r>
          </a:p>
        </p:txBody>
      </p:sp>
      <p:pic>
        <p:nvPicPr>
          <p:cNvPr id="615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3736" y="2583244"/>
            <a:ext cx="1357313" cy="17158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ktangel 1"/>
          <p:cNvSpPr/>
          <p:nvPr/>
        </p:nvSpPr>
        <p:spPr>
          <a:xfrm>
            <a:off x="5564934" y="1494667"/>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mining</a:t>
            </a:r>
            <a:endParaRPr lang="sv-SE" sz="900" dirty="0">
              <a:solidFill>
                <a:srgbClr val="000000"/>
              </a:solidFill>
            </a:endParaRPr>
          </a:p>
        </p:txBody>
      </p:sp>
      <p:sp>
        <p:nvSpPr>
          <p:cNvPr id="19" name="Rektangel 18"/>
          <p:cNvSpPr/>
          <p:nvPr/>
        </p:nvSpPr>
        <p:spPr>
          <a:xfrm>
            <a:off x="5564933" y="177471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Machine learning</a:t>
            </a:r>
            <a:endParaRPr lang="sv-SE" sz="900" dirty="0">
              <a:solidFill>
                <a:srgbClr val="000000"/>
              </a:solidFill>
            </a:endParaRPr>
          </a:p>
        </p:txBody>
      </p:sp>
      <p:sp>
        <p:nvSpPr>
          <p:cNvPr id="20" name="Rektangel 19"/>
          <p:cNvSpPr/>
          <p:nvPr/>
        </p:nvSpPr>
        <p:spPr>
          <a:xfrm>
            <a:off x="5564934" y="2054954"/>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Language technology</a:t>
            </a:r>
            <a:endParaRPr lang="sv-SE" sz="900" dirty="0">
              <a:solidFill>
                <a:srgbClr val="000000"/>
              </a:solidFill>
            </a:endParaRPr>
          </a:p>
        </p:txBody>
      </p:sp>
      <p:sp>
        <p:nvSpPr>
          <p:cNvPr id="22" name="Rektangel 21"/>
          <p:cNvSpPr/>
          <p:nvPr/>
        </p:nvSpPr>
        <p:spPr>
          <a:xfrm>
            <a:off x="5564933" y="26154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Web mining</a:t>
            </a:r>
            <a:endParaRPr lang="sv-SE" sz="900" dirty="0">
              <a:solidFill>
                <a:srgbClr val="000000"/>
              </a:solidFill>
            </a:endParaRPr>
          </a:p>
        </p:txBody>
      </p:sp>
      <p:sp>
        <p:nvSpPr>
          <p:cNvPr id="3" name="textruta 2"/>
          <p:cNvSpPr txBox="1"/>
          <p:nvPr/>
        </p:nvSpPr>
        <p:spPr>
          <a:xfrm>
            <a:off x="5507008" y="1060098"/>
            <a:ext cx="1563800" cy="415498"/>
          </a:xfrm>
          <a:prstGeom prst="rect">
            <a:avLst/>
          </a:prstGeom>
          <a:noFill/>
        </p:spPr>
        <p:txBody>
          <a:bodyPr wrap="square" rtlCol="0">
            <a:spAutoFit/>
          </a:bodyPr>
          <a:lstStyle/>
          <a:p>
            <a:r>
              <a:rPr lang="sv-SE" sz="1050" dirty="0" smtClean="0"/>
              <a:t>Big Data related methods for data analysis </a:t>
            </a:r>
            <a:endParaRPr lang="sv-SE" sz="1050" dirty="0"/>
          </a:p>
        </p:txBody>
      </p:sp>
      <p:sp>
        <p:nvSpPr>
          <p:cNvPr id="26" name="Rektangel 20"/>
          <p:cNvSpPr/>
          <p:nvPr/>
        </p:nvSpPr>
        <p:spPr>
          <a:xfrm>
            <a:off x="5564932" y="233222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Process mining </a:t>
            </a:r>
            <a:endParaRPr lang="sv-SE" sz="900" dirty="0">
              <a:solidFill>
                <a:srgbClr val="000000"/>
              </a:solidFill>
            </a:endParaRPr>
          </a:p>
        </p:txBody>
      </p:sp>
      <p:sp>
        <p:nvSpPr>
          <p:cNvPr id="51" name="textruta 2"/>
          <p:cNvSpPr txBox="1"/>
          <p:nvPr/>
        </p:nvSpPr>
        <p:spPr>
          <a:xfrm>
            <a:off x="7422897" y="1153416"/>
            <a:ext cx="1250663" cy="253916"/>
          </a:xfrm>
          <a:prstGeom prst="rect">
            <a:avLst/>
          </a:prstGeom>
          <a:noFill/>
        </p:spPr>
        <p:txBody>
          <a:bodyPr wrap="none" rtlCol="0">
            <a:spAutoFit/>
          </a:bodyPr>
          <a:lstStyle/>
          <a:p>
            <a:r>
              <a:rPr lang="sv-SE" sz="1050" dirty="0" smtClean="0"/>
              <a:t>Other areas related</a:t>
            </a:r>
            <a:endParaRPr lang="sv-SE" sz="1050" dirty="0"/>
          </a:p>
        </p:txBody>
      </p:sp>
      <p:sp>
        <p:nvSpPr>
          <p:cNvPr id="52" name="Rektangel 1"/>
          <p:cNvSpPr/>
          <p:nvPr/>
        </p:nvSpPr>
        <p:spPr>
          <a:xfrm>
            <a:off x="7320895" y="1464461"/>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processes</a:t>
            </a:r>
            <a:endParaRPr lang="sv-SE" sz="900" dirty="0">
              <a:solidFill>
                <a:srgbClr val="000000"/>
              </a:solidFill>
            </a:endParaRPr>
          </a:p>
        </p:txBody>
      </p:sp>
      <p:sp>
        <p:nvSpPr>
          <p:cNvPr id="53" name="Rektangel 18"/>
          <p:cNvSpPr/>
          <p:nvPr/>
        </p:nvSpPr>
        <p:spPr>
          <a:xfrm>
            <a:off x="7329018" y="204362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Models for decision</a:t>
            </a:r>
            <a:endParaRPr lang="sv-SE" sz="900" dirty="0">
              <a:solidFill>
                <a:srgbClr val="000000"/>
              </a:solidFill>
            </a:endParaRPr>
          </a:p>
        </p:txBody>
      </p:sp>
      <p:sp>
        <p:nvSpPr>
          <p:cNvPr id="54" name="Rektangel 19"/>
          <p:cNvSpPr/>
          <p:nvPr/>
        </p:nvSpPr>
        <p:spPr>
          <a:xfrm>
            <a:off x="7329019" y="2323866"/>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9017" y="3189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 structures</a:t>
            </a:r>
            <a:endParaRPr lang="sv-SE" sz="900" dirty="0">
              <a:solidFill>
                <a:srgbClr val="000000"/>
              </a:solidFill>
            </a:endParaRPr>
          </a:p>
        </p:txBody>
      </p:sp>
      <p:sp>
        <p:nvSpPr>
          <p:cNvPr id="56" name="Rektangel 21"/>
          <p:cNvSpPr/>
          <p:nvPr/>
        </p:nvSpPr>
        <p:spPr>
          <a:xfrm>
            <a:off x="7329016" y="343914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 architecture</a:t>
            </a:r>
            <a:endParaRPr lang="sv-SE" sz="900" dirty="0">
              <a:solidFill>
                <a:srgbClr val="000000"/>
              </a:solidFill>
            </a:endParaRPr>
          </a:p>
        </p:txBody>
      </p:sp>
      <p:sp>
        <p:nvSpPr>
          <p:cNvPr id="57" name="Rektangel 20"/>
          <p:cNvSpPr/>
          <p:nvPr/>
        </p:nvSpPr>
        <p:spPr>
          <a:xfrm>
            <a:off x="7329017" y="260113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 data management</a:t>
            </a:r>
            <a:endParaRPr lang="sv-SE" sz="900" dirty="0">
              <a:solidFill>
                <a:srgbClr val="000000"/>
              </a:solidFill>
            </a:endParaRPr>
          </a:p>
        </p:txBody>
      </p:sp>
      <p:sp>
        <p:nvSpPr>
          <p:cNvPr id="58" name="Rektangel 21"/>
          <p:cNvSpPr/>
          <p:nvPr/>
        </p:nvSpPr>
        <p:spPr>
          <a:xfrm>
            <a:off x="7329016" y="373684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20895" y="400199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31346" y="4585151"/>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9016" y="288722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 data management</a:t>
            </a:r>
            <a:endParaRPr lang="sv-SE" sz="900" dirty="0">
              <a:solidFill>
                <a:srgbClr val="000000"/>
              </a:solidFill>
            </a:endParaRPr>
          </a:p>
        </p:txBody>
      </p:sp>
      <p:sp>
        <p:nvSpPr>
          <p:cNvPr id="63" name="Rektangel 18"/>
          <p:cNvSpPr/>
          <p:nvPr/>
        </p:nvSpPr>
        <p:spPr>
          <a:xfrm>
            <a:off x="7319731" y="1764160"/>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rules </a:t>
            </a:r>
            <a:endParaRPr lang="sv-SE" sz="900" dirty="0">
              <a:solidFill>
                <a:srgbClr val="000000"/>
              </a:solidFill>
            </a:endParaRPr>
          </a:p>
        </p:txBody>
      </p:sp>
      <p:sp>
        <p:nvSpPr>
          <p:cNvPr id="64" name="Rektangel 1"/>
          <p:cNvSpPr/>
          <p:nvPr/>
        </p:nvSpPr>
        <p:spPr>
          <a:xfrm>
            <a:off x="7329016" y="4287443"/>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Security</a:t>
            </a:r>
            <a:endParaRPr lang="sv-SE" sz="900" dirty="0">
              <a:solidFill>
                <a:srgbClr val="000000"/>
              </a:solidFill>
            </a:endParaRPr>
          </a:p>
        </p:txBody>
      </p:sp>
      <p:sp>
        <p:nvSpPr>
          <p:cNvPr id="43" name="Rektangel 20"/>
          <p:cNvSpPr/>
          <p:nvPr/>
        </p:nvSpPr>
        <p:spPr>
          <a:xfrm>
            <a:off x="5563769" y="325988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CRISP-DM</a:t>
            </a:r>
            <a:endParaRPr lang="sv-SE" sz="900" dirty="0">
              <a:solidFill>
                <a:srgbClr val="000000"/>
              </a:solidFill>
            </a:endParaRPr>
          </a:p>
        </p:txBody>
      </p:sp>
      <p:sp>
        <p:nvSpPr>
          <p:cNvPr id="44" name="textruta 2"/>
          <p:cNvSpPr txBox="1"/>
          <p:nvPr/>
        </p:nvSpPr>
        <p:spPr>
          <a:xfrm>
            <a:off x="5449084" y="3018590"/>
            <a:ext cx="1679648" cy="253916"/>
          </a:xfrm>
          <a:prstGeom prst="rect">
            <a:avLst/>
          </a:prstGeom>
          <a:noFill/>
        </p:spPr>
        <p:txBody>
          <a:bodyPr wrap="square" rtlCol="0">
            <a:spAutoFit/>
          </a:bodyPr>
          <a:lstStyle/>
          <a:p>
            <a:r>
              <a:rPr lang="sv-SE" sz="1050" dirty="0" smtClean="0"/>
              <a:t>Processes for data analysis</a:t>
            </a:r>
            <a:endParaRPr lang="sv-SE" sz="1050" dirty="0"/>
          </a:p>
        </p:txBody>
      </p:sp>
      <p:sp>
        <p:nvSpPr>
          <p:cNvPr id="45" name="Rektangel 20"/>
          <p:cNvSpPr/>
          <p:nvPr/>
        </p:nvSpPr>
        <p:spPr>
          <a:xfrm>
            <a:off x="5560410" y="3543752"/>
            <a:ext cx="1456997" cy="31258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Knowledge Discovery in Databases (KDD)</a:t>
            </a:r>
            <a:endParaRPr lang="sv-SE" sz="900" dirty="0">
              <a:solidFill>
                <a:srgbClr val="000000"/>
              </a:solidFill>
            </a:endParaRPr>
          </a:p>
        </p:txBody>
      </p:sp>
      <p:sp>
        <p:nvSpPr>
          <p:cNvPr id="48" name="Rektangel 20"/>
          <p:cNvSpPr/>
          <p:nvPr/>
        </p:nvSpPr>
        <p:spPr>
          <a:xfrm>
            <a:off x="5560410" y="425183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Visualization techniques</a:t>
            </a:r>
            <a:endParaRPr lang="sv-SE" sz="900" dirty="0">
              <a:solidFill>
                <a:srgbClr val="000000"/>
              </a:solidFill>
            </a:endParaRPr>
          </a:p>
        </p:txBody>
      </p:sp>
      <p:sp>
        <p:nvSpPr>
          <p:cNvPr id="49" name="textruta 2"/>
          <p:cNvSpPr txBox="1"/>
          <p:nvPr/>
        </p:nvSpPr>
        <p:spPr>
          <a:xfrm>
            <a:off x="5828274" y="3998640"/>
            <a:ext cx="873957" cy="253916"/>
          </a:xfrm>
          <a:prstGeom prst="rect">
            <a:avLst/>
          </a:prstGeom>
          <a:noFill/>
        </p:spPr>
        <p:txBody>
          <a:bodyPr wrap="none" rtlCol="0">
            <a:spAutoFit/>
          </a:bodyPr>
          <a:lstStyle/>
          <a:p>
            <a:r>
              <a:rPr lang="sv-SE" sz="1050" dirty="0" smtClean="0"/>
              <a:t>Visualization</a:t>
            </a:r>
            <a:endParaRPr lang="sv-SE" sz="1050" dirty="0"/>
          </a:p>
        </p:txBody>
      </p:sp>
      <p:pic>
        <p:nvPicPr>
          <p:cNvPr id="6202"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9073" y="1560965"/>
            <a:ext cx="1238509" cy="2605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7040019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Data Science – a definition</a:t>
            </a:r>
            <a:endParaRPr lang="sv-SE" dirty="0"/>
          </a:p>
        </p:txBody>
      </p:sp>
      <p:sp>
        <p:nvSpPr>
          <p:cNvPr id="2" name="Rectangle 1"/>
          <p:cNvSpPr/>
          <p:nvPr/>
        </p:nvSpPr>
        <p:spPr>
          <a:xfrm>
            <a:off x="1235892" y="1755592"/>
            <a:ext cx="6286298" cy="2527481"/>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0" dirty="0" smtClean="0">
                <a:solidFill>
                  <a:schemeClr val="bg1"/>
                </a:solidFill>
              </a:rPr>
              <a:t>Data science is about finding new variables and metrics that are better predictors of performance</a:t>
            </a:r>
            <a:endParaRPr lang="en-US" sz="1620" dirty="0">
              <a:solidFill>
                <a:schemeClr val="bg1"/>
              </a:solidFill>
            </a:endParaRPr>
          </a:p>
          <a:p>
            <a:pPr>
              <a:spcBef>
                <a:spcPts val="450"/>
              </a:spcBef>
            </a:pPr>
            <a:endParaRPr lang="en-US" sz="1620" i="1" dirty="0" smtClean="0">
              <a:solidFill>
                <a:schemeClr val="bg1"/>
              </a:solidFill>
            </a:endParaRPr>
          </a:p>
          <a:p>
            <a:pPr>
              <a:spcBef>
                <a:spcPts val="450"/>
              </a:spcBef>
            </a:pPr>
            <a:r>
              <a:rPr lang="en-US" sz="1620" i="1" dirty="0" smtClean="0">
                <a:solidFill>
                  <a:schemeClr val="bg1"/>
                </a:solidFill>
              </a:rPr>
              <a:t>Lewis </a:t>
            </a:r>
            <a:r>
              <a:rPr lang="en-US" sz="1620" i="1" dirty="0">
                <a:solidFill>
                  <a:schemeClr val="bg1"/>
                </a:solidFill>
              </a:rPr>
              <a:t>(2004) </a:t>
            </a:r>
            <a:r>
              <a:rPr lang="en-US" sz="1620" i="1" dirty="0" err="1">
                <a:solidFill>
                  <a:schemeClr val="bg1"/>
                </a:solidFill>
              </a:rPr>
              <a:t>Moneyball</a:t>
            </a:r>
            <a:r>
              <a:rPr lang="en-US" sz="1620" i="1" dirty="0">
                <a:solidFill>
                  <a:schemeClr val="bg1"/>
                </a:solidFill>
              </a:rPr>
              <a:t>: The Art of Winning an Unfair Game</a:t>
            </a:r>
            <a:endParaRPr lang="sv-SE" sz="1620" i="1" dirty="0">
              <a:solidFill>
                <a:schemeClr val="bg1"/>
              </a:solidFill>
            </a:endParaRPr>
          </a:p>
        </p:txBody>
      </p:sp>
    </p:spTree>
    <p:extLst>
      <p:ext uri="{BB962C8B-B14F-4D97-AF65-F5344CB8AC3E}">
        <p14:creationId xmlns:p14="http://schemas.microsoft.com/office/powerpoint/2010/main" val="296950503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Big Data – a definition</a:t>
            </a:r>
            <a:endParaRPr lang="sv-SE" dirty="0"/>
          </a:p>
        </p:txBody>
      </p:sp>
      <p:sp>
        <p:nvSpPr>
          <p:cNvPr id="2" name="Rectangle 1"/>
          <p:cNvSpPr/>
          <p:nvPr/>
        </p:nvSpPr>
        <p:spPr>
          <a:xfrm>
            <a:off x="1235892" y="1755592"/>
            <a:ext cx="6286298" cy="2527481"/>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20" dirty="0" smtClean="0">
                <a:solidFill>
                  <a:schemeClr val="bg1"/>
                </a:solidFill>
              </a:rPr>
              <a:t>Big data is a key enabler of a new discipline called data science that seeks to leverage new sources of structured and unstructured data, coupled with predictive and prescriptive analytics, to uncover new variables and metrics that are better predictors of performance</a:t>
            </a:r>
            <a:endParaRPr lang="en-US" sz="1620" dirty="0">
              <a:solidFill>
                <a:schemeClr val="bg1"/>
              </a:solidFill>
            </a:endParaRPr>
          </a:p>
          <a:p>
            <a:pPr>
              <a:spcBef>
                <a:spcPts val="450"/>
              </a:spcBef>
            </a:pPr>
            <a:endParaRPr lang="en-US" sz="1620" i="1" dirty="0">
              <a:solidFill>
                <a:schemeClr val="bg1"/>
              </a:solidFill>
            </a:endParaRPr>
          </a:p>
          <a:p>
            <a:pPr>
              <a:spcBef>
                <a:spcPts val="450"/>
              </a:spcBef>
            </a:pPr>
            <a:r>
              <a:rPr lang="en-US" sz="1620" i="1" dirty="0" smtClean="0">
                <a:solidFill>
                  <a:schemeClr val="bg1"/>
                </a:solidFill>
              </a:rPr>
              <a:t>Bill </a:t>
            </a:r>
            <a:r>
              <a:rPr lang="en-US" sz="1620" i="1" dirty="0" err="1" smtClean="0">
                <a:solidFill>
                  <a:schemeClr val="bg1"/>
                </a:solidFill>
              </a:rPr>
              <a:t>Schmarzo</a:t>
            </a:r>
            <a:r>
              <a:rPr lang="en-US" sz="1620" i="1" dirty="0" smtClean="0">
                <a:solidFill>
                  <a:schemeClr val="bg1"/>
                </a:solidFill>
              </a:rPr>
              <a:t>, 2016, based on Lewis (2004) </a:t>
            </a:r>
            <a:r>
              <a:rPr lang="en-US" sz="1620" i="1" dirty="0" err="1" smtClean="0">
                <a:solidFill>
                  <a:schemeClr val="bg1"/>
                </a:solidFill>
              </a:rPr>
              <a:t>Moneyball</a:t>
            </a:r>
            <a:r>
              <a:rPr lang="en-US" sz="1620" i="1" dirty="0" smtClean="0">
                <a:solidFill>
                  <a:schemeClr val="bg1"/>
                </a:solidFill>
              </a:rPr>
              <a:t>: The Art of Winning an Unfair Game</a:t>
            </a:r>
            <a:endParaRPr lang="sv-SE" sz="1620" i="1" dirty="0">
              <a:solidFill>
                <a:schemeClr val="bg1"/>
              </a:solidFill>
            </a:endParaRPr>
          </a:p>
        </p:txBody>
      </p:sp>
    </p:spTree>
    <p:extLst>
      <p:ext uri="{BB962C8B-B14F-4D97-AF65-F5344CB8AC3E}">
        <p14:creationId xmlns:p14="http://schemas.microsoft.com/office/powerpoint/2010/main" val="309172651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48548" y="3100471"/>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Rectangle 4"/>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65428" y="594877"/>
            <a:ext cx="7927458" cy="596700"/>
          </a:xfrm>
        </p:spPr>
        <p:txBody>
          <a:bodyPr>
            <a:normAutofit/>
          </a:bodyPr>
          <a:lstStyle/>
          <a:p>
            <a:r>
              <a:rPr lang="sv-SE" dirty="0" smtClean="0"/>
              <a:t>Business intelligence vs. Data science</a:t>
            </a:r>
            <a:endParaRPr lang="sv-SE" dirty="0"/>
          </a:p>
        </p:txBody>
      </p:sp>
      <p:cxnSp>
        <p:nvCxnSpPr>
          <p:cNvPr id="7" name="Straight Connector 6"/>
          <p:cNvCxnSpPr/>
          <p:nvPr/>
        </p:nvCxnSpPr>
        <p:spPr>
          <a:xfrm flipH="1">
            <a:off x="1759586" y="1860939"/>
            <a:ext cx="13648" cy="222458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773234" y="4085524"/>
            <a:ext cx="2770495"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24642" y="2650065"/>
            <a:ext cx="1146234" cy="523220"/>
          </a:xfrm>
          <a:prstGeom prst="rect">
            <a:avLst/>
          </a:prstGeom>
          <a:noFill/>
        </p:spPr>
        <p:txBody>
          <a:bodyPr wrap="square" rtlCol="0">
            <a:spAutoFit/>
          </a:bodyPr>
          <a:lstStyle/>
          <a:p>
            <a:r>
              <a:rPr lang="sv-SE" sz="1400" b="1" dirty="0" smtClean="0"/>
              <a:t>Value for the business</a:t>
            </a:r>
            <a:endParaRPr lang="sv-SE" sz="1400" b="1" dirty="0"/>
          </a:p>
        </p:txBody>
      </p:sp>
      <p:sp>
        <p:nvSpPr>
          <p:cNvPr id="18" name="TextBox 17"/>
          <p:cNvSpPr txBox="1"/>
          <p:nvPr/>
        </p:nvSpPr>
        <p:spPr>
          <a:xfrm>
            <a:off x="1090847" y="1701503"/>
            <a:ext cx="736979" cy="369332"/>
          </a:xfrm>
          <a:prstGeom prst="rect">
            <a:avLst/>
          </a:prstGeom>
          <a:noFill/>
        </p:spPr>
        <p:txBody>
          <a:bodyPr wrap="square" rtlCol="0">
            <a:spAutoFit/>
          </a:bodyPr>
          <a:lstStyle/>
          <a:p>
            <a:r>
              <a:rPr lang="sv-SE" i="1" dirty="0" smtClean="0"/>
              <a:t>High</a:t>
            </a:r>
            <a:endParaRPr lang="sv-SE" i="1" dirty="0"/>
          </a:p>
        </p:txBody>
      </p:sp>
      <p:sp>
        <p:nvSpPr>
          <p:cNvPr id="19" name="TextBox 18"/>
          <p:cNvSpPr txBox="1"/>
          <p:nvPr/>
        </p:nvSpPr>
        <p:spPr>
          <a:xfrm>
            <a:off x="1118143" y="3749247"/>
            <a:ext cx="736979" cy="369332"/>
          </a:xfrm>
          <a:prstGeom prst="rect">
            <a:avLst/>
          </a:prstGeom>
          <a:noFill/>
        </p:spPr>
        <p:txBody>
          <a:bodyPr wrap="square" rtlCol="0">
            <a:spAutoFit/>
          </a:bodyPr>
          <a:lstStyle/>
          <a:p>
            <a:r>
              <a:rPr lang="sv-SE" i="1" dirty="0" smtClean="0"/>
              <a:t>Low</a:t>
            </a:r>
            <a:endParaRPr lang="sv-SE" i="1" dirty="0"/>
          </a:p>
        </p:txBody>
      </p:sp>
      <p:sp>
        <p:nvSpPr>
          <p:cNvPr id="20" name="TextBox 19"/>
          <p:cNvSpPr txBox="1"/>
          <p:nvPr/>
        </p:nvSpPr>
        <p:spPr>
          <a:xfrm>
            <a:off x="1759586" y="4127283"/>
            <a:ext cx="1119117" cy="369332"/>
          </a:xfrm>
          <a:prstGeom prst="rect">
            <a:avLst/>
          </a:prstGeom>
          <a:noFill/>
        </p:spPr>
        <p:txBody>
          <a:bodyPr wrap="square" rtlCol="0">
            <a:spAutoFit/>
          </a:bodyPr>
          <a:lstStyle/>
          <a:p>
            <a:r>
              <a:rPr lang="sv-SE" i="1" dirty="0" smtClean="0"/>
              <a:t>Past</a:t>
            </a:r>
            <a:endParaRPr lang="sv-SE" i="1" dirty="0"/>
          </a:p>
        </p:txBody>
      </p:sp>
      <p:sp>
        <p:nvSpPr>
          <p:cNvPr id="21" name="TextBox 20"/>
          <p:cNvSpPr txBox="1"/>
          <p:nvPr/>
        </p:nvSpPr>
        <p:spPr>
          <a:xfrm>
            <a:off x="4155226" y="4127283"/>
            <a:ext cx="1119117" cy="369332"/>
          </a:xfrm>
          <a:prstGeom prst="rect">
            <a:avLst/>
          </a:prstGeom>
          <a:noFill/>
        </p:spPr>
        <p:txBody>
          <a:bodyPr wrap="square" rtlCol="0">
            <a:spAutoFit/>
          </a:bodyPr>
          <a:lstStyle/>
          <a:p>
            <a:r>
              <a:rPr lang="sv-SE" i="1" dirty="0" smtClean="0"/>
              <a:t>Future</a:t>
            </a:r>
            <a:endParaRPr lang="sv-SE" i="1" dirty="0"/>
          </a:p>
        </p:txBody>
      </p:sp>
      <p:sp>
        <p:nvSpPr>
          <p:cNvPr id="22" name="TextBox 21"/>
          <p:cNvSpPr txBox="1"/>
          <p:nvPr/>
        </p:nvSpPr>
        <p:spPr>
          <a:xfrm>
            <a:off x="2121252" y="3100471"/>
            <a:ext cx="1514902" cy="646331"/>
          </a:xfrm>
          <a:prstGeom prst="rect">
            <a:avLst/>
          </a:prstGeom>
          <a:noFill/>
        </p:spPr>
        <p:txBody>
          <a:bodyPr wrap="square" rtlCol="0">
            <a:spAutoFit/>
          </a:bodyPr>
          <a:lstStyle/>
          <a:p>
            <a:r>
              <a:rPr lang="sv-SE" dirty="0" smtClean="0"/>
              <a:t>Business intelligence</a:t>
            </a:r>
            <a:endParaRPr lang="sv-SE" dirty="0"/>
          </a:p>
        </p:txBody>
      </p:sp>
      <p:sp>
        <p:nvSpPr>
          <p:cNvPr id="24" name="Rectangle 23"/>
          <p:cNvSpPr/>
          <p:nvPr/>
        </p:nvSpPr>
        <p:spPr>
          <a:xfrm>
            <a:off x="3160757" y="2158919"/>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3315431" y="2181329"/>
            <a:ext cx="1228298" cy="646331"/>
          </a:xfrm>
          <a:prstGeom prst="rect">
            <a:avLst/>
          </a:prstGeom>
          <a:noFill/>
        </p:spPr>
        <p:txBody>
          <a:bodyPr wrap="square" rtlCol="0">
            <a:spAutoFit/>
          </a:bodyPr>
          <a:lstStyle/>
          <a:p>
            <a:r>
              <a:rPr lang="sv-SE" dirty="0" smtClean="0"/>
              <a:t>Data science</a:t>
            </a:r>
            <a:endParaRPr lang="sv-SE" dirty="0"/>
          </a:p>
        </p:txBody>
      </p:sp>
      <p:cxnSp>
        <p:nvCxnSpPr>
          <p:cNvPr id="30" name="Straight Connector 29"/>
          <p:cNvCxnSpPr/>
          <p:nvPr/>
        </p:nvCxnSpPr>
        <p:spPr>
          <a:xfrm flipV="1">
            <a:off x="4155226" y="1701503"/>
            <a:ext cx="838879" cy="66440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2763" y="1097524"/>
            <a:ext cx="3999917" cy="2062103"/>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Predictive analytics</a:t>
            </a:r>
          </a:p>
          <a:p>
            <a:pPr marL="285750" indent="-285750">
              <a:buFont typeface="Arial" panose="020B0604020202020204" pitchFamily="34" charset="0"/>
              <a:buChar char="•"/>
            </a:pPr>
            <a:r>
              <a:rPr lang="sv-SE" sz="1600" dirty="0" smtClean="0"/>
              <a:t>Prescriptive analytics</a:t>
            </a:r>
          </a:p>
          <a:p>
            <a:pPr marL="285750" indent="-285750">
              <a:buFont typeface="Arial" panose="020B0604020202020204" pitchFamily="34" charset="0"/>
              <a:buChar char="•"/>
            </a:pPr>
            <a:r>
              <a:rPr lang="sv-SE" sz="1600" dirty="0" smtClean="0"/>
              <a:t>On the fly use of large amount of data</a:t>
            </a:r>
          </a:p>
          <a:p>
            <a:pPr marL="285750" indent="-285750">
              <a:buFont typeface="Arial" panose="020B0604020202020204" pitchFamily="34" charset="0"/>
              <a:buChar char="•"/>
            </a:pPr>
            <a:r>
              <a:rPr lang="sv-SE" sz="1600" dirty="0" smtClean="0"/>
              <a:t>Exploratory, experimental process</a:t>
            </a:r>
          </a:p>
          <a:p>
            <a:pPr marL="285750" indent="-285750">
              <a:buFont typeface="Arial" panose="020B0604020202020204" pitchFamily="34" charset="0"/>
              <a:buChar char="•"/>
            </a:pPr>
            <a:r>
              <a:rPr lang="sv-SE" sz="1600" dirty="0" smtClean="0"/>
              <a:t>Focus on pattern, correlations</a:t>
            </a:r>
          </a:p>
          <a:p>
            <a:pPr marL="285750" indent="-285750">
              <a:buFont typeface="Arial" panose="020B0604020202020204" pitchFamily="34" charset="0"/>
              <a:buChar char="•"/>
            </a:pPr>
            <a:r>
              <a:rPr lang="sv-SE" sz="1600" dirty="0" smtClean="0"/>
              <a:t>Data model – schema on query/read</a:t>
            </a:r>
          </a:p>
          <a:p>
            <a:pPr marL="285750" indent="-285750">
              <a:buFont typeface="Arial" panose="020B0604020202020204" pitchFamily="34" charset="0"/>
              <a:buChar char="•"/>
            </a:pPr>
            <a:r>
              <a:rPr lang="sv-SE" sz="1600" dirty="0" smtClean="0"/>
              <a:t>Data quality – good enough, propabilities</a:t>
            </a:r>
          </a:p>
          <a:p>
            <a:pPr marL="285750" indent="-285750">
              <a:buFont typeface="Arial" panose="020B0604020202020204" pitchFamily="34" charset="0"/>
              <a:buChar char="•"/>
            </a:pPr>
            <a:endParaRPr lang="sv-SE" sz="1600" dirty="0"/>
          </a:p>
        </p:txBody>
      </p:sp>
      <p:sp>
        <p:nvSpPr>
          <p:cNvPr id="32" name="TextBox 31"/>
          <p:cNvSpPr txBox="1"/>
          <p:nvPr/>
        </p:nvSpPr>
        <p:spPr>
          <a:xfrm>
            <a:off x="5274342" y="3025972"/>
            <a:ext cx="3696634" cy="1815882"/>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t>Desciptive analytics  </a:t>
            </a:r>
          </a:p>
          <a:p>
            <a:pPr marL="285750" indent="-285750">
              <a:buFont typeface="Arial" panose="020B0604020202020204" pitchFamily="34" charset="0"/>
              <a:buChar char="•"/>
            </a:pPr>
            <a:r>
              <a:rPr lang="sv-SE" sz="1600" dirty="0" smtClean="0"/>
              <a:t>Pre-planned use of data (via ETL)</a:t>
            </a:r>
          </a:p>
          <a:p>
            <a:pPr marL="285750" indent="-285750">
              <a:buFont typeface="Arial" panose="020B0604020202020204" pitchFamily="34" charset="0"/>
              <a:buChar char="•"/>
            </a:pPr>
            <a:r>
              <a:rPr lang="sv-SE" sz="1600" dirty="0" smtClean="0"/>
              <a:t>Static and pre-planned process</a:t>
            </a:r>
          </a:p>
          <a:p>
            <a:pPr marL="285750" indent="-285750">
              <a:buFont typeface="Arial" panose="020B0604020202020204" pitchFamily="34" charset="0"/>
              <a:buChar char="•"/>
            </a:pPr>
            <a:r>
              <a:rPr lang="sv-SE" sz="1600" dirty="0" smtClean="0"/>
              <a:t>Focus on trends, use of KPIs</a:t>
            </a:r>
            <a:endParaRPr lang="sv-SE" sz="1600" dirty="0"/>
          </a:p>
          <a:p>
            <a:pPr marL="285750" indent="-285750">
              <a:buFont typeface="Arial" panose="020B0604020202020204" pitchFamily="34" charset="0"/>
              <a:buChar char="•"/>
            </a:pPr>
            <a:r>
              <a:rPr lang="sv-SE" sz="1600" dirty="0" smtClean="0"/>
              <a:t>Data model – schema on load</a:t>
            </a:r>
            <a:endParaRPr lang="sv-SE" sz="1600" dirty="0"/>
          </a:p>
          <a:p>
            <a:pPr marL="285750" indent="-285750">
              <a:buFont typeface="Arial" panose="020B0604020202020204" pitchFamily="34" charset="0"/>
              <a:buChar char="•"/>
            </a:pPr>
            <a:r>
              <a:rPr lang="sv-SE" sz="1600" dirty="0"/>
              <a:t>Data </a:t>
            </a:r>
            <a:r>
              <a:rPr lang="sv-SE" sz="1600" dirty="0" smtClean="0"/>
              <a:t>quality – high quality, single </a:t>
            </a:r>
            <a:r>
              <a:rPr lang="sv-SE" sz="1600" dirty="0"/>
              <a:t>source of truth</a:t>
            </a:r>
          </a:p>
        </p:txBody>
      </p:sp>
      <p:cxnSp>
        <p:nvCxnSpPr>
          <p:cNvPr id="33" name="Straight Connector 32"/>
          <p:cNvCxnSpPr/>
          <p:nvPr/>
        </p:nvCxnSpPr>
        <p:spPr>
          <a:xfrm>
            <a:off x="3162582" y="3423638"/>
            <a:ext cx="2403457" cy="6131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34174" y="4836620"/>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27" name="TextBox 26"/>
          <p:cNvSpPr txBox="1"/>
          <p:nvPr/>
        </p:nvSpPr>
        <p:spPr>
          <a:xfrm>
            <a:off x="3044952" y="4404463"/>
            <a:ext cx="1542198" cy="307777"/>
          </a:xfrm>
          <a:prstGeom prst="rect">
            <a:avLst/>
          </a:prstGeom>
          <a:noFill/>
        </p:spPr>
        <p:txBody>
          <a:bodyPr wrap="square" rtlCol="0">
            <a:spAutoFit/>
          </a:bodyPr>
          <a:lstStyle/>
          <a:p>
            <a:r>
              <a:rPr lang="sv-SE" sz="1400" b="1" dirty="0" smtClean="0"/>
              <a:t>Time</a:t>
            </a:r>
            <a:endParaRPr lang="sv-SE" sz="1400" b="1" dirty="0"/>
          </a:p>
        </p:txBody>
      </p:sp>
      <p:sp>
        <p:nvSpPr>
          <p:cNvPr id="28" name="TextBox 27"/>
          <p:cNvSpPr txBox="1"/>
          <p:nvPr/>
        </p:nvSpPr>
        <p:spPr>
          <a:xfrm>
            <a:off x="2979790" y="4118579"/>
            <a:ext cx="1119117" cy="369332"/>
          </a:xfrm>
          <a:prstGeom prst="rect">
            <a:avLst/>
          </a:prstGeom>
          <a:noFill/>
        </p:spPr>
        <p:txBody>
          <a:bodyPr wrap="square" rtlCol="0">
            <a:spAutoFit/>
          </a:bodyPr>
          <a:lstStyle/>
          <a:p>
            <a:r>
              <a:rPr lang="sv-SE" i="1" dirty="0" smtClean="0"/>
              <a:t>Current</a:t>
            </a:r>
            <a:endParaRPr lang="sv-SE" i="1" dirty="0"/>
          </a:p>
        </p:txBody>
      </p:sp>
    </p:spTree>
    <p:extLst>
      <p:ext uri="{BB962C8B-B14F-4D97-AF65-F5344CB8AC3E}">
        <p14:creationId xmlns:p14="http://schemas.microsoft.com/office/powerpoint/2010/main" val="3052932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a:bodyPr>
          <a:lstStyle/>
          <a:p>
            <a:r>
              <a:rPr lang="sv-SE" dirty="0"/>
              <a:t>Business intelligence vs. Data science</a:t>
            </a:r>
          </a:p>
        </p:txBody>
      </p:sp>
      <p:sp>
        <p:nvSpPr>
          <p:cNvPr id="3" name="Content Placeholder 2"/>
          <p:cNvSpPr>
            <a:spLocks noGrp="1"/>
          </p:cNvSpPr>
          <p:nvPr>
            <p:ph idx="1"/>
          </p:nvPr>
        </p:nvSpPr>
        <p:spPr>
          <a:xfrm>
            <a:off x="791999" y="1275534"/>
            <a:ext cx="7801157" cy="2411100"/>
          </a:xfrm>
        </p:spPr>
        <p:txBody>
          <a:bodyPr>
            <a:normAutofit/>
          </a:bodyPr>
          <a:lstStyle/>
          <a:p>
            <a:r>
              <a:rPr lang="sv-SE" sz="1800" dirty="0" smtClean="0"/>
              <a:t>The differences between BI and Data science</a:t>
            </a:r>
          </a:p>
          <a:p>
            <a:pPr marL="342900" indent="-342900">
              <a:buFontTx/>
              <a:buChar char="-"/>
            </a:pPr>
            <a:r>
              <a:rPr lang="sv-SE" sz="1600" dirty="0" smtClean="0"/>
              <a:t>The questions are different</a:t>
            </a:r>
          </a:p>
          <a:p>
            <a:pPr marL="342900" indent="-342900">
              <a:buFontTx/>
              <a:buChar char="-"/>
            </a:pPr>
            <a:r>
              <a:rPr lang="sv-SE" sz="1600" dirty="0" smtClean="0"/>
              <a:t>The analyst characteristics are different</a:t>
            </a:r>
          </a:p>
          <a:p>
            <a:pPr marL="342900" indent="-342900">
              <a:buFontTx/>
              <a:buChar char="-"/>
            </a:pPr>
            <a:r>
              <a:rPr lang="sv-SE" sz="1600" dirty="0" smtClean="0"/>
              <a:t>The analytic approaches are different</a:t>
            </a:r>
          </a:p>
          <a:p>
            <a:pPr marL="342900" indent="-342900">
              <a:buFontTx/>
              <a:buChar char="-"/>
            </a:pPr>
            <a:r>
              <a:rPr lang="sv-SE" sz="1600" dirty="0" smtClean="0"/>
              <a:t>The data models are different</a:t>
            </a:r>
          </a:p>
          <a:p>
            <a:pPr marL="342900" indent="-342900">
              <a:buFontTx/>
              <a:buChar char="-"/>
            </a:pPr>
            <a:r>
              <a:rPr lang="sv-SE" sz="1600" dirty="0" smtClean="0"/>
              <a:t>The views on business are different</a:t>
            </a:r>
          </a:p>
          <a:p>
            <a:pPr marL="342900" indent="-342900">
              <a:buFontTx/>
              <a:buChar char="-"/>
            </a:pPr>
            <a:endParaRPr lang="sv-SE" dirty="0" smtClean="0"/>
          </a:p>
        </p:txBody>
      </p:sp>
      <p:sp>
        <p:nvSpPr>
          <p:cNvPr id="5" name="TextBox 4"/>
          <p:cNvSpPr txBox="1"/>
          <p:nvPr/>
        </p:nvSpPr>
        <p:spPr>
          <a:xfrm>
            <a:off x="5925037" y="464827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933972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questions are different</a:t>
            </a:r>
            <a:br>
              <a:rPr lang="sv-SE" dirty="0"/>
            </a:br>
            <a:endParaRPr lang="sv-SE" dirty="0"/>
          </a:p>
        </p:txBody>
      </p:sp>
      <p:sp>
        <p:nvSpPr>
          <p:cNvPr id="3" name="Content Placeholder 2"/>
          <p:cNvSpPr>
            <a:spLocks noGrp="1"/>
          </p:cNvSpPr>
          <p:nvPr>
            <p:ph idx="1"/>
          </p:nvPr>
        </p:nvSpPr>
        <p:spPr>
          <a:xfrm>
            <a:off x="792000" y="1509760"/>
            <a:ext cx="8120646" cy="3058033"/>
          </a:xfrm>
        </p:spPr>
        <p:txBody>
          <a:bodyPr>
            <a:normAutofit/>
          </a:bodyPr>
          <a:lstStyle/>
          <a:p>
            <a:r>
              <a:rPr lang="sv-SE" sz="1600" b="1" dirty="0" smtClean="0"/>
              <a:t>Business Intelligence</a:t>
            </a:r>
          </a:p>
          <a:p>
            <a:pPr marL="285750" indent="-285750">
              <a:buFontTx/>
              <a:buChar char="-"/>
            </a:pPr>
            <a:r>
              <a:rPr lang="sv-SE" sz="1400" b="1" i="1" dirty="0" smtClean="0"/>
              <a:t>Focus on descriptive analytics: </a:t>
            </a:r>
            <a:r>
              <a:rPr lang="sv-SE" sz="1400" dirty="0" smtClean="0"/>
              <a:t>”What happend?” type of questions: How many units of products X did we sell in Jan 2017</a:t>
            </a:r>
          </a:p>
          <a:p>
            <a:pPr marL="0" indent="0"/>
            <a:r>
              <a:rPr lang="sv-SE" sz="1600" b="1" dirty="0" smtClean="0"/>
              <a:t>Data Science</a:t>
            </a:r>
          </a:p>
          <a:p>
            <a:pPr marL="285750" indent="-285750">
              <a:buFontTx/>
              <a:buChar char="-"/>
            </a:pPr>
            <a:r>
              <a:rPr lang="sv-SE" sz="1400" b="1" i="1" dirty="0" smtClean="0"/>
              <a:t>Focus on predictive analytics: </a:t>
            </a:r>
            <a:r>
              <a:rPr lang="sv-SE" sz="1400" dirty="0" smtClean="0"/>
              <a:t>”What is likely to happend? type of questions: How </a:t>
            </a:r>
            <a:r>
              <a:rPr lang="sv-SE" sz="1400" dirty="0"/>
              <a:t>many units of products X </a:t>
            </a:r>
            <a:r>
              <a:rPr lang="sv-SE" sz="1400" dirty="0" smtClean="0"/>
              <a:t>will we </a:t>
            </a:r>
            <a:r>
              <a:rPr lang="sv-SE" sz="1400" dirty="0"/>
              <a:t>sell in Jan </a:t>
            </a:r>
            <a:r>
              <a:rPr lang="sv-SE" sz="1400" dirty="0" smtClean="0"/>
              <a:t>2018?</a:t>
            </a:r>
          </a:p>
          <a:p>
            <a:pPr marL="285750" indent="-285750">
              <a:buFontTx/>
              <a:buChar char="-"/>
            </a:pPr>
            <a:r>
              <a:rPr lang="sv-SE" sz="1400" b="1" i="1" dirty="0" smtClean="0"/>
              <a:t>Focus on prescriptive analytics: </a:t>
            </a:r>
            <a:r>
              <a:rPr lang="sv-SE" sz="1400" dirty="0" smtClean="0"/>
              <a:t>”What should we do?” type of question: How many components A, B, C should I order to support the sales of product X?</a:t>
            </a:r>
            <a:endParaRPr lang="sv-SE" sz="1800" dirty="0"/>
          </a:p>
        </p:txBody>
      </p:sp>
      <p:sp>
        <p:nvSpPr>
          <p:cNvPr id="5" name="TextBox 4"/>
          <p:cNvSpPr txBox="1"/>
          <p:nvPr/>
        </p:nvSpPr>
        <p:spPr>
          <a:xfrm rot="16200000">
            <a:off x="7355746" y="3344883"/>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6" name="TextBox 5"/>
          <p:cNvSpPr txBox="1"/>
          <p:nvPr/>
        </p:nvSpPr>
        <p:spPr>
          <a:xfrm>
            <a:off x="1013551" y="4536815"/>
            <a:ext cx="7116897" cy="523220"/>
          </a:xfrm>
          <a:prstGeom prst="rect">
            <a:avLst/>
          </a:prstGeom>
          <a:noFill/>
        </p:spPr>
        <p:txBody>
          <a:bodyPr wrap="square" rtlCol="0">
            <a:spAutoFit/>
          </a:bodyPr>
          <a:lstStyle/>
          <a:p>
            <a:r>
              <a:rPr lang="sv-SE" sz="1400" dirty="0" smtClean="0"/>
              <a:t>To answer the predictive and prescriptive questions, the data scientist build analytic models in order to quantify cause and effect relationships</a:t>
            </a:r>
            <a:endParaRPr lang="sv-SE" sz="1400" dirty="0"/>
          </a:p>
        </p:txBody>
      </p:sp>
    </p:spTree>
    <p:extLst>
      <p:ext uri="{BB962C8B-B14F-4D97-AF65-F5344CB8AC3E}">
        <p14:creationId xmlns:p14="http://schemas.microsoft.com/office/powerpoint/2010/main" val="4240067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04914" y="308044"/>
            <a:ext cx="8352000" cy="596700"/>
          </a:xfrm>
        </p:spPr>
        <p:txBody>
          <a:bodyPr>
            <a:normAutofit fontScale="90000"/>
          </a:bodyPr>
          <a:lstStyle/>
          <a:p>
            <a:pPr>
              <a:spcBef>
                <a:spcPts val="1800"/>
              </a:spcBef>
            </a:pPr>
            <a:r>
              <a:rPr lang="sv-SE" dirty="0" smtClean="0"/>
              <a:t>BI </a:t>
            </a:r>
            <a:r>
              <a:rPr lang="sv-SE" dirty="0"/>
              <a:t>vs. Data </a:t>
            </a:r>
            <a:r>
              <a:rPr lang="sv-SE" dirty="0" smtClean="0"/>
              <a:t>science</a:t>
            </a:r>
            <a:r>
              <a:rPr lang="sv-SE" dirty="0"/>
              <a:t>: The </a:t>
            </a:r>
            <a:r>
              <a:rPr lang="sv-SE" dirty="0" smtClean="0"/>
              <a:t>analysts’ </a:t>
            </a:r>
            <a:r>
              <a:rPr lang="sv-SE" dirty="0"/>
              <a:t>characteristics are </a:t>
            </a:r>
            <a:r>
              <a:rPr lang="sv-SE" dirty="0" smtClean="0"/>
              <a:t>different</a:t>
            </a:r>
            <a:br>
              <a:rPr lang="sv-SE" dirty="0" smtClean="0"/>
            </a:br>
            <a:r>
              <a:rPr lang="sv-SE" dirty="0"/>
              <a:t/>
            </a:r>
            <a:br>
              <a:rPr lang="sv-SE" dirty="0"/>
            </a:br>
            <a:r>
              <a:rPr lang="sv-SE" sz="1600" b="0" dirty="0" smtClean="0"/>
              <a:t>The attitude and work approach among BI analysts and data scientists differs:</a:t>
            </a:r>
            <a:r>
              <a:rPr lang="sv-SE" sz="1600" b="0" dirty="0"/>
              <a:t/>
            </a:r>
            <a:br>
              <a:rPr lang="sv-SE" sz="1600" b="0" dirty="0"/>
            </a:br>
            <a:endParaRPr lang="sv-SE" sz="1600" b="0" dirty="0"/>
          </a:p>
        </p:txBody>
      </p:sp>
      <p:graphicFrame>
        <p:nvGraphicFramePr>
          <p:cNvPr id="6" name="Content Placeholder 5"/>
          <p:cNvGraphicFramePr>
            <a:graphicFrameLocks noGrp="1"/>
          </p:cNvGraphicFramePr>
          <p:nvPr>
            <p:ph idx="1"/>
            <p:extLst/>
          </p:nvPr>
        </p:nvGraphicFramePr>
        <p:xfrm>
          <a:off x="791998" y="1972018"/>
          <a:ext cx="7801158" cy="2757197"/>
        </p:xfrm>
        <a:graphic>
          <a:graphicData uri="http://schemas.openxmlformats.org/drawingml/2006/table">
            <a:tbl>
              <a:tblPr firstRow="1" bandRow="1">
                <a:tableStyleId>{5C22544A-7EE6-4342-B048-85BDC9FD1C3A}</a:tableStyleId>
              </a:tblPr>
              <a:tblGrid>
                <a:gridCol w="1565612">
                  <a:extLst>
                    <a:ext uri="{9D8B030D-6E8A-4147-A177-3AD203B41FA5}">
                      <a16:colId xmlns:a16="http://schemas.microsoft.com/office/drawing/2014/main" val="20000"/>
                    </a:ext>
                  </a:extLst>
                </a:gridCol>
                <a:gridCol w="2412694">
                  <a:extLst>
                    <a:ext uri="{9D8B030D-6E8A-4147-A177-3AD203B41FA5}">
                      <a16:colId xmlns:a16="http://schemas.microsoft.com/office/drawing/2014/main" val="20001"/>
                    </a:ext>
                  </a:extLst>
                </a:gridCol>
                <a:gridCol w="3822852">
                  <a:extLst>
                    <a:ext uri="{9D8B030D-6E8A-4147-A177-3AD203B41FA5}">
                      <a16:colId xmlns:a16="http://schemas.microsoft.com/office/drawing/2014/main" val="20002"/>
                    </a:ext>
                  </a:extLst>
                </a:gridCol>
              </a:tblGrid>
              <a:tr h="344322">
                <a:tc>
                  <a:txBody>
                    <a:bodyPr/>
                    <a:lstStyle/>
                    <a:p>
                      <a:r>
                        <a:rPr lang="sv-SE" dirty="0" smtClean="0"/>
                        <a:t>AREA</a:t>
                      </a:r>
                      <a:endParaRPr lang="sv-SE" dirty="0"/>
                    </a:p>
                  </a:txBody>
                  <a:tcPr/>
                </a:tc>
                <a:tc>
                  <a:txBody>
                    <a:bodyPr/>
                    <a:lstStyle/>
                    <a:p>
                      <a:r>
                        <a:rPr lang="sv-SE" dirty="0" smtClean="0"/>
                        <a:t>BI ANALYST</a:t>
                      </a:r>
                      <a:endParaRPr lang="sv-SE" dirty="0"/>
                    </a:p>
                  </a:txBody>
                  <a:tcPr/>
                </a:tc>
                <a:tc>
                  <a:txBody>
                    <a:bodyPr/>
                    <a:lstStyle/>
                    <a:p>
                      <a:r>
                        <a:rPr lang="sv-SE" dirty="0" smtClean="0"/>
                        <a:t>DATA SCIENTIST</a:t>
                      </a:r>
                      <a:endParaRPr lang="sv-SE" dirty="0"/>
                    </a:p>
                  </a:txBody>
                  <a:tcPr/>
                </a:tc>
                <a:extLst>
                  <a:ext uri="{0D108BD9-81ED-4DB2-BD59-A6C34878D82A}">
                    <a16:rowId xmlns:a16="http://schemas.microsoft.com/office/drawing/2014/main" val="10000"/>
                  </a:ext>
                </a:extLst>
              </a:tr>
              <a:tr h="344322">
                <a:tc>
                  <a:txBody>
                    <a:bodyPr/>
                    <a:lstStyle/>
                    <a:p>
                      <a:r>
                        <a:rPr lang="sv-SE" sz="1400" dirty="0" smtClean="0"/>
                        <a:t>Focus</a:t>
                      </a:r>
                      <a:endParaRPr lang="sv-SE" sz="1400" dirty="0"/>
                    </a:p>
                  </a:txBody>
                  <a:tcPr/>
                </a:tc>
                <a:tc>
                  <a:txBody>
                    <a:bodyPr/>
                    <a:lstStyle/>
                    <a:p>
                      <a:r>
                        <a:rPr lang="sv-SE" sz="1400" dirty="0" smtClean="0"/>
                        <a:t>Trends,</a:t>
                      </a:r>
                      <a:r>
                        <a:rPr lang="sv-SE" sz="1400" baseline="0" dirty="0" smtClean="0"/>
                        <a:t> KPIs</a:t>
                      </a:r>
                      <a:endParaRPr lang="sv-SE" sz="1400" dirty="0"/>
                    </a:p>
                  </a:txBody>
                  <a:tcPr/>
                </a:tc>
                <a:tc>
                  <a:txBody>
                    <a:bodyPr/>
                    <a:lstStyle/>
                    <a:p>
                      <a:r>
                        <a:rPr lang="sv-SE" sz="1400" dirty="0" smtClean="0"/>
                        <a:t>Pattern,</a:t>
                      </a:r>
                      <a:r>
                        <a:rPr lang="sv-SE" sz="1400" baseline="0" dirty="0" smtClean="0"/>
                        <a:t> Correlations, Models</a:t>
                      </a:r>
                      <a:endParaRPr lang="sv-SE" sz="1400" dirty="0"/>
                    </a:p>
                  </a:txBody>
                  <a:tcPr/>
                </a:tc>
                <a:extLst>
                  <a:ext uri="{0D108BD9-81ED-4DB2-BD59-A6C34878D82A}">
                    <a16:rowId xmlns:a16="http://schemas.microsoft.com/office/drawing/2014/main" val="10001"/>
                  </a:ext>
                </a:extLst>
              </a:tr>
              <a:tr h="325505">
                <a:tc>
                  <a:txBody>
                    <a:bodyPr/>
                    <a:lstStyle/>
                    <a:p>
                      <a:r>
                        <a:rPr lang="sv-SE" sz="1400" dirty="0" smtClean="0"/>
                        <a:t>Process</a:t>
                      </a:r>
                      <a:endParaRPr lang="sv-SE" sz="1400" dirty="0"/>
                    </a:p>
                  </a:txBody>
                  <a:tcPr/>
                </a:tc>
                <a:tc>
                  <a:txBody>
                    <a:bodyPr/>
                    <a:lstStyle/>
                    <a:p>
                      <a:r>
                        <a:rPr lang="sv-SE" sz="1400" dirty="0" smtClean="0"/>
                        <a:t>Static</a:t>
                      </a:r>
                      <a:endParaRPr lang="sv-SE" sz="1400" dirty="0"/>
                    </a:p>
                  </a:txBody>
                  <a:tcPr/>
                </a:tc>
                <a:tc>
                  <a:txBody>
                    <a:bodyPr/>
                    <a:lstStyle/>
                    <a:p>
                      <a:r>
                        <a:rPr lang="sv-SE" sz="1400" dirty="0" smtClean="0"/>
                        <a:t>Exploratory,</a:t>
                      </a:r>
                      <a:r>
                        <a:rPr lang="sv-SE" sz="1400" baseline="0" dirty="0" smtClean="0"/>
                        <a:t> experimentation, visual, agile</a:t>
                      </a:r>
                      <a:endParaRPr lang="sv-SE" sz="1400" dirty="0"/>
                    </a:p>
                  </a:txBody>
                  <a:tcPr/>
                </a:tc>
                <a:extLst>
                  <a:ext uri="{0D108BD9-81ED-4DB2-BD59-A6C34878D82A}">
                    <a16:rowId xmlns:a16="http://schemas.microsoft.com/office/drawing/2014/main" val="10002"/>
                  </a:ext>
                </a:extLst>
              </a:tr>
              <a:tr h="344322">
                <a:tc>
                  <a:txBody>
                    <a:bodyPr/>
                    <a:lstStyle/>
                    <a:p>
                      <a:r>
                        <a:rPr lang="sv-SE" sz="1400" dirty="0" smtClean="0"/>
                        <a:t>Data sources</a:t>
                      </a:r>
                      <a:endParaRPr lang="sv-SE" sz="1400" dirty="0"/>
                    </a:p>
                  </a:txBody>
                  <a:tcPr/>
                </a:tc>
                <a:tc>
                  <a:txBody>
                    <a:bodyPr/>
                    <a:lstStyle/>
                    <a:p>
                      <a:r>
                        <a:rPr lang="sv-SE" sz="1400" dirty="0" smtClean="0"/>
                        <a:t>Pre-planned, added slowly</a:t>
                      </a:r>
                      <a:endParaRPr lang="sv-SE" sz="1400" dirty="0"/>
                    </a:p>
                  </a:txBody>
                  <a:tcPr/>
                </a:tc>
                <a:tc>
                  <a:txBody>
                    <a:bodyPr/>
                    <a:lstStyle/>
                    <a:p>
                      <a:r>
                        <a:rPr lang="sv-SE" sz="1400" dirty="0" smtClean="0"/>
                        <a:t>On the fly, as needed</a:t>
                      </a:r>
                      <a:endParaRPr lang="sv-SE" sz="1400" dirty="0"/>
                    </a:p>
                  </a:txBody>
                  <a:tcPr/>
                </a:tc>
                <a:extLst>
                  <a:ext uri="{0D108BD9-81ED-4DB2-BD59-A6C34878D82A}">
                    <a16:rowId xmlns:a16="http://schemas.microsoft.com/office/drawing/2014/main" val="10003"/>
                  </a:ext>
                </a:extLst>
              </a:tr>
              <a:tr h="344322">
                <a:tc>
                  <a:txBody>
                    <a:bodyPr/>
                    <a:lstStyle/>
                    <a:p>
                      <a:r>
                        <a:rPr lang="sv-SE" sz="1400" dirty="0" smtClean="0"/>
                        <a:t>Transform data</a:t>
                      </a:r>
                      <a:endParaRPr lang="sv-SE" sz="1400" dirty="0"/>
                    </a:p>
                  </a:txBody>
                  <a:tcPr/>
                </a:tc>
                <a:tc>
                  <a:txBody>
                    <a:bodyPr/>
                    <a:lstStyle/>
                    <a:p>
                      <a:r>
                        <a:rPr lang="sv-SE" sz="1400" dirty="0" smtClean="0"/>
                        <a:t>Carefully planned </a:t>
                      </a:r>
                      <a:endParaRPr lang="sv-SE" sz="1400" dirty="0"/>
                    </a:p>
                  </a:txBody>
                  <a:tcPr/>
                </a:tc>
                <a:tc>
                  <a:txBody>
                    <a:bodyPr/>
                    <a:lstStyle/>
                    <a:p>
                      <a:r>
                        <a:rPr lang="sv-SE" sz="1400" dirty="0" smtClean="0"/>
                        <a:t>On demand,</a:t>
                      </a:r>
                      <a:r>
                        <a:rPr lang="sv-SE" sz="1400" baseline="0" dirty="0" smtClean="0"/>
                        <a:t> enrichment</a:t>
                      </a:r>
                      <a:endParaRPr lang="sv-SE" sz="1400" dirty="0"/>
                    </a:p>
                  </a:txBody>
                  <a:tcPr/>
                </a:tc>
                <a:extLst>
                  <a:ext uri="{0D108BD9-81ED-4DB2-BD59-A6C34878D82A}">
                    <a16:rowId xmlns:a16="http://schemas.microsoft.com/office/drawing/2014/main" val="10004"/>
                  </a:ext>
                </a:extLst>
              </a:tr>
              <a:tr h="344322">
                <a:tc>
                  <a:txBody>
                    <a:bodyPr/>
                    <a:lstStyle/>
                    <a:p>
                      <a:r>
                        <a:rPr lang="sv-SE" sz="1400" dirty="0" smtClean="0"/>
                        <a:t>Data quality</a:t>
                      </a:r>
                      <a:endParaRPr lang="sv-SE" sz="1400" dirty="0"/>
                    </a:p>
                  </a:txBody>
                  <a:tcPr/>
                </a:tc>
                <a:tc>
                  <a:txBody>
                    <a:bodyPr/>
                    <a:lstStyle/>
                    <a:p>
                      <a:r>
                        <a:rPr lang="sv-SE" sz="1400" dirty="0" smtClean="0"/>
                        <a:t>Single</a:t>
                      </a:r>
                      <a:r>
                        <a:rPr lang="sv-SE" sz="1400" baseline="0" dirty="0" smtClean="0"/>
                        <a:t> version of truth</a:t>
                      </a:r>
                      <a:endParaRPr lang="sv-SE" sz="1400" dirty="0"/>
                    </a:p>
                  </a:txBody>
                  <a:tcPr/>
                </a:tc>
                <a:tc>
                  <a:txBody>
                    <a:bodyPr/>
                    <a:lstStyle/>
                    <a:p>
                      <a:r>
                        <a:rPr lang="sv-SE" sz="1400" dirty="0" smtClean="0"/>
                        <a:t>”Good</a:t>
                      </a:r>
                      <a:r>
                        <a:rPr lang="sv-SE" sz="1400" baseline="0" dirty="0" smtClean="0"/>
                        <a:t> enough”, probabilities</a:t>
                      </a:r>
                      <a:endParaRPr lang="sv-SE" sz="1400" dirty="0"/>
                    </a:p>
                  </a:txBody>
                  <a:tcPr/>
                </a:tc>
                <a:extLst>
                  <a:ext uri="{0D108BD9-81ED-4DB2-BD59-A6C34878D82A}">
                    <a16:rowId xmlns:a16="http://schemas.microsoft.com/office/drawing/2014/main" val="10005"/>
                  </a:ext>
                </a:extLst>
              </a:tr>
              <a:tr h="344322">
                <a:tc>
                  <a:txBody>
                    <a:bodyPr/>
                    <a:lstStyle/>
                    <a:p>
                      <a:r>
                        <a:rPr lang="sv-SE" sz="1400" dirty="0" smtClean="0"/>
                        <a:t>Data model</a:t>
                      </a:r>
                      <a:endParaRPr lang="sv-SE" sz="1400" dirty="0"/>
                    </a:p>
                  </a:txBody>
                  <a:tcPr/>
                </a:tc>
                <a:tc>
                  <a:txBody>
                    <a:bodyPr/>
                    <a:lstStyle/>
                    <a:p>
                      <a:r>
                        <a:rPr lang="sv-SE" sz="1400" dirty="0" smtClean="0"/>
                        <a:t>Schema on load</a:t>
                      </a:r>
                      <a:endParaRPr lang="sv-SE" sz="1400" dirty="0"/>
                    </a:p>
                  </a:txBody>
                  <a:tcPr/>
                </a:tc>
                <a:tc>
                  <a:txBody>
                    <a:bodyPr/>
                    <a:lstStyle/>
                    <a:p>
                      <a:r>
                        <a:rPr lang="sv-SE" sz="1400" dirty="0" smtClean="0"/>
                        <a:t>Schema on query</a:t>
                      </a:r>
                      <a:endParaRPr lang="sv-SE" sz="1400" dirty="0"/>
                    </a:p>
                  </a:txBody>
                  <a:tcPr/>
                </a:tc>
                <a:extLst>
                  <a:ext uri="{0D108BD9-81ED-4DB2-BD59-A6C34878D82A}">
                    <a16:rowId xmlns:a16="http://schemas.microsoft.com/office/drawing/2014/main" val="10006"/>
                  </a:ext>
                </a:extLst>
              </a:tr>
              <a:tr h="344322">
                <a:tc>
                  <a:txBody>
                    <a:bodyPr/>
                    <a:lstStyle/>
                    <a:p>
                      <a:r>
                        <a:rPr lang="sv-SE" sz="1400" dirty="0" smtClean="0"/>
                        <a:t>Analysis</a:t>
                      </a:r>
                      <a:endParaRPr lang="sv-SE" sz="1400" dirty="0"/>
                    </a:p>
                  </a:txBody>
                  <a:tcPr/>
                </a:tc>
                <a:tc>
                  <a:txBody>
                    <a:bodyPr/>
                    <a:lstStyle/>
                    <a:p>
                      <a:r>
                        <a:rPr lang="sv-SE" sz="1400" dirty="0" smtClean="0"/>
                        <a:t>Descriptive</a:t>
                      </a:r>
                      <a:endParaRPr lang="sv-SE" sz="1400" dirty="0"/>
                    </a:p>
                  </a:txBody>
                  <a:tcPr/>
                </a:tc>
                <a:tc>
                  <a:txBody>
                    <a:bodyPr/>
                    <a:lstStyle/>
                    <a:p>
                      <a:r>
                        <a:rPr lang="sv-SE" sz="1400" dirty="0" smtClean="0"/>
                        <a:t>Predictive,</a:t>
                      </a:r>
                      <a:r>
                        <a:rPr lang="sv-SE" sz="1400" baseline="0" dirty="0" smtClean="0"/>
                        <a:t> prescriptive</a:t>
                      </a:r>
                      <a:endParaRPr lang="sv-SE" sz="1400" dirty="0"/>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4880914" y="4866501"/>
            <a:ext cx="3838680"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 based on EMC )</a:t>
            </a:r>
            <a:endParaRPr lang="sv-SE" dirty="0"/>
          </a:p>
        </p:txBody>
      </p:sp>
    </p:spTree>
    <p:extLst>
      <p:ext uri="{BB962C8B-B14F-4D97-AF65-F5344CB8AC3E}">
        <p14:creationId xmlns:p14="http://schemas.microsoft.com/office/powerpoint/2010/main" val="1336723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analytic approaches are </a:t>
            </a:r>
            <a:r>
              <a:rPr lang="sv-SE" dirty="0" smtClean="0"/>
              <a:t>different 1(2)</a:t>
            </a:r>
            <a:endParaRPr lang="sv-SE" dirty="0"/>
          </a:p>
        </p:txBody>
      </p:sp>
      <p:sp>
        <p:nvSpPr>
          <p:cNvPr id="6" name="Rounded Rectangle 5"/>
          <p:cNvSpPr/>
          <p:nvPr/>
        </p:nvSpPr>
        <p:spPr>
          <a:xfrm>
            <a:off x="891151" y="2222136"/>
            <a:ext cx="3882868"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891151" y="2257981"/>
            <a:ext cx="3748077" cy="307777"/>
          </a:xfrm>
          <a:prstGeom prst="rect">
            <a:avLst/>
          </a:prstGeom>
          <a:noFill/>
        </p:spPr>
        <p:txBody>
          <a:bodyPr wrap="square" rtlCol="0">
            <a:spAutoFit/>
          </a:bodyPr>
          <a:lstStyle/>
          <a:p>
            <a:r>
              <a:rPr lang="sv-SE" sz="1400" dirty="0" smtClean="0"/>
              <a:t>Step 1: Pre-build a data model (Schema on load)</a:t>
            </a:r>
            <a:endParaRPr lang="sv-SE" sz="1400" dirty="0"/>
          </a:p>
        </p:txBody>
      </p:sp>
      <p:sp>
        <p:nvSpPr>
          <p:cNvPr id="8" name="Rounded Rectangle 7"/>
          <p:cNvSpPr/>
          <p:nvPr/>
        </p:nvSpPr>
        <p:spPr>
          <a:xfrm>
            <a:off x="891152" y="2736308"/>
            <a:ext cx="3882867" cy="7388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891151" y="2736450"/>
            <a:ext cx="3748077" cy="738664"/>
          </a:xfrm>
          <a:prstGeom prst="rect">
            <a:avLst/>
          </a:prstGeom>
          <a:noFill/>
        </p:spPr>
        <p:txBody>
          <a:bodyPr wrap="square" rtlCol="0">
            <a:spAutoFit/>
          </a:bodyPr>
          <a:lstStyle/>
          <a:p>
            <a:r>
              <a:rPr lang="sv-SE" sz="1400" dirty="0" smtClean="0"/>
              <a:t>Step 2: Make use of (visualisation) tools that automatically generated SQL commands from drag and drop using attributes/dimensions/facts</a:t>
            </a:r>
            <a:endParaRPr lang="sv-SE" sz="1400" dirty="0"/>
          </a:p>
        </p:txBody>
      </p:sp>
      <p:sp>
        <p:nvSpPr>
          <p:cNvPr id="10" name="Rounded Rectangle 9"/>
          <p:cNvSpPr/>
          <p:nvPr/>
        </p:nvSpPr>
        <p:spPr>
          <a:xfrm>
            <a:off x="891151" y="3654035"/>
            <a:ext cx="3882867" cy="523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909748" y="3638887"/>
            <a:ext cx="3864270" cy="523220"/>
          </a:xfrm>
          <a:prstGeom prst="rect">
            <a:avLst/>
          </a:prstGeom>
          <a:noFill/>
        </p:spPr>
        <p:txBody>
          <a:bodyPr wrap="square" rtlCol="0">
            <a:spAutoFit/>
          </a:bodyPr>
          <a:lstStyle/>
          <a:p>
            <a:r>
              <a:rPr lang="sv-SE" sz="1400" dirty="0" smtClean="0"/>
              <a:t>Step 3: Make use of the generated SQL commands to generate reports automatically </a:t>
            </a:r>
            <a:endParaRPr lang="sv-SE" sz="1400" dirty="0"/>
          </a:p>
        </p:txBody>
      </p:sp>
      <p:sp>
        <p:nvSpPr>
          <p:cNvPr id="14" name="Rounded Rectangle 13"/>
          <p:cNvSpPr/>
          <p:nvPr/>
        </p:nvSpPr>
        <p:spPr>
          <a:xfrm>
            <a:off x="5231184" y="2211032"/>
            <a:ext cx="3251803" cy="3547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TextBox 14"/>
          <p:cNvSpPr txBox="1"/>
          <p:nvPr/>
        </p:nvSpPr>
        <p:spPr>
          <a:xfrm>
            <a:off x="5231185" y="2257981"/>
            <a:ext cx="3516208" cy="307777"/>
          </a:xfrm>
          <a:prstGeom prst="rect">
            <a:avLst/>
          </a:prstGeom>
          <a:noFill/>
        </p:spPr>
        <p:txBody>
          <a:bodyPr wrap="square" rtlCol="0">
            <a:spAutoFit/>
          </a:bodyPr>
          <a:lstStyle/>
          <a:p>
            <a:r>
              <a:rPr lang="sv-SE" sz="1400" dirty="0" smtClean="0"/>
              <a:t>Step 1: Define hypothesis (test/prediction)</a:t>
            </a:r>
            <a:endParaRPr lang="sv-SE" sz="1400" dirty="0"/>
          </a:p>
        </p:txBody>
      </p:sp>
      <p:sp>
        <p:nvSpPr>
          <p:cNvPr id="16" name="Rounded Rectangle 15"/>
          <p:cNvSpPr/>
          <p:nvPr/>
        </p:nvSpPr>
        <p:spPr>
          <a:xfrm>
            <a:off x="5231184" y="2685932"/>
            <a:ext cx="3251803"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 name="TextBox 16"/>
          <p:cNvSpPr txBox="1"/>
          <p:nvPr/>
        </p:nvSpPr>
        <p:spPr>
          <a:xfrm>
            <a:off x="5231184" y="2721777"/>
            <a:ext cx="3019875" cy="307777"/>
          </a:xfrm>
          <a:prstGeom prst="rect">
            <a:avLst/>
          </a:prstGeom>
          <a:noFill/>
        </p:spPr>
        <p:txBody>
          <a:bodyPr wrap="square" rtlCol="0">
            <a:spAutoFit/>
          </a:bodyPr>
          <a:lstStyle/>
          <a:p>
            <a:r>
              <a:rPr lang="sv-SE" sz="1400" dirty="0" smtClean="0"/>
              <a:t>Step 2: Gather data (Data Lake)</a:t>
            </a:r>
            <a:endParaRPr lang="sv-SE" sz="1400" dirty="0"/>
          </a:p>
        </p:txBody>
      </p:sp>
      <p:sp>
        <p:nvSpPr>
          <p:cNvPr id="18" name="Rounded Rectangle 17"/>
          <p:cNvSpPr/>
          <p:nvPr/>
        </p:nvSpPr>
        <p:spPr>
          <a:xfrm>
            <a:off x="5231185" y="3211321"/>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5231185" y="3247166"/>
            <a:ext cx="3516208" cy="307777"/>
          </a:xfrm>
          <a:prstGeom prst="rect">
            <a:avLst/>
          </a:prstGeom>
          <a:noFill/>
        </p:spPr>
        <p:txBody>
          <a:bodyPr wrap="square" rtlCol="0">
            <a:spAutoFit/>
          </a:bodyPr>
          <a:lstStyle/>
          <a:p>
            <a:r>
              <a:rPr lang="sv-SE" sz="1400" dirty="0" smtClean="0"/>
              <a:t>Step 3: Build data model (Schema on query)</a:t>
            </a:r>
            <a:endParaRPr lang="sv-SE" sz="1400" dirty="0"/>
          </a:p>
        </p:txBody>
      </p:sp>
      <p:sp>
        <p:nvSpPr>
          <p:cNvPr id="20" name="Rounded Rectangle 19"/>
          <p:cNvSpPr/>
          <p:nvPr/>
        </p:nvSpPr>
        <p:spPr>
          <a:xfrm>
            <a:off x="5231185" y="3736710"/>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5231185" y="3772555"/>
            <a:ext cx="3019874" cy="307777"/>
          </a:xfrm>
          <a:prstGeom prst="rect">
            <a:avLst/>
          </a:prstGeom>
          <a:noFill/>
        </p:spPr>
        <p:txBody>
          <a:bodyPr wrap="square" rtlCol="0">
            <a:spAutoFit/>
          </a:bodyPr>
          <a:lstStyle/>
          <a:p>
            <a:r>
              <a:rPr lang="sv-SE" sz="1400" dirty="0" smtClean="0"/>
              <a:t>Step 4: Build analytic models (SAS, R)</a:t>
            </a:r>
            <a:endParaRPr lang="sv-SE" sz="1400" dirty="0"/>
          </a:p>
        </p:txBody>
      </p:sp>
      <p:sp>
        <p:nvSpPr>
          <p:cNvPr id="22" name="TextBox 21"/>
          <p:cNvSpPr txBox="1"/>
          <p:nvPr/>
        </p:nvSpPr>
        <p:spPr>
          <a:xfrm>
            <a:off x="792000" y="1831676"/>
            <a:ext cx="2084866" cy="369332"/>
          </a:xfrm>
          <a:prstGeom prst="rect">
            <a:avLst/>
          </a:prstGeom>
          <a:noFill/>
        </p:spPr>
        <p:txBody>
          <a:bodyPr wrap="none" rtlCol="0">
            <a:spAutoFit/>
          </a:bodyPr>
          <a:lstStyle/>
          <a:p>
            <a:r>
              <a:rPr lang="sv-SE" dirty="0" smtClean="0"/>
              <a:t>BI analytic approach</a:t>
            </a:r>
            <a:endParaRPr lang="sv-SE" dirty="0"/>
          </a:p>
        </p:txBody>
      </p:sp>
      <p:sp>
        <p:nvSpPr>
          <p:cNvPr id="23" name="TextBox 22"/>
          <p:cNvSpPr txBox="1"/>
          <p:nvPr/>
        </p:nvSpPr>
        <p:spPr>
          <a:xfrm>
            <a:off x="5169253" y="1805855"/>
            <a:ext cx="3081806" cy="369332"/>
          </a:xfrm>
          <a:prstGeom prst="rect">
            <a:avLst/>
          </a:prstGeom>
          <a:noFill/>
        </p:spPr>
        <p:txBody>
          <a:bodyPr wrap="none" rtlCol="0">
            <a:spAutoFit/>
          </a:bodyPr>
          <a:lstStyle/>
          <a:p>
            <a:r>
              <a:rPr lang="sv-SE" dirty="0" smtClean="0"/>
              <a:t>Data science analytic approach</a:t>
            </a:r>
            <a:endParaRPr lang="sv-SE" dirty="0"/>
          </a:p>
        </p:txBody>
      </p:sp>
      <p:sp>
        <p:nvSpPr>
          <p:cNvPr id="24" name="Rounded Rectangle 23"/>
          <p:cNvSpPr/>
          <p:nvPr/>
        </p:nvSpPr>
        <p:spPr>
          <a:xfrm>
            <a:off x="5231184" y="4232526"/>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5231184" y="4268371"/>
            <a:ext cx="3019874" cy="307777"/>
          </a:xfrm>
          <a:prstGeom prst="rect">
            <a:avLst/>
          </a:prstGeom>
          <a:noFill/>
        </p:spPr>
        <p:txBody>
          <a:bodyPr wrap="square" rtlCol="0">
            <a:spAutoFit/>
          </a:bodyPr>
          <a:lstStyle/>
          <a:p>
            <a:r>
              <a:rPr lang="sv-SE" sz="1400" dirty="0" smtClean="0"/>
              <a:t>Step 5: Evaluate model goodness of fit</a:t>
            </a:r>
            <a:endParaRPr lang="sv-SE" sz="1400" dirty="0"/>
          </a:p>
        </p:txBody>
      </p:sp>
      <p:sp>
        <p:nvSpPr>
          <p:cNvPr id="26" name="TextBox 25"/>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3" name="TextBox 2"/>
          <p:cNvSpPr txBox="1"/>
          <p:nvPr/>
        </p:nvSpPr>
        <p:spPr>
          <a:xfrm>
            <a:off x="792000" y="4591201"/>
            <a:ext cx="4931033" cy="461665"/>
          </a:xfrm>
          <a:prstGeom prst="rect">
            <a:avLst/>
          </a:prstGeom>
          <a:noFill/>
        </p:spPr>
        <p:txBody>
          <a:bodyPr wrap="square" rtlCol="0">
            <a:spAutoFit/>
          </a:bodyPr>
          <a:lstStyle/>
          <a:p>
            <a:r>
              <a:rPr lang="sv-SE" sz="1200" dirty="0" smtClean="0"/>
              <a:t>What would happend if you want to add new data into the data warehouse/BI environment? What is the benefit with schema on the load?</a:t>
            </a:r>
            <a:endParaRPr lang="sv-SE" sz="1200" dirty="0"/>
          </a:p>
        </p:txBody>
      </p:sp>
    </p:spTree>
    <p:extLst>
      <p:ext uri="{BB962C8B-B14F-4D97-AF65-F5344CB8AC3E}">
        <p14:creationId xmlns:p14="http://schemas.microsoft.com/office/powerpoint/2010/main" val="1739798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analytic approaches are </a:t>
            </a:r>
            <a:r>
              <a:rPr lang="sv-SE" dirty="0" smtClean="0"/>
              <a:t>different 2(2)</a:t>
            </a:r>
            <a:r>
              <a:rPr lang="sv-SE" dirty="0"/>
              <a:t/>
            </a:r>
            <a:br>
              <a:rPr lang="sv-SE" dirty="0"/>
            </a:br>
            <a:endParaRPr lang="sv-SE" dirty="0"/>
          </a:p>
        </p:txBody>
      </p:sp>
      <p:sp>
        <p:nvSpPr>
          <p:cNvPr id="3" name="Content Placeholder 2"/>
          <p:cNvSpPr>
            <a:spLocks noGrp="1"/>
          </p:cNvSpPr>
          <p:nvPr>
            <p:ph idx="1"/>
          </p:nvPr>
        </p:nvSpPr>
        <p:spPr>
          <a:xfrm>
            <a:off x="792000" y="1613118"/>
            <a:ext cx="8120646" cy="3058033"/>
          </a:xfrm>
        </p:spPr>
        <p:txBody>
          <a:bodyPr>
            <a:normAutofit/>
          </a:bodyPr>
          <a:lstStyle/>
          <a:p>
            <a:r>
              <a:rPr lang="sv-SE" sz="1400" b="1" dirty="0"/>
              <a:t>Schema on load </a:t>
            </a:r>
            <a:endParaRPr lang="sv-SE" sz="1400" b="1" dirty="0" smtClean="0"/>
          </a:p>
          <a:p>
            <a:r>
              <a:rPr lang="sv-SE" sz="1400" dirty="0" smtClean="0"/>
              <a:t>– a schema must be built prior to loading data into the data warehouse</a:t>
            </a:r>
          </a:p>
          <a:p>
            <a:pPr marL="0" indent="0"/>
            <a:r>
              <a:rPr lang="sv-SE" sz="1400" b="1" dirty="0" smtClean="0"/>
              <a:t>Schema on </a:t>
            </a:r>
            <a:r>
              <a:rPr lang="sv-SE" sz="1400" b="1" dirty="0" err="1" smtClean="0"/>
              <a:t>query</a:t>
            </a:r>
            <a:r>
              <a:rPr lang="sv-SE" sz="1400" b="1" dirty="0" smtClean="0"/>
              <a:t>/read </a:t>
            </a:r>
          </a:p>
          <a:p>
            <a:pPr marL="0" indent="0"/>
            <a:r>
              <a:rPr lang="sv-SE" sz="1400" dirty="0" smtClean="0"/>
              <a:t>– a schema is defined as needed based on data being used, and the data scientist will go through different versions of the schema until finding a schema that support the analytical model</a:t>
            </a:r>
          </a:p>
          <a:p>
            <a:pPr marL="285750" indent="-285750">
              <a:buFontTx/>
              <a:buChar char="-"/>
            </a:pPr>
            <a:endParaRPr lang="sv-SE" sz="18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4274454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t>
            </a:r>
            <a:r>
              <a:rPr lang="sv-SE" dirty="0" smtClean="0"/>
              <a:t>data models are different</a:t>
            </a:r>
            <a:r>
              <a:rPr lang="sv-SE" dirty="0"/>
              <a:t/>
            </a:r>
            <a:br>
              <a:rPr lang="sv-SE" dirty="0"/>
            </a:br>
            <a:endParaRPr lang="sv-SE" dirty="0"/>
          </a:p>
        </p:txBody>
      </p:sp>
      <p:sp>
        <p:nvSpPr>
          <p:cNvPr id="3" name="Content Placeholder 2"/>
          <p:cNvSpPr>
            <a:spLocks noGrp="1"/>
          </p:cNvSpPr>
          <p:nvPr>
            <p:ph idx="1"/>
          </p:nvPr>
        </p:nvSpPr>
        <p:spPr>
          <a:xfrm>
            <a:off x="792000" y="1613118"/>
            <a:ext cx="8120646" cy="3058033"/>
          </a:xfrm>
        </p:spPr>
        <p:txBody>
          <a:bodyPr>
            <a:normAutofit/>
          </a:bodyPr>
          <a:lstStyle/>
          <a:p>
            <a:r>
              <a:rPr lang="sv-SE" sz="1400" b="1" dirty="0" smtClean="0"/>
              <a:t>Business Intelligence</a:t>
            </a:r>
          </a:p>
          <a:p>
            <a:pPr marL="285750" indent="-285750">
              <a:buFontTx/>
              <a:buChar char="-"/>
            </a:pPr>
            <a:r>
              <a:rPr lang="sv-SE" sz="1400" dirty="0" smtClean="0"/>
              <a:t>Schema on load </a:t>
            </a:r>
          </a:p>
          <a:p>
            <a:pPr marL="285750" indent="-285750">
              <a:buFontTx/>
              <a:buChar char="-"/>
            </a:pPr>
            <a:r>
              <a:rPr lang="sv-SE" sz="1400" dirty="0" smtClean="0"/>
              <a:t>Often star join schemas – multiples tables, many (comparable slow) joins </a:t>
            </a:r>
          </a:p>
          <a:p>
            <a:pPr marL="0" indent="0"/>
            <a:r>
              <a:rPr lang="sv-SE" sz="1400" b="1" dirty="0" smtClean="0"/>
              <a:t>Data Science</a:t>
            </a:r>
          </a:p>
          <a:p>
            <a:pPr marL="285750" indent="-285750">
              <a:buFontTx/>
              <a:buChar char="-"/>
            </a:pPr>
            <a:r>
              <a:rPr lang="sv-SE" sz="1400" dirty="0" smtClean="0"/>
              <a:t>Schema on </a:t>
            </a:r>
            <a:r>
              <a:rPr lang="sv-SE" sz="1400" dirty="0" err="1" smtClean="0"/>
              <a:t>query</a:t>
            </a:r>
            <a:r>
              <a:rPr lang="sv-SE" sz="1400" dirty="0" smtClean="0"/>
              <a:t>/read </a:t>
            </a:r>
          </a:p>
          <a:p>
            <a:pPr marL="285750" indent="-285750">
              <a:buFontTx/>
              <a:buChar char="-"/>
            </a:pPr>
            <a:r>
              <a:rPr lang="sv-SE" sz="1400" dirty="0" smtClean="0"/>
              <a:t>Often flattened tables – few (flattened) tables with a lot of data, few joins </a:t>
            </a:r>
            <a:endParaRPr lang="sv-SE" sz="18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2785167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err="1" smtClean="0">
                <a:cs typeface="Arial" panose="020B0604020202020204" pitchFamily="34" charset="0"/>
              </a:rPr>
              <a:t>Hub</a:t>
            </a:r>
            <a:r>
              <a:rPr lang="sv-SE" sz="2400" dirty="0" smtClean="0">
                <a:cs typeface="Arial" panose="020B0604020202020204" pitchFamily="34" charset="0"/>
              </a:rPr>
              <a:t>-and-</a:t>
            </a:r>
            <a:r>
              <a:rPr lang="sv-SE" sz="2400" dirty="0" err="1" smtClean="0">
                <a:cs typeface="Arial" panose="020B0604020202020204" pitchFamily="34" charset="0"/>
              </a:rPr>
              <a:t>Spoke</a:t>
            </a:r>
            <a:r>
              <a:rPr lang="sv-SE" sz="2400" dirty="0" smtClean="0">
                <a:cs typeface="Arial" panose="020B0604020202020204" pitchFamily="34" charset="0"/>
              </a:rPr>
              <a:t> Corporate Information </a:t>
            </a:r>
            <a:r>
              <a:rPr lang="sv-SE" sz="2400" dirty="0" err="1" smtClean="0">
                <a:cs typeface="Arial" panose="020B0604020202020204" pitchFamily="34" charset="0"/>
              </a:rPr>
              <a:t>Factury</a:t>
            </a:r>
            <a:r>
              <a:rPr lang="sv-SE" sz="2400" dirty="0" smtClean="0">
                <a:cs typeface="Arial" panose="020B0604020202020204" pitchFamily="34" charset="0"/>
              </a:rPr>
              <a:t> </a:t>
            </a:r>
            <a:r>
              <a:rPr lang="sv-SE" sz="2400" dirty="0" err="1" smtClean="0">
                <a:cs typeface="Arial" panose="020B0604020202020204" pitchFamily="34" charset="0"/>
              </a:rPr>
              <a:t>Archiecture</a:t>
            </a:r>
            <a:r>
              <a:rPr lang="sv-SE" sz="2400" dirty="0" smtClean="0">
                <a:cs typeface="Arial" panose="020B0604020202020204" pitchFamily="34" charset="0"/>
              </a:rPr>
              <a:t> (</a:t>
            </a:r>
            <a:r>
              <a:rPr lang="sv-SE" sz="2400" dirty="0" err="1" smtClean="0">
                <a:cs typeface="Arial" panose="020B0604020202020204" pitchFamily="34" charset="0"/>
              </a:rPr>
              <a:t>Inmon</a:t>
            </a:r>
            <a:r>
              <a:rPr lang="sv-SE" sz="2400" dirty="0" smtClean="0">
                <a:latin typeface="Arial" panose="020B0604020202020204" pitchFamily="34" charset="0"/>
                <a:cs typeface="Arial" panose="020B0604020202020204" pitchFamily="34" charset="0"/>
              </a:rPr>
              <a:t>)</a:t>
            </a:r>
            <a:endParaRPr lang="sv-SE" sz="24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517" y="1743833"/>
            <a:ext cx="5539066" cy="30887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3"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806581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3894" y="556686"/>
            <a:ext cx="8120646" cy="596700"/>
          </a:xfrm>
        </p:spPr>
        <p:txBody>
          <a:bodyPr>
            <a:normAutofit fontScale="90000"/>
          </a:bodyPr>
          <a:lstStyle/>
          <a:p>
            <a:r>
              <a:rPr lang="sv-SE" dirty="0" smtClean="0"/>
              <a:t>BI </a:t>
            </a:r>
            <a:r>
              <a:rPr lang="sv-SE" dirty="0"/>
              <a:t>vs. Data </a:t>
            </a:r>
            <a:r>
              <a:rPr lang="sv-SE" dirty="0" smtClean="0"/>
              <a:t>science</a:t>
            </a:r>
            <a:r>
              <a:rPr lang="sv-SE" dirty="0"/>
              <a:t>: The views on business are different</a:t>
            </a:r>
            <a:br>
              <a:rPr lang="sv-SE" dirty="0"/>
            </a:br>
            <a:r>
              <a:rPr lang="sv-SE" dirty="0"/>
              <a:t/>
            </a:r>
            <a:br>
              <a:rPr lang="sv-SE" dirty="0"/>
            </a:br>
            <a:endParaRPr lang="sv-SE" dirty="0"/>
          </a:p>
        </p:txBody>
      </p:sp>
      <p:sp>
        <p:nvSpPr>
          <p:cNvPr id="3" name="Content Placeholder 2"/>
          <p:cNvSpPr>
            <a:spLocks noGrp="1"/>
          </p:cNvSpPr>
          <p:nvPr>
            <p:ph idx="1"/>
          </p:nvPr>
        </p:nvSpPr>
        <p:spPr>
          <a:xfrm>
            <a:off x="583894" y="1533370"/>
            <a:ext cx="8659258" cy="3530382"/>
          </a:xfrm>
        </p:spPr>
        <p:txBody>
          <a:bodyPr>
            <a:normAutofit/>
          </a:bodyPr>
          <a:lstStyle/>
          <a:p>
            <a:r>
              <a:rPr lang="sv-SE" sz="1400" b="1" dirty="0" smtClean="0"/>
              <a:t>Business Intelligence</a:t>
            </a:r>
          </a:p>
          <a:p>
            <a:pPr marL="285750" indent="-285750">
              <a:buFontTx/>
              <a:buChar char="-"/>
            </a:pPr>
            <a:r>
              <a:rPr lang="sv-SE" sz="1400" dirty="0" smtClean="0"/>
              <a:t>Aggregated data on business entities, such as customers, products</a:t>
            </a:r>
          </a:p>
          <a:p>
            <a:pPr marL="0" indent="0"/>
            <a:r>
              <a:rPr lang="sv-SE" sz="1400" b="1" dirty="0" smtClean="0"/>
              <a:t>Data Science</a:t>
            </a:r>
          </a:p>
          <a:p>
            <a:pPr marL="285750" indent="-285750">
              <a:buFontTx/>
              <a:buChar char="-"/>
            </a:pPr>
            <a:r>
              <a:rPr lang="sv-SE" sz="1400" dirty="0" smtClean="0"/>
              <a:t>Build </a:t>
            </a:r>
            <a:r>
              <a:rPr lang="sv-SE" sz="1400" b="1" dirty="0" smtClean="0"/>
              <a:t>analytic profiles </a:t>
            </a:r>
            <a:r>
              <a:rPr lang="sv-SE" sz="1400" dirty="0" smtClean="0"/>
              <a:t>on each business entity. Example of business entities are customers, partners/suppliers, devices, machines</a:t>
            </a:r>
          </a:p>
          <a:p>
            <a:pPr marL="285750" indent="-285750">
              <a:buFontTx/>
              <a:buChar char="-"/>
            </a:pPr>
            <a:r>
              <a:rPr lang="sv-SE" sz="1400" dirty="0" smtClean="0"/>
              <a:t>For exampel, </a:t>
            </a:r>
            <a:r>
              <a:rPr lang="sv-SE" sz="1400" dirty="0"/>
              <a:t>analytic profiles </a:t>
            </a:r>
            <a:r>
              <a:rPr lang="sv-SE" sz="1400" dirty="0" smtClean="0"/>
              <a:t>for customers could be used for managing customer rentension/attrite rate</a:t>
            </a:r>
            <a:endParaRPr lang="sv-SE" sz="14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1954989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687589" cy="857250"/>
          </a:xfrm>
          <a:prstGeom prst="rect">
            <a:avLst/>
          </a:prstGeom>
        </p:spPr>
        <p:txBody>
          <a:bodyPr>
            <a:noAutofit/>
          </a:bodyPr>
          <a:lstStyle/>
          <a:p>
            <a:pPr defTabSz="685800">
              <a:spcBef>
                <a:spcPct val="0"/>
              </a:spcBef>
              <a:defRPr/>
            </a:pPr>
            <a:r>
              <a:rPr lang="sv-SE" sz="2700" dirty="0">
                <a:latin typeface="+mj-lt"/>
                <a:ea typeface="+mj-ea"/>
                <a:cs typeface="+mj-cs"/>
              </a:rPr>
              <a:t>M</a:t>
            </a:r>
            <a:r>
              <a:rPr lang="sv-SE" sz="2700" dirty="0" smtClean="0">
                <a:latin typeface="+mj-lt"/>
                <a:ea typeface="+mj-ea"/>
                <a:cs typeface="+mj-cs"/>
              </a:rPr>
              <a:t>aster Data</a:t>
            </a:r>
          </a:p>
        </p:txBody>
      </p:sp>
    </p:spTree>
    <p:extLst>
      <p:ext uri="{BB962C8B-B14F-4D97-AF65-F5344CB8AC3E}">
        <p14:creationId xmlns:p14="http://schemas.microsoft.com/office/powerpoint/2010/main" val="1321560331"/>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83" y="508858"/>
            <a:ext cx="6850800" cy="596700"/>
          </a:xfrm>
        </p:spPr>
        <p:txBody>
          <a:bodyPr/>
          <a:lstStyle/>
          <a:p>
            <a:r>
              <a:rPr lang="sv-SE" dirty="0" smtClean="0"/>
              <a:t>What is master data?</a:t>
            </a:r>
            <a:endParaRPr lang="sv-SE" dirty="0"/>
          </a:p>
        </p:txBody>
      </p:sp>
      <p:sp>
        <p:nvSpPr>
          <p:cNvPr id="5" name="TextBox 4"/>
          <p:cNvSpPr txBox="1"/>
          <p:nvPr/>
        </p:nvSpPr>
        <p:spPr>
          <a:xfrm>
            <a:off x="268407" y="2153888"/>
            <a:ext cx="8665534" cy="2031325"/>
          </a:xfrm>
          <a:prstGeom prst="rect">
            <a:avLst/>
          </a:prstGeom>
          <a:noFill/>
        </p:spPr>
        <p:txBody>
          <a:bodyPr wrap="square" rtlCol="0">
            <a:spAutoFit/>
          </a:bodyPr>
          <a:lstStyle/>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Domain data</a:t>
            </a:r>
            <a:r>
              <a:rPr lang="sv-SE" sz="1400" dirty="0" smtClean="0">
                <a:latin typeface="Verdana" panose="020B0604030504040204" pitchFamily="34" charset="0"/>
                <a:ea typeface="Verdana" panose="020B0604030504040204" pitchFamily="34" charset="0"/>
                <a:cs typeface="Verdana" panose="020B0604030504040204" pitchFamily="34" charset="0"/>
              </a:rPr>
              <a:t> – is data about the business and the area of the business, and it can be devided in: </a:t>
            </a:r>
          </a:p>
          <a:p>
            <a:pPr marL="285750" indent="-285750">
              <a:buFont typeface="Arial" panose="020B0604020202020204" pitchFamily="34" charset="0"/>
              <a:buChar char="•"/>
            </a:pP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Transactional data</a:t>
            </a:r>
            <a:r>
              <a:rPr lang="sv-SE" sz="1400" dirty="0" smtClean="0">
                <a:latin typeface="Verdana" panose="020B0604030504040204" pitchFamily="34" charset="0"/>
                <a:ea typeface="Verdana" panose="020B0604030504040204" pitchFamily="34" charset="0"/>
                <a:cs typeface="Verdana" panose="020B0604030504040204" pitchFamily="34" charset="0"/>
              </a:rPr>
              <a:t> – is data about transactions, such as order request, ATM machine transcations, mobile calls. Transaction data represent different kinds of business events in the organization. Transactional data must be related to master data to receive a meaning</a:t>
            </a:r>
          </a:p>
          <a:p>
            <a:pPr marL="285750" indent="-285750">
              <a:buFont typeface="Arial" panose="020B0604020202020204" pitchFamily="34" charset="0"/>
              <a:buChar char="•"/>
            </a:pPr>
            <a:endParaRPr lang="sv-SE"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sv-SE" sz="1400" b="1" dirty="0" smtClean="0">
                <a:latin typeface="Verdana" panose="020B0604030504040204" pitchFamily="34" charset="0"/>
                <a:ea typeface="Verdana" panose="020B0604030504040204" pitchFamily="34" charset="0"/>
                <a:cs typeface="Verdana" panose="020B0604030504040204" pitchFamily="34" charset="0"/>
              </a:rPr>
              <a:t>Master data</a:t>
            </a:r>
            <a:r>
              <a:rPr lang="sv-SE" sz="1400" dirty="0" smtClean="0">
                <a:latin typeface="Verdana" panose="020B0604030504040204" pitchFamily="34" charset="0"/>
                <a:ea typeface="Verdana" panose="020B0604030504040204" pitchFamily="34" charset="0"/>
                <a:cs typeface="Verdana" panose="020B0604030504040204" pitchFamily="34" charset="0"/>
              </a:rPr>
              <a:t> – is data about central business entities that are be used in several processes and systems, such as customers, suppliers, products, assets, locations</a:t>
            </a:r>
            <a:endParaRPr lang="sv-SE"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5140783" y="807208"/>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Domain data</a:t>
            </a:r>
            <a:endParaRPr lang="sv-SE" dirty="0"/>
          </a:p>
        </p:txBody>
      </p:sp>
      <p:sp>
        <p:nvSpPr>
          <p:cNvPr id="11" name="Rectangle 10"/>
          <p:cNvSpPr/>
          <p:nvPr/>
        </p:nvSpPr>
        <p:spPr>
          <a:xfrm>
            <a:off x="3896774" y="1454286"/>
            <a:ext cx="1955386"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Transactional  data</a:t>
            </a:r>
            <a:endParaRPr lang="sv-SE" dirty="0"/>
          </a:p>
        </p:txBody>
      </p:sp>
      <p:sp>
        <p:nvSpPr>
          <p:cNvPr id="12" name="Rectangle 11"/>
          <p:cNvSpPr/>
          <p:nvPr/>
        </p:nvSpPr>
        <p:spPr>
          <a:xfrm>
            <a:off x="6489166" y="1418099"/>
            <a:ext cx="1839433" cy="3508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dirty="0" smtClean="0"/>
              <a:t>Master data</a:t>
            </a:r>
            <a:endParaRPr lang="sv-SE" dirty="0"/>
          </a:p>
        </p:txBody>
      </p:sp>
      <p:cxnSp>
        <p:nvCxnSpPr>
          <p:cNvPr id="14" name="Straight Connector 13"/>
          <p:cNvCxnSpPr>
            <a:stCxn id="11" idx="0"/>
          </p:cNvCxnSpPr>
          <p:nvPr/>
        </p:nvCxnSpPr>
        <p:spPr>
          <a:xfrm flipV="1">
            <a:off x="4874467" y="1158082"/>
            <a:ext cx="985965" cy="29620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stCxn id="12" idx="0"/>
          </p:cNvCxnSpPr>
          <p:nvPr/>
        </p:nvCxnSpPr>
        <p:spPr>
          <a:xfrm flipH="1" flipV="1">
            <a:off x="6289099" y="1158082"/>
            <a:ext cx="1119784" cy="26001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1681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77" y="385994"/>
            <a:ext cx="7850912" cy="596700"/>
          </a:xfrm>
        </p:spPr>
        <p:txBody>
          <a:bodyPr>
            <a:normAutofit/>
          </a:bodyPr>
          <a:lstStyle/>
          <a:p>
            <a:r>
              <a:rPr lang="sv-SE" dirty="0" smtClean="0"/>
              <a:t>What is master data?</a:t>
            </a:r>
            <a:endParaRPr lang="sv-SE" dirty="0"/>
          </a:p>
        </p:txBody>
      </p:sp>
      <p:sp>
        <p:nvSpPr>
          <p:cNvPr id="3" name="Content Placeholder 2"/>
          <p:cNvSpPr>
            <a:spLocks noGrp="1"/>
          </p:cNvSpPr>
          <p:nvPr>
            <p:ph idx="1"/>
          </p:nvPr>
        </p:nvSpPr>
        <p:spPr>
          <a:xfrm>
            <a:off x="792000" y="1224234"/>
            <a:ext cx="7850912" cy="3943350"/>
          </a:xfrm>
        </p:spPr>
        <p:txBody>
          <a:bodyPr>
            <a:normAutofit/>
          </a:bodyPr>
          <a:lstStyle/>
          <a:p>
            <a:r>
              <a:rPr lang="sv-SE" sz="1600" dirty="0" smtClean="0"/>
              <a:t>Master data has the following characteristics:</a:t>
            </a:r>
          </a:p>
          <a:p>
            <a:pPr lvl="1"/>
            <a:r>
              <a:rPr lang="sv-SE" sz="1400" b="1" dirty="0" smtClean="0"/>
              <a:t>Master data are not transactional </a:t>
            </a:r>
            <a:r>
              <a:rPr lang="sv-SE" sz="1400" dirty="0" smtClean="0"/>
              <a:t>– but master data are linked to transactions to give the transaction meaning  </a:t>
            </a:r>
          </a:p>
          <a:p>
            <a:pPr lvl="1"/>
            <a:r>
              <a:rPr lang="sv-SE" sz="1400" b="1" dirty="0" smtClean="0"/>
              <a:t>Master data have </a:t>
            </a:r>
            <a:r>
              <a:rPr lang="sv-SE" sz="1400" b="1" dirty="0"/>
              <a:t>meaning independent of transactional data </a:t>
            </a:r>
            <a:r>
              <a:rPr lang="sv-SE" sz="1400" dirty="0" smtClean="0"/>
              <a:t>–master data are linked to transactional data but they have meaning also without the transactional data</a:t>
            </a:r>
            <a:endParaRPr lang="sv-SE" sz="1400" dirty="0"/>
          </a:p>
          <a:p>
            <a:pPr lvl="1"/>
            <a:r>
              <a:rPr lang="sv-SE" sz="1400" b="1" dirty="0" smtClean="0"/>
              <a:t>Master data have known provenance/place of origin </a:t>
            </a:r>
            <a:r>
              <a:rPr lang="sv-SE" sz="1400" dirty="0" smtClean="0"/>
              <a:t>– that is, you know where the data come from</a:t>
            </a:r>
          </a:p>
        </p:txBody>
      </p:sp>
      <p:sp>
        <p:nvSpPr>
          <p:cNvPr id="4" name="TextBox 3"/>
          <p:cNvSpPr txBox="1"/>
          <p:nvPr/>
        </p:nvSpPr>
        <p:spPr>
          <a:xfrm>
            <a:off x="976045" y="4582275"/>
            <a:ext cx="5342562" cy="307777"/>
          </a:xfrm>
          <a:prstGeom prst="rect">
            <a:avLst/>
          </a:prstGeom>
          <a:noFill/>
        </p:spPr>
        <p:txBody>
          <a:bodyPr wrap="square" rtlCol="0">
            <a:spAutoFit/>
          </a:bodyPr>
          <a:lstStyle/>
          <a:p>
            <a:r>
              <a:rPr lang="sv-SE" sz="1400" dirty="0" smtClean="0"/>
              <a:t>[Graham </a:t>
            </a:r>
            <a:r>
              <a:rPr lang="sv-SE" sz="1400" dirty="0"/>
              <a:t>A</a:t>
            </a:r>
            <a:r>
              <a:rPr lang="sv-SE" sz="1400" dirty="0" smtClean="0"/>
              <a:t>. (2015) Mastering You Data, Koios Associated Ltd]</a:t>
            </a:r>
            <a:endParaRPr lang="sv-SE" sz="1400" dirty="0"/>
          </a:p>
        </p:txBody>
      </p:sp>
    </p:spTree>
    <p:extLst>
      <p:ext uri="{BB962C8B-B14F-4D97-AF65-F5344CB8AC3E}">
        <p14:creationId xmlns:p14="http://schemas.microsoft.com/office/powerpoint/2010/main" val="572391724"/>
      </p:ext>
    </p:extLst>
  </p:cSld>
  <p:clrMapOvr>
    <a:masterClrMapping/>
  </p:clrMapOvr>
  <mc:AlternateContent xmlns:mc="http://schemas.openxmlformats.org/markup-compatibility/2006" xmlns:p14="http://schemas.microsoft.com/office/powerpoint/2010/main">
    <mc:Choice Requires="p14">
      <p:transition spd="slow" p14:dur="2000" advTm="34041"/>
    </mc:Choice>
    <mc:Fallback xmlns="">
      <p:transition spd="slow" advTm="3404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687589" cy="857250"/>
          </a:xfrm>
          <a:prstGeom prst="rect">
            <a:avLst/>
          </a:prstGeom>
        </p:spPr>
        <p:txBody>
          <a:bodyPr>
            <a:noAutofit/>
          </a:bodyPr>
          <a:lstStyle/>
          <a:p>
            <a:pPr defTabSz="685800">
              <a:spcBef>
                <a:spcPct val="0"/>
              </a:spcBef>
              <a:defRPr/>
            </a:pPr>
            <a:r>
              <a:rPr lang="sv-SE" sz="2700" dirty="0">
                <a:latin typeface="+mj-lt"/>
                <a:ea typeface="+mj-ea"/>
                <a:cs typeface="+mj-cs"/>
              </a:rPr>
              <a:t>M</a:t>
            </a:r>
            <a:r>
              <a:rPr lang="sv-SE" sz="2700" dirty="0" smtClean="0">
                <a:latin typeface="+mj-lt"/>
                <a:ea typeface="+mj-ea"/>
                <a:cs typeface="+mj-cs"/>
              </a:rPr>
              <a:t>aster </a:t>
            </a:r>
            <a:r>
              <a:rPr lang="sv-SE" sz="2700" dirty="0">
                <a:latin typeface="+mj-lt"/>
                <a:ea typeface="+mj-ea"/>
                <a:cs typeface="+mj-cs"/>
              </a:rPr>
              <a:t>D</a:t>
            </a:r>
            <a:r>
              <a:rPr lang="sv-SE" sz="2700" dirty="0" smtClean="0">
                <a:latin typeface="+mj-lt"/>
                <a:ea typeface="+mj-ea"/>
                <a:cs typeface="+mj-cs"/>
              </a:rPr>
              <a:t>ata </a:t>
            </a:r>
            <a:r>
              <a:rPr lang="sv-SE" sz="2700" dirty="0">
                <a:latin typeface="+mj-lt"/>
                <a:ea typeface="+mj-ea"/>
                <a:cs typeface="+mj-cs"/>
              </a:rPr>
              <a:t>M</a:t>
            </a:r>
            <a:r>
              <a:rPr lang="sv-SE" sz="2700" dirty="0" smtClean="0">
                <a:latin typeface="+mj-lt"/>
                <a:ea typeface="+mj-ea"/>
                <a:cs typeface="+mj-cs"/>
              </a:rPr>
              <a:t>anagement System</a:t>
            </a:r>
          </a:p>
        </p:txBody>
      </p:sp>
    </p:spTree>
    <p:extLst>
      <p:ext uri="{BB962C8B-B14F-4D97-AF65-F5344CB8AC3E}">
        <p14:creationId xmlns:p14="http://schemas.microsoft.com/office/powerpoint/2010/main" val="1680259029"/>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81" y="229027"/>
            <a:ext cx="6850800" cy="596700"/>
          </a:xfrm>
        </p:spPr>
        <p:txBody>
          <a:bodyPr>
            <a:normAutofit fontScale="90000"/>
          </a:bodyPr>
          <a:lstStyle/>
          <a:p>
            <a:r>
              <a:rPr lang="sv-SE" dirty="0" smtClean="0"/>
              <a:t>Why a master </a:t>
            </a:r>
            <a:r>
              <a:rPr lang="sv-SE" dirty="0"/>
              <a:t>d</a:t>
            </a:r>
            <a:r>
              <a:rPr lang="sv-SE" dirty="0" smtClean="0"/>
              <a:t>ata </a:t>
            </a:r>
            <a:r>
              <a:rPr lang="sv-SE" dirty="0"/>
              <a:t>m</a:t>
            </a:r>
            <a:r>
              <a:rPr lang="sv-SE" dirty="0" smtClean="0"/>
              <a:t>anagement </a:t>
            </a:r>
            <a:r>
              <a:rPr lang="sv-SE" dirty="0"/>
              <a:t>s</a:t>
            </a:r>
            <a:r>
              <a:rPr lang="sv-SE" dirty="0" smtClean="0"/>
              <a:t>ystem (MDM-system)?</a:t>
            </a:r>
            <a:endParaRPr lang="sv-SE" dirty="0"/>
          </a:p>
        </p:txBody>
      </p:sp>
      <p:sp>
        <p:nvSpPr>
          <p:cNvPr id="3" name="Content Placeholder 2"/>
          <p:cNvSpPr>
            <a:spLocks noGrp="1"/>
          </p:cNvSpPr>
          <p:nvPr>
            <p:ph idx="1"/>
          </p:nvPr>
        </p:nvSpPr>
        <p:spPr>
          <a:xfrm>
            <a:off x="635384" y="1275068"/>
            <a:ext cx="8285331" cy="3394472"/>
          </a:xfrm>
        </p:spPr>
        <p:txBody>
          <a:bodyPr>
            <a:normAutofit/>
          </a:bodyPr>
          <a:lstStyle/>
          <a:p>
            <a:r>
              <a:rPr lang="sv-SE" sz="1400" b="1" dirty="0" smtClean="0"/>
              <a:t>Problems addressed by a MDM-system: </a:t>
            </a:r>
            <a:r>
              <a:rPr lang="sv-SE" sz="1400" dirty="0" smtClean="0"/>
              <a:t>When you have several IT systems, there may exist incorrect and/or inconsistent data about customers, suppliers, and products in the systems. For example, a name of a customer or a product can be incorrectly spelled in some systems, a customer can have two different delivery addresses in two different systems</a:t>
            </a:r>
            <a:endParaRPr lang="sv-SE" sz="1500" dirty="0"/>
          </a:p>
        </p:txBody>
      </p:sp>
      <p:sp>
        <p:nvSpPr>
          <p:cNvPr id="29" name="AutoShape 19"/>
          <p:cNvSpPr>
            <a:spLocks noChangeArrowheads="1"/>
          </p:cNvSpPr>
          <p:nvPr/>
        </p:nvSpPr>
        <p:spPr bwMode="auto">
          <a:xfrm>
            <a:off x="4670815" y="4450861"/>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30" name="Text Box 51"/>
          <p:cNvSpPr txBox="1">
            <a:spLocks noChangeArrowheads="1"/>
          </p:cNvSpPr>
          <p:nvPr/>
        </p:nvSpPr>
        <p:spPr bwMode="auto">
          <a:xfrm>
            <a:off x="3994539" y="4506539"/>
            <a:ext cx="1781175" cy="33629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IT</a:t>
            </a:r>
            <a:endParaRPr lang="sv-SE" sz="1350" dirty="0">
              <a:latin typeface="Arial Black" pitchFamily="34" charset="0"/>
            </a:endParaRPr>
          </a:p>
        </p:txBody>
      </p:sp>
      <p:sp>
        <p:nvSpPr>
          <p:cNvPr id="31" name="AutoShape 19"/>
          <p:cNvSpPr>
            <a:spLocks noChangeArrowheads="1"/>
          </p:cNvSpPr>
          <p:nvPr/>
        </p:nvSpPr>
        <p:spPr bwMode="auto">
          <a:xfrm>
            <a:off x="6283293" y="4467385"/>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32" name="Text Box 51"/>
          <p:cNvSpPr txBox="1">
            <a:spLocks noChangeArrowheads="1"/>
          </p:cNvSpPr>
          <p:nvPr/>
        </p:nvSpPr>
        <p:spPr bwMode="auto">
          <a:xfrm>
            <a:off x="5620098" y="4535077"/>
            <a:ext cx="1781175" cy="33629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IT</a:t>
            </a:r>
            <a:endParaRPr lang="sv-SE" sz="1350" dirty="0">
              <a:latin typeface="Arial Black" pitchFamily="34" charset="0"/>
            </a:endParaRPr>
          </a:p>
        </p:txBody>
      </p:sp>
      <p:sp>
        <p:nvSpPr>
          <p:cNvPr id="33" name="AutoShape 19"/>
          <p:cNvSpPr>
            <a:spLocks noChangeArrowheads="1"/>
          </p:cNvSpPr>
          <p:nvPr/>
        </p:nvSpPr>
        <p:spPr bwMode="auto">
          <a:xfrm>
            <a:off x="7898748" y="4458736"/>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34" name="Text Box 51"/>
          <p:cNvSpPr txBox="1">
            <a:spLocks noChangeArrowheads="1"/>
          </p:cNvSpPr>
          <p:nvPr/>
        </p:nvSpPr>
        <p:spPr bwMode="auto">
          <a:xfrm>
            <a:off x="7228686" y="4515887"/>
            <a:ext cx="1781175" cy="33629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IT</a:t>
            </a:r>
            <a:endParaRPr lang="sv-SE" sz="1350" dirty="0">
              <a:latin typeface="Arial Black" pitchFamily="34" charset="0"/>
            </a:endParaRPr>
          </a:p>
        </p:txBody>
      </p:sp>
      <p:pic>
        <p:nvPicPr>
          <p:cNvPr id="35" name="Picture 8"/>
          <p:cNvPicPr>
            <a:picLocks noChangeAspect="1" noChangeArrowheads="1"/>
          </p:cNvPicPr>
          <p:nvPr/>
        </p:nvPicPr>
        <p:blipFill>
          <a:blip r:embed="rId2" cstate="print"/>
          <a:srcRect/>
          <a:stretch>
            <a:fillRect/>
          </a:stretch>
        </p:blipFill>
        <p:spPr bwMode="auto">
          <a:xfrm>
            <a:off x="4406496" y="3202096"/>
            <a:ext cx="821997" cy="564356"/>
          </a:xfrm>
          <a:prstGeom prst="rect">
            <a:avLst/>
          </a:prstGeom>
          <a:noFill/>
          <a:ln w="9525">
            <a:noFill/>
            <a:miter lim="800000"/>
            <a:headEnd/>
            <a:tailEnd/>
          </a:ln>
        </p:spPr>
      </p:pic>
      <p:sp>
        <p:nvSpPr>
          <p:cNvPr id="36" name="TextBox 35"/>
          <p:cNvSpPr txBox="1"/>
          <p:nvPr/>
        </p:nvSpPr>
        <p:spPr>
          <a:xfrm>
            <a:off x="4213249" y="3752589"/>
            <a:ext cx="1739525" cy="276999"/>
          </a:xfrm>
          <a:prstGeom prst="rect">
            <a:avLst/>
          </a:prstGeom>
          <a:noFill/>
        </p:spPr>
        <p:txBody>
          <a:bodyPr wrap="square" rtlCol="0">
            <a:spAutoFit/>
          </a:bodyPr>
          <a:lstStyle/>
          <a:p>
            <a:r>
              <a:rPr lang="sv-SE" sz="1200" dirty="0" smtClean="0"/>
              <a:t>Order management</a:t>
            </a:r>
            <a:endParaRPr lang="sv-SE" sz="1200" dirty="0"/>
          </a:p>
        </p:txBody>
      </p:sp>
      <p:pic>
        <p:nvPicPr>
          <p:cNvPr id="37" name="Picture 9"/>
          <p:cNvPicPr>
            <a:picLocks noChangeAspect="1" noChangeArrowheads="1"/>
          </p:cNvPicPr>
          <p:nvPr/>
        </p:nvPicPr>
        <p:blipFill>
          <a:blip r:embed="rId3" cstate="print"/>
          <a:srcRect/>
          <a:stretch>
            <a:fillRect/>
          </a:stretch>
        </p:blipFill>
        <p:spPr bwMode="auto">
          <a:xfrm>
            <a:off x="5968968" y="3000103"/>
            <a:ext cx="767953" cy="497547"/>
          </a:xfrm>
          <a:prstGeom prst="rect">
            <a:avLst/>
          </a:prstGeom>
          <a:noFill/>
          <a:ln w="9525">
            <a:noFill/>
            <a:miter lim="800000"/>
            <a:headEnd/>
            <a:tailEnd/>
          </a:ln>
        </p:spPr>
      </p:pic>
      <p:sp>
        <p:nvSpPr>
          <p:cNvPr id="38" name="TextBox 37"/>
          <p:cNvSpPr txBox="1"/>
          <p:nvPr/>
        </p:nvSpPr>
        <p:spPr>
          <a:xfrm>
            <a:off x="5879671" y="3504794"/>
            <a:ext cx="1543050" cy="461665"/>
          </a:xfrm>
          <a:prstGeom prst="rect">
            <a:avLst/>
          </a:prstGeom>
          <a:noFill/>
        </p:spPr>
        <p:txBody>
          <a:bodyPr wrap="square" rtlCol="0">
            <a:spAutoFit/>
          </a:bodyPr>
          <a:lstStyle/>
          <a:p>
            <a:r>
              <a:rPr lang="sv-SE" sz="1200" dirty="0" smtClean="0"/>
              <a:t>Manufacturing department</a:t>
            </a:r>
            <a:endParaRPr lang="sv-SE" sz="1200" dirty="0"/>
          </a:p>
        </p:txBody>
      </p:sp>
      <p:pic>
        <p:nvPicPr>
          <p:cNvPr id="39" name="Picture 10"/>
          <p:cNvPicPr>
            <a:picLocks noChangeAspect="1" noChangeArrowheads="1"/>
          </p:cNvPicPr>
          <p:nvPr/>
        </p:nvPicPr>
        <p:blipFill>
          <a:blip r:embed="rId4" cstate="print"/>
          <a:srcRect/>
          <a:stretch>
            <a:fillRect/>
          </a:stretch>
        </p:blipFill>
        <p:spPr bwMode="auto">
          <a:xfrm>
            <a:off x="7698723" y="3149689"/>
            <a:ext cx="943708" cy="400050"/>
          </a:xfrm>
          <a:prstGeom prst="rect">
            <a:avLst/>
          </a:prstGeom>
          <a:noFill/>
          <a:ln w="9525">
            <a:noFill/>
            <a:miter lim="800000"/>
            <a:headEnd/>
            <a:tailEnd/>
          </a:ln>
        </p:spPr>
      </p:pic>
      <p:sp>
        <p:nvSpPr>
          <p:cNvPr id="40" name="TextBox 39"/>
          <p:cNvSpPr txBox="1"/>
          <p:nvPr/>
        </p:nvSpPr>
        <p:spPr>
          <a:xfrm>
            <a:off x="7377665" y="3581574"/>
            <a:ext cx="1543050" cy="276999"/>
          </a:xfrm>
          <a:prstGeom prst="rect">
            <a:avLst/>
          </a:prstGeom>
          <a:noFill/>
        </p:spPr>
        <p:txBody>
          <a:bodyPr wrap="square" rtlCol="0">
            <a:spAutoFit/>
          </a:bodyPr>
          <a:lstStyle/>
          <a:p>
            <a:r>
              <a:rPr lang="sv-SE" sz="1200" dirty="0" smtClean="0"/>
              <a:t>Shipping department</a:t>
            </a:r>
            <a:endParaRPr lang="sv-SE" sz="1200" dirty="0"/>
          </a:p>
        </p:txBody>
      </p:sp>
      <p:cxnSp>
        <p:nvCxnSpPr>
          <p:cNvPr id="41" name="Straight Arrow Connector 40"/>
          <p:cNvCxnSpPr/>
          <p:nvPr/>
        </p:nvCxnSpPr>
        <p:spPr>
          <a:xfrm rot="5400000">
            <a:off x="4635096" y="4222261"/>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5400000">
            <a:off x="6312464" y="4142508"/>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rot="5400000">
            <a:off x="7927919" y="4133860"/>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896202" y="4174733"/>
            <a:ext cx="1020479" cy="738664"/>
          </a:xfrm>
          <a:prstGeom prst="rect">
            <a:avLst/>
          </a:prstGeom>
          <a:noFill/>
        </p:spPr>
        <p:txBody>
          <a:bodyPr wrap="square" rtlCol="0">
            <a:spAutoFit/>
          </a:bodyPr>
          <a:lstStyle/>
          <a:p>
            <a:r>
              <a:rPr lang="sv-SE" sz="1050" dirty="0"/>
              <a:t>Produkt ID 202233. Samsung, SMART-TV</a:t>
            </a:r>
          </a:p>
        </p:txBody>
      </p:sp>
      <p:sp>
        <p:nvSpPr>
          <p:cNvPr id="45" name="TextBox 44"/>
          <p:cNvSpPr txBox="1"/>
          <p:nvPr/>
        </p:nvSpPr>
        <p:spPr>
          <a:xfrm>
            <a:off x="6747711" y="4424244"/>
            <a:ext cx="864096" cy="415498"/>
          </a:xfrm>
          <a:prstGeom prst="rect">
            <a:avLst/>
          </a:prstGeom>
          <a:noFill/>
        </p:spPr>
        <p:txBody>
          <a:bodyPr wrap="square" rtlCol="0">
            <a:spAutoFit/>
          </a:bodyPr>
          <a:lstStyle/>
          <a:p>
            <a:r>
              <a:rPr lang="sv-SE" sz="1050" dirty="0"/>
              <a:t>Produkt ID 202233</a:t>
            </a:r>
          </a:p>
        </p:txBody>
      </p:sp>
      <p:sp>
        <p:nvSpPr>
          <p:cNvPr id="46" name="TextBox 45"/>
          <p:cNvSpPr txBox="1"/>
          <p:nvPr/>
        </p:nvSpPr>
        <p:spPr>
          <a:xfrm>
            <a:off x="8342386" y="4336315"/>
            <a:ext cx="864096" cy="577081"/>
          </a:xfrm>
          <a:prstGeom prst="rect">
            <a:avLst/>
          </a:prstGeom>
          <a:noFill/>
        </p:spPr>
        <p:txBody>
          <a:bodyPr wrap="square" rtlCol="0">
            <a:spAutoFit/>
          </a:bodyPr>
          <a:lstStyle/>
          <a:p>
            <a:r>
              <a:rPr lang="sv-SE" sz="1050" dirty="0"/>
              <a:t>Produkt Samsung 202233</a:t>
            </a:r>
          </a:p>
        </p:txBody>
      </p:sp>
    </p:spTree>
    <p:extLst>
      <p:ext uri="{BB962C8B-B14F-4D97-AF65-F5344CB8AC3E}">
        <p14:creationId xmlns:p14="http://schemas.microsoft.com/office/powerpoint/2010/main" val="1672315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775" y="1203675"/>
            <a:ext cx="8392574" cy="1774292"/>
          </a:xfrm>
        </p:spPr>
        <p:txBody>
          <a:bodyPr>
            <a:noAutofit/>
          </a:bodyPr>
          <a:lstStyle/>
          <a:p>
            <a:r>
              <a:rPr lang="sv-SE" sz="1600" b="1" dirty="0" smtClean="0"/>
              <a:t>Business consequenses of incorrect data in different IT system</a:t>
            </a:r>
            <a:endParaRPr lang="sv-SE" sz="1600" b="1" dirty="0"/>
          </a:p>
          <a:p>
            <a:pPr lvl="1"/>
            <a:r>
              <a:rPr lang="sv-SE" sz="1400" dirty="0" smtClean="0"/>
              <a:t>Customers may not receive in time what has been ordered </a:t>
            </a:r>
            <a:endParaRPr lang="sv-SE" sz="1400" dirty="0"/>
          </a:p>
          <a:p>
            <a:pPr lvl="1"/>
            <a:r>
              <a:rPr lang="sv-SE" sz="1400" dirty="0" smtClean="0"/>
              <a:t>If the same product has different spellings or there are incorrect info about the customer – the trust of the company can get damaged </a:t>
            </a:r>
          </a:p>
          <a:p>
            <a:pPr lvl="1"/>
            <a:r>
              <a:rPr lang="sv-SE" sz="1400" dirty="0" smtClean="0"/>
              <a:t>Reports to governmental organizations may be harder to perform</a:t>
            </a:r>
            <a:endParaRPr lang="sv-SE" sz="1400" dirty="0"/>
          </a:p>
        </p:txBody>
      </p:sp>
      <p:sp>
        <p:nvSpPr>
          <p:cNvPr id="38" name="Rectangle 37"/>
          <p:cNvSpPr/>
          <p:nvPr/>
        </p:nvSpPr>
        <p:spPr>
          <a:xfrm>
            <a:off x="1749494" y="4062397"/>
            <a:ext cx="1930524" cy="715581"/>
          </a:xfrm>
          <a:prstGeom prst="rect">
            <a:avLst/>
          </a:prstGeom>
        </p:spPr>
        <p:txBody>
          <a:bodyPr wrap="square">
            <a:spAutoFit/>
          </a:bodyPr>
          <a:lstStyle/>
          <a:p>
            <a:r>
              <a:rPr lang="sv-SE" sz="1350" dirty="0" smtClean="0"/>
              <a:t>Incorrect data about a customer’s delivery address </a:t>
            </a:r>
          </a:p>
        </p:txBody>
      </p:sp>
      <p:sp>
        <p:nvSpPr>
          <p:cNvPr id="39" name="Rectangle 38"/>
          <p:cNvSpPr/>
          <p:nvPr/>
        </p:nvSpPr>
        <p:spPr>
          <a:xfrm>
            <a:off x="5035451" y="4036106"/>
            <a:ext cx="2559447" cy="715581"/>
          </a:xfrm>
          <a:prstGeom prst="rect">
            <a:avLst/>
          </a:prstGeom>
        </p:spPr>
        <p:txBody>
          <a:bodyPr wrap="square">
            <a:spAutoFit/>
          </a:bodyPr>
          <a:lstStyle/>
          <a:p>
            <a:pPr lvl="1"/>
            <a:r>
              <a:rPr lang="sv-SE" sz="1350" dirty="0" smtClean="0"/>
              <a:t>The customer does not receive the ordered product in time</a:t>
            </a:r>
            <a:endParaRPr lang="sv-SE" sz="1350" dirty="0"/>
          </a:p>
        </p:txBody>
      </p:sp>
      <p:cxnSp>
        <p:nvCxnSpPr>
          <p:cNvPr id="41" name="Straight Arrow Connector 40"/>
          <p:cNvCxnSpPr/>
          <p:nvPr/>
        </p:nvCxnSpPr>
        <p:spPr>
          <a:xfrm>
            <a:off x="3871681" y="4313104"/>
            <a:ext cx="9721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3965647" y="3986876"/>
            <a:ext cx="878142" cy="300082"/>
          </a:xfrm>
          <a:prstGeom prst="rect">
            <a:avLst/>
          </a:prstGeom>
          <a:noFill/>
        </p:spPr>
        <p:txBody>
          <a:bodyPr wrap="square" rtlCol="0">
            <a:spAutoFit/>
          </a:bodyPr>
          <a:lstStyle/>
          <a:p>
            <a:r>
              <a:rPr lang="sv-SE" sz="1350" i="1" dirty="0" smtClean="0"/>
              <a:t>cause</a:t>
            </a:r>
            <a:endParaRPr lang="sv-SE" sz="1350" i="1" dirty="0"/>
          </a:p>
        </p:txBody>
      </p:sp>
      <p:sp>
        <p:nvSpPr>
          <p:cNvPr id="9" name="Title 1"/>
          <p:cNvSpPr>
            <a:spLocks noGrp="1"/>
          </p:cNvSpPr>
          <p:nvPr>
            <p:ph type="title"/>
          </p:nvPr>
        </p:nvSpPr>
        <p:spPr>
          <a:xfrm>
            <a:off x="589981" y="229027"/>
            <a:ext cx="6850800" cy="596700"/>
          </a:xfrm>
        </p:spPr>
        <p:txBody>
          <a:bodyPr>
            <a:normAutofit fontScale="90000"/>
          </a:bodyPr>
          <a:lstStyle/>
          <a:p>
            <a:r>
              <a:rPr lang="sv-SE" dirty="0" smtClean="0"/>
              <a:t>Why a master </a:t>
            </a:r>
            <a:r>
              <a:rPr lang="sv-SE" dirty="0"/>
              <a:t>d</a:t>
            </a:r>
            <a:r>
              <a:rPr lang="sv-SE" dirty="0" smtClean="0"/>
              <a:t>ata </a:t>
            </a:r>
            <a:r>
              <a:rPr lang="sv-SE" dirty="0"/>
              <a:t>m</a:t>
            </a:r>
            <a:r>
              <a:rPr lang="sv-SE" dirty="0" smtClean="0"/>
              <a:t>anagement </a:t>
            </a:r>
            <a:r>
              <a:rPr lang="sv-SE" dirty="0"/>
              <a:t>s</a:t>
            </a:r>
            <a:r>
              <a:rPr lang="sv-SE" dirty="0" smtClean="0"/>
              <a:t>ystem (MDM-system)?</a:t>
            </a:r>
            <a:endParaRPr lang="sv-SE" dirty="0"/>
          </a:p>
        </p:txBody>
      </p:sp>
    </p:spTree>
    <p:extLst>
      <p:ext uri="{BB962C8B-B14F-4D97-AF65-F5344CB8AC3E}">
        <p14:creationId xmlns:p14="http://schemas.microsoft.com/office/powerpoint/2010/main" val="2336438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What is a MDM system?</a:t>
            </a:r>
            <a:endParaRPr lang="sv-SE" dirty="0"/>
          </a:p>
        </p:txBody>
      </p:sp>
      <p:sp>
        <p:nvSpPr>
          <p:cNvPr id="3" name="Content Placeholder 2"/>
          <p:cNvSpPr>
            <a:spLocks noGrp="1"/>
          </p:cNvSpPr>
          <p:nvPr>
            <p:ph idx="1"/>
          </p:nvPr>
        </p:nvSpPr>
        <p:spPr>
          <a:xfrm>
            <a:off x="608720" y="1324355"/>
            <a:ext cx="8035550" cy="3394472"/>
          </a:xfrm>
        </p:spPr>
        <p:txBody>
          <a:bodyPr>
            <a:noAutofit/>
          </a:bodyPr>
          <a:lstStyle/>
          <a:p>
            <a:r>
              <a:rPr lang="sv-SE" sz="1400" b="1" dirty="0"/>
              <a:t>A</a:t>
            </a:r>
            <a:r>
              <a:rPr lang="sv-SE" sz="1400" b="1" dirty="0" smtClean="0"/>
              <a:t> </a:t>
            </a:r>
            <a:r>
              <a:rPr lang="sv-SE" sz="1400" b="1" dirty="0"/>
              <a:t>MDM-system </a:t>
            </a:r>
            <a:r>
              <a:rPr lang="sv-SE" sz="1400" b="1" dirty="0" smtClean="0"/>
              <a:t>– </a:t>
            </a:r>
            <a:r>
              <a:rPr lang="sv-SE" sz="1400" dirty="0" smtClean="0"/>
              <a:t>is a system that contain correct info about customers, suppliers and products, etc </a:t>
            </a:r>
          </a:p>
          <a:p>
            <a:r>
              <a:rPr lang="sv-SE" sz="1400" dirty="0" smtClean="0"/>
              <a:t>In the MDM system, you can find the correct spelling, abbrevations, descriptions </a:t>
            </a:r>
            <a:r>
              <a:rPr lang="sv-SE" sz="1400" dirty="0"/>
              <a:t>of customers, suppliers and </a:t>
            </a:r>
            <a:r>
              <a:rPr lang="sv-SE" sz="1400" dirty="0" smtClean="0"/>
              <a:t>products</a:t>
            </a:r>
          </a:p>
          <a:p>
            <a:r>
              <a:rPr lang="sv-SE" sz="1400" dirty="0"/>
              <a:t>In the MDM system, </a:t>
            </a:r>
            <a:r>
              <a:rPr lang="sv-SE" sz="1400" dirty="0" smtClean="0"/>
              <a:t>you can also find allowed categorizations, and hierarchies of categorizations (for example the hierarchy: food - fruit – berry - strawberry </a:t>
            </a:r>
            <a:r>
              <a:rPr lang="sv-SE" sz="1400" dirty="0"/>
              <a:t>eller </a:t>
            </a:r>
            <a:r>
              <a:rPr lang="sv-SE" sz="1400" dirty="0" smtClean="0"/>
              <a:t>the hierarchy: food – perishable </a:t>
            </a:r>
            <a:r>
              <a:rPr lang="sv-SE" sz="1400" dirty="0"/>
              <a:t>-  </a:t>
            </a:r>
            <a:r>
              <a:rPr lang="sv-SE" sz="1400" dirty="0" smtClean="0"/>
              <a:t>strawberry)</a:t>
            </a:r>
            <a:endParaRPr lang="sv-SE" sz="1400" dirty="0"/>
          </a:p>
        </p:txBody>
      </p:sp>
      <p:sp>
        <p:nvSpPr>
          <p:cNvPr id="4" name="AutoShape 19"/>
          <p:cNvSpPr>
            <a:spLocks noChangeArrowheads="1"/>
          </p:cNvSpPr>
          <p:nvPr/>
        </p:nvSpPr>
        <p:spPr bwMode="auto">
          <a:xfrm>
            <a:off x="7648177" y="4145192"/>
            <a:ext cx="918102" cy="65067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6" name="TextBox 5"/>
          <p:cNvSpPr txBox="1"/>
          <p:nvPr/>
        </p:nvSpPr>
        <p:spPr>
          <a:xfrm>
            <a:off x="6473918" y="4321008"/>
            <a:ext cx="1168882" cy="507831"/>
          </a:xfrm>
          <a:prstGeom prst="rect">
            <a:avLst/>
          </a:prstGeom>
          <a:noFill/>
        </p:spPr>
        <p:txBody>
          <a:bodyPr wrap="square" rtlCol="0">
            <a:spAutoFit/>
          </a:bodyPr>
          <a:lstStyle/>
          <a:p>
            <a:r>
              <a:rPr lang="sv-SE" sz="1350" dirty="0"/>
              <a:t>”One version of the </a:t>
            </a:r>
            <a:r>
              <a:rPr lang="sv-SE" sz="1350" dirty="0" err="1"/>
              <a:t>truth</a:t>
            </a:r>
            <a:r>
              <a:rPr lang="sv-SE" sz="1350" dirty="0"/>
              <a:t>”</a:t>
            </a:r>
          </a:p>
        </p:txBody>
      </p:sp>
      <p:sp>
        <p:nvSpPr>
          <p:cNvPr id="7" name="Text Box 51"/>
          <p:cNvSpPr txBox="1">
            <a:spLocks noChangeArrowheads="1"/>
          </p:cNvSpPr>
          <p:nvPr/>
        </p:nvSpPr>
        <p:spPr bwMode="auto">
          <a:xfrm>
            <a:off x="7216641" y="4255204"/>
            <a:ext cx="1781175" cy="54404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MDM</a:t>
            </a:r>
            <a:endParaRPr lang="sv-SE" sz="1350" dirty="0">
              <a:latin typeface="Arial Black" pitchFamily="34" charset="0"/>
            </a:endParaRPr>
          </a:p>
          <a:p>
            <a:pPr algn="ctr"/>
            <a:r>
              <a:rPr lang="sv-SE" sz="1350" dirty="0">
                <a:latin typeface="Arial Black" pitchFamily="34" charset="0"/>
              </a:rPr>
              <a:t> system</a:t>
            </a:r>
          </a:p>
        </p:txBody>
      </p:sp>
    </p:spTree>
    <p:extLst>
      <p:ext uri="{BB962C8B-B14F-4D97-AF65-F5344CB8AC3E}">
        <p14:creationId xmlns:p14="http://schemas.microsoft.com/office/powerpoint/2010/main" val="1268158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3" name="Content Placeholder 2"/>
          <p:cNvSpPr>
            <a:spLocks noGrp="1"/>
          </p:cNvSpPr>
          <p:nvPr>
            <p:ph idx="1"/>
          </p:nvPr>
        </p:nvSpPr>
        <p:spPr>
          <a:xfrm>
            <a:off x="791999" y="1430694"/>
            <a:ext cx="3673675" cy="2920589"/>
          </a:xfrm>
        </p:spPr>
        <p:txBody>
          <a:bodyPr>
            <a:normAutofit/>
          </a:bodyPr>
          <a:lstStyle/>
          <a:p>
            <a:r>
              <a:rPr lang="sv-SE" sz="1400" dirty="0" smtClean="0"/>
              <a:t>Employees can request correct spelling and attributes of data element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03" y="1527587"/>
            <a:ext cx="3917083" cy="2710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6947941" y="3028013"/>
            <a:ext cx="1768839" cy="18063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828823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3" name="Content Placeholder 2"/>
          <p:cNvSpPr>
            <a:spLocks noGrp="1"/>
          </p:cNvSpPr>
          <p:nvPr>
            <p:ph idx="1"/>
          </p:nvPr>
        </p:nvSpPr>
        <p:spPr>
          <a:xfrm>
            <a:off x="791999" y="1430694"/>
            <a:ext cx="3673675" cy="4215193"/>
          </a:xfrm>
        </p:spPr>
        <p:txBody>
          <a:bodyPr>
            <a:normAutofit/>
          </a:bodyPr>
          <a:lstStyle/>
          <a:p>
            <a:r>
              <a:rPr lang="sv-SE" sz="1400" dirty="0" smtClean="0"/>
              <a:t>The MDM system could be used for automatically correct info in the operational systems</a:t>
            </a:r>
            <a:endParaRPr lang="sv-SE" sz="1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03" y="1527587"/>
            <a:ext cx="3917083" cy="2710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Rectangle 4"/>
          <p:cNvSpPr/>
          <p:nvPr/>
        </p:nvSpPr>
        <p:spPr>
          <a:xfrm>
            <a:off x="5170476" y="2932387"/>
            <a:ext cx="1692780" cy="7252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Rectangle 5"/>
          <p:cNvSpPr/>
          <p:nvPr/>
        </p:nvSpPr>
        <p:spPr>
          <a:xfrm rot="4447517">
            <a:off x="5438761" y="2483624"/>
            <a:ext cx="750373" cy="2419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469343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err="1" smtClean="0">
                <a:cs typeface="Arial" panose="020B0604020202020204" pitchFamily="34" charset="0"/>
              </a:rPr>
              <a:t>Kimball</a:t>
            </a:r>
            <a:r>
              <a:rPr lang="sv-SE" sz="2400" dirty="0" smtClean="0">
                <a:cs typeface="Arial" panose="020B0604020202020204" pitchFamily="34" charset="0"/>
              </a:rPr>
              <a:t>/Ross DW/BI </a:t>
            </a:r>
            <a:r>
              <a:rPr lang="sv-SE" sz="2400" dirty="0" err="1" smtClean="0">
                <a:cs typeface="Arial" panose="020B0604020202020204" pitchFamily="34" charset="0"/>
              </a:rPr>
              <a:t>Architecture</a:t>
            </a:r>
            <a:endParaRPr lang="sv-SE" sz="2400" dirty="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 y="1430931"/>
            <a:ext cx="6804025" cy="3314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bject 10"/>
          <p:cNvSpPr txBox="1"/>
          <p:nvPr/>
        </p:nvSpPr>
        <p:spPr>
          <a:xfrm>
            <a:off x="6994113" y="4603098"/>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5844123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Architecture</a:t>
            </a:r>
            <a:r>
              <a:rPr lang="sv-SE" dirty="0" smtClean="0"/>
              <a:t> </a:t>
            </a:r>
            <a:r>
              <a:rPr lang="sv-SE" dirty="0" err="1" smtClean="0"/>
              <a:t>of</a:t>
            </a:r>
            <a:r>
              <a:rPr lang="sv-SE" dirty="0" smtClean="0"/>
              <a:t> a MDM system</a:t>
            </a:r>
            <a:endParaRPr lang="sv-SE" dirty="0"/>
          </a:p>
        </p:txBody>
      </p:sp>
      <p:sp>
        <p:nvSpPr>
          <p:cNvPr id="3" name="Content Placeholder 2"/>
          <p:cNvSpPr>
            <a:spLocks noGrp="1"/>
          </p:cNvSpPr>
          <p:nvPr>
            <p:ph idx="1"/>
          </p:nvPr>
        </p:nvSpPr>
        <p:spPr/>
        <p:txBody>
          <a:bodyPr/>
          <a:lstStyle/>
          <a:p>
            <a:endParaRPr lang="sv-SE"/>
          </a:p>
        </p:txBody>
      </p:sp>
      <p:sp>
        <p:nvSpPr>
          <p:cNvPr id="4" name="TextBox 3"/>
          <p:cNvSpPr txBox="1"/>
          <p:nvPr/>
        </p:nvSpPr>
        <p:spPr>
          <a:xfrm>
            <a:off x="3076414" y="4425932"/>
            <a:ext cx="5983002" cy="646331"/>
          </a:xfrm>
          <a:prstGeom prst="rect">
            <a:avLst/>
          </a:prstGeom>
          <a:noFill/>
        </p:spPr>
        <p:txBody>
          <a:bodyPr wrap="square" rtlCol="0">
            <a:spAutoFit/>
          </a:bodyPr>
          <a:lstStyle/>
          <a:p>
            <a:r>
              <a:rPr lang="sv-SE" sz="1200" dirty="0" err="1"/>
              <a:t>Haneem</a:t>
            </a:r>
            <a:r>
              <a:rPr lang="sv-SE" sz="1200" dirty="0"/>
              <a:t>, F., Ali, R., Kama, N., &amp; </a:t>
            </a:r>
            <a:r>
              <a:rPr lang="sv-SE" sz="1200" dirty="0" err="1"/>
              <a:t>Basri</a:t>
            </a:r>
            <a:r>
              <a:rPr lang="sv-SE" sz="1200" dirty="0"/>
              <a:t>, S. (2017, </a:t>
            </a:r>
            <a:r>
              <a:rPr lang="sv-SE" sz="1200" dirty="0" err="1"/>
              <a:t>July</a:t>
            </a:r>
            <a:r>
              <a:rPr lang="sv-SE" sz="1200" dirty="0"/>
              <a:t>). </a:t>
            </a:r>
            <a:r>
              <a:rPr lang="sv-SE" sz="1200" dirty="0" err="1"/>
              <a:t>Resolving</a:t>
            </a:r>
            <a:r>
              <a:rPr lang="sv-SE" sz="1200" dirty="0"/>
              <a:t> data </a:t>
            </a:r>
            <a:r>
              <a:rPr lang="sv-SE" sz="1200" dirty="0" err="1"/>
              <a:t>duplication</a:t>
            </a:r>
            <a:r>
              <a:rPr lang="sv-SE" sz="1200" dirty="0"/>
              <a:t>, </a:t>
            </a:r>
            <a:r>
              <a:rPr lang="sv-SE" sz="1200" dirty="0" err="1"/>
              <a:t>inaccuracy</a:t>
            </a:r>
            <a:r>
              <a:rPr lang="sv-SE" sz="1200" dirty="0"/>
              <a:t> and </a:t>
            </a:r>
            <a:r>
              <a:rPr lang="sv-SE" sz="1200" dirty="0" err="1"/>
              <a:t>inconsistency</a:t>
            </a:r>
            <a:r>
              <a:rPr lang="sv-SE" sz="1200" dirty="0"/>
              <a:t> </a:t>
            </a:r>
            <a:r>
              <a:rPr lang="sv-SE" sz="1200" dirty="0" err="1"/>
              <a:t>issues</a:t>
            </a:r>
            <a:r>
              <a:rPr lang="sv-SE" sz="1200" dirty="0"/>
              <a:t> </a:t>
            </a:r>
            <a:r>
              <a:rPr lang="sv-SE" sz="1200" dirty="0" err="1"/>
              <a:t>using</a:t>
            </a:r>
            <a:r>
              <a:rPr lang="sv-SE" sz="1200" dirty="0"/>
              <a:t> Master Data Management. In </a:t>
            </a:r>
            <a:r>
              <a:rPr lang="sv-SE" sz="1200" i="1" dirty="0"/>
              <a:t>Research and Innovation in Information Systems (ICRIIS), 2017 International Conference on</a:t>
            </a:r>
            <a:r>
              <a:rPr lang="sv-SE" sz="1200" dirty="0"/>
              <a:t> (</a:t>
            </a:r>
            <a:r>
              <a:rPr lang="sv-SE" sz="1200" dirty="0" err="1"/>
              <a:t>pp</a:t>
            </a:r>
            <a:r>
              <a:rPr lang="sv-SE" sz="1200" dirty="0"/>
              <a:t>. 1-6). IEEE.</a:t>
            </a:r>
          </a:p>
        </p:txBody>
      </p:sp>
      <p:pic>
        <p:nvPicPr>
          <p:cNvPr id="5" name="Picture 4"/>
          <p:cNvPicPr>
            <a:picLocks noChangeAspect="1"/>
          </p:cNvPicPr>
          <p:nvPr/>
        </p:nvPicPr>
        <p:blipFill>
          <a:blip r:embed="rId2"/>
          <a:stretch>
            <a:fillRect/>
          </a:stretch>
        </p:blipFill>
        <p:spPr>
          <a:xfrm>
            <a:off x="1098523" y="1837260"/>
            <a:ext cx="5381625" cy="2495550"/>
          </a:xfrm>
          <a:prstGeom prst="rect">
            <a:avLst/>
          </a:prstGeom>
        </p:spPr>
      </p:pic>
    </p:spTree>
    <p:extLst>
      <p:ext uri="{BB962C8B-B14F-4D97-AF65-F5344CB8AC3E}">
        <p14:creationId xmlns:p14="http://schemas.microsoft.com/office/powerpoint/2010/main" val="25360152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424338"/>
            <a:ext cx="6850800" cy="596700"/>
          </a:xfrm>
        </p:spPr>
        <p:txBody>
          <a:bodyPr>
            <a:normAutofit fontScale="90000"/>
          </a:bodyPr>
          <a:lstStyle/>
          <a:p>
            <a:r>
              <a:rPr lang="sv-SE" dirty="0" smtClean="0"/>
              <a:t>Define where your single source of truth for data elements are?</a:t>
            </a:r>
            <a:endParaRPr lang="sv-SE" dirty="0"/>
          </a:p>
        </p:txBody>
      </p:sp>
      <p:sp>
        <p:nvSpPr>
          <p:cNvPr id="7" name="TextBox 6"/>
          <p:cNvSpPr txBox="1"/>
          <p:nvPr/>
        </p:nvSpPr>
        <p:spPr>
          <a:xfrm>
            <a:off x="3691270" y="4737056"/>
            <a:ext cx="5342562" cy="307777"/>
          </a:xfrm>
          <a:prstGeom prst="rect">
            <a:avLst/>
          </a:prstGeom>
          <a:noFill/>
        </p:spPr>
        <p:txBody>
          <a:bodyPr wrap="square" rtlCol="0">
            <a:spAutoFit/>
          </a:bodyPr>
          <a:lstStyle/>
          <a:p>
            <a:pPr algn="r"/>
            <a:r>
              <a:rPr lang="sv-SE" sz="1400" dirty="0" smtClean="0"/>
              <a:t>[White </a:t>
            </a:r>
            <a:r>
              <a:rPr lang="sv-SE" sz="1400" dirty="0"/>
              <a:t>C</a:t>
            </a:r>
            <a:r>
              <a:rPr lang="sv-SE" sz="1400" dirty="0" smtClean="0"/>
              <a:t>. (2007) Using master data i business intelligence, BI research]</a:t>
            </a:r>
            <a:endParaRPr lang="sv-SE" sz="1400" dirty="0"/>
          </a:p>
        </p:txBody>
      </p:sp>
      <p:sp>
        <p:nvSpPr>
          <p:cNvPr id="3" name="TextBox 2"/>
          <p:cNvSpPr txBox="1"/>
          <p:nvPr/>
        </p:nvSpPr>
        <p:spPr>
          <a:xfrm>
            <a:off x="2928712" y="2138640"/>
            <a:ext cx="5303591" cy="523220"/>
          </a:xfrm>
          <a:prstGeom prst="rect">
            <a:avLst/>
          </a:prstGeom>
          <a:noFill/>
        </p:spPr>
        <p:txBody>
          <a:bodyPr wrap="square" rtlCol="0">
            <a:spAutoFit/>
          </a:bodyPr>
          <a:lstStyle/>
          <a:p>
            <a:r>
              <a:rPr lang="sv-SE" sz="1400" dirty="0" smtClean="0"/>
              <a:t>= master data = golden copy = single place where master data i garanteed to be accurate and up to date</a:t>
            </a:r>
            <a:endParaRPr lang="sv-SE" sz="1400" dirty="0"/>
          </a:p>
        </p:txBody>
      </p:sp>
      <p:sp>
        <p:nvSpPr>
          <p:cNvPr id="10" name="TextBox 9"/>
          <p:cNvSpPr txBox="1"/>
          <p:nvPr/>
        </p:nvSpPr>
        <p:spPr>
          <a:xfrm>
            <a:off x="2928712" y="1830863"/>
            <a:ext cx="5099409" cy="307777"/>
          </a:xfrm>
          <a:prstGeom prst="rect">
            <a:avLst/>
          </a:prstGeom>
          <a:noFill/>
        </p:spPr>
        <p:txBody>
          <a:bodyPr wrap="square" rtlCol="0">
            <a:spAutoFit/>
          </a:bodyPr>
          <a:lstStyle/>
          <a:p>
            <a:r>
              <a:rPr lang="sv-SE" sz="1400" dirty="0" smtClean="0"/>
              <a:t>= place where the master is </a:t>
            </a:r>
            <a:r>
              <a:rPr lang="sv-SE" sz="1400" dirty="0" err="1" smtClean="0"/>
              <a:t>created</a:t>
            </a:r>
            <a:r>
              <a:rPr lang="sv-SE" sz="1400" dirty="0" smtClean="0"/>
              <a:t> and maybe also maintained</a:t>
            </a:r>
            <a:endParaRPr lang="sv-SE" sz="1400" dirty="0"/>
          </a:p>
        </p:txBody>
      </p:sp>
      <p:pic>
        <p:nvPicPr>
          <p:cNvPr id="5" name="Picture 4"/>
          <p:cNvPicPr>
            <a:picLocks noChangeAspect="1"/>
          </p:cNvPicPr>
          <p:nvPr/>
        </p:nvPicPr>
        <p:blipFill>
          <a:blip r:embed="rId2"/>
          <a:stretch>
            <a:fillRect/>
          </a:stretch>
        </p:blipFill>
        <p:spPr>
          <a:xfrm>
            <a:off x="1092192" y="1733820"/>
            <a:ext cx="1632338" cy="809640"/>
          </a:xfrm>
          <a:prstGeom prst="rect">
            <a:avLst/>
          </a:prstGeom>
        </p:spPr>
      </p:pic>
      <p:sp>
        <p:nvSpPr>
          <p:cNvPr id="11" name="Rectangle 10"/>
          <p:cNvSpPr/>
          <p:nvPr/>
        </p:nvSpPr>
        <p:spPr>
          <a:xfrm>
            <a:off x="2603715" y="1733820"/>
            <a:ext cx="185980" cy="8698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Rectangle 23"/>
          <p:cNvSpPr/>
          <p:nvPr/>
        </p:nvSpPr>
        <p:spPr>
          <a:xfrm rot="5400000">
            <a:off x="1565173" y="1775719"/>
            <a:ext cx="428787" cy="17722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1239598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424338"/>
            <a:ext cx="6850800" cy="596700"/>
          </a:xfrm>
        </p:spPr>
        <p:txBody>
          <a:bodyPr>
            <a:normAutofit fontScale="90000"/>
          </a:bodyPr>
          <a:lstStyle/>
          <a:p>
            <a:r>
              <a:rPr lang="sv-SE" dirty="0" smtClean="0"/>
              <a:t>Define where your single source of truth for data elements are?</a:t>
            </a:r>
            <a:endParaRPr lang="sv-S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981" y="1657188"/>
            <a:ext cx="4464424" cy="26996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3691270" y="4737056"/>
            <a:ext cx="5342562" cy="307777"/>
          </a:xfrm>
          <a:prstGeom prst="rect">
            <a:avLst/>
          </a:prstGeom>
          <a:noFill/>
        </p:spPr>
        <p:txBody>
          <a:bodyPr wrap="square" rtlCol="0">
            <a:spAutoFit/>
          </a:bodyPr>
          <a:lstStyle/>
          <a:p>
            <a:pPr algn="r"/>
            <a:r>
              <a:rPr lang="sv-SE" sz="1400" dirty="0" smtClean="0"/>
              <a:t>[White </a:t>
            </a:r>
            <a:r>
              <a:rPr lang="sv-SE" sz="1400" dirty="0"/>
              <a:t>C</a:t>
            </a:r>
            <a:r>
              <a:rPr lang="sv-SE" sz="1400" dirty="0" smtClean="0"/>
              <a:t>. (2007) Using master data i business intelligence, BI research]</a:t>
            </a:r>
            <a:endParaRPr lang="sv-SE" sz="1400" dirty="0"/>
          </a:p>
        </p:txBody>
      </p:sp>
      <p:sp>
        <p:nvSpPr>
          <p:cNvPr id="9" name="Rectangle 8"/>
          <p:cNvSpPr/>
          <p:nvPr/>
        </p:nvSpPr>
        <p:spPr>
          <a:xfrm>
            <a:off x="4980902" y="1674232"/>
            <a:ext cx="1075765" cy="332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p:cNvSpPr txBox="1"/>
          <p:nvPr/>
        </p:nvSpPr>
        <p:spPr>
          <a:xfrm>
            <a:off x="4729476" y="1674232"/>
            <a:ext cx="2654381" cy="307777"/>
          </a:xfrm>
          <a:prstGeom prst="rect">
            <a:avLst/>
          </a:prstGeom>
          <a:noFill/>
        </p:spPr>
        <p:txBody>
          <a:bodyPr wrap="none" rtlCol="0">
            <a:spAutoFit/>
          </a:bodyPr>
          <a:lstStyle/>
          <a:p>
            <a:r>
              <a:rPr lang="sv-SE" sz="1400" dirty="0" smtClean="0"/>
              <a:t>Master Data Management system</a:t>
            </a:r>
            <a:endParaRPr lang="sv-SE" sz="1400" dirty="0"/>
          </a:p>
        </p:txBody>
      </p:sp>
      <p:sp>
        <p:nvSpPr>
          <p:cNvPr id="3" name="TextBox 2"/>
          <p:cNvSpPr txBox="1"/>
          <p:nvPr/>
        </p:nvSpPr>
        <p:spPr>
          <a:xfrm>
            <a:off x="6056666" y="3993842"/>
            <a:ext cx="2977166" cy="738664"/>
          </a:xfrm>
          <a:prstGeom prst="rect">
            <a:avLst/>
          </a:prstGeom>
          <a:noFill/>
        </p:spPr>
        <p:txBody>
          <a:bodyPr wrap="square" rtlCol="0">
            <a:spAutoFit/>
          </a:bodyPr>
          <a:lstStyle/>
          <a:p>
            <a:r>
              <a:rPr lang="sv-SE" sz="1400" dirty="0" smtClean="0"/>
              <a:t>= master data = golden copy = single place where master data i garanteed to be accurate and up to date</a:t>
            </a:r>
            <a:endParaRPr lang="sv-SE" sz="1400" dirty="0"/>
          </a:p>
        </p:txBody>
      </p:sp>
      <p:sp>
        <p:nvSpPr>
          <p:cNvPr id="10" name="TextBox 9"/>
          <p:cNvSpPr txBox="1"/>
          <p:nvPr/>
        </p:nvSpPr>
        <p:spPr>
          <a:xfrm>
            <a:off x="5950883" y="3538073"/>
            <a:ext cx="3193117" cy="523220"/>
          </a:xfrm>
          <a:prstGeom prst="rect">
            <a:avLst/>
          </a:prstGeom>
          <a:noFill/>
        </p:spPr>
        <p:txBody>
          <a:bodyPr wrap="square" rtlCol="0">
            <a:spAutoFit/>
          </a:bodyPr>
          <a:lstStyle/>
          <a:p>
            <a:r>
              <a:rPr lang="sv-SE" sz="1400" dirty="0" smtClean="0"/>
              <a:t>= place where the master is created and maybe also maintained</a:t>
            </a:r>
            <a:endParaRPr lang="sv-SE" sz="1400" dirty="0"/>
          </a:p>
        </p:txBody>
      </p:sp>
      <p:cxnSp>
        <p:nvCxnSpPr>
          <p:cNvPr id="14" name="Straight Arrow Connector 13"/>
          <p:cNvCxnSpPr>
            <a:endCxn id="6146" idx="2"/>
          </p:cNvCxnSpPr>
          <p:nvPr/>
        </p:nvCxnSpPr>
        <p:spPr>
          <a:xfrm>
            <a:off x="3691270" y="4147730"/>
            <a:ext cx="272923" cy="2091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5" name="Oval 14"/>
          <p:cNvSpPr/>
          <p:nvPr/>
        </p:nvSpPr>
        <p:spPr>
          <a:xfrm>
            <a:off x="3964193" y="4321454"/>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17" name="Straight Arrow Connector 16"/>
          <p:cNvCxnSpPr/>
          <p:nvPr/>
        </p:nvCxnSpPr>
        <p:spPr>
          <a:xfrm flipV="1">
            <a:off x="3813444" y="3739411"/>
            <a:ext cx="255152" cy="19455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Oval 18"/>
          <p:cNvSpPr/>
          <p:nvPr/>
        </p:nvSpPr>
        <p:spPr>
          <a:xfrm>
            <a:off x="4010452" y="3637365"/>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 name="TextBox 19"/>
          <p:cNvSpPr txBox="1"/>
          <p:nvPr/>
        </p:nvSpPr>
        <p:spPr>
          <a:xfrm>
            <a:off x="754970" y="1428153"/>
            <a:ext cx="2156754" cy="553998"/>
          </a:xfrm>
          <a:prstGeom prst="rect">
            <a:avLst/>
          </a:prstGeom>
          <a:noFill/>
        </p:spPr>
        <p:txBody>
          <a:bodyPr wrap="square" rtlCol="0">
            <a:spAutoFit/>
          </a:bodyPr>
          <a:lstStyle/>
          <a:p>
            <a:r>
              <a:rPr lang="sv-SE" sz="1500" b="1" dirty="0" smtClean="0"/>
              <a:t>Approaches for managing master data</a:t>
            </a:r>
            <a:endParaRPr lang="sv-SE" sz="1500" b="1" dirty="0"/>
          </a:p>
        </p:txBody>
      </p:sp>
      <p:sp>
        <p:nvSpPr>
          <p:cNvPr id="24" name="TextBox 23"/>
          <p:cNvSpPr txBox="1"/>
          <p:nvPr/>
        </p:nvSpPr>
        <p:spPr>
          <a:xfrm>
            <a:off x="29888" y="2678785"/>
            <a:ext cx="1702093" cy="1015663"/>
          </a:xfrm>
          <a:prstGeom prst="rect">
            <a:avLst/>
          </a:prstGeom>
          <a:noFill/>
        </p:spPr>
        <p:txBody>
          <a:bodyPr wrap="square" rtlCol="0">
            <a:spAutoFit/>
          </a:bodyPr>
          <a:lstStyle/>
          <a:p>
            <a:r>
              <a:rPr lang="sv-SE" sz="1200" dirty="0" smtClean="0"/>
              <a:t>Syncronize master data changes between systems so master data in all systems are kept consistens</a:t>
            </a:r>
            <a:endParaRPr lang="sv-SE" sz="1200" dirty="0"/>
          </a:p>
        </p:txBody>
      </p:sp>
      <p:sp>
        <p:nvSpPr>
          <p:cNvPr id="25" name="Right Brace 24"/>
          <p:cNvSpPr/>
          <p:nvPr/>
        </p:nvSpPr>
        <p:spPr>
          <a:xfrm>
            <a:off x="1525890" y="2643381"/>
            <a:ext cx="265173" cy="9956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5247559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96" y="424338"/>
            <a:ext cx="6850800" cy="596700"/>
          </a:xfrm>
        </p:spPr>
        <p:txBody>
          <a:bodyPr>
            <a:normAutofit fontScale="90000"/>
          </a:bodyPr>
          <a:lstStyle/>
          <a:p>
            <a:r>
              <a:rPr lang="sv-SE" dirty="0" smtClean="0"/>
              <a:t>Define where your single source of truth for data elements are?</a:t>
            </a:r>
            <a:endParaRPr lang="sv-SE"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981" y="1657188"/>
            <a:ext cx="4464424" cy="26996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p:cNvSpPr txBox="1"/>
          <p:nvPr/>
        </p:nvSpPr>
        <p:spPr>
          <a:xfrm>
            <a:off x="3691270" y="4737056"/>
            <a:ext cx="5342562" cy="307777"/>
          </a:xfrm>
          <a:prstGeom prst="rect">
            <a:avLst/>
          </a:prstGeom>
          <a:noFill/>
        </p:spPr>
        <p:txBody>
          <a:bodyPr wrap="square" rtlCol="0">
            <a:spAutoFit/>
          </a:bodyPr>
          <a:lstStyle/>
          <a:p>
            <a:pPr algn="r"/>
            <a:r>
              <a:rPr lang="sv-SE" sz="1400" dirty="0" smtClean="0"/>
              <a:t>[White </a:t>
            </a:r>
            <a:r>
              <a:rPr lang="sv-SE" sz="1400" dirty="0"/>
              <a:t>C</a:t>
            </a:r>
            <a:r>
              <a:rPr lang="sv-SE" sz="1400" dirty="0" smtClean="0"/>
              <a:t>. (2007) Using master data i business intelligence, BI research]</a:t>
            </a:r>
            <a:endParaRPr lang="sv-SE" sz="1400" dirty="0"/>
          </a:p>
        </p:txBody>
      </p:sp>
      <p:sp>
        <p:nvSpPr>
          <p:cNvPr id="9" name="Rectangle 8"/>
          <p:cNvSpPr/>
          <p:nvPr/>
        </p:nvSpPr>
        <p:spPr>
          <a:xfrm>
            <a:off x="4980902" y="1674232"/>
            <a:ext cx="1075765" cy="332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p:cNvSpPr txBox="1"/>
          <p:nvPr/>
        </p:nvSpPr>
        <p:spPr>
          <a:xfrm>
            <a:off x="4729476" y="1674232"/>
            <a:ext cx="2654381" cy="307777"/>
          </a:xfrm>
          <a:prstGeom prst="rect">
            <a:avLst/>
          </a:prstGeom>
          <a:noFill/>
        </p:spPr>
        <p:txBody>
          <a:bodyPr wrap="none" rtlCol="0">
            <a:spAutoFit/>
          </a:bodyPr>
          <a:lstStyle/>
          <a:p>
            <a:r>
              <a:rPr lang="sv-SE" sz="1400" dirty="0" smtClean="0"/>
              <a:t>Master Data Management system</a:t>
            </a:r>
            <a:endParaRPr lang="sv-SE" sz="1400" dirty="0"/>
          </a:p>
        </p:txBody>
      </p:sp>
      <p:sp>
        <p:nvSpPr>
          <p:cNvPr id="3" name="TextBox 2"/>
          <p:cNvSpPr txBox="1"/>
          <p:nvPr/>
        </p:nvSpPr>
        <p:spPr>
          <a:xfrm>
            <a:off x="6056666" y="3993842"/>
            <a:ext cx="2977166" cy="738664"/>
          </a:xfrm>
          <a:prstGeom prst="rect">
            <a:avLst/>
          </a:prstGeom>
          <a:noFill/>
        </p:spPr>
        <p:txBody>
          <a:bodyPr wrap="square" rtlCol="0">
            <a:spAutoFit/>
          </a:bodyPr>
          <a:lstStyle/>
          <a:p>
            <a:r>
              <a:rPr lang="sv-SE" sz="1400" dirty="0" smtClean="0"/>
              <a:t>= master data = golden copy = single place where master data i garanteed to be accurate and up to date</a:t>
            </a:r>
            <a:endParaRPr lang="sv-SE" sz="1400" dirty="0"/>
          </a:p>
        </p:txBody>
      </p:sp>
      <p:sp>
        <p:nvSpPr>
          <p:cNvPr id="10" name="TextBox 9"/>
          <p:cNvSpPr txBox="1"/>
          <p:nvPr/>
        </p:nvSpPr>
        <p:spPr>
          <a:xfrm>
            <a:off x="5950883" y="3538073"/>
            <a:ext cx="3193117" cy="523220"/>
          </a:xfrm>
          <a:prstGeom prst="rect">
            <a:avLst/>
          </a:prstGeom>
          <a:noFill/>
        </p:spPr>
        <p:txBody>
          <a:bodyPr wrap="square" rtlCol="0">
            <a:spAutoFit/>
          </a:bodyPr>
          <a:lstStyle/>
          <a:p>
            <a:r>
              <a:rPr lang="sv-SE" sz="1400" dirty="0" smtClean="0"/>
              <a:t>= place where the master is created and maybe also maintained</a:t>
            </a:r>
            <a:endParaRPr lang="sv-SE" sz="1400" dirty="0"/>
          </a:p>
        </p:txBody>
      </p:sp>
      <p:sp>
        <p:nvSpPr>
          <p:cNvPr id="4" name="TextBox 3"/>
          <p:cNvSpPr txBox="1"/>
          <p:nvPr/>
        </p:nvSpPr>
        <p:spPr>
          <a:xfrm>
            <a:off x="559397" y="4552390"/>
            <a:ext cx="2012410" cy="307777"/>
          </a:xfrm>
          <a:prstGeom prst="rect">
            <a:avLst/>
          </a:prstGeom>
          <a:noFill/>
        </p:spPr>
        <p:txBody>
          <a:bodyPr wrap="none" rtlCol="0">
            <a:spAutoFit/>
          </a:bodyPr>
          <a:lstStyle/>
          <a:p>
            <a:r>
              <a:rPr lang="sv-SE" sz="1400" b="1" dirty="0" smtClean="0"/>
              <a:t>Often the long term goal</a:t>
            </a:r>
          </a:p>
        </p:txBody>
      </p:sp>
      <p:cxnSp>
        <p:nvCxnSpPr>
          <p:cNvPr id="6" name="Straight Connector 5"/>
          <p:cNvCxnSpPr/>
          <p:nvPr/>
        </p:nvCxnSpPr>
        <p:spPr>
          <a:xfrm flipH="1">
            <a:off x="1194099" y="4147730"/>
            <a:ext cx="860612" cy="44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146" idx="2"/>
          </p:cNvCxnSpPr>
          <p:nvPr/>
        </p:nvCxnSpPr>
        <p:spPr>
          <a:xfrm>
            <a:off x="3691270" y="4147730"/>
            <a:ext cx="272923" cy="2091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5" name="Oval 14"/>
          <p:cNvSpPr/>
          <p:nvPr/>
        </p:nvSpPr>
        <p:spPr>
          <a:xfrm>
            <a:off x="3964193" y="4321454"/>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17" name="Straight Arrow Connector 16"/>
          <p:cNvCxnSpPr/>
          <p:nvPr/>
        </p:nvCxnSpPr>
        <p:spPr>
          <a:xfrm flipV="1">
            <a:off x="3813444" y="3739411"/>
            <a:ext cx="255152" cy="19455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9" name="Oval 18"/>
          <p:cNvSpPr/>
          <p:nvPr/>
        </p:nvSpPr>
        <p:spPr>
          <a:xfrm>
            <a:off x="4010452" y="3637365"/>
            <a:ext cx="183903" cy="230936"/>
          </a:xfrm>
          <a:prstGeom prst="ellipse">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ight Brace 17"/>
          <p:cNvSpPr/>
          <p:nvPr/>
        </p:nvSpPr>
        <p:spPr>
          <a:xfrm>
            <a:off x="5518784" y="2190925"/>
            <a:ext cx="322618" cy="11149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21" name="TextBox 20"/>
          <p:cNvSpPr txBox="1"/>
          <p:nvPr/>
        </p:nvSpPr>
        <p:spPr>
          <a:xfrm>
            <a:off x="6024252" y="2251638"/>
            <a:ext cx="1886720" cy="1169551"/>
          </a:xfrm>
          <a:prstGeom prst="rect">
            <a:avLst/>
          </a:prstGeom>
          <a:noFill/>
        </p:spPr>
        <p:txBody>
          <a:bodyPr wrap="square" rtlCol="0">
            <a:spAutoFit/>
          </a:bodyPr>
          <a:lstStyle/>
          <a:p>
            <a:r>
              <a:rPr lang="sv-SE" sz="1400" b="1" dirty="0" smtClean="0"/>
              <a:t>Another approach could also be to use both approaches = consolidate and propagate</a:t>
            </a:r>
          </a:p>
        </p:txBody>
      </p:sp>
      <p:sp>
        <p:nvSpPr>
          <p:cNvPr id="20" name="TextBox 19"/>
          <p:cNvSpPr txBox="1"/>
          <p:nvPr/>
        </p:nvSpPr>
        <p:spPr>
          <a:xfrm>
            <a:off x="754970" y="1428153"/>
            <a:ext cx="2156754" cy="553998"/>
          </a:xfrm>
          <a:prstGeom prst="rect">
            <a:avLst/>
          </a:prstGeom>
          <a:noFill/>
        </p:spPr>
        <p:txBody>
          <a:bodyPr wrap="square" rtlCol="0">
            <a:spAutoFit/>
          </a:bodyPr>
          <a:lstStyle/>
          <a:p>
            <a:r>
              <a:rPr lang="sv-SE" sz="1500" b="1" dirty="0" smtClean="0"/>
              <a:t>Approaches for managing master data</a:t>
            </a:r>
            <a:endParaRPr lang="sv-SE" sz="1500" b="1" dirty="0"/>
          </a:p>
        </p:txBody>
      </p:sp>
      <p:sp>
        <p:nvSpPr>
          <p:cNvPr id="22" name="TextBox 21"/>
          <p:cNvSpPr txBox="1"/>
          <p:nvPr/>
        </p:nvSpPr>
        <p:spPr>
          <a:xfrm>
            <a:off x="29888" y="2678785"/>
            <a:ext cx="1702093" cy="1015663"/>
          </a:xfrm>
          <a:prstGeom prst="rect">
            <a:avLst/>
          </a:prstGeom>
          <a:noFill/>
        </p:spPr>
        <p:txBody>
          <a:bodyPr wrap="square" rtlCol="0">
            <a:spAutoFit/>
          </a:bodyPr>
          <a:lstStyle/>
          <a:p>
            <a:r>
              <a:rPr lang="sv-SE" sz="1200" dirty="0" smtClean="0"/>
              <a:t>Syncronize master data changes between systems so master data in all systems are kept consistens</a:t>
            </a:r>
            <a:endParaRPr lang="sv-SE" sz="1200" dirty="0"/>
          </a:p>
        </p:txBody>
      </p:sp>
      <p:sp>
        <p:nvSpPr>
          <p:cNvPr id="23" name="Right Brace 22"/>
          <p:cNvSpPr/>
          <p:nvPr/>
        </p:nvSpPr>
        <p:spPr>
          <a:xfrm>
            <a:off x="1525890" y="2643381"/>
            <a:ext cx="265173" cy="9956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3406270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16" name="AutoShape 19"/>
          <p:cNvSpPr>
            <a:spLocks noChangeArrowheads="1"/>
          </p:cNvSpPr>
          <p:nvPr/>
        </p:nvSpPr>
        <p:spPr bwMode="auto">
          <a:xfrm>
            <a:off x="2371787" y="1992494"/>
            <a:ext cx="918102" cy="670635"/>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7" name="Text Box 51"/>
          <p:cNvSpPr txBox="1">
            <a:spLocks noChangeArrowheads="1"/>
          </p:cNvSpPr>
          <p:nvPr/>
        </p:nvSpPr>
        <p:spPr bwMode="auto">
          <a:xfrm>
            <a:off x="1925807" y="2119087"/>
            <a:ext cx="1781175" cy="54404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MDM</a:t>
            </a:r>
            <a:endParaRPr lang="sv-SE" sz="1350" dirty="0">
              <a:latin typeface="Arial Black" pitchFamily="34" charset="0"/>
            </a:endParaRPr>
          </a:p>
          <a:p>
            <a:pPr algn="ctr"/>
            <a:r>
              <a:rPr lang="sv-SE" sz="1350" dirty="0">
                <a:latin typeface="Arial Black" pitchFamily="34" charset="0"/>
              </a:rPr>
              <a:t> system</a:t>
            </a:r>
          </a:p>
        </p:txBody>
      </p:sp>
      <p:sp>
        <p:nvSpPr>
          <p:cNvPr id="4" name="Right Arrow 3"/>
          <p:cNvSpPr/>
          <p:nvPr/>
        </p:nvSpPr>
        <p:spPr>
          <a:xfrm rot="1020923">
            <a:off x="3479005" y="2698836"/>
            <a:ext cx="1220206" cy="47658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 name="Can 2"/>
          <p:cNvSpPr/>
          <p:nvPr/>
        </p:nvSpPr>
        <p:spPr>
          <a:xfrm>
            <a:off x="5159329" y="2153896"/>
            <a:ext cx="1580827" cy="96537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5391803" y="2381174"/>
            <a:ext cx="1348353" cy="646331"/>
          </a:xfrm>
          <a:prstGeom prst="rect">
            <a:avLst/>
          </a:prstGeom>
          <a:noFill/>
        </p:spPr>
        <p:txBody>
          <a:bodyPr wrap="square" rtlCol="0">
            <a:spAutoFit/>
          </a:bodyPr>
          <a:lstStyle/>
          <a:p>
            <a:r>
              <a:rPr lang="sv-SE" dirty="0" smtClean="0"/>
              <a:t>Data </a:t>
            </a:r>
            <a:r>
              <a:rPr lang="sv-SE" dirty="0" err="1" smtClean="0"/>
              <a:t>warehouse</a:t>
            </a:r>
            <a:endParaRPr lang="sv-SE" dirty="0"/>
          </a:p>
        </p:txBody>
      </p:sp>
      <p:sp>
        <p:nvSpPr>
          <p:cNvPr id="23" name="Can 22"/>
          <p:cNvSpPr/>
          <p:nvPr/>
        </p:nvSpPr>
        <p:spPr>
          <a:xfrm>
            <a:off x="5159329" y="3294340"/>
            <a:ext cx="1220806" cy="601819"/>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5482210" y="3454541"/>
            <a:ext cx="1348353" cy="369332"/>
          </a:xfrm>
          <a:prstGeom prst="rect">
            <a:avLst/>
          </a:prstGeom>
          <a:noFill/>
        </p:spPr>
        <p:txBody>
          <a:bodyPr wrap="square" rtlCol="0">
            <a:spAutoFit/>
          </a:bodyPr>
          <a:lstStyle/>
          <a:p>
            <a:r>
              <a:rPr lang="sv-SE" dirty="0" smtClean="0"/>
              <a:t>ETL</a:t>
            </a:r>
            <a:endParaRPr lang="sv-SE" dirty="0"/>
          </a:p>
        </p:txBody>
      </p:sp>
      <p:sp>
        <p:nvSpPr>
          <p:cNvPr id="26" name="TextBox 25"/>
          <p:cNvSpPr txBox="1"/>
          <p:nvPr/>
        </p:nvSpPr>
        <p:spPr>
          <a:xfrm>
            <a:off x="1074090" y="2733837"/>
            <a:ext cx="1482287" cy="1077218"/>
          </a:xfrm>
          <a:prstGeom prst="rect">
            <a:avLst/>
          </a:prstGeom>
          <a:noFill/>
        </p:spPr>
        <p:txBody>
          <a:bodyPr wrap="square" rtlCol="0">
            <a:spAutoFit/>
          </a:bodyPr>
          <a:lstStyle/>
          <a:p>
            <a:r>
              <a:rPr lang="sv-SE" sz="1600" dirty="0" err="1" smtClean="0"/>
              <a:t>How</a:t>
            </a:r>
            <a:r>
              <a:rPr lang="sv-SE" sz="1600" dirty="0" smtClean="0"/>
              <a:t> </a:t>
            </a:r>
            <a:r>
              <a:rPr lang="sv-SE" sz="1600" dirty="0" err="1" smtClean="0"/>
              <a:t>could</a:t>
            </a:r>
            <a:r>
              <a:rPr lang="sv-SE" sz="1600" dirty="0" smtClean="0"/>
              <a:t> the MDM system support a Data </a:t>
            </a:r>
            <a:r>
              <a:rPr lang="sv-SE" sz="1600" dirty="0" err="1" smtClean="0"/>
              <a:t>Warehouse</a:t>
            </a:r>
            <a:r>
              <a:rPr lang="sv-SE" sz="1600" dirty="0" smtClean="0"/>
              <a:t>? </a:t>
            </a:r>
          </a:p>
        </p:txBody>
      </p:sp>
    </p:spTree>
    <p:extLst>
      <p:ext uri="{BB962C8B-B14F-4D97-AF65-F5344CB8AC3E}">
        <p14:creationId xmlns:p14="http://schemas.microsoft.com/office/powerpoint/2010/main" val="35690103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Hur to use a MDM system?</a:t>
            </a:r>
            <a:endParaRPr lang="sv-SE" dirty="0"/>
          </a:p>
        </p:txBody>
      </p:sp>
      <p:sp>
        <p:nvSpPr>
          <p:cNvPr id="16" name="AutoShape 19"/>
          <p:cNvSpPr>
            <a:spLocks noChangeArrowheads="1"/>
          </p:cNvSpPr>
          <p:nvPr/>
        </p:nvSpPr>
        <p:spPr bwMode="auto">
          <a:xfrm>
            <a:off x="1751855" y="2348955"/>
            <a:ext cx="918102" cy="670635"/>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7" name="Text Box 51"/>
          <p:cNvSpPr txBox="1">
            <a:spLocks noChangeArrowheads="1"/>
          </p:cNvSpPr>
          <p:nvPr/>
        </p:nvSpPr>
        <p:spPr bwMode="auto">
          <a:xfrm>
            <a:off x="1305875" y="2475548"/>
            <a:ext cx="1781175" cy="544042"/>
          </a:xfrm>
          <a:prstGeom prst="rect">
            <a:avLst/>
          </a:prstGeom>
          <a:noFill/>
          <a:ln w="9525">
            <a:noFill/>
            <a:miter lim="800000"/>
            <a:headEnd/>
            <a:tailEnd/>
          </a:ln>
        </p:spPr>
        <p:txBody>
          <a:bodyPr lIns="127300" tIns="63650" rIns="127300" bIns="63650">
            <a:spAutoFit/>
          </a:bodyPr>
          <a:lstStyle/>
          <a:p>
            <a:pPr algn="ctr"/>
            <a:r>
              <a:rPr lang="sv-SE" sz="1350" dirty="0" smtClean="0">
                <a:latin typeface="Arial Black" pitchFamily="34" charset="0"/>
              </a:rPr>
              <a:t>MDM</a:t>
            </a:r>
            <a:endParaRPr lang="sv-SE" sz="1350" dirty="0">
              <a:latin typeface="Arial Black" pitchFamily="34" charset="0"/>
            </a:endParaRPr>
          </a:p>
          <a:p>
            <a:pPr algn="ctr"/>
            <a:r>
              <a:rPr lang="sv-SE" sz="1350" dirty="0">
                <a:latin typeface="Arial Black" pitchFamily="34" charset="0"/>
              </a:rPr>
              <a:t> system</a:t>
            </a:r>
          </a:p>
        </p:txBody>
      </p:sp>
      <p:sp>
        <p:nvSpPr>
          <p:cNvPr id="24" name="TextBox 23"/>
          <p:cNvSpPr txBox="1"/>
          <p:nvPr/>
        </p:nvSpPr>
        <p:spPr>
          <a:xfrm>
            <a:off x="454158" y="3090298"/>
            <a:ext cx="1482287" cy="1077218"/>
          </a:xfrm>
          <a:prstGeom prst="rect">
            <a:avLst/>
          </a:prstGeom>
          <a:noFill/>
        </p:spPr>
        <p:txBody>
          <a:bodyPr wrap="square" rtlCol="0">
            <a:spAutoFit/>
          </a:bodyPr>
          <a:lstStyle/>
          <a:p>
            <a:r>
              <a:rPr lang="sv-SE" sz="1600" dirty="0" err="1" smtClean="0"/>
              <a:t>How</a:t>
            </a:r>
            <a:r>
              <a:rPr lang="sv-SE" sz="1600" dirty="0" smtClean="0"/>
              <a:t> </a:t>
            </a:r>
            <a:r>
              <a:rPr lang="sv-SE" sz="1600" dirty="0" err="1" smtClean="0"/>
              <a:t>could</a:t>
            </a:r>
            <a:r>
              <a:rPr lang="sv-SE" sz="1600" dirty="0" smtClean="0"/>
              <a:t> the MDM system support a Data Lake? </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6284" y="1866231"/>
            <a:ext cx="4690296" cy="25322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ight Arrow 3"/>
          <p:cNvSpPr/>
          <p:nvPr/>
        </p:nvSpPr>
        <p:spPr>
          <a:xfrm rot="377670">
            <a:off x="2904387" y="2865182"/>
            <a:ext cx="1220206" cy="47658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404674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smtClean="0">
                <a:cs typeface="Arial" panose="020B0604020202020204" pitchFamily="34" charset="0"/>
              </a:rPr>
              <a:t>Hybrid </a:t>
            </a:r>
            <a:r>
              <a:rPr lang="sv-SE" sz="2400" dirty="0" err="1" smtClean="0">
                <a:cs typeface="Arial" panose="020B0604020202020204" pitchFamily="34" charset="0"/>
              </a:rPr>
              <a:t>Architecture</a:t>
            </a:r>
            <a:endParaRPr lang="sv-SE" sz="2400" dirty="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87" y="1334797"/>
            <a:ext cx="6804025" cy="353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object 10"/>
          <p:cNvSpPr txBox="1"/>
          <p:nvPr/>
        </p:nvSpPr>
        <p:spPr>
          <a:xfrm>
            <a:off x="7294259" y="4865397"/>
            <a:ext cx="1772957" cy="219291"/>
          </a:xfrm>
          <a:prstGeom prst="rect">
            <a:avLst/>
          </a:prstGeom>
        </p:spPr>
        <p:txBody>
          <a:bodyPr vert="horz" wrap="square" lIns="0" tIns="0" rIns="0" bIns="0" rtlCol="0">
            <a:spAutoFit/>
          </a:bodyPr>
          <a:lstStyle/>
          <a:p>
            <a:pPr marL="9525"/>
            <a:r>
              <a:rPr sz="1425" i="1" spc="-60" dirty="0" smtClean="0">
                <a:latin typeface="Arial"/>
                <a:cs typeface="Arial"/>
              </a:rPr>
              <a:t>(</a:t>
            </a:r>
            <a:r>
              <a:rPr lang="sv-SE" sz="1425" i="1" spc="-60" dirty="0" err="1" smtClean="0">
                <a:latin typeface="Arial"/>
                <a:cs typeface="Arial"/>
              </a:rPr>
              <a:t>Kimball</a:t>
            </a:r>
            <a:r>
              <a:rPr lang="sv-SE" sz="1425" i="1" spc="-60" dirty="0" smtClean="0">
                <a:latin typeface="Arial"/>
                <a:cs typeface="Arial"/>
              </a:rPr>
              <a:t> &amp; Ross, 2013</a:t>
            </a:r>
            <a:r>
              <a:rPr sz="1425" i="1" spc="-60" dirty="0" smtClean="0">
                <a:latin typeface="Arial"/>
                <a:cs typeface="Arial"/>
              </a:rPr>
              <a:t>)</a:t>
            </a:r>
            <a:endParaRPr sz="1425" dirty="0">
              <a:latin typeface="Arial"/>
              <a:cs typeface="Arial"/>
            </a:endParaRPr>
          </a:p>
        </p:txBody>
      </p:sp>
    </p:spTree>
    <p:extLst>
      <p:ext uri="{BB962C8B-B14F-4D97-AF65-F5344CB8AC3E}">
        <p14:creationId xmlns:p14="http://schemas.microsoft.com/office/powerpoint/2010/main" val="367912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err="1" smtClean="0">
                <a:latin typeface="+mj-lt"/>
                <a:ea typeface="+mj-ea"/>
                <a:cs typeface="+mj-cs"/>
              </a:rPr>
              <a:t>Two</a:t>
            </a:r>
            <a:r>
              <a:rPr lang="sv-SE" sz="2700" dirty="0" smtClean="0">
                <a:latin typeface="+mj-lt"/>
                <a:ea typeface="+mj-ea"/>
                <a:cs typeface="+mj-cs"/>
              </a:rPr>
              <a:t> </a:t>
            </a:r>
            <a:r>
              <a:rPr lang="sv-SE" sz="2700" dirty="0" err="1" smtClean="0">
                <a:latin typeface="+mj-lt"/>
                <a:ea typeface="+mj-ea"/>
                <a:cs typeface="+mj-cs"/>
              </a:rPr>
              <a:t>additional</a:t>
            </a:r>
            <a:r>
              <a:rPr lang="sv-SE" sz="2700" dirty="0" smtClean="0">
                <a:latin typeface="+mj-lt"/>
                <a:ea typeface="+mj-ea"/>
                <a:cs typeface="+mj-cs"/>
              </a:rPr>
              <a:t> </a:t>
            </a:r>
            <a:r>
              <a:rPr lang="sv-SE" sz="2700" dirty="0" err="1" smtClean="0">
                <a:latin typeface="+mj-lt"/>
                <a:ea typeface="+mj-ea"/>
                <a:cs typeface="+mj-cs"/>
              </a:rPr>
              <a:t>types</a:t>
            </a:r>
            <a:r>
              <a:rPr lang="sv-SE" sz="2700" dirty="0" smtClean="0">
                <a:latin typeface="+mj-lt"/>
                <a:ea typeface="+mj-ea"/>
                <a:cs typeface="+mj-cs"/>
              </a:rPr>
              <a:t> </a:t>
            </a:r>
            <a:r>
              <a:rPr lang="sv-SE" sz="2700" dirty="0" err="1" smtClean="0">
                <a:latin typeface="+mj-lt"/>
                <a:ea typeface="+mj-ea"/>
                <a:cs typeface="+mj-cs"/>
              </a:rPr>
              <a:t>of</a:t>
            </a:r>
            <a:r>
              <a:rPr lang="sv-SE" sz="2700" dirty="0" smtClean="0">
                <a:latin typeface="+mj-lt"/>
                <a:ea typeface="+mj-ea"/>
                <a:cs typeface="+mj-cs"/>
              </a:rPr>
              <a:t> Data </a:t>
            </a:r>
            <a:r>
              <a:rPr lang="sv-SE" sz="2700" dirty="0" err="1" smtClean="0">
                <a:latin typeface="+mj-lt"/>
                <a:ea typeface="+mj-ea"/>
                <a:cs typeface="+mj-cs"/>
              </a:rPr>
              <a:t>Warehouse</a:t>
            </a:r>
            <a:r>
              <a:rPr lang="sv-SE" sz="2700" dirty="0" smtClean="0">
                <a:latin typeface="+mj-lt"/>
                <a:ea typeface="+mj-ea"/>
                <a:cs typeface="+mj-cs"/>
              </a:rPr>
              <a:t> </a:t>
            </a:r>
            <a:r>
              <a:rPr lang="sv-SE" sz="2700" dirty="0" err="1" smtClean="0">
                <a:latin typeface="+mj-lt"/>
                <a:ea typeface="+mj-ea"/>
                <a:cs typeface="+mj-cs"/>
              </a:rPr>
              <a:t>architectures</a:t>
            </a:r>
            <a:endParaRPr lang="sv-SE" sz="2700" dirty="0">
              <a:latin typeface="+mj-lt"/>
              <a:ea typeface="+mj-ea"/>
              <a:cs typeface="+mj-cs"/>
            </a:endParaRPr>
          </a:p>
        </p:txBody>
      </p:sp>
    </p:spTree>
    <p:extLst>
      <p:ext uri="{BB962C8B-B14F-4D97-AF65-F5344CB8AC3E}">
        <p14:creationId xmlns:p14="http://schemas.microsoft.com/office/powerpoint/2010/main" val="780701685"/>
      </p:ext>
    </p:extLst>
  </p:cSld>
  <p:clrMapOvr>
    <a:masterClrMapping/>
  </p:clrMapOvr>
  <mc:AlternateContent xmlns:mc="http://schemas.openxmlformats.org/markup-compatibility/2006" xmlns:p14="http://schemas.microsoft.com/office/powerpoint/2010/main">
    <mc:Choice Requires="p14">
      <p:transition spd="slow" p14:dur="2000" advTm="5164"/>
    </mc:Choice>
    <mc:Fallback xmlns="">
      <p:transition spd="slow" advTm="516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err="1" smtClean="0"/>
              <a:t>Centralized</a:t>
            </a:r>
            <a:r>
              <a:rPr lang="sv-SE" sz="2400" dirty="0" smtClean="0"/>
              <a:t> </a:t>
            </a:r>
            <a:r>
              <a:rPr lang="sv-SE" sz="2400" dirty="0" err="1">
                <a:cs typeface="Arial" panose="020B0604020202020204" pitchFamily="34" charset="0"/>
              </a:rPr>
              <a:t>Architecture</a:t>
            </a:r>
            <a:endParaRPr lang="sv-SE" sz="2400" dirty="0"/>
          </a:p>
        </p:txBody>
      </p:sp>
      <p:sp>
        <p:nvSpPr>
          <p:cNvPr id="4" name="Can 3"/>
          <p:cNvSpPr/>
          <p:nvPr/>
        </p:nvSpPr>
        <p:spPr>
          <a:xfrm>
            <a:off x="1281659" y="1678898"/>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Can 4"/>
          <p:cNvSpPr/>
          <p:nvPr/>
        </p:nvSpPr>
        <p:spPr>
          <a:xfrm>
            <a:off x="1295400" y="2547078"/>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Can 5"/>
          <p:cNvSpPr/>
          <p:nvPr/>
        </p:nvSpPr>
        <p:spPr>
          <a:xfrm>
            <a:off x="1266669" y="3415258"/>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ight Arrow 6"/>
          <p:cNvSpPr/>
          <p:nvPr/>
        </p:nvSpPr>
        <p:spPr>
          <a:xfrm>
            <a:off x="1708879" y="1858780"/>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Right Arrow 7"/>
          <p:cNvSpPr/>
          <p:nvPr/>
        </p:nvSpPr>
        <p:spPr>
          <a:xfrm>
            <a:off x="1741358" y="2733168"/>
            <a:ext cx="567127" cy="219894"/>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Right Arrow 8"/>
          <p:cNvSpPr/>
          <p:nvPr/>
        </p:nvSpPr>
        <p:spPr>
          <a:xfrm>
            <a:off x="1697637" y="3607556"/>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Rectangle 9"/>
          <p:cNvSpPr/>
          <p:nvPr/>
        </p:nvSpPr>
        <p:spPr>
          <a:xfrm>
            <a:off x="3232663" y="1686393"/>
            <a:ext cx="1558977" cy="2368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3266818" y="1799169"/>
            <a:ext cx="1571470" cy="2123658"/>
          </a:xfrm>
          <a:prstGeom prst="rect">
            <a:avLst/>
          </a:prstGeom>
          <a:noFill/>
        </p:spPr>
        <p:txBody>
          <a:bodyPr wrap="square" rtlCol="0">
            <a:spAutoFit/>
          </a:bodyPr>
          <a:lstStyle/>
          <a:p>
            <a:r>
              <a:rPr lang="sv-SE" sz="1600" b="1" dirty="0" err="1" smtClean="0"/>
              <a:t>Centralized</a:t>
            </a:r>
            <a:r>
              <a:rPr lang="sv-SE" sz="1600" b="1" dirty="0" smtClean="0"/>
              <a:t> (</a:t>
            </a:r>
            <a:r>
              <a:rPr lang="sv-SE" sz="1600" b="1" dirty="0"/>
              <a:t>E</a:t>
            </a:r>
            <a:r>
              <a:rPr lang="sv-SE" sz="1600" b="1" dirty="0" smtClean="0"/>
              <a:t>nterprise) Data </a:t>
            </a:r>
            <a:r>
              <a:rPr lang="sv-SE" sz="1600" b="1" dirty="0" err="1" smtClean="0"/>
              <a:t>Warehouse</a:t>
            </a:r>
            <a:endParaRPr lang="sv-SE" sz="1600" b="1" dirty="0" smtClean="0"/>
          </a:p>
          <a:p>
            <a:endParaRPr lang="sv-SE" sz="1600" dirty="0"/>
          </a:p>
          <a:p>
            <a:pPr marL="171450" indent="-171450">
              <a:buFont typeface="Arial" panose="020B0604020202020204" pitchFamily="34" charset="0"/>
              <a:buChar char="•"/>
            </a:pPr>
            <a:r>
              <a:rPr lang="sv-SE" sz="1300" dirty="0" err="1" smtClean="0"/>
              <a:t>Normalized</a:t>
            </a:r>
            <a:r>
              <a:rPr lang="sv-SE" sz="1300" dirty="0"/>
              <a:t> </a:t>
            </a:r>
            <a:r>
              <a:rPr lang="sv-SE" sz="1300" dirty="0" smtClean="0"/>
              <a:t>(3NF)</a:t>
            </a:r>
          </a:p>
          <a:p>
            <a:pPr marL="171450" indent="-171450">
              <a:buFont typeface="Arial" panose="020B0604020202020204" pitchFamily="34" charset="0"/>
              <a:buChar char="•"/>
            </a:pPr>
            <a:r>
              <a:rPr lang="sv-SE" sz="1300" dirty="0" smtClean="0"/>
              <a:t>Atomic data </a:t>
            </a:r>
          </a:p>
          <a:p>
            <a:pPr marL="171450" indent="-171450">
              <a:buFont typeface="Arial" panose="020B0604020202020204" pitchFamily="34" charset="0"/>
              <a:buChar char="•"/>
            </a:pPr>
            <a:r>
              <a:rPr lang="sv-SE" sz="1300" dirty="0" err="1" smtClean="0"/>
              <a:t>Some</a:t>
            </a:r>
            <a:r>
              <a:rPr lang="sv-SE" sz="1300" dirty="0" smtClean="0"/>
              <a:t> </a:t>
            </a:r>
            <a:r>
              <a:rPr lang="sv-SE" sz="1300" dirty="0" err="1" smtClean="0"/>
              <a:t>summerized</a:t>
            </a:r>
            <a:r>
              <a:rPr lang="sv-SE" sz="1300" dirty="0" smtClean="0"/>
              <a:t> data</a:t>
            </a:r>
            <a:endParaRPr lang="sv-SE" sz="1300" dirty="0"/>
          </a:p>
        </p:txBody>
      </p:sp>
      <p:sp>
        <p:nvSpPr>
          <p:cNvPr id="12" name="Rectangle 11"/>
          <p:cNvSpPr/>
          <p:nvPr/>
        </p:nvSpPr>
        <p:spPr>
          <a:xfrm>
            <a:off x="2308485" y="1590207"/>
            <a:ext cx="247338" cy="2457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2283716" y="2279036"/>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14" name="Right Arrow 13"/>
          <p:cNvSpPr/>
          <p:nvPr/>
        </p:nvSpPr>
        <p:spPr>
          <a:xfrm>
            <a:off x="2612036" y="1881341"/>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Right Arrow 14"/>
          <p:cNvSpPr/>
          <p:nvPr/>
        </p:nvSpPr>
        <p:spPr>
          <a:xfrm>
            <a:off x="2620994" y="2736896"/>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6" name="Right Arrow 15"/>
          <p:cNvSpPr/>
          <p:nvPr/>
        </p:nvSpPr>
        <p:spPr>
          <a:xfrm>
            <a:off x="2613495" y="3575834"/>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 name="Right Arrow 16"/>
          <p:cNvSpPr/>
          <p:nvPr/>
        </p:nvSpPr>
        <p:spPr>
          <a:xfrm>
            <a:off x="4833079" y="1906326"/>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ight Arrow 17"/>
          <p:cNvSpPr/>
          <p:nvPr/>
        </p:nvSpPr>
        <p:spPr>
          <a:xfrm>
            <a:off x="4842037" y="2761881"/>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Right Arrow 18"/>
          <p:cNvSpPr/>
          <p:nvPr/>
        </p:nvSpPr>
        <p:spPr>
          <a:xfrm>
            <a:off x="4834538" y="3600819"/>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 name="Rectangle 19"/>
          <p:cNvSpPr/>
          <p:nvPr/>
        </p:nvSpPr>
        <p:spPr>
          <a:xfrm>
            <a:off x="5455386" y="1575217"/>
            <a:ext cx="668096" cy="2457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5462885" y="2541045"/>
            <a:ext cx="627544" cy="646331"/>
          </a:xfrm>
          <a:prstGeom prst="rect">
            <a:avLst/>
          </a:prstGeom>
          <a:noFill/>
        </p:spPr>
        <p:txBody>
          <a:bodyPr wrap="none" rtlCol="0">
            <a:spAutoFit/>
          </a:bodyPr>
          <a:lstStyle/>
          <a:p>
            <a:pPr algn="ctr"/>
            <a:r>
              <a:rPr lang="sv-SE" dirty="0" smtClean="0"/>
              <a:t>BI </a:t>
            </a:r>
          </a:p>
          <a:p>
            <a:pPr algn="ctr"/>
            <a:r>
              <a:rPr lang="sv-SE" dirty="0" err="1" smtClean="0"/>
              <a:t>apps</a:t>
            </a:r>
            <a:endParaRPr lang="sv-SE" dirty="0" smtClean="0"/>
          </a:p>
        </p:txBody>
      </p:sp>
    </p:spTree>
    <p:extLst>
      <p:ext uri="{BB962C8B-B14F-4D97-AF65-F5344CB8AC3E}">
        <p14:creationId xmlns:p14="http://schemas.microsoft.com/office/powerpoint/2010/main" val="347010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Federated </a:t>
            </a:r>
            <a:r>
              <a:rPr lang="sv-SE" dirty="0" err="1" smtClean="0"/>
              <a:t>Architecture</a:t>
            </a:r>
            <a:endParaRPr lang="sv-SE" dirty="0"/>
          </a:p>
        </p:txBody>
      </p:sp>
      <p:sp>
        <p:nvSpPr>
          <p:cNvPr id="4" name="Can 3"/>
          <p:cNvSpPr/>
          <p:nvPr/>
        </p:nvSpPr>
        <p:spPr>
          <a:xfrm>
            <a:off x="1199213" y="1409075"/>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Can 4"/>
          <p:cNvSpPr/>
          <p:nvPr/>
        </p:nvSpPr>
        <p:spPr>
          <a:xfrm>
            <a:off x="1187971" y="2043621"/>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 name="Can 5"/>
          <p:cNvSpPr/>
          <p:nvPr/>
        </p:nvSpPr>
        <p:spPr>
          <a:xfrm>
            <a:off x="1184223" y="3025515"/>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Right Arrow 6"/>
          <p:cNvSpPr/>
          <p:nvPr/>
        </p:nvSpPr>
        <p:spPr>
          <a:xfrm>
            <a:off x="1626433" y="1588957"/>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Right Arrow 7"/>
          <p:cNvSpPr/>
          <p:nvPr/>
        </p:nvSpPr>
        <p:spPr>
          <a:xfrm>
            <a:off x="1637051" y="2092430"/>
            <a:ext cx="567127" cy="219894"/>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Right Arrow 8"/>
          <p:cNvSpPr/>
          <p:nvPr/>
        </p:nvSpPr>
        <p:spPr>
          <a:xfrm>
            <a:off x="1615191" y="3217813"/>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Rectangle 9"/>
          <p:cNvSpPr/>
          <p:nvPr/>
        </p:nvSpPr>
        <p:spPr>
          <a:xfrm>
            <a:off x="3195187" y="1532963"/>
            <a:ext cx="1558977" cy="951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3401729" y="1729791"/>
            <a:ext cx="1207746" cy="584775"/>
          </a:xfrm>
          <a:prstGeom prst="rect">
            <a:avLst/>
          </a:prstGeom>
          <a:noFill/>
        </p:spPr>
        <p:txBody>
          <a:bodyPr wrap="square" rtlCol="0">
            <a:spAutoFit/>
          </a:bodyPr>
          <a:lstStyle/>
          <a:p>
            <a:r>
              <a:rPr lang="sv-SE" sz="1600" b="1" dirty="0" smtClean="0"/>
              <a:t>Data </a:t>
            </a:r>
            <a:r>
              <a:rPr lang="sv-SE" sz="1600" b="1" dirty="0" err="1" smtClean="0"/>
              <a:t>Warehouse</a:t>
            </a:r>
            <a:endParaRPr lang="sv-SE" sz="1600" dirty="0"/>
          </a:p>
        </p:txBody>
      </p:sp>
      <p:sp>
        <p:nvSpPr>
          <p:cNvPr id="12" name="Rectangle 11"/>
          <p:cNvSpPr/>
          <p:nvPr/>
        </p:nvSpPr>
        <p:spPr>
          <a:xfrm>
            <a:off x="2226038" y="1320384"/>
            <a:ext cx="276889" cy="1311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2229375" y="1552430"/>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17" name="Right Arrow 16"/>
          <p:cNvSpPr/>
          <p:nvPr/>
        </p:nvSpPr>
        <p:spPr>
          <a:xfrm>
            <a:off x="2555295" y="192226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Rectangle 17"/>
          <p:cNvSpPr/>
          <p:nvPr/>
        </p:nvSpPr>
        <p:spPr>
          <a:xfrm>
            <a:off x="2212707" y="2811922"/>
            <a:ext cx="286883" cy="9283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2212707" y="2816918"/>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20" name="Rectangle 19"/>
          <p:cNvSpPr/>
          <p:nvPr/>
        </p:nvSpPr>
        <p:spPr>
          <a:xfrm>
            <a:off x="3195187" y="2851441"/>
            <a:ext cx="1558977" cy="7736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3401729" y="3126748"/>
            <a:ext cx="1207746" cy="338554"/>
          </a:xfrm>
          <a:prstGeom prst="rect">
            <a:avLst/>
          </a:prstGeom>
          <a:noFill/>
        </p:spPr>
        <p:txBody>
          <a:bodyPr wrap="square" rtlCol="0">
            <a:spAutoFit/>
          </a:bodyPr>
          <a:lstStyle/>
          <a:p>
            <a:r>
              <a:rPr lang="sv-SE" sz="1600" b="1" dirty="0" smtClean="0"/>
              <a:t>Data Mart</a:t>
            </a:r>
            <a:endParaRPr lang="sv-SE" sz="1600" dirty="0"/>
          </a:p>
        </p:txBody>
      </p:sp>
      <p:sp>
        <p:nvSpPr>
          <p:cNvPr id="22" name="Right Arrow 21"/>
          <p:cNvSpPr/>
          <p:nvPr/>
        </p:nvSpPr>
        <p:spPr>
          <a:xfrm>
            <a:off x="2541963" y="3183040"/>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3" name="Can 22"/>
          <p:cNvSpPr/>
          <p:nvPr/>
        </p:nvSpPr>
        <p:spPr>
          <a:xfrm>
            <a:off x="1184223" y="4104039"/>
            <a:ext cx="442210" cy="599607"/>
          </a:xfrm>
          <a:prstGeom prst="can">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Right Arrow 23"/>
          <p:cNvSpPr/>
          <p:nvPr/>
        </p:nvSpPr>
        <p:spPr>
          <a:xfrm>
            <a:off x="1615191" y="4296337"/>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Rectangle 24"/>
          <p:cNvSpPr/>
          <p:nvPr/>
        </p:nvSpPr>
        <p:spPr>
          <a:xfrm>
            <a:off x="2212707" y="3890446"/>
            <a:ext cx="286883" cy="9283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TextBox 25"/>
          <p:cNvSpPr txBox="1"/>
          <p:nvPr/>
        </p:nvSpPr>
        <p:spPr>
          <a:xfrm>
            <a:off x="2212707" y="3895442"/>
            <a:ext cx="296876" cy="923330"/>
          </a:xfrm>
          <a:prstGeom prst="rect">
            <a:avLst/>
          </a:prstGeom>
          <a:noFill/>
        </p:spPr>
        <p:txBody>
          <a:bodyPr wrap="none" rtlCol="0">
            <a:spAutoFit/>
          </a:bodyPr>
          <a:lstStyle/>
          <a:p>
            <a:r>
              <a:rPr lang="sv-SE" dirty="0" smtClean="0"/>
              <a:t>E</a:t>
            </a:r>
          </a:p>
          <a:p>
            <a:r>
              <a:rPr lang="sv-SE" dirty="0" smtClean="0"/>
              <a:t>T</a:t>
            </a:r>
          </a:p>
          <a:p>
            <a:r>
              <a:rPr lang="sv-SE" dirty="0" smtClean="0"/>
              <a:t>L</a:t>
            </a:r>
            <a:endParaRPr lang="sv-SE" dirty="0"/>
          </a:p>
        </p:txBody>
      </p:sp>
      <p:sp>
        <p:nvSpPr>
          <p:cNvPr id="27" name="Rectangle 26"/>
          <p:cNvSpPr/>
          <p:nvPr/>
        </p:nvSpPr>
        <p:spPr>
          <a:xfrm>
            <a:off x="3195187" y="3929965"/>
            <a:ext cx="1558977" cy="7736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8" name="TextBox 27"/>
          <p:cNvSpPr txBox="1"/>
          <p:nvPr/>
        </p:nvSpPr>
        <p:spPr>
          <a:xfrm>
            <a:off x="3401729" y="4205272"/>
            <a:ext cx="1207746" cy="338554"/>
          </a:xfrm>
          <a:prstGeom prst="rect">
            <a:avLst/>
          </a:prstGeom>
          <a:noFill/>
        </p:spPr>
        <p:txBody>
          <a:bodyPr wrap="square" rtlCol="0">
            <a:spAutoFit/>
          </a:bodyPr>
          <a:lstStyle/>
          <a:p>
            <a:r>
              <a:rPr lang="sv-SE" sz="1600" b="1" dirty="0" smtClean="0"/>
              <a:t>Data Mart</a:t>
            </a:r>
            <a:endParaRPr lang="sv-SE" sz="1600" dirty="0"/>
          </a:p>
        </p:txBody>
      </p:sp>
      <p:sp>
        <p:nvSpPr>
          <p:cNvPr id="29" name="Right Arrow 28"/>
          <p:cNvSpPr/>
          <p:nvPr/>
        </p:nvSpPr>
        <p:spPr>
          <a:xfrm>
            <a:off x="2541963" y="426156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0" name="Rectangle 29"/>
          <p:cNvSpPr/>
          <p:nvPr/>
        </p:nvSpPr>
        <p:spPr>
          <a:xfrm>
            <a:off x="5415407" y="1461288"/>
            <a:ext cx="1150284" cy="32297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 name="TextBox 30"/>
          <p:cNvSpPr txBox="1"/>
          <p:nvPr/>
        </p:nvSpPr>
        <p:spPr>
          <a:xfrm>
            <a:off x="5425400" y="2060506"/>
            <a:ext cx="1210245" cy="2031325"/>
          </a:xfrm>
          <a:prstGeom prst="rect">
            <a:avLst/>
          </a:prstGeom>
          <a:noFill/>
        </p:spPr>
        <p:txBody>
          <a:bodyPr wrap="square" rtlCol="0">
            <a:spAutoFit/>
          </a:bodyPr>
          <a:lstStyle/>
          <a:p>
            <a:pPr algn="ctr"/>
            <a:r>
              <a:rPr lang="sv-SE" dirty="0" smtClean="0"/>
              <a:t>Logisk eller </a:t>
            </a:r>
          </a:p>
          <a:p>
            <a:pPr algn="ctr"/>
            <a:r>
              <a:rPr lang="sv-SE" dirty="0" smtClean="0"/>
              <a:t>fysisk integration </a:t>
            </a:r>
            <a:r>
              <a:rPr lang="sv-SE" dirty="0" err="1" smtClean="0"/>
              <a:t>of</a:t>
            </a:r>
            <a:r>
              <a:rPr lang="sv-SE" dirty="0" smtClean="0"/>
              <a:t> common data</a:t>
            </a:r>
            <a:endParaRPr lang="sv-SE" dirty="0"/>
          </a:p>
        </p:txBody>
      </p:sp>
      <p:sp>
        <p:nvSpPr>
          <p:cNvPr id="32" name="Right Arrow 31"/>
          <p:cNvSpPr/>
          <p:nvPr/>
        </p:nvSpPr>
        <p:spPr>
          <a:xfrm>
            <a:off x="4806316" y="193975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3" name="Right Arrow 32"/>
          <p:cNvSpPr/>
          <p:nvPr/>
        </p:nvSpPr>
        <p:spPr>
          <a:xfrm>
            <a:off x="4792984" y="3200530"/>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4" name="Right Arrow 33"/>
          <p:cNvSpPr/>
          <p:nvPr/>
        </p:nvSpPr>
        <p:spPr>
          <a:xfrm>
            <a:off x="4792984" y="4279054"/>
            <a:ext cx="610848" cy="18609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5" name="Right Arrow 34"/>
          <p:cNvSpPr/>
          <p:nvPr/>
        </p:nvSpPr>
        <p:spPr>
          <a:xfrm>
            <a:off x="6595881" y="3024206"/>
            <a:ext cx="599606" cy="227427"/>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6" name="Rectangle 35"/>
          <p:cNvSpPr/>
          <p:nvPr/>
        </p:nvSpPr>
        <p:spPr>
          <a:xfrm>
            <a:off x="7209230" y="1837542"/>
            <a:ext cx="668096" cy="2457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7" name="TextBox 36"/>
          <p:cNvSpPr txBox="1"/>
          <p:nvPr/>
        </p:nvSpPr>
        <p:spPr>
          <a:xfrm>
            <a:off x="7216729" y="2803370"/>
            <a:ext cx="627544" cy="646331"/>
          </a:xfrm>
          <a:prstGeom prst="rect">
            <a:avLst/>
          </a:prstGeom>
          <a:noFill/>
        </p:spPr>
        <p:txBody>
          <a:bodyPr wrap="none" rtlCol="0">
            <a:spAutoFit/>
          </a:bodyPr>
          <a:lstStyle/>
          <a:p>
            <a:pPr algn="ctr"/>
            <a:r>
              <a:rPr lang="sv-SE" dirty="0" smtClean="0"/>
              <a:t>BI </a:t>
            </a:r>
          </a:p>
          <a:p>
            <a:pPr algn="ctr"/>
            <a:r>
              <a:rPr lang="sv-SE" dirty="0" err="1" smtClean="0"/>
              <a:t>apps</a:t>
            </a:r>
            <a:endParaRPr lang="sv-SE" dirty="0" smtClean="0"/>
          </a:p>
        </p:txBody>
      </p:sp>
    </p:spTree>
    <p:extLst>
      <p:ext uri="{BB962C8B-B14F-4D97-AF65-F5344CB8AC3E}">
        <p14:creationId xmlns:p14="http://schemas.microsoft.com/office/powerpoint/2010/main" val="3830853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13088</TotalTime>
  <Words>2980</Words>
  <Application>Microsoft Office PowerPoint</Application>
  <PresentationFormat>On-screen Show (16:9)</PresentationFormat>
  <Paragraphs>430</Paragraphs>
  <Slides>55</Slides>
  <Notes>3</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55</vt:i4>
      </vt:variant>
    </vt:vector>
  </HeadingPairs>
  <TitlesOfParts>
    <vt:vector size="67" baseType="lpstr">
      <vt:lpstr>Arial</vt:lpstr>
      <vt:lpstr>Arial Black</vt:lpstr>
      <vt:lpstr>Calibri</vt:lpstr>
      <vt:lpstr>Helvetica Neue</vt:lpstr>
      <vt:lpstr>Times New Roman</vt:lpstr>
      <vt:lpstr>Verdana</vt:lpstr>
      <vt:lpstr>su_dsv_ppt_template_16_9_20130920</vt:lpstr>
      <vt:lpstr>English SU 16:9 - Widescreen</vt:lpstr>
      <vt:lpstr>SU 16:9 - Blå Widescreen</vt:lpstr>
      <vt:lpstr>English SU 16:9 - Blå Widescreen</vt:lpstr>
      <vt:lpstr>Special</vt:lpstr>
      <vt:lpstr>Visio</vt:lpstr>
      <vt:lpstr> Presentation:  DW Architechtures</vt:lpstr>
      <vt:lpstr>PowerPoint Presentation</vt:lpstr>
      <vt:lpstr>Independent Data Mart Architecture</vt:lpstr>
      <vt:lpstr>Hub-and-Spoke Corporate Information Factury Archiecture (Inmon)</vt:lpstr>
      <vt:lpstr>Kimball/Ross DW/BI Architecture</vt:lpstr>
      <vt:lpstr>Hybrid Architecture</vt:lpstr>
      <vt:lpstr>PowerPoint Presentation</vt:lpstr>
      <vt:lpstr>Centralized Architecture</vt:lpstr>
      <vt:lpstr>Federated Architecture</vt:lpstr>
      <vt:lpstr>PowerPoint Presentation</vt:lpstr>
      <vt:lpstr>Which factors affect architecture selection?</vt:lpstr>
      <vt:lpstr>PowerPoint Presentation</vt:lpstr>
      <vt:lpstr>What is a Data Lake?</vt:lpstr>
      <vt:lpstr>What is a Data Lake”</vt:lpstr>
      <vt:lpstr>What is a Data Lake?</vt:lpstr>
      <vt:lpstr>An example of a Data Lake Architecture</vt:lpstr>
      <vt:lpstr>Data Lake vs Data Warehouse</vt:lpstr>
      <vt:lpstr>Data Lake</vt:lpstr>
      <vt:lpstr>The analytics dilemma</vt:lpstr>
      <vt:lpstr>Data Lake can support both environments</vt:lpstr>
      <vt:lpstr>Off-load ETL processes from DW</vt:lpstr>
      <vt:lpstr>Actions to exploit the value of Data Lake</vt:lpstr>
      <vt:lpstr>Lessons learned</vt:lpstr>
      <vt:lpstr>Benefits of using a Data Lake</vt:lpstr>
      <vt:lpstr>Benefits of using a Data Lake</vt:lpstr>
      <vt:lpstr>PowerPoint Presentation</vt:lpstr>
      <vt:lpstr>Business intelligence – an overview</vt:lpstr>
      <vt:lpstr>Business Intelligence – a definition</vt:lpstr>
      <vt:lpstr>Two different approaches within BI</vt:lpstr>
      <vt:lpstr>Big data/Data science – an overview</vt:lpstr>
      <vt:lpstr>Data Science – a definition</vt:lpstr>
      <vt:lpstr>Big Data – a definition</vt:lpstr>
      <vt:lpstr>Business intelligence vs. Data science</vt:lpstr>
      <vt:lpstr>Business intelligence vs. Data science</vt:lpstr>
      <vt:lpstr>BI vs. Data science: The questions are different </vt:lpstr>
      <vt:lpstr>BI vs. Data science: The analysts’ characteristics are different  The attitude and work approach among BI analysts and data scientists differs: </vt:lpstr>
      <vt:lpstr>BI vs. Data science: The analytic approaches are different 1(2)</vt:lpstr>
      <vt:lpstr>BI vs. Data science: The analytic approaches are different 2(2) </vt:lpstr>
      <vt:lpstr>BI vs. Data science: The data models are different </vt:lpstr>
      <vt:lpstr>BI vs. Data science: The views on business are different  </vt:lpstr>
      <vt:lpstr>PowerPoint Presentation</vt:lpstr>
      <vt:lpstr>What is master data?</vt:lpstr>
      <vt:lpstr>What is master data?</vt:lpstr>
      <vt:lpstr>PowerPoint Presentation</vt:lpstr>
      <vt:lpstr>Why a master data management system (MDM-system)?</vt:lpstr>
      <vt:lpstr>Why a master data management system (MDM-system)?</vt:lpstr>
      <vt:lpstr>What is a MDM system?</vt:lpstr>
      <vt:lpstr>Hur to use a MDM system?</vt:lpstr>
      <vt:lpstr>Hur to use a MDM system?</vt:lpstr>
      <vt:lpstr>Architecture of a MDM system</vt:lpstr>
      <vt:lpstr>Define where your single source of truth for data elements are?</vt:lpstr>
      <vt:lpstr>Define where your single source of truth for data elements are?</vt:lpstr>
      <vt:lpstr>Define where your single source of truth for data elements are?</vt:lpstr>
      <vt:lpstr>Hur to use a MDM system?</vt:lpstr>
      <vt:lpstr>Hur to use a MDM system?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513</cp:revision>
  <cp:lastPrinted>2019-01-04T11:15:14Z</cp:lastPrinted>
  <dcterms:created xsi:type="dcterms:W3CDTF">2015-05-25T21:35:52Z</dcterms:created>
  <dcterms:modified xsi:type="dcterms:W3CDTF">2019-01-04T11:16:39Z</dcterms:modified>
</cp:coreProperties>
</file>