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5" r:id="rId2"/>
    <p:sldMasterId id="2147483717" r:id="rId3"/>
    <p:sldMasterId id="2147483750" r:id="rId4"/>
    <p:sldMasterId id="2147483689" r:id="rId5"/>
  </p:sldMasterIdLst>
  <p:notesMasterIdLst>
    <p:notesMasterId r:id="rId65"/>
  </p:notesMasterIdLst>
  <p:handoutMasterIdLst>
    <p:handoutMasterId r:id="rId66"/>
  </p:handoutMasterIdLst>
  <p:sldIdLst>
    <p:sldId id="479" r:id="rId6"/>
    <p:sldId id="1057" r:id="rId7"/>
    <p:sldId id="961" r:id="rId8"/>
    <p:sldId id="962" r:id="rId9"/>
    <p:sldId id="1045" r:id="rId10"/>
    <p:sldId id="1043" r:id="rId11"/>
    <p:sldId id="1046" r:id="rId12"/>
    <p:sldId id="1047" r:id="rId13"/>
    <p:sldId id="1044" r:id="rId14"/>
    <p:sldId id="965" r:id="rId15"/>
    <p:sldId id="1049" r:id="rId16"/>
    <p:sldId id="1070" r:id="rId17"/>
    <p:sldId id="1050" r:id="rId18"/>
    <p:sldId id="1071" r:id="rId19"/>
    <p:sldId id="1051" r:id="rId20"/>
    <p:sldId id="1052" r:id="rId21"/>
    <p:sldId id="1053" r:id="rId22"/>
    <p:sldId id="1072" r:id="rId23"/>
    <p:sldId id="1054" r:id="rId24"/>
    <p:sldId id="1061" r:id="rId25"/>
    <p:sldId id="1062" r:id="rId26"/>
    <p:sldId id="1063" r:id="rId27"/>
    <p:sldId id="1064" r:id="rId28"/>
    <p:sldId id="1077" r:id="rId29"/>
    <p:sldId id="1078" r:id="rId30"/>
    <p:sldId id="1058" r:id="rId31"/>
    <p:sldId id="979" r:id="rId32"/>
    <p:sldId id="980" r:id="rId33"/>
    <p:sldId id="981" r:id="rId34"/>
    <p:sldId id="1048" r:id="rId35"/>
    <p:sldId id="982" r:id="rId36"/>
    <p:sldId id="1081" r:id="rId37"/>
    <p:sldId id="984" r:id="rId38"/>
    <p:sldId id="985" r:id="rId39"/>
    <p:sldId id="986" r:id="rId40"/>
    <p:sldId id="987" r:id="rId41"/>
    <p:sldId id="989" r:id="rId42"/>
    <p:sldId id="988" r:id="rId43"/>
    <p:sldId id="991" r:id="rId44"/>
    <p:sldId id="992" r:id="rId45"/>
    <p:sldId id="995" r:id="rId46"/>
    <p:sldId id="990" r:id="rId47"/>
    <p:sldId id="1076" r:id="rId48"/>
    <p:sldId id="1069" r:id="rId49"/>
    <p:sldId id="1082" r:id="rId50"/>
    <p:sldId id="1004" r:id="rId51"/>
    <p:sldId id="1002" r:id="rId52"/>
    <p:sldId id="1059" r:id="rId53"/>
    <p:sldId id="1060" r:id="rId54"/>
    <p:sldId id="1005" r:id="rId55"/>
    <p:sldId id="1007" r:id="rId56"/>
    <p:sldId id="1066" r:id="rId57"/>
    <p:sldId id="1012" r:id="rId58"/>
    <p:sldId id="1019" r:id="rId59"/>
    <p:sldId id="1067" r:id="rId60"/>
    <p:sldId id="1068" r:id="rId61"/>
    <p:sldId id="1033" r:id="rId62"/>
    <p:sldId id="1034" r:id="rId63"/>
    <p:sldId id="1035" r:id="rId64"/>
  </p:sldIdLst>
  <p:sldSz cx="9144000" cy="5143500" type="screen16x9"/>
  <p:notesSz cx="6865938" cy="99980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p:scale>
          <a:sx n="60" d="100"/>
          <a:sy n="60" d="100"/>
        </p:scale>
        <p:origin x="696" y="5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5" Type="http://schemas.openxmlformats.org/officeDocument/2006/relationships/image" Target="../media/image41.emf"/><Relationship Id="rId4"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240" cy="499904"/>
          </a:xfrm>
          <a:prstGeom prst="rect">
            <a:avLst/>
          </a:prstGeom>
        </p:spPr>
        <p:txBody>
          <a:bodyPr vert="horz" lIns="96360" tIns="48181" rIns="96360" bIns="48181" rtlCol="0"/>
          <a:lstStyle>
            <a:lvl1pPr algn="l">
              <a:defRPr sz="1300"/>
            </a:lvl1pPr>
          </a:lstStyle>
          <a:p>
            <a:endParaRPr lang="sv-SE"/>
          </a:p>
        </p:txBody>
      </p:sp>
      <p:sp>
        <p:nvSpPr>
          <p:cNvPr id="3" name="Date Placeholder 2"/>
          <p:cNvSpPr>
            <a:spLocks noGrp="1"/>
          </p:cNvSpPr>
          <p:nvPr>
            <p:ph type="dt" sz="quarter" idx="1"/>
          </p:nvPr>
        </p:nvSpPr>
        <p:spPr>
          <a:xfrm>
            <a:off x="3889110" y="1"/>
            <a:ext cx="2975240" cy="499904"/>
          </a:xfrm>
          <a:prstGeom prst="rect">
            <a:avLst/>
          </a:prstGeom>
        </p:spPr>
        <p:txBody>
          <a:bodyPr vert="horz" lIns="96360" tIns="48181" rIns="96360" bIns="48181" rtlCol="0"/>
          <a:lstStyle>
            <a:lvl1pPr algn="r">
              <a:defRPr sz="1300"/>
            </a:lvl1pPr>
          </a:lstStyle>
          <a:p>
            <a:fld id="{47C84FDD-BB37-6B48-A9C5-1C3155F992C4}" type="datetimeFigureOut">
              <a:rPr lang="en-US" smtClean="0"/>
              <a:t>1/2/2019</a:t>
            </a:fld>
            <a:endParaRPr lang="sv-SE"/>
          </a:p>
        </p:txBody>
      </p:sp>
      <p:sp>
        <p:nvSpPr>
          <p:cNvPr id="4" name="Footer Placeholder 3"/>
          <p:cNvSpPr>
            <a:spLocks noGrp="1"/>
          </p:cNvSpPr>
          <p:nvPr>
            <p:ph type="ftr" sz="quarter" idx="2"/>
          </p:nvPr>
        </p:nvSpPr>
        <p:spPr>
          <a:xfrm>
            <a:off x="0" y="9496436"/>
            <a:ext cx="2975240" cy="499904"/>
          </a:xfrm>
          <a:prstGeom prst="rect">
            <a:avLst/>
          </a:prstGeom>
        </p:spPr>
        <p:txBody>
          <a:bodyPr vert="horz" lIns="96360" tIns="48181" rIns="96360" bIns="48181" rtlCol="0" anchor="b"/>
          <a:lstStyle>
            <a:lvl1pPr algn="l">
              <a:defRPr sz="1300"/>
            </a:lvl1pPr>
          </a:lstStyle>
          <a:p>
            <a:endParaRPr lang="sv-SE"/>
          </a:p>
        </p:txBody>
      </p:sp>
      <p:sp>
        <p:nvSpPr>
          <p:cNvPr id="5" name="Slide Number Placeholder 4"/>
          <p:cNvSpPr>
            <a:spLocks noGrp="1"/>
          </p:cNvSpPr>
          <p:nvPr>
            <p:ph type="sldNum" sz="quarter" idx="3"/>
          </p:nvPr>
        </p:nvSpPr>
        <p:spPr>
          <a:xfrm>
            <a:off x="3889110" y="9496436"/>
            <a:ext cx="2975240" cy="499904"/>
          </a:xfrm>
          <a:prstGeom prst="rect">
            <a:avLst/>
          </a:prstGeom>
        </p:spPr>
        <p:txBody>
          <a:bodyPr vert="horz" lIns="96360" tIns="48181" rIns="96360" bIns="48181" rtlCol="0" anchor="b"/>
          <a:lstStyle>
            <a:lvl1pPr algn="r">
              <a:defRPr sz="13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5240" cy="499904"/>
          </a:xfrm>
          <a:prstGeom prst="rect">
            <a:avLst/>
          </a:prstGeom>
        </p:spPr>
        <p:txBody>
          <a:bodyPr vert="horz" lIns="96360" tIns="48181" rIns="96360" bIns="48181" rtlCol="0"/>
          <a:lstStyle>
            <a:lvl1pPr algn="l">
              <a:defRPr sz="1300"/>
            </a:lvl1pPr>
          </a:lstStyle>
          <a:p>
            <a:endParaRPr lang="sv-SE"/>
          </a:p>
        </p:txBody>
      </p:sp>
      <p:sp>
        <p:nvSpPr>
          <p:cNvPr id="3" name="Platshållare för datum 2"/>
          <p:cNvSpPr>
            <a:spLocks noGrp="1"/>
          </p:cNvSpPr>
          <p:nvPr>
            <p:ph type="dt" idx="1"/>
          </p:nvPr>
        </p:nvSpPr>
        <p:spPr>
          <a:xfrm>
            <a:off x="3889110" y="1"/>
            <a:ext cx="2975240" cy="499904"/>
          </a:xfrm>
          <a:prstGeom prst="rect">
            <a:avLst/>
          </a:prstGeom>
        </p:spPr>
        <p:txBody>
          <a:bodyPr vert="horz" lIns="96360" tIns="48181" rIns="96360" bIns="48181" rtlCol="0"/>
          <a:lstStyle>
            <a:lvl1pPr algn="r">
              <a:defRPr sz="1300"/>
            </a:lvl1pPr>
          </a:lstStyle>
          <a:p>
            <a:fld id="{32100B7E-7A17-47E8-A5AB-33071C0C8AAA}" type="datetimeFigureOut">
              <a:rPr lang="sv-SE" smtClean="0"/>
              <a:pPr/>
              <a:t>2019-01-02</a:t>
            </a:fld>
            <a:endParaRPr lang="sv-SE"/>
          </a:p>
        </p:txBody>
      </p:sp>
      <p:sp>
        <p:nvSpPr>
          <p:cNvPr id="4" name="Platshållare för bildobjekt 3"/>
          <p:cNvSpPr>
            <a:spLocks noGrp="1" noRot="1" noChangeAspect="1"/>
          </p:cNvSpPr>
          <p:nvPr>
            <p:ph type="sldImg" idx="2"/>
          </p:nvPr>
        </p:nvSpPr>
        <p:spPr>
          <a:xfrm>
            <a:off x="101600" y="750888"/>
            <a:ext cx="6662738" cy="3748087"/>
          </a:xfrm>
          <a:prstGeom prst="rect">
            <a:avLst/>
          </a:prstGeom>
          <a:noFill/>
          <a:ln w="12700">
            <a:solidFill>
              <a:prstClr val="black"/>
            </a:solidFill>
          </a:ln>
        </p:spPr>
        <p:txBody>
          <a:bodyPr vert="horz" lIns="96360" tIns="48181" rIns="96360" bIns="48181" rtlCol="0" anchor="ctr"/>
          <a:lstStyle/>
          <a:p>
            <a:endParaRPr lang="sv-SE"/>
          </a:p>
        </p:txBody>
      </p:sp>
      <p:sp>
        <p:nvSpPr>
          <p:cNvPr id="5" name="Platshållare för anteckningar 4"/>
          <p:cNvSpPr>
            <a:spLocks noGrp="1"/>
          </p:cNvSpPr>
          <p:nvPr>
            <p:ph type="body" sz="quarter" idx="3"/>
          </p:nvPr>
        </p:nvSpPr>
        <p:spPr>
          <a:xfrm>
            <a:off x="686594" y="4749085"/>
            <a:ext cx="5492750" cy="4499134"/>
          </a:xfrm>
          <a:prstGeom prst="rect">
            <a:avLst/>
          </a:prstGeom>
        </p:spPr>
        <p:txBody>
          <a:bodyPr vert="horz" lIns="96360" tIns="48181" rIns="96360" bIns="48181"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96436"/>
            <a:ext cx="2975240" cy="499904"/>
          </a:xfrm>
          <a:prstGeom prst="rect">
            <a:avLst/>
          </a:prstGeom>
        </p:spPr>
        <p:txBody>
          <a:bodyPr vert="horz" lIns="96360" tIns="48181" rIns="96360" bIns="48181" rtlCol="0" anchor="b"/>
          <a:lstStyle>
            <a:lvl1pPr algn="l">
              <a:defRPr sz="1300"/>
            </a:lvl1pPr>
          </a:lstStyle>
          <a:p>
            <a:endParaRPr lang="sv-SE"/>
          </a:p>
        </p:txBody>
      </p:sp>
      <p:sp>
        <p:nvSpPr>
          <p:cNvPr id="7" name="Platshållare för bildnummer 6"/>
          <p:cNvSpPr>
            <a:spLocks noGrp="1"/>
          </p:cNvSpPr>
          <p:nvPr>
            <p:ph type="sldNum" sz="quarter" idx="5"/>
          </p:nvPr>
        </p:nvSpPr>
        <p:spPr>
          <a:xfrm>
            <a:off x="3889110" y="9496436"/>
            <a:ext cx="2975240" cy="499904"/>
          </a:xfrm>
          <a:prstGeom prst="rect">
            <a:avLst/>
          </a:prstGeom>
        </p:spPr>
        <p:txBody>
          <a:bodyPr vert="horz" lIns="96360" tIns="48181" rIns="96360" bIns="48181" rtlCol="0" anchor="b"/>
          <a:lstStyle>
            <a:lvl1pPr algn="r">
              <a:defRPr sz="13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52031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31D44-B069-481A-A4B2-470A3E7352EE}" type="slidenum">
              <a:rPr lang="en-GB" altLang="sv-SE"/>
              <a:pPr/>
              <a:t>11</a:t>
            </a:fld>
            <a:endParaRPr lang="en-GB" altLang="sv-SE"/>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3104641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31D44-B069-481A-A4B2-470A3E7352EE}" type="slidenum">
              <a:rPr lang="en-GB" altLang="sv-SE"/>
              <a:pPr/>
              <a:t>12</a:t>
            </a:fld>
            <a:endParaRPr lang="en-GB" altLang="sv-SE"/>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170857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F10E1-37E9-4EF4-8F45-BF735709D34B}" type="slidenum">
              <a:rPr lang="en-GB" altLang="sv-SE"/>
              <a:pPr/>
              <a:t>13</a:t>
            </a:fld>
            <a:endParaRPr lang="en-GB" altLang="sv-SE"/>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390696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F10E1-37E9-4EF4-8F45-BF735709D34B}" type="slidenum">
              <a:rPr lang="en-GB" altLang="sv-SE"/>
              <a:pPr/>
              <a:t>14</a:t>
            </a:fld>
            <a:endParaRPr lang="en-GB" altLang="sv-SE"/>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141648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F10E1-37E9-4EF4-8F45-BF735709D34B}" type="slidenum">
              <a:rPr lang="en-GB" altLang="sv-SE"/>
              <a:pPr/>
              <a:t>15</a:t>
            </a:fld>
            <a:endParaRPr lang="en-GB" altLang="sv-SE"/>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2892577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F10E1-37E9-4EF4-8F45-BF735709D34B}" type="slidenum">
              <a:rPr lang="en-GB" altLang="sv-SE"/>
              <a:pPr/>
              <a:t>16</a:t>
            </a:fld>
            <a:endParaRPr lang="en-GB" altLang="sv-SE"/>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1028092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CBBE4-388E-4429-BA73-B3CBCDA4C63F}" type="slidenum">
              <a:rPr lang="en-GB" altLang="sv-SE"/>
              <a:pPr/>
              <a:t>17</a:t>
            </a:fld>
            <a:endParaRPr lang="en-GB" altLang="sv-SE"/>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261517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15059-D802-47FD-9C3F-0FCB1581E005}" type="slidenum">
              <a:rPr lang="en-GB" altLang="sv-SE"/>
              <a:pPr/>
              <a:t>19</a:t>
            </a:fld>
            <a:endParaRPr lang="en-GB" altLang="sv-SE"/>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81228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9DA3F-60C1-4059-94C1-C39FD42BEA15}" type="slidenum">
              <a:rPr lang="en-GB" altLang="sv-SE"/>
              <a:pPr/>
              <a:t>20</a:t>
            </a:fld>
            <a:endParaRPr lang="en-GB" altLang="sv-SE"/>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GB" altLang="sv-SE"/>
          </a:p>
        </p:txBody>
      </p:sp>
    </p:spTree>
    <p:extLst>
      <p:ext uri="{BB962C8B-B14F-4D97-AF65-F5344CB8AC3E}">
        <p14:creationId xmlns:p14="http://schemas.microsoft.com/office/powerpoint/2010/main" val="1308712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6FE7E-E740-4A31-B6B5-CDE068E3C161}" type="slidenum">
              <a:rPr lang="en-GB" altLang="sv-SE"/>
              <a:pPr/>
              <a:t>21</a:t>
            </a:fld>
            <a:endParaRPr lang="en-GB" altLang="sv-SE"/>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en-GB" altLang="sv-SE" sz="1000"/>
              <a:t>Interesting questions: </a:t>
            </a:r>
          </a:p>
          <a:p>
            <a:r>
              <a:rPr lang="en-GB" altLang="sv-SE"/>
              <a:t>		</a:t>
            </a:r>
            <a:r>
              <a:rPr lang="en-GB" altLang="sv-SE" sz="800"/>
              <a:t>Which classes were most attended?</a:t>
            </a:r>
          </a:p>
          <a:p>
            <a:r>
              <a:rPr lang="en-GB" altLang="sv-SE" sz="800"/>
              <a:t>		Which teatchers taught the most students?</a:t>
            </a:r>
          </a:p>
          <a:p>
            <a:r>
              <a:rPr lang="en-GB" altLang="sv-SE" sz="800"/>
              <a:t>		Which facilities were most used?</a:t>
            </a:r>
            <a:endParaRPr lang="en-GB" altLang="sv-SE"/>
          </a:p>
          <a:p>
            <a:endParaRPr lang="en-GB" altLang="sv-SE"/>
          </a:p>
        </p:txBody>
      </p:sp>
    </p:spTree>
    <p:extLst>
      <p:ext uri="{BB962C8B-B14F-4D97-AF65-F5344CB8AC3E}">
        <p14:creationId xmlns:p14="http://schemas.microsoft.com/office/powerpoint/2010/main" val="97445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1271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9DA3F-60C1-4059-94C1-C39FD42BEA15}" type="slidenum">
              <a:rPr lang="en-GB" altLang="sv-SE"/>
              <a:pPr/>
              <a:t>22</a:t>
            </a:fld>
            <a:endParaRPr lang="en-GB" altLang="sv-SE"/>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GB" altLang="sv-SE"/>
          </a:p>
        </p:txBody>
      </p:sp>
    </p:spTree>
    <p:extLst>
      <p:ext uri="{BB962C8B-B14F-4D97-AF65-F5344CB8AC3E}">
        <p14:creationId xmlns:p14="http://schemas.microsoft.com/office/powerpoint/2010/main" val="3153542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75738-9C82-485F-B044-3D4142D5DC57}" type="slidenum">
              <a:rPr lang="en-GB" altLang="sv-SE"/>
              <a:pPr/>
              <a:t>23</a:t>
            </a:fld>
            <a:endParaRPr lang="en-GB" altLang="sv-SE"/>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GB" altLang="sv-SE"/>
          </a:p>
        </p:txBody>
      </p:sp>
    </p:spTree>
    <p:extLst>
      <p:ext uri="{BB962C8B-B14F-4D97-AF65-F5344CB8AC3E}">
        <p14:creationId xmlns:p14="http://schemas.microsoft.com/office/powerpoint/2010/main" val="2794224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26</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4109985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5EB1F-8CC3-4632-9A73-790C687B0F6B}" type="slidenum">
              <a:rPr lang="en-US" altLang="sv-SE"/>
              <a:pPr/>
              <a:t>27</a:t>
            </a:fld>
            <a:endParaRPr lang="en-US" altLang="sv-SE"/>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2940473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8DB77-2DE1-4DCE-8EF3-890B7112CD2E}" type="slidenum">
              <a:rPr lang="en-US" altLang="sv-SE"/>
              <a:pPr/>
              <a:t>28</a:t>
            </a:fld>
            <a:endParaRPr lang="en-US" altLang="sv-SE"/>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183217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2CE1C2-BEB7-4403-869C-E4A5623A0320}" type="slidenum">
              <a:rPr lang="en-US" altLang="sv-SE"/>
              <a:pPr/>
              <a:t>29</a:t>
            </a:fld>
            <a:endParaRPr lang="en-US" altLang="sv-SE"/>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2409985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720BC-0E8F-4F93-B46F-BEC62BA34678}" type="slidenum">
              <a:rPr lang="en-US" altLang="sv-SE"/>
              <a:pPr/>
              <a:t>30</a:t>
            </a:fld>
            <a:endParaRPr lang="en-US" altLang="sv-SE"/>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139699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720BC-0E8F-4F93-B46F-BEC62BA34678}" type="slidenum">
              <a:rPr lang="en-US" altLang="sv-SE"/>
              <a:pPr/>
              <a:t>31</a:t>
            </a:fld>
            <a:endParaRPr lang="en-US" altLang="sv-SE"/>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254055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720BC-0E8F-4F93-B46F-BEC62BA34678}" type="slidenum">
              <a:rPr lang="en-US" altLang="sv-SE"/>
              <a:pPr/>
              <a:t>32</a:t>
            </a:fld>
            <a:endParaRPr lang="en-US" altLang="sv-SE"/>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3218256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A0AFB-6AF6-4A22-B886-474EB7DC9103}" type="slidenum">
              <a:rPr lang="en-US" altLang="sv-SE"/>
              <a:pPr/>
              <a:t>33</a:t>
            </a:fld>
            <a:endParaRPr lang="en-US" altLang="sv-SE"/>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309087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1385930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7D772-4196-4757-BD08-813B115575F4}" type="slidenum">
              <a:rPr lang="en-US" altLang="sv-SE"/>
              <a:pPr/>
              <a:t>34</a:t>
            </a:fld>
            <a:endParaRPr lang="en-US" altLang="sv-SE"/>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1779579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C5880-187B-4F09-B26B-C89D88CDE9E9}" type="slidenum">
              <a:rPr lang="en-US" altLang="sv-SE"/>
              <a:pPr/>
              <a:t>35</a:t>
            </a:fld>
            <a:endParaRPr lang="en-US" altLang="sv-SE"/>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2214329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E74EB-6121-45AC-AED7-D48FEAC30A78}" type="slidenum">
              <a:rPr lang="en-US" altLang="sv-SE"/>
              <a:pPr/>
              <a:t>36</a:t>
            </a:fld>
            <a:endParaRPr lang="en-US" altLang="sv-SE"/>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812477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22E95-C5F8-4ABF-B5AD-558F5FE01C92}" type="slidenum">
              <a:rPr lang="en-US" altLang="sv-SE"/>
              <a:pPr/>
              <a:t>37</a:t>
            </a:fld>
            <a:endParaRPr lang="en-US" altLang="sv-SE"/>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4254796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84980-AF1F-434A-AACE-0A1FA322CD8E}" type="slidenum">
              <a:rPr lang="en-US" altLang="sv-SE"/>
              <a:pPr/>
              <a:t>38</a:t>
            </a:fld>
            <a:endParaRPr lang="en-US" altLang="sv-SE"/>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2799760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32525-8EC7-440C-AE09-D32E9D48A2E8}" type="slidenum">
              <a:rPr lang="en-US" altLang="sv-SE"/>
              <a:pPr/>
              <a:t>39</a:t>
            </a:fld>
            <a:endParaRPr lang="en-US" altLang="sv-SE"/>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3310856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74322-4428-4247-9093-D41A5A127AE8}" type="slidenum">
              <a:rPr lang="en-US" altLang="sv-SE"/>
              <a:pPr/>
              <a:t>40</a:t>
            </a:fld>
            <a:endParaRPr lang="en-US" altLang="sv-SE"/>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xfrm>
            <a:off x="976313" y="4559300"/>
            <a:ext cx="5362575" cy="4321175"/>
          </a:xfrm>
        </p:spPr>
        <p:txBody>
          <a:bodyPr/>
          <a:lstStyle/>
          <a:p>
            <a:r>
              <a:rPr lang="en-GB" altLang="sv-SE"/>
              <a:t>The customer is associated with demographics only when fact table record is created. </a:t>
            </a:r>
          </a:p>
          <a:p>
            <a:r>
              <a:rPr lang="en-GB" altLang="sv-SE"/>
              <a:t>   - if the fact table is sparse (e.g., the sales are so sparse) then a demographic event can be defined. It is still saved in the fact table, but it lacks the rest of the measured attributes.</a:t>
            </a:r>
          </a:p>
          <a:p>
            <a:r>
              <a:rPr lang="en-GB" altLang="sv-SE"/>
              <a:t>    - another alternative is to in the customer table create a FK to the demographic table. (NB! What is then the difference between DM and ER modelling?)</a:t>
            </a:r>
          </a:p>
        </p:txBody>
      </p:sp>
    </p:spTree>
    <p:extLst>
      <p:ext uri="{BB962C8B-B14F-4D97-AF65-F5344CB8AC3E}">
        <p14:creationId xmlns:p14="http://schemas.microsoft.com/office/powerpoint/2010/main" val="1295567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D85EF-142D-4C15-9E18-CDDE90DBEC06}" type="slidenum">
              <a:rPr lang="en-GB" altLang="sv-SE"/>
              <a:pPr/>
              <a:t>41</a:t>
            </a:fld>
            <a:endParaRPr lang="en-GB" altLang="sv-SE"/>
          </a:p>
        </p:txBody>
      </p:sp>
      <p:sp>
        <p:nvSpPr>
          <p:cNvPr id="669698" name="Rectangle 2"/>
          <p:cNvSpPr>
            <a:spLocks noGrp="1" noRot="1" noChangeAspect="1" noChangeArrowheads="1" noTextEdit="1"/>
          </p:cNvSpPr>
          <p:nvPr>
            <p:ph type="sldImg"/>
          </p:nvPr>
        </p:nvSpPr>
        <p:spPr>
          <a:xfrm>
            <a:off x="458788" y="720725"/>
            <a:ext cx="6400800" cy="3600450"/>
          </a:xfrm>
          <a:ln/>
        </p:spPr>
      </p:sp>
      <p:sp>
        <p:nvSpPr>
          <p:cNvPr id="669699" name="Rectangle 3"/>
          <p:cNvSpPr>
            <a:spLocks noGrp="1" noChangeArrowheads="1"/>
          </p:cNvSpPr>
          <p:nvPr>
            <p:ph type="body" idx="1"/>
          </p:nvPr>
        </p:nvSpPr>
        <p:spPr>
          <a:xfrm>
            <a:off x="977900" y="4559300"/>
            <a:ext cx="5359400" cy="4321175"/>
          </a:xfrm>
        </p:spPr>
        <p:txBody>
          <a:bodyPr/>
          <a:lstStyle/>
          <a:p>
            <a:endParaRPr lang="en-GB" altLang="sv-SE"/>
          </a:p>
        </p:txBody>
      </p:sp>
    </p:spTree>
    <p:extLst>
      <p:ext uri="{BB962C8B-B14F-4D97-AF65-F5344CB8AC3E}">
        <p14:creationId xmlns:p14="http://schemas.microsoft.com/office/powerpoint/2010/main" val="853507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87745-F33E-4461-B841-6318440EE9DE}" type="slidenum">
              <a:rPr lang="en-US" altLang="sv-SE"/>
              <a:pPr/>
              <a:t>42</a:t>
            </a:fld>
            <a:endParaRPr lang="en-US" altLang="sv-SE"/>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a:xfrm>
            <a:off x="976313" y="4559300"/>
            <a:ext cx="5362575" cy="4321175"/>
          </a:xfrm>
        </p:spPr>
        <p:txBody>
          <a:bodyPr/>
          <a:lstStyle/>
          <a:p>
            <a:endParaRPr lang="en-GB" altLang="sv-SE"/>
          </a:p>
        </p:txBody>
      </p:sp>
    </p:spTree>
    <p:extLst>
      <p:ext uri="{BB962C8B-B14F-4D97-AF65-F5344CB8AC3E}">
        <p14:creationId xmlns:p14="http://schemas.microsoft.com/office/powerpoint/2010/main" val="1423273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9EB9B-5B6E-425D-AED8-5562F3247656}" type="slidenum">
              <a:rPr lang="en-GB" altLang="sv-SE"/>
              <a:pPr/>
              <a:t>44</a:t>
            </a:fld>
            <a:endParaRPr lang="en-GB" altLang="sv-SE"/>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295359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5</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3508694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3DA06-475C-449F-BAA3-13F1E7AED76E}" type="slidenum">
              <a:rPr lang="en-GB" altLang="sv-SE"/>
              <a:pPr/>
              <a:t>45</a:t>
            </a:fld>
            <a:endParaRPr lang="en-GB" altLang="sv-SE"/>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GB" altLang="sv-SE"/>
              <a:t>Sometimes when you are extracting from a complex production data source, after identifying source attributes for a number of obvious dimensions, you are left with a number of miscellaneous flags and text attributes. These flags and attributes do not seem to be organised in any coherent way. Often the meaning of the flags and text attributes is obscure. Many of the fields are filled sporadically, or their content seems to vary depending on the context of the record.</a:t>
            </a:r>
          </a:p>
          <a:p>
            <a:r>
              <a:rPr lang="en-GB" altLang="sv-SE" b="1"/>
              <a:t>alt1</a:t>
            </a:r>
            <a:r>
              <a:rPr lang="en-GB" altLang="sv-SE"/>
              <a:t> is bad because it might cause the fact table to swell alarmingly. It would be a shame to leave several uncompressed 20 byte text fields in the fact table. It may also be extensive to build indexes for constraining and browsing on these fields as well. </a:t>
            </a:r>
          </a:p>
          <a:p>
            <a:r>
              <a:rPr lang="en-GB" altLang="sv-SE" b="1"/>
              <a:t>alt2</a:t>
            </a:r>
            <a:r>
              <a:rPr lang="en-GB" altLang="sv-SE"/>
              <a:t> does not work either since a 5-dimensional design could balloon into a 25-dimensional design.  </a:t>
            </a:r>
          </a:p>
          <a:p>
            <a:r>
              <a:rPr lang="en-GB" altLang="sv-SE" b="1"/>
              <a:t>alt3</a:t>
            </a:r>
            <a:r>
              <a:rPr lang="en-GB" altLang="sv-SE"/>
              <a:t>: shipping out this information could be a mistake if there is demonstrated business relevance to any of these fields. It is worthwhile to examine this question carefully. If the flags and the text attributes are incomprehensible, noisy, inconsistently filed in, or only of operational significance, they should be left out. </a:t>
            </a:r>
          </a:p>
          <a:p>
            <a:endParaRPr lang="en-GB" altLang="sv-SE"/>
          </a:p>
          <a:p>
            <a:r>
              <a:rPr lang="en-GB" altLang="sv-SE"/>
              <a:t>A simple example of a useful junk dimension would be taking ten Yes/No indicators out of the fact table and putting them into a single dimension with. At the worst you have 2</a:t>
            </a:r>
            <a:r>
              <a:rPr lang="en-GB" altLang="sv-SE" baseline="30000"/>
              <a:t>10</a:t>
            </a:r>
            <a:r>
              <a:rPr lang="en-GB" altLang="sv-SE"/>
              <a:t>=1024 records in this dimension.  </a:t>
            </a:r>
          </a:p>
        </p:txBody>
      </p:sp>
    </p:spTree>
    <p:extLst>
      <p:ext uri="{BB962C8B-B14F-4D97-AF65-F5344CB8AC3E}">
        <p14:creationId xmlns:p14="http://schemas.microsoft.com/office/powerpoint/2010/main" val="1833029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3DA06-475C-449F-BAA3-13F1E7AED76E}" type="slidenum">
              <a:rPr lang="en-GB" altLang="sv-SE"/>
              <a:pPr/>
              <a:t>46</a:t>
            </a:fld>
            <a:endParaRPr lang="en-GB" altLang="sv-SE"/>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GB" altLang="sv-SE"/>
              <a:t>Sometimes when you are extracting from a complex production data source, after identifying source attributes for a number of obvious dimensions, you are left with a number of miscellaneous flags and text attributes. These flags and attributes do not seem to be organised in any coherent way. Often the meaning of the flags and text attributes is obscure. Many of the fields are filled sporadically, or their content seems to vary depending on the context of the record.</a:t>
            </a:r>
          </a:p>
          <a:p>
            <a:r>
              <a:rPr lang="en-GB" altLang="sv-SE" b="1"/>
              <a:t>alt1</a:t>
            </a:r>
            <a:r>
              <a:rPr lang="en-GB" altLang="sv-SE"/>
              <a:t> is bad because it might cause the fact table to swell alarmingly. It would be a shame to leave several uncompressed 20 byte text fields in the fact table. It may also be extensive to build indexes for constraining and browsing on these fields as well. </a:t>
            </a:r>
          </a:p>
          <a:p>
            <a:r>
              <a:rPr lang="en-GB" altLang="sv-SE" b="1"/>
              <a:t>alt2</a:t>
            </a:r>
            <a:r>
              <a:rPr lang="en-GB" altLang="sv-SE"/>
              <a:t> does not work either since a 5-dimensional design could balloon into a 25-dimensional design.  </a:t>
            </a:r>
          </a:p>
          <a:p>
            <a:r>
              <a:rPr lang="en-GB" altLang="sv-SE" b="1"/>
              <a:t>alt3</a:t>
            </a:r>
            <a:r>
              <a:rPr lang="en-GB" altLang="sv-SE"/>
              <a:t>: shipping out this information could be a mistake if there is demonstrated business relevance to any of these fields. It is worthwhile to examine this question carefully. If the flags and the text attributes are incomprehensible, noisy, inconsistently filed in, or only of operational significance, they should be left out. </a:t>
            </a:r>
          </a:p>
          <a:p>
            <a:endParaRPr lang="en-GB" altLang="sv-SE"/>
          </a:p>
          <a:p>
            <a:r>
              <a:rPr lang="en-GB" altLang="sv-SE"/>
              <a:t>A simple example of a useful junk dimension would be taking ten Yes/No indicators out of the fact table and putting them into a single dimension with. At the worst you have 2</a:t>
            </a:r>
            <a:r>
              <a:rPr lang="en-GB" altLang="sv-SE" baseline="30000"/>
              <a:t>10</a:t>
            </a:r>
            <a:r>
              <a:rPr lang="en-GB" altLang="sv-SE"/>
              <a:t>=1024 records in this dimension.  </a:t>
            </a:r>
          </a:p>
        </p:txBody>
      </p:sp>
    </p:spTree>
    <p:extLst>
      <p:ext uri="{BB962C8B-B14F-4D97-AF65-F5344CB8AC3E}">
        <p14:creationId xmlns:p14="http://schemas.microsoft.com/office/powerpoint/2010/main" val="4193350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ED024-CA71-4FD1-8CA5-94CC0C5A6609}" type="slidenum">
              <a:rPr lang="en-GB" altLang="sv-SE"/>
              <a:pPr/>
              <a:t>47</a:t>
            </a:fld>
            <a:endParaRPr lang="en-GB" altLang="sv-SE"/>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r>
              <a:rPr lang="en-GB" altLang="sv-SE"/>
              <a:t>Many of our dimensional designs revolve around some kind of control document like an order, an invoice, a bill or a ticket. Usually these control documents are a kind of container with one ore more line items inside. The natural granularity for a fact table in this cases is the individual line item.</a:t>
            </a:r>
          </a:p>
          <a:p>
            <a:endParaRPr lang="en-GB" altLang="sv-SE"/>
          </a:p>
          <a:p>
            <a:r>
              <a:rPr lang="en-GB" altLang="sv-SE"/>
              <a:t>It is no point in making a dimension table because it would contain nothing. But the generate key itself is still necessary since it may for instance be used to group together line items.</a:t>
            </a:r>
          </a:p>
        </p:txBody>
      </p:sp>
    </p:spTree>
    <p:extLst>
      <p:ext uri="{BB962C8B-B14F-4D97-AF65-F5344CB8AC3E}">
        <p14:creationId xmlns:p14="http://schemas.microsoft.com/office/powerpoint/2010/main" val="400839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48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4229782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F4A98-B6AE-4DBA-A921-799D91AEF187}" type="slidenum">
              <a:rPr lang="en-GB" altLang="sv-SE"/>
              <a:pPr/>
              <a:t>49</a:t>
            </a:fld>
            <a:endParaRPr lang="en-GB" altLang="sv-SE"/>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xfrm>
            <a:off x="976313" y="4560888"/>
            <a:ext cx="5362575" cy="4319587"/>
          </a:xfrm>
        </p:spPr>
        <p:txBody>
          <a:bodyPr/>
          <a:lstStyle/>
          <a:p>
            <a:r>
              <a:rPr lang="sv-SE" altLang="sv-SE"/>
              <a:t>Cf. horisontal partitioning</a:t>
            </a:r>
            <a:endParaRPr lang="en-GB" altLang="sv-SE"/>
          </a:p>
        </p:txBody>
      </p:sp>
    </p:spTree>
    <p:extLst>
      <p:ext uri="{BB962C8B-B14F-4D97-AF65-F5344CB8AC3E}">
        <p14:creationId xmlns:p14="http://schemas.microsoft.com/office/powerpoint/2010/main" val="4066324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F4A98-B6AE-4DBA-A921-799D91AEF187}" type="slidenum">
              <a:rPr lang="en-GB" altLang="sv-SE"/>
              <a:pPr/>
              <a:t>50</a:t>
            </a:fld>
            <a:endParaRPr lang="en-GB" altLang="sv-SE"/>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xfrm>
            <a:off x="976313" y="4560888"/>
            <a:ext cx="5362575" cy="4319587"/>
          </a:xfrm>
        </p:spPr>
        <p:txBody>
          <a:bodyPr/>
          <a:lstStyle/>
          <a:p>
            <a:r>
              <a:rPr lang="sv-SE" altLang="sv-SE"/>
              <a:t>Cf. horisontal partitioning</a:t>
            </a:r>
            <a:endParaRPr lang="en-GB" altLang="sv-SE"/>
          </a:p>
        </p:txBody>
      </p:sp>
    </p:spTree>
    <p:extLst>
      <p:ext uri="{BB962C8B-B14F-4D97-AF65-F5344CB8AC3E}">
        <p14:creationId xmlns:p14="http://schemas.microsoft.com/office/powerpoint/2010/main" val="2901303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ECB90-44DE-490C-936C-9F2E0A5DAEEE}" type="slidenum">
              <a:rPr lang="en-GB" altLang="sv-SE"/>
              <a:pPr/>
              <a:t>51</a:t>
            </a:fld>
            <a:endParaRPr lang="en-GB" altLang="sv-SE"/>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GB" altLang="sv-SE"/>
          </a:p>
        </p:txBody>
      </p:sp>
    </p:spTree>
    <p:extLst>
      <p:ext uri="{BB962C8B-B14F-4D97-AF65-F5344CB8AC3E}">
        <p14:creationId xmlns:p14="http://schemas.microsoft.com/office/powerpoint/2010/main" val="3022197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52</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106679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1C7F5-7665-4545-8581-02285BAF6B0A}" type="slidenum">
              <a:rPr lang="en-GB" altLang="sv-SE"/>
              <a:pPr/>
              <a:t>53</a:t>
            </a:fld>
            <a:endParaRPr lang="en-GB" altLang="sv-SE"/>
          </a:p>
        </p:txBody>
      </p:sp>
      <p:sp>
        <p:nvSpPr>
          <p:cNvPr id="593922" name="Rectangle 2"/>
          <p:cNvSpPr>
            <a:spLocks noGrp="1" noRot="1" noChangeAspect="1" noChangeArrowheads="1" noTextEdit="1"/>
          </p:cNvSpPr>
          <p:nvPr>
            <p:ph type="sldImg"/>
          </p:nvPr>
        </p:nvSpPr>
        <p:spPr>
          <a:xfrm>
            <a:off x="460375" y="720725"/>
            <a:ext cx="6396038" cy="3598863"/>
          </a:xfrm>
          <a:ln/>
        </p:spPr>
      </p:sp>
      <p:sp>
        <p:nvSpPr>
          <p:cNvPr id="593923" name="Rectangle 3"/>
          <p:cNvSpPr>
            <a:spLocks noGrp="1" noChangeArrowheads="1"/>
          </p:cNvSpPr>
          <p:nvPr>
            <p:ph type="body" idx="1"/>
          </p:nvPr>
        </p:nvSpPr>
        <p:spPr>
          <a:xfrm>
            <a:off x="977900" y="4559300"/>
            <a:ext cx="5359400" cy="4321175"/>
          </a:xfrm>
        </p:spPr>
        <p:txBody>
          <a:bodyPr lIns="91702" tIns="45851" rIns="91702" bIns="45851"/>
          <a:lstStyle/>
          <a:p>
            <a:r>
              <a:rPr lang="en-GB" altLang="sv-SE"/>
              <a:t>The use of prestored summaries (aggregates) is the single most effective tool the data warehouse designer has to control performance. </a:t>
            </a:r>
          </a:p>
          <a:p>
            <a:endParaRPr lang="en-GB" altLang="sv-SE"/>
          </a:p>
          <a:p>
            <a:r>
              <a:rPr lang="en-GB" altLang="sv-SE"/>
              <a:t>An aggregate is a fact table record representing a summarisation of base-level fact table record. An aggregate fact table record is always associated with one or more aggregate dimension table records. </a:t>
            </a:r>
          </a:p>
          <a:p>
            <a:endParaRPr lang="en-GB" altLang="sv-SE"/>
          </a:p>
          <a:p>
            <a:r>
              <a:rPr lang="en-GB" altLang="sv-SE"/>
              <a:t>For example, in a base level fact table dimensioned by UPC (Unified product code) level products, individual stores, and individual days, we can imagine the following aggregate records: </a:t>
            </a:r>
          </a:p>
          <a:p>
            <a:endParaRPr lang="en-GB" altLang="sv-SE"/>
          </a:p>
          <a:p>
            <a:r>
              <a:rPr lang="en-GB" altLang="sv-SE"/>
              <a:t>Not only do we have these new fact table records, but we must have aggregate dimension table entries describing category level products, store districts, and months. </a:t>
            </a:r>
          </a:p>
        </p:txBody>
      </p:sp>
    </p:spTree>
    <p:extLst>
      <p:ext uri="{BB962C8B-B14F-4D97-AF65-F5344CB8AC3E}">
        <p14:creationId xmlns:p14="http://schemas.microsoft.com/office/powerpoint/2010/main" val="2090432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56</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73856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6</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6050460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CD941-D067-42FD-B7AC-68BAFE6893F9}" type="slidenum">
              <a:rPr lang="en-GB" altLang="sv-SE"/>
              <a:pPr/>
              <a:t>57</a:t>
            </a:fld>
            <a:endParaRPr lang="en-GB" altLang="sv-SE"/>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GB" altLang="sv-SE"/>
          </a:p>
        </p:txBody>
      </p:sp>
    </p:spTree>
    <p:extLst>
      <p:ext uri="{BB962C8B-B14F-4D97-AF65-F5344CB8AC3E}">
        <p14:creationId xmlns:p14="http://schemas.microsoft.com/office/powerpoint/2010/main" val="25890671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94062-46B9-4561-878D-A3DD790120CF}" type="slidenum">
              <a:rPr lang="en-GB" altLang="sv-SE"/>
              <a:pPr/>
              <a:t>58</a:t>
            </a:fld>
            <a:endParaRPr lang="en-GB" altLang="sv-SE"/>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GB" altLang="sv-SE"/>
          </a:p>
        </p:txBody>
      </p:sp>
    </p:spTree>
    <p:extLst>
      <p:ext uri="{BB962C8B-B14F-4D97-AF65-F5344CB8AC3E}">
        <p14:creationId xmlns:p14="http://schemas.microsoft.com/office/powerpoint/2010/main" val="4153320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61CC7-31C8-42DE-BD65-B87D601569B7}" type="slidenum">
              <a:rPr lang="en-GB" altLang="sv-SE"/>
              <a:pPr/>
              <a:t>59</a:t>
            </a:fld>
            <a:endParaRPr lang="en-GB" altLang="sv-SE"/>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GB" altLang="sv-SE"/>
          </a:p>
        </p:txBody>
      </p:sp>
    </p:spTree>
    <p:extLst>
      <p:ext uri="{BB962C8B-B14F-4D97-AF65-F5344CB8AC3E}">
        <p14:creationId xmlns:p14="http://schemas.microsoft.com/office/powerpoint/2010/main" val="100677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51928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11087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270762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5EAE-AA39-42B2-8FC6-45297A9DA525}" type="slidenum">
              <a:rPr lang="en-US"/>
              <a:pPr>
                <a:defRPr/>
              </a:pPr>
              <a:t>10</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sv-SE" dirty="0" smtClean="0"/>
          </a:p>
        </p:txBody>
      </p:sp>
    </p:spTree>
    <p:extLst>
      <p:ext uri="{BB962C8B-B14F-4D97-AF65-F5344CB8AC3E}">
        <p14:creationId xmlns:p14="http://schemas.microsoft.com/office/powerpoint/2010/main" val="800803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Footer Placeholder 2"/>
          <p:cNvSpPr>
            <a:spLocks noGrp="1"/>
          </p:cNvSpPr>
          <p:nvPr>
            <p:ph type="ftr" sz="quarter" idx="10"/>
          </p:nvPr>
        </p:nvSpPr>
        <p:spPr/>
        <p:txBody>
          <a:bodyPr/>
          <a:lstStyle>
            <a:lvl1pPr>
              <a:defRPr/>
            </a:lvl1pPr>
          </a:lstStyle>
          <a:p>
            <a:endParaRPr lang="en-US" altLang="sv-SE"/>
          </a:p>
        </p:txBody>
      </p:sp>
      <p:sp>
        <p:nvSpPr>
          <p:cNvPr id="4" name="Slide Number Placeholder 3"/>
          <p:cNvSpPr>
            <a:spLocks noGrp="1"/>
          </p:cNvSpPr>
          <p:nvPr>
            <p:ph type="sldNum" sz="quarter" idx="11"/>
          </p:nvPr>
        </p:nvSpPr>
        <p:spPr/>
        <p:txBody>
          <a:bodyPr/>
          <a:lstStyle>
            <a:lvl1pPr>
              <a:defRPr/>
            </a:lvl1pPr>
          </a:lstStyle>
          <a:p>
            <a:fld id="{A4DAC8C4-0660-4725-A451-755F918EEDEE}" type="slidenum">
              <a:rPr lang="en-US" altLang="sv-SE"/>
              <a:pPr/>
              <a:t>‹#›</a:t>
            </a:fld>
            <a:endParaRPr lang="en-US" altLang="sv-SE"/>
          </a:p>
        </p:txBody>
      </p:sp>
      <p:sp>
        <p:nvSpPr>
          <p:cNvPr id="5" name="Date Placeholder 4"/>
          <p:cNvSpPr>
            <a:spLocks noGrp="1"/>
          </p:cNvSpPr>
          <p:nvPr>
            <p:ph type="dt" sz="half" idx="12"/>
          </p:nvPr>
        </p:nvSpPr>
        <p:spPr/>
        <p:txBody>
          <a:bodyPr/>
          <a:lstStyle>
            <a:lvl1pPr>
              <a:defRPr/>
            </a:lvl1pPr>
          </a:lstStyle>
          <a:p>
            <a:endParaRPr lang="en-US" altLang="sv-SE"/>
          </a:p>
        </p:txBody>
      </p:sp>
    </p:spTree>
    <p:extLst>
      <p:ext uri="{BB962C8B-B14F-4D97-AF65-F5344CB8AC3E}">
        <p14:creationId xmlns:p14="http://schemas.microsoft.com/office/powerpoint/2010/main" val="17377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457200" y="1485900"/>
            <a:ext cx="4038600" cy="2914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485900"/>
            <a:ext cx="4038600" cy="2914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4"/>
          <p:cNvSpPr>
            <a:spLocks noGrp="1"/>
          </p:cNvSpPr>
          <p:nvPr>
            <p:ph type="ftr" sz="quarter" idx="10"/>
          </p:nvPr>
        </p:nvSpPr>
        <p:spPr>
          <a:xfrm>
            <a:off x="3124200" y="4686300"/>
            <a:ext cx="2895600" cy="342900"/>
          </a:xfrm>
        </p:spPr>
        <p:txBody>
          <a:bodyPr/>
          <a:lstStyle>
            <a:lvl1pPr>
              <a:defRPr/>
            </a:lvl1pPr>
          </a:lstStyle>
          <a:p>
            <a:endParaRPr lang="en-US" altLang="sv-SE"/>
          </a:p>
        </p:txBody>
      </p:sp>
      <p:sp>
        <p:nvSpPr>
          <p:cNvPr id="6" name="Slide Number Placeholder 5"/>
          <p:cNvSpPr>
            <a:spLocks noGrp="1"/>
          </p:cNvSpPr>
          <p:nvPr>
            <p:ph type="sldNum" sz="quarter" idx="11"/>
          </p:nvPr>
        </p:nvSpPr>
        <p:spPr>
          <a:xfrm>
            <a:off x="6553200" y="4686300"/>
            <a:ext cx="2133600" cy="342900"/>
          </a:xfrm>
        </p:spPr>
        <p:txBody>
          <a:bodyPr/>
          <a:lstStyle>
            <a:lvl1pPr>
              <a:defRPr/>
            </a:lvl1pPr>
          </a:lstStyle>
          <a:p>
            <a:fld id="{C956FA08-04E4-4F14-A9C0-9F597702F4B1}" type="slidenum">
              <a:rPr lang="en-US" altLang="sv-SE"/>
              <a:pPr/>
              <a:t>‹#›</a:t>
            </a:fld>
            <a:endParaRPr lang="en-US" altLang="sv-SE"/>
          </a:p>
        </p:txBody>
      </p:sp>
      <p:sp>
        <p:nvSpPr>
          <p:cNvPr id="7" name="Date Placeholder 6"/>
          <p:cNvSpPr>
            <a:spLocks noGrp="1"/>
          </p:cNvSpPr>
          <p:nvPr>
            <p:ph type="dt" sz="half" idx="12"/>
          </p:nvPr>
        </p:nvSpPr>
        <p:spPr>
          <a:xfrm>
            <a:off x="457200" y="4683919"/>
            <a:ext cx="2133600" cy="357188"/>
          </a:xfrm>
        </p:spPr>
        <p:txBody>
          <a:bodyPr/>
          <a:lstStyle>
            <a:lvl1pPr>
              <a:defRPr/>
            </a:lvl1pPr>
          </a:lstStyle>
          <a:p>
            <a:endParaRPr lang="en-US" altLang="sv-SE"/>
          </a:p>
        </p:txBody>
      </p:sp>
    </p:spTree>
    <p:extLst>
      <p:ext uri="{BB962C8B-B14F-4D97-AF65-F5344CB8AC3E}">
        <p14:creationId xmlns:p14="http://schemas.microsoft.com/office/powerpoint/2010/main" val="605235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457200" y="1485900"/>
            <a:ext cx="4038600" cy="2914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Online Image Placeholder 3"/>
          <p:cNvSpPr>
            <a:spLocks noGrp="1"/>
          </p:cNvSpPr>
          <p:nvPr>
            <p:ph type="clipArt" sz="half" idx="2"/>
          </p:nvPr>
        </p:nvSpPr>
        <p:spPr>
          <a:xfrm>
            <a:off x="4648200" y="1485900"/>
            <a:ext cx="4038600" cy="2914650"/>
          </a:xfrm>
        </p:spPr>
        <p:txBody>
          <a:bodyPr/>
          <a:lstStyle/>
          <a:p>
            <a:endParaRPr lang="sv-SE"/>
          </a:p>
        </p:txBody>
      </p:sp>
      <p:sp>
        <p:nvSpPr>
          <p:cNvPr id="5" name="Footer Placeholder 4"/>
          <p:cNvSpPr>
            <a:spLocks noGrp="1"/>
          </p:cNvSpPr>
          <p:nvPr>
            <p:ph type="ftr" sz="quarter" idx="10"/>
          </p:nvPr>
        </p:nvSpPr>
        <p:spPr>
          <a:xfrm>
            <a:off x="3124200" y="4686300"/>
            <a:ext cx="2895600" cy="342900"/>
          </a:xfrm>
        </p:spPr>
        <p:txBody>
          <a:bodyPr/>
          <a:lstStyle>
            <a:lvl1pPr>
              <a:defRPr/>
            </a:lvl1pPr>
          </a:lstStyle>
          <a:p>
            <a:endParaRPr lang="en-US" altLang="sv-SE"/>
          </a:p>
        </p:txBody>
      </p:sp>
      <p:sp>
        <p:nvSpPr>
          <p:cNvPr id="6" name="Slide Number Placeholder 5"/>
          <p:cNvSpPr>
            <a:spLocks noGrp="1"/>
          </p:cNvSpPr>
          <p:nvPr>
            <p:ph type="sldNum" sz="quarter" idx="11"/>
          </p:nvPr>
        </p:nvSpPr>
        <p:spPr>
          <a:xfrm>
            <a:off x="6553200" y="4686300"/>
            <a:ext cx="2133600" cy="342900"/>
          </a:xfrm>
        </p:spPr>
        <p:txBody>
          <a:bodyPr/>
          <a:lstStyle>
            <a:lvl1pPr>
              <a:defRPr/>
            </a:lvl1pPr>
          </a:lstStyle>
          <a:p>
            <a:fld id="{D35E5C9E-64EF-4726-9CE7-80AC155289D7}" type="slidenum">
              <a:rPr lang="en-US" altLang="sv-SE"/>
              <a:pPr/>
              <a:t>‹#›</a:t>
            </a:fld>
            <a:endParaRPr lang="en-US" altLang="sv-SE"/>
          </a:p>
        </p:txBody>
      </p:sp>
      <p:sp>
        <p:nvSpPr>
          <p:cNvPr id="7" name="Date Placeholder 6"/>
          <p:cNvSpPr>
            <a:spLocks noGrp="1"/>
          </p:cNvSpPr>
          <p:nvPr>
            <p:ph type="dt" sz="half" idx="12"/>
          </p:nvPr>
        </p:nvSpPr>
        <p:spPr>
          <a:xfrm>
            <a:off x="457200" y="4683919"/>
            <a:ext cx="2133600" cy="357188"/>
          </a:xfrm>
        </p:spPr>
        <p:txBody>
          <a:bodyPr/>
          <a:lstStyle>
            <a:lvl1pPr>
              <a:defRPr/>
            </a:lvl1pPr>
          </a:lstStyle>
          <a:p>
            <a:endParaRPr lang="en-US" altLang="sv-SE"/>
          </a:p>
        </p:txBody>
      </p:sp>
    </p:spTree>
    <p:extLst>
      <p:ext uri="{BB962C8B-B14F-4D97-AF65-F5344CB8AC3E}">
        <p14:creationId xmlns:p14="http://schemas.microsoft.com/office/powerpoint/2010/main" val="110409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2019-01-02</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1/2/2019</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2019-01-02</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1/2/2019</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5.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6.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0.emf"/><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8"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 id="2147483772" r:id="rId15"/>
    <p:sldLayoutId id="2147483773" r:id="rId16"/>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4.emf"/><Relationship Id="rId3" Type="http://schemas.openxmlformats.org/officeDocument/2006/relationships/notesSlide" Target="../notesSlides/notesSlide19.xml"/><Relationship Id="rId7" Type="http://schemas.openxmlformats.org/officeDocument/2006/relationships/image" Target="../media/image21.emf"/><Relationship Id="rId12"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2.emf"/><Relationship Id="rId1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0.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29.e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3.emf"/><Relationship Id="rId2" Type="http://schemas.openxmlformats.org/officeDocument/2006/relationships/slideLayout" Target="../slideLayouts/slideLayout16.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32.e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34.emf"/><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6.w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35.emf"/><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41.emf"/><Relationship Id="rId3" Type="http://schemas.openxmlformats.org/officeDocument/2006/relationships/notesSlide" Target="../notesSlides/notesSlide34.xml"/><Relationship Id="rId7" Type="http://schemas.openxmlformats.org/officeDocument/2006/relationships/image" Target="../media/image38.emf"/><Relationship Id="rId12" Type="http://schemas.openxmlformats.org/officeDocument/2006/relationships/oleObject" Target="../embeddings/oleObject24.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40.emf"/><Relationship Id="rId5" Type="http://schemas.openxmlformats.org/officeDocument/2006/relationships/image" Target="../media/image37.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9.e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35.xml"/><Relationship Id="rId7" Type="http://schemas.openxmlformats.org/officeDocument/2006/relationships/image" Target="../media/image43.emf"/><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oleObject" Target="../embeddings/oleObject26.bin"/><Relationship Id="rId11" Type="http://schemas.openxmlformats.org/officeDocument/2006/relationships/image" Target="../media/image45.emf"/><Relationship Id="rId5" Type="http://schemas.openxmlformats.org/officeDocument/2006/relationships/image" Target="../media/image42.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37.xml"/><Relationship Id="rId7" Type="http://schemas.openxmlformats.org/officeDocument/2006/relationships/image" Target="../media/image40.emf"/><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image" Target="../media/image39.emf"/><Relationship Id="rId4" Type="http://schemas.openxmlformats.org/officeDocument/2006/relationships/oleObject" Target="../embeddings/oleObject29.bin"/><Relationship Id="rId9" Type="http://schemas.openxmlformats.org/officeDocument/2006/relationships/image" Target="../media/image41.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38.xml"/><Relationship Id="rId7" Type="http://schemas.openxmlformats.org/officeDocument/2006/relationships/image" Target="../media/image40.emf"/><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33.bin"/><Relationship Id="rId5" Type="http://schemas.openxmlformats.org/officeDocument/2006/relationships/image" Target="../media/image39.emf"/><Relationship Id="rId4" Type="http://schemas.openxmlformats.org/officeDocument/2006/relationships/oleObject" Target="../embeddings/oleObject32.bin"/><Relationship Id="rId9" Type="http://schemas.openxmlformats.org/officeDocument/2006/relationships/image" Target="../media/image4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39.xml"/><Relationship Id="rId7" Type="http://schemas.openxmlformats.org/officeDocument/2006/relationships/image" Target="../media/image47.emf"/><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oleObject" Target="../embeddings/oleObject36.bin"/><Relationship Id="rId11" Type="http://schemas.openxmlformats.org/officeDocument/2006/relationships/image" Target="../media/image49.emf"/><Relationship Id="rId5" Type="http://schemas.openxmlformats.org/officeDocument/2006/relationships/image" Target="../media/image46.e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8.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13.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4.emf"/><Relationship Id="rId3" Type="http://schemas.openxmlformats.org/officeDocument/2006/relationships/notesSlide" Target="../notesSlides/notesSlide46.xml"/><Relationship Id="rId7" Type="http://schemas.openxmlformats.org/officeDocument/2006/relationships/image" Target="../media/image51.emf"/><Relationship Id="rId12" Type="http://schemas.openxmlformats.org/officeDocument/2006/relationships/oleObject" Target="../embeddings/oleObject43.bin"/><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oleObject" Target="../embeddings/oleObject40.bin"/><Relationship Id="rId11" Type="http://schemas.openxmlformats.org/officeDocument/2006/relationships/image" Target="../media/image53.emf"/><Relationship Id="rId5" Type="http://schemas.openxmlformats.org/officeDocument/2006/relationships/image" Target="../media/image50.emf"/><Relationship Id="rId15" Type="http://schemas.openxmlformats.org/officeDocument/2006/relationships/image" Target="../media/image55.e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52.emf"/><Relationship Id="rId14" Type="http://schemas.openxmlformats.org/officeDocument/2006/relationships/oleObject" Target="../embeddings/oleObject44.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image" Target="../media/image57.emf"/><Relationship Id="rId5" Type="http://schemas.openxmlformats.org/officeDocument/2006/relationships/oleObject" Target="../embeddings/oleObject46.bin"/><Relationship Id="rId4" Type="http://schemas.openxmlformats.org/officeDocument/2006/relationships/image" Target="../media/image56.emf"/></Relationships>
</file>

<file path=ppt/slides/_rels/slide55.x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62.emf"/><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image" Target="../media/image59.e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0.bin"/><Relationship Id="rId14" Type="http://schemas.openxmlformats.org/officeDocument/2006/relationships/image" Target="../media/image63.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64.wmf"/><Relationship Id="rId4" Type="http://schemas.openxmlformats.org/officeDocument/2006/relationships/oleObject" Target="../embeddings/oleObject53.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17.emf"/><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5.emf"/><Relationship Id="rId5" Type="http://schemas.openxmlformats.org/officeDocument/2006/relationships/image" Target="../media/image16.emf"/><Relationship Id="rId10" Type="http://schemas.openxmlformats.org/officeDocument/2006/relationships/oleObject" Target="../embeddings/oleObject4.bin"/><Relationship Id="rId4" Type="http://schemas.openxmlformats.org/officeDocument/2006/relationships/oleObject" Target="../embeddings/oleObject5.bin"/><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662" y="1576724"/>
            <a:ext cx="7582327" cy="1102519"/>
          </a:xfrm>
        </p:spPr>
        <p:txBody>
          <a:bodyPr>
            <a:normAutofit fontScale="90000"/>
          </a:bodyPr>
          <a:lstStyle/>
          <a:p>
            <a:r>
              <a:rPr lang="sv-SE" sz="2250" dirty="0"/>
              <a:t/>
            </a:r>
            <a:br>
              <a:rPr lang="sv-SE" sz="2250" dirty="0"/>
            </a:br>
            <a:r>
              <a:rPr lang="sv-SE" sz="3300" b="1" i="1" dirty="0" smtClean="0"/>
              <a:t>Presentation: </a:t>
            </a:r>
            <a:br>
              <a:rPr lang="sv-SE" sz="3300" b="1" i="1" dirty="0" smtClean="0"/>
            </a:br>
            <a:r>
              <a:rPr lang="en-US" sz="3300" dirty="0" smtClean="0"/>
              <a:t>Dimensional Modelling 3</a:t>
            </a:r>
            <a:endParaRPr lang="sv-SE" sz="3300" dirty="0"/>
          </a:p>
        </p:txBody>
      </p:sp>
      <p:sp>
        <p:nvSpPr>
          <p:cNvPr id="3" name="Subtitle 2"/>
          <p:cNvSpPr>
            <a:spLocks noGrp="1"/>
          </p:cNvSpPr>
          <p:nvPr>
            <p:ph type="subTitle" idx="1"/>
          </p:nvPr>
        </p:nvSpPr>
        <p:spPr>
          <a:xfrm>
            <a:off x="1212244" y="3299557"/>
            <a:ext cx="4800600" cy="1314450"/>
          </a:xfrm>
        </p:spPr>
        <p:txBody>
          <a:bodyPr>
            <a:normAutofit/>
          </a:bodyPr>
          <a:lstStyle/>
          <a:p>
            <a:r>
              <a:rPr lang="sv-SE" dirty="0"/>
              <a:t>Erik Perjons</a:t>
            </a:r>
          </a:p>
          <a:p>
            <a:r>
              <a:rPr lang="sv-SE" dirty="0"/>
              <a:t>DSV, Stockholm University</a:t>
            </a:r>
          </a:p>
        </p:txBody>
      </p:sp>
      <p:sp>
        <p:nvSpPr>
          <p:cNvPr id="4" name="Rectangle 3"/>
          <p:cNvSpPr/>
          <p:nvPr/>
        </p:nvSpPr>
        <p:spPr>
          <a:xfrm>
            <a:off x="7559505" y="111682"/>
            <a:ext cx="1500733" cy="126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02656406"/>
      </p:ext>
    </p:extLst>
  </p:cSld>
  <p:clrMapOvr>
    <a:masterClrMapping/>
  </p:clrMapOvr>
  <mc:AlternateContent xmlns:mc="http://schemas.openxmlformats.org/markup-compatibility/2006" xmlns:p14="http://schemas.microsoft.com/office/powerpoint/2010/main">
    <mc:Choice Requires="p14">
      <p:transition spd="slow" p14:dur="2000" advTm="7411"/>
    </mc:Choice>
    <mc:Fallback xmlns="">
      <p:transition spd="slow" advTm="74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Type of Fact Tables</a:t>
            </a:r>
          </a:p>
        </p:txBody>
      </p:sp>
      <p:sp>
        <p:nvSpPr>
          <p:cNvPr id="52227" name="Rectangle 185"/>
          <p:cNvSpPr>
            <a:spLocks noGrp="1" noChangeArrowheads="1"/>
          </p:cNvSpPr>
          <p:nvPr>
            <p:ph type="body" idx="1"/>
          </p:nvPr>
        </p:nvSpPr>
        <p:spPr/>
        <p:txBody>
          <a:bodyPr>
            <a:normAutofit/>
          </a:bodyPr>
          <a:lstStyle/>
          <a:p>
            <a:pPr>
              <a:spcBef>
                <a:spcPts val="900"/>
              </a:spcBef>
            </a:pPr>
            <a:r>
              <a:rPr lang="sv-SE" sz="1400" dirty="0" err="1" smtClean="0"/>
              <a:t>T</a:t>
            </a:r>
            <a:r>
              <a:rPr lang="sv-SE" sz="1600" dirty="0" err="1" smtClean="0"/>
              <a:t>ransaction</a:t>
            </a:r>
            <a:r>
              <a:rPr lang="sv-SE" sz="1600" dirty="0" smtClean="0"/>
              <a:t> </a:t>
            </a:r>
            <a:r>
              <a:rPr lang="sv-SE" sz="1600" dirty="0" err="1" smtClean="0"/>
              <a:t>Fact</a:t>
            </a:r>
            <a:r>
              <a:rPr lang="sv-SE" sz="1600" dirty="0" smtClean="0"/>
              <a:t> Table</a:t>
            </a:r>
          </a:p>
          <a:p>
            <a:pPr>
              <a:spcBef>
                <a:spcPts val="900"/>
              </a:spcBef>
            </a:pPr>
            <a:r>
              <a:rPr lang="sv-SE" sz="1600" dirty="0" err="1" smtClean="0"/>
              <a:t>Periodic</a:t>
            </a:r>
            <a:r>
              <a:rPr lang="sv-SE" sz="1600" dirty="0" smtClean="0"/>
              <a:t> </a:t>
            </a:r>
            <a:r>
              <a:rPr lang="sv-SE" sz="1600" dirty="0"/>
              <a:t>Snapshot </a:t>
            </a:r>
            <a:r>
              <a:rPr lang="sv-SE" sz="1600" dirty="0" err="1"/>
              <a:t>Fact</a:t>
            </a:r>
            <a:r>
              <a:rPr lang="sv-SE" sz="1600" dirty="0"/>
              <a:t> </a:t>
            </a:r>
            <a:r>
              <a:rPr lang="sv-SE" sz="1600" dirty="0" smtClean="0"/>
              <a:t>Table</a:t>
            </a:r>
            <a:endParaRPr lang="sv-SE" sz="1600" dirty="0"/>
          </a:p>
          <a:p>
            <a:pPr>
              <a:spcBef>
                <a:spcPts val="900"/>
              </a:spcBef>
            </a:pPr>
            <a:r>
              <a:rPr lang="sv-SE" sz="1600" dirty="0" err="1" smtClean="0"/>
              <a:t>Accumulating</a:t>
            </a:r>
            <a:r>
              <a:rPr lang="sv-SE" sz="1600" dirty="0" smtClean="0"/>
              <a:t> </a:t>
            </a:r>
            <a:r>
              <a:rPr lang="sv-SE" sz="1600" dirty="0"/>
              <a:t>Snapshot </a:t>
            </a:r>
            <a:r>
              <a:rPr lang="sv-SE" sz="1600" dirty="0" err="1"/>
              <a:t>Fact</a:t>
            </a:r>
            <a:r>
              <a:rPr lang="sv-SE" sz="1600" dirty="0"/>
              <a:t> Table</a:t>
            </a:r>
          </a:p>
          <a:p>
            <a:pPr marL="0" indent="0">
              <a:spcBef>
                <a:spcPts val="900"/>
              </a:spcBef>
              <a:buNone/>
            </a:pPr>
            <a:endParaRPr lang="sv-SE" sz="1400" dirty="0"/>
          </a:p>
          <a:p>
            <a:pPr marL="0" indent="0">
              <a:spcBef>
                <a:spcPts val="900"/>
              </a:spcBef>
              <a:buNone/>
            </a:pPr>
            <a:endParaRPr lang="sv-SE" sz="1400" dirty="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27221591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en-GB" altLang="sv-SE" sz="2700"/>
              <a:t>Transaction fact tables</a:t>
            </a:r>
          </a:p>
        </p:txBody>
      </p:sp>
      <p:sp>
        <p:nvSpPr>
          <p:cNvPr id="632835" name="Rectangle 3"/>
          <p:cNvSpPr>
            <a:spLocks noGrp="1" noChangeArrowheads="1"/>
          </p:cNvSpPr>
          <p:nvPr>
            <p:ph type="body" idx="1"/>
          </p:nvPr>
        </p:nvSpPr>
        <p:spPr>
          <a:xfrm>
            <a:off x="792000" y="1253520"/>
            <a:ext cx="7716569" cy="1363266"/>
          </a:xfrm>
        </p:spPr>
        <p:txBody>
          <a:bodyPr>
            <a:noAutofit/>
          </a:bodyPr>
          <a:lstStyle/>
          <a:p>
            <a:r>
              <a:rPr lang="en-GB" altLang="sv-SE" sz="1600" dirty="0" smtClean="0"/>
              <a:t>Transaction </a:t>
            </a:r>
            <a:r>
              <a:rPr lang="en-GB" altLang="sv-SE" sz="1600" dirty="0"/>
              <a:t>fact tables represent an event that occurred at an instantaneous point in time</a:t>
            </a:r>
          </a:p>
          <a:p>
            <a:r>
              <a:rPr lang="en-GB" altLang="sv-SE" sz="1600" dirty="0"/>
              <a:t>A row exist in the fact table for a given customer or product only if the transaction event </a:t>
            </a:r>
            <a:r>
              <a:rPr lang="en-GB" altLang="sv-SE" sz="1600" dirty="0" smtClean="0"/>
              <a:t>has occurred</a:t>
            </a:r>
            <a:endParaRPr lang="en-GB" altLang="sv-SE" sz="1600" dirty="0"/>
          </a:p>
        </p:txBody>
      </p:sp>
      <p:sp>
        <p:nvSpPr>
          <p:cNvPr id="632836" name="Rectangle 4"/>
          <p:cNvSpPr>
            <a:spLocks noChangeArrowheads="1"/>
          </p:cNvSpPr>
          <p:nvPr/>
        </p:nvSpPr>
        <p:spPr bwMode="auto">
          <a:xfrm>
            <a:off x="3071570" y="3321481"/>
            <a:ext cx="17145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2837" name="Text Box 5"/>
          <p:cNvSpPr txBox="1">
            <a:spLocks noChangeArrowheads="1"/>
          </p:cNvSpPr>
          <p:nvPr/>
        </p:nvSpPr>
        <p:spPr bwMode="auto">
          <a:xfrm>
            <a:off x="2957270" y="3011919"/>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Order Transaction Fact</a:t>
            </a:r>
            <a:endParaRPr lang="en-US" altLang="sv-SE" sz="1200" b="1"/>
          </a:p>
        </p:txBody>
      </p:sp>
      <p:sp>
        <p:nvSpPr>
          <p:cNvPr id="632838" name="Text Box 6"/>
          <p:cNvSpPr txBox="1">
            <a:spLocks noChangeArrowheads="1"/>
          </p:cNvSpPr>
          <p:nvPr/>
        </p:nvSpPr>
        <p:spPr bwMode="auto">
          <a:xfrm>
            <a:off x="3071570" y="3321481"/>
            <a:ext cx="1600200"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900" dirty="0"/>
              <a:t>Product#</a:t>
            </a:r>
          </a:p>
          <a:p>
            <a:pPr>
              <a:spcBef>
                <a:spcPct val="50000"/>
              </a:spcBef>
            </a:pPr>
            <a:r>
              <a:rPr lang="sv-SE" altLang="sv-SE" sz="900" dirty="0" smtClean="0"/>
              <a:t>Date#</a:t>
            </a:r>
            <a:endParaRPr lang="sv-SE" altLang="sv-SE" sz="900" dirty="0"/>
          </a:p>
          <a:p>
            <a:pPr>
              <a:spcBef>
                <a:spcPct val="50000"/>
              </a:spcBef>
            </a:pPr>
            <a:r>
              <a:rPr lang="sv-SE" altLang="sv-SE" sz="900" dirty="0" err="1"/>
              <a:t>Customer</a:t>
            </a:r>
            <a:r>
              <a:rPr lang="sv-SE" altLang="sv-SE" sz="900" dirty="0"/>
              <a:t>#</a:t>
            </a:r>
          </a:p>
          <a:p>
            <a:pPr>
              <a:spcBef>
                <a:spcPct val="50000"/>
              </a:spcBef>
            </a:pPr>
            <a:r>
              <a:rPr lang="sv-SE" altLang="sv-SE" sz="900" dirty="0" err="1" smtClean="0"/>
              <a:t>Amount</a:t>
            </a:r>
            <a:endParaRPr lang="en-US" altLang="sv-SE" sz="900" dirty="0"/>
          </a:p>
        </p:txBody>
      </p:sp>
      <p:sp>
        <p:nvSpPr>
          <p:cNvPr id="632839" name="Text Box 7"/>
          <p:cNvSpPr txBox="1">
            <a:spLocks noChangeArrowheads="1"/>
          </p:cNvSpPr>
          <p:nvPr/>
        </p:nvSpPr>
        <p:spPr bwMode="auto">
          <a:xfrm>
            <a:off x="5252795" y="3378632"/>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dirty="0" smtClean="0"/>
              <a:t>Date</a:t>
            </a:r>
            <a:endParaRPr lang="en-US" altLang="sv-SE" sz="1200" b="1" dirty="0"/>
          </a:p>
        </p:txBody>
      </p:sp>
      <p:sp>
        <p:nvSpPr>
          <p:cNvPr id="632840" name="Rectangle 8"/>
          <p:cNvSpPr>
            <a:spLocks noChangeArrowheads="1"/>
          </p:cNvSpPr>
          <p:nvPr/>
        </p:nvSpPr>
        <p:spPr bwMode="auto">
          <a:xfrm flipV="1">
            <a:off x="5309945" y="3664381"/>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2841" name="Text Box 9"/>
          <p:cNvSpPr txBox="1">
            <a:spLocks noChangeArrowheads="1"/>
          </p:cNvSpPr>
          <p:nvPr/>
        </p:nvSpPr>
        <p:spPr bwMode="auto">
          <a:xfrm>
            <a:off x="5186120" y="4293032"/>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Product</a:t>
            </a:r>
            <a:endParaRPr lang="en-US" altLang="sv-SE" sz="1200" b="1"/>
          </a:p>
        </p:txBody>
      </p:sp>
      <p:sp>
        <p:nvSpPr>
          <p:cNvPr id="632842" name="Rectangle 10"/>
          <p:cNvSpPr>
            <a:spLocks noChangeArrowheads="1"/>
          </p:cNvSpPr>
          <p:nvPr/>
        </p:nvSpPr>
        <p:spPr bwMode="auto">
          <a:xfrm flipV="1">
            <a:off x="5243270" y="4578781"/>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2843" name="Text Box 11"/>
          <p:cNvSpPr txBox="1">
            <a:spLocks noChangeArrowheads="1"/>
          </p:cNvSpPr>
          <p:nvPr/>
        </p:nvSpPr>
        <p:spPr bwMode="auto">
          <a:xfrm>
            <a:off x="1242770" y="3835832"/>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Customer</a:t>
            </a:r>
            <a:endParaRPr lang="en-US" altLang="sv-SE" sz="1200" b="1"/>
          </a:p>
        </p:txBody>
      </p:sp>
      <p:sp>
        <p:nvSpPr>
          <p:cNvPr id="632844" name="Rectangle 12"/>
          <p:cNvSpPr>
            <a:spLocks noChangeArrowheads="1"/>
          </p:cNvSpPr>
          <p:nvPr/>
        </p:nvSpPr>
        <p:spPr bwMode="auto">
          <a:xfrm flipV="1">
            <a:off x="1299920" y="4121581"/>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2845" name="Line 13"/>
          <p:cNvSpPr>
            <a:spLocks noChangeShapeType="1"/>
          </p:cNvSpPr>
          <p:nvPr/>
        </p:nvSpPr>
        <p:spPr bwMode="auto">
          <a:xfrm flipV="1">
            <a:off x="2385770" y="4064431"/>
            <a:ext cx="68580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632846" name="Line 14"/>
          <p:cNvSpPr>
            <a:spLocks noChangeShapeType="1"/>
          </p:cNvSpPr>
          <p:nvPr/>
        </p:nvSpPr>
        <p:spPr bwMode="auto">
          <a:xfrm flipH="1" flipV="1">
            <a:off x="4786070" y="3664381"/>
            <a:ext cx="51435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632847" name="Line 15"/>
          <p:cNvSpPr>
            <a:spLocks noChangeShapeType="1"/>
          </p:cNvSpPr>
          <p:nvPr/>
        </p:nvSpPr>
        <p:spPr bwMode="auto">
          <a:xfrm flipH="1" flipV="1">
            <a:off x="4786070" y="4464481"/>
            <a:ext cx="457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Tree>
    <p:extLst>
      <p:ext uri="{BB962C8B-B14F-4D97-AF65-F5344CB8AC3E}">
        <p14:creationId xmlns:p14="http://schemas.microsoft.com/office/powerpoint/2010/main" val="375571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en-GB" altLang="sv-SE" sz="2700"/>
              <a:t>Transaction fact tables</a:t>
            </a:r>
          </a:p>
        </p:txBody>
      </p:sp>
      <p:sp>
        <p:nvSpPr>
          <p:cNvPr id="632835" name="Rectangle 3"/>
          <p:cNvSpPr>
            <a:spLocks noGrp="1" noChangeArrowheads="1"/>
          </p:cNvSpPr>
          <p:nvPr>
            <p:ph type="body" idx="1"/>
          </p:nvPr>
        </p:nvSpPr>
        <p:spPr>
          <a:xfrm>
            <a:off x="792000" y="1253520"/>
            <a:ext cx="7716569" cy="1363266"/>
          </a:xfrm>
        </p:spPr>
        <p:txBody>
          <a:bodyPr>
            <a:noAutofit/>
          </a:bodyPr>
          <a:lstStyle/>
          <a:p>
            <a:r>
              <a:rPr lang="en-GB" altLang="sv-SE" sz="1600" dirty="0" smtClean="0"/>
              <a:t>Transaction fact table may also have been aggregated on date, for example all transaction for a day, week, </a:t>
            </a:r>
            <a:r>
              <a:rPr lang="en-GB" altLang="sv-SE" sz="1600" dirty="0" smtClean="0"/>
              <a:t>month – and is still called a transaction fact table  </a:t>
            </a:r>
            <a:endParaRPr lang="en-GB" altLang="sv-SE" sz="1600" dirty="0"/>
          </a:p>
        </p:txBody>
      </p:sp>
      <p:sp>
        <p:nvSpPr>
          <p:cNvPr id="632836" name="Rectangle 4"/>
          <p:cNvSpPr>
            <a:spLocks noChangeArrowheads="1"/>
          </p:cNvSpPr>
          <p:nvPr/>
        </p:nvSpPr>
        <p:spPr bwMode="auto">
          <a:xfrm>
            <a:off x="3071570" y="3321481"/>
            <a:ext cx="17145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2837" name="Text Box 5"/>
          <p:cNvSpPr txBox="1">
            <a:spLocks noChangeArrowheads="1"/>
          </p:cNvSpPr>
          <p:nvPr/>
        </p:nvSpPr>
        <p:spPr bwMode="auto">
          <a:xfrm>
            <a:off x="2957270" y="3011919"/>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Order Transaction Fact</a:t>
            </a:r>
            <a:endParaRPr lang="en-US" altLang="sv-SE" sz="1200" b="1"/>
          </a:p>
        </p:txBody>
      </p:sp>
      <p:sp>
        <p:nvSpPr>
          <p:cNvPr id="632838" name="Text Box 6"/>
          <p:cNvSpPr txBox="1">
            <a:spLocks noChangeArrowheads="1"/>
          </p:cNvSpPr>
          <p:nvPr/>
        </p:nvSpPr>
        <p:spPr bwMode="auto">
          <a:xfrm>
            <a:off x="3071570" y="3321481"/>
            <a:ext cx="16002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900" dirty="0"/>
              <a:t>Product#</a:t>
            </a:r>
          </a:p>
          <a:p>
            <a:pPr>
              <a:spcBef>
                <a:spcPct val="50000"/>
              </a:spcBef>
            </a:pPr>
            <a:r>
              <a:rPr lang="sv-SE" altLang="sv-SE" sz="900" dirty="0" err="1" smtClean="0"/>
              <a:t>Month</a:t>
            </a:r>
            <a:r>
              <a:rPr lang="sv-SE" altLang="sv-SE" sz="900" dirty="0" smtClean="0"/>
              <a:t>#</a:t>
            </a:r>
            <a:endParaRPr lang="sv-SE" altLang="sv-SE" sz="900" dirty="0"/>
          </a:p>
          <a:p>
            <a:pPr>
              <a:spcBef>
                <a:spcPct val="50000"/>
              </a:spcBef>
            </a:pPr>
            <a:r>
              <a:rPr lang="sv-SE" altLang="sv-SE" sz="900" dirty="0" err="1"/>
              <a:t>Customer</a:t>
            </a:r>
            <a:r>
              <a:rPr lang="sv-SE" altLang="sv-SE" sz="900" dirty="0"/>
              <a:t>#</a:t>
            </a:r>
          </a:p>
          <a:p>
            <a:pPr>
              <a:spcBef>
                <a:spcPct val="50000"/>
              </a:spcBef>
            </a:pPr>
            <a:r>
              <a:rPr lang="sv-SE" altLang="sv-SE" sz="900" dirty="0" smtClean="0"/>
              <a:t>No </a:t>
            </a:r>
            <a:r>
              <a:rPr lang="sv-SE" altLang="sv-SE" sz="900" dirty="0" err="1" smtClean="0"/>
              <a:t>of</a:t>
            </a:r>
            <a:r>
              <a:rPr lang="sv-SE" altLang="sv-SE" sz="900" dirty="0" smtClean="0"/>
              <a:t> order</a:t>
            </a:r>
          </a:p>
          <a:p>
            <a:pPr>
              <a:spcBef>
                <a:spcPct val="50000"/>
              </a:spcBef>
            </a:pPr>
            <a:r>
              <a:rPr lang="sv-SE" altLang="sv-SE" sz="900" dirty="0" err="1" smtClean="0"/>
              <a:t>Amount</a:t>
            </a:r>
            <a:endParaRPr lang="en-US" altLang="sv-SE" sz="900" dirty="0"/>
          </a:p>
        </p:txBody>
      </p:sp>
      <p:sp>
        <p:nvSpPr>
          <p:cNvPr id="632839" name="Text Box 7"/>
          <p:cNvSpPr txBox="1">
            <a:spLocks noChangeArrowheads="1"/>
          </p:cNvSpPr>
          <p:nvPr/>
        </p:nvSpPr>
        <p:spPr bwMode="auto">
          <a:xfrm>
            <a:off x="5252795" y="3378632"/>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dirty="0" err="1" smtClean="0"/>
              <a:t>Month</a:t>
            </a:r>
            <a:endParaRPr lang="en-US" altLang="sv-SE" sz="1200" b="1" dirty="0"/>
          </a:p>
        </p:txBody>
      </p:sp>
      <p:sp>
        <p:nvSpPr>
          <p:cNvPr id="632840" name="Rectangle 8"/>
          <p:cNvSpPr>
            <a:spLocks noChangeArrowheads="1"/>
          </p:cNvSpPr>
          <p:nvPr/>
        </p:nvSpPr>
        <p:spPr bwMode="auto">
          <a:xfrm flipV="1">
            <a:off x="5309945" y="3664381"/>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2841" name="Text Box 9"/>
          <p:cNvSpPr txBox="1">
            <a:spLocks noChangeArrowheads="1"/>
          </p:cNvSpPr>
          <p:nvPr/>
        </p:nvSpPr>
        <p:spPr bwMode="auto">
          <a:xfrm>
            <a:off x="5186120" y="4293032"/>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Product</a:t>
            </a:r>
            <a:endParaRPr lang="en-US" altLang="sv-SE" sz="1200" b="1"/>
          </a:p>
        </p:txBody>
      </p:sp>
      <p:sp>
        <p:nvSpPr>
          <p:cNvPr id="632842" name="Rectangle 10"/>
          <p:cNvSpPr>
            <a:spLocks noChangeArrowheads="1"/>
          </p:cNvSpPr>
          <p:nvPr/>
        </p:nvSpPr>
        <p:spPr bwMode="auto">
          <a:xfrm flipV="1">
            <a:off x="5243270" y="4578781"/>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2843" name="Text Box 11"/>
          <p:cNvSpPr txBox="1">
            <a:spLocks noChangeArrowheads="1"/>
          </p:cNvSpPr>
          <p:nvPr/>
        </p:nvSpPr>
        <p:spPr bwMode="auto">
          <a:xfrm>
            <a:off x="1242770" y="3835832"/>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Customer</a:t>
            </a:r>
            <a:endParaRPr lang="en-US" altLang="sv-SE" sz="1200" b="1"/>
          </a:p>
        </p:txBody>
      </p:sp>
      <p:sp>
        <p:nvSpPr>
          <p:cNvPr id="632844" name="Rectangle 12"/>
          <p:cNvSpPr>
            <a:spLocks noChangeArrowheads="1"/>
          </p:cNvSpPr>
          <p:nvPr/>
        </p:nvSpPr>
        <p:spPr bwMode="auto">
          <a:xfrm flipV="1">
            <a:off x="1299920" y="4121581"/>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2845" name="Line 13"/>
          <p:cNvSpPr>
            <a:spLocks noChangeShapeType="1"/>
          </p:cNvSpPr>
          <p:nvPr/>
        </p:nvSpPr>
        <p:spPr bwMode="auto">
          <a:xfrm flipV="1">
            <a:off x="2385770" y="4064431"/>
            <a:ext cx="68580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632846" name="Line 14"/>
          <p:cNvSpPr>
            <a:spLocks noChangeShapeType="1"/>
          </p:cNvSpPr>
          <p:nvPr/>
        </p:nvSpPr>
        <p:spPr bwMode="auto">
          <a:xfrm flipH="1" flipV="1">
            <a:off x="4786070" y="3664381"/>
            <a:ext cx="51435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632847" name="Line 15"/>
          <p:cNvSpPr>
            <a:spLocks noChangeShapeType="1"/>
          </p:cNvSpPr>
          <p:nvPr/>
        </p:nvSpPr>
        <p:spPr bwMode="auto">
          <a:xfrm flipH="1" flipV="1">
            <a:off x="4786070" y="4464481"/>
            <a:ext cx="457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Tree>
    <p:extLst>
      <p:ext uri="{BB962C8B-B14F-4D97-AF65-F5344CB8AC3E}">
        <p14:creationId xmlns:p14="http://schemas.microsoft.com/office/powerpoint/2010/main" val="476924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GB" altLang="sv-SE" sz="2700"/>
              <a:t>Periodic snapshot fact tables</a:t>
            </a:r>
          </a:p>
        </p:txBody>
      </p:sp>
      <p:sp>
        <p:nvSpPr>
          <p:cNvPr id="634883" name="Rectangle 3"/>
          <p:cNvSpPr>
            <a:spLocks noGrp="1" noChangeArrowheads="1"/>
          </p:cNvSpPr>
          <p:nvPr>
            <p:ph type="body" idx="1"/>
          </p:nvPr>
        </p:nvSpPr>
        <p:spPr>
          <a:xfrm>
            <a:off x="633331" y="1252153"/>
            <a:ext cx="8208452" cy="2560615"/>
          </a:xfrm>
        </p:spPr>
        <p:txBody>
          <a:bodyPr>
            <a:normAutofit/>
          </a:bodyPr>
          <a:lstStyle/>
          <a:p>
            <a:r>
              <a:rPr lang="en-GB" altLang="sv-SE" sz="1600" dirty="0" smtClean="0"/>
              <a:t>Periodic snapshot fact table – shows a picture/state of, for example, the quantity of products in different stores’ inventories, at </a:t>
            </a:r>
            <a:r>
              <a:rPr lang="en-GB" altLang="sv-SE" sz="1600" dirty="0"/>
              <a:t>an end of a day, week, or month, then another picture in the end of next period, and so on.</a:t>
            </a:r>
          </a:p>
          <a:p>
            <a:r>
              <a:rPr lang="en-GB" altLang="sv-SE" sz="1600" dirty="0"/>
              <a:t>The periodic snapshots are stacked consecutively into the fact table</a:t>
            </a:r>
          </a:p>
          <a:p>
            <a:pPr>
              <a:lnSpc>
                <a:spcPct val="80000"/>
              </a:lnSpc>
            </a:pPr>
            <a:endParaRPr lang="en-GB" altLang="sv-SE" dirty="0"/>
          </a:p>
        </p:txBody>
      </p:sp>
      <p:sp>
        <p:nvSpPr>
          <p:cNvPr id="634884" name="Rectangle 4"/>
          <p:cNvSpPr>
            <a:spLocks noChangeArrowheads="1"/>
          </p:cNvSpPr>
          <p:nvPr/>
        </p:nvSpPr>
        <p:spPr bwMode="auto">
          <a:xfrm>
            <a:off x="3714750" y="3758376"/>
            <a:ext cx="17145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4885" name="Text Box 5"/>
          <p:cNvSpPr txBox="1">
            <a:spLocks noChangeArrowheads="1"/>
          </p:cNvSpPr>
          <p:nvPr/>
        </p:nvSpPr>
        <p:spPr bwMode="auto">
          <a:xfrm>
            <a:off x="3600450" y="3448814"/>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Inventory Snapshot Fact</a:t>
            </a:r>
            <a:endParaRPr lang="en-US" altLang="sv-SE" sz="1200" b="1"/>
          </a:p>
        </p:txBody>
      </p:sp>
      <p:sp>
        <p:nvSpPr>
          <p:cNvPr id="634886" name="Text Box 6"/>
          <p:cNvSpPr txBox="1">
            <a:spLocks noChangeArrowheads="1"/>
          </p:cNvSpPr>
          <p:nvPr/>
        </p:nvSpPr>
        <p:spPr bwMode="auto">
          <a:xfrm>
            <a:off x="3714750" y="3758376"/>
            <a:ext cx="16002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900" dirty="0"/>
              <a:t>Product#</a:t>
            </a:r>
          </a:p>
          <a:p>
            <a:pPr>
              <a:spcBef>
                <a:spcPct val="50000"/>
              </a:spcBef>
            </a:pPr>
            <a:r>
              <a:rPr lang="sv-SE" altLang="sv-SE" sz="900" dirty="0" smtClean="0"/>
              <a:t>Date#</a:t>
            </a:r>
            <a:endParaRPr lang="sv-SE" altLang="sv-SE" sz="900" dirty="0"/>
          </a:p>
          <a:p>
            <a:pPr>
              <a:spcBef>
                <a:spcPct val="50000"/>
              </a:spcBef>
            </a:pPr>
            <a:r>
              <a:rPr lang="sv-SE" altLang="sv-SE" sz="900" dirty="0"/>
              <a:t>Store#</a:t>
            </a:r>
          </a:p>
          <a:p>
            <a:pPr>
              <a:spcBef>
                <a:spcPct val="50000"/>
              </a:spcBef>
            </a:pPr>
            <a:r>
              <a:rPr lang="sv-SE" altLang="sv-SE" sz="900" dirty="0" err="1"/>
              <a:t>Quantity</a:t>
            </a:r>
            <a:endParaRPr lang="sv-SE" altLang="sv-SE" sz="900" dirty="0"/>
          </a:p>
          <a:p>
            <a:pPr>
              <a:spcBef>
                <a:spcPct val="50000"/>
              </a:spcBef>
            </a:pPr>
            <a:endParaRPr lang="en-US" altLang="sv-SE" sz="900" dirty="0"/>
          </a:p>
        </p:txBody>
      </p:sp>
      <p:sp>
        <p:nvSpPr>
          <p:cNvPr id="634887" name="Text Box 7"/>
          <p:cNvSpPr txBox="1">
            <a:spLocks noChangeArrowheads="1"/>
          </p:cNvSpPr>
          <p:nvPr/>
        </p:nvSpPr>
        <p:spPr bwMode="auto">
          <a:xfrm>
            <a:off x="5895975" y="3829487"/>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dirty="0" smtClean="0"/>
              <a:t>Date</a:t>
            </a:r>
            <a:endParaRPr lang="en-US" altLang="sv-SE" sz="1200" b="1" dirty="0"/>
          </a:p>
        </p:txBody>
      </p:sp>
      <p:sp>
        <p:nvSpPr>
          <p:cNvPr id="634888" name="Rectangle 8"/>
          <p:cNvSpPr>
            <a:spLocks noChangeArrowheads="1"/>
          </p:cNvSpPr>
          <p:nvPr/>
        </p:nvSpPr>
        <p:spPr bwMode="auto">
          <a:xfrm flipV="1">
            <a:off x="5953125" y="4101276"/>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4889" name="Text Box 9"/>
          <p:cNvSpPr txBox="1">
            <a:spLocks noChangeArrowheads="1"/>
          </p:cNvSpPr>
          <p:nvPr/>
        </p:nvSpPr>
        <p:spPr bwMode="auto">
          <a:xfrm>
            <a:off x="5943600" y="4384985"/>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Product</a:t>
            </a:r>
            <a:endParaRPr lang="en-US" altLang="sv-SE" sz="1200" b="1"/>
          </a:p>
        </p:txBody>
      </p:sp>
      <p:sp>
        <p:nvSpPr>
          <p:cNvPr id="634890" name="Rectangle 10"/>
          <p:cNvSpPr>
            <a:spLocks noChangeArrowheads="1"/>
          </p:cNvSpPr>
          <p:nvPr/>
        </p:nvSpPr>
        <p:spPr bwMode="auto">
          <a:xfrm flipV="1">
            <a:off x="6000750" y="4631908"/>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4891" name="Text Box 11"/>
          <p:cNvSpPr txBox="1">
            <a:spLocks noChangeArrowheads="1"/>
          </p:cNvSpPr>
          <p:nvPr/>
        </p:nvSpPr>
        <p:spPr bwMode="auto">
          <a:xfrm>
            <a:off x="1885950" y="4272727"/>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Store</a:t>
            </a:r>
            <a:endParaRPr lang="en-US" altLang="sv-SE" sz="1200" b="1"/>
          </a:p>
        </p:txBody>
      </p:sp>
      <p:sp>
        <p:nvSpPr>
          <p:cNvPr id="634892" name="Rectangle 12"/>
          <p:cNvSpPr>
            <a:spLocks noChangeArrowheads="1"/>
          </p:cNvSpPr>
          <p:nvPr/>
        </p:nvSpPr>
        <p:spPr bwMode="auto">
          <a:xfrm flipV="1">
            <a:off x="1943100" y="4558476"/>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4893" name="Line 13"/>
          <p:cNvSpPr>
            <a:spLocks noChangeShapeType="1"/>
          </p:cNvSpPr>
          <p:nvPr/>
        </p:nvSpPr>
        <p:spPr bwMode="auto">
          <a:xfrm flipV="1">
            <a:off x="3028950" y="4501326"/>
            <a:ext cx="68580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634894" name="Line 14"/>
          <p:cNvSpPr>
            <a:spLocks noChangeShapeType="1"/>
          </p:cNvSpPr>
          <p:nvPr/>
        </p:nvSpPr>
        <p:spPr bwMode="auto">
          <a:xfrm flipH="1" flipV="1">
            <a:off x="5429250" y="4101276"/>
            <a:ext cx="51435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634895" name="Line 15"/>
          <p:cNvSpPr>
            <a:spLocks noChangeShapeType="1"/>
          </p:cNvSpPr>
          <p:nvPr/>
        </p:nvSpPr>
        <p:spPr bwMode="auto">
          <a:xfrm flipH="1" flipV="1">
            <a:off x="5429250" y="4460458"/>
            <a:ext cx="571500" cy="212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Tree>
    <p:extLst>
      <p:ext uri="{BB962C8B-B14F-4D97-AF65-F5344CB8AC3E}">
        <p14:creationId xmlns:p14="http://schemas.microsoft.com/office/powerpoint/2010/main" val="73582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GB" altLang="sv-SE" sz="2700"/>
              <a:t>Periodic snapshot fact tables</a:t>
            </a:r>
          </a:p>
        </p:txBody>
      </p:sp>
      <p:sp>
        <p:nvSpPr>
          <p:cNvPr id="634883" name="Rectangle 3"/>
          <p:cNvSpPr>
            <a:spLocks noGrp="1" noChangeArrowheads="1"/>
          </p:cNvSpPr>
          <p:nvPr>
            <p:ph type="body" idx="1"/>
          </p:nvPr>
        </p:nvSpPr>
        <p:spPr>
          <a:xfrm>
            <a:off x="633331" y="1252153"/>
            <a:ext cx="7819634" cy="2560615"/>
          </a:xfrm>
        </p:spPr>
        <p:txBody>
          <a:bodyPr>
            <a:normAutofit/>
          </a:bodyPr>
          <a:lstStyle/>
          <a:p>
            <a:r>
              <a:rPr lang="en-GB" altLang="sv-SE" sz="1600" dirty="0"/>
              <a:t>Periodic snapshot fact table </a:t>
            </a:r>
            <a:r>
              <a:rPr lang="en-US" sz="1600" dirty="0" smtClean="0">
                <a:solidFill>
                  <a:srgbClr val="3B3B63"/>
                </a:solidFill>
                <a:cs typeface="Arial"/>
              </a:rPr>
              <a:t>represents </a:t>
            </a:r>
            <a:r>
              <a:rPr lang="en-US" sz="1600" dirty="0">
                <a:solidFill>
                  <a:srgbClr val="3B3B63"/>
                </a:solidFill>
                <a:cs typeface="Arial"/>
              </a:rPr>
              <a:t>a snapshot</a:t>
            </a:r>
            <a:r>
              <a:rPr lang="en-US" sz="1600" spc="-105" dirty="0">
                <a:solidFill>
                  <a:srgbClr val="3B3B63"/>
                </a:solidFill>
                <a:cs typeface="Arial"/>
              </a:rPr>
              <a:t> </a:t>
            </a:r>
            <a:r>
              <a:rPr lang="en-US" sz="1600" dirty="0">
                <a:solidFill>
                  <a:srgbClr val="3B3B63"/>
                </a:solidFill>
                <a:cs typeface="Arial"/>
              </a:rPr>
              <a:t>of </a:t>
            </a:r>
            <a:r>
              <a:rPr lang="en-US" sz="1600" dirty="0" smtClean="0">
                <a:solidFill>
                  <a:srgbClr val="3B3B63"/>
                </a:solidFill>
                <a:cs typeface="Arial"/>
              </a:rPr>
              <a:t>data (facts) </a:t>
            </a:r>
            <a:r>
              <a:rPr lang="en-US" sz="1600" dirty="0">
                <a:solidFill>
                  <a:srgbClr val="3B3B63"/>
                </a:solidFill>
                <a:cs typeface="Arial"/>
              </a:rPr>
              <a:t>at specific point in</a:t>
            </a:r>
            <a:r>
              <a:rPr lang="en-US" sz="1600" spc="-114" dirty="0">
                <a:solidFill>
                  <a:srgbClr val="3B3B63"/>
                </a:solidFill>
                <a:cs typeface="Arial"/>
              </a:rPr>
              <a:t> </a:t>
            </a:r>
            <a:r>
              <a:rPr lang="en-US" sz="1600" dirty="0">
                <a:solidFill>
                  <a:srgbClr val="3B3B63"/>
                </a:solidFill>
                <a:cs typeface="Arial"/>
              </a:rPr>
              <a:t>time</a:t>
            </a:r>
            <a:endParaRPr lang="en-GB" altLang="sv-SE" dirty="0"/>
          </a:p>
        </p:txBody>
      </p:sp>
      <p:sp>
        <p:nvSpPr>
          <p:cNvPr id="305" name="object 9"/>
          <p:cNvSpPr/>
          <p:nvPr/>
        </p:nvSpPr>
        <p:spPr>
          <a:xfrm>
            <a:off x="3984691" y="3239290"/>
            <a:ext cx="2540" cy="5080"/>
          </a:xfrm>
          <a:custGeom>
            <a:avLst/>
            <a:gdLst/>
            <a:ahLst/>
            <a:cxnLst/>
            <a:rect l="l" t="t" r="r" b="b"/>
            <a:pathLst>
              <a:path w="2539" h="5080">
                <a:moveTo>
                  <a:pt x="2229" y="557"/>
                </a:moveTo>
                <a:lnTo>
                  <a:pt x="0" y="5014"/>
                </a:lnTo>
                <a:lnTo>
                  <a:pt x="1672" y="0"/>
                </a:lnTo>
              </a:path>
            </a:pathLst>
          </a:custGeom>
          <a:ln w="5573">
            <a:solidFill>
              <a:srgbClr val="26577B"/>
            </a:solidFill>
          </a:ln>
        </p:spPr>
        <p:txBody>
          <a:bodyPr wrap="square" lIns="0" tIns="0" rIns="0" bIns="0" rtlCol="0"/>
          <a:lstStyle/>
          <a:p>
            <a:endParaRPr/>
          </a:p>
        </p:txBody>
      </p:sp>
      <p:sp>
        <p:nvSpPr>
          <p:cNvPr id="307" name="object 35"/>
          <p:cNvSpPr/>
          <p:nvPr/>
        </p:nvSpPr>
        <p:spPr>
          <a:xfrm>
            <a:off x="3996592" y="3235111"/>
            <a:ext cx="19685" cy="32384"/>
          </a:xfrm>
          <a:custGeom>
            <a:avLst/>
            <a:gdLst/>
            <a:ahLst/>
            <a:cxnLst/>
            <a:rect l="l" t="t" r="r" b="b"/>
            <a:pathLst>
              <a:path w="19685" h="32385">
                <a:moveTo>
                  <a:pt x="8274" y="32313"/>
                </a:moveTo>
                <a:lnTo>
                  <a:pt x="4373" y="31756"/>
                </a:lnTo>
                <a:lnTo>
                  <a:pt x="0" y="9471"/>
                </a:lnTo>
                <a:lnTo>
                  <a:pt x="5487" y="1671"/>
                </a:lnTo>
                <a:lnTo>
                  <a:pt x="7717" y="0"/>
                </a:lnTo>
                <a:lnTo>
                  <a:pt x="14962" y="1671"/>
                </a:lnTo>
                <a:lnTo>
                  <a:pt x="19235" y="5014"/>
                </a:lnTo>
                <a:lnTo>
                  <a:pt x="13847" y="31199"/>
                </a:lnTo>
                <a:lnTo>
                  <a:pt x="8274" y="32313"/>
                </a:lnTo>
                <a:close/>
              </a:path>
            </a:pathLst>
          </a:custGeom>
          <a:solidFill>
            <a:srgbClr val="26577B"/>
          </a:solidFill>
        </p:spPr>
        <p:txBody>
          <a:bodyPr wrap="square" lIns="0" tIns="0" rIns="0" bIns="0" rtlCol="0"/>
          <a:lstStyle/>
          <a:p>
            <a:endParaRPr/>
          </a:p>
        </p:txBody>
      </p:sp>
      <p:sp>
        <p:nvSpPr>
          <p:cNvPr id="309" name="object 444"/>
          <p:cNvSpPr/>
          <p:nvPr/>
        </p:nvSpPr>
        <p:spPr>
          <a:xfrm>
            <a:off x="1838529" y="3181339"/>
            <a:ext cx="1693545" cy="224154"/>
          </a:xfrm>
          <a:custGeom>
            <a:avLst/>
            <a:gdLst/>
            <a:ahLst/>
            <a:cxnLst/>
            <a:rect l="l" t="t" r="r" b="b"/>
            <a:pathLst>
              <a:path w="1693545" h="224154">
                <a:moveTo>
                  <a:pt x="0" y="0"/>
                </a:moveTo>
                <a:lnTo>
                  <a:pt x="1693164" y="0"/>
                </a:lnTo>
                <a:lnTo>
                  <a:pt x="1693164" y="224027"/>
                </a:lnTo>
                <a:lnTo>
                  <a:pt x="0" y="224027"/>
                </a:lnTo>
                <a:lnTo>
                  <a:pt x="0" y="0"/>
                </a:lnTo>
                <a:close/>
              </a:path>
            </a:pathLst>
          </a:custGeom>
          <a:solidFill>
            <a:srgbClr val="D3D3E5"/>
          </a:solidFill>
        </p:spPr>
        <p:txBody>
          <a:bodyPr wrap="square" lIns="0" tIns="0" rIns="0" bIns="0" rtlCol="0"/>
          <a:lstStyle/>
          <a:p>
            <a:endParaRPr/>
          </a:p>
        </p:txBody>
      </p:sp>
      <p:sp>
        <p:nvSpPr>
          <p:cNvPr id="310" name="object 445"/>
          <p:cNvSpPr/>
          <p:nvPr/>
        </p:nvSpPr>
        <p:spPr>
          <a:xfrm>
            <a:off x="1838529" y="3181339"/>
            <a:ext cx="1693545" cy="224154"/>
          </a:xfrm>
          <a:custGeom>
            <a:avLst/>
            <a:gdLst/>
            <a:ahLst/>
            <a:cxnLst/>
            <a:rect l="l" t="t" r="r" b="b"/>
            <a:pathLst>
              <a:path w="1693545" h="224154">
                <a:moveTo>
                  <a:pt x="0" y="0"/>
                </a:moveTo>
                <a:lnTo>
                  <a:pt x="1693164" y="0"/>
                </a:lnTo>
                <a:lnTo>
                  <a:pt x="1693164" y="224027"/>
                </a:lnTo>
                <a:lnTo>
                  <a:pt x="0" y="224027"/>
                </a:lnTo>
                <a:lnTo>
                  <a:pt x="0" y="0"/>
                </a:lnTo>
                <a:close/>
              </a:path>
            </a:pathLst>
          </a:custGeom>
          <a:ln w="9905">
            <a:solidFill>
              <a:srgbClr val="373769"/>
            </a:solidFill>
          </a:ln>
        </p:spPr>
        <p:txBody>
          <a:bodyPr wrap="square" lIns="0" tIns="0" rIns="0" bIns="0" rtlCol="0"/>
          <a:lstStyle/>
          <a:p>
            <a:endParaRPr/>
          </a:p>
        </p:txBody>
      </p:sp>
      <p:sp>
        <p:nvSpPr>
          <p:cNvPr id="311" name="object 446"/>
          <p:cNvSpPr txBox="1"/>
          <p:nvPr/>
        </p:nvSpPr>
        <p:spPr>
          <a:xfrm>
            <a:off x="1916895" y="3229639"/>
            <a:ext cx="1056640" cy="135890"/>
          </a:xfrm>
          <a:prstGeom prst="rect">
            <a:avLst/>
          </a:prstGeom>
        </p:spPr>
        <p:txBody>
          <a:bodyPr vert="horz" wrap="square" lIns="0" tIns="0" rIns="0" bIns="0" rtlCol="0">
            <a:spAutoFit/>
          </a:bodyPr>
          <a:lstStyle/>
          <a:p>
            <a:pPr marL="12700">
              <a:lnSpc>
                <a:spcPct val="100000"/>
              </a:lnSpc>
            </a:pPr>
            <a:r>
              <a:rPr sz="800" spc="-5" dirty="0">
                <a:solidFill>
                  <a:srgbClr val="373769"/>
                </a:solidFill>
                <a:latin typeface="Arial"/>
                <a:cs typeface="Arial"/>
              </a:rPr>
              <a:t>Warehouse</a:t>
            </a:r>
            <a:r>
              <a:rPr sz="800" spc="-10" dirty="0">
                <a:solidFill>
                  <a:srgbClr val="373769"/>
                </a:solidFill>
                <a:latin typeface="Arial"/>
                <a:cs typeface="Arial"/>
              </a:rPr>
              <a:t> </a:t>
            </a:r>
            <a:r>
              <a:rPr sz="800" spc="-5" dirty="0">
                <a:solidFill>
                  <a:srgbClr val="373769"/>
                </a:solidFill>
                <a:latin typeface="Arial"/>
                <a:cs typeface="Arial"/>
              </a:rPr>
              <a:t>Dimension</a:t>
            </a:r>
            <a:endParaRPr sz="800">
              <a:latin typeface="Arial"/>
              <a:cs typeface="Arial"/>
            </a:endParaRPr>
          </a:p>
        </p:txBody>
      </p:sp>
      <p:sp>
        <p:nvSpPr>
          <p:cNvPr id="312" name="object 447"/>
          <p:cNvSpPr txBox="1"/>
          <p:nvPr/>
        </p:nvSpPr>
        <p:spPr>
          <a:xfrm>
            <a:off x="6239840" y="3004367"/>
            <a:ext cx="1104265" cy="208915"/>
          </a:xfrm>
          <a:prstGeom prst="rect">
            <a:avLst/>
          </a:prstGeom>
          <a:solidFill>
            <a:srgbClr val="D3D3E5"/>
          </a:solidFill>
          <a:ln w="9906">
            <a:solidFill>
              <a:srgbClr val="373769"/>
            </a:solidFill>
          </a:ln>
        </p:spPr>
        <p:txBody>
          <a:bodyPr vert="horz" wrap="square" lIns="0" tIns="35560" rIns="0" bIns="0" rtlCol="0">
            <a:spAutoFit/>
          </a:bodyPr>
          <a:lstStyle/>
          <a:p>
            <a:pPr marL="85725">
              <a:lnSpc>
                <a:spcPct val="100000"/>
              </a:lnSpc>
              <a:spcBef>
                <a:spcPts val="280"/>
              </a:spcBef>
            </a:pPr>
            <a:r>
              <a:rPr sz="800" spc="-5" dirty="0">
                <a:solidFill>
                  <a:srgbClr val="373769"/>
                </a:solidFill>
                <a:latin typeface="Arial"/>
                <a:cs typeface="Arial"/>
              </a:rPr>
              <a:t>Product</a:t>
            </a:r>
            <a:r>
              <a:rPr sz="800" spc="-25" dirty="0">
                <a:solidFill>
                  <a:srgbClr val="373769"/>
                </a:solidFill>
                <a:latin typeface="Arial"/>
                <a:cs typeface="Arial"/>
              </a:rPr>
              <a:t> </a:t>
            </a:r>
            <a:r>
              <a:rPr sz="800" spc="-5" dirty="0">
                <a:solidFill>
                  <a:srgbClr val="373769"/>
                </a:solidFill>
                <a:latin typeface="Arial"/>
                <a:cs typeface="Arial"/>
              </a:rPr>
              <a:t>Dimension</a:t>
            </a:r>
            <a:endParaRPr sz="800">
              <a:latin typeface="Arial"/>
              <a:cs typeface="Arial"/>
            </a:endParaRPr>
          </a:p>
        </p:txBody>
      </p:sp>
      <p:sp>
        <p:nvSpPr>
          <p:cNvPr id="313" name="object 448"/>
          <p:cNvSpPr/>
          <p:nvPr/>
        </p:nvSpPr>
        <p:spPr>
          <a:xfrm>
            <a:off x="3696285" y="2663752"/>
            <a:ext cx="2406650" cy="208915"/>
          </a:xfrm>
          <a:custGeom>
            <a:avLst/>
            <a:gdLst/>
            <a:ahLst/>
            <a:cxnLst/>
            <a:rect l="l" t="t" r="r" b="b"/>
            <a:pathLst>
              <a:path w="2406650" h="208914">
                <a:moveTo>
                  <a:pt x="0" y="0"/>
                </a:moveTo>
                <a:lnTo>
                  <a:pt x="2406396" y="0"/>
                </a:lnTo>
                <a:lnTo>
                  <a:pt x="2406396" y="208787"/>
                </a:lnTo>
                <a:lnTo>
                  <a:pt x="0" y="208787"/>
                </a:lnTo>
                <a:lnTo>
                  <a:pt x="0" y="0"/>
                </a:lnTo>
                <a:close/>
              </a:path>
            </a:pathLst>
          </a:custGeom>
          <a:solidFill>
            <a:srgbClr val="D3D3E5"/>
          </a:solidFill>
        </p:spPr>
        <p:txBody>
          <a:bodyPr wrap="square" lIns="0" tIns="0" rIns="0" bIns="0" rtlCol="0"/>
          <a:lstStyle/>
          <a:p>
            <a:endParaRPr/>
          </a:p>
        </p:txBody>
      </p:sp>
      <p:sp>
        <p:nvSpPr>
          <p:cNvPr id="314" name="object 449"/>
          <p:cNvSpPr/>
          <p:nvPr/>
        </p:nvSpPr>
        <p:spPr>
          <a:xfrm>
            <a:off x="3696285" y="2663752"/>
            <a:ext cx="2406650" cy="208915"/>
          </a:xfrm>
          <a:custGeom>
            <a:avLst/>
            <a:gdLst/>
            <a:ahLst/>
            <a:cxnLst/>
            <a:rect l="l" t="t" r="r" b="b"/>
            <a:pathLst>
              <a:path w="2406650" h="208914">
                <a:moveTo>
                  <a:pt x="0" y="0"/>
                </a:moveTo>
                <a:lnTo>
                  <a:pt x="2406396" y="0"/>
                </a:lnTo>
                <a:lnTo>
                  <a:pt x="2406396" y="208787"/>
                </a:lnTo>
                <a:lnTo>
                  <a:pt x="0" y="208787"/>
                </a:lnTo>
                <a:lnTo>
                  <a:pt x="0" y="0"/>
                </a:lnTo>
                <a:close/>
              </a:path>
            </a:pathLst>
          </a:custGeom>
          <a:ln w="9906">
            <a:solidFill>
              <a:srgbClr val="373769"/>
            </a:solidFill>
          </a:ln>
        </p:spPr>
        <p:txBody>
          <a:bodyPr wrap="square" lIns="0" tIns="0" rIns="0" bIns="0" rtlCol="0"/>
          <a:lstStyle/>
          <a:p>
            <a:endParaRPr/>
          </a:p>
        </p:txBody>
      </p:sp>
      <p:sp>
        <p:nvSpPr>
          <p:cNvPr id="315" name="object 450"/>
          <p:cNvSpPr txBox="1"/>
          <p:nvPr/>
        </p:nvSpPr>
        <p:spPr>
          <a:xfrm>
            <a:off x="3984691" y="2683948"/>
            <a:ext cx="1827530" cy="174625"/>
          </a:xfrm>
          <a:prstGeom prst="rect">
            <a:avLst/>
          </a:prstGeom>
        </p:spPr>
        <p:txBody>
          <a:bodyPr vert="horz" wrap="square" lIns="0" tIns="0" rIns="0" bIns="0" rtlCol="0">
            <a:spAutoFit/>
          </a:bodyPr>
          <a:lstStyle/>
          <a:p>
            <a:pPr marL="12700">
              <a:lnSpc>
                <a:spcPct val="100000"/>
              </a:lnSpc>
            </a:pPr>
            <a:r>
              <a:rPr sz="1050" spc="-5" dirty="0">
                <a:solidFill>
                  <a:srgbClr val="373769"/>
                </a:solidFill>
                <a:latin typeface="Arial"/>
                <a:cs typeface="Arial"/>
              </a:rPr>
              <a:t>Store Inventory Snapshot</a:t>
            </a:r>
            <a:r>
              <a:rPr sz="1050" spc="-15" dirty="0">
                <a:solidFill>
                  <a:srgbClr val="373769"/>
                </a:solidFill>
                <a:latin typeface="Arial"/>
                <a:cs typeface="Arial"/>
              </a:rPr>
              <a:t> </a:t>
            </a:r>
            <a:r>
              <a:rPr sz="1050" spc="-5" dirty="0">
                <a:solidFill>
                  <a:srgbClr val="373769"/>
                </a:solidFill>
                <a:latin typeface="Arial"/>
                <a:cs typeface="Arial"/>
              </a:rPr>
              <a:t>Fact</a:t>
            </a:r>
            <a:endParaRPr sz="1050">
              <a:latin typeface="Arial"/>
              <a:cs typeface="Arial"/>
            </a:endParaRPr>
          </a:p>
        </p:txBody>
      </p:sp>
      <p:sp>
        <p:nvSpPr>
          <p:cNvPr id="316" name="object 451"/>
          <p:cNvSpPr/>
          <p:nvPr/>
        </p:nvSpPr>
        <p:spPr>
          <a:xfrm>
            <a:off x="3696285" y="2867969"/>
            <a:ext cx="2406650" cy="1049655"/>
          </a:xfrm>
          <a:custGeom>
            <a:avLst/>
            <a:gdLst/>
            <a:ahLst/>
            <a:cxnLst/>
            <a:rect l="l" t="t" r="r" b="b"/>
            <a:pathLst>
              <a:path w="2406650" h="1049654">
                <a:moveTo>
                  <a:pt x="0" y="0"/>
                </a:moveTo>
                <a:lnTo>
                  <a:pt x="2406396" y="0"/>
                </a:lnTo>
                <a:lnTo>
                  <a:pt x="2406396" y="1049274"/>
                </a:lnTo>
                <a:lnTo>
                  <a:pt x="0" y="1049274"/>
                </a:lnTo>
                <a:lnTo>
                  <a:pt x="0" y="0"/>
                </a:lnTo>
                <a:close/>
              </a:path>
            </a:pathLst>
          </a:custGeom>
          <a:ln w="9905">
            <a:solidFill>
              <a:srgbClr val="373769"/>
            </a:solidFill>
          </a:ln>
        </p:spPr>
        <p:txBody>
          <a:bodyPr wrap="square" lIns="0" tIns="0" rIns="0" bIns="0" rtlCol="0"/>
          <a:lstStyle/>
          <a:p>
            <a:endParaRPr/>
          </a:p>
        </p:txBody>
      </p:sp>
      <p:sp>
        <p:nvSpPr>
          <p:cNvPr id="317" name="object 452"/>
          <p:cNvSpPr txBox="1"/>
          <p:nvPr/>
        </p:nvSpPr>
        <p:spPr>
          <a:xfrm>
            <a:off x="3774772" y="2910584"/>
            <a:ext cx="2285365" cy="974725"/>
          </a:xfrm>
          <a:prstGeom prst="rect">
            <a:avLst/>
          </a:prstGeom>
        </p:spPr>
        <p:txBody>
          <a:bodyPr vert="horz" wrap="square" lIns="0" tIns="0" rIns="0" bIns="0" rtlCol="0">
            <a:spAutoFit/>
          </a:bodyPr>
          <a:lstStyle/>
          <a:p>
            <a:pPr marL="12700" marR="1198245">
              <a:lnSpc>
                <a:spcPct val="100000"/>
              </a:lnSpc>
            </a:pPr>
            <a:r>
              <a:rPr sz="900" spc="-5" dirty="0">
                <a:solidFill>
                  <a:srgbClr val="373769"/>
                </a:solidFill>
                <a:latin typeface="Arial"/>
                <a:cs typeface="Arial"/>
              </a:rPr>
              <a:t>Date Key (FK)  Product Key </a:t>
            </a:r>
            <a:r>
              <a:rPr sz="900" dirty="0">
                <a:solidFill>
                  <a:srgbClr val="373769"/>
                </a:solidFill>
                <a:latin typeface="Arial"/>
                <a:cs typeface="Arial"/>
              </a:rPr>
              <a:t>(FK)  </a:t>
            </a:r>
            <a:r>
              <a:rPr sz="900" spc="-5" dirty="0">
                <a:solidFill>
                  <a:srgbClr val="373769"/>
                </a:solidFill>
                <a:latin typeface="Arial"/>
                <a:cs typeface="Arial"/>
              </a:rPr>
              <a:t>Warehouse Key</a:t>
            </a:r>
            <a:r>
              <a:rPr sz="900" spc="-50" dirty="0">
                <a:solidFill>
                  <a:srgbClr val="373769"/>
                </a:solidFill>
                <a:latin typeface="Arial"/>
                <a:cs typeface="Arial"/>
              </a:rPr>
              <a:t> </a:t>
            </a:r>
            <a:r>
              <a:rPr sz="900" spc="-5" dirty="0">
                <a:solidFill>
                  <a:srgbClr val="373769"/>
                </a:solidFill>
                <a:latin typeface="Arial"/>
                <a:cs typeface="Arial"/>
              </a:rPr>
              <a:t>(FK)  Quantity on </a:t>
            </a:r>
            <a:r>
              <a:rPr sz="900" spc="-10" dirty="0">
                <a:solidFill>
                  <a:srgbClr val="373769"/>
                </a:solidFill>
                <a:latin typeface="Arial"/>
                <a:cs typeface="Arial"/>
              </a:rPr>
              <a:t>Hand  </a:t>
            </a:r>
            <a:r>
              <a:rPr sz="900" spc="-5" dirty="0">
                <a:solidFill>
                  <a:srgbClr val="373769"/>
                </a:solidFill>
                <a:latin typeface="Arial"/>
                <a:cs typeface="Arial"/>
              </a:rPr>
              <a:t>Quantity</a:t>
            </a:r>
            <a:r>
              <a:rPr sz="900" spc="-80" dirty="0">
                <a:solidFill>
                  <a:srgbClr val="373769"/>
                </a:solidFill>
                <a:latin typeface="Arial"/>
                <a:cs typeface="Arial"/>
              </a:rPr>
              <a:t> </a:t>
            </a:r>
            <a:r>
              <a:rPr sz="900" spc="-5" dirty="0">
                <a:solidFill>
                  <a:srgbClr val="373769"/>
                </a:solidFill>
                <a:latin typeface="Arial"/>
                <a:cs typeface="Arial"/>
              </a:rPr>
              <a:t>Sold</a:t>
            </a:r>
            <a:endParaRPr sz="900" dirty="0">
              <a:latin typeface="Arial"/>
              <a:cs typeface="Arial"/>
            </a:endParaRPr>
          </a:p>
          <a:p>
            <a:pPr marL="12700">
              <a:lnSpc>
                <a:spcPct val="100000"/>
              </a:lnSpc>
            </a:pPr>
            <a:r>
              <a:rPr sz="900" spc="-5" dirty="0">
                <a:solidFill>
                  <a:srgbClr val="373769"/>
                </a:solidFill>
                <a:latin typeface="Arial"/>
                <a:cs typeface="Arial"/>
              </a:rPr>
              <a:t>Inventory Dollar Value at</a:t>
            </a:r>
            <a:r>
              <a:rPr sz="900" spc="-30" dirty="0">
                <a:solidFill>
                  <a:srgbClr val="373769"/>
                </a:solidFill>
                <a:latin typeface="Arial"/>
                <a:cs typeface="Arial"/>
              </a:rPr>
              <a:t> </a:t>
            </a:r>
            <a:r>
              <a:rPr sz="900" spc="-5" dirty="0">
                <a:solidFill>
                  <a:srgbClr val="373769"/>
                </a:solidFill>
                <a:latin typeface="Arial"/>
                <a:cs typeface="Arial"/>
              </a:rPr>
              <a:t>Cost</a:t>
            </a:r>
            <a:endParaRPr sz="900" dirty="0">
              <a:latin typeface="Arial"/>
              <a:cs typeface="Arial"/>
            </a:endParaRPr>
          </a:p>
          <a:p>
            <a:pPr marL="12700">
              <a:lnSpc>
                <a:spcPct val="100000"/>
              </a:lnSpc>
            </a:pPr>
            <a:r>
              <a:rPr sz="900" spc="-5" dirty="0">
                <a:solidFill>
                  <a:srgbClr val="373769"/>
                </a:solidFill>
                <a:latin typeface="Arial"/>
                <a:cs typeface="Arial"/>
              </a:rPr>
              <a:t>Inventory Dollar Value at Latest Selling</a:t>
            </a:r>
            <a:r>
              <a:rPr sz="900" spc="15" dirty="0">
                <a:solidFill>
                  <a:srgbClr val="373769"/>
                </a:solidFill>
                <a:latin typeface="Arial"/>
                <a:cs typeface="Arial"/>
              </a:rPr>
              <a:t> </a:t>
            </a:r>
            <a:r>
              <a:rPr sz="900" spc="-5" dirty="0">
                <a:solidFill>
                  <a:srgbClr val="373769"/>
                </a:solidFill>
                <a:latin typeface="Arial"/>
                <a:cs typeface="Arial"/>
              </a:rPr>
              <a:t>Price</a:t>
            </a:r>
            <a:endParaRPr sz="900" dirty="0">
              <a:latin typeface="Arial"/>
              <a:cs typeface="Arial"/>
            </a:endParaRPr>
          </a:p>
        </p:txBody>
      </p:sp>
      <p:sp>
        <p:nvSpPr>
          <p:cNvPr id="318" name="object 453"/>
          <p:cNvSpPr/>
          <p:nvPr/>
        </p:nvSpPr>
        <p:spPr>
          <a:xfrm>
            <a:off x="3531692" y="2733095"/>
            <a:ext cx="165100" cy="290830"/>
          </a:xfrm>
          <a:custGeom>
            <a:avLst/>
            <a:gdLst/>
            <a:ahLst/>
            <a:cxnLst/>
            <a:rect l="l" t="t" r="r" b="b"/>
            <a:pathLst>
              <a:path w="165100" h="290829">
                <a:moveTo>
                  <a:pt x="0" y="0"/>
                </a:moveTo>
                <a:lnTo>
                  <a:pt x="164985" y="290576"/>
                </a:lnTo>
              </a:path>
            </a:pathLst>
          </a:custGeom>
          <a:ln w="9906">
            <a:solidFill>
              <a:srgbClr val="373769"/>
            </a:solidFill>
          </a:ln>
        </p:spPr>
        <p:txBody>
          <a:bodyPr wrap="square" lIns="0" tIns="0" rIns="0" bIns="0" rtlCol="0"/>
          <a:lstStyle/>
          <a:p>
            <a:endParaRPr/>
          </a:p>
        </p:txBody>
      </p:sp>
      <p:sp>
        <p:nvSpPr>
          <p:cNvPr id="319" name="object 454"/>
          <p:cNvSpPr/>
          <p:nvPr/>
        </p:nvSpPr>
        <p:spPr>
          <a:xfrm>
            <a:off x="3531692" y="3469374"/>
            <a:ext cx="165100" cy="71755"/>
          </a:xfrm>
          <a:custGeom>
            <a:avLst/>
            <a:gdLst/>
            <a:ahLst/>
            <a:cxnLst/>
            <a:rect l="l" t="t" r="r" b="b"/>
            <a:pathLst>
              <a:path w="165100" h="71754">
                <a:moveTo>
                  <a:pt x="0" y="0"/>
                </a:moveTo>
                <a:lnTo>
                  <a:pt x="164985" y="71348"/>
                </a:lnTo>
              </a:path>
            </a:pathLst>
          </a:custGeom>
          <a:ln w="9906">
            <a:solidFill>
              <a:srgbClr val="373769"/>
            </a:solidFill>
          </a:ln>
        </p:spPr>
        <p:txBody>
          <a:bodyPr wrap="square" lIns="0" tIns="0" rIns="0" bIns="0" rtlCol="0"/>
          <a:lstStyle/>
          <a:p>
            <a:endParaRPr/>
          </a:p>
        </p:txBody>
      </p:sp>
      <p:sp>
        <p:nvSpPr>
          <p:cNvPr id="320" name="object 455"/>
          <p:cNvSpPr/>
          <p:nvPr/>
        </p:nvSpPr>
        <p:spPr>
          <a:xfrm>
            <a:off x="6092013" y="3108758"/>
            <a:ext cx="147955" cy="24765"/>
          </a:xfrm>
          <a:custGeom>
            <a:avLst/>
            <a:gdLst/>
            <a:ahLst/>
            <a:cxnLst/>
            <a:rect l="l" t="t" r="r" b="b"/>
            <a:pathLst>
              <a:path w="147954" h="24764">
                <a:moveTo>
                  <a:pt x="0" y="24333"/>
                </a:moveTo>
                <a:lnTo>
                  <a:pt x="147523" y="0"/>
                </a:lnTo>
              </a:path>
            </a:pathLst>
          </a:custGeom>
          <a:ln w="9906">
            <a:solidFill>
              <a:srgbClr val="373769"/>
            </a:solidFill>
          </a:ln>
        </p:spPr>
        <p:txBody>
          <a:bodyPr wrap="square" lIns="0" tIns="0" rIns="0" bIns="0" rtlCol="0"/>
          <a:lstStyle/>
          <a:p>
            <a:endParaRPr/>
          </a:p>
        </p:txBody>
      </p:sp>
      <p:sp>
        <p:nvSpPr>
          <p:cNvPr id="321" name="object 456"/>
          <p:cNvSpPr txBox="1"/>
          <p:nvPr/>
        </p:nvSpPr>
        <p:spPr>
          <a:xfrm>
            <a:off x="1838529" y="2621080"/>
            <a:ext cx="1693545" cy="224154"/>
          </a:xfrm>
          <a:prstGeom prst="rect">
            <a:avLst/>
          </a:prstGeom>
          <a:solidFill>
            <a:srgbClr val="D3D3E5"/>
          </a:solidFill>
          <a:ln w="9905">
            <a:solidFill>
              <a:srgbClr val="373769"/>
            </a:solidFill>
          </a:ln>
        </p:spPr>
        <p:txBody>
          <a:bodyPr vert="horz" wrap="square" lIns="0" tIns="43180" rIns="0" bIns="0" rtlCol="0">
            <a:spAutoFit/>
          </a:bodyPr>
          <a:lstStyle/>
          <a:p>
            <a:pPr marL="85725">
              <a:lnSpc>
                <a:spcPct val="100000"/>
              </a:lnSpc>
              <a:spcBef>
                <a:spcPts val="340"/>
              </a:spcBef>
            </a:pPr>
            <a:r>
              <a:rPr sz="800" spc="-5" dirty="0">
                <a:solidFill>
                  <a:srgbClr val="373769"/>
                </a:solidFill>
                <a:latin typeface="Arial"/>
                <a:cs typeface="Arial"/>
              </a:rPr>
              <a:t>Date</a:t>
            </a:r>
            <a:r>
              <a:rPr sz="800" spc="-35" dirty="0">
                <a:solidFill>
                  <a:srgbClr val="373769"/>
                </a:solidFill>
                <a:latin typeface="Arial"/>
                <a:cs typeface="Arial"/>
              </a:rPr>
              <a:t> </a:t>
            </a:r>
            <a:r>
              <a:rPr sz="800" spc="-5" dirty="0">
                <a:solidFill>
                  <a:srgbClr val="373769"/>
                </a:solidFill>
                <a:latin typeface="Arial"/>
                <a:cs typeface="Arial"/>
              </a:rPr>
              <a:t>Dimension</a:t>
            </a:r>
            <a:endParaRPr sz="800" dirty="0">
              <a:latin typeface="Arial"/>
              <a:cs typeface="Arial"/>
            </a:endParaRPr>
          </a:p>
        </p:txBody>
      </p:sp>
      <p:sp>
        <p:nvSpPr>
          <p:cNvPr id="322" name="object 457"/>
          <p:cNvSpPr/>
          <p:nvPr/>
        </p:nvSpPr>
        <p:spPr>
          <a:xfrm>
            <a:off x="1838529" y="3399271"/>
            <a:ext cx="1693545" cy="673100"/>
          </a:xfrm>
          <a:custGeom>
            <a:avLst/>
            <a:gdLst/>
            <a:ahLst/>
            <a:cxnLst/>
            <a:rect l="l" t="t" r="r" b="b"/>
            <a:pathLst>
              <a:path w="1693545" h="673100">
                <a:moveTo>
                  <a:pt x="0" y="0"/>
                </a:moveTo>
                <a:lnTo>
                  <a:pt x="1693164" y="0"/>
                </a:lnTo>
                <a:lnTo>
                  <a:pt x="1693164" y="672845"/>
                </a:lnTo>
                <a:lnTo>
                  <a:pt x="0" y="672845"/>
                </a:lnTo>
                <a:lnTo>
                  <a:pt x="0" y="0"/>
                </a:lnTo>
                <a:close/>
              </a:path>
            </a:pathLst>
          </a:custGeom>
          <a:ln w="9906">
            <a:solidFill>
              <a:srgbClr val="373769"/>
            </a:solidFill>
          </a:ln>
        </p:spPr>
        <p:txBody>
          <a:bodyPr wrap="square" lIns="0" tIns="0" rIns="0" bIns="0" rtlCol="0"/>
          <a:lstStyle/>
          <a:p>
            <a:endParaRPr/>
          </a:p>
        </p:txBody>
      </p:sp>
      <p:sp>
        <p:nvSpPr>
          <p:cNvPr id="323" name="object 458"/>
          <p:cNvSpPr txBox="1"/>
          <p:nvPr/>
        </p:nvSpPr>
        <p:spPr>
          <a:xfrm>
            <a:off x="1916896" y="3427721"/>
            <a:ext cx="1174750" cy="623570"/>
          </a:xfrm>
          <a:prstGeom prst="rect">
            <a:avLst/>
          </a:prstGeom>
        </p:spPr>
        <p:txBody>
          <a:bodyPr vert="horz" wrap="square" lIns="0" tIns="0" rIns="0" bIns="0" rtlCol="0">
            <a:spAutoFit/>
          </a:bodyPr>
          <a:lstStyle/>
          <a:p>
            <a:pPr marL="12700" marR="5080">
              <a:lnSpc>
                <a:spcPct val="100000"/>
              </a:lnSpc>
            </a:pPr>
            <a:r>
              <a:rPr sz="800" spc="-5" dirty="0">
                <a:solidFill>
                  <a:srgbClr val="373769"/>
                </a:solidFill>
                <a:latin typeface="Arial"/>
                <a:cs typeface="Arial"/>
              </a:rPr>
              <a:t>Warehouse Key (PK)  Warehouse Number (NK)  Warehouse Name  Warehouse</a:t>
            </a:r>
            <a:r>
              <a:rPr sz="800" spc="-20" dirty="0">
                <a:solidFill>
                  <a:srgbClr val="373769"/>
                </a:solidFill>
                <a:latin typeface="Arial"/>
                <a:cs typeface="Arial"/>
              </a:rPr>
              <a:t> </a:t>
            </a:r>
            <a:r>
              <a:rPr sz="800" spc="-5" dirty="0">
                <a:solidFill>
                  <a:srgbClr val="373769"/>
                </a:solidFill>
                <a:latin typeface="Arial"/>
                <a:cs typeface="Arial"/>
              </a:rPr>
              <a:t>Address</a:t>
            </a:r>
            <a:endParaRPr sz="800">
              <a:latin typeface="Arial"/>
              <a:cs typeface="Arial"/>
            </a:endParaRPr>
          </a:p>
          <a:p>
            <a:pPr marL="12700">
              <a:lnSpc>
                <a:spcPct val="100000"/>
              </a:lnSpc>
            </a:pPr>
            <a:r>
              <a:rPr sz="800" spc="-5" dirty="0">
                <a:solidFill>
                  <a:srgbClr val="373769"/>
                </a:solidFill>
                <a:latin typeface="Arial"/>
                <a:cs typeface="Arial"/>
              </a:rPr>
              <a:t>...</a:t>
            </a:r>
            <a:endParaRPr sz="800">
              <a:latin typeface="Arial"/>
              <a:cs typeface="Arial"/>
            </a:endParaRPr>
          </a:p>
        </p:txBody>
      </p:sp>
      <p:sp>
        <p:nvSpPr>
          <p:cNvPr id="324" name="object 464"/>
          <p:cNvSpPr txBox="1"/>
          <p:nvPr/>
        </p:nvSpPr>
        <p:spPr>
          <a:xfrm>
            <a:off x="2833827" y="2222460"/>
            <a:ext cx="3807460" cy="259079"/>
          </a:xfrm>
          <a:prstGeom prst="rect">
            <a:avLst/>
          </a:prstGeom>
        </p:spPr>
        <p:txBody>
          <a:bodyPr vert="horz" wrap="square" lIns="0" tIns="0" rIns="0" bIns="0" rtlCol="0">
            <a:spAutoFit/>
          </a:bodyPr>
          <a:lstStyle/>
          <a:p>
            <a:pPr marL="12700">
              <a:lnSpc>
                <a:spcPct val="100000"/>
              </a:lnSpc>
            </a:pPr>
            <a:r>
              <a:rPr sz="1600" i="1" spc="-5" dirty="0">
                <a:solidFill>
                  <a:srgbClr val="373769"/>
                </a:solidFill>
                <a:latin typeface="Arial"/>
                <a:cs typeface="Arial"/>
              </a:rPr>
              <a:t>Store inventory periodic snapshot</a:t>
            </a:r>
            <a:r>
              <a:rPr sz="1600" i="1" dirty="0">
                <a:solidFill>
                  <a:srgbClr val="373769"/>
                </a:solidFill>
                <a:latin typeface="Arial"/>
                <a:cs typeface="Arial"/>
              </a:rPr>
              <a:t> </a:t>
            </a:r>
            <a:r>
              <a:rPr sz="1600" i="1" spc="-5" dirty="0">
                <a:solidFill>
                  <a:srgbClr val="373769"/>
                </a:solidFill>
                <a:latin typeface="Arial"/>
                <a:cs typeface="Arial"/>
              </a:rPr>
              <a:t>schema</a:t>
            </a:r>
            <a:endParaRPr sz="1600" dirty="0">
              <a:latin typeface="Arial"/>
              <a:cs typeface="Arial"/>
            </a:endParaRPr>
          </a:p>
        </p:txBody>
      </p:sp>
    </p:spTree>
    <p:extLst>
      <p:ext uri="{BB962C8B-B14F-4D97-AF65-F5344CB8AC3E}">
        <p14:creationId xmlns:p14="http://schemas.microsoft.com/office/powerpoint/2010/main" val="374050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GB" altLang="sv-SE" sz="2700"/>
              <a:t>Periodic snapshot fact tables</a:t>
            </a:r>
          </a:p>
        </p:txBody>
      </p:sp>
      <p:sp>
        <p:nvSpPr>
          <p:cNvPr id="634883" name="Rectangle 3"/>
          <p:cNvSpPr>
            <a:spLocks noGrp="1" noChangeArrowheads="1"/>
          </p:cNvSpPr>
          <p:nvPr>
            <p:ph type="body" idx="1"/>
          </p:nvPr>
        </p:nvSpPr>
        <p:spPr>
          <a:xfrm>
            <a:off x="633331" y="1252153"/>
            <a:ext cx="8208452" cy="2560615"/>
          </a:xfrm>
        </p:spPr>
        <p:txBody>
          <a:bodyPr>
            <a:normAutofit/>
          </a:bodyPr>
          <a:lstStyle/>
          <a:p>
            <a:r>
              <a:rPr lang="en-GB" altLang="sv-SE" sz="1600" dirty="0"/>
              <a:t>P</a:t>
            </a:r>
            <a:r>
              <a:rPr lang="en-GB" altLang="sv-SE" sz="1600" dirty="0" smtClean="0"/>
              <a:t>eriodic </a:t>
            </a:r>
            <a:r>
              <a:rPr lang="en-GB" altLang="sv-SE" sz="1600" dirty="0"/>
              <a:t>snapshot </a:t>
            </a:r>
            <a:r>
              <a:rPr lang="en-GB" altLang="sv-SE" sz="1600" dirty="0" smtClean="0"/>
              <a:t>fact table </a:t>
            </a:r>
            <a:r>
              <a:rPr lang="en-GB" altLang="sv-SE" sz="1600" dirty="0"/>
              <a:t>is often the only place to easily retrieve a regular, predictable, </a:t>
            </a:r>
            <a:r>
              <a:rPr lang="en-GB" altLang="sv-SE" sz="1600" dirty="0" err="1"/>
              <a:t>trendable</a:t>
            </a:r>
            <a:r>
              <a:rPr lang="en-GB" altLang="sv-SE" sz="1600" dirty="0"/>
              <a:t> view of </a:t>
            </a:r>
            <a:r>
              <a:rPr lang="en-GB" altLang="sv-SE" sz="1600" dirty="0" smtClean="0"/>
              <a:t>on some </a:t>
            </a:r>
            <a:r>
              <a:rPr lang="en-GB" altLang="sv-SE" sz="1600" dirty="0"/>
              <a:t>key business performance metrics </a:t>
            </a:r>
          </a:p>
          <a:p>
            <a:pPr>
              <a:lnSpc>
                <a:spcPct val="80000"/>
              </a:lnSpc>
            </a:pPr>
            <a:endParaRPr lang="en-GB" altLang="sv-SE" dirty="0"/>
          </a:p>
        </p:txBody>
      </p:sp>
      <p:sp>
        <p:nvSpPr>
          <p:cNvPr id="634884" name="Rectangle 4"/>
          <p:cNvSpPr>
            <a:spLocks noChangeArrowheads="1"/>
          </p:cNvSpPr>
          <p:nvPr/>
        </p:nvSpPr>
        <p:spPr bwMode="auto">
          <a:xfrm>
            <a:off x="3749651" y="2927738"/>
            <a:ext cx="17145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4885" name="Text Box 5"/>
          <p:cNvSpPr txBox="1">
            <a:spLocks noChangeArrowheads="1"/>
          </p:cNvSpPr>
          <p:nvPr/>
        </p:nvSpPr>
        <p:spPr bwMode="auto">
          <a:xfrm>
            <a:off x="3635351" y="2618176"/>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Inventory Snapshot Fact</a:t>
            </a:r>
            <a:endParaRPr lang="en-US" altLang="sv-SE" sz="1200" b="1"/>
          </a:p>
        </p:txBody>
      </p:sp>
      <p:sp>
        <p:nvSpPr>
          <p:cNvPr id="634886" name="Text Box 6"/>
          <p:cNvSpPr txBox="1">
            <a:spLocks noChangeArrowheads="1"/>
          </p:cNvSpPr>
          <p:nvPr/>
        </p:nvSpPr>
        <p:spPr bwMode="auto">
          <a:xfrm>
            <a:off x="3749651" y="2927738"/>
            <a:ext cx="16002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900" dirty="0"/>
              <a:t>Product#</a:t>
            </a:r>
          </a:p>
          <a:p>
            <a:pPr>
              <a:spcBef>
                <a:spcPct val="50000"/>
              </a:spcBef>
            </a:pPr>
            <a:r>
              <a:rPr lang="sv-SE" altLang="sv-SE" sz="900" dirty="0" smtClean="0"/>
              <a:t>Date#</a:t>
            </a:r>
            <a:endParaRPr lang="sv-SE" altLang="sv-SE" sz="900" dirty="0"/>
          </a:p>
          <a:p>
            <a:pPr>
              <a:spcBef>
                <a:spcPct val="50000"/>
              </a:spcBef>
            </a:pPr>
            <a:r>
              <a:rPr lang="sv-SE" altLang="sv-SE" sz="900" dirty="0"/>
              <a:t>Store#</a:t>
            </a:r>
          </a:p>
          <a:p>
            <a:pPr>
              <a:spcBef>
                <a:spcPct val="50000"/>
              </a:spcBef>
            </a:pPr>
            <a:r>
              <a:rPr lang="sv-SE" altLang="sv-SE" sz="900" dirty="0" err="1"/>
              <a:t>Quantity</a:t>
            </a:r>
            <a:endParaRPr lang="sv-SE" altLang="sv-SE" sz="900" dirty="0"/>
          </a:p>
          <a:p>
            <a:pPr>
              <a:spcBef>
                <a:spcPct val="50000"/>
              </a:spcBef>
            </a:pPr>
            <a:endParaRPr lang="en-US" altLang="sv-SE" sz="900" dirty="0"/>
          </a:p>
        </p:txBody>
      </p:sp>
      <p:sp>
        <p:nvSpPr>
          <p:cNvPr id="634887" name="Text Box 7"/>
          <p:cNvSpPr txBox="1">
            <a:spLocks noChangeArrowheads="1"/>
          </p:cNvSpPr>
          <p:nvPr/>
        </p:nvSpPr>
        <p:spPr bwMode="auto">
          <a:xfrm>
            <a:off x="5930876" y="2984889"/>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dirty="0" smtClean="0"/>
              <a:t>Date</a:t>
            </a:r>
            <a:endParaRPr lang="en-US" altLang="sv-SE" sz="1200" b="1" dirty="0"/>
          </a:p>
        </p:txBody>
      </p:sp>
      <p:sp>
        <p:nvSpPr>
          <p:cNvPr id="634888" name="Rectangle 8"/>
          <p:cNvSpPr>
            <a:spLocks noChangeArrowheads="1"/>
          </p:cNvSpPr>
          <p:nvPr/>
        </p:nvSpPr>
        <p:spPr bwMode="auto">
          <a:xfrm flipV="1">
            <a:off x="5988026" y="3270638"/>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4889" name="Text Box 9"/>
          <p:cNvSpPr txBox="1">
            <a:spLocks noChangeArrowheads="1"/>
          </p:cNvSpPr>
          <p:nvPr/>
        </p:nvSpPr>
        <p:spPr bwMode="auto">
          <a:xfrm>
            <a:off x="5864201" y="3899289"/>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Product</a:t>
            </a:r>
            <a:endParaRPr lang="en-US" altLang="sv-SE" sz="1200" b="1"/>
          </a:p>
        </p:txBody>
      </p:sp>
      <p:sp>
        <p:nvSpPr>
          <p:cNvPr id="634890" name="Rectangle 10"/>
          <p:cNvSpPr>
            <a:spLocks noChangeArrowheads="1"/>
          </p:cNvSpPr>
          <p:nvPr/>
        </p:nvSpPr>
        <p:spPr bwMode="auto">
          <a:xfrm flipV="1">
            <a:off x="5921351" y="4185038"/>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4891" name="Text Box 11"/>
          <p:cNvSpPr txBox="1">
            <a:spLocks noChangeArrowheads="1"/>
          </p:cNvSpPr>
          <p:nvPr/>
        </p:nvSpPr>
        <p:spPr bwMode="auto">
          <a:xfrm>
            <a:off x="1920851" y="3442089"/>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Store</a:t>
            </a:r>
            <a:endParaRPr lang="en-US" altLang="sv-SE" sz="1200" b="1"/>
          </a:p>
        </p:txBody>
      </p:sp>
      <p:sp>
        <p:nvSpPr>
          <p:cNvPr id="634892" name="Rectangle 12"/>
          <p:cNvSpPr>
            <a:spLocks noChangeArrowheads="1"/>
          </p:cNvSpPr>
          <p:nvPr/>
        </p:nvSpPr>
        <p:spPr bwMode="auto">
          <a:xfrm flipV="1">
            <a:off x="1978001" y="3727838"/>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34893" name="Line 13"/>
          <p:cNvSpPr>
            <a:spLocks noChangeShapeType="1"/>
          </p:cNvSpPr>
          <p:nvPr/>
        </p:nvSpPr>
        <p:spPr bwMode="auto">
          <a:xfrm flipV="1">
            <a:off x="3063851" y="3670688"/>
            <a:ext cx="68580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634894" name="Line 14"/>
          <p:cNvSpPr>
            <a:spLocks noChangeShapeType="1"/>
          </p:cNvSpPr>
          <p:nvPr/>
        </p:nvSpPr>
        <p:spPr bwMode="auto">
          <a:xfrm flipH="1" flipV="1">
            <a:off x="5464151" y="3270638"/>
            <a:ext cx="51435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634895" name="Line 15"/>
          <p:cNvSpPr>
            <a:spLocks noChangeShapeType="1"/>
          </p:cNvSpPr>
          <p:nvPr/>
        </p:nvSpPr>
        <p:spPr bwMode="auto">
          <a:xfrm flipH="1" flipV="1">
            <a:off x="5235551" y="3842138"/>
            <a:ext cx="685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Tree>
    <p:extLst>
      <p:ext uri="{BB962C8B-B14F-4D97-AF65-F5344CB8AC3E}">
        <p14:creationId xmlns:p14="http://schemas.microsoft.com/office/powerpoint/2010/main" val="659530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GB" altLang="sv-SE" sz="2700"/>
              <a:t>Periodic snapshot fact tables</a:t>
            </a:r>
          </a:p>
        </p:txBody>
      </p:sp>
      <p:sp>
        <p:nvSpPr>
          <p:cNvPr id="634883" name="Rectangle 3"/>
          <p:cNvSpPr>
            <a:spLocks noGrp="1" noChangeArrowheads="1"/>
          </p:cNvSpPr>
          <p:nvPr>
            <p:ph type="body" idx="1"/>
          </p:nvPr>
        </p:nvSpPr>
        <p:spPr>
          <a:xfrm>
            <a:off x="633330" y="1252153"/>
            <a:ext cx="8510669" cy="2560615"/>
          </a:xfrm>
        </p:spPr>
        <p:txBody>
          <a:bodyPr>
            <a:normAutofit/>
          </a:bodyPr>
          <a:lstStyle/>
          <a:p>
            <a:r>
              <a:rPr lang="en-GB" altLang="sv-SE" sz="1600" dirty="0"/>
              <a:t>All measures that record a static level, such as account balance and inventory level, are </a:t>
            </a:r>
            <a:r>
              <a:rPr lang="en-GB" altLang="sv-SE" sz="1600" b="1" dirty="0"/>
              <a:t>non-additive across time</a:t>
            </a:r>
            <a:r>
              <a:rPr lang="en-GB" altLang="sv-SE" sz="1600" dirty="0"/>
              <a:t>, but note, they </a:t>
            </a:r>
            <a:r>
              <a:rPr lang="en-GB" altLang="sv-SE" sz="1600" dirty="0" smtClean="0"/>
              <a:t>may be </a:t>
            </a:r>
            <a:r>
              <a:rPr lang="en-GB" altLang="sv-SE" sz="1600" b="1" dirty="0" smtClean="0"/>
              <a:t>semi-additive </a:t>
            </a:r>
            <a:r>
              <a:rPr lang="en-GB" altLang="sv-SE" sz="1600" dirty="0" smtClean="0"/>
              <a:t>using </a:t>
            </a:r>
            <a:r>
              <a:rPr lang="en-GB" altLang="sv-SE" sz="1600" dirty="0"/>
              <a:t>other </a:t>
            </a:r>
            <a:r>
              <a:rPr lang="en-GB" altLang="sv-SE" sz="1600" dirty="0" smtClean="0"/>
              <a:t>dimensions</a:t>
            </a:r>
            <a:endParaRPr lang="en-GB" altLang="sv-SE" sz="1600" dirty="0"/>
          </a:p>
          <a:p>
            <a:r>
              <a:rPr lang="en-GB" altLang="sv-SE" sz="1600" dirty="0"/>
              <a:t>However, these measures may be usefully </a:t>
            </a:r>
            <a:r>
              <a:rPr lang="en-GB" altLang="sv-SE" sz="1600" b="1" dirty="0"/>
              <a:t>aggregated across time by averaging over the number of time periods</a:t>
            </a:r>
            <a:r>
              <a:rPr lang="en-GB" altLang="sv-SE" sz="1600" dirty="0"/>
              <a:t>.  </a:t>
            </a:r>
          </a:p>
          <a:p>
            <a:pPr>
              <a:lnSpc>
                <a:spcPct val="80000"/>
              </a:lnSpc>
            </a:pPr>
            <a:endParaRPr lang="en-GB" altLang="sv-SE" dirty="0"/>
          </a:p>
        </p:txBody>
      </p:sp>
      <p:sp>
        <p:nvSpPr>
          <p:cNvPr id="16" name="Rectangle 4"/>
          <p:cNvSpPr>
            <a:spLocks noChangeArrowheads="1"/>
          </p:cNvSpPr>
          <p:nvPr/>
        </p:nvSpPr>
        <p:spPr bwMode="auto">
          <a:xfrm>
            <a:off x="3714750" y="3758376"/>
            <a:ext cx="17145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7" name="Text Box 5"/>
          <p:cNvSpPr txBox="1">
            <a:spLocks noChangeArrowheads="1"/>
          </p:cNvSpPr>
          <p:nvPr/>
        </p:nvSpPr>
        <p:spPr bwMode="auto">
          <a:xfrm>
            <a:off x="3600450" y="3448814"/>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Inventory Snapshot Fact</a:t>
            </a:r>
            <a:endParaRPr lang="en-US" altLang="sv-SE" sz="1200" b="1"/>
          </a:p>
        </p:txBody>
      </p:sp>
      <p:sp>
        <p:nvSpPr>
          <p:cNvPr id="18" name="Text Box 6"/>
          <p:cNvSpPr txBox="1">
            <a:spLocks noChangeArrowheads="1"/>
          </p:cNvSpPr>
          <p:nvPr/>
        </p:nvSpPr>
        <p:spPr bwMode="auto">
          <a:xfrm>
            <a:off x="3714750" y="3758376"/>
            <a:ext cx="16002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900" dirty="0"/>
              <a:t>Product#</a:t>
            </a:r>
          </a:p>
          <a:p>
            <a:pPr>
              <a:spcBef>
                <a:spcPct val="50000"/>
              </a:spcBef>
            </a:pPr>
            <a:r>
              <a:rPr lang="sv-SE" altLang="sv-SE" sz="900" dirty="0" smtClean="0"/>
              <a:t>Date#</a:t>
            </a:r>
            <a:endParaRPr lang="sv-SE" altLang="sv-SE" sz="900" dirty="0"/>
          </a:p>
          <a:p>
            <a:pPr>
              <a:spcBef>
                <a:spcPct val="50000"/>
              </a:spcBef>
            </a:pPr>
            <a:r>
              <a:rPr lang="sv-SE" altLang="sv-SE" sz="900" dirty="0"/>
              <a:t>Store#</a:t>
            </a:r>
          </a:p>
          <a:p>
            <a:pPr>
              <a:spcBef>
                <a:spcPct val="50000"/>
              </a:spcBef>
            </a:pPr>
            <a:r>
              <a:rPr lang="sv-SE" altLang="sv-SE" sz="900" dirty="0" err="1"/>
              <a:t>Quantity</a:t>
            </a:r>
            <a:endParaRPr lang="sv-SE" altLang="sv-SE" sz="900" dirty="0"/>
          </a:p>
          <a:p>
            <a:pPr>
              <a:spcBef>
                <a:spcPct val="50000"/>
              </a:spcBef>
            </a:pPr>
            <a:endParaRPr lang="en-US" altLang="sv-SE" sz="900" dirty="0"/>
          </a:p>
        </p:txBody>
      </p:sp>
      <p:sp>
        <p:nvSpPr>
          <p:cNvPr id="19" name="Text Box 7"/>
          <p:cNvSpPr txBox="1">
            <a:spLocks noChangeArrowheads="1"/>
          </p:cNvSpPr>
          <p:nvPr/>
        </p:nvSpPr>
        <p:spPr bwMode="auto">
          <a:xfrm>
            <a:off x="5895975" y="3829487"/>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dirty="0" smtClean="0"/>
              <a:t>Date</a:t>
            </a:r>
            <a:endParaRPr lang="en-US" altLang="sv-SE" sz="1200" b="1" dirty="0"/>
          </a:p>
        </p:txBody>
      </p:sp>
      <p:sp>
        <p:nvSpPr>
          <p:cNvPr id="20" name="Rectangle 8"/>
          <p:cNvSpPr>
            <a:spLocks noChangeArrowheads="1"/>
          </p:cNvSpPr>
          <p:nvPr/>
        </p:nvSpPr>
        <p:spPr bwMode="auto">
          <a:xfrm flipV="1">
            <a:off x="5953125" y="4101276"/>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1" name="Text Box 9"/>
          <p:cNvSpPr txBox="1">
            <a:spLocks noChangeArrowheads="1"/>
          </p:cNvSpPr>
          <p:nvPr/>
        </p:nvSpPr>
        <p:spPr bwMode="auto">
          <a:xfrm>
            <a:off x="5943600" y="4384985"/>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Product</a:t>
            </a:r>
            <a:endParaRPr lang="en-US" altLang="sv-SE" sz="1200" b="1"/>
          </a:p>
        </p:txBody>
      </p:sp>
      <p:sp>
        <p:nvSpPr>
          <p:cNvPr id="22" name="Rectangle 10"/>
          <p:cNvSpPr>
            <a:spLocks noChangeArrowheads="1"/>
          </p:cNvSpPr>
          <p:nvPr/>
        </p:nvSpPr>
        <p:spPr bwMode="auto">
          <a:xfrm flipV="1">
            <a:off x="6000750" y="4631908"/>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3" name="Text Box 11"/>
          <p:cNvSpPr txBox="1">
            <a:spLocks noChangeArrowheads="1"/>
          </p:cNvSpPr>
          <p:nvPr/>
        </p:nvSpPr>
        <p:spPr bwMode="auto">
          <a:xfrm>
            <a:off x="1885950" y="4272727"/>
            <a:ext cx="20002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a:t>Store</a:t>
            </a:r>
            <a:endParaRPr lang="en-US" altLang="sv-SE" sz="1200" b="1"/>
          </a:p>
        </p:txBody>
      </p:sp>
      <p:sp>
        <p:nvSpPr>
          <p:cNvPr id="24" name="Rectangle 12"/>
          <p:cNvSpPr>
            <a:spLocks noChangeArrowheads="1"/>
          </p:cNvSpPr>
          <p:nvPr/>
        </p:nvSpPr>
        <p:spPr bwMode="auto">
          <a:xfrm flipV="1">
            <a:off x="1943100" y="4558476"/>
            <a:ext cx="108585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5" name="Line 13"/>
          <p:cNvSpPr>
            <a:spLocks noChangeShapeType="1"/>
          </p:cNvSpPr>
          <p:nvPr/>
        </p:nvSpPr>
        <p:spPr bwMode="auto">
          <a:xfrm flipV="1">
            <a:off x="3028950" y="4501326"/>
            <a:ext cx="68580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6" name="Line 14"/>
          <p:cNvSpPr>
            <a:spLocks noChangeShapeType="1"/>
          </p:cNvSpPr>
          <p:nvPr/>
        </p:nvSpPr>
        <p:spPr bwMode="auto">
          <a:xfrm flipH="1" flipV="1">
            <a:off x="5429250" y="4101276"/>
            <a:ext cx="51435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
        <p:nvSpPr>
          <p:cNvPr id="27" name="Line 15"/>
          <p:cNvSpPr>
            <a:spLocks noChangeShapeType="1"/>
          </p:cNvSpPr>
          <p:nvPr/>
        </p:nvSpPr>
        <p:spPr bwMode="auto">
          <a:xfrm flipH="1" flipV="1">
            <a:off x="5429250" y="4460458"/>
            <a:ext cx="571500" cy="212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spTree>
    <p:extLst>
      <p:ext uri="{BB962C8B-B14F-4D97-AF65-F5344CB8AC3E}">
        <p14:creationId xmlns:p14="http://schemas.microsoft.com/office/powerpoint/2010/main" val="5738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435539" y="500781"/>
            <a:ext cx="6850800" cy="596700"/>
          </a:xfrm>
        </p:spPr>
        <p:txBody>
          <a:bodyPr/>
          <a:lstStyle/>
          <a:p>
            <a:r>
              <a:rPr lang="en-GB" altLang="sv-SE" sz="2700" dirty="0"/>
              <a:t>Accumulating snapshot fact tables</a:t>
            </a:r>
          </a:p>
        </p:txBody>
      </p:sp>
      <p:sp>
        <p:nvSpPr>
          <p:cNvPr id="636931" name="Rectangle 3"/>
          <p:cNvSpPr>
            <a:spLocks noGrp="1" noChangeArrowheads="1"/>
          </p:cNvSpPr>
          <p:nvPr>
            <p:ph type="body" idx="1"/>
          </p:nvPr>
        </p:nvSpPr>
        <p:spPr>
          <a:xfrm>
            <a:off x="520778" y="1097481"/>
            <a:ext cx="4499277" cy="1180265"/>
          </a:xfrm>
        </p:spPr>
        <p:txBody>
          <a:bodyPr>
            <a:noAutofit/>
          </a:bodyPr>
          <a:lstStyle/>
          <a:p>
            <a:r>
              <a:rPr lang="en-GB" altLang="sv-SE" sz="1600" dirty="0" smtClean="0"/>
              <a:t>Accumulating snapshot fact table -  represents </a:t>
            </a:r>
            <a:r>
              <a:rPr lang="en-GB" altLang="sv-SE" sz="1600" dirty="0"/>
              <a:t>an indeterminate time span, covering a the complete life of a transaction  </a:t>
            </a:r>
          </a:p>
          <a:p>
            <a:r>
              <a:rPr lang="en-GB" altLang="sv-SE" sz="1600" dirty="0"/>
              <a:t>Almost always the fact tables have multiple time/date stamps, representing the predictable major events or phases that take place during the course of lifetime</a:t>
            </a: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137" y="1232312"/>
            <a:ext cx="3458351" cy="31361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94286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409679" cy="596700"/>
          </a:xfrm>
        </p:spPr>
        <p:txBody>
          <a:bodyPr/>
          <a:lstStyle/>
          <a:p>
            <a:r>
              <a:rPr lang="en-GB" altLang="sv-SE" dirty="0"/>
              <a:t>Accumulating snapshot fact tables</a:t>
            </a:r>
            <a:endParaRPr lang="sv-SE" dirty="0"/>
          </a:p>
        </p:txBody>
      </p:sp>
      <p:sp>
        <p:nvSpPr>
          <p:cNvPr id="3" name="Content Placeholder 2"/>
          <p:cNvSpPr>
            <a:spLocks noGrp="1"/>
          </p:cNvSpPr>
          <p:nvPr>
            <p:ph idx="1"/>
          </p:nvPr>
        </p:nvSpPr>
        <p:spPr/>
        <p:txBody>
          <a:bodyPr>
            <a:normAutofit/>
          </a:bodyPr>
          <a:lstStyle/>
          <a:p>
            <a:r>
              <a:rPr lang="en-US" sz="1800" spc="-5" dirty="0">
                <a:solidFill>
                  <a:srgbClr val="3B3B63"/>
                </a:solidFill>
                <a:cs typeface="Arial"/>
              </a:rPr>
              <a:t>Accumulating snapshot fact tables are used for processes that </a:t>
            </a:r>
            <a:r>
              <a:rPr lang="en-US" sz="1800" spc="-5" dirty="0" smtClean="0">
                <a:solidFill>
                  <a:srgbClr val="3B3B63"/>
                </a:solidFill>
                <a:cs typeface="Arial"/>
              </a:rPr>
              <a:t> have </a:t>
            </a:r>
            <a:r>
              <a:rPr lang="en-US" sz="1800" spc="-5" dirty="0">
                <a:solidFill>
                  <a:srgbClr val="3B3B63"/>
                </a:solidFill>
                <a:cs typeface="Arial"/>
              </a:rPr>
              <a:t>a definite beginning, definite end, and identifiable  milestones in</a:t>
            </a:r>
            <a:r>
              <a:rPr lang="en-US" sz="1800" spc="-30" dirty="0">
                <a:solidFill>
                  <a:srgbClr val="3B3B63"/>
                </a:solidFill>
                <a:cs typeface="Arial"/>
              </a:rPr>
              <a:t> </a:t>
            </a:r>
            <a:r>
              <a:rPr lang="en-US" sz="1800" spc="-10" dirty="0">
                <a:solidFill>
                  <a:srgbClr val="3B3B63"/>
                </a:solidFill>
                <a:cs typeface="Arial"/>
              </a:rPr>
              <a:t>between</a:t>
            </a:r>
            <a:endParaRPr lang="sv-SE" sz="1800" dirty="0"/>
          </a:p>
        </p:txBody>
      </p:sp>
      <p:sp>
        <p:nvSpPr>
          <p:cNvPr id="7" name="object 449"/>
          <p:cNvSpPr/>
          <p:nvPr/>
        </p:nvSpPr>
        <p:spPr>
          <a:xfrm>
            <a:off x="1786528" y="3061573"/>
            <a:ext cx="701040" cy="554990"/>
          </a:xfrm>
          <a:custGeom>
            <a:avLst/>
            <a:gdLst/>
            <a:ahLst/>
            <a:cxnLst/>
            <a:rect l="l" t="t" r="r" b="b"/>
            <a:pathLst>
              <a:path w="701039" h="554990">
                <a:moveTo>
                  <a:pt x="56224" y="554515"/>
                </a:moveTo>
                <a:lnTo>
                  <a:pt x="644799" y="554515"/>
                </a:lnTo>
                <a:lnTo>
                  <a:pt x="666495" y="550178"/>
                </a:lnTo>
                <a:lnTo>
                  <a:pt x="684388" y="538310"/>
                </a:lnTo>
                <a:lnTo>
                  <a:pt x="696542" y="520629"/>
                </a:lnTo>
                <a:lnTo>
                  <a:pt x="701024" y="498852"/>
                </a:lnTo>
                <a:lnTo>
                  <a:pt x="701024" y="54958"/>
                </a:lnTo>
                <a:lnTo>
                  <a:pt x="696542" y="33589"/>
                </a:lnTo>
                <a:lnTo>
                  <a:pt x="684388" y="16117"/>
                </a:lnTo>
                <a:lnTo>
                  <a:pt x="666495" y="4326"/>
                </a:lnTo>
                <a:lnTo>
                  <a:pt x="644799" y="0"/>
                </a:lnTo>
                <a:lnTo>
                  <a:pt x="56224" y="0"/>
                </a:lnTo>
                <a:lnTo>
                  <a:pt x="34528" y="4326"/>
                </a:lnTo>
                <a:lnTo>
                  <a:pt x="16635" y="16117"/>
                </a:lnTo>
                <a:lnTo>
                  <a:pt x="4481" y="33589"/>
                </a:lnTo>
                <a:lnTo>
                  <a:pt x="0" y="54958"/>
                </a:lnTo>
                <a:lnTo>
                  <a:pt x="0" y="498852"/>
                </a:lnTo>
                <a:lnTo>
                  <a:pt x="4481" y="520629"/>
                </a:lnTo>
                <a:lnTo>
                  <a:pt x="16635" y="538310"/>
                </a:lnTo>
                <a:lnTo>
                  <a:pt x="34528" y="550178"/>
                </a:lnTo>
                <a:lnTo>
                  <a:pt x="56224" y="554515"/>
                </a:lnTo>
                <a:close/>
              </a:path>
            </a:pathLst>
          </a:custGeom>
          <a:ln w="7073">
            <a:solidFill>
              <a:srgbClr val="000000"/>
            </a:solidFill>
          </a:ln>
        </p:spPr>
        <p:txBody>
          <a:bodyPr wrap="square" lIns="0" tIns="0" rIns="0" bIns="0" rtlCol="0"/>
          <a:lstStyle/>
          <a:p>
            <a:endParaRPr/>
          </a:p>
        </p:txBody>
      </p:sp>
      <p:sp>
        <p:nvSpPr>
          <p:cNvPr id="8" name="object 450"/>
          <p:cNvSpPr txBox="1"/>
          <p:nvPr/>
        </p:nvSpPr>
        <p:spPr>
          <a:xfrm>
            <a:off x="1902794" y="3166536"/>
            <a:ext cx="473075" cy="343535"/>
          </a:xfrm>
          <a:prstGeom prst="rect">
            <a:avLst/>
          </a:prstGeom>
        </p:spPr>
        <p:txBody>
          <a:bodyPr vert="horz" wrap="square" lIns="0" tIns="0" rIns="0" bIns="0" rtlCol="0">
            <a:spAutoFit/>
          </a:bodyPr>
          <a:lstStyle/>
          <a:p>
            <a:pPr marL="12700" marR="5080" indent="3810">
              <a:lnSpc>
                <a:spcPts val="1290"/>
              </a:lnSpc>
            </a:pPr>
            <a:r>
              <a:rPr sz="1100" spc="-215" dirty="0">
                <a:latin typeface="Arial"/>
                <a:cs typeface="Arial"/>
              </a:rPr>
              <a:t>R</a:t>
            </a:r>
            <a:r>
              <a:rPr sz="1100" spc="-105" dirty="0">
                <a:latin typeface="Arial"/>
                <a:cs typeface="Arial"/>
              </a:rPr>
              <a:t>e</a:t>
            </a:r>
            <a:r>
              <a:rPr sz="1100" spc="-75" dirty="0">
                <a:latin typeface="Arial"/>
                <a:cs typeface="Arial"/>
              </a:rPr>
              <a:t>c</a:t>
            </a:r>
            <a:r>
              <a:rPr sz="1100" spc="45" dirty="0">
                <a:latin typeface="Arial"/>
                <a:cs typeface="Arial"/>
              </a:rPr>
              <a:t>i</a:t>
            </a:r>
            <a:r>
              <a:rPr sz="1100" spc="-90" dirty="0">
                <a:latin typeface="Arial"/>
                <a:cs typeface="Arial"/>
              </a:rPr>
              <a:t>ev</a:t>
            </a:r>
            <a:r>
              <a:rPr sz="1100" spc="-40" dirty="0">
                <a:latin typeface="Arial"/>
                <a:cs typeface="Arial"/>
              </a:rPr>
              <a:t>e  </a:t>
            </a:r>
            <a:r>
              <a:rPr sz="1100" spc="-155" dirty="0">
                <a:latin typeface="Arial"/>
                <a:cs typeface="Arial"/>
              </a:rPr>
              <a:t>P</a:t>
            </a:r>
            <a:r>
              <a:rPr sz="1100" spc="-20" dirty="0">
                <a:latin typeface="Arial"/>
                <a:cs typeface="Arial"/>
              </a:rPr>
              <a:t>r</a:t>
            </a:r>
            <a:r>
              <a:rPr sz="1100" spc="-35" dirty="0">
                <a:latin typeface="Arial"/>
                <a:cs typeface="Arial"/>
              </a:rPr>
              <a:t>o</a:t>
            </a:r>
            <a:r>
              <a:rPr sz="1100" spc="-50" dirty="0">
                <a:latin typeface="Arial"/>
                <a:cs typeface="Arial"/>
              </a:rPr>
              <a:t>duc</a:t>
            </a:r>
            <a:r>
              <a:rPr sz="1100" spc="65" dirty="0">
                <a:latin typeface="Arial"/>
                <a:cs typeface="Arial"/>
              </a:rPr>
              <a:t>t</a:t>
            </a:r>
            <a:endParaRPr sz="1100">
              <a:latin typeface="Arial"/>
              <a:cs typeface="Arial"/>
            </a:endParaRPr>
          </a:p>
        </p:txBody>
      </p:sp>
      <p:sp>
        <p:nvSpPr>
          <p:cNvPr id="9" name="object 451"/>
          <p:cNvSpPr/>
          <p:nvPr/>
        </p:nvSpPr>
        <p:spPr>
          <a:xfrm>
            <a:off x="2767250" y="3061573"/>
            <a:ext cx="701040" cy="554990"/>
          </a:xfrm>
          <a:custGeom>
            <a:avLst/>
            <a:gdLst/>
            <a:ahLst/>
            <a:cxnLst/>
            <a:rect l="l" t="t" r="r" b="b"/>
            <a:pathLst>
              <a:path w="701039" h="554990">
                <a:moveTo>
                  <a:pt x="56224" y="554515"/>
                </a:moveTo>
                <a:lnTo>
                  <a:pt x="644799" y="554515"/>
                </a:lnTo>
                <a:lnTo>
                  <a:pt x="666495" y="550178"/>
                </a:lnTo>
                <a:lnTo>
                  <a:pt x="684388" y="538310"/>
                </a:lnTo>
                <a:lnTo>
                  <a:pt x="696542" y="520629"/>
                </a:lnTo>
                <a:lnTo>
                  <a:pt x="701024" y="498852"/>
                </a:lnTo>
                <a:lnTo>
                  <a:pt x="701024" y="54958"/>
                </a:lnTo>
                <a:lnTo>
                  <a:pt x="696542" y="33589"/>
                </a:lnTo>
                <a:lnTo>
                  <a:pt x="684388" y="16117"/>
                </a:lnTo>
                <a:lnTo>
                  <a:pt x="666495" y="4326"/>
                </a:lnTo>
                <a:lnTo>
                  <a:pt x="644799" y="0"/>
                </a:lnTo>
                <a:lnTo>
                  <a:pt x="56224" y="0"/>
                </a:lnTo>
                <a:lnTo>
                  <a:pt x="34528" y="4326"/>
                </a:lnTo>
                <a:lnTo>
                  <a:pt x="16635" y="16117"/>
                </a:lnTo>
                <a:lnTo>
                  <a:pt x="4481" y="33589"/>
                </a:lnTo>
                <a:lnTo>
                  <a:pt x="0" y="54958"/>
                </a:lnTo>
                <a:lnTo>
                  <a:pt x="0" y="498852"/>
                </a:lnTo>
                <a:lnTo>
                  <a:pt x="4481" y="520629"/>
                </a:lnTo>
                <a:lnTo>
                  <a:pt x="16635" y="538310"/>
                </a:lnTo>
                <a:lnTo>
                  <a:pt x="34528" y="550178"/>
                </a:lnTo>
                <a:lnTo>
                  <a:pt x="56224" y="554515"/>
                </a:lnTo>
                <a:close/>
              </a:path>
            </a:pathLst>
          </a:custGeom>
          <a:ln w="7073">
            <a:solidFill>
              <a:srgbClr val="000000"/>
            </a:solidFill>
          </a:ln>
        </p:spPr>
        <p:txBody>
          <a:bodyPr wrap="square" lIns="0" tIns="0" rIns="0" bIns="0" rtlCol="0"/>
          <a:lstStyle/>
          <a:p>
            <a:endParaRPr/>
          </a:p>
        </p:txBody>
      </p:sp>
      <p:sp>
        <p:nvSpPr>
          <p:cNvPr id="10" name="object 452"/>
          <p:cNvSpPr txBox="1"/>
          <p:nvPr/>
        </p:nvSpPr>
        <p:spPr>
          <a:xfrm>
            <a:off x="2883418" y="3166536"/>
            <a:ext cx="473075" cy="343535"/>
          </a:xfrm>
          <a:prstGeom prst="rect">
            <a:avLst/>
          </a:prstGeom>
        </p:spPr>
        <p:txBody>
          <a:bodyPr vert="horz" wrap="square" lIns="0" tIns="0" rIns="0" bIns="0" rtlCol="0">
            <a:spAutoFit/>
          </a:bodyPr>
          <a:lstStyle/>
          <a:p>
            <a:pPr marL="12700" marR="5080" indent="17145">
              <a:lnSpc>
                <a:spcPts val="1290"/>
              </a:lnSpc>
            </a:pPr>
            <a:r>
              <a:rPr sz="1100" spc="-50" dirty="0">
                <a:latin typeface="Arial"/>
                <a:cs typeface="Arial"/>
              </a:rPr>
              <a:t>Inspect  </a:t>
            </a:r>
            <a:r>
              <a:rPr sz="1100" spc="-155" dirty="0">
                <a:latin typeface="Arial"/>
                <a:cs typeface="Arial"/>
              </a:rPr>
              <a:t>P</a:t>
            </a:r>
            <a:r>
              <a:rPr sz="1100" spc="-20" dirty="0">
                <a:latin typeface="Arial"/>
                <a:cs typeface="Arial"/>
              </a:rPr>
              <a:t>r</a:t>
            </a:r>
            <a:r>
              <a:rPr sz="1100" spc="-35" dirty="0">
                <a:latin typeface="Arial"/>
                <a:cs typeface="Arial"/>
              </a:rPr>
              <a:t>o</a:t>
            </a:r>
            <a:r>
              <a:rPr sz="1100" spc="-50" dirty="0">
                <a:latin typeface="Arial"/>
                <a:cs typeface="Arial"/>
              </a:rPr>
              <a:t>duc</a:t>
            </a:r>
            <a:r>
              <a:rPr sz="1100" spc="65" dirty="0">
                <a:latin typeface="Arial"/>
                <a:cs typeface="Arial"/>
              </a:rPr>
              <a:t>t</a:t>
            </a:r>
            <a:endParaRPr sz="1100">
              <a:latin typeface="Arial"/>
              <a:cs typeface="Arial"/>
            </a:endParaRPr>
          </a:p>
        </p:txBody>
      </p:sp>
      <p:sp>
        <p:nvSpPr>
          <p:cNvPr id="11" name="object 453"/>
          <p:cNvSpPr/>
          <p:nvPr/>
        </p:nvSpPr>
        <p:spPr>
          <a:xfrm>
            <a:off x="3747901" y="3061573"/>
            <a:ext cx="701040" cy="554990"/>
          </a:xfrm>
          <a:custGeom>
            <a:avLst/>
            <a:gdLst/>
            <a:ahLst/>
            <a:cxnLst/>
            <a:rect l="l" t="t" r="r" b="b"/>
            <a:pathLst>
              <a:path w="701039" h="554990">
                <a:moveTo>
                  <a:pt x="56224" y="554515"/>
                </a:moveTo>
                <a:lnTo>
                  <a:pt x="644799" y="554515"/>
                </a:lnTo>
                <a:lnTo>
                  <a:pt x="666495" y="550178"/>
                </a:lnTo>
                <a:lnTo>
                  <a:pt x="684388" y="538310"/>
                </a:lnTo>
                <a:lnTo>
                  <a:pt x="696542" y="520629"/>
                </a:lnTo>
                <a:lnTo>
                  <a:pt x="701024" y="498852"/>
                </a:lnTo>
                <a:lnTo>
                  <a:pt x="701024" y="54958"/>
                </a:lnTo>
                <a:lnTo>
                  <a:pt x="696542" y="33589"/>
                </a:lnTo>
                <a:lnTo>
                  <a:pt x="684388" y="16117"/>
                </a:lnTo>
                <a:lnTo>
                  <a:pt x="666495" y="4326"/>
                </a:lnTo>
                <a:lnTo>
                  <a:pt x="644799" y="0"/>
                </a:lnTo>
                <a:lnTo>
                  <a:pt x="56224" y="0"/>
                </a:lnTo>
                <a:lnTo>
                  <a:pt x="34528" y="4326"/>
                </a:lnTo>
                <a:lnTo>
                  <a:pt x="16635" y="16117"/>
                </a:lnTo>
                <a:lnTo>
                  <a:pt x="4481" y="33589"/>
                </a:lnTo>
                <a:lnTo>
                  <a:pt x="0" y="54958"/>
                </a:lnTo>
                <a:lnTo>
                  <a:pt x="0" y="498852"/>
                </a:lnTo>
                <a:lnTo>
                  <a:pt x="4481" y="520629"/>
                </a:lnTo>
                <a:lnTo>
                  <a:pt x="16635" y="538310"/>
                </a:lnTo>
                <a:lnTo>
                  <a:pt x="34528" y="550178"/>
                </a:lnTo>
                <a:lnTo>
                  <a:pt x="56224" y="554515"/>
                </a:lnTo>
                <a:close/>
              </a:path>
            </a:pathLst>
          </a:custGeom>
          <a:ln w="7073">
            <a:solidFill>
              <a:srgbClr val="000000"/>
            </a:solidFill>
          </a:ln>
        </p:spPr>
        <p:txBody>
          <a:bodyPr wrap="square" lIns="0" tIns="0" rIns="0" bIns="0" rtlCol="0"/>
          <a:lstStyle/>
          <a:p>
            <a:endParaRPr/>
          </a:p>
        </p:txBody>
      </p:sp>
      <p:sp>
        <p:nvSpPr>
          <p:cNvPr id="12" name="object 454"/>
          <p:cNvSpPr txBox="1"/>
          <p:nvPr/>
        </p:nvSpPr>
        <p:spPr>
          <a:xfrm>
            <a:off x="3787923" y="3166536"/>
            <a:ext cx="621665" cy="343535"/>
          </a:xfrm>
          <a:prstGeom prst="rect">
            <a:avLst/>
          </a:prstGeom>
        </p:spPr>
        <p:txBody>
          <a:bodyPr vert="horz" wrap="square" lIns="0" tIns="0" rIns="0" bIns="0" rtlCol="0">
            <a:spAutoFit/>
          </a:bodyPr>
          <a:lstStyle/>
          <a:p>
            <a:pPr marL="12700" marR="5080" indent="12700">
              <a:lnSpc>
                <a:spcPts val="1290"/>
              </a:lnSpc>
            </a:pPr>
            <a:r>
              <a:rPr sz="1100" spc="-90" dirty="0">
                <a:latin typeface="Arial"/>
                <a:cs typeface="Arial"/>
              </a:rPr>
              <a:t>Assign </a:t>
            </a:r>
            <a:r>
              <a:rPr sz="1100" spc="-50" dirty="0">
                <a:latin typeface="Arial"/>
                <a:cs typeface="Arial"/>
              </a:rPr>
              <a:t>Bin  </a:t>
            </a:r>
            <a:r>
              <a:rPr sz="1100" spc="-155" dirty="0">
                <a:latin typeface="Arial"/>
                <a:cs typeface="Arial"/>
              </a:rPr>
              <a:t>P</a:t>
            </a:r>
            <a:r>
              <a:rPr sz="1100" spc="-15" dirty="0">
                <a:latin typeface="Arial"/>
                <a:cs typeface="Arial"/>
              </a:rPr>
              <a:t>l</a:t>
            </a:r>
            <a:r>
              <a:rPr sz="1100" spc="-95" dirty="0">
                <a:latin typeface="Arial"/>
                <a:cs typeface="Arial"/>
              </a:rPr>
              <a:t>a</a:t>
            </a:r>
            <a:r>
              <a:rPr sz="1100" spc="-90" dirty="0">
                <a:latin typeface="Arial"/>
                <a:cs typeface="Arial"/>
              </a:rPr>
              <a:t>c</a:t>
            </a:r>
            <a:r>
              <a:rPr sz="1100" spc="-70" dirty="0">
                <a:latin typeface="Arial"/>
                <a:cs typeface="Arial"/>
              </a:rPr>
              <a:t>em</a:t>
            </a:r>
            <a:r>
              <a:rPr sz="1100" spc="-75" dirty="0">
                <a:latin typeface="Arial"/>
                <a:cs typeface="Arial"/>
              </a:rPr>
              <a:t>e</a:t>
            </a:r>
            <a:r>
              <a:rPr sz="1100" spc="-45" dirty="0">
                <a:latin typeface="Arial"/>
                <a:cs typeface="Arial"/>
              </a:rPr>
              <a:t>n</a:t>
            </a:r>
            <a:r>
              <a:rPr sz="1100" spc="65" dirty="0">
                <a:latin typeface="Arial"/>
                <a:cs typeface="Arial"/>
              </a:rPr>
              <a:t>t</a:t>
            </a:r>
            <a:endParaRPr sz="1100">
              <a:latin typeface="Arial"/>
              <a:cs typeface="Arial"/>
            </a:endParaRPr>
          </a:p>
        </p:txBody>
      </p:sp>
      <p:sp>
        <p:nvSpPr>
          <p:cNvPr id="13" name="object 455"/>
          <p:cNvSpPr/>
          <p:nvPr/>
        </p:nvSpPr>
        <p:spPr>
          <a:xfrm>
            <a:off x="1506545" y="3338690"/>
            <a:ext cx="236854" cy="0"/>
          </a:xfrm>
          <a:custGeom>
            <a:avLst/>
            <a:gdLst/>
            <a:ahLst/>
            <a:cxnLst/>
            <a:rect l="l" t="t" r="r" b="b"/>
            <a:pathLst>
              <a:path w="236855">
                <a:moveTo>
                  <a:pt x="0" y="0"/>
                </a:moveTo>
                <a:lnTo>
                  <a:pt x="236284" y="0"/>
                </a:lnTo>
              </a:path>
            </a:pathLst>
          </a:custGeom>
          <a:ln w="7045">
            <a:solidFill>
              <a:srgbClr val="000000"/>
            </a:solidFill>
          </a:ln>
        </p:spPr>
        <p:txBody>
          <a:bodyPr wrap="square" lIns="0" tIns="0" rIns="0" bIns="0" rtlCol="0"/>
          <a:lstStyle/>
          <a:p>
            <a:endParaRPr/>
          </a:p>
        </p:txBody>
      </p:sp>
      <p:sp>
        <p:nvSpPr>
          <p:cNvPr id="14" name="object 456"/>
          <p:cNvSpPr/>
          <p:nvPr/>
        </p:nvSpPr>
        <p:spPr>
          <a:xfrm>
            <a:off x="1736851" y="3313748"/>
            <a:ext cx="50165" cy="49530"/>
          </a:xfrm>
          <a:custGeom>
            <a:avLst/>
            <a:gdLst/>
            <a:ahLst/>
            <a:cxnLst/>
            <a:rect l="l" t="t" r="r" b="b"/>
            <a:pathLst>
              <a:path w="50165" h="49529">
                <a:moveTo>
                  <a:pt x="0" y="49321"/>
                </a:moveTo>
                <a:lnTo>
                  <a:pt x="0" y="0"/>
                </a:lnTo>
                <a:lnTo>
                  <a:pt x="49818" y="24660"/>
                </a:lnTo>
                <a:lnTo>
                  <a:pt x="0" y="49321"/>
                </a:lnTo>
                <a:close/>
              </a:path>
            </a:pathLst>
          </a:custGeom>
          <a:solidFill>
            <a:srgbClr val="000000"/>
          </a:solidFill>
        </p:spPr>
        <p:txBody>
          <a:bodyPr wrap="square" lIns="0" tIns="0" rIns="0" bIns="0" rtlCol="0"/>
          <a:lstStyle/>
          <a:p>
            <a:endParaRPr/>
          </a:p>
        </p:txBody>
      </p:sp>
      <p:sp>
        <p:nvSpPr>
          <p:cNvPr id="15" name="object 457"/>
          <p:cNvSpPr/>
          <p:nvPr/>
        </p:nvSpPr>
        <p:spPr>
          <a:xfrm>
            <a:off x="2487196" y="3338690"/>
            <a:ext cx="236854" cy="0"/>
          </a:xfrm>
          <a:custGeom>
            <a:avLst/>
            <a:gdLst/>
            <a:ahLst/>
            <a:cxnLst/>
            <a:rect l="l" t="t" r="r" b="b"/>
            <a:pathLst>
              <a:path w="236855">
                <a:moveTo>
                  <a:pt x="0" y="0"/>
                </a:moveTo>
                <a:lnTo>
                  <a:pt x="236284" y="0"/>
                </a:lnTo>
              </a:path>
            </a:pathLst>
          </a:custGeom>
          <a:ln w="7045">
            <a:solidFill>
              <a:srgbClr val="000000"/>
            </a:solidFill>
          </a:ln>
        </p:spPr>
        <p:txBody>
          <a:bodyPr wrap="square" lIns="0" tIns="0" rIns="0" bIns="0" rtlCol="0"/>
          <a:lstStyle/>
          <a:p>
            <a:endParaRPr/>
          </a:p>
        </p:txBody>
      </p:sp>
      <p:sp>
        <p:nvSpPr>
          <p:cNvPr id="16" name="object 458"/>
          <p:cNvSpPr/>
          <p:nvPr/>
        </p:nvSpPr>
        <p:spPr>
          <a:xfrm>
            <a:off x="2717502" y="3313748"/>
            <a:ext cx="50165" cy="49530"/>
          </a:xfrm>
          <a:custGeom>
            <a:avLst/>
            <a:gdLst/>
            <a:ahLst/>
            <a:cxnLst/>
            <a:rect l="l" t="t" r="r" b="b"/>
            <a:pathLst>
              <a:path w="50164" h="49529">
                <a:moveTo>
                  <a:pt x="0" y="49321"/>
                </a:moveTo>
                <a:lnTo>
                  <a:pt x="0" y="0"/>
                </a:lnTo>
                <a:lnTo>
                  <a:pt x="49818" y="24660"/>
                </a:lnTo>
                <a:lnTo>
                  <a:pt x="0" y="49321"/>
                </a:lnTo>
                <a:close/>
              </a:path>
            </a:pathLst>
          </a:custGeom>
          <a:solidFill>
            <a:srgbClr val="000000"/>
          </a:solidFill>
        </p:spPr>
        <p:txBody>
          <a:bodyPr wrap="square" lIns="0" tIns="0" rIns="0" bIns="0" rtlCol="0"/>
          <a:lstStyle/>
          <a:p>
            <a:endParaRPr/>
          </a:p>
        </p:txBody>
      </p:sp>
      <p:sp>
        <p:nvSpPr>
          <p:cNvPr id="17" name="object 459"/>
          <p:cNvSpPr/>
          <p:nvPr/>
        </p:nvSpPr>
        <p:spPr>
          <a:xfrm>
            <a:off x="3467918" y="3338690"/>
            <a:ext cx="236854" cy="0"/>
          </a:xfrm>
          <a:custGeom>
            <a:avLst/>
            <a:gdLst/>
            <a:ahLst/>
            <a:cxnLst/>
            <a:rect l="l" t="t" r="r" b="b"/>
            <a:pathLst>
              <a:path w="236854">
                <a:moveTo>
                  <a:pt x="0" y="0"/>
                </a:moveTo>
                <a:lnTo>
                  <a:pt x="236284" y="0"/>
                </a:lnTo>
              </a:path>
            </a:pathLst>
          </a:custGeom>
          <a:ln w="7045">
            <a:solidFill>
              <a:srgbClr val="000000"/>
            </a:solidFill>
          </a:ln>
        </p:spPr>
        <p:txBody>
          <a:bodyPr wrap="square" lIns="0" tIns="0" rIns="0" bIns="0" rtlCol="0"/>
          <a:lstStyle/>
          <a:p>
            <a:endParaRPr/>
          </a:p>
        </p:txBody>
      </p:sp>
      <p:sp>
        <p:nvSpPr>
          <p:cNvPr id="18" name="object 460"/>
          <p:cNvSpPr/>
          <p:nvPr/>
        </p:nvSpPr>
        <p:spPr>
          <a:xfrm>
            <a:off x="3698153" y="3313748"/>
            <a:ext cx="50165" cy="49530"/>
          </a:xfrm>
          <a:custGeom>
            <a:avLst/>
            <a:gdLst/>
            <a:ahLst/>
            <a:cxnLst/>
            <a:rect l="l" t="t" r="r" b="b"/>
            <a:pathLst>
              <a:path w="50164" h="49529">
                <a:moveTo>
                  <a:pt x="0" y="49321"/>
                </a:moveTo>
                <a:lnTo>
                  <a:pt x="0" y="0"/>
                </a:lnTo>
                <a:lnTo>
                  <a:pt x="49818" y="24660"/>
                </a:lnTo>
                <a:lnTo>
                  <a:pt x="0" y="49321"/>
                </a:lnTo>
                <a:close/>
              </a:path>
            </a:pathLst>
          </a:custGeom>
          <a:solidFill>
            <a:srgbClr val="000000"/>
          </a:solidFill>
        </p:spPr>
        <p:txBody>
          <a:bodyPr wrap="square" lIns="0" tIns="0" rIns="0" bIns="0" rtlCol="0"/>
          <a:lstStyle/>
          <a:p>
            <a:endParaRPr/>
          </a:p>
        </p:txBody>
      </p:sp>
      <p:sp>
        <p:nvSpPr>
          <p:cNvPr id="19" name="object 461"/>
          <p:cNvSpPr/>
          <p:nvPr/>
        </p:nvSpPr>
        <p:spPr>
          <a:xfrm>
            <a:off x="4728623" y="3061573"/>
            <a:ext cx="701040" cy="554990"/>
          </a:xfrm>
          <a:custGeom>
            <a:avLst/>
            <a:gdLst/>
            <a:ahLst/>
            <a:cxnLst/>
            <a:rect l="l" t="t" r="r" b="b"/>
            <a:pathLst>
              <a:path w="701039" h="554990">
                <a:moveTo>
                  <a:pt x="56224" y="554515"/>
                </a:moveTo>
                <a:lnTo>
                  <a:pt x="644799" y="554515"/>
                </a:lnTo>
                <a:lnTo>
                  <a:pt x="666495" y="550178"/>
                </a:lnTo>
                <a:lnTo>
                  <a:pt x="684388" y="538310"/>
                </a:lnTo>
                <a:lnTo>
                  <a:pt x="696542" y="520629"/>
                </a:lnTo>
                <a:lnTo>
                  <a:pt x="701024" y="498852"/>
                </a:lnTo>
                <a:lnTo>
                  <a:pt x="701024" y="54958"/>
                </a:lnTo>
                <a:lnTo>
                  <a:pt x="696542" y="33589"/>
                </a:lnTo>
                <a:lnTo>
                  <a:pt x="684388" y="16117"/>
                </a:lnTo>
                <a:lnTo>
                  <a:pt x="666495" y="4326"/>
                </a:lnTo>
                <a:lnTo>
                  <a:pt x="644799" y="0"/>
                </a:lnTo>
                <a:lnTo>
                  <a:pt x="56224" y="0"/>
                </a:lnTo>
                <a:lnTo>
                  <a:pt x="34528" y="4326"/>
                </a:lnTo>
                <a:lnTo>
                  <a:pt x="16635" y="16117"/>
                </a:lnTo>
                <a:lnTo>
                  <a:pt x="4481" y="33589"/>
                </a:lnTo>
                <a:lnTo>
                  <a:pt x="0" y="54958"/>
                </a:lnTo>
                <a:lnTo>
                  <a:pt x="0" y="498852"/>
                </a:lnTo>
                <a:lnTo>
                  <a:pt x="4481" y="520629"/>
                </a:lnTo>
                <a:lnTo>
                  <a:pt x="16635" y="538310"/>
                </a:lnTo>
                <a:lnTo>
                  <a:pt x="34528" y="550178"/>
                </a:lnTo>
                <a:lnTo>
                  <a:pt x="56224" y="554515"/>
                </a:lnTo>
                <a:close/>
              </a:path>
            </a:pathLst>
          </a:custGeom>
          <a:ln w="7073">
            <a:solidFill>
              <a:srgbClr val="000000"/>
            </a:solidFill>
          </a:ln>
        </p:spPr>
        <p:txBody>
          <a:bodyPr wrap="square" lIns="0" tIns="0" rIns="0" bIns="0" rtlCol="0"/>
          <a:lstStyle/>
          <a:p>
            <a:endParaRPr/>
          </a:p>
        </p:txBody>
      </p:sp>
      <p:sp>
        <p:nvSpPr>
          <p:cNvPr id="20" name="object 462"/>
          <p:cNvSpPr txBox="1"/>
          <p:nvPr/>
        </p:nvSpPr>
        <p:spPr>
          <a:xfrm>
            <a:off x="4728623" y="3166536"/>
            <a:ext cx="684530" cy="449580"/>
          </a:xfrm>
          <a:prstGeom prst="rect">
            <a:avLst/>
          </a:prstGeom>
        </p:spPr>
        <p:txBody>
          <a:bodyPr vert="horz" wrap="square" lIns="0" tIns="0" rIns="0" bIns="0" rtlCol="0">
            <a:spAutoFit/>
          </a:bodyPr>
          <a:lstStyle/>
          <a:p>
            <a:pPr marL="128270" marR="100330" indent="100965">
              <a:lnSpc>
                <a:spcPts val="1290"/>
              </a:lnSpc>
            </a:pPr>
            <a:r>
              <a:rPr sz="1100" spc="-75" dirty="0">
                <a:latin typeface="Arial"/>
                <a:cs typeface="Arial"/>
              </a:rPr>
              <a:t>Ship  </a:t>
            </a:r>
            <a:r>
              <a:rPr sz="1100" spc="-155" dirty="0">
                <a:latin typeface="Arial"/>
                <a:cs typeface="Arial"/>
              </a:rPr>
              <a:t>P</a:t>
            </a:r>
            <a:r>
              <a:rPr sz="1100" spc="-20" dirty="0">
                <a:latin typeface="Arial"/>
                <a:cs typeface="Arial"/>
              </a:rPr>
              <a:t>r</a:t>
            </a:r>
            <a:r>
              <a:rPr sz="1100" spc="-35" dirty="0">
                <a:latin typeface="Arial"/>
                <a:cs typeface="Arial"/>
              </a:rPr>
              <a:t>o</a:t>
            </a:r>
            <a:r>
              <a:rPr sz="1100" spc="-50" dirty="0">
                <a:latin typeface="Arial"/>
                <a:cs typeface="Arial"/>
              </a:rPr>
              <a:t>duc</a:t>
            </a:r>
            <a:r>
              <a:rPr sz="1100" spc="65" dirty="0">
                <a:latin typeface="Arial"/>
                <a:cs typeface="Arial"/>
              </a:rPr>
              <a:t>t</a:t>
            </a:r>
            <a:endParaRPr sz="1100">
              <a:latin typeface="Arial"/>
              <a:cs typeface="Arial"/>
            </a:endParaRPr>
          </a:p>
        </p:txBody>
      </p:sp>
      <p:sp>
        <p:nvSpPr>
          <p:cNvPr id="21" name="object 463"/>
          <p:cNvSpPr/>
          <p:nvPr/>
        </p:nvSpPr>
        <p:spPr>
          <a:xfrm>
            <a:off x="4448569" y="3338690"/>
            <a:ext cx="236854" cy="0"/>
          </a:xfrm>
          <a:custGeom>
            <a:avLst/>
            <a:gdLst/>
            <a:ahLst/>
            <a:cxnLst/>
            <a:rect l="l" t="t" r="r" b="b"/>
            <a:pathLst>
              <a:path w="236854">
                <a:moveTo>
                  <a:pt x="0" y="0"/>
                </a:moveTo>
                <a:lnTo>
                  <a:pt x="236284" y="0"/>
                </a:lnTo>
              </a:path>
            </a:pathLst>
          </a:custGeom>
          <a:ln w="7045">
            <a:solidFill>
              <a:srgbClr val="000000"/>
            </a:solidFill>
          </a:ln>
        </p:spPr>
        <p:txBody>
          <a:bodyPr wrap="square" lIns="0" tIns="0" rIns="0" bIns="0" rtlCol="0"/>
          <a:lstStyle/>
          <a:p>
            <a:endParaRPr/>
          </a:p>
        </p:txBody>
      </p:sp>
      <p:sp>
        <p:nvSpPr>
          <p:cNvPr id="22" name="object 464"/>
          <p:cNvSpPr/>
          <p:nvPr/>
        </p:nvSpPr>
        <p:spPr>
          <a:xfrm>
            <a:off x="4678804" y="3313748"/>
            <a:ext cx="50165" cy="49530"/>
          </a:xfrm>
          <a:custGeom>
            <a:avLst/>
            <a:gdLst/>
            <a:ahLst/>
            <a:cxnLst/>
            <a:rect l="l" t="t" r="r" b="b"/>
            <a:pathLst>
              <a:path w="50164" h="49529">
                <a:moveTo>
                  <a:pt x="0" y="49321"/>
                </a:moveTo>
                <a:lnTo>
                  <a:pt x="0" y="0"/>
                </a:lnTo>
                <a:lnTo>
                  <a:pt x="49818" y="24660"/>
                </a:lnTo>
                <a:lnTo>
                  <a:pt x="0" y="49321"/>
                </a:lnTo>
                <a:close/>
              </a:path>
            </a:pathLst>
          </a:custGeom>
          <a:solidFill>
            <a:srgbClr val="000000"/>
          </a:solidFill>
        </p:spPr>
        <p:txBody>
          <a:bodyPr wrap="square" lIns="0" tIns="0" rIns="0" bIns="0" rtlCol="0"/>
          <a:lstStyle/>
          <a:p>
            <a:endParaRPr/>
          </a:p>
        </p:txBody>
      </p:sp>
      <p:sp>
        <p:nvSpPr>
          <p:cNvPr id="23" name="object 465"/>
          <p:cNvSpPr/>
          <p:nvPr/>
        </p:nvSpPr>
        <p:spPr>
          <a:xfrm>
            <a:off x="5429291" y="3338690"/>
            <a:ext cx="236854" cy="0"/>
          </a:xfrm>
          <a:custGeom>
            <a:avLst/>
            <a:gdLst/>
            <a:ahLst/>
            <a:cxnLst/>
            <a:rect l="l" t="t" r="r" b="b"/>
            <a:pathLst>
              <a:path w="236854">
                <a:moveTo>
                  <a:pt x="0" y="0"/>
                </a:moveTo>
                <a:lnTo>
                  <a:pt x="236284" y="0"/>
                </a:lnTo>
              </a:path>
            </a:pathLst>
          </a:custGeom>
          <a:ln w="7045">
            <a:solidFill>
              <a:srgbClr val="000000"/>
            </a:solidFill>
          </a:ln>
        </p:spPr>
        <p:txBody>
          <a:bodyPr wrap="square" lIns="0" tIns="0" rIns="0" bIns="0" rtlCol="0"/>
          <a:lstStyle/>
          <a:p>
            <a:endParaRPr/>
          </a:p>
        </p:txBody>
      </p:sp>
      <p:sp>
        <p:nvSpPr>
          <p:cNvPr id="24" name="object 466"/>
          <p:cNvSpPr/>
          <p:nvPr/>
        </p:nvSpPr>
        <p:spPr>
          <a:xfrm>
            <a:off x="5659455" y="3313748"/>
            <a:ext cx="50165" cy="49530"/>
          </a:xfrm>
          <a:custGeom>
            <a:avLst/>
            <a:gdLst/>
            <a:ahLst/>
            <a:cxnLst/>
            <a:rect l="l" t="t" r="r" b="b"/>
            <a:pathLst>
              <a:path w="50164" h="49529">
                <a:moveTo>
                  <a:pt x="0" y="49321"/>
                </a:moveTo>
                <a:lnTo>
                  <a:pt x="0" y="0"/>
                </a:lnTo>
                <a:lnTo>
                  <a:pt x="49818" y="24660"/>
                </a:lnTo>
                <a:lnTo>
                  <a:pt x="0" y="49321"/>
                </a:lnTo>
                <a:close/>
              </a:path>
            </a:pathLst>
          </a:custGeom>
          <a:solidFill>
            <a:srgbClr val="000000"/>
          </a:solidFill>
        </p:spPr>
        <p:txBody>
          <a:bodyPr wrap="square" lIns="0" tIns="0" rIns="0" bIns="0" rtlCol="0"/>
          <a:lstStyle/>
          <a:p>
            <a:endParaRPr/>
          </a:p>
        </p:txBody>
      </p:sp>
      <p:sp>
        <p:nvSpPr>
          <p:cNvPr id="34" name="Oval 33"/>
          <p:cNvSpPr/>
          <p:nvPr/>
        </p:nvSpPr>
        <p:spPr>
          <a:xfrm>
            <a:off x="1234730" y="3210405"/>
            <a:ext cx="264081" cy="281660"/>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5" name="Oval 34"/>
          <p:cNvSpPr/>
          <p:nvPr/>
        </p:nvSpPr>
        <p:spPr>
          <a:xfrm>
            <a:off x="5718916" y="3197473"/>
            <a:ext cx="264081" cy="2816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86894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n-GB" altLang="sv-SE" sz="2700" dirty="0"/>
              <a:t>Accumulating snapshot fact tables</a:t>
            </a:r>
          </a:p>
        </p:txBody>
      </p:sp>
      <p:sp>
        <p:nvSpPr>
          <p:cNvPr id="670723" name="Rectangle 3"/>
          <p:cNvSpPr>
            <a:spLocks noGrp="1" noChangeArrowheads="1"/>
          </p:cNvSpPr>
          <p:nvPr>
            <p:ph type="body" idx="1"/>
          </p:nvPr>
        </p:nvSpPr>
        <p:spPr>
          <a:xfrm>
            <a:off x="792000" y="1479119"/>
            <a:ext cx="7890575" cy="1828800"/>
          </a:xfrm>
        </p:spPr>
        <p:txBody>
          <a:bodyPr>
            <a:noAutofit/>
          </a:bodyPr>
          <a:lstStyle/>
          <a:p>
            <a:r>
              <a:rPr lang="en-GB" altLang="sv-SE" sz="1600" dirty="0"/>
              <a:t>In sharp contrast to the other fact table types, we purposely revisit accumulation snapshot fact table rows TO UPDATE (!!!) them. That is, we revisit them as more information becomes available</a:t>
            </a:r>
          </a:p>
          <a:p>
            <a:r>
              <a:rPr lang="en-GB" altLang="sv-SE" sz="1600" dirty="0" smtClean="0"/>
              <a:t>Since </a:t>
            </a:r>
            <a:r>
              <a:rPr lang="en-GB" altLang="sv-SE" sz="1600" dirty="0"/>
              <a:t>many of these dates are not known w</a:t>
            </a:r>
            <a:r>
              <a:rPr lang="en-GB" altLang="sv-SE" sz="1600" dirty="0" smtClean="0"/>
              <a:t>hen </a:t>
            </a:r>
            <a:r>
              <a:rPr lang="en-GB" altLang="sv-SE" sz="1600" dirty="0"/>
              <a:t>the fact row is loaded, we must use surrogate </a:t>
            </a:r>
            <a:r>
              <a:rPr lang="en-GB" altLang="sv-SE" sz="1600" dirty="0" smtClean="0"/>
              <a:t>date </a:t>
            </a:r>
            <a:r>
              <a:rPr lang="en-GB" altLang="sv-SE" sz="1600" dirty="0"/>
              <a:t>key to handle undefined dates</a:t>
            </a:r>
          </a:p>
          <a:p>
            <a:r>
              <a:rPr lang="en-GB" altLang="sv-SE" sz="1600" dirty="0" smtClean="0"/>
              <a:t>There </a:t>
            </a:r>
            <a:r>
              <a:rPr lang="en-GB" altLang="sv-SE" sz="1600" dirty="0"/>
              <a:t>need to be a row in the </a:t>
            </a:r>
            <a:r>
              <a:rPr lang="en-GB" altLang="sv-SE" sz="1600" dirty="0" smtClean="0"/>
              <a:t>date </a:t>
            </a:r>
            <a:r>
              <a:rPr lang="en-GB" altLang="sv-SE" sz="1600" dirty="0"/>
              <a:t>dimension with the date=“unknown” or “to be determined”, when we first load the row in the fact table</a:t>
            </a:r>
          </a:p>
        </p:txBody>
      </p:sp>
    </p:spTree>
    <p:extLst>
      <p:ext uri="{BB962C8B-B14F-4D97-AF65-F5344CB8AC3E}">
        <p14:creationId xmlns:p14="http://schemas.microsoft.com/office/powerpoint/2010/main" val="1716301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85"/>
          <p:cNvSpPr>
            <a:spLocks noGrp="1" noChangeArrowheads="1"/>
          </p:cNvSpPr>
          <p:nvPr>
            <p:ph type="body" idx="1"/>
          </p:nvPr>
        </p:nvSpPr>
        <p:spPr/>
        <p:txBody>
          <a:bodyPr>
            <a:normAutofit/>
          </a:bodyPr>
          <a:lstStyle/>
          <a:p>
            <a:pPr marL="0" indent="0">
              <a:spcBef>
                <a:spcPts val="900"/>
              </a:spcBef>
              <a:buNone/>
            </a:pPr>
            <a:r>
              <a:rPr lang="sv-SE" b="1" dirty="0" err="1" smtClean="0"/>
              <a:t>More</a:t>
            </a:r>
            <a:r>
              <a:rPr lang="sv-SE" b="1" dirty="0" smtClean="0"/>
              <a:t> </a:t>
            </a:r>
            <a:r>
              <a:rPr lang="sv-SE" b="1" dirty="0" err="1" smtClean="0"/>
              <a:t>about</a:t>
            </a:r>
            <a:r>
              <a:rPr lang="sv-SE" b="1" dirty="0" smtClean="0"/>
              <a:t> </a:t>
            </a:r>
            <a:r>
              <a:rPr lang="sv-SE" b="1" dirty="0" err="1" smtClean="0"/>
              <a:t>facts</a:t>
            </a:r>
            <a:r>
              <a:rPr lang="sv-SE" b="1" dirty="0" smtClean="0"/>
              <a:t> and </a:t>
            </a:r>
            <a:r>
              <a:rPr lang="sv-SE" b="1" dirty="0" err="1" smtClean="0"/>
              <a:t>fact</a:t>
            </a:r>
            <a:r>
              <a:rPr lang="sv-SE" b="1" dirty="0" smtClean="0"/>
              <a:t> </a:t>
            </a:r>
            <a:r>
              <a:rPr lang="sv-SE" b="1" dirty="0" err="1" smtClean="0"/>
              <a:t>tables</a:t>
            </a:r>
            <a:endParaRPr lang="sv-SE" b="1" dirty="0" smtClean="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25607809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681925" y="655772"/>
            <a:ext cx="6572250" cy="857250"/>
          </a:xfrm>
        </p:spPr>
        <p:txBody>
          <a:bodyPr/>
          <a:lstStyle/>
          <a:p>
            <a:r>
              <a:rPr lang="en-GB" altLang="sv-SE" sz="2700" dirty="0" err="1"/>
              <a:t>Factless</a:t>
            </a:r>
            <a:r>
              <a:rPr lang="en-GB" altLang="sv-SE" sz="2700" dirty="0"/>
              <a:t> fact tables</a:t>
            </a:r>
          </a:p>
        </p:txBody>
      </p:sp>
      <p:sp>
        <p:nvSpPr>
          <p:cNvPr id="333827" name="Rectangle 3"/>
          <p:cNvSpPr>
            <a:spLocks noGrp="1" noChangeArrowheads="1"/>
          </p:cNvSpPr>
          <p:nvPr>
            <p:ph type="body" idx="1"/>
          </p:nvPr>
        </p:nvSpPr>
        <p:spPr>
          <a:xfrm>
            <a:off x="681925" y="1513022"/>
            <a:ext cx="8144360" cy="2346056"/>
          </a:xfrm>
        </p:spPr>
        <p:txBody>
          <a:bodyPr>
            <a:noAutofit/>
          </a:bodyPr>
          <a:lstStyle/>
          <a:p>
            <a:r>
              <a:rPr lang="en-GB" altLang="sv-SE" sz="1600" dirty="0" smtClean="0"/>
              <a:t>Some </a:t>
            </a:r>
            <a:r>
              <a:rPr lang="en-GB" altLang="sv-SE" sz="1600" dirty="0"/>
              <a:t>fact tables quite simply have no measured </a:t>
            </a:r>
            <a:r>
              <a:rPr lang="en-GB" altLang="sv-SE" sz="1600" dirty="0" smtClean="0"/>
              <a:t>facts</a:t>
            </a:r>
          </a:p>
          <a:p>
            <a:r>
              <a:rPr lang="en-GB" altLang="sv-SE" sz="1600" dirty="0" smtClean="0"/>
              <a:t>These fact tables are </a:t>
            </a:r>
            <a:r>
              <a:rPr lang="en-GB" altLang="sv-SE" sz="1600" dirty="0"/>
              <a:t>useful to describe events and coverage, i.e. the tables contain information that something has (event tracking) or has not (coverage table) </a:t>
            </a:r>
            <a:r>
              <a:rPr lang="en-GB" altLang="sv-SE" sz="1600" dirty="0" smtClean="0"/>
              <a:t>happened</a:t>
            </a:r>
          </a:p>
          <a:p>
            <a:r>
              <a:rPr lang="en-GB" altLang="sv-SE" sz="1600" dirty="0" smtClean="0"/>
              <a:t>There are several types </a:t>
            </a:r>
            <a:r>
              <a:rPr lang="en-GB" altLang="sv-SE" sz="1600" dirty="0"/>
              <a:t>of </a:t>
            </a:r>
            <a:r>
              <a:rPr lang="en-GB" altLang="sv-SE" sz="1600" dirty="0" err="1"/>
              <a:t>factless</a:t>
            </a:r>
            <a:r>
              <a:rPr lang="en-GB" altLang="sv-SE" sz="1600" dirty="0"/>
              <a:t> fact </a:t>
            </a:r>
            <a:r>
              <a:rPr lang="en-GB" altLang="sv-SE" sz="1600" dirty="0" smtClean="0"/>
              <a:t>tables, two of the most common are:</a:t>
            </a:r>
            <a:endParaRPr lang="en-GB" altLang="sv-SE" sz="1600" dirty="0"/>
          </a:p>
          <a:p>
            <a:pPr lvl="1"/>
            <a:r>
              <a:rPr lang="en-GB" altLang="sv-SE" sz="1600" dirty="0"/>
              <a:t>event tracking tables</a:t>
            </a:r>
          </a:p>
          <a:p>
            <a:pPr lvl="1"/>
            <a:r>
              <a:rPr lang="en-GB" altLang="sv-SE" sz="1600" dirty="0"/>
              <a:t>coverage </a:t>
            </a:r>
            <a:r>
              <a:rPr lang="en-GB" altLang="sv-SE" sz="1600" dirty="0" smtClean="0"/>
              <a:t>tables</a:t>
            </a:r>
            <a:endParaRPr lang="en-GB" altLang="sv-SE" sz="1600" dirty="0"/>
          </a:p>
          <a:p>
            <a:endParaRPr lang="en-GB" altLang="sv-SE" sz="1600" b="1" dirty="0"/>
          </a:p>
        </p:txBody>
      </p:sp>
    </p:spTree>
    <p:extLst>
      <p:ext uri="{BB962C8B-B14F-4D97-AF65-F5344CB8AC3E}">
        <p14:creationId xmlns:p14="http://schemas.microsoft.com/office/powerpoint/2010/main" val="2456830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2800" y="83762"/>
            <a:ext cx="1354617" cy="127736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33154" name="Rectangle 2"/>
          <p:cNvSpPr>
            <a:spLocks noGrp="1" noChangeArrowheads="1"/>
          </p:cNvSpPr>
          <p:nvPr>
            <p:ph type="title"/>
          </p:nvPr>
        </p:nvSpPr>
        <p:spPr>
          <a:xfrm>
            <a:off x="731326" y="598380"/>
            <a:ext cx="7756539" cy="857250"/>
          </a:xfrm>
        </p:spPr>
        <p:txBody>
          <a:bodyPr/>
          <a:lstStyle/>
          <a:p>
            <a:r>
              <a:rPr lang="en-GB" altLang="sv-SE" dirty="0"/>
              <a:t>Event tracking </a:t>
            </a:r>
            <a:r>
              <a:rPr lang="en-GB" altLang="sv-SE" dirty="0" smtClean="0"/>
              <a:t>(</a:t>
            </a:r>
            <a:r>
              <a:rPr lang="en-GB" altLang="sv-SE" dirty="0" err="1" smtClean="0"/>
              <a:t>f</a:t>
            </a:r>
            <a:r>
              <a:rPr lang="en-GB" altLang="sv-SE" sz="2700" dirty="0" err="1" smtClean="0"/>
              <a:t>actless</a:t>
            </a:r>
            <a:r>
              <a:rPr lang="en-GB" altLang="sv-SE" sz="2700" dirty="0" smtClean="0"/>
              <a:t> fact) </a:t>
            </a:r>
            <a:r>
              <a:rPr lang="en-GB" altLang="sv-SE" sz="2700" dirty="0"/>
              <a:t>tables</a:t>
            </a:r>
          </a:p>
        </p:txBody>
      </p:sp>
      <p:graphicFrame>
        <p:nvGraphicFramePr>
          <p:cNvPr id="433212" name="Object 60"/>
          <p:cNvGraphicFramePr>
            <a:graphicFrameLocks noChangeAspect="1"/>
          </p:cNvGraphicFramePr>
          <p:nvPr/>
        </p:nvGraphicFramePr>
        <p:xfrm>
          <a:off x="5362414" y="2950490"/>
          <a:ext cx="985838" cy="223838"/>
        </p:xfrm>
        <a:graphic>
          <a:graphicData uri="http://schemas.openxmlformats.org/presentationml/2006/ole">
            <mc:AlternateContent xmlns:mc="http://schemas.openxmlformats.org/markup-compatibility/2006">
              <mc:Choice xmlns:v="urn:schemas-microsoft-com:vml" Requires="v">
                <p:oleObj spid="_x0000_s46184" name="Worksheet" r:id="rId4" imgW="1314489" imgH="298427" progId="Excel.Sheet.8">
                  <p:embed/>
                </p:oleObj>
              </mc:Choice>
              <mc:Fallback>
                <p:oleObj name="Worksheet" r:id="rId4" imgW="1314489" imgH="298427" progId="Excel.Sheet.8">
                  <p:embed/>
                  <p:pic>
                    <p:nvPicPr>
                      <p:cNvPr id="433212" name="Object 60"/>
                      <p:cNvPicPr>
                        <a:picLocks noChangeAspect="1" noChangeArrowheads="1"/>
                      </p:cNvPicPr>
                      <p:nvPr/>
                    </p:nvPicPr>
                    <p:blipFill>
                      <a:blip r:embed="rId5"/>
                      <a:srcRect/>
                      <a:stretch>
                        <a:fillRect/>
                      </a:stretch>
                    </p:blipFill>
                    <p:spPr bwMode="auto">
                      <a:xfrm>
                        <a:off x="5362414" y="2950490"/>
                        <a:ext cx="985838" cy="2238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3213" name="Object 61"/>
          <p:cNvGraphicFramePr>
            <a:graphicFrameLocks noChangeAspect="1"/>
          </p:cNvGraphicFramePr>
          <p:nvPr/>
        </p:nvGraphicFramePr>
        <p:xfrm>
          <a:off x="3476464" y="3179090"/>
          <a:ext cx="1266825" cy="1433513"/>
        </p:xfrm>
        <a:graphic>
          <a:graphicData uri="http://schemas.openxmlformats.org/presentationml/2006/ole">
            <mc:AlternateContent xmlns:mc="http://schemas.openxmlformats.org/markup-compatibility/2006">
              <mc:Choice xmlns:v="urn:schemas-microsoft-com:vml" Requires="v">
                <p:oleObj spid="_x0000_s46185" name="Worksheet" r:id="rId6" imgW="2070143" imgH="2343358" progId="Excel.Sheet.8">
                  <p:embed/>
                </p:oleObj>
              </mc:Choice>
              <mc:Fallback>
                <p:oleObj name="Worksheet" r:id="rId6" imgW="2070143" imgH="2343358" progId="Excel.Sheet.8">
                  <p:embed/>
                  <p:pic>
                    <p:nvPicPr>
                      <p:cNvPr id="433213" name="Object 61"/>
                      <p:cNvPicPr>
                        <a:picLocks noChangeAspect="1" noChangeArrowheads="1"/>
                      </p:cNvPicPr>
                      <p:nvPr/>
                    </p:nvPicPr>
                    <p:blipFill>
                      <a:blip r:embed="rId7"/>
                      <a:srcRect/>
                      <a:stretch>
                        <a:fillRect/>
                      </a:stretch>
                    </p:blipFill>
                    <p:spPr bwMode="auto">
                      <a:xfrm>
                        <a:off x="3476464" y="3179090"/>
                        <a:ext cx="1266825" cy="14335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3214" name="Object 62"/>
          <p:cNvGraphicFramePr>
            <a:graphicFrameLocks noChangeAspect="1"/>
          </p:cNvGraphicFramePr>
          <p:nvPr/>
        </p:nvGraphicFramePr>
        <p:xfrm>
          <a:off x="5533864" y="4379240"/>
          <a:ext cx="1271588" cy="235744"/>
        </p:xfrm>
        <a:graphic>
          <a:graphicData uri="http://schemas.openxmlformats.org/presentationml/2006/ole">
            <mc:AlternateContent xmlns:mc="http://schemas.openxmlformats.org/markup-compatibility/2006">
              <mc:Choice xmlns:v="urn:schemas-microsoft-com:vml" Requires="v">
                <p:oleObj spid="_x0000_s46186" name="Kalkylblad" r:id="rId8" imgW="1695907" imgH="314554" progId="Excel.Sheet.8">
                  <p:embed/>
                </p:oleObj>
              </mc:Choice>
              <mc:Fallback>
                <p:oleObj name="Kalkylblad" r:id="rId8" imgW="1695907" imgH="314554" progId="Excel.Sheet.8">
                  <p:embed/>
                  <p:pic>
                    <p:nvPicPr>
                      <p:cNvPr id="433214" name="Object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3864" y="4379240"/>
                        <a:ext cx="1271588" cy="2357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3218" name="Object 66"/>
          <p:cNvGraphicFramePr>
            <a:graphicFrameLocks noChangeAspect="1"/>
          </p:cNvGraphicFramePr>
          <p:nvPr/>
        </p:nvGraphicFramePr>
        <p:xfrm>
          <a:off x="5419564" y="3636290"/>
          <a:ext cx="1271588" cy="235744"/>
        </p:xfrm>
        <a:graphic>
          <a:graphicData uri="http://schemas.openxmlformats.org/presentationml/2006/ole">
            <mc:AlternateContent xmlns:mc="http://schemas.openxmlformats.org/markup-compatibility/2006">
              <mc:Choice xmlns:v="urn:schemas-microsoft-com:vml" Requires="v">
                <p:oleObj spid="_x0000_s46187" name="Kalkylblad" r:id="rId10" imgW="1695907" imgH="314554" progId="Excel.Sheet.8">
                  <p:embed/>
                </p:oleObj>
              </mc:Choice>
              <mc:Fallback>
                <p:oleObj name="Kalkylblad" r:id="rId10" imgW="1695907" imgH="314554" progId="Excel.Sheet.8">
                  <p:embed/>
                  <p:pic>
                    <p:nvPicPr>
                      <p:cNvPr id="433218" name="Object 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9564" y="3636290"/>
                        <a:ext cx="1271588" cy="2357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3219" name="Object 67"/>
          <p:cNvGraphicFramePr>
            <a:graphicFrameLocks noChangeAspect="1"/>
          </p:cNvGraphicFramePr>
          <p:nvPr/>
        </p:nvGraphicFramePr>
        <p:xfrm>
          <a:off x="1419064" y="3979190"/>
          <a:ext cx="1271588" cy="235744"/>
        </p:xfrm>
        <a:graphic>
          <a:graphicData uri="http://schemas.openxmlformats.org/presentationml/2006/ole">
            <mc:AlternateContent xmlns:mc="http://schemas.openxmlformats.org/markup-compatibility/2006">
              <mc:Choice xmlns:v="urn:schemas-microsoft-com:vml" Requires="v">
                <p:oleObj spid="_x0000_s46188" name="Kalkylblad" r:id="rId12" imgW="1695907" imgH="314554" progId="Excel.Sheet.8">
                  <p:embed/>
                </p:oleObj>
              </mc:Choice>
              <mc:Fallback>
                <p:oleObj name="Kalkylblad" r:id="rId12" imgW="1695907" imgH="314554" progId="Excel.Sheet.8">
                  <p:embed/>
                  <p:pic>
                    <p:nvPicPr>
                      <p:cNvPr id="433219" name="Object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9064" y="3979190"/>
                        <a:ext cx="1271588" cy="2357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3220" name="Object 68"/>
          <p:cNvGraphicFramePr>
            <a:graphicFrameLocks noChangeAspect="1"/>
          </p:cNvGraphicFramePr>
          <p:nvPr/>
        </p:nvGraphicFramePr>
        <p:xfrm>
          <a:off x="1247614" y="3236240"/>
          <a:ext cx="1271588" cy="235744"/>
        </p:xfrm>
        <a:graphic>
          <a:graphicData uri="http://schemas.openxmlformats.org/presentationml/2006/ole">
            <mc:AlternateContent xmlns:mc="http://schemas.openxmlformats.org/markup-compatibility/2006">
              <mc:Choice xmlns:v="urn:schemas-microsoft-com:vml" Requires="v">
                <p:oleObj spid="_x0000_s46189" name="Kalkylblad" r:id="rId14" imgW="1695907" imgH="314554" progId="Excel.Sheet.8">
                  <p:embed/>
                </p:oleObj>
              </mc:Choice>
              <mc:Fallback>
                <p:oleObj name="Kalkylblad" r:id="rId14" imgW="1695907" imgH="314554" progId="Excel.Sheet.8">
                  <p:embed/>
                  <p:pic>
                    <p:nvPicPr>
                      <p:cNvPr id="433220"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7614" y="3236240"/>
                        <a:ext cx="1271588" cy="2357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3222" name="Line 70"/>
          <p:cNvSpPr>
            <a:spLocks noChangeShapeType="1"/>
          </p:cNvSpPr>
          <p:nvPr/>
        </p:nvSpPr>
        <p:spPr bwMode="auto">
          <a:xfrm>
            <a:off x="2504914" y="3350540"/>
            <a:ext cx="971550" cy="57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433223" name="Line 71"/>
          <p:cNvSpPr>
            <a:spLocks noChangeShapeType="1"/>
          </p:cNvSpPr>
          <p:nvPr/>
        </p:nvSpPr>
        <p:spPr bwMode="auto">
          <a:xfrm flipV="1">
            <a:off x="2676364" y="3864890"/>
            <a:ext cx="8001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433224" name="Line 72"/>
          <p:cNvSpPr>
            <a:spLocks noChangeShapeType="1"/>
          </p:cNvSpPr>
          <p:nvPr/>
        </p:nvSpPr>
        <p:spPr bwMode="auto">
          <a:xfrm flipH="1">
            <a:off x="4676614" y="3064790"/>
            <a:ext cx="685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433225" name="Line 73"/>
          <p:cNvSpPr>
            <a:spLocks noChangeShapeType="1"/>
          </p:cNvSpPr>
          <p:nvPr/>
        </p:nvSpPr>
        <p:spPr bwMode="auto">
          <a:xfrm flipH="1">
            <a:off x="4676614" y="3807740"/>
            <a:ext cx="742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433226" name="Line 74"/>
          <p:cNvSpPr>
            <a:spLocks noChangeShapeType="1"/>
          </p:cNvSpPr>
          <p:nvPr/>
        </p:nvSpPr>
        <p:spPr bwMode="auto">
          <a:xfrm flipH="1" flipV="1">
            <a:off x="4676614" y="4093490"/>
            <a:ext cx="800100" cy="40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 name="Content Placeholder 2"/>
          <p:cNvSpPr>
            <a:spLocks noGrp="1"/>
          </p:cNvSpPr>
          <p:nvPr>
            <p:ph idx="1"/>
          </p:nvPr>
        </p:nvSpPr>
        <p:spPr/>
        <p:txBody>
          <a:bodyPr/>
          <a:lstStyle/>
          <a:p>
            <a:r>
              <a:rPr lang="en-GB" altLang="sv-SE" sz="1600" dirty="0"/>
              <a:t>An event tracking table - records events, e.g. records every time a student attends a course (see figure), or people involved in accidents and vehicles involved in accidents</a:t>
            </a:r>
          </a:p>
          <a:p>
            <a:endParaRPr lang="sv-SE" dirty="0"/>
          </a:p>
        </p:txBody>
      </p:sp>
    </p:spTree>
    <p:extLst>
      <p:ext uri="{BB962C8B-B14F-4D97-AF65-F5344CB8AC3E}">
        <p14:creationId xmlns:p14="http://schemas.microsoft.com/office/powerpoint/2010/main" val="388349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42800" y="83762"/>
            <a:ext cx="1354617" cy="127736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33827" name="Rectangle 3"/>
          <p:cNvSpPr>
            <a:spLocks noGrp="1" noChangeArrowheads="1"/>
          </p:cNvSpPr>
          <p:nvPr>
            <p:ph type="body" idx="1"/>
          </p:nvPr>
        </p:nvSpPr>
        <p:spPr>
          <a:xfrm>
            <a:off x="831703" y="1292898"/>
            <a:ext cx="7436644" cy="2914650"/>
          </a:xfrm>
        </p:spPr>
        <p:txBody>
          <a:bodyPr>
            <a:normAutofit/>
          </a:bodyPr>
          <a:lstStyle/>
          <a:p>
            <a:r>
              <a:rPr lang="en-GB" altLang="sv-SE" sz="1600" dirty="0" smtClean="0"/>
              <a:t>An event tracking table - contains a </a:t>
            </a:r>
            <a:r>
              <a:rPr lang="en-GB" altLang="sv-SE" sz="1600" dirty="0"/>
              <a:t>concatenated </a:t>
            </a:r>
            <a:r>
              <a:rPr lang="en-GB" altLang="sv-SE" sz="1600" dirty="0" smtClean="0"/>
              <a:t>key that represent </a:t>
            </a:r>
            <a:r>
              <a:rPr lang="en-GB" altLang="sv-SE" sz="1600" dirty="0"/>
              <a:t>a focal event which is identified by the combination of conditions referenced in the dimension tables</a:t>
            </a:r>
          </a:p>
          <a:p>
            <a:endParaRPr lang="en-GB" altLang="sv-SE" sz="1800" b="1"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09" y="2962598"/>
            <a:ext cx="5553075" cy="166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2"/>
          <p:cNvSpPr>
            <a:spLocks noGrp="1" noChangeArrowheads="1"/>
          </p:cNvSpPr>
          <p:nvPr>
            <p:ph type="title"/>
          </p:nvPr>
        </p:nvSpPr>
        <p:spPr>
          <a:xfrm>
            <a:off x="731326" y="598380"/>
            <a:ext cx="7756539" cy="857250"/>
          </a:xfrm>
        </p:spPr>
        <p:txBody>
          <a:bodyPr/>
          <a:lstStyle/>
          <a:p>
            <a:r>
              <a:rPr lang="en-GB" altLang="sv-SE" dirty="0"/>
              <a:t>Event tracking </a:t>
            </a:r>
            <a:r>
              <a:rPr lang="en-GB" altLang="sv-SE" dirty="0" smtClean="0"/>
              <a:t>(</a:t>
            </a:r>
            <a:r>
              <a:rPr lang="en-GB" altLang="sv-SE" dirty="0" err="1" smtClean="0"/>
              <a:t>f</a:t>
            </a:r>
            <a:r>
              <a:rPr lang="en-GB" altLang="sv-SE" sz="2700" dirty="0" err="1" smtClean="0"/>
              <a:t>actless</a:t>
            </a:r>
            <a:r>
              <a:rPr lang="en-GB" altLang="sv-SE" sz="2700" dirty="0" smtClean="0"/>
              <a:t> fact) </a:t>
            </a:r>
            <a:r>
              <a:rPr lang="en-GB" altLang="sv-SE" sz="2700" dirty="0"/>
              <a:t>tables</a:t>
            </a:r>
          </a:p>
        </p:txBody>
      </p:sp>
    </p:spTree>
    <p:extLst>
      <p:ext uri="{BB962C8B-B14F-4D97-AF65-F5344CB8AC3E}">
        <p14:creationId xmlns:p14="http://schemas.microsoft.com/office/powerpoint/2010/main" val="1437094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685800" y="685261"/>
            <a:ext cx="8458200" cy="742950"/>
          </a:xfrm>
        </p:spPr>
        <p:txBody>
          <a:bodyPr/>
          <a:lstStyle/>
          <a:p>
            <a:r>
              <a:rPr lang="en-GB" altLang="sv-SE" sz="2700" dirty="0" smtClean="0"/>
              <a:t>Other types of </a:t>
            </a:r>
            <a:r>
              <a:rPr lang="en-GB" altLang="sv-SE" sz="2700" dirty="0" err="1" smtClean="0"/>
              <a:t>factless</a:t>
            </a:r>
            <a:r>
              <a:rPr lang="en-GB" altLang="sv-SE" sz="2700" dirty="0" smtClean="0"/>
              <a:t> </a:t>
            </a:r>
            <a:r>
              <a:rPr lang="en-GB" altLang="sv-SE" sz="2700" dirty="0"/>
              <a:t>fact tables</a:t>
            </a:r>
          </a:p>
        </p:txBody>
      </p:sp>
      <p:sp>
        <p:nvSpPr>
          <p:cNvPr id="334851" name="Rectangle 3"/>
          <p:cNvSpPr>
            <a:spLocks noGrp="1" noChangeArrowheads="1"/>
          </p:cNvSpPr>
          <p:nvPr>
            <p:ph type="body" idx="1"/>
          </p:nvPr>
        </p:nvSpPr>
        <p:spPr>
          <a:xfrm>
            <a:off x="757479" y="1379350"/>
            <a:ext cx="7456623" cy="3432874"/>
          </a:xfrm>
        </p:spPr>
        <p:txBody>
          <a:bodyPr>
            <a:normAutofit/>
          </a:bodyPr>
          <a:lstStyle/>
          <a:p>
            <a:pPr marL="0" indent="0">
              <a:buNone/>
            </a:pPr>
            <a:r>
              <a:rPr lang="en-GB" altLang="sv-SE" sz="1600" b="1" dirty="0" smtClean="0"/>
              <a:t>Another </a:t>
            </a:r>
            <a:r>
              <a:rPr lang="en-GB" altLang="sv-SE" sz="1600" b="1" dirty="0" smtClean="0"/>
              <a:t>problem that can be </a:t>
            </a:r>
            <a:r>
              <a:rPr lang="en-GB" altLang="sv-SE" sz="1600" b="1" dirty="0" smtClean="0"/>
              <a:t>addressed by </a:t>
            </a:r>
            <a:r>
              <a:rPr lang="en-GB" altLang="sv-SE" sz="1600" b="1" dirty="0" err="1" smtClean="0"/>
              <a:t>factless</a:t>
            </a:r>
            <a:r>
              <a:rPr lang="en-GB" altLang="sv-SE" sz="1600" b="1" dirty="0" smtClean="0"/>
              <a:t> fact tables</a:t>
            </a:r>
          </a:p>
          <a:p>
            <a:r>
              <a:rPr lang="en-GB" altLang="sv-SE" sz="1600" dirty="0" smtClean="0"/>
              <a:t>Many </a:t>
            </a:r>
            <a:r>
              <a:rPr lang="en-GB" altLang="sv-SE" sz="1600" dirty="0"/>
              <a:t>to many relationships (M-to-M) between entities (tables) are difficult to deal with in any database design situation. </a:t>
            </a:r>
            <a:r>
              <a:rPr lang="en-GB" altLang="sv-SE" sz="1600" dirty="0" smtClean="0"/>
              <a:t>For example, a customer </a:t>
            </a:r>
            <a:r>
              <a:rPr lang="en-GB" altLang="sv-SE" sz="1600" dirty="0"/>
              <a:t>can have many accounts and an account may belong to many customers</a:t>
            </a:r>
          </a:p>
          <a:p>
            <a:r>
              <a:rPr lang="en-GB" altLang="sv-SE" sz="1600" dirty="0" smtClean="0"/>
              <a:t>A </a:t>
            </a:r>
            <a:r>
              <a:rPr lang="en-GB" altLang="sv-SE" sz="1600" dirty="0" err="1" smtClean="0"/>
              <a:t>factless</a:t>
            </a:r>
            <a:r>
              <a:rPr lang="en-GB" altLang="sv-SE" sz="1600" dirty="0" smtClean="0"/>
              <a:t> fact </a:t>
            </a:r>
            <a:r>
              <a:rPr lang="en-GB" altLang="sv-SE" sz="1600" dirty="0"/>
              <a:t>table can be created to capture the relationship between the </a:t>
            </a:r>
            <a:r>
              <a:rPr lang="en-GB" altLang="sv-SE" sz="1600" dirty="0" smtClean="0"/>
              <a:t>tables</a:t>
            </a:r>
            <a:endParaRPr lang="en-GB" altLang="sv-SE" sz="1600" dirty="0"/>
          </a:p>
        </p:txBody>
      </p:sp>
    </p:spTree>
    <p:extLst>
      <p:ext uri="{BB962C8B-B14F-4D97-AF65-F5344CB8AC3E}">
        <p14:creationId xmlns:p14="http://schemas.microsoft.com/office/powerpoint/2010/main" val="3262913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smtClean="0"/>
              <a:t>Coverage (</a:t>
            </a:r>
            <a:r>
              <a:rPr lang="en-GB" altLang="sv-SE" dirty="0" err="1" smtClean="0"/>
              <a:t>factless</a:t>
            </a:r>
            <a:r>
              <a:rPr lang="en-GB" altLang="sv-SE" dirty="0" smtClean="0"/>
              <a:t> fact) </a:t>
            </a:r>
            <a:r>
              <a:rPr lang="en-GB" altLang="sv-SE" dirty="0"/>
              <a:t>tables</a:t>
            </a:r>
            <a:endParaRPr lang="sv-SE" dirty="0"/>
          </a:p>
        </p:txBody>
      </p:sp>
      <p:sp>
        <p:nvSpPr>
          <p:cNvPr id="3" name="Content Placeholder 2"/>
          <p:cNvSpPr>
            <a:spLocks noGrp="1"/>
          </p:cNvSpPr>
          <p:nvPr>
            <p:ph idx="1"/>
          </p:nvPr>
        </p:nvSpPr>
        <p:spPr/>
        <p:txBody>
          <a:bodyPr/>
          <a:lstStyle/>
          <a:p>
            <a:pPr marL="313690" marR="257810" indent="-300990">
              <a:lnSpc>
                <a:spcPct val="100000"/>
              </a:lnSpc>
              <a:buClr>
                <a:srgbClr val="B1B1B1"/>
              </a:buClr>
              <a:buChar char="•"/>
              <a:tabLst>
                <a:tab pos="313055" algn="l"/>
                <a:tab pos="313690" algn="l"/>
              </a:tabLst>
            </a:pPr>
            <a:r>
              <a:rPr lang="en-US" sz="1600" spc="-5" dirty="0" smtClean="0">
                <a:solidFill>
                  <a:srgbClr val="3B3B63"/>
                </a:solidFill>
                <a:cs typeface="Arial"/>
              </a:rPr>
              <a:t>How </a:t>
            </a:r>
            <a:r>
              <a:rPr lang="en-US" sz="1600" spc="-5" dirty="0">
                <a:solidFill>
                  <a:srgbClr val="3B3B63"/>
                </a:solidFill>
                <a:cs typeface="Arial"/>
              </a:rPr>
              <a:t>we </a:t>
            </a:r>
            <a:r>
              <a:rPr lang="en-US" sz="1600" dirty="0">
                <a:solidFill>
                  <a:srgbClr val="3B3B63"/>
                </a:solidFill>
                <a:cs typeface="Arial"/>
              </a:rPr>
              <a:t>can </a:t>
            </a:r>
            <a:r>
              <a:rPr lang="en-US" sz="1600" spc="-5" dirty="0" smtClean="0">
                <a:solidFill>
                  <a:srgbClr val="3B3B63"/>
                </a:solidFill>
                <a:cs typeface="Arial"/>
              </a:rPr>
              <a:t>answer </a:t>
            </a:r>
            <a:r>
              <a:rPr lang="en-US" sz="1600" spc="-5" dirty="0">
                <a:solidFill>
                  <a:srgbClr val="3B3B63"/>
                </a:solidFill>
                <a:cs typeface="Arial"/>
              </a:rPr>
              <a:t>questions for which there is no event </a:t>
            </a:r>
            <a:r>
              <a:rPr lang="en-US" sz="1600" dirty="0">
                <a:solidFill>
                  <a:srgbClr val="3B3B63"/>
                </a:solidFill>
                <a:cs typeface="Arial"/>
              </a:rPr>
              <a:t>in </a:t>
            </a:r>
            <a:r>
              <a:rPr lang="en-US" sz="1600" dirty="0" smtClean="0">
                <a:solidFill>
                  <a:srgbClr val="3B3B63"/>
                </a:solidFill>
                <a:cs typeface="Arial"/>
              </a:rPr>
              <a:t>the </a:t>
            </a:r>
            <a:r>
              <a:rPr lang="en-US" sz="1600" dirty="0">
                <a:solidFill>
                  <a:srgbClr val="3B3B63"/>
                </a:solidFill>
                <a:cs typeface="Arial"/>
              </a:rPr>
              <a:t>business</a:t>
            </a:r>
            <a:r>
              <a:rPr lang="en-US" sz="1600" spc="-50" dirty="0">
                <a:solidFill>
                  <a:srgbClr val="3B3B63"/>
                </a:solidFill>
                <a:cs typeface="Arial"/>
              </a:rPr>
              <a:t> </a:t>
            </a:r>
            <a:r>
              <a:rPr lang="en-US" sz="1600" dirty="0" smtClean="0">
                <a:solidFill>
                  <a:srgbClr val="3B3B63"/>
                </a:solidFill>
                <a:cs typeface="Arial"/>
              </a:rPr>
              <a:t>process?</a:t>
            </a:r>
          </a:p>
          <a:p>
            <a:pPr marL="313690" marR="257810" indent="-300990">
              <a:lnSpc>
                <a:spcPct val="100000"/>
              </a:lnSpc>
              <a:buClr>
                <a:srgbClr val="B1B1B1"/>
              </a:buClr>
              <a:buChar char="•"/>
              <a:tabLst>
                <a:tab pos="313055" algn="l"/>
                <a:tab pos="313690" algn="l"/>
              </a:tabLst>
            </a:pPr>
            <a:r>
              <a:rPr lang="en-US" sz="1600" dirty="0">
                <a:solidFill>
                  <a:srgbClr val="3B3B63"/>
                </a:solidFill>
                <a:cs typeface="Arial"/>
              </a:rPr>
              <a:t>W</a:t>
            </a:r>
            <a:r>
              <a:rPr lang="en-US" sz="1600" dirty="0" smtClean="0">
                <a:solidFill>
                  <a:srgbClr val="3B3B63"/>
                </a:solidFill>
                <a:cs typeface="Arial"/>
              </a:rPr>
              <a:t>e </a:t>
            </a:r>
            <a:r>
              <a:rPr lang="en-US" sz="1600" dirty="0">
                <a:solidFill>
                  <a:srgbClr val="3B3B63"/>
                </a:solidFill>
                <a:cs typeface="Arial"/>
              </a:rPr>
              <a:t>can store all possibilities in </a:t>
            </a:r>
            <a:r>
              <a:rPr lang="en-US" sz="1600" dirty="0" smtClean="0">
                <a:solidFill>
                  <a:srgbClr val="3B3B63"/>
                </a:solidFill>
                <a:cs typeface="Arial"/>
              </a:rPr>
              <a:t>a </a:t>
            </a:r>
            <a:r>
              <a:rPr lang="en-US" sz="1600" dirty="0" err="1" smtClean="0">
                <a:solidFill>
                  <a:srgbClr val="3B3B63"/>
                </a:solidFill>
                <a:cs typeface="Arial"/>
              </a:rPr>
              <a:t>factless</a:t>
            </a:r>
            <a:r>
              <a:rPr lang="en-US" sz="1600" dirty="0" smtClean="0">
                <a:solidFill>
                  <a:srgbClr val="3B3B63"/>
                </a:solidFill>
                <a:cs typeface="Arial"/>
              </a:rPr>
              <a:t> </a:t>
            </a:r>
            <a:r>
              <a:rPr lang="en-US" sz="1600" dirty="0">
                <a:solidFill>
                  <a:srgbClr val="3B3B63"/>
                </a:solidFill>
                <a:cs typeface="Arial"/>
              </a:rPr>
              <a:t>fact</a:t>
            </a:r>
            <a:r>
              <a:rPr lang="en-US" sz="1600" spc="-30" dirty="0">
                <a:solidFill>
                  <a:srgbClr val="3B3B63"/>
                </a:solidFill>
                <a:cs typeface="Arial"/>
              </a:rPr>
              <a:t> </a:t>
            </a:r>
            <a:r>
              <a:rPr lang="en-US" sz="1600" dirty="0" smtClean="0">
                <a:solidFill>
                  <a:srgbClr val="3B3B63"/>
                </a:solidFill>
                <a:cs typeface="Arial"/>
              </a:rPr>
              <a:t>table in form of a </a:t>
            </a:r>
            <a:r>
              <a:rPr lang="en-US" sz="1600" dirty="0">
                <a:solidFill>
                  <a:srgbClr val="3B3B63"/>
                </a:solidFill>
                <a:cs typeface="Arial"/>
              </a:rPr>
              <a:t>coverage fact</a:t>
            </a:r>
            <a:r>
              <a:rPr lang="en-US" sz="1600" spc="-60" dirty="0">
                <a:solidFill>
                  <a:srgbClr val="3B3B63"/>
                </a:solidFill>
                <a:cs typeface="Arial"/>
              </a:rPr>
              <a:t> </a:t>
            </a:r>
            <a:r>
              <a:rPr lang="en-US" sz="1600" dirty="0" smtClean="0">
                <a:solidFill>
                  <a:srgbClr val="3B3B63"/>
                </a:solidFill>
                <a:cs typeface="Arial"/>
              </a:rPr>
              <a:t>table</a:t>
            </a:r>
            <a:endParaRPr lang="en-US" sz="1600" dirty="0">
              <a:cs typeface="Arial"/>
            </a:endParaRPr>
          </a:p>
          <a:p>
            <a:endParaRPr lang="sv-SE" dirty="0"/>
          </a:p>
        </p:txBody>
      </p:sp>
    </p:spTree>
    <p:extLst>
      <p:ext uri="{BB962C8B-B14F-4D97-AF65-F5344CB8AC3E}">
        <p14:creationId xmlns:p14="http://schemas.microsoft.com/office/powerpoint/2010/main" val="3306805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sv-SE" dirty="0"/>
              <a:t>Coverage (</a:t>
            </a:r>
            <a:r>
              <a:rPr lang="en-GB" altLang="sv-SE" dirty="0" err="1"/>
              <a:t>factless</a:t>
            </a:r>
            <a:r>
              <a:rPr lang="en-GB" altLang="sv-SE" dirty="0"/>
              <a:t> fact) </a:t>
            </a:r>
            <a:r>
              <a:rPr lang="en-GB" altLang="sv-SE" dirty="0" smtClean="0"/>
              <a:t>table</a:t>
            </a:r>
            <a:r>
              <a:rPr lang="en-GB" altLang="sv-SE" dirty="0"/>
              <a:t/>
            </a:r>
            <a:br>
              <a:rPr lang="en-GB" altLang="sv-SE" dirty="0"/>
            </a:br>
            <a:endParaRPr lang="sv-SE" dirty="0"/>
          </a:p>
        </p:txBody>
      </p:sp>
      <p:sp>
        <p:nvSpPr>
          <p:cNvPr id="3" name="Content Placeholder 2"/>
          <p:cNvSpPr>
            <a:spLocks noGrp="1"/>
          </p:cNvSpPr>
          <p:nvPr>
            <p:ph idx="1"/>
          </p:nvPr>
        </p:nvSpPr>
        <p:spPr>
          <a:xfrm>
            <a:off x="791999" y="1275534"/>
            <a:ext cx="7902549" cy="3240432"/>
          </a:xfrm>
        </p:spPr>
        <p:txBody>
          <a:bodyPr>
            <a:normAutofit/>
          </a:bodyPr>
          <a:lstStyle/>
          <a:p>
            <a:pPr marL="313690" marR="803910" indent="-300990">
              <a:lnSpc>
                <a:spcPct val="101299"/>
              </a:lnSpc>
              <a:buClr>
                <a:srgbClr val="B1B1B1"/>
              </a:buClr>
              <a:buChar char="•"/>
              <a:tabLst>
                <a:tab pos="313055" algn="l"/>
                <a:tab pos="313690" algn="l"/>
              </a:tabLst>
            </a:pPr>
            <a:r>
              <a:rPr lang="en-US" sz="1800" spc="15" dirty="0" smtClean="0">
                <a:solidFill>
                  <a:srgbClr val="3B3B63"/>
                </a:solidFill>
                <a:latin typeface="Arial"/>
                <a:cs typeface="Arial"/>
              </a:rPr>
              <a:t>An example: What </a:t>
            </a:r>
            <a:r>
              <a:rPr lang="en-US" sz="1800" spc="10" dirty="0">
                <a:solidFill>
                  <a:srgbClr val="3B3B63"/>
                </a:solidFill>
                <a:latin typeface="Arial"/>
                <a:cs typeface="Arial"/>
              </a:rPr>
              <a:t>products were </a:t>
            </a:r>
            <a:r>
              <a:rPr lang="en-US" sz="1800" spc="15" dirty="0" smtClean="0">
                <a:solidFill>
                  <a:srgbClr val="3B3B63"/>
                </a:solidFill>
                <a:latin typeface="Arial"/>
                <a:cs typeface="Arial"/>
              </a:rPr>
              <a:t>on </a:t>
            </a:r>
            <a:r>
              <a:rPr lang="en-US" sz="1800" spc="10" dirty="0">
                <a:solidFill>
                  <a:srgbClr val="3B3B63"/>
                </a:solidFill>
                <a:latin typeface="Arial"/>
                <a:cs typeface="Arial"/>
              </a:rPr>
              <a:t>promotion but </a:t>
            </a:r>
            <a:r>
              <a:rPr lang="en-US" sz="1800" spc="5" dirty="0">
                <a:solidFill>
                  <a:srgbClr val="3B3B63"/>
                </a:solidFill>
                <a:latin typeface="Arial"/>
                <a:cs typeface="Arial"/>
              </a:rPr>
              <a:t>did </a:t>
            </a:r>
            <a:r>
              <a:rPr lang="en-US" sz="1800" spc="10" dirty="0">
                <a:solidFill>
                  <a:srgbClr val="3B3B63"/>
                </a:solidFill>
                <a:latin typeface="Arial"/>
                <a:cs typeface="Arial"/>
              </a:rPr>
              <a:t>not</a:t>
            </a:r>
            <a:r>
              <a:rPr lang="en-US" sz="1800" spc="-30" dirty="0">
                <a:solidFill>
                  <a:srgbClr val="3B3B63"/>
                </a:solidFill>
                <a:latin typeface="Arial"/>
                <a:cs typeface="Arial"/>
              </a:rPr>
              <a:t> </a:t>
            </a:r>
            <a:r>
              <a:rPr lang="en-US" sz="1800" spc="5" dirty="0">
                <a:solidFill>
                  <a:srgbClr val="3B3B63"/>
                </a:solidFill>
                <a:latin typeface="Arial"/>
                <a:cs typeface="Arial"/>
              </a:rPr>
              <a:t>sell?</a:t>
            </a:r>
            <a:endParaRPr lang="en-US" sz="1800" dirty="0">
              <a:latin typeface="Arial"/>
              <a:cs typeface="Arial"/>
            </a:endParaRPr>
          </a:p>
          <a:p>
            <a:pPr marL="664210" marR="5080" lvl="1" indent="-250825">
              <a:spcBef>
                <a:spcPts val="520"/>
              </a:spcBef>
              <a:buClr>
                <a:srgbClr val="B1B1B1"/>
              </a:buClr>
              <a:tabLst>
                <a:tab pos="664210" algn="l"/>
              </a:tabLst>
            </a:pPr>
            <a:r>
              <a:rPr lang="en-US" sz="1800" dirty="0">
                <a:solidFill>
                  <a:srgbClr val="3B3B63"/>
                </a:solidFill>
                <a:latin typeface="Arial"/>
                <a:cs typeface="Arial"/>
              </a:rPr>
              <a:t>The sales fact table records</a:t>
            </a:r>
            <a:r>
              <a:rPr lang="en-US" sz="1800" spc="-60" dirty="0">
                <a:solidFill>
                  <a:srgbClr val="3B3B63"/>
                </a:solidFill>
                <a:latin typeface="Arial"/>
                <a:cs typeface="Arial"/>
              </a:rPr>
              <a:t> </a:t>
            </a:r>
            <a:r>
              <a:rPr lang="en-US" sz="1800" dirty="0" smtClean="0">
                <a:solidFill>
                  <a:srgbClr val="3B3B63"/>
                </a:solidFill>
                <a:latin typeface="Arial"/>
                <a:cs typeface="Arial"/>
              </a:rPr>
              <a:t>only </a:t>
            </a:r>
            <a:r>
              <a:rPr lang="en-US" sz="1800" spc="-5" dirty="0">
                <a:solidFill>
                  <a:srgbClr val="3B3B63"/>
                </a:solidFill>
                <a:latin typeface="Arial"/>
                <a:cs typeface="Arial"/>
              </a:rPr>
              <a:t>the </a:t>
            </a:r>
            <a:r>
              <a:rPr lang="en-US" sz="1800" dirty="0">
                <a:solidFill>
                  <a:srgbClr val="3B3B63"/>
                </a:solidFill>
                <a:latin typeface="Arial"/>
                <a:cs typeface="Arial"/>
              </a:rPr>
              <a:t>SKUs </a:t>
            </a:r>
            <a:r>
              <a:rPr lang="en-US" sz="1800" spc="-5" dirty="0">
                <a:solidFill>
                  <a:srgbClr val="3B3B63"/>
                </a:solidFill>
                <a:latin typeface="Arial"/>
                <a:cs typeface="Arial"/>
              </a:rPr>
              <a:t>actually</a:t>
            </a:r>
            <a:r>
              <a:rPr lang="en-US" sz="1800" spc="-50" dirty="0">
                <a:solidFill>
                  <a:srgbClr val="3B3B63"/>
                </a:solidFill>
                <a:latin typeface="Arial"/>
                <a:cs typeface="Arial"/>
              </a:rPr>
              <a:t> </a:t>
            </a:r>
            <a:r>
              <a:rPr lang="en-US" sz="1800" spc="-5" dirty="0">
                <a:solidFill>
                  <a:srgbClr val="3B3B63"/>
                </a:solidFill>
                <a:latin typeface="Arial"/>
                <a:cs typeface="Arial"/>
              </a:rPr>
              <a:t>sold.</a:t>
            </a:r>
            <a:endParaRPr lang="en-US" sz="1800" dirty="0">
              <a:latin typeface="Arial"/>
              <a:cs typeface="Arial"/>
            </a:endParaRPr>
          </a:p>
          <a:p>
            <a:pPr marL="664210" marR="464184" lvl="1" indent="-250825">
              <a:spcBef>
                <a:spcPts val="505"/>
              </a:spcBef>
              <a:buClr>
                <a:srgbClr val="B1B1B1"/>
              </a:buClr>
              <a:tabLst>
                <a:tab pos="664210" algn="l"/>
              </a:tabLst>
            </a:pPr>
            <a:r>
              <a:rPr lang="en-US" sz="1800" dirty="0" smtClean="0">
                <a:solidFill>
                  <a:srgbClr val="3B3B63"/>
                </a:solidFill>
                <a:latin typeface="Arial"/>
                <a:cs typeface="Arial"/>
              </a:rPr>
              <a:t>Therefore, we </a:t>
            </a:r>
            <a:r>
              <a:rPr lang="en-US" sz="1800" spc="-5" dirty="0">
                <a:solidFill>
                  <a:srgbClr val="3B3B63"/>
                </a:solidFill>
                <a:latin typeface="Arial"/>
                <a:cs typeface="Arial"/>
              </a:rPr>
              <a:t>need </a:t>
            </a:r>
            <a:r>
              <a:rPr lang="en-US" sz="1800" dirty="0">
                <a:solidFill>
                  <a:srgbClr val="3B3B63"/>
                </a:solidFill>
                <a:latin typeface="Arial"/>
                <a:cs typeface="Arial"/>
              </a:rPr>
              <a:t>to </a:t>
            </a:r>
            <a:r>
              <a:rPr lang="en-US" sz="1800" spc="-5" dirty="0">
                <a:solidFill>
                  <a:srgbClr val="3B3B63"/>
                </a:solidFill>
                <a:latin typeface="Arial"/>
                <a:cs typeface="Arial"/>
              </a:rPr>
              <a:t>create </a:t>
            </a:r>
            <a:r>
              <a:rPr lang="en-US" sz="1800" dirty="0">
                <a:solidFill>
                  <a:srgbClr val="3B3B63"/>
                </a:solidFill>
                <a:latin typeface="Arial"/>
                <a:cs typeface="Arial"/>
              </a:rPr>
              <a:t>a </a:t>
            </a:r>
            <a:r>
              <a:rPr lang="en-US" sz="1800" spc="-5" dirty="0" err="1" smtClean="0">
                <a:solidFill>
                  <a:srgbClr val="3B3B63"/>
                </a:solidFill>
                <a:latin typeface="Arial"/>
                <a:cs typeface="Arial"/>
              </a:rPr>
              <a:t>factless</a:t>
            </a:r>
            <a:r>
              <a:rPr lang="en-US" sz="1800" spc="-5" dirty="0" smtClean="0">
                <a:solidFill>
                  <a:srgbClr val="3B3B63"/>
                </a:solidFill>
                <a:latin typeface="Arial"/>
                <a:cs typeface="Arial"/>
              </a:rPr>
              <a:t> </a:t>
            </a:r>
            <a:r>
              <a:rPr lang="en-US" sz="1800" dirty="0">
                <a:solidFill>
                  <a:srgbClr val="3B3B63"/>
                </a:solidFill>
                <a:latin typeface="Arial"/>
                <a:cs typeface="Arial"/>
              </a:rPr>
              <a:t>fact</a:t>
            </a:r>
            <a:r>
              <a:rPr lang="en-US" sz="1800" spc="-100" dirty="0">
                <a:solidFill>
                  <a:srgbClr val="3B3B63"/>
                </a:solidFill>
                <a:latin typeface="Arial"/>
                <a:cs typeface="Arial"/>
              </a:rPr>
              <a:t> </a:t>
            </a:r>
            <a:r>
              <a:rPr lang="en-US" sz="1800" dirty="0" smtClean="0">
                <a:solidFill>
                  <a:srgbClr val="3B3B63"/>
                </a:solidFill>
                <a:latin typeface="Arial"/>
                <a:cs typeface="Arial"/>
              </a:rPr>
              <a:t>table that cover all product that is part of the promotion</a:t>
            </a:r>
            <a:endParaRPr lang="en-US" sz="1800" dirty="0">
              <a:latin typeface="Arial"/>
              <a:cs typeface="Arial"/>
            </a:endParaRPr>
          </a:p>
          <a:p>
            <a:endParaRPr lang="sv-S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12" y="2744788"/>
            <a:ext cx="3786161" cy="21638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698" y="2744788"/>
            <a:ext cx="3525863" cy="1173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3891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85"/>
          <p:cNvSpPr>
            <a:spLocks noGrp="1" noChangeArrowheads="1"/>
          </p:cNvSpPr>
          <p:nvPr>
            <p:ph type="body" idx="1"/>
          </p:nvPr>
        </p:nvSpPr>
        <p:spPr/>
        <p:txBody>
          <a:bodyPr>
            <a:normAutofit/>
          </a:bodyPr>
          <a:lstStyle/>
          <a:p>
            <a:pPr marL="0" indent="0">
              <a:spcBef>
                <a:spcPts val="900"/>
              </a:spcBef>
              <a:buNone/>
            </a:pPr>
            <a:r>
              <a:rPr lang="sv-SE" b="1" dirty="0" err="1" smtClean="0"/>
              <a:t>More</a:t>
            </a:r>
            <a:r>
              <a:rPr lang="sv-SE" b="1" dirty="0" smtClean="0"/>
              <a:t> </a:t>
            </a:r>
            <a:r>
              <a:rPr lang="sv-SE" b="1" dirty="0" err="1" smtClean="0"/>
              <a:t>about</a:t>
            </a:r>
            <a:r>
              <a:rPr lang="sv-SE" b="1" dirty="0" smtClean="0"/>
              <a:t> dimensions</a:t>
            </a:r>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19907607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709471" y="653324"/>
            <a:ext cx="6172200" cy="1028700"/>
          </a:xfrm>
        </p:spPr>
        <p:txBody>
          <a:bodyPr/>
          <a:lstStyle/>
          <a:p>
            <a:r>
              <a:rPr lang="en-GB" altLang="sv-SE" sz="2700" dirty="0"/>
              <a:t>Slowly Changing Dimensions</a:t>
            </a:r>
          </a:p>
        </p:txBody>
      </p:sp>
      <p:sp>
        <p:nvSpPr>
          <p:cNvPr id="499716" name="Text Box 4"/>
          <p:cNvSpPr txBox="1">
            <a:spLocks noChangeArrowheads="1"/>
          </p:cNvSpPr>
          <p:nvPr/>
        </p:nvSpPr>
        <p:spPr bwMode="auto">
          <a:xfrm>
            <a:off x="709471" y="1355361"/>
            <a:ext cx="8047071"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0"/>
              </a:spcBef>
              <a:buFontTx/>
              <a:buNone/>
            </a:pPr>
            <a:r>
              <a:rPr lang="en-GB" altLang="sv-SE" sz="2100" b="1" dirty="0"/>
              <a:t>Problem to solve: </a:t>
            </a:r>
          </a:p>
          <a:p>
            <a:pPr eaLnBrk="0" hangingPunct="0">
              <a:spcBef>
                <a:spcPct val="0"/>
              </a:spcBef>
              <a:buFontTx/>
              <a:buNone/>
            </a:pPr>
            <a:r>
              <a:rPr lang="en-GB" altLang="sv-SE" dirty="0"/>
              <a:t>Dimension attribute values change over time, e.g., a product </a:t>
            </a:r>
            <a:r>
              <a:rPr lang="en-GB" altLang="sv-SE" dirty="0" smtClean="0"/>
              <a:t>that </a:t>
            </a:r>
            <a:r>
              <a:rPr lang="en-GB" altLang="sv-SE" dirty="0"/>
              <a:t>belong to a department or product category, later belong to another department or </a:t>
            </a:r>
            <a:r>
              <a:rPr lang="en-GB" altLang="sv-SE" dirty="0" smtClean="0"/>
              <a:t>category</a:t>
            </a:r>
          </a:p>
          <a:p>
            <a:pPr eaLnBrk="0" hangingPunct="0">
              <a:spcBef>
                <a:spcPct val="0"/>
              </a:spcBef>
              <a:buFontTx/>
              <a:buNone/>
            </a:pPr>
            <a:endParaRPr lang="en-GB" altLang="sv-SE" dirty="0"/>
          </a:p>
          <a:p>
            <a:pPr eaLnBrk="0" hangingPunct="0">
              <a:spcBef>
                <a:spcPct val="0"/>
              </a:spcBef>
              <a:buFontTx/>
              <a:buNone/>
            </a:pPr>
            <a:r>
              <a:rPr lang="en-GB" altLang="sv-SE" dirty="0" smtClean="0"/>
              <a:t> </a:t>
            </a:r>
            <a:endParaRPr lang="en-GB" altLang="sv-SE" dirty="0"/>
          </a:p>
        </p:txBody>
      </p:sp>
      <p:sp>
        <p:nvSpPr>
          <p:cNvPr id="499724" name="Rectangle 12"/>
          <p:cNvSpPr>
            <a:spLocks noChangeArrowheads="1"/>
          </p:cNvSpPr>
          <p:nvPr/>
        </p:nvSpPr>
        <p:spPr bwMode="auto">
          <a:xfrm>
            <a:off x="5436394" y="4083844"/>
            <a:ext cx="342900" cy="8001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3" name="Text Box 4"/>
          <p:cNvSpPr txBox="1">
            <a:spLocks noChangeArrowheads="1"/>
          </p:cNvSpPr>
          <p:nvPr/>
        </p:nvSpPr>
        <p:spPr bwMode="auto">
          <a:xfrm>
            <a:off x="709471" y="2598080"/>
            <a:ext cx="622935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buFontTx/>
              <a:buNone/>
            </a:pPr>
            <a:r>
              <a:rPr lang="en-GB" altLang="sv-SE" sz="2100" b="1" dirty="0"/>
              <a:t>The assumption: </a:t>
            </a:r>
          </a:p>
          <a:p>
            <a:pPr eaLnBrk="0" hangingPunct="0">
              <a:spcBef>
                <a:spcPct val="0"/>
              </a:spcBef>
              <a:buFontTx/>
              <a:buNone/>
            </a:pPr>
            <a:r>
              <a:rPr lang="en-GB" altLang="sv-SE" dirty="0" smtClean="0"/>
              <a:t>The </a:t>
            </a:r>
            <a:r>
              <a:rPr lang="en-GB" altLang="sv-SE" dirty="0"/>
              <a:t>key does not change, </a:t>
            </a:r>
            <a:r>
              <a:rPr lang="en-GB" altLang="sv-SE" dirty="0" smtClean="0"/>
              <a:t>but some </a:t>
            </a:r>
            <a:r>
              <a:rPr lang="en-GB" altLang="sv-SE" dirty="0"/>
              <a:t>of the </a:t>
            </a:r>
            <a:r>
              <a:rPr lang="en-GB" altLang="sv-SE" dirty="0" smtClean="0"/>
              <a:t>attribute values </a:t>
            </a:r>
            <a:r>
              <a:rPr lang="en-GB" altLang="sv-SE" dirty="0"/>
              <a:t>does.</a:t>
            </a:r>
          </a:p>
        </p:txBody>
      </p:sp>
    </p:spTree>
    <p:extLst>
      <p:ext uri="{BB962C8B-B14F-4D97-AF65-F5344CB8AC3E}">
        <p14:creationId xmlns:p14="http://schemas.microsoft.com/office/powerpoint/2010/main" val="161027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79989" y="547985"/>
            <a:ext cx="6172200" cy="1028700"/>
          </a:xfrm>
        </p:spPr>
        <p:txBody>
          <a:bodyPr/>
          <a:lstStyle/>
          <a:p>
            <a:r>
              <a:rPr lang="en-GB" altLang="sv-SE" sz="2700" dirty="0"/>
              <a:t>Slowly Changing Dimensions</a:t>
            </a:r>
          </a:p>
        </p:txBody>
      </p:sp>
      <p:sp>
        <p:nvSpPr>
          <p:cNvPr id="414723" name="Rectangle 3"/>
          <p:cNvSpPr>
            <a:spLocks noGrp="1" noChangeArrowheads="1"/>
          </p:cNvSpPr>
          <p:nvPr>
            <p:ph type="body" idx="1"/>
          </p:nvPr>
        </p:nvSpPr>
        <p:spPr>
          <a:xfrm>
            <a:off x="679989" y="1378522"/>
            <a:ext cx="7239646" cy="1739503"/>
          </a:xfrm>
        </p:spPr>
        <p:txBody>
          <a:bodyPr>
            <a:noAutofit/>
          </a:bodyPr>
          <a:lstStyle/>
          <a:p>
            <a:r>
              <a:rPr lang="en-GB" altLang="sv-SE" sz="1600" dirty="0">
                <a:solidFill>
                  <a:srgbClr val="006600"/>
                </a:solidFill>
              </a:rPr>
              <a:t>Type 1:</a:t>
            </a:r>
            <a:r>
              <a:rPr lang="en-GB" altLang="sv-SE" sz="1600" dirty="0"/>
              <a:t> Overwrite the dimension </a:t>
            </a:r>
            <a:r>
              <a:rPr lang="en-GB" altLang="sv-SE" sz="1600" dirty="0" smtClean="0"/>
              <a:t>record (attribute value) with </a:t>
            </a:r>
            <a:r>
              <a:rPr lang="en-GB" altLang="sv-SE" sz="1600" dirty="0"/>
              <a:t>the new values, thereby losing history</a:t>
            </a:r>
          </a:p>
          <a:p>
            <a:r>
              <a:rPr lang="en-GB" altLang="sv-SE" sz="1600" dirty="0">
                <a:solidFill>
                  <a:srgbClr val="006600"/>
                </a:solidFill>
              </a:rPr>
              <a:t>Type 2:</a:t>
            </a:r>
            <a:r>
              <a:rPr lang="en-GB" altLang="sv-SE" sz="1600" dirty="0"/>
              <a:t> Create a new additional dimension record using a new value of the surrogate key</a:t>
            </a:r>
          </a:p>
          <a:p>
            <a:r>
              <a:rPr lang="en-GB" altLang="sv-SE" sz="1600" dirty="0">
                <a:solidFill>
                  <a:srgbClr val="006600"/>
                </a:solidFill>
              </a:rPr>
              <a:t>Type 3:</a:t>
            </a:r>
            <a:r>
              <a:rPr lang="en-GB" altLang="sv-SE" sz="1600" dirty="0"/>
              <a:t> Create a new field in the dimension record to store the new value of the attribute</a:t>
            </a:r>
          </a:p>
        </p:txBody>
      </p:sp>
    </p:spTree>
    <p:extLst>
      <p:ext uri="{BB962C8B-B14F-4D97-AF65-F5344CB8AC3E}">
        <p14:creationId xmlns:p14="http://schemas.microsoft.com/office/powerpoint/2010/main" val="566633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body" idx="1"/>
          </p:nvPr>
        </p:nvSpPr>
        <p:spPr>
          <a:xfrm>
            <a:off x="618580" y="1306823"/>
            <a:ext cx="7626517" cy="3921919"/>
          </a:xfrm>
        </p:spPr>
        <p:txBody>
          <a:bodyPr>
            <a:normAutofit/>
          </a:bodyPr>
          <a:lstStyle/>
          <a:p>
            <a:pPr>
              <a:lnSpc>
                <a:spcPct val="80000"/>
              </a:lnSpc>
              <a:buFont typeface="Wingdings" panose="05000000000000000000" pitchFamily="2" charset="2"/>
              <a:buNone/>
            </a:pPr>
            <a:r>
              <a:rPr lang="en-GB" altLang="sv-SE" sz="1800" dirty="0">
                <a:solidFill>
                  <a:srgbClr val="006600"/>
                </a:solidFill>
              </a:rPr>
              <a:t>Overwrite the old value of an attribute with a new one</a:t>
            </a:r>
            <a:endParaRPr lang="en-GB" altLang="sv-SE" sz="1800" dirty="0"/>
          </a:p>
          <a:p>
            <a:pPr>
              <a:lnSpc>
                <a:spcPct val="80000"/>
              </a:lnSpc>
              <a:buFont typeface="Wingdings" panose="05000000000000000000" pitchFamily="2" charset="2"/>
              <a:buNone/>
            </a:pPr>
            <a:r>
              <a:rPr lang="en-GB" altLang="sv-SE" sz="1800" dirty="0">
                <a:solidFill>
                  <a:srgbClr val="800000"/>
                </a:solidFill>
              </a:rPr>
              <a:t>e.g.</a:t>
            </a:r>
            <a:endParaRPr lang="en-GB" altLang="sv-SE" sz="1800" dirty="0"/>
          </a:p>
          <a:p>
            <a:pPr>
              <a:lnSpc>
                <a:spcPct val="80000"/>
              </a:lnSpc>
              <a:buFont typeface="Wingdings" panose="05000000000000000000" pitchFamily="2" charset="2"/>
              <a:buNone/>
            </a:pPr>
            <a:endParaRPr lang="en-GB" altLang="sv-SE" sz="1800" dirty="0"/>
          </a:p>
          <a:p>
            <a:pPr>
              <a:lnSpc>
                <a:spcPct val="80000"/>
              </a:lnSpc>
              <a:spcBef>
                <a:spcPts val="1200"/>
              </a:spcBef>
              <a:buFont typeface="Wingdings" panose="05000000000000000000" pitchFamily="2" charset="2"/>
              <a:buNone/>
            </a:pPr>
            <a:r>
              <a:rPr lang="en-GB" altLang="sv-SE" sz="1500" dirty="0"/>
              <a:t>	</a:t>
            </a:r>
          </a:p>
          <a:p>
            <a:pPr>
              <a:lnSpc>
                <a:spcPct val="80000"/>
              </a:lnSpc>
              <a:spcBef>
                <a:spcPts val="1200"/>
              </a:spcBef>
              <a:buFont typeface="Wingdings" panose="05000000000000000000" pitchFamily="2" charset="2"/>
              <a:buNone/>
            </a:pPr>
            <a:r>
              <a:rPr lang="en-GB" altLang="sv-SE" sz="1800" dirty="0"/>
              <a:t>	</a:t>
            </a:r>
            <a:r>
              <a:rPr lang="en-GB" altLang="sv-SE" sz="1600" dirty="0"/>
              <a:t>+ easy to implement</a:t>
            </a:r>
          </a:p>
          <a:p>
            <a:pPr>
              <a:lnSpc>
                <a:spcPct val="80000"/>
              </a:lnSpc>
              <a:spcBef>
                <a:spcPts val="1200"/>
              </a:spcBef>
              <a:buFont typeface="Wingdings" panose="05000000000000000000" pitchFamily="2" charset="2"/>
              <a:buNone/>
            </a:pPr>
            <a:r>
              <a:rPr lang="en-GB" altLang="sv-SE" sz="1600" dirty="0"/>
              <a:t>	+ OK, if there is no use in keeping the old value (e.g., mobile number)</a:t>
            </a:r>
          </a:p>
          <a:p>
            <a:pPr>
              <a:lnSpc>
                <a:spcPct val="80000"/>
              </a:lnSpc>
              <a:spcBef>
                <a:spcPts val="1200"/>
              </a:spcBef>
              <a:buFont typeface="Wingdings" panose="05000000000000000000" pitchFamily="2" charset="2"/>
              <a:buNone/>
            </a:pPr>
            <a:r>
              <a:rPr lang="en-GB" altLang="sv-SE" sz="1600" dirty="0"/>
              <a:t>	- avoids the real goal of data warehousing, which is to accurately track history</a:t>
            </a:r>
          </a:p>
          <a:p>
            <a:pPr>
              <a:lnSpc>
                <a:spcPct val="80000"/>
              </a:lnSpc>
              <a:spcBef>
                <a:spcPts val="1200"/>
              </a:spcBef>
              <a:buFont typeface="Wingdings" panose="05000000000000000000" pitchFamily="2" charset="2"/>
              <a:buNone/>
            </a:pPr>
            <a:r>
              <a:rPr lang="en-GB" altLang="sv-SE" sz="1600" dirty="0"/>
              <a:t>	- any </a:t>
            </a:r>
            <a:r>
              <a:rPr lang="en-GB" altLang="sv-SE" sz="1600" dirty="0" smtClean="0"/>
              <a:t>pre-aggregates </a:t>
            </a:r>
            <a:r>
              <a:rPr lang="en-GB" altLang="sv-SE" sz="1600" dirty="0"/>
              <a:t>based on the attribute values for married (singe/married) need to be rebuilt</a:t>
            </a:r>
          </a:p>
          <a:p>
            <a:pPr>
              <a:lnSpc>
                <a:spcPct val="80000"/>
              </a:lnSpc>
              <a:buFont typeface="Wingdings" panose="05000000000000000000" pitchFamily="2" charset="2"/>
              <a:buNone/>
            </a:pPr>
            <a:r>
              <a:rPr lang="en-GB" altLang="sv-SE" sz="2100" dirty="0"/>
              <a:t>	</a:t>
            </a:r>
          </a:p>
          <a:p>
            <a:pPr>
              <a:lnSpc>
                <a:spcPct val="80000"/>
              </a:lnSpc>
              <a:buFont typeface="Wingdings" panose="05000000000000000000" pitchFamily="2" charset="2"/>
              <a:buNone/>
            </a:pPr>
            <a:r>
              <a:rPr lang="en-GB" altLang="sv-SE" sz="2100" dirty="0"/>
              <a:t>	</a:t>
            </a:r>
          </a:p>
        </p:txBody>
      </p:sp>
      <p:sp>
        <p:nvSpPr>
          <p:cNvPr id="416771" name="Rectangle 3"/>
          <p:cNvSpPr>
            <a:spLocks noGrp="1" noChangeArrowheads="1"/>
          </p:cNvSpPr>
          <p:nvPr>
            <p:ph type="title"/>
          </p:nvPr>
        </p:nvSpPr>
        <p:spPr>
          <a:xfrm>
            <a:off x="618581" y="467916"/>
            <a:ext cx="6172200" cy="1028700"/>
          </a:xfrm>
        </p:spPr>
        <p:txBody>
          <a:bodyPr/>
          <a:lstStyle/>
          <a:p>
            <a:r>
              <a:rPr lang="en-GB" altLang="sv-SE" sz="2700"/>
              <a:t>Type 1</a:t>
            </a:r>
          </a:p>
        </p:txBody>
      </p:sp>
      <p:graphicFrame>
        <p:nvGraphicFramePr>
          <p:cNvPr id="416772" name="Object 4"/>
          <p:cNvGraphicFramePr>
            <a:graphicFrameLocks noChangeAspect="1"/>
          </p:cNvGraphicFramePr>
          <p:nvPr/>
        </p:nvGraphicFramePr>
        <p:xfrm>
          <a:off x="2114550" y="1771650"/>
          <a:ext cx="2407444" cy="228600"/>
        </p:xfrm>
        <a:graphic>
          <a:graphicData uri="http://schemas.openxmlformats.org/presentationml/2006/ole">
            <mc:AlternateContent xmlns:mc="http://schemas.openxmlformats.org/markup-compatibility/2006">
              <mc:Choice xmlns:v="urn:schemas-microsoft-com:vml" Requires="v">
                <p:oleObj spid="_x0000_s17448" name="Kalkylblad" r:id="rId4" imgW="3210379" imgH="305220" progId="Excel.Sheet.8">
                  <p:embed/>
                </p:oleObj>
              </mc:Choice>
              <mc:Fallback>
                <p:oleObj name="Kalkylblad" r:id="rId4" imgW="3210379" imgH="305220" progId="Excel.Sheet.8">
                  <p:embed/>
                  <p:pic>
                    <p:nvPicPr>
                      <p:cNvPr id="41677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550" y="1771650"/>
                        <a:ext cx="240744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6773" name="Object 5"/>
          <p:cNvGraphicFramePr>
            <a:graphicFrameLocks noChangeAspect="1"/>
          </p:cNvGraphicFramePr>
          <p:nvPr/>
        </p:nvGraphicFramePr>
        <p:xfrm>
          <a:off x="4229100" y="1657350"/>
          <a:ext cx="671513" cy="228600"/>
        </p:xfrm>
        <a:graphic>
          <a:graphicData uri="http://schemas.openxmlformats.org/presentationml/2006/ole">
            <mc:AlternateContent xmlns:mc="http://schemas.openxmlformats.org/markup-compatibility/2006">
              <mc:Choice xmlns:v="urn:schemas-microsoft-com:vml" Requires="v">
                <p:oleObj spid="_x0000_s17449" name="Kalkylblad" r:id="rId6" imgW="895886" imgH="305220" progId="Excel.Sheet.8">
                  <p:embed/>
                </p:oleObj>
              </mc:Choice>
              <mc:Fallback>
                <p:oleObj name="Kalkylblad" r:id="rId6" imgW="895886" imgH="305220" progId="Excel.Sheet.8">
                  <p:embed/>
                  <p:pic>
                    <p:nvPicPr>
                      <p:cNvPr id="41677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1657350"/>
                        <a:ext cx="671513" cy="2286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bject 23"/>
          <p:cNvSpPr/>
          <p:nvPr/>
        </p:nvSpPr>
        <p:spPr>
          <a:xfrm>
            <a:off x="5309654" y="2405196"/>
            <a:ext cx="800100" cy="190500"/>
          </a:xfrm>
          <a:custGeom>
            <a:avLst/>
            <a:gdLst/>
            <a:ahLst/>
            <a:cxnLst/>
            <a:rect l="l" t="t" r="r" b="b"/>
            <a:pathLst>
              <a:path w="800100" h="190500">
                <a:moveTo>
                  <a:pt x="0" y="190500"/>
                </a:moveTo>
                <a:lnTo>
                  <a:pt x="800100" y="190500"/>
                </a:lnTo>
                <a:lnTo>
                  <a:pt x="800100" y="0"/>
                </a:lnTo>
                <a:lnTo>
                  <a:pt x="0" y="0"/>
                </a:lnTo>
                <a:lnTo>
                  <a:pt x="0" y="190500"/>
                </a:lnTo>
                <a:close/>
              </a:path>
            </a:pathLst>
          </a:custGeom>
          <a:solidFill>
            <a:srgbClr val="FFFFFF"/>
          </a:solidFill>
        </p:spPr>
        <p:txBody>
          <a:bodyPr wrap="square" lIns="0" tIns="0" rIns="0" bIns="0" rtlCol="0"/>
          <a:lstStyle/>
          <a:p>
            <a:endParaRPr/>
          </a:p>
        </p:txBody>
      </p:sp>
      <p:graphicFrame>
        <p:nvGraphicFramePr>
          <p:cNvPr id="8" name="object 24"/>
          <p:cNvGraphicFramePr>
            <a:graphicFrameLocks noGrp="1"/>
          </p:cNvGraphicFramePr>
          <p:nvPr>
            <p:extLst>
              <p:ext uri="{D42A27DB-BD31-4B8C-83A1-F6EECF244321}">
                <p14:modId xmlns:p14="http://schemas.microsoft.com/office/powerpoint/2010/main" val="864941373"/>
              </p:ext>
            </p:extLst>
          </p:nvPr>
        </p:nvGraphicFramePr>
        <p:xfrm>
          <a:off x="3801465" y="2131447"/>
          <a:ext cx="3134864" cy="483869"/>
        </p:xfrm>
        <a:graphic>
          <a:graphicData uri="http://schemas.openxmlformats.org/drawingml/2006/table">
            <a:tbl>
              <a:tblPr firstRow="1" bandRow="1">
                <a:tableStyleId>{2D5ABB26-0587-4C30-8999-92F81FD0307C}</a:tableStyleId>
              </a:tblPr>
              <a:tblGrid>
                <a:gridCol w="737615">
                  <a:extLst>
                    <a:ext uri="{9D8B030D-6E8A-4147-A177-3AD203B41FA5}">
                      <a16:colId xmlns:a16="http://schemas.microsoft.com/office/drawing/2014/main" val="20000"/>
                    </a:ext>
                  </a:extLst>
                </a:gridCol>
                <a:gridCol w="700658">
                  <a:extLst>
                    <a:ext uri="{9D8B030D-6E8A-4147-A177-3AD203B41FA5}">
                      <a16:colId xmlns:a16="http://schemas.microsoft.com/office/drawing/2014/main" val="20001"/>
                    </a:ext>
                  </a:extLst>
                </a:gridCol>
                <a:gridCol w="70866">
                  <a:extLst>
                    <a:ext uri="{9D8B030D-6E8A-4147-A177-3AD203B41FA5}">
                      <a16:colId xmlns:a16="http://schemas.microsoft.com/office/drawing/2014/main" val="20002"/>
                    </a:ext>
                  </a:extLst>
                </a:gridCol>
                <a:gridCol w="611504">
                  <a:extLst>
                    <a:ext uri="{9D8B030D-6E8A-4147-A177-3AD203B41FA5}">
                      <a16:colId xmlns:a16="http://schemas.microsoft.com/office/drawing/2014/main" val="20003"/>
                    </a:ext>
                  </a:extLst>
                </a:gridCol>
                <a:gridCol w="180974">
                  <a:extLst>
                    <a:ext uri="{9D8B030D-6E8A-4147-A177-3AD203B41FA5}">
                      <a16:colId xmlns:a16="http://schemas.microsoft.com/office/drawing/2014/main" val="20004"/>
                    </a:ext>
                  </a:extLst>
                </a:gridCol>
                <a:gridCol w="833247">
                  <a:extLst>
                    <a:ext uri="{9D8B030D-6E8A-4147-A177-3AD203B41FA5}">
                      <a16:colId xmlns:a16="http://schemas.microsoft.com/office/drawing/2014/main" val="20005"/>
                    </a:ext>
                  </a:extLst>
                </a:gridCol>
              </a:tblGrid>
              <a:tr h="154305">
                <a:tc>
                  <a:txBody>
                    <a:bodyPr/>
                    <a:lstStyle/>
                    <a:p>
                      <a:pPr marL="15875" algn="ctr">
                        <a:lnSpc>
                          <a:spcPct val="100000"/>
                        </a:lnSpc>
                        <a:spcBef>
                          <a:spcPts val="40"/>
                        </a:spcBef>
                      </a:pPr>
                      <a:r>
                        <a:rPr sz="850" spc="15" dirty="0">
                          <a:latin typeface="Times New Roman"/>
                          <a:cs typeface="Times New Roman"/>
                        </a:rPr>
                        <a:t>Product</a:t>
                      </a:r>
                      <a:r>
                        <a:rPr sz="850" spc="-105" dirty="0">
                          <a:latin typeface="Times New Roman"/>
                          <a:cs typeface="Times New Roman"/>
                        </a:rPr>
                        <a:t> </a:t>
                      </a:r>
                      <a:r>
                        <a:rPr sz="850" spc="40" dirty="0">
                          <a:latin typeface="Times New Roman"/>
                          <a:cs typeface="Times New Roman"/>
                        </a:rPr>
                        <a:t>Key</a:t>
                      </a:r>
                      <a:endParaRPr sz="850">
                        <a:latin typeface="Times New Roman"/>
                        <a:cs typeface="Times New Roman"/>
                      </a:endParaRPr>
                    </a:p>
                  </a:txBody>
                  <a:tcPr marL="0" marR="0" marT="5080" marB="0">
                    <a:lnL w="4572">
                      <a:solidFill>
                        <a:srgbClr val="000000"/>
                      </a:solidFill>
                      <a:prstDash val="solid"/>
                    </a:lnL>
                    <a:lnR w="4571">
                      <a:solidFill>
                        <a:srgbClr val="000000"/>
                      </a:solidFill>
                      <a:prstDash val="solid"/>
                    </a:lnR>
                    <a:lnT w="4572">
                      <a:solidFill>
                        <a:srgbClr val="000000"/>
                      </a:solidFill>
                      <a:prstDash val="solid"/>
                    </a:lnT>
                    <a:lnB w="4572">
                      <a:solidFill>
                        <a:srgbClr val="000000"/>
                      </a:solidFill>
                      <a:prstDash val="solid"/>
                    </a:lnB>
                    <a:solidFill>
                      <a:srgbClr val="D9D9D9"/>
                    </a:solidFill>
                  </a:tcPr>
                </a:tc>
                <a:tc>
                  <a:txBody>
                    <a:bodyPr/>
                    <a:lstStyle/>
                    <a:p>
                      <a:pPr marL="1270" algn="ctr">
                        <a:lnSpc>
                          <a:spcPct val="100000"/>
                        </a:lnSpc>
                        <a:spcBef>
                          <a:spcPts val="40"/>
                        </a:spcBef>
                      </a:pPr>
                      <a:r>
                        <a:rPr sz="850" dirty="0">
                          <a:latin typeface="Times New Roman"/>
                          <a:cs typeface="Times New Roman"/>
                        </a:rPr>
                        <a:t>Description</a:t>
                      </a:r>
                      <a:endParaRPr sz="850">
                        <a:latin typeface="Times New Roman"/>
                        <a:cs typeface="Times New Roman"/>
                      </a:endParaRPr>
                    </a:p>
                  </a:txBody>
                  <a:tcPr marL="0" marR="0" marT="5080" marB="0">
                    <a:lnL w="4571">
                      <a:solidFill>
                        <a:srgbClr val="000000"/>
                      </a:solidFill>
                      <a:prstDash val="solid"/>
                    </a:lnL>
                    <a:lnR w="5714">
                      <a:solidFill>
                        <a:srgbClr val="000000"/>
                      </a:solidFill>
                      <a:prstDash val="solid"/>
                    </a:lnR>
                    <a:lnT w="4572">
                      <a:solidFill>
                        <a:srgbClr val="000000"/>
                      </a:solidFill>
                      <a:prstDash val="solid"/>
                    </a:lnT>
                    <a:lnB w="4572">
                      <a:solidFill>
                        <a:srgbClr val="000000"/>
                      </a:solidFill>
                      <a:prstDash val="solid"/>
                    </a:lnB>
                    <a:solidFill>
                      <a:srgbClr val="D9D9D9"/>
                    </a:solidFill>
                  </a:tcPr>
                </a:tc>
                <a:tc gridSpan="2">
                  <a:txBody>
                    <a:bodyPr/>
                    <a:lstStyle/>
                    <a:p>
                      <a:pPr marL="78105">
                        <a:lnSpc>
                          <a:spcPct val="100000"/>
                        </a:lnSpc>
                        <a:spcBef>
                          <a:spcPts val="40"/>
                        </a:spcBef>
                      </a:pPr>
                      <a:r>
                        <a:rPr sz="850" spc="5" dirty="0">
                          <a:latin typeface="Times New Roman"/>
                          <a:cs typeface="Times New Roman"/>
                        </a:rPr>
                        <a:t>Department</a:t>
                      </a:r>
                      <a:endParaRPr sz="850">
                        <a:latin typeface="Times New Roman"/>
                        <a:cs typeface="Times New Roman"/>
                      </a:endParaRPr>
                    </a:p>
                  </a:txBody>
                  <a:tcPr marL="0" marR="0" marT="5080" marB="0">
                    <a:lnL w="5714">
                      <a:solidFill>
                        <a:srgbClr val="000000"/>
                      </a:solidFill>
                      <a:prstDash val="solid"/>
                    </a:lnL>
                    <a:lnR w="4571">
                      <a:solidFill>
                        <a:srgbClr val="000000"/>
                      </a:solidFill>
                      <a:prstDash val="solid"/>
                    </a:lnR>
                    <a:lnT w="4572">
                      <a:solidFill>
                        <a:srgbClr val="000000"/>
                      </a:solidFill>
                      <a:prstDash val="solid"/>
                    </a:lnT>
                    <a:lnB w="4572">
                      <a:solidFill>
                        <a:srgbClr val="000000"/>
                      </a:solidFill>
                      <a:prstDash val="solid"/>
                    </a:lnB>
                    <a:solidFill>
                      <a:srgbClr val="D9D9D9"/>
                    </a:solidFill>
                  </a:tcPr>
                </a:tc>
                <a:tc hMerge="1">
                  <a:txBody>
                    <a:bodyPr/>
                    <a:lstStyle/>
                    <a:p>
                      <a:endParaRPr/>
                    </a:p>
                  </a:txBody>
                  <a:tcPr marL="0" marR="0" marT="0" marB="0"/>
                </a:tc>
                <a:tc gridSpan="2">
                  <a:txBody>
                    <a:bodyPr/>
                    <a:lstStyle/>
                    <a:p>
                      <a:pPr marL="78740">
                        <a:lnSpc>
                          <a:spcPct val="100000"/>
                        </a:lnSpc>
                        <a:spcBef>
                          <a:spcPts val="40"/>
                        </a:spcBef>
                      </a:pPr>
                      <a:r>
                        <a:rPr sz="850" spc="25" dirty="0">
                          <a:latin typeface="Times New Roman"/>
                          <a:cs typeface="Times New Roman"/>
                        </a:rPr>
                        <a:t>SKUNumber</a:t>
                      </a:r>
                      <a:r>
                        <a:rPr sz="850" spc="-140" dirty="0">
                          <a:latin typeface="Times New Roman"/>
                          <a:cs typeface="Times New Roman"/>
                        </a:rPr>
                        <a:t> </a:t>
                      </a:r>
                      <a:r>
                        <a:rPr sz="850" spc="15" dirty="0">
                          <a:latin typeface="Times New Roman"/>
                          <a:cs typeface="Times New Roman"/>
                        </a:rPr>
                        <a:t>(NK)</a:t>
                      </a:r>
                      <a:endParaRPr sz="850">
                        <a:latin typeface="Times New Roman"/>
                        <a:cs typeface="Times New Roman"/>
                      </a:endParaRPr>
                    </a:p>
                  </a:txBody>
                  <a:tcPr marL="0" marR="0" marT="5080" marB="0">
                    <a:lnL w="4571">
                      <a:solidFill>
                        <a:srgbClr val="000000"/>
                      </a:solidFill>
                      <a:prstDash val="solid"/>
                    </a:lnL>
                    <a:lnR w="4572">
                      <a:solidFill>
                        <a:srgbClr val="000000"/>
                      </a:solidFill>
                      <a:prstDash val="solid"/>
                    </a:lnR>
                    <a:lnT w="4572">
                      <a:solidFill>
                        <a:srgbClr val="000000"/>
                      </a:solidFill>
                      <a:prstDash val="solid"/>
                    </a:lnT>
                    <a:lnB w="4572">
                      <a:solidFill>
                        <a:srgbClr val="000000"/>
                      </a:solidFill>
                      <a:prstDash val="solid"/>
                    </a:lnB>
                    <a:solidFill>
                      <a:srgbClr val="D9D9D9"/>
                    </a:solidFill>
                  </a:tcPr>
                </a:tc>
                <a:tc hMerge="1">
                  <a:txBody>
                    <a:bodyPr/>
                    <a:lstStyle/>
                    <a:p>
                      <a:endParaRPr/>
                    </a:p>
                  </a:txBody>
                  <a:tcPr marL="0" marR="0" marT="0" marB="0"/>
                </a:tc>
                <a:extLst>
                  <a:ext uri="{0D108BD9-81ED-4DB2-BD59-A6C34878D82A}">
                    <a16:rowId xmlns:a16="http://schemas.microsoft.com/office/drawing/2014/main" val="10000"/>
                  </a:ext>
                </a:extLst>
              </a:tr>
              <a:tr h="154304">
                <a:tc>
                  <a:txBody>
                    <a:bodyPr/>
                    <a:lstStyle/>
                    <a:p>
                      <a:pPr marL="15875" algn="ctr">
                        <a:lnSpc>
                          <a:spcPct val="100000"/>
                        </a:lnSpc>
                        <a:spcBef>
                          <a:spcPts val="130"/>
                        </a:spcBef>
                      </a:pPr>
                      <a:r>
                        <a:rPr sz="850" spc="25" dirty="0">
                          <a:latin typeface="Times New Roman"/>
                          <a:cs typeface="Times New Roman"/>
                        </a:rPr>
                        <a:t>12345</a:t>
                      </a:r>
                      <a:endParaRPr sz="850">
                        <a:latin typeface="Times New Roman"/>
                        <a:cs typeface="Times New Roman"/>
                      </a:endParaRPr>
                    </a:p>
                  </a:txBody>
                  <a:tcPr marL="0" marR="0" marT="16510" marB="0">
                    <a:lnL w="4572">
                      <a:solidFill>
                        <a:srgbClr val="000000"/>
                      </a:solidFill>
                      <a:prstDash val="solid"/>
                    </a:lnL>
                    <a:lnR w="4571">
                      <a:solidFill>
                        <a:srgbClr val="000000"/>
                      </a:solidFill>
                      <a:prstDash val="solid"/>
                    </a:lnR>
                    <a:lnT w="4572">
                      <a:solidFill>
                        <a:srgbClr val="000000"/>
                      </a:solidFill>
                      <a:prstDash val="solid"/>
                    </a:lnT>
                    <a:lnB w="4571">
                      <a:solidFill>
                        <a:srgbClr val="000000"/>
                      </a:solidFill>
                      <a:prstDash val="solid"/>
                    </a:lnB>
                  </a:tcPr>
                </a:tc>
                <a:tc>
                  <a:txBody>
                    <a:bodyPr/>
                    <a:lstStyle/>
                    <a:p>
                      <a:pPr marL="12065" algn="ctr">
                        <a:lnSpc>
                          <a:spcPct val="100000"/>
                        </a:lnSpc>
                        <a:spcBef>
                          <a:spcPts val="130"/>
                        </a:spcBef>
                      </a:pPr>
                      <a:r>
                        <a:rPr sz="850" spc="-55" dirty="0">
                          <a:latin typeface="Times New Roman"/>
                          <a:cs typeface="Times New Roman"/>
                        </a:rPr>
                        <a:t>I</a:t>
                      </a:r>
                      <a:r>
                        <a:rPr sz="850" spc="-95" dirty="0">
                          <a:latin typeface="Times New Roman"/>
                          <a:cs typeface="Times New Roman"/>
                        </a:rPr>
                        <a:t>n</a:t>
                      </a:r>
                      <a:r>
                        <a:rPr sz="850" spc="-35" dirty="0">
                          <a:latin typeface="Times New Roman"/>
                          <a:cs typeface="Times New Roman"/>
                        </a:rPr>
                        <a:t>t</a:t>
                      </a:r>
                      <a:r>
                        <a:rPr sz="850" spc="-70" dirty="0">
                          <a:latin typeface="Times New Roman"/>
                          <a:cs typeface="Times New Roman"/>
                        </a:rPr>
                        <a:t>el</a:t>
                      </a:r>
                      <a:r>
                        <a:rPr sz="850" spc="-75" dirty="0">
                          <a:latin typeface="Times New Roman"/>
                          <a:cs typeface="Times New Roman"/>
                        </a:rPr>
                        <a:t>li</a:t>
                      </a:r>
                      <a:r>
                        <a:rPr sz="850" spc="-140" dirty="0">
                          <a:latin typeface="Times New Roman"/>
                          <a:cs typeface="Times New Roman"/>
                        </a:rPr>
                        <a:t>K</a:t>
                      </a:r>
                      <a:r>
                        <a:rPr sz="850" spc="-75" dirty="0">
                          <a:latin typeface="Times New Roman"/>
                          <a:cs typeface="Times New Roman"/>
                        </a:rPr>
                        <a:t>i</a:t>
                      </a:r>
                      <a:r>
                        <a:rPr sz="850" spc="-85" dirty="0">
                          <a:latin typeface="Times New Roman"/>
                          <a:cs typeface="Times New Roman"/>
                        </a:rPr>
                        <a:t>d</a:t>
                      </a:r>
                      <a:r>
                        <a:rPr sz="850" dirty="0">
                          <a:latin typeface="Times New Roman"/>
                          <a:cs typeface="Times New Roman"/>
                        </a:rPr>
                        <a:t>z</a:t>
                      </a:r>
                      <a:r>
                        <a:rPr sz="850" spc="-95" dirty="0">
                          <a:latin typeface="Times New Roman"/>
                          <a:cs typeface="Times New Roman"/>
                        </a:rPr>
                        <a:t> 1</a:t>
                      </a:r>
                      <a:r>
                        <a:rPr sz="850" spc="-40" dirty="0">
                          <a:latin typeface="Times New Roman"/>
                          <a:cs typeface="Times New Roman"/>
                        </a:rPr>
                        <a:t>.</a:t>
                      </a:r>
                      <a:r>
                        <a:rPr sz="850" dirty="0">
                          <a:latin typeface="Times New Roman"/>
                          <a:cs typeface="Times New Roman"/>
                        </a:rPr>
                        <a:t>0</a:t>
                      </a:r>
                      <a:endParaRPr sz="850">
                        <a:latin typeface="Times New Roman"/>
                        <a:cs typeface="Times New Roman"/>
                      </a:endParaRPr>
                    </a:p>
                  </a:txBody>
                  <a:tcPr marL="0" marR="0" marT="16510" marB="0">
                    <a:lnL w="4571">
                      <a:solidFill>
                        <a:srgbClr val="000000"/>
                      </a:solidFill>
                      <a:prstDash val="solid"/>
                    </a:lnL>
                    <a:lnR w="5714">
                      <a:solidFill>
                        <a:srgbClr val="000000"/>
                      </a:solidFill>
                      <a:prstDash val="solid"/>
                    </a:lnR>
                    <a:lnT w="4572">
                      <a:solidFill>
                        <a:srgbClr val="000000"/>
                      </a:solidFill>
                      <a:prstDash val="solid"/>
                    </a:lnT>
                    <a:lnB w="4571">
                      <a:solidFill>
                        <a:srgbClr val="000000"/>
                      </a:solidFill>
                      <a:prstDash val="solid"/>
                    </a:lnB>
                  </a:tcPr>
                </a:tc>
                <a:tc gridSpan="2">
                  <a:txBody>
                    <a:bodyPr/>
                    <a:lstStyle/>
                    <a:p>
                      <a:pPr marL="114935">
                        <a:lnSpc>
                          <a:spcPct val="100000"/>
                        </a:lnSpc>
                        <a:spcBef>
                          <a:spcPts val="130"/>
                        </a:spcBef>
                      </a:pPr>
                      <a:r>
                        <a:rPr sz="850" spc="15" dirty="0">
                          <a:solidFill>
                            <a:srgbClr val="7F7F7F"/>
                          </a:solidFill>
                          <a:latin typeface="Times New Roman"/>
                          <a:cs typeface="Times New Roman"/>
                        </a:rPr>
                        <a:t>Education</a:t>
                      </a:r>
                      <a:endParaRPr sz="850">
                        <a:latin typeface="Times New Roman"/>
                        <a:cs typeface="Times New Roman"/>
                      </a:endParaRPr>
                    </a:p>
                  </a:txBody>
                  <a:tcPr marL="0" marR="0" marT="16510" marB="0">
                    <a:lnL w="5714">
                      <a:solidFill>
                        <a:srgbClr val="000000"/>
                      </a:solidFill>
                      <a:prstDash val="solid"/>
                    </a:lnL>
                    <a:lnR w="4571">
                      <a:solidFill>
                        <a:srgbClr val="000000"/>
                      </a:solidFill>
                      <a:prstDash val="solid"/>
                    </a:lnR>
                    <a:lnT w="4572">
                      <a:solidFill>
                        <a:srgbClr val="000000"/>
                      </a:solidFill>
                      <a:prstDash val="solid"/>
                    </a:lnT>
                    <a:lnB w="7619">
                      <a:solidFill>
                        <a:srgbClr val="000000"/>
                      </a:solidFill>
                      <a:prstDash val="solid"/>
                    </a:lnB>
                  </a:tcPr>
                </a:tc>
                <a:tc hMerge="1">
                  <a:txBody>
                    <a:bodyPr/>
                    <a:lstStyle/>
                    <a:p>
                      <a:endParaRPr/>
                    </a:p>
                  </a:txBody>
                  <a:tcPr marL="0" marR="0" marT="0" marB="0"/>
                </a:tc>
                <a:tc gridSpan="2">
                  <a:txBody>
                    <a:bodyPr/>
                    <a:lstStyle/>
                    <a:p>
                      <a:pPr marL="258445">
                        <a:lnSpc>
                          <a:spcPct val="100000"/>
                        </a:lnSpc>
                        <a:spcBef>
                          <a:spcPts val="130"/>
                        </a:spcBef>
                      </a:pPr>
                      <a:r>
                        <a:rPr sz="850" spc="20" dirty="0">
                          <a:latin typeface="Times New Roman"/>
                          <a:cs typeface="Times New Roman"/>
                        </a:rPr>
                        <a:t>ABC922-Z</a:t>
                      </a:r>
                      <a:endParaRPr sz="850">
                        <a:latin typeface="Times New Roman"/>
                        <a:cs typeface="Times New Roman"/>
                      </a:endParaRPr>
                    </a:p>
                  </a:txBody>
                  <a:tcPr marL="0" marR="0" marT="16510" marB="0">
                    <a:lnL w="4571">
                      <a:solidFill>
                        <a:srgbClr val="000000"/>
                      </a:solidFill>
                      <a:prstDash val="solid"/>
                    </a:lnL>
                    <a:lnR w="4572">
                      <a:solidFill>
                        <a:srgbClr val="000000"/>
                      </a:solidFill>
                      <a:prstDash val="solid"/>
                    </a:lnR>
                    <a:lnT w="4572">
                      <a:solidFill>
                        <a:srgbClr val="000000"/>
                      </a:solidFill>
                      <a:prstDash val="solid"/>
                    </a:lnT>
                    <a:lnB w="7619">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48209">
                <a:tc gridSpan="3">
                  <a:txBody>
                    <a:bodyPr/>
                    <a:lstStyle/>
                    <a:p>
                      <a:endParaRPr sz="850">
                        <a:latin typeface="Times New Roman"/>
                        <a:cs typeface="Times New Roman"/>
                      </a:endParaRPr>
                    </a:p>
                  </a:txBody>
                  <a:tcPr marL="0" marR="0" marT="0" marB="0">
                    <a:lnR w="6858">
                      <a:solidFill>
                        <a:srgbClr val="000000"/>
                      </a:solidFill>
                      <a:prstDash val="solid"/>
                    </a:lnR>
                    <a:lnT w="4571">
                      <a:solidFill>
                        <a:srgbClr val="000000"/>
                      </a:solidFill>
                      <a:prstDash val="solid"/>
                    </a:lnT>
                  </a:tcPr>
                </a:tc>
                <a:tc hMerge="1">
                  <a:txBody>
                    <a:bodyPr/>
                    <a:lstStyle/>
                    <a:p>
                      <a:endParaRPr/>
                    </a:p>
                  </a:txBody>
                  <a:tcPr marL="0" marR="0" marT="0" marB="0"/>
                </a:tc>
                <a:tc hMerge="1">
                  <a:txBody>
                    <a:bodyPr/>
                    <a:lstStyle/>
                    <a:p>
                      <a:endParaRPr/>
                    </a:p>
                  </a:txBody>
                  <a:tcPr marL="0" marR="0" marT="0" marB="0"/>
                </a:tc>
                <a:tc gridSpan="2">
                  <a:txBody>
                    <a:bodyPr/>
                    <a:lstStyle/>
                    <a:p>
                      <a:pPr marL="168910">
                        <a:lnSpc>
                          <a:spcPts val="1040"/>
                        </a:lnSpc>
                      </a:pPr>
                      <a:r>
                        <a:rPr sz="1150" spc="-90" dirty="0">
                          <a:latin typeface="Arial"/>
                          <a:cs typeface="Arial"/>
                        </a:rPr>
                        <a:t>Strategy</a:t>
                      </a:r>
                      <a:endParaRPr sz="1150">
                        <a:latin typeface="Arial"/>
                        <a:cs typeface="Arial"/>
                      </a:endParaRPr>
                    </a:p>
                  </a:txBody>
                  <a:tcPr marL="0" marR="0" marT="0" marB="0">
                    <a:lnL w="6858">
                      <a:solidFill>
                        <a:srgbClr val="000000"/>
                      </a:solidFill>
                      <a:prstDash val="solid"/>
                    </a:lnL>
                    <a:lnR w="7238">
                      <a:solidFill>
                        <a:srgbClr val="000000"/>
                      </a:solidFill>
                      <a:prstDash val="solid"/>
                    </a:lnR>
                    <a:lnT w="7619">
                      <a:solidFill>
                        <a:srgbClr val="000000"/>
                      </a:solidFill>
                      <a:prstDash val="solid"/>
                    </a:lnT>
                    <a:lnB w="8762">
                      <a:solidFill>
                        <a:srgbClr val="000000"/>
                      </a:solidFill>
                      <a:prstDash val="solid"/>
                    </a:lnB>
                  </a:tcPr>
                </a:tc>
                <a:tc hMerge="1">
                  <a:txBody>
                    <a:bodyPr/>
                    <a:lstStyle/>
                    <a:p>
                      <a:endParaRPr/>
                    </a:p>
                  </a:txBody>
                  <a:tcPr marL="0" marR="0" marT="0" marB="0"/>
                </a:tc>
                <a:tc>
                  <a:txBody>
                    <a:bodyPr/>
                    <a:lstStyle/>
                    <a:p>
                      <a:endParaRPr sz="1150">
                        <a:latin typeface="Arial"/>
                        <a:cs typeface="Arial"/>
                      </a:endParaRPr>
                    </a:p>
                  </a:txBody>
                  <a:tcPr marL="0" marR="0" marT="0" marB="0">
                    <a:lnL w="7238">
                      <a:solidFill>
                        <a:srgbClr val="000000"/>
                      </a:solidFill>
                      <a:prstDash val="solid"/>
                    </a:lnL>
                    <a:lnT w="4571">
                      <a:solidFill>
                        <a:srgbClr val="000000"/>
                      </a:solidFill>
                      <a:prstDash val="solid"/>
                    </a:lnT>
                  </a:tcPr>
                </a:tc>
                <a:extLst>
                  <a:ext uri="{0D108BD9-81ED-4DB2-BD59-A6C34878D82A}">
                    <a16:rowId xmlns:a16="http://schemas.microsoft.com/office/drawing/2014/main" val="10002"/>
                  </a:ext>
                </a:extLst>
              </a:tr>
            </a:tbl>
          </a:graphicData>
        </a:graphic>
      </p:graphicFrame>
      <p:sp>
        <p:nvSpPr>
          <p:cNvPr id="3" name="TextBox 2"/>
          <p:cNvSpPr txBox="1"/>
          <p:nvPr/>
        </p:nvSpPr>
        <p:spPr>
          <a:xfrm>
            <a:off x="7381485" y="2223338"/>
            <a:ext cx="1611823" cy="523220"/>
          </a:xfrm>
          <a:prstGeom prst="rect">
            <a:avLst/>
          </a:prstGeom>
          <a:noFill/>
        </p:spPr>
        <p:txBody>
          <a:bodyPr wrap="square" rtlCol="0">
            <a:spAutoFit/>
          </a:bodyPr>
          <a:lstStyle/>
          <a:p>
            <a:r>
              <a:rPr lang="sv-SE" sz="1400" i="1" dirty="0" smtClean="0"/>
              <a:t>Change </a:t>
            </a:r>
            <a:r>
              <a:rPr lang="sv-SE" sz="1400" i="1" dirty="0" err="1" smtClean="0"/>
              <a:t>name</a:t>
            </a:r>
            <a:r>
              <a:rPr lang="sv-SE" sz="1400" i="1" dirty="0" smtClean="0"/>
              <a:t> </a:t>
            </a:r>
            <a:r>
              <a:rPr lang="sv-SE" sz="1400" i="1" dirty="0" err="1" smtClean="0"/>
              <a:t>of</a:t>
            </a:r>
            <a:r>
              <a:rPr lang="sv-SE" sz="1400" i="1" dirty="0" smtClean="0"/>
              <a:t> a </a:t>
            </a:r>
            <a:r>
              <a:rPr lang="sv-SE" sz="1400" i="1" dirty="0" err="1" smtClean="0"/>
              <a:t>department</a:t>
            </a:r>
            <a:endParaRPr lang="sv-SE" sz="1400" i="1" dirty="0"/>
          </a:p>
        </p:txBody>
      </p:sp>
      <p:cxnSp>
        <p:nvCxnSpPr>
          <p:cNvPr id="5" name="Straight Arrow Connector 4"/>
          <p:cNvCxnSpPr/>
          <p:nvPr/>
        </p:nvCxnSpPr>
        <p:spPr>
          <a:xfrm flipH="1">
            <a:off x="6192411" y="2484948"/>
            <a:ext cx="1154623" cy="1549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196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Type of Facts</a:t>
            </a:r>
          </a:p>
        </p:txBody>
      </p:sp>
      <p:sp>
        <p:nvSpPr>
          <p:cNvPr id="52227" name="Rectangle 185"/>
          <p:cNvSpPr>
            <a:spLocks noGrp="1" noChangeArrowheads="1"/>
          </p:cNvSpPr>
          <p:nvPr>
            <p:ph type="body" idx="1"/>
          </p:nvPr>
        </p:nvSpPr>
        <p:spPr/>
        <p:txBody>
          <a:bodyPr>
            <a:normAutofit/>
          </a:bodyPr>
          <a:lstStyle/>
          <a:p>
            <a:pPr>
              <a:spcBef>
                <a:spcPts val="900"/>
              </a:spcBef>
            </a:pPr>
            <a:r>
              <a:rPr lang="sv-SE" sz="1600" dirty="0" err="1" smtClean="0"/>
              <a:t>Additive</a:t>
            </a:r>
            <a:r>
              <a:rPr lang="sv-SE" sz="1600" dirty="0" smtClean="0"/>
              <a:t> </a:t>
            </a:r>
            <a:r>
              <a:rPr lang="sv-SE" sz="1600" dirty="0" err="1"/>
              <a:t>F</a:t>
            </a:r>
            <a:r>
              <a:rPr lang="sv-SE" sz="1600" dirty="0" err="1" smtClean="0"/>
              <a:t>acts</a:t>
            </a:r>
            <a:endParaRPr lang="sv-SE" sz="1600" dirty="0" smtClean="0"/>
          </a:p>
          <a:p>
            <a:pPr>
              <a:spcBef>
                <a:spcPts val="900"/>
              </a:spcBef>
            </a:pPr>
            <a:r>
              <a:rPr lang="sv-SE" sz="1600" dirty="0" smtClean="0"/>
              <a:t>Semi-</a:t>
            </a:r>
            <a:r>
              <a:rPr lang="sv-SE" sz="1600" dirty="0" err="1" smtClean="0"/>
              <a:t>Additive</a:t>
            </a:r>
            <a:r>
              <a:rPr lang="sv-SE" sz="1600" dirty="0" smtClean="0"/>
              <a:t> </a:t>
            </a:r>
            <a:r>
              <a:rPr lang="sv-SE" sz="1600" dirty="0" err="1"/>
              <a:t>F</a:t>
            </a:r>
            <a:r>
              <a:rPr lang="sv-SE" sz="1600" dirty="0" err="1" smtClean="0"/>
              <a:t>acts</a:t>
            </a:r>
            <a:endParaRPr lang="sv-SE" sz="1600" dirty="0"/>
          </a:p>
          <a:p>
            <a:pPr>
              <a:spcBef>
                <a:spcPts val="900"/>
              </a:spcBef>
            </a:pPr>
            <a:r>
              <a:rPr lang="sv-SE" sz="1600" dirty="0" smtClean="0"/>
              <a:t>Non-</a:t>
            </a:r>
            <a:r>
              <a:rPr lang="sv-SE" sz="1600" dirty="0" err="1" smtClean="0"/>
              <a:t>Additive</a:t>
            </a:r>
            <a:r>
              <a:rPr lang="sv-SE" sz="1600" dirty="0" smtClean="0"/>
              <a:t> </a:t>
            </a:r>
            <a:r>
              <a:rPr lang="sv-SE" sz="1600" dirty="0" err="1" smtClean="0"/>
              <a:t>Facts</a:t>
            </a:r>
            <a:endParaRPr lang="sv-SE" sz="1600" dirty="0" smtClean="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95431745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691835" y="375834"/>
            <a:ext cx="8229600" cy="1028700"/>
          </a:xfrm>
        </p:spPr>
        <p:txBody>
          <a:bodyPr/>
          <a:lstStyle/>
          <a:p>
            <a:r>
              <a:rPr lang="en-GB" altLang="sv-SE" sz="2700" dirty="0"/>
              <a:t>Type 2</a:t>
            </a:r>
          </a:p>
        </p:txBody>
      </p:sp>
      <p:sp>
        <p:nvSpPr>
          <p:cNvPr id="418819" name="Rectangle 3"/>
          <p:cNvSpPr>
            <a:spLocks noGrp="1" noChangeArrowheads="1"/>
          </p:cNvSpPr>
          <p:nvPr>
            <p:ph type="body" sz="half" idx="1"/>
          </p:nvPr>
        </p:nvSpPr>
        <p:spPr>
          <a:xfrm>
            <a:off x="655995" y="1106192"/>
            <a:ext cx="8301281" cy="1895475"/>
          </a:xfrm>
        </p:spPr>
        <p:txBody>
          <a:bodyPr/>
          <a:lstStyle/>
          <a:p>
            <a:pPr>
              <a:spcBef>
                <a:spcPct val="55000"/>
              </a:spcBef>
            </a:pPr>
            <a:r>
              <a:rPr lang="en-GB" altLang="sv-SE" sz="1600" dirty="0"/>
              <a:t>Create a new additional dimension record </a:t>
            </a:r>
          </a:p>
          <a:p>
            <a:pPr>
              <a:spcBef>
                <a:spcPct val="55000"/>
              </a:spcBef>
            </a:pPr>
            <a:r>
              <a:rPr lang="en-GB" altLang="sv-SE" sz="1600" dirty="0"/>
              <a:t>The predominant technique for handling slowly changing dimensions</a:t>
            </a:r>
          </a:p>
          <a:p>
            <a:pPr>
              <a:spcBef>
                <a:spcPct val="55000"/>
              </a:spcBef>
            </a:pPr>
            <a:r>
              <a:rPr lang="en-GB" altLang="sv-SE" sz="1600" dirty="0"/>
              <a:t>A generalised (surrogate) key is required (which is a responsibility of the data warehouse team)</a:t>
            </a:r>
          </a:p>
          <a:p>
            <a:endParaRPr lang="en-GB" altLang="sv-SE" sz="1800" dirty="0"/>
          </a:p>
        </p:txBody>
      </p:sp>
      <p:graphicFrame>
        <p:nvGraphicFramePr>
          <p:cNvPr id="418861" name="Group 45"/>
          <p:cNvGraphicFramePr>
            <a:graphicFrameLocks noGrp="1"/>
          </p:cNvGraphicFramePr>
          <p:nvPr>
            <p:ph sz="half" idx="2"/>
            <p:extLst>
              <p:ext uri="{D42A27DB-BD31-4B8C-83A1-F6EECF244321}">
                <p14:modId xmlns:p14="http://schemas.microsoft.com/office/powerpoint/2010/main" val="1801406100"/>
              </p:ext>
            </p:extLst>
          </p:nvPr>
        </p:nvGraphicFramePr>
        <p:xfrm>
          <a:off x="1097697" y="3224456"/>
          <a:ext cx="5941219" cy="1501188"/>
        </p:xfrm>
        <a:graphic>
          <a:graphicData uri="http://schemas.openxmlformats.org/drawingml/2006/table">
            <a:tbl>
              <a:tblPr/>
              <a:tblGrid>
                <a:gridCol w="1485900">
                  <a:extLst>
                    <a:ext uri="{9D8B030D-6E8A-4147-A177-3AD203B41FA5}">
                      <a16:colId xmlns:a16="http://schemas.microsoft.com/office/drawing/2014/main" val="1175297825"/>
                    </a:ext>
                  </a:extLst>
                </a:gridCol>
                <a:gridCol w="1485900">
                  <a:extLst>
                    <a:ext uri="{9D8B030D-6E8A-4147-A177-3AD203B41FA5}">
                      <a16:colId xmlns:a16="http://schemas.microsoft.com/office/drawing/2014/main" val="1111484102"/>
                    </a:ext>
                  </a:extLst>
                </a:gridCol>
                <a:gridCol w="1484709">
                  <a:extLst>
                    <a:ext uri="{9D8B030D-6E8A-4147-A177-3AD203B41FA5}">
                      <a16:colId xmlns:a16="http://schemas.microsoft.com/office/drawing/2014/main" val="3133459468"/>
                    </a:ext>
                  </a:extLst>
                </a:gridCol>
                <a:gridCol w="1484710">
                  <a:extLst>
                    <a:ext uri="{9D8B030D-6E8A-4147-A177-3AD203B41FA5}">
                      <a16:colId xmlns:a16="http://schemas.microsoft.com/office/drawing/2014/main" val="1321553815"/>
                    </a:ext>
                  </a:extLst>
                </a:gridCol>
              </a:tblGrid>
              <a:tr h="48006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dirty="0" err="1" smtClean="0">
                          <a:ln>
                            <a:noFill/>
                          </a:ln>
                          <a:solidFill>
                            <a:schemeClr val="tx1"/>
                          </a:solidFill>
                          <a:effectLst/>
                          <a:latin typeface="Arial" panose="020B0604020202020204" pitchFamily="34" charset="0"/>
                        </a:rPr>
                        <a:t>PrimaryKey</a:t>
                      </a:r>
                      <a:endParaRPr kumimoji="0" lang="en-US" altLang="sv-SE" sz="1400" b="0" i="0" u="none" strike="noStrike" cap="none" normalizeH="0" baseline="0" dirty="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Product description</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Department</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SKU Number (Natural key)</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6851226"/>
                  </a:ext>
                </a:extLst>
              </a:tr>
              <a:tr h="467916">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12345</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IntelliKidz 1.0</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Education</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ABC922-Z</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1203366"/>
                  </a:ext>
                </a:extLst>
              </a:tr>
              <a:tr h="52120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25984</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IntelliKidz 1.0</a:t>
                      </a:r>
                      <a:endParaRPr kumimoji="0" lang="en-US" altLang="sv-SE" sz="1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Strategy</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dirty="0" smtClean="0">
                          <a:ln>
                            <a:noFill/>
                          </a:ln>
                          <a:solidFill>
                            <a:schemeClr val="tx1"/>
                          </a:solidFill>
                          <a:effectLst/>
                          <a:latin typeface="Arial" panose="020B0604020202020204" pitchFamily="34" charset="0"/>
                        </a:rPr>
                        <a:t>ABC922-Z</a:t>
                      </a:r>
                      <a:endParaRPr kumimoji="0" lang="en-US" altLang="sv-SE"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sv-SE" sz="1400" b="0" i="0" u="none" strike="noStrike" cap="none" normalizeH="0" baseline="0" dirty="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2120597"/>
                  </a:ext>
                </a:extLst>
              </a:tr>
            </a:tbl>
          </a:graphicData>
        </a:graphic>
      </p:graphicFrame>
    </p:spTree>
    <p:extLst>
      <p:ext uri="{BB962C8B-B14F-4D97-AF65-F5344CB8AC3E}">
        <p14:creationId xmlns:p14="http://schemas.microsoft.com/office/powerpoint/2010/main" val="375034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691835" y="375834"/>
            <a:ext cx="8229600" cy="1028700"/>
          </a:xfrm>
        </p:spPr>
        <p:txBody>
          <a:bodyPr/>
          <a:lstStyle/>
          <a:p>
            <a:r>
              <a:rPr lang="en-GB" altLang="sv-SE" sz="2700" dirty="0"/>
              <a:t>Type 2</a:t>
            </a:r>
          </a:p>
        </p:txBody>
      </p:sp>
      <p:sp>
        <p:nvSpPr>
          <p:cNvPr id="418819" name="Rectangle 3"/>
          <p:cNvSpPr>
            <a:spLocks noGrp="1" noChangeArrowheads="1"/>
          </p:cNvSpPr>
          <p:nvPr>
            <p:ph type="body" sz="half" idx="1"/>
          </p:nvPr>
        </p:nvSpPr>
        <p:spPr>
          <a:xfrm>
            <a:off x="655995" y="1106192"/>
            <a:ext cx="8301281" cy="1895475"/>
          </a:xfrm>
        </p:spPr>
        <p:txBody>
          <a:bodyPr/>
          <a:lstStyle/>
          <a:p>
            <a:pPr>
              <a:spcBef>
                <a:spcPct val="55000"/>
              </a:spcBef>
            </a:pPr>
            <a:r>
              <a:rPr lang="en-GB" altLang="sv-SE" sz="1600" dirty="0"/>
              <a:t>We can use/constrain the attribute Production description (“</a:t>
            </a:r>
            <a:r>
              <a:rPr lang="en-GB" altLang="sv-SE" sz="1600" dirty="0" err="1"/>
              <a:t>IntelliKidz</a:t>
            </a:r>
            <a:r>
              <a:rPr lang="en-GB" altLang="sv-SE" sz="1600" dirty="0"/>
              <a:t> 1.0”) or SKU number (“ABC922-Z”) and the query will automatically fetch both </a:t>
            </a:r>
            <a:r>
              <a:rPr lang="en-GB" altLang="sv-SE" sz="1600" dirty="0" err="1"/>
              <a:t>IntelliKidz</a:t>
            </a:r>
            <a:r>
              <a:rPr lang="en-GB" altLang="sv-SE" sz="1600" dirty="0"/>
              <a:t> product dimension rows and join the fact table for the complete product history </a:t>
            </a:r>
          </a:p>
          <a:p>
            <a:endParaRPr lang="en-GB" altLang="sv-SE" sz="1800" dirty="0"/>
          </a:p>
        </p:txBody>
      </p:sp>
      <p:graphicFrame>
        <p:nvGraphicFramePr>
          <p:cNvPr id="418861" name="Group 45"/>
          <p:cNvGraphicFramePr>
            <a:graphicFrameLocks noGrp="1"/>
          </p:cNvGraphicFramePr>
          <p:nvPr>
            <p:ph sz="half" idx="2"/>
            <p:extLst>
              <p:ext uri="{D42A27DB-BD31-4B8C-83A1-F6EECF244321}">
                <p14:modId xmlns:p14="http://schemas.microsoft.com/office/powerpoint/2010/main" val="3572253912"/>
              </p:ext>
            </p:extLst>
          </p:nvPr>
        </p:nvGraphicFramePr>
        <p:xfrm>
          <a:off x="1144192" y="3001667"/>
          <a:ext cx="5941219" cy="1501188"/>
        </p:xfrm>
        <a:graphic>
          <a:graphicData uri="http://schemas.openxmlformats.org/drawingml/2006/table">
            <a:tbl>
              <a:tblPr/>
              <a:tblGrid>
                <a:gridCol w="1485900">
                  <a:extLst>
                    <a:ext uri="{9D8B030D-6E8A-4147-A177-3AD203B41FA5}">
                      <a16:colId xmlns:a16="http://schemas.microsoft.com/office/drawing/2014/main" val="1175297825"/>
                    </a:ext>
                  </a:extLst>
                </a:gridCol>
                <a:gridCol w="1485900">
                  <a:extLst>
                    <a:ext uri="{9D8B030D-6E8A-4147-A177-3AD203B41FA5}">
                      <a16:colId xmlns:a16="http://schemas.microsoft.com/office/drawing/2014/main" val="1111484102"/>
                    </a:ext>
                  </a:extLst>
                </a:gridCol>
                <a:gridCol w="1484709">
                  <a:extLst>
                    <a:ext uri="{9D8B030D-6E8A-4147-A177-3AD203B41FA5}">
                      <a16:colId xmlns:a16="http://schemas.microsoft.com/office/drawing/2014/main" val="3133459468"/>
                    </a:ext>
                  </a:extLst>
                </a:gridCol>
                <a:gridCol w="1484710">
                  <a:extLst>
                    <a:ext uri="{9D8B030D-6E8A-4147-A177-3AD203B41FA5}">
                      <a16:colId xmlns:a16="http://schemas.microsoft.com/office/drawing/2014/main" val="1321553815"/>
                    </a:ext>
                  </a:extLst>
                </a:gridCol>
              </a:tblGrid>
              <a:tr h="48006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dirty="0" err="1" smtClean="0">
                          <a:ln>
                            <a:noFill/>
                          </a:ln>
                          <a:solidFill>
                            <a:schemeClr val="tx1"/>
                          </a:solidFill>
                          <a:effectLst/>
                          <a:latin typeface="Arial" panose="020B0604020202020204" pitchFamily="34" charset="0"/>
                        </a:rPr>
                        <a:t>PrimaryKey</a:t>
                      </a:r>
                      <a:endParaRPr kumimoji="0" lang="en-US" altLang="sv-SE" sz="1400" b="0" i="0" u="none" strike="noStrike" cap="none" normalizeH="0" baseline="0" dirty="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dirty="0" smtClean="0">
                          <a:ln>
                            <a:noFill/>
                          </a:ln>
                          <a:solidFill>
                            <a:schemeClr val="tx1"/>
                          </a:solidFill>
                          <a:effectLst/>
                          <a:latin typeface="Arial" panose="020B0604020202020204" pitchFamily="34" charset="0"/>
                        </a:rPr>
                        <a:t>Product </a:t>
                      </a:r>
                      <a:r>
                        <a:rPr kumimoji="0" lang="sv-SE" altLang="sv-SE" sz="1400" b="0" i="0" u="none" strike="noStrike" cap="none" normalizeH="0" baseline="0" dirty="0" err="1" smtClean="0">
                          <a:ln>
                            <a:noFill/>
                          </a:ln>
                          <a:solidFill>
                            <a:schemeClr val="tx1"/>
                          </a:solidFill>
                          <a:effectLst/>
                          <a:latin typeface="Arial" panose="020B0604020202020204" pitchFamily="34" charset="0"/>
                        </a:rPr>
                        <a:t>description</a:t>
                      </a:r>
                      <a:endParaRPr kumimoji="0" lang="en-US" altLang="sv-SE" sz="1400" b="0" i="0" u="none" strike="noStrike" cap="none" normalizeH="0" baseline="0" dirty="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Department</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SKU Number (Natural key)</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6851226"/>
                  </a:ext>
                </a:extLst>
              </a:tr>
              <a:tr h="467916">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12345</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IntelliKidz 1.0</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Education</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ABC922-Z</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1203366"/>
                  </a:ext>
                </a:extLst>
              </a:tr>
              <a:tr h="52120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25984</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dirty="0" err="1" smtClean="0">
                          <a:ln>
                            <a:noFill/>
                          </a:ln>
                          <a:solidFill>
                            <a:schemeClr val="tx1"/>
                          </a:solidFill>
                          <a:effectLst/>
                          <a:latin typeface="Arial" panose="020B0604020202020204" pitchFamily="34" charset="0"/>
                        </a:rPr>
                        <a:t>IntelliKidz</a:t>
                      </a:r>
                      <a:r>
                        <a:rPr kumimoji="0" lang="sv-SE" altLang="sv-SE" sz="1400" b="0" i="0" u="none" strike="noStrike" cap="none" normalizeH="0" baseline="0" dirty="0" smtClean="0">
                          <a:ln>
                            <a:noFill/>
                          </a:ln>
                          <a:solidFill>
                            <a:schemeClr val="tx1"/>
                          </a:solidFill>
                          <a:effectLst/>
                          <a:latin typeface="Arial" panose="020B0604020202020204" pitchFamily="34" charset="0"/>
                        </a:rPr>
                        <a:t> 1.0</a:t>
                      </a:r>
                      <a:endParaRPr kumimoji="0" lang="en-US" altLang="sv-SE"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sv-SE" sz="1400" b="0" i="0" u="none" strike="noStrike" cap="none" normalizeH="0" baseline="0" dirty="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smtClean="0">
                          <a:ln>
                            <a:noFill/>
                          </a:ln>
                          <a:solidFill>
                            <a:schemeClr val="tx1"/>
                          </a:solidFill>
                          <a:effectLst/>
                          <a:latin typeface="Arial" panose="020B0604020202020204" pitchFamily="34" charset="0"/>
                        </a:rPr>
                        <a:t>Strategy</a:t>
                      </a:r>
                      <a:endParaRPr kumimoji="0" lang="en-US" altLang="sv-SE" sz="14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1400" b="0" i="0" u="none" strike="noStrike" cap="none" normalizeH="0" baseline="0" dirty="0" smtClean="0">
                          <a:ln>
                            <a:noFill/>
                          </a:ln>
                          <a:solidFill>
                            <a:schemeClr val="tx1"/>
                          </a:solidFill>
                          <a:effectLst/>
                          <a:latin typeface="Arial" panose="020B0604020202020204" pitchFamily="34" charset="0"/>
                        </a:rPr>
                        <a:t>ABC922-Z</a:t>
                      </a:r>
                      <a:endParaRPr kumimoji="0" lang="en-US" altLang="sv-SE"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0" lang="en-US" altLang="sv-SE" sz="1400" b="0" i="0" u="none" strike="noStrike" cap="none" normalizeH="0" baseline="0" dirty="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2120597"/>
                  </a:ext>
                </a:extLst>
              </a:tr>
            </a:tbl>
          </a:graphicData>
        </a:graphic>
      </p:graphicFrame>
    </p:spTree>
    <p:extLst>
      <p:ext uri="{BB962C8B-B14F-4D97-AF65-F5344CB8AC3E}">
        <p14:creationId xmlns:p14="http://schemas.microsoft.com/office/powerpoint/2010/main" val="420522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691835" y="375834"/>
            <a:ext cx="8229600" cy="1028700"/>
          </a:xfrm>
        </p:spPr>
        <p:txBody>
          <a:bodyPr/>
          <a:lstStyle/>
          <a:p>
            <a:r>
              <a:rPr lang="en-GB" altLang="sv-SE" sz="2700" dirty="0"/>
              <a:t>Type 2</a:t>
            </a:r>
          </a:p>
        </p:txBody>
      </p:sp>
      <p:sp>
        <p:nvSpPr>
          <p:cNvPr id="418819" name="Rectangle 3"/>
          <p:cNvSpPr>
            <a:spLocks noGrp="1" noChangeArrowheads="1"/>
          </p:cNvSpPr>
          <p:nvPr>
            <p:ph type="body" sz="half" idx="1"/>
          </p:nvPr>
        </p:nvSpPr>
        <p:spPr>
          <a:xfrm>
            <a:off x="655995" y="1106192"/>
            <a:ext cx="5436461" cy="1895475"/>
          </a:xfrm>
        </p:spPr>
        <p:txBody>
          <a:bodyPr/>
          <a:lstStyle/>
          <a:p>
            <a:pPr>
              <a:spcBef>
                <a:spcPct val="55000"/>
              </a:spcBef>
            </a:pPr>
            <a:r>
              <a:rPr lang="en-GB" altLang="sv-SE" sz="1600" dirty="0"/>
              <a:t>We can </a:t>
            </a:r>
            <a:r>
              <a:rPr lang="en-GB" altLang="sv-SE" sz="1600" dirty="0" smtClean="0"/>
              <a:t>add also add additional attributes:</a:t>
            </a:r>
          </a:p>
          <a:p>
            <a:pPr marL="1155700" lvl="2">
              <a:spcBef>
                <a:spcPts val="439"/>
              </a:spcBef>
              <a:buClr>
                <a:srgbClr val="B2B2B2"/>
              </a:buClr>
              <a:tabLst>
                <a:tab pos="1155065" algn="l"/>
                <a:tab pos="1155700" algn="l"/>
              </a:tabLst>
            </a:pPr>
            <a:r>
              <a:rPr lang="en-US" sz="1600" spc="-5" dirty="0" smtClean="0">
                <a:solidFill>
                  <a:srgbClr val="3B3B63"/>
                </a:solidFill>
                <a:latin typeface="Arial"/>
                <a:cs typeface="Arial"/>
              </a:rPr>
              <a:t>Row </a:t>
            </a:r>
            <a:r>
              <a:rPr lang="en-US" sz="1600" spc="-5" dirty="0">
                <a:solidFill>
                  <a:srgbClr val="3B3B63"/>
                </a:solidFill>
                <a:latin typeface="Arial"/>
                <a:cs typeface="Arial"/>
              </a:rPr>
              <a:t>Effective</a:t>
            </a:r>
            <a:r>
              <a:rPr lang="en-US" sz="1600" spc="-50" dirty="0">
                <a:solidFill>
                  <a:srgbClr val="3B3B63"/>
                </a:solidFill>
                <a:latin typeface="Arial"/>
                <a:cs typeface="Arial"/>
              </a:rPr>
              <a:t> </a:t>
            </a:r>
            <a:r>
              <a:rPr lang="en-US" sz="1600" spc="-5" dirty="0">
                <a:solidFill>
                  <a:srgbClr val="3B3B63"/>
                </a:solidFill>
                <a:latin typeface="Arial"/>
                <a:cs typeface="Arial"/>
              </a:rPr>
              <a:t>Date,</a:t>
            </a:r>
            <a:endParaRPr lang="en-US" sz="1600" dirty="0">
              <a:latin typeface="Arial"/>
              <a:cs typeface="Arial"/>
            </a:endParaRPr>
          </a:p>
          <a:p>
            <a:pPr marL="1155700" lvl="2">
              <a:spcBef>
                <a:spcPts val="430"/>
              </a:spcBef>
              <a:buClr>
                <a:srgbClr val="B2B2B2"/>
              </a:buClr>
              <a:tabLst>
                <a:tab pos="1155065" algn="l"/>
                <a:tab pos="1155700" algn="l"/>
              </a:tabLst>
            </a:pPr>
            <a:r>
              <a:rPr lang="en-US" sz="1600" spc="-5" dirty="0">
                <a:solidFill>
                  <a:srgbClr val="3B3B63"/>
                </a:solidFill>
                <a:latin typeface="Arial"/>
                <a:cs typeface="Arial"/>
              </a:rPr>
              <a:t>Row Expiration Date (default: December </a:t>
            </a:r>
            <a:r>
              <a:rPr lang="en-US" sz="1600" dirty="0">
                <a:solidFill>
                  <a:srgbClr val="3B3B63"/>
                </a:solidFill>
                <a:latin typeface="Arial"/>
                <a:cs typeface="Arial"/>
              </a:rPr>
              <a:t>31,</a:t>
            </a:r>
            <a:r>
              <a:rPr lang="en-US" sz="1600" spc="30" dirty="0">
                <a:solidFill>
                  <a:srgbClr val="3B3B63"/>
                </a:solidFill>
                <a:latin typeface="Arial"/>
                <a:cs typeface="Arial"/>
              </a:rPr>
              <a:t> </a:t>
            </a:r>
            <a:r>
              <a:rPr lang="en-US" sz="1600" spc="-5" dirty="0">
                <a:solidFill>
                  <a:srgbClr val="3B3B63"/>
                </a:solidFill>
                <a:latin typeface="Arial"/>
                <a:cs typeface="Arial"/>
              </a:rPr>
              <a:t>9999</a:t>
            </a:r>
            <a:r>
              <a:rPr lang="en-US" sz="1600" spc="-5" dirty="0" smtClean="0">
                <a:solidFill>
                  <a:srgbClr val="3B3B63"/>
                </a:solidFill>
                <a:latin typeface="Arial"/>
                <a:cs typeface="Arial"/>
              </a:rPr>
              <a:t>)</a:t>
            </a:r>
          </a:p>
          <a:p>
            <a:pPr marL="1155700" lvl="2">
              <a:spcBef>
                <a:spcPts val="430"/>
              </a:spcBef>
              <a:buClr>
                <a:srgbClr val="B2B2B2"/>
              </a:buClr>
              <a:tabLst>
                <a:tab pos="1155065" algn="l"/>
                <a:tab pos="1155700" algn="l"/>
              </a:tabLst>
            </a:pPr>
            <a:r>
              <a:rPr lang="sv-SE" sz="1600" dirty="0" err="1">
                <a:solidFill>
                  <a:srgbClr val="3B3B63"/>
                </a:solidFill>
                <a:latin typeface="Arial"/>
                <a:cs typeface="Arial"/>
              </a:rPr>
              <a:t>Current</a:t>
            </a:r>
            <a:r>
              <a:rPr lang="sv-SE" sz="1600" dirty="0">
                <a:solidFill>
                  <a:srgbClr val="3B3B63"/>
                </a:solidFill>
                <a:latin typeface="Arial"/>
                <a:cs typeface="Arial"/>
              </a:rPr>
              <a:t> </a:t>
            </a:r>
            <a:r>
              <a:rPr lang="sv-SE" sz="1600" spc="-5" dirty="0" err="1">
                <a:solidFill>
                  <a:srgbClr val="3B3B63"/>
                </a:solidFill>
                <a:latin typeface="Arial"/>
                <a:cs typeface="Arial"/>
              </a:rPr>
              <a:t>Row</a:t>
            </a:r>
            <a:r>
              <a:rPr lang="sv-SE" sz="1600" spc="-75" dirty="0">
                <a:solidFill>
                  <a:srgbClr val="3B3B63"/>
                </a:solidFill>
                <a:latin typeface="Arial"/>
                <a:cs typeface="Arial"/>
              </a:rPr>
              <a:t> </a:t>
            </a:r>
            <a:r>
              <a:rPr lang="sv-SE" sz="1600" spc="-5" dirty="0" err="1">
                <a:solidFill>
                  <a:srgbClr val="3B3B63"/>
                </a:solidFill>
                <a:latin typeface="Arial"/>
                <a:cs typeface="Arial"/>
              </a:rPr>
              <a:t>Indicator</a:t>
            </a:r>
            <a:endParaRPr lang="sv-SE" sz="1600" dirty="0">
              <a:latin typeface="Arial"/>
              <a:cs typeface="Arial"/>
            </a:endParaRPr>
          </a:p>
          <a:p>
            <a:pPr marL="0" indent="0">
              <a:spcBef>
                <a:spcPct val="55000"/>
              </a:spcBef>
              <a:buNone/>
            </a:pPr>
            <a:r>
              <a:rPr lang="en-GB" altLang="sv-SE" sz="1600" dirty="0" smtClean="0"/>
              <a:t> </a:t>
            </a:r>
            <a:endParaRPr lang="en-GB" altLang="sv-SE" sz="1600" dirty="0"/>
          </a:p>
          <a:p>
            <a:endParaRPr lang="en-GB" altLang="sv-SE" sz="1800"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479" y="3001667"/>
            <a:ext cx="7829428" cy="14869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8809733" y="2573079"/>
            <a:ext cx="334268" cy="216394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Rectangle 8"/>
          <p:cNvSpPr/>
          <p:nvPr/>
        </p:nvSpPr>
        <p:spPr>
          <a:xfrm>
            <a:off x="1232262" y="3547526"/>
            <a:ext cx="661071" cy="540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graphicFrame>
        <p:nvGraphicFramePr>
          <p:cNvPr id="10" name="object 17"/>
          <p:cNvGraphicFramePr>
            <a:graphicFrameLocks noGrp="1"/>
          </p:cNvGraphicFramePr>
          <p:nvPr>
            <p:extLst>
              <p:ext uri="{D42A27DB-BD31-4B8C-83A1-F6EECF244321}">
                <p14:modId xmlns:p14="http://schemas.microsoft.com/office/powerpoint/2010/main" val="3732979298"/>
              </p:ext>
            </p:extLst>
          </p:nvPr>
        </p:nvGraphicFramePr>
        <p:xfrm>
          <a:off x="6510723" y="1294291"/>
          <a:ext cx="2446552" cy="1817620"/>
        </p:xfrm>
        <a:graphic>
          <a:graphicData uri="http://schemas.openxmlformats.org/drawingml/2006/table">
            <a:tbl>
              <a:tblPr firstRow="1" bandRow="1">
                <a:tableStyleId>{2D5ABB26-0587-4C30-8999-92F81FD0307C}</a:tableStyleId>
              </a:tblPr>
              <a:tblGrid>
                <a:gridCol w="251345">
                  <a:extLst>
                    <a:ext uri="{9D8B030D-6E8A-4147-A177-3AD203B41FA5}">
                      <a16:colId xmlns:a16="http://schemas.microsoft.com/office/drawing/2014/main" val="20000"/>
                    </a:ext>
                  </a:extLst>
                </a:gridCol>
                <a:gridCol w="2016252">
                  <a:extLst>
                    <a:ext uri="{9D8B030D-6E8A-4147-A177-3AD203B41FA5}">
                      <a16:colId xmlns:a16="http://schemas.microsoft.com/office/drawing/2014/main" val="20001"/>
                    </a:ext>
                  </a:extLst>
                </a:gridCol>
                <a:gridCol w="178955">
                  <a:extLst>
                    <a:ext uri="{9D8B030D-6E8A-4147-A177-3AD203B41FA5}">
                      <a16:colId xmlns:a16="http://schemas.microsoft.com/office/drawing/2014/main" val="20002"/>
                    </a:ext>
                  </a:extLst>
                </a:gridCol>
              </a:tblGrid>
              <a:tr h="208025">
                <a:tc rowSpan="2">
                  <a:txBody>
                    <a:bodyPr/>
                    <a:lstStyle/>
                    <a:p>
                      <a:endParaRPr sz="1350">
                        <a:latin typeface="Arial"/>
                        <a:cs typeface="Arial"/>
                      </a:endParaRPr>
                    </a:p>
                  </a:txBody>
                  <a:tcPr marL="0" marR="0" marT="0" marB="0">
                    <a:lnR w="9906">
                      <a:solidFill>
                        <a:srgbClr val="373769"/>
                      </a:solidFill>
                      <a:prstDash val="solid"/>
                    </a:lnR>
                  </a:tcPr>
                </a:tc>
                <a:tc>
                  <a:txBody>
                    <a:bodyPr/>
                    <a:lstStyle/>
                    <a:p>
                      <a:pPr marL="85725">
                        <a:lnSpc>
                          <a:spcPct val="100000"/>
                        </a:lnSpc>
                        <a:spcBef>
                          <a:spcPts val="15"/>
                        </a:spcBef>
                      </a:pPr>
                      <a:r>
                        <a:rPr sz="1200" b="1" spc="-5" dirty="0">
                          <a:solidFill>
                            <a:srgbClr val="373769"/>
                          </a:solidFill>
                          <a:latin typeface="Arial"/>
                          <a:cs typeface="Arial"/>
                        </a:rPr>
                        <a:t>Product</a:t>
                      </a:r>
                      <a:r>
                        <a:rPr sz="1200" b="1" spc="-60" dirty="0">
                          <a:solidFill>
                            <a:srgbClr val="373769"/>
                          </a:solidFill>
                          <a:latin typeface="Arial"/>
                          <a:cs typeface="Arial"/>
                        </a:rPr>
                        <a:t> </a:t>
                      </a:r>
                      <a:r>
                        <a:rPr sz="1200" b="1" spc="-5" dirty="0">
                          <a:solidFill>
                            <a:srgbClr val="373769"/>
                          </a:solidFill>
                          <a:latin typeface="Arial"/>
                          <a:cs typeface="Arial"/>
                        </a:rPr>
                        <a:t>Dimension</a:t>
                      </a:r>
                      <a:endParaRPr sz="1200">
                        <a:latin typeface="Arial"/>
                        <a:cs typeface="Arial"/>
                      </a:endParaRPr>
                    </a:p>
                  </a:txBody>
                  <a:tcPr marL="0" marR="0" marT="1905" marB="0">
                    <a:lnL w="9906" cap="flat" cmpd="sng" algn="ctr">
                      <a:solidFill>
                        <a:srgbClr val="373769"/>
                      </a:solidFill>
                      <a:prstDash val="solid"/>
                      <a:round/>
                      <a:headEnd type="none" w="med" len="med"/>
                      <a:tailEnd type="none" w="med" len="med"/>
                    </a:lnL>
                    <a:lnR w="9905">
                      <a:solidFill>
                        <a:srgbClr val="373769"/>
                      </a:solidFill>
                      <a:prstDash val="solid"/>
                    </a:lnR>
                    <a:lnT w="9905">
                      <a:solidFill>
                        <a:srgbClr val="373769"/>
                      </a:solidFill>
                      <a:prstDash val="solid"/>
                    </a:lnT>
                    <a:lnB w="9906">
                      <a:solidFill>
                        <a:srgbClr val="373769"/>
                      </a:solidFill>
                      <a:prstDash val="solid"/>
                    </a:lnB>
                    <a:solidFill>
                      <a:srgbClr val="D3D3E5"/>
                    </a:solidFill>
                  </a:tcPr>
                </a:tc>
                <a:tc rowSpan="2">
                  <a:txBody>
                    <a:bodyPr/>
                    <a:lstStyle/>
                    <a:p>
                      <a:endParaRPr sz="1200">
                        <a:latin typeface="Arial"/>
                        <a:cs typeface="Arial"/>
                      </a:endParaRPr>
                    </a:p>
                  </a:txBody>
                  <a:tcPr marL="0" marR="0" marT="0" marB="0">
                    <a:lnL w="9905" cap="flat" cmpd="sng" algn="ctr">
                      <a:solidFill>
                        <a:srgbClr val="373769"/>
                      </a:solidFill>
                      <a:prstDash val="solid"/>
                      <a:round/>
                      <a:headEnd type="none" w="med" len="med"/>
                      <a:tailEnd type="none" w="med" len="med"/>
                    </a:lnL>
                  </a:tcPr>
                </a:tc>
                <a:extLst>
                  <a:ext uri="{0D108BD9-81ED-4DB2-BD59-A6C34878D82A}">
                    <a16:rowId xmlns:a16="http://schemas.microsoft.com/office/drawing/2014/main" val="10000"/>
                  </a:ext>
                </a:extLst>
              </a:tr>
              <a:tr h="966217">
                <a:tc vMerge="1">
                  <a:txBody>
                    <a:bodyPr/>
                    <a:lstStyle/>
                    <a:p>
                      <a:endParaRPr/>
                    </a:p>
                  </a:txBody>
                  <a:tcPr marL="0" marR="0" marT="0" marB="0">
                    <a:lnR w="9906">
                      <a:solidFill>
                        <a:srgbClr val="373769"/>
                      </a:solidFill>
                      <a:prstDash val="solid"/>
                    </a:lnR>
                  </a:tcPr>
                </a:tc>
                <a:tc>
                  <a:txBody>
                    <a:bodyPr/>
                    <a:lstStyle/>
                    <a:p>
                      <a:pPr marL="85725">
                        <a:lnSpc>
                          <a:spcPct val="100000"/>
                        </a:lnSpc>
                        <a:spcBef>
                          <a:spcPts val="434"/>
                        </a:spcBef>
                      </a:pPr>
                      <a:r>
                        <a:rPr sz="1200" spc="-5" dirty="0">
                          <a:solidFill>
                            <a:srgbClr val="373769"/>
                          </a:solidFill>
                          <a:latin typeface="Arial"/>
                          <a:cs typeface="Arial"/>
                        </a:rPr>
                        <a:t>Product Key</a:t>
                      </a:r>
                      <a:r>
                        <a:rPr sz="1200" spc="-80" dirty="0">
                          <a:solidFill>
                            <a:srgbClr val="373769"/>
                          </a:solidFill>
                          <a:latin typeface="Arial"/>
                          <a:cs typeface="Arial"/>
                        </a:rPr>
                        <a:t> </a:t>
                      </a:r>
                      <a:r>
                        <a:rPr sz="1200" spc="-5" dirty="0">
                          <a:solidFill>
                            <a:srgbClr val="373769"/>
                          </a:solidFill>
                          <a:latin typeface="Arial"/>
                          <a:cs typeface="Arial"/>
                        </a:rPr>
                        <a:t>(PK)</a:t>
                      </a:r>
                      <a:endParaRPr sz="1200">
                        <a:latin typeface="Arial"/>
                        <a:cs typeface="Arial"/>
                      </a:endParaRPr>
                    </a:p>
                    <a:p>
                      <a:pPr marL="85725" marR="78740">
                        <a:lnSpc>
                          <a:spcPct val="100000"/>
                        </a:lnSpc>
                      </a:pPr>
                      <a:r>
                        <a:rPr sz="1200" spc="-5" dirty="0">
                          <a:solidFill>
                            <a:srgbClr val="373769"/>
                          </a:solidFill>
                          <a:latin typeface="Arial"/>
                          <a:cs typeface="Arial"/>
                        </a:rPr>
                        <a:t>SKU Number (Natural</a:t>
                      </a:r>
                      <a:r>
                        <a:rPr sz="1200" spc="-70" dirty="0">
                          <a:solidFill>
                            <a:srgbClr val="373769"/>
                          </a:solidFill>
                          <a:latin typeface="Arial"/>
                          <a:cs typeface="Arial"/>
                        </a:rPr>
                        <a:t> </a:t>
                      </a:r>
                      <a:r>
                        <a:rPr sz="1200" spc="-5" dirty="0">
                          <a:solidFill>
                            <a:srgbClr val="373769"/>
                          </a:solidFill>
                          <a:latin typeface="Arial"/>
                          <a:cs typeface="Arial"/>
                        </a:rPr>
                        <a:t>Key)  Product Description  </a:t>
                      </a:r>
                      <a:r>
                        <a:rPr sz="1200" spc="-5" dirty="0">
                          <a:solidFill>
                            <a:srgbClr val="FF0000"/>
                          </a:solidFill>
                          <a:latin typeface="Arial"/>
                          <a:cs typeface="Arial"/>
                        </a:rPr>
                        <a:t>Department</a:t>
                      </a:r>
                      <a:r>
                        <a:rPr sz="1200" spc="-90" dirty="0">
                          <a:solidFill>
                            <a:srgbClr val="FF0000"/>
                          </a:solidFill>
                          <a:latin typeface="Arial"/>
                          <a:cs typeface="Arial"/>
                        </a:rPr>
                        <a:t> </a:t>
                      </a:r>
                      <a:r>
                        <a:rPr sz="1200" spc="-5" dirty="0">
                          <a:solidFill>
                            <a:srgbClr val="FF0000"/>
                          </a:solidFill>
                          <a:latin typeface="Arial"/>
                          <a:cs typeface="Arial"/>
                        </a:rPr>
                        <a:t>Name</a:t>
                      </a:r>
                      <a:endParaRPr sz="1200">
                        <a:latin typeface="Arial"/>
                        <a:cs typeface="Arial"/>
                      </a:endParaRPr>
                    </a:p>
                    <a:p>
                      <a:pPr marL="85725">
                        <a:lnSpc>
                          <a:spcPct val="100000"/>
                        </a:lnSpc>
                      </a:pPr>
                      <a:r>
                        <a:rPr sz="1200" dirty="0">
                          <a:solidFill>
                            <a:srgbClr val="373769"/>
                          </a:solidFill>
                          <a:latin typeface="Arial"/>
                          <a:cs typeface="Arial"/>
                        </a:rPr>
                        <a:t>...</a:t>
                      </a:r>
                      <a:endParaRPr sz="1200">
                        <a:latin typeface="Arial"/>
                        <a:cs typeface="Arial"/>
                      </a:endParaRPr>
                    </a:p>
                  </a:txBody>
                  <a:tcPr marL="0" marR="0" marT="55244" marB="0">
                    <a:lnL w="9906">
                      <a:solidFill>
                        <a:srgbClr val="373769"/>
                      </a:solidFill>
                      <a:prstDash val="solid"/>
                    </a:lnL>
                    <a:lnR w="9906">
                      <a:solidFill>
                        <a:srgbClr val="373769"/>
                      </a:solidFill>
                      <a:prstDash val="solid"/>
                    </a:lnR>
                    <a:lnT w="9906">
                      <a:solidFill>
                        <a:srgbClr val="373769"/>
                      </a:solidFill>
                      <a:prstDash val="solid"/>
                    </a:lnT>
                  </a:tcPr>
                </a:tc>
                <a:tc vMerge="1">
                  <a:txBody>
                    <a:bodyPr/>
                    <a:lstStyle/>
                    <a:p>
                      <a:endParaRPr/>
                    </a:p>
                  </a:txBody>
                  <a:tcPr marL="0" marR="0" marT="0" marB="0">
                    <a:lnL w="9906">
                      <a:solidFill>
                        <a:srgbClr val="373769"/>
                      </a:solidFill>
                      <a:prstDash val="solid"/>
                    </a:lnL>
                  </a:tcPr>
                </a:tc>
                <a:extLst>
                  <a:ext uri="{0D108BD9-81ED-4DB2-BD59-A6C34878D82A}">
                    <a16:rowId xmlns:a16="http://schemas.microsoft.com/office/drawing/2014/main" val="10001"/>
                  </a:ext>
                </a:extLst>
              </a:tr>
              <a:tr h="360426">
                <a:tc>
                  <a:txBody>
                    <a:bodyPr/>
                    <a:lstStyle/>
                    <a:p>
                      <a:endParaRPr sz="1200">
                        <a:latin typeface="Arial"/>
                        <a:cs typeface="Arial"/>
                      </a:endParaRPr>
                    </a:p>
                  </a:txBody>
                  <a:tcPr marL="0" marR="0" marT="0" marB="0">
                    <a:lnR w="9906">
                      <a:solidFill>
                        <a:srgbClr val="373769"/>
                      </a:solidFill>
                      <a:prstDash val="solid"/>
                    </a:lnR>
                  </a:tcPr>
                </a:tc>
                <a:tc>
                  <a:txBody>
                    <a:bodyPr/>
                    <a:lstStyle/>
                    <a:p>
                      <a:pPr marL="85725" marR="527050">
                        <a:lnSpc>
                          <a:spcPct val="100000"/>
                        </a:lnSpc>
                        <a:spcBef>
                          <a:spcPts val="65"/>
                        </a:spcBef>
                      </a:pPr>
                      <a:r>
                        <a:rPr sz="1200" spc="-5" dirty="0">
                          <a:solidFill>
                            <a:srgbClr val="FF0000"/>
                          </a:solidFill>
                          <a:latin typeface="Arial"/>
                          <a:cs typeface="Arial"/>
                        </a:rPr>
                        <a:t>Row Effective Date  Row Expiration</a:t>
                      </a:r>
                      <a:r>
                        <a:rPr sz="1200" spc="-90" dirty="0">
                          <a:solidFill>
                            <a:srgbClr val="FF0000"/>
                          </a:solidFill>
                          <a:latin typeface="Arial"/>
                          <a:cs typeface="Arial"/>
                        </a:rPr>
                        <a:t> </a:t>
                      </a:r>
                      <a:r>
                        <a:rPr sz="1200" spc="-5" dirty="0">
                          <a:solidFill>
                            <a:srgbClr val="FF0000"/>
                          </a:solidFill>
                          <a:latin typeface="Arial"/>
                          <a:cs typeface="Arial"/>
                        </a:rPr>
                        <a:t>Date</a:t>
                      </a:r>
                      <a:endParaRPr sz="1200">
                        <a:latin typeface="Arial"/>
                        <a:cs typeface="Arial"/>
                      </a:endParaRPr>
                    </a:p>
                  </a:txBody>
                  <a:tcPr marL="0" marR="0" marT="8255" marB="0">
                    <a:lnL w="9906">
                      <a:solidFill>
                        <a:srgbClr val="373769"/>
                      </a:solidFill>
                      <a:prstDash val="solid"/>
                    </a:lnL>
                    <a:lnR w="9906">
                      <a:solidFill>
                        <a:srgbClr val="373769"/>
                      </a:solidFill>
                      <a:prstDash val="solid"/>
                    </a:lnR>
                  </a:tcPr>
                </a:tc>
                <a:tc>
                  <a:txBody>
                    <a:bodyPr/>
                    <a:lstStyle/>
                    <a:p>
                      <a:endParaRPr sz="1200">
                        <a:latin typeface="Arial"/>
                        <a:cs typeface="Arial"/>
                      </a:endParaRPr>
                    </a:p>
                  </a:txBody>
                  <a:tcPr marL="0" marR="0" marT="0" marB="0">
                    <a:lnL w="9906">
                      <a:solidFill>
                        <a:srgbClr val="373769"/>
                      </a:solidFill>
                      <a:prstDash val="solid"/>
                    </a:lnL>
                  </a:tcPr>
                </a:tc>
                <a:extLst>
                  <a:ext uri="{0D108BD9-81ED-4DB2-BD59-A6C34878D82A}">
                    <a16:rowId xmlns:a16="http://schemas.microsoft.com/office/drawing/2014/main" val="10002"/>
                  </a:ext>
                </a:extLst>
              </a:tr>
              <a:tr h="265936">
                <a:tc>
                  <a:txBody>
                    <a:bodyPr/>
                    <a:lstStyle/>
                    <a:p>
                      <a:endParaRPr sz="1200">
                        <a:latin typeface="Arial"/>
                        <a:cs typeface="Arial"/>
                      </a:endParaRPr>
                    </a:p>
                  </a:txBody>
                  <a:tcPr marL="0" marR="0" marT="0" marB="0">
                    <a:lnR w="9906">
                      <a:solidFill>
                        <a:srgbClr val="373769"/>
                      </a:solidFill>
                      <a:prstDash val="solid"/>
                    </a:lnR>
                  </a:tcPr>
                </a:tc>
                <a:tc>
                  <a:txBody>
                    <a:bodyPr/>
                    <a:lstStyle/>
                    <a:p>
                      <a:pPr marL="85725">
                        <a:lnSpc>
                          <a:spcPct val="100000"/>
                        </a:lnSpc>
                        <a:spcBef>
                          <a:spcPts val="105"/>
                        </a:spcBef>
                      </a:pPr>
                      <a:r>
                        <a:rPr sz="1200" spc="-5" dirty="0">
                          <a:solidFill>
                            <a:srgbClr val="FF0000"/>
                          </a:solidFill>
                          <a:latin typeface="Arial"/>
                          <a:cs typeface="Arial"/>
                        </a:rPr>
                        <a:t>Current Row</a:t>
                      </a:r>
                      <a:r>
                        <a:rPr sz="1200" spc="-85" dirty="0">
                          <a:solidFill>
                            <a:srgbClr val="FF0000"/>
                          </a:solidFill>
                          <a:latin typeface="Arial"/>
                          <a:cs typeface="Arial"/>
                        </a:rPr>
                        <a:t> </a:t>
                      </a:r>
                      <a:r>
                        <a:rPr sz="1200" spc="-5" dirty="0">
                          <a:solidFill>
                            <a:srgbClr val="FF0000"/>
                          </a:solidFill>
                          <a:latin typeface="Arial"/>
                          <a:cs typeface="Arial"/>
                        </a:rPr>
                        <a:t>Indicator</a:t>
                      </a:r>
                      <a:endParaRPr sz="1200" dirty="0">
                        <a:latin typeface="Arial"/>
                        <a:cs typeface="Arial"/>
                      </a:endParaRPr>
                    </a:p>
                  </a:txBody>
                  <a:tcPr marL="0" marR="0" marT="13335" marB="0">
                    <a:lnL w="9906">
                      <a:solidFill>
                        <a:srgbClr val="373769"/>
                      </a:solidFill>
                      <a:prstDash val="solid"/>
                    </a:lnL>
                    <a:lnR w="9906">
                      <a:solidFill>
                        <a:srgbClr val="373769"/>
                      </a:solidFill>
                      <a:prstDash val="solid"/>
                    </a:lnR>
                    <a:lnB w="9906">
                      <a:solidFill>
                        <a:srgbClr val="373769"/>
                      </a:solidFill>
                      <a:prstDash val="solid"/>
                    </a:lnB>
                  </a:tcPr>
                </a:tc>
                <a:tc>
                  <a:txBody>
                    <a:bodyPr/>
                    <a:lstStyle/>
                    <a:p>
                      <a:endParaRPr sz="1200" dirty="0">
                        <a:latin typeface="Arial"/>
                        <a:cs typeface="Arial"/>
                      </a:endParaRPr>
                    </a:p>
                  </a:txBody>
                  <a:tcPr marL="0" marR="0" marT="0" marB="0">
                    <a:lnL w="9906">
                      <a:solidFill>
                        <a:srgbClr val="373769"/>
                      </a:solidFill>
                      <a:prstDash val="solid"/>
                    </a:ln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18805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836908" y="614120"/>
            <a:ext cx="8229600" cy="1028700"/>
          </a:xfrm>
        </p:spPr>
        <p:txBody>
          <a:bodyPr/>
          <a:lstStyle/>
          <a:p>
            <a:r>
              <a:rPr lang="en-GB" altLang="sv-SE" sz="2700" dirty="0"/>
              <a:t>Type 2</a:t>
            </a:r>
          </a:p>
        </p:txBody>
      </p:sp>
      <p:sp>
        <p:nvSpPr>
          <p:cNvPr id="512028" name="Rectangle 28"/>
          <p:cNvSpPr>
            <a:spLocks noGrp="1" noChangeArrowheads="1"/>
          </p:cNvSpPr>
          <p:nvPr>
            <p:ph type="body" idx="1"/>
          </p:nvPr>
        </p:nvSpPr>
        <p:spPr>
          <a:xfrm>
            <a:off x="550191" y="1495586"/>
            <a:ext cx="8167606" cy="3921919"/>
          </a:xfrm>
          <a:noFill/>
          <a:ln/>
        </p:spPr>
        <p:txBody>
          <a:bodyPr/>
          <a:lstStyle/>
          <a:p>
            <a:pPr>
              <a:buFont typeface="Wingdings" panose="05000000000000000000" pitchFamily="2" charset="2"/>
              <a:buNone/>
            </a:pPr>
            <a:r>
              <a:rPr lang="en-GB" altLang="sv-SE" sz="1600" dirty="0"/>
              <a:t>	+ history is stored</a:t>
            </a:r>
          </a:p>
          <a:p>
            <a:pPr>
              <a:buFont typeface="Wingdings" panose="05000000000000000000" pitchFamily="2" charset="2"/>
              <a:buNone/>
            </a:pPr>
            <a:r>
              <a:rPr lang="en-GB" altLang="sv-SE" sz="1600" dirty="0"/>
              <a:t>	+ can track as many dimensional attribute value changes as required</a:t>
            </a:r>
          </a:p>
          <a:p>
            <a:pPr>
              <a:buFont typeface="Wingdings" panose="05000000000000000000" pitchFamily="2" charset="2"/>
              <a:buNone/>
            </a:pPr>
            <a:r>
              <a:rPr lang="en-GB" altLang="sv-SE" sz="1600" dirty="0"/>
              <a:t>	+ no need to rebuilt </a:t>
            </a:r>
            <a:r>
              <a:rPr lang="en-GB" altLang="sv-SE" sz="1600" dirty="0" smtClean="0"/>
              <a:t>pre-aggregations</a:t>
            </a:r>
            <a:endParaRPr lang="en-GB" altLang="sv-SE" sz="1600" dirty="0"/>
          </a:p>
          <a:p>
            <a:pPr>
              <a:buFont typeface="Wingdings" panose="05000000000000000000" pitchFamily="2" charset="2"/>
              <a:buNone/>
            </a:pPr>
            <a:r>
              <a:rPr lang="en-GB" altLang="sv-SE" sz="1600" dirty="0"/>
              <a:t>	- could lead to an accelerated dimensional table growth of rows. </a:t>
            </a:r>
            <a:endParaRPr lang="en-GB" altLang="sv-SE" sz="1600" dirty="0" smtClean="0"/>
          </a:p>
          <a:p>
            <a:pPr>
              <a:buFont typeface="Wingdings" panose="05000000000000000000" pitchFamily="2" charset="2"/>
              <a:buNone/>
            </a:pPr>
            <a:r>
              <a:rPr lang="en-GB" altLang="sv-SE" dirty="0"/>
              <a:t>	</a:t>
            </a:r>
          </a:p>
        </p:txBody>
      </p:sp>
    </p:spTree>
    <p:extLst>
      <p:ext uri="{BB962C8B-B14F-4D97-AF65-F5344CB8AC3E}">
        <p14:creationId xmlns:p14="http://schemas.microsoft.com/office/powerpoint/2010/main" val="2858894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943459" y="637613"/>
            <a:ext cx="6172200" cy="1028700"/>
          </a:xfrm>
        </p:spPr>
        <p:txBody>
          <a:bodyPr/>
          <a:lstStyle/>
          <a:p>
            <a:r>
              <a:rPr lang="en-GB" altLang="sv-SE" sz="2700" dirty="0"/>
              <a:t>Type 2</a:t>
            </a:r>
          </a:p>
        </p:txBody>
      </p:sp>
      <p:sp>
        <p:nvSpPr>
          <p:cNvPr id="508931" name="Rectangle 3"/>
          <p:cNvSpPr>
            <a:spLocks noGrp="1" noChangeArrowheads="1"/>
          </p:cNvSpPr>
          <p:nvPr>
            <p:ph type="body" sz="half" idx="1"/>
          </p:nvPr>
        </p:nvSpPr>
        <p:spPr>
          <a:xfrm>
            <a:off x="943459" y="1203744"/>
            <a:ext cx="7371382" cy="1128713"/>
          </a:xfrm>
        </p:spPr>
        <p:txBody>
          <a:bodyPr/>
          <a:lstStyle/>
          <a:p>
            <a:r>
              <a:rPr lang="en-GB" altLang="sv-SE" sz="1600" dirty="0" smtClean="0"/>
              <a:t>Another solution Use </a:t>
            </a:r>
            <a:r>
              <a:rPr lang="en-GB" altLang="sv-SE" sz="1600" dirty="0"/>
              <a:t>of smart keys using extra digits in the end of the key. Recommended by Kimball 1996</a:t>
            </a:r>
          </a:p>
          <a:p>
            <a:pPr>
              <a:buFont typeface="Wingdings" panose="05000000000000000000" pitchFamily="2" charset="2"/>
              <a:buNone/>
            </a:pPr>
            <a:endParaRPr lang="en-GB" altLang="sv-SE" sz="1800" dirty="0"/>
          </a:p>
        </p:txBody>
      </p:sp>
      <p:graphicFrame>
        <p:nvGraphicFramePr>
          <p:cNvPr id="508932" name="Object 4"/>
          <p:cNvGraphicFramePr>
            <a:graphicFrameLocks noGrp="1" noChangeAspect="1"/>
          </p:cNvGraphicFramePr>
          <p:nvPr>
            <p:ph type="clipArt" sz="half" idx="2"/>
          </p:nvPr>
        </p:nvGraphicFramePr>
        <p:xfrm>
          <a:off x="4626769" y="2943225"/>
          <a:ext cx="3031331" cy="1087041"/>
        </p:xfrm>
        <a:graphic>
          <a:graphicData uri="http://schemas.openxmlformats.org/presentationml/2006/ole">
            <mc:AlternateContent xmlns:mc="http://schemas.openxmlformats.org/markup-compatibility/2006">
              <mc:Choice xmlns:v="urn:schemas-microsoft-com:vml" Requires="v">
                <p:oleObj spid="_x0000_s18472" name="Kalkylblad" r:id="rId4" imgW="3534054" imgH="1486103" progId="Excel.Sheet.8">
                  <p:embed/>
                </p:oleObj>
              </mc:Choice>
              <mc:Fallback>
                <p:oleObj name="Kalkylblad" r:id="rId4" imgW="3534054" imgH="1486103" progId="Excel.Sheet.8">
                  <p:embed/>
                  <p:pic>
                    <p:nvPicPr>
                      <p:cNvPr id="5089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6769" y="2943225"/>
                        <a:ext cx="3031331" cy="1087041"/>
                      </a:xfrm>
                      <a:prstGeom prst="rect">
                        <a:avLst/>
                      </a:prstGeom>
                      <a:solidFill>
                        <a:schemeClr val="accent1"/>
                      </a:solidFill>
                    </p:spPr>
                  </p:pic>
                </p:oleObj>
              </mc:Fallback>
            </mc:AlternateContent>
          </a:graphicData>
        </a:graphic>
      </p:graphicFrame>
      <p:graphicFrame>
        <p:nvGraphicFramePr>
          <p:cNvPr id="508933" name="Object 5"/>
          <p:cNvGraphicFramePr>
            <a:graphicFrameLocks noChangeAspect="1"/>
          </p:cNvGraphicFramePr>
          <p:nvPr/>
        </p:nvGraphicFramePr>
        <p:xfrm>
          <a:off x="1371600" y="2743201"/>
          <a:ext cx="2664619" cy="2221706"/>
        </p:xfrm>
        <a:graphic>
          <a:graphicData uri="http://schemas.openxmlformats.org/presentationml/2006/ole">
            <mc:AlternateContent xmlns:mc="http://schemas.openxmlformats.org/markup-compatibility/2006">
              <mc:Choice xmlns:v="urn:schemas-microsoft-com:vml" Requires="v">
                <p:oleObj spid="_x0000_s18473" name="Kalkylblad" r:id="rId6" imgW="3553200" imgH="2962476" progId="Excel.Sheet.8">
                  <p:embed/>
                </p:oleObj>
              </mc:Choice>
              <mc:Fallback>
                <p:oleObj name="Kalkylblad" r:id="rId6" imgW="3553200" imgH="2962476" progId="Excel.Sheet.8">
                  <p:embed/>
                  <p:pic>
                    <p:nvPicPr>
                      <p:cNvPr id="50893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2743201"/>
                        <a:ext cx="2664619" cy="222170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8934" name="Line 6"/>
          <p:cNvSpPr>
            <a:spLocks noChangeShapeType="1"/>
          </p:cNvSpPr>
          <p:nvPr/>
        </p:nvSpPr>
        <p:spPr bwMode="auto">
          <a:xfrm>
            <a:off x="3600450" y="3086100"/>
            <a:ext cx="971550" cy="57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508935" name="Line 7"/>
          <p:cNvSpPr>
            <a:spLocks noChangeShapeType="1"/>
          </p:cNvSpPr>
          <p:nvPr/>
        </p:nvSpPr>
        <p:spPr bwMode="auto">
          <a:xfrm flipV="1">
            <a:off x="3600450" y="3200400"/>
            <a:ext cx="97155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508936" name="Line 8"/>
          <p:cNvSpPr>
            <a:spLocks noChangeShapeType="1"/>
          </p:cNvSpPr>
          <p:nvPr/>
        </p:nvSpPr>
        <p:spPr bwMode="auto">
          <a:xfrm flipV="1">
            <a:off x="3600450" y="3257550"/>
            <a:ext cx="97155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508937" name="Line 9"/>
          <p:cNvSpPr>
            <a:spLocks noChangeShapeType="1"/>
          </p:cNvSpPr>
          <p:nvPr/>
        </p:nvSpPr>
        <p:spPr bwMode="auto">
          <a:xfrm flipV="1">
            <a:off x="3600450" y="3771900"/>
            <a:ext cx="97155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508938" name="Line 10"/>
          <p:cNvSpPr>
            <a:spLocks noChangeShapeType="1"/>
          </p:cNvSpPr>
          <p:nvPr/>
        </p:nvSpPr>
        <p:spPr bwMode="auto">
          <a:xfrm flipV="1">
            <a:off x="3600450" y="3829050"/>
            <a:ext cx="971550" cy="800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508939" name="Text Box 11"/>
          <p:cNvSpPr txBox="1">
            <a:spLocks noChangeArrowheads="1"/>
          </p:cNvSpPr>
          <p:nvPr/>
        </p:nvSpPr>
        <p:spPr bwMode="auto">
          <a:xfrm>
            <a:off x="1371600" y="2436019"/>
            <a:ext cx="87036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a:t>Fact table</a:t>
            </a:r>
          </a:p>
        </p:txBody>
      </p:sp>
      <p:sp>
        <p:nvSpPr>
          <p:cNvPr id="508940" name="Text Box 12"/>
          <p:cNvSpPr txBox="1">
            <a:spLocks noChangeArrowheads="1"/>
          </p:cNvSpPr>
          <p:nvPr/>
        </p:nvSpPr>
        <p:spPr bwMode="auto">
          <a:xfrm>
            <a:off x="4629151" y="2436019"/>
            <a:ext cx="133190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a:t>Dimension table</a:t>
            </a:r>
          </a:p>
        </p:txBody>
      </p:sp>
    </p:spTree>
    <p:extLst>
      <p:ext uri="{BB962C8B-B14F-4D97-AF65-F5344CB8AC3E}">
        <p14:creationId xmlns:p14="http://schemas.microsoft.com/office/powerpoint/2010/main" val="509361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GB" altLang="sv-SE" sz="2700"/>
              <a:t>Type 3</a:t>
            </a:r>
          </a:p>
        </p:txBody>
      </p:sp>
      <p:sp>
        <p:nvSpPr>
          <p:cNvPr id="420867" name="Rectangle 3"/>
          <p:cNvSpPr>
            <a:spLocks noGrp="1" noChangeArrowheads="1"/>
          </p:cNvSpPr>
          <p:nvPr>
            <p:ph type="body" idx="1"/>
          </p:nvPr>
        </p:nvSpPr>
        <p:spPr>
          <a:xfrm>
            <a:off x="865968" y="1339796"/>
            <a:ext cx="6172200" cy="423863"/>
          </a:xfrm>
        </p:spPr>
        <p:txBody>
          <a:bodyPr>
            <a:noAutofit/>
          </a:bodyPr>
          <a:lstStyle/>
          <a:p>
            <a:r>
              <a:rPr lang="en-GB" altLang="sv-SE" sz="1600" dirty="0"/>
              <a:t>Create a new field in the dimension record</a:t>
            </a:r>
          </a:p>
        </p:txBody>
      </p:sp>
      <p:graphicFrame>
        <p:nvGraphicFramePr>
          <p:cNvPr id="420868" name="Object 4"/>
          <p:cNvGraphicFramePr>
            <a:graphicFrameLocks noChangeAspect="1"/>
          </p:cNvGraphicFramePr>
          <p:nvPr>
            <p:extLst>
              <p:ext uri="{D42A27DB-BD31-4B8C-83A1-F6EECF244321}">
                <p14:modId xmlns:p14="http://schemas.microsoft.com/office/powerpoint/2010/main" val="2713275721"/>
              </p:ext>
            </p:extLst>
          </p:nvPr>
        </p:nvGraphicFramePr>
        <p:xfrm>
          <a:off x="1019398" y="2079175"/>
          <a:ext cx="4930378" cy="1143000"/>
        </p:xfrm>
        <a:graphic>
          <a:graphicData uri="http://schemas.openxmlformats.org/presentationml/2006/ole">
            <mc:AlternateContent xmlns:mc="http://schemas.openxmlformats.org/markup-compatibility/2006">
              <mc:Choice xmlns:v="urn:schemas-microsoft-com:vml" Requires="v">
                <p:oleObj spid="_x0000_s19476" name="Kalkylblad" r:id="rId4" imgW="6572481" imgH="1524300" progId="Excel.Sheet.8">
                  <p:embed/>
                </p:oleObj>
              </mc:Choice>
              <mc:Fallback>
                <p:oleObj name="Kalkylblad" r:id="rId4" imgW="6572481" imgH="1524300" progId="Excel.Sheet.8">
                  <p:embed/>
                  <p:pic>
                    <p:nvPicPr>
                      <p:cNvPr id="4208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398" y="2079175"/>
                        <a:ext cx="493037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870" name="Rectangle 6"/>
          <p:cNvSpPr>
            <a:spLocks noChangeArrowheads="1"/>
          </p:cNvSpPr>
          <p:nvPr/>
        </p:nvSpPr>
        <p:spPr bwMode="auto">
          <a:xfrm>
            <a:off x="956457" y="3623073"/>
            <a:ext cx="680044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buFontTx/>
              <a:buNone/>
            </a:pPr>
            <a:r>
              <a:rPr lang="en-GB" altLang="sv-SE" sz="1600" dirty="0">
                <a:latin typeface="Verdana" pitchFamily="34" charset="0"/>
                <a:ea typeface="Verdana" pitchFamily="34" charset="0"/>
                <a:cs typeface="Verdana" pitchFamily="34" charset="0"/>
              </a:rPr>
              <a:t>+ Allow us to see new and historical fact data by either the new and prior attribute values. Enable alternate reality, i.e., see two views of the world simultaneously</a:t>
            </a:r>
          </a:p>
          <a:p>
            <a:pPr>
              <a:spcBef>
                <a:spcPts val="1200"/>
              </a:spcBef>
              <a:buFontTx/>
              <a:buNone/>
            </a:pPr>
            <a:r>
              <a:rPr lang="en-GB" altLang="sv-SE" sz="1600" dirty="0">
                <a:latin typeface="Verdana" pitchFamily="34" charset="0"/>
                <a:ea typeface="Verdana" pitchFamily="34" charset="0"/>
                <a:cs typeface="Verdana" pitchFamily="34" charset="0"/>
              </a:rPr>
              <a:t>- What if an attribute change values several times?</a:t>
            </a:r>
          </a:p>
        </p:txBody>
      </p:sp>
    </p:spTree>
    <p:extLst>
      <p:ext uri="{BB962C8B-B14F-4D97-AF65-F5344CB8AC3E}">
        <p14:creationId xmlns:p14="http://schemas.microsoft.com/office/powerpoint/2010/main" val="3788843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925116" y="652463"/>
            <a:ext cx="7200900" cy="857250"/>
          </a:xfrm>
        </p:spPr>
        <p:txBody>
          <a:bodyPr/>
          <a:lstStyle/>
          <a:p>
            <a:r>
              <a:rPr lang="en-GB" altLang="sv-SE" sz="2700" dirty="0"/>
              <a:t>Rapidly changing dimensions</a:t>
            </a:r>
          </a:p>
        </p:txBody>
      </p:sp>
      <p:sp>
        <p:nvSpPr>
          <p:cNvPr id="424963" name="Rectangle 3"/>
          <p:cNvSpPr>
            <a:spLocks noGrp="1" noChangeArrowheads="1"/>
          </p:cNvSpPr>
          <p:nvPr>
            <p:ph type="body" idx="1"/>
          </p:nvPr>
        </p:nvSpPr>
        <p:spPr>
          <a:xfrm>
            <a:off x="866028" y="1509713"/>
            <a:ext cx="7658040" cy="2914650"/>
          </a:xfrm>
        </p:spPr>
        <p:txBody>
          <a:bodyPr>
            <a:normAutofit/>
          </a:bodyPr>
          <a:lstStyle/>
          <a:p>
            <a:r>
              <a:rPr lang="en-GB" altLang="sv-SE" sz="1600" dirty="0"/>
              <a:t>What if the changes are fast</a:t>
            </a:r>
            <a:r>
              <a:rPr lang="en-GB" altLang="sv-SE" sz="1600" dirty="0" smtClean="0"/>
              <a:t>?</a:t>
            </a:r>
            <a:endParaRPr lang="en-GB" altLang="sv-SE" sz="1600" dirty="0"/>
          </a:p>
          <a:p>
            <a:r>
              <a:rPr lang="en-GB" altLang="sv-SE" sz="1600" dirty="0"/>
              <a:t>Break off some of the attributes into their own separate dimension(s), a </a:t>
            </a:r>
            <a:r>
              <a:rPr lang="en-GB" altLang="sv-SE" sz="1600" dirty="0" err="1">
                <a:solidFill>
                  <a:srgbClr val="006600"/>
                </a:solidFill>
              </a:rPr>
              <a:t>minidimension</a:t>
            </a:r>
            <a:r>
              <a:rPr lang="en-GB" altLang="sv-SE" sz="1600" dirty="0">
                <a:solidFill>
                  <a:srgbClr val="006600"/>
                </a:solidFill>
              </a:rPr>
              <a:t>(s)</a:t>
            </a:r>
            <a:r>
              <a:rPr lang="en-GB" altLang="sv-SE" sz="1600" dirty="0"/>
              <a:t>.</a:t>
            </a:r>
          </a:p>
          <a:p>
            <a:pPr lvl="1"/>
            <a:r>
              <a:rPr lang="en-GB" altLang="sv-SE" sz="1600" dirty="0"/>
              <a:t>force the attributes selected to the </a:t>
            </a:r>
            <a:r>
              <a:rPr lang="en-GB" altLang="sv-SE" sz="1600" dirty="0" err="1"/>
              <a:t>minidimension</a:t>
            </a:r>
            <a:r>
              <a:rPr lang="en-GB" altLang="sv-SE" sz="1600" dirty="0"/>
              <a:t> to have relatively small number of discrete values</a:t>
            </a:r>
          </a:p>
          <a:p>
            <a:pPr lvl="1"/>
            <a:r>
              <a:rPr lang="en-GB" altLang="sv-SE" sz="1600" dirty="0"/>
              <a:t>build </a:t>
            </a:r>
            <a:r>
              <a:rPr lang="en-GB" altLang="sv-SE" sz="1600" dirty="0" err="1"/>
              <a:t>upp</a:t>
            </a:r>
            <a:r>
              <a:rPr lang="en-GB" altLang="sv-SE" sz="1600" dirty="0"/>
              <a:t> the </a:t>
            </a:r>
            <a:r>
              <a:rPr lang="en-GB" altLang="sv-SE" sz="1600" dirty="0" err="1"/>
              <a:t>minidimension</a:t>
            </a:r>
            <a:r>
              <a:rPr lang="en-GB" altLang="sv-SE" sz="1600" dirty="0"/>
              <a:t> with all possible discrete attributes combinations</a:t>
            </a:r>
          </a:p>
          <a:p>
            <a:pPr lvl="1"/>
            <a:r>
              <a:rPr lang="en-GB" altLang="sv-SE" sz="1600" dirty="0"/>
              <a:t>construct a surrogate key for this dimension</a:t>
            </a:r>
          </a:p>
        </p:txBody>
      </p:sp>
    </p:spTree>
    <p:extLst>
      <p:ext uri="{BB962C8B-B14F-4D97-AF65-F5344CB8AC3E}">
        <p14:creationId xmlns:p14="http://schemas.microsoft.com/office/powerpoint/2010/main" val="861749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877209" y="511091"/>
            <a:ext cx="5829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1"/>
                </a:solidFill>
                <a:latin typeface="Arial" panose="020B0604020202020204" pitchFamily="34" charset="0"/>
              </a:defRPr>
            </a:lvl1pPr>
            <a:lvl2pPr>
              <a:spcBef>
                <a:spcPct val="0"/>
              </a:spcBef>
              <a:defRPr sz="4400">
                <a:solidFill>
                  <a:schemeClr val="tx1"/>
                </a:solidFill>
                <a:latin typeface="Arial" panose="020B0604020202020204" pitchFamily="34" charset="0"/>
              </a:defRPr>
            </a:lvl2pPr>
            <a:lvl3pPr>
              <a:spcBef>
                <a:spcPct val="0"/>
              </a:spcBef>
              <a:defRPr sz="4400">
                <a:solidFill>
                  <a:schemeClr val="tx1"/>
                </a:solidFill>
                <a:latin typeface="Arial" panose="020B0604020202020204" pitchFamily="34" charset="0"/>
              </a:defRPr>
            </a:lvl3pPr>
            <a:lvl4pPr>
              <a:spcBef>
                <a:spcPct val="0"/>
              </a:spcBef>
              <a:defRPr sz="4400">
                <a:solidFill>
                  <a:schemeClr val="tx1"/>
                </a:solidFill>
                <a:latin typeface="Arial" panose="020B0604020202020204" pitchFamily="34" charset="0"/>
              </a:defRPr>
            </a:lvl4pPr>
            <a:lvl5pPr>
              <a:spcBef>
                <a:spcPct val="0"/>
              </a:spcBef>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a:buFontTx/>
              <a:buNone/>
            </a:pPr>
            <a:r>
              <a:rPr lang="en-GB" altLang="sv-SE" sz="2700" b="1" dirty="0" err="1">
                <a:latin typeface="Verdana" pitchFamily="34" charset="0"/>
                <a:ea typeface="Verdana" pitchFamily="34" charset="0"/>
                <a:cs typeface="Verdana" pitchFamily="34" charset="0"/>
              </a:rPr>
              <a:t>Minidimension</a:t>
            </a:r>
            <a:endParaRPr lang="en-GB" altLang="sv-SE" sz="2700" b="1" dirty="0">
              <a:latin typeface="Verdana" pitchFamily="34" charset="0"/>
              <a:ea typeface="Verdana" pitchFamily="34" charset="0"/>
              <a:cs typeface="Verdana" pitchFamily="34" charset="0"/>
            </a:endParaRPr>
          </a:p>
        </p:txBody>
      </p:sp>
      <p:graphicFrame>
        <p:nvGraphicFramePr>
          <p:cNvPr id="429059" name="Object 3"/>
          <p:cNvGraphicFramePr>
            <a:graphicFrameLocks noChangeAspect="1"/>
          </p:cNvGraphicFramePr>
          <p:nvPr/>
        </p:nvGraphicFramePr>
        <p:xfrm>
          <a:off x="1771650" y="1600200"/>
          <a:ext cx="1528763" cy="1800225"/>
        </p:xfrm>
        <a:graphic>
          <a:graphicData uri="http://schemas.openxmlformats.org/presentationml/2006/ole">
            <mc:AlternateContent xmlns:mc="http://schemas.openxmlformats.org/markup-compatibility/2006">
              <mc:Choice xmlns:v="urn:schemas-microsoft-com:vml" Requires="v">
                <p:oleObj spid="_x0000_s21544" name="Kalkylblad" r:id="rId4" imgW="2038807" imgH="2400605" progId="Excel.Sheet.8">
                  <p:embed/>
                </p:oleObj>
              </mc:Choice>
              <mc:Fallback>
                <p:oleObj name="Kalkylblad" r:id="rId4" imgW="2038807" imgH="2400605" progId="Excel.Sheet.8">
                  <p:embed/>
                  <p:pic>
                    <p:nvPicPr>
                      <p:cNvPr id="42905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0" y="1600200"/>
                        <a:ext cx="1528763" cy="18002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9060" name="Text Box 4"/>
          <p:cNvSpPr txBox="1">
            <a:spLocks noChangeArrowheads="1"/>
          </p:cNvSpPr>
          <p:nvPr/>
        </p:nvSpPr>
        <p:spPr bwMode="auto">
          <a:xfrm>
            <a:off x="3295650" y="2057400"/>
            <a:ext cx="13716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None/>
            </a:pPr>
            <a:r>
              <a:rPr lang="sv-SE" altLang="sv-SE" sz="1050" b="1"/>
              <a:t>Three values</a:t>
            </a:r>
            <a:endParaRPr lang="sv-SE" altLang="sv-SE" sz="1050"/>
          </a:p>
        </p:txBody>
      </p:sp>
      <p:sp>
        <p:nvSpPr>
          <p:cNvPr id="429061" name="Text Box 5"/>
          <p:cNvSpPr txBox="1">
            <a:spLocks noChangeArrowheads="1"/>
          </p:cNvSpPr>
          <p:nvPr/>
        </p:nvSpPr>
        <p:spPr bwMode="auto">
          <a:xfrm>
            <a:off x="3314700" y="2286000"/>
            <a:ext cx="13716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None/>
            </a:pPr>
            <a:r>
              <a:rPr lang="sv-SE" altLang="sv-SE" sz="1050" b="1"/>
              <a:t>Two values</a:t>
            </a:r>
            <a:endParaRPr lang="sv-SE" altLang="sv-SE" sz="1050"/>
          </a:p>
        </p:txBody>
      </p:sp>
      <p:sp>
        <p:nvSpPr>
          <p:cNvPr id="429062" name="Text Box 6"/>
          <p:cNvSpPr txBox="1">
            <a:spLocks noChangeArrowheads="1"/>
          </p:cNvSpPr>
          <p:nvPr/>
        </p:nvSpPr>
        <p:spPr bwMode="auto">
          <a:xfrm>
            <a:off x="3314700" y="2514600"/>
            <a:ext cx="13716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None/>
            </a:pPr>
            <a:r>
              <a:rPr lang="sv-SE" altLang="sv-SE" sz="1050" b="1"/>
              <a:t>Two values</a:t>
            </a:r>
            <a:endParaRPr lang="sv-SE" altLang="sv-SE" sz="1050"/>
          </a:p>
        </p:txBody>
      </p:sp>
      <p:graphicFrame>
        <p:nvGraphicFramePr>
          <p:cNvPr id="429063" name="Object 7"/>
          <p:cNvGraphicFramePr>
            <a:graphicFrameLocks noChangeAspect="1"/>
          </p:cNvGraphicFramePr>
          <p:nvPr/>
        </p:nvGraphicFramePr>
        <p:xfrm>
          <a:off x="3943350" y="2971800"/>
          <a:ext cx="6743700" cy="1396604"/>
        </p:xfrm>
        <a:graphic>
          <a:graphicData uri="http://schemas.openxmlformats.org/presentationml/2006/ole">
            <mc:AlternateContent xmlns:mc="http://schemas.openxmlformats.org/markup-compatibility/2006">
              <mc:Choice xmlns:v="urn:schemas-microsoft-com:vml" Requires="v">
                <p:oleObj spid="_x0000_s21545" name="Dokument" r:id="rId6" imgW="5856120" imgH="1212840" progId="Word.Document.8">
                  <p:embed/>
                </p:oleObj>
              </mc:Choice>
              <mc:Fallback>
                <p:oleObj name="Dokument" r:id="rId6" imgW="5856120" imgH="1212840" progId="Word.Document.8">
                  <p:embed/>
                  <p:pic>
                    <p:nvPicPr>
                      <p:cNvPr id="42906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3350" y="2971800"/>
                        <a:ext cx="6743700" cy="139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9064" name="Text Box 8"/>
          <p:cNvSpPr txBox="1">
            <a:spLocks noChangeArrowheads="1"/>
          </p:cNvSpPr>
          <p:nvPr/>
        </p:nvSpPr>
        <p:spPr bwMode="auto">
          <a:xfrm>
            <a:off x="4400550" y="2286000"/>
            <a:ext cx="13716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None/>
            </a:pPr>
            <a:r>
              <a:rPr lang="sv-SE" altLang="sv-SE" sz="1050" b="1"/>
              <a:t>3*2*2=12 rows</a:t>
            </a:r>
            <a:endParaRPr lang="sv-SE" altLang="sv-SE" sz="1050"/>
          </a:p>
        </p:txBody>
      </p:sp>
      <p:sp>
        <p:nvSpPr>
          <p:cNvPr id="429065" name="AutoShape 9"/>
          <p:cNvSpPr>
            <a:spLocks/>
          </p:cNvSpPr>
          <p:nvPr/>
        </p:nvSpPr>
        <p:spPr bwMode="auto">
          <a:xfrm>
            <a:off x="4171950" y="2057400"/>
            <a:ext cx="114300" cy="685800"/>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Tree>
    <p:extLst>
      <p:ext uri="{BB962C8B-B14F-4D97-AF65-F5344CB8AC3E}">
        <p14:creationId xmlns:p14="http://schemas.microsoft.com/office/powerpoint/2010/main" val="2129108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845081" y="557680"/>
            <a:ext cx="6172200" cy="1028700"/>
          </a:xfrm>
        </p:spPr>
        <p:txBody>
          <a:bodyPr/>
          <a:lstStyle/>
          <a:p>
            <a:r>
              <a:rPr lang="en-GB" altLang="sv-SE" sz="2700" dirty="0"/>
              <a:t>Demographic </a:t>
            </a:r>
            <a:r>
              <a:rPr lang="en-GB" altLang="sv-SE" sz="2700" dirty="0" err="1"/>
              <a:t>Minidimension</a:t>
            </a:r>
            <a:endParaRPr lang="en-GB" altLang="sv-SE" sz="2700" dirty="0"/>
          </a:p>
        </p:txBody>
      </p:sp>
      <p:graphicFrame>
        <p:nvGraphicFramePr>
          <p:cNvPr id="427011" name="Object 3"/>
          <p:cNvGraphicFramePr>
            <a:graphicFrameLocks noChangeAspect="1"/>
          </p:cNvGraphicFramePr>
          <p:nvPr>
            <p:extLst>
              <p:ext uri="{D42A27DB-BD31-4B8C-83A1-F6EECF244321}">
                <p14:modId xmlns:p14="http://schemas.microsoft.com/office/powerpoint/2010/main" val="2034404537"/>
              </p:ext>
            </p:extLst>
          </p:nvPr>
        </p:nvGraphicFramePr>
        <p:xfrm>
          <a:off x="1227272" y="1893700"/>
          <a:ext cx="1385888" cy="2908697"/>
        </p:xfrm>
        <a:graphic>
          <a:graphicData uri="http://schemas.openxmlformats.org/presentationml/2006/ole">
            <mc:AlternateContent xmlns:mc="http://schemas.openxmlformats.org/markup-compatibility/2006">
              <mc:Choice xmlns:v="urn:schemas-microsoft-com:vml" Requires="v">
                <p:oleObj spid="_x0000_s20577" name="Kalkylblad" r:id="rId4" imgW="1848127" imgH="3877056" progId="Excel.Sheet.8">
                  <p:embed/>
                </p:oleObj>
              </mc:Choice>
              <mc:Fallback>
                <p:oleObj name="Kalkylblad" r:id="rId4" imgW="1848127" imgH="3877056" progId="Excel.Sheet.8">
                  <p:embed/>
                  <p:pic>
                    <p:nvPicPr>
                      <p:cNvPr id="42701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272" y="1893700"/>
                        <a:ext cx="1385888" cy="290869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2" name="Object 4"/>
          <p:cNvGraphicFramePr>
            <a:graphicFrameLocks noChangeAspect="1"/>
          </p:cNvGraphicFramePr>
          <p:nvPr>
            <p:extLst>
              <p:ext uri="{D42A27DB-BD31-4B8C-83A1-F6EECF244321}">
                <p14:modId xmlns:p14="http://schemas.microsoft.com/office/powerpoint/2010/main" val="1890794841"/>
              </p:ext>
            </p:extLst>
          </p:nvPr>
        </p:nvGraphicFramePr>
        <p:xfrm>
          <a:off x="2941772" y="1607949"/>
          <a:ext cx="828675" cy="914400"/>
        </p:xfrm>
        <a:graphic>
          <a:graphicData uri="http://schemas.openxmlformats.org/presentationml/2006/ole">
            <mc:AlternateContent xmlns:mc="http://schemas.openxmlformats.org/markup-compatibility/2006">
              <mc:Choice xmlns:v="urn:schemas-microsoft-com:vml" Requires="v">
                <p:oleObj spid="_x0000_s20578" name="Kalkylblad" r:id="rId6" imgW="1105408" imgH="1219440" progId="Excel.Sheet.8">
                  <p:embed/>
                </p:oleObj>
              </mc:Choice>
              <mc:Fallback>
                <p:oleObj name="Kalkylblad" r:id="rId6" imgW="1105408" imgH="1219440" progId="Excel.Sheet.8">
                  <p:embed/>
                  <p:pic>
                    <p:nvPicPr>
                      <p:cNvPr id="42701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1772" y="1607949"/>
                        <a:ext cx="828675" cy="914400"/>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3" name="Object 5"/>
          <p:cNvGraphicFramePr>
            <a:graphicFrameLocks noChangeAspect="1"/>
          </p:cNvGraphicFramePr>
          <p:nvPr>
            <p:extLst>
              <p:ext uri="{D42A27DB-BD31-4B8C-83A1-F6EECF244321}">
                <p14:modId xmlns:p14="http://schemas.microsoft.com/office/powerpoint/2010/main" val="3776590449"/>
              </p:ext>
            </p:extLst>
          </p:nvPr>
        </p:nvGraphicFramePr>
        <p:xfrm>
          <a:off x="5006316" y="1578184"/>
          <a:ext cx="1146572" cy="1362075"/>
        </p:xfrm>
        <a:graphic>
          <a:graphicData uri="http://schemas.openxmlformats.org/presentationml/2006/ole">
            <mc:AlternateContent xmlns:mc="http://schemas.openxmlformats.org/markup-compatibility/2006">
              <mc:Choice xmlns:v="urn:schemas-microsoft-com:vml" Requires="v">
                <p:oleObj spid="_x0000_s20579" name="Kalkylblad" r:id="rId8" imgW="1771904" imgH="2105552" progId="Excel.Sheet.8">
                  <p:embed/>
                </p:oleObj>
              </mc:Choice>
              <mc:Fallback>
                <p:oleObj name="Kalkylblad" r:id="rId8" imgW="1771904" imgH="2105552" progId="Excel.Sheet.8">
                  <p:embed/>
                  <p:pic>
                    <p:nvPicPr>
                      <p:cNvPr id="42701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6316" y="1578184"/>
                        <a:ext cx="1146572" cy="13620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4" name="Object 6"/>
          <p:cNvGraphicFramePr>
            <a:graphicFrameLocks noChangeAspect="1"/>
          </p:cNvGraphicFramePr>
          <p:nvPr>
            <p:extLst>
              <p:ext uri="{D42A27DB-BD31-4B8C-83A1-F6EECF244321}">
                <p14:modId xmlns:p14="http://schemas.microsoft.com/office/powerpoint/2010/main" val="3969991278"/>
              </p:ext>
            </p:extLst>
          </p:nvPr>
        </p:nvGraphicFramePr>
        <p:xfrm>
          <a:off x="5126569" y="3468896"/>
          <a:ext cx="1257300" cy="1481138"/>
        </p:xfrm>
        <a:graphic>
          <a:graphicData uri="http://schemas.openxmlformats.org/presentationml/2006/ole">
            <mc:AlternateContent xmlns:mc="http://schemas.openxmlformats.org/markup-compatibility/2006">
              <mc:Choice xmlns:v="urn:schemas-microsoft-com:vml" Requires="v">
                <p:oleObj spid="_x0000_s20580" name="Kalkylblad" r:id="rId10" imgW="2038864" imgH="2400683" progId="Excel.Sheet.8">
                  <p:embed/>
                </p:oleObj>
              </mc:Choice>
              <mc:Fallback>
                <p:oleObj name="Kalkylblad" r:id="rId10" imgW="2038864" imgH="2400683" progId="Excel.Sheet.8">
                  <p:embed/>
                  <p:pic>
                    <p:nvPicPr>
                      <p:cNvPr id="42701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6569" y="3468896"/>
                        <a:ext cx="1257300" cy="14811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7015" name="Object 7"/>
          <p:cNvGraphicFramePr>
            <a:graphicFrameLocks noChangeAspect="1"/>
          </p:cNvGraphicFramePr>
          <p:nvPr>
            <p:extLst>
              <p:ext uri="{D42A27DB-BD31-4B8C-83A1-F6EECF244321}">
                <p14:modId xmlns:p14="http://schemas.microsoft.com/office/powerpoint/2010/main" val="1933177742"/>
              </p:ext>
            </p:extLst>
          </p:nvPr>
        </p:nvGraphicFramePr>
        <p:xfrm>
          <a:off x="6542222" y="1550800"/>
          <a:ext cx="950119" cy="1135856"/>
        </p:xfrm>
        <a:graphic>
          <a:graphicData uri="http://schemas.openxmlformats.org/presentationml/2006/ole">
            <mc:AlternateContent xmlns:mc="http://schemas.openxmlformats.org/markup-compatibility/2006">
              <mc:Choice xmlns:v="urn:schemas-microsoft-com:vml" Requires="v">
                <p:oleObj spid="_x0000_s20581" name="Kalkylblad" r:id="rId12" imgW="1267246" imgH="1514931" progId="Excel.Sheet.8">
                  <p:embed/>
                </p:oleObj>
              </mc:Choice>
              <mc:Fallback>
                <p:oleObj name="Kalkylblad" r:id="rId12" imgW="1267246" imgH="1514931" progId="Excel.Sheet.8">
                  <p:embed/>
                  <p:pic>
                    <p:nvPicPr>
                      <p:cNvPr id="427015"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2222" y="1550800"/>
                        <a:ext cx="950119" cy="113585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7016" name="AutoShape 8"/>
          <p:cNvSpPr>
            <a:spLocks noChangeArrowheads="1"/>
          </p:cNvSpPr>
          <p:nvPr/>
        </p:nvSpPr>
        <p:spPr bwMode="auto">
          <a:xfrm>
            <a:off x="3741872" y="3150999"/>
            <a:ext cx="628650" cy="800100"/>
          </a:xfrm>
          <a:prstGeom prst="rightArrow">
            <a:avLst>
              <a:gd name="adj1" fmla="val 50000"/>
              <a:gd name="adj2" fmla="val 25000"/>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427017" name="Line 9"/>
          <p:cNvSpPr>
            <a:spLocks noChangeShapeType="1"/>
          </p:cNvSpPr>
          <p:nvPr/>
        </p:nvSpPr>
        <p:spPr bwMode="auto">
          <a:xfrm flipH="1">
            <a:off x="2598872" y="2236599"/>
            <a:ext cx="342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427018" name="Line 10"/>
          <p:cNvSpPr>
            <a:spLocks noChangeShapeType="1"/>
          </p:cNvSpPr>
          <p:nvPr/>
        </p:nvSpPr>
        <p:spPr bwMode="auto">
          <a:xfrm flipH="1">
            <a:off x="6142172" y="2179449"/>
            <a:ext cx="400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cxnSp>
        <p:nvCxnSpPr>
          <p:cNvPr id="427019" name="AutoShape 11"/>
          <p:cNvCxnSpPr>
            <a:cxnSpLocks noChangeShapeType="1"/>
          </p:cNvCxnSpPr>
          <p:nvPr/>
        </p:nvCxnSpPr>
        <p:spPr bwMode="auto">
          <a:xfrm rot="5400000">
            <a:off x="5684972" y="3150999"/>
            <a:ext cx="1600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7020" name="Line 12"/>
          <p:cNvSpPr>
            <a:spLocks noChangeShapeType="1"/>
          </p:cNvSpPr>
          <p:nvPr/>
        </p:nvSpPr>
        <p:spPr bwMode="auto">
          <a:xfrm flipH="1">
            <a:off x="6370772" y="3951099"/>
            <a:ext cx="114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427021" name="Line 13"/>
          <p:cNvSpPr>
            <a:spLocks noChangeShapeType="1"/>
          </p:cNvSpPr>
          <p:nvPr/>
        </p:nvSpPr>
        <p:spPr bwMode="auto">
          <a:xfrm>
            <a:off x="6485072" y="2350899"/>
            <a:ext cx="57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Tree>
    <p:extLst>
      <p:ext uri="{BB962C8B-B14F-4D97-AF65-F5344CB8AC3E}">
        <p14:creationId xmlns:p14="http://schemas.microsoft.com/office/powerpoint/2010/main" val="1726845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571501" y="570528"/>
            <a:ext cx="7622381" cy="1028700"/>
          </a:xfrm>
        </p:spPr>
        <p:txBody>
          <a:bodyPr/>
          <a:lstStyle/>
          <a:p>
            <a:r>
              <a:rPr lang="en-GB" altLang="sv-SE" sz="2700" dirty="0"/>
              <a:t>Two </a:t>
            </a:r>
            <a:r>
              <a:rPr lang="en-GB" altLang="sv-SE" sz="2700" dirty="0" err="1"/>
              <a:t>Minidimensions</a:t>
            </a:r>
            <a:endParaRPr lang="en-GB" altLang="sv-SE" sz="2700" dirty="0"/>
          </a:p>
        </p:txBody>
      </p:sp>
      <p:graphicFrame>
        <p:nvGraphicFramePr>
          <p:cNvPr id="431107" name="Object 3"/>
          <p:cNvGraphicFramePr>
            <a:graphicFrameLocks noChangeAspect="1"/>
          </p:cNvGraphicFramePr>
          <p:nvPr>
            <p:extLst>
              <p:ext uri="{D42A27DB-BD31-4B8C-83A1-F6EECF244321}">
                <p14:modId xmlns:p14="http://schemas.microsoft.com/office/powerpoint/2010/main" val="1995602508"/>
              </p:ext>
            </p:extLst>
          </p:nvPr>
        </p:nvGraphicFramePr>
        <p:xfrm>
          <a:off x="2577684" y="1370628"/>
          <a:ext cx="1493044" cy="914400"/>
        </p:xfrm>
        <a:graphic>
          <a:graphicData uri="http://schemas.openxmlformats.org/presentationml/2006/ole">
            <mc:AlternateContent xmlns:mc="http://schemas.openxmlformats.org/markup-compatibility/2006">
              <mc:Choice xmlns:v="urn:schemas-microsoft-com:vml" Requires="v">
                <p:oleObj spid="_x0000_s23626" name="Kalkylblad" r:id="rId4" imgW="1990954" imgH="1219505" progId="Excel.Sheet.8">
                  <p:embed/>
                </p:oleObj>
              </mc:Choice>
              <mc:Fallback>
                <p:oleObj name="Kalkylblad" r:id="rId4" imgW="1990954" imgH="1219505" progId="Excel.Sheet.8">
                  <p:embed/>
                  <p:pic>
                    <p:nvPicPr>
                      <p:cNvPr id="4311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684" y="1370628"/>
                        <a:ext cx="1493044"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108" name="Object 4"/>
          <p:cNvGraphicFramePr>
            <a:graphicFrameLocks noChangeAspect="1"/>
          </p:cNvGraphicFramePr>
          <p:nvPr>
            <p:extLst>
              <p:ext uri="{D42A27DB-BD31-4B8C-83A1-F6EECF244321}">
                <p14:modId xmlns:p14="http://schemas.microsoft.com/office/powerpoint/2010/main" val="2235496725"/>
              </p:ext>
            </p:extLst>
          </p:nvPr>
        </p:nvGraphicFramePr>
        <p:xfrm>
          <a:off x="2663409" y="2627928"/>
          <a:ext cx="1407319" cy="914400"/>
        </p:xfrm>
        <a:graphic>
          <a:graphicData uri="http://schemas.openxmlformats.org/presentationml/2006/ole">
            <mc:AlternateContent xmlns:mc="http://schemas.openxmlformats.org/markup-compatibility/2006">
              <mc:Choice xmlns:v="urn:schemas-microsoft-com:vml" Requires="v">
                <p:oleObj spid="_x0000_s23627" name="Kalkylblad" r:id="rId6" imgW="1876654" imgH="1219505" progId="Excel.Sheet.8">
                  <p:embed/>
                </p:oleObj>
              </mc:Choice>
              <mc:Fallback>
                <p:oleObj name="Kalkylblad" r:id="rId6" imgW="1876654" imgH="1219505" progId="Excel.Sheet.8">
                  <p:embed/>
                  <p:pic>
                    <p:nvPicPr>
                      <p:cNvPr id="43110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409" y="2627928"/>
                        <a:ext cx="1407319" cy="914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109" name="Object 5"/>
          <p:cNvGraphicFramePr>
            <a:graphicFrameLocks noChangeAspect="1"/>
          </p:cNvGraphicFramePr>
          <p:nvPr>
            <p:extLst>
              <p:ext uri="{D42A27DB-BD31-4B8C-83A1-F6EECF244321}">
                <p14:modId xmlns:p14="http://schemas.microsoft.com/office/powerpoint/2010/main" val="2447300948"/>
              </p:ext>
            </p:extLst>
          </p:nvPr>
        </p:nvGraphicFramePr>
        <p:xfrm>
          <a:off x="2327652" y="3885228"/>
          <a:ext cx="1743075" cy="1143000"/>
        </p:xfrm>
        <a:graphic>
          <a:graphicData uri="http://schemas.openxmlformats.org/presentationml/2006/ole">
            <mc:AlternateContent xmlns:mc="http://schemas.openxmlformats.org/markup-compatibility/2006">
              <mc:Choice xmlns:v="urn:schemas-microsoft-com:vml" Requires="v">
                <p:oleObj spid="_x0000_s23628" name="Kalkylblad" r:id="rId8" imgW="2324405" imgH="1524305" progId="Excel.Sheet.8">
                  <p:embed/>
                </p:oleObj>
              </mc:Choice>
              <mc:Fallback>
                <p:oleObj name="Kalkylblad" r:id="rId8" imgW="2324405" imgH="1524305" progId="Excel.Sheet.8">
                  <p:embed/>
                  <p:pic>
                    <p:nvPicPr>
                      <p:cNvPr id="43110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7652" y="3885228"/>
                        <a:ext cx="1743075" cy="1143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110" name="Object 6"/>
          <p:cNvGraphicFramePr>
            <a:graphicFrameLocks noChangeAspect="1"/>
          </p:cNvGraphicFramePr>
          <p:nvPr>
            <p:extLst>
              <p:ext uri="{D42A27DB-BD31-4B8C-83A1-F6EECF244321}">
                <p14:modId xmlns:p14="http://schemas.microsoft.com/office/powerpoint/2010/main" val="3167832680"/>
              </p:ext>
            </p:extLst>
          </p:nvPr>
        </p:nvGraphicFramePr>
        <p:xfrm>
          <a:off x="5356602" y="1999279"/>
          <a:ext cx="1643063" cy="1364456"/>
        </p:xfrm>
        <a:graphic>
          <a:graphicData uri="http://schemas.openxmlformats.org/presentationml/2006/ole">
            <mc:AlternateContent xmlns:mc="http://schemas.openxmlformats.org/markup-compatibility/2006">
              <mc:Choice xmlns:v="urn:schemas-microsoft-com:vml" Requires="v">
                <p:oleObj spid="_x0000_s23629" name="Kalkylblad" r:id="rId10" imgW="2191207" imgH="1819656" progId="Excel.Sheet.8">
                  <p:embed/>
                </p:oleObj>
              </mc:Choice>
              <mc:Fallback>
                <p:oleObj name="Kalkylblad" r:id="rId10" imgW="2191207" imgH="1819656" progId="Excel.Sheet.8">
                  <p:embed/>
                  <p:pic>
                    <p:nvPicPr>
                      <p:cNvPr id="43111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6602" y="1999279"/>
                        <a:ext cx="1643063" cy="136445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1111" name="Line 7"/>
          <p:cNvSpPr>
            <a:spLocks noChangeShapeType="1"/>
          </p:cNvSpPr>
          <p:nvPr/>
        </p:nvSpPr>
        <p:spPr bwMode="auto">
          <a:xfrm>
            <a:off x="4156452" y="1713528"/>
            <a:ext cx="1085850" cy="857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431112" name="Line 8"/>
          <p:cNvSpPr>
            <a:spLocks noChangeShapeType="1"/>
          </p:cNvSpPr>
          <p:nvPr/>
        </p:nvSpPr>
        <p:spPr bwMode="auto">
          <a:xfrm flipV="1">
            <a:off x="4099302" y="2856528"/>
            <a:ext cx="114300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431113" name="Line 9"/>
          <p:cNvSpPr>
            <a:spLocks noChangeShapeType="1"/>
          </p:cNvSpPr>
          <p:nvPr/>
        </p:nvSpPr>
        <p:spPr bwMode="auto">
          <a:xfrm flipV="1">
            <a:off x="4099302" y="3085128"/>
            <a:ext cx="11430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Tree>
    <p:extLst>
      <p:ext uri="{BB962C8B-B14F-4D97-AF65-F5344CB8AC3E}">
        <p14:creationId xmlns:p14="http://schemas.microsoft.com/office/powerpoint/2010/main" val="21063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Additive Facts</a:t>
            </a:r>
          </a:p>
        </p:txBody>
      </p:sp>
      <p:sp>
        <p:nvSpPr>
          <p:cNvPr id="52227" name="Rectangle 185"/>
          <p:cNvSpPr>
            <a:spLocks noGrp="1" noChangeArrowheads="1"/>
          </p:cNvSpPr>
          <p:nvPr>
            <p:ph type="body" idx="1"/>
          </p:nvPr>
        </p:nvSpPr>
        <p:spPr>
          <a:xfrm>
            <a:off x="792000" y="1275534"/>
            <a:ext cx="7598144" cy="3240432"/>
          </a:xfrm>
        </p:spPr>
        <p:txBody>
          <a:bodyPr>
            <a:normAutofit/>
          </a:bodyPr>
          <a:lstStyle/>
          <a:p>
            <a:pPr marL="12700">
              <a:lnSpc>
                <a:spcPct val="100000"/>
              </a:lnSpc>
              <a:spcBef>
                <a:spcPts val="1200"/>
              </a:spcBef>
            </a:pPr>
            <a:r>
              <a:rPr lang="sv-SE" sz="1600" dirty="0" err="1"/>
              <a:t>Additive</a:t>
            </a:r>
            <a:r>
              <a:rPr lang="sv-SE" sz="1600" dirty="0"/>
              <a:t> </a:t>
            </a:r>
            <a:r>
              <a:rPr lang="sv-SE" sz="1600" dirty="0" err="1"/>
              <a:t>Facts</a:t>
            </a:r>
            <a:r>
              <a:rPr lang="sv-SE" sz="1600" dirty="0"/>
              <a:t> – </a:t>
            </a:r>
            <a:r>
              <a:rPr lang="sv-SE" sz="1600" dirty="0" err="1"/>
              <a:t>are</a:t>
            </a:r>
            <a:r>
              <a:rPr lang="sv-SE" sz="1600" dirty="0"/>
              <a:t> </a:t>
            </a:r>
            <a:r>
              <a:rPr lang="en-US" sz="1600" dirty="0"/>
              <a:t>facts that are additive across </a:t>
            </a:r>
            <a:r>
              <a:rPr lang="en-US" sz="1600" b="1" dirty="0"/>
              <a:t>all</a:t>
            </a:r>
            <a:r>
              <a:rPr lang="en-US" sz="1600" dirty="0"/>
              <a:t> </a:t>
            </a:r>
            <a:r>
              <a:rPr lang="en-US" sz="1600" dirty="0" smtClean="0"/>
              <a:t>dimensions</a:t>
            </a:r>
            <a:endParaRPr lang="en-US" sz="1600" dirty="0"/>
          </a:p>
          <a:p>
            <a:pPr marL="12700" marR="5080">
              <a:lnSpc>
                <a:spcPct val="100000"/>
              </a:lnSpc>
              <a:spcBef>
                <a:spcPts val="1200"/>
              </a:spcBef>
            </a:pPr>
            <a:r>
              <a:rPr lang="en-US" sz="1600" dirty="0"/>
              <a:t>Example: </a:t>
            </a:r>
            <a:r>
              <a:rPr lang="en-US" sz="1600" dirty="0" smtClean="0"/>
              <a:t>Sales amount, Cost </a:t>
            </a:r>
            <a:r>
              <a:rPr lang="en-US" sz="1600" dirty="0"/>
              <a:t>dollar amount, Sales </a:t>
            </a:r>
            <a:r>
              <a:rPr lang="en-US" sz="1600" dirty="0" smtClean="0"/>
              <a:t>quantity</a:t>
            </a:r>
            <a:endParaRPr lang="en-US" sz="1600" dirty="0"/>
          </a:p>
          <a:p>
            <a:pPr marL="0" indent="0">
              <a:buNone/>
            </a:pPr>
            <a:endParaRPr lang="en-GB" dirty="0" smtClean="0"/>
          </a:p>
          <a:p>
            <a:endParaRPr lang="en-GB" dirty="0" smtClean="0"/>
          </a:p>
        </p:txBody>
      </p:sp>
    </p:spTree>
    <p:extLst>
      <p:ext uri="{BB962C8B-B14F-4D97-AF65-F5344CB8AC3E}">
        <p14:creationId xmlns:p14="http://schemas.microsoft.com/office/powerpoint/2010/main" val="165630017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563671" y="582721"/>
            <a:ext cx="6172200" cy="1028700"/>
          </a:xfrm>
        </p:spPr>
        <p:txBody>
          <a:bodyPr/>
          <a:lstStyle/>
          <a:p>
            <a:r>
              <a:rPr lang="en-GB" altLang="sv-SE" sz="2700" dirty="0"/>
              <a:t>Using </a:t>
            </a:r>
            <a:r>
              <a:rPr lang="en-GB" altLang="sv-SE" sz="2700" dirty="0" err="1"/>
              <a:t>Minidimension</a:t>
            </a:r>
            <a:endParaRPr lang="en-GB" altLang="sv-SE" sz="2700" dirty="0"/>
          </a:p>
        </p:txBody>
      </p:sp>
      <p:sp>
        <p:nvSpPr>
          <p:cNvPr id="433155" name="Rectangle 3"/>
          <p:cNvSpPr>
            <a:spLocks noGrp="1" noChangeArrowheads="1"/>
          </p:cNvSpPr>
          <p:nvPr>
            <p:ph type="body" idx="1"/>
          </p:nvPr>
        </p:nvSpPr>
        <p:spPr>
          <a:xfrm>
            <a:off x="563671" y="1250763"/>
            <a:ext cx="7619434" cy="3543300"/>
          </a:xfrm>
        </p:spPr>
        <p:txBody>
          <a:bodyPr>
            <a:normAutofit/>
          </a:bodyPr>
          <a:lstStyle/>
          <a:p>
            <a:r>
              <a:rPr lang="en-GB" altLang="sv-SE" sz="1600" b="1" dirty="0"/>
              <a:t>Advantages</a:t>
            </a:r>
          </a:p>
          <a:p>
            <a:pPr lvl="1"/>
            <a:r>
              <a:rPr lang="en-GB" altLang="sv-SE" sz="1600" dirty="0"/>
              <a:t>frequent ‘</a:t>
            </a:r>
            <a:r>
              <a:rPr lang="en-GB" altLang="sv-SE" sz="1600" dirty="0" err="1"/>
              <a:t>snapshoting</a:t>
            </a:r>
            <a:r>
              <a:rPr lang="en-GB" altLang="sv-SE" sz="1600" dirty="0"/>
              <a:t>’ of customers profiles with no increase in data storage or data complexity</a:t>
            </a:r>
          </a:p>
          <a:p>
            <a:r>
              <a:rPr lang="en-GB" altLang="sv-SE" sz="1600" b="1" dirty="0" smtClean="0"/>
              <a:t>Drawbacks</a:t>
            </a:r>
            <a:endParaRPr lang="en-GB" altLang="sv-SE" sz="1600" b="1" dirty="0"/>
          </a:p>
          <a:p>
            <a:pPr lvl="1"/>
            <a:r>
              <a:rPr lang="en-GB" altLang="sv-SE" sz="1600" dirty="0"/>
              <a:t>the demographic attributes are clumped into banded ranges of discrete values – and it is impractical to change the set of value bands at a later </a:t>
            </a:r>
            <a:r>
              <a:rPr lang="en-GB" altLang="sv-SE" sz="1600" dirty="0" smtClean="0"/>
              <a:t>time </a:t>
            </a:r>
            <a:endParaRPr lang="en-GB" altLang="sv-SE" sz="1600" dirty="0"/>
          </a:p>
          <a:p>
            <a:pPr lvl="1"/>
            <a:r>
              <a:rPr lang="en-GB" altLang="sv-SE" sz="1600" dirty="0"/>
              <a:t>the demographic dimension itself can not be allowed to grow too large </a:t>
            </a:r>
          </a:p>
          <a:p>
            <a:pPr lvl="1">
              <a:buFont typeface="Wingdings" panose="05000000000000000000" pitchFamily="2" charset="2"/>
              <a:buNone/>
            </a:pPr>
            <a:endParaRPr lang="en-GB" altLang="sv-SE" sz="1800" dirty="0"/>
          </a:p>
        </p:txBody>
      </p:sp>
    </p:spTree>
    <p:extLst>
      <p:ext uri="{BB962C8B-B14F-4D97-AF65-F5344CB8AC3E}">
        <p14:creationId xmlns:p14="http://schemas.microsoft.com/office/powerpoint/2010/main" val="572233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94908" y="108488"/>
            <a:ext cx="1247614" cy="12131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68674" name="Rectangle 2"/>
          <p:cNvSpPr>
            <a:spLocks noGrp="1" noChangeArrowheads="1"/>
          </p:cNvSpPr>
          <p:nvPr>
            <p:ph type="title"/>
          </p:nvPr>
        </p:nvSpPr>
        <p:spPr>
          <a:xfrm>
            <a:off x="697423" y="635855"/>
            <a:ext cx="7603856" cy="1028700"/>
          </a:xfrm>
        </p:spPr>
        <p:txBody>
          <a:bodyPr>
            <a:normAutofit/>
          </a:bodyPr>
          <a:lstStyle/>
          <a:p>
            <a:r>
              <a:rPr lang="en-GB" altLang="sv-SE" sz="2700" dirty="0" smtClean="0"/>
              <a:t>Another problem with </a:t>
            </a:r>
            <a:r>
              <a:rPr lang="en-GB" altLang="sv-SE" sz="2700" dirty="0" err="1" smtClean="0"/>
              <a:t>minidimensions</a:t>
            </a:r>
            <a:endParaRPr lang="en-GB" altLang="sv-SE" sz="2700" dirty="0"/>
          </a:p>
        </p:txBody>
      </p:sp>
      <p:graphicFrame>
        <p:nvGraphicFramePr>
          <p:cNvPr id="668675" name="Object 3"/>
          <p:cNvGraphicFramePr>
            <a:graphicFrameLocks noChangeAspect="1"/>
          </p:cNvGraphicFramePr>
          <p:nvPr>
            <p:extLst>
              <p:ext uri="{D42A27DB-BD31-4B8C-83A1-F6EECF244321}">
                <p14:modId xmlns:p14="http://schemas.microsoft.com/office/powerpoint/2010/main" val="3892336514"/>
              </p:ext>
            </p:extLst>
          </p:nvPr>
        </p:nvGraphicFramePr>
        <p:xfrm>
          <a:off x="870791" y="1349039"/>
          <a:ext cx="1146572" cy="1362075"/>
        </p:xfrm>
        <a:graphic>
          <a:graphicData uri="http://schemas.openxmlformats.org/presentationml/2006/ole">
            <mc:AlternateContent xmlns:mc="http://schemas.openxmlformats.org/markup-compatibility/2006">
              <mc:Choice xmlns:v="urn:schemas-microsoft-com:vml" Requires="v">
                <p:oleObj spid="_x0000_s24629" name="Kalkylblad" r:id="rId4" imgW="1771904" imgH="2105552" progId="Excel.Sheet.8">
                  <p:embed/>
                </p:oleObj>
              </mc:Choice>
              <mc:Fallback>
                <p:oleObj name="Kalkylblad" r:id="rId4" imgW="1771904" imgH="2105552" progId="Excel.Sheet.8">
                  <p:embed/>
                  <p:pic>
                    <p:nvPicPr>
                      <p:cNvPr id="6686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791" y="1349039"/>
                        <a:ext cx="1146572" cy="13620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6" name="Object 4"/>
          <p:cNvGraphicFramePr>
            <a:graphicFrameLocks noChangeAspect="1"/>
          </p:cNvGraphicFramePr>
          <p:nvPr>
            <p:extLst>
              <p:ext uri="{D42A27DB-BD31-4B8C-83A1-F6EECF244321}">
                <p14:modId xmlns:p14="http://schemas.microsoft.com/office/powerpoint/2010/main" val="1987255237"/>
              </p:ext>
            </p:extLst>
          </p:nvPr>
        </p:nvGraphicFramePr>
        <p:xfrm>
          <a:off x="991044" y="3239751"/>
          <a:ext cx="1257300" cy="1481138"/>
        </p:xfrm>
        <a:graphic>
          <a:graphicData uri="http://schemas.openxmlformats.org/presentationml/2006/ole">
            <mc:AlternateContent xmlns:mc="http://schemas.openxmlformats.org/markup-compatibility/2006">
              <mc:Choice xmlns:v="urn:schemas-microsoft-com:vml" Requires="v">
                <p:oleObj spid="_x0000_s24630" name="Kalkylblad" r:id="rId6" imgW="2038864" imgH="2400683" progId="Excel.Sheet.8">
                  <p:embed/>
                </p:oleObj>
              </mc:Choice>
              <mc:Fallback>
                <p:oleObj name="Kalkylblad" r:id="rId6" imgW="2038864" imgH="2400683" progId="Excel.Sheet.8">
                  <p:embed/>
                  <p:pic>
                    <p:nvPicPr>
                      <p:cNvPr id="6686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044" y="3239751"/>
                        <a:ext cx="1257300" cy="14811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7" name="Object 5"/>
          <p:cNvGraphicFramePr>
            <a:graphicFrameLocks noChangeAspect="1"/>
          </p:cNvGraphicFramePr>
          <p:nvPr>
            <p:extLst>
              <p:ext uri="{D42A27DB-BD31-4B8C-83A1-F6EECF244321}">
                <p14:modId xmlns:p14="http://schemas.microsoft.com/office/powerpoint/2010/main" val="475883892"/>
              </p:ext>
            </p:extLst>
          </p:nvPr>
        </p:nvGraphicFramePr>
        <p:xfrm>
          <a:off x="2406698" y="1321655"/>
          <a:ext cx="950119" cy="1135856"/>
        </p:xfrm>
        <a:graphic>
          <a:graphicData uri="http://schemas.openxmlformats.org/presentationml/2006/ole">
            <mc:AlternateContent xmlns:mc="http://schemas.openxmlformats.org/markup-compatibility/2006">
              <mc:Choice xmlns:v="urn:schemas-microsoft-com:vml" Requires="v">
                <p:oleObj spid="_x0000_s24631" name="Kalkylblad" r:id="rId8" imgW="1267246" imgH="1514931" progId="Excel.Sheet.8">
                  <p:embed/>
                </p:oleObj>
              </mc:Choice>
              <mc:Fallback>
                <p:oleObj name="Kalkylblad" r:id="rId8" imgW="1267246" imgH="1514931" progId="Excel.Sheet.8">
                  <p:embed/>
                  <p:pic>
                    <p:nvPicPr>
                      <p:cNvPr id="6686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6698" y="1321655"/>
                        <a:ext cx="950119" cy="113585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8678" name="Line 6"/>
          <p:cNvSpPr>
            <a:spLocks noChangeShapeType="1"/>
          </p:cNvSpPr>
          <p:nvPr/>
        </p:nvSpPr>
        <p:spPr bwMode="auto">
          <a:xfrm flipH="1">
            <a:off x="2006648" y="1950305"/>
            <a:ext cx="400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cxnSp>
        <p:nvCxnSpPr>
          <p:cNvPr id="668679" name="AutoShape 7"/>
          <p:cNvCxnSpPr>
            <a:cxnSpLocks noChangeShapeType="1"/>
          </p:cNvCxnSpPr>
          <p:nvPr/>
        </p:nvCxnSpPr>
        <p:spPr bwMode="auto">
          <a:xfrm rot="5400000">
            <a:off x="1549448" y="2921855"/>
            <a:ext cx="1600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8680" name="Line 8"/>
          <p:cNvSpPr>
            <a:spLocks noChangeShapeType="1"/>
          </p:cNvSpPr>
          <p:nvPr/>
        </p:nvSpPr>
        <p:spPr bwMode="auto">
          <a:xfrm flipH="1">
            <a:off x="2235248" y="3721955"/>
            <a:ext cx="114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68681" name="Line 9"/>
          <p:cNvSpPr>
            <a:spLocks noChangeShapeType="1"/>
          </p:cNvSpPr>
          <p:nvPr/>
        </p:nvSpPr>
        <p:spPr bwMode="auto">
          <a:xfrm>
            <a:off x="2349548" y="2121755"/>
            <a:ext cx="57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68682" name="Text Box 10"/>
          <p:cNvSpPr txBox="1">
            <a:spLocks noChangeArrowheads="1"/>
          </p:cNvSpPr>
          <p:nvPr/>
        </p:nvSpPr>
        <p:spPr bwMode="auto">
          <a:xfrm>
            <a:off x="3603216" y="1468889"/>
            <a:ext cx="496389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eaLnBrk="1" hangingPunct="1">
              <a:spcBef>
                <a:spcPct val="50000"/>
              </a:spcBef>
              <a:buFont typeface="Arial" panose="020B0604020202020204" pitchFamily="34" charset="0"/>
              <a:buChar char="•"/>
            </a:pPr>
            <a:r>
              <a:rPr lang="sv-SE" altLang="sv-SE" sz="1600" dirty="0">
                <a:latin typeface="Verdana" pitchFamily="34" charset="0"/>
                <a:ea typeface="Verdana" pitchFamily="34" charset="0"/>
                <a:cs typeface="Verdana" pitchFamily="34" charset="0"/>
              </a:rPr>
              <a:t>If a </a:t>
            </a:r>
            <a:r>
              <a:rPr lang="sv-SE" altLang="sv-SE" sz="1600" dirty="0" err="1">
                <a:latin typeface="Verdana" pitchFamily="34" charset="0"/>
                <a:ea typeface="Verdana" pitchFamily="34" charset="0"/>
                <a:cs typeface="Verdana" pitchFamily="34" charset="0"/>
              </a:rPr>
              <a:t>customer</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are</a:t>
            </a:r>
            <a:r>
              <a:rPr lang="sv-SE" altLang="sv-SE" sz="1600" dirty="0">
                <a:latin typeface="Verdana" pitchFamily="34" charset="0"/>
                <a:ea typeface="Verdana" pitchFamily="34" charset="0"/>
                <a:cs typeface="Verdana" pitchFamily="34" charset="0"/>
              </a:rPr>
              <a:t> not </a:t>
            </a:r>
            <a:r>
              <a:rPr lang="sv-SE" altLang="sv-SE" sz="1600" dirty="0" err="1">
                <a:latin typeface="Verdana" pitchFamily="34" charset="0"/>
                <a:ea typeface="Verdana" pitchFamily="34" charset="0"/>
                <a:cs typeface="Verdana" pitchFamily="34" charset="0"/>
              </a:rPr>
              <a:t>involed</a:t>
            </a:r>
            <a:r>
              <a:rPr lang="sv-SE" altLang="sv-SE" sz="1600" dirty="0">
                <a:latin typeface="Verdana" pitchFamily="34" charset="0"/>
                <a:ea typeface="Verdana" pitchFamily="34" charset="0"/>
                <a:cs typeface="Verdana" pitchFamily="34" charset="0"/>
              </a:rPr>
              <a:t> in </a:t>
            </a:r>
            <a:r>
              <a:rPr lang="sv-SE" altLang="sv-SE" sz="1600" dirty="0" err="1">
                <a:latin typeface="Verdana" pitchFamily="34" charset="0"/>
                <a:ea typeface="Verdana" pitchFamily="34" charset="0"/>
                <a:cs typeface="Verdana" pitchFamily="34" charset="0"/>
              </a:rPr>
              <a:t>any</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transaction</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there</a:t>
            </a:r>
            <a:r>
              <a:rPr lang="sv-SE" altLang="sv-SE" sz="1600" dirty="0">
                <a:latin typeface="Verdana" pitchFamily="34" charset="0"/>
                <a:ea typeface="Verdana" pitchFamily="34" charset="0"/>
                <a:cs typeface="Verdana" pitchFamily="34" charset="0"/>
              </a:rPr>
              <a:t> is no information </a:t>
            </a:r>
            <a:r>
              <a:rPr lang="sv-SE" altLang="sv-SE" sz="1600" dirty="0" err="1">
                <a:latin typeface="Verdana" pitchFamily="34" charset="0"/>
                <a:ea typeface="Verdana" pitchFamily="34" charset="0"/>
                <a:cs typeface="Verdana" pitchFamily="34" charset="0"/>
              </a:rPr>
              <a:t>about</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this</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customer</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demographic</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state</a:t>
            </a:r>
            <a:r>
              <a:rPr lang="sv-SE" altLang="sv-SE" sz="1600" dirty="0">
                <a:latin typeface="Verdana" pitchFamily="34" charset="0"/>
                <a:ea typeface="Verdana" pitchFamily="34" charset="0"/>
                <a:cs typeface="Verdana" pitchFamily="34" charset="0"/>
              </a:rPr>
              <a:t> in </a:t>
            </a:r>
            <a:r>
              <a:rPr lang="sv-SE" altLang="sv-SE" sz="1600" dirty="0" err="1">
                <a:latin typeface="Verdana" pitchFamily="34" charset="0"/>
                <a:ea typeface="Verdana" pitchFamily="34" charset="0"/>
                <a:cs typeface="Verdana" pitchFamily="34" charset="0"/>
              </a:rPr>
              <a:t>this</a:t>
            </a:r>
            <a:r>
              <a:rPr lang="sv-SE" altLang="sv-SE" sz="1600" dirty="0">
                <a:latin typeface="Verdana" pitchFamily="34" charset="0"/>
                <a:ea typeface="Verdana" pitchFamily="34" charset="0"/>
                <a:cs typeface="Verdana" pitchFamily="34" charset="0"/>
              </a:rPr>
              <a:t> star-</a:t>
            </a:r>
            <a:r>
              <a:rPr lang="sv-SE" altLang="sv-SE" sz="1600" dirty="0" err="1">
                <a:latin typeface="Verdana" pitchFamily="34" charset="0"/>
                <a:ea typeface="Verdana" pitchFamily="34" charset="0"/>
                <a:cs typeface="Verdana" pitchFamily="34" charset="0"/>
              </a:rPr>
              <a:t>join</a:t>
            </a:r>
            <a:r>
              <a:rPr lang="sv-SE" altLang="sv-SE" sz="1600" dirty="0">
                <a:latin typeface="Verdana" pitchFamily="34" charset="0"/>
                <a:ea typeface="Verdana" pitchFamily="34" charset="0"/>
                <a:cs typeface="Verdana" pitchFamily="34" charset="0"/>
              </a:rPr>
              <a:t> schema</a:t>
            </a:r>
          </a:p>
          <a:p>
            <a:pPr marL="285750" indent="-285750" eaLnBrk="1" hangingPunct="1">
              <a:spcBef>
                <a:spcPct val="50000"/>
              </a:spcBef>
              <a:buFont typeface="Arial" panose="020B0604020202020204" pitchFamily="34" charset="0"/>
              <a:buChar char="•"/>
            </a:pPr>
            <a:r>
              <a:rPr lang="sv-SE" altLang="sv-SE" sz="1600" dirty="0">
                <a:latin typeface="Verdana" pitchFamily="34" charset="0"/>
                <a:ea typeface="Verdana" pitchFamily="34" charset="0"/>
                <a:cs typeface="Verdana" pitchFamily="34" charset="0"/>
              </a:rPr>
              <a:t>Solutions: </a:t>
            </a:r>
            <a:r>
              <a:rPr lang="sv-SE" altLang="sv-SE" sz="1600" dirty="0" err="1" smtClean="0">
                <a:latin typeface="Verdana" pitchFamily="34" charset="0"/>
                <a:ea typeface="Verdana" pitchFamily="34" charset="0"/>
                <a:cs typeface="Verdana" pitchFamily="34" charset="0"/>
              </a:rPr>
              <a:t>add</a:t>
            </a:r>
            <a:r>
              <a:rPr lang="sv-SE" altLang="sv-SE" sz="1600" dirty="0" smtClean="0">
                <a:latin typeface="Verdana" pitchFamily="34" charset="0"/>
                <a:ea typeface="Verdana" pitchFamily="34" charset="0"/>
                <a:cs typeface="Verdana" pitchFamily="34" charset="0"/>
              </a:rPr>
              <a:t> </a:t>
            </a:r>
            <a:r>
              <a:rPr lang="sv-SE" altLang="sv-SE" sz="1600" dirty="0">
                <a:latin typeface="Verdana" pitchFamily="34" charset="0"/>
                <a:ea typeface="Verdana" pitchFamily="34" charset="0"/>
                <a:cs typeface="Verdana" pitchFamily="34" charset="0"/>
              </a:rPr>
              <a:t>a </a:t>
            </a:r>
            <a:r>
              <a:rPr lang="sv-SE" altLang="sv-SE" sz="1600" dirty="0" err="1">
                <a:latin typeface="Verdana" pitchFamily="34" charset="0"/>
                <a:ea typeface="Verdana" pitchFamily="34" charset="0"/>
                <a:cs typeface="Verdana" pitchFamily="34" charset="0"/>
              </a:rPr>
              <a:t>demograhic</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key</a:t>
            </a:r>
            <a:r>
              <a:rPr lang="sv-SE" altLang="sv-SE" sz="1600" dirty="0">
                <a:latin typeface="Verdana" pitchFamily="34" charset="0"/>
                <a:ea typeface="Verdana" pitchFamily="34" charset="0"/>
                <a:cs typeface="Verdana" pitchFamily="34" charset="0"/>
              </a:rPr>
              <a:t> as a </a:t>
            </a:r>
            <a:r>
              <a:rPr lang="sv-SE" altLang="sv-SE" sz="1600" dirty="0" err="1">
                <a:latin typeface="Verdana" pitchFamily="34" charset="0"/>
                <a:ea typeface="Verdana" pitchFamily="34" charset="0"/>
                <a:cs typeface="Verdana" pitchFamily="34" charset="0"/>
              </a:rPr>
              <a:t>foreign</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key</a:t>
            </a:r>
            <a:r>
              <a:rPr lang="sv-SE" altLang="sv-SE" sz="1600" dirty="0">
                <a:latin typeface="Verdana" pitchFamily="34" charset="0"/>
                <a:ea typeface="Verdana" pitchFamily="34" charset="0"/>
                <a:cs typeface="Verdana" pitchFamily="34" charset="0"/>
              </a:rPr>
              <a:t> in the </a:t>
            </a:r>
            <a:r>
              <a:rPr lang="sv-SE" altLang="sv-SE" sz="1600" dirty="0" err="1">
                <a:latin typeface="Verdana" pitchFamily="34" charset="0"/>
                <a:ea typeface="Verdana" pitchFamily="34" charset="0"/>
                <a:cs typeface="Verdana" pitchFamily="34" charset="0"/>
              </a:rPr>
              <a:t>customer</a:t>
            </a:r>
            <a:r>
              <a:rPr lang="sv-SE" altLang="sv-SE" sz="1600" dirty="0">
                <a:latin typeface="Verdana" pitchFamily="34" charset="0"/>
                <a:ea typeface="Verdana" pitchFamily="34" charset="0"/>
                <a:cs typeface="Verdana" pitchFamily="34" charset="0"/>
              </a:rPr>
              <a:t> dimension</a:t>
            </a:r>
          </a:p>
        </p:txBody>
      </p:sp>
      <p:sp>
        <p:nvSpPr>
          <p:cNvPr id="2" name="TextBox 1"/>
          <p:cNvSpPr txBox="1"/>
          <p:nvPr/>
        </p:nvSpPr>
        <p:spPr>
          <a:xfrm>
            <a:off x="455317" y="2711114"/>
            <a:ext cx="1687385" cy="369332"/>
          </a:xfrm>
          <a:prstGeom prst="rect">
            <a:avLst/>
          </a:prstGeom>
          <a:noFill/>
        </p:spPr>
        <p:txBody>
          <a:bodyPr wrap="none" rtlCol="0">
            <a:spAutoFit/>
          </a:bodyPr>
          <a:lstStyle/>
          <a:p>
            <a:r>
              <a:rPr lang="sv-SE" dirty="0" err="1" smtClean="0"/>
              <a:t>demog_key</a:t>
            </a:r>
            <a:r>
              <a:rPr lang="sv-SE" dirty="0" smtClean="0"/>
              <a:t> (FK)</a:t>
            </a:r>
            <a:endParaRPr lang="sv-SE" dirty="0"/>
          </a:p>
        </p:txBody>
      </p:sp>
      <p:cxnSp>
        <p:nvCxnSpPr>
          <p:cNvPr id="4" name="Straight Arrow Connector 3"/>
          <p:cNvCxnSpPr/>
          <p:nvPr/>
        </p:nvCxnSpPr>
        <p:spPr>
          <a:xfrm flipV="1">
            <a:off x="991044" y="2612173"/>
            <a:ext cx="233322" cy="178593"/>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8782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904713" y="589360"/>
            <a:ext cx="6172200" cy="1028700"/>
          </a:xfrm>
        </p:spPr>
        <p:txBody>
          <a:bodyPr/>
          <a:lstStyle/>
          <a:p>
            <a:r>
              <a:rPr lang="en-GB" altLang="sv-SE" sz="2700" dirty="0" err="1"/>
              <a:t>Minidimension</a:t>
            </a:r>
            <a:r>
              <a:rPr lang="en-GB" altLang="sv-SE" sz="2700" dirty="0"/>
              <a:t> vs Outriggers</a:t>
            </a:r>
          </a:p>
        </p:txBody>
      </p:sp>
      <p:graphicFrame>
        <p:nvGraphicFramePr>
          <p:cNvPr id="516101" name="Object 5"/>
          <p:cNvGraphicFramePr>
            <a:graphicFrameLocks noChangeAspect="1"/>
          </p:cNvGraphicFramePr>
          <p:nvPr>
            <p:extLst>
              <p:ext uri="{D42A27DB-BD31-4B8C-83A1-F6EECF244321}">
                <p14:modId xmlns:p14="http://schemas.microsoft.com/office/powerpoint/2010/main" val="3858404036"/>
              </p:ext>
            </p:extLst>
          </p:nvPr>
        </p:nvGraphicFramePr>
        <p:xfrm>
          <a:off x="1111015" y="1349039"/>
          <a:ext cx="1146572" cy="1362075"/>
        </p:xfrm>
        <a:graphic>
          <a:graphicData uri="http://schemas.openxmlformats.org/presentationml/2006/ole">
            <mc:AlternateContent xmlns:mc="http://schemas.openxmlformats.org/markup-compatibility/2006">
              <mc:Choice xmlns:v="urn:schemas-microsoft-com:vml" Requires="v">
                <p:oleObj spid="_x0000_s22590" name="Kalkylblad" r:id="rId4" imgW="1771904" imgH="2105552" progId="Excel.Sheet.8">
                  <p:embed/>
                </p:oleObj>
              </mc:Choice>
              <mc:Fallback>
                <p:oleObj name="Kalkylblad" r:id="rId4" imgW="1771904" imgH="2105552" progId="Excel.Sheet.8">
                  <p:embed/>
                  <p:pic>
                    <p:nvPicPr>
                      <p:cNvPr id="51610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015" y="1349039"/>
                        <a:ext cx="1146572" cy="13620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102" name="Object 6"/>
          <p:cNvGraphicFramePr>
            <a:graphicFrameLocks noChangeAspect="1"/>
          </p:cNvGraphicFramePr>
          <p:nvPr>
            <p:extLst>
              <p:ext uri="{D42A27DB-BD31-4B8C-83A1-F6EECF244321}">
                <p14:modId xmlns:p14="http://schemas.microsoft.com/office/powerpoint/2010/main" val="4217368706"/>
              </p:ext>
            </p:extLst>
          </p:nvPr>
        </p:nvGraphicFramePr>
        <p:xfrm>
          <a:off x="1231268" y="3239751"/>
          <a:ext cx="1257300" cy="1481138"/>
        </p:xfrm>
        <a:graphic>
          <a:graphicData uri="http://schemas.openxmlformats.org/presentationml/2006/ole">
            <mc:AlternateContent xmlns:mc="http://schemas.openxmlformats.org/markup-compatibility/2006">
              <mc:Choice xmlns:v="urn:schemas-microsoft-com:vml" Requires="v">
                <p:oleObj spid="_x0000_s22591" name="Kalkylblad" r:id="rId6" imgW="2038864" imgH="2400683" progId="Excel.Sheet.8">
                  <p:embed/>
                </p:oleObj>
              </mc:Choice>
              <mc:Fallback>
                <p:oleObj name="Kalkylblad" r:id="rId6" imgW="2038864" imgH="2400683" progId="Excel.Sheet.8">
                  <p:embed/>
                  <p:pic>
                    <p:nvPicPr>
                      <p:cNvPr id="51610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1268" y="3239751"/>
                        <a:ext cx="1257300" cy="14811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103" name="Object 7"/>
          <p:cNvGraphicFramePr>
            <a:graphicFrameLocks noChangeAspect="1"/>
          </p:cNvGraphicFramePr>
          <p:nvPr>
            <p:extLst>
              <p:ext uri="{D42A27DB-BD31-4B8C-83A1-F6EECF244321}">
                <p14:modId xmlns:p14="http://schemas.microsoft.com/office/powerpoint/2010/main" val="1082333199"/>
              </p:ext>
            </p:extLst>
          </p:nvPr>
        </p:nvGraphicFramePr>
        <p:xfrm>
          <a:off x="2646922" y="1321655"/>
          <a:ext cx="950119" cy="1135856"/>
        </p:xfrm>
        <a:graphic>
          <a:graphicData uri="http://schemas.openxmlformats.org/presentationml/2006/ole">
            <mc:AlternateContent xmlns:mc="http://schemas.openxmlformats.org/markup-compatibility/2006">
              <mc:Choice xmlns:v="urn:schemas-microsoft-com:vml" Requires="v">
                <p:oleObj spid="_x0000_s22592" name="Kalkylblad" r:id="rId8" imgW="1267246" imgH="1514931" progId="Excel.Sheet.8">
                  <p:embed/>
                </p:oleObj>
              </mc:Choice>
              <mc:Fallback>
                <p:oleObj name="Kalkylblad" r:id="rId8" imgW="1267246" imgH="1514931" progId="Excel.Sheet.8">
                  <p:embed/>
                  <p:pic>
                    <p:nvPicPr>
                      <p:cNvPr id="51610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6922" y="1321655"/>
                        <a:ext cx="950119" cy="113585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6106" name="Line 10"/>
          <p:cNvSpPr>
            <a:spLocks noChangeShapeType="1"/>
          </p:cNvSpPr>
          <p:nvPr/>
        </p:nvSpPr>
        <p:spPr bwMode="auto">
          <a:xfrm flipH="1">
            <a:off x="2246872" y="1950305"/>
            <a:ext cx="400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cxnSp>
        <p:nvCxnSpPr>
          <p:cNvPr id="516107" name="AutoShape 11"/>
          <p:cNvCxnSpPr>
            <a:cxnSpLocks noChangeShapeType="1"/>
          </p:cNvCxnSpPr>
          <p:nvPr/>
        </p:nvCxnSpPr>
        <p:spPr bwMode="auto">
          <a:xfrm rot="5400000">
            <a:off x="1789672" y="2921855"/>
            <a:ext cx="16002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6108" name="Line 12"/>
          <p:cNvSpPr>
            <a:spLocks noChangeShapeType="1"/>
          </p:cNvSpPr>
          <p:nvPr/>
        </p:nvSpPr>
        <p:spPr bwMode="auto">
          <a:xfrm flipH="1">
            <a:off x="2475472" y="3721955"/>
            <a:ext cx="114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516109" name="Line 13"/>
          <p:cNvSpPr>
            <a:spLocks noChangeShapeType="1"/>
          </p:cNvSpPr>
          <p:nvPr/>
        </p:nvSpPr>
        <p:spPr bwMode="auto">
          <a:xfrm>
            <a:off x="2589772" y="2121755"/>
            <a:ext cx="57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516111" name="Text Box 15"/>
          <p:cNvSpPr txBox="1">
            <a:spLocks noChangeArrowheads="1"/>
          </p:cNvSpPr>
          <p:nvPr/>
        </p:nvSpPr>
        <p:spPr bwMode="auto">
          <a:xfrm>
            <a:off x="3999796" y="1321655"/>
            <a:ext cx="444780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buFontTx/>
              <a:buNone/>
            </a:pPr>
            <a:r>
              <a:rPr lang="sv-SE" altLang="sv-SE" sz="1600" dirty="0">
                <a:latin typeface="Verdana" pitchFamily="34" charset="0"/>
                <a:ea typeface="Verdana" pitchFamily="34" charset="0"/>
                <a:cs typeface="Verdana" pitchFamily="34" charset="0"/>
              </a:rPr>
              <a:t>Minidimension = If the </a:t>
            </a:r>
            <a:r>
              <a:rPr lang="sv-SE" altLang="sv-SE" sz="1600" dirty="0" err="1">
                <a:latin typeface="Verdana" pitchFamily="34" charset="0"/>
                <a:ea typeface="Verdana" pitchFamily="34" charset="0"/>
                <a:cs typeface="Verdana" pitchFamily="34" charset="0"/>
              </a:rPr>
              <a:t>demograhic</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key</a:t>
            </a:r>
            <a:r>
              <a:rPr lang="sv-SE" altLang="sv-SE" sz="1600" dirty="0">
                <a:latin typeface="Verdana" pitchFamily="34" charset="0"/>
                <a:ea typeface="Verdana" pitchFamily="34" charset="0"/>
                <a:cs typeface="Verdana" pitchFamily="34" charset="0"/>
              </a:rPr>
              <a:t> is part </a:t>
            </a:r>
            <a:r>
              <a:rPr lang="sv-SE" altLang="sv-SE" sz="1600" dirty="0" err="1">
                <a:latin typeface="Verdana" pitchFamily="34" charset="0"/>
                <a:ea typeface="Verdana" pitchFamily="34" charset="0"/>
                <a:cs typeface="Verdana" pitchFamily="34" charset="0"/>
              </a:rPr>
              <a:t>of</a:t>
            </a:r>
            <a:r>
              <a:rPr lang="sv-SE" altLang="sv-SE" sz="1600" dirty="0">
                <a:latin typeface="Verdana" pitchFamily="34" charset="0"/>
                <a:ea typeface="Verdana" pitchFamily="34" charset="0"/>
                <a:cs typeface="Verdana" pitchFamily="34" charset="0"/>
              </a:rPr>
              <a:t> the </a:t>
            </a:r>
            <a:r>
              <a:rPr lang="sv-SE" altLang="sv-SE" sz="1600" dirty="0" err="1">
                <a:latin typeface="Verdana" pitchFamily="34" charset="0"/>
                <a:ea typeface="Verdana" pitchFamily="34" charset="0"/>
                <a:cs typeface="Verdana" pitchFamily="34" charset="0"/>
              </a:rPr>
              <a:t>fact</a:t>
            </a:r>
            <a:r>
              <a:rPr lang="sv-SE" altLang="sv-SE" sz="1600" dirty="0">
                <a:latin typeface="Verdana" pitchFamily="34" charset="0"/>
                <a:ea typeface="Verdana" pitchFamily="34" charset="0"/>
                <a:cs typeface="Verdana" pitchFamily="34" charset="0"/>
              </a:rPr>
              <a:t> table </a:t>
            </a:r>
            <a:r>
              <a:rPr lang="sv-SE" altLang="sv-SE" sz="1600" dirty="0" err="1">
                <a:latin typeface="Verdana" pitchFamily="34" charset="0"/>
                <a:ea typeface="Verdana" pitchFamily="34" charset="0"/>
                <a:cs typeface="Verdana" pitchFamily="34" charset="0"/>
              </a:rPr>
              <a:t>composite</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key</a:t>
            </a:r>
            <a:endParaRPr lang="sv-SE" altLang="sv-SE" sz="1600" dirty="0">
              <a:latin typeface="Verdana" pitchFamily="34" charset="0"/>
              <a:ea typeface="Verdana" pitchFamily="34" charset="0"/>
              <a:cs typeface="Verdana" pitchFamily="34" charset="0"/>
            </a:endParaRPr>
          </a:p>
          <a:p>
            <a:pPr>
              <a:spcBef>
                <a:spcPts val="1200"/>
              </a:spcBef>
              <a:buFontTx/>
              <a:buNone/>
            </a:pPr>
            <a:r>
              <a:rPr lang="sv-SE" altLang="sv-SE" sz="1600" dirty="0" err="1">
                <a:latin typeface="Verdana" pitchFamily="34" charset="0"/>
                <a:ea typeface="Verdana" pitchFamily="34" charset="0"/>
                <a:cs typeface="Verdana" pitchFamily="34" charset="0"/>
              </a:rPr>
              <a:t>Outrigger</a:t>
            </a:r>
            <a:r>
              <a:rPr lang="sv-SE" altLang="sv-SE" sz="1600" dirty="0">
                <a:latin typeface="Verdana" pitchFamily="34" charset="0"/>
                <a:ea typeface="Verdana" pitchFamily="34" charset="0"/>
                <a:cs typeface="Verdana" pitchFamily="34" charset="0"/>
              </a:rPr>
              <a:t> = </a:t>
            </a:r>
            <a:r>
              <a:rPr lang="sv-SE" altLang="sv-SE" sz="1600" dirty="0" err="1">
                <a:latin typeface="Verdana" pitchFamily="34" charset="0"/>
                <a:ea typeface="Verdana" pitchFamily="34" charset="0"/>
                <a:cs typeface="Verdana" pitchFamily="34" charset="0"/>
              </a:rPr>
              <a:t>if</a:t>
            </a:r>
            <a:r>
              <a:rPr lang="sv-SE" altLang="sv-SE" sz="1600" dirty="0">
                <a:latin typeface="Verdana" pitchFamily="34" charset="0"/>
                <a:ea typeface="Verdana" pitchFamily="34" charset="0"/>
                <a:cs typeface="Verdana" pitchFamily="34" charset="0"/>
              </a:rPr>
              <a:t> the </a:t>
            </a:r>
            <a:r>
              <a:rPr lang="sv-SE" altLang="sv-SE" sz="1600" dirty="0" err="1">
                <a:latin typeface="Verdana" pitchFamily="34" charset="0"/>
                <a:ea typeface="Verdana" pitchFamily="34" charset="0"/>
                <a:cs typeface="Verdana" pitchFamily="34" charset="0"/>
              </a:rPr>
              <a:t>demograhic</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key</a:t>
            </a:r>
            <a:r>
              <a:rPr lang="sv-SE" altLang="sv-SE" sz="1600" dirty="0">
                <a:latin typeface="Verdana" pitchFamily="34" charset="0"/>
                <a:ea typeface="Verdana" pitchFamily="34" charset="0"/>
                <a:cs typeface="Verdana" pitchFamily="34" charset="0"/>
              </a:rPr>
              <a:t> is a </a:t>
            </a:r>
            <a:r>
              <a:rPr lang="sv-SE" altLang="sv-SE" sz="1600" dirty="0" err="1">
                <a:latin typeface="Verdana" pitchFamily="34" charset="0"/>
                <a:ea typeface="Verdana" pitchFamily="34" charset="0"/>
                <a:cs typeface="Verdana" pitchFamily="34" charset="0"/>
              </a:rPr>
              <a:t>foreign</a:t>
            </a:r>
            <a:r>
              <a:rPr lang="sv-SE" altLang="sv-SE" sz="1600" dirty="0">
                <a:latin typeface="Verdana" pitchFamily="34" charset="0"/>
                <a:ea typeface="Verdana" pitchFamily="34" charset="0"/>
                <a:cs typeface="Verdana" pitchFamily="34" charset="0"/>
              </a:rPr>
              <a:t> </a:t>
            </a:r>
            <a:r>
              <a:rPr lang="sv-SE" altLang="sv-SE" sz="1600" dirty="0" err="1">
                <a:latin typeface="Verdana" pitchFamily="34" charset="0"/>
                <a:ea typeface="Verdana" pitchFamily="34" charset="0"/>
                <a:cs typeface="Verdana" pitchFamily="34" charset="0"/>
              </a:rPr>
              <a:t>key</a:t>
            </a:r>
            <a:r>
              <a:rPr lang="sv-SE" altLang="sv-SE" sz="1600" dirty="0">
                <a:latin typeface="Verdana" pitchFamily="34" charset="0"/>
                <a:ea typeface="Verdana" pitchFamily="34" charset="0"/>
                <a:cs typeface="Verdana" pitchFamily="34" charset="0"/>
              </a:rPr>
              <a:t> in the </a:t>
            </a:r>
            <a:r>
              <a:rPr lang="sv-SE" altLang="sv-SE" sz="1600" dirty="0" err="1">
                <a:latin typeface="Verdana" pitchFamily="34" charset="0"/>
                <a:ea typeface="Verdana" pitchFamily="34" charset="0"/>
                <a:cs typeface="Verdana" pitchFamily="34" charset="0"/>
              </a:rPr>
              <a:t>customer</a:t>
            </a:r>
            <a:r>
              <a:rPr lang="sv-SE" altLang="sv-SE" sz="1600" dirty="0">
                <a:latin typeface="Verdana" pitchFamily="34" charset="0"/>
                <a:ea typeface="Verdana" pitchFamily="34" charset="0"/>
                <a:cs typeface="Verdana" pitchFamily="34" charset="0"/>
              </a:rPr>
              <a:t> dimension</a:t>
            </a:r>
            <a:endParaRPr lang="en-US" altLang="sv-SE" sz="1600" dirty="0">
              <a:latin typeface="Verdana" pitchFamily="34" charset="0"/>
              <a:ea typeface="Verdana" pitchFamily="34" charset="0"/>
              <a:cs typeface="Verdana" pitchFamily="34" charset="0"/>
            </a:endParaRPr>
          </a:p>
        </p:txBody>
      </p:sp>
      <p:sp>
        <p:nvSpPr>
          <p:cNvPr id="13" name="TextBox 12"/>
          <p:cNvSpPr txBox="1"/>
          <p:nvPr/>
        </p:nvSpPr>
        <p:spPr>
          <a:xfrm>
            <a:off x="455317" y="2711114"/>
            <a:ext cx="1687385" cy="369332"/>
          </a:xfrm>
          <a:prstGeom prst="rect">
            <a:avLst/>
          </a:prstGeom>
          <a:noFill/>
        </p:spPr>
        <p:txBody>
          <a:bodyPr wrap="none" rtlCol="0">
            <a:spAutoFit/>
          </a:bodyPr>
          <a:lstStyle/>
          <a:p>
            <a:r>
              <a:rPr lang="sv-SE" dirty="0" err="1" smtClean="0"/>
              <a:t>demog_key</a:t>
            </a:r>
            <a:r>
              <a:rPr lang="sv-SE" dirty="0" smtClean="0"/>
              <a:t> (FK)</a:t>
            </a:r>
            <a:endParaRPr lang="sv-SE" dirty="0"/>
          </a:p>
        </p:txBody>
      </p:sp>
      <p:cxnSp>
        <p:nvCxnSpPr>
          <p:cNvPr id="14" name="Straight Arrow Connector 13"/>
          <p:cNvCxnSpPr/>
          <p:nvPr/>
        </p:nvCxnSpPr>
        <p:spPr>
          <a:xfrm flipV="1">
            <a:off x="991044" y="2612173"/>
            <a:ext cx="233322" cy="178593"/>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0092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25" y="627534"/>
            <a:ext cx="6850800" cy="596700"/>
          </a:xfrm>
        </p:spPr>
        <p:txBody>
          <a:bodyPr>
            <a:normAutofit fontScale="90000"/>
          </a:bodyPr>
          <a:lstStyle/>
          <a:p>
            <a:r>
              <a:rPr lang="sv-SE" dirty="0" smtClean="0"/>
              <a:t>Another </a:t>
            </a:r>
            <a:r>
              <a:rPr lang="sv-SE" dirty="0" err="1" smtClean="0"/>
              <a:t>example</a:t>
            </a:r>
            <a:r>
              <a:rPr lang="sv-SE" dirty="0" smtClean="0"/>
              <a:t> </a:t>
            </a:r>
            <a:r>
              <a:rPr lang="sv-SE" dirty="0" err="1" smtClean="0"/>
              <a:t>of</a:t>
            </a:r>
            <a:r>
              <a:rPr lang="sv-SE" dirty="0" smtClean="0"/>
              <a:t> </a:t>
            </a:r>
            <a:r>
              <a:rPr lang="sv-SE" dirty="0" smtClean="0"/>
              <a:t>minidimension</a:t>
            </a:r>
            <a:endParaRPr lang="sv-SE" dirty="0"/>
          </a:p>
        </p:txBody>
      </p:sp>
      <p:graphicFrame>
        <p:nvGraphicFramePr>
          <p:cNvPr id="3" name="object 6"/>
          <p:cNvGraphicFramePr>
            <a:graphicFrameLocks noGrp="1"/>
          </p:cNvGraphicFramePr>
          <p:nvPr>
            <p:extLst>
              <p:ext uri="{D42A27DB-BD31-4B8C-83A1-F6EECF244321}">
                <p14:modId xmlns:p14="http://schemas.microsoft.com/office/powerpoint/2010/main" val="63197924"/>
              </p:ext>
            </p:extLst>
          </p:nvPr>
        </p:nvGraphicFramePr>
        <p:xfrm>
          <a:off x="782333" y="1541132"/>
          <a:ext cx="4343310" cy="2281016"/>
        </p:xfrm>
        <a:graphic>
          <a:graphicData uri="http://schemas.openxmlformats.org/drawingml/2006/table">
            <a:tbl>
              <a:tblPr firstRow="1" bandRow="1">
                <a:tableStyleId>{2D5ABB26-0587-4C30-8999-92F81FD0307C}</a:tableStyleId>
              </a:tblPr>
              <a:tblGrid>
                <a:gridCol w="1168994">
                  <a:extLst>
                    <a:ext uri="{9D8B030D-6E8A-4147-A177-3AD203B41FA5}">
                      <a16:colId xmlns:a16="http://schemas.microsoft.com/office/drawing/2014/main" val="20000"/>
                    </a:ext>
                  </a:extLst>
                </a:gridCol>
                <a:gridCol w="617757">
                  <a:extLst>
                    <a:ext uri="{9D8B030D-6E8A-4147-A177-3AD203B41FA5}">
                      <a16:colId xmlns:a16="http://schemas.microsoft.com/office/drawing/2014/main" val="20001"/>
                    </a:ext>
                  </a:extLst>
                </a:gridCol>
                <a:gridCol w="1625176">
                  <a:extLst>
                    <a:ext uri="{9D8B030D-6E8A-4147-A177-3AD203B41FA5}">
                      <a16:colId xmlns:a16="http://schemas.microsoft.com/office/drawing/2014/main" val="20002"/>
                    </a:ext>
                  </a:extLst>
                </a:gridCol>
                <a:gridCol w="931383">
                  <a:extLst>
                    <a:ext uri="{9D8B030D-6E8A-4147-A177-3AD203B41FA5}">
                      <a16:colId xmlns:a16="http://schemas.microsoft.com/office/drawing/2014/main" val="20003"/>
                    </a:ext>
                  </a:extLst>
                </a:gridCol>
              </a:tblGrid>
              <a:tr h="194436">
                <a:tc gridSpan="4">
                  <a:txBody>
                    <a:bodyPr/>
                    <a:lstStyle/>
                    <a:p>
                      <a:pPr marL="23495">
                        <a:lnSpc>
                          <a:spcPct val="100000"/>
                        </a:lnSpc>
                        <a:spcBef>
                          <a:spcPts val="95"/>
                        </a:spcBef>
                      </a:pPr>
                      <a:r>
                        <a:rPr sz="1100" b="1" spc="-95" dirty="0">
                          <a:solidFill>
                            <a:srgbClr val="FFFFFF"/>
                          </a:solidFill>
                          <a:latin typeface="Arial"/>
                          <a:cs typeface="Arial"/>
                        </a:rPr>
                        <a:t>Demographics </a:t>
                      </a:r>
                      <a:r>
                        <a:rPr sz="1100" b="1" spc="-100" dirty="0">
                          <a:solidFill>
                            <a:srgbClr val="FFFFFF"/>
                          </a:solidFill>
                          <a:latin typeface="Arial"/>
                          <a:cs typeface="Arial"/>
                        </a:rPr>
                        <a:t>Key   </a:t>
                      </a:r>
                      <a:r>
                        <a:rPr sz="1100" b="1" spc="-110" dirty="0">
                          <a:solidFill>
                            <a:srgbClr val="FFFFFF"/>
                          </a:solidFill>
                          <a:latin typeface="Arial"/>
                          <a:cs typeface="Arial"/>
                        </a:rPr>
                        <a:t>Age Band </a:t>
                      </a:r>
                      <a:r>
                        <a:rPr sz="1100" b="1" spc="85" dirty="0">
                          <a:solidFill>
                            <a:srgbClr val="FFFFFF"/>
                          </a:solidFill>
                          <a:latin typeface="Arial"/>
                          <a:cs typeface="Arial"/>
                        </a:rPr>
                        <a:t> </a:t>
                      </a:r>
                      <a:r>
                        <a:rPr sz="1100" b="1" spc="-105" dirty="0">
                          <a:solidFill>
                            <a:srgbClr val="FFFFFF"/>
                          </a:solidFill>
                          <a:latin typeface="Arial"/>
                          <a:cs typeface="Arial"/>
                        </a:rPr>
                        <a:t>Purchase </a:t>
                      </a:r>
                      <a:r>
                        <a:rPr sz="1100" b="1" spc="-80" dirty="0">
                          <a:solidFill>
                            <a:srgbClr val="FFFFFF"/>
                          </a:solidFill>
                          <a:latin typeface="Arial"/>
                          <a:cs typeface="Arial"/>
                        </a:rPr>
                        <a:t>Frequency </a:t>
                      </a:r>
                      <a:r>
                        <a:rPr sz="1100" b="1" spc="-114" dirty="0">
                          <a:solidFill>
                            <a:srgbClr val="FFFFFF"/>
                          </a:solidFill>
                          <a:latin typeface="Arial"/>
                          <a:cs typeface="Arial"/>
                        </a:rPr>
                        <a:t>Score    </a:t>
                      </a:r>
                      <a:r>
                        <a:rPr sz="1100" b="1" spc="-80" dirty="0">
                          <a:solidFill>
                            <a:srgbClr val="FFFFFF"/>
                          </a:solidFill>
                          <a:latin typeface="Arial"/>
                          <a:cs typeface="Arial"/>
                        </a:rPr>
                        <a:t>Income </a:t>
                      </a:r>
                      <a:r>
                        <a:rPr sz="1100" b="1" spc="-75" dirty="0">
                          <a:solidFill>
                            <a:srgbClr val="FFFFFF"/>
                          </a:solidFill>
                          <a:latin typeface="Arial"/>
                          <a:cs typeface="Arial"/>
                        </a:rPr>
                        <a:t> Level</a:t>
                      </a:r>
                      <a:endParaRPr sz="1100">
                        <a:latin typeface="Arial"/>
                        <a:cs typeface="Arial"/>
                      </a:endParaRPr>
                    </a:p>
                  </a:txBody>
                  <a:tcPr marL="0" marR="0" marT="12065" marB="0">
                    <a:solidFill>
                      <a:srgbClr val="00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9691">
                <a:tc>
                  <a:txBody>
                    <a:bodyPr/>
                    <a:lstStyle/>
                    <a:p>
                      <a:pPr marL="18415">
                        <a:lnSpc>
                          <a:spcPct val="100000"/>
                        </a:lnSpc>
                        <a:spcBef>
                          <a:spcPts val="55"/>
                        </a:spcBef>
                      </a:pPr>
                      <a:r>
                        <a:rPr sz="1100" dirty="0">
                          <a:latin typeface="Arial"/>
                          <a:cs typeface="Arial"/>
                        </a:rPr>
                        <a:t>1</a:t>
                      </a:r>
                      <a:endParaRPr sz="1100">
                        <a:latin typeface="Arial"/>
                        <a:cs typeface="Arial"/>
                      </a:endParaRPr>
                    </a:p>
                  </a:txBody>
                  <a:tcPr marL="0" marR="0" marT="6985" marB="0">
                    <a:lnL w="9503">
                      <a:solidFill>
                        <a:srgbClr val="000000"/>
                      </a:solidFill>
                      <a:prstDash val="solid"/>
                    </a:lnL>
                    <a:lnR w="9507">
                      <a:solidFill>
                        <a:srgbClr val="DADCDD"/>
                      </a:solidFill>
                      <a:prstDash val="solid"/>
                    </a:lnR>
                    <a:lnB w="9488">
                      <a:solidFill>
                        <a:srgbClr val="000000"/>
                      </a:solidFill>
                      <a:prstDash val="solid"/>
                    </a:lnB>
                  </a:tcPr>
                </a:tc>
                <a:tc>
                  <a:txBody>
                    <a:bodyPr/>
                    <a:lstStyle/>
                    <a:p>
                      <a:pPr marL="18415">
                        <a:lnSpc>
                          <a:spcPct val="100000"/>
                        </a:lnSpc>
                        <a:spcBef>
                          <a:spcPts val="55"/>
                        </a:spcBef>
                      </a:pPr>
                      <a:r>
                        <a:rPr sz="1100" spc="-70" dirty="0">
                          <a:latin typeface="Arial"/>
                          <a:cs typeface="Arial"/>
                        </a:rPr>
                        <a:t>21-25</a:t>
                      </a:r>
                      <a:endParaRPr sz="1100">
                        <a:latin typeface="Arial"/>
                        <a:cs typeface="Arial"/>
                      </a:endParaRPr>
                    </a:p>
                  </a:txBody>
                  <a:tcPr marL="0" marR="0" marT="6985" marB="0">
                    <a:lnL w="9507">
                      <a:solidFill>
                        <a:srgbClr val="DADCDD"/>
                      </a:solidFill>
                      <a:prstDash val="solid"/>
                    </a:lnL>
                    <a:lnR w="9507">
                      <a:solidFill>
                        <a:srgbClr val="DADCDD"/>
                      </a:solidFill>
                      <a:prstDash val="solid"/>
                    </a:lnR>
                    <a:lnB w="9488">
                      <a:solidFill>
                        <a:srgbClr val="000000"/>
                      </a:solidFill>
                      <a:prstDash val="solid"/>
                    </a:lnB>
                  </a:tcPr>
                </a:tc>
                <a:tc>
                  <a:txBody>
                    <a:bodyPr/>
                    <a:lstStyle/>
                    <a:p>
                      <a:pPr marL="18415">
                        <a:lnSpc>
                          <a:spcPct val="100000"/>
                        </a:lnSpc>
                        <a:spcBef>
                          <a:spcPts val="55"/>
                        </a:spcBef>
                      </a:pPr>
                      <a:r>
                        <a:rPr sz="1100" spc="-60" dirty="0">
                          <a:latin typeface="Arial"/>
                          <a:cs typeface="Arial"/>
                        </a:rPr>
                        <a:t>Low</a:t>
                      </a:r>
                      <a:endParaRPr sz="1100">
                        <a:latin typeface="Arial"/>
                        <a:cs typeface="Arial"/>
                      </a:endParaRPr>
                    </a:p>
                  </a:txBody>
                  <a:tcPr marL="0" marR="0" marT="6985" marB="0">
                    <a:lnL w="9507">
                      <a:solidFill>
                        <a:srgbClr val="DADCDD"/>
                      </a:solidFill>
                      <a:prstDash val="solid"/>
                    </a:lnL>
                    <a:lnR w="9507">
                      <a:solidFill>
                        <a:srgbClr val="DADCDD"/>
                      </a:solidFill>
                      <a:prstDash val="solid"/>
                    </a:lnR>
                    <a:lnB w="9488">
                      <a:solidFill>
                        <a:srgbClr val="000000"/>
                      </a:solidFill>
                      <a:prstDash val="solid"/>
                    </a:lnB>
                  </a:tcPr>
                </a:tc>
                <a:tc>
                  <a:txBody>
                    <a:bodyPr/>
                    <a:lstStyle/>
                    <a:p>
                      <a:pPr marL="18415">
                        <a:lnSpc>
                          <a:spcPct val="100000"/>
                        </a:lnSpc>
                        <a:spcBef>
                          <a:spcPts val="55"/>
                        </a:spcBef>
                      </a:pPr>
                      <a:r>
                        <a:rPr sz="1100" spc="-85" dirty="0">
                          <a:latin typeface="Arial"/>
                          <a:cs typeface="Arial"/>
                        </a:rPr>
                        <a:t>&lt;$30,000</a:t>
                      </a:r>
                      <a:endParaRPr sz="1100">
                        <a:latin typeface="Arial"/>
                        <a:cs typeface="Arial"/>
                      </a:endParaRPr>
                    </a:p>
                  </a:txBody>
                  <a:tcPr marL="0" marR="0" marT="6985" marB="0">
                    <a:lnL w="9507">
                      <a:solidFill>
                        <a:srgbClr val="DADCDD"/>
                      </a:solidFill>
                      <a:prstDash val="solid"/>
                    </a:lnL>
                    <a:lnR w="9498">
                      <a:solidFill>
                        <a:srgbClr val="000000"/>
                      </a:solidFill>
                      <a:prstDash val="solid"/>
                    </a:lnR>
                    <a:lnB w="9488">
                      <a:solidFill>
                        <a:srgbClr val="000000"/>
                      </a:solidFill>
                      <a:prstDash val="solid"/>
                    </a:lnB>
                  </a:tcPr>
                </a:tc>
                <a:extLst>
                  <a:ext uri="{0D108BD9-81ED-4DB2-BD59-A6C34878D82A}">
                    <a16:rowId xmlns:a16="http://schemas.microsoft.com/office/drawing/2014/main" val="10001"/>
                  </a:ext>
                </a:extLst>
              </a:tr>
              <a:tr h="189691">
                <a:tc>
                  <a:txBody>
                    <a:bodyPr/>
                    <a:lstStyle/>
                    <a:p>
                      <a:pPr marL="18415">
                        <a:lnSpc>
                          <a:spcPct val="100000"/>
                        </a:lnSpc>
                        <a:spcBef>
                          <a:spcPts val="20"/>
                        </a:spcBef>
                      </a:pPr>
                      <a:r>
                        <a:rPr sz="1100" dirty="0">
                          <a:latin typeface="Arial"/>
                          <a:cs typeface="Arial"/>
                        </a:rPr>
                        <a:t>2</a:t>
                      </a:r>
                      <a:endParaRPr sz="1100">
                        <a:latin typeface="Arial"/>
                        <a:cs typeface="Arial"/>
                      </a:endParaRPr>
                    </a:p>
                  </a:txBody>
                  <a:tcPr marL="0" marR="0" marT="2540" marB="0">
                    <a:lnL w="9503">
                      <a:solidFill>
                        <a:srgbClr val="000000"/>
                      </a:solidFill>
                      <a:prstDash val="solid"/>
                    </a:lnL>
                    <a:lnR w="9507">
                      <a:solidFill>
                        <a:srgbClr val="DADCDD"/>
                      </a:solidFill>
                      <a:prstDash val="solid"/>
                    </a:lnR>
                    <a:lnT w="9488">
                      <a:solidFill>
                        <a:srgbClr val="000000"/>
                      </a:solidFill>
                      <a:prstDash val="solid"/>
                    </a:lnT>
                    <a:lnB w="9488">
                      <a:solidFill>
                        <a:srgbClr val="000000"/>
                      </a:solidFill>
                      <a:prstDash val="solid"/>
                    </a:lnB>
                  </a:tcPr>
                </a:tc>
                <a:tc>
                  <a:txBody>
                    <a:bodyPr/>
                    <a:lstStyle/>
                    <a:p>
                      <a:pPr marL="18415">
                        <a:lnSpc>
                          <a:spcPct val="100000"/>
                        </a:lnSpc>
                        <a:spcBef>
                          <a:spcPts val="20"/>
                        </a:spcBef>
                      </a:pPr>
                      <a:r>
                        <a:rPr sz="1100" spc="-70" dirty="0">
                          <a:latin typeface="Arial"/>
                          <a:cs typeface="Arial"/>
                        </a:rPr>
                        <a:t>21-25</a:t>
                      </a:r>
                      <a:endParaRPr sz="1100">
                        <a:latin typeface="Arial"/>
                        <a:cs typeface="Arial"/>
                      </a:endParaRPr>
                    </a:p>
                  </a:txBody>
                  <a:tcPr marL="0" marR="0" marT="2540" marB="0">
                    <a:lnL w="9507">
                      <a:solidFill>
                        <a:srgbClr val="DADCDD"/>
                      </a:solidFill>
                      <a:prstDash val="solid"/>
                    </a:lnL>
                    <a:lnR w="9507">
                      <a:solidFill>
                        <a:srgbClr val="DADCDD"/>
                      </a:solidFill>
                      <a:prstDash val="solid"/>
                    </a:lnR>
                    <a:lnT w="9488">
                      <a:solidFill>
                        <a:srgbClr val="000000"/>
                      </a:solidFill>
                      <a:prstDash val="solid"/>
                    </a:lnT>
                    <a:lnB w="9488">
                      <a:solidFill>
                        <a:srgbClr val="000000"/>
                      </a:solidFill>
                      <a:prstDash val="solid"/>
                    </a:lnB>
                  </a:tcPr>
                </a:tc>
                <a:tc>
                  <a:txBody>
                    <a:bodyPr/>
                    <a:lstStyle/>
                    <a:p>
                      <a:pPr marL="18415">
                        <a:lnSpc>
                          <a:spcPct val="100000"/>
                        </a:lnSpc>
                        <a:spcBef>
                          <a:spcPts val="20"/>
                        </a:spcBef>
                      </a:pPr>
                      <a:r>
                        <a:rPr sz="1100" spc="-5" dirty="0">
                          <a:latin typeface="Arial"/>
                          <a:cs typeface="Arial"/>
                        </a:rPr>
                        <a:t>Medium</a:t>
                      </a:r>
                      <a:endParaRPr sz="1100">
                        <a:latin typeface="Arial"/>
                        <a:cs typeface="Arial"/>
                      </a:endParaRPr>
                    </a:p>
                  </a:txBody>
                  <a:tcPr marL="0" marR="0" marT="2540" marB="0">
                    <a:lnL w="9507">
                      <a:solidFill>
                        <a:srgbClr val="DADCDD"/>
                      </a:solidFill>
                      <a:prstDash val="solid"/>
                    </a:lnL>
                    <a:lnR w="9507">
                      <a:solidFill>
                        <a:srgbClr val="DADCDD"/>
                      </a:solidFill>
                      <a:prstDash val="solid"/>
                    </a:lnR>
                    <a:lnT w="9488">
                      <a:solidFill>
                        <a:srgbClr val="000000"/>
                      </a:solidFill>
                      <a:prstDash val="solid"/>
                    </a:lnT>
                    <a:lnB w="9488">
                      <a:solidFill>
                        <a:srgbClr val="000000"/>
                      </a:solidFill>
                      <a:prstDash val="solid"/>
                    </a:lnB>
                  </a:tcPr>
                </a:tc>
                <a:tc>
                  <a:txBody>
                    <a:bodyPr/>
                    <a:lstStyle/>
                    <a:p>
                      <a:pPr marL="18415">
                        <a:lnSpc>
                          <a:spcPct val="100000"/>
                        </a:lnSpc>
                        <a:spcBef>
                          <a:spcPts val="20"/>
                        </a:spcBef>
                      </a:pPr>
                      <a:r>
                        <a:rPr sz="1100" spc="-85" dirty="0">
                          <a:latin typeface="Arial"/>
                          <a:cs typeface="Arial"/>
                        </a:rPr>
                        <a:t>&lt;$30,000</a:t>
                      </a:r>
                      <a:endParaRPr sz="1100">
                        <a:latin typeface="Arial"/>
                        <a:cs typeface="Arial"/>
                      </a:endParaRPr>
                    </a:p>
                  </a:txBody>
                  <a:tcPr marL="0" marR="0" marT="2540" marB="0">
                    <a:lnL w="9507">
                      <a:solidFill>
                        <a:srgbClr val="DADCDD"/>
                      </a:solidFill>
                      <a:prstDash val="solid"/>
                    </a:lnL>
                    <a:lnR w="9498">
                      <a:solidFill>
                        <a:srgbClr val="000000"/>
                      </a:solidFill>
                      <a:prstDash val="solid"/>
                    </a:lnR>
                    <a:lnT w="9488">
                      <a:solidFill>
                        <a:srgbClr val="000000"/>
                      </a:solidFill>
                      <a:prstDash val="solid"/>
                    </a:lnT>
                    <a:lnB w="9488">
                      <a:solidFill>
                        <a:srgbClr val="000000"/>
                      </a:solidFill>
                      <a:prstDash val="solid"/>
                    </a:lnB>
                  </a:tcPr>
                </a:tc>
                <a:extLst>
                  <a:ext uri="{0D108BD9-81ED-4DB2-BD59-A6C34878D82A}">
                    <a16:rowId xmlns:a16="http://schemas.microsoft.com/office/drawing/2014/main" val="10002"/>
                  </a:ext>
                </a:extLst>
              </a:tr>
              <a:tr h="189684">
                <a:tc>
                  <a:txBody>
                    <a:bodyPr/>
                    <a:lstStyle/>
                    <a:p>
                      <a:pPr marL="18415">
                        <a:lnSpc>
                          <a:spcPct val="100000"/>
                        </a:lnSpc>
                        <a:spcBef>
                          <a:spcPts val="15"/>
                        </a:spcBef>
                      </a:pPr>
                      <a:r>
                        <a:rPr sz="1100" dirty="0">
                          <a:latin typeface="Arial"/>
                          <a:cs typeface="Arial"/>
                        </a:rPr>
                        <a:t>3</a:t>
                      </a:r>
                      <a:endParaRPr sz="1100">
                        <a:latin typeface="Arial"/>
                        <a:cs typeface="Arial"/>
                      </a:endParaRPr>
                    </a:p>
                  </a:txBody>
                  <a:tcPr marL="0" marR="0" marT="1905" marB="0">
                    <a:lnL w="9503">
                      <a:solidFill>
                        <a:srgbClr val="000000"/>
                      </a:solidFill>
                      <a:prstDash val="solid"/>
                    </a:lnL>
                    <a:lnR w="9507">
                      <a:solidFill>
                        <a:srgbClr val="DADCDD"/>
                      </a:solidFill>
                      <a:prstDash val="solid"/>
                    </a:lnR>
                    <a:lnT w="9488">
                      <a:solidFill>
                        <a:srgbClr val="000000"/>
                      </a:solidFill>
                      <a:prstDash val="solid"/>
                    </a:lnT>
                    <a:lnB w="9484">
                      <a:solidFill>
                        <a:srgbClr val="000000"/>
                      </a:solidFill>
                      <a:prstDash val="solid"/>
                    </a:lnB>
                  </a:tcPr>
                </a:tc>
                <a:tc>
                  <a:txBody>
                    <a:bodyPr/>
                    <a:lstStyle/>
                    <a:p>
                      <a:pPr marL="18415">
                        <a:lnSpc>
                          <a:spcPct val="100000"/>
                        </a:lnSpc>
                        <a:spcBef>
                          <a:spcPts val="15"/>
                        </a:spcBef>
                      </a:pPr>
                      <a:r>
                        <a:rPr sz="1100" spc="-70" dirty="0">
                          <a:latin typeface="Arial"/>
                          <a:cs typeface="Arial"/>
                        </a:rPr>
                        <a:t>21-25</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84">
                      <a:solidFill>
                        <a:srgbClr val="000000"/>
                      </a:solidFill>
                      <a:prstDash val="solid"/>
                    </a:lnB>
                  </a:tcPr>
                </a:tc>
                <a:tc>
                  <a:txBody>
                    <a:bodyPr/>
                    <a:lstStyle/>
                    <a:p>
                      <a:pPr marL="18415">
                        <a:lnSpc>
                          <a:spcPct val="100000"/>
                        </a:lnSpc>
                        <a:spcBef>
                          <a:spcPts val="15"/>
                        </a:spcBef>
                      </a:pPr>
                      <a:r>
                        <a:rPr sz="1100" spc="-50" dirty="0">
                          <a:latin typeface="Arial"/>
                          <a:cs typeface="Arial"/>
                        </a:rPr>
                        <a:t>High</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84">
                      <a:solidFill>
                        <a:srgbClr val="000000"/>
                      </a:solidFill>
                      <a:prstDash val="solid"/>
                    </a:lnB>
                  </a:tcPr>
                </a:tc>
                <a:tc>
                  <a:txBody>
                    <a:bodyPr/>
                    <a:lstStyle/>
                    <a:p>
                      <a:pPr marL="18415">
                        <a:lnSpc>
                          <a:spcPct val="100000"/>
                        </a:lnSpc>
                        <a:spcBef>
                          <a:spcPts val="15"/>
                        </a:spcBef>
                      </a:pPr>
                      <a:r>
                        <a:rPr sz="1100" spc="-85" dirty="0">
                          <a:latin typeface="Arial"/>
                          <a:cs typeface="Arial"/>
                        </a:rPr>
                        <a:t>&lt;$30,000</a:t>
                      </a:r>
                      <a:endParaRPr sz="1100">
                        <a:latin typeface="Arial"/>
                        <a:cs typeface="Arial"/>
                      </a:endParaRPr>
                    </a:p>
                  </a:txBody>
                  <a:tcPr marL="0" marR="0" marT="1905" marB="0">
                    <a:lnL w="9507">
                      <a:solidFill>
                        <a:srgbClr val="DADCDD"/>
                      </a:solidFill>
                      <a:prstDash val="solid"/>
                    </a:lnL>
                    <a:lnR w="9498">
                      <a:solidFill>
                        <a:srgbClr val="000000"/>
                      </a:solidFill>
                      <a:prstDash val="solid"/>
                    </a:lnR>
                    <a:lnT w="9488">
                      <a:solidFill>
                        <a:srgbClr val="000000"/>
                      </a:solidFill>
                      <a:prstDash val="solid"/>
                    </a:lnT>
                    <a:lnB w="9484">
                      <a:solidFill>
                        <a:srgbClr val="000000"/>
                      </a:solidFill>
                      <a:prstDash val="solid"/>
                    </a:lnB>
                  </a:tcPr>
                </a:tc>
                <a:extLst>
                  <a:ext uri="{0D108BD9-81ED-4DB2-BD59-A6C34878D82A}">
                    <a16:rowId xmlns:a16="http://schemas.microsoft.com/office/drawing/2014/main" val="10003"/>
                  </a:ext>
                </a:extLst>
              </a:tr>
              <a:tr h="189691">
                <a:tc>
                  <a:txBody>
                    <a:bodyPr/>
                    <a:lstStyle/>
                    <a:p>
                      <a:pPr marL="18415">
                        <a:lnSpc>
                          <a:spcPct val="100000"/>
                        </a:lnSpc>
                        <a:spcBef>
                          <a:spcPts val="15"/>
                        </a:spcBef>
                      </a:pPr>
                      <a:r>
                        <a:rPr sz="1100" dirty="0">
                          <a:latin typeface="Arial"/>
                          <a:cs typeface="Arial"/>
                        </a:rPr>
                        <a:t>4</a:t>
                      </a:r>
                      <a:endParaRPr sz="1100">
                        <a:latin typeface="Arial"/>
                        <a:cs typeface="Arial"/>
                      </a:endParaRPr>
                    </a:p>
                  </a:txBody>
                  <a:tcPr marL="0" marR="0" marT="1905" marB="0">
                    <a:lnL w="9503">
                      <a:solidFill>
                        <a:srgbClr val="000000"/>
                      </a:solidFill>
                      <a:prstDash val="solid"/>
                    </a:lnL>
                    <a:lnR w="9507">
                      <a:solidFill>
                        <a:srgbClr val="DADCDD"/>
                      </a:solidFill>
                      <a:prstDash val="solid"/>
                    </a:lnR>
                    <a:lnT w="9484">
                      <a:solidFill>
                        <a:srgbClr val="000000"/>
                      </a:solidFill>
                      <a:prstDash val="solid"/>
                    </a:lnT>
                    <a:lnB w="9484">
                      <a:solidFill>
                        <a:srgbClr val="000000"/>
                      </a:solidFill>
                      <a:prstDash val="solid"/>
                    </a:lnB>
                  </a:tcPr>
                </a:tc>
                <a:tc>
                  <a:txBody>
                    <a:bodyPr/>
                    <a:lstStyle/>
                    <a:p>
                      <a:pPr marL="18415">
                        <a:lnSpc>
                          <a:spcPct val="100000"/>
                        </a:lnSpc>
                        <a:spcBef>
                          <a:spcPts val="15"/>
                        </a:spcBef>
                      </a:pPr>
                      <a:r>
                        <a:rPr sz="1100" spc="-70" dirty="0">
                          <a:latin typeface="Arial"/>
                          <a:cs typeface="Arial"/>
                        </a:rPr>
                        <a:t>21-25</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4">
                      <a:solidFill>
                        <a:srgbClr val="000000"/>
                      </a:solidFill>
                      <a:prstDash val="solid"/>
                    </a:lnT>
                    <a:lnB w="9484">
                      <a:solidFill>
                        <a:srgbClr val="000000"/>
                      </a:solidFill>
                      <a:prstDash val="solid"/>
                    </a:lnB>
                  </a:tcPr>
                </a:tc>
                <a:tc>
                  <a:txBody>
                    <a:bodyPr/>
                    <a:lstStyle/>
                    <a:p>
                      <a:pPr marL="18415">
                        <a:lnSpc>
                          <a:spcPct val="100000"/>
                        </a:lnSpc>
                        <a:spcBef>
                          <a:spcPts val="15"/>
                        </a:spcBef>
                      </a:pPr>
                      <a:r>
                        <a:rPr sz="1100" spc="-60" dirty="0">
                          <a:latin typeface="Arial"/>
                          <a:cs typeface="Arial"/>
                        </a:rPr>
                        <a:t>Low</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4">
                      <a:solidFill>
                        <a:srgbClr val="000000"/>
                      </a:solidFill>
                      <a:prstDash val="solid"/>
                    </a:lnT>
                    <a:lnB w="9484">
                      <a:solidFill>
                        <a:srgbClr val="000000"/>
                      </a:solidFill>
                      <a:prstDash val="solid"/>
                    </a:lnB>
                  </a:tcPr>
                </a:tc>
                <a:tc>
                  <a:txBody>
                    <a:bodyPr/>
                    <a:lstStyle/>
                    <a:p>
                      <a:pPr marL="18415">
                        <a:lnSpc>
                          <a:spcPct val="100000"/>
                        </a:lnSpc>
                        <a:spcBef>
                          <a:spcPts val="15"/>
                        </a:spcBef>
                      </a:pPr>
                      <a:r>
                        <a:rPr sz="1100" spc="-70" dirty="0">
                          <a:latin typeface="Arial"/>
                          <a:cs typeface="Arial"/>
                        </a:rPr>
                        <a:t>$30,000-39,999</a:t>
                      </a:r>
                      <a:endParaRPr sz="1100">
                        <a:latin typeface="Arial"/>
                        <a:cs typeface="Arial"/>
                      </a:endParaRPr>
                    </a:p>
                  </a:txBody>
                  <a:tcPr marL="0" marR="0" marT="1905" marB="0">
                    <a:lnL w="9507">
                      <a:solidFill>
                        <a:srgbClr val="DADCDD"/>
                      </a:solidFill>
                      <a:prstDash val="solid"/>
                    </a:lnL>
                    <a:lnR w="9498">
                      <a:solidFill>
                        <a:srgbClr val="000000"/>
                      </a:solidFill>
                      <a:prstDash val="solid"/>
                    </a:lnR>
                    <a:lnT w="9484">
                      <a:solidFill>
                        <a:srgbClr val="000000"/>
                      </a:solidFill>
                      <a:prstDash val="solid"/>
                    </a:lnT>
                    <a:lnB w="9484">
                      <a:solidFill>
                        <a:srgbClr val="000000"/>
                      </a:solidFill>
                      <a:prstDash val="solid"/>
                    </a:lnB>
                  </a:tcPr>
                </a:tc>
                <a:extLst>
                  <a:ext uri="{0D108BD9-81ED-4DB2-BD59-A6C34878D82A}">
                    <a16:rowId xmlns:a16="http://schemas.microsoft.com/office/drawing/2014/main" val="10004"/>
                  </a:ext>
                </a:extLst>
              </a:tr>
              <a:tr h="189699">
                <a:tc>
                  <a:txBody>
                    <a:bodyPr/>
                    <a:lstStyle/>
                    <a:p>
                      <a:pPr marL="18415">
                        <a:lnSpc>
                          <a:spcPct val="100000"/>
                        </a:lnSpc>
                        <a:spcBef>
                          <a:spcPts val="15"/>
                        </a:spcBef>
                      </a:pPr>
                      <a:r>
                        <a:rPr sz="1100" dirty="0">
                          <a:latin typeface="Arial"/>
                          <a:cs typeface="Arial"/>
                        </a:rPr>
                        <a:t>5</a:t>
                      </a:r>
                      <a:endParaRPr sz="1100">
                        <a:latin typeface="Arial"/>
                        <a:cs typeface="Arial"/>
                      </a:endParaRPr>
                    </a:p>
                  </a:txBody>
                  <a:tcPr marL="0" marR="0" marT="1905" marB="0">
                    <a:lnL w="9503">
                      <a:solidFill>
                        <a:srgbClr val="000000"/>
                      </a:solidFill>
                      <a:prstDash val="solid"/>
                    </a:lnL>
                    <a:lnR w="9507">
                      <a:solidFill>
                        <a:srgbClr val="DADCDD"/>
                      </a:solidFill>
                      <a:prstDash val="solid"/>
                    </a:lnR>
                    <a:lnT w="9484">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70" dirty="0">
                          <a:latin typeface="Arial"/>
                          <a:cs typeface="Arial"/>
                        </a:rPr>
                        <a:t>21-25</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4">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5" dirty="0">
                          <a:latin typeface="Arial"/>
                          <a:cs typeface="Arial"/>
                        </a:rPr>
                        <a:t>Medium</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4">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70" dirty="0">
                          <a:latin typeface="Arial"/>
                          <a:cs typeface="Arial"/>
                        </a:rPr>
                        <a:t>$30,000-39,999</a:t>
                      </a:r>
                      <a:endParaRPr sz="1100">
                        <a:latin typeface="Arial"/>
                        <a:cs typeface="Arial"/>
                      </a:endParaRPr>
                    </a:p>
                  </a:txBody>
                  <a:tcPr marL="0" marR="0" marT="1905" marB="0">
                    <a:lnL w="9507">
                      <a:solidFill>
                        <a:srgbClr val="DADCDD"/>
                      </a:solidFill>
                      <a:prstDash val="solid"/>
                    </a:lnL>
                    <a:lnR w="9498">
                      <a:solidFill>
                        <a:srgbClr val="000000"/>
                      </a:solidFill>
                      <a:prstDash val="solid"/>
                    </a:lnR>
                    <a:lnT w="9484">
                      <a:solidFill>
                        <a:srgbClr val="000000"/>
                      </a:solidFill>
                      <a:prstDash val="solid"/>
                    </a:lnT>
                    <a:lnB w="9488">
                      <a:solidFill>
                        <a:srgbClr val="000000"/>
                      </a:solidFill>
                      <a:prstDash val="solid"/>
                    </a:lnB>
                  </a:tcPr>
                </a:tc>
                <a:extLst>
                  <a:ext uri="{0D108BD9-81ED-4DB2-BD59-A6C34878D82A}">
                    <a16:rowId xmlns:a16="http://schemas.microsoft.com/office/drawing/2014/main" val="10005"/>
                  </a:ext>
                </a:extLst>
              </a:tr>
              <a:tr h="189691">
                <a:tc>
                  <a:txBody>
                    <a:bodyPr/>
                    <a:lstStyle/>
                    <a:p>
                      <a:pPr marL="18415">
                        <a:lnSpc>
                          <a:spcPct val="100000"/>
                        </a:lnSpc>
                        <a:spcBef>
                          <a:spcPts val="15"/>
                        </a:spcBef>
                      </a:pPr>
                      <a:r>
                        <a:rPr sz="1100" dirty="0">
                          <a:latin typeface="Arial"/>
                          <a:cs typeface="Arial"/>
                        </a:rPr>
                        <a:t>6</a:t>
                      </a:r>
                      <a:endParaRPr sz="1100">
                        <a:latin typeface="Arial"/>
                        <a:cs typeface="Arial"/>
                      </a:endParaRPr>
                    </a:p>
                  </a:txBody>
                  <a:tcPr marL="0" marR="0" marT="1905" marB="0">
                    <a:lnL w="9503">
                      <a:solidFill>
                        <a:srgbClr val="000000"/>
                      </a:solidFill>
                      <a:prstDash val="solid"/>
                    </a:lnL>
                    <a:lnR w="9507">
                      <a:solidFill>
                        <a:srgbClr val="DADCDD"/>
                      </a:solidFill>
                      <a:prstDash val="solid"/>
                    </a:lnR>
                    <a:lnT w="9488">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70" dirty="0">
                          <a:latin typeface="Arial"/>
                          <a:cs typeface="Arial"/>
                        </a:rPr>
                        <a:t>21-25</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50" dirty="0">
                          <a:latin typeface="Arial"/>
                          <a:cs typeface="Arial"/>
                        </a:rPr>
                        <a:t>High</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70" dirty="0">
                          <a:latin typeface="Arial"/>
                          <a:cs typeface="Arial"/>
                        </a:rPr>
                        <a:t>$30,000-39,999</a:t>
                      </a:r>
                      <a:endParaRPr sz="1100">
                        <a:latin typeface="Arial"/>
                        <a:cs typeface="Arial"/>
                      </a:endParaRPr>
                    </a:p>
                  </a:txBody>
                  <a:tcPr marL="0" marR="0" marT="1905" marB="0">
                    <a:lnL w="9507">
                      <a:solidFill>
                        <a:srgbClr val="DADCDD"/>
                      </a:solidFill>
                      <a:prstDash val="solid"/>
                    </a:lnL>
                    <a:lnR w="9498">
                      <a:solidFill>
                        <a:srgbClr val="000000"/>
                      </a:solidFill>
                      <a:prstDash val="solid"/>
                    </a:lnR>
                    <a:lnT w="9488">
                      <a:solidFill>
                        <a:srgbClr val="000000"/>
                      </a:solidFill>
                      <a:prstDash val="solid"/>
                    </a:lnT>
                    <a:lnB w="9488">
                      <a:solidFill>
                        <a:srgbClr val="000000"/>
                      </a:solidFill>
                      <a:prstDash val="solid"/>
                    </a:lnB>
                  </a:tcPr>
                </a:tc>
                <a:extLst>
                  <a:ext uri="{0D108BD9-81ED-4DB2-BD59-A6C34878D82A}">
                    <a16:rowId xmlns:a16="http://schemas.microsoft.com/office/drawing/2014/main" val="10006"/>
                  </a:ext>
                </a:extLst>
              </a:tr>
              <a:tr h="189691">
                <a:tc>
                  <a:txBody>
                    <a:bodyPr/>
                    <a:lstStyle/>
                    <a:p>
                      <a:pPr marL="18415">
                        <a:lnSpc>
                          <a:spcPct val="100000"/>
                        </a:lnSpc>
                        <a:spcBef>
                          <a:spcPts val="15"/>
                        </a:spcBef>
                      </a:pPr>
                      <a:r>
                        <a:rPr sz="1100" spc="-15" dirty="0">
                          <a:latin typeface="Arial"/>
                          <a:cs typeface="Arial"/>
                        </a:rPr>
                        <a:t>...</a:t>
                      </a:r>
                      <a:endParaRPr sz="1100">
                        <a:latin typeface="Arial"/>
                        <a:cs typeface="Arial"/>
                      </a:endParaRPr>
                    </a:p>
                  </a:txBody>
                  <a:tcPr marL="0" marR="0" marT="1905" marB="0">
                    <a:lnL w="9503">
                      <a:solidFill>
                        <a:srgbClr val="000000"/>
                      </a:solidFill>
                      <a:prstDash val="solid"/>
                    </a:lnL>
                    <a:lnR w="9507">
                      <a:solidFill>
                        <a:srgbClr val="DADCDD"/>
                      </a:solidFill>
                      <a:prstDash val="solid"/>
                    </a:lnR>
                    <a:lnT w="9488">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15" dirty="0">
                          <a:latin typeface="Arial"/>
                          <a:cs typeface="Arial"/>
                        </a:rPr>
                        <a:t>...</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15" dirty="0">
                          <a:latin typeface="Arial"/>
                          <a:cs typeface="Arial"/>
                        </a:rPr>
                        <a:t>...</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15" dirty="0">
                          <a:latin typeface="Arial"/>
                          <a:cs typeface="Arial"/>
                        </a:rPr>
                        <a:t>...</a:t>
                      </a:r>
                      <a:endParaRPr sz="1100">
                        <a:latin typeface="Arial"/>
                        <a:cs typeface="Arial"/>
                      </a:endParaRPr>
                    </a:p>
                  </a:txBody>
                  <a:tcPr marL="0" marR="0" marT="1905" marB="0">
                    <a:lnL w="9507">
                      <a:solidFill>
                        <a:srgbClr val="DADCDD"/>
                      </a:solidFill>
                      <a:prstDash val="solid"/>
                    </a:lnL>
                    <a:lnR w="9498">
                      <a:solidFill>
                        <a:srgbClr val="000000"/>
                      </a:solidFill>
                      <a:prstDash val="solid"/>
                    </a:lnR>
                    <a:lnT w="9488">
                      <a:solidFill>
                        <a:srgbClr val="000000"/>
                      </a:solidFill>
                      <a:prstDash val="solid"/>
                    </a:lnT>
                    <a:lnB w="9488">
                      <a:solidFill>
                        <a:srgbClr val="000000"/>
                      </a:solidFill>
                      <a:prstDash val="solid"/>
                    </a:lnB>
                  </a:tcPr>
                </a:tc>
                <a:extLst>
                  <a:ext uri="{0D108BD9-81ED-4DB2-BD59-A6C34878D82A}">
                    <a16:rowId xmlns:a16="http://schemas.microsoft.com/office/drawing/2014/main" val="10007"/>
                  </a:ext>
                </a:extLst>
              </a:tr>
              <a:tr h="189684">
                <a:tc>
                  <a:txBody>
                    <a:bodyPr/>
                    <a:lstStyle/>
                    <a:p>
                      <a:pPr marL="18415">
                        <a:lnSpc>
                          <a:spcPct val="100000"/>
                        </a:lnSpc>
                        <a:spcBef>
                          <a:spcPts val="15"/>
                        </a:spcBef>
                      </a:pPr>
                      <a:r>
                        <a:rPr sz="1100" spc="-90" dirty="0">
                          <a:latin typeface="Arial"/>
                          <a:cs typeface="Arial"/>
                        </a:rPr>
                        <a:t>142</a:t>
                      </a:r>
                      <a:endParaRPr sz="1100">
                        <a:latin typeface="Arial"/>
                        <a:cs typeface="Arial"/>
                      </a:endParaRPr>
                    </a:p>
                  </a:txBody>
                  <a:tcPr marL="0" marR="0" marT="1905" marB="0">
                    <a:lnL w="9503">
                      <a:solidFill>
                        <a:srgbClr val="000000"/>
                      </a:solidFill>
                      <a:prstDash val="solid"/>
                    </a:lnL>
                    <a:lnR w="9507">
                      <a:solidFill>
                        <a:srgbClr val="DADCDD"/>
                      </a:solidFill>
                      <a:prstDash val="solid"/>
                    </a:lnR>
                    <a:lnT w="9488">
                      <a:solidFill>
                        <a:srgbClr val="000000"/>
                      </a:solidFill>
                      <a:prstDash val="solid"/>
                    </a:lnT>
                    <a:lnB w="9484">
                      <a:solidFill>
                        <a:srgbClr val="000000"/>
                      </a:solidFill>
                      <a:prstDash val="solid"/>
                    </a:lnB>
                  </a:tcPr>
                </a:tc>
                <a:tc>
                  <a:txBody>
                    <a:bodyPr/>
                    <a:lstStyle/>
                    <a:p>
                      <a:pPr marL="18415">
                        <a:lnSpc>
                          <a:spcPct val="100000"/>
                        </a:lnSpc>
                        <a:spcBef>
                          <a:spcPts val="15"/>
                        </a:spcBef>
                      </a:pPr>
                      <a:r>
                        <a:rPr sz="1100" spc="-70" dirty="0">
                          <a:latin typeface="Arial"/>
                          <a:cs typeface="Arial"/>
                        </a:rPr>
                        <a:t>26-30</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84">
                      <a:solidFill>
                        <a:srgbClr val="000000"/>
                      </a:solidFill>
                      <a:prstDash val="solid"/>
                    </a:lnB>
                  </a:tcPr>
                </a:tc>
                <a:tc>
                  <a:txBody>
                    <a:bodyPr/>
                    <a:lstStyle/>
                    <a:p>
                      <a:pPr marL="18415">
                        <a:lnSpc>
                          <a:spcPct val="100000"/>
                        </a:lnSpc>
                        <a:spcBef>
                          <a:spcPts val="15"/>
                        </a:spcBef>
                      </a:pPr>
                      <a:r>
                        <a:rPr sz="1100" spc="-60" dirty="0">
                          <a:latin typeface="Arial"/>
                          <a:cs typeface="Arial"/>
                        </a:rPr>
                        <a:t>Low</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84">
                      <a:solidFill>
                        <a:srgbClr val="000000"/>
                      </a:solidFill>
                      <a:prstDash val="solid"/>
                    </a:lnB>
                  </a:tcPr>
                </a:tc>
                <a:tc>
                  <a:txBody>
                    <a:bodyPr/>
                    <a:lstStyle/>
                    <a:p>
                      <a:pPr marL="18415">
                        <a:lnSpc>
                          <a:spcPct val="100000"/>
                        </a:lnSpc>
                        <a:spcBef>
                          <a:spcPts val="15"/>
                        </a:spcBef>
                      </a:pPr>
                      <a:r>
                        <a:rPr sz="1100" spc="-85" dirty="0">
                          <a:latin typeface="Arial"/>
                          <a:cs typeface="Arial"/>
                        </a:rPr>
                        <a:t>&lt;$30,000</a:t>
                      </a:r>
                      <a:endParaRPr sz="1100">
                        <a:latin typeface="Arial"/>
                        <a:cs typeface="Arial"/>
                      </a:endParaRPr>
                    </a:p>
                  </a:txBody>
                  <a:tcPr marL="0" marR="0" marT="1905" marB="0">
                    <a:lnL w="9507">
                      <a:solidFill>
                        <a:srgbClr val="DADCDD"/>
                      </a:solidFill>
                      <a:prstDash val="solid"/>
                    </a:lnL>
                    <a:lnR w="9498">
                      <a:solidFill>
                        <a:srgbClr val="000000"/>
                      </a:solidFill>
                      <a:prstDash val="solid"/>
                    </a:lnR>
                    <a:lnT w="9488">
                      <a:solidFill>
                        <a:srgbClr val="000000"/>
                      </a:solidFill>
                      <a:prstDash val="solid"/>
                    </a:lnT>
                    <a:lnB w="9484">
                      <a:solidFill>
                        <a:srgbClr val="000000"/>
                      </a:solidFill>
                      <a:prstDash val="solid"/>
                    </a:lnB>
                  </a:tcPr>
                </a:tc>
                <a:extLst>
                  <a:ext uri="{0D108BD9-81ED-4DB2-BD59-A6C34878D82A}">
                    <a16:rowId xmlns:a16="http://schemas.microsoft.com/office/drawing/2014/main" val="10008"/>
                  </a:ext>
                </a:extLst>
              </a:tr>
              <a:tr h="189696">
                <a:tc>
                  <a:txBody>
                    <a:bodyPr/>
                    <a:lstStyle/>
                    <a:p>
                      <a:pPr marL="18415">
                        <a:lnSpc>
                          <a:spcPct val="100000"/>
                        </a:lnSpc>
                        <a:spcBef>
                          <a:spcPts val="15"/>
                        </a:spcBef>
                      </a:pPr>
                      <a:r>
                        <a:rPr sz="1100" spc="-90" dirty="0">
                          <a:latin typeface="Arial"/>
                          <a:cs typeface="Arial"/>
                        </a:rPr>
                        <a:t>143</a:t>
                      </a:r>
                      <a:endParaRPr sz="1100">
                        <a:latin typeface="Arial"/>
                        <a:cs typeface="Arial"/>
                      </a:endParaRPr>
                    </a:p>
                  </a:txBody>
                  <a:tcPr marL="0" marR="0" marT="1905" marB="0">
                    <a:lnL w="9503">
                      <a:solidFill>
                        <a:srgbClr val="000000"/>
                      </a:solidFill>
                      <a:prstDash val="solid"/>
                    </a:lnL>
                    <a:lnR w="9507">
                      <a:solidFill>
                        <a:srgbClr val="DADCDD"/>
                      </a:solidFill>
                      <a:prstDash val="solid"/>
                    </a:lnR>
                    <a:lnT w="9484">
                      <a:solidFill>
                        <a:srgbClr val="000000"/>
                      </a:solidFill>
                      <a:prstDash val="solid"/>
                    </a:lnT>
                    <a:lnB w="9493">
                      <a:solidFill>
                        <a:srgbClr val="000000"/>
                      </a:solidFill>
                      <a:prstDash val="solid"/>
                    </a:lnB>
                  </a:tcPr>
                </a:tc>
                <a:tc>
                  <a:txBody>
                    <a:bodyPr/>
                    <a:lstStyle/>
                    <a:p>
                      <a:pPr marL="18415">
                        <a:lnSpc>
                          <a:spcPct val="100000"/>
                        </a:lnSpc>
                        <a:spcBef>
                          <a:spcPts val="15"/>
                        </a:spcBef>
                      </a:pPr>
                      <a:r>
                        <a:rPr sz="1100" spc="-70" dirty="0">
                          <a:latin typeface="Arial"/>
                          <a:cs typeface="Arial"/>
                        </a:rPr>
                        <a:t>26-30</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4">
                      <a:solidFill>
                        <a:srgbClr val="000000"/>
                      </a:solidFill>
                      <a:prstDash val="solid"/>
                    </a:lnT>
                    <a:lnB w="9493">
                      <a:solidFill>
                        <a:srgbClr val="000000"/>
                      </a:solidFill>
                      <a:prstDash val="solid"/>
                    </a:lnB>
                  </a:tcPr>
                </a:tc>
                <a:tc>
                  <a:txBody>
                    <a:bodyPr/>
                    <a:lstStyle/>
                    <a:p>
                      <a:pPr marL="18415">
                        <a:lnSpc>
                          <a:spcPct val="100000"/>
                        </a:lnSpc>
                        <a:spcBef>
                          <a:spcPts val="15"/>
                        </a:spcBef>
                      </a:pPr>
                      <a:r>
                        <a:rPr sz="1100" spc="-5" dirty="0">
                          <a:latin typeface="Arial"/>
                          <a:cs typeface="Arial"/>
                        </a:rPr>
                        <a:t>Medium</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4">
                      <a:solidFill>
                        <a:srgbClr val="000000"/>
                      </a:solidFill>
                      <a:prstDash val="solid"/>
                    </a:lnT>
                    <a:lnB w="9493">
                      <a:solidFill>
                        <a:srgbClr val="000000"/>
                      </a:solidFill>
                      <a:prstDash val="solid"/>
                    </a:lnB>
                  </a:tcPr>
                </a:tc>
                <a:tc>
                  <a:txBody>
                    <a:bodyPr/>
                    <a:lstStyle/>
                    <a:p>
                      <a:pPr marL="18415">
                        <a:lnSpc>
                          <a:spcPct val="100000"/>
                        </a:lnSpc>
                        <a:spcBef>
                          <a:spcPts val="15"/>
                        </a:spcBef>
                      </a:pPr>
                      <a:r>
                        <a:rPr sz="1100" spc="-85" dirty="0">
                          <a:latin typeface="Arial"/>
                          <a:cs typeface="Arial"/>
                        </a:rPr>
                        <a:t>&lt;$30,000</a:t>
                      </a:r>
                      <a:endParaRPr sz="1100">
                        <a:latin typeface="Arial"/>
                        <a:cs typeface="Arial"/>
                      </a:endParaRPr>
                    </a:p>
                  </a:txBody>
                  <a:tcPr marL="0" marR="0" marT="1905" marB="0">
                    <a:lnL w="9507">
                      <a:solidFill>
                        <a:srgbClr val="DADCDD"/>
                      </a:solidFill>
                      <a:prstDash val="solid"/>
                    </a:lnL>
                    <a:lnR w="9498">
                      <a:solidFill>
                        <a:srgbClr val="000000"/>
                      </a:solidFill>
                      <a:prstDash val="solid"/>
                    </a:lnR>
                    <a:lnT w="9484">
                      <a:solidFill>
                        <a:srgbClr val="000000"/>
                      </a:solidFill>
                      <a:prstDash val="solid"/>
                    </a:lnT>
                    <a:lnB w="9493">
                      <a:solidFill>
                        <a:srgbClr val="000000"/>
                      </a:solidFill>
                      <a:prstDash val="solid"/>
                    </a:lnB>
                  </a:tcPr>
                </a:tc>
                <a:extLst>
                  <a:ext uri="{0D108BD9-81ED-4DB2-BD59-A6C34878D82A}">
                    <a16:rowId xmlns:a16="http://schemas.microsoft.com/office/drawing/2014/main" val="10009"/>
                  </a:ext>
                </a:extLst>
              </a:tr>
              <a:tr h="189694">
                <a:tc>
                  <a:txBody>
                    <a:bodyPr/>
                    <a:lstStyle/>
                    <a:p>
                      <a:pPr marL="18415">
                        <a:lnSpc>
                          <a:spcPct val="100000"/>
                        </a:lnSpc>
                        <a:spcBef>
                          <a:spcPts val="15"/>
                        </a:spcBef>
                      </a:pPr>
                      <a:r>
                        <a:rPr sz="1100" spc="-90" dirty="0">
                          <a:latin typeface="Arial"/>
                          <a:cs typeface="Arial"/>
                        </a:rPr>
                        <a:t>144</a:t>
                      </a:r>
                      <a:endParaRPr sz="1100">
                        <a:latin typeface="Arial"/>
                        <a:cs typeface="Arial"/>
                      </a:endParaRPr>
                    </a:p>
                  </a:txBody>
                  <a:tcPr marL="0" marR="0" marT="1905" marB="0">
                    <a:lnL w="9503">
                      <a:solidFill>
                        <a:srgbClr val="000000"/>
                      </a:solidFill>
                      <a:prstDash val="solid"/>
                    </a:lnL>
                    <a:lnR w="9507">
                      <a:solidFill>
                        <a:srgbClr val="DADCDD"/>
                      </a:solidFill>
                      <a:prstDash val="solid"/>
                    </a:lnR>
                    <a:lnT w="9493">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70" dirty="0">
                          <a:latin typeface="Arial"/>
                          <a:cs typeface="Arial"/>
                        </a:rPr>
                        <a:t>26-30</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93">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50" dirty="0">
                          <a:latin typeface="Arial"/>
                          <a:cs typeface="Arial"/>
                        </a:rPr>
                        <a:t>High</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93">
                      <a:solidFill>
                        <a:srgbClr val="000000"/>
                      </a:solidFill>
                      <a:prstDash val="solid"/>
                    </a:lnT>
                    <a:lnB w="9488">
                      <a:solidFill>
                        <a:srgbClr val="000000"/>
                      </a:solidFill>
                      <a:prstDash val="solid"/>
                    </a:lnB>
                  </a:tcPr>
                </a:tc>
                <a:tc>
                  <a:txBody>
                    <a:bodyPr/>
                    <a:lstStyle/>
                    <a:p>
                      <a:pPr marL="18415">
                        <a:lnSpc>
                          <a:spcPct val="100000"/>
                        </a:lnSpc>
                        <a:spcBef>
                          <a:spcPts val="15"/>
                        </a:spcBef>
                      </a:pPr>
                      <a:r>
                        <a:rPr sz="1100" spc="-85" dirty="0">
                          <a:latin typeface="Arial"/>
                          <a:cs typeface="Arial"/>
                        </a:rPr>
                        <a:t>&lt;$30,000</a:t>
                      </a:r>
                      <a:endParaRPr sz="1100">
                        <a:latin typeface="Arial"/>
                        <a:cs typeface="Arial"/>
                      </a:endParaRPr>
                    </a:p>
                  </a:txBody>
                  <a:tcPr marL="0" marR="0" marT="1905" marB="0">
                    <a:lnL w="9507">
                      <a:solidFill>
                        <a:srgbClr val="DADCDD"/>
                      </a:solidFill>
                      <a:prstDash val="solid"/>
                    </a:lnL>
                    <a:lnR w="9498">
                      <a:solidFill>
                        <a:srgbClr val="000000"/>
                      </a:solidFill>
                      <a:prstDash val="solid"/>
                    </a:lnR>
                    <a:lnT w="9493">
                      <a:solidFill>
                        <a:srgbClr val="000000"/>
                      </a:solidFill>
                      <a:prstDash val="solid"/>
                    </a:lnT>
                    <a:lnB w="9488">
                      <a:solidFill>
                        <a:srgbClr val="000000"/>
                      </a:solidFill>
                      <a:prstDash val="solid"/>
                    </a:lnB>
                  </a:tcPr>
                </a:tc>
                <a:extLst>
                  <a:ext uri="{0D108BD9-81ED-4DB2-BD59-A6C34878D82A}">
                    <a16:rowId xmlns:a16="http://schemas.microsoft.com/office/drawing/2014/main" val="10010"/>
                  </a:ext>
                </a:extLst>
              </a:tr>
              <a:tr h="189668">
                <a:tc>
                  <a:txBody>
                    <a:bodyPr/>
                    <a:lstStyle/>
                    <a:p>
                      <a:pPr marL="18415">
                        <a:lnSpc>
                          <a:spcPct val="100000"/>
                        </a:lnSpc>
                        <a:spcBef>
                          <a:spcPts val="15"/>
                        </a:spcBef>
                      </a:pPr>
                      <a:r>
                        <a:rPr sz="1100" spc="-15" dirty="0">
                          <a:latin typeface="Arial"/>
                          <a:cs typeface="Arial"/>
                        </a:rPr>
                        <a:t>...</a:t>
                      </a:r>
                      <a:endParaRPr sz="1100">
                        <a:latin typeface="Arial"/>
                        <a:cs typeface="Arial"/>
                      </a:endParaRPr>
                    </a:p>
                  </a:txBody>
                  <a:tcPr marL="0" marR="0" marT="1905" marB="0">
                    <a:lnL w="9503">
                      <a:solidFill>
                        <a:srgbClr val="000000"/>
                      </a:solidFill>
                      <a:prstDash val="solid"/>
                    </a:lnL>
                    <a:lnR w="9507">
                      <a:solidFill>
                        <a:srgbClr val="DADCDD"/>
                      </a:solidFill>
                      <a:prstDash val="solid"/>
                    </a:lnR>
                    <a:lnT w="9488">
                      <a:solidFill>
                        <a:srgbClr val="000000"/>
                      </a:solidFill>
                      <a:prstDash val="solid"/>
                    </a:lnT>
                    <a:lnB w="9441">
                      <a:solidFill>
                        <a:srgbClr val="000000"/>
                      </a:solidFill>
                      <a:prstDash val="solid"/>
                    </a:lnB>
                  </a:tcPr>
                </a:tc>
                <a:tc>
                  <a:txBody>
                    <a:bodyPr/>
                    <a:lstStyle/>
                    <a:p>
                      <a:pPr marL="18415">
                        <a:lnSpc>
                          <a:spcPct val="100000"/>
                        </a:lnSpc>
                        <a:spcBef>
                          <a:spcPts val="15"/>
                        </a:spcBef>
                      </a:pPr>
                      <a:r>
                        <a:rPr sz="1100" spc="-15" dirty="0">
                          <a:latin typeface="Arial"/>
                          <a:cs typeface="Arial"/>
                        </a:rPr>
                        <a:t>...</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41">
                      <a:solidFill>
                        <a:srgbClr val="000000"/>
                      </a:solidFill>
                      <a:prstDash val="solid"/>
                    </a:lnB>
                  </a:tcPr>
                </a:tc>
                <a:tc>
                  <a:txBody>
                    <a:bodyPr/>
                    <a:lstStyle/>
                    <a:p>
                      <a:pPr marL="18415">
                        <a:lnSpc>
                          <a:spcPct val="100000"/>
                        </a:lnSpc>
                        <a:spcBef>
                          <a:spcPts val="15"/>
                        </a:spcBef>
                      </a:pPr>
                      <a:r>
                        <a:rPr sz="1100" spc="-15" dirty="0">
                          <a:latin typeface="Arial"/>
                          <a:cs typeface="Arial"/>
                        </a:rPr>
                        <a:t>...</a:t>
                      </a:r>
                      <a:endParaRPr sz="1100">
                        <a:latin typeface="Arial"/>
                        <a:cs typeface="Arial"/>
                      </a:endParaRPr>
                    </a:p>
                  </a:txBody>
                  <a:tcPr marL="0" marR="0" marT="1905" marB="0">
                    <a:lnL w="9507">
                      <a:solidFill>
                        <a:srgbClr val="DADCDD"/>
                      </a:solidFill>
                      <a:prstDash val="solid"/>
                    </a:lnL>
                    <a:lnR w="9507">
                      <a:solidFill>
                        <a:srgbClr val="DADCDD"/>
                      </a:solidFill>
                      <a:prstDash val="solid"/>
                    </a:lnR>
                    <a:lnT w="9488">
                      <a:solidFill>
                        <a:srgbClr val="000000"/>
                      </a:solidFill>
                      <a:prstDash val="solid"/>
                    </a:lnT>
                    <a:lnB w="9441">
                      <a:solidFill>
                        <a:srgbClr val="000000"/>
                      </a:solidFill>
                      <a:prstDash val="solid"/>
                    </a:lnB>
                  </a:tcPr>
                </a:tc>
                <a:tc>
                  <a:txBody>
                    <a:bodyPr/>
                    <a:lstStyle/>
                    <a:p>
                      <a:pPr marL="18415">
                        <a:lnSpc>
                          <a:spcPct val="100000"/>
                        </a:lnSpc>
                        <a:spcBef>
                          <a:spcPts val="15"/>
                        </a:spcBef>
                      </a:pPr>
                      <a:r>
                        <a:rPr sz="1100" spc="-15" dirty="0">
                          <a:latin typeface="Arial"/>
                          <a:cs typeface="Arial"/>
                        </a:rPr>
                        <a:t>...</a:t>
                      </a:r>
                      <a:endParaRPr sz="1100" dirty="0">
                        <a:latin typeface="Arial"/>
                        <a:cs typeface="Arial"/>
                      </a:endParaRPr>
                    </a:p>
                  </a:txBody>
                  <a:tcPr marL="0" marR="0" marT="1905" marB="0">
                    <a:lnL w="9507">
                      <a:solidFill>
                        <a:srgbClr val="DADCDD"/>
                      </a:solidFill>
                      <a:prstDash val="solid"/>
                    </a:lnL>
                    <a:lnR w="9498">
                      <a:solidFill>
                        <a:srgbClr val="000000"/>
                      </a:solidFill>
                      <a:prstDash val="solid"/>
                    </a:lnR>
                    <a:lnT w="9488">
                      <a:solidFill>
                        <a:srgbClr val="000000"/>
                      </a:solidFill>
                      <a:prstDash val="solid"/>
                    </a:lnT>
                    <a:lnB w="18968">
                      <a:solidFill>
                        <a:srgbClr val="485DB1"/>
                      </a:solidFill>
                      <a:prstDash val="solid"/>
                    </a:lnB>
                  </a:tcPr>
                </a:tc>
                <a:extLst>
                  <a:ext uri="{0D108BD9-81ED-4DB2-BD59-A6C34878D82A}">
                    <a16:rowId xmlns:a16="http://schemas.microsoft.com/office/drawing/2014/main" val="10011"/>
                  </a:ext>
                </a:extLst>
              </a:tr>
            </a:tbl>
          </a:graphicData>
        </a:graphic>
      </p:graphicFrame>
      <p:sp>
        <p:nvSpPr>
          <p:cNvPr id="5" name="object 8"/>
          <p:cNvSpPr/>
          <p:nvPr/>
        </p:nvSpPr>
        <p:spPr>
          <a:xfrm>
            <a:off x="5363688" y="2308537"/>
            <a:ext cx="1605280" cy="264160"/>
          </a:xfrm>
          <a:custGeom>
            <a:avLst/>
            <a:gdLst/>
            <a:ahLst/>
            <a:cxnLst/>
            <a:rect l="l" t="t" r="r" b="b"/>
            <a:pathLst>
              <a:path w="1605279" h="264160">
                <a:moveTo>
                  <a:pt x="0" y="0"/>
                </a:moveTo>
                <a:lnTo>
                  <a:pt x="1604772" y="0"/>
                </a:lnTo>
                <a:lnTo>
                  <a:pt x="1604772" y="263651"/>
                </a:lnTo>
                <a:lnTo>
                  <a:pt x="0" y="263651"/>
                </a:lnTo>
                <a:lnTo>
                  <a:pt x="0" y="0"/>
                </a:lnTo>
                <a:close/>
              </a:path>
            </a:pathLst>
          </a:custGeom>
          <a:solidFill>
            <a:srgbClr val="D3D3E5"/>
          </a:solidFill>
        </p:spPr>
        <p:txBody>
          <a:bodyPr wrap="square" lIns="0" tIns="0" rIns="0" bIns="0" rtlCol="0"/>
          <a:lstStyle/>
          <a:p>
            <a:endParaRPr/>
          </a:p>
        </p:txBody>
      </p:sp>
      <p:sp>
        <p:nvSpPr>
          <p:cNvPr id="6" name="object 9"/>
          <p:cNvSpPr/>
          <p:nvPr/>
        </p:nvSpPr>
        <p:spPr>
          <a:xfrm>
            <a:off x="5363688" y="2308537"/>
            <a:ext cx="1605280" cy="264160"/>
          </a:xfrm>
          <a:custGeom>
            <a:avLst/>
            <a:gdLst/>
            <a:ahLst/>
            <a:cxnLst/>
            <a:rect l="l" t="t" r="r" b="b"/>
            <a:pathLst>
              <a:path w="1605279" h="264160">
                <a:moveTo>
                  <a:pt x="0" y="0"/>
                </a:moveTo>
                <a:lnTo>
                  <a:pt x="1604772" y="0"/>
                </a:lnTo>
                <a:lnTo>
                  <a:pt x="1604772" y="263651"/>
                </a:lnTo>
                <a:lnTo>
                  <a:pt x="0" y="263651"/>
                </a:lnTo>
                <a:lnTo>
                  <a:pt x="0" y="0"/>
                </a:lnTo>
                <a:close/>
              </a:path>
            </a:pathLst>
          </a:custGeom>
          <a:ln w="9906">
            <a:solidFill>
              <a:srgbClr val="373769"/>
            </a:solidFill>
          </a:ln>
        </p:spPr>
        <p:txBody>
          <a:bodyPr wrap="square" lIns="0" tIns="0" rIns="0" bIns="0" rtlCol="0"/>
          <a:lstStyle/>
          <a:p>
            <a:endParaRPr/>
          </a:p>
        </p:txBody>
      </p:sp>
      <p:sp>
        <p:nvSpPr>
          <p:cNvPr id="7" name="object 10"/>
          <p:cNvSpPr txBox="1"/>
          <p:nvPr/>
        </p:nvSpPr>
        <p:spPr>
          <a:xfrm>
            <a:off x="5441897" y="2360512"/>
            <a:ext cx="1210945" cy="167005"/>
          </a:xfrm>
          <a:prstGeom prst="rect">
            <a:avLst/>
          </a:prstGeom>
        </p:spPr>
        <p:txBody>
          <a:bodyPr vert="horz" wrap="square" lIns="0" tIns="0" rIns="0" bIns="0" rtlCol="0">
            <a:spAutoFit/>
          </a:bodyPr>
          <a:lstStyle/>
          <a:p>
            <a:pPr marL="12700">
              <a:lnSpc>
                <a:spcPct val="100000"/>
              </a:lnSpc>
            </a:pPr>
            <a:r>
              <a:rPr sz="1000" spc="-5" dirty="0">
                <a:solidFill>
                  <a:srgbClr val="373769"/>
                </a:solidFill>
                <a:latin typeface="Arial"/>
                <a:cs typeface="Arial"/>
              </a:rPr>
              <a:t>Customer</a:t>
            </a:r>
            <a:r>
              <a:rPr sz="1000" spc="-65" dirty="0">
                <a:solidFill>
                  <a:srgbClr val="373769"/>
                </a:solidFill>
                <a:latin typeface="Arial"/>
                <a:cs typeface="Arial"/>
              </a:rPr>
              <a:t> </a:t>
            </a:r>
            <a:r>
              <a:rPr sz="1000" spc="-5" dirty="0">
                <a:solidFill>
                  <a:srgbClr val="373769"/>
                </a:solidFill>
                <a:latin typeface="Arial"/>
                <a:cs typeface="Arial"/>
              </a:rPr>
              <a:t>Dimension</a:t>
            </a:r>
            <a:endParaRPr sz="1000">
              <a:latin typeface="Arial"/>
              <a:cs typeface="Arial"/>
            </a:endParaRPr>
          </a:p>
        </p:txBody>
      </p:sp>
      <p:sp>
        <p:nvSpPr>
          <p:cNvPr id="8" name="object 11"/>
          <p:cNvSpPr/>
          <p:nvPr/>
        </p:nvSpPr>
        <p:spPr>
          <a:xfrm>
            <a:off x="7120861" y="1902391"/>
            <a:ext cx="1476375" cy="262890"/>
          </a:xfrm>
          <a:custGeom>
            <a:avLst/>
            <a:gdLst/>
            <a:ahLst/>
            <a:cxnLst/>
            <a:rect l="l" t="t" r="r" b="b"/>
            <a:pathLst>
              <a:path w="1476375" h="262889">
                <a:moveTo>
                  <a:pt x="0" y="0"/>
                </a:moveTo>
                <a:lnTo>
                  <a:pt x="1475994" y="0"/>
                </a:lnTo>
                <a:lnTo>
                  <a:pt x="1475994" y="262889"/>
                </a:lnTo>
                <a:lnTo>
                  <a:pt x="0" y="262889"/>
                </a:lnTo>
                <a:lnTo>
                  <a:pt x="0" y="0"/>
                </a:lnTo>
                <a:close/>
              </a:path>
            </a:pathLst>
          </a:custGeom>
          <a:solidFill>
            <a:srgbClr val="D3D3E5"/>
          </a:solidFill>
        </p:spPr>
        <p:txBody>
          <a:bodyPr wrap="square" lIns="0" tIns="0" rIns="0" bIns="0" rtlCol="0"/>
          <a:lstStyle/>
          <a:p>
            <a:endParaRPr/>
          </a:p>
        </p:txBody>
      </p:sp>
      <p:sp>
        <p:nvSpPr>
          <p:cNvPr id="9" name="object 12"/>
          <p:cNvSpPr/>
          <p:nvPr/>
        </p:nvSpPr>
        <p:spPr>
          <a:xfrm>
            <a:off x="7120861" y="1902391"/>
            <a:ext cx="1476375" cy="262890"/>
          </a:xfrm>
          <a:custGeom>
            <a:avLst/>
            <a:gdLst/>
            <a:ahLst/>
            <a:cxnLst/>
            <a:rect l="l" t="t" r="r" b="b"/>
            <a:pathLst>
              <a:path w="1476375" h="262889">
                <a:moveTo>
                  <a:pt x="0" y="0"/>
                </a:moveTo>
                <a:lnTo>
                  <a:pt x="1475994" y="0"/>
                </a:lnTo>
                <a:lnTo>
                  <a:pt x="1475994" y="262889"/>
                </a:lnTo>
                <a:lnTo>
                  <a:pt x="0" y="262889"/>
                </a:lnTo>
                <a:lnTo>
                  <a:pt x="0" y="0"/>
                </a:lnTo>
                <a:close/>
              </a:path>
            </a:pathLst>
          </a:custGeom>
          <a:ln w="9906">
            <a:solidFill>
              <a:srgbClr val="373769"/>
            </a:solidFill>
          </a:ln>
        </p:spPr>
        <p:txBody>
          <a:bodyPr wrap="square" lIns="0" tIns="0" rIns="0" bIns="0" rtlCol="0"/>
          <a:lstStyle/>
          <a:p>
            <a:endParaRPr/>
          </a:p>
        </p:txBody>
      </p:sp>
      <p:sp>
        <p:nvSpPr>
          <p:cNvPr id="10" name="object 13"/>
          <p:cNvSpPr txBox="1"/>
          <p:nvPr/>
        </p:nvSpPr>
        <p:spPr>
          <a:xfrm>
            <a:off x="7495525" y="1937383"/>
            <a:ext cx="726440" cy="197485"/>
          </a:xfrm>
          <a:prstGeom prst="rect">
            <a:avLst/>
          </a:prstGeom>
        </p:spPr>
        <p:txBody>
          <a:bodyPr vert="horz" wrap="square" lIns="0" tIns="0" rIns="0" bIns="0" rtlCol="0">
            <a:spAutoFit/>
          </a:bodyPr>
          <a:lstStyle/>
          <a:p>
            <a:pPr marL="12700">
              <a:lnSpc>
                <a:spcPct val="100000"/>
              </a:lnSpc>
            </a:pPr>
            <a:r>
              <a:rPr sz="1200" spc="-5" dirty="0">
                <a:solidFill>
                  <a:srgbClr val="373769"/>
                </a:solidFill>
                <a:latin typeface="Arial"/>
                <a:cs typeface="Arial"/>
              </a:rPr>
              <a:t>Fact</a:t>
            </a:r>
            <a:r>
              <a:rPr sz="1200" spc="-85" dirty="0">
                <a:solidFill>
                  <a:srgbClr val="373769"/>
                </a:solidFill>
                <a:latin typeface="Arial"/>
                <a:cs typeface="Arial"/>
              </a:rPr>
              <a:t> </a:t>
            </a:r>
            <a:r>
              <a:rPr sz="1200" spc="-35" dirty="0">
                <a:solidFill>
                  <a:srgbClr val="373769"/>
                </a:solidFill>
                <a:latin typeface="Arial"/>
                <a:cs typeface="Arial"/>
              </a:rPr>
              <a:t>Table</a:t>
            </a:r>
            <a:endParaRPr sz="1200">
              <a:latin typeface="Arial"/>
              <a:cs typeface="Arial"/>
            </a:endParaRPr>
          </a:p>
        </p:txBody>
      </p:sp>
      <p:sp>
        <p:nvSpPr>
          <p:cNvPr id="11" name="object 14"/>
          <p:cNvSpPr/>
          <p:nvPr/>
        </p:nvSpPr>
        <p:spPr>
          <a:xfrm>
            <a:off x="7120861" y="2159946"/>
            <a:ext cx="1476375" cy="965200"/>
          </a:xfrm>
          <a:custGeom>
            <a:avLst/>
            <a:gdLst/>
            <a:ahLst/>
            <a:cxnLst/>
            <a:rect l="l" t="t" r="r" b="b"/>
            <a:pathLst>
              <a:path w="1476375" h="965200">
                <a:moveTo>
                  <a:pt x="0" y="0"/>
                </a:moveTo>
                <a:lnTo>
                  <a:pt x="1475994" y="0"/>
                </a:lnTo>
                <a:lnTo>
                  <a:pt x="1475994" y="964691"/>
                </a:lnTo>
                <a:lnTo>
                  <a:pt x="0" y="964691"/>
                </a:lnTo>
                <a:lnTo>
                  <a:pt x="0" y="0"/>
                </a:lnTo>
                <a:close/>
              </a:path>
            </a:pathLst>
          </a:custGeom>
          <a:ln w="9906">
            <a:solidFill>
              <a:srgbClr val="373769"/>
            </a:solidFill>
          </a:ln>
        </p:spPr>
        <p:txBody>
          <a:bodyPr wrap="square" lIns="0" tIns="0" rIns="0" bIns="0" rtlCol="0"/>
          <a:lstStyle/>
          <a:p>
            <a:endParaRPr/>
          </a:p>
        </p:txBody>
      </p:sp>
      <p:sp>
        <p:nvSpPr>
          <p:cNvPr id="12" name="object 15"/>
          <p:cNvSpPr txBox="1"/>
          <p:nvPr/>
        </p:nvSpPr>
        <p:spPr>
          <a:xfrm>
            <a:off x="7199478" y="2201579"/>
            <a:ext cx="1167130" cy="334645"/>
          </a:xfrm>
          <a:prstGeom prst="rect">
            <a:avLst/>
          </a:prstGeom>
        </p:spPr>
        <p:txBody>
          <a:bodyPr vert="horz" wrap="square" lIns="0" tIns="0" rIns="0" bIns="0" rtlCol="0">
            <a:spAutoFit/>
          </a:bodyPr>
          <a:lstStyle/>
          <a:p>
            <a:pPr marL="12700" marR="5080">
              <a:lnSpc>
                <a:spcPct val="100000"/>
              </a:lnSpc>
            </a:pPr>
            <a:r>
              <a:rPr sz="1050" spc="-5" dirty="0">
                <a:solidFill>
                  <a:srgbClr val="373769"/>
                </a:solidFill>
                <a:latin typeface="Arial"/>
                <a:cs typeface="Arial"/>
              </a:rPr>
              <a:t>Date Key (FK)  Customer Key</a:t>
            </a:r>
            <a:r>
              <a:rPr sz="1050" spc="-55" dirty="0">
                <a:solidFill>
                  <a:srgbClr val="373769"/>
                </a:solidFill>
                <a:latin typeface="Arial"/>
                <a:cs typeface="Arial"/>
              </a:rPr>
              <a:t> </a:t>
            </a:r>
            <a:r>
              <a:rPr sz="1050" spc="-5" dirty="0">
                <a:solidFill>
                  <a:srgbClr val="373769"/>
                </a:solidFill>
                <a:latin typeface="Arial"/>
                <a:cs typeface="Arial"/>
              </a:rPr>
              <a:t>(FK)</a:t>
            </a:r>
            <a:endParaRPr sz="1050">
              <a:latin typeface="Arial"/>
              <a:cs typeface="Arial"/>
            </a:endParaRPr>
          </a:p>
        </p:txBody>
      </p:sp>
      <p:sp>
        <p:nvSpPr>
          <p:cNvPr id="13" name="object 16"/>
          <p:cNvSpPr txBox="1"/>
          <p:nvPr/>
        </p:nvSpPr>
        <p:spPr>
          <a:xfrm>
            <a:off x="7199478" y="2521620"/>
            <a:ext cx="1451610" cy="174625"/>
          </a:xfrm>
          <a:prstGeom prst="rect">
            <a:avLst/>
          </a:prstGeom>
        </p:spPr>
        <p:txBody>
          <a:bodyPr vert="horz" wrap="square" lIns="0" tIns="0" rIns="0" bIns="0" rtlCol="0">
            <a:spAutoFit/>
          </a:bodyPr>
          <a:lstStyle/>
          <a:p>
            <a:pPr marL="12700">
              <a:lnSpc>
                <a:spcPct val="100000"/>
              </a:lnSpc>
            </a:pPr>
            <a:r>
              <a:rPr sz="1050" spc="-5" dirty="0">
                <a:solidFill>
                  <a:srgbClr val="373769"/>
                </a:solidFill>
                <a:latin typeface="Arial"/>
                <a:cs typeface="Arial"/>
              </a:rPr>
              <a:t>Demographics Key</a:t>
            </a:r>
            <a:r>
              <a:rPr sz="1050" spc="-30" dirty="0">
                <a:solidFill>
                  <a:srgbClr val="373769"/>
                </a:solidFill>
                <a:latin typeface="Arial"/>
                <a:cs typeface="Arial"/>
              </a:rPr>
              <a:t> </a:t>
            </a:r>
            <a:r>
              <a:rPr sz="1050" spc="-5" dirty="0">
                <a:solidFill>
                  <a:srgbClr val="373769"/>
                </a:solidFill>
                <a:latin typeface="Arial"/>
                <a:cs typeface="Arial"/>
              </a:rPr>
              <a:t>(FK)</a:t>
            </a:r>
            <a:endParaRPr sz="1050">
              <a:latin typeface="Arial"/>
              <a:cs typeface="Arial"/>
            </a:endParaRPr>
          </a:p>
        </p:txBody>
      </p:sp>
      <p:sp>
        <p:nvSpPr>
          <p:cNvPr id="14" name="object 17"/>
          <p:cNvSpPr txBox="1"/>
          <p:nvPr/>
        </p:nvSpPr>
        <p:spPr>
          <a:xfrm>
            <a:off x="7199478" y="2681640"/>
            <a:ext cx="715645" cy="334645"/>
          </a:xfrm>
          <a:prstGeom prst="rect">
            <a:avLst/>
          </a:prstGeom>
        </p:spPr>
        <p:txBody>
          <a:bodyPr vert="horz" wrap="square" lIns="0" tIns="0" rIns="0" bIns="0" rtlCol="0">
            <a:spAutoFit/>
          </a:bodyPr>
          <a:lstStyle/>
          <a:p>
            <a:pPr marL="12700" marR="5080">
              <a:lnSpc>
                <a:spcPct val="100000"/>
              </a:lnSpc>
            </a:pPr>
            <a:r>
              <a:rPr sz="1050" spc="-5" dirty="0">
                <a:solidFill>
                  <a:srgbClr val="373769"/>
                </a:solidFill>
                <a:latin typeface="Arial"/>
                <a:cs typeface="Arial"/>
              </a:rPr>
              <a:t>More</a:t>
            </a:r>
            <a:r>
              <a:rPr sz="1050" spc="-55" dirty="0">
                <a:solidFill>
                  <a:srgbClr val="373769"/>
                </a:solidFill>
                <a:latin typeface="Arial"/>
                <a:cs typeface="Arial"/>
              </a:rPr>
              <a:t> </a:t>
            </a:r>
            <a:r>
              <a:rPr sz="1050" spc="-5" dirty="0">
                <a:solidFill>
                  <a:srgbClr val="373769"/>
                </a:solidFill>
                <a:latin typeface="Arial"/>
                <a:cs typeface="Arial"/>
              </a:rPr>
              <a:t>FKs...  Facts...</a:t>
            </a:r>
            <a:endParaRPr sz="1050">
              <a:latin typeface="Arial"/>
              <a:cs typeface="Arial"/>
            </a:endParaRPr>
          </a:p>
        </p:txBody>
      </p:sp>
      <p:sp>
        <p:nvSpPr>
          <p:cNvPr id="15" name="object 18"/>
          <p:cNvSpPr/>
          <p:nvPr/>
        </p:nvSpPr>
        <p:spPr>
          <a:xfrm>
            <a:off x="6968461" y="2457133"/>
            <a:ext cx="153035" cy="271780"/>
          </a:xfrm>
          <a:custGeom>
            <a:avLst/>
            <a:gdLst/>
            <a:ahLst/>
            <a:cxnLst/>
            <a:rect l="l" t="t" r="r" b="b"/>
            <a:pathLst>
              <a:path w="153034" h="271779">
                <a:moveTo>
                  <a:pt x="0" y="271233"/>
                </a:moveTo>
                <a:lnTo>
                  <a:pt x="152730" y="0"/>
                </a:lnTo>
              </a:path>
            </a:pathLst>
          </a:custGeom>
          <a:ln w="9906">
            <a:solidFill>
              <a:srgbClr val="373769"/>
            </a:solidFill>
          </a:ln>
        </p:spPr>
        <p:txBody>
          <a:bodyPr wrap="square" lIns="0" tIns="0" rIns="0" bIns="0" rtlCol="0"/>
          <a:lstStyle/>
          <a:p>
            <a:endParaRPr/>
          </a:p>
        </p:txBody>
      </p:sp>
      <p:sp>
        <p:nvSpPr>
          <p:cNvPr id="16" name="object 19"/>
          <p:cNvSpPr/>
          <p:nvPr/>
        </p:nvSpPr>
        <p:spPr>
          <a:xfrm>
            <a:off x="5363688" y="2572189"/>
            <a:ext cx="1605280" cy="1461135"/>
          </a:xfrm>
          <a:custGeom>
            <a:avLst/>
            <a:gdLst/>
            <a:ahLst/>
            <a:cxnLst/>
            <a:rect l="l" t="t" r="r" b="b"/>
            <a:pathLst>
              <a:path w="1605279" h="1461135">
                <a:moveTo>
                  <a:pt x="0" y="0"/>
                </a:moveTo>
                <a:lnTo>
                  <a:pt x="1604772" y="0"/>
                </a:lnTo>
                <a:lnTo>
                  <a:pt x="1604772" y="1460754"/>
                </a:lnTo>
                <a:lnTo>
                  <a:pt x="0" y="1460754"/>
                </a:lnTo>
                <a:lnTo>
                  <a:pt x="0" y="0"/>
                </a:lnTo>
                <a:close/>
              </a:path>
            </a:pathLst>
          </a:custGeom>
          <a:ln w="9905">
            <a:solidFill>
              <a:srgbClr val="373769"/>
            </a:solidFill>
          </a:ln>
        </p:spPr>
        <p:txBody>
          <a:bodyPr wrap="square" lIns="0" tIns="0" rIns="0" bIns="0" rtlCol="0"/>
          <a:lstStyle/>
          <a:p>
            <a:endParaRPr/>
          </a:p>
        </p:txBody>
      </p:sp>
      <p:sp>
        <p:nvSpPr>
          <p:cNvPr id="17" name="object 20"/>
          <p:cNvSpPr txBox="1"/>
          <p:nvPr/>
        </p:nvSpPr>
        <p:spPr>
          <a:xfrm>
            <a:off x="5441769" y="2688971"/>
            <a:ext cx="1167765" cy="929005"/>
          </a:xfrm>
          <a:prstGeom prst="rect">
            <a:avLst/>
          </a:prstGeom>
        </p:spPr>
        <p:txBody>
          <a:bodyPr vert="horz" wrap="square" lIns="0" tIns="0" rIns="0" bIns="0" rtlCol="0">
            <a:spAutoFit/>
          </a:bodyPr>
          <a:lstStyle/>
          <a:p>
            <a:pPr marL="12700" marR="5080">
              <a:lnSpc>
                <a:spcPct val="100000"/>
              </a:lnSpc>
            </a:pPr>
            <a:r>
              <a:rPr sz="1000" spc="-5" dirty="0">
                <a:solidFill>
                  <a:srgbClr val="373769"/>
                </a:solidFill>
                <a:latin typeface="Arial"/>
                <a:cs typeface="Arial"/>
              </a:rPr>
              <a:t>Customer Key (PK)  Customer ID (NK)  Customer </a:t>
            </a:r>
            <a:r>
              <a:rPr sz="1000" dirty="0">
                <a:solidFill>
                  <a:srgbClr val="373769"/>
                </a:solidFill>
                <a:latin typeface="Arial"/>
                <a:cs typeface="Arial"/>
              </a:rPr>
              <a:t>Name  </a:t>
            </a:r>
            <a:r>
              <a:rPr sz="1000" spc="-5" dirty="0">
                <a:solidFill>
                  <a:srgbClr val="373769"/>
                </a:solidFill>
                <a:latin typeface="Arial"/>
                <a:cs typeface="Arial"/>
              </a:rPr>
              <a:t>Customer Address  Customer</a:t>
            </a:r>
            <a:r>
              <a:rPr sz="1000" spc="-60" dirty="0">
                <a:solidFill>
                  <a:srgbClr val="373769"/>
                </a:solidFill>
                <a:latin typeface="Arial"/>
                <a:cs typeface="Arial"/>
              </a:rPr>
              <a:t> </a:t>
            </a:r>
            <a:r>
              <a:rPr sz="1000" spc="-5" dirty="0">
                <a:solidFill>
                  <a:srgbClr val="373769"/>
                </a:solidFill>
                <a:latin typeface="Arial"/>
                <a:cs typeface="Arial"/>
              </a:rPr>
              <a:t>City-State  Customer</a:t>
            </a:r>
            <a:r>
              <a:rPr sz="1000" spc="-80" dirty="0">
                <a:solidFill>
                  <a:srgbClr val="373769"/>
                </a:solidFill>
                <a:latin typeface="Arial"/>
                <a:cs typeface="Arial"/>
              </a:rPr>
              <a:t> </a:t>
            </a:r>
            <a:r>
              <a:rPr sz="1000" spc="-5" dirty="0">
                <a:solidFill>
                  <a:srgbClr val="373769"/>
                </a:solidFill>
                <a:latin typeface="Arial"/>
                <a:cs typeface="Arial"/>
              </a:rPr>
              <a:t>State</a:t>
            </a:r>
            <a:endParaRPr sz="1000">
              <a:latin typeface="Arial"/>
              <a:cs typeface="Arial"/>
            </a:endParaRPr>
          </a:p>
        </p:txBody>
      </p:sp>
      <p:sp>
        <p:nvSpPr>
          <p:cNvPr id="18" name="object 21"/>
          <p:cNvSpPr txBox="1"/>
          <p:nvPr/>
        </p:nvSpPr>
        <p:spPr>
          <a:xfrm>
            <a:off x="5441769" y="3603673"/>
            <a:ext cx="1539240" cy="319405"/>
          </a:xfrm>
          <a:prstGeom prst="rect">
            <a:avLst/>
          </a:prstGeom>
        </p:spPr>
        <p:txBody>
          <a:bodyPr vert="horz" wrap="square" lIns="0" tIns="0" rIns="0" bIns="0" rtlCol="0">
            <a:spAutoFit/>
          </a:bodyPr>
          <a:lstStyle/>
          <a:p>
            <a:pPr marL="12700" marR="5080">
              <a:lnSpc>
                <a:spcPct val="100000"/>
              </a:lnSpc>
            </a:pPr>
            <a:r>
              <a:rPr sz="1000" spc="-5" dirty="0">
                <a:solidFill>
                  <a:srgbClr val="373769"/>
                </a:solidFill>
                <a:latin typeface="Arial"/>
                <a:cs typeface="Arial"/>
              </a:rPr>
              <a:t>Customer ZIP-Postal</a:t>
            </a:r>
            <a:r>
              <a:rPr sz="1000" spc="-60" dirty="0">
                <a:solidFill>
                  <a:srgbClr val="373769"/>
                </a:solidFill>
                <a:latin typeface="Arial"/>
                <a:cs typeface="Arial"/>
              </a:rPr>
              <a:t> </a:t>
            </a:r>
            <a:r>
              <a:rPr sz="1000" spc="-5" dirty="0">
                <a:solidFill>
                  <a:srgbClr val="373769"/>
                </a:solidFill>
                <a:latin typeface="Arial"/>
                <a:cs typeface="Arial"/>
              </a:rPr>
              <a:t>Code  Customer Date </a:t>
            </a:r>
            <a:r>
              <a:rPr sz="1000" dirty="0">
                <a:solidFill>
                  <a:srgbClr val="373769"/>
                </a:solidFill>
                <a:latin typeface="Arial"/>
                <a:cs typeface="Arial"/>
              </a:rPr>
              <a:t>of</a:t>
            </a:r>
            <a:r>
              <a:rPr sz="1000" spc="-90" dirty="0">
                <a:solidFill>
                  <a:srgbClr val="373769"/>
                </a:solidFill>
                <a:latin typeface="Arial"/>
                <a:cs typeface="Arial"/>
              </a:rPr>
              <a:t> </a:t>
            </a:r>
            <a:r>
              <a:rPr sz="1000" spc="-5" dirty="0">
                <a:solidFill>
                  <a:srgbClr val="373769"/>
                </a:solidFill>
                <a:latin typeface="Arial"/>
                <a:cs typeface="Arial"/>
              </a:rPr>
              <a:t>Birth</a:t>
            </a:r>
            <a:endParaRPr sz="1000">
              <a:latin typeface="Arial"/>
              <a:cs typeface="Arial"/>
            </a:endParaRPr>
          </a:p>
        </p:txBody>
      </p:sp>
      <p:sp>
        <p:nvSpPr>
          <p:cNvPr id="19" name="object 22"/>
          <p:cNvSpPr/>
          <p:nvPr/>
        </p:nvSpPr>
        <p:spPr>
          <a:xfrm>
            <a:off x="7373005" y="3309857"/>
            <a:ext cx="1691639" cy="264160"/>
          </a:xfrm>
          <a:custGeom>
            <a:avLst/>
            <a:gdLst/>
            <a:ahLst/>
            <a:cxnLst/>
            <a:rect l="l" t="t" r="r" b="b"/>
            <a:pathLst>
              <a:path w="1691640" h="264160">
                <a:moveTo>
                  <a:pt x="0" y="0"/>
                </a:moveTo>
                <a:lnTo>
                  <a:pt x="1691639" y="0"/>
                </a:lnTo>
                <a:lnTo>
                  <a:pt x="1691639" y="263651"/>
                </a:lnTo>
                <a:lnTo>
                  <a:pt x="0" y="263651"/>
                </a:lnTo>
                <a:lnTo>
                  <a:pt x="0" y="0"/>
                </a:lnTo>
                <a:close/>
              </a:path>
            </a:pathLst>
          </a:custGeom>
          <a:solidFill>
            <a:srgbClr val="D3D3E5"/>
          </a:solidFill>
        </p:spPr>
        <p:txBody>
          <a:bodyPr wrap="square" lIns="0" tIns="0" rIns="0" bIns="0" rtlCol="0"/>
          <a:lstStyle/>
          <a:p>
            <a:endParaRPr/>
          </a:p>
        </p:txBody>
      </p:sp>
      <p:sp>
        <p:nvSpPr>
          <p:cNvPr id="20" name="object 23"/>
          <p:cNvSpPr/>
          <p:nvPr/>
        </p:nvSpPr>
        <p:spPr>
          <a:xfrm>
            <a:off x="7373005" y="3309857"/>
            <a:ext cx="1691639" cy="264160"/>
          </a:xfrm>
          <a:custGeom>
            <a:avLst/>
            <a:gdLst/>
            <a:ahLst/>
            <a:cxnLst/>
            <a:rect l="l" t="t" r="r" b="b"/>
            <a:pathLst>
              <a:path w="1691640" h="264160">
                <a:moveTo>
                  <a:pt x="0" y="0"/>
                </a:moveTo>
                <a:lnTo>
                  <a:pt x="1691639" y="0"/>
                </a:lnTo>
                <a:lnTo>
                  <a:pt x="1691639" y="263651"/>
                </a:lnTo>
                <a:lnTo>
                  <a:pt x="0" y="263651"/>
                </a:lnTo>
                <a:lnTo>
                  <a:pt x="0" y="0"/>
                </a:lnTo>
                <a:close/>
              </a:path>
            </a:pathLst>
          </a:custGeom>
          <a:ln w="9906">
            <a:solidFill>
              <a:srgbClr val="373769"/>
            </a:solidFill>
          </a:ln>
        </p:spPr>
        <p:txBody>
          <a:bodyPr wrap="square" lIns="0" tIns="0" rIns="0" bIns="0" rtlCol="0"/>
          <a:lstStyle/>
          <a:p>
            <a:endParaRPr/>
          </a:p>
        </p:txBody>
      </p:sp>
      <p:sp>
        <p:nvSpPr>
          <p:cNvPr id="21" name="object 24"/>
          <p:cNvSpPr txBox="1"/>
          <p:nvPr/>
        </p:nvSpPr>
        <p:spPr>
          <a:xfrm>
            <a:off x="7451243" y="3361435"/>
            <a:ext cx="1477645" cy="167005"/>
          </a:xfrm>
          <a:prstGeom prst="rect">
            <a:avLst/>
          </a:prstGeom>
        </p:spPr>
        <p:txBody>
          <a:bodyPr vert="horz" wrap="square" lIns="0" tIns="0" rIns="0" bIns="0" rtlCol="0">
            <a:spAutoFit/>
          </a:bodyPr>
          <a:lstStyle/>
          <a:p>
            <a:pPr marL="12700">
              <a:lnSpc>
                <a:spcPct val="100000"/>
              </a:lnSpc>
            </a:pPr>
            <a:r>
              <a:rPr sz="1000" spc="-5" dirty="0">
                <a:solidFill>
                  <a:srgbClr val="373769"/>
                </a:solidFill>
                <a:latin typeface="Arial"/>
                <a:cs typeface="Arial"/>
              </a:rPr>
              <a:t>Demographics</a:t>
            </a:r>
            <a:r>
              <a:rPr sz="1000" spc="-55" dirty="0">
                <a:solidFill>
                  <a:srgbClr val="373769"/>
                </a:solidFill>
                <a:latin typeface="Arial"/>
                <a:cs typeface="Arial"/>
              </a:rPr>
              <a:t> </a:t>
            </a:r>
            <a:r>
              <a:rPr sz="1000" spc="-5" dirty="0">
                <a:solidFill>
                  <a:srgbClr val="373769"/>
                </a:solidFill>
                <a:latin typeface="Arial"/>
                <a:cs typeface="Arial"/>
              </a:rPr>
              <a:t>Dimension</a:t>
            </a:r>
            <a:endParaRPr sz="1000">
              <a:latin typeface="Arial"/>
              <a:cs typeface="Arial"/>
            </a:endParaRPr>
          </a:p>
        </p:txBody>
      </p:sp>
      <p:sp>
        <p:nvSpPr>
          <p:cNvPr id="22" name="object 25"/>
          <p:cNvSpPr/>
          <p:nvPr/>
        </p:nvSpPr>
        <p:spPr>
          <a:xfrm flipH="1" flipV="1">
            <a:off x="7664388" y="3125146"/>
            <a:ext cx="341936" cy="164860"/>
          </a:xfrm>
          <a:custGeom>
            <a:avLst/>
            <a:gdLst/>
            <a:ahLst/>
            <a:cxnLst/>
            <a:rect l="l" t="t" r="r" b="b"/>
            <a:pathLst>
              <a:path w="166370" h="80010">
                <a:moveTo>
                  <a:pt x="0" y="79997"/>
                </a:moveTo>
                <a:lnTo>
                  <a:pt x="166319" y="0"/>
                </a:lnTo>
              </a:path>
            </a:pathLst>
          </a:custGeom>
          <a:ln w="9906">
            <a:solidFill>
              <a:srgbClr val="373769"/>
            </a:solidFill>
          </a:ln>
        </p:spPr>
        <p:txBody>
          <a:bodyPr wrap="square" lIns="0" tIns="0" rIns="0" bIns="0" rtlCol="0"/>
          <a:lstStyle/>
          <a:p>
            <a:endParaRPr/>
          </a:p>
        </p:txBody>
      </p:sp>
      <p:sp>
        <p:nvSpPr>
          <p:cNvPr id="23" name="object 26"/>
          <p:cNvSpPr/>
          <p:nvPr/>
        </p:nvSpPr>
        <p:spPr>
          <a:xfrm>
            <a:off x="7373005" y="3573510"/>
            <a:ext cx="1691639" cy="701040"/>
          </a:xfrm>
          <a:custGeom>
            <a:avLst/>
            <a:gdLst/>
            <a:ahLst/>
            <a:cxnLst/>
            <a:rect l="l" t="t" r="r" b="b"/>
            <a:pathLst>
              <a:path w="1691640" h="701039">
                <a:moveTo>
                  <a:pt x="0" y="0"/>
                </a:moveTo>
                <a:lnTo>
                  <a:pt x="1691639" y="0"/>
                </a:lnTo>
                <a:lnTo>
                  <a:pt x="1691639" y="701039"/>
                </a:lnTo>
                <a:lnTo>
                  <a:pt x="0" y="701039"/>
                </a:lnTo>
                <a:lnTo>
                  <a:pt x="0" y="0"/>
                </a:lnTo>
                <a:close/>
              </a:path>
            </a:pathLst>
          </a:custGeom>
          <a:ln w="9906">
            <a:solidFill>
              <a:srgbClr val="373769"/>
            </a:solidFill>
          </a:ln>
        </p:spPr>
        <p:txBody>
          <a:bodyPr wrap="square" lIns="0" tIns="0" rIns="0" bIns="0" rtlCol="0"/>
          <a:lstStyle/>
          <a:p>
            <a:endParaRPr/>
          </a:p>
        </p:txBody>
      </p:sp>
      <p:sp>
        <p:nvSpPr>
          <p:cNvPr id="24" name="object 27"/>
          <p:cNvSpPr txBox="1"/>
          <p:nvPr/>
        </p:nvSpPr>
        <p:spPr>
          <a:xfrm>
            <a:off x="7451242" y="3615134"/>
            <a:ext cx="1558925" cy="624205"/>
          </a:xfrm>
          <a:prstGeom prst="rect">
            <a:avLst/>
          </a:prstGeom>
        </p:spPr>
        <p:txBody>
          <a:bodyPr vert="horz" wrap="square" lIns="0" tIns="0" rIns="0" bIns="0" rtlCol="0">
            <a:spAutoFit/>
          </a:bodyPr>
          <a:lstStyle/>
          <a:p>
            <a:pPr marL="12700" marR="180340">
              <a:lnSpc>
                <a:spcPct val="100000"/>
              </a:lnSpc>
            </a:pPr>
            <a:r>
              <a:rPr sz="1000" spc="-5" dirty="0">
                <a:solidFill>
                  <a:srgbClr val="373769"/>
                </a:solidFill>
                <a:latin typeface="Arial"/>
                <a:cs typeface="Arial"/>
              </a:rPr>
              <a:t>Demographics Key</a:t>
            </a:r>
            <a:r>
              <a:rPr sz="1000" spc="-70" dirty="0">
                <a:solidFill>
                  <a:srgbClr val="373769"/>
                </a:solidFill>
                <a:latin typeface="Arial"/>
                <a:cs typeface="Arial"/>
              </a:rPr>
              <a:t> </a:t>
            </a:r>
            <a:r>
              <a:rPr sz="1000" spc="-5" dirty="0">
                <a:solidFill>
                  <a:srgbClr val="373769"/>
                </a:solidFill>
                <a:latin typeface="Arial"/>
                <a:cs typeface="Arial"/>
              </a:rPr>
              <a:t>(PK)  Age</a:t>
            </a:r>
            <a:r>
              <a:rPr sz="1000" spc="-100" dirty="0">
                <a:solidFill>
                  <a:srgbClr val="373769"/>
                </a:solidFill>
                <a:latin typeface="Arial"/>
                <a:cs typeface="Arial"/>
              </a:rPr>
              <a:t> </a:t>
            </a:r>
            <a:r>
              <a:rPr sz="1000" spc="-5" dirty="0">
                <a:solidFill>
                  <a:srgbClr val="373769"/>
                </a:solidFill>
                <a:latin typeface="Arial"/>
                <a:cs typeface="Arial"/>
              </a:rPr>
              <a:t>Band</a:t>
            </a:r>
            <a:endParaRPr sz="1000">
              <a:latin typeface="Arial"/>
              <a:cs typeface="Arial"/>
            </a:endParaRPr>
          </a:p>
          <a:p>
            <a:pPr marL="12700" marR="5080">
              <a:lnSpc>
                <a:spcPct val="100000"/>
              </a:lnSpc>
            </a:pPr>
            <a:r>
              <a:rPr sz="1000" spc="-5" dirty="0">
                <a:solidFill>
                  <a:srgbClr val="373769"/>
                </a:solidFill>
                <a:latin typeface="Arial"/>
                <a:cs typeface="Arial"/>
              </a:rPr>
              <a:t>Purchase Frequency</a:t>
            </a:r>
            <a:r>
              <a:rPr sz="1000" spc="-85" dirty="0">
                <a:solidFill>
                  <a:srgbClr val="373769"/>
                </a:solidFill>
                <a:latin typeface="Arial"/>
                <a:cs typeface="Arial"/>
              </a:rPr>
              <a:t> </a:t>
            </a:r>
            <a:r>
              <a:rPr sz="1000" dirty="0">
                <a:solidFill>
                  <a:srgbClr val="373769"/>
                </a:solidFill>
                <a:latin typeface="Arial"/>
                <a:cs typeface="Arial"/>
              </a:rPr>
              <a:t>Score  </a:t>
            </a:r>
            <a:r>
              <a:rPr sz="1000" spc="-5" dirty="0">
                <a:solidFill>
                  <a:srgbClr val="373769"/>
                </a:solidFill>
                <a:latin typeface="Arial"/>
                <a:cs typeface="Arial"/>
              </a:rPr>
              <a:t>Income</a:t>
            </a:r>
            <a:r>
              <a:rPr sz="1000" spc="-85" dirty="0">
                <a:solidFill>
                  <a:srgbClr val="373769"/>
                </a:solidFill>
                <a:latin typeface="Arial"/>
                <a:cs typeface="Arial"/>
              </a:rPr>
              <a:t> </a:t>
            </a:r>
            <a:r>
              <a:rPr sz="1000" spc="-5" dirty="0">
                <a:solidFill>
                  <a:srgbClr val="373769"/>
                </a:solidFill>
                <a:latin typeface="Arial"/>
                <a:cs typeface="Arial"/>
              </a:rPr>
              <a:t>Level</a:t>
            </a:r>
            <a:endParaRPr sz="1000">
              <a:latin typeface="Arial"/>
              <a:cs typeface="Arial"/>
            </a:endParaRPr>
          </a:p>
        </p:txBody>
      </p:sp>
      <p:graphicFrame>
        <p:nvGraphicFramePr>
          <p:cNvPr id="25" name="object 28"/>
          <p:cNvGraphicFramePr>
            <a:graphicFrameLocks noGrp="1"/>
          </p:cNvGraphicFramePr>
          <p:nvPr>
            <p:extLst>
              <p:ext uri="{D42A27DB-BD31-4B8C-83A1-F6EECF244321}">
                <p14:modId xmlns:p14="http://schemas.microsoft.com/office/powerpoint/2010/main" val="1541991642"/>
              </p:ext>
            </p:extLst>
          </p:nvPr>
        </p:nvGraphicFramePr>
        <p:xfrm>
          <a:off x="792000" y="4139046"/>
          <a:ext cx="3510733" cy="600348"/>
        </p:xfrm>
        <a:graphic>
          <a:graphicData uri="http://schemas.openxmlformats.org/drawingml/2006/table">
            <a:tbl>
              <a:tblPr firstRow="1" bandRow="1">
                <a:tableStyleId>{2D5ABB26-0587-4C30-8999-92F81FD0307C}</a:tableStyleId>
              </a:tblPr>
              <a:tblGrid>
                <a:gridCol w="639239">
                  <a:extLst>
                    <a:ext uri="{9D8B030D-6E8A-4147-A177-3AD203B41FA5}">
                      <a16:colId xmlns:a16="http://schemas.microsoft.com/office/drawing/2014/main" val="20000"/>
                    </a:ext>
                  </a:extLst>
                </a:gridCol>
                <a:gridCol w="953778">
                  <a:extLst>
                    <a:ext uri="{9D8B030D-6E8A-4147-A177-3AD203B41FA5}">
                      <a16:colId xmlns:a16="http://schemas.microsoft.com/office/drawing/2014/main" val="20001"/>
                    </a:ext>
                  </a:extLst>
                </a:gridCol>
                <a:gridCol w="1248045">
                  <a:extLst>
                    <a:ext uri="{9D8B030D-6E8A-4147-A177-3AD203B41FA5}">
                      <a16:colId xmlns:a16="http://schemas.microsoft.com/office/drawing/2014/main" val="20002"/>
                    </a:ext>
                  </a:extLst>
                </a:gridCol>
                <a:gridCol w="334837">
                  <a:extLst>
                    <a:ext uri="{9D8B030D-6E8A-4147-A177-3AD203B41FA5}">
                      <a16:colId xmlns:a16="http://schemas.microsoft.com/office/drawing/2014/main" val="20003"/>
                    </a:ext>
                  </a:extLst>
                </a:gridCol>
                <a:gridCol w="334834">
                  <a:extLst>
                    <a:ext uri="{9D8B030D-6E8A-4147-A177-3AD203B41FA5}">
                      <a16:colId xmlns:a16="http://schemas.microsoft.com/office/drawing/2014/main" val="20004"/>
                    </a:ext>
                  </a:extLst>
                </a:gridCol>
              </a:tblGrid>
              <a:tr h="200121">
                <a:tc gridSpan="5">
                  <a:txBody>
                    <a:bodyPr/>
                    <a:lstStyle/>
                    <a:p>
                      <a:pPr marL="24765">
                        <a:lnSpc>
                          <a:spcPct val="100000"/>
                        </a:lnSpc>
                        <a:spcBef>
                          <a:spcPts val="70"/>
                        </a:spcBef>
                        <a:tabLst>
                          <a:tab pos="3201035" algn="l"/>
                        </a:tabLst>
                      </a:pPr>
                      <a:r>
                        <a:rPr sz="1150" b="1" spc="-60" dirty="0">
                          <a:solidFill>
                            <a:srgbClr val="FFFFFF"/>
                          </a:solidFill>
                          <a:latin typeface="Arial"/>
                          <a:cs typeface="Arial"/>
                        </a:rPr>
                        <a:t>Date </a:t>
                      </a:r>
                      <a:r>
                        <a:rPr sz="1150" b="1" spc="-90" dirty="0">
                          <a:solidFill>
                            <a:srgbClr val="FFFFFF"/>
                          </a:solidFill>
                          <a:latin typeface="Arial"/>
                          <a:cs typeface="Arial"/>
                        </a:rPr>
                        <a:t>Key   </a:t>
                      </a:r>
                      <a:r>
                        <a:rPr sz="1150" b="1" spc="-75" dirty="0">
                          <a:solidFill>
                            <a:srgbClr val="FFFFFF"/>
                          </a:solidFill>
                          <a:latin typeface="Arial"/>
                          <a:cs typeface="Arial"/>
                        </a:rPr>
                        <a:t>Customer </a:t>
                      </a:r>
                      <a:r>
                        <a:rPr sz="1150" b="1" spc="-90" dirty="0">
                          <a:solidFill>
                            <a:srgbClr val="FFFFFF"/>
                          </a:solidFill>
                          <a:latin typeface="Arial"/>
                          <a:cs typeface="Arial"/>
                        </a:rPr>
                        <a:t>Key   </a:t>
                      </a:r>
                      <a:r>
                        <a:rPr sz="1150" b="1" spc="-85" dirty="0">
                          <a:solidFill>
                            <a:srgbClr val="FFFFFF"/>
                          </a:solidFill>
                          <a:latin typeface="Arial"/>
                          <a:cs typeface="Arial"/>
                        </a:rPr>
                        <a:t>Demographics</a:t>
                      </a:r>
                      <a:r>
                        <a:rPr sz="1150" b="1" spc="-165" dirty="0">
                          <a:solidFill>
                            <a:srgbClr val="FFFFFF"/>
                          </a:solidFill>
                          <a:latin typeface="Arial"/>
                          <a:cs typeface="Arial"/>
                        </a:rPr>
                        <a:t> </a:t>
                      </a:r>
                      <a:r>
                        <a:rPr sz="1150" b="1" spc="-90" dirty="0">
                          <a:solidFill>
                            <a:srgbClr val="FFFFFF"/>
                          </a:solidFill>
                          <a:latin typeface="Arial"/>
                          <a:cs typeface="Arial"/>
                        </a:rPr>
                        <a:t>Key  </a:t>
                      </a:r>
                      <a:r>
                        <a:rPr sz="1150" b="1" spc="-50" dirty="0">
                          <a:solidFill>
                            <a:srgbClr val="FFFFFF"/>
                          </a:solidFill>
                          <a:latin typeface="Arial"/>
                          <a:cs typeface="Arial"/>
                        </a:rPr>
                        <a:t> </a:t>
                      </a:r>
                      <a:r>
                        <a:rPr sz="1150" b="1" spc="-300" dirty="0">
                          <a:solidFill>
                            <a:srgbClr val="FFFFFF"/>
                          </a:solidFill>
                          <a:latin typeface="Arial"/>
                          <a:cs typeface="Arial"/>
                        </a:rPr>
                        <a:t>…	</a:t>
                      </a:r>
                      <a:r>
                        <a:rPr sz="1150" b="1" spc="-140" dirty="0">
                          <a:solidFill>
                            <a:srgbClr val="FFFFFF"/>
                          </a:solidFill>
                          <a:latin typeface="Arial"/>
                          <a:cs typeface="Arial"/>
                        </a:rPr>
                        <a:t>…2</a:t>
                      </a:r>
                      <a:endParaRPr sz="1150">
                        <a:latin typeface="Arial"/>
                        <a:cs typeface="Arial"/>
                      </a:endParaRPr>
                    </a:p>
                  </a:txBody>
                  <a:tcPr marL="0" marR="0" marT="8890" marB="0">
                    <a:solidFill>
                      <a:srgbClr val="00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0111">
                <a:tc>
                  <a:txBody>
                    <a:bodyPr/>
                    <a:lstStyle/>
                    <a:p>
                      <a:pPr marR="12065" algn="r">
                        <a:lnSpc>
                          <a:spcPct val="100000"/>
                        </a:lnSpc>
                        <a:spcBef>
                          <a:spcPts val="70"/>
                        </a:spcBef>
                      </a:pPr>
                      <a:r>
                        <a:rPr sz="1150" spc="-50" dirty="0">
                          <a:latin typeface="Arial"/>
                          <a:cs typeface="Arial"/>
                        </a:rPr>
                        <a:t>20160119</a:t>
                      </a:r>
                      <a:endParaRPr sz="1150">
                        <a:latin typeface="Arial"/>
                        <a:cs typeface="Arial"/>
                      </a:endParaRPr>
                    </a:p>
                  </a:txBody>
                  <a:tcPr marL="0" marR="0" marT="8890" marB="0">
                    <a:lnL w="10152">
                      <a:solidFill>
                        <a:srgbClr val="000000"/>
                      </a:solidFill>
                      <a:prstDash val="solid"/>
                    </a:lnL>
                    <a:lnR w="10152">
                      <a:solidFill>
                        <a:srgbClr val="DADCDD"/>
                      </a:solidFill>
                      <a:prstDash val="solid"/>
                    </a:lnR>
                    <a:lnB w="10006">
                      <a:solidFill>
                        <a:srgbClr val="000000"/>
                      </a:solidFill>
                      <a:prstDash val="solid"/>
                    </a:lnB>
                  </a:tcPr>
                </a:tc>
                <a:tc>
                  <a:txBody>
                    <a:bodyPr/>
                    <a:lstStyle/>
                    <a:p>
                      <a:pPr marR="6350" algn="r">
                        <a:lnSpc>
                          <a:spcPct val="100000"/>
                        </a:lnSpc>
                        <a:spcBef>
                          <a:spcPts val="70"/>
                        </a:spcBef>
                      </a:pPr>
                      <a:r>
                        <a:rPr sz="1150" dirty="0">
                          <a:latin typeface="Arial"/>
                          <a:cs typeface="Arial"/>
                        </a:rPr>
                        <a:t>1</a:t>
                      </a:r>
                      <a:endParaRPr sz="1150">
                        <a:latin typeface="Arial"/>
                        <a:cs typeface="Arial"/>
                      </a:endParaRPr>
                    </a:p>
                  </a:txBody>
                  <a:tcPr marL="0" marR="0" marT="8890" marB="0">
                    <a:lnL w="10152">
                      <a:solidFill>
                        <a:srgbClr val="DADCDD"/>
                      </a:solidFill>
                      <a:prstDash val="solid"/>
                    </a:lnL>
                    <a:lnR w="10146">
                      <a:solidFill>
                        <a:srgbClr val="DADCDD"/>
                      </a:solidFill>
                      <a:prstDash val="solid"/>
                    </a:lnR>
                    <a:lnB w="10006">
                      <a:solidFill>
                        <a:srgbClr val="000000"/>
                      </a:solidFill>
                      <a:prstDash val="solid"/>
                    </a:lnB>
                  </a:tcPr>
                </a:tc>
                <a:tc>
                  <a:txBody>
                    <a:bodyPr/>
                    <a:lstStyle/>
                    <a:p>
                      <a:pPr marR="6350" algn="r">
                        <a:lnSpc>
                          <a:spcPct val="100000"/>
                        </a:lnSpc>
                        <a:spcBef>
                          <a:spcPts val="70"/>
                        </a:spcBef>
                      </a:pPr>
                      <a:r>
                        <a:rPr sz="1150" dirty="0">
                          <a:latin typeface="Arial"/>
                          <a:cs typeface="Arial"/>
                        </a:rPr>
                        <a:t>1</a:t>
                      </a:r>
                      <a:endParaRPr sz="1150">
                        <a:latin typeface="Arial"/>
                        <a:cs typeface="Arial"/>
                      </a:endParaRPr>
                    </a:p>
                  </a:txBody>
                  <a:tcPr marL="0" marR="0" marT="8890" marB="0">
                    <a:lnL w="10146">
                      <a:solidFill>
                        <a:srgbClr val="DADCDD"/>
                      </a:solidFill>
                      <a:prstDash val="solid"/>
                    </a:lnL>
                    <a:lnR w="10152">
                      <a:solidFill>
                        <a:srgbClr val="DADCDD"/>
                      </a:solidFill>
                      <a:prstDash val="solid"/>
                    </a:lnR>
                    <a:lnB w="10006">
                      <a:solidFill>
                        <a:srgbClr val="000000"/>
                      </a:solidFill>
                      <a:prstDash val="solid"/>
                    </a:lnB>
                  </a:tcPr>
                </a:tc>
                <a:tc>
                  <a:txBody>
                    <a:bodyPr/>
                    <a:lstStyle/>
                    <a:p>
                      <a:pPr marL="20320">
                        <a:lnSpc>
                          <a:spcPct val="100000"/>
                        </a:lnSpc>
                        <a:spcBef>
                          <a:spcPts val="70"/>
                        </a:spcBef>
                      </a:pPr>
                      <a:r>
                        <a:rPr sz="1150" dirty="0">
                          <a:latin typeface="Arial"/>
                          <a:cs typeface="Arial"/>
                        </a:rPr>
                        <a:t>…</a:t>
                      </a:r>
                      <a:endParaRPr sz="1150">
                        <a:latin typeface="Arial"/>
                        <a:cs typeface="Arial"/>
                      </a:endParaRPr>
                    </a:p>
                  </a:txBody>
                  <a:tcPr marL="0" marR="0" marT="8890" marB="0">
                    <a:lnL w="10152">
                      <a:solidFill>
                        <a:srgbClr val="DADCDD"/>
                      </a:solidFill>
                      <a:prstDash val="solid"/>
                    </a:lnL>
                    <a:lnR w="10156">
                      <a:solidFill>
                        <a:srgbClr val="DADCDD"/>
                      </a:solidFill>
                      <a:prstDash val="solid"/>
                    </a:lnR>
                    <a:lnB w="10006">
                      <a:solidFill>
                        <a:srgbClr val="000000"/>
                      </a:solidFill>
                      <a:prstDash val="solid"/>
                    </a:lnB>
                  </a:tcPr>
                </a:tc>
                <a:tc>
                  <a:txBody>
                    <a:bodyPr/>
                    <a:lstStyle/>
                    <a:p>
                      <a:pPr marL="20320">
                        <a:lnSpc>
                          <a:spcPct val="100000"/>
                        </a:lnSpc>
                        <a:spcBef>
                          <a:spcPts val="70"/>
                        </a:spcBef>
                      </a:pPr>
                      <a:r>
                        <a:rPr sz="1150" dirty="0">
                          <a:latin typeface="Arial"/>
                          <a:cs typeface="Arial"/>
                        </a:rPr>
                        <a:t>…</a:t>
                      </a:r>
                      <a:endParaRPr sz="1150">
                        <a:latin typeface="Arial"/>
                        <a:cs typeface="Arial"/>
                      </a:endParaRPr>
                    </a:p>
                  </a:txBody>
                  <a:tcPr marL="0" marR="0" marT="8890" marB="0">
                    <a:lnL w="10156">
                      <a:solidFill>
                        <a:srgbClr val="DADCDD"/>
                      </a:solidFill>
                      <a:prstDash val="solid"/>
                    </a:lnL>
                    <a:lnR w="10146">
                      <a:solidFill>
                        <a:srgbClr val="000000"/>
                      </a:solidFill>
                      <a:prstDash val="solid"/>
                    </a:lnR>
                    <a:lnB w="10006">
                      <a:solidFill>
                        <a:srgbClr val="000000"/>
                      </a:solidFill>
                      <a:prstDash val="solid"/>
                    </a:lnB>
                  </a:tcPr>
                </a:tc>
                <a:extLst>
                  <a:ext uri="{0D108BD9-81ED-4DB2-BD59-A6C34878D82A}">
                    <a16:rowId xmlns:a16="http://schemas.microsoft.com/office/drawing/2014/main" val="10001"/>
                  </a:ext>
                </a:extLst>
              </a:tr>
              <a:tr h="200116">
                <a:tc>
                  <a:txBody>
                    <a:bodyPr/>
                    <a:lstStyle/>
                    <a:p>
                      <a:pPr marR="12065" algn="r">
                        <a:lnSpc>
                          <a:spcPct val="100000"/>
                        </a:lnSpc>
                        <a:spcBef>
                          <a:spcPts val="30"/>
                        </a:spcBef>
                      </a:pPr>
                      <a:r>
                        <a:rPr sz="1150" spc="-50" dirty="0">
                          <a:latin typeface="Arial"/>
                          <a:cs typeface="Arial"/>
                        </a:rPr>
                        <a:t>20160518</a:t>
                      </a:r>
                      <a:endParaRPr sz="1150">
                        <a:latin typeface="Arial"/>
                        <a:cs typeface="Arial"/>
                      </a:endParaRPr>
                    </a:p>
                  </a:txBody>
                  <a:tcPr marL="0" marR="0" marT="3810" marB="0">
                    <a:lnL w="10152">
                      <a:solidFill>
                        <a:srgbClr val="000000"/>
                      </a:solidFill>
                      <a:prstDash val="solid"/>
                    </a:lnL>
                    <a:lnR w="10152">
                      <a:solidFill>
                        <a:srgbClr val="DADCDD"/>
                      </a:solidFill>
                      <a:prstDash val="solid"/>
                    </a:lnR>
                    <a:lnT w="10006">
                      <a:solidFill>
                        <a:srgbClr val="000000"/>
                      </a:solidFill>
                      <a:prstDash val="solid"/>
                    </a:lnT>
                    <a:lnB w="10006">
                      <a:solidFill>
                        <a:srgbClr val="000000"/>
                      </a:solidFill>
                      <a:prstDash val="solid"/>
                    </a:lnB>
                  </a:tcPr>
                </a:tc>
                <a:tc>
                  <a:txBody>
                    <a:bodyPr/>
                    <a:lstStyle/>
                    <a:p>
                      <a:pPr marR="6350" algn="r">
                        <a:lnSpc>
                          <a:spcPct val="100000"/>
                        </a:lnSpc>
                        <a:spcBef>
                          <a:spcPts val="30"/>
                        </a:spcBef>
                      </a:pPr>
                      <a:r>
                        <a:rPr sz="1150" dirty="0">
                          <a:latin typeface="Arial"/>
                          <a:cs typeface="Arial"/>
                        </a:rPr>
                        <a:t>1</a:t>
                      </a:r>
                      <a:endParaRPr sz="1150">
                        <a:latin typeface="Arial"/>
                        <a:cs typeface="Arial"/>
                      </a:endParaRPr>
                    </a:p>
                  </a:txBody>
                  <a:tcPr marL="0" marR="0" marT="3810" marB="0">
                    <a:lnL w="10152">
                      <a:solidFill>
                        <a:srgbClr val="DADCDD"/>
                      </a:solidFill>
                      <a:prstDash val="solid"/>
                    </a:lnL>
                    <a:lnR w="10146">
                      <a:solidFill>
                        <a:srgbClr val="DADCDD"/>
                      </a:solidFill>
                      <a:prstDash val="solid"/>
                    </a:lnR>
                    <a:lnT w="10006">
                      <a:solidFill>
                        <a:srgbClr val="000000"/>
                      </a:solidFill>
                      <a:prstDash val="solid"/>
                    </a:lnT>
                    <a:lnB w="10006">
                      <a:solidFill>
                        <a:srgbClr val="000000"/>
                      </a:solidFill>
                      <a:prstDash val="solid"/>
                    </a:lnB>
                  </a:tcPr>
                </a:tc>
                <a:tc>
                  <a:txBody>
                    <a:bodyPr/>
                    <a:lstStyle/>
                    <a:p>
                      <a:pPr marR="6350" algn="r">
                        <a:lnSpc>
                          <a:spcPct val="100000"/>
                        </a:lnSpc>
                        <a:spcBef>
                          <a:spcPts val="30"/>
                        </a:spcBef>
                      </a:pPr>
                      <a:r>
                        <a:rPr sz="1150" dirty="0">
                          <a:latin typeface="Arial"/>
                          <a:cs typeface="Arial"/>
                        </a:rPr>
                        <a:t>2</a:t>
                      </a:r>
                      <a:endParaRPr sz="1150">
                        <a:latin typeface="Arial"/>
                        <a:cs typeface="Arial"/>
                      </a:endParaRPr>
                    </a:p>
                  </a:txBody>
                  <a:tcPr marL="0" marR="0" marT="3810" marB="0">
                    <a:lnL w="10146">
                      <a:solidFill>
                        <a:srgbClr val="DADCDD"/>
                      </a:solidFill>
                      <a:prstDash val="solid"/>
                    </a:lnL>
                    <a:lnR w="10152">
                      <a:solidFill>
                        <a:srgbClr val="DADCDD"/>
                      </a:solidFill>
                      <a:prstDash val="solid"/>
                    </a:lnR>
                    <a:lnT w="10006">
                      <a:solidFill>
                        <a:srgbClr val="000000"/>
                      </a:solidFill>
                      <a:prstDash val="solid"/>
                    </a:lnT>
                    <a:lnB w="10006">
                      <a:solidFill>
                        <a:srgbClr val="000000"/>
                      </a:solidFill>
                      <a:prstDash val="solid"/>
                    </a:lnB>
                  </a:tcPr>
                </a:tc>
                <a:tc>
                  <a:txBody>
                    <a:bodyPr/>
                    <a:lstStyle/>
                    <a:p>
                      <a:pPr marL="20320">
                        <a:lnSpc>
                          <a:spcPct val="100000"/>
                        </a:lnSpc>
                        <a:spcBef>
                          <a:spcPts val="30"/>
                        </a:spcBef>
                      </a:pPr>
                      <a:r>
                        <a:rPr sz="1150" dirty="0">
                          <a:latin typeface="Arial"/>
                          <a:cs typeface="Arial"/>
                        </a:rPr>
                        <a:t>…</a:t>
                      </a:r>
                      <a:endParaRPr sz="1150">
                        <a:latin typeface="Arial"/>
                        <a:cs typeface="Arial"/>
                      </a:endParaRPr>
                    </a:p>
                  </a:txBody>
                  <a:tcPr marL="0" marR="0" marT="3810" marB="0">
                    <a:lnL w="10152">
                      <a:solidFill>
                        <a:srgbClr val="DADCDD"/>
                      </a:solidFill>
                      <a:prstDash val="solid"/>
                    </a:lnL>
                    <a:lnR w="10156">
                      <a:solidFill>
                        <a:srgbClr val="DADCDD"/>
                      </a:solidFill>
                      <a:prstDash val="solid"/>
                    </a:lnR>
                    <a:lnT w="10006">
                      <a:solidFill>
                        <a:srgbClr val="000000"/>
                      </a:solidFill>
                      <a:prstDash val="solid"/>
                    </a:lnT>
                    <a:lnB w="10006">
                      <a:solidFill>
                        <a:srgbClr val="000000"/>
                      </a:solidFill>
                      <a:prstDash val="solid"/>
                    </a:lnB>
                  </a:tcPr>
                </a:tc>
                <a:tc>
                  <a:txBody>
                    <a:bodyPr/>
                    <a:lstStyle/>
                    <a:p>
                      <a:pPr marL="20320">
                        <a:lnSpc>
                          <a:spcPct val="100000"/>
                        </a:lnSpc>
                        <a:spcBef>
                          <a:spcPts val="30"/>
                        </a:spcBef>
                      </a:pPr>
                      <a:r>
                        <a:rPr sz="1150" dirty="0">
                          <a:latin typeface="Arial"/>
                          <a:cs typeface="Arial"/>
                        </a:rPr>
                        <a:t>…</a:t>
                      </a:r>
                      <a:endParaRPr sz="1150">
                        <a:latin typeface="Arial"/>
                        <a:cs typeface="Arial"/>
                      </a:endParaRPr>
                    </a:p>
                  </a:txBody>
                  <a:tcPr marL="0" marR="0" marT="3810" marB="0">
                    <a:lnL w="10156">
                      <a:solidFill>
                        <a:srgbClr val="DADCDD"/>
                      </a:solidFill>
                      <a:prstDash val="solid"/>
                    </a:lnL>
                    <a:lnR w="10146">
                      <a:solidFill>
                        <a:srgbClr val="000000"/>
                      </a:solidFill>
                      <a:prstDash val="solid"/>
                    </a:lnR>
                    <a:lnT w="10006">
                      <a:solidFill>
                        <a:srgbClr val="000000"/>
                      </a:solidFill>
                      <a:prstDash val="solid"/>
                    </a:lnT>
                    <a:lnB w="20011">
                      <a:solidFill>
                        <a:srgbClr val="485DB1"/>
                      </a:solidFill>
                      <a:prstDash val="solid"/>
                    </a:lnB>
                  </a:tcPr>
                </a:tc>
                <a:extLst>
                  <a:ext uri="{0D108BD9-81ED-4DB2-BD59-A6C34878D82A}">
                    <a16:rowId xmlns:a16="http://schemas.microsoft.com/office/drawing/2014/main" val="10002"/>
                  </a:ext>
                </a:extLst>
              </a:tr>
            </a:tbl>
          </a:graphicData>
        </a:graphic>
      </p:graphicFrame>
      <p:sp>
        <p:nvSpPr>
          <p:cNvPr id="26" name="object 29"/>
          <p:cNvSpPr/>
          <p:nvPr/>
        </p:nvSpPr>
        <p:spPr>
          <a:xfrm>
            <a:off x="3312696" y="4162998"/>
            <a:ext cx="432434" cy="688975"/>
          </a:xfrm>
          <a:custGeom>
            <a:avLst/>
            <a:gdLst/>
            <a:ahLst/>
            <a:cxnLst/>
            <a:rect l="l" t="t" r="r" b="b"/>
            <a:pathLst>
              <a:path w="432435" h="688975">
                <a:moveTo>
                  <a:pt x="0" y="344424"/>
                </a:moveTo>
                <a:lnTo>
                  <a:pt x="2827" y="288556"/>
                </a:lnTo>
                <a:lnTo>
                  <a:pt x="11013" y="235559"/>
                </a:lnTo>
                <a:lnTo>
                  <a:pt x="24113" y="186141"/>
                </a:lnTo>
                <a:lnTo>
                  <a:pt x="41682" y="141011"/>
                </a:lnTo>
                <a:lnTo>
                  <a:pt x="63274" y="100879"/>
                </a:lnTo>
                <a:lnTo>
                  <a:pt x="88446" y="66453"/>
                </a:lnTo>
                <a:lnTo>
                  <a:pt x="116752" y="38443"/>
                </a:lnTo>
                <a:lnTo>
                  <a:pt x="180987" y="4507"/>
                </a:lnTo>
                <a:lnTo>
                  <a:pt x="216027" y="0"/>
                </a:lnTo>
                <a:lnTo>
                  <a:pt x="251066" y="4507"/>
                </a:lnTo>
                <a:lnTo>
                  <a:pt x="315301" y="38443"/>
                </a:lnTo>
                <a:lnTo>
                  <a:pt x="343607" y="66453"/>
                </a:lnTo>
                <a:lnTo>
                  <a:pt x="368779" y="100879"/>
                </a:lnTo>
                <a:lnTo>
                  <a:pt x="390371" y="141011"/>
                </a:lnTo>
                <a:lnTo>
                  <a:pt x="407940" y="186141"/>
                </a:lnTo>
                <a:lnTo>
                  <a:pt x="421040" y="235559"/>
                </a:lnTo>
                <a:lnTo>
                  <a:pt x="429226" y="288556"/>
                </a:lnTo>
                <a:lnTo>
                  <a:pt x="432054" y="344424"/>
                </a:lnTo>
                <a:lnTo>
                  <a:pt x="429226" y="400291"/>
                </a:lnTo>
                <a:lnTo>
                  <a:pt x="421040" y="453288"/>
                </a:lnTo>
                <a:lnTo>
                  <a:pt x="407940" y="502706"/>
                </a:lnTo>
                <a:lnTo>
                  <a:pt x="390371" y="547836"/>
                </a:lnTo>
                <a:lnTo>
                  <a:pt x="368779" y="587968"/>
                </a:lnTo>
                <a:lnTo>
                  <a:pt x="343607" y="622394"/>
                </a:lnTo>
                <a:lnTo>
                  <a:pt x="315301" y="650404"/>
                </a:lnTo>
                <a:lnTo>
                  <a:pt x="251066" y="684340"/>
                </a:lnTo>
                <a:lnTo>
                  <a:pt x="216027" y="688848"/>
                </a:lnTo>
                <a:lnTo>
                  <a:pt x="180987" y="684340"/>
                </a:lnTo>
                <a:lnTo>
                  <a:pt x="116752" y="650404"/>
                </a:lnTo>
                <a:lnTo>
                  <a:pt x="88446" y="622394"/>
                </a:lnTo>
                <a:lnTo>
                  <a:pt x="63274" y="587968"/>
                </a:lnTo>
                <a:lnTo>
                  <a:pt x="41682" y="547836"/>
                </a:lnTo>
                <a:lnTo>
                  <a:pt x="24113" y="502706"/>
                </a:lnTo>
                <a:lnTo>
                  <a:pt x="11013" y="453288"/>
                </a:lnTo>
                <a:lnTo>
                  <a:pt x="2827" y="400291"/>
                </a:lnTo>
                <a:lnTo>
                  <a:pt x="0" y="344424"/>
                </a:lnTo>
                <a:close/>
              </a:path>
            </a:pathLst>
          </a:custGeom>
          <a:ln w="28955">
            <a:solidFill>
              <a:srgbClr val="FF0000"/>
            </a:solidFill>
            <a:prstDash val="lgDash"/>
          </a:ln>
        </p:spPr>
        <p:txBody>
          <a:bodyPr wrap="square" lIns="0" tIns="0" rIns="0" bIns="0" rtlCol="0"/>
          <a:lstStyle/>
          <a:p>
            <a:endParaRPr/>
          </a:p>
        </p:txBody>
      </p:sp>
    </p:spTree>
    <p:extLst>
      <p:ext uri="{BB962C8B-B14F-4D97-AF65-F5344CB8AC3E}">
        <p14:creationId xmlns:p14="http://schemas.microsoft.com/office/powerpoint/2010/main" val="4133662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GB" altLang="sv-SE" sz="2700"/>
              <a:t>Degenerate Dimension</a:t>
            </a:r>
          </a:p>
        </p:txBody>
      </p:sp>
      <p:sp>
        <p:nvSpPr>
          <p:cNvPr id="263171" name="Rectangle 3"/>
          <p:cNvSpPr>
            <a:spLocks noGrp="1" noChangeArrowheads="1"/>
          </p:cNvSpPr>
          <p:nvPr>
            <p:ph type="body" idx="1"/>
          </p:nvPr>
        </p:nvSpPr>
        <p:spPr>
          <a:xfrm>
            <a:off x="734232" y="1304248"/>
            <a:ext cx="7208649" cy="1363266"/>
          </a:xfrm>
        </p:spPr>
        <p:txBody>
          <a:bodyPr>
            <a:normAutofit/>
          </a:bodyPr>
          <a:lstStyle/>
          <a:p>
            <a:r>
              <a:rPr lang="en-GB" altLang="sv-SE" sz="1800" dirty="0"/>
              <a:t>A degenerate dimension is represented by a dimension key attribute(s) with no corresponding dimension table</a:t>
            </a:r>
          </a:p>
          <a:p>
            <a:r>
              <a:rPr lang="en-GB" altLang="sv-SE" sz="1800" dirty="0" smtClean="0"/>
              <a:t>Often transaction number, receipt number, </a:t>
            </a:r>
            <a:r>
              <a:rPr lang="en-GB" altLang="sv-SE" sz="1800" dirty="0" err="1" smtClean="0"/>
              <a:t>etc</a:t>
            </a:r>
            <a:endParaRPr lang="en-GB" altLang="sv-SE" dirty="0"/>
          </a:p>
        </p:txBody>
      </p:sp>
      <p:graphicFrame>
        <p:nvGraphicFramePr>
          <p:cNvPr id="263172" name="Object 4"/>
          <p:cNvGraphicFramePr>
            <a:graphicFrameLocks noChangeAspect="1"/>
          </p:cNvGraphicFramePr>
          <p:nvPr>
            <p:extLst>
              <p:ext uri="{D42A27DB-BD31-4B8C-83A1-F6EECF244321}">
                <p14:modId xmlns:p14="http://schemas.microsoft.com/office/powerpoint/2010/main" val="3897201597"/>
              </p:ext>
            </p:extLst>
          </p:nvPr>
        </p:nvGraphicFramePr>
        <p:xfrm>
          <a:off x="3280143" y="2902689"/>
          <a:ext cx="1623447" cy="1543050"/>
        </p:xfrm>
        <a:graphic>
          <a:graphicData uri="http://schemas.openxmlformats.org/presentationml/2006/ole">
            <mc:AlternateContent xmlns:mc="http://schemas.openxmlformats.org/markup-compatibility/2006">
              <mc:Choice xmlns:v="urn:schemas-microsoft-com:vml" Requires="v">
                <p:oleObj spid="_x0000_s48170" name="Worksheet" r:id="rId4" imgW="1695645" imgH="2057400" progId="Excel.Sheet.8">
                  <p:embed/>
                </p:oleObj>
              </mc:Choice>
              <mc:Fallback>
                <p:oleObj name="Worksheet" r:id="rId4" imgW="1695645" imgH="2057400" progId="Excel.Sheet.8">
                  <p:embed/>
                  <p:pic>
                    <p:nvPicPr>
                      <p:cNvPr id="263172" name="Object 4"/>
                      <p:cNvPicPr>
                        <a:picLocks noChangeAspect="1" noChangeArrowheads="1"/>
                      </p:cNvPicPr>
                      <p:nvPr/>
                    </p:nvPicPr>
                    <p:blipFill>
                      <a:blip r:embed="rId5"/>
                      <a:srcRect/>
                      <a:stretch>
                        <a:fillRect/>
                      </a:stretch>
                    </p:blipFill>
                    <p:spPr bwMode="auto">
                      <a:xfrm>
                        <a:off x="3280143" y="2902689"/>
                        <a:ext cx="1623447" cy="1543050"/>
                      </a:xfrm>
                      <a:prstGeom prst="rect">
                        <a:avLst/>
                      </a:prstGeom>
                      <a:solidFill>
                        <a:srgbClr val="CCCCFF"/>
                      </a:solidFill>
                      <a:ln>
                        <a:noFill/>
                      </a:ln>
                      <a:effectLst/>
                      <a:extLst/>
                    </p:spPr>
                  </p:pic>
                </p:oleObj>
              </mc:Fallback>
            </mc:AlternateContent>
          </a:graphicData>
        </a:graphic>
      </p:graphicFrame>
      <p:graphicFrame>
        <p:nvGraphicFramePr>
          <p:cNvPr id="263173" name="Object 5"/>
          <p:cNvGraphicFramePr>
            <a:graphicFrameLocks noChangeAspect="1"/>
          </p:cNvGraphicFramePr>
          <p:nvPr>
            <p:extLst>
              <p:ext uri="{D42A27DB-BD31-4B8C-83A1-F6EECF244321}">
                <p14:modId xmlns:p14="http://schemas.microsoft.com/office/powerpoint/2010/main" val="1874384573"/>
              </p:ext>
            </p:extLst>
          </p:nvPr>
        </p:nvGraphicFramePr>
        <p:xfrm>
          <a:off x="936994" y="3074139"/>
          <a:ext cx="1381125" cy="247650"/>
        </p:xfrm>
        <a:graphic>
          <a:graphicData uri="http://schemas.openxmlformats.org/presentationml/2006/ole">
            <mc:AlternateContent xmlns:mc="http://schemas.openxmlformats.org/markup-compatibility/2006">
              <mc:Choice xmlns:v="urn:schemas-microsoft-com:vml" Requires="v">
                <p:oleObj spid="_x0000_s48171" name="Worksheet" r:id="rId6" imgW="1841699" imgH="330015" progId="Excel.Sheet.8">
                  <p:embed/>
                </p:oleObj>
              </mc:Choice>
              <mc:Fallback>
                <p:oleObj name="Worksheet" r:id="rId6" imgW="1841699" imgH="330015" progId="Excel.Sheet.8">
                  <p:embed/>
                  <p:pic>
                    <p:nvPicPr>
                      <p:cNvPr id="263173" name="Object 5"/>
                      <p:cNvPicPr>
                        <a:picLocks noChangeAspect="1" noChangeArrowheads="1"/>
                      </p:cNvPicPr>
                      <p:nvPr/>
                    </p:nvPicPr>
                    <p:blipFill>
                      <a:blip r:embed="rId7"/>
                      <a:srcRect/>
                      <a:stretch>
                        <a:fillRect/>
                      </a:stretch>
                    </p:blipFill>
                    <p:spPr bwMode="auto">
                      <a:xfrm>
                        <a:off x="936994" y="3074139"/>
                        <a:ext cx="1381125" cy="2476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3174" name="Object 6"/>
          <p:cNvGraphicFramePr>
            <a:graphicFrameLocks noChangeAspect="1"/>
          </p:cNvGraphicFramePr>
          <p:nvPr>
            <p:extLst>
              <p:ext uri="{D42A27DB-BD31-4B8C-83A1-F6EECF244321}">
                <p14:modId xmlns:p14="http://schemas.microsoft.com/office/powerpoint/2010/main" val="86566144"/>
              </p:ext>
            </p:extLst>
          </p:nvPr>
        </p:nvGraphicFramePr>
        <p:xfrm>
          <a:off x="5712565" y="3121764"/>
          <a:ext cx="1619250" cy="247650"/>
        </p:xfrm>
        <a:graphic>
          <a:graphicData uri="http://schemas.openxmlformats.org/presentationml/2006/ole">
            <mc:AlternateContent xmlns:mc="http://schemas.openxmlformats.org/markup-compatibility/2006">
              <mc:Choice xmlns:v="urn:schemas-microsoft-com:vml" Requires="v">
                <p:oleObj spid="_x0000_s48172" name="Worksheet" r:id="rId8" imgW="2159191" imgH="330015" progId="Excel.Sheet.8">
                  <p:embed/>
                </p:oleObj>
              </mc:Choice>
              <mc:Fallback>
                <p:oleObj name="Worksheet" r:id="rId8" imgW="2159191" imgH="330015" progId="Excel.Sheet.8">
                  <p:embed/>
                  <p:pic>
                    <p:nvPicPr>
                      <p:cNvPr id="263174" name="Object 6"/>
                      <p:cNvPicPr>
                        <a:picLocks noChangeAspect="1" noChangeArrowheads="1"/>
                      </p:cNvPicPr>
                      <p:nvPr/>
                    </p:nvPicPr>
                    <p:blipFill>
                      <a:blip r:embed="rId9"/>
                      <a:srcRect/>
                      <a:stretch>
                        <a:fillRect/>
                      </a:stretch>
                    </p:blipFill>
                    <p:spPr bwMode="auto">
                      <a:xfrm>
                        <a:off x="5712565" y="3121764"/>
                        <a:ext cx="1619250" cy="2476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3175" name="Object 7"/>
          <p:cNvGraphicFramePr>
            <a:graphicFrameLocks noChangeAspect="1"/>
          </p:cNvGraphicFramePr>
          <p:nvPr>
            <p:extLst>
              <p:ext uri="{D42A27DB-BD31-4B8C-83A1-F6EECF244321}">
                <p14:modId xmlns:p14="http://schemas.microsoft.com/office/powerpoint/2010/main" val="183642506"/>
              </p:ext>
            </p:extLst>
          </p:nvPr>
        </p:nvGraphicFramePr>
        <p:xfrm>
          <a:off x="879844" y="3874239"/>
          <a:ext cx="1514475" cy="257175"/>
        </p:xfrm>
        <a:graphic>
          <a:graphicData uri="http://schemas.openxmlformats.org/presentationml/2006/ole">
            <mc:AlternateContent xmlns:mc="http://schemas.openxmlformats.org/markup-compatibility/2006">
              <mc:Choice xmlns:v="urn:schemas-microsoft-com:vml" Requires="v">
                <p:oleObj spid="_x0000_s48173" name="Kalkylblad" r:id="rId10" imgW="2019605" imgH="343205" progId="Excel.Sheet.8">
                  <p:embed/>
                </p:oleObj>
              </mc:Choice>
              <mc:Fallback>
                <p:oleObj name="Kalkylblad" r:id="rId10" imgW="2019605" imgH="343205" progId="Excel.Sheet.8">
                  <p:embed/>
                  <p:pic>
                    <p:nvPicPr>
                      <p:cNvPr id="26317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9844" y="3874239"/>
                        <a:ext cx="1514475" cy="2571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3176" name="Line 8"/>
          <p:cNvSpPr>
            <a:spLocks noChangeShapeType="1"/>
          </p:cNvSpPr>
          <p:nvPr/>
        </p:nvSpPr>
        <p:spPr bwMode="auto">
          <a:xfrm flipH="1" flipV="1">
            <a:off x="2251444" y="3188439"/>
            <a:ext cx="1028700" cy="57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63177" name="Line 9"/>
          <p:cNvSpPr>
            <a:spLocks noChangeShapeType="1"/>
          </p:cNvSpPr>
          <p:nvPr/>
        </p:nvSpPr>
        <p:spPr bwMode="auto">
          <a:xfrm flipH="1">
            <a:off x="2365744" y="3531339"/>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63178" name="Line 10"/>
          <p:cNvSpPr>
            <a:spLocks noChangeShapeType="1"/>
          </p:cNvSpPr>
          <p:nvPr/>
        </p:nvSpPr>
        <p:spPr bwMode="auto">
          <a:xfrm flipV="1">
            <a:off x="4898744" y="3245589"/>
            <a:ext cx="74295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Tree>
    <p:extLst>
      <p:ext uri="{BB962C8B-B14F-4D97-AF65-F5344CB8AC3E}">
        <p14:creationId xmlns:p14="http://schemas.microsoft.com/office/powerpoint/2010/main" val="193763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571501" y="582015"/>
            <a:ext cx="6172200" cy="1028700"/>
          </a:xfrm>
        </p:spPr>
        <p:txBody>
          <a:bodyPr/>
          <a:lstStyle/>
          <a:p>
            <a:r>
              <a:rPr lang="en-GB" altLang="sv-SE" sz="2700" dirty="0"/>
              <a:t>Junk </a:t>
            </a:r>
            <a:r>
              <a:rPr lang="en-GB" altLang="sv-SE" sz="2700" dirty="0" smtClean="0"/>
              <a:t>Dimension</a:t>
            </a:r>
            <a:endParaRPr lang="en-GB" altLang="sv-SE" sz="2700" dirty="0"/>
          </a:p>
        </p:txBody>
      </p:sp>
      <p:sp>
        <p:nvSpPr>
          <p:cNvPr id="265221" name="Rectangle 5"/>
          <p:cNvSpPr>
            <a:spLocks noChangeArrowheads="1"/>
          </p:cNvSpPr>
          <p:nvPr/>
        </p:nvSpPr>
        <p:spPr bwMode="auto">
          <a:xfrm>
            <a:off x="684831" y="4367398"/>
            <a:ext cx="7017826"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sv-SE" sz="1650" dirty="0" smtClean="0">
                <a:latin typeface="Comic Sans MS" panose="030F0702030302020204" pitchFamily="66" charset="0"/>
              </a:rPr>
              <a:t>. </a:t>
            </a:r>
          </a:p>
          <a:p>
            <a:endParaRPr lang="en-GB" altLang="sv-SE" dirty="0" smtClean="0">
              <a:latin typeface="Verdana" pitchFamily="34" charset="0"/>
              <a:ea typeface="Verdana" pitchFamily="34" charset="0"/>
              <a:cs typeface="Verdana" pitchFamily="34" charset="0"/>
            </a:endParaRPr>
          </a:p>
        </p:txBody>
      </p:sp>
      <p:sp>
        <p:nvSpPr>
          <p:cNvPr id="6" name="Rectangle 5"/>
          <p:cNvSpPr>
            <a:spLocks noChangeArrowheads="1"/>
          </p:cNvSpPr>
          <p:nvPr/>
        </p:nvSpPr>
        <p:spPr bwMode="auto">
          <a:xfrm>
            <a:off x="571501" y="1319805"/>
            <a:ext cx="8068804" cy="152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900"/>
              </a:lnSpc>
              <a:buFont typeface="Arial" panose="020B0604020202020204" pitchFamily="34" charset="0"/>
              <a:buChar char="•"/>
            </a:pPr>
            <a:r>
              <a:rPr lang="en-GB" altLang="sv-SE" sz="1600" dirty="0" smtClean="0">
                <a:latin typeface="Verdana" pitchFamily="34" charset="0"/>
                <a:ea typeface="Verdana" pitchFamily="34" charset="0"/>
                <a:cs typeface="Verdana" pitchFamily="34" charset="0"/>
              </a:rPr>
              <a:t>A </a:t>
            </a:r>
            <a:r>
              <a:rPr lang="en-GB" altLang="sv-SE" sz="1600" b="1" dirty="0">
                <a:latin typeface="Verdana" pitchFamily="34" charset="0"/>
                <a:ea typeface="Verdana" pitchFamily="34" charset="0"/>
                <a:cs typeface="Verdana" pitchFamily="34" charset="0"/>
              </a:rPr>
              <a:t>junk </a:t>
            </a:r>
            <a:r>
              <a:rPr lang="en-GB" altLang="sv-SE" sz="1600" b="1" dirty="0" smtClean="0">
                <a:latin typeface="Verdana" pitchFamily="34" charset="0"/>
                <a:ea typeface="Verdana" pitchFamily="34" charset="0"/>
                <a:cs typeface="Verdana" pitchFamily="34" charset="0"/>
              </a:rPr>
              <a:t>dimension </a:t>
            </a:r>
            <a:r>
              <a:rPr lang="en-GB" altLang="sv-SE" sz="1600" dirty="0" smtClean="0">
                <a:latin typeface="Verdana" pitchFamily="34" charset="0"/>
                <a:ea typeface="Verdana" pitchFamily="34" charset="0"/>
                <a:cs typeface="Verdana" pitchFamily="34" charset="0"/>
              </a:rPr>
              <a:t>- is </a:t>
            </a:r>
            <a:r>
              <a:rPr lang="en-GB" altLang="sv-SE" sz="1600" dirty="0">
                <a:latin typeface="Verdana" pitchFamily="34" charset="0"/>
                <a:ea typeface="Verdana" pitchFamily="34" charset="0"/>
                <a:cs typeface="Verdana" pitchFamily="34" charset="0"/>
              </a:rPr>
              <a:t>a convenient grouping of </a:t>
            </a:r>
            <a:r>
              <a:rPr lang="en-GB" altLang="sv-SE" sz="1600" dirty="0" smtClean="0">
                <a:latin typeface="Verdana" pitchFamily="34" charset="0"/>
                <a:ea typeface="Verdana" pitchFamily="34" charset="0"/>
                <a:cs typeface="Verdana" pitchFamily="34" charset="0"/>
              </a:rPr>
              <a:t>attributes and flags </a:t>
            </a:r>
            <a:r>
              <a:rPr lang="en-GB" altLang="sv-SE" sz="1600" dirty="0">
                <a:latin typeface="Verdana" pitchFamily="34" charset="0"/>
                <a:ea typeface="Verdana" pitchFamily="34" charset="0"/>
                <a:cs typeface="Verdana" pitchFamily="34" charset="0"/>
              </a:rPr>
              <a:t>into a useful dimensional framework </a:t>
            </a:r>
            <a:r>
              <a:rPr lang="en-GB" altLang="sv-SE" sz="1600" dirty="0" smtClean="0">
                <a:latin typeface="Verdana" pitchFamily="34" charset="0"/>
                <a:ea typeface="Verdana" pitchFamily="34" charset="0"/>
                <a:cs typeface="Verdana" pitchFamily="34" charset="0"/>
              </a:rPr>
              <a:t>to </a:t>
            </a:r>
            <a:r>
              <a:rPr lang="en-GB" altLang="sv-SE" sz="1600" dirty="0">
                <a:latin typeface="Verdana" pitchFamily="34" charset="0"/>
                <a:ea typeface="Verdana" pitchFamily="34" charset="0"/>
                <a:cs typeface="Verdana" pitchFamily="34" charset="0"/>
              </a:rPr>
              <a:t>get them out of a fact table </a:t>
            </a:r>
            <a:r>
              <a:rPr lang="en-GB" altLang="sv-SE" sz="1600" dirty="0" smtClean="0">
                <a:latin typeface="Verdana" pitchFamily="34" charset="0"/>
                <a:ea typeface="Verdana" pitchFamily="34" charset="0"/>
                <a:cs typeface="Verdana" pitchFamily="34" charset="0"/>
              </a:rPr>
              <a:t>or to avoid adding a number of extra dimensions into </a:t>
            </a:r>
            <a:r>
              <a:rPr lang="en-GB" altLang="sv-SE" sz="1600" dirty="0">
                <a:latin typeface="Verdana" pitchFamily="34" charset="0"/>
                <a:ea typeface="Verdana" pitchFamily="34" charset="0"/>
                <a:cs typeface="Verdana" pitchFamily="34" charset="0"/>
              </a:rPr>
              <a:t>a useful dimensional </a:t>
            </a:r>
            <a:r>
              <a:rPr lang="en-GB" altLang="sv-SE" sz="1600" dirty="0" smtClean="0">
                <a:latin typeface="Verdana" pitchFamily="34" charset="0"/>
                <a:ea typeface="Verdana" pitchFamily="34" charset="0"/>
                <a:cs typeface="Verdana" pitchFamily="34" charset="0"/>
              </a:rPr>
              <a:t>framework</a:t>
            </a:r>
            <a:endParaRPr lang="en-GB" altLang="sv-SE" sz="16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85142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571501" y="582015"/>
            <a:ext cx="6172200" cy="1028700"/>
          </a:xfrm>
        </p:spPr>
        <p:txBody>
          <a:bodyPr/>
          <a:lstStyle/>
          <a:p>
            <a:r>
              <a:rPr lang="en-GB" altLang="sv-SE" sz="2700" dirty="0"/>
              <a:t>Junk </a:t>
            </a:r>
            <a:r>
              <a:rPr lang="en-GB" altLang="sv-SE" sz="2700" dirty="0" smtClean="0"/>
              <a:t>Dimension</a:t>
            </a:r>
            <a:endParaRPr lang="en-GB" altLang="sv-SE" sz="2700" dirty="0"/>
          </a:p>
        </p:txBody>
      </p:sp>
      <p:sp>
        <p:nvSpPr>
          <p:cNvPr id="265219" name="Rectangle 3"/>
          <p:cNvSpPr>
            <a:spLocks noGrp="1" noChangeArrowheads="1"/>
          </p:cNvSpPr>
          <p:nvPr>
            <p:ph type="body" idx="1"/>
          </p:nvPr>
        </p:nvSpPr>
        <p:spPr>
          <a:xfrm>
            <a:off x="-116731" y="2189017"/>
            <a:ext cx="6515100" cy="1543050"/>
          </a:xfrm>
        </p:spPr>
        <p:txBody>
          <a:bodyPr/>
          <a:lstStyle/>
          <a:p>
            <a:pPr lvl="2"/>
            <a:r>
              <a:rPr lang="en-GB" altLang="sv-SE" sz="1350" dirty="0"/>
              <a:t>Leaving the flags and attributes unchanged in the fact table record </a:t>
            </a:r>
            <a:r>
              <a:rPr lang="en-GB" altLang="sv-SE" sz="1350" dirty="0" smtClean="0"/>
              <a:t>(the </a:t>
            </a:r>
            <a:r>
              <a:rPr lang="en-GB" altLang="sv-SE" sz="1350" dirty="0"/>
              <a:t>fact table will become large)</a:t>
            </a:r>
          </a:p>
          <a:p>
            <a:pPr lvl="2"/>
            <a:r>
              <a:rPr lang="en-GB" altLang="sv-SE" sz="1350" dirty="0"/>
              <a:t>Making each flag and attribute into its own separate dimension (the fact table will become large)</a:t>
            </a:r>
          </a:p>
          <a:p>
            <a:pPr lvl="2"/>
            <a:r>
              <a:rPr lang="en-GB" altLang="sv-SE" sz="1350" dirty="0"/>
              <a:t>Stripping out all of these flags and attributes from the design (missing info/constrain alternatives)</a:t>
            </a:r>
          </a:p>
          <a:p>
            <a:pPr>
              <a:buFont typeface="Wingdings" panose="05000000000000000000" pitchFamily="2" charset="2"/>
              <a:buNone/>
            </a:pPr>
            <a:endParaRPr lang="en-GB" altLang="sv-SE" sz="1350" dirty="0"/>
          </a:p>
        </p:txBody>
      </p:sp>
      <p:sp>
        <p:nvSpPr>
          <p:cNvPr id="6" name="Rectangle 5"/>
          <p:cNvSpPr>
            <a:spLocks noChangeArrowheads="1"/>
          </p:cNvSpPr>
          <p:nvPr/>
        </p:nvSpPr>
        <p:spPr bwMode="auto">
          <a:xfrm>
            <a:off x="571501" y="1319805"/>
            <a:ext cx="8068804" cy="11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900"/>
              </a:lnSpc>
              <a:buFont typeface="Arial" panose="020B0604020202020204" pitchFamily="34" charset="0"/>
              <a:buChar char="•"/>
            </a:pPr>
            <a:r>
              <a:rPr lang="en-GB" altLang="sv-SE" sz="1600" dirty="0">
                <a:latin typeface="Verdana" pitchFamily="34" charset="0"/>
                <a:ea typeface="Verdana" pitchFamily="34" charset="0"/>
                <a:cs typeface="Verdana" pitchFamily="34" charset="0"/>
              </a:rPr>
              <a:t>W</a:t>
            </a:r>
            <a:r>
              <a:rPr lang="en-GB" altLang="sv-SE" sz="1600" dirty="0" smtClean="0">
                <a:latin typeface="Verdana" pitchFamily="34" charset="0"/>
                <a:ea typeface="Verdana" pitchFamily="34" charset="0"/>
                <a:cs typeface="Verdana" pitchFamily="34" charset="0"/>
              </a:rPr>
              <a:t>hen </a:t>
            </a:r>
            <a:r>
              <a:rPr lang="en-GB" altLang="sv-SE" sz="1600" dirty="0">
                <a:latin typeface="Verdana" pitchFamily="34" charset="0"/>
                <a:ea typeface="Verdana" pitchFamily="34" charset="0"/>
                <a:cs typeface="Verdana" pitchFamily="34" charset="0"/>
              </a:rPr>
              <a:t>a number of miscellaneous </a:t>
            </a:r>
            <a:r>
              <a:rPr lang="en-GB" altLang="sv-SE" sz="1600" dirty="0" smtClean="0">
                <a:latin typeface="Verdana" pitchFamily="34" charset="0"/>
                <a:ea typeface="Verdana" pitchFamily="34" charset="0"/>
                <a:cs typeface="Verdana" pitchFamily="34" charset="0"/>
              </a:rPr>
              <a:t>text attributes or flags </a:t>
            </a:r>
            <a:r>
              <a:rPr lang="en-GB" altLang="sv-SE" sz="1600" dirty="0">
                <a:latin typeface="Verdana" pitchFamily="34" charset="0"/>
                <a:ea typeface="Verdana" pitchFamily="34" charset="0"/>
                <a:cs typeface="Verdana" pitchFamily="34" charset="0"/>
              </a:rPr>
              <a:t>exist, the following design alternatives should be avoided:</a:t>
            </a:r>
          </a:p>
          <a:p>
            <a:pPr marL="285750" indent="-285750">
              <a:buFont typeface="Arial" panose="020B0604020202020204" pitchFamily="34" charset="0"/>
              <a:buChar char="•"/>
            </a:pPr>
            <a:endParaRPr lang="en-GB" altLang="sv-S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59779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329339" y="559594"/>
            <a:ext cx="6172200" cy="1028700"/>
          </a:xfrm>
        </p:spPr>
        <p:txBody>
          <a:bodyPr/>
          <a:lstStyle/>
          <a:p>
            <a:r>
              <a:rPr lang="en-GB" altLang="sv-SE" sz="2700" dirty="0"/>
              <a:t>“Combined” dimensions </a:t>
            </a:r>
          </a:p>
        </p:txBody>
      </p:sp>
      <p:graphicFrame>
        <p:nvGraphicFramePr>
          <p:cNvPr id="657525" name="Group 117"/>
          <p:cNvGraphicFramePr>
            <a:graphicFrameLocks noGrp="1"/>
          </p:cNvGraphicFramePr>
          <p:nvPr>
            <p:ph sz="half" idx="1"/>
          </p:nvPr>
        </p:nvGraphicFramePr>
        <p:xfrm>
          <a:off x="1543050" y="3705226"/>
          <a:ext cx="3028952" cy="670560"/>
        </p:xfrm>
        <a:graphic>
          <a:graphicData uri="http://schemas.openxmlformats.org/drawingml/2006/table">
            <a:tbl>
              <a:tblPr/>
              <a:tblGrid>
                <a:gridCol w="757238">
                  <a:extLst>
                    <a:ext uri="{9D8B030D-6E8A-4147-A177-3AD203B41FA5}">
                      <a16:colId xmlns:a16="http://schemas.microsoft.com/office/drawing/2014/main" val="3091529200"/>
                    </a:ext>
                  </a:extLst>
                </a:gridCol>
                <a:gridCol w="757238">
                  <a:extLst>
                    <a:ext uri="{9D8B030D-6E8A-4147-A177-3AD203B41FA5}">
                      <a16:colId xmlns:a16="http://schemas.microsoft.com/office/drawing/2014/main" val="1977804715"/>
                    </a:ext>
                  </a:extLst>
                </a:gridCol>
                <a:gridCol w="757238">
                  <a:extLst>
                    <a:ext uri="{9D8B030D-6E8A-4147-A177-3AD203B41FA5}">
                      <a16:colId xmlns:a16="http://schemas.microsoft.com/office/drawing/2014/main" val="21468673"/>
                    </a:ext>
                  </a:extLst>
                </a:gridCol>
                <a:gridCol w="757238">
                  <a:extLst>
                    <a:ext uri="{9D8B030D-6E8A-4147-A177-3AD203B41FA5}">
                      <a16:colId xmlns:a16="http://schemas.microsoft.com/office/drawing/2014/main" val="3916041229"/>
                    </a:ext>
                  </a:extLst>
                </a:gridCol>
              </a:tblGrid>
              <a:tr h="18288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800" b="1" i="0" u="none" strike="noStrike" cap="none" normalizeH="0" baseline="0" smtClean="0">
                          <a:ln>
                            <a:noFill/>
                          </a:ln>
                          <a:solidFill>
                            <a:schemeClr val="tx1"/>
                          </a:solidFill>
                          <a:effectLst/>
                          <a:latin typeface="Arial" panose="020B0604020202020204" pitchFamily="34" charset="0"/>
                        </a:rPr>
                        <a:t>PK</a:t>
                      </a:r>
                      <a:endParaRPr kumimoji="0" lang="en-US" altLang="sv-SE" sz="800" b="1"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800" b="1" i="0" u="none" strike="noStrike" cap="none" normalizeH="0" baseline="0" smtClean="0">
                          <a:ln>
                            <a:noFill/>
                          </a:ln>
                          <a:solidFill>
                            <a:schemeClr val="tx1"/>
                          </a:solidFill>
                          <a:effectLst/>
                          <a:latin typeface="Arial" panose="020B0604020202020204" pitchFamily="34" charset="0"/>
                        </a:rPr>
                        <a:t>Service 1</a:t>
                      </a:r>
                      <a:endParaRPr kumimoji="0" lang="en-US" altLang="sv-SE" sz="800" b="1"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800" b="1" i="0" u="none" strike="noStrike" cap="none" normalizeH="0" baseline="0" smtClean="0">
                          <a:ln>
                            <a:noFill/>
                          </a:ln>
                          <a:solidFill>
                            <a:schemeClr val="tx1"/>
                          </a:solidFill>
                          <a:effectLst/>
                          <a:latin typeface="Arial" panose="020B0604020202020204" pitchFamily="34" charset="0"/>
                        </a:rPr>
                        <a:t>Service 2</a:t>
                      </a:r>
                      <a:endParaRPr kumimoji="0" lang="en-US" altLang="sv-SE" sz="800" b="1"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800" b="1" i="0" u="none" strike="noStrike" cap="none" normalizeH="0" baseline="0" smtClean="0">
                          <a:ln>
                            <a:noFill/>
                          </a:ln>
                          <a:solidFill>
                            <a:schemeClr val="tx1"/>
                          </a:solidFill>
                          <a:effectLst/>
                          <a:latin typeface="Arial" panose="020B0604020202020204" pitchFamily="34" charset="0"/>
                        </a:rPr>
                        <a:t>Service 3</a:t>
                      </a:r>
                      <a:endParaRPr kumimoji="0" lang="en-US" altLang="sv-SE" sz="800" b="1"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4616993"/>
                  </a:ext>
                </a:extLst>
              </a:tr>
              <a:tr h="16002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1</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N</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N</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633210"/>
                  </a:ext>
                </a:extLst>
              </a:tr>
              <a:tr h="16002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2</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N</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N</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4805847"/>
                  </a:ext>
                </a:extLst>
              </a:tr>
              <a:tr h="16002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3</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N</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N</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6317898"/>
                  </a:ext>
                </a:extLst>
              </a:tr>
            </a:tbl>
          </a:graphicData>
        </a:graphic>
      </p:graphicFrame>
      <p:sp>
        <p:nvSpPr>
          <p:cNvPr id="657414" name="Text Box 6"/>
          <p:cNvSpPr txBox="1">
            <a:spLocks noChangeArrowheads="1"/>
          </p:cNvSpPr>
          <p:nvPr/>
        </p:nvSpPr>
        <p:spPr bwMode="auto">
          <a:xfrm>
            <a:off x="457200" y="1296586"/>
            <a:ext cx="7200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b="1" dirty="0" smtClean="0"/>
              <a:t>Problem to </a:t>
            </a:r>
            <a:r>
              <a:rPr lang="sv-SE" altLang="sv-SE" b="1" dirty="0" err="1" smtClean="0"/>
              <a:t>address</a:t>
            </a:r>
            <a:r>
              <a:rPr lang="sv-SE" altLang="sv-SE" b="1" dirty="0" smtClean="0"/>
              <a:t>: </a:t>
            </a:r>
            <a:r>
              <a:rPr lang="sv-SE" altLang="sv-SE" b="1" dirty="0"/>
              <a:t>Different services </a:t>
            </a:r>
            <a:r>
              <a:rPr lang="sv-SE" altLang="sv-SE" b="1" dirty="0" err="1"/>
              <a:t>could</a:t>
            </a:r>
            <a:r>
              <a:rPr lang="sv-SE" altLang="sv-SE" b="1" dirty="0"/>
              <a:t> be </a:t>
            </a:r>
            <a:r>
              <a:rPr lang="sv-SE" altLang="sv-SE" b="1" dirty="0" err="1"/>
              <a:t>used</a:t>
            </a:r>
            <a:r>
              <a:rPr lang="sv-SE" altLang="sv-SE" b="1" dirty="0"/>
              <a:t> in the same </a:t>
            </a:r>
            <a:r>
              <a:rPr lang="sv-SE" altLang="sv-SE" b="1" dirty="0" err="1"/>
              <a:t>time</a:t>
            </a:r>
            <a:endParaRPr lang="en-US" altLang="sv-SE" b="1" dirty="0"/>
          </a:p>
        </p:txBody>
      </p:sp>
      <p:sp>
        <p:nvSpPr>
          <p:cNvPr id="657415" name="Text Box 7"/>
          <p:cNvSpPr txBox="1">
            <a:spLocks noChangeArrowheads="1"/>
          </p:cNvSpPr>
          <p:nvPr/>
        </p:nvSpPr>
        <p:spPr bwMode="auto">
          <a:xfrm>
            <a:off x="457200" y="1709380"/>
            <a:ext cx="5772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350" dirty="0"/>
              <a:t>Solution1 : </a:t>
            </a:r>
            <a:r>
              <a:rPr lang="sv-SE" altLang="sv-SE" sz="1350" dirty="0" err="1"/>
              <a:t>Create</a:t>
            </a:r>
            <a:r>
              <a:rPr lang="sv-SE" altLang="sv-SE" sz="1350" dirty="0"/>
              <a:t> a new dimension for </a:t>
            </a:r>
            <a:r>
              <a:rPr lang="sv-SE" altLang="sv-SE" sz="1350" dirty="0" err="1"/>
              <a:t>each</a:t>
            </a:r>
            <a:r>
              <a:rPr lang="sv-SE" altLang="sv-SE" sz="1350" dirty="0"/>
              <a:t> service – and </a:t>
            </a:r>
            <a:r>
              <a:rPr lang="sv-SE" altLang="sv-SE" sz="1350" dirty="0" err="1"/>
              <a:t>they</a:t>
            </a:r>
            <a:r>
              <a:rPr lang="sv-SE" altLang="sv-SE" sz="1350" dirty="0"/>
              <a:t> </a:t>
            </a:r>
            <a:r>
              <a:rPr lang="sv-SE" altLang="sv-SE" sz="1350" dirty="0" err="1"/>
              <a:t>could</a:t>
            </a:r>
            <a:r>
              <a:rPr lang="sv-SE" altLang="sv-SE" sz="1350" dirty="0"/>
              <a:t> be </a:t>
            </a:r>
            <a:r>
              <a:rPr lang="sv-SE" altLang="sv-SE" sz="1350" dirty="0" err="1"/>
              <a:t>combined</a:t>
            </a:r>
            <a:r>
              <a:rPr lang="sv-SE" altLang="sv-SE" sz="1350" dirty="0"/>
              <a:t> in the </a:t>
            </a:r>
            <a:r>
              <a:rPr lang="sv-SE" altLang="sv-SE" sz="1350" dirty="0" err="1"/>
              <a:t>fact</a:t>
            </a:r>
            <a:r>
              <a:rPr lang="sv-SE" altLang="sv-SE" sz="1350" dirty="0"/>
              <a:t> table (</a:t>
            </a:r>
            <a:r>
              <a:rPr lang="sv-SE" altLang="sv-SE" sz="1350" dirty="0" err="1"/>
              <a:t>however</a:t>
            </a:r>
            <a:r>
              <a:rPr lang="sv-SE" altLang="sv-SE" sz="1350" dirty="0"/>
              <a:t>: </a:t>
            </a:r>
            <a:r>
              <a:rPr lang="sv-SE" altLang="sv-SE" sz="1350" dirty="0" err="1"/>
              <a:t>many</a:t>
            </a:r>
            <a:r>
              <a:rPr lang="sv-SE" altLang="sv-SE" sz="1350" dirty="0"/>
              <a:t> </a:t>
            </a:r>
            <a:r>
              <a:rPr lang="sv-SE" altLang="sv-SE" sz="1350" dirty="0" err="1"/>
              <a:t>foreign</a:t>
            </a:r>
            <a:r>
              <a:rPr lang="sv-SE" altLang="sv-SE" sz="1350" dirty="0"/>
              <a:t> </a:t>
            </a:r>
            <a:r>
              <a:rPr lang="sv-SE" altLang="sv-SE" sz="1350" dirty="0" err="1"/>
              <a:t>keys</a:t>
            </a:r>
            <a:r>
              <a:rPr lang="sv-SE" altLang="sv-SE" sz="1350" dirty="0"/>
              <a:t> in the </a:t>
            </a:r>
            <a:r>
              <a:rPr lang="sv-SE" altLang="sv-SE" sz="1350" dirty="0" err="1"/>
              <a:t>fact</a:t>
            </a:r>
            <a:r>
              <a:rPr lang="sv-SE" altLang="sv-SE" sz="1350" dirty="0"/>
              <a:t> table)</a:t>
            </a:r>
            <a:endParaRPr lang="en-US" altLang="sv-SE" sz="1350" dirty="0"/>
          </a:p>
        </p:txBody>
      </p:sp>
      <p:sp>
        <p:nvSpPr>
          <p:cNvPr id="657416" name="Text Box 8"/>
          <p:cNvSpPr txBox="1">
            <a:spLocks noChangeArrowheads="1"/>
          </p:cNvSpPr>
          <p:nvPr/>
        </p:nvSpPr>
        <p:spPr bwMode="auto">
          <a:xfrm>
            <a:off x="457200" y="2258258"/>
            <a:ext cx="52006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350"/>
              <a:t>Solution2 : Create a new row for each service (however: problems with aggregation on the fly)</a:t>
            </a:r>
            <a:endParaRPr lang="en-US" altLang="sv-SE" sz="1350"/>
          </a:p>
        </p:txBody>
      </p:sp>
      <p:sp>
        <p:nvSpPr>
          <p:cNvPr id="657417" name="Text Box 9"/>
          <p:cNvSpPr txBox="1">
            <a:spLocks noChangeArrowheads="1"/>
          </p:cNvSpPr>
          <p:nvPr/>
        </p:nvSpPr>
        <p:spPr bwMode="auto">
          <a:xfrm>
            <a:off x="457200" y="2760702"/>
            <a:ext cx="588645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350"/>
              <a:t>Solution3 : Create a dimension consisting of all service combinations, which means that there is a row/instance for each combination in the dimension tables (compare the minidimension solution)</a:t>
            </a:r>
            <a:endParaRPr lang="en-US" altLang="sv-SE" sz="1350"/>
          </a:p>
        </p:txBody>
      </p:sp>
      <p:sp>
        <p:nvSpPr>
          <p:cNvPr id="657418" name="Rectangle 10"/>
          <p:cNvSpPr>
            <a:spLocks noChangeArrowheads="1"/>
          </p:cNvSpPr>
          <p:nvPr/>
        </p:nvSpPr>
        <p:spPr bwMode="auto">
          <a:xfrm>
            <a:off x="5029200" y="4114800"/>
            <a:ext cx="742950" cy="857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57419" name="Rectangle 11"/>
          <p:cNvSpPr>
            <a:spLocks noChangeArrowheads="1"/>
          </p:cNvSpPr>
          <p:nvPr/>
        </p:nvSpPr>
        <p:spPr bwMode="auto">
          <a:xfrm>
            <a:off x="6915150" y="4171950"/>
            <a:ext cx="742950" cy="857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57420" name="Text Box 12"/>
          <p:cNvSpPr txBox="1">
            <a:spLocks noChangeArrowheads="1"/>
          </p:cNvSpPr>
          <p:nvPr/>
        </p:nvSpPr>
        <p:spPr bwMode="auto">
          <a:xfrm>
            <a:off x="6743700" y="3278982"/>
            <a:ext cx="12573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350"/>
              <a:t>Transaction Fact Table – (including used services)</a:t>
            </a:r>
            <a:endParaRPr lang="en-US" altLang="sv-SE" sz="1350"/>
          </a:p>
        </p:txBody>
      </p:sp>
      <p:sp>
        <p:nvSpPr>
          <p:cNvPr id="657421" name="Text Box 13"/>
          <p:cNvSpPr txBox="1">
            <a:spLocks noChangeArrowheads="1"/>
          </p:cNvSpPr>
          <p:nvPr/>
        </p:nvSpPr>
        <p:spPr bwMode="auto">
          <a:xfrm>
            <a:off x="4972050" y="3725466"/>
            <a:ext cx="1371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350"/>
              <a:t>Service dim </a:t>
            </a:r>
            <a:endParaRPr lang="en-US" altLang="sv-SE" sz="1350"/>
          </a:p>
        </p:txBody>
      </p:sp>
      <p:sp>
        <p:nvSpPr>
          <p:cNvPr id="657422" name="Text Box 14"/>
          <p:cNvSpPr txBox="1">
            <a:spLocks noChangeArrowheads="1"/>
          </p:cNvSpPr>
          <p:nvPr/>
        </p:nvSpPr>
        <p:spPr bwMode="auto">
          <a:xfrm>
            <a:off x="5029200" y="4114801"/>
            <a:ext cx="1200150" cy="66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675"/>
              <a:t>Primary Key</a:t>
            </a:r>
          </a:p>
          <a:p>
            <a:pPr>
              <a:spcBef>
                <a:spcPct val="50000"/>
              </a:spcBef>
            </a:pPr>
            <a:r>
              <a:rPr lang="sv-SE" altLang="sv-SE" sz="675"/>
              <a:t>Service 1</a:t>
            </a:r>
          </a:p>
          <a:p>
            <a:pPr>
              <a:spcBef>
                <a:spcPct val="50000"/>
              </a:spcBef>
            </a:pPr>
            <a:r>
              <a:rPr lang="sv-SE" altLang="sv-SE" sz="675"/>
              <a:t>Service 2</a:t>
            </a:r>
          </a:p>
          <a:p>
            <a:pPr>
              <a:spcBef>
                <a:spcPct val="50000"/>
              </a:spcBef>
            </a:pPr>
            <a:r>
              <a:rPr lang="sv-SE" altLang="sv-SE" sz="675"/>
              <a:t>Service 3</a:t>
            </a:r>
          </a:p>
        </p:txBody>
      </p:sp>
      <p:sp>
        <p:nvSpPr>
          <p:cNvPr id="657423" name="Line 15"/>
          <p:cNvSpPr>
            <a:spLocks noChangeShapeType="1"/>
          </p:cNvSpPr>
          <p:nvPr/>
        </p:nvSpPr>
        <p:spPr bwMode="auto">
          <a:xfrm flipV="1">
            <a:off x="5772150" y="4400550"/>
            <a:ext cx="114300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350"/>
          </a:p>
        </p:txBody>
      </p:sp>
      <p:graphicFrame>
        <p:nvGraphicFramePr>
          <p:cNvPr id="657524" name="Group 116"/>
          <p:cNvGraphicFramePr>
            <a:graphicFrameLocks noGrp="1"/>
          </p:cNvGraphicFramePr>
          <p:nvPr>
            <p:ph sz="half" idx="2"/>
          </p:nvPr>
        </p:nvGraphicFramePr>
        <p:xfrm>
          <a:off x="1543050" y="4371975"/>
          <a:ext cx="3028952" cy="640080"/>
        </p:xfrm>
        <a:graphic>
          <a:graphicData uri="http://schemas.openxmlformats.org/drawingml/2006/table">
            <a:tbl>
              <a:tblPr/>
              <a:tblGrid>
                <a:gridCol w="757238">
                  <a:extLst>
                    <a:ext uri="{9D8B030D-6E8A-4147-A177-3AD203B41FA5}">
                      <a16:colId xmlns:a16="http://schemas.microsoft.com/office/drawing/2014/main" val="501248145"/>
                    </a:ext>
                  </a:extLst>
                </a:gridCol>
                <a:gridCol w="757238">
                  <a:extLst>
                    <a:ext uri="{9D8B030D-6E8A-4147-A177-3AD203B41FA5}">
                      <a16:colId xmlns:a16="http://schemas.microsoft.com/office/drawing/2014/main" val="2382337298"/>
                    </a:ext>
                  </a:extLst>
                </a:gridCol>
                <a:gridCol w="757238">
                  <a:extLst>
                    <a:ext uri="{9D8B030D-6E8A-4147-A177-3AD203B41FA5}">
                      <a16:colId xmlns:a16="http://schemas.microsoft.com/office/drawing/2014/main" val="893097752"/>
                    </a:ext>
                  </a:extLst>
                </a:gridCol>
                <a:gridCol w="757238">
                  <a:extLst>
                    <a:ext uri="{9D8B030D-6E8A-4147-A177-3AD203B41FA5}">
                      <a16:colId xmlns:a16="http://schemas.microsoft.com/office/drawing/2014/main" val="1538063385"/>
                    </a:ext>
                  </a:extLst>
                </a:gridCol>
              </a:tblGrid>
              <a:tr h="16002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4</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N</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0795372"/>
                  </a:ext>
                </a:extLst>
              </a:tr>
              <a:tr h="16002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5</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N</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6322632"/>
                  </a:ext>
                </a:extLst>
              </a:tr>
              <a:tr h="16002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6</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N</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2892465"/>
                  </a:ext>
                </a:extLst>
              </a:tr>
              <a:tr h="16002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7</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sv-SE" altLang="sv-SE" sz="600" b="0" i="0" u="none" strike="noStrike" cap="none" normalizeH="0" baseline="0" smtClean="0">
                          <a:ln>
                            <a:noFill/>
                          </a:ln>
                          <a:solidFill>
                            <a:schemeClr val="tx1"/>
                          </a:solidFill>
                          <a:effectLst/>
                          <a:latin typeface="Arial" panose="020B0604020202020204" pitchFamily="34" charset="0"/>
                        </a:rPr>
                        <a:t>Y</a:t>
                      </a:r>
                      <a:endParaRPr kumimoji="0" lang="en-US" altLang="sv-SE" sz="600" b="0" i="0" u="none" strike="noStrike" cap="none" normalizeH="0" baseline="0" smtClean="0">
                        <a:ln>
                          <a:noFill/>
                        </a:ln>
                        <a:solidFill>
                          <a:schemeClr val="tx1"/>
                        </a:solidFill>
                        <a:effectLst/>
                        <a:latin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5285453"/>
                  </a:ext>
                </a:extLst>
              </a:tr>
            </a:tbl>
          </a:graphicData>
        </a:graphic>
      </p:graphicFrame>
      <p:sp>
        <p:nvSpPr>
          <p:cNvPr id="3" name="TextBox 2"/>
          <p:cNvSpPr txBox="1"/>
          <p:nvPr/>
        </p:nvSpPr>
        <p:spPr>
          <a:xfrm>
            <a:off x="457200" y="3871229"/>
            <a:ext cx="920445" cy="307777"/>
          </a:xfrm>
          <a:prstGeom prst="rect">
            <a:avLst/>
          </a:prstGeom>
          <a:noFill/>
        </p:spPr>
        <p:txBody>
          <a:bodyPr wrap="none" rtlCol="0">
            <a:spAutoFit/>
          </a:bodyPr>
          <a:lstStyle/>
          <a:p>
            <a:r>
              <a:rPr lang="sv-SE" sz="1400" dirty="0" smtClean="0"/>
              <a:t>Solution 3</a:t>
            </a:r>
            <a:endParaRPr lang="sv-SE" sz="1400" dirty="0"/>
          </a:p>
        </p:txBody>
      </p:sp>
      <p:cxnSp>
        <p:nvCxnSpPr>
          <p:cNvPr id="5" name="Straight Arrow Connector 4"/>
          <p:cNvCxnSpPr/>
          <p:nvPr/>
        </p:nvCxnSpPr>
        <p:spPr>
          <a:xfrm>
            <a:off x="544956" y="4202312"/>
            <a:ext cx="8053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545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85"/>
          <p:cNvSpPr>
            <a:spLocks noGrp="1" noChangeArrowheads="1"/>
          </p:cNvSpPr>
          <p:nvPr>
            <p:ph type="body" idx="1"/>
          </p:nvPr>
        </p:nvSpPr>
        <p:spPr/>
        <p:txBody>
          <a:bodyPr>
            <a:normAutofit/>
          </a:bodyPr>
          <a:lstStyle/>
          <a:p>
            <a:pPr marL="0" indent="0">
              <a:spcBef>
                <a:spcPts val="900"/>
              </a:spcBef>
              <a:buNone/>
            </a:pPr>
            <a:r>
              <a:rPr lang="sv-SE" b="1" dirty="0" err="1" smtClean="0"/>
              <a:t>Heterogenous</a:t>
            </a:r>
            <a:r>
              <a:rPr lang="sv-SE" b="1" dirty="0" smtClean="0"/>
              <a:t> </a:t>
            </a:r>
            <a:r>
              <a:rPr lang="sv-SE" b="1" dirty="0" err="1" smtClean="0"/>
              <a:t>products</a:t>
            </a:r>
            <a:endParaRPr lang="sv-SE" b="1" dirty="0" smtClean="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390450542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GB" altLang="sv-SE" sz="2700"/>
              <a:t>Heterogeneous Products</a:t>
            </a:r>
          </a:p>
        </p:txBody>
      </p:sp>
      <p:sp>
        <p:nvSpPr>
          <p:cNvPr id="323587" name="Rectangle 3"/>
          <p:cNvSpPr>
            <a:spLocks noGrp="1" noChangeArrowheads="1"/>
          </p:cNvSpPr>
          <p:nvPr>
            <p:ph type="body" idx="1"/>
          </p:nvPr>
        </p:nvSpPr>
        <p:spPr>
          <a:xfrm>
            <a:off x="792000" y="1275534"/>
            <a:ext cx="7398854" cy="3240432"/>
          </a:xfrm>
        </p:spPr>
        <p:txBody>
          <a:bodyPr>
            <a:normAutofit/>
          </a:bodyPr>
          <a:lstStyle/>
          <a:p>
            <a:pPr marL="0" indent="0">
              <a:buNone/>
            </a:pPr>
            <a:r>
              <a:rPr lang="en-GB" altLang="sv-SE" sz="1500" b="1" dirty="0" smtClean="0"/>
              <a:t>Problem to address: </a:t>
            </a:r>
          </a:p>
          <a:p>
            <a:r>
              <a:rPr lang="en-GB" altLang="sv-SE" sz="1500" dirty="0" smtClean="0"/>
              <a:t>Some </a:t>
            </a:r>
            <a:r>
              <a:rPr lang="en-GB" altLang="sv-SE" sz="1500" dirty="0"/>
              <a:t>products have </a:t>
            </a:r>
            <a:r>
              <a:rPr lang="en-GB" altLang="sv-SE" sz="1500" dirty="0" smtClean="0"/>
              <a:t>many </a:t>
            </a:r>
            <a:r>
              <a:rPr lang="en-GB" altLang="sv-SE" sz="1500" dirty="0"/>
              <a:t>distinguishing attributes and many possible permutations (usually on the basis of some customised offer). </a:t>
            </a:r>
            <a:endParaRPr lang="en-GB" altLang="sv-SE" sz="1500" dirty="0" smtClean="0"/>
          </a:p>
          <a:p>
            <a:r>
              <a:rPr lang="en-GB" altLang="sv-SE" sz="1500" dirty="0" smtClean="0"/>
              <a:t>This </a:t>
            </a:r>
            <a:r>
              <a:rPr lang="en-GB" altLang="sv-SE" sz="1500" dirty="0"/>
              <a:t>results in immense product dimensions and bad browsing </a:t>
            </a:r>
            <a:r>
              <a:rPr lang="en-GB" altLang="sv-SE" sz="1500" dirty="0" smtClean="0"/>
              <a:t>performance</a:t>
            </a:r>
            <a:endParaRPr lang="en-GB" altLang="sv-SE" sz="1500" dirty="0"/>
          </a:p>
        </p:txBody>
      </p:sp>
    </p:spTree>
    <p:extLst>
      <p:ext uri="{BB962C8B-B14F-4D97-AF65-F5344CB8AC3E}">
        <p14:creationId xmlns:p14="http://schemas.microsoft.com/office/powerpoint/2010/main" val="2304218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Additive Facts</a:t>
            </a:r>
          </a:p>
        </p:txBody>
      </p:sp>
      <p:sp>
        <p:nvSpPr>
          <p:cNvPr id="52227" name="Rectangle 185"/>
          <p:cNvSpPr>
            <a:spLocks noGrp="1" noChangeArrowheads="1"/>
          </p:cNvSpPr>
          <p:nvPr>
            <p:ph type="body" idx="1"/>
          </p:nvPr>
        </p:nvSpPr>
        <p:spPr>
          <a:xfrm>
            <a:off x="792000" y="1275534"/>
            <a:ext cx="7598144" cy="3240432"/>
          </a:xfrm>
        </p:spPr>
        <p:txBody>
          <a:bodyPr>
            <a:normAutofit/>
          </a:bodyPr>
          <a:lstStyle/>
          <a:p>
            <a:pPr marL="0" indent="0">
              <a:buNone/>
            </a:pPr>
            <a:endParaRPr lang="en-GB" dirty="0" smtClean="0"/>
          </a:p>
          <a:p>
            <a:endParaRPr lang="en-GB" dirty="0" smtClean="0"/>
          </a:p>
        </p:txBody>
      </p:sp>
      <p:sp>
        <p:nvSpPr>
          <p:cNvPr id="4" name="Text Box 4"/>
          <p:cNvSpPr txBox="1">
            <a:spLocks noChangeArrowheads="1"/>
          </p:cNvSpPr>
          <p:nvPr/>
        </p:nvSpPr>
        <p:spPr bwMode="auto">
          <a:xfrm>
            <a:off x="4197689" y="2753238"/>
            <a:ext cx="221092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dirty="0"/>
              <a:t>28/3, </a:t>
            </a:r>
            <a:r>
              <a:rPr lang="en-GB" altLang="sv-SE" sz="1350" dirty="0" smtClean="0"/>
              <a:t>paper1, </a:t>
            </a:r>
            <a:r>
              <a:rPr lang="en-GB" altLang="sv-SE" sz="1350" dirty="0">
                <a:solidFill>
                  <a:srgbClr val="800000"/>
                </a:solidFill>
              </a:rPr>
              <a:t>store1</a:t>
            </a:r>
            <a:r>
              <a:rPr lang="en-GB" altLang="sv-SE" sz="1350" dirty="0"/>
              <a:t>, 25, </a:t>
            </a:r>
            <a:r>
              <a:rPr lang="en-GB" altLang="sv-SE" sz="1350" dirty="0" smtClean="0"/>
              <a:t>250</a:t>
            </a:r>
            <a:endParaRPr lang="en-GB" altLang="sv-SE" sz="1350" dirty="0"/>
          </a:p>
          <a:p>
            <a:pPr eaLnBrk="0" hangingPunct="0">
              <a:spcBef>
                <a:spcPct val="0"/>
              </a:spcBef>
              <a:buFontTx/>
              <a:buNone/>
            </a:pPr>
            <a:r>
              <a:rPr lang="en-GB" altLang="sv-SE" sz="1350" dirty="0"/>
              <a:t>28/3, </a:t>
            </a:r>
            <a:r>
              <a:rPr lang="en-GB" altLang="sv-SE" sz="1350" dirty="0" smtClean="0"/>
              <a:t>paper1, </a:t>
            </a:r>
            <a:r>
              <a:rPr lang="en-GB" altLang="sv-SE" sz="1350" dirty="0">
                <a:solidFill>
                  <a:srgbClr val="800000"/>
                </a:solidFill>
              </a:rPr>
              <a:t>store2</a:t>
            </a:r>
            <a:r>
              <a:rPr lang="en-GB" altLang="sv-SE" sz="1350" dirty="0"/>
              <a:t>, 45, </a:t>
            </a:r>
            <a:r>
              <a:rPr lang="en-GB" altLang="sv-SE" sz="1350" dirty="0" smtClean="0"/>
              <a:t>450</a:t>
            </a:r>
            <a:endParaRPr lang="en-GB" altLang="sv-SE" sz="1350" dirty="0"/>
          </a:p>
        </p:txBody>
      </p:sp>
      <p:sp>
        <p:nvSpPr>
          <p:cNvPr id="5" name="Line 5"/>
          <p:cNvSpPr>
            <a:spLocks noChangeShapeType="1"/>
          </p:cNvSpPr>
          <p:nvPr/>
        </p:nvSpPr>
        <p:spPr bwMode="auto">
          <a:xfrm>
            <a:off x="5721981" y="3267589"/>
            <a:ext cx="5315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 name="Text Box 6"/>
          <p:cNvSpPr txBox="1">
            <a:spLocks noChangeArrowheads="1"/>
          </p:cNvSpPr>
          <p:nvPr/>
        </p:nvSpPr>
        <p:spPr bwMode="auto">
          <a:xfrm>
            <a:off x="5664831" y="3267589"/>
            <a:ext cx="70724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dirty="0"/>
              <a:t>70, </a:t>
            </a:r>
            <a:r>
              <a:rPr lang="en-GB" altLang="sv-SE" sz="1350" dirty="0" smtClean="0"/>
              <a:t>700</a:t>
            </a:r>
            <a:endParaRPr lang="en-GB" altLang="sv-SE" sz="1350" dirty="0"/>
          </a:p>
        </p:txBody>
      </p:sp>
      <p:sp>
        <p:nvSpPr>
          <p:cNvPr id="7" name="Text Box 8"/>
          <p:cNvSpPr txBox="1">
            <a:spLocks noChangeArrowheads="1"/>
          </p:cNvSpPr>
          <p:nvPr/>
        </p:nvSpPr>
        <p:spPr bwMode="auto">
          <a:xfrm>
            <a:off x="4197688" y="1495933"/>
            <a:ext cx="230915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dirty="0">
                <a:solidFill>
                  <a:srgbClr val="800000"/>
                </a:solidFill>
              </a:rPr>
              <a:t>28/3</a:t>
            </a:r>
            <a:r>
              <a:rPr lang="en-GB" altLang="sv-SE" sz="1350" dirty="0"/>
              <a:t>, </a:t>
            </a:r>
            <a:r>
              <a:rPr lang="en-GB" altLang="sv-SE" sz="1350" dirty="0" smtClean="0"/>
              <a:t>paper1, </a:t>
            </a:r>
            <a:r>
              <a:rPr lang="en-GB" altLang="sv-SE" sz="1350" dirty="0"/>
              <a:t>store1, 15,  </a:t>
            </a:r>
            <a:r>
              <a:rPr lang="en-GB" altLang="sv-SE" sz="1350" dirty="0" smtClean="0"/>
              <a:t>150</a:t>
            </a:r>
            <a:endParaRPr lang="en-GB" altLang="sv-SE" sz="1350" dirty="0"/>
          </a:p>
          <a:p>
            <a:pPr eaLnBrk="0" hangingPunct="0">
              <a:spcBef>
                <a:spcPct val="0"/>
              </a:spcBef>
              <a:buFontTx/>
              <a:buNone/>
            </a:pPr>
            <a:r>
              <a:rPr lang="en-GB" altLang="sv-SE" sz="1350" dirty="0">
                <a:solidFill>
                  <a:srgbClr val="800000"/>
                </a:solidFill>
              </a:rPr>
              <a:t>29/3</a:t>
            </a:r>
            <a:r>
              <a:rPr lang="en-GB" altLang="sv-SE" sz="1350" dirty="0"/>
              <a:t>, </a:t>
            </a:r>
            <a:r>
              <a:rPr lang="en-GB" altLang="sv-SE" sz="1350" dirty="0" smtClean="0"/>
              <a:t>paper1, </a:t>
            </a:r>
            <a:r>
              <a:rPr lang="en-GB" altLang="sv-SE" sz="1350" dirty="0"/>
              <a:t>store1, 35, </a:t>
            </a:r>
            <a:r>
              <a:rPr lang="en-GB" altLang="sv-SE" sz="1350" dirty="0" smtClean="0"/>
              <a:t>350</a:t>
            </a:r>
            <a:endParaRPr lang="en-GB" altLang="sv-SE" sz="1350" dirty="0"/>
          </a:p>
        </p:txBody>
      </p:sp>
      <p:sp>
        <p:nvSpPr>
          <p:cNvPr id="8" name="Line 9"/>
          <p:cNvSpPr>
            <a:spLocks noChangeShapeType="1"/>
          </p:cNvSpPr>
          <p:nvPr/>
        </p:nvSpPr>
        <p:spPr bwMode="auto">
          <a:xfrm flipV="1">
            <a:off x="5602903" y="2003764"/>
            <a:ext cx="769173" cy="65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9" name="Text Box 10"/>
          <p:cNvSpPr txBox="1">
            <a:spLocks noChangeArrowheads="1"/>
          </p:cNvSpPr>
          <p:nvPr/>
        </p:nvSpPr>
        <p:spPr bwMode="auto">
          <a:xfrm>
            <a:off x="5677488" y="2067433"/>
            <a:ext cx="70724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dirty="0"/>
              <a:t>50, </a:t>
            </a:r>
            <a:r>
              <a:rPr lang="en-GB" altLang="sv-SE" sz="1350" dirty="0" smtClean="0"/>
              <a:t>500</a:t>
            </a:r>
            <a:endParaRPr lang="en-GB" altLang="sv-SE" sz="1350" dirty="0"/>
          </a:p>
        </p:txBody>
      </p:sp>
      <p:grpSp>
        <p:nvGrpSpPr>
          <p:cNvPr id="13" name="Group 15"/>
          <p:cNvGrpSpPr>
            <a:grpSpLocks/>
          </p:cNvGrpSpPr>
          <p:nvPr/>
        </p:nvGrpSpPr>
        <p:grpSpPr bwMode="auto">
          <a:xfrm>
            <a:off x="925851" y="1438784"/>
            <a:ext cx="3157538" cy="1543050"/>
            <a:chOff x="528" y="1104"/>
            <a:chExt cx="2652" cy="1296"/>
          </a:xfrm>
        </p:grpSpPr>
        <p:graphicFrame>
          <p:nvGraphicFramePr>
            <p:cNvPr id="14" name="Object 16"/>
            <p:cNvGraphicFramePr>
              <a:graphicFrameLocks noChangeAspect="1"/>
            </p:cNvGraphicFramePr>
            <p:nvPr>
              <p:extLst>
                <p:ext uri="{D42A27DB-BD31-4B8C-83A1-F6EECF244321}">
                  <p14:modId xmlns:p14="http://schemas.microsoft.com/office/powerpoint/2010/main" val="2114321068"/>
                </p:ext>
              </p:extLst>
            </p:nvPr>
          </p:nvGraphicFramePr>
          <p:xfrm>
            <a:off x="528" y="1104"/>
            <a:ext cx="1156" cy="1296"/>
          </p:xfrm>
          <a:graphic>
            <a:graphicData uri="http://schemas.openxmlformats.org/presentationml/2006/ole">
              <mc:AlternateContent xmlns:mc="http://schemas.openxmlformats.org/markup-compatibility/2006">
                <mc:Choice xmlns:v="urn:schemas-microsoft-com:vml" Requires="v">
                  <p:oleObj spid="_x0000_s42058" name="Worksheet" r:id="rId4" imgW="1835042" imgH="2057400" progId="Excel.Sheet.8">
                    <p:embed/>
                  </p:oleObj>
                </mc:Choice>
                <mc:Fallback>
                  <p:oleObj name="Worksheet" r:id="rId4" imgW="1835042" imgH="2057400" progId="Excel.Sheet.8">
                    <p:embed/>
                    <p:pic>
                      <p:nvPicPr>
                        <p:cNvPr id="403472" name="Object 16"/>
                        <p:cNvPicPr>
                          <a:picLocks noChangeAspect="1" noChangeArrowheads="1"/>
                        </p:cNvPicPr>
                        <p:nvPr/>
                      </p:nvPicPr>
                      <p:blipFill>
                        <a:blip r:embed="rId5"/>
                        <a:srcRect/>
                        <a:stretch>
                          <a:fillRect/>
                        </a:stretch>
                      </p:blipFill>
                      <p:spPr bwMode="auto">
                        <a:xfrm>
                          <a:off x="528" y="1104"/>
                          <a:ext cx="1156" cy="129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7"/>
            <p:cNvGraphicFramePr>
              <a:graphicFrameLocks noChangeAspect="1"/>
            </p:cNvGraphicFramePr>
            <p:nvPr>
              <p:extLst>
                <p:ext uri="{D42A27DB-BD31-4B8C-83A1-F6EECF244321}">
                  <p14:modId xmlns:p14="http://schemas.microsoft.com/office/powerpoint/2010/main" val="275163846"/>
                </p:ext>
              </p:extLst>
            </p:nvPr>
          </p:nvGraphicFramePr>
          <p:xfrm>
            <a:off x="2304" y="1152"/>
            <a:ext cx="776" cy="189"/>
          </p:xfrm>
          <a:graphic>
            <a:graphicData uri="http://schemas.openxmlformats.org/presentationml/2006/ole">
              <mc:AlternateContent xmlns:mc="http://schemas.openxmlformats.org/markup-compatibility/2006">
                <mc:Choice xmlns:v="urn:schemas-microsoft-com:vml" Requires="v">
                  <p:oleObj spid="_x0000_s42059" name="Worksheet" r:id="rId6" imgW="1232099" imgH="298427" progId="Excel.Sheet.8">
                    <p:embed/>
                  </p:oleObj>
                </mc:Choice>
                <mc:Fallback>
                  <p:oleObj name="Worksheet" r:id="rId6" imgW="1232099" imgH="298427" progId="Excel.Sheet.8">
                    <p:embed/>
                    <p:pic>
                      <p:nvPicPr>
                        <p:cNvPr id="403473" name="Object 17"/>
                        <p:cNvPicPr>
                          <a:picLocks noChangeAspect="1" noChangeArrowheads="1"/>
                        </p:cNvPicPr>
                        <p:nvPr/>
                      </p:nvPicPr>
                      <p:blipFill>
                        <a:blip r:embed="rId7"/>
                        <a:srcRect/>
                        <a:stretch>
                          <a:fillRect/>
                        </a:stretch>
                      </p:blipFill>
                      <p:spPr bwMode="auto">
                        <a:xfrm>
                          <a:off x="2304" y="1152"/>
                          <a:ext cx="776" cy="18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8"/>
            <p:cNvGraphicFramePr>
              <a:graphicFrameLocks noChangeAspect="1"/>
            </p:cNvGraphicFramePr>
            <p:nvPr/>
          </p:nvGraphicFramePr>
          <p:xfrm>
            <a:off x="2304" y="1680"/>
            <a:ext cx="876" cy="198"/>
          </p:xfrm>
          <a:graphic>
            <a:graphicData uri="http://schemas.openxmlformats.org/presentationml/2006/ole">
              <mc:AlternateContent xmlns:mc="http://schemas.openxmlformats.org/markup-compatibility/2006">
                <mc:Choice xmlns:v="urn:schemas-microsoft-com:vml" Requires="v">
                  <p:oleObj spid="_x0000_s42060" name="Kalkylblad" r:id="rId8" imgW="1391107" imgH="314554" progId="Excel.Sheet.8">
                    <p:embed/>
                  </p:oleObj>
                </mc:Choice>
                <mc:Fallback>
                  <p:oleObj name="Kalkylblad" r:id="rId8" imgW="1391107" imgH="314554" progId="Excel.Sheet.8">
                    <p:embed/>
                    <p:pic>
                      <p:nvPicPr>
                        <p:cNvPr id="40347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 y="1680"/>
                          <a:ext cx="876" cy="19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9"/>
            <p:cNvGraphicFramePr>
              <a:graphicFrameLocks noChangeAspect="1"/>
            </p:cNvGraphicFramePr>
            <p:nvPr/>
          </p:nvGraphicFramePr>
          <p:xfrm>
            <a:off x="2304" y="2160"/>
            <a:ext cx="792" cy="198"/>
          </p:xfrm>
          <a:graphic>
            <a:graphicData uri="http://schemas.openxmlformats.org/presentationml/2006/ole">
              <mc:AlternateContent xmlns:mc="http://schemas.openxmlformats.org/markup-compatibility/2006">
                <mc:Choice xmlns:v="urn:schemas-microsoft-com:vml" Requires="v">
                  <p:oleObj spid="_x0000_s42061" name="Kalkylblad" r:id="rId10" imgW="1257605" imgH="314554" progId="Excel.Sheet.8">
                    <p:embed/>
                  </p:oleObj>
                </mc:Choice>
                <mc:Fallback>
                  <p:oleObj name="Kalkylblad" r:id="rId10" imgW="1257605" imgH="314554" progId="Excel.Sheet.8">
                    <p:embed/>
                    <p:pic>
                      <p:nvPicPr>
                        <p:cNvPr id="403475"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4" y="2160"/>
                          <a:ext cx="792" cy="19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Line 20"/>
            <p:cNvSpPr>
              <a:spLocks noChangeShapeType="1"/>
            </p:cNvSpPr>
            <p:nvPr/>
          </p:nvSpPr>
          <p:spPr bwMode="auto">
            <a:xfrm flipV="1">
              <a:off x="1632" y="1248"/>
              <a:ext cx="67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9" name="Line 21"/>
            <p:cNvSpPr>
              <a:spLocks noChangeShapeType="1"/>
            </p:cNvSpPr>
            <p:nvPr/>
          </p:nvSpPr>
          <p:spPr bwMode="auto">
            <a:xfrm>
              <a:off x="1632" y="1584"/>
              <a:ext cx="67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0" name="Line 22"/>
            <p:cNvSpPr>
              <a:spLocks noChangeShapeType="1"/>
            </p:cNvSpPr>
            <p:nvPr/>
          </p:nvSpPr>
          <p:spPr bwMode="auto">
            <a:xfrm>
              <a:off x="1632" y="1776"/>
              <a:ext cx="672"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grpSp>
      <p:sp>
        <p:nvSpPr>
          <p:cNvPr id="2" name="Rectangle 1"/>
          <p:cNvSpPr/>
          <p:nvPr/>
        </p:nvSpPr>
        <p:spPr>
          <a:xfrm>
            <a:off x="614634" y="2797534"/>
            <a:ext cx="1703157" cy="3795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21" name="Straight Arrow Connector 20"/>
          <p:cNvCxnSpPr/>
          <p:nvPr/>
        </p:nvCxnSpPr>
        <p:spPr>
          <a:xfrm flipV="1">
            <a:off x="4525505" y="1030637"/>
            <a:ext cx="619932" cy="40814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4905000" y="746459"/>
            <a:ext cx="1544975" cy="307777"/>
          </a:xfrm>
          <a:prstGeom prst="rect">
            <a:avLst/>
          </a:prstGeom>
          <a:noFill/>
        </p:spPr>
        <p:txBody>
          <a:bodyPr wrap="none" rtlCol="0">
            <a:spAutoFit/>
          </a:bodyPr>
          <a:lstStyle/>
          <a:p>
            <a:r>
              <a:rPr lang="sv-SE" sz="1400" i="1" dirty="0" err="1" smtClean="0"/>
              <a:t>Aggregate</a:t>
            </a:r>
            <a:r>
              <a:rPr lang="sv-SE" sz="1400" i="1" dirty="0" smtClean="0"/>
              <a:t> on date</a:t>
            </a:r>
            <a:endParaRPr lang="sv-SE" sz="1400" i="1" dirty="0"/>
          </a:p>
        </p:txBody>
      </p:sp>
      <p:cxnSp>
        <p:nvCxnSpPr>
          <p:cNvPr id="25" name="Straight Arrow Connector 24"/>
          <p:cNvCxnSpPr/>
          <p:nvPr/>
        </p:nvCxnSpPr>
        <p:spPr>
          <a:xfrm>
            <a:off x="5439136" y="3269100"/>
            <a:ext cx="591974" cy="62284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5721981" y="3850135"/>
            <a:ext cx="1579600" cy="307777"/>
          </a:xfrm>
          <a:prstGeom prst="rect">
            <a:avLst/>
          </a:prstGeom>
          <a:noFill/>
        </p:spPr>
        <p:txBody>
          <a:bodyPr wrap="none" rtlCol="0">
            <a:spAutoFit/>
          </a:bodyPr>
          <a:lstStyle/>
          <a:p>
            <a:r>
              <a:rPr lang="sv-SE" sz="1400" i="1" dirty="0" err="1" smtClean="0"/>
              <a:t>Aggregate</a:t>
            </a:r>
            <a:r>
              <a:rPr lang="sv-SE" sz="1400" i="1" dirty="0" smtClean="0"/>
              <a:t> on store</a:t>
            </a:r>
            <a:endParaRPr lang="sv-SE" sz="1400" i="1" dirty="0"/>
          </a:p>
        </p:txBody>
      </p:sp>
      <p:cxnSp>
        <p:nvCxnSpPr>
          <p:cNvPr id="23" name="Straight Arrow Connector 22"/>
          <p:cNvCxnSpPr/>
          <p:nvPr/>
        </p:nvCxnSpPr>
        <p:spPr>
          <a:xfrm flipV="1">
            <a:off x="6435856" y="1695959"/>
            <a:ext cx="514702" cy="48078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6937901" y="1438079"/>
            <a:ext cx="1914205" cy="738664"/>
          </a:xfrm>
          <a:prstGeom prst="rect">
            <a:avLst/>
          </a:prstGeom>
          <a:noFill/>
        </p:spPr>
        <p:txBody>
          <a:bodyPr wrap="square" rtlCol="0">
            <a:spAutoFit/>
          </a:bodyPr>
          <a:lstStyle/>
          <a:p>
            <a:r>
              <a:rPr lang="sv-SE" sz="1400" i="1" dirty="0" smtClean="0"/>
              <a:t>OK to </a:t>
            </a:r>
            <a:r>
              <a:rPr lang="sv-SE" sz="1400" i="1" dirty="0" err="1" smtClean="0"/>
              <a:t>aggregate</a:t>
            </a:r>
            <a:r>
              <a:rPr lang="sv-SE" sz="1400" i="1" dirty="0" smtClean="0"/>
              <a:t> the </a:t>
            </a:r>
            <a:r>
              <a:rPr lang="sv-SE" sz="1400" i="1" dirty="0" err="1" smtClean="0"/>
              <a:t>facts</a:t>
            </a:r>
            <a:r>
              <a:rPr lang="sv-SE" sz="1400" i="1" dirty="0" smtClean="0"/>
              <a:t> </a:t>
            </a:r>
            <a:r>
              <a:rPr lang="sv-SE" sz="1400" i="1" dirty="0" err="1" smtClean="0"/>
              <a:t>quantity</a:t>
            </a:r>
            <a:r>
              <a:rPr lang="sv-SE" sz="1400" i="1" dirty="0" smtClean="0"/>
              <a:t> sold (</a:t>
            </a:r>
            <a:r>
              <a:rPr lang="sv-SE" sz="1400" i="1" dirty="0" err="1" smtClean="0"/>
              <a:t>qnt_sold</a:t>
            </a:r>
            <a:r>
              <a:rPr lang="sv-SE" sz="1400" i="1" dirty="0" smtClean="0"/>
              <a:t>) and </a:t>
            </a:r>
            <a:r>
              <a:rPr lang="sv-SE" sz="1400" i="1" dirty="0" err="1" smtClean="0"/>
              <a:t>revenue</a:t>
            </a:r>
            <a:endParaRPr lang="sv-SE" sz="1400" i="1" dirty="0"/>
          </a:p>
        </p:txBody>
      </p:sp>
      <p:cxnSp>
        <p:nvCxnSpPr>
          <p:cNvPr id="26" name="Straight Arrow Connector 25"/>
          <p:cNvCxnSpPr/>
          <p:nvPr/>
        </p:nvCxnSpPr>
        <p:spPr>
          <a:xfrm flipV="1">
            <a:off x="6435856" y="2936845"/>
            <a:ext cx="514702" cy="48078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6997433" y="2678966"/>
            <a:ext cx="1914205" cy="738664"/>
          </a:xfrm>
          <a:prstGeom prst="rect">
            <a:avLst/>
          </a:prstGeom>
          <a:noFill/>
        </p:spPr>
        <p:txBody>
          <a:bodyPr wrap="square" rtlCol="0">
            <a:spAutoFit/>
          </a:bodyPr>
          <a:lstStyle/>
          <a:p>
            <a:r>
              <a:rPr lang="sv-SE" sz="1400" i="1" dirty="0" smtClean="0"/>
              <a:t>OK to </a:t>
            </a:r>
            <a:r>
              <a:rPr lang="sv-SE" sz="1400" i="1" dirty="0" err="1" smtClean="0"/>
              <a:t>aggregate</a:t>
            </a:r>
            <a:r>
              <a:rPr lang="sv-SE" sz="1400" i="1" dirty="0" smtClean="0"/>
              <a:t> the </a:t>
            </a:r>
            <a:r>
              <a:rPr lang="sv-SE" sz="1400" i="1" dirty="0" err="1" smtClean="0"/>
              <a:t>facts</a:t>
            </a:r>
            <a:r>
              <a:rPr lang="sv-SE" sz="1400" i="1" dirty="0" smtClean="0"/>
              <a:t> </a:t>
            </a:r>
            <a:r>
              <a:rPr lang="sv-SE" sz="1400" i="1" dirty="0" err="1" smtClean="0"/>
              <a:t>quantity</a:t>
            </a:r>
            <a:r>
              <a:rPr lang="sv-SE" sz="1400" i="1" dirty="0" smtClean="0"/>
              <a:t> sold (</a:t>
            </a:r>
            <a:r>
              <a:rPr lang="sv-SE" sz="1400" i="1" dirty="0" err="1" smtClean="0"/>
              <a:t>qnt_sold</a:t>
            </a:r>
            <a:r>
              <a:rPr lang="sv-SE" sz="1400" i="1" dirty="0" smtClean="0"/>
              <a:t>) and </a:t>
            </a:r>
            <a:r>
              <a:rPr lang="sv-SE" sz="1400" i="1" dirty="0" err="1" smtClean="0"/>
              <a:t>revenue</a:t>
            </a:r>
            <a:endParaRPr lang="sv-SE" sz="1400" i="1" dirty="0"/>
          </a:p>
        </p:txBody>
      </p:sp>
      <p:sp>
        <p:nvSpPr>
          <p:cNvPr id="29" name="Text Box 4"/>
          <p:cNvSpPr txBox="1">
            <a:spLocks noChangeArrowheads="1"/>
          </p:cNvSpPr>
          <p:nvPr/>
        </p:nvSpPr>
        <p:spPr bwMode="auto">
          <a:xfrm>
            <a:off x="792000" y="3427386"/>
            <a:ext cx="221092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dirty="0"/>
              <a:t>28/3,</a:t>
            </a:r>
            <a:r>
              <a:rPr lang="en-GB" altLang="sv-SE" sz="1350" dirty="0">
                <a:solidFill>
                  <a:schemeClr val="accent4"/>
                </a:solidFill>
              </a:rPr>
              <a:t> </a:t>
            </a:r>
            <a:r>
              <a:rPr lang="en-GB" altLang="sv-SE" sz="1350" dirty="0" smtClean="0">
                <a:solidFill>
                  <a:schemeClr val="accent4"/>
                </a:solidFill>
              </a:rPr>
              <a:t>paper1</a:t>
            </a:r>
            <a:r>
              <a:rPr lang="en-GB" altLang="sv-SE" sz="1350" dirty="0" smtClean="0"/>
              <a:t>, </a:t>
            </a:r>
            <a:r>
              <a:rPr lang="en-GB" altLang="sv-SE" sz="1350" dirty="0"/>
              <a:t>store1, 25, </a:t>
            </a:r>
            <a:r>
              <a:rPr lang="en-GB" altLang="sv-SE" sz="1350" dirty="0" smtClean="0"/>
              <a:t>250</a:t>
            </a:r>
            <a:endParaRPr lang="en-GB" altLang="sv-SE" sz="1350" dirty="0"/>
          </a:p>
          <a:p>
            <a:pPr eaLnBrk="0" hangingPunct="0">
              <a:spcBef>
                <a:spcPct val="0"/>
              </a:spcBef>
              <a:buFontTx/>
              <a:buNone/>
            </a:pPr>
            <a:r>
              <a:rPr lang="en-GB" altLang="sv-SE" sz="1350" dirty="0"/>
              <a:t>28/3, </a:t>
            </a:r>
            <a:r>
              <a:rPr lang="en-GB" altLang="sv-SE" sz="1350" dirty="0" smtClean="0">
                <a:solidFill>
                  <a:schemeClr val="accent4"/>
                </a:solidFill>
              </a:rPr>
              <a:t>paper2</a:t>
            </a:r>
            <a:r>
              <a:rPr lang="en-GB" altLang="sv-SE" sz="1350" dirty="0" smtClean="0"/>
              <a:t>, store1, 10, </a:t>
            </a:r>
            <a:r>
              <a:rPr lang="en-GB" altLang="sv-SE" sz="1350" dirty="0"/>
              <a:t>1</a:t>
            </a:r>
            <a:r>
              <a:rPr lang="en-GB" altLang="sv-SE" sz="1350" dirty="0" smtClean="0"/>
              <a:t>50</a:t>
            </a:r>
            <a:endParaRPr lang="en-GB" altLang="sv-SE" sz="1350" dirty="0"/>
          </a:p>
        </p:txBody>
      </p:sp>
      <p:sp>
        <p:nvSpPr>
          <p:cNvPr id="30" name="Line 5"/>
          <p:cNvSpPr>
            <a:spLocks noChangeShapeType="1"/>
          </p:cNvSpPr>
          <p:nvPr/>
        </p:nvSpPr>
        <p:spPr bwMode="auto">
          <a:xfrm>
            <a:off x="2316292" y="3941737"/>
            <a:ext cx="5315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1" name="Text Box 6"/>
          <p:cNvSpPr txBox="1">
            <a:spLocks noChangeArrowheads="1"/>
          </p:cNvSpPr>
          <p:nvPr/>
        </p:nvSpPr>
        <p:spPr bwMode="auto">
          <a:xfrm>
            <a:off x="2259142" y="3941737"/>
            <a:ext cx="70724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dirty="0" smtClean="0"/>
              <a:t>35, </a:t>
            </a:r>
            <a:r>
              <a:rPr lang="en-GB" altLang="sv-SE" sz="1350" dirty="0" smtClean="0"/>
              <a:t>3</a:t>
            </a:r>
            <a:r>
              <a:rPr lang="en-GB" altLang="sv-SE" sz="1350" dirty="0"/>
              <a:t>5</a:t>
            </a:r>
            <a:r>
              <a:rPr lang="en-GB" altLang="sv-SE" sz="1350" dirty="0" smtClean="0"/>
              <a:t>0</a:t>
            </a:r>
            <a:endParaRPr lang="en-GB" altLang="sv-SE" sz="1350" dirty="0"/>
          </a:p>
        </p:txBody>
      </p:sp>
      <p:cxnSp>
        <p:nvCxnSpPr>
          <p:cNvPr id="32" name="Straight Arrow Connector 31"/>
          <p:cNvCxnSpPr/>
          <p:nvPr/>
        </p:nvCxnSpPr>
        <p:spPr>
          <a:xfrm flipH="1">
            <a:off x="1367789" y="3941737"/>
            <a:ext cx="188785" cy="591489"/>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652239" y="4524283"/>
            <a:ext cx="1579600" cy="307777"/>
          </a:xfrm>
          <a:prstGeom prst="rect">
            <a:avLst/>
          </a:prstGeom>
          <a:noFill/>
        </p:spPr>
        <p:txBody>
          <a:bodyPr wrap="none" rtlCol="0">
            <a:spAutoFit/>
          </a:bodyPr>
          <a:lstStyle/>
          <a:p>
            <a:r>
              <a:rPr lang="sv-SE" sz="1400" i="1" dirty="0" err="1" smtClean="0"/>
              <a:t>Aggregate</a:t>
            </a:r>
            <a:r>
              <a:rPr lang="sv-SE" sz="1400" i="1" dirty="0" smtClean="0"/>
              <a:t> on store</a:t>
            </a:r>
            <a:endParaRPr lang="sv-SE" sz="1400" i="1" dirty="0"/>
          </a:p>
        </p:txBody>
      </p:sp>
      <p:cxnSp>
        <p:nvCxnSpPr>
          <p:cNvPr id="34" name="Straight Arrow Connector 33"/>
          <p:cNvCxnSpPr/>
          <p:nvPr/>
        </p:nvCxnSpPr>
        <p:spPr>
          <a:xfrm>
            <a:off x="2687359" y="4348635"/>
            <a:ext cx="551432" cy="286186"/>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3311350" y="4206062"/>
            <a:ext cx="1914205" cy="738664"/>
          </a:xfrm>
          <a:prstGeom prst="rect">
            <a:avLst/>
          </a:prstGeom>
          <a:noFill/>
        </p:spPr>
        <p:txBody>
          <a:bodyPr wrap="square" rtlCol="0">
            <a:spAutoFit/>
          </a:bodyPr>
          <a:lstStyle/>
          <a:p>
            <a:r>
              <a:rPr lang="sv-SE" sz="1400" i="1" dirty="0" smtClean="0"/>
              <a:t>OK to </a:t>
            </a:r>
            <a:r>
              <a:rPr lang="sv-SE" sz="1400" i="1" dirty="0" err="1" smtClean="0"/>
              <a:t>aggregate</a:t>
            </a:r>
            <a:r>
              <a:rPr lang="sv-SE" sz="1400" i="1" dirty="0" smtClean="0"/>
              <a:t> the </a:t>
            </a:r>
            <a:r>
              <a:rPr lang="sv-SE" sz="1400" i="1" dirty="0" err="1" smtClean="0"/>
              <a:t>facts</a:t>
            </a:r>
            <a:r>
              <a:rPr lang="sv-SE" sz="1400" i="1" dirty="0" smtClean="0"/>
              <a:t> </a:t>
            </a:r>
            <a:r>
              <a:rPr lang="sv-SE" sz="1400" i="1" dirty="0" err="1" smtClean="0"/>
              <a:t>quantity</a:t>
            </a:r>
            <a:r>
              <a:rPr lang="sv-SE" sz="1400" i="1" dirty="0" smtClean="0"/>
              <a:t> sold (</a:t>
            </a:r>
            <a:r>
              <a:rPr lang="sv-SE" sz="1400" i="1" dirty="0" err="1" smtClean="0"/>
              <a:t>qnt_sold</a:t>
            </a:r>
            <a:r>
              <a:rPr lang="sv-SE" sz="1400" i="1" dirty="0" smtClean="0"/>
              <a:t>) and </a:t>
            </a:r>
            <a:r>
              <a:rPr lang="sv-SE" sz="1400" i="1" dirty="0" err="1" smtClean="0"/>
              <a:t>revenue</a:t>
            </a:r>
            <a:endParaRPr lang="sv-SE" sz="1400" i="1" dirty="0"/>
          </a:p>
        </p:txBody>
      </p:sp>
    </p:spTree>
    <p:extLst>
      <p:ext uri="{BB962C8B-B14F-4D97-AF65-F5344CB8AC3E}">
        <p14:creationId xmlns:p14="http://schemas.microsoft.com/office/powerpoint/2010/main" val="220296811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GB" altLang="sv-SE" sz="2700"/>
              <a:t>Heterogeneous Products</a:t>
            </a:r>
          </a:p>
        </p:txBody>
      </p:sp>
      <p:sp>
        <p:nvSpPr>
          <p:cNvPr id="323587" name="Rectangle 3"/>
          <p:cNvSpPr>
            <a:spLocks noGrp="1" noChangeArrowheads="1"/>
          </p:cNvSpPr>
          <p:nvPr>
            <p:ph type="body" idx="1"/>
          </p:nvPr>
        </p:nvSpPr>
        <p:spPr>
          <a:xfrm>
            <a:off x="792000" y="1275534"/>
            <a:ext cx="7398854" cy="3240432"/>
          </a:xfrm>
        </p:spPr>
        <p:txBody>
          <a:bodyPr>
            <a:normAutofit/>
          </a:bodyPr>
          <a:lstStyle/>
          <a:p>
            <a:pPr marL="0" indent="0">
              <a:buNone/>
            </a:pPr>
            <a:r>
              <a:rPr lang="en-GB" altLang="sv-SE" sz="1500" b="1" dirty="0" smtClean="0"/>
              <a:t>Solution:</a:t>
            </a:r>
            <a:endParaRPr lang="en-GB" altLang="sv-SE" sz="1500" b="1" dirty="0"/>
          </a:p>
          <a:p>
            <a:r>
              <a:rPr lang="en-GB" altLang="sv-SE" sz="1500" dirty="0"/>
              <a:t>In order to deal with this, fact tables with accompanying product dimensions can be created for each product type - these are known as </a:t>
            </a:r>
            <a:r>
              <a:rPr lang="en-GB" altLang="sv-SE" sz="1500" b="1" i="1" dirty="0"/>
              <a:t>custom fact tables</a:t>
            </a:r>
          </a:p>
          <a:p>
            <a:r>
              <a:rPr lang="en-GB" altLang="sv-SE" sz="1500" dirty="0" smtClean="0"/>
              <a:t>Primary and common </a:t>
            </a:r>
            <a:r>
              <a:rPr lang="en-GB" altLang="sv-SE" sz="1500" dirty="0"/>
              <a:t>core facts on the products types are kept in a </a:t>
            </a:r>
            <a:r>
              <a:rPr lang="en-GB" altLang="sv-SE" sz="1500" b="1" i="1" dirty="0"/>
              <a:t>core fact table </a:t>
            </a:r>
            <a:r>
              <a:rPr lang="en-GB" altLang="sv-SE" sz="1500" dirty="0"/>
              <a:t>(but can also be copied to the conformed fact tables</a:t>
            </a:r>
            <a:r>
              <a:rPr lang="en-GB" altLang="sv-SE" sz="1500" dirty="0" smtClean="0"/>
              <a:t>)</a:t>
            </a:r>
          </a:p>
          <a:p>
            <a:endParaRPr lang="en-GB" altLang="sv-SE" sz="1500" dirty="0"/>
          </a:p>
        </p:txBody>
      </p:sp>
    </p:spTree>
    <p:extLst>
      <p:ext uri="{BB962C8B-B14F-4D97-AF65-F5344CB8AC3E}">
        <p14:creationId xmlns:p14="http://schemas.microsoft.com/office/powerpoint/2010/main" val="685637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title"/>
          </p:nvPr>
        </p:nvSpPr>
        <p:spPr>
          <a:xfrm>
            <a:off x="316442" y="342900"/>
            <a:ext cx="3679033" cy="857250"/>
          </a:xfrm>
          <a:noFill/>
          <a:ln/>
        </p:spPr>
        <p:txBody>
          <a:bodyPr>
            <a:normAutofit fontScale="90000"/>
          </a:bodyPr>
          <a:lstStyle/>
          <a:p>
            <a:r>
              <a:rPr lang="en-GB" altLang="sv-SE" sz="2700" dirty="0"/>
              <a:t>Heterogeneous Products</a:t>
            </a:r>
          </a:p>
        </p:txBody>
      </p:sp>
      <p:graphicFrame>
        <p:nvGraphicFramePr>
          <p:cNvPr id="330766" name="Object 14"/>
          <p:cNvGraphicFramePr>
            <a:graphicFrameLocks noChangeAspect="1"/>
          </p:cNvGraphicFramePr>
          <p:nvPr>
            <p:extLst>
              <p:ext uri="{D42A27DB-BD31-4B8C-83A1-F6EECF244321}">
                <p14:modId xmlns:p14="http://schemas.microsoft.com/office/powerpoint/2010/main" val="853895343"/>
              </p:ext>
            </p:extLst>
          </p:nvPr>
        </p:nvGraphicFramePr>
        <p:xfrm>
          <a:off x="3271958" y="2114550"/>
          <a:ext cx="1571625" cy="1157288"/>
        </p:xfrm>
        <a:graphic>
          <a:graphicData uri="http://schemas.openxmlformats.org/presentationml/2006/ole">
            <mc:AlternateContent xmlns:mc="http://schemas.openxmlformats.org/markup-compatibility/2006">
              <mc:Choice xmlns:v="urn:schemas-microsoft-com:vml" Requires="v">
                <p:oleObj spid="_x0000_s27746" name="Kalkylblad" r:id="rId4" imgW="2095805" imgH="1543507" progId="Excel.Sheet.8">
                  <p:embed/>
                </p:oleObj>
              </mc:Choice>
              <mc:Fallback>
                <p:oleObj name="Kalkylblad" r:id="rId4" imgW="2095805" imgH="1543507" progId="Excel.Sheet.8">
                  <p:embed/>
                  <p:pic>
                    <p:nvPicPr>
                      <p:cNvPr id="33076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1958" y="2114550"/>
                        <a:ext cx="1571625" cy="11572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7" name="Object 15"/>
          <p:cNvGraphicFramePr>
            <a:graphicFrameLocks noChangeAspect="1"/>
          </p:cNvGraphicFramePr>
          <p:nvPr>
            <p:extLst>
              <p:ext uri="{D42A27DB-BD31-4B8C-83A1-F6EECF244321}">
                <p14:modId xmlns:p14="http://schemas.microsoft.com/office/powerpoint/2010/main" val="2652359701"/>
              </p:ext>
            </p:extLst>
          </p:nvPr>
        </p:nvGraphicFramePr>
        <p:xfrm>
          <a:off x="3121939" y="3829050"/>
          <a:ext cx="1721644" cy="1157288"/>
        </p:xfrm>
        <a:graphic>
          <a:graphicData uri="http://schemas.openxmlformats.org/presentationml/2006/ole">
            <mc:AlternateContent xmlns:mc="http://schemas.openxmlformats.org/markup-compatibility/2006">
              <mc:Choice xmlns:v="urn:schemas-microsoft-com:vml" Requires="v">
                <p:oleObj spid="_x0000_s27747" name="Kalkylblad" r:id="rId6" imgW="2295754" imgH="1543507" progId="Excel.Sheet.8">
                  <p:embed/>
                </p:oleObj>
              </mc:Choice>
              <mc:Fallback>
                <p:oleObj name="Kalkylblad" r:id="rId6" imgW="2295754" imgH="1543507" progId="Excel.Sheet.8">
                  <p:embed/>
                  <p:pic>
                    <p:nvPicPr>
                      <p:cNvPr id="330767"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1939" y="3829050"/>
                        <a:ext cx="1721644" cy="11572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8" name="Object 16"/>
          <p:cNvGraphicFramePr>
            <a:graphicFrameLocks noChangeAspect="1"/>
          </p:cNvGraphicFramePr>
          <p:nvPr>
            <p:extLst>
              <p:ext uri="{D42A27DB-BD31-4B8C-83A1-F6EECF244321}">
                <p14:modId xmlns:p14="http://schemas.microsoft.com/office/powerpoint/2010/main" val="3734417668"/>
              </p:ext>
            </p:extLst>
          </p:nvPr>
        </p:nvGraphicFramePr>
        <p:xfrm>
          <a:off x="5580063" y="571500"/>
          <a:ext cx="1755775" cy="1114425"/>
        </p:xfrm>
        <a:graphic>
          <a:graphicData uri="http://schemas.openxmlformats.org/presentationml/2006/ole">
            <mc:AlternateContent xmlns:mc="http://schemas.openxmlformats.org/markup-compatibility/2006">
              <mc:Choice xmlns:v="urn:schemas-microsoft-com:vml" Requires="v">
                <p:oleObj spid="_x0000_s27748" name="Worksheet" r:id="rId8" imgW="2343111" imgH="1485900" progId="Excel.Sheet.8">
                  <p:embed/>
                </p:oleObj>
              </mc:Choice>
              <mc:Fallback>
                <p:oleObj name="Worksheet" r:id="rId8" imgW="2343111" imgH="1485900" progId="Excel.Sheet.8">
                  <p:embed/>
                  <p:pic>
                    <p:nvPicPr>
                      <p:cNvPr id="330768" name="Object 16"/>
                      <p:cNvPicPr>
                        <a:picLocks noChangeAspect="1" noChangeArrowheads="1"/>
                      </p:cNvPicPr>
                      <p:nvPr/>
                    </p:nvPicPr>
                    <p:blipFill>
                      <a:blip r:embed="rId9"/>
                      <a:srcRect/>
                      <a:stretch>
                        <a:fillRect/>
                      </a:stretch>
                    </p:blipFill>
                    <p:spPr bwMode="auto">
                      <a:xfrm>
                        <a:off x="5580063" y="571500"/>
                        <a:ext cx="1755775" cy="111442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69" name="Object 17"/>
          <p:cNvGraphicFramePr>
            <a:graphicFrameLocks noChangeAspect="1"/>
          </p:cNvGraphicFramePr>
          <p:nvPr>
            <p:extLst>
              <p:ext uri="{D42A27DB-BD31-4B8C-83A1-F6EECF244321}">
                <p14:modId xmlns:p14="http://schemas.microsoft.com/office/powerpoint/2010/main" val="3173247418"/>
              </p:ext>
            </p:extLst>
          </p:nvPr>
        </p:nvGraphicFramePr>
        <p:xfrm>
          <a:off x="5580063" y="3600450"/>
          <a:ext cx="1928812" cy="1328738"/>
        </p:xfrm>
        <a:graphic>
          <a:graphicData uri="http://schemas.openxmlformats.org/presentationml/2006/ole">
            <mc:AlternateContent xmlns:mc="http://schemas.openxmlformats.org/markup-compatibility/2006">
              <mc:Choice xmlns:v="urn:schemas-microsoft-com:vml" Requires="v">
                <p:oleObj spid="_x0000_s27749" name="Worksheet" r:id="rId10" imgW="2571555" imgH="1771858" progId="Excel.Sheet.8">
                  <p:embed/>
                </p:oleObj>
              </mc:Choice>
              <mc:Fallback>
                <p:oleObj name="Worksheet" r:id="rId10" imgW="2571555" imgH="1771858" progId="Excel.Sheet.8">
                  <p:embed/>
                  <p:pic>
                    <p:nvPicPr>
                      <p:cNvPr id="330769" name="Object 17"/>
                      <p:cNvPicPr>
                        <a:picLocks noChangeAspect="1" noChangeArrowheads="1"/>
                      </p:cNvPicPr>
                      <p:nvPr/>
                    </p:nvPicPr>
                    <p:blipFill>
                      <a:blip r:embed="rId11"/>
                      <a:srcRect/>
                      <a:stretch>
                        <a:fillRect/>
                      </a:stretch>
                    </p:blipFill>
                    <p:spPr bwMode="auto">
                      <a:xfrm>
                        <a:off x="5580063" y="3600450"/>
                        <a:ext cx="1928812" cy="13287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70" name="Object 18"/>
          <p:cNvGraphicFramePr>
            <a:graphicFrameLocks noChangeAspect="1"/>
          </p:cNvGraphicFramePr>
          <p:nvPr>
            <p:extLst>
              <p:ext uri="{D42A27DB-BD31-4B8C-83A1-F6EECF244321}">
                <p14:modId xmlns:p14="http://schemas.microsoft.com/office/powerpoint/2010/main" val="525186101"/>
              </p:ext>
            </p:extLst>
          </p:nvPr>
        </p:nvGraphicFramePr>
        <p:xfrm>
          <a:off x="5580063" y="1974850"/>
          <a:ext cx="1890712" cy="1328738"/>
        </p:xfrm>
        <a:graphic>
          <a:graphicData uri="http://schemas.openxmlformats.org/presentationml/2006/ole">
            <mc:AlternateContent xmlns:mc="http://schemas.openxmlformats.org/markup-compatibility/2006">
              <mc:Choice xmlns:v="urn:schemas-microsoft-com:vml" Requires="v">
                <p:oleObj spid="_x0000_s27750" name="Worksheet" r:id="rId12" imgW="2520790" imgH="1771858" progId="Excel.Sheet.8">
                  <p:embed/>
                </p:oleObj>
              </mc:Choice>
              <mc:Fallback>
                <p:oleObj name="Worksheet" r:id="rId12" imgW="2520790" imgH="1771858" progId="Excel.Sheet.8">
                  <p:embed/>
                  <p:pic>
                    <p:nvPicPr>
                      <p:cNvPr id="330770" name="Object 18"/>
                      <p:cNvPicPr>
                        <a:picLocks noChangeAspect="1" noChangeArrowheads="1"/>
                      </p:cNvPicPr>
                      <p:nvPr/>
                    </p:nvPicPr>
                    <p:blipFill>
                      <a:blip r:embed="rId13"/>
                      <a:srcRect/>
                      <a:stretch>
                        <a:fillRect/>
                      </a:stretch>
                    </p:blipFill>
                    <p:spPr bwMode="auto">
                      <a:xfrm>
                        <a:off x="5580063" y="1974850"/>
                        <a:ext cx="1890712" cy="13287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72" name="Object 20"/>
          <p:cNvGraphicFramePr>
            <a:graphicFrameLocks noChangeAspect="1"/>
          </p:cNvGraphicFramePr>
          <p:nvPr>
            <p:extLst>
              <p:ext uri="{D42A27DB-BD31-4B8C-83A1-F6EECF244321}">
                <p14:modId xmlns:p14="http://schemas.microsoft.com/office/powerpoint/2010/main" val="1420921343"/>
              </p:ext>
            </p:extLst>
          </p:nvPr>
        </p:nvGraphicFramePr>
        <p:xfrm>
          <a:off x="3343395" y="800101"/>
          <a:ext cx="1500188" cy="935831"/>
        </p:xfrm>
        <a:graphic>
          <a:graphicData uri="http://schemas.openxmlformats.org/presentationml/2006/ole">
            <mc:AlternateContent xmlns:mc="http://schemas.openxmlformats.org/markup-compatibility/2006">
              <mc:Choice xmlns:v="urn:schemas-microsoft-com:vml" Requires="v">
                <p:oleObj spid="_x0000_s27751" name="Kalkylblad" r:id="rId14" imgW="2000707" imgH="1248156" progId="Excel.Sheet.8">
                  <p:embed/>
                </p:oleObj>
              </mc:Choice>
              <mc:Fallback>
                <p:oleObj name="Kalkylblad" r:id="rId14" imgW="2000707" imgH="1248156" progId="Excel.Sheet.8">
                  <p:embed/>
                  <p:pic>
                    <p:nvPicPr>
                      <p:cNvPr id="330772"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43395" y="800101"/>
                        <a:ext cx="1500188" cy="93583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0773" name="Line 21"/>
          <p:cNvSpPr>
            <a:spLocks noChangeShapeType="1"/>
          </p:cNvSpPr>
          <p:nvPr/>
        </p:nvSpPr>
        <p:spPr bwMode="auto">
          <a:xfrm flipH="1">
            <a:off x="4836439" y="1200150"/>
            <a:ext cx="742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30774" name="Line 22"/>
          <p:cNvSpPr>
            <a:spLocks noChangeShapeType="1"/>
          </p:cNvSpPr>
          <p:nvPr/>
        </p:nvSpPr>
        <p:spPr bwMode="auto">
          <a:xfrm flipH="1">
            <a:off x="4836439" y="2571750"/>
            <a:ext cx="742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30775" name="Line 23"/>
          <p:cNvSpPr>
            <a:spLocks noChangeShapeType="1"/>
          </p:cNvSpPr>
          <p:nvPr/>
        </p:nvSpPr>
        <p:spPr bwMode="auto">
          <a:xfrm flipH="1">
            <a:off x="4836439" y="4229100"/>
            <a:ext cx="7429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30777" name="Line 25"/>
          <p:cNvSpPr>
            <a:spLocks noChangeShapeType="1"/>
          </p:cNvSpPr>
          <p:nvPr/>
        </p:nvSpPr>
        <p:spPr bwMode="auto">
          <a:xfrm>
            <a:off x="7408189" y="234315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30778" name="Line 26"/>
          <p:cNvSpPr>
            <a:spLocks noChangeShapeType="1"/>
          </p:cNvSpPr>
          <p:nvPr/>
        </p:nvSpPr>
        <p:spPr bwMode="auto">
          <a:xfrm>
            <a:off x="7408189" y="280035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30779" name="Line 27"/>
          <p:cNvSpPr>
            <a:spLocks noChangeShapeType="1"/>
          </p:cNvSpPr>
          <p:nvPr/>
        </p:nvSpPr>
        <p:spPr bwMode="auto">
          <a:xfrm>
            <a:off x="7408189" y="40005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30780" name="Line 28"/>
          <p:cNvSpPr>
            <a:spLocks noChangeShapeType="1"/>
          </p:cNvSpPr>
          <p:nvPr/>
        </p:nvSpPr>
        <p:spPr bwMode="auto">
          <a:xfrm>
            <a:off x="7408189" y="44577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30781" name="Line 29"/>
          <p:cNvSpPr>
            <a:spLocks noChangeShapeType="1"/>
          </p:cNvSpPr>
          <p:nvPr/>
        </p:nvSpPr>
        <p:spPr bwMode="auto">
          <a:xfrm>
            <a:off x="7236739" y="142875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330782" name="Line 30"/>
          <p:cNvSpPr>
            <a:spLocks noChangeShapeType="1"/>
          </p:cNvSpPr>
          <p:nvPr/>
        </p:nvSpPr>
        <p:spPr bwMode="auto">
          <a:xfrm>
            <a:off x="7236739" y="914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Tree>
    <p:extLst>
      <p:ext uri="{BB962C8B-B14F-4D97-AF65-F5344CB8AC3E}">
        <p14:creationId xmlns:p14="http://schemas.microsoft.com/office/powerpoint/2010/main" val="3859890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85"/>
          <p:cNvSpPr>
            <a:spLocks noGrp="1" noChangeArrowheads="1"/>
          </p:cNvSpPr>
          <p:nvPr>
            <p:ph type="body" idx="1"/>
          </p:nvPr>
        </p:nvSpPr>
        <p:spPr/>
        <p:txBody>
          <a:bodyPr>
            <a:normAutofit/>
          </a:bodyPr>
          <a:lstStyle/>
          <a:p>
            <a:pPr marL="0" indent="0">
              <a:spcBef>
                <a:spcPts val="900"/>
              </a:spcBef>
              <a:buNone/>
            </a:pPr>
            <a:r>
              <a:rPr lang="sv-SE" b="1" dirty="0" err="1" smtClean="0"/>
              <a:t>Aggregrations</a:t>
            </a:r>
            <a:endParaRPr lang="sv-SE" b="1" dirty="0" smtClean="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317442940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710985" y="571500"/>
            <a:ext cx="6172200" cy="1028700"/>
          </a:xfrm>
        </p:spPr>
        <p:txBody>
          <a:bodyPr/>
          <a:lstStyle/>
          <a:p>
            <a:r>
              <a:rPr lang="en-GB" altLang="sv-SE" sz="2700" dirty="0" smtClean="0"/>
              <a:t>Aggregations</a:t>
            </a:r>
            <a:endParaRPr lang="en-GB" altLang="sv-SE" sz="2700" dirty="0"/>
          </a:p>
        </p:txBody>
      </p:sp>
      <p:sp>
        <p:nvSpPr>
          <p:cNvPr id="592899" name="Rectangle 3"/>
          <p:cNvSpPr>
            <a:spLocks noGrp="1" noChangeArrowheads="1"/>
          </p:cNvSpPr>
          <p:nvPr>
            <p:ph type="body" idx="1"/>
          </p:nvPr>
        </p:nvSpPr>
        <p:spPr>
          <a:xfrm>
            <a:off x="596685" y="1388067"/>
            <a:ext cx="8113362" cy="4229100"/>
          </a:xfrm>
        </p:spPr>
        <p:txBody>
          <a:bodyPr>
            <a:normAutofit/>
          </a:bodyPr>
          <a:lstStyle/>
          <a:p>
            <a:r>
              <a:rPr lang="en-GB" altLang="sv-SE" sz="1800" dirty="0"/>
              <a:t>Aggregations can be created </a:t>
            </a:r>
            <a:r>
              <a:rPr lang="en-GB" altLang="sv-SE" sz="1800" i="1" dirty="0"/>
              <a:t>on-the-fly</a:t>
            </a:r>
            <a:r>
              <a:rPr lang="en-GB" altLang="sv-SE" sz="1800" dirty="0"/>
              <a:t> or by the process of </a:t>
            </a:r>
            <a:r>
              <a:rPr lang="en-GB" altLang="sv-SE" sz="1800" i="1" dirty="0"/>
              <a:t>pre-aggregation </a:t>
            </a:r>
            <a:endParaRPr lang="en-GB" altLang="sv-SE" sz="1800" i="1" dirty="0" smtClean="0"/>
          </a:p>
          <a:p>
            <a:r>
              <a:rPr lang="en-GB" altLang="sv-SE" sz="1800" dirty="0" smtClean="0"/>
              <a:t>An </a:t>
            </a:r>
            <a:r>
              <a:rPr lang="en-GB" altLang="sv-SE" sz="1800" dirty="0"/>
              <a:t>aggregate is a </a:t>
            </a:r>
            <a:r>
              <a:rPr lang="en-GB" altLang="sv-SE" sz="1800" b="1" dirty="0"/>
              <a:t>fact table record</a:t>
            </a:r>
            <a:r>
              <a:rPr lang="en-GB" altLang="sv-SE" sz="1800" dirty="0"/>
              <a:t> representing a summarisation of base-level fact table records</a:t>
            </a:r>
          </a:p>
          <a:p>
            <a:pPr lvl="1"/>
            <a:r>
              <a:rPr lang="en-GB" altLang="sv-SE" sz="1500" dirty="0" smtClean="0"/>
              <a:t>Category-level </a:t>
            </a:r>
            <a:r>
              <a:rPr lang="en-GB" altLang="sv-SE" sz="1500" dirty="0"/>
              <a:t>product aggregates by store by day</a:t>
            </a:r>
          </a:p>
          <a:p>
            <a:pPr lvl="1"/>
            <a:r>
              <a:rPr lang="en-GB" altLang="sv-SE" sz="1500" dirty="0"/>
              <a:t>District-level store aggregates by product by day</a:t>
            </a:r>
          </a:p>
          <a:p>
            <a:pPr lvl="1"/>
            <a:r>
              <a:rPr lang="en-GB" altLang="sv-SE" sz="1500" dirty="0"/>
              <a:t>Monthly sales aggregates by product by store</a:t>
            </a:r>
          </a:p>
          <a:p>
            <a:pPr lvl="1"/>
            <a:r>
              <a:rPr lang="en-GB" altLang="sv-SE" sz="1500" dirty="0"/>
              <a:t>Category-level product aggregates by store district by day</a:t>
            </a:r>
          </a:p>
          <a:p>
            <a:pPr lvl="1"/>
            <a:r>
              <a:rPr lang="en-GB" altLang="sv-SE" sz="1500" dirty="0"/>
              <a:t>Category-level product aggregates by store district by month</a:t>
            </a:r>
          </a:p>
          <a:p>
            <a:endParaRPr lang="en-GB" altLang="sv-SE" sz="1500" dirty="0"/>
          </a:p>
        </p:txBody>
      </p:sp>
    </p:spTree>
    <p:extLst>
      <p:ext uri="{BB962C8B-B14F-4D97-AF65-F5344CB8AC3E}">
        <p14:creationId xmlns:p14="http://schemas.microsoft.com/office/powerpoint/2010/main" val="2294869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705900" y="543409"/>
            <a:ext cx="6172200" cy="1028700"/>
          </a:xfrm>
        </p:spPr>
        <p:txBody>
          <a:bodyPr/>
          <a:lstStyle/>
          <a:p>
            <a:r>
              <a:rPr lang="en-GB" altLang="sv-SE" sz="2700" dirty="0" smtClean="0"/>
              <a:t>New </a:t>
            </a:r>
            <a:r>
              <a:rPr lang="en-GB" altLang="sv-SE" sz="2700" dirty="0"/>
              <a:t>Tables for Aggregates</a:t>
            </a:r>
          </a:p>
        </p:txBody>
      </p:sp>
      <p:graphicFrame>
        <p:nvGraphicFramePr>
          <p:cNvPr id="604163" name="Object 3"/>
          <p:cNvGraphicFramePr>
            <a:graphicFrameLocks noChangeAspect="1"/>
          </p:cNvGraphicFramePr>
          <p:nvPr>
            <p:extLst>
              <p:ext uri="{D42A27DB-BD31-4B8C-83A1-F6EECF244321}">
                <p14:modId xmlns:p14="http://schemas.microsoft.com/office/powerpoint/2010/main" val="704541642"/>
              </p:ext>
            </p:extLst>
          </p:nvPr>
        </p:nvGraphicFramePr>
        <p:xfrm>
          <a:off x="2006600" y="1785938"/>
          <a:ext cx="1866900" cy="2525712"/>
        </p:xfrm>
        <a:graphic>
          <a:graphicData uri="http://schemas.openxmlformats.org/presentationml/2006/ole">
            <mc:AlternateContent xmlns:mc="http://schemas.openxmlformats.org/markup-compatibility/2006">
              <mc:Choice xmlns:v="urn:schemas-microsoft-com:vml" Requires="v">
                <p:oleObj spid="_x0000_s34850" name="Worksheet" r:id="rId3" imgW="2489165" imgH="3365408" progId="Excel.Sheet.8">
                  <p:embed/>
                </p:oleObj>
              </mc:Choice>
              <mc:Fallback>
                <p:oleObj name="Worksheet" r:id="rId3" imgW="2489165" imgH="3365408" progId="Excel.Sheet.8">
                  <p:embed/>
                  <p:pic>
                    <p:nvPicPr>
                      <p:cNvPr id="604163" name="Object 3"/>
                      <p:cNvPicPr>
                        <a:picLocks noChangeAspect="1" noChangeArrowheads="1"/>
                      </p:cNvPicPr>
                      <p:nvPr/>
                    </p:nvPicPr>
                    <p:blipFill>
                      <a:blip r:embed="rId4"/>
                      <a:srcRect/>
                      <a:stretch>
                        <a:fillRect/>
                      </a:stretch>
                    </p:blipFill>
                    <p:spPr bwMode="auto">
                      <a:xfrm>
                        <a:off x="2006600" y="1785938"/>
                        <a:ext cx="1866900" cy="252571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64" name="Object 4"/>
          <p:cNvGraphicFramePr>
            <a:graphicFrameLocks noChangeAspect="1"/>
          </p:cNvGraphicFramePr>
          <p:nvPr>
            <p:extLst>
              <p:ext uri="{D42A27DB-BD31-4B8C-83A1-F6EECF244321}">
                <p14:modId xmlns:p14="http://schemas.microsoft.com/office/powerpoint/2010/main" val="300194281"/>
              </p:ext>
            </p:extLst>
          </p:nvPr>
        </p:nvGraphicFramePr>
        <p:xfrm>
          <a:off x="4577813" y="1786181"/>
          <a:ext cx="1278731" cy="1707356"/>
        </p:xfrm>
        <a:graphic>
          <a:graphicData uri="http://schemas.openxmlformats.org/presentationml/2006/ole">
            <mc:AlternateContent xmlns:mc="http://schemas.openxmlformats.org/markup-compatibility/2006">
              <mc:Choice xmlns:v="urn:schemas-microsoft-com:vml" Requires="v">
                <p:oleObj spid="_x0000_s34851" name="Kalkylblad" r:id="rId5" imgW="1705356" imgH="2276856" progId="Excel.Sheet.8">
                  <p:embed/>
                </p:oleObj>
              </mc:Choice>
              <mc:Fallback>
                <p:oleObj name="Kalkylblad" r:id="rId5" imgW="1705356" imgH="2276856" progId="Excel.Sheet.8">
                  <p:embed/>
                  <p:pic>
                    <p:nvPicPr>
                      <p:cNvPr id="60416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813" y="1786181"/>
                        <a:ext cx="1278731" cy="170735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165" name="Line 5"/>
          <p:cNvSpPr>
            <a:spLocks noChangeShapeType="1"/>
          </p:cNvSpPr>
          <p:nvPr/>
        </p:nvSpPr>
        <p:spPr bwMode="auto">
          <a:xfrm flipV="1">
            <a:off x="3777712" y="2529130"/>
            <a:ext cx="80010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Tree>
    <p:extLst>
      <p:ext uri="{BB962C8B-B14F-4D97-AF65-F5344CB8AC3E}">
        <p14:creationId xmlns:p14="http://schemas.microsoft.com/office/powerpoint/2010/main" val="1789007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descr="75 %"/>
          <p:cNvSpPr>
            <a:spLocks noChangeArrowheads="1"/>
          </p:cNvSpPr>
          <p:nvPr/>
        </p:nvSpPr>
        <p:spPr bwMode="auto">
          <a:xfrm>
            <a:off x="5886450" y="2114550"/>
            <a:ext cx="2000250" cy="228600"/>
          </a:xfrm>
          <a:prstGeom prst="rect">
            <a:avLst/>
          </a:prstGeom>
          <a:pattFill prst="pct75">
            <a:fgClr>
              <a:srgbClr val="FFFFFF"/>
            </a:fgClr>
            <a:bgClr>
              <a:srgbClr val="9999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03139" name="Rectangle 3" descr="75 %"/>
          <p:cNvSpPr>
            <a:spLocks noChangeArrowheads="1"/>
          </p:cNvSpPr>
          <p:nvPr/>
        </p:nvSpPr>
        <p:spPr bwMode="auto">
          <a:xfrm>
            <a:off x="5886450" y="3657600"/>
            <a:ext cx="2000250" cy="228600"/>
          </a:xfrm>
          <a:prstGeom prst="rect">
            <a:avLst/>
          </a:prstGeom>
          <a:pattFill prst="pct75">
            <a:fgClr>
              <a:srgbClr val="FFFFFF"/>
            </a:fgClr>
            <a:bgClr>
              <a:srgbClr val="9999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03140" name="Rectangle 4" descr="Långrand medium"/>
          <p:cNvSpPr>
            <a:spLocks noChangeArrowheads="1"/>
          </p:cNvSpPr>
          <p:nvPr/>
        </p:nvSpPr>
        <p:spPr bwMode="auto">
          <a:xfrm>
            <a:off x="1257300" y="3200400"/>
            <a:ext cx="1943100" cy="400050"/>
          </a:xfrm>
          <a:prstGeom prst="rect">
            <a:avLst/>
          </a:prstGeom>
          <a:pattFill prst="ltVert">
            <a:fgClr>
              <a:schemeClr val="accent1"/>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03141" name="Rectangle 5" descr="Långrand medium"/>
          <p:cNvSpPr>
            <a:spLocks noChangeArrowheads="1"/>
          </p:cNvSpPr>
          <p:nvPr/>
        </p:nvSpPr>
        <p:spPr bwMode="auto">
          <a:xfrm>
            <a:off x="1257300" y="2171700"/>
            <a:ext cx="2800350" cy="400050"/>
          </a:xfrm>
          <a:prstGeom prst="rect">
            <a:avLst/>
          </a:prstGeom>
          <a:pattFill prst="ltVert">
            <a:fgClr>
              <a:schemeClr val="accent1"/>
            </a:fgClr>
            <a:bgClr>
              <a:srgbClr val="FFFFFF"/>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603142" name="Rectangle 6"/>
          <p:cNvSpPr>
            <a:spLocks noGrp="1" noChangeArrowheads="1"/>
          </p:cNvSpPr>
          <p:nvPr>
            <p:ph type="title"/>
          </p:nvPr>
        </p:nvSpPr>
        <p:spPr>
          <a:xfrm>
            <a:off x="759416" y="270707"/>
            <a:ext cx="4866469" cy="822722"/>
          </a:xfrm>
          <a:noFill/>
          <a:ln/>
        </p:spPr>
        <p:txBody>
          <a:bodyPr>
            <a:normAutofit fontScale="90000"/>
          </a:bodyPr>
          <a:lstStyle/>
          <a:p>
            <a:r>
              <a:rPr lang="en-GB" altLang="sv-SE" sz="2700" dirty="0"/>
              <a:t>New Tables for Aggregates</a:t>
            </a:r>
          </a:p>
        </p:txBody>
      </p:sp>
      <p:graphicFrame>
        <p:nvGraphicFramePr>
          <p:cNvPr id="603143" name="Object 7"/>
          <p:cNvGraphicFramePr>
            <a:graphicFrameLocks noChangeAspect="1"/>
          </p:cNvGraphicFramePr>
          <p:nvPr/>
        </p:nvGraphicFramePr>
        <p:xfrm>
          <a:off x="1257300" y="857251"/>
          <a:ext cx="4444604" cy="1364456"/>
        </p:xfrm>
        <a:graphic>
          <a:graphicData uri="http://schemas.openxmlformats.org/presentationml/2006/ole">
            <mc:AlternateContent xmlns:mc="http://schemas.openxmlformats.org/markup-compatibility/2006">
              <mc:Choice xmlns:v="urn:schemas-microsoft-com:vml" Requires="v">
                <p:oleObj spid="_x0000_s47196" name="Kalkylblad" r:id="rId3" imgW="5925007" imgH="1819656" progId="Excel.Sheet.8">
                  <p:embed/>
                </p:oleObj>
              </mc:Choice>
              <mc:Fallback>
                <p:oleObj name="Kalkylblad" r:id="rId3" imgW="5925007" imgH="1819656" progId="Excel.Sheet.8">
                  <p:embed/>
                  <p:pic>
                    <p:nvPicPr>
                      <p:cNvPr id="60314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857251"/>
                        <a:ext cx="4444604" cy="1364456"/>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4" name="Object 8"/>
          <p:cNvGraphicFramePr>
            <a:graphicFrameLocks noChangeAspect="1"/>
          </p:cNvGraphicFramePr>
          <p:nvPr/>
        </p:nvGraphicFramePr>
        <p:xfrm>
          <a:off x="5886450" y="114300"/>
          <a:ext cx="2000250" cy="2028825"/>
        </p:xfrm>
        <a:graphic>
          <a:graphicData uri="http://schemas.openxmlformats.org/presentationml/2006/ole">
            <mc:AlternateContent xmlns:mc="http://schemas.openxmlformats.org/markup-compatibility/2006">
              <mc:Choice xmlns:v="urn:schemas-microsoft-com:vml" Requires="v">
                <p:oleObj spid="_x0000_s47197" name="Kalkylblad" r:id="rId5" imgW="2667305" imgH="2705405" progId="Excel.Sheet.8">
                  <p:embed/>
                </p:oleObj>
              </mc:Choice>
              <mc:Fallback>
                <p:oleObj name="Kalkylblad" r:id="rId5" imgW="2667305" imgH="2705405" progId="Excel.Sheet.8">
                  <p:embed/>
                  <p:pic>
                    <p:nvPicPr>
                      <p:cNvPr id="60314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450" y="114300"/>
                        <a:ext cx="2000250" cy="202882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5" name="Object 9"/>
          <p:cNvGraphicFramePr>
            <a:graphicFrameLocks noChangeAspect="1"/>
          </p:cNvGraphicFramePr>
          <p:nvPr/>
        </p:nvGraphicFramePr>
        <p:xfrm>
          <a:off x="5886450" y="2343150"/>
          <a:ext cx="2000250" cy="1378744"/>
        </p:xfrm>
        <a:graphic>
          <a:graphicData uri="http://schemas.openxmlformats.org/presentationml/2006/ole">
            <mc:AlternateContent xmlns:mc="http://schemas.openxmlformats.org/markup-compatibility/2006">
              <mc:Choice xmlns:v="urn:schemas-microsoft-com:vml" Requires="v">
                <p:oleObj spid="_x0000_s47198" name="Kalkylblad" r:id="rId7" imgW="2667305" imgH="1838554" progId="Excel.Sheet.8">
                  <p:embed/>
                </p:oleObj>
              </mc:Choice>
              <mc:Fallback>
                <p:oleObj name="Kalkylblad" r:id="rId7" imgW="2667305" imgH="1838554" progId="Excel.Sheet.8">
                  <p:embed/>
                  <p:pic>
                    <p:nvPicPr>
                      <p:cNvPr id="603145"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6450" y="2343150"/>
                        <a:ext cx="2000250" cy="1378744"/>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6" name="Object 10"/>
          <p:cNvGraphicFramePr>
            <a:graphicFrameLocks noChangeAspect="1"/>
          </p:cNvGraphicFramePr>
          <p:nvPr/>
        </p:nvGraphicFramePr>
        <p:xfrm>
          <a:off x="5886450" y="3886201"/>
          <a:ext cx="2000250" cy="1164431"/>
        </p:xfrm>
        <a:graphic>
          <a:graphicData uri="http://schemas.openxmlformats.org/presentationml/2006/ole">
            <mc:AlternateContent xmlns:mc="http://schemas.openxmlformats.org/markup-compatibility/2006">
              <mc:Choice xmlns:v="urn:schemas-microsoft-com:vml" Requires="v">
                <p:oleObj spid="_x0000_s47199" name="Kalkylblad" r:id="rId9" imgW="2667305" imgH="1552956" progId="Excel.Sheet.8">
                  <p:embed/>
                </p:oleObj>
              </mc:Choice>
              <mc:Fallback>
                <p:oleObj name="Kalkylblad" r:id="rId9" imgW="2667305" imgH="1552956" progId="Excel.Sheet.8">
                  <p:embed/>
                  <p:pic>
                    <p:nvPicPr>
                      <p:cNvPr id="60314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6450" y="3886201"/>
                        <a:ext cx="2000250" cy="1164431"/>
                      </a:xfrm>
                      <a:prstGeom prst="rect">
                        <a:avLst/>
                      </a:prstGeom>
                      <a:solidFill>
                        <a:srgbClr val="99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7" name="Object 11"/>
          <p:cNvGraphicFramePr>
            <a:graphicFrameLocks noChangeAspect="1"/>
          </p:cNvGraphicFramePr>
          <p:nvPr/>
        </p:nvGraphicFramePr>
        <p:xfrm>
          <a:off x="1257300" y="2514600"/>
          <a:ext cx="2828925" cy="714375"/>
        </p:xfrm>
        <a:graphic>
          <a:graphicData uri="http://schemas.openxmlformats.org/presentationml/2006/ole">
            <mc:AlternateContent xmlns:mc="http://schemas.openxmlformats.org/markup-compatibility/2006">
              <mc:Choice xmlns:v="urn:schemas-microsoft-com:vml" Requires="v">
                <p:oleObj spid="_x0000_s47200" name="Kalkylblad" r:id="rId11" imgW="3772205" imgH="952805" progId="Excel.Sheet.8">
                  <p:embed/>
                </p:oleObj>
              </mc:Choice>
              <mc:Fallback>
                <p:oleObj name="Kalkylblad" r:id="rId11" imgW="3772205" imgH="952805" progId="Excel.Sheet.8">
                  <p:embed/>
                  <p:pic>
                    <p:nvPicPr>
                      <p:cNvPr id="60314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7300" y="2514600"/>
                        <a:ext cx="2828925" cy="714375"/>
                      </a:xfrm>
                      <a:prstGeom prst="rect">
                        <a:avLst/>
                      </a:prstGeom>
                      <a:solidFill>
                        <a:srgbClr val="99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8" name="Object 12"/>
          <p:cNvGraphicFramePr>
            <a:graphicFrameLocks noChangeAspect="1"/>
          </p:cNvGraphicFramePr>
          <p:nvPr/>
        </p:nvGraphicFramePr>
        <p:xfrm>
          <a:off x="1257301" y="3543300"/>
          <a:ext cx="1993106" cy="500063"/>
        </p:xfrm>
        <a:graphic>
          <a:graphicData uri="http://schemas.openxmlformats.org/presentationml/2006/ole">
            <mc:AlternateContent xmlns:mc="http://schemas.openxmlformats.org/markup-compatibility/2006">
              <mc:Choice xmlns:v="urn:schemas-microsoft-com:vml" Requires="v">
                <p:oleObj spid="_x0000_s47201" name="Kalkylblad" r:id="rId13" imgW="2657856" imgH="667207" progId="Excel.Sheet.8">
                  <p:embed/>
                </p:oleObj>
              </mc:Choice>
              <mc:Fallback>
                <p:oleObj name="Kalkylblad" r:id="rId13" imgW="2657856" imgH="667207" progId="Excel.Sheet.8">
                  <p:embed/>
                  <p:pic>
                    <p:nvPicPr>
                      <p:cNvPr id="603148"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7301" y="3543300"/>
                        <a:ext cx="1993106" cy="500063"/>
                      </a:xfrm>
                      <a:prstGeom prst="rect">
                        <a:avLst/>
                      </a:prstGeom>
                      <a:solidFill>
                        <a:srgbClr val="99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05928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85"/>
          <p:cNvSpPr>
            <a:spLocks noGrp="1" noChangeArrowheads="1"/>
          </p:cNvSpPr>
          <p:nvPr>
            <p:ph type="body" idx="1"/>
          </p:nvPr>
        </p:nvSpPr>
        <p:spPr/>
        <p:txBody>
          <a:bodyPr>
            <a:normAutofit/>
          </a:bodyPr>
          <a:lstStyle/>
          <a:p>
            <a:pPr marL="0" indent="0">
              <a:spcBef>
                <a:spcPts val="900"/>
              </a:spcBef>
              <a:buNone/>
            </a:pPr>
            <a:r>
              <a:rPr lang="sv-SE" b="1" dirty="0" err="1" smtClean="0"/>
              <a:t>Family</a:t>
            </a:r>
            <a:r>
              <a:rPr lang="sv-SE" b="1" dirty="0" smtClean="0"/>
              <a:t> </a:t>
            </a:r>
            <a:r>
              <a:rPr lang="sv-SE" b="1" dirty="0" err="1" smtClean="0"/>
              <a:t>of</a:t>
            </a:r>
            <a:r>
              <a:rPr lang="sv-SE" b="1" dirty="0" smtClean="0"/>
              <a:t> stars </a:t>
            </a:r>
            <a:r>
              <a:rPr lang="sv-SE" b="1" dirty="0" err="1" smtClean="0"/>
              <a:t>again</a:t>
            </a:r>
            <a:endParaRPr lang="sv-SE" b="1" dirty="0" smtClean="0"/>
          </a:p>
          <a:p>
            <a:pPr>
              <a:spcBef>
                <a:spcPts val="900"/>
              </a:spcBef>
            </a:pPr>
            <a:endParaRPr lang="en-US" sz="1400" dirty="0" smtClean="0"/>
          </a:p>
          <a:p>
            <a:pPr marL="0" indent="0">
              <a:buNone/>
            </a:pPr>
            <a:endParaRPr lang="en-GB" dirty="0" smtClean="0"/>
          </a:p>
          <a:p>
            <a:endParaRPr lang="en-GB" dirty="0" smtClean="0"/>
          </a:p>
        </p:txBody>
      </p:sp>
    </p:spTree>
    <p:extLst>
      <p:ext uri="{BB962C8B-B14F-4D97-AF65-F5344CB8AC3E}">
        <p14:creationId xmlns:p14="http://schemas.microsoft.com/office/powerpoint/2010/main" val="235119832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550069" y="463012"/>
            <a:ext cx="6172200" cy="1028700"/>
          </a:xfrm>
        </p:spPr>
        <p:txBody>
          <a:bodyPr/>
          <a:lstStyle/>
          <a:p>
            <a:r>
              <a:rPr lang="en-GB" altLang="sv-SE" sz="2700" dirty="0"/>
              <a:t>A family of stars</a:t>
            </a:r>
          </a:p>
        </p:txBody>
      </p:sp>
      <p:graphicFrame>
        <p:nvGraphicFramePr>
          <p:cNvPr id="326659" name="Object 3"/>
          <p:cNvGraphicFramePr>
            <a:graphicFrameLocks noChangeAspect="1"/>
          </p:cNvGraphicFramePr>
          <p:nvPr/>
        </p:nvGraphicFramePr>
        <p:xfrm>
          <a:off x="1885950" y="1257300"/>
          <a:ext cx="4836319" cy="3600450"/>
        </p:xfrm>
        <a:graphic>
          <a:graphicData uri="http://schemas.openxmlformats.org/presentationml/2006/ole">
            <mc:AlternateContent xmlns:mc="http://schemas.openxmlformats.org/markup-compatibility/2006">
              <mc:Choice xmlns:v="urn:schemas-microsoft-com:vml" Requires="v">
                <p:oleObj spid="_x0000_s37906" name="Designer Drawing" r:id="rId4" imgW="4514760" imgH="2560680" progId="Designer.Drawing.8">
                  <p:embed/>
                </p:oleObj>
              </mc:Choice>
              <mc:Fallback>
                <p:oleObj name="Designer Drawing" r:id="rId4" imgW="4514760" imgH="2560680" progId="Designer.Drawing.8">
                  <p:embed/>
                  <p:pic>
                    <p:nvPicPr>
                      <p:cNvPr id="32665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950" y="1257300"/>
                        <a:ext cx="4836319" cy="36004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6557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GB" altLang="sv-SE" sz="2700"/>
              <a:t>A family of stars</a:t>
            </a:r>
          </a:p>
        </p:txBody>
      </p:sp>
      <p:sp>
        <p:nvSpPr>
          <p:cNvPr id="521220" name="Text Box 4"/>
          <p:cNvSpPr txBox="1">
            <a:spLocks noChangeArrowheads="1"/>
          </p:cNvSpPr>
          <p:nvPr/>
        </p:nvSpPr>
        <p:spPr bwMode="auto">
          <a:xfrm>
            <a:off x="949270" y="1513991"/>
            <a:ext cx="7187339" cy="154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600"/>
              </a:lnSpc>
              <a:spcBef>
                <a:spcPct val="50000"/>
              </a:spcBef>
              <a:buFontTx/>
              <a:buChar char="•"/>
            </a:pPr>
            <a:r>
              <a:rPr lang="sv-SE" altLang="sv-SE" sz="1600" dirty="0">
                <a:latin typeface="Verdana" panose="020B0604030504040204" pitchFamily="34" charset="0"/>
                <a:ea typeface="Verdana" panose="020B0604030504040204" pitchFamily="34" charset="0"/>
              </a:rPr>
              <a:t> A </a:t>
            </a:r>
            <a:r>
              <a:rPr lang="sv-SE" altLang="sv-SE" sz="1600" dirty="0" err="1">
                <a:latin typeface="Verdana" panose="020B0604030504040204" pitchFamily="34" charset="0"/>
                <a:ea typeface="Verdana" panose="020B0604030504040204" pitchFamily="34" charset="0"/>
              </a:rPr>
              <a:t>dimensional</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model</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of</a:t>
            </a:r>
            <a:r>
              <a:rPr lang="sv-SE" altLang="sv-SE" sz="1600" dirty="0">
                <a:latin typeface="Verdana" panose="020B0604030504040204" pitchFamily="34" charset="0"/>
                <a:ea typeface="Verdana" panose="020B0604030504040204" pitchFamily="34" charset="0"/>
              </a:rPr>
              <a:t> a data </a:t>
            </a:r>
            <a:r>
              <a:rPr lang="sv-SE" altLang="sv-SE" sz="1600" dirty="0" err="1">
                <a:latin typeface="Verdana" panose="020B0604030504040204" pitchFamily="34" charset="0"/>
                <a:ea typeface="Verdana" panose="020B0604030504040204" pitchFamily="34" charset="0"/>
              </a:rPr>
              <a:t>warehouse</a:t>
            </a:r>
            <a:r>
              <a:rPr lang="sv-SE" altLang="sv-SE" sz="1600" dirty="0">
                <a:latin typeface="Verdana" panose="020B0604030504040204" pitchFamily="34" charset="0"/>
                <a:ea typeface="Verdana" panose="020B0604030504040204" pitchFamily="34" charset="0"/>
              </a:rPr>
              <a:t> for a </a:t>
            </a:r>
            <a:r>
              <a:rPr lang="sv-SE" altLang="sv-SE" sz="1600" dirty="0" err="1">
                <a:latin typeface="Verdana" panose="020B0604030504040204" pitchFamily="34" charset="0"/>
                <a:ea typeface="Verdana" panose="020B0604030504040204" pitchFamily="34" charset="0"/>
              </a:rPr>
              <a:t>large</a:t>
            </a:r>
            <a:r>
              <a:rPr lang="sv-SE" altLang="sv-SE" sz="1600" dirty="0">
                <a:latin typeface="Verdana" panose="020B0604030504040204" pitchFamily="34" charset="0"/>
                <a:ea typeface="Verdana" panose="020B0604030504040204" pitchFamily="34" charset="0"/>
              </a:rPr>
              <a:t> data </a:t>
            </a:r>
            <a:r>
              <a:rPr lang="sv-SE" altLang="sv-SE" sz="1600" dirty="0" err="1">
                <a:latin typeface="Verdana" panose="020B0604030504040204" pitchFamily="34" charset="0"/>
                <a:ea typeface="Verdana" panose="020B0604030504040204" pitchFamily="34" charset="0"/>
              </a:rPr>
              <a:t>warehouse</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consists</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of</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between</a:t>
            </a:r>
            <a:r>
              <a:rPr lang="sv-SE" altLang="sv-SE" sz="1600" dirty="0">
                <a:latin typeface="Verdana" panose="020B0604030504040204" pitchFamily="34" charset="0"/>
                <a:ea typeface="Verdana" panose="020B0604030504040204" pitchFamily="34" charset="0"/>
              </a:rPr>
              <a:t> 10 and 25 </a:t>
            </a:r>
            <a:r>
              <a:rPr lang="sv-SE" altLang="sv-SE" sz="1600" dirty="0" err="1">
                <a:latin typeface="Verdana" panose="020B0604030504040204" pitchFamily="34" charset="0"/>
                <a:ea typeface="Verdana" panose="020B0604030504040204" pitchFamily="34" charset="0"/>
              </a:rPr>
              <a:t>similar-looking</a:t>
            </a:r>
            <a:r>
              <a:rPr lang="sv-SE" altLang="sv-SE" sz="1600" dirty="0">
                <a:latin typeface="Verdana" panose="020B0604030504040204" pitchFamily="34" charset="0"/>
                <a:ea typeface="Verdana" panose="020B0604030504040204" pitchFamily="34" charset="0"/>
              </a:rPr>
              <a:t> star-</a:t>
            </a:r>
            <a:r>
              <a:rPr lang="sv-SE" altLang="sv-SE" sz="1600" dirty="0" err="1">
                <a:latin typeface="Verdana" panose="020B0604030504040204" pitchFamily="34" charset="0"/>
                <a:ea typeface="Verdana" panose="020B0604030504040204" pitchFamily="34" charset="0"/>
              </a:rPr>
              <a:t>join</a:t>
            </a:r>
            <a:r>
              <a:rPr lang="sv-SE" altLang="sv-SE" sz="1600" dirty="0">
                <a:latin typeface="Verdana" panose="020B0604030504040204" pitchFamily="34" charset="0"/>
                <a:ea typeface="Verdana" panose="020B0604030504040204" pitchFamily="34" charset="0"/>
              </a:rPr>
              <a:t> schemas. </a:t>
            </a:r>
            <a:r>
              <a:rPr lang="sv-SE" altLang="sv-SE" sz="1600" dirty="0" err="1">
                <a:latin typeface="Verdana" panose="020B0604030504040204" pitchFamily="34" charset="0"/>
                <a:ea typeface="Verdana" panose="020B0604030504040204" pitchFamily="34" charset="0"/>
              </a:rPr>
              <a:t>Each</a:t>
            </a:r>
            <a:r>
              <a:rPr lang="sv-SE" altLang="sv-SE" sz="1600" dirty="0">
                <a:latin typeface="Verdana" panose="020B0604030504040204" pitchFamily="34" charset="0"/>
                <a:ea typeface="Verdana" panose="020B0604030504040204" pitchFamily="34" charset="0"/>
              </a:rPr>
              <a:t> star </a:t>
            </a:r>
            <a:r>
              <a:rPr lang="sv-SE" altLang="sv-SE" sz="1600" dirty="0" err="1">
                <a:latin typeface="Verdana" panose="020B0604030504040204" pitchFamily="34" charset="0"/>
                <a:ea typeface="Verdana" panose="020B0604030504040204" pitchFamily="34" charset="0"/>
              </a:rPr>
              <a:t>join</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will</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have</a:t>
            </a:r>
            <a:r>
              <a:rPr lang="sv-SE" altLang="sv-SE" sz="1600" dirty="0">
                <a:latin typeface="Verdana" panose="020B0604030504040204" pitchFamily="34" charset="0"/>
                <a:ea typeface="Verdana" panose="020B0604030504040204" pitchFamily="34" charset="0"/>
              </a:rPr>
              <a:t> 5 to 15 </a:t>
            </a:r>
            <a:r>
              <a:rPr lang="sv-SE" altLang="sv-SE" sz="1600" dirty="0" err="1">
                <a:latin typeface="Verdana" panose="020B0604030504040204" pitchFamily="34" charset="0"/>
                <a:ea typeface="Verdana" panose="020B0604030504040204" pitchFamily="34" charset="0"/>
              </a:rPr>
              <a:t>dimensional</a:t>
            </a:r>
            <a:r>
              <a:rPr lang="sv-SE" altLang="sv-SE" sz="1600" dirty="0">
                <a:latin typeface="Verdana" panose="020B0604030504040204" pitchFamily="34" charset="0"/>
                <a:ea typeface="Verdana" panose="020B0604030504040204" pitchFamily="34" charset="0"/>
              </a:rPr>
              <a:t> </a:t>
            </a:r>
            <a:r>
              <a:rPr lang="sv-SE" altLang="sv-SE" sz="1600" dirty="0" err="1" smtClean="0">
                <a:latin typeface="Verdana" panose="020B0604030504040204" pitchFamily="34" charset="0"/>
                <a:ea typeface="Verdana" panose="020B0604030504040204" pitchFamily="34" charset="0"/>
              </a:rPr>
              <a:t>tables</a:t>
            </a:r>
            <a:endParaRPr lang="sv-SE" altLang="sv-SE" sz="1600" dirty="0">
              <a:latin typeface="Verdana" panose="020B0604030504040204" pitchFamily="34" charset="0"/>
              <a:ea typeface="Verdana" panose="020B0604030504040204" pitchFamily="34" charset="0"/>
            </a:endParaRPr>
          </a:p>
          <a:p>
            <a:pPr>
              <a:lnSpc>
                <a:spcPts val="2600"/>
              </a:lnSpc>
              <a:spcBef>
                <a:spcPct val="50000"/>
              </a:spcBef>
              <a:buFontTx/>
              <a:buChar char="•"/>
            </a:pPr>
            <a:r>
              <a:rPr lang="sv-SE" altLang="sv-SE" sz="1600" dirty="0" smtClean="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Conformed</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shared</a:t>
            </a:r>
            <a:r>
              <a:rPr lang="sv-SE" altLang="sv-SE" sz="1600" dirty="0">
                <a:latin typeface="Verdana" panose="020B0604030504040204" pitchFamily="34" charset="0"/>
                <a:ea typeface="Verdana" panose="020B0604030504040204" pitchFamily="34" charset="0"/>
              </a:rPr>
              <a:t>) dimensions for </a:t>
            </a:r>
            <a:r>
              <a:rPr lang="sv-SE" altLang="sv-SE" sz="1600" dirty="0" smtClean="0">
                <a:latin typeface="Verdana" panose="020B0604030504040204" pitchFamily="34" charset="0"/>
                <a:ea typeface="Verdana" panose="020B0604030504040204" pitchFamily="34" charset="0"/>
              </a:rPr>
              <a:t>drill-</a:t>
            </a:r>
            <a:r>
              <a:rPr lang="sv-SE" altLang="sv-SE" sz="1600" dirty="0" err="1" smtClean="0">
                <a:latin typeface="Verdana" panose="020B0604030504040204" pitchFamily="34" charset="0"/>
                <a:ea typeface="Verdana" panose="020B0604030504040204" pitchFamily="34" charset="0"/>
              </a:rPr>
              <a:t>across</a:t>
            </a:r>
            <a:endParaRPr lang="sv-SE" altLang="sv-SE"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26941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573437" y="658531"/>
            <a:ext cx="6850800" cy="596700"/>
          </a:xfrm>
        </p:spPr>
        <p:txBody>
          <a:bodyPr/>
          <a:lstStyle/>
          <a:p>
            <a:r>
              <a:rPr lang="en-GB" altLang="sv-SE" sz="2700" dirty="0"/>
              <a:t>Conformed dimensions and facts</a:t>
            </a:r>
          </a:p>
        </p:txBody>
      </p:sp>
      <p:sp>
        <p:nvSpPr>
          <p:cNvPr id="638979" name="Text Box 3"/>
          <p:cNvSpPr txBox="1">
            <a:spLocks noChangeArrowheads="1"/>
          </p:cNvSpPr>
          <p:nvPr/>
        </p:nvSpPr>
        <p:spPr bwMode="auto">
          <a:xfrm>
            <a:off x="573437" y="1428750"/>
            <a:ext cx="8090116" cy="371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900"/>
              </a:lnSpc>
              <a:spcBef>
                <a:spcPct val="50000"/>
              </a:spcBef>
              <a:buFontTx/>
              <a:buChar char="•"/>
            </a:pPr>
            <a:r>
              <a:rPr lang="sv-SE" altLang="sv-SE" sz="1600" dirty="0">
                <a:latin typeface="Verdana" panose="020B0604030504040204" pitchFamily="34" charset="0"/>
                <a:ea typeface="Verdana" panose="020B0604030504040204" pitchFamily="34" charset="0"/>
              </a:rPr>
              <a:t> </a:t>
            </a:r>
            <a:r>
              <a:rPr lang="sv-SE" altLang="sv-SE" sz="1600" b="1" dirty="0" err="1">
                <a:latin typeface="Verdana" panose="020B0604030504040204" pitchFamily="34" charset="0"/>
                <a:ea typeface="Verdana" panose="020B0604030504040204" pitchFamily="34" charset="0"/>
              </a:rPr>
              <a:t>Conformed</a:t>
            </a:r>
            <a:r>
              <a:rPr lang="sv-SE" altLang="sv-SE" sz="1600" b="1" dirty="0">
                <a:latin typeface="Verdana" panose="020B0604030504040204" pitchFamily="34" charset="0"/>
                <a:ea typeface="Verdana" panose="020B0604030504040204" pitchFamily="34" charset="0"/>
              </a:rPr>
              <a:t> dimensions </a:t>
            </a:r>
            <a:r>
              <a:rPr lang="sv-SE" altLang="sv-SE" sz="1600" dirty="0">
                <a:latin typeface="Verdana" panose="020B0604030504040204" pitchFamily="34" charset="0"/>
                <a:ea typeface="Verdana" panose="020B0604030504040204" pitchFamily="34" charset="0"/>
              </a:rPr>
              <a:t>– has </a:t>
            </a:r>
            <a:r>
              <a:rPr lang="sv-SE" altLang="sv-SE" sz="1600" dirty="0" err="1">
                <a:latin typeface="Verdana" panose="020B0604030504040204" pitchFamily="34" charset="0"/>
                <a:ea typeface="Verdana" panose="020B0604030504040204" pitchFamily="34" charset="0"/>
              </a:rPr>
              <a:t>consistent</a:t>
            </a:r>
            <a:r>
              <a:rPr lang="sv-SE" altLang="sv-SE" sz="1600" dirty="0">
                <a:latin typeface="Verdana" panose="020B0604030504040204" pitchFamily="34" charset="0"/>
                <a:ea typeface="Verdana" panose="020B0604030504040204" pitchFamily="34" charset="0"/>
              </a:rPr>
              <a:t> dimension </a:t>
            </a:r>
            <a:r>
              <a:rPr lang="sv-SE" altLang="sv-SE" sz="1600" dirty="0" err="1">
                <a:latin typeface="Verdana" panose="020B0604030504040204" pitchFamily="34" charset="0"/>
                <a:ea typeface="Verdana" panose="020B0604030504040204" pitchFamily="34" charset="0"/>
              </a:rPr>
              <a:t>keys</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consistent</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attribute</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column</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names</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consistent</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attribute</a:t>
            </a:r>
            <a:r>
              <a:rPr lang="sv-SE" altLang="sv-SE" sz="1600" dirty="0">
                <a:latin typeface="Verdana" panose="020B0604030504040204" pitchFamily="34" charset="0"/>
                <a:ea typeface="Verdana" panose="020B0604030504040204" pitchFamily="34" charset="0"/>
              </a:rPr>
              <a:t> definitions and </a:t>
            </a:r>
            <a:r>
              <a:rPr lang="sv-SE" altLang="sv-SE" sz="1600" dirty="0" err="1">
                <a:latin typeface="Verdana" panose="020B0604030504040204" pitchFamily="34" charset="0"/>
                <a:ea typeface="Verdana" panose="020B0604030504040204" pitchFamily="34" charset="0"/>
              </a:rPr>
              <a:t>consistent</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attribute</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values</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This</a:t>
            </a:r>
            <a:r>
              <a:rPr lang="sv-SE" altLang="sv-SE" sz="1600" dirty="0">
                <a:latin typeface="Verdana" panose="020B0604030504040204" pitchFamily="34" charset="0"/>
                <a:ea typeface="Verdana" panose="020B0604030504040204" pitchFamily="34" charset="0"/>
              </a:rPr>
              <a:t> make drill-</a:t>
            </a:r>
            <a:r>
              <a:rPr lang="sv-SE" altLang="sv-SE" sz="1600" dirty="0" err="1">
                <a:latin typeface="Verdana" panose="020B0604030504040204" pitchFamily="34" charset="0"/>
                <a:ea typeface="Verdana" panose="020B0604030504040204" pitchFamily="34" charset="0"/>
              </a:rPr>
              <a:t>across</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possible</a:t>
            </a:r>
            <a:r>
              <a:rPr lang="sv-SE" altLang="sv-SE" sz="1600" dirty="0">
                <a:latin typeface="Verdana" panose="020B0604030504040204" pitchFamily="34" charset="0"/>
                <a:ea typeface="Verdana" panose="020B0604030504040204" pitchFamily="34" charset="0"/>
              </a:rPr>
              <a:t> from </a:t>
            </a:r>
            <a:r>
              <a:rPr lang="sv-SE" altLang="sv-SE" sz="1600" dirty="0" err="1">
                <a:latin typeface="Verdana" panose="020B0604030504040204" pitchFamily="34" charset="0"/>
                <a:ea typeface="Verdana" panose="020B0604030504040204" pitchFamily="34" charset="0"/>
              </a:rPr>
              <a:t>one</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fact</a:t>
            </a:r>
            <a:r>
              <a:rPr lang="sv-SE" altLang="sv-SE" sz="1600" dirty="0">
                <a:latin typeface="Verdana" panose="020B0604030504040204" pitchFamily="34" charset="0"/>
                <a:ea typeface="Verdana" panose="020B0604030504040204" pitchFamily="34" charset="0"/>
              </a:rPr>
              <a:t> table to </a:t>
            </a:r>
            <a:r>
              <a:rPr lang="sv-SE" altLang="sv-SE" sz="1600" dirty="0" err="1">
                <a:latin typeface="Verdana" panose="020B0604030504040204" pitchFamily="34" charset="0"/>
                <a:ea typeface="Verdana" panose="020B0604030504040204" pitchFamily="34" charset="0"/>
              </a:rPr>
              <a:t>another</a:t>
            </a:r>
            <a:r>
              <a:rPr lang="sv-SE" altLang="sv-SE" sz="1600" dirty="0">
                <a:latin typeface="Verdana" panose="020B0604030504040204" pitchFamily="34" charset="0"/>
                <a:ea typeface="Verdana" panose="020B0604030504040204" pitchFamily="34" charset="0"/>
              </a:rPr>
              <a:t> via the </a:t>
            </a:r>
            <a:r>
              <a:rPr lang="sv-SE" altLang="sv-SE" sz="1600" dirty="0" err="1">
                <a:latin typeface="Verdana" panose="020B0604030504040204" pitchFamily="34" charset="0"/>
                <a:ea typeface="Verdana" panose="020B0604030504040204" pitchFamily="34" charset="0"/>
              </a:rPr>
              <a:t>conformed</a:t>
            </a:r>
            <a:r>
              <a:rPr lang="sv-SE" altLang="sv-SE" sz="1600" dirty="0">
                <a:latin typeface="Verdana" panose="020B0604030504040204" pitchFamily="34" charset="0"/>
                <a:ea typeface="Verdana" panose="020B0604030504040204" pitchFamily="34" charset="0"/>
              </a:rPr>
              <a:t> dimension</a:t>
            </a:r>
          </a:p>
          <a:p>
            <a:pPr>
              <a:lnSpc>
                <a:spcPts val="2900"/>
              </a:lnSpc>
              <a:spcBef>
                <a:spcPct val="50000"/>
              </a:spcBef>
              <a:buFontTx/>
              <a:buChar char="•"/>
            </a:pPr>
            <a:r>
              <a:rPr lang="sv-SE" altLang="sv-SE" sz="1600" dirty="0" smtClean="0">
                <a:latin typeface="Verdana" panose="020B0604030504040204" pitchFamily="34" charset="0"/>
                <a:ea typeface="Verdana" panose="020B0604030504040204" pitchFamily="34" charset="0"/>
              </a:rPr>
              <a:t> </a:t>
            </a:r>
            <a:r>
              <a:rPr lang="sv-SE" altLang="sv-SE" sz="1600" b="1" dirty="0" err="1">
                <a:latin typeface="Verdana" panose="020B0604030504040204" pitchFamily="34" charset="0"/>
                <a:ea typeface="Verdana" panose="020B0604030504040204" pitchFamily="34" charset="0"/>
              </a:rPr>
              <a:t>Conformed</a:t>
            </a:r>
            <a:r>
              <a:rPr lang="sv-SE" altLang="sv-SE" sz="1600" b="1" dirty="0">
                <a:latin typeface="Verdana" panose="020B0604030504040204" pitchFamily="34" charset="0"/>
                <a:ea typeface="Verdana" panose="020B0604030504040204" pitchFamily="34" charset="0"/>
              </a:rPr>
              <a:t> </a:t>
            </a:r>
            <a:r>
              <a:rPr lang="sv-SE" altLang="sv-SE" sz="1600" b="1" dirty="0" err="1">
                <a:latin typeface="Verdana" panose="020B0604030504040204" pitchFamily="34" charset="0"/>
                <a:ea typeface="Verdana" panose="020B0604030504040204" pitchFamily="34" charset="0"/>
              </a:rPr>
              <a:t>facts</a:t>
            </a:r>
            <a:r>
              <a:rPr lang="sv-SE" altLang="sv-SE" sz="1600" b="1" dirty="0">
                <a:latin typeface="Verdana" panose="020B0604030504040204" pitchFamily="34" charset="0"/>
                <a:ea typeface="Verdana" panose="020B0604030504040204" pitchFamily="34" charset="0"/>
              </a:rPr>
              <a:t> </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means</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conformed</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fact</a:t>
            </a:r>
            <a:r>
              <a:rPr lang="sv-SE" altLang="sv-SE" sz="1600" dirty="0">
                <a:latin typeface="Verdana" panose="020B0604030504040204" pitchFamily="34" charset="0"/>
                <a:ea typeface="Verdana" panose="020B0604030504040204" pitchFamily="34" charset="0"/>
              </a:rPr>
              <a:t> definition, i.e., definitions </a:t>
            </a:r>
            <a:r>
              <a:rPr lang="sv-SE" altLang="sv-SE" sz="1600" dirty="0" err="1">
                <a:latin typeface="Verdana" panose="020B0604030504040204" pitchFamily="34" charset="0"/>
                <a:ea typeface="Verdana" panose="020B0604030504040204" pitchFamily="34" charset="0"/>
              </a:rPr>
              <a:t>of</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revenue</a:t>
            </a:r>
            <a:r>
              <a:rPr lang="sv-SE" altLang="sv-SE" sz="1600" dirty="0">
                <a:latin typeface="Verdana" panose="020B0604030504040204" pitchFamily="34" charset="0"/>
                <a:ea typeface="Verdana" panose="020B0604030504040204" pitchFamily="34" charset="0"/>
              </a:rPr>
              <a:t>, profit, standard </a:t>
            </a:r>
            <a:r>
              <a:rPr lang="sv-SE" altLang="sv-SE" sz="1600" dirty="0" err="1">
                <a:latin typeface="Verdana" panose="020B0604030504040204" pitchFamily="34" charset="0"/>
                <a:ea typeface="Verdana" panose="020B0604030504040204" pitchFamily="34" charset="0"/>
              </a:rPr>
              <a:t>costs</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measures</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of</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quality</a:t>
            </a:r>
            <a:r>
              <a:rPr lang="sv-SE" altLang="sv-SE" sz="1600" dirty="0">
                <a:latin typeface="Verdana" panose="020B0604030504040204" pitchFamily="34" charset="0"/>
                <a:ea typeface="Verdana" panose="020B0604030504040204" pitchFamily="34" charset="0"/>
              </a:rPr>
              <a:t> and </a:t>
            </a:r>
            <a:r>
              <a:rPr lang="sv-SE" altLang="sv-SE" sz="1600" dirty="0" err="1">
                <a:latin typeface="Verdana" panose="020B0604030504040204" pitchFamily="34" charset="0"/>
                <a:ea typeface="Verdana" panose="020B0604030504040204" pitchFamily="34" charset="0"/>
              </a:rPr>
              <a:t>customer</a:t>
            </a:r>
            <a:r>
              <a:rPr lang="sv-SE" altLang="sv-SE" sz="1600" dirty="0">
                <a:latin typeface="Verdana" panose="020B0604030504040204" pitchFamily="34" charset="0"/>
                <a:ea typeface="Verdana" panose="020B0604030504040204" pitchFamily="34" charset="0"/>
              </a:rPr>
              <a:t> </a:t>
            </a:r>
            <a:r>
              <a:rPr lang="sv-SE" altLang="sv-SE" sz="1600" dirty="0" err="1" smtClean="0">
                <a:latin typeface="Verdana" panose="020B0604030504040204" pitchFamily="34" charset="0"/>
                <a:ea typeface="Verdana" panose="020B0604030504040204" pitchFamily="34" charset="0"/>
              </a:rPr>
              <a:t>satisfaction</a:t>
            </a:r>
            <a:r>
              <a:rPr lang="sv-SE" altLang="sv-SE" sz="1600" dirty="0">
                <a:latin typeface="Verdana" panose="020B0604030504040204" pitchFamily="34" charset="0"/>
                <a:ea typeface="Verdana" panose="020B0604030504040204" pitchFamily="34" charset="0"/>
              </a:rPr>
              <a:t>. </a:t>
            </a:r>
            <a:endParaRPr lang="sv-SE" altLang="sv-SE" sz="1600" dirty="0" smtClean="0">
              <a:latin typeface="Verdana" panose="020B0604030504040204" pitchFamily="34" charset="0"/>
              <a:ea typeface="Verdana" panose="020B0604030504040204" pitchFamily="34" charset="0"/>
            </a:endParaRPr>
          </a:p>
          <a:p>
            <a:pPr>
              <a:lnSpc>
                <a:spcPts val="2900"/>
              </a:lnSpc>
              <a:spcBef>
                <a:spcPct val="50000"/>
              </a:spcBef>
              <a:buFontTx/>
              <a:buChar char="•"/>
            </a:pPr>
            <a:r>
              <a:rPr lang="sv-SE" altLang="sv-SE" sz="1600" dirty="0" smtClean="0">
                <a:latin typeface="Verdana" panose="020B0604030504040204" pitchFamily="34" charset="0"/>
                <a:ea typeface="Verdana" panose="020B0604030504040204" pitchFamily="34" charset="0"/>
              </a:rPr>
              <a:t> Note</a:t>
            </a:r>
            <a:r>
              <a:rPr lang="sv-SE" altLang="sv-SE" sz="1600" dirty="0">
                <a:latin typeface="Verdana" panose="020B0604030504040204" pitchFamily="34" charset="0"/>
                <a:ea typeface="Verdana" panose="020B0604030504040204" pitchFamily="34" charset="0"/>
              </a:rPr>
              <a:t>: If it is </a:t>
            </a:r>
            <a:r>
              <a:rPr lang="sv-SE" altLang="sv-SE" sz="1600" dirty="0" err="1">
                <a:latin typeface="Verdana" panose="020B0604030504040204" pitchFamily="34" charset="0"/>
                <a:ea typeface="Verdana" panose="020B0604030504040204" pitchFamily="34" charset="0"/>
              </a:rPr>
              <a:t>impossible</a:t>
            </a:r>
            <a:r>
              <a:rPr lang="sv-SE" altLang="sv-SE" sz="1600" dirty="0">
                <a:latin typeface="Verdana" panose="020B0604030504040204" pitchFamily="34" charset="0"/>
                <a:ea typeface="Verdana" panose="020B0604030504040204" pitchFamily="34" charset="0"/>
              </a:rPr>
              <a:t> to </a:t>
            </a:r>
            <a:r>
              <a:rPr lang="sv-SE" altLang="sv-SE" sz="1600" dirty="0" err="1">
                <a:latin typeface="Verdana" panose="020B0604030504040204" pitchFamily="34" charset="0"/>
                <a:ea typeface="Verdana" panose="020B0604030504040204" pitchFamily="34" charset="0"/>
              </a:rPr>
              <a:t>conform</a:t>
            </a:r>
            <a:r>
              <a:rPr lang="sv-SE" altLang="sv-SE" sz="1600" dirty="0">
                <a:latin typeface="Verdana" panose="020B0604030504040204" pitchFamily="34" charset="0"/>
                <a:ea typeface="Verdana" panose="020B0604030504040204" pitchFamily="34" charset="0"/>
              </a:rPr>
              <a:t> a </a:t>
            </a:r>
            <a:r>
              <a:rPr lang="sv-SE" altLang="sv-SE" sz="1600" dirty="0" err="1">
                <a:latin typeface="Verdana" panose="020B0604030504040204" pitchFamily="34" charset="0"/>
                <a:ea typeface="Verdana" panose="020B0604030504040204" pitchFamily="34" charset="0"/>
              </a:rPr>
              <a:t>fact</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exactly</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then</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you</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should</a:t>
            </a:r>
            <a:r>
              <a:rPr lang="sv-SE" altLang="sv-SE" sz="1600" dirty="0">
                <a:latin typeface="Verdana" panose="020B0604030504040204" pitchFamily="34" charset="0"/>
                <a:ea typeface="Verdana" panose="020B0604030504040204" pitchFamily="34" charset="0"/>
              </a:rPr>
              <a:t> </a:t>
            </a:r>
            <a:r>
              <a:rPr lang="sv-SE" altLang="sv-SE" sz="1600" dirty="0" err="1">
                <a:latin typeface="Verdana" panose="020B0604030504040204" pitchFamily="34" charset="0"/>
                <a:ea typeface="Verdana" panose="020B0604030504040204" pitchFamily="34" charset="0"/>
              </a:rPr>
              <a:t>give</a:t>
            </a:r>
            <a:r>
              <a:rPr lang="sv-SE" altLang="sv-SE" sz="1600" dirty="0">
                <a:latin typeface="Verdana" panose="020B0604030504040204" pitchFamily="34" charset="0"/>
                <a:ea typeface="Verdana" panose="020B0604030504040204" pitchFamily="34" charset="0"/>
              </a:rPr>
              <a:t> different </a:t>
            </a:r>
            <a:r>
              <a:rPr lang="sv-SE" altLang="sv-SE" sz="1600" dirty="0" err="1">
                <a:latin typeface="Verdana" panose="020B0604030504040204" pitchFamily="34" charset="0"/>
                <a:ea typeface="Verdana" panose="020B0604030504040204" pitchFamily="34" charset="0"/>
              </a:rPr>
              <a:t>name</a:t>
            </a:r>
            <a:r>
              <a:rPr lang="sv-SE" altLang="sv-SE" sz="1600" dirty="0">
                <a:latin typeface="Verdana" panose="020B0604030504040204" pitchFamily="34" charset="0"/>
                <a:ea typeface="Verdana" panose="020B0604030504040204" pitchFamily="34" charset="0"/>
              </a:rPr>
              <a:t> to the different interpretation</a:t>
            </a:r>
          </a:p>
        </p:txBody>
      </p:sp>
    </p:spTree>
    <p:extLst>
      <p:ext uri="{BB962C8B-B14F-4D97-AF65-F5344CB8AC3E}">
        <p14:creationId xmlns:p14="http://schemas.microsoft.com/office/powerpoint/2010/main" val="2718758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Semi-Additive Facts</a:t>
            </a:r>
          </a:p>
        </p:txBody>
      </p:sp>
      <p:sp>
        <p:nvSpPr>
          <p:cNvPr id="52227" name="Rectangle 185"/>
          <p:cNvSpPr>
            <a:spLocks noGrp="1" noChangeArrowheads="1"/>
          </p:cNvSpPr>
          <p:nvPr>
            <p:ph type="body" idx="1"/>
          </p:nvPr>
        </p:nvSpPr>
        <p:spPr>
          <a:xfrm>
            <a:off x="792000" y="1275534"/>
            <a:ext cx="7598144" cy="3240432"/>
          </a:xfrm>
        </p:spPr>
        <p:txBody>
          <a:bodyPr>
            <a:normAutofit/>
          </a:bodyPr>
          <a:lstStyle/>
          <a:p>
            <a:pPr marL="12700">
              <a:spcBef>
                <a:spcPts val="1200"/>
              </a:spcBef>
            </a:pPr>
            <a:r>
              <a:rPr lang="sv-SE" sz="1600" dirty="0" smtClean="0"/>
              <a:t>Semi-</a:t>
            </a:r>
            <a:r>
              <a:rPr lang="sv-SE" sz="1600" dirty="0" err="1" smtClean="0"/>
              <a:t>Additive</a:t>
            </a:r>
            <a:r>
              <a:rPr lang="sv-SE" sz="1600" dirty="0" smtClean="0"/>
              <a:t> </a:t>
            </a:r>
            <a:r>
              <a:rPr lang="sv-SE" sz="1600" dirty="0" err="1"/>
              <a:t>Facts</a:t>
            </a:r>
            <a:r>
              <a:rPr lang="sv-SE" sz="1600" dirty="0"/>
              <a:t> – </a:t>
            </a:r>
            <a:r>
              <a:rPr lang="sv-SE" sz="1600" dirty="0" err="1"/>
              <a:t>are</a:t>
            </a:r>
            <a:r>
              <a:rPr lang="sv-SE" sz="1600" dirty="0"/>
              <a:t> </a:t>
            </a:r>
            <a:r>
              <a:rPr lang="en-US" sz="1600" dirty="0"/>
              <a:t>facts that are additive across </a:t>
            </a:r>
            <a:r>
              <a:rPr lang="en-US" sz="1600" b="1" dirty="0" smtClean="0"/>
              <a:t>some</a:t>
            </a:r>
            <a:r>
              <a:rPr lang="en-US" sz="1600" dirty="0" smtClean="0"/>
              <a:t> dimensions</a:t>
            </a:r>
            <a:endParaRPr lang="en-US" sz="1600" dirty="0"/>
          </a:p>
          <a:p>
            <a:pPr marL="12700" marR="5080">
              <a:lnSpc>
                <a:spcPct val="100000"/>
              </a:lnSpc>
              <a:spcBef>
                <a:spcPts val="1200"/>
              </a:spcBef>
            </a:pPr>
            <a:r>
              <a:rPr lang="en-US" sz="1600" dirty="0"/>
              <a:t>Example: </a:t>
            </a:r>
            <a:r>
              <a:rPr lang="en-US" sz="1600" dirty="0" smtClean="0"/>
              <a:t>Account balance, Inventory level</a:t>
            </a:r>
          </a:p>
          <a:p>
            <a:pPr marL="12700" marR="5080">
              <a:lnSpc>
                <a:spcPct val="100000"/>
              </a:lnSpc>
              <a:spcBef>
                <a:spcPts val="1200"/>
              </a:spcBef>
            </a:pPr>
            <a:r>
              <a:rPr lang="en-US" sz="1600" dirty="0" smtClean="0"/>
              <a:t>Often not additive using the Date dimension</a:t>
            </a:r>
            <a:endParaRPr lang="en-US" sz="1600" dirty="0"/>
          </a:p>
          <a:p>
            <a:pPr marL="0" indent="0">
              <a:buNone/>
            </a:pPr>
            <a:endParaRPr lang="en-GB" dirty="0" smtClean="0"/>
          </a:p>
          <a:p>
            <a:endParaRPr lang="en-GB" dirty="0" smtClean="0"/>
          </a:p>
        </p:txBody>
      </p:sp>
    </p:spTree>
    <p:extLst>
      <p:ext uri="{BB962C8B-B14F-4D97-AF65-F5344CB8AC3E}">
        <p14:creationId xmlns:p14="http://schemas.microsoft.com/office/powerpoint/2010/main" val="19744850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Semi-Additive Facts</a:t>
            </a:r>
          </a:p>
        </p:txBody>
      </p:sp>
      <p:sp>
        <p:nvSpPr>
          <p:cNvPr id="52227" name="Rectangle 185"/>
          <p:cNvSpPr>
            <a:spLocks noGrp="1" noChangeArrowheads="1"/>
          </p:cNvSpPr>
          <p:nvPr>
            <p:ph type="body" idx="1"/>
          </p:nvPr>
        </p:nvSpPr>
        <p:spPr>
          <a:xfrm>
            <a:off x="792000" y="1275534"/>
            <a:ext cx="7598144" cy="3240432"/>
          </a:xfrm>
        </p:spPr>
        <p:txBody>
          <a:bodyPr>
            <a:normAutofit/>
          </a:bodyPr>
          <a:lstStyle/>
          <a:p>
            <a:pPr marL="0" indent="0">
              <a:buNone/>
            </a:pPr>
            <a:endParaRPr lang="en-GB" dirty="0" smtClean="0"/>
          </a:p>
          <a:p>
            <a:endParaRPr lang="en-GB" dirty="0" smtClean="0"/>
          </a:p>
        </p:txBody>
      </p:sp>
      <p:sp>
        <p:nvSpPr>
          <p:cNvPr id="10" name="Text Box 12"/>
          <p:cNvSpPr txBox="1">
            <a:spLocks noChangeArrowheads="1"/>
          </p:cNvSpPr>
          <p:nvPr/>
        </p:nvSpPr>
        <p:spPr bwMode="auto">
          <a:xfrm>
            <a:off x="4431416" y="1367302"/>
            <a:ext cx="2490788" cy="50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a:t>28/3, </a:t>
            </a:r>
            <a:r>
              <a:rPr lang="en-GB" altLang="sv-SE" sz="1350">
                <a:solidFill>
                  <a:srgbClr val="800000"/>
                </a:solidFill>
              </a:rPr>
              <a:t>paper1</a:t>
            </a:r>
            <a:r>
              <a:rPr lang="en-GB" altLang="sv-SE" sz="1350"/>
              <a:t>, store1, 25, 250, 20</a:t>
            </a:r>
          </a:p>
          <a:p>
            <a:pPr eaLnBrk="0" hangingPunct="0">
              <a:spcBef>
                <a:spcPct val="0"/>
              </a:spcBef>
              <a:buFontTx/>
              <a:buNone/>
            </a:pPr>
            <a:r>
              <a:rPr lang="en-GB" altLang="sv-SE" sz="1350"/>
              <a:t>28/3, </a:t>
            </a:r>
            <a:r>
              <a:rPr lang="en-GB" altLang="sv-SE" sz="1350">
                <a:solidFill>
                  <a:srgbClr val="800000"/>
                </a:solidFill>
              </a:rPr>
              <a:t>paper2</a:t>
            </a:r>
            <a:r>
              <a:rPr lang="en-GB" altLang="sv-SE" sz="1350"/>
              <a:t>, store1, 35, 350, 30</a:t>
            </a:r>
          </a:p>
        </p:txBody>
      </p:sp>
      <p:sp>
        <p:nvSpPr>
          <p:cNvPr id="11" name="Line 13"/>
          <p:cNvSpPr>
            <a:spLocks noChangeShapeType="1"/>
          </p:cNvSpPr>
          <p:nvPr/>
        </p:nvSpPr>
        <p:spPr bwMode="auto">
          <a:xfrm>
            <a:off x="6033799" y="1938802"/>
            <a:ext cx="800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2" name="Text Box 14"/>
          <p:cNvSpPr txBox="1">
            <a:spLocks noChangeArrowheads="1"/>
          </p:cNvSpPr>
          <p:nvPr/>
        </p:nvSpPr>
        <p:spPr bwMode="auto">
          <a:xfrm>
            <a:off x="6033799" y="1938802"/>
            <a:ext cx="965329"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pPr>
            <a:r>
              <a:rPr lang="en-GB" altLang="sv-SE" sz="1350" dirty="0"/>
              <a:t>60, </a:t>
            </a:r>
            <a:r>
              <a:rPr lang="en-GB" altLang="sv-SE" sz="1350" dirty="0" smtClean="0"/>
              <a:t>600, </a:t>
            </a:r>
            <a:r>
              <a:rPr lang="en-GB" altLang="sv-SE" sz="1350" dirty="0" smtClean="0">
                <a:solidFill>
                  <a:srgbClr val="FF0000"/>
                </a:solidFill>
              </a:rPr>
              <a:t>50</a:t>
            </a:r>
            <a:endParaRPr lang="en-GB" altLang="sv-SE" sz="1350" dirty="0">
              <a:solidFill>
                <a:srgbClr val="FF0000"/>
              </a:solidFill>
            </a:endParaRPr>
          </a:p>
        </p:txBody>
      </p:sp>
      <p:grpSp>
        <p:nvGrpSpPr>
          <p:cNvPr id="13" name="Group 15"/>
          <p:cNvGrpSpPr>
            <a:grpSpLocks/>
          </p:cNvGrpSpPr>
          <p:nvPr/>
        </p:nvGrpSpPr>
        <p:grpSpPr bwMode="auto">
          <a:xfrm>
            <a:off x="925851" y="1438784"/>
            <a:ext cx="3157538" cy="1543050"/>
            <a:chOff x="528" y="1104"/>
            <a:chExt cx="2652" cy="1296"/>
          </a:xfrm>
        </p:grpSpPr>
        <p:graphicFrame>
          <p:nvGraphicFramePr>
            <p:cNvPr id="14" name="Object 16"/>
            <p:cNvGraphicFramePr>
              <a:graphicFrameLocks noChangeAspect="1"/>
            </p:cNvGraphicFramePr>
            <p:nvPr>
              <p:extLst>
                <p:ext uri="{D42A27DB-BD31-4B8C-83A1-F6EECF244321}">
                  <p14:modId xmlns:p14="http://schemas.microsoft.com/office/powerpoint/2010/main" val="3492565158"/>
                </p:ext>
              </p:extLst>
            </p:nvPr>
          </p:nvGraphicFramePr>
          <p:xfrm>
            <a:off x="528" y="1104"/>
            <a:ext cx="1156" cy="1296"/>
          </p:xfrm>
          <a:graphic>
            <a:graphicData uri="http://schemas.openxmlformats.org/presentationml/2006/ole">
              <mc:AlternateContent xmlns:mc="http://schemas.openxmlformats.org/markup-compatibility/2006">
                <mc:Choice xmlns:v="urn:schemas-microsoft-com:vml" Requires="v">
                  <p:oleObj spid="_x0000_s43087" name="Worksheet" r:id="rId4" imgW="1835042" imgH="2057400" progId="Excel.Sheet.8">
                    <p:embed/>
                  </p:oleObj>
                </mc:Choice>
                <mc:Fallback>
                  <p:oleObj name="Worksheet" r:id="rId4" imgW="1835042" imgH="2057400" progId="Excel.Sheet.8">
                    <p:embed/>
                    <p:pic>
                      <p:nvPicPr>
                        <p:cNvPr id="14" name="Object 16"/>
                        <p:cNvPicPr>
                          <a:picLocks noChangeAspect="1" noChangeArrowheads="1"/>
                        </p:cNvPicPr>
                        <p:nvPr/>
                      </p:nvPicPr>
                      <p:blipFill>
                        <a:blip r:embed="rId5"/>
                        <a:srcRect/>
                        <a:stretch>
                          <a:fillRect/>
                        </a:stretch>
                      </p:blipFill>
                      <p:spPr bwMode="auto">
                        <a:xfrm>
                          <a:off x="528" y="1104"/>
                          <a:ext cx="1156" cy="129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7"/>
            <p:cNvGraphicFramePr>
              <a:graphicFrameLocks noChangeAspect="1"/>
            </p:cNvGraphicFramePr>
            <p:nvPr>
              <p:extLst>
                <p:ext uri="{D42A27DB-BD31-4B8C-83A1-F6EECF244321}">
                  <p14:modId xmlns:p14="http://schemas.microsoft.com/office/powerpoint/2010/main" val="3207612909"/>
                </p:ext>
              </p:extLst>
            </p:nvPr>
          </p:nvGraphicFramePr>
          <p:xfrm>
            <a:off x="2304" y="1152"/>
            <a:ext cx="776" cy="189"/>
          </p:xfrm>
          <a:graphic>
            <a:graphicData uri="http://schemas.openxmlformats.org/presentationml/2006/ole">
              <mc:AlternateContent xmlns:mc="http://schemas.openxmlformats.org/markup-compatibility/2006">
                <mc:Choice xmlns:v="urn:schemas-microsoft-com:vml" Requires="v">
                  <p:oleObj spid="_x0000_s43088" name="Worksheet" r:id="rId6" imgW="1232099" imgH="298427" progId="Excel.Sheet.8">
                    <p:embed/>
                  </p:oleObj>
                </mc:Choice>
                <mc:Fallback>
                  <p:oleObj name="Worksheet" r:id="rId6" imgW="1232099" imgH="298427" progId="Excel.Sheet.8">
                    <p:embed/>
                    <p:pic>
                      <p:nvPicPr>
                        <p:cNvPr id="15" name="Object 17"/>
                        <p:cNvPicPr>
                          <a:picLocks noChangeAspect="1" noChangeArrowheads="1"/>
                        </p:cNvPicPr>
                        <p:nvPr/>
                      </p:nvPicPr>
                      <p:blipFill>
                        <a:blip r:embed="rId7"/>
                        <a:srcRect/>
                        <a:stretch>
                          <a:fillRect/>
                        </a:stretch>
                      </p:blipFill>
                      <p:spPr bwMode="auto">
                        <a:xfrm>
                          <a:off x="2304" y="1152"/>
                          <a:ext cx="776" cy="18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8"/>
            <p:cNvGraphicFramePr>
              <a:graphicFrameLocks noChangeAspect="1"/>
            </p:cNvGraphicFramePr>
            <p:nvPr/>
          </p:nvGraphicFramePr>
          <p:xfrm>
            <a:off x="2304" y="1680"/>
            <a:ext cx="876" cy="198"/>
          </p:xfrm>
          <a:graphic>
            <a:graphicData uri="http://schemas.openxmlformats.org/presentationml/2006/ole">
              <mc:AlternateContent xmlns:mc="http://schemas.openxmlformats.org/markup-compatibility/2006">
                <mc:Choice xmlns:v="urn:schemas-microsoft-com:vml" Requires="v">
                  <p:oleObj spid="_x0000_s43089" name="Kalkylblad" r:id="rId8" imgW="1391107" imgH="314554" progId="Excel.Sheet.8">
                    <p:embed/>
                  </p:oleObj>
                </mc:Choice>
                <mc:Fallback>
                  <p:oleObj name="Kalkylblad" r:id="rId8" imgW="1391107" imgH="314554" progId="Excel.Sheet.8">
                    <p:embed/>
                    <p:pic>
                      <p:nvPicPr>
                        <p:cNvPr id="16"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4" y="1680"/>
                          <a:ext cx="876" cy="19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9"/>
            <p:cNvGraphicFramePr>
              <a:graphicFrameLocks noChangeAspect="1"/>
            </p:cNvGraphicFramePr>
            <p:nvPr/>
          </p:nvGraphicFramePr>
          <p:xfrm>
            <a:off x="2304" y="2160"/>
            <a:ext cx="792" cy="198"/>
          </p:xfrm>
          <a:graphic>
            <a:graphicData uri="http://schemas.openxmlformats.org/presentationml/2006/ole">
              <mc:AlternateContent xmlns:mc="http://schemas.openxmlformats.org/markup-compatibility/2006">
                <mc:Choice xmlns:v="urn:schemas-microsoft-com:vml" Requires="v">
                  <p:oleObj spid="_x0000_s43090" name="Kalkylblad" r:id="rId10" imgW="1257605" imgH="314554" progId="Excel.Sheet.8">
                    <p:embed/>
                  </p:oleObj>
                </mc:Choice>
                <mc:Fallback>
                  <p:oleObj name="Kalkylblad" r:id="rId10" imgW="1257605" imgH="314554" progId="Excel.Sheet.8">
                    <p:embed/>
                    <p:pic>
                      <p:nvPicPr>
                        <p:cNvPr id="17"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4" y="2160"/>
                          <a:ext cx="792" cy="19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Line 20"/>
            <p:cNvSpPr>
              <a:spLocks noChangeShapeType="1"/>
            </p:cNvSpPr>
            <p:nvPr/>
          </p:nvSpPr>
          <p:spPr bwMode="auto">
            <a:xfrm flipV="1">
              <a:off x="1632" y="1248"/>
              <a:ext cx="67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19" name="Line 21"/>
            <p:cNvSpPr>
              <a:spLocks noChangeShapeType="1"/>
            </p:cNvSpPr>
            <p:nvPr/>
          </p:nvSpPr>
          <p:spPr bwMode="auto">
            <a:xfrm>
              <a:off x="1632" y="1584"/>
              <a:ext cx="67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sp>
          <p:nvSpPr>
            <p:cNvPr id="20" name="Line 22"/>
            <p:cNvSpPr>
              <a:spLocks noChangeShapeType="1"/>
            </p:cNvSpPr>
            <p:nvPr/>
          </p:nvSpPr>
          <p:spPr bwMode="auto">
            <a:xfrm>
              <a:off x="1632" y="1776"/>
              <a:ext cx="672"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sz="1350"/>
            </a:p>
          </p:txBody>
        </p:sp>
      </p:grpSp>
      <p:sp>
        <p:nvSpPr>
          <p:cNvPr id="21" name="Text Box 11"/>
          <p:cNvSpPr txBox="1">
            <a:spLocks noChangeArrowheads="1"/>
          </p:cNvSpPr>
          <p:nvPr/>
        </p:nvSpPr>
        <p:spPr bwMode="auto">
          <a:xfrm>
            <a:off x="5644663" y="2549266"/>
            <a:ext cx="1819625"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0"/>
              </a:spcBef>
              <a:buFontTx/>
              <a:buNone/>
            </a:pPr>
            <a:r>
              <a:rPr lang="en-GB" altLang="sv-SE" sz="1350" dirty="0"/>
              <a:t>NB! </a:t>
            </a:r>
            <a:r>
              <a:rPr lang="en-GB" altLang="sv-SE" sz="1350" dirty="0" err="1" smtClean="0"/>
              <a:t>customer_count</a:t>
            </a:r>
            <a:r>
              <a:rPr lang="en-GB" altLang="sv-SE" sz="1350" dirty="0" smtClean="0"/>
              <a:t> is </a:t>
            </a:r>
            <a:r>
              <a:rPr lang="en-GB" altLang="sv-SE" sz="1350" dirty="0"/>
              <a:t>not additive </a:t>
            </a:r>
            <a:r>
              <a:rPr lang="en-GB" altLang="sv-SE" sz="1350" dirty="0" smtClean="0"/>
              <a:t>across the </a:t>
            </a:r>
            <a:r>
              <a:rPr lang="en-GB" altLang="sv-SE" sz="1350" dirty="0"/>
              <a:t>product dimension</a:t>
            </a:r>
          </a:p>
        </p:txBody>
      </p:sp>
      <p:sp>
        <p:nvSpPr>
          <p:cNvPr id="22" name="Text Box 14"/>
          <p:cNvSpPr txBox="1">
            <a:spLocks noChangeArrowheads="1"/>
          </p:cNvSpPr>
          <p:nvPr/>
        </p:nvSpPr>
        <p:spPr bwMode="auto">
          <a:xfrm>
            <a:off x="5697358" y="3251133"/>
            <a:ext cx="196902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0"/>
              </a:spcBef>
              <a:buFontTx/>
              <a:buNone/>
            </a:pPr>
            <a:r>
              <a:rPr lang="en-GB" altLang="sv-SE" sz="1350" dirty="0"/>
              <a:t>Is the number of customers who bought either paper towels or tissue paper 50?</a:t>
            </a:r>
          </a:p>
          <a:p>
            <a:pPr eaLnBrk="0" hangingPunct="0">
              <a:spcBef>
                <a:spcPct val="0"/>
              </a:spcBef>
              <a:buFontTx/>
              <a:buNone/>
            </a:pPr>
            <a:r>
              <a:rPr lang="en-GB" altLang="sv-SE" sz="1350" dirty="0"/>
              <a:t> </a:t>
            </a:r>
          </a:p>
          <a:p>
            <a:pPr eaLnBrk="0" hangingPunct="0">
              <a:spcBef>
                <a:spcPct val="0"/>
              </a:spcBef>
              <a:buFontTx/>
              <a:buNone/>
            </a:pPr>
            <a:r>
              <a:rPr lang="en-GB" altLang="sv-SE" sz="1350" dirty="0"/>
              <a:t>No, the number could be anywhere between 30 and 50. </a:t>
            </a:r>
          </a:p>
        </p:txBody>
      </p:sp>
      <p:pic>
        <p:nvPicPr>
          <p:cNvPr id="43038" name="Picture 3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7318" y="3373683"/>
            <a:ext cx="2053083" cy="1414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24" name="Straight Arrow Connector 23"/>
          <p:cNvCxnSpPr/>
          <p:nvPr/>
        </p:nvCxnSpPr>
        <p:spPr>
          <a:xfrm flipV="1">
            <a:off x="5184183" y="1012852"/>
            <a:ext cx="736170" cy="37045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5569439" y="705075"/>
            <a:ext cx="1782539" cy="307777"/>
          </a:xfrm>
          <a:prstGeom prst="rect">
            <a:avLst/>
          </a:prstGeom>
          <a:noFill/>
        </p:spPr>
        <p:txBody>
          <a:bodyPr wrap="none" rtlCol="0">
            <a:spAutoFit/>
          </a:bodyPr>
          <a:lstStyle/>
          <a:p>
            <a:r>
              <a:rPr lang="sv-SE" sz="1400" i="1" dirty="0" err="1" smtClean="0"/>
              <a:t>Aggregate</a:t>
            </a:r>
            <a:r>
              <a:rPr lang="sv-SE" sz="1400" i="1" dirty="0" smtClean="0"/>
              <a:t> on </a:t>
            </a:r>
            <a:r>
              <a:rPr lang="sv-SE" sz="1400" i="1" dirty="0" err="1" smtClean="0"/>
              <a:t>product</a:t>
            </a:r>
            <a:endParaRPr lang="sv-SE" sz="1400" i="1" dirty="0"/>
          </a:p>
        </p:txBody>
      </p:sp>
      <p:sp>
        <p:nvSpPr>
          <p:cNvPr id="23" name="TextBox 22"/>
          <p:cNvSpPr txBox="1"/>
          <p:nvPr/>
        </p:nvSpPr>
        <p:spPr>
          <a:xfrm>
            <a:off x="3616890" y="3251133"/>
            <a:ext cx="1288571" cy="707886"/>
          </a:xfrm>
          <a:prstGeom prst="rect">
            <a:avLst/>
          </a:prstGeom>
          <a:noFill/>
        </p:spPr>
        <p:txBody>
          <a:bodyPr wrap="square" rtlCol="0">
            <a:spAutoFit/>
          </a:bodyPr>
          <a:lstStyle/>
          <a:p>
            <a:r>
              <a:rPr lang="sv-SE" sz="1000" i="1" dirty="0" smtClean="0"/>
              <a:t>OK to </a:t>
            </a:r>
            <a:r>
              <a:rPr lang="sv-SE" sz="1000" i="1" dirty="0" err="1" smtClean="0"/>
              <a:t>aggregate</a:t>
            </a:r>
            <a:r>
              <a:rPr lang="sv-SE" sz="1000" i="1" dirty="0" smtClean="0"/>
              <a:t> the </a:t>
            </a:r>
            <a:r>
              <a:rPr lang="sv-SE" sz="1000" i="1" dirty="0" err="1" smtClean="0"/>
              <a:t>facts</a:t>
            </a:r>
            <a:r>
              <a:rPr lang="sv-SE" sz="1000" i="1" dirty="0" smtClean="0"/>
              <a:t> </a:t>
            </a:r>
            <a:r>
              <a:rPr lang="sv-SE" sz="1000" i="1" dirty="0" err="1" smtClean="0"/>
              <a:t>quantity</a:t>
            </a:r>
            <a:r>
              <a:rPr lang="sv-SE" sz="1000" i="1" dirty="0" smtClean="0"/>
              <a:t> sold (</a:t>
            </a:r>
            <a:r>
              <a:rPr lang="sv-SE" sz="1000" i="1" dirty="0" err="1" smtClean="0"/>
              <a:t>qnt_sold</a:t>
            </a:r>
            <a:r>
              <a:rPr lang="sv-SE" sz="1000" i="1" dirty="0" smtClean="0"/>
              <a:t>), </a:t>
            </a:r>
            <a:r>
              <a:rPr lang="sv-SE" sz="1000" i="1" dirty="0" err="1" smtClean="0"/>
              <a:t>revenue</a:t>
            </a:r>
            <a:r>
              <a:rPr lang="sv-SE" sz="1000" i="1" dirty="0" smtClean="0"/>
              <a:t>, and </a:t>
            </a:r>
            <a:r>
              <a:rPr lang="sv-SE" sz="1000" b="1" i="1" dirty="0" err="1" smtClean="0"/>
              <a:t>customer_count</a:t>
            </a:r>
            <a:endParaRPr lang="sv-SE" sz="1000" b="1" i="1" dirty="0"/>
          </a:p>
        </p:txBody>
      </p:sp>
      <p:cxnSp>
        <p:nvCxnSpPr>
          <p:cNvPr id="26" name="Straight Arrow Connector 25"/>
          <p:cNvCxnSpPr>
            <a:endCxn id="23" idx="1"/>
          </p:cNvCxnSpPr>
          <p:nvPr/>
        </p:nvCxnSpPr>
        <p:spPr>
          <a:xfrm flipV="1">
            <a:off x="3004570" y="3605076"/>
            <a:ext cx="612320" cy="21755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3616890" y="4223478"/>
            <a:ext cx="1288571" cy="707886"/>
          </a:xfrm>
          <a:prstGeom prst="rect">
            <a:avLst/>
          </a:prstGeom>
          <a:noFill/>
        </p:spPr>
        <p:txBody>
          <a:bodyPr wrap="square" rtlCol="0">
            <a:spAutoFit/>
          </a:bodyPr>
          <a:lstStyle/>
          <a:p>
            <a:r>
              <a:rPr lang="sv-SE" sz="1000" i="1" dirty="0" smtClean="0"/>
              <a:t>OK to </a:t>
            </a:r>
            <a:r>
              <a:rPr lang="sv-SE" sz="1000" i="1" dirty="0" err="1" smtClean="0"/>
              <a:t>aggregate</a:t>
            </a:r>
            <a:r>
              <a:rPr lang="sv-SE" sz="1000" i="1" dirty="0" smtClean="0"/>
              <a:t> the </a:t>
            </a:r>
            <a:r>
              <a:rPr lang="sv-SE" sz="1000" i="1" dirty="0" err="1" smtClean="0"/>
              <a:t>facts</a:t>
            </a:r>
            <a:r>
              <a:rPr lang="sv-SE" sz="1000" i="1" dirty="0" smtClean="0"/>
              <a:t> </a:t>
            </a:r>
            <a:r>
              <a:rPr lang="sv-SE" sz="1000" i="1" dirty="0" err="1" smtClean="0"/>
              <a:t>quantity</a:t>
            </a:r>
            <a:r>
              <a:rPr lang="sv-SE" sz="1000" i="1" dirty="0" smtClean="0"/>
              <a:t> sold (</a:t>
            </a:r>
            <a:r>
              <a:rPr lang="sv-SE" sz="1000" i="1" dirty="0" err="1" smtClean="0"/>
              <a:t>qnt_sold</a:t>
            </a:r>
            <a:r>
              <a:rPr lang="sv-SE" sz="1000" i="1" dirty="0" smtClean="0"/>
              <a:t>), </a:t>
            </a:r>
            <a:r>
              <a:rPr lang="sv-SE" sz="1000" i="1" dirty="0" err="1" smtClean="0"/>
              <a:t>revenue</a:t>
            </a:r>
            <a:r>
              <a:rPr lang="sv-SE" sz="1000" i="1" dirty="0" smtClean="0"/>
              <a:t>, and </a:t>
            </a:r>
            <a:r>
              <a:rPr lang="sv-SE" sz="1000" b="1" i="1" dirty="0" err="1" smtClean="0"/>
              <a:t>customer_count</a:t>
            </a:r>
            <a:endParaRPr lang="sv-SE" sz="1000" b="1" i="1" dirty="0"/>
          </a:p>
        </p:txBody>
      </p:sp>
      <p:cxnSp>
        <p:nvCxnSpPr>
          <p:cNvPr id="28" name="Straight Arrow Connector 27"/>
          <p:cNvCxnSpPr/>
          <p:nvPr/>
        </p:nvCxnSpPr>
        <p:spPr>
          <a:xfrm flipV="1">
            <a:off x="3040401" y="4515966"/>
            <a:ext cx="521494" cy="14277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739896" y="3762626"/>
            <a:ext cx="488222" cy="24398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88707" y="3968085"/>
            <a:ext cx="1154483" cy="246221"/>
          </a:xfrm>
          <a:prstGeom prst="rect">
            <a:avLst/>
          </a:prstGeom>
          <a:noFill/>
        </p:spPr>
        <p:txBody>
          <a:bodyPr wrap="none" rtlCol="0">
            <a:spAutoFit/>
          </a:bodyPr>
          <a:lstStyle/>
          <a:p>
            <a:r>
              <a:rPr lang="sv-SE" sz="1000" i="1" dirty="0" err="1" smtClean="0"/>
              <a:t>Aggregate</a:t>
            </a:r>
            <a:r>
              <a:rPr lang="sv-SE" sz="1000" i="1" dirty="0" smtClean="0"/>
              <a:t> on </a:t>
            </a:r>
            <a:r>
              <a:rPr lang="sv-SE" sz="1000" i="1" dirty="0" smtClean="0"/>
              <a:t>date</a:t>
            </a:r>
            <a:endParaRPr lang="sv-SE" sz="1000" i="1" dirty="0"/>
          </a:p>
        </p:txBody>
      </p:sp>
      <p:cxnSp>
        <p:nvCxnSpPr>
          <p:cNvPr id="32" name="Straight Arrow Connector 31"/>
          <p:cNvCxnSpPr/>
          <p:nvPr/>
        </p:nvCxnSpPr>
        <p:spPr>
          <a:xfrm flipH="1">
            <a:off x="1388047" y="4556664"/>
            <a:ext cx="488222" cy="24398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650876" y="4783251"/>
            <a:ext cx="1181734" cy="246221"/>
          </a:xfrm>
          <a:prstGeom prst="rect">
            <a:avLst/>
          </a:prstGeom>
          <a:noFill/>
        </p:spPr>
        <p:txBody>
          <a:bodyPr wrap="none" rtlCol="0">
            <a:spAutoFit/>
          </a:bodyPr>
          <a:lstStyle/>
          <a:p>
            <a:r>
              <a:rPr lang="sv-SE" sz="1000" i="1" dirty="0" err="1" smtClean="0"/>
              <a:t>Aggregate</a:t>
            </a:r>
            <a:r>
              <a:rPr lang="sv-SE" sz="1000" i="1" dirty="0" smtClean="0"/>
              <a:t> on </a:t>
            </a:r>
            <a:r>
              <a:rPr lang="sv-SE" sz="1000" i="1" dirty="0" smtClean="0"/>
              <a:t>store</a:t>
            </a:r>
            <a:endParaRPr lang="sv-SE" sz="1000" i="1" dirty="0"/>
          </a:p>
        </p:txBody>
      </p:sp>
      <p:cxnSp>
        <p:nvCxnSpPr>
          <p:cNvPr id="34" name="Straight Arrow Connector 33"/>
          <p:cNvCxnSpPr/>
          <p:nvPr/>
        </p:nvCxnSpPr>
        <p:spPr>
          <a:xfrm flipH="1">
            <a:off x="6245861" y="2207762"/>
            <a:ext cx="588038" cy="331205"/>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0" name="Right Arrow 29"/>
          <p:cNvSpPr/>
          <p:nvPr/>
        </p:nvSpPr>
        <p:spPr>
          <a:xfrm>
            <a:off x="7523032" y="3242073"/>
            <a:ext cx="202092" cy="963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Box 34"/>
          <p:cNvSpPr txBox="1"/>
          <p:nvPr/>
        </p:nvSpPr>
        <p:spPr>
          <a:xfrm>
            <a:off x="7791340" y="3404508"/>
            <a:ext cx="1335924" cy="646331"/>
          </a:xfrm>
          <a:prstGeom prst="rect">
            <a:avLst/>
          </a:prstGeom>
          <a:noFill/>
        </p:spPr>
        <p:txBody>
          <a:bodyPr wrap="square" rtlCol="0">
            <a:spAutoFit/>
          </a:bodyPr>
          <a:lstStyle/>
          <a:p>
            <a:r>
              <a:rPr lang="sv-SE" sz="1200" b="1" dirty="0" err="1" smtClean="0"/>
              <a:t>Customer_count</a:t>
            </a:r>
            <a:r>
              <a:rPr lang="sv-SE" sz="1200" b="1" dirty="0" smtClean="0"/>
              <a:t> is a semi-</a:t>
            </a:r>
            <a:r>
              <a:rPr lang="sv-SE" sz="1200" b="1" dirty="0" err="1" smtClean="0"/>
              <a:t>additive</a:t>
            </a:r>
            <a:r>
              <a:rPr lang="sv-SE" sz="1200" b="1" dirty="0" smtClean="0"/>
              <a:t> </a:t>
            </a:r>
            <a:r>
              <a:rPr lang="sv-SE" sz="1200" b="1" dirty="0" err="1" smtClean="0"/>
              <a:t>fact</a:t>
            </a:r>
            <a:r>
              <a:rPr lang="sv-SE" sz="1200" b="1" dirty="0" smtClean="0"/>
              <a:t> in </a:t>
            </a:r>
            <a:r>
              <a:rPr lang="sv-SE" sz="1200" b="1" dirty="0" err="1" smtClean="0"/>
              <a:t>this</a:t>
            </a:r>
            <a:r>
              <a:rPr lang="sv-SE" sz="1200" b="1" dirty="0" smtClean="0"/>
              <a:t> </a:t>
            </a:r>
            <a:r>
              <a:rPr lang="sv-SE" sz="1200" b="1" dirty="0" err="1" smtClean="0"/>
              <a:t>case</a:t>
            </a:r>
            <a:endParaRPr lang="sv-SE" sz="1200" b="1" dirty="0"/>
          </a:p>
        </p:txBody>
      </p:sp>
    </p:spTree>
    <p:extLst>
      <p:ext uri="{BB962C8B-B14F-4D97-AF65-F5344CB8AC3E}">
        <p14:creationId xmlns:p14="http://schemas.microsoft.com/office/powerpoint/2010/main" val="22785228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Semi-Additive Facts</a:t>
            </a:r>
          </a:p>
        </p:txBody>
      </p:sp>
      <p:sp>
        <p:nvSpPr>
          <p:cNvPr id="52227" name="Rectangle 185"/>
          <p:cNvSpPr>
            <a:spLocks noGrp="1" noChangeArrowheads="1"/>
          </p:cNvSpPr>
          <p:nvPr>
            <p:ph type="body" idx="1"/>
          </p:nvPr>
        </p:nvSpPr>
        <p:spPr>
          <a:xfrm>
            <a:off x="792000" y="1275534"/>
            <a:ext cx="7598144" cy="3240432"/>
          </a:xfrm>
        </p:spPr>
        <p:txBody>
          <a:bodyPr>
            <a:normAutofit/>
          </a:bodyPr>
          <a:lstStyle/>
          <a:p>
            <a:r>
              <a:rPr lang="en-GB" altLang="sv-SE" sz="1600" dirty="0">
                <a:solidFill>
                  <a:srgbClr val="00204F"/>
                </a:solidFill>
              </a:rPr>
              <a:t>All measures that record a static level, such as account balance and inventory level, are non-additive across time. </a:t>
            </a:r>
          </a:p>
          <a:p>
            <a:r>
              <a:rPr lang="en-GB" altLang="sv-SE" sz="1600" dirty="0">
                <a:solidFill>
                  <a:srgbClr val="00204F"/>
                </a:solidFill>
              </a:rPr>
              <a:t>However, these measures may be usefully aggregated across time by averaging over the number of time periods.</a:t>
            </a:r>
          </a:p>
          <a:p>
            <a:pPr marL="0" indent="0">
              <a:buNone/>
            </a:pPr>
            <a:endParaRPr lang="en-GB" dirty="0" smtClean="0"/>
          </a:p>
          <a:p>
            <a:endParaRPr lang="en-GB" dirty="0" smtClean="0"/>
          </a:p>
        </p:txBody>
      </p:sp>
    </p:spTree>
    <p:extLst>
      <p:ext uri="{BB962C8B-B14F-4D97-AF65-F5344CB8AC3E}">
        <p14:creationId xmlns:p14="http://schemas.microsoft.com/office/powerpoint/2010/main" val="17830261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186"/>
          <p:cNvSpPr>
            <a:spLocks noGrp="1" noChangeArrowheads="1"/>
          </p:cNvSpPr>
          <p:nvPr>
            <p:ph type="title"/>
          </p:nvPr>
        </p:nvSpPr>
        <p:spPr/>
        <p:txBody>
          <a:bodyPr/>
          <a:lstStyle/>
          <a:p>
            <a:r>
              <a:rPr lang="en-GB" dirty="0" smtClean="0"/>
              <a:t>Non-Additive Facts</a:t>
            </a:r>
          </a:p>
        </p:txBody>
      </p:sp>
      <p:sp>
        <p:nvSpPr>
          <p:cNvPr id="52227" name="Rectangle 185"/>
          <p:cNvSpPr>
            <a:spLocks noGrp="1" noChangeArrowheads="1"/>
          </p:cNvSpPr>
          <p:nvPr>
            <p:ph type="body" idx="1"/>
          </p:nvPr>
        </p:nvSpPr>
        <p:spPr>
          <a:xfrm>
            <a:off x="792000" y="1275534"/>
            <a:ext cx="7598144" cy="3240432"/>
          </a:xfrm>
        </p:spPr>
        <p:txBody>
          <a:bodyPr>
            <a:normAutofit/>
          </a:bodyPr>
          <a:lstStyle/>
          <a:p>
            <a:pPr marL="12700">
              <a:spcBef>
                <a:spcPts val="1200"/>
              </a:spcBef>
            </a:pPr>
            <a:r>
              <a:rPr lang="sv-SE" sz="1600" dirty="0" smtClean="0"/>
              <a:t>Non-</a:t>
            </a:r>
            <a:r>
              <a:rPr lang="sv-SE" sz="1600" dirty="0" err="1" smtClean="0"/>
              <a:t>Additive</a:t>
            </a:r>
            <a:r>
              <a:rPr lang="sv-SE" sz="1600" dirty="0" smtClean="0"/>
              <a:t> </a:t>
            </a:r>
            <a:r>
              <a:rPr lang="sv-SE" sz="1600" dirty="0" err="1"/>
              <a:t>Facts</a:t>
            </a:r>
            <a:r>
              <a:rPr lang="sv-SE" sz="1600" dirty="0"/>
              <a:t> – </a:t>
            </a:r>
            <a:r>
              <a:rPr lang="sv-SE" sz="1600" dirty="0" err="1"/>
              <a:t>are</a:t>
            </a:r>
            <a:r>
              <a:rPr lang="sv-SE" sz="1600" dirty="0"/>
              <a:t> </a:t>
            </a:r>
            <a:r>
              <a:rPr lang="en-US" sz="1600" dirty="0"/>
              <a:t>facts that </a:t>
            </a:r>
            <a:r>
              <a:rPr lang="en-GB" altLang="sv-SE" sz="1600" dirty="0" smtClean="0"/>
              <a:t>cannot </a:t>
            </a:r>
            <a:r>
              <a:rPr lang="en-GB" altLang="sv-SE" sz="1600" dirty="0"/>
              <a:t>be added at all, i.e., not be added along any </a:t>
            </a:r>
            <a:r>
              <a:rPr lang="en-GB" altLang="sv-SE" sz="1600" dirty="0" smtClean="0"/>
              <a:t>dimension</a:t>
            </a:r>
            <a:endParaRPr lang="en-US" altLang="sv-SE" sz="1600" dirty="0"/>
          </a:p>
          <a:p>
            <a:pPr marL="12700">
              <a:lnSpc>
                <a:spcPct val="100000"/>
              </a:lnSpc>
              <a:spcBef>
                <a:spcPts val="1200"/>
              </a:spcBef>
            </a:pPr>
            <a:r>
              <a:rPr lang="en-US" sz="1600" dirty="0" smtClean="0"/>
              <a:t>Example: </a:t>
            </a:r>
            <a:r>
              <a:rPr lang="en-GB" altLang="sv-SE" sz="1500" dirty="0"/>
              <a:t>percentages, ratios, unit </a:t>
            </a:r>
            <a:r>
              <a:rPr lang="en-GB" altLang="sv-SE" sz="1500" dirty="0" smtClean="0"/>
              <a:t>price, temperature, blood pressure</a:t>
            </a:r>
          </a:p>
          <a:p>
            <a:pPr marL="12700" lvl="2" indent="-342900">
              <a:spcBef>
                <a:spcPts val="1200"/>
              </a:spcBef>
              <a:buSzPct val="93000"/>
              <a:buFont typeface="Verdana" pitchFamily="34" charset="0"/>
              <a:buChar char="●"/>
            </a:pPr>
            <a:r>
              <a:rPr lang="en-US" sz="1500" dirty="0"/>
              <a:t>Y</a:t>
            </a:r>
            <a:r>
              <a:rPr lang="en-US" sz="1500" dirty="0" smtClean="0"/>
              <a:t>an </a:t>
            </a:r>
            <a:r>
              <a:rPr lang="en-US" sz="1500" dirty="0"/>
              <a:t>still </a:t>
            </a:r>
            <a:r>
              <a:rPr lang="en-US" sz="1500" dirty="0" smtClean="0"/>
              <a:t>do some form of calculations on these facts, </a:t>
            </a:r>
            <a:r>
              <a:rPr lang="en-US" sz="1500" dirty="0"/>
              <a:t>for </a:t>
            </a:r>
            <a:r>
              <a:rPr lang="en-US" sz="1500" dirty="0" smtClean="0"/>
              <a:t>example, apply median </a:t>
            </a:r>
            <a:r>
              <a:rPr lang="en-US" sz="1500" dirty="0"/>
              <a:t>or average</a:t>
            </a:r>
          </a:p>
          <a:p>
            <a:pPr marL="12700">
              <a:lnSpc>
                <a:spcPct val="100000"/>
              </a:lnSpc>
              <a:spcBef>
                <a:spcPts val="1200"/>
              </a:spcBef>
            </a:pPr>
            <a:endParaRPr lang="en-GB" altLang="sv-SE" sz="1600" dirty="0"/>
          </a:p>
          <a:p>
            <a:pPr marL="0" indent="0">
              <a:buNone/>
            </a:pPr>
            <a:endParaRPr lang="en-GB" dirty="0" smtClean="0"/>
          </a:p>
          <a:p>
            <a:endParaRPr lang="en-GB" dirty="0" smtClean="0"/>
          </a:p>
        </p:txBody>
      </p:sp>
    </p:spTree>
    <p:extLst>
      <p:ext uri="{BB962C8B-B14F-4D97-AF65-F5344CB8AC3E}">
        <p14:creationId xmlns:p14="http://schemas.microsoft.com/office/powerpoint/2010/main" val="28788220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11983</TotalTime>
  <Words>4324</Words>
  <Application>Microsoft Office PowerPoint</Application>
  <PresentationFormat>On-screen Show (16:9)</PresentationFormat>
  <Paragraphs>544</Paragraphs>
  <Slides>59</Slides>
  <Notes>52</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4</vt:i4>
      </vt:variant>
      <vt:variant>
        <vt:lpstr>Slide Titles</vt:lpstr>
      </vt:variant>
      <vt:variant>
        <vt:i4>59</vt:i4>
      </vt:variant>
    </vt:vector>
  </HeadingPairs>
  <TitlesOfParts>
    <vt:vector size="74" baseType="lpstr">
      <vt:lpstr>Arial</vt:lpstr>
      <vt:lpstr>Calibri</vt:lpstr>
      <vt:lpstr>Comic Sans MS</vt:lpstr>
      <vt:lpstr>Times New Roman</vt:lpstr>
      <vt:lpstr>Verdana</vt:lpstr>
      <vt:lpstr>Wingdings</vt:lpstr>
      <vt:lpstr>su_dsv_ppt_template_16_9_20130920</vt:lpstr>
      <vt:lpstr>English SU 16:9 - Widescreen</vt:lpstr>
      <vt:lpstr>SU 16:9 - Blå Widescreen</vt:lpstr>
      <vt:lpstr>English SU 16:9 - Blå Widescreen</vt:lpstr>
      <vt:lpstr>Special</vt:lpstr>
      <vt:lpstr>Worksheet</vt:lpstr>
      <vt:lpstr>Kalkylblad</vt:lpstr>
      <vt:lpstr>Dokument</vt:lpstr>
      <vt:lpstr>Designer Drawing</vt:lpstr>
      <vt:lpstr> Presentation:  Dimensional Modelling 3</vt:lpstr>
      <vt:lpstr>PowerPoint Presentation</vt:lpstr>
      <vt:lpstr>Type of Facts</vt:lpstr>
      <vt:lpstr>Additive Facts</vt:lpstr>
      <vt:lpstr>Additive Facts</vt:lpstr>
      <vt:lpstr>Semi-Additive Facts</vt:lpstr>
      <vt:lpstr>Semi-Additive Facts</vt:lpstr>
      <vt:lpstr>Semi-Additive Facts</vt:lpstr>
      <vt:lpstr>Non-Additive Facts</vt:lpstr>
      <vt:lpstr>Type of Fact Tables</vt:lpstr>
      <vt:lpstr>Transaction fact tables</vt:lpstr>
      <vt:lpstr>Transaction fact tables</vt:lpstr>
      <vt:lpstr>Periodic snapshot fact tables</vt:lpstr>
      <vt:lpstr>Periodic snapshot fact tables</vt:lpstr>
      <vt:lpstr>Periodic snapshot fact tables</vt:lpstr>
      <vt:lpstr>Periodic snapshot fact tables</vt:lpstr>
      <vt:lpstr>Accumulating snapshot fact tables</vt:lpstr>
      <vt:lpstr>Accumulating snapshot fact tables</vt:lpstr>
      <vt:lpstr>Accumulating snapshot fact tables</vt:lpstr>
      <vt:lpstr>Factless fact tables</vt:lpstr>
      <vt:lpstr>Event tracking (factless fact) tables</vt:lpstr>
      <vt:lpstr>Event tracking (factless fact) tables</vt:lpstr>
      <vt:lpstr>Other types of factless fact tables</vt:lpstr>
      <vt:lpstr>Coverage (factless fact) tables</vt:lpstr>
      <vt:lpstr>Coverage (factless fact) table </vt:lpstr>
      <vt:lpstr>PowerPoint Presentation</vt:lpstr>
      <vt:lpstr>Slowly Changing Dimensions</vt:lpstr>
      <vt:lpstr>Slowly Changing Dimensions</vt:lpstr>
      <vt:lpstr>Type 1</vt:lpstr>
      <vt:lpstr>Type 2</vt:lpstr>
      <vt:lpstr>Type 2</vt:lpstr>
      <vt:lpstr>Type 2</vt:lpstr>
      <vt:lpstr>Type 2</vt:lpstr>
      <vt:lpstr>Type 2</vt:lpstr>
      <vt:lpstr>Type 3</vt:lpstr>
      <vt:lpstr>Rapidly changing dimensions</vt:lpstr>
      <vt:lpstr>PowerPoint Presentation</vt:lpstr>
      <vt:lpstr>Demographic Minidimension</vt:lpstr>
      <vt:lpstr>Two Minidimensions</vt:lpstr>
      <vt:lpstr>Using Minidimension</vt:lpstr>
      <vt:lpstr>Another problem with minidimensions</vt:lpstr>
      <vt:lpstr>Minidimension vs Outriggers</vt:lpstr>
      <vt:lpstr>Another example of minidimension</vt:lpstr>
      <vt:lpstr>Degenerate Dimension</vt:lpstr>
      <vt:lpstr>Junk Dimension</vt:lpstr>
      <vt:lpstr>Junk Dimension</vt:lpstr>
      <vt:lpstr>“Combined” dimensions </vt:lpstr>
      <vt:lpstr>PowerPoint Presentation</vt:lpstr>
      <vt:lpstr>Heterogeneous Products</vt:lpstr>
      <vt:lpstr>Heterogeneous Products</vt:lpstr>
      <vt:lpstr>Heterogeneous Products</vt:lpstr>
      <vt:lpstr>PowerPoint Presentation</vt:lpstr>
      <vt:lpstr>Aggregations</vt:lpstr>
      <vt:lpstr>New Tables for Aggregates</vt:lpstr>
      <vt:lpstr>New Tables for Aggregates</vt:lpstr>
      <vt:lpstr>PowerPoint Presentation</vt:lpstr>
      <vt:lpstr>A family of stars</vt:lpstr>
      <vt:lpstr>A family of stars</vt:lpstr>
      <vt:lpstr>Conformed dimensions and facts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504</cp:revision>
  <cp:lastPrinted>2018-11-26T18:36:17Z</cp:lastPrinted>
  <dcterms:created xsi:type="dcterms:W3CDTF">2015-05-25T21:35:52Z</dcterms:created>
  <dcterms:modified xsi:type="dcterms:W3CDTF">2019-01-02T22:41:31Z</dcterms:modified>
</cp:coreProperties>
</file>