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67"/>
  </p:notesMasterIdLst>
  <p:handoutMasterIdLst>
    <p:handoutMasterId r:id="rId68"/>
  </p:handoutMasterIdLst>
  <p:sldIdLst>
    <p:sldId id="479" r:id="rId6"/>
    <p:sldId id="859" r:id="rId7"/>
    <p:sldId id="860" r:id="rId8"/>
    <p:sldId id="861" r:id="rId9"/>
    <p:sldId id="857" r:id="rId10"/>
    <p:sldId id="836" r:id="rId11"/>
    <p:sldId id="864" r:id="rId12"/>
    <p:sldId id="866" r:id="rId13"/>
    <p:sldId id="855" r:id="rId14"/>
    <p:sldId id="863" r:id="rId15"/>
    <p:sldId id="867" r:id="rId16"/>
    <p:sldId id="868" r:id="rId17"/>
    <p:sldId id="869" r:id="rId18"/>
    <p:sldId id="870" r:id="rId19"/>
    <p:sldId id="872" r:id="rId20"/>
    <p:sldId id="873" r:id="rId21"/>
    <p:sldId id="874" r:id="rId22"/>
    <p:sldId id="947" r:id="rId23"/>
    <p:sldId id="875" r:id="rId24"/>
    <p:sldId id="876" r:id="rId25"/>
    <p:sldId id="877" r:id="rId26"/>
    <p:sldId id="878" r:id="rId27"/>
    <p:sldId id="879" r:id="rId28"/>
    <p:sldId id="881" r:id="rId29"/>
    <p:sldId id="880" r:id="rId30"/>
    <p:sldId id="882" r:id="rId31"/>
    <p:sldId id="982" r:id="rId32"/>
    <p:sldId id="883" r:id="rId33"/>
    <p:sldId id="983" r:id="rId34"/>
    <p:sldId id="984" r:id="rId35"/>
    <p:sldId id="985" r:id="rId36"/>
    <p:sldId id="986" r:id="rId37"/>
    <p:sldId id="989" r:id="rId38"/>
    <p:sldId id="987" r:id="rId39"/>
    <p:sldId id="1017" r:id="rId40"/>
    <p:sldId id="990" r:id="rId41"/>
    <p:sldId id="991" r:id="rId42"/>
    <p:sldId id="992" r:id="rId43"/>
    <p:sldId id="993" r:id="rId44"/>
    <p:sldId id="995" r:id="rId45"/>
    <p:sldId id="996" r:id="rId46"/>
    <p:sldId id="998" r:id="rId47"/>
    <p:sldId id="999" r:id="rId48"/>
    <p:sldId id="1000" r:id="rId49"/>
    <p:sldId id="1001" r:id="rId50"/>
    <p:sldId id="1002" r:id="rId51"/>
    <p:sldId id="1003" r:id="rId52"/>
    <p:sldId id="1004" r:id="rId53"/>
    <p:sldId id="1005" r:id="rId54"/>
    <p:sldId id="1006" r:id="rId55"/>
    <p:sldId id="1007" r:id="rId56"/>
    <p:sldId id="1009" r:id="rId57"/>
    <p:sldId id="1008" r:id="rId58"/>
    <p:sldId id="1010" r:id="rId59"/>
    <p:sldId id="930" r:id="rId60"/>
    <p:sldId id="1011" r:id="rId61"/>
    <p:sldId id="1018" r:id="rId62"/>
    <p:sldId id="1012" r:id="rId63"/>
    <p:sldId id="1013" r:id="rId64"/>
    <p:sldId id="1015" r:id="rId65"/>
    <p:sldId id="1016" r:id="rId66"/>
  </p:sldIdLst>
  <p:sldSz cx="9144000" cy="5143500" type="screen16x9"/>
  <p:notesSz cx="6865938" cy="99980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r">
              <a:defRPr sz="1300"/>
            </a:lvl1pPr>
          </a:lstStyle>
          <a:p>
            <a:fld id="{47C84FDD-BB37-6B48-A9C5-1C3155F992C4}" type="datetimeFigureOut">
              <a:rPr lang="en-US" smtClean="0"/>
              <a:t>1/2/2019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r">
              <a:defRPr sz="13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/>
          <a:lstStyle>
            <a:lvl1pPr algn="r">
              <a:defRPr sz="1300"/>
            </a:lvl1pPr>
          </a:lstStyle>
          <a:p>
            <a:fld id="{32100B7E-7A17-47E8-A5AB-33071C0C8AAA}" type="datetimeFigureOut">
              <a:rPr lang="sv-SE" smtClean="0"/>
              <a:pPr/>
              <a:t>2019-01-02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2738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60" tIns="48181" rIns="96360" bIns="481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594" y="4749085"/>
            <a:ext cx="5492750" cy="4499134"/>
          </a:xfrm>
          <a:prstGeom prst="rect">
            <a:avLst/>
          </a:prstGeom>
        </p:spPr>
        <p:txBody>
          <a:bodyPr vert="horz" lIns="96360" tIns="48181" rIns="96360" bIns="48181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6360" tIns="48181" rIns="96360" bIns="48181" rtlCol="0" anchor="b"/>
          <a:lstStyle>
            <a:lvl1pPr algn="r">
              <a:defRPr sz="13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42C197-D8C7-47EA-B337-33B5062E852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8817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9238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305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65251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78541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2217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7344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65780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4416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11054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2246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7372E-A049-43F5-B1E8-3967FFB7DEB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030952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59477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1746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51951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577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25431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91981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661343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7208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45814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90460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B5B68-B307-4A3E-A178-BD7694E423F4}" type="slidenum">
              <a:rPr lang="en-US" altLang="sv-SE"/>
              <a:pPr/>
              <a:t>6</a:t>
            </a:fld>
            <a:endParaRPr lang="en-US" altLang="sv-S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371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30099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92657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61581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92562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20657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49900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983294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09015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CD941-D067-42FD-B7AC-68BAFE6893F9}" type="slidenum">
              <a:rPr lang="en-GB" altLang="sv-SE"/>
              <a:pPr/>
              <a:t>57</a:t>
            </a:fld>
            <a:endParaRPr lang="en-GB" altLang="sv-SE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2786944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3812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190638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519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00738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9983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6567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83532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51762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18292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05EAE-AA39-42B2-8FC6-45297A9DA52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0118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72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2019-01-02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1/2/2019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2019-01-02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1/2/2019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  <p:sldLayoutId id="214748377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9.wmf"/><Relationship Id="rId5" Type="http://schemas.openxmlformats.org/officeDocument/2006/relationships/image" Target="../media/image5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8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62" y="1576724"/>
            <a:ext cx="7582327" cy="1102519"/>
          </a:xfrm>
        </p:spPr>
        <p:txBody>
          <a:bodyPr>
            <a:normAutofit fontScale="90000"/>
          </a:bodyPr>
          <a:lstStyle/>
          <a:p>
            <a:r>
              <a:rPr lang="sv-SE" sz="2250" dirty="0"/>
              <a:t/>
            </a:r>
            <a:br>
              <a:rPr lang="sv-SE" sz="2250" dirty="0"/>
            </a:br>
            <a:r>
              <a:rPr lang="sv-SE" sz="3300" b="1" i="1" dirty="0" smtClean="0"/>
              <a:t>Presentation: </a:t>
            </a:r>
            <a:br>
              <a:rPr lang="sv-SE" sz="3300" b="1" i="1" dirty="0" smtClean="0"/>
            </a:br>
            <a:r>
              <a:rPr lang="en-US" sz="3300" dirty="0" smtClean="0"/>
              <a:t>Dimensional Modelling 2</a:t>
            </a:r>
            <a:endParaRPr lang="sv-SE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244" y="3299557"/>
            <a:ext cx="4800600" cy="1314450"/>
          </a:xfrm>
        </p:spPr>
        <p:txBody>
          <a:bodyPr>
            <a:normAutofit/>
          </a:bodyPr>
          <a:lstStyle/>
          <a:p>
            <a:r>
              <a:rPr lang="sv-SE" dirty="0"/>
              <a:t>Erik Perjons</a:t>
            </a:r>
          </a:p>
          <a:p>
            <a:r>
              <a:rPr lang="sv-SE" dirty="0"/>
              <a:t>DSV, Stockholm University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9505" y="111682"/>
            <a:ext cx="1500733" cy="126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1"/>
    </mc:Choice>
    <mc:Fallback xmlns="">
      <p:transition spd="slow" advTm="74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16553" y="605582"/>
            <a:ext cx="61474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-25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DW </a:t>
            </a:r>
            <a:r>
              <a:rPr sz="2800" b="1" spc="-79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Architecture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4554" y="2539557"/>
            <a:ext cx="756665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950302" y="2560397"/>
            <a:ext cx="685771" cy="457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3950302" y="2636592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950301" y="2560401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086004" y="2768157"/>
            <a:ext cx="756665" cy="528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121747" y="2788978"/>
            <a:ext cx="685766" cy="45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121745" y="2865174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121745" y="2788983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978346" y="2546345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982" y="3194426"/>
            <a:ext cx="77104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External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6140" y="2244936"/>
            <a:ext cx="7758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warehouse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1654" y="3499676"/>
            <a:ext cx="470915" cy="299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607420" y="3519974"/>
            <a:ext cx="40002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607419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607414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008558" y="3762886"/>
            <a:ext cx="5391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27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marts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8854" y="3499676"/>
            <a:ext cx="470915" cy="299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064601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064600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064596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486054" y="3499676"/>
            <a:ext cx="470915" cy="299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521782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521782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521778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1267367" y="2142936"/>
            <a:ext cx="329183" cy="388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303418" y="2163519"/>
            <a:ext cx="257441" cy="317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303414" y="2216476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1303411" y="2163517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267367" y="2737296"/>
            <a:ext cx="329183" cy="39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303418" y="2757582"/>
            <a:ext cx="257441" cy="324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303414" y="2811590"/>
            <a:ext cx="257651" cy="54293"/>
          </a:xfrm>
          <a:custGeom>
            <a:avLst/>
            <a:gdLst/>
            <a:ahLst/>
            <a:cxnLst/>
            <a:rect l="l" t="t" r="r" b="b"/>
            <a:pathLst>
              <a:path w="343534" h="72389">
                <a:moveTo>
                  <a:pt x="343268" y="0"/>
                </a:moveTo>
                <a:lnTo>
                  <a:pt x="329779" y="28026"/>
                </a:lnTo>
                <a:lnTo>
                  <a:pt x="292995" y="50915"/>
                </a:lnTo>
                <a:lnTo>
                  <a:pt x="238437" y="66349"/>
                </a:lnTo>
                <a:lnTo>
                  <a:pt x="171627" y="72009"/>
                </a:lnTo>
                <a:lnTo>
                  <a:pt x="104820" y="66349"/>
                </a:lnTo>
                <a:lnTo>
                  <a:pt x="50266" y="50915"/>
                </a:lnTo>
                <a:lnTo>
                  <a:pt x="13486" y="28026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303411" y="2757582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0" y="72009"/>
                </a:moveTo>
                <a:lnTo>
                  <a:pt x="13488" y="43982"/>
                </a:lnTo>
                <a:lnTo>
                  <a:pt x="50272" y="21093"/>
                </a:lnTo>
                <a:lnTo>
                  <a:pt x="104830" y="5659"/>
                </a:lnTo>
                <a:lnTo>
                  <a:pt x="171640" y="0"/>
                </a:lnTo>
                <a:lnTo>
                  <a:pt x="238448" y="5659"/>
                </a:lnTo>
                <a:lnTo>
                  <a:pt x="293001" y="21093"/>
                </a:lnTo>
                <a:lnTo>
                  <a:pt x="329781" y="43982"/>
                </a:lnTo>
                <a:lnTo>
                  <a:pt x="343268" y="72009"/>
                </a:lnTo>
                <a:lnTo>
                  <a:pt x="343268" y="360045"/>
                </a:lnTo>
                <a:lnTo>
                  <a:pt x="329781" y="388071"/>
                </a:lnTo>
                <a:lnTo>
                  <a:pt x="293001" y="410960"/>
                </a:lnTo>
                <a:lnTo>
                  <a:pt x="238448" y="426394"/>
                </a:lnTo>
                <a:lnTo>
                  <a:pt x="171640" y="432054"/>
                </a:lnTo>
                <a:lnTo>
                  <a:pt x="104830" y="426394"/>
                </a:lnTo>
                <a:lnTo>
                  <a:pt x="50272" y="410960"/>
                </a:lnTo>
                <a:lnTo>
                  <a:pt x="13488" y="388071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267367" y="3469958"/>
            <a:ext cx="329183" cy="3954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1303411" y="3491018"/>
            <a:ext cx="257453" cy="324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1517960" y="3772149"/>
            <a:ext cx="42905" cy="42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1303415" y="3491016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286054" y="432054"/>
                </a:moveTo>
                <a:lnTo>
                  <a:pt x="297497" y="386283"/>
                </a:lnTo>
                <a:lnTo>
                  <a:pt x="343268" y="374840"/>
                </a:lnTo>
                <a:lnTo>
                  <a:pt x="286054" y="432054"/>
                </a:lnTo>
                <a:lnTo>
                  <a:pt x="0" y="432054"/>
                </a:lnTo>
                <a:lnTo>
                  <a:pt x="0" y="0"/>
                </a:lnTo>
                <a:lnTo>
                  <a:pt x="343268" y="0"/>
                </a:lnTo>
                <a:lnTo>
                  <a:pt x="343268" y="37484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1074809" y="3896494"/>
            <a:ext cx="6410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8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11185" y="3023557"/>
            <a:ext cx="307181" cy="490538"/>
          </a:xfrm>
          <a:custGeom>
            <a:avLst/>
            <a:gdLst/>
            <a:ahLst/>
            <a:cxnLst/>
            <a:rect l="l" t="t" r="r" b="b"/>
            <a:pathLst>
              <a:path w="409575" h="654050">
                <a:moveTo>
                  <a:pt x="409079" y="0"/>
                </a:moveTo>
                <a:lnTo>
                  <a:pt x="0" y="65388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811181" y="3447839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2730" y="0"/>
                </a:moveTo>
                <a:lnTo>
                  <a:pt x="0" y="88176"/>
                </a:lnTo>
                <a:lnTo>
                  <a:pt x="78104" y="4714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059421" y="3023555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75361" y="88176"/>
                </a:moveTo>
                <a:lnTo>
                  <a:pt x="78092" y="0"/>
                </a:lnTo>
                <a:lnTo>
                  <a:pt x="0" y="4102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265397" y="3268055"/>
            <a:ext cx="27146" cy="245269"/>
          </a:xfrm>
          <a:custGeom>
            <a:avLst/>
            <a:gdLst/>
            <a:ahLst/>
            <a:cxnLst/>
            <a:rect l="l" t="t" r="r" b="b"/>
            <a:pathLst>
              <a:path w="36195" h="327025">
                <a:moveTo>
                  <a:pt x="36195" y="0"/>
                </a:moveTo>
                <a:lnTo>
                  <a:pt x="0" y="32651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238563" y="3452458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88353" y="9804"/>
                </a:moveTo>
                <a:lnTo>
                  <a:pt x="35775" y="80645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253114" y="3268055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0" y="70840"/>
                </a:moveTo>
                <a:lnTo>
                  <a:pt x="52577" y="0"/>
                </a:lnTo>
                <a:lnTo>
                  <a:pt x="88353" y="8063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620003" y="3267583"/>
            <a:ext cx="99536" cy="246221"/>
          </a:xfrm>
          <a:custGeom>
            <a:avLst/>
            <a:gdLst/>
            <a:ahLst/>
            <a:cxnLst/>
            <a:rect l="l" t="t" r="r" b="b"/>
            <a:pathLst>
              <a:path w="132714" h="328295">
                <a:moveTo>
                  <a:pt x="0" y="0"/>
                </a:moveTo>
                <a:lnTo>
                  <a:pt x="132194" y="32776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66853" y="3447932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0" y="33261"/>
                </a:moveTo>
                <a:lnTo>
                  <a:pt x="69723" y="87299"/>
                </a:lnTo>
                <a:lnTo>
                  <a:pt x="82448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10458" y="3267579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82448" y="54051"/>
                </a:moveTo>
                <a:lnTo>
                  <a:pt x="12725" y="0"/>
                </a:lnTo>
                <a:lnTo>
                  <a:pt x="0" y="8729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1560865" y="2919602"/>
            <a:ext cx="384334" cy="159544"/>
          </a:xfrm>
          <a:custGeom>
            <a:avLst/>
            <a:gdLst/>
            <a:ahLst/>
            <a:cxnLst/>
            <a:rect l="l" t="t" r="r" b="b"/>
            <a:pathLst>
              <a:path w="512444" h="212725">
                <a:moveTo>
                  <a:pt x="0" y="0"/>
                </a:moveTo>
                <a:lnTo>
                  <a:pt x="512114" y="21240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1879388" y="3026218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34061" y="0"/>
                </a:moveTo>
                <a:lnTo>
                  <a:pt x="87414" y="70256"/>
                </a:lnTo>
                <a:lnTo>
                  <a:pt x="0" y="821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1560864" y="2322392"/>
            <a:ext cx="386238" cy="430054"/>
          </a:xfrm>
          <a:custGeom>
            <a:avLst/>
            <a:gdLst/>
            <a:ahLst/>
            <a:cxnLst/>
            <a:rect l="l" t="t" r="r" b="b"/>
            <a:pathLst>
              <a:path w="514984" h="573404">
                <a:moveTo>
                  <a:pt x="0" y="0"/>
                </a:moveTo>
                <a:lnTo>
                  <a:pt x="514527" y="57323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1883771" y="2687520"/>
            <a:ext cx="63341" cy="65246"/>
          </a:xfrm>
          <a:custGeom>
            <a:avLst/>
            <a:gdLst/>
            <a:ahLst/>
            <a:cxnLst/>
            <a:rect l="l" t="t" r="r" b="b"/>
            <a:pathLst>
              <a:path w="84455" h="86995">
                <a:moveTo>
                  <a:pt x="66166" y="0"/>
                </a:moveTo>
                <a:lnTo>
                  <a:pt x="83985" y="86398"/>
                </a:lnTo>
                <a:lnTo>
                  <a:pt x="0" y="59385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1560865" y="3355972"/>
            <a:ext cx="385286" cy="297180"/>
          </a:xfrm>
          <a:custGeom>
            <a:avLst/>
            <a:gdLst/>
            <a:ahLst/>
            <a:cxnLst/>
            <a:rect l="l" t="t" r="r" b="b"/>
            <a:pathLst>
              <a:path w="513715" h="396239">
                <a:moveTo>
                  <a:pt x="0" y="396087"/>
                </a:moveTo>
                <a:lnTo>
                  <a:pt x="513359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1880274" y="3355974"/>
            <a:ext cx="65723" cy="61436"/>
          </a:xfrm>
          <a:custGeom>
            <a:avLst/>
            <a:gdLst/>
            <a:ahLst/>
            <a:cxnLst/>
            <a:rect l="l" t="t" r="r" b="b"/>
            <a:pathLst>
              <a:path w="87630" h="81914">
                <a:moveTo>
                  <a:pt x="54305" y="81737"/>
                </a:moveTo>
                <a:lnTo>
                  <a:pt x="87477" y="0"/>
                </a:lnTo>
                <a:lnTo>
                  <a:pt x="0" y="11353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6658897" y="2869883"/>
            <a:ext cx="129158" cy="242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6694982" y="2890713"/>
            <a:ext cx="57146" cy="171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694977" y="2890714"/>
            <a:ext cx="57150" cy="17145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0"/>
                </a:lnTo>
                <a:lnTo>
                  <a:pt x="76200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773198" y="2812733"/>
            <a:ext cx="129149" cy="2994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809278" y="2833563"/>
            <a:ext cx="57145" cy="228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6809277" y="2833564"/>
            <a:ext cx="57150" cy="2286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774"/>
                </a:lnTo>
                <a:lnTo>
                  <a:pt x="0" y="3047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6887498" y="2927033"/>
            <a:ext cx="129158" cy="1851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6923573" y="2947855"/>
            <a:ext cx="57145" cy="1142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6923568" y="2947855"/>
            <a:ext cx="57150" cy="1143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0"/>
                </a:lnTo>
                <a:lnTo>
                  <a:pt x="76200" y="152387"/>
                </a:lnTo>
                <a:lnTo>
                  <a:pt x="0" y="1523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7001798" y="2755583"/>
            <a:ext cx="129158" cy="3566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7037868" y="2776423"/>
            <a:ext cx="57145" cy="2857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7037868" y="2776423"/>
            <a:ext cx="57150" cy="28575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0"/>
                </a:moveTo>
                <a:lnTo>
                  <a:pt x="76200" y="0"/>
                </a:lnTo>
                <a:lnTo>
                  <a:pt x="76200" y="380974"/>
                </a:lnTo>
                <a:lnTo>
                  <a:pt x="0" y="380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6580906" y="2719083"/>
            <a:ext cx="628650" cy="40005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838200" y="0"/>
                </a:lnTo>
                <a:lnTo>
                  <a:pt x="838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2024032" y="2515562"/>
            <a:ext cx="1800224" cy="12161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2059496" y="2541556"/>
            <a:ext cx="1728190" cy="1134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2059495" y="2541561"/>
            <a:ext cx="1728311" cy="1134428"/>
          </a:xfrm>
          <a:custGeom>
            <a:avLst/>
            <a:gdLst/>
            <a:ahLst/>
            <a:cxnLst/>
            <a:rect l="l" t="t" r="r" b="b"/>
            <a:pathLst>
              <a:path w="2304415" h="1512570">
                <a:moveTo>
                  <a:pt x="0" y="378040"/>
                </a:moveTo>
                <a:lnTo>
                  <a:pt x="1548168" y="378040"/>
                </a:lnTo>
                <a:lnTo>
                  <a:pt x="1548168" y="0"/>
                </a:lnTo>
                <a:lnTo>
                  <a:pt x="2304249" y="756081"/>
                </a:lnTo>
                <a:lnTo>
                  <a:pt x="1548168" y="1512163"/>
                </a:lnTo>
                <a:lnTo>
                  <a:pt x="1548168" y="1134122"/>
                </a:lnTo>
                <a:lnTo>
                  <a:pt x="0" y="1134122"/>
                </a:lnTo>
                <a:lnTo>
                  <a:pt x="0" y="37804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 txBox="1"/>
          <p:nvPr/>
        </p:nvSpPr>
        <p:spPr>
          <a:xfrm>
            <a:off x="2494801" y="2839022"/>
            <a:ext cx="4910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-476" algn="ctr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Extract  </a:t>
            </a:r>
            <a:r>
              <a:rPr sz="900" i="1" spc="-158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ra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1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orm 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Load  Refresh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14995" y="2136944"/>
            <a:ext cx="4876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3334"/>
            <a:r>
              <a:rPr sz="900" i="1" spc="23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ada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a  </a:t>
            </a: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8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58398" y="1765745"/>
            <a:ext cx="528065" cy="242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2694220" y="1786395"/>
            <a:ext cx="457176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269422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2144048" y="1765745"/>
            <a:ext cx="528065" cy="2423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2179889" y="1786395"/>
            <a:ext cx="457181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217989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 txBox="1"/>
          <p:nvPr/>
        </p:nvSpPr>
        <p:spPr>
          <a:xfrm>
            <a:off x="1960861" y="1268276"/>
            <a:ext cx="1353503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/>
            <a:r>
              <a:rPr sz="1350" i="1" spc="-56" dirty="0">
                <a:latin typeface="Arial"/>
                <a:cs typeface="Arial"/>
              </a:rPr>
              <a:t>Data</a:t>
            </a:r>
            <a:r>
              <a:rPr sz="1350" i="1" spc="-113" dirty="0">
                <a:latin typeface="Arial"/>
                <a:cs typeface="Arial"/>
              </a:rPr>
              <a:t> </a:t>
            </a:r>
            <a:r>
              <a:rPr sz="1350" i="1" spc="-53" dirty="0">
                <a:latin typeface="Arial"/>
                <a:cs typeface="Arial"/>
              </a:rPr>
              <a:t>staging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Monitoring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Administration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9334" y="1926909"/>
            <a:ext cx="328031" cy="4903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3324775" y="1947492"/>
            <a:ext cx="257451" cy="4194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3324776" y="2017406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4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3324773" y="1947492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3631191" y="2383960"/>
            <a:ext cx="259080" cy="207645"/>
          </a:xfrm>
          <a:custGeom>
            <a:avLst/>
            <a:gdLst/>
            <a:ahLst/>
            <a:cxnLst/>
            <a:rect l="l" t="t" r="r" b="b"/>
            <a:pathLst>
              <a:path w="345439" h="276860">
                <a:moveTo>
                  <a:pt x="345313" y="276250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3631195" y="2383962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1724" y="82308"/>
                </a:moveTo>
                <a:lnTo>
                  <a:pt x="0" y="0"/>
                </a:lnTo>
                <a:lnTo>
                  <a:pt x="87261" y="1289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3824720" y="2529415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55537" y="0"/>
                </a:moveTo>
                <a:lnTo>
                  <a:pt x="87274" y="82308"/>
                </a:lnTo>
                <a:lnTo>
                  <a:pt x="0" y="694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2402365" y="3655124"/>
            <a:ext cx="328040" cy="490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2437541" y="3675689"/>
            <a:ext cx="25744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7" name="object 97"/>
          <p:cNvSpPr/>
          <p:nvPr/>
        </p:nvSpPr>
        <p:spPr>
          <a:xfrm>
            <a:off x="2437540" y="37455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98"/>
          <p:cNvSpPr/>
          <p:nvPr/>
        </p:nvSpPr>
        <p:spPr>
          <a:xfrm>
            <a:off x="2437537" y="36756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2516665" y="3769424"/>
            <a:ext cx="328040" cy="4903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2551832" y="3789989"/>
            <a:ext cx="257459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/>
          <p:nvPr/>
        </p:nvSpPr>
        <p:spPr>
          <a:xfrm>
            <a:off x="2551840" y="38598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102"/>
          <p:cNvSpPr/>
          <p:nvPr/>
        </p:nvSpPr>
        <p:spPr>
          <a:xfrm>
            <a:off x="2551837" y="37899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/>
          <p:nvPr/>
        </p:nvSpPr>
        <p:spPr>
          <a:xfrm>
            <a:off x="2630965" y="3883724"/>
            <a:ext cx="328031" cy="4903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104"/>
          <p:cNvSpPr/>
          <p:nvPr/>
        </p:nvSpPr>
        <p:spPr>
          <a:xfrm>
            <a:off x="2666141" y="3904289"/>
            <a:ext cx="25745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5" name="object 105"/>
          <p:cNvSpPr/>
          <p:nvPr/>
        </p:nvSpPr>
        <p:spPr>
          <a:xfrm>
            <a:off x="2666140" y="39741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6" name="object 106"/>
          <p:cNvSpPr/>
          <p:nvPr/>
        </p:nvSpPr>
        <p:spPr>
          <a:xfrm>
            <a:off x="2666137" y="39042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7" name="object 107"/>
          <p:cNvSpPr/>
          <p:nvPr/>
        </p:nvSpPr>
        <p:spPr>
          <a:xfrm>
            <a:off x="5320444" y="2384108"/>
            <a:ext cx="470915" cy="4137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08"/>
          <p:cNvSpPr/>
          <p:nvPr/>
        </p:nvSpPr>
        <p:spPr>
          <a:xfrm>
            <a:off x="5356277" y="2490378"/>
            <a:ext cx="314306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9" name="object 109"/>
          <p:cNvSpPr/>
          <p:nvPr/>
        </p:nvSpPr>
        <p:spPr>
          <a:xfrm>
            <a:off x="5670592" y="2404664"/>
            <a:ext cx="85715" cy="342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0" name="object 110"/>
          <p:cNvSpPr/>
          <p:nvPr/>
        </p:nvSpPr>
        <p:spPr>
          <a:xfrm>
            <a:off x="5356276" y="2404663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1" name="object 111"/>
          <p:cNvSpPr/>
          <p:nvPr/>
        </p:nvSpPr>
        <p:spPr>
          <a:xfrm>
            <a:off x="5356272" y="2404662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2" name="object 112"/>
          <p:cNvSpPr/>
          <p:nvPr/>
        </p:nvSpPr>
        <p:spPr>
          <a:xfrm>
            <a:off x="5356272" y="2404662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3" name="object 113"/>
          <p:cNvSpPr/>
          <p:nvPr/>
        </p:nvSpPr>
        <p:spPr>
          <a:xfrm>
            <a:off x="5670588" y="2490377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4" name="object 114"/>
          <p:cNvSpPr/>
          <p:nvPr/>
        </p:nvSpPr>
        <p:spPr>
          <a:xfrm>
            <a:off x="5320444" y="3744279"/>
            <a:ext cx="470915" cy="4137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5" name="object 115"/>
          <p:cNvSpPr/>
          <p:nvPr/>
        </p:nvSpPr>
        <p:spPr>
          <a:xfrm>
            <a:off x="5356277" y="3850577"/>
            <a:ext cx="314306" cy="257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6" name="object 116"/>
          <p:cNvSpPr/>
          <p:nvPr/>
        </p:nvSpPr>
        <p:spPr>
          <a:xfrm>
            <a:off x="5670592" y="3764862"/>
            <a:ext cx="85715" cy="342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7" name="object 117"/>
          <p:cNvSpPr/>
          <p:nvPr/>
        </p:nvSpPr>
        <p:spPr>
          <a:xfrm>
            <a:off x="5356276" y="3764862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8" name="object 118"/>
          <p:cNvSpPr/>
          <p:nvPr/>
        </p:nvSpPr>
        <p:spPr>
          <a:xfrm>
            <a:off x="5356272" y="3764863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9" name="object 119"/>
          <p:cNvSpPr/>
          <p:nvPr/>
        </p:nvSpPr>
        <p:spPr>
          <a:xfrm>
            <a:off x="5356272" y="3764863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0" name="object 120"/>
          <p:cNvSpPr/>
          <p:nvPr/>
        </p:nvSpPr>
        <p:spPr>
          <a:xfrm>
            <a:off x="5670588" y="3850579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1" name="object 121"/>
          <p:cNvSpPr/>
          <p:nvPr/>
        </p:nvSpPr>
        <p:spPr>
          <a:xfrm>
            <a:off x="4928141" y="2652736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2" name="object 122"/>
          <p:cNvSpPr/>
          <p:nvPr/>
        </p:nvSpPr>
        <p:spPr>
          <a:xfrm>
            <a:off x="4928139" y="2753049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3" name="object 123"/>
          <p:cNvSpPr/>
          <p:nvPr/>
        </p:nvSpPr>
        <p:spPr>
          <a:xfrm>
            <a:off x="5173500" y="2648473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4" name="object 124"/>
          <p:cNvSpPr/>
          <p:nvPr/>
        </p:nvSpPr>
        <p:spPr>
          <a:xfrm>
            <a:off x="4982147" y="3732852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2075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125"/>
          <p:cNvSpPr/>
          <p:nvPr/>
        </p:nvSpPr>
        <p:spPr>
          <a:xfrm>
            <a:off x="4982145" y="372859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79514"/>
                </a:moveTo>
                <a:lnTo>
                  <a:pt x="0" y="5676"/>
                </a:lnTo>
                <a:lnTo>
                  <a:pt x="88036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6" name="object 126"/>
          <p:cNvSpPr/>
          <p:nvPr/>
        </p:nvSpPr>
        <p:spPr>
          <a:xfrm>
            <a:off x="5227506" y="3833172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0"/>
                </a:moveTo>
                <a:lnTo>
                  <a:pt x="88036" y="73837"/>
                </a:lnTo>
                <a:lnTo>
                  <a:pt x="0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7" name="object 127"/>
          <p:cNvSpPr/>
          <p:nvPr/>
        </p:nvSpPr>
        <p:spPr>
          <a:xfrm>
            <a:off x="5857655" y="2233233"/>
            <a:ext cx="557774" cy="151104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object 128"/>
          <p:cNvSpPr/>
          <p:nvPr/>
        </p:nvSpPr>
        <p:spPr>
          <a:xfrm>
            <a:off x="5893925" y="2271532"/>
            <a:ext cx="486051" cy="140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9" name="object 129"/>
          <p:cNvSpPr/>
          <p:nvPr/>
        </p:nvSpPr>
        <p:spPr>
          <a:xfrm>
            <a:off x="5893924" y="2271534"/>
            <a:ext cx="486251" cy="1404461"/>
          </a:xfrm>
          <a:custGeom>
            <a:avLst/>
            <a:gdLst/>
            <a:ahLst/>
            <a:cxnLst/>
            <a:rect l="l" t="t" r="r" b="b"/>
            <a:pathLst>
              <a:path w="648334" h="1872614">
                <a:moveTo>
                  <a:pt x="648068" y="1404150"/>
                </a:moveTo>
                <a:lnTo>
                  <a:pt x="324027" y="1404150"/>
                </a:lnTo>
                <a:lnTo>
                  <a:pt x="324027" y="1872195"/>
                </a:lnTo>
                <a:lnTo>
                  <a:pt x="0" y="936104"/>
                </a:lnTo>
                <a:lnTo>
                  <a:pt x="324027" y="0"/>
                </a:lnTo>
                <a:lnTo>
                  <a:pt x="324027" y="468045"/>
                </a:lnTo>
                <a:lnTo>
                  <a:pt x="648068" y="468045"/>
                </a:lnTo>
                <a:lnTo>
                  <a:pt x="648068" y="140415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0" name="object 130"/>
          <p:cNvSpPr/>
          <p:nvPr/>
        </p:nvSpPr>
        <p:spPr>
          <a:xfrm>
            <a:off x="5320444" y="3085910"/>
            <a:ext cx="470915" cy="4137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1" name="object 131"/>
          <p:cNvSpPr/>
          <p:nvPr/>
        </p:nvSpPr>
        <p:spPr>
          <a:xfrm>
            <a:off x="5356277" y="3192456"/>
            <a:ext cx="314307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132"/>
          <p:cNvSpPr/>
          <p:nvPr/>
        </p:nvSpPr>
        <p:spPr>
          <a:xfrm>
            <a:off x="5670593" y="3106741"/>
            <a:ext cx="85715" cy="3428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133"/>
          <p:cNvSpPr/>
          <p:nvPr/>
        </p:nvSpPr>
        <p:spPr>
          <a:xfrm>
            <a:off x="5356277" y="3106741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4" name="object 134"/>
          <p:cNvSpPr/>
          <p:nvPr/>
        </p:nvSpPr>
        <p:spPr>
          <a:xfrm>
            <a:off x="5356272" y="3106740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5" name="object 135"/>
          <p:cNvSpPr/>
          <p:nvPr/>
        </p:nvSpPr>
        <p:spPr>
          <a:xfrm>
            <a:off x="5356272" y="3106740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6" name="object 136"/>
          <p:cNvSpPr/>
          <p:nvPr/>
        </p:nvSpPr>
        <p:spPr>
          <a:xfrm>
            <a:off x="5670588" y="3192455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7" name="object 137"/>
          <p:cNvSpPr/>
          <p:nvPr/>
        </p:nvSpPr>
        <p:spPr>
          <a:xfrm>
            <a:off x="4928140" y="3354813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8" name="object 138"/>
          <p:cNvSpPr/>
          <p:nvPr/>
        </p:nvSpPr>
        <p:spPr>
          <a:xfrm>
            <a:off x="4928139" y="345512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139"/>
          <p:cNvSpPr/>
          <p:nvPr/>
        </p:nvSpPr>
        <p:spPr>
          <a:xfrm>
            <a:off x="5173500" y="3350551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140"/>
          <p:cNvSpPr txBox="1"/>
          <p:nvPr/>
        </p:nvSpPr>
        <p:spPr>
          <a:xfrm>
            <a:off x="6016748" y="2901302"/>
            <a:ext cx="3233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cc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01931" y="4269751"/>
            <a:ext cx="1404461" cy="216218"/>
          </a:xfrm>
          <a:custGeom>
            <a:avLst/>
            <a:gdLst/>
            <a:ahLst/>
            <a:cxnLst/>
            <a:rect l="l" t="t" r="r" b="b"/>
            <a:pathLst>
              <a:path w="1872615" h="288289">
                <a:moveTo>
                  <a:pt x="1872208" y="0"/>
                </a:moveTo>
                <a:lnTo>
                  <a:pt x="1864034" y="56058"/>
                </a:lnTo>
                <a:lnTo>
                  <a:pt x="1841742" y="101836"/>
                </a:lnTo>
                <a:lnTo>
                  <a:pt x="1808681" y="132700"/>
                </a:lnTo>
                <a:lnTo>
                  <a:pt x="1768195" y="144017"/>
                </a:lnTo>
                <a:lnTo>
                  <a:pt x="1023734" y="144017"/>
                </a:lnTo>
                <a:lnTo>
                  <a:pt x="983248" y="155335"/>
                </a:lnTo>
                <a:lnTo>
                  <a:pt x="950187" y="186199"/>
                </a:lnTo>
                <a:lnTo>
                  <a:pt x="927895" y="231977"/>
                </a:lnTo>
                <a:lnTo>
                  <a:pt x="919721" y="288035"/>
                </a:lnTo>
                <a:lnTo>
                  <a:pt x="911547" y="231977"/>
                </a:lnTo>
                <a:lnTo>
                  <a:pt x="889255" y="186199"/>
                </a:lnTo>
                <a:lnTo>
                  <a:pt x="856193" y="155335"/>
                </a:lnTo>
                <a:lnTo>
                  <a:pt x="815708" y="144017"/>
                </a:lnTo>
                <a:lnTo>
                  <a:pt x="104012" y="144017"/>
                </a:lnTo>
                <a:lnTo>
                  <a:pt x="63527" y="132700"/>
                </a:lnTo>
                <a:lnTo>
                  <a:pt x="30465" y="101836"/>
                </a:lnTo>
                <a:lnTo>
                  <a:pt x="8174" y="56058"/>
                </a:lnTo>
                <a:lnTo>
                  <a:pt x="0" y="0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42"/>
          <p:cNvSpPr txBox="1"/>
          <p:nvPr/>
        </p:nvSpPr>
        <p:spPr>
          <a:xfrm>
            <a:off x="6252755" y="4562642"/>
            <a:ext cx="87296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4773"/>
            <a:r>
              <a:rPr sz="1350" spc="-113" dirty="0">
                <a:latin typeface="Arial"/>
                <a:cs typeface="Arial"/>
              </a:rPr>
              <a:t>End </a:t>
            </a:r>
            <a:r>
              <a:rPr sz="1350" spc="-83" dirty="0">
                <a:latin typeface="Arial"/>
                <a:cs typeface="Arial"/>
              </a:rPr>
              <a:t>User  Ap</a:t>
            </a:r>
            <a:r>
              <a:rPr sz="1350" spc="-45" dirty="0">
                <a:latin typeface="Arial"/>
                <a:cs typeface="Arial"/>
              </a:rPr>
              <a:t>p</a:t>
            </a:r>
            <a:r>
              <a:rPr sz="1350" spc="4" dirty="0">
                <a:latin typeface="Arial"/>
                <a:cs typeface="Arial"/>
              </a:rPr>
              <a:t>li</a:t>
            </a:r>
            <a:r>
              <a:rPr sz="1350" spc="-120" dirty="0">
                <a:latin typeface="Arial"/>
                <a:cs typeface="Arial"/>
              </a:rPr>
              <a:t>c</a:t>
            </a:r>
            <a:r>
              <a:rPr sz="1350" spc="-116" dirty="0">
                <a:latin typeface="Arial"/>
                <a:cs typeface="Arial"/>
              </a:rPr>
              <a:t>a</a:t>
            </a:r>
            <a:r>
              <a:rPr sz="1350" spc="71" dirty="0">
                <a:latin typeface="Arial"/>
                <a:cs typeface="Arial"/>
              </a:rPr>
              <a:t>t</a:t>
            </a:r>
            <a:r>
              <a:rPr sz="1350" spc="4" dirty="0">
                <a:latin typeface="Arial"/>
                <a:cs typeface="Arial"/>
              </a:rPr>
              <a:t>i</a:t>
            </a:r>
            <a:r>
              <a:rPr sz="1350" spc="-45" dirty="0">
                <a:latin typeface="Arial"/>
                <a:cs typeface="Arial"/>
              </a:rPr>
              <a:t>on</a:t>
            </a:r>
            <a:r>
              <a:rPr sz="1350" spc="-1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/>
          </p:nvPr>
        </p:nvGraphicFramePr>
        <p:xfrm>
          <a:off x="6351992" y="1821580"/>
          <a:ext cx="989370" cy="1067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Productt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59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59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06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 marR="14604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64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0033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21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45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7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7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144"/>
          <p:cNvSpPr txBox="1"/>
          <p:nvPr/>
        </p:nvSpPr>
        <p:spPr>
          <a:xfrm>
            <a:off x="6502477" y="3680260"/>
            <a:ext cx="576739" cy="302006"/>
          </a:xfrm>
          <a:prstGeom prst="rect">
            <a:avLst/>
          </a:prstGeom>
          <a:ln w="9524">
            <a:solidFill>
              <a:srgbClr val="46AAC5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0966" marR="105251" indent="7620" algn="just">
              <a:spcBef>
                <a:spcPts val="465"/>
              </a:spcBef>
            </a:pPr>
            <a:r>
              <a:rPr sz="525" spc="-38" dirty="0">
                <a:solidFill>
                  <a:srgbClr val="17375E"/>
                </a:solidFill>
                <a:latin typeface="Arial"/>
                <a:cs typeface="Arial"/>
              </a:rPr>
              <a:t>Falö </a:t>
            </a:r>
            <a:r>
              <a:rPr sz="525" spc="-19" dirty="0">
                <a:solidFill>
                  <a:srgbClr val="17375E"/>
                </a:solidFill>
                <a:latin typeface="Arial"/>
                <a:cs typeface="Arial"/>
              </a:rPr>
              <a:t>aöldf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flaöd </a:t>
            </a:r>
            <a:r>
              <a:rPr sz="525" spc="-23" dirty="0">
                <a:solidFill>
                  <a:srgbClr val="17375E"/>
                </a:solidFill>
                <a:latin typeface="Arial"/>
                <a:cs typeface="Arial"/>
              </a:rPr>
              <a:t>aklöd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falö   </a:t>
            </a:r>
            <a:r>
              <a:rPr sz="525" spc="23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525" spc="-26" dirty="0">
                <a:solidFill>
                  <a:srgbClr val="17375E"/>
                </a:solidFill>
                <a:latin typeface="Arial"/>
                <a:cs typeface="Arial"/>
              </a:rPr>
              <a:t>alksdf</a:t>
            </a:r>
            <a:endParaRPr sz="525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63048" y="2460981"/>
            <a:ext cx="113728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Ad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hoc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Query/Reporting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98971" y="1268276"/>
            <a:ext cx="1435417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i="1" spc="-79" dirty="0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468154">
              <a:spcBef>
                <a:spcPts val="968"/>
              </a:spcBef>
            </a:pP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Analytic</a:t>
            </a:r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03053" y="3389211"/>
            <a:ext cx="9653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84" marR="3810" indent="-203835"/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Forecasting,</a:t>
            </a:r>
            <a:r>
              <a:rPr sz="900" i="1" spc="-12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scoring, 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58706" y="1974977"/>
            <a:ext cx="287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04"/>
            <a:r>
              <a:rPr sz="900" i="1" spc="-146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139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9525"/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cubes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92226" y="3919220"/>
            <a:ext cx="36766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" marR="3810" indent="-30004" algn="just"/>
            <a:r>
              <a:rPr sz="900" i="1" spc="-199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ag</a:t>
            </a: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ng  </a:t>
            </a:r>
            <a:r>
              <a:rPr sz="900" i="1" spc="-75" dirty="0">
                <a:solidFill>
                  <a:srgbClr val="17375E"/>
                </a:solidFill>
                <a:latin typeface="Arial"/>
                <a:cs typeface="Arial"/>
              </a:rPr>
              <a:t>Tables 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35" dirty="0">
                <a:solidFill>
                  <a:srgbClr val="17375E"/>
                </a:solidFill>
                <a:latin typeface="Arial"/>
                <a:cs typeface="Arial"/>
              </a:rPr>
              <a:t>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66189" y="4275036"/>
            <a:ext cx="7062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16" marR="3810" indent="-44768"/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RDBMS,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Rolap, 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Molap,</a:t>
            </a:r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Holap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491542" y="2170586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2" name="object 152"/>
          <p:cNvSpPr/>
          <p:nvPr/>
        </p:nvSpPr>
        <p:spPr>
          <a:xfrm>
            <a:off x="2458209" y="217058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3" name="object 153"/>
          <p:cNvSpPr/>
          <p:nvPr/>
        </p:nvSpPr>
        <p:spPr>
          <a:xfrm>
            <a:off x="2458208" y="242332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200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154"/>
          <p:cNvSpPr/>
          <p:nvPr/>
        </p:nvSpPr>
        <p:spPr>
          <a:xfrm>
            <a:off x="2977596" y="3520735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155"/>
          <p:cNvSpPr/>
          <p:nvPr/>
        </p:nvSpPr>
        <p:spPr>
          <a:xfrm>
            <a:off x="2944263" y="352073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6" name="object 156"/>
          <p:cNvSpPr/>
          <p:nvPr/>
        </p:nvSpPr>
        <p:spPr>
          <a:xfrm>
            <a:off x="2944262" y="377347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199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6380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Systems</a:t>
            </a:r>
          </a:p>
        </p:txBody>
      </p:sp>
      <p:sp>
        <p:nvSpPr>
          <p:cNvPr id="7" name="object 19"/>
          <p:cNvSpPr txBox="1"/>
          <p:nvPr/>
        </p:nvSpPr>
        <p:spPr>
          <a:xfrm>
            <a:off x="796696" y="3349062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51332" y="3997143"/>
            <a:ext cx="77104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External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35"/>
          <p:cNvSpPr/>
          <p:nvPr/>
        </p:nvSpPr>
        <p:spPr>
          <a:xfrm>
            <a:off x="1085717" y="2945653"/>
            <a:ext cx="329183" cy="388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36"/>
          <p:cNvSpPr/>
          <p:nvPr/>
        </p:nvSpPr>
        <p:spPr>
          <a:xfrm>
            <a:off x="1121768" y="2966236"/>
            <a:ext cx="257441" cy="31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37"/>
          <p:cNvSpPr/>
          <p:nvPr/>
        </p:nvSpPr>
        <p:spPr>
          <a:xfrm>
            <a:off x="1121764" y="3019193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38"/>
          <p:cNvSpPr/>
          <p:nvPr/>
        </p:nvSpPr>
        <p:spPr>
          <a:xfrm>
            <a:off x="1121761" y="2966234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39"/>
          <p:cNvSpPr/>
          <p:nvPr/>
        </p:nvSpPr>
        <p:spPr>
          <a:xfrm>
            <a:off x="1085717" y="3540013"/>
            <a:ext cx="329183" cy="3943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40"/>
          <p:cNvSpPr/>
          <p:nvPr/>
        </p:nvSpPr>
        <p:spPr>
          <a:xfrm>
            <a:off x="1121768" y="3560299"/>
            <a:ext cx="257441" cy="32404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41"/>
          <p:cNvSpPr/>
          <p:nvPr/>
        </p:nvSpPr>
        <p:spPr>
          <a:xfrm>
            <a:off x="1121764" y="3614307"/>
            <a:ext cx="257651" cy="54293"/>
          </a:xfrm>
          <a:custGeom>
            <a:avLst/>
            <a:gdLst/>
            <a:ahLst/>
            <a:cxnLst/>
            <a:rect l="l" t="t" r="r" b="b"/>
            <a:pathLst>
              <a:path w="343534" h="72389">
                <a:moveTo>
                  <a:pt x="343268" y="0"/>
                </a:moveTo>
                <a:lnTo>
                  <a:pt x="329779" y="28026"/>
                </a:lnTo>
                <a:lnTo>
                  <a:pt x="292995" y="50915"/>
                </a:lnTo>
                <a:lnTo>
                  <a:pt x="238437" y="66349"/>
                </a:lnTo>
                <a:lnTo>
                  <a:pt x="171627" y="72009"/>
                </a:lnTo>
                <a:lnTo>
                  <a:pt x="104820" y="66349"/>
                </a:lnTo>
                <a:lnTo>
                  <a:pt x="50266" y="50915"/>
                </a:lnTo>
                <a:lnTo>
                  <a:pt x="13486" y="28026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42"/>
          <p:cNvSpPr/>
          <p:nvPr/>
        </p:nvSpPr>
        <p:spPr>
          <a:xfrm>
            <a:off x="1121761" y="3560299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0" y="72009"/>
                </a:moveTo>
                <a:lnTo>
                  <a:pt x="13488" y="43982"/>
                </a:lnTo>
                <a:lnTo>
                  <a:pt x="50272" y="21093"/>
                </a:lnTo>
                <a:lnTo>
                  <a:pt x="104830" y="5659"/>
                </a:lnTo>
                <a:lnTo>
                  <a:pt x="171640" y="0"/>
                </a:lnTo>
                <a:lnTo>
                  <a:pt x="238448" y="5659"/>
                </a:lnTo>
                <a:lnTo>
                  <a:pt x="293001" y="21093"/>
                </a:lnTo>
                <a:lnTo>
                  <a:pt x="329781" y="43982"/>
                </a:lnTo>
                <a:lnTo>
                  <a:pt x="343268" y="72009"/>
                </a:lnTo>
                <a:lnTo>
                  <a:pt x="343268" y="360045"/>
                </a:lnTo>
                <a:lnTo>
                  <a:pt x="329781" y="388071"/>
                </a:lnTo>
                <a:lnTo>
                  <a:pt x="293001" y="410960"/>
                </a:lnTo>
                <a:lnTo>
                  <a:pt x="238448" y="426394"/>
                </a:lnTo>
                <a:lnTo>
                  <a:pt x="171640" y="432054"/>
                </a:lnTo>
                <a:lnTo>
                  <a:pt x="104830" y="426394"/>
                </a:lnTo>
                <a:lnTo>
                  <a:pt x="50272" y="410960"/>
                </a:lnTo>
                <a:lnTo>
                  <a:pt x="13488" y="388071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43"/>
          <p:cNvSpPr/>
          <p:nvPr/>
        </p:nvSpPr>
        <p:spPr>
          <a:xfrm>
            <a:off x="1085717" y="4272675"/>
            <a:ext cx="329183" cy="395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44"/>
          <p:cNvSpPr/>
          <p:nvPr/>
        </p:nvSpPr>
        <p:spPr>
          <a:xfrm>
            <a:off x="1121761" y="4293735"/>
            <a:ext cx="257453" cy="324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45"/>
          <p:cNvSpPr/>
          <p:nvPr/>
        </p:nvSpPr>
        <p:spPr>
          <a:xfrm>
            <a:off x="1336310" y="4574866"/>
            <a:ext cx="42905" cy="42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46"/>
          <p:cNvSpPr/>
          <p:nvPr/>
        </p:nvSpPr>
        <p:spPr>
          <a:xfrm>
            <a:off x="1121765" y="4293733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286054" y="432054"/>
                </a:moveTo>
                <a:lnTo>
                  <a:pt x="297497" y="386283"/>
                </a:lnTo>
                <a:lnTo>
                  <a:pt x="343268" y="374840"/>
                </a:lnTo>
                <a:lnTo>
                  <a:pt x="286054" y="432054"/>
                </a:lnTo>
                <a:lnTo>
                  <a:pt x="0" y="432054"/>
                </a:lnTo>
                <a:lnTo>
                  <a:pt x="0" y="0"/>
                </a:lnTo>
                <a:lnTo>
                  <a:pt x="343268" y="0"/>
                </a:lnTo>
                <a:lnTo>
                  <a:pt x="343268" y="37484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47"/>
          <p:cNvSpPr txBox="1"/>
          <p:nvPr/>
        </p:nvSpPr>
        <p:spPr>
          <a:xfrm>
            <a:off x="893159" y="4699211"/>
            <a:ext cx="6410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8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792000" y="2703515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9" name="object 35"/>
          <p:cNvSpPr/>
          <p:nvPr/>
        </p:nvSpPr>
        <p:spPr>
          <a:xfrm>
            <a:off x="1081021" y="2300106"/>
            <a:ext cx="329183" cy="388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6"/>
          <p:cNvSpPr/>
          <p:nvPr/>
        </p:nvSpPr>
        <p:spPr>
          <a:xfrm>
            <a:off x="1117072" y="2320689"/>
            <a:ext cx="257441" cy="31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7"/>
          <p:cNvSpPr/>
          <p:nvPr/>
        </p:nvSpPr>
        <p:spPr>
          <a:xfrm>
            <a:off x="1117068" y="2373646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8"/>
          <p:cNvSpPr/>
          <p:nvPr/>
        </p:nvSpPr>
        <p:spPr>
          <a:xfrm>
            <a:off x="1117065" y="2320687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19"/>
          <p:cNvSpPr txBox="1"/>
          <p:nvPr/>
        </p:nvSpPr>
        <p:spPr>
          <a:xfrm>
            <a:off x="827691" y="2034668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6" name="object 35"/>
          <p:cNvSpPr/>
          <p:nvPr/>
        </p:nvSpPr>
        <p:spPr>
          <a:xfrm>
            <a:off x="1116712" y="1631259"/>
            <a:ext cx="329183" cy="388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6"/>
          <p:cNvSpPr/>
          <p:nvPr/>
        </p:nvSpPr>
        <p:spPr>
          <a:xfrm>
            <a:off x="1152763" y="1651842"/>
            <a:ext cx="257441" cy="31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7"/>
          <p:cNvSpPr/>
          <p:nvPr/>
        </p:nvSpPr>
        <p:spPr>
          <a:xfrm>
            <a:off x="1152759" y="1704799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8"/>
          <p:cNvSpPr/>
          <p:nvPr/>
        </p:nvSpPr>
        <p:spPr>
          <a:xfrm>
            <a:off x="1152756" y="1651840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Rectangle 185"/>
          <p:cNvSpPr txBox="1">
            <a:spLocks noChangeArrowheads="1"/>
          </p:cNvSpPr>
          <p:nvPr/>
        </p:nvSpPr>
        <p:spPr>
          <a:xfrm>
            <a:off x="1950705" y="1597278"/>
            <a:ext cx="5064348" cy="324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1400" dirty="0"/>
              <a:t>The operational systems/transactional systems are tuned to support known daily </a:t>
            </a:r>
            <a:r>
              <a:rPr lang="en-US" sz="1400" dirty="0" smtClean="0"/>
              <a:t>operations</a:t>
            </a:r>
          </a:p>
          <a:p>
            <a:pPr>
              <a:spcBef>
                <a:spcPts val="900"/>
              </a:spcBef>
            </a:pPr>
            <a:r>
              <a:rPr lang="en-US" sz="1400" dirty="0" smtClean="0"/>
              <a:t>They are normalized according to 3 NF</a:t>
            </a:r>
          </a:p>
          <a:p>
            <a:pPr>
              <a:spcBef>
                <a:spcPts val="900"/>
              </a:spcBef>
            </a:pPr>
            <a:r>
              <a:rPr lang="en-US" sz="1400" dirty="0" smtClean="0"/>
              <a:t>They are focusing is on data integrity</a:t>
            </a:r>
            <a:endParaRPr lang="en-US" sz="1400" dirty="0"/>
          </a:p>
          <a:p>
            <a:pPr marL="0" indent="0">
              <a:buFont typeface="Verdana" pitchFamily="34" charset="0"/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050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Database fundamentals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dirty="0" smtClean="0"/>
              <a:t>Relation and Relation schema</a:t>
            </a:r>
          </a:p>
          <a:p>
            <a:pPr>
              <a:spcBef>
                <a:spcPts val="900"/>
              </a:spcBef>
            </a:pPr>
            <a:r>
              <a:rPr lang="sv-SE" sz="1400" dirty="0" err="1" smtClean="0"/>
              <a:t>Relational</a:t>
            </a:r>
            <a:r>
              <a:rPr lang="sv-SE" sz="1400" dirty="0" smtClean="0"/>
              <a:t> </a:t>
            </a:r>
            <a:r>
              <a:rPr lang="sv-SE" sz="1400" dirty="0" err="1" smtClean="0"/>
              <a:t>database</a:t>
            </a:r>
            <a:r>
              <a:rPr lang="sv-SE" sz="1400" dirty="0" smtClean="0"/>
              <a:t> schema</a:t>
            </a:r>
          </a:p>
          <a:p>
            <a:pPr>
              <a:spcBef>
                <a:spcPts val="900"/>
              </a:spcBef>
            </a:pPr>
            <a:r>
              <a:rPr lang="sv-SE" sz="1400" dirty="0" smtClean="0"/>
              <a:t>Keys</a:t>
            </a:r>
            <a:endParaRPr lang="sv-SE" sz="1400" dirty="0"/>
          </a:p>
          <a:p>
            <a:pPr>
              <a:spcBef>
                <a:spcPts val="900"/>
              </a:spcBef>
            </a:pPr>
            <a:r>
              <a:rPr lang="sv-SE" sz="1400" dirty="0" err="1" smtClean="0"/>
              <a:t>Normalisation</a:t>
            </a:r>
            <a:endParaRPr lang="sv-SE" sz="1400" dirty="0" smtClean="0"/>
          </a:p>
          <a:p>
            <a:pPr>
              <a:spcBef>
                <a:spcPts val="900"/>
              </a:spcBef>
            </a:pPr>
            <a:r>
              <a:rPr lang="sv-SE" sz="1400" dirty="0" smtClean="0"/>
              <a:t>Data </a:t>
            </a:r>
            <a:r>
              <a:rPr lang="sv-SE" sz="1400" dirty="0" err="1" smtClean="0"/>
              <a:t>integrity</a:t>
            </a:r>
            <a:endParaRPr lang="sv-SE" sz="1400" dirty="0" smtClean="0"/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817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and relation schema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889634" y="3084164"/>
            <a:ext cx="294189" cy="906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183823" y="3337325"/>
            <a:ext cx="2100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set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tupels</a:t>
            </a:r>
            <a:r>
              <a:rPr lang="sv-SE" sz="1600" dirty="0" smtClean="0"/>
              <a:t> = relation </a:t>
            </a:r>
            <a:endParaRPr lang="sv-SE" sz="16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1294532" y="3084164"/>
            <a:ext cx="375598" cy="5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7643" y="2854227"/>
            <a:ext cx="109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tuple</a:t>
            </a:r>
            <a:r>
              <a:rPr lang="sv-SE" sz="1600" dirty="0" smtClean="0"/>
              <a:t>/</a:t>
            </a:r>
            <a:r>
              <a:rPr lang="sv-SE" sz="1600" dirty="0" err="1" smtClean="0"/>
              <a:t>rows</a:t>
            </a:r>
            <a:endParaRPr lang="sv-SE" sz="1600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3635131" y="2118616"/>
            <a:ext cx="254163" cy="42077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2866440" y="4349591"/>
            <a:ext cx="1772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a</a:t>
            </a:r>
            <a:r>
              <a:rPr lang="sv-SE" sz="1600" dirty="0" err="1" smtClean="0"/>
              <a:t>ttributes</a:t>
            </a:r>
            <a:r>
              <a:rPr lang="sv-SE" sz="1600" dirty="0" smtClean="0"/>
              <a:t>/</a:t>
            </a:r>
            <a:r>
              <a:rPr lang="sv-SE" sz="1600" dirty="0" err="1" smtClean="0"/>
              <a:t>columns</a:t>
            </a:r>
            <a:endParaRPr lang="sv-SE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5435" y="2249369"/>
            <a:ext cx="1436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attribute</a:t>
            </a:r>
            <a:r>
              <a:rPr lang="sv-SE" sz="1600" dirty="0" smtClean="0"/>
              <a:t> </a:t>
            </a:r>
            <a:r>
              <a:rPr lang="sv-SE" sz="1600" dirty="0" err="1" smtClean="0"/>
              <a:t>name</a:t>
            </a:r>
            <a:endParaRPr lang="sv-SE" sz="1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69251"/>
              </p:ext>
            </p:extLst>
          </p:nvPr>
        </p:nvGraphicFramePr>
        <p:xfrm>
          <a:off x="1658320" y="2789696"/>
          <a:ext cx="4331566" cy="1200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73">
                  <a:extLst>
                    <a:ext uri="{9D8B030D-6E8A-4147-A177-3AD203B41FA5}">
                      <a16:colId xmlns:a16="http://schemas.microsoft.com/office/drawing/2014/main" val="3464171300"/>
                    </a:ext>
                  </a:extLst>
                </a:gridCol>
                <a:gridCol w="1012395">
                  <a:extLst>
                    <a:ext uri="{9D8B030D-6E8A-4147-A177-3AD203B41FA5}">
                      <a16:colId xmlns:a16="http://schemas.microsoft.com/office/drawing/2014/main" val="2603075198"/>
                    </a:ext>
                  </a:extLst>
                </a:gridCol>
                <a:gridCol w="975505">
                  <a:extLst>
                    <a:ext uri="{9D8B030D-6E8A-4147-A177-3AD203B41FA5}">
                      <a16:colId xmlns:a16="http://schemas.microsoft.com/office/drawing/2014/main" val="450845117"/>
                    </a:ext>
                  </a:extLst>
                </a:gridCol>
                <a:gridCol w="976193">
                  <a:extLst>
                    <a:ext uri="{9D8B030D-6E8A-4147-A177-3AD203B41FA5}">
                      <a16:colId xmlns:a16="http://schemas.microsoft.com/office/drawing/2014/main" val="472191803"/>
                    </a:ext>
                  </a:extLst>
                </a:gridCol>
              </a:tblGrid>
              <a:tr h="240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err="1" smtClean="0">
                          <a:effectLst/>
                        </a:rPr>
                        <a:t>customerNo</a:t>
                      </a:r>
                      <a:r>
                        <a:rPr lang="sv-SE" sz="1100" dirty="0" smtClean="0">
                          <a:effectLst/>
                        </a:rPr>
                        <a:t>:</a:t>
                      </a:r>
                      <a:r>
                        <a:rPr lang="sv-SE" sz="1100" baseline="0" dirty="0" smtClean="0">
                          <a:effectLst/>
                        </a:rPr>
                        <a:t> </a:t>
                      </a:r>
                      <a:r>
                        <a:rPr lang="sv-SE" sz="1100" baseline="0" dirty="0" err="1" smtClean="0">
                          <a:effectLst/>
                        </a:rPr>
                        <a:t>Integer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err="1" smtClean="0">
                          <a:effectLst/>
                        </a:rPr>
                        <a:t>ssn</a:t>
                      </a:r>
                      <a:r>
                        <a:rPr lang="sv-SE" sz="1100" dirty="0" smtClean="0">
                          <a:effectLst/>
                        </a:rPr>
                        <a:t>:</a:t>
                      </a:r>
                      <a:r>
                        <a:rPr lang="sv-SE" sz="1100" baseline="0" dirty="0" smtClean="0">
                          <a:effectLst/>
                        </a:rPr>
                        <a:t> </a:t>
                      </a:r>
                      <a:r>
                        <a:rPr lang="sv-SE" sz="1100" baseline="0" dirty="0" err="1" smtClean="0">
                          <a:effectLst/>
                        </a:rPr>
                        <a:t>Integer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err="1" smtClean="0">
                          <a:effectLst/>
                        </a:rPr>
                        <a:t>name</a:t>
                      </a:r>
                      <a:r>
                        <a:rPr lang="sv-SE" sz="1100" dirty="0" smtClean="0">
                          <a:effectLst/>
                        </a:rPr>
                        <a:t>: String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age: </a:t>
                      </a:r>
                      <a:r>
                        <a:rPr lang="sv-SE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318903"/>
                  </a:ext>
                </a:extLst>
              </a:tr>
              <a:tr h="240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111122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111111-1111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Melinda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478371"/>
                  </a:ext>
                </a:extLst>
              </a:tr>
              <a:tr h="240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111123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dirty="0" smtClean="0">
                          <a:effectLst/>
                        </a:rPr>
                        <a:t>222222-2222</a:t>
                      </a:r>
                      <a:endParaRPr lang="sv-SE" sz="11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Martin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4833996"/>
                  </a:ext>
                </a:extLst>
              </a:tr>
              <a:tr h="240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111124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333333-3333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Kayla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909939"/>
                  </a:ext>
                </a:extLst>
              </a:tr>
              <a:tr h="240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111125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444444-4444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Madison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364529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 flipV="1">
            <a:off x="5685105" y="2524057"/>
            <a:ext cx="69517" cy="36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9389" y="2255801"/>
            <a:ext cx="1680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d</a:t>
            </a:r>
            <a:r>
              <a:rPr lang="sv-SE" sz="1600" dirty="0" err="1" smtClean="0"/>
              <a:t>omain</a:t>
            </a:r>
            <a:r>
              <a:rPr lang="sv-SE" sz="1600" dirty="0" smtClean="0"/>
              <a:t>/data </a:t>
            </a:r>
            <a:r>
              <a:rPr lang="sv-SE" sz="1600" dirty="0" err="1" smtClean="0"/>
              <a:t>type</a:t>
            </a:r>
            <a:endParaRPr lang="sv-SE" sz="1600" dirty="0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826924" y="2893934"/>
            <a:ext cx="302792" cy="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69888" y="2724657"/>
            <a:ext cx="294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r</a:t>
            </a:r>
            <a:r>
              <a:rPr lang="sv-SE" sz="1600" dirty="0" smtClean="0"/>
              <a:t>elation schema/table definition </a:t>
            </a:r>
            <a:endParaRPr lang="sv-SE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23207" y="231959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chemeClr val="accent1"/>
                </a:solidFill>
              </a:rPr>
              <a:t>Customer</a:t>
            </a:r>
            <a:endParaRPr lang="sv-SE" dirty="0">
              <a:solidFill>
                <a:schemeClr val="accent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166862" y="1900717"/>
            <a:ext cx="243183" cy="57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0860" y="1539067"/>
            <a:ext cx="2591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relation </a:t>
            </a:r>
            <a:r>
              <a:rPr lang="sv-SE" sz="1600" dirty="0" err="1" smtClean="0"/>
              <a:t>name</a:t>
            </a:r>
            <a:r>
              <a:rPr lang="sv-SE" sz="1600" dirty="0" smtClean="0"/>
              <a:t>/relation </a:t>
            </a:r>
            <a:r>
              <a:rPr lang="sv-SE" sz="1600" dirty="0" err="1" smtClean="0"/>
              <a:t>name</a:t>
            </a:r>
            <a:endParaRPr lang="sv-SE" sz="1600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266998" y="3845005"/>
            <a:ext cx="1513510" cy="417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35295" y="3911698"/>
            <a:ext cx="212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element (is a </a:t>
            </a:r>
            <a:r>
              <a:rPr lang="sv-SE" sz="1600" dirty="0" err="1" smtClean="0"/>
              <a:t>member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a (data) </a:t>
            </a:r>
            <a:r>
              <a:rPr lang="sv-SE" sz="1600" dirty="0" err="1" smtClean="0"/>
              <a:t>domain</a:t>
            </a:r>
            <a:r>
              <a:rPr lang="sv-SE" sz="1600" dirty="0" smtClean="0"/>
              <a:t>)</a:t>
            </a:r>
            <a:endParaRPr lang="sv-SE" sz="1600" dirty="0"/>
          </a:p>
        </p:txBody>
      </p:sp>
      <p:sp>
        <p:nvSpPr>
          <p:cNvPr id="35" name="Right Brace 34"/>
          <p:cNvSpPr/>
          <p:nvPr/>
        </p:nvSpPr>
        <p:spPr>
          <a:xfrm rot="16200000">
            <a:off x="5252315" y="756991"/>
            <a:ext cx="179626" cy="30162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TextBox 38"/>
          <p:cNvSpPr txBox="1"/>
          <p:nvPr/>
        </p:nvSpPr>
        <p:spPr>
          <a:xfrm>
            <a:off x="4526735" y="1832609"/>
            <a:ext cx="161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attribute</a:t>
            </a:r>
            <a:r>
              <a:rPr lang="sv-SE" sz="1600" dirty="0" smtClean="0"/>
              <a:t>/</a:t>
            </a:r>
            <a:r>
              <a:rPr lang="sv-SE" sz="1600" dirty="0" err="1" smtClean="0"/>
              <a:t>column</a:t>
            </a:r>
            <a:endParaRPr lang="sv-SE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450793" y="4556974"/>
            <a:ext cx="1983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err="1"/>
              <a:t>A</a:t>
            </a:r>
            <a:r>
              <a:rPr lang="sv-SE" sz="1000" dirty="0" err="1" smtClean="0"/>
              <a:t>ttribute</a:t>
            </a:r>
            <a:r>
              <a:rPr lang="sv-SE" sz="1000" dirty="0" smtClean="0"/>
              <a:t> </a:t>
            </a:r>
            <a:r>
              <a:rPr lang="sv-SE" sz="1000" dirty="0" err="1" smtClean="0"/>
              <a:t>value</a:t>
            </a:r>
            <a:r>
              <a:rPr lang="sv-SE" sz="1000" dirty="0" smtClean="0"/>
              <a:t> = </a:t>
            </a:r>
            <a:r>
              <a:rPr lang="sv-SE" sz="1000" dirty="0" err="1" smtClean="0"/>
              <a:t>attribute</a:t>
            </a:r>
            <a:r>
              <a:rPr lang="sv-SE" sz="1000" dirty="0" smtClean="0"/>
              <a:t> </a:t>
            </a:r>
            <a:r>
              <a:rPr lang="sv-SE" sz="1000" dirty="0" err="1" smtClean="0"/>
              <a:t>name</a:t>
            </a:r>
            <a:r>
              <a:rPr lang="sv-SE" sz="1000" dirty="0" smtClean="0"/>
              <a:t> </a:t>
            </a:r>
            <a:r>
              <a:rPr lang="sv-SE" sz="1000" dirty="0" err="1" smtClean="0"/>
              <a:t>paired</a:t>
            </a:r>
            <a:r>
              <a:rPr lang="sv-SE" sz="1000" dirty="0" smtClean="0"/>
              <a:t> </a:t>
            </a:r>
            <a:r>
              <a:rPr lang="sv-SE" sz="1000" dirty="0" err="1" smtClean="0"/>
              <a:t>with</a:t>
            </a:r>
            <a:r>
              <a:rPr lang="sv-SE" sz="1000" dirty="0" smtClean="0"/>
              <a:t> an element </a:t>
            </a:r>
            <a:r>
              <a:rPr lang="sv-SE" sz="1000" dirty="0" err="1" smtClean="0"/>
              <a:t>that</a:t>
            </a:r>
            <a:r>
              <a:rPr lang="sv-SE" sz="1000" dirty="0" smtClean="0"/>
              <a:t> is part </a:t>
            </a:r>
            <a:r>
              <a:rPr lang="sv-SE" sz="1000" dirty="0" err="1" smtClean="0"/>
              <a:t>of</a:t>
            </a:r>
            <a:r>
              <a:rPr lang="sv-SE" sz="1000" dirty="0" smtClean="0"/>
              <a:t> the </a:t>
            </a:r>
            <a:r>
              <a:rPr lang="sv-SE" sz="1000" dirty="0" err="1" smtClean="0"/>
              <a:t>attribute’s</a:t>
            </a:r>
            <a:r>
              <a:rPr lang="sv-SE" sz="1000" dirty="0" smtClean="0"/>
              <a:t> </a:t>
            </a:r>
            <a:r>
              <a:rPr lang="sv-SE" sz="1000" dirty="0" err="1" smtClean="0"/>
              <a:t>domain</a:t>
            </a:r>
            <a:r>
              <a:rPr lang="sv-SE" sz="1000" dirty="0" smtClean="0"/>
              <a:t>)</a:t>
            </a:r>
            <a:endParaRPr lang="sv-SE" sz="1000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553452" y="2494935"/>
            <a:ext cx="672096" cy="37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690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database</a:t>
            </a:r>
            <a:r>
              <a:rPr lang="sv-SE" dirty="0" smtClean="0"/>
              <a:t> schema</a:t>
            </a:r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315122" y="2002782"/>
            <a:ext cx="302792" cy="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69" y="4368763"/>
            <a:ext cx="5126474" cy="4309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67" y="3797934"/>
            <a:ext cx="3671307" cy="3916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38" y="3225726"/>
            <a:ext cx="2186260" cy="446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65" y="3184265"/>
            <a:ext cx="1957096" cy="39855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6840085" y="4295061"/>
            <a:ext cx="0" cy="265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88530" y="4302041"/>
            <a:ext cx="56003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15364" y="4285669"/>
            <a:ext cx="0" cy="265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31442" y="4285669"/>
            <a:ext cx="3883922" cy="24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281672" y="4147785"/>
            <a:ext cx="6980" cy="155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31442" y="3662768"/>
            <a:ext cx="0" cy="63229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3534019" y="2796990"/>
            <a:ext cx="1499055" cy="1724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57377" y="1911997"/>
            <a:ext cx="2000420" cy="495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743673" y="2080152"/>
            <a:ext cx="2014124" cy="3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581310" y="1864281"/>
            <a:ext cx="1056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Student</a:t>
            </a:r>
            <a:endParaRPr lang="sv-SE" altLang="sv-SE" sz="1050" dirty="0">
              <a:latin typeface="Verdana" panose="020B0604030504040204" pitchFamily="34" charset="0"/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706622" y="2038630"/>
            <a:ext cx="1055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6564785" y="1429827"/>
            <a:ext cx="1773141" cy="4593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6783861" y="1383392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Course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6564785" y="1606747"/>
            <a:ext cx="1773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493898" y="1561231"/>
            <a:ext cx="18973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64862" y="2213890"/>
            <a:ext cx="2336388" cy="6508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483937" y="2167455"/>
            <a:ext cx="13418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CourseOccasion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 flipV="1">
            <a:off x="6264861" y="2379963"/>
            <a:ext cx="2259007" cy="108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187479" y="2353957"/>
            <a:ext cx="2513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courseOccasionID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startDate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(FK to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Course.courseID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),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958798" y="1415597"/>
            <a:ext cx="2943964" cy="899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2958798" y="1597358"/>
            <a:ext cx="2943963" cy="12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694675" y="1384342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Registration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913287" y="1591827"/>
            <a:ext cx="31444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registrationID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regDate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</a:t>
            </a:r>
            <a:r>
              <a:rPr lang="sv-SE" altLang="sv-SE" sz="900" dirty="0" err="1">
                <a:latin typeface="Verdana" panose="020B0604030504040204" pitchFamily="34" charset="0"/>
              </a:rPr>
              <a:t>O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 to     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smtClean="0">
                <a:latin typeface="Verdana" panose="020B0604030504040204" pitchFamily="34" charset="0"/>
              </a:rPr>
              <a:t>       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CourseOccasion.courseOccasionID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 to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Student.studentID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)</a:t>
            </a:r>
            <a:endParaRPr lang="sv-SE" altLang="sv-SE" sz="900" dirty="0">
              <a:latin typeface="Verdana" panose="020B060403050404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8173496" y="3721247"/>
            <a:ext cx="0" cy="265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51499" y="3721247"/>
            <a:ext cx="272199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442892" y="3560291"/>
            <a:ext cx="6980" cy="15590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100020" y="3471620"/>
            <a:ext cx="472699" cy="1112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ctangle 62"/>
          <p:cNvSpPr/>
          <p:nvPr/>
        </p:nvSpPr>
        <p:spPr>
          <a:xfrm>
            <a:off x="5565212" y="3380245"/>
            <a:ext cx="417133" cy="138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 63"/>
          <p:cNvSpPr/>
          <p:nvPr/>
        </p:nvSpPr>
        <p:spPr>
          <a:xfrm>
            <a:off x="3346371" y="4586073"/>
            <a:ext cx="417133" cy="138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Rectangle 64"/>
          <p:cNvSpPr/>
          <p:nvPr/>
        </p:nvSpPr>
        <p:spPr>
          <a:xfrm>
            <a:off x="4430779" y="4610207"/>
            <a:ext cx="316427" cy="1141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Rectangle 65"/>
          <p:cNvSpPr/>
          <p:nvPr/>
        </p:nvSpPr>
        <p:spPr>
          <a:xfrm>
            <a:off x="5376002" y="4589683"/>
            <a:ext cx="511261" cy="13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6"/>
          <p:cNvSpPr/>
          <p:nvPr/>
        </p:nvSpPr>
        <p:spPr>
          <a:xfrm>
            <a:off x="6891479" y="4599944"/>
            <a:ext cx="511261" cy="1347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7662235" y="3993776"/>
            <a:ext cx="859465" cy="1309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ctangle 68"/>
          <p:cNvSpPr/>
          <p:nvPr/>
        </p:nvSpPr>
        <p:spPr>
          <a:xfrm>
            <a:off x="7225512" y="4019726"/>
            <a:ext cx="263631" cy="1280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ctangle 69"/>
          <p:cNvSpPr/>
          <p:nvPr/>
        </p:nvSpPr>
        <p:spPr>
          <a:xfrm>
            <a:off x="6346585" y="3986307"/>
            <a:ext cx="364182" cy="1384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Down Arrow 71"/>
          <p:cNvSpPr/>
          <p:nvPr/>
        </p:nvSpPr>
        <p:spPr>
          <a:xfrm rot="10800000">
            <a:off x="3526171" y="2645710"/>
            <a:ext cx="1499055" cy="1724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8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Relational</a:t>
            </a:r>
            <a:r>
              <a:rPr lang="sv-SE" dirty="0" smtClean="0"/>
              <a:t> </a:t>
            </a:r>
            <a:r>
              <a:rPr lang="sv-SE" dirty="0" err="1" smtClean="0"/>
              <a:t>database</a:t>
            </a:r>
            <a:r>
              <a:rPr lang="sv-SE" dirty="0" smtClean="0"/>
              <a:t> schema</a:t>
            </a:r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315122" y="2002782"/>
            <a:ext cx="302792" cy="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757377" y="1911997"/>
            <a:ext cx="2000420" cy="495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743673" y="2080152"/>
            <a:ext cx="2014124" cy="3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581310" y="1864281"/>
            <a:ext cx="1056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Student</a:t>
            </a:r>
            <a:endParaRPr lang="sv-SE" altLang="sv-SE" sz="1050" dirty="0">
              <a:latin typeface="Verdana" panose="020B0604030504040204" pitchFamily="34" charset="0"/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706622" y="2038630"/>
            <a:ext cx="1055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6564785" y="1429827"/>
            <a:ext cx="1773141" cy="4593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6783861" y="1383392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Course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V="1">
            <a:off x="6564785" y="1606747"/>
            <a:ext cx="1773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493898" y="1561231"/>
            <a:ext cx="18973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264862" y="2213890"/>
            <a:ext cx="2336388" cy="6508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483937" y="2167455"/>
            <a:ext cx="13418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CourseOccasion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48" name="Line 34"/>
          <p:cNvSpPr>
            <a:spLocks noChangeShapeType="1"/>
          </p:cNvSpPr>
          <p:nvPr/>
        </p:nvSpPr>
        <p:spPr bwMode="auto">
          <a:xfrm flipV="1">
            <a:off x="6264861" y="2379963"/>
            <a:ext cx="2259007" cy="108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187479" y="2353957"/>
            <a:ext cx="2513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courseOccasionID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startDate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(FK to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Course.courseID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),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958798" y="1415597"/>
            <a:ext cx="2943964" cy="899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2958798" y="1597358"/>
            <a:ext cx="2943963" cy="12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3694675" y="1384342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Registration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913287" y="1591827"/>
            <a:ext cx="31444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registrationID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regDate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</a:t>
            </a:r>
            <a:r>
              <a:rPr lang="sv-SE" altLang="sv-SE" sz="900" dirty="0" err="1">
                <a:latin typeface="Verdana" panose="020B0604030504040204" pitchFamily="34" charset="0"/>
              </a:rPr>
              <a:t>O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 to     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smtClean="0">
                <a:latin typeface="Verdana" panose="020B0604030504040204" pitchFamily="34" charset="0"/>
              </a:rPr>
              <a:t>       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CourseOccasion.courseOccasionID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 to 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Student.studentID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)</a:t>
            </a:r>
            <a:endParaRPr lang="sv-SE" altLang="sv-SE" sz="900" dirty="0">
              <a:latin typeface="Verdana" panose="020B060403050404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 flipV="1">
            <a:off x="6215680" y="3935618"/>
            <a:ext cx="302792" cy="3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657935" y="3844833"/>
            <a:ext cx="2000420" cy="49596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>
            <a:off x="644231" y="4012988"/>
            <a:ext cx="2014124" cy="3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1481868" y="3797117"/>
            <a:ext cx="10560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Student</a:t>
            </a:r>
            <a:endParaRPr lang="sv-SE" altLang="sv-SE" sz="1050" dirty="0">
              <a:latin typeface="Verdana" panose="020B0604030504040204" pitchFamily="34" charset="0"/>
            </a:endParaRPr>
          </a:p>
        </p:txBody>
      </p:sp>
      <p:sp>
        <p:nvSpPr>
          <p:cNvPr id="105" name="Rectangle 27"/>
          <p:cNvSpPr>
            <a:spLocks noChangeArrowheads="1"/>
          </p:cNvSpPr>
          <p:nvPr/>
        </p:nvSpPr>
        <p:spPr bwMode="auto">
          <a:xfrm>
            <a:off x="607180" y="3971466"/>
            <a:ext cx="1055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06" name="Rectangle 23"/>
          <p:cNvSpPr>
            <a:spLocks noChangeArrowheads="1"/>
          </p:cNvSpPr>
          <p:nvPr/>
        </p:nvSpPr>
        <p:spPr bwMode="auto">
          <a:xfrm>
            <a:off x="6465343" y="3362663"/>
            <a:ext cx="1773141" cy="4593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107" name="Text Box 25"/>
          <p:cNvSpPr txBox="1">
            <a:spLocks noChangeArrowheads="1"/>
          </p:cNvSpPr>
          <p:nvPr/>
        </p:nvSpPr>
        <p:spPr bwMode="auto">
          <a:xfrm>
            <a:off x="6684419" y="3316228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smtClean="0">
                <a:latin typeface="Verdana" panose="020B0604030504040204" pitchFamily="34" charset="0"/>
              </a:rPr>
              <a:t>Course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 flipV="1">
            <a:off x="6465343" y="3539583"/>
            <a:ext cx="17731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6394456" y="3494067"/>
            <a:ext cx="18973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courseName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6165420" y="4146726"/>
            <a:ext cx="2336388" cy="6508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111" name="Text Box 25"/>
          <p:cNvSpPr txBox="1">
            <a:spLocks noChangeArrowheads="1"/>
          </p:cNvSpPr>
          <p:nvPr/>
        </p:nvSpPr>
        <p:spPr bwMode="auto">
          <a:xfrm>
            <a:off x="6384495" y="4100291"/>
            <a:ext cx="134184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CourseOccasion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112" name="Line 34"/>
          <p:cNvSpPr>
            <a:spLocks noChangeShapeType="1"/>
          </p:cNvSpPr>
          <p:nvPr/>
        </p:nvSpPr>
        <p:spPr bwMode="auto">
          <a:xfrm flipV="1">
            <a:off x="6165419" y="4312799"/>
            <a:ext cx="2259007" cy="108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sv-SE" sz="1350"/>
          </a:p>
        </p:txBody>
      </p:sp>
      <p:sp>
        <p:nvSpPr>
          <p:cNvPr id="113" name="Text Box 22"/>
          <p:cNvSpPr txBox="1">
            <a:spLocks noChangeArrowheads="1"/>
          </p:cNvSpPr>
          <p:nvPr/>
        </p:nvSpPr>
        <p:spPr bwMode="auto">
          <a:xfrm>
            <a:off x="6088037" y="4286793"/>
            <a:ext cx="2513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courseOccasionID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(PK)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startDate</a:t>
            </a:r>
            <a:r>
              <a:rPr lang="sv-SE" altLang="sv-SE" sz="900" dirty="0" smtClean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courseID</a:t>
            </a:r>
            <a:r>
              <a:rPr lang="sv-SE" altLang="sv-SE" sz="900" dirty="0" smtClean="0">
                <a:latin typeface="Verdana" panose="020B0604030504040204" pitchFamily="34" charset="0"/>
              </a:rPr>
              <a:t> (FK)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900" dirty="0" smtClean="0">
              <a:latin typeface="Verdana" panose="020B0604030504040204" pitchFamily="34" charset="0"/>
            </a:endParaRPr>
          </a:p>
        </p:txBody>
      </p:sp>
      <p:sp>
        <p:nvSpPr>
          <p:cNvPr id="114" name="Rectangle 18"/>
          <p:cNvSpPr>
            <a:spLocks noChangeArrowheads="1"/>
          </p:cNvSpPr>
          <p:nvPr/>
        </p:nvSpPr>
        <p:spPr bwMode="auto">
          <a:xfrm>
            <a:off x="2859356" y="3348433"/>
            <a:ext cx="2943964" cy="899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v-SE" altLang="sv-SE" sz="1050"/>
          </a:p>
        </p:txBody>
      </p:sp>
      <p:sp>
        <p:nvSpPr>
          <p:cNvPr id="115" name="Line 19"/>
          <p:cNvSpPr>
            <a:spLocks noChangeShapeType="1"/>
          </p:cNvSpPr>
          <p:nvPr/>
        </p:nvSpPr>
        <p:spPr bwMode="auto">
          <a:xfrm>
            <a:off x="2859356" y="3530194"/>
            <a:ext cx="2943963" cy="122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auto">
          <a:xfrm>
            <a:off x="3595233" y="3317178"/>
            <a:ext cx="105489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1050" dirty="0" err="1" smtClean="0">
                <a:latin typeface="Verdana" panose="020B0604030504040204" pitchFamily="34" charset="0"/>
              </a:rPr>
              <a:t>Registration</a:t>
            </a:r>
            <a:endParaRPr lang="sv-SE" altLang="sv-SE" sz="1800" dirty="0">
              <a:latin typeface="Verdana" panose="020B0604030504040204" pitchFamily="34" charset="0"/>
            </a:endParaRPr>
          </a:p>
        </p:txBody>
      </p:sp>
      <p:sp>
        <p:nvSpPr>
          <p:cNvPr id="117" name="Rectangle 28"/>
          <p:cNvSpPr>
            <a:spLocks noChangeArrowheads="1"/>
          </p:cNvSpPr>
          <p:nvPr/>
        </p:nvSpPr>
        <p:spPr bwMode="auto">
          <a:xfrm>
            <a:off x="2813845" y="3524663"/>
            <a:ext cx="314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30000"/>
              </a:spcAft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3000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registrationID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(PK)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regDate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course</a:t>
            </a:r>
            <a:r>
              <a:rPr lang="sv-SE" altLang="sv-SE" sz="900" dirty="0" err="1">
                <a:latin typeface="Verdana" panose="020B0604030504040204" pitchFamily="34" charset="0"/>
              </a:rPr>
              <a:t>O</a:t>
            </a:r>
            <a:r>
              <a:rPr lang="sv-SE" altLang="sv-SE" sz="900" dirty="0" err="1" smtClean="0">
                <a:latin typeface="Verdana" panose="020B0604030504040204" pitchFamily="34" charset="0"/>
              </a:rPr>
              <a:t>ccasionID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(FK)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sv-SE" altLang="sv-SE" sz="900" dirty="0" err="1" smtClean="0">
                <a:latin typeface="Verdana" panose="020B0604030504040204" pitchFamily="34" charset="0"/>
              </a:rPr>
              <a:t>studentID</a:t>
            </a:r>
            <a:r>
              <a:rPr lang="sv-SE" altLang="sv-SE" sz="900" dirty="0" smtClean="0">
                <a:latin typeface="Verdana" panose="020B0604030504040204" pitchFamily="34" charset="0"/>
              </a:rPr>
              <a:t> (1..1) (FK)</a:t>
            </a:r>
            <a:endParaRPr lang="sv-SE" altLang="sv-SE" sz="900" dirty="0">
              <a:latin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217400" y="4593271"/>
            <a:ext cx="1939794" cy="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17400" y="4227249"/>
            <a:ext cx="0" cy="373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134728" y="4354207"/>
            <a:ext cx="0" cy="373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1139455" y="4723788"/>
            <a:ext cx="2169433" cy="4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308888" y="4235996"/>
            <a:ext cx="0" cy="487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82313" y="4224516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0..*</a:t>
            </a:r>
            <a:endParaRPr lang="sv-SE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679153" y="4362937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1..1</a:t>
            </a:r>
            <a:endParaRPr lang="sv-SE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669553" y="4591246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1..1</a:t>
            </a:r>
            <a:endParaRPr lang="sv-SE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194553" y="4223012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0..*</a:t>
            </a:r>
            <a:endParaRPr lang="sv-SE" sz="1400" dirty="0"/>
          </a:p>
        </p:txBody>
      </p:sp>
      <p:cxnSp>
        <p:nvCxnSpPr>
          <p:cNvPr id="124" name="Straight Connector 123"/>
          <p:cNvCxnSpPr/>
          <p:nvPr/>
        </p:nvCxnSpPr>
        <p:spPr>
          <a:xfrm flipH="1" flipV="1">
            <a:off x="8238484" y="3637341"/>
            <a:ext cx="489554" cy="108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8501809" y="4479892"/>
            <a:ext cx="22622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8728038" y="3648233"/>
            <a:ext cx="0" cy="8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8243516" y="334843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1..1</a:t>
            </a:r>
            <a:endParaRPr lang="sv-SE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8472104" y="4516825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0..*</a:t>
            </a:r>
            <a:endParaRPr lang="sv-SE" sz="1400" dirty="0"/>
          </a:p>
        </p:txBody>
      </p:sp>
      <p:sp>
        <p:nvSpPr>
          <p:cNvPr id="129" name="Down Arrow 128"/>
          <p:cNvSpPr/>
          <p:nvPr/>
        </p:nvSpPr>
        <p:spPr>
          <a:xfrm>
            <a:off x="3534019" y="2796990"/>
            <a:ext cx="1499055" cy="1724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Down Arrow 129"/>
          <p:cNvSpPr/>
          <p:nvPr/>
        </p:nvSpPr>
        <p:spPr>
          <a:xfrm rot="10800000">
            <a:off x="3526171" y="2645710"/>
            <a:ext cx="1499055" cy="1724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65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205125" cy="3443700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dirty="0" err="1" smtClean="0"/>
              <a:t>Candidate</a:t>
            </a:r>
            <a:r>
              <a:rPr lang="sv-SE" sz="1400" dirty="0" smtClean="0"/>
              <a:t> </a:t>
            </a:r>
            <a:r>
              <a:rPr lang="sv-SE" sz="1400" dirty="0" err="1" smtClean="0"/>
              <a:t>key</a:t>
            </a:r>
            <a:r>
              <a:rPr lang="sv-SE" sz="1400" dirty="0" smtClean="0"/>
              <a:t> - is a minimal set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attributes</a:t>
            </a:r>
            <a:r>
              <a:rPr lang="sv-SE" sz="1400" dirty="0" smtClean="0"/>
              <a:t>/</a:t>
            </a:r>
            <a:r>
              <a:rPr lang="sv-SE" sz="1400" dirty="0" err="1" smtClean="0"/>
              <a:t>columns</a:t>
            </a:r>
            <a:r>
              <a:rPr lang="sv-SE" sz="1400" dirty="0" smtClean="0"/>
              <a:t> </a:t>
            </a:r>
            <a:r>
              <a:rPr lang="sv-SE" sz="1400" dirty="0" err="1" smtClean="0"/>
              <a:t>necessary</a:t>
            </a:r>
            <a:r>
              <a:rPr lang="sv-SE" sz="1400" dirty="0" smtClean="0"/>
              <a:t> to </a:t>
            </a:r>
            <a:r>
              <a:rPr lang="sv-SE" sz="1400" dirty="0" err="1" smtClean="0"/>
              <a:t>uniquely</a:t>
            </a:r>
            <a:r>
              <a:rPr lang="sv-SE" sz="1400" dirty="0" smtClean="0"/>
              <a:t> </a:t>
            </a:r>
            <a:r>
              <a:rPr lang="sv-SE" sz="1400" dirty="0" err="1" smtClean="0"/>
              <a:t>identify</a:t>
            </a:r>
            <a:r>
              <a:rPr lang="sv-SE" sz="1400" dirty="0" smtClean="0"/>
              <a:t> a </a:t>
            </a:r>
            <a:r>
              <a:rPr lang="sv-SE" sz="1400" dirty="0" err="1" smtClean="0"/>
              <a:t>tuple</a:t>
            </a:r>
            <a:r>
              <a:rPr lang="sv-SE" sz="1400" dirty="0" smtClean="0"/>
              <a:t>/</a:t>
            </a:r>
            <a:r>
              <a:rPr lang="sv-SE" sz="1400" dirty="0" err="1" smtClean="0"/>
              <a:t>row</a:t>
            </a:r>
            <a:r>
              <a:rPr lang="sv-SE" sz="1400" dirty="0" smtClean="0"/>
              <a:t> </a:t>
            </a:r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Primary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dirty="0"/>
              <a:t>- is a </a:t>
            </a:r>
            <a:r>
              <a:rPr lang="sv-SE" sz="1400" dirty="0" err="1" smtClean="0"/>
              <a:t>candidate</a:t>
            </a:r>
            <a:r>
              <a:rPr lang="sv-SE" sz="1400" dirty="0" smtClean="0"/>
              <a:t> </a:t>
            </a:r>
            <a:r>
              <a:rPr lang="sv-SE" sz="1400" dirty="0" err="1" smtClean="0"/>
              <a:t>key</a:t>
            </a:r>
            <a:r>
              <a:rPr lang="sv-SE" sz="1400" dirty="0" smtClean="0"/>
              <a:t> chosen to be the </a:t>
            </a:r>
            <a:r>
              <a:rPr lang="sv-SE" sz="1400" dirty="0" err="1" smtClean="0"/>
              <a:t>unique</a:t>
            </a:r>
            <a:r>
              <a:rPr lang="sv-SE" sz="1400" dirty="0" smtClean="0"/>
              <a:t> </a:t>
            </a:r>
            <a:r>
              <a:rPr lang="sv-SE" sz="1400" dirty="0" err="1" smtClean="0"/>
              <a:t>identifyer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</a:t>
            </a:r>
            <a:r>
              <a:rPr lang="sv-SE" sz="1400" dirty="0" err="1" smtClean="0"/>
              <a:t>tuple</a:t>
            </a:r>
            <a:r>
              <a:rPr lang="sv-SE" sz="1400" dirty="0" smtClean="0"/>
              <a:t>/</a:t>
            </a:r>
            <a:r>
              <a:rPr lang="sv-SE" sz="1400" dirty="0" err="1" smtClean="0"/>
              <a:t>row</a:t>
            </a:r>
            <a:endParaRPr lang="sv-SE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Alternate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dirty="0"/>
              <a:t>- is a </a:t>
            </a:r>
            <a:r>
              <a:rPr lang="sv-SE" sz="1400" dirty="0" err="1"/>
              <a:t>candidate</a:t>
            </a:r>
            <a:r>
              <a:rPr lang="sv-SE" sz="1400" dirty="0"/>
              <a:t> </a:t>
            </a:r>
            <a:r>
              <a:rPr lang="sv-SE" sz="1400" dirty="0" err="1"/>
              <a:t>key</a:t>
            </a:r>
            <a:r>
              <a:rPr lang="sv-SE" sz="1400" dirty="0"/>
              <a:t> </a:t>
            </a:r>
            <a:r>
              <a:rPr lang="sv-SE" sz="1400" dirty="0" smtClean="0"/>
              <a:t>not chosen to </a:t>
            </a:r>
            <a:r>
              <a:rPr lang="sv-SE" sz="1400" dirty="0"/>
              <a:t>be the </a:t>
            </a:r>
            <a:r>
              <a:rPr lang="sv-SE" sz="1400" dirty="0" err="1" smtClean="0"/>
              <a:t>primary</a:t>
            </a:r>
            <a:r>
              <a:rPr lang="sv-SE" sz="1400" dirty="0" smtClean="0"/>
              <a:t> </a:t>
            </a:r>
            <a:r>
              <a:rPr lang="sv-SE" sz="1400" dirty="0" err="1" smtClean="0"/>
              <a:t>key</a:t>
            </a:r>
            <a:endParaRPr lang="sv-SE" sz="1400" spc="-5" dirty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Foreign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– </a:t>
            </a:r>
            <a:r>
              <a:rPr lang="sv-SE" sz="1400" dirty="0"/>
              <a:t>is a </a:t>
            </a:r>
            <a:r>
              <a:rPr lang="sv-SE" sz="1400" dirty="0" err="1" smtClean="0"/>
              <a:t>key</a:t>
            </a:r>
            <a:r>
              <a:rPr lang="sv-SE" sz="1400" dirty="0" smtClean="0"/>
              <a:t> </a:t>
            </a:r>
            <a:r>
              <a:rPr lang="en-US" sz="1400" dirty="0" smtClean="0"/>
              <a:t>in a table that refers </a:t>
            </a:r>
            <a:r>
              <a:rPr lang="en-US" sz="1400" dirty="0"/>
              <a:t>to </a:t>
            </a:r>
            <a:r>
              <a:rPr lang="en-US" sz="1400" dirty="0" smtClean="0"/>
              <a:t>a </a:t>
            </a:r>
            <a:r>
              <a:rPr lang="en-US" sz="1400" dirty="0"/>
              <a:t>primary </a:t>
            </a:r>
            <a:r>
              <a:rPr lang="en-US" sz="1400" dirty="0" smtClean="0"/>
              <a:t>key in another table, </a:t>
            </a:r>
            <a:r>
              <a:rPr lang="sv-SE" sz="1400" dirty="0" err="1" smtClean="0"/>
              <a:t>representing</a:t>
            </a:r>
            <a:r>
              <a:rPr lang="sv-SE" sz="1400" dirty="0" smtClean="0"/>
              <a:t> </a:t>
            </a:r>
            <a:r>
              <a:rPr lang="sv-SE" sz="1400" dirty="0"/>
              <a:t>the relation </a:t>
            </a:r>
            <a:r>
              <a:rPr lang="sv-SE" sz="1400" dirty="0" err="1"/>
              <a:t>between</a:t>
            </a:r>
            <a:r>
              <a:rPr lang="sv-SE" sz="1400" dirty="0"/>
              <a:t> </a:t>
            </a:r>
            <a:r>
              <a:rPr lang="sv-SE" sz="1400" dirty="0" err="1"/>
              <a:t>two</a:t>
            </a:r>
            <a:r>
              <a:rPr lang="sv-SE" sz="1400" dirty="0"/>
              <a:t> </a:t>
            </a:r>
            <a:r>
              <a:rPr lang="sv-SE" sz="1400" dirty="0" err="1"/>
              <a:t>tables</a:t>
            </a:r>
            <a:r>
              <a:rPr lang="sv-SE" sz="1400" dirty="0"/>
              <a:t> in a </a:t>
            </a:r>
            <a:r>
              <a:rPr lang="sv-SE" sz="1400" dirty="0" err="1"/>
              <a:t>relational</a:t>
            </a:r>
            <a:r>
              <a:rPr lang="sv-SE" sz="1400" dirty="0"/>
              <a:t> </a:t>
            </a:r>
            <a:r>
              <a:rPr lang="sv-SE" sz="1400" dirty="0" err="1"/>
              <a:t>database</a:t>
            </a:r>
            <a:r>
              <a:rPr lang="sv-SE" sz="1400" dirty="0"/>
              <a:t> schema </a:t>
            </a: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317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7329112" cy="3490195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Natural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– is a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candidate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derived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from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application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data (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that is, </a:t>
            </a: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formed 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of </a:t>
            </a: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attribute(s) 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that </a:t>
            </a:r>
            <a:r>
              <a:rPr lang="en-US" sz="1400" spc="-5">
                <a:solidFill>
                  <a:srgbClr val="002F5F"/>
                </a:solidFill>
                <a:latin typeface="Verdana"/>
                <a:cs typeface="Verdana"/>
              </a:rPr>
              <a:t>already </a:t>
            </a:r>
            <a:r>
              <a:rPr lang="en-US" sz="1400" spc="-5" smtClean="0">
                <a:solidFill>
                  <a:srgbClr val="002F5F"/>
                </a:solidFill>
                <a:latin typeface="Verdana"/>
                <a:cs typeface="Verdana"/>
              </a:rPr>
              <a:t>exist 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in the real world)</a:t>
            </a:r>
            <a:endParaRPr lang="sv-SE" sz="1400" spc="-5" dirty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Surrogate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– is a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candidate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not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derived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from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application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data (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that is, has no meaning outside the database environment</a:t>
            </a: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) – assigned sequentially by the system (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that is, an integer that starts by 1 and is increased by 1 when adding rows to the dimension table)</a:t>
            </a:r>
            <a:endParaRPr lang="sv-SE" sz="1400" spc="-5" dirty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r>
              <a:rPr lang="sv-SE" sz="1400" dirty="0" smtClean="0"/>
              <a:t>Composite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/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Concatenated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key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- </a:t>
            </a:r>
            <a:r>
              <a:rPr lang="en-US" sz="1400" spc="-5" dirty="0">
                <a:solidFill>
                  <a:srgbClr val="002F5F"/>
                </a:solidFill>
                <a:latin typeface="Verdana"/>
                <a:cs typeface="Verdana"/>
              </a:rPr>
              <a:t>is a candidate key that consists of two or more attributes  </a:t>
            </a: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384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7329112" cy="349019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ts val="2900"/>
              </a:lnSpc>
              <a:spcBef>
                <a:spcPts val="900"/>
              </a:spcBef>
              <a:buSzPct val="93000"/>
              <a:buFont typeface="Verdana" pitchFamily="34" charset="0"/>
              <a:buChar char="●"/>
            </a:pP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Intelligent key/smart keys – is a key that includes encoded info into the key. </a:t>
            </a:r>
          </a:p>
          <a:p>
            <a:pPr marL="342900" lvl="1" indent="-342900">
              <a:lnSpc>
                <a:spcPts val="2900"/>
              </a:lnSpc>
              <a:spcBef>
                <a:spcPts val="900"/>
              </a:spcBef>
              <a:buSzPct val="93000"/>
              <a:buFont typeface="Verdana" pitchFamily="34" charset="0"/>
              <a:buChar char="●"/>
            </a:pP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For example Stock keeping unit (SKU) can contain information about manufacturer, product type and product</a:t>
            </a:r>
            <a:endParaRPr lang="en-US" sz="900" dirty="0">
              <a:latin typeface="Arial"/>
              <a:cs typeface="Arial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endParaRPr lang="sv-SE" sz="1400" spc="-5" dirty="0">
              <a:solidFill>
                <a:srgbClr val="002F5F"/>
              </a:solidFill>
              <a:latin typeface="Verdana"/>
              <a:cs typeface="Verdana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991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Normalization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Normalization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- is the process to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restructuring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a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relational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database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in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accordance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with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a series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of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so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called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normal forms in order to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reduce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data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redundancy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(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that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is, 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an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activity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aiming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to store data in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one</a:t>
            </a:r>
            <a:r>
              <a:rPr lang="sv-SE" sz="1400" spc="-5" dirty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>
                <a:solidFill>
                  <a:srgbClr val="002F5F"/>
                </a:solidFill>
                <a:latin typeface="Verdana"/>
                <a:cs typeface="Verdana"/>
              </a:rPr>
              <a:t>place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),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prevent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update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,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insertion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,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deletion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anomalies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, and,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thereby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,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improve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data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integrity</a:t>
            </a:r>
            <a:endParaRPr lang="sv-SE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7190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16553" y="605582"/>
            <a:ext cx="61474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-25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DW </a:t>
            </a:r>
            <a:r>
              <a:rPr sz="2800" b="1" spc="-79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Architecture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4554" y="2539557"/>
            <a:ext cx="756665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950302" y="2560397"/>
            <a:ext cx="685771" cy="457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3950302" y="2636592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950301" y="2560401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086004" y="2768157"/>
            <a:ext cx="756665" cy="528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121747" y="2788978"/>
            <a:ext cx="685766" cy="45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121745" y="2865174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121745" y="2788983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978346" y="2546345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982" y="3194426"/>
            <a:ext cx="77104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External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6140" y="2244936"/>
            <a:ext cx="7758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warehouse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1654" y="3499676"/>
            <a:ext cx="470915" cy="299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607420" y="3519974"/>
            <a:ext cx="40002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607419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607414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008558" y="3762886"/>
            <a:ext cx="5391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27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marts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8854" y="3499676"/>
            <a:ext cx="470915" cy="299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064601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064600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064596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486054" y="3499676"/>
            <a:ext cx="470915" cy="299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521782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521782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521778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1267367" y="2142936"/>
            <a:ext cx="329183" cy="388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303418" y="2163519"/>
            <a:ext cx="257441" cy="317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303414" y="2216476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1303411" y="2163517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267367" y="2737296"/>
            <a:ext cx="329183" cy="39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303418" y="2757582"/>
            <a:ext cx="257441" cy="324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303414" y="2811590"/>
            <a:ext cx="257651" cy="54293"/>
          </a:xfrm>
          <a:custGeom>
            <a:avLst/>
            <a:gdLst/>
            <a:ahLst/>
            <a:cxnLst/>
            <a:rect l="l" t="t" r="r" b="b"/>
            <a:pathLst>
              <a:path w="343534" h="72389">
                <a:moveTo>
                  <a:pt x="343268" y="0"/>
                </a:moveTo>
                <a:lnTo>
                  <a:pt x="329779" y="28026"/>
                </a:lnTo>
                <a:lnTo>
                  <a:pt x="292995" y="50915"/>
                </a:lnTo>
                <a:lnTo>
                  <a:pt x="238437" y="66349"/>
                </a:lnTo>
                <a:lnTo>
                  <a:pt x="171627" y="72009"/>
                </a:lnTo>
                <a:lnTo>
                  <a:pt x="104820" y="66349"/>
                </a:lnTo>
                <a:lnTo>
                  <a:pt x="50266" y="50915"/>
                </a:lnTo>
                <a:lnTo>
                  <a:pt x="13486" y="28026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303411" y="2757582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0" y="72009"/>
                </a:moveTo>
                <a:lnTo>
                  <a:pt x="13488" y="43982"/>
                </a:lnTo>
                <a:lnTo>
                  <a:pt x="50272" y="21093"/>
                </a:lnTo>
                <a:lnTo>
                  <a:pt x="104830" y="5659"/>
                </a:lnTo>
                <a:lnTo>
                  <a:pt x="171640" y="0"/>
                </a:lnTo>
                <a:lnTo>
                  <a:pt x="238448" y="5659"/>
                </a:lnTo>
                <a:lnTo>
                  <a:pt x="293001" y="21093"/>
                </a:lnTo>
                <a:lnTo>
                  <a:pt x="329781" y="43982"/>
                </a:lnTo>
                <a:lnTo>
                  <a:pt x="343268" y="72009"/>
                </a:lnTo>
                <a:lnTo>
                  <a:pt x="343268" y="360045"/>
                </a:lnTo>
                <a:lnTo>
                  <a:pt x="329781" y="388071"/>
                </a:lnTo>
                <a:lnTo>
                  <a:pt x="293001" y="410960"/>
                </a:lnTo>
                <a:lnTo>
                  <a:pt x="238448" y="426394"/>
                </a:lnTo>
                <a:lnTo>
                  <a:pt x="171640" y="432054"/>
                </a:lnTo>
                <a:lnTo>
                  <a:pt x="104830" y="426394"/>
                </a:lnTo>
                <a:lnTo>
                  <a:pt x="50272" y="410960"/>
                </a:lnTo>
                <a:lnTo>
                  <a:pt x="13488" y="388071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267367" y="3469958"/>
            <a:ext cx="329183" cy="3954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1303411" y="3491018"/>
            <a:ext cx="257453" cy="324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1517960" y="3772149"/>
            <a:ext cx="42905" cy="42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1303415" y="3491016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286054" y="432054"/>
                </a:moveTo>
                <a:lnTo>
                  <a:pt x="297497" y="386283"/>
                </a:lnTo>
                <a:lnTo>
                  <a:pt x="343268" y="374840"/>
                </a:lnTo>
                <a:lnTo>
                  <a:pt x="286054" y="432054"/>
                </a:lnTo>
                <a:lnTo>
                  <a:pt x="0" y="432054"/>
                </a:lnTo>
                <a:lnTo>
                  <a:pt x="0" y="0"/>
                </a:lnTo>
                <a:lnTo>
                  <a:pt x="343268" y="0"/>
                </a:lnTo>
                <a:lnTo>
                  <a:pt x="343268" y="37484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1074809" y="3896494"/>
            <a:ext cx="6410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8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11185" y="3023557"/>
            <a:ext cx="307181" cy="490538"/>
          </a:xfrm>
          <a:custGeom>
            <a:avLst/>
            <a:gdLst/>
            <a:ahLst/>
            <a:cxnLst/>
            <a:rect l="l" t="t" r="r" b="b"/>
            <a:pathLst>
              <a:path w="409575" h="654050">
                <a:moveTo>
                  <a:pt x="409079" y="0"/>
                </a:moveTo>
                <a:lnTo>
                  <a:pt x="0" y="65388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811181" y="3447839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2730" y="0"/>
                </a:moveTo>
                <a:lnTo>
                  <a:pt x="0" y="88176"/>
                </a:lnTo>
                <a:lnTo>
                  <a:pt x="78104" y="4714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059421" y="3023555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75361" y="88176"/>
                </a:moveTo>
                <a:lnTo>
                  <a:pt x="78092" y="0"/>
                </a:lnTo>
                <a:lnTo>
                  <a:pt x="0" y="4102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265397" y="3268055"/>
            <a:ext cx="27146" cy="245269"/>
          </a:xfrm>
          <a:custGeom>
            <a:avLst/>
            <a:gdLst/>
            <a:ahLst/>
            <a:cxnLst/>
            <a:rect l="l" t="t" r="r" b="b"/>
            <a:pathLst>
              <a:path w="36195" h="327025">
                <a:moveTo>
                  <a:pt x="36195" y="0"/>
                </a:moveTo>
                <a:lnTo>
                  <a:pt x="0" y="32651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238563" y="3452458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88353" y="9804"/>
                </a:moveTo>
                <a:lnTo>
                  <a:pt x="35775" y="80645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253114" y="3268055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0" y="70840"/>
                </a:moveTo>
                <a:lnTo>
                  <a:pt x="52577" y="0"/>
                </a:lnTo>
                <a:lnTo>
                  <a:pt x="88353" y="8063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620003" y="3267583"/>
            <a:ext cx="99536" cy="246221"/>
          </a:xfrm>
          <a:custGeom>
            <a:avLst/>
            <a:gdLst/>
            <a:ahLst/>
            <a:cxnLst/>
            <a:rect l="l" t="t" r="r" b="b"/>
            <a:pathLst>
              <a:path w="132714" h="328295">
                <a:moveTo>
                  <a:pt x="0" y="0"/>
                </a:moveTo>
                <a:lnTo>
                  <a:pt x="132194" y="32776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66853" y="3447932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0" y="33261"/>
                </a:moveTo>
                <a:lnTo>
                  <a:pt x="69723" y="87299"/>
                </a:lnTo>
                <a:lnTo>
                  <a:pt x="82448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10458" y="3267579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82448" y="54051"/>
                </a:moveTo>
                <a:lnTo>
                  <a:pt x="12725" y="0"/>
                </a:lnTo>
                <a:lnTo>
                  <a:pt x="0" y="8729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1560865" y="2919602"/>
            <a:ext cx="384334" cy="159544"/>
          </a:xfrm>
          <a:custGeom>
            <a:avLst/>
            <a:gdLst/>
            <a:ahLst/>
            <a:cxnLst/>
            <a:rect l="l" t="t" r="r" b="b"/>
            <a:pathLst>
              <a:path w="512444" h="212725">
                <a:moveTo>
                  <a:pt x="0" y="0"/>
                </a:moveTo>
                <a:lnTo>
                  <a:pt x="512114" y="21240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1879388" y="3026218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34061" y="0"/>
                </a:moveTo>
                <a:lnTo>
                  <a:pt x="87414" y="70256"/>
                </a:lnTo>
                <a:lnTo>
                  <a:pt x="0" y="821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1560864" y="2322392"/>
            <a:ext cx="386238" cy="430054"/>
          </a:xfrm>
          <a:custGeom>
            <a:avLst/>
            <a:gdLst/>
            <a:ahLst/>
            <a:cxnLst/>
            <a:rect l="l" t="t" r="r" b="b"/>
            <a:pathLst>
              <a:path w="514984" h="573404">
                <a:moveTo>
                  <a:pt x="0" y="0"/>
                </a:moveTo>
                <a:lnTo>
                  <a:pt x="514527" y="57323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1883771" y="2687520"/>
            <a:ext cx="63341" cy="65246"/>
          </a:xfrm>
          <a:custGeom>
            <a:avLst/>
            <a:gdLst/>
            <a:ahLst/>
            <a:cxnLst/>
            <a:rect l="l" t="t" r="r" b="b"/>
            <a:pathLst>
              <a:path w="84455" h="86995">
                <a:moveTo>
                  <a:pt x="66166" y="0"/>
                </a:moveTo>
                <a:lnTo>
                  <a:pt x="83985" y="86398"/>
                </a:lnTo>
                <a:lnTo>
                  <a:pt x="0" y="59385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1560865" y="3355972"/>
            <a:ext cx="385286" cy="297180"/>
          </a:xfrm>
          <a:custGeom>
            <a:avLst/>
            <a:gdLst/>
            <a:ahLst/>
            <a:cxnLst/>
            <a:rect l="l" t="t" r="r" b="b"/>
            <a:pathLst>
              <a:path w="513715" h="396239">
                <a:moveTo>
                  <a:pt x="0" y="396087"/>
                </a:moveTo>
                <a:lnTo>
                  <a:pt x="513359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1880274" y="3355974"/>
            <a:ext cx="65723" cy="61436"/>
          </a:xfrm>
          <a:custGeom>
            <a:avLst/>
            <a:gdLst/>
            <a:ahLst/>
            <a:cxnLst/>
            <a:rect l="l" t="t" r="r" b="b"/>
            <a:pathLst>
              <a:path w="87630" h="81914">
                <a:moveTo>
                  <a:pt x="54305" y="81737"/>
                </a:moveTo>
                <a:lnTo>
                  <a:pt x="87477" y="0"/>
                </a:lnTo>
                <a:lnTo>
                  <a:pt x="0" y="11353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6658897" y="2869883"/>
            <a:ext cx="129158" cy="242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6694982" y="2890713"/>
            <a:ext cx="57146" cy="171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694977" y="2890714"/>
            <a:ext cx="57150" cy="17145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0"/>
                </a:lnTo>
                <a:lnTo>
                  <a:pt x="76200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773198" y="2812733"/>
            <a:ext cx="129149" cy="2994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809278" y="2833563"/>
            <a:ext cx="57145" cy="228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6809277" y="2833564"/>
            <a:ext cx="57150" cy="2286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774"/>
                </a:lnTo>
                <a:lnTo>
                  <a:pt x="0" y="3047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6887498" y="2927033"/>
            <a:ext cx="129158" cy="1851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6923573" y="2947855"/>
            <a:ext cx="57145" cy="1142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6923568" y="2947855"/>
            <a:ext cx="57150" cy="1143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0"/>
                </a:lnTo>
                <a:lnTo>
                  <a:pt x="76200" y="152387"/>
                </a:lnTo>
                <a:lnTo>
                  <a:pt x="0" y="1523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7001798" y="2755583"/>
            <a:ext cx="129158" cy="3566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7037868" y="2776423"/>
            <a:ext cx="57145" cy="2857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7037868" y="2776423"/>
            <a:ext cx="57150" cy="28575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0"/>
                </a:moveTo>
                <a:lnTo>
                  <a:pt x="76200" y="0"/>
                </a:lnTo>
                <a:lnTo>
                  <a:pt x="76200" y="380974"/>
                </a:lnTo>
                <a:lnTo>
                  <a:pt x="0" y="380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6580906" y="2719083"/>
            <a:ext cx="628650" cy="40005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838200" y="0"/>
                </a:lnTo>
                <a:lnTo>
                  <a:pt x="838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2024032" y="2515562"/>
            <a:ext cx="1800224" cy="12161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2059496" y="2541556"/>
            <a:ext cx="1728190" cy="1134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2059495" y="2541561"/>
            <a:ext cx="1728311" cy="1134428"/>
          </a:xfrm>
          <a:custGeom>
            <a:avLst/>
            <a:gdLst/>
            <a:ahLst/>
            <a:cxnLst/>
            <a:rect l="l" t="t" r="r" b="b"/>
            <a:pathLst>
              <a:path w="2304415" h="1512570">
                <a:moveTo>
                  <a:pt x="0" y="378040"/>
                </a:moveTo>
                <a:lnTo>
                  <a:pt x="1548168" y="378040"/>
                </a:lnTo>
                <a:lnTo>
                  <a:pt x="1548168" y="0"/>
                </a:lnTo>
                <a:lnTo>
                  <a:pt x="2304249" y="756081"/>
                </a:lnTo>
                <a:lnTo>
                  <a:pt x="1548168" y="1512163"/>
                </a:lnTo>
                <a:lnTo>
                  <a:pt x="1548168" y="1134122"/>
                </a:lnTo>
                <a:lnTo>
                  <a:pt x="0" y="1134122"/>
                </a:lnTo>
                <a:lnTo>
                  <a:pt x="0" y="37804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 txBox="1"/>
          <p:nvPr/>
        </p:nvSpPr>
        <p:spPr>
          <a:xfrm>
            <a:off x="2494801" y="2839022"/>
            <a:ext cx="4910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-476" algn="ctr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Extract  </a:t>
            </a:r>
            <a:r>
              <a:rPr sz="900" i="1" spc="-158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ra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1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orm 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Load  Refresh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14995" y="2136944"/>
            <a:ext cx="4876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3334"/>
            <a:r>
              <a:rPr sz="900" i="1" spc="23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ada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a  </a:t>
            </a: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8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58398" y="1765745"/>
            <a:ext cx="528065" cy="242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2694220" y="1786395"/>
            <a:ext cx="457176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269422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2144048" y="1765745"/>
            <a:ext cx="528065" cy="2423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2179889" y="1786395"/>
            <a:ext cx="457181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217989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 txBox="1"/>
          <p:nvPr/>
        </p:nvSpPr>
        <p:spPr>
          <a:xfrm>
            <a:off x="1960861" y="1268276"/>
            <a:ext cx="1353503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/>
            <a:r>
              <a:rPr sz="1350" i="1" spc="-56" dirty="0">
                <a:latin typeface="Arial"/>
                <a:cs typeface="Arial"/>
              </a:rPr>
              <a:t>Data</a:t>
            </a:r>
            <a:r>
              <a:rPr sz="1350" i="1" spc="-113" dirty="0">
                <a:latin typeface="Arial"/>
                <a:cs typeface="Arial"/>
              </a:rPr>
              <a:t> </a:t>
            </a:r>
            <a:r>
              <a:rPr sz="1350" i="1" spc="-53" dirty="0">
                <a:latin typeface="Arial"/>
                <a:cs typeface="Arial"/>
              </a:rPr>
              <a:t>staging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Monitoring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Administration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9334" y="1926909"/>
            <a:ext cx="328031" cy="4903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3324775" y="1947492"/>
            <a:ext cx="257451" cy="4194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3324776" y="2017406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4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3324773" y="1947492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3631191" y="2383960"/>
            <a:ext cx="259080" cy="207645"/>
          </a:xfrm>
          <a:custGeom>
            <a:avLst/>
            <a:gdLst/>
            <a:ahLst/>
            <a:cxnLst/>
            <a:rect l="l" t="t" r="r" b="b"/>
            <a:pathLst>
              <a:path w="345439" h="276860">
                <a:moveTo>
                  <a:pt x="345313" y="276250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3631195" y="2383962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1724" y="82308"/>
                </a:moveTo>
                <a:lnTo>
                  <a:pt x="0" y="0"/>
                </a:lnTo>
                <a:lnTo>
                  <a:pt x="87261" y="1289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3824720" y="2529415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55537" y="0"/>
                </a:moveTo>
                <a:lnTo>
                  <a:pt x="87274" y="82308"/>
                </a:lnTo>
                <a:lnTo>
                  <a:pt x="0" y="694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2402365" y="3655124"/>
            <a:ext cx="328040" cy="490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2437541" y="3675689"/>
            <a:ext cx="25744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7" name="object 97"/>
          <p:cNvSpPr/>
          <p:nvPr/>
        </p:nvSpPr>
        <p:spPr>
          <a:xfrm>
            <a:off x="2437540" y="37455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98"/>
          <p:cNvSpPr/>
          <p:nvPr/>
        </p:nvSpPr>
        <p:spPr>
          <a:xfrm>
            <a:off x="2437537" y="36756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2516665" y="3769424"/>
            <a:ext cx="328040" cy="4903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2551832" y="3789989"/>
            <a:ext cx="257459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/>
          <p:nvPr/>
        </p:nvSpPr>
        <p:spPr>
          <a:xfrm>
            <a:off x="2551840" y="38598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102"/>
          <p:cNvSpPr/>
          <p:nvPr/>
        </p:nvSpPr>
        <p:spPr>
          <a:xfrm>
            <a:off x="2551837" y="37899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/>
          <p:nvPr/>
        </p:nvSpPr>
        <p:spPr>
          <a:xfrm>
            <a:off x="2630965" y="3883724"/>
            <a:ext cx="328031" cy="4903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104"/>
          <p:cNvSpPr/>
          <p:nvPr/>
        </p:nvSpPr>
        <p:spPr>
          <a:xfrm>
            <a:off x="2666141" y="3904289"/>
            <a:ext cx="25745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5" name="object 105"/>
          <p:cNvSpPr/>
          <p:nvPr/>
        </p:nvSpPr>
        <p:spPr>
          <a:xfrm>
            <a:off x="2666140" y="39741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6" name="object 106"/>
          <p:cNvSpPr/>
          <p:nvPr/>
        </p:nvSpPr>
        <p:spPr>
          <a:xfrm>
            <a:off x="2666137" y="39042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7" name="object 107"/>
          <p:cNvSpPr/>
          <p:nvPr/>
        </p:nvSpPr>
        <p:spPr>
          <a:xfrm>
            <a:off x="5320444" y="2384108"/>
            <a:ext cx="470915" cy="4137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08"/>
          <p:cNvSpPr/>
          <p:nvPr/>
        </p:nvSpPr>
        <p:spPr>
          <a:xfrm>
            <a:off x="5356277" y="2490378"/>
            <a:ext cx="314306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9" name="object 109"/>
          <p:cNvSpPr/>
          <p:nvPr/>
        </p:nvSpPr>
        <p:spPr>
          <a:xfrm>
            <a:off x="5670592" y="2404664"/>
            <a:ext cx="85715" cy="342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0" name="object 110"/>
          <p:cNvSpPr/>
          <p:nvPr/>
        </p:nvSpPr>
        <p:spPr>
          <a:xfrm>
            <a:off x="5356276" y="2404663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1" name="object 111"/>
          <p:cNvSpPr/>
          <p:nvPr/>
        </p:nvSpPr>
        <p:spPr>
          <a:xfrm>
            <a:off x="5356272" y="2404662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2" name="object 112"/>
          <p:cNvSpPr/>
          <p:nvPr/>
        </p:nvSpPr>
        <p:spPr>
          <a:xfrm>
            <a:off x="5356272" y="2404662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3" name="object 113"/>
          <p:cNvSpPr/>
          <p:nvPr/>
        </p:nvSpPr>
        <p:spPr>
          <a:xfrm>
            <a:off x="5670588" y="2490377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4" name="object 114"/>
          <p:cNvSpPr/>
          <p:nvPr/>
        </p:nvSpPr>
        <p:spPr>
          <a:xfrm>
            <a:off x="5320444" y="3744279"/>
            <a:ext cx="470915" cy="4137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5" name="object 115"/>
          <p:cNvSpPr/>
          <p:nvPr/>
        </p:nvSpPr>
        <p:spPr>
          <a:xfrm>
            <a:off x="5356277" y="3850577"/>
            <a:ext cx="314306" cy="257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6" name="object 116"/>
          <p:cNvSpPr/>
          <p:nvPr/>
        </p:nvSpPr>
        <p:spPr>
          <a:xfrm>
            <a:off x="5670592" y="3764862"/>
            <a:ext cx="85715" cy="342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7" name="object 117"/>
          <p:cNvSpPr/>
          <p:nvPr/>
        </p:nvSpPr>
        <p:spPr>
          <a:xfrm>
            <a:off x="5356276" y="3764862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8" name="object 118"/>
          <p:cNvSpPr/>
          <p:nvPr/>
        </p:nvSpPr>
        <p:spPr>
          <a:xfrm>
            <a:off x="5356272" y="3764863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9" name="object 119"/>
          <p:cNvSpPr/>
          <p:nvPr/>
        </p:nvSpPr>
        <p:spPr>
          <a:xfrm>
            <a:off x="5356272" y="3764863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0" name="object 120"/>
          <p:cNvSpPr/>
          <p:nvPr/>
        </p:nvSpPr>
        <p:spPr>
          <a:xfrm>
            <a:off x="5670588" y="3850579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1" name="object 121"/>
          <p:cNvSpPr/>
          <p:nvPr/>
        </p:nvSpPr>
        <p:spPr>
          <a:xfrm>
            <a:off x="4928141" y="2652736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2" name="object 122"/>
          <p:cNvSpPr/>
          <p:nvPr/>
        </p:nvSpPr>
        <p:spPr>
          <a:xfrm>
            <a:off x="4928139" y="2753049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3" name="object 123"/>
          <p:cNvSpPr/>
          <p:nvPr/>
        </p:nvSpPr>
        <p:spPr>
          <a:xfrm>
            <a:off x="5173500" y="2648473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4" name="object 124"/>
          <p:cNvSpPr/>
          <p:nvPr/>
        </p:nvSpPr>
        <p:spPr>
          <a:xfrm>
            <a:off x="4982147" y="3732852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2075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125"/>
          <p:cNvSpPr/>
          <p:nvPr/>
        </p:nvSpPr>
        <p:spPr>
          <a:xfrm>
            <a:off x="4982145" y="372859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79514"/>
                </a:moveTo>
                <a:lnTo>
                  <a:pt x="0" y="5676"/>
                </a:lnTo>
                <a:lnTo>
                  <a:pt x="88036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6" name="object 126"/>
          <p:cNvSpPr/>
          <p:nvPr/>
        </p:nvSpPr>
        <p:spPr>
          <a:xfrm>
            <a:off x="5227506" y="3833172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0"/>
                </a:moveTo>
                <a:lnTo>
                  <a:pt x="88036" y="73837"/>
                </a:lnTo>
                <a:lnTo>
                  <a:pt x="0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7" name="object 127"/>
          <p:cNvSpPr/>
          <p:nvPr/>
        </p:nvSpPr>
        <p:spPr>
          <a:xfrm>
            <a:off x="5857655" y="2233233"/>
            <a:ext cx="557774" cy="151104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object 128"/>
          <p:cNvSpPr/>
          <p:nvPr/>
        </p:nvSpPr>
        <p:spPr>
          <a:xfrm>
            <a:off x="5893925" y="2271532"/>
            <a:ext cx="486051" cy="140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9" name="object 129"/>
          <p:cNvSpPr/>
          <p:nvPr/>
        </p:nvSpPr>
        <p:spPr>
          <a:xfrm>
            <a:off x="5893924" y="2271534"/>
            <a:ext cx="486251" cy="1404461"/>
          </a:xfrm>
          <a:custGeom>
            <a:avLst/>
            <a:gdLst/>
            <a:ahLst/>
            <a:cxnLst/>
            <a:rect l="l" t="t" r="r" b="b"/>
            <a:pathLst>
              <a:path w="648334" h="1872614">
                <a:moveTo>
                  <a:pt x="648068" y="1404150"/>
                </a:moveTo>
                <a:lnTo>
                  <a:pt x="324027" y="1404150"/>
                </a:lnTo>
                <a:lnTo>
                  <a:pt x="324027" y="1872195"/>
                </a:lnTo>
                <a:lnTo>
                  <a:pt x="0" y="936104"/>
                </a:lnTo>
                <a:lnTo>
                  <a:pt x="324027" y="0"/>
                </a:lnTo>
                <a:lnTo>
                  <a:pt x="324027" y="468045"/>
                </a:lnTo>
                <a:lnTo>
                  <a:pt x="648068" y="468045"/>
                </a:lnTo>
                <a:lnTo>
                  <a:pt x="648068" y="140415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0" name="object 130"/>
          <p:cNvSpPr/>
          <p:nvPr/>
        </p:nvSpPr>
        <p:spPr>
          <a:xfrm>
            <a:off x="5320444" y="3085910"/>
            <a:ext cx="470915" cy="4137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1" name="object 131"/>
          <p:cNvSpPr/>
          <p:nvPr/>
        </p:nvSpPr>
        <p:spPr>
          <a:xfrm>
            <a:off x="5356277" y="3192456"/>
            <a:ext cx="314307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132"/>
          <p:cNvSpPr/>
          <p:nvPr/>
        </p:nvSpPr>
        <p:spPr>
          <a:xfrm>
            <a:off x="5670593" y="3106741"/>
            <a:ext cx="85715" cy="3428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133"/>
          <p:cNvSpPr/>
          <p:nvPr/>
        </p:nvSpPr>
        <p:spPr>
          <a:xfrm>
            <a:off x="5356277" y="3106741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4" name="object 134"/>
          <p:cNvSpPr/>
          <p:nvPr/>
        </p:nvSpPr>
        <p:spPr>
          <a:xfrm>
            <a:off x="5356272" y="3106740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5" name="object 135"/>
          <p:cNvSpPr/>
          <p:nvPr/>
        </p:nvSpPr>
        <p:spPr>
          <a:xfrm>
            <a:off x="5356272" y="3106740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6" name="object 136"/>
          <p:cNvSpPr/>
          <p:nvPr/>
        </p:nvSpPr>
        <p:spPr>
          <a:xfrm>
            <a:off x="5670588" y="3192455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7" name="object 137"/>
          <p:cNvSpPr/>
          <p:nvPr/>
        </p:nvSpPr>
        <p:spPr>
          <a:xfrm>
            <a:off x="4928140" y="3354813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8" name="object 138"/>
          <p:cNvSpPr/>
          <p:nvPr/>
        </p:nvSpPr>
        <p:spPr>
          <a:xfrm>
            <a:off x="4928139" y="345512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139"/>
          <p:cNvSpPr/>
          <p:nvPr/>
        </p:nvSpPr>
        <p:spPr>
          <a:xfrm>
            <a:off x="5173500" y="3350551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140"/>
          <p:cNvSpPr txBox="1"/>
          <p:nvPr/>
        </p:nvSpPr>
        <p:spPr>
          <a:xfrm>
            <a:off x="6016748" y="2901302"/>
            <a:ext cx="3233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cc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01931" y="4269751"/>
            <a:ext cx="1404461" cy="216218"/>
          </a:xfrm>
          <a:custGeom>
            <a:avLst/>
            <a:gdLst/>
            <a:ahLst/>
            <a:cxnLst/>
            <a:rect l="l" t="t" r="r" b="b"/>
            <a:pathLst>
              <a:path w="1872615" h="288289">
                <a:moveTo>
                  <a:pt x="1872208" y="0"/>
                </a:moveTo>
                <a:lnTo>
                  <a:pt x="1864034" y="56058"/>
                </a:lnTo>
                <a:lnTo>
                  <a:pt x="1841742" y="101836"/>
                </a:lnTo>
                <a:lnTo>
                  <a:pt x="1808681" y="132700"/>
                </a:lnTo>
                <a:lnTo>
                  <a:pt x="1768195" y="144017"/>
                </a:lnTo>
                <a:lnTo>
                  <a:pt x="1023734" y="144017"/>
                </a:lnTo>
                <a:lnTo>
                  <a:pt x="983248" y="155335"/>
                </a:lnTo>
                <a:lnTo>
                  <a:pt x="950187" y="186199"/>
                </a:lnTo>
                <a:lnTo>
                  <a:pt x="927895" y="231977"/>
                </a:lnTo>
                <a:lnTo>
                  <a:pt x="919721" y="288035"/>
                </a:lnTo>
                <a:lnTo>
                  <a:pt x="911547" y="231977"/>
                </a:lnTo>
                <a:lnTo>
                  <a:pt x="889255" y="186199"/>
                </a:lnTo>
                <a:lnTo>
                  <a:pt x="856193" y="155335"/>
                </a:lnTo>
                <a:lnTo>
                  <a:pt x="815708" y="144017"/>
                </a:lnTo>
                <a:lnTo>
                  <a:pt x="104012" y="144017"/>
                </a:lnTo>
                <a:lnTo>
                  <a:pt x="63527" y="132700"/>
                </a:lnTo>
                <a:lnTo>
                  <a:pt x="30465" y="101836"/>
                </a:lnTo>
                <a:lnTo>
                  <a:pt x="8174" y="56058"/>
                </a:lnTo>
                <a:lnTo>
                  <a:pt x="0" y="0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42"/>
          <p:cNvSpPr txBox="1"/>
          <p:nvPr/>
        </p:nvSpPr>
        <p:spPr>
          <a:xfrm>
            <a:off x="6252755" y="4562642"/>
            <a:ext cx="87296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4773"/>
            <a:r>
              <a:rPr sz="1350" spc="-113" dirty="0">
                <a:latin typeface="Arial"/>
                <a:cs typeface="Arial"/>
              </a:rPr>
              <a:t>End </a:t>
            </a:r>
            <a:r>
              <a:rPr sz="1350" spc="-83" dirty="0">
                <a:latin typeface="Arial"/>
                <a:cs typeface="Arial"/>
              </a:rPr>
              <a:t>User  Ap</a:t>
            </a:r>
            <a:r>
              <a:rPr sz="1350" spc="-45" dirty="0">
                <a:latin typeface="Arial"/>
                <a:cs typeface="Arial"/>
              </a:rPr>
              <a:t>p</a:t>
            </a:r>
            <a:r>
              <a:rPr sz="1350" spc="4" dirty="0">
                <a:latin typeface="Arial"/>
                <a:cs typeface="Arial"/>
              </a:rPr>
              <a:t>li</a:t>
            </a:r>
            <a:r>
              <a:rPr sz="1350" spc="-120" dirty="0">
                <a:latin typeface="Arial"/>
                <a:cs typeface="Arial"/>
              </a:rPr>
              <a:t>c</a:t>
            </a:r>
            <a:r>
              <a:rPr sz="1350" spc="-116" dirty="0">
                <a:latin typeface="Arial"/>
                <a:cs typeface="Arial"/>
              </a:rPr>
              <a:t>a</a:t>
            </a:r>
            <a:r>
              <a:rPr sz="1350" spc="71" dirty="0">
                <a:latin typeface="Arial"/>
                <a:cs typeface="Arial"/>
              </a:rPr>
              <a:t>t</a:t>
            </a:r>
            <a:r>
              <a:rPr sz="1350" spc="4" dirty="0">
                <a:latin typeface="Arial"/>
                <a:cs typeface="Arial"/>
              </a:rPr>
              <a:t>i</a:t>
            </a:r>
            <a:r>
              <a:rPr sz="1350" spc="-45" dirty="0">
                <a:latin typeface="Arial"/>
                <a:cs typeface="Arial"/>
              </a:rPr>
              <a:t>on</a:t>
            </a:r>
            <a:r>
              <a:rPr sz="1350" spc="-1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/>
          </p:nvPr>
        </p:nvGraphicFramePr>
        <p:xfrm>
          <a:off x="6351992" y="1821580"/>
          <a:ext cx="989370" cy="1067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Productt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59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59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06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 marR="14604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64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0033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21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45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7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7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144"/>
          <p:cNvSpPr txBox="1"/>
          <p:nvPr/>
        </p:nvSpPr>
        <p:spPr>
          <a:xfrm>
            <a:off x="6502477" y="3680260"/>
            <a:ext cx="576739" cy="302006"/>
          </a:xfrm>
          <a:prstGeom prst="rect">
            <a:avLst/>
          </a:prstGeom>
          <a:ln w="9524">
            <a:solidFill>
              <a:srgbClr val="46AAC5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0966" marR="105251" indent="7620" algn="just">
              <a:spcBef>
                <a:spcPts val="465"/>
              </a:spcBef>
            </a:pPr>
            <a:r>
              <a:rPr sz="525" spc="-38" dirty="0">
                <a:solidFill>
                  <a:srgbClr val="17375E"/>
                </a:solidFill>
                <a:latin typeface="Arial"/>
                <a:cs typeface="Arial"/>
              </a:rPr>
              <a:t>Falö </a:t>
            </a:r>
            <a:r>
              <a:rPr sz="525" spc="-19" dirty="0">
                <a:solidFill>
                  <a:srgbClr val="17375E"/>
                </a:solidFill>
                <a:latin typeface="Arial"/>
                <a:cs typeface="Arial"/>
              </a:rPr>
              <a:t>aöldf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flaöd </a:t>
            </a:r>
            <a:r>
              <a:rPr sz="525" spc="-23" dirty="0">
                <a:solidFill>
                  <a:srgbClr val="17375E"/>
                </a:solidFill>
                <a:latin typeface="Arial"/>
                <a:cs typeface="Arial"/>
              </a:rPr>
              <a:t>aklöd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falö   </a:t>
            </a:r>
            <a:r>
              <a:rPr sz="525" spc="23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525" spc="-26" dirty="0">
                <a:solidFill>
                  <a:srgbClr val="17375E"/>
                </a:solidFill>
                <a:latin typeface="Arial"/>
                <a:cs typeface="Arial"/>
              </a:rPr>
              <a:t>alksdf</a:t>
            </a:r>
            <a:endParaRPr sz="525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63048" y="2460981"/>
            <a:ext cx="113728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Ad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hoc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Query/Reporting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98971" y="1268276"/>
            <a:ext cx="1435417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i="1" spc="-79" dirty="0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468154">
              <a:spcBef>
                <a:spcPts val="968"/>
              </a:spcBef>
            </a:pP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Analytic</a:t>
            </a:r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03053" y="3389211"/>
            <a:ext cx="9653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84" marR="3810" indent="-203835"/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Forecasting,</a:t>
            </a:r>
            <a:r>
              <a:rPr sz="900" i="1" spc="-12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scoring, 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58706" y="1974977"/>
            <a:ext cx="287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04"/>
            <a:r>
              <a:rPr sz="900" i="1" spc="-146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139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9525"/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cubes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92226" y="3919220"/>
            <a:ext cx="36766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" marR="3810" indent="-30004" algn="just"/>
            <a:r>
              <a:rPr sz="900" i="1" spc="-199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ag</a:t>
            </a: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ng  </a:t>
            </a:r>
            <a:r>
              <a:rPr sz="900" i="1" spc="-75" dirty="0">
                <a:solidFill>
                  <a:srgbClr val="17375E"/>
                </a:solidFill>
                <a:latin typeface="Arial"/>
                <a:cs typeface="Arial"/>
              </a:rPr>
              <a:t>Tables 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35" dirty="0">
                <a:solidFill>
                  <a:srgbClr val="17375E"/>
                </a:solidFill>
                <a:latin typeface="Arial"/>
                <a:cs typeface="Arial"/>
              </a:rPr>
              <a:t>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66189" y="4275036"/>
            <a:ext cx="7062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16" marR="3810" indent="-44768"/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RDBMS,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Rolap, 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Molap,</a:t>
            </a:r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Holap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491542" y="2170586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2" name="object 152"/>
          <p:cNvSpPr/>
          <p:nvPr/>
        </p:nvSpPr>
        <p:spPr>
          <a:xfrm>
            <a:off x="2458209" y="217058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3" name="object 153"/>
          <p:cNvSpPr/>
          <p:nvPr/>
        </p:nvSpPr>
        <p:spPr>
          <a:xfrm>
            <a:off x="2458208" y="242332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200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154"/>
          <p:cNvSpPr/>
          <p:nvPr/>
        </p:nvSpPr>
        <p:spPr>
          <a:xfrm>
            <a:off x="2977596" y="3520735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155"/>
          <p:cNvSpPr/>
          <p:nvPr/>
        </p:nvSpPr>
        <p:spPr>
          <a:xfrm>
            <a:off x="2944263" y="352073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6" name="object 156"/>
          <p:cNvSpPr/>
          <p:nvPr/>
        </p:nvSpPr>
        <p:spPr>
          <a:xfrm>
            <a:off x="2944262" y="377347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199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73365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1:st Normal Form (1NF)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400" dirty="0" smtClean="0"/>
              <a:t>1 NF is a </a:t>
            </a:r>
            <a:r>
              <a:rPr lang="sv-SE" sz="1400" dirty="0" err="1" smtClean="0"/>
              <a:t>property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a relation </a:t>
            </a:r>
            <a:r>
              <a:rPr lang="sv-SE" sz="1400" dirty="0" err="1" smtClean="0"/>
              <a:t>where</a:t>
            </a:r>
            <a:r>
              <a:rPr lang="sv-SE" sz="1400" dirty="0" smtClean="0"/>
              <a:t> </a:t>
            </a:r>
            <a:r>
              <a:rPr lang="sv-SE" sz="1400" dirty="0" err="1" smtClean="0"/>
              <a:t>each</a:t>
            </a:r>
            <a:r>
              <a:rPr lang="sv-SE" sz="1400" dirty="0" smtClean="0"/>
              <a:t> </a:t>
            </a:r>
            <a:r>
              <a:rPr lang="sv-SE" sz="1400" dirty="0" err="1" smtClean="0"/>
              <a:t>attribute</a:t>
            </a:r>
            <a:r>
              <a:rPr lang="sv-SE" sz="1400" dirty="0" smtClean="0"/>
              <a:t> in a </a:t>
            </a:r>
            <a:r>
              <a:rPr lang="sv-SE" sz="1400" dirty="0" err="1" smtClean="0"/>
              <a:t>tuple</a:t>
            </a:r>
            <a:r>
              <a:rPr lang="sv-SE" sz="1400" dirty="0" smtClean="0"/>
              <a:t> </a:t>
            </a:r>
            <a:r>
              <a:rPr lang="sv-SE" sz="1400" dirty="0" err="1" smtClean="0"/>
              <a:t>contains</a:t>
            </a:r>
            <a:r>
              <a:rPr lang="sv-SE" sz="1400" dirty="0" smtClean="0"/>
              <a:t> </a:t>
            </a:r>
            <a:r>
              <a:rPr lang="sv-SE" sz="1400" dirty="0" err="1" smtClean="0"/>
              <a:t>only</a:t>
            </a:r>
            <a:r>
              <a:rPr lang="sv-SE" sz="1400" dirty="0" smtClean="0"/>
              <a:t> a </a:t>
            </a:r>
            <a:r>
              <a:rPr lang="sv-SE" sz="1400" dirty="0" err="1" smtClean="0"/>
              <a:t>single</a:t>
            </a:r>
            <a:r>
              <a:rPr lang="sv-SE" sz="1400" dirty="0" smtClean="0"/>
              <a:t> </a:t>
            </a:r>
            <a:r>
              <a:rPr lang="sv-SE" sz="1400" dirty="0" err="1" smtClean="0"/>
              <a:t>value</a:t>
            </a:r>
            <a:r>
              <a:rPr lang="sv-SE" sz="1400" dirty="0" smtClean="0"/>
              <a:t> from a </a:t>
            </a:r>
            <a:r>
              <a:rPr lang="sv-SE" sz="1400" dirty="0" err="1" smtClean="0"/>
              <a:t>domain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9687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1:st Normal Form (1NF)</a:t>
            </a:r>
            <a:endParaRPr lang="sv-SE" dirty="0"/>
          </a:p>
        </p:txBody>
      </p:sp>
      <p:sp>
        <p:nvSpPr>
          <p:cNvPr id="4" name="object 7"/>
          <p:cNvSpPr/>
          <p:nvPr/>
        </p:nvSpPr>
        <p:spPr>
          <a:xfrm>
            <a:off x="849979" y="1459022"/>
            <a:ext cx="2286000" cy="2949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3603847" y="1801923"/>
            <a:ext cx="2302002" cy="2391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ight Arrow 5"/>
          <p:cNvSpPr/>
          <p:nvPr/>
        </p:nvSpPr>
        <p:spPr>
          <a:xfrm>
            <a:off x="3549112" y="2642460"/>
            <a:ext cx="317715" cy="883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4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2:nd Normal Form (2NF)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400" dirty="0" smtClean="0"/>
              <a:t>2 NF is a </a:t>
            </a:r>
            <a:r>
              <a:rPr lang="sv-SE" sz="1400" dirty="0" err="1" smtClean="0"/>
              <a:t>property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a relation </a:t>
            </a:r>
            <a:r>
              <a:rPr lang="sv-SE" sz="1400" dirty="0" err="1" smtClean="0"/>
              <a:t>that</a:t>
            </a:r>
            <a:r>
              <a:rPr lang="sv-SE" sz="1400" dirty="0" smtClean="0"/>
              <a:t> is in 1 NF and </a:t>
            </a:r>
            <a:r>
              <a:rPr lang="sv-SE" sz="1400" dirty="0" err="1" smtClean="0"/>
              <a:t>where</a:t>
            </a:r>
            <a:r>
              <a:rPr lang="sv-SE" sz="1400" dirty="0" smtClean="0"/>
              <a:t> ALL the </a:t>
            </a:r>
            <a:r>
              <a:rPr lang="sv-SE" sz="1400" dirty="0" err="1" smtClean="0"/>
              <a:t>attributes</a:t>
            </a:r>
            <a:r>
              <a:rPr lang="sv-SE" sz="1400" dirty="0" smtClean="0"/>
              <a:t> in a </a:t>
            </a:r>
            <a:r>
              <a:rPr lang="sv-SE" sz="1400" dirty="0" err="1" smtClean="0"/>
              <a:t>composite</a:t>
            </a:r>
            <a:r>
              <a:rPr lang="sv-SE" sz="1400" dirty="0" smtClean="0"/>
              <a:t> </a:t>
            </a:r>
            <a:r>
              <a:rPr lang="sv-SE" sz="1400" dirty="0" err="1" smtClean="0"/>
              <a:t>candidate</a:t>
            </a:r>
            <a:r>
              <a:rPr lang="sv-SE" sz="1400" dirty="0" smtClean="0"/>
              <a:t> </a:t>
            </a:r>
            <a:r>
              <a:rPr lang="sv-SE" sz="1400" dirty="0" err="1" smtClean="0"/>
              <a:t>key</a:t>
            </a:r>
            <a:r>
              <a:rPr lang="sv-SE" sz="1400" dirty="0" smtClean="0"/>
              <a:t> </a:t>
            </a:r>
            <a:r>
              <a:rPr lang="sv-SE" sz="1400" dirty="0" err="1" smtClean="0"/>
              <a:t>determines</a:t>
            </a:r>
            <a:r>
              <a:rPr lang="sv-SE" sz="1400" dirty="0" smtClean="0"/>
              <a:t> the </a:t>
            </a:r>
            <a:r>
              <a:rPr lang="sv-SE" sz="1400" dirty="0" err="1" smtClean="0"/>
              <a:t>values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non-</a:t>
            </a:r>
            <a:r>
              <a:rPr lang="sv-SE" sz="1400" dirty="0" err="1" smtClean="0"/>
              <a:t>key</a:t>
            </a:r>
            <a:r>
              <a:rPr lang="sv-SE" sz="1400" dirty="0" smtClean="0"/>
              <a:t> </a:t>
            </a:r>
            <a:r>
              <a:rPr lang="sv-SE" sz="1400" dirty="0" err="1" smtClean="0"/>
              <a:t>attributes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492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2:nd Normal Form (2NF)</a:t>
            </a:r>
            <a:endParaRPr lang="sv-SE" dirty="0"/>
          </a:p>
        </p:txBody>
      </p:sp>
      <p:sp>
        <p:nvSpPr>
          <p:cNvPr id="4" name="object 8"/>
          <p:cNvSpPr/>
          <p:nvPr/>
        </p:nvSpPr>
        <p:spPr>
          <a:xfrm>
            <a:off x="892609" y="1411571"/>
            <a:ext cx="4733275" cy="168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7450" y="3279249"/>
            <a:ext cx="5158096" cy="164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ight Arrow 5"/>
          <p:cNvSpPr/>
          <p:nvPr/>
        </p:nvSpPr>
        <p:spPr>
          <a:xfrm>
            <a:off x="2941531" y="3518114"/>
            <a:ext cx="317715" cy="883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6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3:rd Normal Form (3NF)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400" dirty="0" smtClean="0"/>
              <a:t>3 </a:t>
            </a:r>
            <a:r>
              <a:rPr lang="sv-SE" sz="1400" dirty="0"/>
              <a:t>NF is a </a:t>
            </a:r>
            <a:r>
              <a:rPr lang="sv-SE" sz="1400" dirty="0" err="1"/>
              <a:t>property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a relation </a:t>
            </a:r>
            <a:r>
              <a:rPr lang="sv-SE" sz="1400" dirty="0" err="1" smtClean="0"/>
              <a:t>that</a:t>
            </a:r>
            <a:r>
              <a:rPr lang="sv-SE" sz="1400" dirty="0" smtClean="0"/>
              <a:t> </a:t>
            </a:r>
            <a:r>
              <a:rPr lang="sv-SE" sz="1400" dirty="0"/>
              <a:t>is in 2 NF and all </a:t>
            </a:r>
            <a:r>
              <a:rPr lang="sv-SE" sz="1400" dirty="0" smtClean="0"/>
              <a:t>non-</a:t>
            </a:r>
            <a:r>
              <a:rPr lang="sv-SE" sz="1400" dirty="0" err="1" smtClean="0"/>
              <a:t>key</a:t>
            </a:r>
            <a:r>
              <a:rPr lang="sv-SE" sz="1400" dirty="0" smtClean="0"/>
              <a:t> </a:t>
            </a:r>
            <a:r>
              <a:rPr lang="sv-SE" sz="1400" dirty="0" err="1" smtClean="0"/>
              <a:t>attributes</a:t>
            </a:r>
            <a:r>
              <a:rPr lang="sv-SE" sz="1400" dirty="0" smtClean="0"/>
              <a:t> </a:t>
            </a:r>
            <a:r>
              <a:rPr lang="sv-SE" sz="1400" dirty="0" err="1" smtClean="0"/>
              <a:t>are</a:t>
            </a:r>
            <a:r>
              <a:rPr lang="sv-SE" sz="1400" dirty="0" smtClean="0"/>
              <a:t> </a:t>
            </a:r>
            <a:r>
              <a:rPr lang="sv-SE" sz="1400" dirty="0" err="1" smtClean="0"/>
              <a:t>determined</a:t>
            </a:r>
            <a:r>
              <a:rPr lang="sv-SE" sz="1400" dirty="0" smtClean="0"/>
              <a:t> </a:t>
            </a:r>
            <a:r>
              <a:rPr lang="sv-SE" sz="1400" dirty="0" err="1" smtClean="0"/>
              <a:t>only</a:t>
            </a:r>
            <a:r>
              <a:rPr lang="sv-SE" sz="1400" dirty="0" smtClean="0"/>
              <a:t> by the </a:t>
            </a:r>
            <a:r>
              <a:rPr lang="sv-SE" sz="1400" dirty="0" err="1" smtClean="0"/>
              <a:t>candidate</a:t>
            </a:r>
            <a:r>
              <a:rPr lang="sv-SE" sz="1400" dirty="0" smtClean="0"/>
              <a:t> </a:t>
            </a:r>
            <a:r>
              <a:rPr lang="sv-SE" sz="1400" dirty="0" err="1" smtClean="0"/>
              <a:t>keys</a:t>
            </a:r>
            <a:r>
              <a:rPr lang="sv-SE" sz="1400" dirty="0" smtClean="0"/>
              <a:t> (and not by </a:t>
            </a:r>
            <a:r>
              <a:rPr lang="sv-SE" sz="1400" dirty="0" err="1" smtClean="0"/>
              <a:t>any</a:t>
            </a:r>
            <a:r>
              <a:rPr lang="sv-SE" sz="1400" dirty="0" smtClean="0"/>
              <a:t> non-</a:t>
            </a:r>
            <a:r>
              <a:rPr lang="sv-SE" sz="1400" dirty="0" err="1" smtClean="0"/>
              <a:t>key</a:t>
            </a:r>
            <a:r>
              <a:rPr lang="sv-SE" sz="1400" dirty="0" smtClean="0"/>
              <a:t> </a:t>
            </a:r>
            <a:r>
              <a:rPr lang="sv-SE" sz="1400" dirty="0" err="1" smtClean="0"/>
              <a:t>attributes</a:t>
            </a:r>
            <a:r>
              <a:rPr lang="sv-SE" sz="1400" dirty="0" smtClean="0"/>
              <a:t>)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32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3:rd Normal Form (3NF)</a:t>
            </a:r>
            <a:endParaRPr lang="sv-SE" dirty="0"/>
          </a:p>
        </p:txBody>
      </p:sp>
      <p:sp>
        <p:nvSpPr>
          <p:cNvPr id="4" name="object 7"/>
          <p:cNvSpPr/>
          <p:nvPr/>
        </p:nvSpPr>
        <p:spPr>
          <a:xfrm>
            <a:off x="792000" y="1344583"/>
            <a:ext cx="5012115" cy="1522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5297837" y="3304886"/>
            <a:ext cx="762000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4250087" y="3068665"/>
            <a:ext cx="1104138" cy="1723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470055" y="3289646"/>
            <a:ext cx="1708404" cy="1463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8769" y="3077048"/>
            <a:ext cx="2487929" cy="17152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32528" y="3043425"/>
            <a:ext cx="758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b="1" spc="-90" dirty="0">
                <a:solidFill>
                  <a:srgbClr val="7E7E7E"/>
                </a:solidFill>
                <a:latin typeface="Arial"/>
                <a:cs typeface="Arial"/>
              </a:rPr>
              <a:t>Person</a:t>
            </a:r>
            <a:endParaRPr lang="sv-SE" sz="10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59837" y="3304886"/>
            <a:ext cx="0" cy="14477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893926" y="3488785"/>
            <a:ext cx="317715" cy="883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2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Integrity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dirty="0" smtClean="0"/>
              <a:t>Data </a:t>
            </a:r>
            <a:r>
              <a:rPr lang="sv-SE" sz="1400" dirty="0" err="1" smtClean="0"/>
              <a:t>Integrity</a:t>
            </a:r>
            <a:r>
              <a:rPr lang="sv-SE" sz="1400" dirty="0" smtClean="0"/>
              <a:t> – is the </a:t>
            </a:r>
            <a:r>
              <a:rPr lang="sv-SE" sz="1400" dirty="0" err="1" smtClean="0"/>
              <a:t>maintenance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the </a:t>
            </a:r>
            <a:r>
              <a:rPr lang="sv-SE" sz="1400" dirty="0" err="1" smtClean="0"/>
              <a:t>accuracy</a:t>
            </a:r>
            <a:r>
              <a:rPr lang="sv-SE" sz="1400" dirty="0" smtClean="0"/>
              <a:t> and </a:t>
            </a:r>
            <a:r>
              <a:rPr lang="sv-SE" sz="1400" dirty="0" err="1" smtClean="0"/>
              <a:t>consistency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data. Data </a:t>
            </a:r>
            <a:r>
              <a:rPr lang="sv-SE" sz="1400" dirty="0" err="1" smtClean="0"/>
              <a:t>integrity</a:t>
            </a:r>
            <a:r>
              <a:rPr lang="sv-SE" sz="1400" dirty="0" smtClean="0"/>
              <a:t> is </a:t>
            </a:r>
            <a:r>
              <a:rPr lang="sv-SE" sz="1400" dirty="0" err="1" smtClean="0"/>
              <a:t>enforced</a:t>
            </a:r>
            <a:r>
              <a:rPr lang="sv-SE" sz="1400" dirty="0" smtClean="0"/>
              <a:t> by a </a:t>
            </a:r>
            <a:r>
              <a:rPr lang="sv-SE" sz="1400" dirty="0" err="1" smtClean="0"/>
              <a:t>number</a:t>
            </a:r>
            <a:r>
              <a:rPr lang="sv-SE" sz="1400" dirty="0" smtClean="0"/>
              <a:t> </a:t>
            </a:r>
            <a:r>
              <a:rPr lang="sv-SE" sz="1400" dirty="0" err="1" smtClean="0"/>
              <a:t>of</a:t>
            </a:r>
            <a:r>
              <a:rPr lang="sv-SE" sz="1400" dirty="0" smtClean="0"/>
              <a:t> </a:t>
            </a:r>
            <a:r>
              <a:rPr lang="sv-SE" sz="1400" dirty="0" err="1" smtClean="0"/>
              <a:t>rules</a:t>
            </a:r>
            <a:r>
              <a:rPr lang="sv-SE" sz="1400" dirty="0"/>
              <a:t>/</a:t>
            </a:r>
            <a:r>
              <a:rPr lang="sv-SE" sz="1400" dirty="0" err="1" smtClean="0"/>
              <a:t>constraints</a:t>
            </a:r>
            <a:r>
              <a:rPr lang="sv-SE" sz="1400" dirty="0" smtClean="0"/>
              <a:t>:</a:t>
            </a:r>
          </a:p>
          <a:p>
            <a:pPr lvl="1">
              <a:spcBef>
                <a:spcPts val="900"/>
              </a:spcBef>
            </a:pPr>
            <a:r>
              <a:rPr lang="sv-SE" sz="1400" dirty="0" err="1" smtClean="0"/>
              <a:t>Entity</a:t>
            </a:r>
            <a:r>
              <a:rPr lang="sv-SE" sz="1400" dirty="0" smtClean="0"/>
              <a:t> </a:t>
            </a:r>
            <a:r>
              <a:rPr lang="sv-SE" sz="1400" dirty="0" err="1" smtClean="0"/>
              <a:t>Integrity</a:t>
            </a:r>
            <a:r>
              <a:rPr lang="sv-SE" sz="1400" dirty="0" smtClean="0"/>
              <a:t> - </a:t>
            </a:r>
            <a:r>
              <a:rPr lang="en-US" sz="1400" spc="-5" dirty="0" smtClean="0">
                <a:solidFill>
                  <a:srgbClr val="002F5F"/>
                </a:solidFill>
                <a:latin typeface="Verdana"/>
              </a:rPr>
              <a:t>e</a:t>
            </a:r>
            <a:r>
              <a:rPr lang="en-US" sz="1400" spc="-15" dirty="0" smtClean="0">
                <a:solidFill>
                  <a:srgbClr val="002F5F"/>
                </a:solidFill>
                <a:latin typeface="Verdana"/>
                <a:cs typeface="Verdana"/>
              </a:rPr>
              <a:t>v</a:t>
            </a:r>
            <a:r>
              <a:rPr lang="en-US" sz="1400" dirty="0" smtClean="0">
                <a:solidFill>
                  <a:srgbClr val="002F5F"/>
                </a:solidFill>
                <a:latin typeface="Verdana"/>
                <a:cs typeface="Verdana"/>
              </a:rPr>
              <a:t>ery tuple must </a:t>
            </a: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have a primary key and the value of the primary key must be unique</a:t>
            </a:r>
          </a:p>
          <a:p>
            <a:pPr lvl="1">
              <a:spcBef>
                <a:spcPts val="900"/>
              </a:spcBef>
            </a:pP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Referential Integrity – the foreign key value must refer to a primary key value of some table in the database</a:t>
            </a:r>
          </a:p>
          <a:p>
            <a:pPr lvl="1">
              <a:spcBef>
                <a:spcPts val="900"/>
              </a:spcBef>
            </a:pPr>
            <a:r>
              <a:rPr lang="en-US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...</a:t>
            </a: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5149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Anomalies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sv-SE" sz="1400" dirty="0" err="1" smtClean="0"/>
              <a:t>Update</a:t>
            </a:r>
            <a:r>
              <a:rPr lang="sv-SE" sz="1400" dirty="0" smtClean="0"/>
              <a:t> </a:t>
            </a:r>
            <a:r>
              <a:rPr lang="sv-SE" sz="1400" dirty="0" err="1" smtClean="0"/>
              <a:t>anomalies</a:t>
            </a:r>
            <a:r>
              <a:rPr lang="sv-SE" sz="1400" dirty="0" smtClean="0"/>
              <a:t> – </a:t>
            </a:r>
            <a:r>
              <a:rPr lang="sv-SE" sz="1400" dirty="0" err="1" smtClean="0"/>
              <a:t>if</a:t>
            </a:r>
            <a:r>
              <a:rPr lang="sv-SE" sz="1400" dirty="0" smtClean="0"/>
              <a:t> redundant data is </a:t>
            </a:r>
            <a:r>
              <a:rPr lang="sv-SE" sz="1400" dirty="0" err="1" smtClean="0"/>
              <a:t>stored</a:t>
            </a:r>
            <a:r>
              <a:rPr lang="sv-SE" sz="1400" dirty="0" smtClean="0"/>
              <a:t> in </a:t>
            </a:r>
            <a:r>
              <a:rPr lang="sv-SE" sz="1400" dirty="0" err="1" smtClean="0"/>
              <a:t>several</a:t>
            </a:r>
            <a:r>
              <a:rPr lang="sv-SE" sz="1400" dirty="0" smtClean="0"/>
              <a:t> </a:t>
            </a:r>
            <a:r>
              <a:rPr lang="sv-SE" sz="1400" dirty="0" err="1" smtClean="0"/>
              <a:t>places</a:t>
            </a:r>
            <a:r>
              <a:rPr lang="sv-SE" sz="1400" dirty="0" smtClean="0"/>
              <a:t> </a:t>
            </a:r>
            <a:r>
              <a:rPr lang="sv-SE" sz="1400" dirty="0" err="1" smtClean="0"/>
              <a:t>there</a:t>
            </a:r>
            <a:r>
              <a:rPr lang="sv-SE" sz="1400" dirty="0" smtClean="0"/>
              <a:t> is a risk </a:t>
            </a:r>
            <a:r>
              <a:rPr lang="sv-SE" sz="1400" dirty="0" err="1" smtClean="0"/>
              <a:t>that</a:t>
            </a:r>
            <a:r>
              <a:rPr lang="sv-SE" sz="1400" dirty="0" smtClean="0"/>
              <a:t> an </a:t>
            </a:r>
            <a:r>
              <a:rPr lang="sv-SE" sz="1400" dirty="0" err="1" smtClean="0"/>
              <a:t>update</a:t>
            </a:r>
            <a:r>
              <a:rPr lang="sv-SE" sz="1400" dirty="0" smtClean="0"/>
              <a:t> is not </a:t>
            </a:r>
            <a:r>
              <a:rPr lang="sv-SE" sz="1400" dirty="0" err="1" smtClean="0"/>
              <a:t>done</a:t>
            </a:r>
            <a:r>
              <a:rPr lang="sv-SE" sz="1400" dirty="0" smtClean="0"/>
              <a:t> in all </a:t>
            </a:r>
            <a:r>
              <a:rPr lang="sv-SE" sz="1400" dirty="0" err="1" smtClean="0"/>
              <a:t>this</a:t>
            </a:r>
            <a:r>
              <a:rPr lang="sv-SE" sz="1400" dirty="0" smtClean="0"/>
              <a:t> </a:t>
            </a:r>
            <a:r>
              <a:rPr lang="sv-SE" sz="1400" dirty="0" err="1" smtClean="0"/>
              <a:t>places</a:t>
            </a:r>
            <a:endParaRPr lang="sv-SE" sz="1400" dirty="0" smtClean="0"/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Delete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anomalies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– data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might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be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lost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when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some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other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data is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delted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if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not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stored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properly</a:t>
            </a:r>
            <a:endParaRPr lang="sv-SE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Insertion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anomalies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– it is not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possible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to </a:t>
            </a:r>
            <a:r>
              <a:rPr lang="sv-SE" sz="1400" spc="-5" dirty="0" err="1" smtClean="0">
                <a:solidFill>
                  <a:srgbClr val="002F5F"/>
                </a:solidFill>
                <a:latin typeface="Verdana"/>
                <a:cs typeface="Verdana"/>
              </a:rPr>
              <a:t>add</a:t>
            </a:r>
            <a:r>
              <a:rPr lang="sv-SE" sz="1400" spc="-5" dirty="0" smtClean="0">
                <a:solidFill>
                  <a:srgbClr val="002F5F"/>
                </a:solidFill>
                <a:latin typeface="Verdana"/>
                <a:cs typeface="Verdana"/>
              </a:rPr>
              <a:t> new data</a:t>
            </a: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6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99" y="627534"/>
            <a:ext cx="8011037" cy="596700"/>
          </a:xfrm>
        </p:spPr>
        <p:txBody>
          <a:bodyPr/>
          <a:lstStyle/>
          <a:p>
            <a:r>
              <a:rPr lang="sv-SE" dirty="0" err="1" smtClean="0"/>
              <a:t>Four</a:t>
            </a:r>
            <a:r>
              <a:rPr lang="sv-SE" dirty="0" smtClean="0"/>
              <a:t> steps to design a star schema  </a:t>
            </a:r>
            <a:endParaRPr lang="sv-SE" dirty="0"/>
          </a:p>
        </p:txBody>
      </p:sp>
      <p:sp>
        <p:nvSpPr>
          <p:cNvPr id="23" name="object 8"/>
          <p:cNvSpPr/>
          <p:nvPr/>
        </p:nvSpPr>
        <p:spPr>
          <a:xfrm>
            <a:off x="1088386" y="1871377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0" y="0"/>
                </a:moveTo>
                <a:lnTo>
                  <a:pt x="0" y="662940"/>
                </a:lnTo>
                <a:lnTo>
                  <a:pt x="356616" y="1019556"/>
                </a:lnTo>
                <a:lnTo>
                  <a:pt x="713232" y="662940"/>
                </a:lnTo>
                <a:lnTo>
                  <a:pt x="713232" y="356616"/>
                </a:lnTo>
                <a:lnTo>
                  <a:pt x="356616" y="356616"/>
                </a:lnTo>
                <a:lnTo>
                  <a:pt x="0" y="0"/>
                </a:lnTo>
                <a:close/>
              </a:path>
              <a:path w="713739" h="1019810">
                <a:moveTo>
                  <a:pt x="713232" y="0"/>
                </a:moveTo>
                <a:lnTo>
                  <a:pt x="356616" y="356616"/>
                </a:lnTo>
                <a:lnTo>
                  <a:pt x="713232" y="356616"/>
                </a:lnTo>
                <a:lnTo>
                  <a:pt x="713232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9"/>
          <p:cNvSpPr/>
          <p:nvPr/>
        </p:nvSpPr>
        <p:spPr>
          <a:xfrm>
            <a:off x="1088386" y="1871377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713232" y="0"/>
                </a:moveTo>
                <a:lnTo>
                  <a:pt x="713232" y="662940"/>
                </a:lnTo>
                <a:lnTo>
                  <a:pt x="356616" y="1019556"/>
                </a:lnTo>
                <a:lnTo>
                  <a:pt x="0" y="662940"/>
                </a:lnTo>
                <a:lnTo>
                  <a:pt x="0" y="0"/>
                </a:lnTo>
                <a:lnTo>
                  <a:pt x="356616" y="356616"/>
                </a:lnTo>
                <a:lnTo>
                  <a:pt x="713232" y="0"/>
                </a:lnTo>
                <a:close/>
              </a:path>
            </a:pathLst>
          </a:custGeom>
          <a:ln w="25145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10"/>
          <p:cNvSpPr txBox="1"/>
          <p:nvPr/>
        </p:nvSpPr>
        <p:spPr>
          <a:xfrm>
            <a:off x="1290081" y="2114710"/>
            <a:ext cx="130493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75">
              <a:latin typeface="Arial"/>
              <a:cs typeface="Arial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623310" y="1871379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666737" y="0"/>
                </a:moveTo>
                <a:lnTo>
                  <a:pt x="0" y="0"/>
                </a:lnTo>
                <a:lnTo>
                  <a:pt x="0" y="662939"/>
                </a:lnTo>
                <a:lnTo>
                  <a:pt x="6666737" y="662939"/>
                </a:lnTo>
                <a:lnTo>
                  <a:pt x="6709746" y="654255"/>
                </a:lnTo>
                <a:lnTo>
                  <a:pt x="6744866" y="630572"/>
                </a:lnTo>
                <a:lnTo>
                  <a:pt x="6768545" y="595447"/>
                </a:lnTo>
                <a:lnTo>
                  <a:pt x="6777228" y="552437"/>
                </a:lnTo>
                <a:lnTo>
                  <a:pt x="6777228" y="110489"/>
                </a:lnTo>
                <a:lnTo>
                  <a:pt x="6768545" y="67481"/>
                </a:lnTo>
                <a:lnTo>
                  <a:pt x="6744866" y="32361"/>
                </a:lnTo>
                <a:lnTo>
                  <a:pt x="6709746" y="8682"/>
                </a:lnTo>
                <a:lnTo>
                  <a:pt x="666673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12"/>
          <p:cNvSpPr/>
          <p:nvPr/>
        </p:nvSpPr>
        <p:spPr>
          <a:xfrm>
            <a:off x="1623310" y="1871379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777228" y="110489"/>
                </a:moveTo>
                <a:lnTo>
                  <a:pt x="6777228" y="552437"/>
                </a:lnTo>
                <a:lnTo>
                  <a:pt x="6768545" y="595447"/>
                </a:lnTo>
                <a:lnTo>
                  <a:pt x="6744866" y="630572"/>
                </a:lnTo>
                <a:lnTo>
                  <a:pt x="6709746" y="654255"/>
                </a:lnTo>
                <a:lnTo>
                  <a:pt x="6666737" y="662939"/>
                </a:lnTo>
                <a:lnTo>
                  <a:pt x="0" y="662939"/>
                </a:lnTo>
                <a:lnTo>
                  <a:pt x="0" y="0"/>
                </a:lnTo>
                <a:lnTo>
                  <a:pt x="6666737" y="0"/>
                </a:lnTo>
                <a:lnTo>
                  <a:pt x="6709746" y="8682"/>
                </a:lnTo>
                <a:lnTo>
                  <a:pt x="6744866" y="32361"/>
                </a:lnTo>
                <a:lnTo>
                  <a:pt x="6768545" y="67481"/>
                </a:lnTo>
                <a:lnTo>
                  <a:pt x="6777228" y="110489"/>
                </a:lnTo>
                <a:close/>
              </a:path>
            </a:pathLst>
          </a:custGeom>
          <a:ln w="25146">
            <a:solidFill>
              <a:srgbClr val="ACACAC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13"/>
          <p:cNvSpPr txBox="1"/>
          <p:nvPr/>
        </p:nvSpPr>
        <p:spPr>
          <a:xfrm>
            <a:off x="1816258" y="1868315"/>
            <a:ext cx="4820603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361" indent="-213836">
              <a:buChar char="•"/>
              <a:tabLst>
                <a:tab pos="223838" algn="l"/>
                <a:tab pos="1329690" algn="l"/>
              </a:tabLst>
            </a:pP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Select	</a:t>
            </a:r>
            <a:r>
              <a:rPr lang="sv-SE" sz="2850" spc="-4" dirty="0" smtClean="0">
                <a:solidFill>
                  <a:srgbClr val="373769"/>
                </a:solidFill>
                <a:latin typeface="Arial"/>
                <a:cs typeface="Arial"/>
              </a:rPr>
              <a:t>a</a:t>
            </a:r>
            <a:r>
              <a:rPr sz="2850" spc="-4" dirty="0" smtClean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Business</a:t>
            </a:r>
            <a:r>
              <a:rPr sz="2850" spc="-19" dirty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Process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1088386" y="2523457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0" y="0"/>
                </a:moveTo>
                <a:lnTo>
                  <a:pt x="0" y="662940"/>
                </a:lnTo>
                <a:lnTo>
                  <a:pt x="356616" y="1019556"/>
                </a:lnTo>
                <a:lnTo>
                  <a:pt x="713232" y="662940"/>
                </a:lnTo>
                <a:lnTo>
                  <a:pt x="713232" y="356616"/>
                </a:lnTo>
                <a:lnTo>
                  <a:pt x="356616" y="356616"/>
                </a:lnTo>
                <a:lnTo>
                  <a:pt x="0" y="0"/>
                </a:lnTo>
                <a:close/>
              </a:path>
              <a:path w="713739" h="1019810">
                <a:moveTo>
                  <a:pt x="713232" y="0"/>
                </a:moveTo>
                <a:lnTo>
                  <a:pt x="356616" y="356616"/>
                </a:lnTo>
                <a:lnTo>
                  <a:pt x="713232" y="356616"/>
                </a:lnTo>
                <a:lnTo>
                  <a:pt x="713232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15"/>
          <p:cNvSpPr/>
          <p:nvPr/>
        </p:nvSpPr>
        <p:spPr>
          <a:xfrm>
            <a:off x="1088386" y="2523457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713232" y="0"/>
                </a:moveTo>
                <a:lnTo>
                  <a:pt x="713232" y="662940"/>
                </a:lnTo>
                <a:lnTo>
                  <a:pt x="356616" y="1019556"/>
                </a:lnTo>
                <a:lnTo>
                  <a:pt x="0" y="662940"/>
                </a:lnTo>
                <a:lnTo>
                  <a:pt x="0" y="0"/>
                </a:lnTo>
                <a:lnTo>
                  <a:pt x="356616" y="356616"/>
                </a:lnTo>
                <a:lnTo>
                  <a:pt x="713232" y="0"/>
                </a:lnTo>
                <a:close/>
              </a:path>
            </a:pathLst>
          </a:custGeom>
          <a:ln w="25145">
            <a:solidFill>
              <a:srgbClr val="C1C1C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16"/>
          <p:cNvSpPr txBox="1"/>
          <p:nvPr/>
        </p:nvSpPr>
        <p:spPr>
          <a:xfrm>
            <a:off x="1290081" y="2766547"/>
            <a:ext cx="130493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>
              <a:latin typeface="Arial"/>
              <a:cs typeface="Arial"/>
            </a:endParaRPr>
          </a:p>
        </p:txBody>
      </p:sp>
      <p:sp>
        <p:nvSpPr>
          <p:cNvPr id="32" name="object 17"/>
          <p:cNvSpPr/>
          <p:nvPr/>
        </p:nvSpPr>
        <p:spPr>
          <a:xfrm>
            <a:off x="1623310" y="2523461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666737" y="0"/>
                </a:moveTo>
                <a:lnTo>
                  <a:pt x="0" y="0"/>
                </a:lnTo>
                <a:lnTo>
                  <a:pt x="0" y="662939"/>
                </a:lnTo>
                <a:lnTo>
                  <a:pt x="6666737" y="662939"/>
                </a:lnTo>
                <a:lnTo>
                  <a:pt x="6709746" y="654255"/>
                </a:lnTo>
                <a:lnTo>
                  <a:pt x="6744866" y="630572"/>
                </a:lnTo>
                <a:lnTo>
                  <a:pt x="6768545" y="595447"/>
                </a:lnTo>
                <a:lnTo>
                  <a:pt x="6777228" y="552437"/>
                </a:lnTo>
                <a:lnTo>
                  <a:pt x="6777228" y="110489"/>
                </a:lnTo>
                <a:lnTo>
                  <a:pt x="6768545" y="67481"/>
                </a:lnTo>
                <a:lnTo>
                  <a:pt x="6744866" y="32361"/>
                </a:lnTo>
                <a:lnTo>
                  <a:pt x="6709746" y="8682"/>
                </a:lnTo>
                <a:lnTo>
                  <a:pt x="666673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18"/>
          <p:cNvSpPr/>
          <p:nvPr/>
        </p:nvSpPr>
        <p:spPr>
          <a:xfrm>
            <a:off x="1623310" y="2523461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777228" y="110489"/>
                </a:moveTo>
                <a:lnTo>
                  <a:pt x="6777228" y="552437"/>
                </a:lnTo>
                <a:lnTo>
                  <a:pt x="6768545" y="595447"/>
                </a:lnTo>
                <a:lnTo>
                  <a:pt x="6744866" y="630572"/>
                </a:lnTo>
                <a:lnTo>
                  <a:pt x="6709746" y="654255"/>
                </a:lnTo>
                <a:lnTo>
                  <a:pt x="6666737" y="662939"/>
                </a:lnTo>
                <a:lnTo>
                  <a:pt x="0" y="662939"/>
                </a:lnTo>
                <a:lnTo>
                  <a:pt x="0" y="0"/>
                </a:lnTo>
                <a:lnTo>
                  <a:pt x="6666737" y="0"/>
                </a:lnTo>
                <a:lnTo>
                  <a:pt x="6709746" y="8682"/>
                </a:lnTo>
                <a:lnTo>
                  <a:pt x="6744866" y="32361"/>
                </a:lnTo>
                <a:lnTo>
                  <a:pt x="6768545" y="67481"/>
                </a:lnTo>
                <a:lnTo>
                  <a:pt x="6777228" y="110489"/>
                </a:lnTo>
                <a:close/>
              </a:path>
            </a:pathLst>
          </a:custGeom>
          <a:ln w="2514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19"/>
          <p:cNvSpPr txBox="1"/>
          <p:nvPr/>
        </p:nvSpPr>
        <p:spPr>
          <a:xfrm>
            <a:off x="1816259" y="2520151"/>
            <a:ext cx="3069431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361" indent="-213836">
              <a:buChar char="•"/>
              <a:tabLst>
                <a:tab pos="223838" algn="l"/>
                <a:tab pos="1570673" algn="l"/>
              </a:tabLst>
            </a:pP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Declare	the</a:t>
            </a:r>
            <a:r>
              <a:rPr sz="2850" spc="-53" dirty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Grain</a:t>
            </a:r>
            <a:endParaRPr sz="2850">
              <a:latin typeface="Arial"/>
              <a:cs typeface="Arial"/>
            </a:endParaRPr>
          </a:p>
        </p:txBody>
      </p:sp>
      <p:sp>
        <p:nvSpPr>
          <p:cNvPr id="35" name="object 20"/>
          <p:cNvSpPr/>
          <p:nvPr/>
        </p:nvSpPr>
        <p:spPr>
          <a:xfrm>
            <a:off x="1088386" y="3175540"/>
            <a:ext cx="535305" cy="764381"/>
          </a:xfrm>
          <a:custGeom>
            <a:avLst/>
            <a:gdLst/>
            <a:ahLst/>
            <a:cxnLst/>
            <a:rect l="l" t="t" r="r" b="b"/>
            <a:pathLst>
              <a:path w="713739" h="1019175">
                <a:moveTo>
                  <a:pt x="0" y="0"/>
                </a:moveTo>
                <a:lnTo>
                  <a:pt x="0" y="662178"/>
                </a:lnTo>
                <a:lnTo>
                  <a:pt x="356616" y="1018794"/>
                </a:lnTo>
                <a:lnTo>
                  <a:pt x="713232" y="662178"/>
                </a:lnTo>
                <a:lnTo>
                  <a:pt x="713232" y="356616"/>
                </a:lnTo>
                <a:lnTo>
                  <a:pt x="356616" y="356616"/>
                </a:lnTo>
                <a:lnTo>
                  <a:pt x="0" y="0"/>
                </a:lnTo>
                <a:close/>
              </a:path>
              <a:path w="713739" h="1019175">
                <a:moveTo>
                  <a:pt x="713232" y="0"/>
                </a:moveTo>
                <a:lnTo>
                  <a:pt x="356616" y="356616"/>
                </a:lnTo>
                <a:lnTo>
                  <a:pt x="713232" y="356616"/>
                </a:lnTo>
                <a:lnTo>
                  <a:pt x="713232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21"/>
          <p:cNvSpPr/>
          <p:nvPr/>
        </p:nvSpPr>
        <p:spPr>
          <a:xfrm>
            <a:off x="1088386" y="3175540"/>
            <a:ext cx="535305" cy="764381"/>
          </a:xfrm>
          <a:custGeom>
            <a:avLst/>
            <a:gdLst/>
            <a:ahLst/>
            <a:cxnLst/>
            <a:rect l="l" t="t" r="r" b="b"/>
            <a:pathLst>
              <a:path w="713739" h="1019175">
                <a:moveTo>
                  <a:pt x="713232" y="0"/>
                </a:moveTo>
                <a:lnTo>
                  <a:pt x="713232" y="662178"/>
                </a:lnTo>
                <a:lnTo>
                  <a:pt x="356616" y="1018794"/>
                </a:lnTo>
                <a:lnTo>
                  <a:pt x="0" y="662178"/>
                </a:lnTo>
                <a:lnTo>
                  <a:pt x="0" y="0"/>
                </a:lnTo>
                <a:lnTo>
                  <a:pt x="356616" y="356616"/>
                </a:lnTo>
                <a:lnTo>
                  <a:pt x="713232" y="0"/>
                </a:lnTo>
                <a:close/>
              </a:path>
            </a:pathLst>
          </a:custGeom>
          <a:ln w="2514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22"/>
          <p:cNvSpPr txBox="1"/>
          <p:nvPr/>
        </p:nvSpPr>
        <p:spPr>
          <a:xfrm>
            <a:off x="1290081" y="3418384"/>
            <a:ext cx="130493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4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75">
              <a:latin typeface="Arial"/>
              <a:cs typeface="Arial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1623310" y="3175544"/>
            <a:ext cx="5083016" cy="496729"/>
          </a:xfrm>
          <a:custGeom>
            <a:avLst/>
            <a:gdLst/>
            <a:ahLst/>
            <a:cxnLst/>
            <a:rect l="l" t="t" r="r" b="b"/>
            <a:pathLst>
              <a:path w="6777355" h="662304">
                <a:moveTo>
                  <a:pt x="6666864" y="0"/>
                </a:moveTo>
                <a:lnTo>
                  <a:pt x="0" y="0"/>
                </a:lnTo>
                <a:lnTo>
                  <a:pt x="0" y="662178"/>
                </a:lnTo>
                <a:lnTo>
                  <a:pt x="6666864" y="662178"/>
                </a:lnTo>
                <a:lnTo>
                  <a:pt x="6709821" y="653504"/>
                </a:lnTo>
                <a:lnTo>
                  <a:pt x="6744901" y="629850"/>
                </a:lnTo>
                <a:lnTo>
                  <a:pt x="6768554" y="594766"/>
                </a:lnTo>
                <a:lnTo>
                  <a:pt x="6777228" y="551802"/>
                </a:lnTo>
                <a:lnTo>
                  <a:pt x="6777228" y="110362"/>
                </a:lnTo>
                <a:lnTo>
                  <a:pt x="6768554" y="67401"/>
                </a:lnTo>
                <a:lnTo>
                  <a:pt x="6744901" y="32321"/>
                </a:lnTo>
                <a:lnTo>
                  <a:pt x="6709821" y="8671"/>
                </a:lnTo>
                <a:lnTo>
                  <a:pt x="666686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24"/>
          <p:cNvSpPr/>
          <p:nvPr/>
        </p:nvSpPr>
        <p:spPr>
          <a:xfrm>
            <a:off x="1623310" y="3175544"/>
            <a:ext cx="5083016" cy="496729"/>
          </a:xfrm>
          <a:custGeom>
            <a:avLst/>
            <a:gdLst/>
            <a:ahLst/>
            <a:cxnLst/>
            <a:rect l="l" t="t" r="r" b="b"/>
            <a:pathLst>
              <a:path w="6777355" h="662304">
                <a:moveTo>
                  <a:pt x="6777228" y="110362"/>
                </a:moveTo>
                <a:lnTo>
                  <a:pt x="6777228" y="551802"/>
                </a:lnTo>
                <a:lnTo>
                  <a:pt x="6768554" y="594766"/>
                </a:lnTo>
                <a:lnTo>
                  <a:pt x="6744901" y="629850"/>
                </a:lnTo>
                <a:lnTo>
                  <a:pt x="6709821" y="653504"/>
                </a:lnTo>
                <a:lnTo>
                  <a:pt x="6666864" y="662178"/>
                </a:lnTo>
                <a:lnTo>
                  <a:pt x="0" y="662178"/>
                </a:lnTo>
                <a:lnTo>
                  <a:pt x="0" y="0"/>
                </a:lnTo>
                <a:lnTo>
                  <a:pt x="6666864" y="0"/>
                </a:lnTo>
                <a:lnTo>
                  <a:pt x="6709821" y="8671"/>
                </a:lnTo>
                <a:lnTo>
                  <a:pt x="6744901" y="32321"/>
                </a:lnTo>
                <a:lnTo>
                  <a:pt x="6768554" y="67401"/>
                </a:lnTo>
                <a:lnTo>
                  <a:pt x="6777228" y="110362"/>
                </a:lnTo>
                <a:close/>
              </a:path>
            </a:pathLst>
          </a:custGeom>
          <a:ln w="25146">
            <a:solidFill>
              <a:srgbClr val="64646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25"/>
          <p:cNvSpPr txBox="1"/>
          <p:nvPr/>
        </p:nvSpPr>
        <p:spPr>
          <a:xfrm>
            <a:off x="1816259" y="3171988"/>
            <a:ext cx="3995261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361" indent="-213836">
              <a:buChar char="•"/>
              <a:tabLst>
                <a:tab pos="223838" algn="l"/>
              </a:tabLst>
            </a:pP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Identify the</a:t>
            </a:r>
            <a:r>
              <a:rPr sz="2850" spc="-11" dirty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Dimensions</a:t>
            </a:r>
            <a:endParaRPr sz="2850">
              <a:latin typeface="Arial"/>
              <a:cs typeface="Arial"/>
            </a:endParaRPr>
          </a:p>
        </p:txBody>
      </p:sp>
      <p:sp>
        <p:nvSpPr>
          <p:cNvPr id="41" name="object 26"/>
          <p:cNvSpPr/>
          <p:nvPr/>
        </p:nvSpPr>
        <p:spPr>
          <a:xfrm>
            <a:off x="1088386" y="3827050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0" y="0"/>
                </a:moveTo>
                <a:lnTo>
                  <a:pt x="0" y="662940"/>
                </a:lnTo>
                <a:lnTo>
                  <a:pt x="356616" y="1019556"/>
                </a:lnTo>
                <a:lnTo>
                  <a:pt x="713232" y="662940"/>
                </a:lnTo>
                <a:lnTo>
                  <a:pt x="713232" y="356616"/>
                </a:lnTo>
                <a:lnTo>
                  <a:pt x="356616" y="356616"/>
                </a:lnTo>
                <a:lnTo>
                  <a:pt x="0" y="0"/>
                </a:lnTo>
                <a:close/>
              </a:path>
              <a:path w="713739" h="1019810">
                <a:moveTo>
                  <a:pt x="713232" y="0"/>
                </a:moveTo>
                <a:lnTo>
                  <a:pt x="356616" y="356616"/>
                </a:lnTo>
                <a:lnTo>
                  <a:pt x="713232" y="356616"/>
                </a:lnTo>
                <a:lnTo>
                  <a:pt x="713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27"/>
          <p:cNvSpPr/>
          <p:nvPr/>
        </p:nvSpPr>
        <p:spPr>
          <a:xfrm>
            <a:off x="1088386" y="3827050"/>
            <a:ext cx="535305" cy="764858"/>
          </a:xfrm>
          <a:custGeom>
            <a:avLst/>
            <a:gdLst/>
            <a:ahLst/>
            <a:cxnLst/>
            <a:rect l="l" t="t" r="r" b="b"/>
            <a:pathLst>
              <a:path w="713739" h="1019810">
                <a:moveTo>
                  <a:pt x="713232" y="0"/>
                </a:moveTo>
                <a:lnTo>
                  <a:pt x="713232" y="662940"/>
                </a:lnTo>
                <a:lnTo>
                  <a:pt x="356616" y="1019556"/>
                </a:lnTo>
                <a:lnTo>
                  <a:pt x="0" y="662940"/>
                </a:lnTo>
                <a:lnTo>
                  <a:pt x="0" y="0"/>
                </a:lnTo>
                <a:lnTo>
                  <a:pt x="356616" y="356616"/>
                </a:lnTo>
                <a:lnTo>
                  <a:pt x="713232" y="0"/>
                </a:lnTo>
                <a:close/>
              </a:path>
            </a:pathLst>
          </a:custGeom>
          <a:ln w="25145">
            <a:solidFill>
              <a:srgbClr val="41414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28"/>
          <p:cNvSpPr txBox="1"/>
          <p:nvPr/>
        </p:nvSpPr>
        <p:spPr>
          <a:xfrm>
            <a:off x="1290081" y="4070221"/>
            <a:ext cx="130493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75">
              <a:latin typeface="Arial"/>
              <a:cs typeface="Arial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1623310" y="3827052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666737" y="0"/>
                </a:moveTo>
                <a:lnTo>
                  <a:pt x="0" y="0"/>
                </a:lnTo>
                <a:lnTo>
                  <a:pt x="0" y="662939"/>
                </a:lnTo>
                <a:lnTo>
                  <a:pt x="6666737" y="662939"/>
                </a:lnTo>
                <a:lnTo>
                  <a:pt x="6709746" y="654255"/>
                </a:lnTo>
                <a:lnTo>
                  <a:pt x="6744866" y="630572"/>
                </a:lnTo>
                <a:lnTo>
                  <a:pt x="6768545" y="595447"/>
                </a:lnTo>
                <a:lnTo>
                  <a:pt x="6777228" y="552437"/>
                </a:lnTo>
                <a:lnTo>
                  <a:pt x="6777228" y="110489"/>
                </a:lnTo>
                <a:lnTo>
                  <a:pt x="6768545" y="67481"/>
                </a:lnTo>
                <a:lnTo>
                  <a:pt x="6744866" y="32361"/>
                </a:lnTo>
                <a:lnTo>
                  <a:pt x="6709746" y="8682"/>
                </a:lnTo>
                <a:lnTo>
                  <a:pt x="666673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30"/>
          <p:cNvSpPr/>
          <p:nvPr/>
        </p:nvSpPr>
        <p:spPr>
          <a:xfrm>
            <a:off x="1623310" y="3827052"/>
            <a:ext cx="5083016" cy="497205"/>
          </a:xfrm>
          <a:custGeom>
            <a:avLst/>
            <a:gdLst/>
            <a:ahLst/>
            <a:cxnLst/>
            <a:rect l="l" t="t" r="r" b="b"/>
            <a:pathLst>
              <a:path w="6777355" h="662939">
                <a:moveTo>
                  <a:pt x="6777228" y="110489"/>
                </a:moveTo>
                <a:lnTo>
                  <a:pt x="6777228" y="552437"/>
                </a:lnTo>
                <a:lnTo>
                  <a:pt x="6768545" y="595447"/>
                </a:lnTo>
                <a:lnTo>
                  <a:pt x="6744866" y="630572"/>
                </a:lnTo>
                <a:lnTo>
                  <a:pt x="6709746" y="654255"/>
                </a:lnTo>
                <a:lnTo>
                  <a:pt x="6666737" y="662939"/>
                </a:lnTo>
                <a:lnTo>
                  <a:pt x="0" y="662939"/>
                </a:lnTo>
                <a:lnTo>
                  <a:pt x="0" y="0"/>
                </a:lnTo>
                <a:lnTo>
                  <a:pt x="6666737" y="0"/>
                </a:lnTo>
                <a:lnTo>
                  <a:pt x="6709746" y="8682"/>
                </a:lnTo>
                <a:lnTo>
                  <a:pt x="6744866" y="32361"/>
                </a:lnTo>
                <a:lnTo>
                  <a:pt x="6768545" y="67481"/>
                </a:lnTo>
                <a:lnTo>
                  <a:pt x="6777228" y="110489"/>
                </a:lnTo>
                <a:close/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31"/>
          <p:cNvSpPr txBox="1"/>
          <p:nvPr/>
        </p:nvSpPr>
        <p:spPr>
          <a:xfrm>
            <a:off x="1816259" y="3823824"/>
            <a:ext cx="2989897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361" indent="-213836">
              <a:buChar char="•"/>
              <a:tabLst>
                <a:tab pos="223838" algn="l"/>
              </a:tabLst>
            </a:pP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Identify the</a:t>
            </a:r>
            <a:r>
              <a:rPr sz="2850" spc="-19" dirty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2850" spc="-4" dirty="0">
                <a:solidFill>
                  <a:srgbClr val="373769"/>
                </a:solidFill>
                <a:latin typeface="Arial"/>
                <a:cs typeface="Arial"/>
              </a:rPr>
              <a:t>Facts</a:t>
            </a:r>
            <a:endParaRPr sz="28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8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retail case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135383" cy="3240432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sv-SE" sz="1400" dirty="0"/>
              <a:t>The </a:t>
            </a:r>
            <a:r>
              <a:rPr lang="sv-SE" sz="1400" dirty="0" err="1"/>
              <a:t>retail</a:t>
            </a:r>
            <a:r>
              <a:rPr lang="sv-SE" sz="1400" dirty="0"/>
              <a:t> </a:t>
            </a:r>
            <a:r>
              <a:rPr lang="sv-SE" sz="1400" dirty="0" err="1"/>
              <a:t>company</a:t>
            </a:r>
            <a:r>
              <a:rPr lang="sv-SE" sz="1400" dirty="0"/>
              <a:t> </a:t>
            </a:r>
            <a:r>
              <a:rPr lang="en-US" sz="1400" dirty="0"/>
              <a:t>has 100 grocery stores spread </a:t>
            </a:r>
            <a:r>
              <a:rPr lang="en-US" sz="1400" dirty="0" smtClean="0"/>
              <a:t>over </a:t>
            </a:r>
            <a:r>
              <a:rPr lang="en-US" sz="1400" dirty="0"/>
              <a:t>a five state area</a:t>
            </a:r>
          </a:p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Each store has a </a:t>
            </a:r>
            <a:r>
              <a:rPr lang="en-US" sz="1400" dirty="0" smtClean="0"/>
              <a:t>number of departments</a:t>
            </a:r>
            <a:r>
              <a:rPr lang="en-US" sz="1400" dirty="0"/>
              <a:t>, including grocery, frozen food, dairy, meat, produce, bakery, floral, health/beauty aids</a:t>
            </a:r>
          </a:p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Each store has roughly 60 000 individual products</a:t>
            </a:r>
          </a:p>
          <a:p>
            <a:pPr marL="184785" indent="-172085">
              <a:spcBef>
                <a:spcPts val="1200"/>
              </a:spcBef>
              <a:buFont typeface="Verdana" pitchFamily="34" charset="0"/>
              <a:buChar char="•"/>
              <a:tabLst>
                <a:tab pos="185420" algn="l"/>
              </a:tabLst>
            </a:pPr>
            <a:r>
              <a:rPr lang="en-US" sz="1400" dirty="0"/>
              <a:t>The individual products are </a:t>
            </a:r>
            <a:r>
              <a:rPr lang="en-US" sz="1400" dirty="0" smtClean="0"/>
              <a:t>called </a:t>
            </a:r>
            <a:r>
              <a:rPr lang="en-US" sz="1400" dirty="0"/>
              <a:t>Stock Keeping </a:t>
            </a:r>
            <a:r>
              <a:rPr lang="en-US" sz="1400" dirty="0" smtClean="0"/>
              <a:t>Units (SKU)</a:t>
            </a:r>
            <a:endParaRPr lang="en-US" sz="1400" dirty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664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17694" y="1812012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2" name="Rectangle 31"/>
          <p:cNvSpPr/>
          <p:nvPr/>
        </p:nvSpPr>
        <p:spPr>
          <a:xfrm>
            <a:off x="1817694" y="1465368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0" name="TextBox 29"/>
          <p:cNvSpPr txBox="1"/>
          <p:nvPr/>
        </p:nvSpPr>
        <p:spPr>
          <a:xfrm>
            <a:off x="1763688" y="177609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31" name="TextBox 30"/>
          <p:cNvSpPr txBox="1"/>
          <p:nvPr/>
        </p:nvSpPr>
        <p:spPr>
          <a:xfrm>
            <a:off x="1979712" y="143397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</a:t>
            </a:r>
            <a:endParaRPr lang="sv-SE" sz="1350" dirty="0"/>
          </a:p>
        </p:txBody>
      </p:sp>
      <p:sp>
        <p:nvSpPr>
          <p:cNvPr id="49" name="Rectangle 48"/>
          <p:cNvSpPr/>
          <p:nvPr/>
        </p:nvSpPr>
        <p:spPr>
          <a:xfrm>
            <a:off x="31138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0" name="Rectangle 49"/>
          <p:cNvSpPr/>
          <p:nvPr/>
        </p:nvSpPr>
        <p:spPr>
          <a:xfrm>
            <a:off x="31138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1" name="TextBox 50"/>
          <p:cNvSpPr txBox="1"/>
          <p:nvPr/>
        </p:nvSpPr>
        <p:spPr>
          <a:xfrm>
            <a:off x="33298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Office</a:t>
            </a:r>
            <a:endParaRPr lang="sv-SE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32758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113838" y="215237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4" name="TextBox 53"/>
          <p:cNvSpPr txBox="1"/>
          <p:nvPr/>
        </p:nvSpPr>
        <p:spPr>
          <a:xfrm>
            <a:off x="3167844" y="21134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Salesperson</a:t>
            </a:r>
            <a:endParaRPr lang="sv-SE" sz="1350" dirty="0"/>
          </a:p>
        </p:txBody>
      </p:sp>
      <p:sp>
        <p:nvSpPr>
          <p:cNvPr id="55" name="Rectangle 54"/>
          <p:cNvSpPr/>
          <p:nvPr/>
        </p:nvSpPr>
        <p:spPr>
          <a:xfrm>
            <a:off x="4463988" y="1799448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6" name="Rectangle 55"/>
          <p:cNvSpPr/>
          <p:nvPr/>
        </p:nvSpPr>
        <p:spPr>
          <a:xfrm>
            <a:off x="4463988" y="1452804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7" name="TextBox 56"/>
          <p:cNvSpPr txBox="1"/>
          <p:nvPr/>
        </p:nvSpPr>
        <p:spPr>
          <a:xfrm>
            <a:off x="4725228" y="1776153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endParaRPr lang="sv-SE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4842030" y="142140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Year</a:t>
            </a:r>
            <a:endParaRPr lang="sv-SE" sz="1350" dirty="0"/>
          </a:p>
        </p:txBody>
      </p:sp>
      <p:sp>
        <p:nvSpPr>
          <p:cNvPr id="59" name="Rectangle 58"/>
          <p:cNvSpPr/>
          <p:nvPr/>
        </p:nvSpPr>
        <p:spPr>
          <a:xfrm>
            <a:off x="4463988" y="2146092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0" name="TextBox 59"/>
          <p:cNvSpPr txBox="1"/>
          <p:nvPr/>
        </p:nvSpPr>
        <p:spPr>
          <a:xfrm>
            <a:off x="4734018" y="212279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Month</a:t>
            </a:r>
            <a:endParaRPr lang="sv-SE" sz="1350" dirty="0"/>
          </a:p>
        </p:txBody>
      </p:sp>
      <p:sp>
        <p:nvSpPr>
          <p:cNvPr id="61" name="Rectangle 60"/>
          <p:cNvSpPr/>
          <p:nvPr/>
        </p:nvSpPr>
        <p:spPr>
          <a:xfrm>
            <a:off x="5814138" y="1805730"/>
            <a:ext cx="1134126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2" name="Rectangle 61"/>
          <p:cNvSpPr/>
          <p:nvPr/>
        </p:nvSpPr>
        <p:spPr>
          <a:xfrm>
            <a:off x="5814138" y="1459086"/>
            <a:ext cx="1134126" cy="216024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3" name="TextBox 62"/>
          <p:cNvSpPr txBox="1"/>
          <p:nvPr/>
        </p:nvSpPr>
        <p:spPr>
          <a:xfrm>
            <a:off x="6030162" y="1782435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Cost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64" name="TextBox 63"/>
          <p:cNvSpPr txBox="1"/>
          <p:nvPr/>
        </p:nvSpPr>
        <p:spPr>
          <a:xfrm>
            <a:off x="5976156" y="1427688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 smtClean="0"/>
              <a:t>)</a:t>
            </a:r>
            <a:endParaRPr lang="sv-SE" sz="1350" dirty="0"/>
          </a:p>
        </p:txBody>
      </p:sp>
      <p:sp>
        <p:nvSpPr>
          <p:cNvPr id="65" name="Rectangle 64"/>
          <p:cNvSpPr/>
          <p:nvPr/>
        </p:nvSpPr>
        <p:spPr>
          <a:xfrm>
            <a:off x="5814138" y="2152374"/>
            <a:ext cx="1134126" cy="4094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6" name="TextBox 65"/>
          <p:cNvSpPr txBox="1"/>
          <p:nvPr/>
        </p:nvSpPr>
        <p:spPr>
          <a:xfrm>
            <a:off x="5760132" y="2129079"/>
            <a:ext cx="124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dirty="0" err="1" smtClean="0"/>
              <a:t>Number</a:t>
            </a:r>
            <a:r>
              <a:rPr lang="sv-SE" sz="1350" dirty="0" smtClean="0"/>
              <a:t> </a:t>
            </a:r>
            <a:r>
              <a:rPr lang="sv-SE" sz="1350" dirty="0" err="1" smtClean="0"/>
              <a:t>of</a:t>
            </a:r>
            <a:r>
              <a:rPr lang="sv-SE" sz="1350" dirty="0" smtClean="0"/>
              <a:t> </a:t>
            </a:r>
            <a:r>
              <a:rPr lang="sv-SE" sz="1350" dirty="0" err="1" smtClean="0"/>
              <a:t>transactions</a:t>
            </a:r>
            <a:endParaRPr lang="sv-SE" sz="1350" dirty="0"/>
          </a:p>
        </p:txBody>
      </p:sp>
      <p:sp>
        <p:nvSpPr>
          <p:cNvPr id="67" name="Rubrik 5"/>
          <p:cNvSpPr>
            <a:spLocks noGrp="1"/>
          </p:cNvSpPr>
          <p:nvPr>
            <p:ph type="title"/>
          </p:nvPr>
        </p:nvSpPr>
        <p:spPr>
          <a:xfrm>
            <a:off x="808113" y="502624"/>
            <a:ext cx="5961600" cy="596700"/>
          </a:xfrm>
        </p:spPr>
        <p:txBody>
          <a:bodyPr>
            <a:noAutofit/>
          </a:bodyPr>
          <a:lstStyle/>
          <a:p>
            <a:r>
              <a:rPr lang="en-US" dirty="0" smtClean="0"/>
              <a:t>OLAP tools: </a:t>
            </a:r>
            <a:r>
              <a:rPr lang="en-US" dirty="0"/>
              <a:t>U</a:t>
            </a:r>
            <a:r>
              <a:rPr lang="en-US" dirty="0" smtClean="0"/>
              <a:t>ser interface</a:t>
            </a:r>
            <a:endParaRPr lang="sv-SE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1793080" y="3099650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847086" y="4503806"/>
            <a:ext cx="46985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793080" y="3369680"/>
            <a:ext cx="469852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847086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Product Group</a:t>
            </a:r>
            <a:endParaRPr lang="sv-SE" sz="1350" dirty="0"/>
          </a:p>
        </p:txBody>
      </p:sp>
      <p:sp>
        <p:nvSpPr>
          <p:cNvPr id="95" name="TextBox 94"/>
          <p:cNvSpPr txBox="1"/>
          <p:nvPr/>
        </p:nvSpPr>
        <p:spPr>
          <a:xfrm>
            <a:off x="3035218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331362" y="309965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</a:t>
            </a:r>
            <a:endParaRPr lang="sv-SE" sz="1350" dirty="0"/>
          </a:p>
        </p:txBody>
      </p:sp>
      <p:sp>
        <p:nvSpPr>
          <p:cNvPr id="97" name="TextBox 96"/>
          <p:cNvSpPr txBox="1"/>
          <p:nvPr/>
        </p:nvSpPr>
        <p:spPr>
          <a:xfrm>
            <a:off x="5357476" y="3099650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Sales</a:t>
            </a:r>
            <a:r>
              <a:rPr lang="sv-SE" sz="1350" dirty="0" smtClean="0"/>
              <a:t> (</a:t>
            </a:r>
            <a:r>
              <a:rPr lang="sv-SE" sz="1350" dirty="0" err="1" smtClean="0"/>
              <a:t>kSEK</a:t>
            </a:r>
            <a:r>
              <a:rPr lang="sv-SE" sz="1350" dirty="0"/>
              <a:t>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009104" y="342368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009104" y="3686747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981212" y="3423686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81212" y="3686747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061332" y="3416717"/>
            <a:ext cx="15121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03" name="TextBox 102"/>
          <p:cNvSpPr txBox="1"/>
          <p:nvPr/>
        </p:nvSpPr>
        <p:spPr>
          <a:xfrm>
            <a:off x="4061331" y="3686747"/>
            <a:ext cx="1571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04" name="TextBox 103"/>
          <p:cNvSpPr txBox="1"/>
          <p:nvPr/>
        </p:nvSpPr>
        <p:spPr>
          <a:xfrm>
            <a:off x="5735518" y="3423686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100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735518" y="3686747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400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009104" y="3909740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009104" y="4172801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smtClean="0"/>
              <a:t>Group </a:t>
            </a:r>
            <a:r>
              <a:rPr lang="sv-SE" sz="1350" dirty="0"/>
              <a:t>B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981212" y="3909740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ABC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81212" y="417280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Region DEF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61332" y="3902771"/>
            <a:ext cx="1571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11" name="TextBox 110"/>
          <p:cNvSpPr txBox="1"/>
          <p:nvPr/>
        </p:nvSpPr>
        <p:spPr>
          <a:xfrm>
            <a:off x="4061331" y="4172801"/>
            <a:ext cx="1404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 err="1" smtClean="0"/>
              <a:t>Quarter</a:t>
            </a:r>
            <a:r>
              <a:rPr lang="sv-SE" sz="1350" dirty="0" smtClean="0"/>
              <a:t> 1 - 2018</a:t>
            </a:r>
            <a:endParaRPr lang="sv-SE" sz="1350" dirty="0"/>
          </a:p>
        </p:txBody>
      </p:sp>
      <p:sp>
        <p:nvSpPr>
          <p:cNvPr id="112" name="TextBox 111"/>
          <p:cNvSpPr txBox="1"/>
          <p:nvPr/>
        </p:nvSpPr>
        <p:spPr>
          <a:xfrm>
            <a:off x="5735518" y="3909740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200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735518" y="4172801"/>
            <a:ext cx="12421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900</a:t>
            </a:r>
          </a:p>
        </p:txBody>
      </p:sp>
    </p:spTree>
    <p:extLst>
      <p:ext uri="{BB962C8B-B14F-4D97-AF65-F5344CB8AC3E}">
        <p14:creationId xmlns:p14="http://schemas.microsoft.com/office/powerpoint/2010/main" val="3057414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retail case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732069" cy="3240432"/>
          </a:xfrm>
        </p:spPr>
        <p:txBody>
          <a:bodyPr>
            <a:normAutofit fontScale="92500" lnSpcReduction="10000"/>
          </a:bodyPr>
          <a:lstStyle/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Management </a:t>
            </a:r>
            <a:r>
              <a:rPr lang="en-US" sz="1400" dirty="0"/>
              <a:t>is concerned </a:t>
            </a:r>
            <a:r>
              <a:rPr lang="en-US" sz="1400" dirty="0" smtClean="0"/>
              <a:t>with:</a:t>
            </a:r>
            <a:endParaRPr lang="en-US" sz="1400" dirty="0"/>
          </a:p>
          <a:p>
            <a:pPr marL="584835" lvl="1" indent="-172085">
              <a:spcBef>
                <a:spcPts val="1200"/>
              </a:spcBef>
              <a:buFont typeface="Arial" pitchFamily="34" charset="0"/>
              <a:buChar char="•"/>
              <a:tabLst>
                <a:tab pos="185420" algn="l"/>
              </a:tabLst>
            </a:pPr>
            <a:r>
              <a:rPr lang="en-US" sz="1400" dirty="0"/>
              <a:t>the logistics of </a:t>
            </a:r>
            <a:r>
              <a:rPr lang="en-US" sz="1400" dirty="0"/>
              <a:t>ordering </a:t>
            </a:r>
            <a:r>
              <a:rPr lang="en-US" sz="1400" dirty="0" smtClean="0"/>
              <a:t>(the procurement are often done too late)</a:t>
            </a:r>
            <a:endParaRPr lang="en-US" sz="1400" dirty="0"/>
          </a:p>
          <a:p>
            <a:pPr marL="584835" lvl="1" indent="-172085">
              <a:spcBef>
                <a:spcPts val="1200"/>
              </a:spcBef>
              <a:buFont typeface="Arial" pitchFamily="34" charset="0"/>
              <a:buChar char="•"/>
              <a:tabLst>
                <a:tab pos="185420" algn="l"/>
              </a:tabLst>
            </a:pPr>
            <a:r>
              <a:rPr lang="en-US" sz="1400" dirty="0"/>
              <a:t>the stock </a:t>
            </a:r>
            <a:r>
              <a:rPr lang="en-US" sz="1400" dirty="0"/>
              <a:t>levels (too </a:t>
            </a:r>
            <a:r>
              <a:rPr lang="en-US" sz="1400" dirty="0" smtClean="0"/>
              <a:t>high stock levels for some products and too low for other)</a:t>
            </a:r>
            <a:endParaRPr lang="en-US" sz="1400" dirty="0"/>
          </a:p>
          <a:p>
            <a:pPr marL="584835" lvl="1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selling of </a:t>
            </a:r>
            <a:r>
              <a:rPr lang="en-US" sz="1400" dirty="0" smtClean="0"/>
              <a:t>products (too low sales figure)</a:t>
            </a:r>
            <a:endParaRPr lang="en-US" sz="1400" dirty="0" smtClean="0"/>
          </a:p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We can collect data:</a:t>
            </a:r>
            <a:endParaRPr lang="en-US" sz="1400" dirty="0"/>
          </a:p>
          <a:p>
            <a:pPr marL="584835" lvl="1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at the back </a:t>
            </a:r>
            <a:r>
              <a:rPr lang="en-US" sz="1400" dirty="0" smtClean="0"/>
              <a:t>door of retail stores, </a:t>
            </a:r>
            <a:r>
              <a:rPr lang="en-US" sz="1400" dirty="0"/>
              <a:t>where deliveries </a:t>
            </a:r>
            <a:r>
              <a:rPr lang="en-US" sz="1400" dirty="0" smtClean="0"/>
              <a:t>are </a:t>
            </a:r>
            <a:r>
              <a:rPr lang="en-US" sz="1400" dirty="0"/>
              <a:t>made</a:t>
            </a:r>
          </a:p>
          <a:p>
            <a:pPr marL="584835" lvl="1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at </a:t>
            </a:r>
            <a:r>
              <a:rPr lang="en-US" sz="1400" dirty="0"/>
              <a:t>the depository where we </a:t>
            </a:r>
            <a:r>
              <a:rPr lang="en-US" sz="1400" dirty="0" smtClean="0"/>
              <a:t>keep </a:t>
            </a:r>
            <a:r>
              <a:rPr lang="en-US" sz="1400" dirty="0"/>
              <a:t>our stock</a:t>
            </a:r>
          </a:p>
          <a:p>
            <a:pPr marL="584835" lvl="1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at the cash registers, called point </a:t>
            </a:r>
            <a:r>
              <a:rPr lang="en-US" sz="1400" dirty="0" smtClean="0"/>
              <a:t>of </a:t>
            </a:r>
            <a:r>
              <a:rPr lang="en-US" sz="1400" dirty="0"/>
              <a:t>sale (</a:t>
            </a:r>
            <a:r>
              <a:rPr lang="en-US" sz="1400" dirty="0" err="1"/>
              <a:t>PoS</a:t>
            </a:r>
            <a:r>
              <a:rPr lang="en-US" sz="1400" dirty="0"/>
              <a:t>), where customer </a:t>
            </a:r>
            <a:r>
              <a:rPr lang="en-US" sz="1400" dirty="0" smtClean="0"/>
              <a:t>purchases </a:t>
            </a:r>
            <a:r>
              <a:rPr lang="en-US" sz="1400" dirty="0"/>
              <a:t>products.</a:t>
            </a:r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026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1. Select a business process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732069" cy="2219334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A business process is a “low-level activity” performed by an organization, such as taking orders, receiving payments,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marL="184785" indent="-172085">
              <a:spcBef>
                <a:spcPts val="12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Kimball: ”The </a:t>
            </a:r>
            <a:r>
              <a:rPr lang="en-US" sz="1400" u="sng" dirty="0"/>
              <a:t>first dimensional model </a:t>
            </a:r>
            <a:r>
              <a:rPr lang="en-US" sz="1400" dirty="0" smtClean="0"/>
              <a:t>built </a:t>
            </a:r>
            <a:r>
              <a:rPr lang="en-US" sz="1400" dirty="0"/>
              <a:t>should be the one with the most  impact – it should answer the most </a:t>
            </a:r>
            <a:r>
              <a:rPr lang="en-US" sz="1400" dirty="0" smtClean="0"/>
              <a:t>pressing </a:t>
            </a:r>
            <a:r>
              <a:rPr lang="en-US" sz="1400" dirty="0"/>
              <a:t>business questions and be </a:t>
            </a:r>
            <a:r>
              <a:rPr lang="en-US" sz="1400" dirty="0" smtClean="0"/>
              <a:t>readily </a:t>
            </a:r>
            <a:r>
              <a:rPr lang="en-US" sz="1400" dirty="0"/>
              <a:t>accessible for data </a:t>
            </a:r>
            <a:r>
              <a:rPr lang="en-US" sz="1400" dirty="0" smtClean="0"/>
              <a:t>extraction</a:t>
            </a:r>
            <a:r>
              <a:rPr lang="en-US" sz="1400" dirty="0"/>
              <a:t>.”</a:t>
            </a:r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107767" y="3766088"/>
            <a:ext cx="7749" cy="10073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07767" y="4773478"/>
            <a:ext cx="196053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87098" y="3489088"/>
            <a:ext cx="1779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Potential business </a:t>
            </a:r>
            <a:r>
              <a:rPr lang="sv-SE" sz="1200" dirty="0" err="1" smtClean="0"/>
              <a:t>impact</a:t>
            </a:r>
            <a:endParaRPr lang="sv-S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7053" y="3977144"/>
            <a:ext cx="84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/>
              <a:t>Business process 1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9800" y="4787378"/>
            <a:ext cx="805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Feasibility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25137" y="3900450"/>
            <a:ext cx="84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/>
              <a:t>Business process 2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2836185" y="4296173"/>
            <a:ext cx="84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900" dirty="0" smtClean="0"/>
              <a:t>Business process 3</a:t>
            </a:r>
            <a:endParaRPr lang="sv-SE" sz="900" dirty="0"/>
          </a:p>
        </p:txBody>
      </p:sp>
      <p:sp>
        <p:nvSpPr>
          <p:cNvPr id="2" name="Rectangle 1"/>
          <p:cNvSpPr/>
          <p:nvPr/>
        </p:nvSpPr>
        <p:spPr>
          <a:xfrm>
            <a:off x="5325856" y="3620784"/>
            <a:ext cx="2127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sv-SE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dimensional</a:t>
            </a:r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sv-SE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based</a:t>
            </a:r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on a business process, </a:t>
            </a:r>
            <a:r>
              <a:rPr lang="sv-SE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therefore</a:t>
            </a:r>
            <a:r>
              <a:rPr lang="sv-S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focus on business process</a:t>
            </a:r>
            <a:endParaRPr lang="sv-S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7368" y="2496907"/>
            <a:ext cx="1878488" cy="124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10800000">
            <a:off x="4597008" y="3632739"/>
            <a:ext cx="402995" cy="991751"/>
          </a:xfrm>
          <a:prstGeom prst="rightArrow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385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1. Select a business process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732069" cy="2219334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Which Business process should </a:t>
            </a:r>
            <a:r>
              <a:rPr lang="en-US" sz="1400" dirty="0" smtClean="0"/>
              <a:t>we select first?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i="1" dirty="0"/>
              <a:t>logistics of </a:t>
            </a:r>
            <a:r>
              <a:rPr lang="en-US" sz="1400" i="1" dirty="0" smtClean="0"/>
              <a:t>ordering </a:t>
            </a:r>
            <a:r>
              <a:rPr lang="en-US" sz="1400" dirty="0" smtClean="0"/>
              <a:t>can be interpreted as </a:t>
            </a:r>
            <a:r>
              <a:rPr lang="en-US" sz="1400" i="1" dirty="0" smtClean="0"/>
              <a:t>the order </a:t>
            </a:r>
            <a:r>
              <a:rPr lang="en-US" sz="1400" i="1" dirty="0"/>
              <a:t>process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i="1" dirty="0"/>
              <a:t>stock </a:t>
            </a:r>
            <a:r>
              <a:rPr lang="en-US" sz="1400" i="1" dirty="0" smtClean="0"/>
              <a:t>levels </a:t>
            </a:r>
            <a:r>
              <a:rPr lang="en-US" sz="1400" dirty="0"/>
              <a:t>can be interpreted as </a:t>
            </a:r>
            <a:r>
              <a:rPr lang="en-US" sz="1400" i="1" dirty="0" smtClean="0"/>
              <a:t>the inventory </a:t>
            </a:r>
            <a:r>
              <a:rPr lang="en-US" sz="1400" i="1" dirty="0"/>
              <a:t>process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i="1" dirty="0"/>
              <a:t>selling of </a:t>
            </a:r>
            <a:r>
              <a:rPr lang="en-US" sz="1400" i="1" dirty="0" smtClean="0"/>
              <a:t>products </a:t>
            </a:r>
            <a:r>
              <a:rPr lang="en-US" sz="1400" dirty="0"/>
              <a:t>can be interpreted as </a:t>
            </a:r>
            <a:r>
              <a:rPr lang="en-US" sz="1400" i="1" dirty="0" smtClean="0"/>
              <a:t>the sales </a:t>
            </a:r>
            <a:r>
              <a:rPr lang="en-US" sz="1400" i="1" dirty="0"/>
              <a:t>process</a:t>
            </a:r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620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1. Select a business process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4"/>
            <a:ext cx="7732069" cy="2219334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Which Business process should </a:t>
            </a:r>
            <a:r>
              <a:rPr lang="en-US" sz="1400" dirty="0" smtClean="0"/>
              <a:t>we select first?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i="1" dirty="0"/>
              <a:t>logistics of </a:t>
            </a:r>
            <a:r>
              <a:rPr lang="en-US" sz="1400" i="1" dirty="0" smtClean="0"/>
              <a:t>ordering </a:t>
            </a:r>
            <a:r>
              <a:rPr lang="en-US" sz="1400" dirty="0" smtClean="0"/>
              <a:t>can be interpreted as </a:t>
            </a:r>
            <a:r>
              <a:rPr lang="en-US" sz="1400" i="1" dirty="0" smtClean="0"/>
              <a:t>the order </a:t>
            </a:r>
            <a:r>
              <a:rPr lang="en-US" sz="1400" i="1" dirty="0"/>
              <a:t>process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i="1" dirty="0"/>
              <a:t>stock </a:t>
            </a:r>
            <a:r>
              <a:rPr lang="en-US" sz="1400" i="1" dirty="0" smtClean="0"/>
              <a:t>levels </a:t>
            </a:r>
            <a:r>
              <a:rPr lang="en-US" sz="1400" dirty="0"/>
              <a:t>can be interpreted as </a:t>
            </a:r>
            <a:r>
              <a:rPr lang="en-US" sz="1400" i="1" dirty="0" smtClean="0"/>
              <a:t>the inventory </a:t>
            </a:r>
            <a:r>
              <a:rPr lang="en-US" sz="1400" i="1" dirty="0"/>
              <a:t>process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b="1" dirty="0"/>
              <a:t>the </a:t>
            </a:r>
            <a:r>
              <a:rPr lang="en-US" sz="1400" b="1" i="1" dirty="0"/>
              <a:t>selling of </a:t>
            </a:r>
            <a:r>
              <a:rPr lang="en-US" sz="1400" b="1" i="1" dirty="0" smtClean="0"/>
              <a:t>products </a:t>
            </a:r>
            <a:r>
              <a:rPr lang="en-US" sz="1400" b="1" dirty="0"/>
              <a:t>can be interpreted as </a:t>
            </a:r>
            <a:r>
              <a:rPr lang="en-US" sz="1400" b="1" i="1" dirty="0" smtClean="0"/>
              <a:t>the sales </a:t>
            </a:r>
            <a:r>
              <a:rPr lang="en-US" sz="1400" b="1" i="1" dirty="0"/>
              <a:t>process</a:t>
            </a:r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35927" y="2477954"/>
            <a:ext cx="844598" cy="698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58226" y="3233258"/>
            <a:ext cx="4809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v-SE" sz="1400" dirty="0" err="1" smtClean="0"/>
              <a:t>More</a:t>
            </a:r>
            <a:r>
              <a:rPr lang="sv-SE" sz="1400" dirty="0" smtClean="0"/>
              <a:t> information is </a:t>
            </a:r>
            <a:r>
              <a:rPr lang="sv-SE" sz="1400" dirty="0" err="1" smtClean="0"/>
              <a:t>needed</a:t>
            </a:r>
            <a:r>
              <a:rPr lang="sv-SE" sz="1400" dirty="0" smtClean="0"/>
              <a:t> to </a:t>
            </a:r>
            <a:r>
              <a:rPr lang="sv-SE" sz="1400" dirty="0" err="1" smtClean="0"/>
              <a:t>select</a:t>
            </a:r>
            <a:r>
              <a:rPr lang="sv-SE" sz="1400" dirty="0" smtClean="0"/>
              <a:t> the business process </a:t>
            </a:r>
            <a:r>
              <a:rPr lang="sv-SE" sz="1400" dirty="0" err="1" smtClean="0"/>
              <a:t>with</a:t>
            </a:r>
            <a:r>
              <a:rPr lang="sv-SE" sz="1400" dirty="0" smtClean="0"/>
              <a:t> </a:t>
            </a:r>
            <a:r>
              <a:rPr lang="sv-SE" sz="1400" dirty="0" err="1" smtClean="0"/>
              <a:t>most</a:t>
            </a:r>
            <a:r>
              <a:rPr lang="sv-SE" sz="1400" dirty="0" smtClean="0"/>
              <a:t> </a:t>
            </a:r>
            <a:r>
              <a:rPr lang="sv-SE" sz="1400" dirty="0" err="1" smtClean="0"/>
              <a:t>impact</a:t>
            </a:r>
            <a:r>
              <a:rPr lang="sv-SE" sz="1400" dirty="0" smtClean="0"/>
              <a:t> and </a:t>
            </a:r>
            <a:r>
              <a:rPr lang="sv-SE" sz="1400" dirty="0" err="1" smtClean="0"/>
              <a:t>highest</a:t>
            </a:r>
            <a:r>
              <a:rPr lang="sv-SE" sz="1400" dirty="0" smtClean="0"/>
              <a:t> </a:t>
            </a:r>
            <a:r>
              <a:rPr lang="sv-SE" sz="1400" dirty="0" err="1" smtClean="0"/>
              <a:t>feasibility</a:t>
            </a:r>
            <a:r>
              <a:rPr lang="sv-SE" sz="1400" dirty="0" smtClean="0"/>
              <a:t>. In </a:t>
            </a:r>
            <a:r>
              <a:rPr lang="sv-SE" sz="1400" dirty="0" err="1" smtClean="0"/>
              <a:t>this</a:t>
            </a:r>
            <a:r>
              <a:rPr lang="sv-SE" sz="1400" dirty="0" smtClean="0"/>
              <a:t> </a:t>
            </a:r>
            <a:r>
              <a:rPr lang="sv-SE" sz="1400" dirty="0" err="1" smtClean="0"/>
              <a:t>case</a:t>
            </a:r>
            <a:r>
              <a:rPr lang="sv-SE" sz="1400" dirty="0" smtClean="0"/>
              <a:t>, </a:t>
            </a:r>
            <a:r>
              <a:rPr lang="sv-SE" sz="1400" dirty="0" err="1" smtClean="0"/>
              <a:t>we</a:t>
            </a:r>
            <a:r>
              <a:rPr lang="sv-SE" sz="1400" dirty="0" smtClean="0"/>
              <a:t> </a:t>
            </a:r>
            <a:r>
              <a:rPr lang="sv-SE" sz="1400" dirty="0" err="1" smtClean="0"/>
              <a:t>assume</a:t>
            </a:r>
            <a:r>
              <a:rPr lang="sv-SE" sz="1400" dirty="0" smtClean="0"/>
              <a:t> </a:t>
            </a:r>
            <a:r>
              <a:rPr lang="sv-SE" sz="1400" dirty="0" err="1" smtClean="0"/>
              <a:t>that</a:t>
            </a:r>
            <a:r>
              <a:rPr lang="sv-SE" sz="1400" dirty="0" smtClean="0"/>
              <a:t> a </a:t>
            </a:r>
            <a:r>
              <a:rPr lang="sv-SE" sz="1400" dirty="0" err="1" smtClean="0"/>
              <a:t>sales</a:t>
            </a:r>
            <a:r>
              <a:rPr lang="sv-SE" sz="1400" dirty="0" smtClean="0"/>
              <a:t> process in an </a:t>
            </a:r>
            <a:r>
              <a:rPr lang="sv-SE" sz="1400" dirty="0" err="1" smtClean="0"/>
              <a:t>important</a:t>
            </a:r>
            <a:r>
              <a:rPr lang="sv-SE" sz="1400" dirty="0" smtClean="0"/>
              <a:t> process </a:t>
            </a:r>
            <a:r>
              <a:rPr lang="sv-SE" sz="1400" dirty="0" err="1" smtClean="0"/>
              <a:t>since</a:t>
            </a:r>
            <a:r>
              <a:rPr lang="sv-SE" sz="1400" dirty="0" smtClean="0"/>
              <a:t> the management is </a:t>
            </a:r>
            <a:r>
              <a:rPr lang="sv-SE" sz="1400" dirty="0" err="1" smtClean="0"/>
              <a:t>concerned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 the </a:t>
            </a:r>
            <a:r>
              <a:rPr lang="en-US" sz="1400" dirty="0" smtClean="0"/>
              <a:t>low sales figures, and increased sales will probably make a larger impact than the other two processes</a:t>
            </a:r>
            <a:endParaRPr lang="en-US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09407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2. Declare the grain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grains is the </a:t>
            </a:r>
            <a:r>
              <a:rPr lang="en-US" sz="1400" dirty="0" smtClean="0"/>
              <a:t>level of detail of data of the process or event. The grain means specifying exactly what an individual fact table row represent. 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Typical </a:t>
            </a:r>
            <a:r>
              <a:rPr lang="en-US" sz="1400" dirty="0"/>
              <a:t>grains are individual </a:t>
            </a:r>
            <a:r>
              <a:rPr lang="en-US" sz="1400" dirty="0" smtClean="0"/>
              <a:t>transactions</a:t>
            </a:r>
            <a:r>
              <a:rPr lang="en-US" sz="1400" dirty="0"/>
              <a:t>, individual daily </a:t>
            </a:r>
            <a:r>
              <a:rPr lang="en-US" sz="1400" dirty="0" smtClean="0"/>
              <a:t>(or monthly</a:t>
            </a:r>
            <a:r>
              <a:rPr lang="en-US" sz="1400" dirty="0"/>
              <a:t>) </a:t>
            </a:r>
            <a:r>
              <a:rPr lang="en-US" sz="1400" dirty="0" smtClean="0"/>
              <a:t>snapshots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Kimball</a:t>
            </a:r>
            <a:r>
              <a:rPr lang="en-US" sz="1400" dirty="0" smtClean="0"/>
              <a:t>: </a:t>
            </a:r>
            <a:r>
              <a:rPr lang="en-US" sz="1400" dirty="0"/>
              <a:t>”The less granular model is immediately </a:t>
            </a:r>
            <a:r>
              <a:rPr lang="en-US" sz="1400" dirty="0" smtClean="0"/>
              <a:t>vulnerable </a:t>
            </a:r>
            <a:r>
              <a:rPr lang="en-US" sz="1400" dirty="0"/>
              <a:t>to unexpected user requests </a:t>
            </a:r>
            <a:r>
              <a:rPr lang="en-US" sz="1400" dirty="0" smtClean="0"/>
              <a:t>to </a:t>
            </a:r>
            <a:r>
              <a:rPr lang="en-US" sz="1400" dirty="0"/>
              <a:t>drill down into the detail</a:t>
            </a:r>
            <a:r>
              <a:rPr lang="en-US" sz="1400" dirty="0" smtClean="0"/>
              <a:t>.”</a:t>
            </a:r>
          </a:p>
          <a:p>
            <a:pPr marL="184785" indent="-172085">
              <a:spcBef>
                <a:spcPts val="600"/>
              </a:spcBef>
              <a:buFont typeface="Verdana" pitchFamily="34" charset="0"/>
              <a:buChar char="•"/>
              <a:tabLst>
                <a:tab pos="185420" algn="l"/>
              </a:tabLst>
            </a:pPr>
            <a:r>
              <a:rPr lang="en-US" sz="1400" dirty="0" smtClean="0"/>
              <a:t>Kimball: </a:t>
            </a:r>
            <a:r>
              <a:rPr lang="en-US" sz="1400" dirty="0"/>
              <a:t>“Preferably you should develop </a:t>
            </a:r>
            <a:r>
              <a:rPr lang="en-US" sz="1400" dirty="0" smtClean="0"/>
              <a:t>dimensional </a:t>
            </a:r>
            <a:r>
              <a:rPr lang="en-US" sz="1400" dirty="0"/>
              <a:t>models for the </a:t>
            </a:r>
            <a:r>
              <a:rPr lang="en-US" sz="1400" dirty="0" smtClean="0"/>
              <a:t>most </a:t>
            </a:r>
            <a:r>
              <a:rPr lang="en-US" sz="1400" dirty="0"/>
              <a:t>atomic information captured by a </a:t>
            </a:r>
            <a:r>
              <a:rPr lang="en-US" sz="1400" dirty="0" smtClean="0"/>
              <a:t>business </a:t>
            </a:r>
            <a:r>
              <a:rPr lang="en-US" sz="1400" dirty="0"/>
              <a:t>process.”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991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2. Declare the grain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r>
              <a:rPr lang="en-US" sz="1400" b="1" dirty="0" smtClean="0"/>
              <a:t>This is how you can express the most </a:t>
            </a:r>
            <a:r>
              <a:rPr lang="en-US" sz="1400" b="1" dirty="0"/>
              <a:t>detailed level of </a:t>
            </a:r>
            <a:r>
              <a:rPr lang="en-US" sz="1400" b="1" dirty="0" smtClean="0"/>
              <a:t>data:</a:t>
            </a:r>
            <a:endParaRPr lang="en-US" sz="1400" b="1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Most </a:t>
            </a:r>
            <a:r>
              <a:rPr lang="en-US" sz="1400" dirty="0"/>
              <a:t>granular </a:t>
            </a:r>
            <a:r>
              <a:rPr lang="en-US" sz="1400" dirty="0"/>
              <a:t>data (</a:t>
            </a:r>
            <a:r>
              <a:rPr lang="en-US" sz="1400" dirty="0"/>
              <a:t>the more you go into details, the more granular data you </a:t>
            </a:r>
            <a:r>
              <a:rPr lang="en-US" sz="1400" dirty="0"/>
              <a:t>have)</a:t>
            </a:r>
          </a:p>
          <a:p>
            <a:pPr marL="184785" indent="-172085">
              <a:spcBef>
                <a:spcPts val="600"/>
              </a:spcBef>
              <a:buFont typeface="Verdana" pitchFamily="34" charset="0"/>
              <a:buChar char="•"/>
              <a:tabLst>
                <a:tab pos="185420" algn="l"/>
              </a:tabLst>
            </a:pPr>
            <a:r>
              <a:rPr lang="en-US" sz="1400" dirty="0" smtClean="0"/>
              <a:t>High granularity </a:t>
            </a:r>
            <a:r>
              <a:rPr lang="en-US" sz="1400" dirty="0"/>
              <a:t>(the more you go into details, the </a:t>
            </a:r>
            <a:r>
              <a:rPr lang="en-US" sz="1400" dirty="0" smtClean="0"/>
              <a:t>higher granularity you </a:t>
            </a:r>
            <a:r>
              <a:rPr lang="en-US" sz="1400" dirty="0"/>
              <a:t>have)</a:t>
            </a:r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268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2. Declare the grain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What grain shall we choose for our case  study?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An individual line item on a </a:t>
            </a:r>
            <a:r>
              <a:rPr lang="en-US" sz="1200" dirty="0" smtClean="0"/>
              <a:t>POS transaction, i.e</a:t>
            </a:r>
            <a:r>
              <a:rPr lang="en-US" sz="1200" dirty="0"/>
              <a:t>. the sale of a product, per store, per </a:t>
            </a:r>
            <a:r>
              <a:rPr lang="en-US" sz="1200" dirty="0" smtClean="0"/>
              <a:t>transaction</a:t>
            </a:r>
            <a:r>
              <a:rPr lang="en-US" sz="1200" dirty="0"/>
              <a:t>)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store, per </a:t>
            </a:r>
            <a:r>
              <a:rPr lang="en-US" sz="1200" dirty="0" smtClean="0"/>
              <a:t>day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region, per </a:t>
            </a:r>
            <a:r>
              <a:rPr lang="en-US" sz="1200" dirty="0" smtClean="0"/>
              <a:t>day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store, per </a:t>
            </a:r>
            <a:r>
              <a:rPr lang="en-US" sz="1200" dirty="0" smtClean="0"/>
              <a:t>month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 category, per region, </a:t>
            </a:r>
            <a:r>
              <a:rPr lang="en-US" sz="1200" dirty="0" smtClean="0"/>
              <a:t>per </a:t>
            </a:r>
            <a:r>
              <a:rPr lang="en-US" sz="1200" dirty="0"/>
              <a:t>month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989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2. Declare the grain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What grain shall we choose for our case  study?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b="1" dirty="0"/>
              <a:t>An individual line item on a </a:t>
            </a:r>
            <a:r>
              <a:rPr lang="en-US" sz="1200" b="1" dirty="0" smtClean="0"/>
              <a:t>POS transaction, i.e</a:t>
            </a:r>
            <a:r>
              <a:rPr lang="en-US" sz="1200" b="1" dirty="0"/>
              <a:t>. the sale of a product, per store, per </a:t>
            </a:r>
            <a:r>
              <a:rPr lang="en-US" sz="1200" b="1" dirty="0" smtClean="0"/>
              <a:t>transaction</a:t>
            </a:r>
            <a:endParaRPr lang="en-US" sz="1200" b="1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store, per </a:t>
            </a:r>
            <a:r>
              <a:rPr lang="en-US" sz="1200" dirty="0" smtClean="0"/>
              <a:t>day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region, per </a:t>
            </a:r>
            <a:r>
              <a:rPr lang="en-US" sz="1200" dirty="0" smtClean="0"/>
              <a:t>day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product, per store, per </a:t>
            </a:r>
            <a:r>
              <a:rPr lang="en-US" sz="1200" dirty="0" smtClean="0"/>
              <a:t>month</a:t>
            </a:r>
            <a:endParaRPr lang="en-US" sz="12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The sale of a product category, per region, </a:t>
            </a:r>
            <a:r>
              <a:rPr lang="en-US" sz="1200" dirty="0" smtClean="0"/>
              <a:t>per </a:t>
            </a:r>
            <a:r>
              <a:rPr lang="en-US" sz="1200" dirty="0"/>
              <a:t>month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096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   Identify </a:t>
            </a:r>
            <a:r>
              <a:rPr lang="en-US" sz="1400" dirty="0"/>
              <a:t>the dimensions that </a:t>
            </a:r>
            <a:r>
              <a:rPr lang="en-US" sz="1400" dirty="0" smtClean="0"/>
              <a:t>will be applied </a:t>
            </a:r>
            <a:r>
              <a:rPr lang="en-US" sz="1400" dirty="0"/>
              <a:t>to each fact table </a:t>
            </a:r>
            <a:r>
              <a:rPr lang="en-US" sz="1400" dirty="0" smtClean="0"/>
              <a:t>tuple/record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Consider what </a:t>
            </a:r>
            <a:r>
              <a:rPr lang="en-US" sz="1400" dirty="0"/>
              <a:t>aspects do you want to be </a:t>
            </a:r>
            <a:r>
              <a:rPr lang="en-US" sz="1400" dirty="0" smtClean="0"/>
              <a:t>able </a:t>
            </a:r>
            <a:r>
              <a:rPr lang="en-US" sz="1400" dirty="0"/>
              <a:t>to slice and </a:t>
            </a:r>
            <a:r>
              <a:rPr lang="en-US" sz="1400" dirty="0" smtClean="0"/>
              <a:t>dice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Typical dimensions are date</a:t>
            </a:r>
            <a:r>
              <a:rPr lang="en-US" sz="1400" dirty="0" smtClean="0"/>
              <a:t>, </a:t>
            </a:r>
            <a:r>
              <a:rPr lang="en-US" sz="1400" dirty="0"/>
              <a:t>product, customer, store,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r>
              <a:rPr lang="en-US" sz="1400" dirty="0" smtClean="0"/>
              <a:t>Guideline: </a:t>
            </a:r>
            <a:r>
              <a:rPr lang="en-US" sz="1400" dirty="0"/>
              <a:t>Use the </a:t>
            </a:r>
            <a:r>
              <a:rPr lang="en-US" sz="1400" dirty="0" smtClean="0"/>
              <a:t>declared </a:t>
            </a:r>
            <a:r>
              <a:rPr lang="en-US" sz="1400" dirty="0" smtClean="0"/>
              <a:t>grain of the selected process </a:t>
            </a:r>
            <a:r>
              <a:rPr lang="en-US" sz="1400" dirty="0"/>
              <a:t>to </a:t>
            </a:r>
            <a:r>
              <a:rPr lang="en-US" sz="1400" dirty="0" smtClean="0"/>
              <a:t>determine dimensions: product, </a:t>
            </a:r>
            <a:r>
              <a:rPr lang="en-US" sz="1400" dirty="0" smtClean="0"/>
              <a:t>store</a:t>
            </a:r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r>
              <a:rPr lang="en-US" sz="1400" dirty="0" smtClean="0"/>
              <a:t>Guideline</a:t>
            </a:r>
            <a:r>
              <a:rPr lang="en-US" sz="1400" dirty="0" smtClean="0"/>
              <a:t>: Use the Who, What, When, Where, and How </a:t>
            </a:r>
            <a:r>
              <a:rPr lang="en-US" sz="1400" dirty="0" smtClean="0"/>
              <a:t>to identify possible dimensions</a:t>
            </a:r>
            <a:endParaRPr lang="en-US" sz="1400" dirty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777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732069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An example of a dimension: Product </a:t>
            </a:r>
            <a:r>
              <a:rPr lang="en-US" sz="1400" dirty="0" smtClean="0"/>
              <a:t>dimension</a:t>
            </a:r>
            <a:endParaRPr lang="en-US" sz="1400" dirty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0" y="2042272"/>
            <a:ext cx="1586990" cy="24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object 24"/>
          <p:cNvSpPr/>
          <p:nvPr/>
        </p:nvSpPr>
        <p:spPr>
          <a:xfrm>
            <a:off x="2796437" y="1933784"/>
            <a:ext cx="5970102" cy="2157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42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16553" y="605582"/>
            <a:ext cx="61474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-255" dirty="0" smtClean="0">
                <a:latin typeface="Arial"/>
                <a:cs typeface="Arial"/>
              </a:rPr>
              <a:t>DW </a:t>
            </a:r>
            <a:r>
              <a:rPr sz="2800" b="1" spc="-79" dirty="0" smtClean="0">
                <a:latin typeface="Arial"/>
                <a:cs typeface="Arial"/>
              </a:rPr>
              <a:t>Architecture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4554" y="2539557"/>
            <a:ext cx="756665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950302" y="2560397"/>
            <a:ext cx="685771" cy="457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3950302" y="2636592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950301" y="2560401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086004" y="2768157"/>
            <a:ext cx="756665" cy="528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121747" y="2788978"/>
            <a:ext cx="685766" cy="45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121745" y="2865174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121745" y="2788983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978346" y="2546345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982" y="3194426"/>
            <a:ext cx="77104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External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6140" y="2244936"/>
            <a:ext cx="7758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warehouse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1654" y="3499676"/>
            <a:ext cx="470915" cy="299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607420" y="3519974"/>
            <a:ext cx="40002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607419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607414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008558" y="3762886"/>
            <a:ext cx="5391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27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marts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8854" y="3499676"/>
            <a:ext cx="470915" cy="299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064601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064600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064596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486054" y="3499676"/>
            <a:ext cx="470915" cy="299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521782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521782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521778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1267367" y="2142936"/>
            <a:ext cx="329183" cy="388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303418" y="2163519"/>
            <a:ext cx="257441" cy="317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303414" y="2216476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1303411" y="2163517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267367" y="2737296"/>
            <a:ext cx="329183" cy="39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303418" y="2757582"/>
            <a:ext cx="257441" cy="324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303414" y="2811590"/>
            <a:ext cx="257651" cy="54293"/>
          </a:xfrm>
          <a:custGeom>
            <a:avLst/>
            <a:gdLst/>
            <a:ahLst/>
            <a:cxnLst/>
            <a:rect l="l" t="t" r="r" b="b"/>
            <a:pathLst>
              <a:path w="343534" h="72389">
                <a:moveTo>
                  <a:pt x="343268" y="0"/>
                </a:moveTo>
                <a:lnTo>
                  <a:pt x="329779" y="28026"/>
                </a:lnTo>
                <a:lnTo>
                  <a:pt x="292995" y="50915"/>
                </a:lnTo>
                <a:lnTo>
                  <a:pt x="238437" y="66349"/>
                </a:lnTo>
                <a:lnTo>
                  <a:pt x="171627" y="72009"/>
                </a:lnTo>
                <a:lnTo>
                  <a:pt x="104820" y="66349"/>
                </a:lnTo>
                <a:lnTo>
                  <a:pt x="50266" y="50915"/>
                </a:lnTo>
                <a:lnTo>
                  <a:pt x="13486" y="28026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303411" y="2757582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0" y="72009"/>
                </a:moveTo>
                <a:lnTo>
                  <a:pt x="13488" y="43982"/>
                </a:lnTo>
                <a:lnTo>
                  <a:pt x="50272" y="21093"/>
                </a:lnTo>
                <a:lnTo>
                  <a:pt x="104830" y="5659"/>
                </a:lnTo>
                <a:lnTo>
                  <a:pt x="171640" y="0"/>
                </a:lnTo>
                <a:lnTo>
                  <a:pt x="238448" y="5659"/>
                </a:lnTo>
                <a:lnTo>
                  <a:pt x="293001" y="21093"/>
                </a:lnTo>
                <a:lnTo>
                  <a:pt x="329781" y="43982"/>
                </a:lnTo>
                <a:lnTo>
                  <a:pt x="343268" y="72009"/>
                </a:lnTo>
                <a:lnTo>
                  <a:pt x="343268" y="360045"/>
                </a:lnTo>
                <a:lnTo>
                  <a:pt x="329781" y="388071"/>
                </a:lnTo>
                <a:lnTo>
                  <a:pt x="293001" y="410960"/>
                </a:lnTo>
                <a:lnTo>
                  <a:pt x="238448" y="426394"/>
                </a:lnTo>
                <a:lnTo>
                  <a:pt x="171640" y="432054"/>
                </a:lnTo>
                <a:lnTo>
                  <a:pt x="104830" y="426394"/>
                </a:lnTo>
                <a:lnTo>
                  <a:pt x="50272" y="410960"/>
                </a:lnTo>
                <a:lnTo>
                  <a:pt x="13488" y="388071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267367" y="3469958"/>
            <a:ext cx="329183" cy="3954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1303411" y="3491018"/>
            <a:ext cx="257453" cy="324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1517960" y="3772149"/>
            <a:ext cx="42905" cy="42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1303415" y="3491016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286054" y="432054"/>
                </a:moveTo>
                <a:lnTo>
                  <a:pt x="297497" y="386283"/>
                </a:lnTo>
                <a:lnTo>
                  <a:pt x="343268" y="374840"/>
                </a:lnTo>
                <a:lnTo>
                  <a:pt x="286054" y="432054"/>
                </a:lnTo>
                <a:lnTo>
                  <a:pt x="0" y="432054"/>
                </a:lnTo>
                <a:lnTo>
                  <a:pt x="0" y="0"/>
                </a:lnTo>
                <a:lnTo>
                  <a:pt x="343268" y="0"/>
                </a:lnTo>
                <a:lnTo>
                  <a:pt x="343268" y="37484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1074809" y="3896494"/>
            <a:ext cx="6410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8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11185" y="3023557"/>
            <a:ext cx="307181" cy="490538"/>
          </a:xfrm>
          <a:custGeom>
            <a:avLst/>
            <a:gdLst/>
            <a:ahLst/>
            <a:cxnLst/>
            <a:rect l="l" t="t" r="r" b="b"/>
            <a:pathLst>
              <a:path w="409575" h="654050">
                <a:moveTo>
                  <a:pt x="409079" y="0"/>
                </a:moveTo>
                <a:lnTo>
                  <a:pt x="0" y="65388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811181" y="3447839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2730" y="0"/>
                </a:moveTo>
                <a:lnTo>
                  <a:pt x="0" y="88176"/>
                </a:lnTo>
                <a:lnTo>
                  <a:pt x="78104" y="4714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059421" y="3023555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75361" y="88176"/>
                </a:moveTo>
                <a:lnTo>
                  <a:pt x="78092" y="0"/>
                </a:lnTo>
                <a:lnTo>
                  <a:pt x="0" y="4102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265397" y="3268055"/>
            <a:ext cx="27146" cy="245269"/>
          </a:xfrm>
          <a:custGeom>
            <a:avLst/>
            <a:gdLst/>
            <a:ahLst/>
            <a:cxnLst/>
            <a:rect l="l" t="t" r="r" b="b"/>
            <a:pathLst>
              <a:path w="36195" h="327025">
                <a:moveTo>
                  <a:pt x="36195" y="0"/>
                </a:moveTo>
                <a:lnTo>
                  <a:pt x="0" y="32651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238563" y="3452458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88353" y="9804"/>
                </a:moveTo>
                <a:lnTo>
                  <a:pt x="35775" y="80645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253114" y="3268055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0" y="70840"/>
                </a:moveTo>
                <a:lnTo>
                  <a:pt x="52577" y="0"/>
                </a:lnTo>
                <a:lnTo>
                  <a:pt x="88353" y="8063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620003" y="3267583"/>
            <a:ext cx="99536" cy="246221"/>
          </a:xfrm>
          <a:custGeom>
            <a:avLst/>
            <a:gdLst/>
            <a:ahLst/>
            <a:cxnLst/>
            <a:rect l="l" t="t" r="r" b="b"/>
            <a:pathLst>
              <a:path w="132714" h="328295">
                <a:moveTo>
                  <a:pt x="0" y="0"/>
                </a:moveTo>
                <a:lnTo>
                  <a:pt x="132194" y="32776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66853" y="3447932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0" y="33261"/>
                </a:moveTo>
                <a:lnTo>
                  <a:pt x="69723" y="87299"/>
                </a:lnTo>
                <a:lnTo>
                  <a:pt x="82448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10458" y="3267579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82448" y="54051"/>
                </a:moveTo>
                <a:lnTo>
                  <a:pt x="12725" y="0"/>
                </a:lnTo>
                <a:lnTo>
                  <a:pt x="0" y="8729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1560865" y="2919602"/>
            <a:ext cx="384334" cy="159544"/>
          </a:xfrm>
          <a:custGeom>
            <a:avLst/>
            <a:gdLst/>
            <a:ahLst/>
            <a:cxnLst/>
            <a:rect l="l" t="t" r="r" b="b"/>
            <a:pathLst>
              <a:path w="512444" h="212725">
                <a:moveTo>
                  <a:pt x="0" y="0"/>
                </a:moveTo>
                <a:lnTo>
                  <a:pt x="512114" y="21240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1879388" y="3026218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34061" y="0"/>
                </a:moveTo>
                <a:lnTo>
                  <a:pt x="87414" y="70256"/>
                </a:lnTo>
                <a:lnTo>
                  <a:pt x="0" y="821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1560864" y="2322392"/>
            <a:ext cx="386238" cy="430054"/>
          </a:xfrm>
          <a:custGeom>
            <a:avLst/>
            <a:gdLst/>
            <a:ahLst/>
            <a:cxnLst/>
            <a:rect l="l" t="t" r="r" b="b"/>
            <a:pathLst>
              <a:path w="514984" h="573404">
                <a:moveTo>
                  <a:pt x="0" y="0"/>
                </a:moveTo>
                <a:lnTo>
                  <a:pt x="514527" y="57323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1883771" y="2687520"/>
            <a:ext cx="63341" cy="65246"/>
          </a:xfrm>
          <a:custGeom>
            <a:avLst/>
            <a:gdLst/>
            <a:ahLst/>
            <a:cxnLst/>
            <a:rect l="l" t="t" r="r" b="b"/>
            <a:pathLst>
              <a:path w="84455" h="86995">
                <a:moveTo>
                  <a:pt x="66166" y="0"/>
                </a:moveTo>
                <a:lnTo>
                  <a:pt x="83985" y="86398"/>
                </a:lnTo>
                <a:lnTo>
                  <a:pt x="0" y="59385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1560865" y="3355972"/>
            <a:ext cx="385286" cy="297180"/>
          </a:xfrm>
          <a:custGeom>
            <a:avLst/>
            <a:gdLst/>
            <a:ahLst/>
            <a:cxnLst/>
            <a:rect l="l" t="t" r="r" b="b"/>
            <a:pathLst>
              <a:path w="513715" h="396239">
                <a:moveTo>
                  <a:pt x="0" y="396087"/>
                </a:moveTo>
                <a:lnTo>
                  <a:pt x="513359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1880274" y="3355974"/>
            <a:ext cx="65723" cy="61436"/>
          </a:xfrm>
          <a:custGeom>
            <a:avLst/>
            <a:gdLst/>
            <a:ahLst/>
            <a:cxnLst/>
            <a:rect l="l" t="t" r="r" b="b"/>
            <a:pathLst>
              <a:path w="87630" h="81914">
                <a:moveTo>
                  <a:pt x="54305" y="81737"/>
                </a:moveTo>
                <a:lnTo>
                  <a:pt x="87477" y="0"/>
                </a:lnTo>
                <a:lnTo>
                  <a:pt x="0" y="11353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6658897" y="2869883"/>
            <a:ext cx="129158" cy="242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6694982" y="2890713"/>
            <a:ext cx="57146" cy="171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694977" y="2890714"/>
            <a:ext cx="57150" cy="17145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0"/>
                </a:lnTo>
                <a:lnTo>
                  <a:pt x="76200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773198" y="2812733"/>
            <a:ext cx="129149" cy="2994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809278" y="2833563"/>
            <a:ext cx="57145" cy="228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6809277" y="2833564"/>
            <a:ext cx="57150" cy="2286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774"/>
                </a:lnTo>
                <a:lnTo>
                  <a:pt x="0" y="3047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6887498" y="2927033"/>
            <a:ext cx="129158" cy="1851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6923573" y="2947855"/>
            <a:ext cx="57145" cy="1142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6923568" y="2947855"/>
            <a:ext cx="57150" cy="1143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0"/>
                </a:lnTo>
                <a:lnTo>
                  <a:pt x="76200" y="152387"/>
                </a:lnTo>
                <a:lnTo>
                  <a:pt x="0" y="1523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7001798" y="2755583"/>
            <a:ext cx="129158" cy="3566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7037868" y="2776423"/>
            <a:ext cx="57145" cy="2857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7037868" y="2776423"/>
            <a:ext cx="57150" cy="28575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0"/>
                </a:moveTo>
                <a:lnTo>
                  <a:pt x="76200" y="0"/>
                </a:lnTo>
                <a:lnTo>
                  <a:pt x="76200" y="380974"/>
                </a:lnTo>
                <a:lnTo>
                  <a:pt x="0" y="380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6580906" y="2719083"/>
            <a:ext cx="628650" cy="40005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838200" y="0"/>
                </a:lnTo>
                <a:lnTo>
                  <a:pt x="838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2024032" y="2515562"/>
            <a:ext cx="1800224" cy="12161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2059496" y="2541556"/>
            <a:ext cx="1728190" cy="1134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2059495" y="2541561"/>
            <a:ext cx="1728311" cy="1134428"/>
          </a:xfrm>
          <a:custGeom>
            <a:avLst/>
            <a:gdLst/>
            <a:ahLst/>
            <a:cxnLst/>
            <a:rect l="l" t="t" r="r" b="b"/>
            <a:pathLst>
              <a:path w="2304415" h="1512570">
                <a:moveTo>
                  <a:pt x="0" y="378040"/>
                </a:moveTo>
                <a:lnTo>
                  <a:pt x="1548168" y="378040"/>
                </a:lnTo>
                <a:lnTo>
                  <a:pt x="1548168" y="0"/>
                </a:lnTo>
                <a:lnTo>
                  <a:pt x="2304249" y="756081"/>
                </a:lnTo>
                <a:lnTo>
                  <a:pt x="1548168" y="1512163"/>
                </a:lnTo>
                <a:lnTo>
                  <a:pt x="1548168" y="1134122"/>
                </a:lnTo>
                <a:lnTo>
                  <a:pt x="0" y="1134122"/>
                </a:lnTo>
                <a:lnTo>
                  <a:pt x="0" y="37804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 txBox="1"/>
          <p:nvPr/>
        </p:nvSpPr>
        <p:spPr>
          <a:xfrm>
            <a:off x="2494801" y="2839022"/>
            <a:ext cx="4910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-476" algn="ctr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Extract  </a:t>
            </a:r>
            <a:r>
              <a:rPr sz="900" i="1" spc="-158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ra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1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orm 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Load  Refresh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14995" y="2136944"/>
            <a:ext cx="4876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3334"/>
            <a:r>
              <a:rPr sz="900" i="1" spc="23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ada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a  </a:t>
            </a: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8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58398" y="1765745"/>
            <a:ext cx="528065" cy="242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2694220" y="1786395"/>
            <a:ext cx="457176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269422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2144048" y="1765745"/>
            <a:ext cx="528065" cy="2423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2179889" y="1786395"/>
            <a:ext cx="457181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217989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 txBox="1"/>
          <p:nvPr/>
        </p:nvSpPr>
        <p:spPr>
          <a:xfrm>
            <a:off x="1960861" y="1268276"/>
            <a:ext cx="1353503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/>
            <a:r>
              <a:rPr sz="1350" i="1" spc="-56" dirty="0">
                <a:latin typeface="Arial"/>
                <a:cs typeface="Arial"/>
              </a:rPr>
              <a:t>Data</a:t>
            </a:r>
            <a:r>
              <a:rPr sz="1350" i="1" spc="-113" dirty="0">
                <a:latin typeface="Arial"/>
                <a:cs typeface="Arial"/>
              </a:rPr>
              <a:t> </a:t>
            </a:r>
            <a:r>
              <a:rPr sz="1350" i="1" spc="-53" dirty="0">
                <a:latin typeface="Arial"/>
                <a:cs typeface="Arial"/>
              </a:rPr>
              <a:t>staging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Monitoring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Administration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9334" y="1926909"/>
            <a:ext cx="328031" cy="4903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3324775" y="1947492"/>
            <a:ext cx="257451" cy="4194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3324776" y="2017406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4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3324773" y="1947492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3631191" y="2383960"/>
            <a:ext cx="259080" cy="207645"/>
          </a:xfrm>
          <a:custGeom>
            <a:avLst/>
            <a:gdLst/>
            <a:ahLst/>
            <a:cxnLst/>
            <a:rect l="l" t="t" r="r" b="b"/>
            <a:pathLst>
              <a:path w="345439" h="276860">
                <a:moveTo>
                  <a:pt x="345313" y="276250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3631195" y="2383962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1724" y="82308"/>
                </a:moveTo>
                <a:lnTo>
                  <a:pt x="0" y="0"/>
                </a:lnTo>
                <a:lnTo>
                  <a:pt x="87261" y="1289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3824720" y="2529415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55537" y="0"/>
                </a:moveTo>
                <a:lnTo>
                  <a:pt x="87274" y="82308"/>
                </a:lnTo>
                <a:lnTo>
                  <a:pt x="0" y="694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2402365" y="3655124"/>
            <a:ext cx="328040" cy="490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2437541" y="3675689"/>
            <a:ext cx="25744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7" name="object 97"/>
          <p:cNvSpPr/>
          <p:nvPr/>
        </p:nvSpPr>
        <p:spPr>
          <a:xfrm>
            <a:off x="2437540" y="37455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98"/>
          <p:cNvSpPr/>
          <p:nvPr/>
        </p:nvSpPr>
        <p:spPr>
          <a:xfrm>
            <a:off x="2437537" y="36756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2516665" y="3769424"/>
            <a:ext cx="328040" cy="4903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2551832" y="3789989"/>
            <a:ext cx="257459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/>
          <p:nvPr/>
        </p:nvSpPr>
        <p:spPr>
          <a:xfrm>
            <a:off x="2551840" y="38598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102"/>
          <p:cNvSpPr/>
          <p:nvPr/>
        </p:nvSpPr>
        <p:spPr>
          <a:xfrm>
            <a:off x="2551837" y="37899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/>
          <p:nvPr/>
        </p:nvSpPr>
        <p:spPr>
          <a:xfrm>
            <a:off x="2630965" y="3883724"/>
            <a:ext cx="328031" cy="4903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104"/>
          <p:cNvSpPr/>
          <p:nvPr/>
        </p:nvSpPr>
        <p:spPr>
          <a:xfrm>
            <a:off x="2666141" y="3904289"/>
            <a:ext cx="25745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5" name="object 105"/>
          <p:cNvSpPr/>
          <p:nvPr/>
        </p:nvSpPr>
        <p:spPr>
          <a:xfrm>
            <a:off x="2666140" y="39741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6" name="object 106"/>
          <p:cNvSpPr/>
          <p:nvPr/>
        </p:nvSpPr>
        <p:spPr>
          <a:xfrm>
            <a:off x="2666137" y="39042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7" name="object 107"/>
          <p:cNvSpPr/>
          <p:nvPr/>
        </p:nvSpPr>
        <p:spPr>
          <a:xfrm>
            <a:off x="5320444" y="2384108"/>
            <a:ext cx="470915" cy="4137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08"/>
          <p:cNvSpPr/>
          <p:nvPr/>
        </p:nvSpPr>
        <p:spPr>
          <a:xfrm>
            <a:off x="5356277" y="2490378"/>
            <a:ext cx="314306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9" name="object 109"/>
          <p:cNvSpPr/>
          <p:nvPr/>
        </p:nvSpPr>
        <p:spPr>
          <a:xfrm>
            <a:off x="5670592" y="2404664"/>
            <a:ext cx="85715" cy="342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0" name="object 110"/>
          <p:cNvSpPr/>
          <p:nvPr/>
        </p:nvSpPr>
        <p:spPr>
          <a:xfrm>
            <a:off x="5356276" y="2404663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1" name="object 111"/>
          <p:cNvSpPr/>
          <p:nvPr/>
        </p:nvSpPr>
        <p:spPr>
          <a:xfrm>
            <a:off x="5356272" y="2404662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2" name="object 112"/>
          <p:cNvSpPr/>
          <p:nvPr/>
        </p:nvSpPr>
        <p:spPr>
          <a:xfrm>
            <a:off x="5356272" y="2404662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3" name="object 113"/>
          <p:cNvSpPr/>
          <p:nvPr/>
        </p:nvSpPr>
        <p:spPr>
          <a:xfrm>
            <a:off x="5670588" y="2490377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4" name="object 114"/>
          <p:cNvSpPr/>
          <p:nvPr/>
        </p:nvSpPr>
        <p:spPr>
          <a:xfrm>
            <a:off x="5320444" y="3744279"/>
            <a:ext cx="470915" cy="4137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5" name="object 115"/>
          <p:cNvSpPr/>
          <p:nvPr/>
        </p:nvSpPr>
        <p:spPr>
          <a:xfrm>
            <a:off x="5356277" y="3850577"/>
            <a:ext cx="314306" cy="257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6" name="object 116"/>
          <p:cNvSpPr/>
          <p:nvPr/>
        </p:nvSpPr>
        <p:spPr>
          <a:xfrm>
            <a:off x="5670592" y="3764862"/>
            <a:ext cx="85715" cy="342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7" name="object 117"/>
          <p:cNvSpPr/>
          <p:nvPr/>
        </p:nvSpPr>
        <p:spPr>
          <a:xfrm>
            <a:off x="5356276" y="3764862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8" name="object 118"/>
          <p:cNvSpPr/>
          <p:nvPr/>
        </p:nvSpPr>
        <p:spPr>
          <a:xfrm>
            <a:off x="5356272" y="3764863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9" name="object 119"/>
          <p:cNvSpPr/>
          <p:nvPr/>
        </p:nvSpPr>
        <p:spPr>
          <a:xfrm>
            <a:off x="5356272" y="3764863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0" name="object 120"/>
          <p:cNvSpPr/>
          <p:nvPr/>
        </p:nvSpPr>
        <p:spPr>
          <a:xfrm>
            <a:off x="5670588" y="3850579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1" name="object 121"/>
          <p:cNvSpPr/>
          <p:nvPr/>
        </p:nvSpPr>
        <p:spPr>
          <a:xfrm>
            <a:off x="4928141" y="2652736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2" name="object 122"/>
          <p:cNvSpPr/>
          <p:nvPr/>
        </p:nvSpPr>
        <p:spPr>
          <a:xfrm>
            <a:off x="4928139" y="2753049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3" name="object 123"/>
          <p:cNvSpPr/>
          <p:nvPr/>
        </p:nvSpPr>
        <p:spPr>
          <a:xfrm>
            <a:off x="5173500" y="2648473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4" name="object 124"/>
          <p:cNvSpPr/>
          <p:nvPr/>
        </p:nvSpPr>
        <p:spPr>
          <a:xfrm>
            <a:off x="4982147" y="3732852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2075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125"/>
          <p:cNvSpPr/>
          <p:nvPr/>
        </p:nvSpPr>
        <p:spPr>
          <a:xfrm>
            <a:off x="4982145" y="372859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79514"/>
                </a:moveTo>
                <a:lnTo>
                  <a:pt x="0" y="5676"/>
                </a:lnTo>
                <a:lnTo>
                  <a:pt x="88036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6" name="object 126"/>
          <p:cNvSpPr/>
          <p:nvPr/>
        </p:nvSpPr>
        <p:spPr>
          <a:xfrm>
            <a:off x="5227506" y="3833172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0"/>
                </a:moveTo>
                <a:lnTo>
                  <a:pt x="88036" y="73837"/>
                </a:lnTo>
                <a:lnTo>
                  <a:pt x="0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7" name="object 127"/>
          <p:cNvSpPr/>
          <p:nvPr/>
        </p:nvSpPr>
        <p:spPr>
          <a:xfrm>
            <a:off x="5857655" y="2233233"/>
            <a:ext cx="557774" cy="151104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object 128"/>
          <p:cNvSpPr/>
          <p:nvPr/>
        </p:nvSpPr>
        <p:spPr>
          <a:xfrm>
            <a:off x="5893925" y="2271532"/>
            <a:ext cx="486051" cy="140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9" name="object 129"/>
          <p:cNvSpPr/>
          <p:nvPr/>
        </p:nvSpPr>
        <p:spPr>
          <a:xfrm>
            <a:off x="5893924" y="2271534"/>
            <a:ext cx="486251" cy="1404461"/>
          </a:xfrm>
          <a:custGeom>
            <a:avLst/>
            <a:gdLst/>
            <a:ahLst/>
            <a:cxnLst/>
            <a:rect l="l" t="t" r="r" b="b"/>
            <a:pathLst>
              <a:path w="648334" h="1872614">
                <a:moveTo>
                  <a:pt x="648068" y="1404150"/>
                </a:moveTo>
                <a:lnTo>
                  <a:pt x="324027" y="1404150"/>
                </a:lnTo>
                <a:lnTo>
                  <a:pt x="324027" y="1872195"/>
                </a:lnTo>
                <a:lnTo>
                  <a:pt x="0" y="936104"/>
                </a:lnTo>
                <a:lnTo>
                  <a:pt x="324027" y="0"/>
                </a:lnTo>
                <a:lnTo>
                  <a:pt x="324027" y="468045"/>
                </a:lnTo>
                <a:lnTo>
                  <a:pt x="648068" y="468045"/>
                </a:lnTo>
                <a:lnTo>
                  <a:pt x="648068" y="140415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0" name="object 130"/>
          <p:cNvSpPr/>
          <p:nvPr/>
        </p:nvSpPr>
        <p:spPr>
          <a:xfrm>
            <a:off x="5320444" y="3085910"/>
            <a:ext cx="470915" cy="4137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1" name="object 131"/>
          <p:cNvSpPr/>
          <p:nvPr/>
        </p:nvSpPr>
        <p:spPr>
          <a:xfrm>
            <a:off x="5356277" y="3192456"/>
            <a:ext cx="314307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132"/>
          <p:cNvSpPr/>
          <p:nvPr/>
        </p:nvSpPr>
        <p:spPr>
          <a:xfrm>
            <a:off x="5670593" y="3106741"/>
            <a:ext cx="85715" cy="3428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133"/>
          <p:cNvSpPr/>
          <p:nvPr/>
        </p:nvSpPr>
        <p:spPr>
          <a:xfrm>
            <a:off x="5356277" y="3106741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4" name="object 134"/>
          <p:cNvSpPr/>
          <p:nvPr/>
        </p:nvSpPr>
        <p:spPr>
          <a:xfrm>
            <a:off x="5356272" y="3106740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5" name="object 135"/>
          <p:cNvSpPr/>
          <p:nvPr/>
        </p:nvSpPr>
        <p:spPr>
          <a:xfrm>
            <a:off x="5356272" y="3106740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6" name="object 136"/>
          <p:cNvSpPr/>
          <p:nvPr/>
        </p:nvSpPr>
        <p:spPr>
          <a:xfrm>
            <a:off x="5670588" y="3192455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7" name="object 137"/>
          <p:cNvSpPr/>
          <p:nvPr/>
        </p:nvSpPr>
        <p:spPr>
          <a:xfrm>
            <a:off x="4928140" y="3354813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8" name="object 138"/>
          <p:cNvSpPr/>
          <p:nvPr/>
        </p:nvSpPr>
        <p:spPr>
          <a:xfrm>
            <a:off x="4928139" y="345512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139"/>
          <p:cNvSpPr/>
          <p:nvPr/>
        </p:nvSpPr>
        <p:spPr>
          <a:xfrm>
            <a:off x="5173500" y="3350551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140"/>
          <p:cNvSpPr txBox="1"/>
          <p:nvPr/>
        </p:nvSpPr>
        <p:spPr>
          <a:xfrm>
            <a:off x="6016748" y="2901302"/>
            <a:ext cx="3233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cc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01931" y="4269751"/>
            <a:ext cx="1404461" cy="216218"/>
          </a:xfrm>
          <a:custGeom>
            <a:avLst/>
            <a:gdLst/>
            <a:ahLst/>
            <a:cxnLst/>
            <a:rect l="l" t="t" r="r" b="b"/>
            <a:pathLst>
              <a:path w="1872615" h="288289">
                <a:moveTo>
                  <a:pt x="1872208" y="0"/>
                </a:moveTo>
                <a:lnTo>
                  <a:pt x="1864034" y="56058"/>
                </a:lnTo>
                <a:lnTo>
                  <a:pt x="1841742" y="101836"/>
                </a:lnTo>
                <a:lnTo>
                  <a:pt x="1808681" y="132700"/>
                </a:lnTo>
                <a:lnTo>
                  <a:pt x="1768195" y="144017"/>
                </a:lnTo>
                <a:lnTo>
                  <a:pt x="1023734" y="144017"/>
                </a:lnTo>
                <a:lnTo>
                  <a:pt x="983248" y="155335"/>
                </a:lnTo>
                <a:lnTo>
                  <a:pt x="950187" y="186199"/>
                </a:lnTo>
                <a:lnTo>
                  <a:pt x="927895" y="231977"/>
                </a:lnTo>
                <a:lnTo>
                  <a:pt x="919721" y="288035"/>
                </a:lnTo>
                <a:lnTo>
                  <a:pt x="911547" y="231977"/>
                </a:lnTo>
                <a:lnTo>
                  <a:pt x="889255" y="186199"/>
                </a:lnTo>
                <a:lnTo>
                  <a:pt x="856193" y="155335"/>
                </a:lnTo>
                <a:lnTo>
                  <a:pt x="815708" y="144017"/>
                </a:lnTo>
                <a:lnTo>
                  <a:pt x="104012" y="144017"/>
                </a:lnTo>
                <a:lnTo>
                  <a:pt x="63527" y="132700"/>
                </a:lnTo>
                <a:lnTo>
                  <a:pt x="30465" y="101836"/>
                </a:lnTo>
                <a:lnTo>
                  <a:pt x="8174" y="56058"/>
                </a:lnTo>
                <a:lnTo>
                  <a:pt x="0" y="0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42"/>
          <p:cNvSpPr txBox="1"/>
          <p:nvPr/>
        </p:nvSpPr>
        <p:spPr>
          <a:xfrm>
            <a:off x="6252755" y="4562642"/>
            <a:ext cx="87296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4773"/>
            <a:r>
              <a:rPr sz="1350" spc="-113" dirty="0">
                <a:latin typeface="Arial"/>
                <a:cs typeface="Arial"/>
              </a:rPr>
              <a:t>End </a:t>
            </a:r>
            <a:r>
              <a:rPr sz="1350" spc="-83" dirty="0">
                <a:latin typeface="Arial"/>
                <a:cs typeface="Arial"/>
              </a:rPr>
              <a:t>User  Ap</a:t>
            </a:r>
            <a:r>
              <a:rPr sz="1350" spc="-45" dirty="0">
                <a:latin typeface="Arial"/>
                <a:cs typeface="Arial"/>
              </a:rPr>
              <a:t>p</a:t>
            </a:r>
            <a:r>
              <a:rPr sz="1350" spc="4" dirty="0">
                <a:latin typeface="Arial"/>
                <a:cs typeface="Arial"/>
              </a:rPr>
              <a:t>li</a:t>
            </a:r>
            <a:r>
              <a:rPr sz="1350" spc="-120" dirty="0">
                <a:latin typeface="Arial"/>
                <a:cs typeface="Arial"/>
              </a:rPr>
              <a:t>c</a:t>
            </a:r>
            <a:r>
              <a:rPr sz="1350" spc="-116" dirty="0">
                <a:latin typeface="Arial"/>
                <a:cs typeface="Arial"/>
              </a:rPr>
              <a:t>a</a:t>
            </a:r>
            <a:r>
              <a:rPr sz="1350" spc="71" dirty="0">
                <a:latin typeface="Arial"/>
                <a:cs typeface="Arial"/>
              </a:rPr>
              <a:t>t</a:t>
            </a:r>
            <a:r>
              <a:rPr sz="1350" spc="4" dirty="0">
                <a:latin typeface="Arial"/>
                <a:cs typeface="Arial"/>
              </a:rPr>
              <a:t>i</a:t>
            </a:r>
            <a:r>
              <a:rPr sz="1350" spc="-45" dirty="0">
                <a:latin typeface="Arial"/>
                <a:cs typeface="Arial"/>
              </a:rPr>
              <a:t>on</a:t>
            </a:r>
            <a:r>
              <a:rPr sz="1350" spc="-1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/>
          </p:nvPr>
        </p:nvGraphicFramePr>
        <p:xfrm>
          <a:off x="6351992" y="1821580"/>
          <a:ext cx="989370" cy="1067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Productt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59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59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06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 marR="14604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64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0033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21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45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7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7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144"/>
          <p:cNvSpPr txBox="1"/>
          <p:nvPr/>
        </p:nvSpPr>
        <p:spPr>
          <a:xfrm>
            <a:off x="6502477" y="3680260"/>
            <a:ext cx="576739" cy="302006"/>
          </a:xfrm>
          <a:prstGeom prst="rect">
            <a:avLst/>
          </a:prstGeom>
          <a:ln w="9524">
            <a:solidFill>
              <a:srgbClr val="46AAC5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0966" marR="105251" indent="7620" algn="just">
              <a:spcBef>
                <a:spcPts val="465"/>
              </a:spcBef>
            </a:pPr>
            <a:r>
              <a:rPr sz="525" spc="-38" dirty="0">
                <a:solidFill>
                  <a:srgbClr val="17375E"/>
                </a:solidFill>
                <a:latin typeface="Arial"/>
                <a:cs typeface="Arial"/>
              </a:rPr>
              <a:t>Falö </a:t>
            </a:r>
            <a:r>
              <a:rPr sz="525" spc="-19" dirty="0">
                <a:solidFill>
                  <a:srgbClr val="17375E"/>
                </a:solidFill>
                <a:latin typeface="Arial"/>
                <a:cs typeface="Arial"/>
              </a:rPr>
              <a:t>aöldf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flaöd </a:t>
            </a:r>
            <a:r>
              <a:rPr sz="525" spc="-23" dirty="0">
                <a:solidFill>
                  <a:srgbClr val="17375E"/>
                </a:solidFill>
                <a:latin typeface="Arial"/>
                <a:cs typeface="Arial"/>
              </a:rPr>
              <a:t>aklöd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falö   </a:t>
            </a:r>
            <a:r>
              <a:rPr sz="525" spc="23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525" spc="-26" dirty="0">
                <a:solidFill>
                  <a:srgbClr val="17375E"/>
                </a:solidFill>
                <a:latin typeface="Arial"/>
                <a:cs typeface="Arial"/>
              </a:rPr>
              <a:t>alksdf</a:t>
            </a:r>
            <a:endParaRPr sz="525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63048" y="2460981"/>
            <a:ext cx="113728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Ad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hoc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Query/Reporting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98971" y="1268276"/>
            <a:ext cx="1435417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i="1" spc="-79" dirty="0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468154">
              <a:spcBef>
                <a:spcPts val="968"/>
              </a:spcBef>
            </a:pP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Analytic</a:t>
            </a:r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03053" y="3389211"/>
            <a:ext cx="9653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84" marR="3810" indent="-203835"/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Forecasting,</a:t>
            </a:r>
            <a:r>
              <a:rPr sz="900" i="1" spc="-12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scoring, 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58706" y="1974977"/>
            <a:ext cx="287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04"/>
            <a:r>
              <a:rPr sz="900" i="1" spc="-146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139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9525"/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cubes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92226" y="3919220"/>
            <a:ext cx="36766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" marR="3810" indent="-30004" algn="just"/>
            <a:r>
              <a:rPr sz="900" i="1" spc="-199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ag</a:t>
            </a: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ng  </a:t>
            </a:r>
            <a:r>
              <a:rPr sz="900" i="1" spc="-75" dirty="0">
                <a:solidFill>
                  <a:srgbClr val="17375E"/>
                </a:solidFill>
                <a:latin typeface="Arial"/>
                <a:cs typeface="Arial"/>
              </a:rPr>
              <a:t>Tables 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35" dirty="0">
                <a:solidFill>
                  <a:srgbClr val="17375E"/>
                </a:solidFill>
                <a:latin typeface="Arial"/>
                <a:cs typeface="Arial"/>
              </a:rPr>
              <a:t>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66189" y="4275036"/>
            <a:ext cx="7062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16" marR="3810" indent="-44768"/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RDBMS,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Rolap, 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Molap,</a:t>
            </a:r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Holap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491542" y="2170586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2" name="object 152"/>
          <p:cNvSpPr/>
          <p:nvPr/>
        </p:nvSpPr>
        <p:spPr>
          <a:xfrm>
            <a:off x="2458209" y="217058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3" name="object 153"/>
          <p:cNvSpPr/>
          <p:nvPr/>
        </p:nvSpPr>
        <p:spPr>
          <a:xfrm>
            <a:off x="2458208" y="242332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200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154"/>
          <p:cNvSpPr/>
          <p:nvPr/>
        </p:nvSpPr>
        <p:spPr>
          <a:xfrm>
            <a:off x="2977596" y="3520735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155"/>
          <p:cNvSpPr/>
          <p:nvPr/>
        </p:nvSpPr>
        <p:spPr>
          <a:xfrm>
            <a:off x="2944263" y="352073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6" name="object 156"/>
          <p:cNvSpPr/>
          <p:nvPr/>
        </p:nvSpPr>
        <p:spPr>
          <a:xfrm>
            <a:off x="2944262" y="377347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199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89570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5213593" cy="3552189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Use surrogate key as primary key - to </a:t>
            </a:r>
            <a:r>
              <a:rPr lang="en-US" sz="1400" dirty="0"/>
              <a:t>keep history in </a:t>
            </a:r>
            <a:r>
              <a:rPr lang="en-US" sz="1400" dirty="0" smtClean="0"/>
              <a:t>if natural keys are changing in the organization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How to identify attributes: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“we do not measure them, we </a:t>
            </a:r>
            <a:r>
              <a:rPr lang="en-US" sz="1200" dirty="0" smtClean="0"/>
              <a:t>usually </a:t>
            </a:r>
            <a:r>
              <a:rPr lang="en-US" sz="1200" dirty="0"/>
              <a:t>know them”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200" dirty="0"/>
              <a:t>usually text fields, with discrete </a:t>
            </a:r>
            <a:r>
              <a:rPr lang="en-US" sz="1200" dirty="0" smtClean="0"/>
              <a:t>values, e.g</a:t>
            </a:r>
            <a:r>
              <a:rPr lang="en-US" sz="1200" dirty="0"/>
              <a:t>., the flavor of a product, the size of a  </a:t>
            </a:r>
            <a:r>
              <a:rPr lang="en-US" sz="1200" dirty="0" smtClean="0"/>
              <a:t>product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err="1" smtClean="0"/>
              <a:t>Denormalization</a:t>
            </a:r>
            <a:r>
              <a:rPr lang="en-US" sz="1400" dirty="0" smtClean="0"/>
              <a:t> is no problem since the ETL process ensure the data </a:t>
            </a:r>
            <a:r>
              <a:rPr lang="en-US" sz="1400" dirty="0" smtClean="0"/>
              <a:t>quality, and no advanced calculations </a:t>
            </a:r>
            <a:r>
              <a:rPr lang="en-US" sz="1400" dirty="0" smtClean="0"/>
              <a:t>(only filtering</a:t>
            </a:r>
            <a:r>
              <a:rPr lang="en-US" sz="1400" dirty="0" smtClean="0"/>
              <a:t>) are made </a:t>
            </a:r>
            <a:r>
              <a:rPr lang="en-US" sz="1400" dirty="0"/>
              <a:t>on the dimensions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29" y="1522918"/>
            <a:ext cx="1586990" cy="24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68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7840556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Use column </a:t>
            </a:r>
            <a:r>
              <a:rPr lang="en-US" sz="1400" dirty="0" smtClean="0"/>
              <a:t>names/labels </a:t>
            </a:r>
            <a:r>
              <a:rPr lang="en-US" sz="1400" dirty="0"/>
              <a:t>that  </a:t>
            </a:r>
            <a:r>
              <a:rPr lang="en-US" sz="1400" dirty="0" smtClean="0"/>
              <a:t>are </a:t>
            </a:r>
            <a:r>
              <a:rPr lang="en-US" sz="1400" dirty="0"/>
              <a:t>easy to understand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Use </a:t>
            </a:r>
            <a:r>
              <a:rPr lang="en-US" sz="1400" dirty="0" smtClean="0"/>
              <a:t>names/</a:t>
            </a:r>
            <a:r>
              <a:rPr lang="en-US" sz="1400" dirty="0" err="1" smtClean="0"/>
              <a:t>lables</a:t>
            </a:r>
            <a:r>
              <a:rPr lang="en-US" sz="1400" dirty="0" smtClean="0"/>
              <a:t> </a:t>
            </a:r>
            <a:r>
              <a:rPr lang="en-US" sz="1400" dirty="0" smtClean="0"/>
              <a:t>of the values that are easy to understand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2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object 24"/>
          <p:cNvSpPr/>
          <p:nvPr/>
        </p:nvSpPr>
        <p:spPr>
          <a:xfrm>
            <a:off x="905644" y="2502975"/>
            <a:ext cx="5970102" cy="1871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ight Brace 1"/>
          <p:cNvSpPr/>
          <p:nvPr/>
        </p:nvSpPr>
        <p:spPr>
          <a:xfrm>
            <a:off x="6484561" y="1388423"/>
            <a:ext cx="209405" cy="725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6786012" y="1381589"/>
            <a:ext cx="216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The end </a:t>
            </a:r>
            <a:r>
              <a:rPr lang="sv-SE" sz="1400" dirty="0" err="1" smtClean="0"/>
              <a:t>users</a:t>
            </a:r>
            <a:r>
              <a:rPr lang="sv-SE" sz="1400" dirty="0" smtClean="0"/>
              <a:t> </a:t>
            </a:r>
            <a:r>
              <a:rPr lang="sv-SE" sz="1400" dirty="0" err="1" smtClean="0"/>
              <a:t>will</a:t>
            </a:r>
            <a:r>
              <a:rPr lang="sv-SE" sz="1400" dirty="0" smtClean="0"/>
              <a:t> </a:t>
            </a:r>
            <a:r>
              <a:rPr lang="sv-SE" sz="1400" dirty="0" err="1" smtClean="0"/>
              <a:t>see</a:t>
            </a:r>
            <a:r>
              <a:rPr lang="sv-SE" sz="1400" dirty="0" smtClean="0"/>
              <a:t> </a:t>
            </a:r>
            <a:r>
              <a:rPr lang="sv-SE" sz="1400" dirty="0" err="1" smtClean="0"/>
              <a:t>these</a:t>
            </a:r>
            <a:r>
              <a:rPr lang="sv-SE" sz="1400" dirty="0" smtClean="0"/>
              <a:t> </a:t>
            </a:r>
            <a:r>
              <a:rPr lang="sv-SE" sz="1400" dirty="0" err="1" smtClean="0"/>
              <a:t>names</a:t>
            </a:r>
            <a:r>
              <a:rPr lang="sv-SE" sz="1400" dirty="0" smtClean="0"/>
              <a:t>/</a:t>
            </a:r>
            <a:r>
              <a:rPr lang="sv-SE" sz="1400" dirty="0" err="1" smtClean="0"/>
              <a:t>labels</a:t>
            </a:r>
            <a:r>
              <a:rPr lang="sv-SE" sz="1400" dirty="0" smtClean="0"/>
              <a:t> </a:t>
            </a:r>
            <a:r>
              <a:rPr lang="sv-SE" sz="1400" dirty="0" err="1" smtClean="0"/>
              <a:t>interacting</a:t>
            </a:r>
            <a:r>
              <a:rPr lang="sv-SE" sz="1400" dirty="0" smtClean="0"/>
              <a:t> </a:t>
            </a:r>
            <a:r>
              <a:rPr lang="sv-SE" sz="1400" dirty="0" err="1" smtClean="0"/>
              <a:t>with</a:t>
            </a:r>
            <a:r>
              <a:rPr lang="sv-SE" sz="1400" dirty="0" smtClean="0"/>
              <a:t> the system </a:t>
            </a:r>
            <a:r>
              <a:rPr lang="sv-SE" sz="1400" dirty="0" err="1" smtClean="0"/>
              <a:t>using</a:t>
            </a:r>
            <a:r>
              <a:rPr lang="sv-SE" sz="1400" dirty="0" smtClean="0"/>
              <a:t> an OLAP </a:t>
            </a:r>
            <a:r>
              <a:rPr lang="sv-SE" sz="1400" dirty="0" err="1" smtClean="0"/>
              <a:t>tool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70300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229092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Another dimension: Store </a:t>
            </a:r>
            <a:r>
              <a:rPr lang="en-US" sz="1400" dirty="0" smtClean="0"/>
              <a:t>dimension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 geographic </a:t>
            </a:r>
            <a:r>
              <a:rPr lang="en-US" sz="1400" dirty="0" smtClean="0"/>
              <a:t>dimension - every </a:t>
            </a:r>
            <a:r>
              <a:rPr lang="en-US" sz="1400" dirty="0"/>
              <a:t>store has a </a:t>
            </a:r>
            <a:r>
              <a:rPr lang="en-US" sz="1400" dirty="0" smtClean="0"/>
              <a:t>location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Dimensions have </a:t>
            </a:r>
            <a:r>
              <a:rPr lang="en-US" sz="1400" dirty="0" smtClean="0"/>
              <a:t>hierarchies - we </a:t>
            </a:r>
            <a:r>
              <a:rPr lang="en-US" sz="1400" dirty="0"/>
              <a:t>can roll </a:t>
            </a:r>
            <a:r>
              <a:rPr lang="en-US" sz="1400" dirty="0" smtClean="0"/>
              <a:t>up and drill down on geographic attributes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56" y="1501747"/>
            <a:ext cx="2347321" cy="25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9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Dimensional</a:t>
            </a:r>
            <a:r>
              <a:rPr lang="sv-SE" dirty="0"/>
              <a:t> </a:t>
            </a:r>
            <a:r>
              <a:rPr lang="sv-SE" dirty="0" err="1"/>
              <a:t>hierarchies</a:t>
            </a:r>
            <a:endParaRPr lang="sv-S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32" y="1645994"/>
            <a:ext cx="4779742" cy="275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Dimensional</a:t>
            </a:r>
            <a:r>
              <a:rPr lang="sv-SE" dirty="0"/>
              <a:t> </a:t>
            </a:r>
            <a:r>
              <a:rPr lang="sv-SE" dirty="0" err="1"/>
              <a:t>hierarchies</a:t>
            </a:r>
            <a:endParaRPr lang="en-GB" dirty="0" smtClean="0"/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314332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 </a:t>
            </a:r>
            <a:r>
              <a:rPr lang="en-US" sz="1400" dirty="0" smtClean="0"/>
              <a:t>hierarchy </a:t>
            </a:r>
            <a:r>
              <a:rPr lang="en-US" sz="1400" dirty="0"/>
              <a:t>is a directed </a:t>
            </a:r>
            <a:r>
              <a:rPr lang="en-US" sz="1400" dirty="0" smtClean="0"/>
              <a:t>tree which </a:t>
            </a:r>
            <a:r>
              <a:rPr lang="en-US" sz="1400" dirty="0"/>
              <a:t>nodes are dimensional </a:t>
            </a:r>
            <a:r>
              <a:rPr lang="en-US" sz="1400" dirty="0" smtClean="0"/>
              <a:t>attribute values/elements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There is a many-to-one relationship between the nodes in the </a:t>
            </a:r>
            <a:r>
              <a:rPr lang="en-US" sz="1400" dirty="0"/>
              <a:t>hierarchy</a:t>
            </a:r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56" y="1501747"/>
            <a:ext cx="2347321" cy="25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2" y="2893605"/>
            <a:ext cx="3408694" cy="19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8526" y="3159597"/>
            <a:ext cx="76899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 smtClean="0"/>
              <a:t>Region</a:t>
            </a:r>
          </a:p>
          <a:p>
            <a:endParaRPr lang="sv-SE" sz="1400" i="1" dirty="0" smtClean="0"/>
          </a:p>
          <a:p>
            <a:r>
              <a:rPr lang="sv-SE" sz="1400" i="1" dirty="0" smtClean="0"/>
              <a:t>Country</a:t>
            </a:r>
          </a:p>
          <a:p>
            <a:endParaRPr lang="sv-SE" sz="1400" i="1" dirty="0" smtClean="0"/>
          </a:p>
          <a:p>
            <a:r>
              <a:rPr lang="sv-SE" sz="1400" i="1" dirty="0" smtClean="0"/>
              <a:t>City</a:t>
            </a:r>
          </a:p>
          <a:p>
            <a:r>
              <a:rPr lang="sv-SE" sz="1400" i="1" dirty="0" smtClean="0"/>
              <a:t> </a:t>
            </a:r>
          </a:p>
          <a:p>
            <a:r>
              <a:rPr lang="sv-SE" sz="1400" i="1" dirty="0" smtClean="0"/>
              <a:t>Store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344236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Dimensional</a:t>
            </a:r>
            <a:r>
              <a:rPr lang="sv-SE" dirty="0"/>
              <a:t> </a:t>
            </a:r>
            <a:r>
              <a:rPr lang="sv-SE" dirty="0" err="1" smtClean="0"/>
              <a:t>Fact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(DFM) </a:t>
            </a:r>
            <a:endParaRPr lang="en-GB" dirty="0" smtClean="0"/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314279"/>
            <a:ext cx="5221343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Dimensional Fact Model (DFM) is graphical </a:t>
            </a:r>
            <a:r>
              <a:rPr lang="en-US" sz="1400" dirty="0"/>
              <a:t>formalism </a:t>
            </a:r>
            <a:r>
              <a:rPr lang="en-US" sz="1400" dirty="0" smtClean="0"/>
              <a:t>showing: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Facts in the fact table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Hierarchies of the </a:t>
            </a:r>
            <a:r>
              <a:rPr lang="en-US" sz="1400" dirty="0" smtClean="0"/>
              <a:t>dimensional </a:t>
            </a:r>
            <a:r>
              <a:rPr lang="en-US" sz="1400" dirty="0"/>
              <a:t>tables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Developed by </a:t>
            </a:r>
            <a:r>
              <a:rPr lang="en-US" sz="1400" dirty="0" err="1"/>
              <a:t>Golfarelli</a:t>
            </a:r>
            <a:r>
              <a:rPr lang="en-US" sz="1400" dirty="0"/>
              <a:t> &amp; </a:t>
            </a:r>
            <a:r>
              <a:rPr lang="en-US" sz="1400" dirty="0" smtClean="0"/>
              <a:t>Rizzo</a:t>
            </a:r>
            <a:endParaRPr lang="en-US" sz="1400" dirty="0"/>
          </a:p>
          <a:p>
            <a:pPr marL="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7" name="object 24"/>
          <p:cNvSpPr/>
          <p:nvPr/>
        </p:nvSpPr>
        <p:spPr>
          <a:xfrm>
            <a:off x="4355023" y="2776532"/>
            <a:ext cx="3983065" cy="2058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11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229092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Date </a:t>
            </a:r>
            <a:r>
              <a:rPr lang="en-US" sz="1400" dirty="0" smtClean="0"/>
              <a:t>dimension – most star schema has a date dimension</a:t>
            </a: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356102"/>
            <a:ext cx="1633236" cy="3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98442"/>
              </p:ext>
            </p:extLst>
          </p:nvPr>
        </p:nvGraphicFramePr>
        <p:xfrm>
          <a:off x="909810" y="2470354"/>
          <a:ext cx="5359403" cy="1984316"/>
        </p:xfrm>
        <a:graphic>
          <a:graphicData uri="http://schemas.openxmlformats.org/drawingml/2006/table">
            <a:tbl>
              <a:tblPr/>
              <a:tblGrid>
                <a:gridCol w="468790">
                  <a:extLst>
                    <a:ext uri="{9D8B030D-6E8A-4147-A177-3AD203B41FA5}">
                      <a16:colId xmlns:a16="http://schemas.microsoft.com/office/drawing/2014/main" val="2779601356"/>
                    </a:ext>
                  </a:extLst>
                </a:gridCol>
                <a:gridCol w="544814">
                  <a:extLst>
                    <a:ext uri="{9D8B030D-6E8A-4147-A177-3AD203B41FA5}">
                      <a16:colId xmlns:a16="http://schemas.microsoft.com/office/drawing/2014/main" val="507185703"/>
                    </a:ext>
                  </a:extLst>
                </a:gridCol>
                <a:gridCol w="772872">
                  <a:extLst>
                    <a:ext uri="{9D8B030D-6E8A-4147-A177-3AD203B41FA5}">
                      <a16:colId xmlns:a16="http://schemas.microsoft.com/office/drawing/2014/main" val="2328699954"/>
                    </a:ext>
                  </a:extLst>
                </a:gridCol>
                <a:gridCol w="570150">
                  <a:extLst>
                    <a:ext uri="{9D8B030D-6E8A-4147-A177-3AD203B41FA5}">
                      <a16:colId xmlns:a16="http://schemas.microsoft.com/office/drawing/2014/main" val="2015193069"/>
                    </a:ext>
                  </a:extLst>
                </a:gridCol>
                <a:gridCol w="456116">
                  <a:extLst>
                    <a:ext uri="{9D8B030D-6E8A-4147-A177-3AD203B41FA5}">
                      <a16:colId xmlns:a16="http://schemas.microsoft.com/office/drawing/2014/main" val="3477759247"/>
                    </a:ext>
                  </a:extLst>
                </a:gridCol>
                <a:gridCol w="456116">
                  <a:extLst>
                    <a:ext uri="{9D8B030D-6E8A-4147-A177-3AD203B41FA5}">
                      <a16:colId xmlns:a16="http://schemas.microsoft.com/office/drawing/2014/main" val="262742233"/>
                    </a:ext>
                  </a:extLst>
                </a:gridCol>
                <a:gridCol w="456116">
                  <a:extLst>
                    <a:ext uri="{9D8B030D-6E8A-4147-A177-3AD203B41FA5}">
                      <a16:colId xmlns:a16="http://schemas.microsoft.com/office/drawing/2014/main" val="3747258322"/>
                    </a:ext>
                  </a:extLst>
                </a:gridCol>
                <a:gridCol w="494127">
                  <a:extLst>
                    <a:ext uri="{9D8B030D-6E8A-4147-A177-3AD203B41FA5}">
                      <a16:colId xmlns:a16="http://schemas.microsoft.com/office/drawing/2014/main" val="270150176"/>
                    </a:ext>
                  </a:extLst>
                </a:gridCol>
                <a:gridCol w="633500">
                  <a:extLst>
                    <a:ext uri="{9D8B030D-6E8A-4147-A177-3AD203B41FA5}">
                      <a16:colId xmlns:a16="http://schemas.microsoft.com/office/drawing/2014/main" val="887981733"/>
                    </a:ext>
                  </a:extLst>
                </a:gridCol>
                <a:gridCol w="506802">
                  <a:extLst>
                    <a:ext uri="{9D8B030D-6E8A-4147-A177-3AD203B41FA5}">
                      <a16:colId xmlns:a16="http://schemas.microsoft.com/office/drawing/2014/main" val="2426606007"/>
                    </a:ext>
                  </a:extLst>
                </a:gridCol>
              </a:tblGrid>
              <a:tr h="69218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v-SE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7432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 spc="-6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r>
                        <a:rPr lang="sv-SE" sz="800" b="1" kern="1200" spc="-14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1" kern="1200" spc="-1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Key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sv-SE" sz="1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7432"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 spc="-6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320040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 spc="-7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Full </a:t>
                      </a:r>
                      <a:r>
                        <a:rPr lang="sv-SE" sz="800" b="1" kern="1200" spc="-6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  </a:t>
                      </a:r>
                      <a:r>
                        <a:rPr lang="sv-SE" sz="800" b="1" kern="1200" spc="-3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lang="sv-SE" sz="800" b="1" kern="1200" spc="-2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</a:t>
                      </a:r>
                      <a:r>
                        <a:rPr lang="sv-SE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sv-SE" sz="800" b="1" kern="1200" spc="-1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sv-SE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356616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 spc="-1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r>
                        <a:rPr lang="sv-SE" sz="800" b="1" kern="1200" spc="-17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1" kern="1200" spc="-4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of  </a:t>
                      </a: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Week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54864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sv-SE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  </a:t>
                      </a:r>
                      <a:r>
                        <a:rPr lang="sv-SE" sz="800" b="1" kern="1200" spc="-3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54864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sv-SE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  </a:t>
                      </a:r>
                      <a:r>
                        <a:rPr lang="sv-SE" sz="800" b="1" kern="1200" spc="-5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Quarter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54864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sv-SE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sv-SE" sz="800" b="1" kern="1200" spc="-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  </a:t>
                      </a:r>
                      <a:r>
                        <a:rPr lang="sv-SE" sz="800" b="1" kern="1200" spc="-7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" marR="292608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  <a:tabLst>
                          <a:tab pos="-1693468800" algn="l"/>
                        </a:tabLst>
                      </a:pPr>
                      <a:r>
                        <a:rPr lang="en-US" sz="800" b="1" kern="1200" spc="-10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Fiscal </a:t>
                      </a:r>
                      <a:r>
                        <a:rPr lang="en-US" sz="800" b="1" kern="1200" spc="-7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 Holiday  </a:t>
                      </a:r>
                      <a:r>
                        <a:rPr lang="en-US" sz="800" b="1" kern="1200" spc="-1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en-US" sz="800" b="1" kern="1200" spc="-1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	I</a:t>
                      </a:r>
                      <a:r>
                        <a:rPr lang="en-US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sz="800" b="1" kern="1200" spc="2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en-US" sz="800" b="1" kern="1200" spc="-2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800" b="1" kern="1200" spc="-3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800" b="1" kern="1200" spc="-1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en-US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lang="en-US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" marR="82296" indent="0" algn="l" rtl="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sv-SE" sz="800" b="1" kern="1200" spc="3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Wee</a:t>
                      </a:r>
                      <a:r>
                        <a:rPr lang="sv-SE" sz="800" b="1" kern="1200" spc="-1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sv-SE" sz="800" b="1" kern="1200" spc="-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r>
                        <a:rPr lang="sv-SE" sz="800" b="1" kern="1200" spc="-35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sv-SE" sz="800" b="1" kern="12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  </a:t>
                      </a:r>
                      <a:r>
                        <a:rPr lang="sv-SE" sz="800" b="1" kern="1200" spc="-6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Indicator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8864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5596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01/01/2013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Tuesday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3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520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7009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20130102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01/02/2013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02,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Wednesday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52447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01/03/2013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03,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5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Thursday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30930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20130104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01/04/2013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04,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Friday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52539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20130105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01/05/2013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05,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5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Saturday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3192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20130106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01/06/2013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06,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Sunday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6967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20130107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01/07/2013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07,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3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Monday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146649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20130108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01/08/2013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 </a:t>
                      </a:r>
                      <a:r>
                        <a:rPr lang="sv-SE" sz="800" kern="1200" spc="-7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08,</a:t>
                      </a:r>
                      <a:r>
                        <a:rPr lang="sv-SE" sz="800" kern="1200" spc="-114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kern="1200" spc="-90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Tuesday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6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Q1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144" indent="0" algn="r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5">
                          <a:ln>
                            <a:noFill/>
                          </a:ln>
                          <a:solidFill>
                            <a:srgbClr val="002F5F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85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F2013-01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25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Non-Holiday</a:t>
                      </a:r>
                      <a:endParaRPr lang="sv-SE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" marR="9144" indent="0" algn="l" rtl="0">
                        <a:lnSpc>
                          <a:spcPct val="119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sv-SE" sz="800" kern="1200" spc="-4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Weekday</a:t>
                      </a:r>
                      <a:endParaRPr lang="sv-SE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397" marB="0">
                    <a:lnL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923" cap="flat" cmpd="sng" algn="ctr">
                      <a:solidFill>
                        <a:srgbClr val="485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057305"/>
                  </a:ext>
                </a:extLst>
              </a:tr>
            </a:tbl>
          </a:graphicData>
        </a:graphic>
      </p:graphicFrame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00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229092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The </a:t>
            </a:r>
            <a:r>
              <a:rPr lang="en-US" sz="1400" dirty="0"/>
              <a:t>data can be populated in advance.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It has one meaningful key </a:t>
            </a:r>
            <a:r>
              <a:rPr lang="en-US" sz="1400" dirty="0" smtClean="0"/>
              <a:t>(intelligent/smart </a:t>
            </a:r>
            <a:r>
              <a:rPr lang="en-US" sz="1400" dirty="0"/>
              <a:t>key</a:t>
            </a:r>
            <a:r>
              <a:rPr lang="en-US" sz="1400" dirty="0" smtClean="0"/>
              <a:t>). That is, it </a:t>
            </a:r>
            <a:r>
              <a:rPr lang="en-US" sz="1400" dirty="0"/>
              <a:t>does not have any surrogate </a:t>
            </a:r>
            <a:r>
              <a:rPr lang="en-US" sz="1400" dirty="0" smtClean="0"/>
              <a:t>key due to performance</a:t>
            </a:r>
            <a:r>
              <a:rPr lang="en-US" sz="1400" dirty="0"/>
              <a:t>, ease of use, </a:t>
            </a:r>
            <a:r>
              <a:rPr lang="en-US" sz="1400" dirty="0" smtClean="0"/>
              <a:t>partitioning reasons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356102"/>
            <a:ext cx="1633236" cy="3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037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477064" cy="3598684"/>
          </a:xfrm>
        </p:spPr>
        <p:txBody>
          <a:bodyPr>
            <a:normAutofit fontScale="55000" lnSpcReduction="20000"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dirty="0"/>
              <a:t>A </a:t>
            </a:r>
            <a:r>
              <a:rPr lang="en-US" b="1" dirty="0"/>
              <a:t>fiscal year</a:t>
            </a:r>
            <a:r>
              <a:rPr lang="en-US" dirty="0"/>
              <a:t> (or </a:t>
            </a:r>
            <a:r>
              <a:rPr lang="en-US" b="1" dirty="0"/>
              <a:t>financial year</a:t>
            </a:r>
            <a:r>
              <a:rPr lang="en-US" dirty="0"/>
              <a:t>, or sometimes </a:t>
            </a:r>
            <a:r>
              <a:rPr lang="en-US" b="1" dirty="0"/>
              <a:t>budget year</a:t>
            </a:r>
            <a:r>
              <a:rPr lang="en-US" dirty="0"/>
              <a:t>) is the period used by governments for accounting and budget purposes, which varies between countries. It is also used </a:t>
            </a:r>
            <a:r>
              <a:rPr lang="en-US" dirty="0" smtClean="0"/>
              <a:t>for financial reporting by </a:t>
            </a:r>
            <a:r>
              <a:rPr lang="en-US" dirty="0"/>
              <a:t>business and other organizations. Laws in </a:t>
            </a:r>
            <a:r>
              <a:rPr lang="en-US" dirty="0" smtClean="0"/>
              <a:t>many jurisdiction require </a:t>
            </a:r>
            <a:r>
              <a:rPr lang="en-US" dirty="0"/>
              <a:t>company financial reports to be prepared and published on an annual basis, but generally do </a:t>
            </a:r>
            <a:r>
              <a:rPr lang="en-US" i="1" dirty="0"/>
              <a:t>not</a:t>
            </a:r>
            <a:r>
              <a:rPr lang="en-US" dirty="0"/>
              <a:t> require the reporting period to align with </a:t>
            </a:r>
            <a:r>
              <a:rPr lang="en-US" dirty="0" smtClean="0"/>
              <a:t>the </a:t>
            </a:r>
            <a:r>
              <a:rPr lang="en-US" dirty="0" err="1" smtClean="0"/>
              <a:t>calender</a:t>
            </a:r>
            <a:r>
              <a:rPr lang="en-US" dirty="0" smtClean="0"/>
              <a:t> year</a:t>
            </a:r>
            <a:r>
              <a:rPr lang="en-US" dirty="0"/>
              <a:t> (1 January to 31 December). </a:t>
            </a:r>
            <a:r>
              <a:rPr lang="en-US" dirty="0" smtClean="0"/>
              <a:t>(Wikipedia)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356102"/>
            <a:ext cx="1633236" cy="3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67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3. Identify the dimensions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275533"/>
            <a:ext cx="5229092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Time dimension – may exists </a:t>
            </a:r>
            <a:r>
              <a:rPr lang="en-US" sz="1400" dirty="0"/>
              <a:t>in </a:t>
            </a:r>
            <a:r>
              <a:rPr lang="en-US" sz="1400" dirty="0" smtClean="0"/>
              <a:t>a </a:t>
            </a:r>
            <a:r>
              <a:rPr lang="en-US" sz="1400" dirty="0"/>
              <a:t>dimensional </a:t>
            </a:r>
            <a:r>
              <a:rPr lang="en-US" sz="1400" dirty="0" smtClean="0"/>
              <a:t>model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Time should not be part of the date </a:t>
            </a:r>
            <a:r>
              <a:rPr lang="en-US" sz="1400" dirty="0" smtClean="0"/>
              <a:t>dimension</a:t>
            </a:r>
          </a:p>
          <a:p>
            <a:pPr marL="184785" indent="-172085">
              <a:spcBef>
                <a:spcPts val="600"/>
              </a:spcBef>
              <a:buFont typeface="Verdana" pitchFamily="34" charset="0"/>
              <a:buChar char="•"/>
              <a:tabLst>
                <a:tab pos="185420" algn="l"/>
              </a:tabLst>
            </a:pPr>
            <a:r>
              <a:rPr lang="en-US" sz="1400" dirty="0"/>
              <a:t>The </a:t>
            </a:r>
            <a:r>
              <a:rPr lang="en-US" sz="1400" dirty="0" smtClean="0"/>
              <a:t>time </a:t>
            </a:r>
            <a:r>
              <a:rPr lang="en-US" sz="1400" dirty="0"/>
              <a:t>can be populated in </a:t>
            </a:r>
            <a:r>
              <a:rPr lang="en-US" sz="1400" dirty="0" smtClean="0"/>
              <a:t>advance – grain can be seconds, minutes, or hours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If </a:t>
            </a:r>
            <a:r>
              <a:rPr lang="en-US" sz="1400" dirty="0" smtClean="0"/>
              <a:t>you do not need to roll-up on time, from second to minutes, from minutes to hours – the time can be stored in the fact table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7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09668" y="92990"/>
            <a:ext cx="1418095" cy="12941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72698" y="354870"/>
            <a:ext cx="8485322" cy="596700"/>
          </a:xfrm>
        </p:spPr>
        <p:txBody>
          <a:bodyPr>
            <a:noAutofit/>
          </a:bodyPr>
          <a:lstStyle/>
          <a:p>
            <a:r>
              <a:rPr lang="en-GB" dirty="0" smtClean="0"/>
              <a:t>Dimensional modelling/Star schema</a:t>
            </a:r>
            <a:endParaRPr lang="sv-SE" sz="1500" dirty="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174487" y="194108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3298233" y="2892613"/>
            <a:ext cx="1543050" cy="15294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flipV="1">
            <a:off x="2326683" y="3121214"/>
            <a:ext cx="9715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V="1">
            <a:off x="4726983" y="2263964"/>
            <a:ext cx="74295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2669583" y="2206814"/>
            <a:ext cx="8572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1177637" y="189698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Service Dimension</a:t>
            </a:r>
            <a:endParaRPr lang="en-US" sz="1350" dirty="0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>
            <a:off x="4841283" y="3178364"/>
            <a:ext cx="10858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57360" name="Text Box 15"/>
          <p:cNvSpPr txBox="1">
            <a:spLocks noChangeArrowheads="1"/>
          </p:cNvSpPr>
          <p:nvPr/>
        </p:nvSpPr>
        <p:spPr bwMode="auto">
          <a:xfrm>
            <a:off x="3227812" y="2902197"/>
            <a:ext cx="285069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en-US" altLang="sv-SE" sz="1350" dirty="0"/>
              <a:t>Service </a:t>
            </a:r>
            <a:r>
              <a:rPr lang="en-US" altLang="sv-SE" sz="1350" dirty="0" smtClean="0"/>
              <a:t>Usage Fact </a:t>
            </a:r>
            <a:r>
              <a:rPr lang="en-US" altLang="sv-SE" sz="1350" dirty="0"/>
              <a:t>Table  </a:t>
            </a:r>
            <a:endParaRPr lang="en-US" altLang="sv-SE" sz="14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5282" y="2710151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3932" y="33185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42659" y="301148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9398" y="2584837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1</a:t>
            </a:r>
            <a:r>
              <a:rPr lang="sv-SE" sz="1400" dirty="0" smtClean="0"/>
              <a:t>..*</a:t>
            </a:r>
            <a:endParaRPr lang="sv-S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0692" y="200025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5185" y="2042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98533" y="3548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43498" y="380248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1</a:t>
            </a:r>
            <a:endParaRPr lang="sv-SE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8927" y="219707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9792" y="2154147"/>
            <a:ext cx="1134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erviceKey</a:t>
            </a:r>
            <a:r>
              <a:rPr lang="sv-SE" sz="1200" dirty="0" smtClean="0"/>
              <a:t> (PK)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erviceName</a:t>
            </a:r>
            <a:endParaRPr lang="sv-SE" sz="1200" dirty="0"/>
          </a:p>
          <a:p>
            <a:r>
              <a:rPr lang="sv-SE" sz="1200" dirty="0" err="1"/>
              <a:t>s</a:t>
            </a:r>
            <a:r>
              <a:rPr lang="sv-SE" sz="1200" dirty="0" err="1" smtClean="0"/>
              <a:t>erviceGroup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24718" y="3450090"/>
            <a:ext cx="1495095" cy="854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827868" y="3405999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Seller Dimension</a:t>
            </a:r>
            <a:endParaRPr lang="en-US" sz="135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8" y="3706081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0023" y="3663157"/>
            <a:ext cx="104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s</a:t>
            </a:r>
            <a:r>
              <a:rPr lang="sv-SE" sz="1200" dirty="0" err="1" smtClean="0"/>
              <a:t>ellerKey</a:t>
            </a:r>
            <a:r>
              <a:rPr lang="sv-SE" sz="1200" dirty="0" smtClean="0"/>
              <a:t> (PK)</a:t>
            </a:r>
          </a:p>
          <a:p>
            <a:r>
              <a:rPr lang="sv-SE" sz="1200" dirty="0" err="1" smtClean="0"/>
              <a:t>sellerName</a:t>
            </a:r>
            <a:endParaRPr lang="sv-SE" sz="1200" dirty="0"/>
          </a:p>
          <a:p>
            <a:r>
              <a:rPr lang="sv-SE" sz="1200" dirty="0" err="1" smtClean="0"/>
              <a:t>office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5490174" y="172476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5493324" y="1680675"/>
            <a:ext cx="163482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Date Dimension</a:t>
            </a:r>
            <a:endParaRPr lang="en-US" sz="135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464614" y="198075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65479" y="1937833"/>
            <a:ext cx="1068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</a:t>
            </a:r>
            <a:r>
              <a:rPr lang="sv-SE" sz="1200" dirty="0" smtClean="0"/>
              <a:t>ate (PK)</a:t>
            </a:r>
          </a:p>
          <a:p>
            <a:r>
              <a:rPr lang="sv-SE" sz="1200" dirty="0" err="1" smtClean="0"/>
              <a:t>month</a:t>
            </a:r>
            <a:endParaRPr lang="sv-SE" sz="1200" dirty="0"/>
          </a:p>
          <a:p>
            <a:r>
              <a:rPr lang="sv-SE" sz="1200" dirty="0" err="1" smtClean="0"/>
              <a:t>quarterOfYear</a:t>
            </a:r>
            <a:endParaRPr lang="sv-SE" sz="1200" dirty="0" smtClean="0"/>
          </a:p>
          <a:p>
            <a:r>
              <a:rPr lang="sv-SE" sz="1200" dirty="0" err="1" smtClean="0"/>
              <a:t>year</a:t>
            </a:r>
            <a:endParaRPr lang="sv-SE" sz="1200" dirty="0" smtClean="0"/>
          </a:p>
          <a:p>
            <a:endParaRPr lang="sv-SE" sz="1200" dirty="0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979850" y="3256256"/>
            <a:ext cx="1495095" cy="10523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927133" y="3235073"/>
            <a:ext cx="18493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350" dirty="0" smtClean="0"/>
              <a:t>Customer Dimension</a:t>
            </a:r>
            <a:endParaRPr lang="en-US" sz="135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5954290" y="3512247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5155" y="3469323"/>
            <a:ext cx="1285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</a:t>
            </a:r>
          </a:p>
          <a:p>
            <a:r>
              <a:rPr lang="sv-SE" sz="1200" dirty="0"/>
              <a:t>p</a:t>
            </a:r>
            <a:r>
              <a:rPr lang="sv-SE" sz="1200" dirty="0" smtClean="0"/>
              <a:t>ostadress</a:t>
            </a:r>
            <a:endParaRPr lang="sv-SE" sz="1200" dirty="0"/>
          </a:p>
          <a:p>
            <a:r>
              <a:rPr lang="sv-SE" sz="1200" dirty="0" smtClean="0"/>
              <a:t>region</a:t>
            </a:r>
          </a:p>
          <a:p>
            <a:r>
              <a:rPr lang="sv-SE" sz="1200" dirty="0" err="1"/>
              <a:t>i</a:t>
            </a:r>
            <a:r>
              <a:rPr lang="sv-SE" sz="1200" dirty="0" err="1" smtClean="0"/>
              <a:t>ncomeGroup</a:t>
            </a:r>
            <a:endParaRPr lang="sv-SE" sz="1200" dirty="0" smtClean="0"/>
          </a:p>
          <a:p>
            <a:endParaRPr lang="sv-SE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320628" y="3206990"/>
            <a:ext cx="1520655" cy="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8233" y="3226669"/>
            <a:ext cx="1564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serviceKey</a:t>
            </a:r>
            <a:r>
              <a:rPr lang="sv-SE" sz="1200" dirty="0" smtClean="0"/>
              <a:t> (PK) (FK)</a:t>
            </a:r>
          </a:p>
          <a:p>
            <a:r>
              <a:rPr lang="sv-SE" sz="1200" dirty="0" err="1" smtClean="0"/>
              <a:t>sellerKey</a:t>
            </a:r>
            <a:r>
              <a:rPr lang="sv-SE" sz="1200" dirty="0" smtClean="0"/>
              <a:t> (PK) (FK)</a:t>
            </a:r>
            <a:endParaRPr lang="sv-SE" sz="1200" dirty="0"/>
          </a:p>
          <a:p>
            <a:r>
              <a:rPr lang="sv-SE" sz="1200" dirty="0" err="1" smtClean="0"/>
              <a:t>customerKey</a:t>
            </a:r>
            <a:r>
              <a:rPr lang="sv-SE" sz="1200" dirty="0" smtClean="0"/>
              <a:t> (PK) (FK)</a:t>
            </a:r>
          </a:p>
          <a:p>
            <a:r>
              <a:rPr lang="sv-SE" sz="1200" dirty="0" smtClean="0"/>
              <a:t>date (PK) (FK)</a:t>
            </a:r>
          </a:p>
          <a:p>
            <a:r>
              <a:rPr lang="sv-SE" sz="1200" dirty="0" err="1"/>
              <a:t>s</a:t>
            </a:r>
            <a:r>
              <a:rPr lang="sv-SE" sz="1200" dirty="0" err="1" smtClean="0"/>
              <a:t>um</a:t>
            </a:r>
            <a:endParaRPr lang="sv-SE" sz="1200" dirty="0" smtClean="0"/>
          </a:p>
          <a:p>
            <a:r>
              <a:rPr lang="sv-SE" sz="1200" dirty="0" err="1" smtClean="0"/>
              <a:t>noOfCalls</a:t>
            </a:r>
            <a:endParaRPr lang="sv-SE" sz="1200" dirty="0" smtClean="0"/>
          </a:p>
          <a:p>
            <a:endParaRPr lang="sv-SE" sz="1200" dirty="0" smtClean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73296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4. Identify the facts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298115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Establishing </a:t>
            </a:r>
            <a:r>
              <a:rPr lang="en-US" sz="1400" dirty="0" smtClean="0"/>
              <a:t>what we want to measure, that is, the process metrics or key performance indicators </a:t>
            </a:r>
            <a:r>
              <a:rPr lang="en-US" sz="1400" dirty="0"/>
              <a:t>(KPI) 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How to identify the facts?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“something not known in </a:t>
            </a:r>
            <a:r>
              <a:rPr lang="en-US" sz="1400" dirty="0" smtClean="0"/>
              <a:t>advance” (Note, the values of the dimensions we know in advance)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an observation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many facts (but not all) have </a:t>
            </a:r>
            <a:r>
              <a:rPr lang="en-US" sz="1400" dirty="0" smtClean="0"/>
              <a:t>numerical values</a:t>
            </a:r>
            <a:endParaRPr lang="en-US" sz="1400" dirty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19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4. Identify the facts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298115" cy="292450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What </a:t>
            </a:r>
            <a:r>
              <a:rPr lang="en-US" sz="1400" dirty="0"/>
              <a:t>facts shall we choose </a:t>
            </a:r>
            <a:r>
              <a:rPr lang="en-US" sz="1400" dirty="0" smtClean="0"/>
              <a:t>for </a:t>
            </a:r>
            <a:r>
              <a:rPr lang="en-US" sz="1400" dirty="0"/>
              <a:t>our case study?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What can we find out of a </a:t>
            </a:r>
            <a:r>
              <a:rPr lang="en-US" sz="1400" dirty="0" err="1"/>
              <a:t>PoS</a:t>
            </a:r>
            <a:r>
              <a:rPr lang="en-US" sz="1400" dirty="0"/>
              <a:t>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number of products?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total width of the </a:t>
            </a:r>
            <a:r>
              <a:rPr lang="en-US" sz="1400" dirty="0" smtClean="0"/>
              <a:t>products</a:t>
            </a:r>
            <a:r>
              <a:rPr lang="en-US" sz="1400" dirty="0"/>
              <a:t>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total sum of the products</a:t>
            </a:r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2470325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45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4. Identify the facts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298115" cy="2250331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What </a:t>
            </a:r>
            <a:r>
              <a:rPr lang="en-US" sz="1400" dirty="0"/>
              <a:t>facts shall we choose  for our case study?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What can we find out of a </a:t>
            </a:r>
            <a:r>
              <a:rPr lang="en-US" sz="1400" dirty="0" err="1"/>
              <a:t>PoS</a:t>
            </a:r>
            <a:r>
              <a:rPr lang="en-US" sz="1400" dirty="0"/>
              <a:t>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b="1" dirty="0"/>
              <a:t>The </a:t>
            </a:r>
            <a:r>
              <a:rPr lang="en-US" sz="1400" b="1" dirty="0" smtClean="0"/>
              <a:t>number </a:t>
            </a:r>
            <a:r>
              <a:rPr lang="en-US" sz="1400" b="1" dirty="0"/>
              <a:t>of products?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total width of the </a:t>
            </a:r>
            <a:r>
              <a:rPr lang="en-US" sz="1400" dirty="0" smtClean="0"/>
              <a:t>products</a:t>
            </a:r>
            <a:r>
              <a:rPr lang="en-US" sz="1400" dirty="0"/>
              <a:t>?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b="1" dirty="0"/>
              <a:t>The total sum of the products</a:t>
            </a:r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207790" y="2324746"/>
            <a:ext cx="1332854" cy="77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47461" y="2865100"/>
            <a:ext cx="993183" cy="775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2637" y="2166194"/>
            <a:ext cx="108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Sales</a:t>
            </a:r>
            <a:r>
              <a:rPr lang="sv-SE" sz="1200" dirty="0" smtClean="0"/>
              <a:t> </a:t>
            </a:r>
            <a:r>
              <a:rPr lang="sv-SE" sz="1200" dirty="0" err="1" smtClean="0"/>
              <a:t>Quantity</a:t>
            </a:r>
            <a:endParaRPr lang="sv-S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602637" y="2702820"/>
            <a:ext cx="1451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Sales</a:t>
            </a:r>
            <a:r>
              <a:rPr lang="sv-SE" sz="1200" dirty="0" smtClean="0"/>
              <a:t> Dollar </a:t>
            </a:r>
            <a:r>
              <a:rPr lang="sv-SE" sz="1200" dirty="0" err="1" smtClean="0"/>
              <a:t>Amount</a:t>
            </a:r>
            <a:endParaRPr lang="sv-SE" sz="1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87" y="3515087"/>
            <a:ext cx="2634712" cy="11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2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kind of facts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298115" cy="2250331"/>
          </a:xfrm>
        </p:spPr>
        <p:txBody>
          <a:bodyPr>
            <a:normAutofit fontScale="92500"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There are two kinds of fact table attributes: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b="1" dirty="0"/>
              <a:t>Classification attributes: </a:t>
            </a:r>
            <a:r>
              <a:rPr lang="en-US" sz="1400" dirty="0"/>
              <a:t>Keys </a:t>
            </a:r>
            <a:r>
              <a:rPr lang="en-US" sz="1400" dirty="0" smtClean="0"/>
              <a:t>that </a:t>
            </a:r>
            <a:r>
              <a:rPr lang="en-US" sz="1400" dirty="0"/>
              <a:t>captures the dimensions of the process</a:t>
            </a:r>
          </a:p>
          <a:p>
            <a:pPr marL="984885" lvl="2" indent="-172085">
              <a:spcBef>
                <a:spcPts val="600"/>
              </a:spcBef>
              <a:tabLst>
                <a:tab pos="185420" algn="l"/>
              </a:tabLst>
            </a:pPr>
            <a:r>
              <a:rPr lang="en-US" sz="1400" dirty="0"/>
              <a:t>Keys are usually represented in integer </a:t>
            </a:r>
            <a:r>
              <a:rPr lang="en-US" sz="1400" dirty="0" smtClean="0"/>
              <a:t>form </a:t>
            </a:r>
            <a:r>
              <a:rPr lang="en-US" sz="1400" dirty="0"/>
              <a:t>and do not require much memory space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b="1" dirty="0"/>
              <a:t>Facts: </a:t>
            </a:r>
            <a:r>
              <a:rPr lang="en-US" sz="1400" dirty="0"/>
              <a:t>Attributes that captures </a:t>
            </a:r>
            <a:r>
              <a:rPr lang="en-US" sz="1400" dirty="0" smtClean="0"/>
              <a:t>the </a:t>
            </a:r>
            <a:r>
              <a:rPr lang="en-US" sz="1400" dirty="0"/>
              <a:t>measures of the process</a:t>
            </a:r>
          </a:p>
          <a:p>
            <a:pPr marL="984885" lvl="2" indent="-172085">
              <a:spcBef>
                <a:spcPts val="600"/>
              </a:spcBef>
              <a:tabLst>
                <a:tab pos="185420" algn="l"/>
              </a:tabLst>
            </a:pPr>
            <a:r>
              <a:rPr lang="en-US" sz="1400" dirty="0" smtClean="0"/>
              <a:t>Facts </a:t>
            </a:r>
            <a:r>
              <a:rPr lang="en-US" sz="1400" dirty="0"/>
              <a:t>are often numeric properties and </a:t>
            </a:r>
            <a:r>
              <a:rPr lang="en-US" sz="1400" dirty="0" smtClean="0"/>
              <a:t>can </a:t>
            </a:r>
            <a:r>
              <a:rPr lang="en-US" sz="1400" dirty="0"/>
              <a:t>usually be represented as integers</a:t>
            </a:r>
          </a:p>
          <a:p>
            <a:pPr marL="984885" lvl="2" indent="-172085">
              <a:spcBef>
                <a:spcPts val="600"/>
              </a:spcBef>
              <a:tabLst>
                <a:tab pos="185420" algn="l"/>
              </a:tabLst>
            </a:pPr>
            <a:r>
              <a:rPr lang="en-US" sz="1400" dirty="0"/>
              <a:t>Contrast to dimensional attributes which </a:t>
            </a:r>
            <a:r>
              <a:rPr lang="en-US" sz="1400" dirty="0" smtClean="0"/>
              <a:t>are </a:t>
            </a:r>
            <a:r>
              <a:rPr lang="en-US" sz="1400" dirty="0"/>
              <a:t>usually long text strings</a:t>
            </a:r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7" y="3780295"/>
            <a:ext cx="2634712" cy="11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9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Sparse </a:t>
            </a:r>
            <a:r>
              <a:rPr lang="en-GB" dirty="0"/>
              <a:t>f</a:t>
            </a:r>
            <a:r>
              <a:rPr lang="en-GB" dirty="0" smtClean="0"/>
              <a:t>act tables important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1999" y="1275533"/>
            <a:ext cx="7913312" cy="2735177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It is important to have a sparse fact table since it is </a:t>
            </a:r>
            <a:r>
              <a:rPr lang="en-US" sz="1400" dirty="0"/>
              <a:t>critical to the </a:t>
            </a:r>
            <a:r>
              <a:rPr lang="en-US" sz="1400" dirty="0" smtClean="0"/>
              <a:t>memory </a:t>
            </a:r>
            <a:r>
              <a:rPr lang="en-US" sz="1400" dirty="0"/>
              <a:t>space consumption of </a:t>
            </a:r>
            <a:r>
              <a:rPr lang="en-US" sz="1400" dirty="0" smtClean="0"/>
              <a:t>the </a:t>
            </a:r>
            <a:r>
              <a:rPr lang="en-US" sz="1400" dirty="0"/>
              <a:t>data </a:t>
            </a:r>
            <a:r>
              <a:rPr lang="en-US" sz="1400" dirty="0" smtClean="0"/>
              <a:t>warehouse </a:t>
            </a:r>
            <a:r>
              <a:rPr lang="en-US" sz="1400" dirty="0" smtClean="0"/>
              <a:t>calculations</a:t>
            </a: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Primary key for the fact </a:t>
            </a:r>
            <a:r>
              <a:rPr lang="en-US" sz="1400" dirty="0" smtClean="0"/>
              <a:t>table </a:t>
            </a:r>
            <a:r>
              <a:rPr lang="en-US" sz="1400" dirty="0"/>
              <a:t>is a concatenated key </a:t>
            </a:r>
            <a:r>
              <a:rPr lang="en-US" sz="1400" dirty="0" smtClean="0"/>
              <a:t>consisting </a:t>
            </a:r>
            <a:r>
              <a:rPr lang="en-US" sz="1400" dirty="0"/>
              <a:t>of the foreign keys to </a:t>
            </a:r>
            <a:r>
              <a:rPr lang="en-US" sz="1400" dirty="0" smtClean="0"/>
              <a:t>(</a:t>
            </a:r>
            <a:r>
              <a:rPr lang="en-US" sz="1400" dirty="0" smtClean="0"/>
              <a:t>several of) </a:t>
            </a:r>
            <a:r>
              <a:rPr lang="en-US" sz="1400" dirty="0"/>
              <a:t>its dimensions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Use </a:t>
            </a:r>
            <a:r>
              <a:rPr lang="en-US" sz="1400" dirty="0" smtClean="0"/>
              <a:t>surrogate </a:t>
            </a:r>
            <a:r>
              <a:rPr lang="en-US" sz="1400" dirty="0"/>
              <a:t>keys in the </a:t>
            </a:r>
            <a:r>
              <a:rPr lang="en-US" sz="1400" dirty="0" smtClean="0"/>
              <a:t>dimension </a:t>
            </a:r>
            <a:r>
              <a:rPr lang="en-US" sz="1400" dirty="0"/>
              <a:t>to avoid </a:t>
            </a:r>
            <a:r>
              <a:rPr lang="en-US" sz="1400" dirty="0" smtClean="0"/>
              <a:t>to end up with </a:t>
            </a:r>
            <a:r>
              <a:rPr lang="en-US" sz="1400" dirty="0" smtClean="0"/>
              <a:t>text/</a:t>
            </a:r>
            <a:r>
              <a:rPr lang="en-US" sz="1400" dirty="0" smtClean="0"/>
              <a:t>strings </a:t>
            </a:r>
            <a:r>
              <a:rPr lang="en-US" sz="1400" dirty="0"/>
              <a:t>as </a:t>
            </a:r>
            <a:r>
              <a:rPr lang="en-US" sz="1400" dirty="0" smtClean="0"/>
              <a:t>foreign </a:t>
            </a:r>
            <a:r>
              <a:rPr lang="en-US" sz="1400" dirty="0"/>
              <a:t>keys in the fact table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67" y="3780295"/>
            <a:ext cx="2634712" cy="11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3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final star schema </a:t>
            </a:r>
            <a:endParaRPr lang="sv-SE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94" y="3124561"/>
            <a:ext cx="2634712" cy="11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356102"/>
            <a:ext cx="1633236" cy="3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54" y="1270817"/>
            <a:ext cx="1509005" cy="16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527860"/>
            <a:ext cx="1586990" cy="24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>
            <a:stCxn id="44" idx="1"/>
          </p:cNvCxnSpPr>
          <p:nvPr/>
        </p:nvCxnSpPr>
        <p:spPr>
          <a:xfrm flipH="1">
            <a:off x="3835831" y="2100771"/>
            <a:ext cx="793423" cy="124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3"/>
          </p:cNvCxnSpPr>
          <p:nvPr/>
        </p:nvCxnSpPr>
        <p:spPr>
          <a:xfrm flipH="1">
            <a:off x="5617206" y="3572359"/>
            <a:ext cx="1124557" cy="105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1"/>
          </p:cNvCxnSpPr>
          <p:nvPr/>
        </p:nvCxnSpPr>
        <p:spPr>
          <a:xfrm flipV="1">
            <a:off x="2378990" y="3678034"/>
            <a:ext cx="603504" cy="44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final star schema </a:t>
            </a:r>
            <a:endParaRPr lang="sv-SE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494" y="3124561"/>
            <a:ext cx="2634712" cy="11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3" y="1356102"/>
            <a:ext cx="1633236" cy="360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54" y="1286316"/>
            <a:ext cx="1509005" cy="16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527860"/>
            <a:ext cx="1586990" cy="24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>
            <a:stCxn id="44" idx="1"/>
          </p:cNvCxnSpPr>
          <p:nvPr/>
        </p:nvCxnSpPr>
        <p:spPr>
          <a:xfrm flipH="1">
            <a:off x="3835831" y="1876048"/>
            <a:ext cx="793423" cy="124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2" idx="3"/>
          </p:cNvCxnSpPr>
          <p:nvPr/>
        </p:nvCxnSpPr>
        <p:spPr>
          <a:xfrm flipH="1">
            <a:off x="5617206" y="3572359"/>
            <a:ext cx="1124557" cy="105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2" idx="1"/>
          </p:cNvCxnSpPr>
          <p:nvPr/>
        </p:nvCxnSpPr>
        <p:spPr>
          <a:xfrm flipV="1">
            <a:off x="2378990" y="3678034"/>
            <a:ext cx="603504" cy="44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28383" y="2738289"/>
            <a:ext cx="1371600" cy="41856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/>
          <p:cNvSpPr/>
          <p:nvPr/>
        </p:nvSpPr>
        <p:spPr>
          <a:xfrm>
            <a:off x="6449693" y="1399323"/>
            <a:ext cx="1371600" cy="41856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Box 3"/>
          <p:cNvSpPr txBox="1"/>
          <p:nvPr/>
        </p:nvSpPr>
        <p:spPr>
          <a:xfrm>
            <a:off x="3809849" y="1639545"/>
            <a:ext cx="736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StoreKey</a:t>
            </a:r>
            <a:endParaRPr lang="sv-S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2095" y="1046094"/>
            <a:ext cx="700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DateKey</a:t>
            </a:r>
            <a:endParaRPr lang="sv-SE" sz="1200" dirty="0"/>
          </a:p>
        </p:txBody>
      </p:sp>
      <p:sp>
        <p:nvSpPr>
          <p:cNvPr id="14" name="Oval 13"/>
          <p:cNvSpPr/>
          <p:nvPr/>
        </p:nvSpPr>
        <p:spPr>
          <a:xfrm>
            <a:off x="4437430" y="1497984"/>
            <a:ext cx="1371600" cy="41856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-40132" y="2527860"/>
            <a:ext cx="896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/>
              <a:t>ProductKey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28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069" y="463012"/>
            <a:ext cx="6172200" cy="1028700"/>
          </a:xfrm>
        </p:spPr>
        <p:txBody>
          <a:bodyPr/>
          <a:lstStyle/>
          <a:p>
            <a:r>
              <a:rPr lang="en-GB" altLang="sv-SE" sz="2700" dirty="0"/>
              <a:t>A family of stars</a:t>
            </a:r>
          </a:p>
        </p:txBody>
      </p:sp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1885950" y="1257300"/>
          <a:ext cx="4836319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esigner Drawing" r:id="rId4" imgW="4514760" imgH="2560680" progId="Designer.Drawing.8">
                  <p:embed/>
                </p:oleObj>
              </mc:Choice>
              <mc:Fallback>
                <p:oleObj name="Designer Drawing" r:id="rId4" imgW="4514760" imgH="2560680" progId="Designer.Drawing.8">
                  <p:embed/>
                  <p:pic>
                    <p:nvPicPr>
                      <p:cNvPr id="326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257300"/>
                        <a:ext cx="4836319" cy="360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283200" y="3426091"/>
            <a:ext cx="1327005" cy="81086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10205" y="4067676"/>
            <a:ext cx="223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err="1" smtClean="0">
                <a:solidFill>
                  <a:srgbClr val="FF0000"/>
                </a:solidFill>
              </a:rPr>
              <a:t>Fact</a:t>
            </a:r>
            <a:r>
              <a:rPr lang="sv-SE" sz="1600" i="1" dirty="0" smtClean="0">
                <a:solidFill>
                  <a:srgbClr val="FF0000"/>
                </a:solidFill>
              </a:rPr>
              <a:t> </a:t>
            </a:r>
            <a:r>
              <a:rPr lang="sv-SE" sz="1600" i="1" dirty="0" err="1" smtClean="0">
                <a:solidFill>
                  <a:srgbClr val="FF0000"/>
                </a:solidFill>
              </a:rPr>
              <a:t>tables</a:t>
            </a:r>
            <a:r>
              <a:rPr lang="sv-SE" sz="1600" i="1" dirty="0" smtClean="0">
                <a:solidFill>
                  <a:srgbClr val="FF0000"/>
                </a:solidFill>
              </a:rPr>
              <a:t> (different </a:t>
            </a:r>
            <a:r>
              <a:rPr lang="sv-SE" sz="1600" i="1" dirty="0" err="1" smtClean="0">
                <a:solidFill>
                  <a:srgbClr val="FF0000"/>
                </a:solidFill>
              </a:rPr>
              <a:t>fact</a:t>
            </a:r>
            <a:r>
              <a:rPr lang="sv-SE" sz="1600" i="1" dirty="0" smtClean="0">
                <a:solidFill>
                  <a:srgbClr val="FF0000"/>
                </a:solidFill>
              </a:rPr>
              <a:t> </a:t>
            </a:r>
            <a:r>
              <a:rPr lang="sv-SE" sz="1600" i="1" dirty="0" err="1" smtClean="0">
                <a:solidFill>
                  <a:srgbClr val="FF0000"/>
                </a:solidFill>
              </a:rPr>
              <a:t>tables</a:t>
            </a:r>
            <a:r>
              <a:rPr lang="sv-SE" sz="1600" i="1" dirty="0" smtClean="0">
                <a:solidFill>
                  <a:srgbClr val="FF0000"/>
                </a:solidFill>
              </a:rPr>
              <a:t>)</a:t>
            </a:r>
            <a:endParaRPr lang="sv-SE" sz="1600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6702" y="2886819"/>
            <a:ext cx="962486" cy="38689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74564" y="2760975"/>
            <a:ext cx="2234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>
                <a:solidFill>
                  <a:srgbClr val="FF0000"/>
                </a:solidFill>
              </a:rPr>
              <a:t>Dimension </a:t>
            </a:r>
            <a:r>
              <a:rPr lang="sv-SE" sz="1600" i="1" dirty="0" err="1" smtClean="0">
                <a:solidFill>
                  <a:srgbClr val="FF0000"/>
                </a:solidFill>
              </a:rPr>
              <a:t>tables</a:t>
            </a:r>
            <a:r>
              <a:rPr lang="sv-SE" sz="1600" i="1" dirty="0" smtClean="0">
                <a:solidFill>
                  <a:srgbClr val="FF0000"/>
                </a:solidFill>
              </a:rPr>
              <a:t> </a:t>
            </a:r>
            <a:r>
              <a:rPr lang="sv-SE" sz="1600" i="1" dirty="0" smtClean="0">
                <a:solidFill>
                  <a:srgbClr val="FF0000"/>
                </a:solidFill>
              </a:rPr>
              <a:t>(in </a:t>
            </a:r>
            <a:r>
              <a:rPr lang="sv-SE" sz="1600" i="1" dirty="0" err="1" smtClean="0">
                <a:solidFill>
                  <a:srgbClr val="FF0000"/>
                </a:solidFill>
              </a:rPr>
              <a:t>this</a:t>
            </a:r>
            <a:r>
              <a:rPr lang="sv-SE" sz="1600" i="1" dirty="0" smtClean="0">
                <a:solidFill>
                  <a:srgbClr val="FF0000"/>
                </a:solidFill>
              </a:rPr>
              <a:t> </a:t>
            </a:r>
            <a:r>
              <a:rPr lang="sv-SE" sz="1600" i="1" dirty="0" err="1" smtClean="0">
                <a:solidFill>
                  <a:srgbClr val="FF0000"/>
                </a:solidFill>
              </a:rPr>
              <a:t>case</a:t>
            </a:r>
            <a:r>
              <a:rPr lang="sv-SE" sz="1600" i="1" dirty="0" smtClean="0">
                <a:solidFill>
                  <a:srgbClr val="FF0000"/>
                </a:solidFill>
              </a:rPr>
              <a:t> in the </a:t>
            </a:r>
            <a:r>
              <a:rPr lang="sv-SE" sz="1600" i="1" dirty="0" err="1" smtClean="0">
                <a:solidFill>
                  <a:srgbClr val="FF0000"/>
                </a:solidFill>
              </a:rPr>
              <a:t>figure</a:t>
            </a:r>
            <a:r>
              <a:rPr lang="sv-SE" sz="1600" i="1" dirty="0" smtClean="0">
                <a:solidFill>
                  <a:srgbClr val="FF0000"/>
                </a:solidFill>
              </a:rPr>
              <a:t> the </a:t>
            </a:r>
            <a:r>
              <a:rPr lang="sv-SE" sz="1600" i="1" dirty="0" smtClean="0">
                <a:solidFill>
                  <a:srgbClr val="FF0000"/>
                </a:solidFill>
              </a:rPr>
              <a:t>same dimension for all </a:t>
            </a:r>
            <a:r>
              <a:rPr lang="sv-SE" sz="1600" i="1" dirty="0" err="1" smtClean="0">
                <a:solidFill>
                  <a:srgbClr val="FF0000"/>
                </a:solidFill>
              </a:rPr>
              <a:t>fact</a:t>
            </a:r>
            <a:r>
              <a:rPr lang="sv-SE" sz="1600" i="1" dirty="0" smtClean="0">
                <a:solidFill>
                  <a:srgbClr val="FF0000"/>
                </a:solidFill>
              </a:rPr>
              <a:t> </a:t>
            </a:r>
            <a:r>
              <a:rPr lang="sv-SE" sz="1600" i="1" dirty="0" err="1" smtClean="0">
                <a:solidFill>
                  <a:srgbClr val="FF0000"/>
                </a:solidFill>
              </a:rPr>
              <a:t>tables</a:t>
            </a:r>
            <a:r>
              <a:rPr lang="sv-SE" sz="1600" i="1" dirty="0" smtClean="0">
                <a:solidFill>
                  <a:srgbClr val="FF0000"/>
                </a:solidFill>
              </a:rPr>
              <a:t>)</a:t>
            </a:r>
            <a:endParaRPr lang="sv-SE" sz="16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75393" y="3636660"/>
            <a:ext cx="2177807" cy="60029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9018" y="2920060"/>
            <a:ext cx="3004182" cy="131689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16100" y="2248237"/>
            <a:ext cx="1693088" cy="102547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45312" y="2017393"/>
            <a:ext cx="2512688" cy="124434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many processes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792000" y="1146544"/>
            <a:ext cx="7298115" cy="1428921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There are many business processes. Therefore, we need many stars schemas. Therefore</a:t>
            </a:r>
            <a:r>
              <a:rPr lang="en-US" sz="1400" dirty="0"/>
              <a:t>, We need an enterprise architecture</a:t>
            </a:r>
            <a:r>
              <a:rPr lang="en-US" sz="1400" dirty="0" smtClean="0"/>
              <a:t>, called the </a:t>
            </a:r>
            <a:r>
              <a:rPr lang="en-US" sz="1400" b="1" dirty="0" smtClean="0"/>
              <a:t>Enterprise </a:t>
            </a:r>
            <a:r>
              <a:rPr lang="en-US" sz="1400" b="1" dirty="0"/>
              <a:t>Data Warehouse Bus </a:t>
            </a:r>
            <a:r>
              <a:rPr lang="en-US" sz="1400" b="1" dirty="0" smtClean="0"/>
              <a:t>Architecture</a:t>
            </a: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2" y="2789015"/>
            <a:ext cx="6102350" cy="2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2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3946" y="107117"/>
            <a:ext cx="1681566" cy="12423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>
          <a:xfrm>
            <a:off x="489782" y="494323"/>
            <a:ext cx="8437241" cy="596700"/>
          </a:xfrm>
        </p:spPr>
        <p:txBody>
          <a:bodyPr/>
          <a:lstStyle/>
          <a:p>
            <a:pPr marL="12700">
              <a:spcBef>
                <a:spcPts val="600"/>
              </a:spcBef>
              <a:tabLst>
                <a:tab pos="185420" algn="l"/>
              </a:tabLst>
            </a:pPr>
            <a:r>
              <a:rPr lang="en-US" dirty="0"/>
              <a:t>Enterprise Data Warehouse Bus Matrix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537071" y="1154292"/>
            <a:ext cx="4523919" cy="3285972"/>
          </a:xfrm>
        </p:spPr>
        <p:txBody>
          <a:bodyPr>
            <a:normAutofit lnSpcReduction="10000"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Enterprise </a:t>
            </a:r>
            <a:r>
              <a:rPr lang="en-US" sz="1400" dirty="0"/>
              <a:t>Data Warehouse Bus Matrix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Rows represent business processes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Columns represent dimensions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A dimension that is shared among several business </a:t>
            </a:r>
            <a:r>
              <a:rPr lang="en-US" sz="1400" dirty="0" smtClean="0"/>
              <a:t>processes </a:t>
            </a:r>
            <a:r>
              <a:rPr lang="en-US" sz="1400" dirty="0"/>
              <a:t>is called conformed </a:t>
            </a:r>
            <a:r>
              <a:rPr lang="en-US" sz="1400" dirty="0" smtClean="0"/>
              <a:t>dimension</a:t>
            </a:r>
            <a:endParaRPr lang="en-US" sz="1400" dirty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It is a good idea to create a list of core dimensions </a:t>
            </a:r>
            <a:r>
              <a:rPr lang="en-US" sz="1400" dirty="0" smtClean="0"/>
              <a:t>early </a:t>
            </a: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Benefits:</a:t>
            </a:r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/>
              <a:t>The matrix delivers the big picture perspective, regardless of </a:t>
            </a:r>
            <a:r>
              <a:rPr lang="en-US" sz="1400" dirty="0" smtClean="0"/>
              <a:t>database </a:t>
            </a:r>
            <a:r>
              <a:rPr lang="en-US" sz="1400" dirty="0"/>
              <a:t>or technology preferences.</a:t>
            </a:r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0" name="object 8"/>
          <p:cNvSpPr/>
          <p:nvPr/>
        </p:nvSpPr>
        <p:spPr>
          <a:xfrm>
            <a:off x="5020375" y="2000859"/>
            <a:ext cx="3906648" cy="2379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49604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143000" y="746522"/>
            <a:ext cx="9029700" cy="4229100"/>
            <a:chOff x="192" y="768"/>
            <a:chExt cx="7584" cy="3552"/>
          </a:xfrm>
        </p:grpSpPr>
        <p:graphicFrame>
          <p:nvGraphicFramePr>
            <p:cNvPr id="144387" name="Object 3"/>
            <p:cNvGraphicFramePr>
              <a:graphicFrameLocks noChangeAspect="1"/>
            </p:cNvGraphicFramePr>
            <p:nvPr/>
          </p:nvGraphicFramePr>
          <p:xfrm>
            <a:off x="3648" y="1104"/>
            <a:ext cx="4128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8" name="Document" r:id="rId4" imgW="5641457" imgH="873503" progId="Word.Document.8">
                    <p:embed/>
                  </p:oleObj>
                </mc:Choice>
                <mc:Fallback>
                  <p:oleObj name="Document" r:id="rId4" imgW="5641457" imgH="873503" progId="Word.Document.8">
                    <p:embed/>
                    <p:pic>
                      <p:nvPicPr>
                        <p:cNvPr id="144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104"/>
                          <a:ext cx="4128" cy="6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92" y="768"/>
              <a:ext cx="6864" cy="3552"/>
              <a:chOff x="192" y="768"/>
              <a:chExt cx="6864" cy="3552"/>
            </a:xfrm>
          </p:grpSpPr>
          <p:graphicFrame>
            <p:nvGraphicFramePr>
              <p:cNvPr id="144389" name="Object 5"/>
              <p:cNvGraphicFramePr>
                <a:graphicFrameLocks noChangeAspect="1"/>
              </p:cNvGraphicFramePr>
              <p:nvPr/>
            </p:nvGraphicFramePr>
            <p:xfrm>
              <a:off x="3024" y="3305"/>
              <a:ext cx="4032" cy="1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9" name="Dokument" r:id="rId6" imgW="5630040" imgH="1417320" progId="Word.Document.8">
                      <p:embed/>
                    </p:oleObj>
                  </mc:Choice>
                  <mc:Fallback>
                    <p:oleObj name="Dokument" r:id="rId6" imgW="5630040" imgH="1417320" progId="Word.Document.8">
                      <p:embed/>
                      <p:pic>
                        <p:nvPicPr>
                          <p:cNvPr id="144389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305"/>
                            <a:ext cx="4032" cy="10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4390" name="Group 6"/>
              <p:cNvGrpSpPr>
                <a:grpSpLocks/>
              </p:cNvGrpSpPr>
              <p:nvPr/>
            </p:nvGrpSpPr>
            <p:grpSpPr bwMode="auto">
              <a:xfrm>
                <a:off x="192" y="768"/>
                <a:ext cx="4504" cy="3338"/>
                <a:chOff x="192" y="768"/>
                <a:chExt cx="4504" cy="3338"/>
              </a:xfrm>
            </p:grpSpPr>
            <p:graphicFrame>
              <p:nvGraphicFramePr>
                <p:cNvPr id="144391" name="Object 7"/>
                <p:cNvGraphicFramePr>
                  <a:graphicFrameLocks noChangeAspect="1"/>
                </p:cNvGraphicFramePr>
                <p:nvPr/>
              </p:nvGraphicFramePr>
              <p:xfrm>
                <a:off x="240" y="1008"/>
                <a:ext cx="4171" cy="9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00" name="Dokument" r:id="rId8" imgW="5630040" imgH="1235520" progId="Word.Document.8">
                        <p:embed/>
                      </p:oleObj>
                    </mc:Choice>
                    <mc:Fallback>
                      <p:oleObj name="Dokument" r:id="rId8" imgW="5630040" imgH="1235520" progId="Word.Document.8">
                        <p:embed/>
                        <p:pic>
                          <p:nvPicPr>
                            <p:cNvPr id="14439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008"/>
                              <a:ext cx="4171" cy="9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4392" name="Object 8"/>
                <p:cNvGraphicFramePr>
                  <a:graphicFrameLocks noChangeAspect="1"/>
                </p:cNvGraphicFramePr>
                <p:nvPr/>
              </p:nvGraphicFramePr>
              <p:xfrm>
                <a:off x="336" y="3456"/>
                <a:ext cx="4171" cy="6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301" name="Dokument" r:id="rId10" imgW="5630040" imgH="878760" progId="Word.Document.8">
                        <p:embed/>
                      </p:oleObj>
                    </mc:Choice>
                    <mc:Fallback>
                      <p:oleObj name="Dokument" r:id="rId10" imgW="5630040" imgH="878760" progId="Word.Document.8">
                        <p:embed/>
                        <p:pic>
                          <p:nvPicPr>
                            <p:cNvPr id="14439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" y="3456"/>
                              <a:ext cx="4171" cy="6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4393" name="Rectangle 9"/>
                <p:cNvSpPr>
                  <a:spLocks noChangeArrowheads="1"/>
                </p:cNvSpPr>
                <p:nvPr/>
              </p:nvSpPr>
              <p:spPr bwMode="auto">
                <a:xfrm>
                  <a:off x="192" y="768"/>
                  <a:ext cx="124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Service Dimension</a:t>
                  </a:r>
                </a:p>
              </p:txBody>
            </p:sp>
            <p:sp>
              <p:nvSpPr>
                <p:cNvPr id="14439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0" y="816"/>
                  <a:ext cx="1096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Date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3168"/>
                  <a:ext cx="115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 dirty="0" smtClean="0"/>
                    <a:t>Seller </a:t>
                  </a:r>
                  <a:r>
                    <a:rPr lang="en-US" altLang="sv-SE" sz="1350" dirty="0"/>
                    <a:t>Dimension</a:t>
                  </a:r>
                </a:p>
              </p:txBody>
            </p:sp>
            <p:sp>
              <p:nvSpPr>
                <p:cNvPr id="14439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4" y="3024"/>
                  <a:ext cx="13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FontTx/>
                    <a:buNone/>
                  </a:pPr>
                  <a:r>
                    <a:rPr lang="en-US" altLang="sv-SE" sz="1350"/>
                    <a:t>Customer Dimension</a:t>
                  </a:r>
                </a:p>
              </p:txBody>
            </p:sp>
            <p:sp>
              <p:nvSpPr>
                <p:cNvPr id="144397" name="Line 13"/>
                <p:cNvSpPr>
                  <a:spLocks noChangeShapeType="1"/>
                </p:cNvSpPr>
                <p:nvPr/>
              </p:nvSpPr>
              <p:spPr bwMode="auto">
                <a:xfrm>
                  <a:off x="528" y="1824"/>
                  <a:ext cx="120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24" y="2928"/>
                  <a:ext cx="480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sp>
              <p:nvSpPr>
                <p:cNvPr id="144399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928"/>
                  <a:ext cx="384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 sz="1350"/>
                </a:p>
              </p:txBody>
            </p:sp>
            <p:grpSp>
              <p:nvGrpSpPr>
                <p:cNvPr id="144400" name="Group 16"/>
                <p:cNvGrpSpPr>
                  <a:grpSpLocks/>
                </p:cNvGrpSpPr>
                <p:nvPr/>
              </p:nvGrpSpPr>
              <p:grpSpPr bwMode="auto">
                <a:xfrm>
                  <a:off x="1680" y="1632"/>
                  <a:ext cx="2976" cy="1264"/>
                  <a:chOff x="1680" y="1632"/>
                  <a:chExt cx="2976" cy="1264"/>
                </a:xfrm>
              </p:grpSpPr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0" y="1728"/>
                    <a:ext cx="21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buFontTx/>
                      <a:buNone/>
                    </a:pPr>
                    <a:r>
                      <a:rPr lang="en-US" altLang="sv-SE" sz="1350" dirty="0"/>
                      <a:t>Service Usage Fact Table  </a:t>
                    </a:r>
                    <a:endParaRPr lang="en-US" altLang="sv-SE" sz="14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440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28" y="2016"/>
                    <a:ext cx="2104" cy="628"/>
                    <a:chOff x="1728" y="2016"/>
                    <a:chExt cx="2104" cy="628"/>
                  </a:xfrm>
                </p:grpSpPr>
                <p:sp>
                  <p:nvSpPr>
                    <p:cNvPr id="1444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142"/>
                      <a:ext cx="20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Sum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021"/>
                      <a:ext cx="37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Number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5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142"/>
                      <a:ext cx="314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of calls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06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09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016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016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7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016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016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19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2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016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016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4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5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6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016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016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2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16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1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016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3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016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4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016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016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3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16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16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49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2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020"/>
                      <a:ext cx="5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4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020"/>
                      <a:ext cx="4" cy="24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8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020"/>
                      <a:ext cx="1" cy="24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5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26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26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26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2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26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3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26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26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465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262"/>
                      <a:ext cx="32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6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262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2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262"/>
                      <a:ext cx="233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262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262"/>
                      <a:ext cx="272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7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262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3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262"/>
                      <a:ext cx="43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262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2"/>
                      <a:ext cx="5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262"/>
                      <a:ext cx="35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262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0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3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262"/>
                      <a:ext cx="470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262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2"/>
                      <a:ext cx="4" cy="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2"/>
                      <a:ext cx="1" cy="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49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4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6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267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0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267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267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393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393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393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393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393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05:00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7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393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1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1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1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388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388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3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5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388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388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29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0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388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388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3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4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5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6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388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388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8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88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3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1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388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388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3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6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388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388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8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88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4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88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392"/>
                      <a:ext cx="5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2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3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392"/>
                      <a:ext cx="4" cy="1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392"/>
                      <a:ext cx="1" cy="12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65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7" y="2518"/>
                      <a:ext cx="228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C212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6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2" y="2518"/>
                      <a:ext cx="11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S2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7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8" y="2518"/>
                      <a:ext cx="16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F13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4" y="2518"/>
                      <a:ext cx="315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991011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49" y="2518"/>
                      <a:ext cx="240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89:00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4" y="2518"/>
                      <a:ext cx="53" cy="1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eaLnBrk="0" hangingPunc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sv-SE" sz="975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sv-SE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571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4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2" y="2513"/>
                      <a:ext cx="32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2" y="2513"/>
                      <a:ext cx="32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6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2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7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2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79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" y="2513"/>
                      <a:ext cx="233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0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6" y="2513"/>
                      <a:ext cx="233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9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3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4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3" y="2513"/>
                      <a:ext cx="272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5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3" y="2513"/>
                      <a:ext cx="272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6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5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5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89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2513"/>
                      <a:ext cx="43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9" y="2513"/>
                      <a:ext cx="43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1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99" y="2513"/>
                      <a:ext cx="5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5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9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4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4" y="2513"/>
                      <a:ext cx="35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5" name="Line 2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4" y="2513"/>
                      <a:ext cx="35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6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4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7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8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513"/>
                      <a:ext cx="1" cy="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59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58" y="2513"/>
                      <a:ext cx="470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8" y="2513"/>
                      <a:ext cx="470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8" y="2513"/>
                      <a:ext cx="4" cy="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  <p:sp>
                  <p:nvSpPr>
                    <p:cNvPr id="144602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28" y="2513"/>
                      <a:ext cx="4" cy="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sv-SE" sz="1350"/>
                    </a:p>
                  </p:txBody>
                </p:sp>
              </p:grpSp>
              <p:sp>
                <p:nvSpPr>
                  <p:cNvPr id="14460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3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5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7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8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09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0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1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517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2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3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4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5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17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6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517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17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644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8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644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19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644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0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644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644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12:00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644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23" name="Line 23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4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639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6" name="Line 24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7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8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639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2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639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2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3" name="Line 249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4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639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5" name="Line 251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6" name="Line 25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7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639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8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39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639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39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3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5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7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49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643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2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3" name="Line 26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643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643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56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1777" y="2770"/>
                    <a:ext cx="228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C214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7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2102" y="2770"/>
                    <a:ext cx="11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S4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8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2770"/>
                    <a:ext cx="16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F13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5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2614" y="2770"/>
                    <a:ext cx="315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991012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0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3049" y="2770"/>
                    <a:ext cx="240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08:00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1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404" y="2770"/>
                    <a:ext cx="53" cy="1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sv-SE" sz="975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</a:t>
                    </a:r>
                    <a:endParaRPr lang="en-US" altLang="sv-SE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662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5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764"/>
                    <a:ext cx="32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764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7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8" name="Line 28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6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0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764"/>
                    <a:ext cx="233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1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764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2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3" name="Line 289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4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5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764"/>
                    <a:ext cx="272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764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8" name="Line 29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7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764"/>
                    <a:ext cx="43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0" name="Line 296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764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1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4"/>
                    <a:ext cx="5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2" name="Line 298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3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4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764"/>
                    <a:ext cx="35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5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764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6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7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8" name="Line 304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89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764"/>
                    <a:ext cx="470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0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764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1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4"/>
                    <a:ext cx="4" cy="5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2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3" name="Line 30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4"/>
                    <a:ext cx="1" cy="5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4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5" name="Line 311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6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7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8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699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0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2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890"/>
                    <a:ext cx="32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1732" y="2890"/>
                    <a:ext cx="32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4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6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52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09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890"/>
                    <a:ext cx="233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0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056" y="2890"/>
                    <a:ext cx="23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1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2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3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4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5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28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6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2890"/>
                    <a:ext cx="272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7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293" y="2890"/>
                    <a:ext cx="272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8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19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0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565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1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2890"/>
                    <a:ext cx="43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2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890"/>
                    <a:ext cx="43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3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769"/>
                    <a:ext cx="5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4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5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2999" y="2890"/>
                    <a:ext cx="5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6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5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7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999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8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3004" y="2890"/>
                    <a:ext cx="35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29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3004" y="2890"/>
                    <a:ext cx="35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0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1" name="Line 347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2" name="Rectangle 348"/>
                  <p:cNvSpPr>
                    <a:spLocks noChangeArrowheads="1"/>
                  </p:cNvSpPr>
                  <p:nvPr/>
                </p:nvSpPr>
                <p:spPr bwMode="auto">
                  <a:xfrm>
                    <a:off x="3354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3" name="Line 349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4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5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2890"/>
                    <a:ext cx="470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6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358" y="2890"/>
                    <a:ext cx="470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7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769"/>
                    <a:ext cx="4" cy="121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8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769"/>
                    <a:ext cx="1" cy="12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39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0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1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2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890"/>
                    <a:ext cx="4" cy="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3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4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828" y="2890"/>
                    <a:ext cx="1" cy="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 sz="1350"/>
                  </a:p>
                </p:txBody>
              </p:sp>
              <p:sp>
                <p:nvSpPr>
                  <p:cNvPr id="144745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1632"/>
                    <a:ext cx="816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 sz="1350"/>
                  </a:p>
                </p:txBody>
              </p:sp>
            </p:grpSp>
          </p:grpSp>
        </p:grpSp>
      </p:grpSp>
      <p:sp>
        <p:nvSpPr>
          <p:cNvPr id="144747" name="Text Box 363"/>
          <p:cNvSpPr txBox="1">
            <a:spLocks noChangeArrowheads="1"/>
          </p:cNvSpPr>
          <p:nvPr/>
        </p:nvSpPr>
        <p:spPr bwMode="auto">
          <a:xfrm>
            <a:off x="1428750" y="20145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endParaRPr lang="en-US" altLang="sv-SE" sz="1200" dirty="0"/>
          </a:p>
        </p:txBody>
      </p:sp>
      <p:sp>
        <p:nvSpPr>
          <p:cNvPr id="144748" name="Text Box 364"/>
          <p:cNvSpPr txBox="1">
            <a:spLocks noChangeArrowheads="1"/>
          </p:cNvSpPr>
          <p:nvPr/>
        </p:nvSpPr>
        <p:spPr bwMode="auto">
          <a:xfrm>
            <a:off x="6343650" y="17859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49" name="Text Box 365"/>
          <p:cNvSpPr txBox="1">
            <a:spLocks noChangeArrowheads="1"/>
          </p:cNvSpPr>
          <p:nvPr/>
        </p:nvSpPr>
        <p:spPr bwMode="auto">
          <a:xfrm>
            <a:off x="4171950" y="40719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50" name="Text Box 366"/>
          <p:cNvSpPr txBox="1">
            <a:spLocks noChangeArrowheads="1"/>
          </p:cNvSpPr>
          <p:nvPr/>
        </p:nvSpPr>
        <p:spPr bwMode="auto">
          <a:xfrm>
            <a:off x="3086100" y="397668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/>
              <a:t>1</a:t>
            </a:r>
            <a:endParaRPr lang="en-US" altLang="sv-SE" sz="1200"/>
          </a:p>
        </p:txBody>
      </p:sp>
      <p:sp>
        <p:nvSpPr>
          <p:cNvPr id="144751" name="Text Box 367"/>
          <p:cNvSpPr txBox="1">
            <a:spLocks noChangeArrowheads="1"/>
          </p:cNvSpPr>
          <p:nvPr/>
        </p:nvSpPr>
        <p:spPr bwMode="auto">
          <a:xfrm>
            <a:off x="5543550" y="264318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2" name="Text Box 368"/>
          <p:cNvSpPr txBox="1">
            <a:spLocks noChangeArrowheads="1"/>
          </p:cNvSpPr>
          <p:nvPr/>
        </p:nvSpPr>
        <p:spPr bwMode="auto">
          <a:xfrm>
            <a:off x="3724275" y="3376613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3" name="Text Box 369"/>
          <p:cNvSpPr txBox="1">
            <a:spLocks noChangeArrowheads="1"/>
          </p:cNvSpPr>
          <p:nvPr/>
        </p:nvSpPr>
        <p:spPr bwMode="auto">
          <a:xfrm>
            <a:off x="3200400" y="3328988"/>
            <a:ext cx="49768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  <p:sp>
        <p:nvSpPr>
          <p:cNvPr id="144754" name="Text Box 370"/>
          <p:cNvSpPr txBox="1">
            <a:spLocks noChangeArrowheads="1"/>
          </p:cNvSpPr>
          <p:nvPr/>
        </p:nvSpPr>
        <p:spPr bwMode="auto">
          <a:xfrm>
            <a:off x="2466975" y="2700338"/>
            <a:ext cx="8572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altLang="sv-SE" sz="1200" dirty="0"/>
              <a:t>1</a:t>
            </a:r>
            <a:r>
              <a:rPr lang="sv-SE" altLang="sv-SE" sz="1200" dirty="0" smtClean="0"/>
              <a:t>..*</a:t>
            </a:r>
            <a:endParaRPr lang="en-US" altLang="sv-SE" sz="1200" dirty="0"/>
          </a:p>
        </p:txBody>
      </p:sp>
    </p:spTree>
    <p:extLst>
      <p:ext uri="{BB962C8B-B14F-4D97-AF65-F5344CB8AC3E}">
        <p14:creationId xmlns:p14="http://schemas.microsoft.com/office/powerpoint/2010/main" val="37260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3946" y="107117"/>
            <a:ext cx="1681566" cy="12423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>
          <a:xfrm>
            <a:off x="489782" y="494323"/>
            <a:ext cx="8437241" cy="596700"/>
          </a:xfrm>
        </p:spPr>
        <p:txBody>
          <a:bodyPr/>
          <a:lstStyle/>
          <a:p>
            <a:pPr marL="12700">
              <a:spcBef>
                <a:spcPts val="600"/>
              </a:spcBef>
              <a:tabLst>
                <a:tab pos="185420" algn="l"/>
              </a:tabLst>
            </a:pPr>
            <a:r>
              <a:rPr lang="en-US" dirty="0"/>
              <a:t>Enterprise Data Warehouse Bus Matrix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537071" y="1154292"/>
            <a:ext cx="4523919" cy="3285972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Enterprise </a:t>
            </a:r>
            <a:r>
              <a:rPr lang="en-US" sz="1400" dirty="0"/>
              <a:t>Data Warehouse Bus Matrix</a:t>
            </a:r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3200615" y="1949908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Control 7"/>
          <p:cNvSpPr>
            <a:spLocks noChangeArrowheads="1" noChangeShapeType="1"/>
          </p:cNvSpPr>
          <p:nvPr/>
        </p:nvSpPr>
        <p:spPr bwMode="auto">
          <a:xfrm>
            <a:off x="3283918" y="3301139"/>
            <a:ext cx="5359400" cy="99957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1" name="object 44"/>
          <p:cNvSpPr txBox="1"/>
          <p:nvPr/>
        </p:nvSpPr>
        <p:spPr>
          <a:xfrm>
            <a:off x="2731469" y="2283254"/>
            <a:ext cx="43815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spc="-4" dirty="0">
                <a:solidFill>
                  <a:srgbClr val="373769"/>
                </a:solidFill>
                <a:latin typeface="Arial"/>
                <a:cs typeface="Arial"/>
              </a:rPr>
              <a:t>F</a:t>
            </a:r>
            <a:r>
              <a:rPr sz="1350" dirty="0">
                <a:solidFill>
                  <a:srgbClr val="373769"/>
                </a:solidFill>
                <a:latin typeface="Arial"/>
                <a:cs typeface="Arial"/>
              </a:rPr>
              <a:t>ac</a:t>
            </a:r>
            <a:r>
              <a:rPr sz="1350" spc="-4" dirty="0">
                <a:solidFill>
                  <a:srgbClr val="373769"/>
                </a:solidFill>
                <a:latin typeface="Arial"/>
                <a:cs typeface="Arial"/>
              </a:rPr>
              <a:t>ts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2" name="object 48"/>
          <p:cNvSpPr/>
          <p:nvPr/>
        </p:nvSpPr>
        <p:spPr>
          <a:xfrm>
            <a:off x="4899549" y="1982206"/>
            <a:ext cx="2871787" cy="1943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49"/>
          <p:cNvSpPr/>
          <p:nvPr/>
        </p:nvSpPr>
        <p:spPr>
          <a:xfrm>
            <a:off x="4921267" y="3633261"/>
            <a:ext cx="2646045" cy="159068"/>
          </a:xfrm>
          <a:custGeom>
            <a:avLst/>
            <a:gdLst/>
            <a:ahLst/>
            <a:cxnLst/>
            <a:rect l="l" t="t" r="r" b="b"/>
            <a:pathLst>
              <a:path w="3528059" h="212089">
                <a:moveTo>
                  <a:pt x="0" y="35305"/>
                </a:moveTo>
                <a:lnTo>
                  <a:pt x="2775" y="21565"/>
                </a:lnTo>
                <a:lnTo>
                  <a:pt x="10342" y="10342"/>
                </a:lnTo>
                <a:lnTo>
                  <a:pt x="21565" y="2775"/>
                </a:lnTo>
                <a:lnTo>
                  <a:pt x="35306" y="0"/>
                </a:lnTo>
                <a:lnTo>
                  <a:pt x="3492754" y="0"/>
                </a:lnTo>
                <a:lnTo>
                  <a:pt x="3506494" y="2775"/>
                </a:lnTo>
                <a:lnTo>
                  <a:pt x="3517717" y="10342"/>
                </a:lnTo>
                <a:lnTo>
                  <a:pt x="3525284" y="21565"/>
                </a:lnTo>
                <a:lnTo>
                  <a:pt x="3528060" y="35305"/>
                </a:lnTo>
                <a:lnTo>
                  <a:pt x="3528060" y="176529"/>
                </a:lnTo>
                <a:lnTo>
                  <a:pt x="3525284" y="190270"/>
                </a:lnTo>
                <a:lnTo>
                  <a:pt x="3517717" y="201493"/>
                </a:lnTo>
                <a:lnTo>
                  <a:pt x="3506494" y="209060"/>
                </a:lnTo>
                <a:lnTo>
                  <a:pt x="3492754" y="211835"/>
                </a:lnTo>
                <a:lnTo>
                  <a:pt x="35306" y="211835"/>
                </a:lnTo>
                <a:lnTo>
                  <a:pt x="21565" y="209060"/>
                </a:lnTo>
                <a:lnTo>
                  <a:pt x="10342" y="201493"/>
                </a:lnTo>
                <a:lnTo>
                  <a:pt x="2775" y="190270"/>
                </a:lnTo>
                <a:lnTo>
                  <a:pt x="0" y="176529"/>
                </a:lnTo>
                <a:lnTo>
                  <a:pt x="0" y="3530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50"/>
          <p:cNvSpPr/>
          <p:nvPr/>
        </p:nvSpPr>
        <p:spPr>
          <a:xfrm>
            <a:off x="3997053" y="3703269"/>
            <a:ext cx="924878" cy="0"/>
          </a:xfrm>
          <a:custGeom>
            <a:avLst/>
            <a:gdLst/>
            <a:ahLst/>
            <a:cxnLst/>
            <a:rect l="l" t="t" r="r" b="b"/>
            <a:pathLst>
              <a:path w="1233170">
                <a:moveTo>
                  <a:pt x="12326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51"/>
          <p:cNvSpPr/>
          <p:nvPr/>
        </p:nvSpPr>
        <p:spPr>
          <a:xfrm>
            <a:off x="3949429" y="3674692"/>
            <a:ext cx="57150" cy="5715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7"/>
          <p:cNvSpPr/>
          <p:nvPr/>
        </p:nvSpPr>
        <p:spPr>
          <a:xfrm>
            <a:off x="3471670" y="2946080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F4FF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8"/>
          <p:cNvSpPr/>
          <p:nvPr/>
        </p:nvSpPr>
        <p:spPr>
          <a:xfrm>
            <a:off x="3471670" y="2946080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9"/>
          <p:cNvSpPr/>
          <p:nvPr/>
        </p:nvSpPr>
        <p:spPr>
          <a:xfrm>
            <a:off x="3521962" y="2987800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0"/>
          <p:cNvSpPr/>
          <p:nvPr/>
        </p:nvSpPr>
        <p:spPr>
          <a:xfrm>
            <a:off x="3521962" y="2987800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11"/>
          <p:cNvSpPr/>
          <p:nvPr/>
        </p:nvSpPr>
        <p:spPr>
          <a:xfrm>
            <a:off x="3472241" y="3653597"/>
            <a:ext cx="270510" cy="432435"/>
          </a:xfrm>
          <a:custGeom>
            <a:avLst/>
            <a:gdLst/>
            <a:ahLst/>
            <a:cxnLst/>
            <a:rect l="l" t="t" r="r" b="b"/>
            <a:pathLst>
              <a:path w="360679" h="576579">
                <a:moveTo>
                  <a:pt x="0" y="0"/>
                </a:moveTo>
                <a:lnTo>
                  <a:pt x="360425" y="0"/>
                </a:lnTo>
                <a:lnTo>
                  <a:pt x="360425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F4FF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12"/>
          <p:cNvSpPr/>
          <p:nvPr/>
        </p:nvSpPr>
        <p:spPr>
          <a:xfrm>
            <a:off x="3472241" y="3653597"/>
            <a:ext cx="270510" cy="432435"/>
          </a:xfrm>
          <a:custGeom>
            <a:avLst/>
            <a:gdLst/>
            <a:ahLst/>
            <a:cxnLst/>
            <a:rect l="l" t="t" r="r" b="b"/>
            <a:pathLst>
              <a:path w="360679" h="576579">
                <a:moveTo>
                  <a:pt x="0" y="0"/>
                </a:moveTo>
                <a:lnTo>
                  <a:pt x="360425" y="0"/>
                </a:lnTo>
                <a:lnTo>
                  <a:pt x="360425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13"/>
          <p:cNvSpPr/>
          <p:nvPr/>
        </p:nvSpPr>
        <p:spPr>
          <a:xfrm>
            <a:off x="3523105" y="3695317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14"/>
          <p:cNvSpPr/>
          <p:nvPr/>
        </p:nvSpPr>
        <p:spPr>
          <a:xfrm>
            <a:off x="3523105" y="3695317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15"/>
          <p:cNvSpPr/>
          <p:nvPr/>
        </p:nvSpPr>
        <p:spPr>
          <a:xfrm>
            <a:off x="1895473" y="3653597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F4FF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16"/>
          <p:cNvSpPr/>
          <p:nvPr/>
        </p:nvSpPr>
        <p:spPr>
          <a:xfrm>
            <a:off x="1895473" y="3653597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17"/>
          <p:cNvSpPr/>
          <p:nvPr/>
        </p:nvSpPr>
        <p:spPr>
          <a:xfrm>
            <a:off x="1945764" y="3695317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18"/>
          <p:cNvSpPr/>
          <p:nvPr/>
        </p:nvSpPr>
        <p:spPr>
          <a:xfrm>
            <a:off x="1945764" y="3695317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19"/>
          <p:cNvSpPr/>
          <p:nvPr/>
        </p:nvSpPr>
        <p:spPr>
          <a:xfrm>
            <a:off x="1895473" y="2951795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solidFill>
            <a:srgbClr val="F4FF8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0"/>
          <p:cNvSpPr/>
          <p:nvPr/>
        </p:nvSpPr>
        <p:spPr>
          <a:xfrm>
            <a:off x="1895473" y="2951795"/>
            <a:ext cx="270034" cy="432435"/>
          </a:xfrm>
          <a:custGeom>
            <a:avLst/>
            <a:gdLst/>
            <a:ahLst/>
            <a:cxnLst/>
            <a:rect l="l" t="t" r="r" b="b"/>
            <a:pathLst>
              <a:path w="360045" h="576579">
                <a:moveTo>
                  <a:pt x="0" y="0"/>
                </a:moveTo>
                <a:lnTo>
                  <a:pt x="359663" y="0"/>
                </a:lnTo>
                <a:lnTo>
                  <a:pt x="359663" y="576072"/>
                </a:lnTo>
                <a:lnTo>
                  <a:pt x="0" y="57607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1"/>
          <p:cNvSpPr/>
          <p:nvPr/>
        </p:nvSpPr>
        <p:spPr>
          <a:xfrm>
            <a:off x="1945764" y="2992943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22"/>
          <p:cNvSpPr/>
          <p:nvPr/>
        </p:nvSpPr>
        <p:spPr>
          <a:xfrm>
            <a:off x="1945764" y="2992943"/>
            <a:ext cx="176689" cy="72390"/>
          </a:xfrm>
          <a:custGeom>
            <a:avLst/>
            <a:gdLst/>
            <a:ahLst/>
            <a:cxnLst/>
            <a:rect l="l" t="t" r="r" b="b"/>
            <a:pathLst>
              <a:path w="235585" h="96520">
                <a:moveTo>
                  <a:pt x="0" y="0"/>
                </a:moveTo>
                <a:lnTo>
                  <a:pt x="235458" y="0"/>
                </a:lnTo>
                <a:lnTo>
                  <a:pt x="23545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23"/>
          <p:cNvSpPr/>
          <p:nvPr/>
        </p:nvSpPr>
        <p:spPr>
          <a:xfrm>
            <a:off x="2532694" y="3015232"/>
            <a:ext cx="540068" cy="1070610"/>
          </a:xfrm>
          <a:custGeom>
            <a:avLst/>
            <a:gdLst/>
            <a:ahLst/>
            <a:cxnLst/>
            <a:rect l="l" t="t" r="r" b="b"/>
            <a:pathLst>
              <a:path w="720089" h="1427479">
                <a:moveTo>
                  <a:pt x="0" y="0"/>
                </a:moveTo>
                <a:lnTo>
                  <a:pt x="720089" y="0"/>
                </a:lnTo>
                <a:lnTo>
                  <a:pt x="720089" y="1427226"/>
                </a:lnTo>
                <a:lnTo>
                  <a:pt x="0" y="1427226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24"/>
          <p:cNvSpPr/>
          <p:nvPr/>
        </p:nvSpPr>
        <p:spPr>
          <a:xfrm>
            <a:off x="2586417" y="3126102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25"/>
          <p:cNvSpPr/>
          <p:nvPr/>
        </p:nvSpPr>
        <p:spPr>
          <a:xfrm>
            <a:off x="2586417" y="3126102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26"/>
          <p:cNvSpPr/>
          <p:nvPr/>
        </p:nvSpPr>
        <p:spPr>
          <a:xfrm>
            <a:off x="2586417" y="3240402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27"/>
          <p:cNvSpPr/>
          <p:nvPr/>
        </p:nvSpPr>
        <p:spPr>
          <a:xfrm>
            <a:off x="2586417" y="3240402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28"/>
          <p:cNvSpPr/>
          <p:nvPr/>
        </p:nvSpPr>
        <p:spPr>
          <a:xfrm>
            <a:off x="2586417" y="352786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1"/>
                </a:lnTo>
                <a:lnTo>
                  <a:pt x="0" y="96011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29"/>
          <p:cNvSpPr/>
          <p:nvPr/>
        </p:nvSpPr>
        <p:spPr>
          <a:xfrm>
            <a:off x="2586417" y="352786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1"/>
                </a:lnTo>
                <a:lnTo>
                  <a:pt x="0" y="9601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0"/>
          <p:cNvSpPr/>
          <p:nvPr/>
        </p:nvSpPr>
        <p:spPr>
          <a:xfrm>
            <a:off x="2586417" y="364216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1"/>
                </a:lnTo>
                <a:lnTo>
                  <a:pt x="0" y="96011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31"/>
          <p:cNvSpPr/>
          <p:nvPr/>
        </p:nvSpPr>
        <p:spPr>
          <a:xfrm>
            <a:off x="2586417" y="364216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1"/>
                </a:lnTo>
                <a:lnTo>
                  <a:pt x="0" y="96011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32"/>
          <p:cNvSpPr/>
          <p:nvPr/>
        </p:nvSpPr>
        <p:spPr>
          <a:xfrm>
            <a:off x="2586417" y="397763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33"/>
          <p:cNvSpPr/>
          <p:nvPr/>
        </p:nvSpPr>
        <p:spPr>
          <a:xfrm>
            <a:off x="2586417" y="3977637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34"/>
          <p:cNvSpPr/>
          <p:nvPr/>
        </p:nvSpPr>
        <p:spPr>
          <a:xfrm>
            <a:off x="2586417" y="3761610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10101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35"/>
          <p:cNvSpPr/>
          <p:nvPr/>
        </p:nvSpPr>
        <p:spPr>
          <a:xfrm>
            <a:off x="2586417" y="3761610"/>
            <a:ext cx="419576" cy="72390"/>
          </a:xfrm>
          <a:custGeom>
            <a:avLst/>
            <a:gdLst/>
            <a:ahLst/>
            <a:cxnLst/>
            <a:rect l="l" t="t" r="r" b="b"/>
            <a:pathLst>
              <a:path w="559435" h="96520">
                <a:moveTo>
                  <a:pt x="0" y="0"/>
                </a:moveTo>
                <a:lnTo>
                  <a:pt x="559308" y="0"/>
                </a:lnTo>
                <a:lnTo>
                  <a:pt x="559308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36"/>
          <p:cNvSpPr/>
          <p:nvPr/>
        </p:nvSpPr>
        <p:spPr>
          <a:xfrm>
            <a:off x="2165221" y="3167822"/>
            <a:ext cx="421481" cy="109061"/>
          </a:xfrm>
          <a:custGeom>
            <a:avLst/>
            <a:gdLst/>
            <a:ahLst/>
            <a:cxnLst/>
            <a:rect l="l" t="t" r="r" b="b"/>
            <a:pathLst>
              <a:path w="561975" h="145414">
                <a:moveTo>
                  <a:pt x="0" y="0"/>
                </a:moveTo>
                <a:lnTo>
                  <a:pt x="561428" y="145084"/>
                </a:lnTo>
              </a:path>
            </a:pathLst>
          </a:custGeom>
          <a:ln w="9905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37"/>
          <p:cNvSpPr/>
          <p:nvPr/>
        </p:nvSpPr>
        <p:spPr>
          <a:xfrm>
            <a:off x="2165221" y="3678170"/>
            <a:ext cx="421481" cy="191928"/>
          </a:xfrm>
          <a:custGeom>
            <a:avLst/>
            <a:gdLst/>
            <a:ahLst/>
            <a:cxnLst/>
            <a:rect l="l" t="t" r="r" b="b"/>
            <a:pathLst>
              <a:path w="561975" h="255904">
                <a:moveTo>
                  <a:pt x="0" y="255638"/>
                </a:moveTo>
                <a:lnTo>
                  <a:pt x="561428" y="0"/>
                </a:lnTo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38"/>
          <p:cNvSpPr/>
          <p:nvPr/>
        </p:nvSpPr>
        <p:spPr>
          <a:xfrm>
            <a:off x="3005897" y="3797615"/>
            <a:ext cx="466725" cy="72390"/>
          </a:xfrm>
          <a:custGeom>
            <a:avLst/>
            <a:gdLst/>
            <a:ahLst/>
            <a:cxnLst/>
            <a:rect l="l" t="t" r="r" b="b"/>
            <a:pathLst>
              <a:path w="622300" h="96520">
                <a:moveTo>
                  <a:pt x="0" y="0"/>
                </a:moveTo>
                <a:lnTo>
                  <a:pt x="621982" y="96024"/>
                </a:lnTo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39"/>
          <p:cNvSpPr/>
          <p:nvPr/>
        </p:nvSpPr>
        <p:spPr>
          <a:xfrm>
            <a:off x="3005896" y="3162108"/>
            <a:ext cx="465773" cy="401955"/>
          </a:xfrm>
          <a:custGeom>
            <a:avLst/>
            <a:gdLst/>
            <a:ahLst/>
            <a:cxnLst/>
            <a:rect l="l" t="t" r="r" b="b"/>
            <a:pathLst>
              <a:path w="621029" h="535939">
                <a:moveTo>
                  <a:pt x="0" y="535381"/>
                </a:moveTo>
                <a:lnTo>
                  <a:pt x="620852" y="0"/>
                </a:lnTo>
              </a:path>
            </a:pathLst>
          </a:custGeom>
          <a:ln w="9906">
            <a:solidFill>
              <a:srgbClr val="37376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0"/>
          <p:cNvSpPr txBox="1"/>
          <p:nvPr/>
        </p:nvSpPr>
        <p:spPr>
          <a:xfrm>
            <a:off x="2210068" y="4192200"/>
            <a:ext cx="1223963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i="1" spc="-4" dirty="0">
                <a:solidFill>
                  <a:srgbClr val="373769"/>
                </a:solidFill>
                <a:latin typeface="Arial-BoldItalicMT"/>
                <a:cs typeface="Arial-BoldItalicMT"/>
              </a:rPr>
              <a:t>A Star</a:t>
            </a:r>
            <a:r>
              <a:rPr sz="1350" b="1" i="1" spc="-94" dirty="0">
                <a:solidFill>
                  <a:srgbClr val="373769"/>
                </a:solidFill>
                <a:latin typeface="Arial-BoldItalicMT"/>
                <a:cs typeface="Arial-BoldItalicMT"/>
              </a:rPr>
              <a:t> </a:t>
            </a:r>
            <a:r>
              <a:rPr sz="1350" b="1" i="1" spc="-4" dirty="0">
                <a:solidFill>
                  <a:srgbClr val="373769"/>
                </a:solidFill>
                <a:latin typeface="Arial-BoldItalicMT"/>
                <a:cs typeface="Arial-BoldItalicMT"/>
              </a:rPr>
              <a:t>Schema</a:t>
            </a:r>
            <a:endParaRPr sz="1350">
              <a:latin typeface="Arial-BoldItalicMT"/>
              <a:cs typeface="Arial-BoldItalicMT"/>
            </a:endParaRPr>
          </a:p>
        </p:txBody>
      </p:sp>
      <p:sp>
        <p:nvSpPr>
          <p:cNvPr id="50" name="object 41"/>
          <p:cNvSpPr/>
          <p:nvPr/>
        </p:nvSpPr>
        <p:spPr>
          <a:xfrm>
            <a:off x="1625153" y="2824348"/>
            <a:ext cx="2322671" cy="1615916"/>
          </a:xfrm>
          <a:custGeom>
            <a:avLst/>
            <a:gdLst/>
            <a:ahLst/>
            <a:cxnLst/>
            <a:rect l="l" t="t" r="r" b="b"/>
            <a:pathLst>
              <a:path w="3096895" h="2154554">
                <a:moveTo>
                  <a:pt x="0" y="359041"/>
                </a:moveTo>
                <a:lnTo>
                  <a:pt x="3277" y="310323"/>
                </a:lnTo>
                <a:lnTo>
                  <a:pt x="12825" y="263597"/>
                </a:lnTo>
                <a:lnTo>
                  <a:pt x="28214" y="219289"/>
                </a:lnTo>
                <a:lnTo>
                  <a:pt x="49018" y="177830"/>
                </a:lnTo>
                <a:lnTo>
                  <a:pt x="74809" y="139645"/>
                </a:lnTo>
                <a:lnTo>
                  <a:pt x="105159" y="105163"/>
                </a:lnTo>
                <a:lnTo>
                  <a:pt x="139640" y="74813"/>
                </a:lnTo>
                <a:lnTo>
                  <a:pt x="177824" y="49021"/>
                </a:lnTo>
                <a:lnTo>
                  <a:pt x="219284" y="28216"/>
                </a:lnTo>
                <a:lnTo>
                  <a:pt x="263592" y="12825"/>
                </a:lnTo>
                <a:lnTo>
                  <a:pt x="310320" y="3277"/>
                </a:lnTo>
                <a:lnTo>
                  <a:pt x="359041" y="0"/>
                </a:lnTo>
                <a:lnTo>
                  <a:pt x="2737726" y="0"/>
                </a:lnTo>
                <a:lnTo>
                  <a:pt x="2786447" y="3277"/>
                </a:lnTo>
                <a:lnTo>
                  <a:pt x="2833175" y="12825"/>
                </a:lnTo>
                <a:lnTo>
                  <a:pt x="2877483" y="28216"/>
                </a:lnTo>
                <a:lnTo>
                  <a:pt x="2918943" y="49021"/>
                </a:lnTo>
                <a:lnTo>
                  <a:pt x="2957127" y="74813"/>
                </a:lnTo>
                <a:lnTo>
                  <a:pt x="2991608" y="105163"/>
                </a:lnTo>
                <a:lnTo>
                  <a:pt x="3021958" y="139645"/>
                </a:lnTo>
                <a:lnTo>
                  <a:pt x="3047749" y="177830"/>
                </a:lnTo>
                <a:lnTo>
                  <a:pt x="3068553" y="219289"/>
                </a:lnTo>
                <a:lnTo>
                  <a:pt x="3083942" y="263597"/>
                </a:lnTo>
                <a:lnTo>
                  <a:pt x="3093490" y="310323"/>
                </a:lnTo>
                <a:lnTo>
                  <a:pt x="3096768" y="359041"/>
                </a:lnTo>
                <a:lnTo>
                  <a:pt x="3096768" y="1795144"/>
                </a:lnTo>
                <a:lnTo>
                  <a:pt x="3093490" y="1843862"/>
                </a:lnTo>
                <a:lnTo>
                  <a:pt x="3083942" y="1890588"/>
                </a:lnTo>
                <a:lnTo>
                  <a:pt x="3068553" y="1934894"/>
                </a:lnTo>
                <a:lnTo>
                  <a:pt x="3047749" y="1976353"/>
                </a:lnTo>
                <a:lnTo>
                  <a:pt x="3021958" y="2014536"/>
                </a:lnTo>
                <a:lnTo>
                  <a:pt x="2991608" y="2049016"/>
                </a:lnTo>
                <a:lnTo>
                  <a:pt x="2957127" y="2079365"/>
                </a:lnTo>
                <a:lnTo>
                  <a:pt x="2918943" y="2105155"/>
                </a:lnTo>
                <a:lnTo>
                  <a:pt x="2877483" y="2125959"/>
                </a:lnTo>
                <a:lnTo>
                  <a:pt x="2833175" y="2141349"/>
                </a:lnTo>
                <a:lnTo>
                  <a:pt x="2786447" y="2150896"/>
                </a:lnTo>
                <a:lnTo>
                  <a:pt x="2737726" y="2154173"/>
                </a:lnTo>
                <a:lnTo>
                  <a:pt x="359041" y="2154173"/>
                </a:lnTo>
                <a:lnTo>
                  <a:pt x="310320" y="2150896"/>
                </a:lnTo>
                <a:lnTo>
                  <a:pt x="263592" y="2141349"/>
                </a:lnTo>
                <a:lnTo>
                  <a:pt x="219284" y="2125959"/>
                </a:lnTo>
                <a:lnTo>
                  <a:pt x="177824" y="2105155"/>
                </a:lnTo>
                <a:lnTo>
                  <a:pt x="139640" y="2079365"/>
                </a:lnTo>
                <a:lnTo>
                  <a:pt x="105159" y="2049016"/>
                </a:lnTo>
                <a:lnTo>
                  <a:pt x="74809" y="2014536"/>
                </a:lnTo>
                <a:lnTo>
                  <a:pt x="49018" y="1976353"/>
                </a:lnTo>
                <a:lnTo>
                  <a:pt x="28214" y="1934894"/>
                </a:lnTo>
                <a:lnTo>
                  <a:pt x="12825" y="1890588"/>
                </a:lnTo>
                <a:lnTo>
                  <a:pt x="3277" y="1843862"/>
                </a:lnTo>
                <a:lnTo>
                  <a:pt x="0" y="1795144"/>
                </a:lnTo>
                <a:lnTo>
                  <a:pt x="0" y="359041"/>
                </a:lnTo>
                <a:close/>
              </a:path>
            </a:pathLst>
          </a:custGeom>
          <a:ln w="9906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42"/>
          <p:cNvSpPr txBox="1"/>
          <p:nvPr/>
        </p:nvSpPr>
        <p:spPr>
          <a:xfrm>
            <a:off x="4115163" y="4548361"/>
            <a:ext cx="264209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/>
            <a:r>
              <a:rPr lang="sv-SE" sz="1350" spc="-4" dirty="0" smtClean="0">
                <a:solidFill>
                  <a:srgbClr val="373769"/>
                </a:solidFill>
                <a:latin typeface="Arial"/>
                <a:cs typeface="Arial"/>
              </a:rPr>
              <a:t>The star schema i</a:t>
            </a:r>
            <a:r>
              <a:rPr sz="1350" spc="-4" dirty="0" smtClean="0">
                <a:solidFill>
                  <a:srgbClr val="373769"/>
                </a:solidFill>
                <a:latin typeface="Arial"/>
                <a:cs typeface="Arial"/>
              </a:rPr>
              <a:t>s </a:t>
            </a:r>
            <a:r>
              <a:rPr sz="1350" spc="-4" dirty="0">
                <a:solidFill>
                  <a:srgbClr val="373769"/>
                </a:solidFill>
                <a:latin typeface="Arial"/>
                <a:cs typeface="Arial"/>
              </a:rPr>
              <a:t>designed  based on</a:t>
            </a:r>
            <a:r>
              <a:rPr sz="1350" spc="-49" dirty="0">
                <a:solidFill>
                  <a:srgbClr val="373769"/>
                </a:solidFill>
                <a:latin typeface="Arial"/>
                <a:cs typeface="Arial"/>
              </a:rPr>
              <a:t> </a:t>
            </a:r>
            <a:r>
              <a:rPr sz="1350" spc="-4" dirty="0">
                <a:solidFill>
                  <a:srgbClr val="373769"/>
                </a:solidFill>
                <a:latin typeface="Arial"/>
                <a:cs typeface="Arial"/>
              </a:rPr>
              <a:t>one  business </a:t>
            </a:r>
            <a:r>
              <a:rPr sz="1350" spc="-4" dirty="0" smtClean="0">
                <a:solidFill>
                  <a:srgbClr val="373769"/>
                </a:solidFill>
                <a:latin typeface="Arial"/>
                <a:cs typeface="Arial"/>
              </a:rPr>
              <a:t>process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3" name="object 46"/>
          <p:cNvSpPr/>
          <p:nvPr/>
        </p:nvSpPr>
        <p:spPr>
          <a:xfrm>
            <a:off x="3741416" y="2371242"/>
            <a:ext cx="203455" cy="790866"/>
          </a:xfrm>
          <a:custGeom>
            <a:avLst/>
            <a:gdLst/>
            <a:ahLst/>
            <a:cxnLst/>
            <a:rect l="l" t="t" r="r" b="b"/>
            <a:pathLst>
              <a:path w="461645" h="133350">
                <a:moveTo>
                  <a:pt x="461048" y="0"/>
                </a:moveTo>
                <a:lnTo>
                  <a:pt x="0" y="133184"/>
                </a:lnTo>
              </a:path>
            </a:pathLst>
          </a:custGeom>
          <a:ln w="9906">
            <a:solidFill>
              <a:srgbClr val="00B0F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47"/>
          <p:cNvSpPr/>
          <p:nvPr/>
        </p:nvSpPr>
        <p:spPr>
          <a:xfrm flipH="1">
            <a:off x="2789691" y="2535483"/>
            <a:ext cx="61982" cy="524707"/>
          </a:xfrm>
          <a:custGeom>
            <a:avLst/>
            <a:gdLst/>
            <a:ahLst/>
            <a:cxnLst/>
            <a:rect l="l" t="t" r="r" b="b"/>
            <a:pathLst>
              <a:path w="1539875" h="74295">
                <a:moveTo>
                  <a:pt x="1539557" y="74079"/>
                </a:moveTo>
                <a:lnTo>
                  <a:pt x="0" y="0"/>
                </a:lnTo>
              </a:path>
            </a:pathLst>
          </a:custGeom>
          <a:ln w="9906">
            <a:solidFill>
              <a:srgbClr val="00B0F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44"/>
          <p:cNvSpPr txBox="1"/>
          <p:nvPr/>
        </p:nvSpPr>
        <p:spPr>
          <a:xfrm>
            <a:off x="3703281" y="2172945"/>
            <a:ext cx="1132342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sv-SE" sz="1350" spc="-4" dirty="0" smtClean="0">
                <a:solidFill>
                  <a:srgbClr val="373769"/>
                </a:solidFill>
                <a:latin typeface="Arial"/>
                <a:cs typeface="Arial"/>
              </a:rPr>
              <a:t>Dimensions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34" name="object 46"/>
          <p:cNvSpPr/>
          <p:nvPr/>
        </p:nvSpPr>
        <p:spPr>
          <a:xfrm flipH="1">
            <a:off x="3001239" y="4377708"/>
            <a:ext cx="1153084" cy="291228"/>
          </a:xfrm>
          <a:custGeom>
            <a:avLst/>
            <a:gdLst/>
            <a:ahLst/>
            <a:cxnLst/>
            <a:rect l="l" t="t" r="r" b="b"/>
            <a:pathLst>
              <a:path w="461645" h="133350">
                <a:moveTo>
                  <a:pt x="461048" y="0"/>
                </a:moveTo>
                <a:lnTo>
                  <a:pt x="0" y="133184"/>
                </a:lnTo>
              </a:path>
            </a:pathLst>
          </a:custGeom>
          <a:ln w="9906">
            <a:solidFill>
              <a:srgbClr val="00B0F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6538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3946" y="107117"/>
            <a:ext cx="1681566" cy="12423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228" name="Rectangle 186"/>
          <p:cNvSpPr>
            <a:spLocks noGrp="1" noChangeArrowheads="1"/>
          </p:cNvSpPr>
          <p:nvPr>
            <p:ph type="title"/>
          </p:nvPr>
        </p:nvSpPr>
        <p:spPr>
          <a:xfrm>
            <a:off x="489782" y="494323"/>
            <a:ext cx="8437241" cy="596700"/>
          </a:xfrm>
        </p:spPr>
        <p:txBody>
          <a:bodyPr/>
          <a:lstStyle/>
          <a:p>
            <a:pPr marL="12700">
              <a:spcBef>
                <a:spcPts val="600"/>
              </a:spcBef>
              <a:tabLst>
                <a:tab pos="185420" algn="l"/>
              </a:tabLst>
            </a:pPr>
            <a:r>
              <a:rPr lang="en-US" dirty="0"/>
              <a:t>Enterprise Data Warehouse Bus Matrix</a:t>
            </a:r>
          </a:p>
        </p:txBody>
      </p:sp>
      <p:sp>
        <p:nvSpPr>
          <p:cNvPr id="52227" name="Rectangle 185"/>
          <p:cNvSpPr>
            <a:spLocks noGrp="1" noChangeArrowheads="1"/>
          </p:cNvSpPr>
          <p:nvPr>
            <p:ph type="body" idx="1"/>
          </p:nvPr>
        </p:nvSpPr>
        <p:spPr>
          <a:xfrm>
            <a:off x="537071" y="1154292"/>
            <a:ext cx="7234265" cy="3285972"/>
          </a:xfrm>
        </p:spPr>
        <p:txBody>
          <a:bodyPr>
            <a:normAutofit/>
          </a:bodyPr>
          <a:lstStyle/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Conformed dimensions – the same dimensions are used by several facts</a:t>
            </a:r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US" sz="1400" dirty="0" smtClean="0"/>
              <a:t>Thereby, it possible to join different star schemas if needed</a:t>
            </a:r>
            <a:endParaRPr lang="en-US" sz="1400" dirty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584835" lvl="1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298450">
              <a:spcBef>
                <a:spcPts val="600"/>
              </a:spcBef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spcBef>
                <a:spcPts val="600"/>
              </a:spcBef>
              <a:buChar char="•"/>
              <a:tabLst>
                <a:tab pos="185420" algn="l"/>
              </a:tabLst>
            </a:pPr>
            <a:endParaRPr lang="en-US" sz="1400" i="1" dirty="0" smtClean="0"/>
          </a:p>
          <a:p>
            <a:pPr marL="412750" lvl="1" indent="0">
              <a:spcBef>
                <a:spcPts val="6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2700" indent="0">
              <a:spcBef>
                <a:spcPts val="1200"/>
              </a:spcBef>
              <a:buNone/>
              <a:tabLst>
                <a:tab pos="185420" algn="l"/>
              </a:tabLst>
            </a:pPr>
            <a:endParaRPr lang="en-US" sz="1400" dirty="0" smtClean="0"/>
          </a:p>
          <a:p>
            <a:pPr marL="184785" indent="-172085">
              <a:lnSpc>
                <a:spcPts val="1250"/>
              </a:lnSpc>
              <a:buFont typeface="Verdana" pitchFamily="34" charset="0"/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>
              <a:latin typeface="Arial"/>
              <a:cs typeface="Arial"/>
            </a:endParaRPr>
          </a:p>
          <a:p>
            <a:pPr marL="184785" indent="-172085">
              <a:lnSpc>
                <a:spcPts val="1250"/>
              </a:lnSpc>
              <a:buChar char="•"/>
              <a:tabLst>
                <a:tab pos="185420" algn="l"/>
              </a:tabLst>
            </a:pPr>
            <a:endParaRPr lang="en-US" sz="1400" dirty="0"/>
          </a:p>
          <a:p>
            <a:pPr marL="0" indent="0">
              <a:spcBef>
                <a:spcPts val="900"/>
              </a:spcBef>
              <a:buNone/>
            </a:pPr>
            <a:endParaRPr lang="en-US" sz="1400" spc="-5" dirty="0" smtClean="0">
              <a:solidFill>
                <a:srgbClr val="002F5F"/>
              </a:solidFill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>
              <a:latin typeface="Verdana"/>
              <a:cs typeface="Verdana"/>
            </a:endParaRPr>
          </a:p>
          <a:p>
            <a:pPr>
              <a:spcBef>
                <a:spcPts val="900"/>
              </a:spcBef>
            </a:pP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7" name="Control 6"/>
          <p:cNvSpPr>
            <a:spLocks noChangeArrowheads="1" noChangeShapeType="1"/>
          </p:cNvSpPr>
          <p:nvPr/>
        </p:nvSpPr>
        <p:spPr bwMode="auto">
          <a:xfrm>
            <a:off x="3345911" y="2180323"/>
            <a:ext cx="5359400" cy="18303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5" name="object 8"/>
          <p:cNvSpPr/>
          <p:nvPr/>
        </p:nvSpPr>
        <p:spPr>
          <a:xfrm>
            <a:off x="3803760" y="2334071"/>
            <a:ext cx="3906648" cy="2379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2931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599891" y="942098"/>
            <a:ext cx="4321622" cy="3793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78047" y="274397"/>
            <a:ext cx="58775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sv-SE" sz="3000" b="1" dirty="0" err="1">
                <a:latin typeface="Arial" panose="020B0604020202020204" pitchFamily="34" charset="0"/>
              </a:rPr>
              <a:t>Towards</a:t>
            </a:r>
            <a:r>
              <a:rPr lang="sv-SE" sz="3000" b="1" dirty="0">
                <a:latin typeface="Arial" panose="020B0604020202020204" pitchFamily="34" charset="0"/>
              </a:rPr>
              <a:t> </a:t>
            </a:r>
            <a:r>
              <a:rPr lang="sv-SE" sz="3000" b="1" dirty="0" err="1">
                <a:latin typeface="Arial" panose="020B0604020202020204" pitchFamily="34" charset="0"/>
              </a:rPr>
              <a:t>Dimensional</a:t>
            </a:r>
            <a:r>
              <a:rPr lang="sv-SE" sz="3000" b="1" dirty="0">
                <a:latin typeface="Arial" panose="020B0604020202020204" pitchFamily="34" charset="0"/>
              </a:rPr>
              <a:t> </a:t>
            </a:r>
            <a:r>
              <a:rPr lang="sv-SE" sz="3000" b="1" dirty="0" err="1">
                <a:latin typeface="Arial" panose="020B0604020202020204" pitchFamily="34" charset="0"/>
              </a:rPr>
              <a:t>Modelling</a:t>
            </a:r>
            <a:endParaRPr sz="3000" b="1" dirty="0">
              <a:latin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092" y="1122532"/>
            <a:ext cx="2432937" cy="3041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buChar char="•"/>
              <a:tabLst>
                <a:tab pos="266224" algn="l"/>
                <a:tab pos="266700" algn="l"/>
              </a:tabLst>
            </a:pPr>
            <a:r>
              <a:rPr sz="1600" dirty="0"/>
              <a:t>A single fact table</a:t>
            </a:r>
          </a:p>
          <a:p>
            <a:pPr marL="266700" marR="595789" indent="-257175">
              <a:lnSpc>
                <a:spcPts val="1943"/>
              </a:lnSpc>
              <a:spcBef>
                <a:spcPts val="416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smtClean="0"/>
              <a:t>A  </a:t>
            </a:r>
            <a:r>
              <a:rPr lang="sv-SE" sz="1600" dirty="0" err="1" smtClean="0"/>
              <a:t>number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dimension </a:t>
            </a:r>
            <a:r>
              <a:rPr lang="sv-SE" sz="1600" dirty="0" err="1" smtClean="0"/>
              <a:t>tables</a:t>
            </a:r>
            <a:endParaRPr lang="sv-SE" sz="1600" dirty="0" smtClean="0"/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smtClean="0"/>
              <a:t>D</a:t>
            </a:r>
            <a:r>
              <a:rPr sz="1600" dirty="0" err="1" smtClean="0"/>
              <a:t>enormali</a:t>
            </a:r>
            <a:r>
              <a:rPr lang="sv-SE" sz="1600" dirty="0" smtClean="0"/>
              <a:t>z</a:t>
            </a:r>
            <a:r>
              <a:rPr sz="1600" dirty="0" err="1" smtClean="0"/>
              <a:t>ed</a:t>
            </a:r>
            <a:r>
              <a:rPr lang="sv-SE" sz="1600" dirty="0" smtClean="0"/>
              <a:t> dimensions</a:t>
            </a:r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err="1" smtClean="0"/>
              <a:t>Hierarchies</a:t>
            </a:r>
            <a:endParaRPr lang="sv-SE" sz="1600" dirty="0" smtClean="0"/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smtClean="0"/>
              <a:t>Keys</a:t>
            </a:r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smtClean="0"/>
              <a:t>Grain</a:t>
            </a:r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err="1" smtClean="0"/>
              <a:t>Use</a:t>
            </a:r>
            <a:r>
              <a:rPr lang="sv-SE" sz="1600" dirty="0" smtClean="0"/>
              <a:t> </a:t>
            </a:r>
            <a:r>
              <a:rPr lang="sv-SE" sz="1600" dirty="0" err="1" smtClean="0"/>
              <a:t>understandble</a:t>
            </a:r>
            <a:r>
              <a:rPr lang="sv-SE" sz="1600" dirty="0" smtClean="0"/>
              <a:t> </a:t>
            </a:r>
            <a:r>
              <a:rPr lang="sv-SE" sz="1600" dirty="0" err="1" smtClean="0"/>
              <a:t>labels</a:t>
            </a:r>
            <a:r>
              <a:rPr lang="sv-SE" sz="1600" dirty="0" smtClean="0"/>
              <a:t> for </a:t>
            </a:r>
            <a:r>
              <a:rPr lang="sv-SE" sz="1600" dirty="0" err="1" smtClean="0"/>
              <a:t>attributes</a:t>
            </a:r>
            <a:r>
              <a:rPr lang="sv-SE" sz="1600" dirty="0" smtClean="0"/>
              <a:t>/</a:t>
            </a:r>
            <a:r>
              <a:rPr lang="sv-SE" sz="1600" dirty="0" err="1" smtClean="0"/>
              <a:t>columns</a:t>
            </a:r>
            <a:r>
              <a:rPr lang="sv-SE" sz="1600" dirty="0" smtClean="0"/>
              <a:t> and data</a:t>
            </a:r>
          </a:p>
          <a:p>
            <a:pPr marL="266700" marR="3810" indent="-257175">
              <a:lnSpc>
                <a:spcPts val="1943"/>
              </a:lnSpc>
              <a:spcBef>
                <a:spcPts val="431"/>
              </a:spcBef>
              <a:buChar char="•"/>
              <a:tabLst>
                <a:tab pos="266224" algn="l"/>
                <a:tab pos="266700" algn="l"/>
              </a:tabLst>
            </a:pPr>
            <a:r>
              <a:rPr lang="sv-SE" sz="1600" dirty="0" err="1" smtClean="0"/>
              <a:t>Managing</a:t>
            </a:r>
            <a:r>
              <a:rPr lang="sv-SE" sz="1600" dirty="0" smtClean="0"/>
              <a:t> </a:t>
            </a:r>
            <a:r>
              <a:rPr lang="sv-SE" sz="1600" dirty="0" err="1" smtClean="0"/>
              <a:t>queries</a:t>
            </a:r>
            <a:endParaRPr sz="1600" dirty="0"/>
          </a:p>
        </p:txBody>
      </p:sp>
      <p:sp>
        <p:nvSpPr>
          <p:cNvPr id="2" name="Rectangle 1"/>
          <p:cNvSpPr/>
          <p:nvPr/>
        </p:nvSpPr>
        <p:spPr>
          <a:xfrm>
            <a:off x="5067945" y="3595607"/>
            <a:ext cx="1317356" cy="12329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16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816553" y="605582"/>
            <a:ext cx="61474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800" b="1" spc="-255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DW </a:t>
            </a:r>
            <a:r>
              <a:rPr sz="2800" b="1" spc="-79" dirty="0" smtClean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Architecture</a:t>
            </a:r>
            <a:endParaRPr sz="28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4554" y="2539557"/>
            <a:ext cx="756665" cy="528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950302" y="2560397"/>
            <a:ext cx="685771" cy="457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3950302" y="2636592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950301" y="2560401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086004" y="2768157"/>
            <a:ext cx="756665" cy="528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121747" y="2788978"/>
            <a:ext cx="685766" cy="457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121745" y="2865174"/>
            <a:ext cx="685800" cy="76200"/>
          </a:xfrm>
          <a:custGeom>
            <a:avLst/>
            <a:gdLst/>
            <a:ahLst/>
            <a:cxnLst/>
            <a:rect l="l" t="t" r="r" b="b"/>
            <a:pathLst>
              <a:path w="914400" h="101600">
                <a:moveTo>
                  <a:pt x="914361" y="0"/>
                </a:moveTo>
                <a:lnTo>
                  <a:pt x="891054" y="32110"/>
                </a:lnTo>
                <a:lnTo>
                  <a:pt x="826152" y="59997"/>
                </a:lnTo>
                <a:lnTo>
                  <a:pt x="780456" y="71834"/>
                </a:lnTo>
                <a:lnTo>
                  <a:pt x="727185" y="81987"/>
                </a:lnTo>
                <a:lnTo>
                  <a:pt x="667280" y="90248"/>
                </a:lnTo>
                <a:lnTo>
                  <a:pt x="601682" y="96408"/>
                </a:lnTo>
                <a:lnTo>
                  <a:pt x="531333" y="100257"/>
                </a:lnTo>
                <a:lnTo>
                  <a:pt x="457174" y="101587"/>
                </a:lnTo>
                <a:lnTo>
                  <a:pt x="383018" y="100257"/>
                </a:lnTo>
                <a:lnTo>
                  <a:pt x="312672" y="96408"/>
                </a:lnTo>
                <a:lnTo>
                  <a:pt x="247077" y="90248"/>
                </a:lnTo>
                <a:lnTo>
                  <a:pt x="187174" y="81987"/>
                </a:lnTo>
                <a:lnTo>
                  <a:pt x="133904" y="71834"/>
                </a:lnTo>
                <a:lnTo>
                  <a:pt x="88208" y="59997"/>
                </a:lnTo>
                <a:lnTo>
                  <a:pt x="51029" y="46686"/>
                </a:lnTo>
                <a:lnTo>
                  <a:pt x="5983" y="16478"/>
                </a:lnTo>
                <a:lnTo>
                  <a:pt x="0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4121745" y="2788983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0" y="101587"/>
                </a:moveTo>
                <a:lnTo>
                  <a:pt x="23307" y="69476"/>
                </a:lnTo>
                <a:lnTo>
                  <a:pt x="88209" y="41589"/>
                </a:lnTo>
                <a:lnTo>
                  <a:pt x="133905" y="29752"/>
                </a:lnTo>
                <a:lnTo>
                  <a:pt x="187176" y="19599"/>
                </a:lnTo>
                <a:lnTo>
                  <a:pt x="247081" y="11338"/>
                </a:lnTo>
                <a:lnTo>
                  <a:pt x="312679" y="5178"/>
                </a:lnTo>
                <a:lnTo>
                  <a:pt x="383028" y="1329"/>
                </a:lnTo>
                <a:lnTo>
                  <a:pt x="457187" y="0"/>
                </a:lnTo>
                <a:lnTo>
                  <a:pt x="531342" y="1329"/>
                </a:lnTo>
                <a:lnTo>
                  <a:pt x="601689" y="5178"/>
                </a:lnTo>
                <a:lnTo>
                  <a:pt x="667284" y="11338"/>
                </a:lnTo>
                <a:lnTo>
                  <a:pt x="727187" y="19599"/>
                </a:lnTo>
                <a:lnTo>
                  <a:pt x="780457" y="29752"/>
                </a:lnTo>
                <a:lnTo>
                  <a:pt x="826153" y="41589"/>
                </a:lnTo>
                <a:lnTo>
                  <a:pt x="863332" y="54900"/>
                </a:lnTo>
                <a:lnTo>
                  <a:pt x="908378" y="85108"/>
                </a:lnTo>
                <a:lnTo>
                  <a:pt x="914361" y="101587"/>
                </a:lnTo>
                <a:lnTo>
                  <a:pt x="914361" y="507961"/>
                </a:lnTo>
                <a:lnTo>
                  <a:pt x="891054" y="540067"/>
                </a:lnTo>
                <a:lnTo>
                  <a:pt x="826153" y="567954"/>
                </a:lnTo>
                <a:lnTo>
                  <a:pt x="780457" y="579791"/>
                </a:lnTo>
                <a:lnTo>
                  <a:pt x="727187" y="589946"/>
                </a:lnTo>
                <a:lnTo>
                  <a:pt x="667284" y="598208"/>
                </a:lnTo>
                <a:lnTo>
                  <a:pt x="601689" y="604369"/>
                </a:lnTo>
                <a:lnTo>
                  <a:pt x="531342" y="608219"/>
                </a:lnTo>
                <a:lnTo>
                  <a:pt x="457187" y="609549"/>
                </a:lnTo>
                <a:lnTo>
                  <a:pt x="383028" y="608219"/>
                </a:lnTo>
                <a:lnTo>
                  <a:pt x="312679" y="604369"/>
                </a:lnTo>
                <a:lnTo>
                  <a:pt x="247081" y="598208"/>
                </a:lnTo>
                <a:lnTo>
                  <a:pt x="187176" y="589946"/>
                </a:lnTo>
                <a:lnTo>
                  <a:pt x="133905" y="579791"/>
                </a:lnTo>
                <a:lnTo>
                  <a:pt x="88209" y="567954"/>
                </a:lnTo>
                <a:lnTo>
                  <a:pt x="51029" y="554643"/>
                </a:lnTo>
                <a:lnTo>
                  <a:pt x="5983" y="524437"/>
                </a:lnTo>
                <a:lnTo>
                  <a:pt x="0" y="507961"/>
                </a:lnTo>
                <a:lnTo>
                  <a:pt x="0" y="101587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978346" y="2546345"/>
            <a:ext cx="77295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Operational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05" dirty="0">
                <a:solidFill>
                  <a:srgbClr val="17375E"/>
                </a:solidFill>
                <a:latin typeface="Arial"/>
                <a:cs typeface="Arial"/>
              </a:rPr>
              <a:t>DBs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2982" y="3194426"/>
            <a:ext cx="77104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External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06140" y="2244936"/>
            <a:ext cx="7758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1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warehouse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1654" y="3499676"/>
            <a:ext cx="470915" cy="2994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607420" y="3519974"/>
            <a:ext cx="40002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607419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607414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008558" y="3762886"/>
            <a:ext cx="5391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27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marts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28854" y="3499676"/>
            <a:ext cx="470915" cy="2994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064601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064600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064596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486054" y="3499676"/>
            <a:ext cx="470915" cy="299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521782" y="3519974"/>
            <a:ext cx="400031" cy="228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521782" y="3558064"/>
            <a:ext cx="400050" cy="38100"/>
          </a:xfrm>
          <a:custGeom>
            <a:avLst/>
            <a:gdLst/>
            <a:ahLst/>
            <a:cxnLst/>
            <a:rect l="l" t="t" r="r" b="b"/>
            <a:pathLst>
              <a:path w="533400" h="50800">
                <a:moveTo>
                  <a:pt x="533374" y="0"/>
                </a:moveTo>
                <a:lnTo>
                  <a:pt x="496962" y="25638"/>
                </a:lnTo>
                <a:lnTo>
                  <a:pt x="455261" y="35920"/>
                </a:lnTo>
                <a:lnTo>
                  <a:pt x="401287" y="43863"/>
                </a:lnTo>
                <a:lnTo>
                  <a:pt x="337581" y="48985"/>
                </a:lnTo>
                <a:lnTo>
                  <a:pt x="266687" y="50800"/>
                </a:lnTo>
                <a:lnTo>
                  <a:pt x="195788" y="48985"/>
                </a:lnTo>
                <a:lnTo>
                  <a:pt x="132081" y="43863"/>
                </a:lnTo>
                <a:lnTo>
                  <a:pt x="78108" y="35920"/>
                </a:lnTo>
                <a:lnTo>
                  <a:pt x="36409" y="25638"/>
                </a:lnTo>
                <a:lnTo>
                  <a:pt x="9525" y="13504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521778" y="3519964"/>
            <a:ext cx="400050" cy="2286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50800"/>
                </a:moveTo>
                <a:lnTo>
                  <a:pt x="36411" y="25161"/>
                </a:lnTo>
                <a:lnTo>
                  <a:pt x="78112" y="14879"/>
                </a:lnTo>
                <a:lnTo>
                  <a:pt x="132087" y="6936"/>
                </a:lnTo>
                <a:lnTo>
                  <a:pt x="195793" y="1814"/>
                </a:lnTo>
                <a:lnTo>
                  <a:pt x="266687" y="0"/>
                </a:lnTo>
                <a:lnTo>
                  <a:pt x="337585" y="1814"/>
                </a:lnTo>
                <a:lnTo>
                  <a:pt x="401292" y="6936"/>
                </a:lnTo>
                <a:lnTo>
                  <a:pt x="455266" y="14879"/>
                </a:lnTo>
                <a:lnTo>
                  <a:pt x="496965" y="25161"/>
                </a:lnTo>
                <a:lnTo>
                  <a:pt x="533374" y="50800"/>
                </a:lnTo>
                <a:lnTo>
                  <a:pt x="533374" y="253987"/>
                </a:lnTo>
                <a:lnTo>
                  <a:pt x="496965" y="279622"/>
                </a:lnTo>
                <a:lnTo>
                  <a:pt x="455266" y="289901"/>
                </a:lnTo>
                <a:lnTo>
                  <a:pt x="401292" y="297841"/>
                </a:lnTo>
                <a:lnTo>
                  <a:pt x="337585" y="302960"/>
                </a:lnTo>
                <a:lnTo>
                  <a:pt x="266687" y="304774"/>
                </a:lnTo>
                <a:lnTo>
                  <a:pt x="195793" y="302960"/>
                </a:lnTo>
                <a:lnTo>
                  <a:pt x="132087" y="297841"/>
                </a:lnTo>
                <a:lnTo>
                  <a:pt x="78112" y="289901"/>
                </a:lnTo>
                <a:lnTo>
                  <a:pt x="36411" y="279622"/>
                </a:lnTo>
                <a:lnTo>
                  <a:pt x="0" y="253987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1267367" y="2142936"/>
            <a:ext cx="329183" cy="388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303418" y="2163519"/>
            <a:ext cx="257441" cy="317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303414" y="2216476"/>
            <a:ext cx="257651" cy="53340"/>
          </a:xfrm>
          <a:custGeom>
            <a:avLst/>
            <a:gdLst/>
            <a:ahLst/>
            <a:cxnLst/>
            <a:rect l="l" t="t" r="r" b="b"/>
            <a:pathLst>
              <a:path w="343534" h="71119">
                <a:moveTo>
                  <a:pt x="343268" y="0"/>
                </a:moveTo>
                <a:lnTo>
                  <a:pt x="329779" y="27486"/>
                </a:lnTo>
                <a:lnTo>
                  <a:pt x="292995" y="49931"/>
                </a:lnTo>
                <a:lnTo>
                  <a:pt x="238437" y="65063"/>
                </a:lnTo>
                <a:lnTo>
                  <a:pt x="171627" y="70612"/>
                </a:lnTo>
                <a:lnTo>
                  <a:pt x="104820" y="65063"/>
                </a:lnTo>
                <a:lnTo>
                  <a:pt x="50266" y="49931"/>
                </a:lnTo>
                <a:lnTo>
                  <a:pt x="13486" y="2748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1303411" y="2163517"/>
            <a:ext cx="257651" cy="318135"/>
          </a:xfrm>
          <a:custGeom>
            <a:avLst/>
            <a:gdLst/>
            <a:ahLst/>
            <a:cxnLst/>
            <a:rect l="l" t="t" r="r" b="b"/>
            <a:pathLst>
              <a:path w="343534" h="424180">
                <a:moveTo>
                  <a:pt x="0" y="70612"/>
                </a:moveTo>
                <a:lnTo>
                  <a:pt x="13488" y="43125"/>
                </a:lnTo>
                <a:lnTo>
                  <a:pt x="50272" y="20680"/>
                </a:lnTo>
                <a:lnTo>
                  <a:pt x="104830" y="5548"/>
                </a:lnTo>
                <a:lnTo>
                  <a:pt x="171640" y="0"/>
                </a:lnTo>
                <a:lnTo>
                  <a:pt x="238448" y="5548"/>
                </a:lnTo>
                <a:lnTo>
                  <a:pt x="293001" y="20680"/>
                </a:lnTo>
                <a:lnTo>
                  <a:pt x="329781" y="43125"/>
                </a:lnTo>
                <a:lnTo>
                  <a:pt x="343268" y="70612"/>
                </a:lnTo>
                <a:lnTo>
                  <a:pt x="343268" y="353060"/>
                </a:lnTo>
                <a:lnTo>
                  <a:pt x="329781" y="380539"/>
                </a:lnTo>
                <a:lnTo>
                  <a:pt x="293001" y="402980"/>
                </a:lnTo>
                <a:lnTo>
                  <a:pt x="238448" y="418110"/>
                </a:lnTo>
                <a:lnTo>
                  <a:pt x="171640" y="423659"/>
                </a:lnTo>
                <a:lnTo>
                  <a:pt x="104830" y="418110"/>
                </a:lnTo>
                <a:lnTo>
                  <a:pt x="50272" y="402980"/>
                </a:lnTo>
                <a:lnTo>
                  <a:pt x="13488" y="380539"/>
                </a:lnTo>
                <a:lnTo>
                  <a:pt x="0" y="353060"/>
                </a:lnTo>
                <a:lnTo>
                  <a:pt x="0" y="70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1267367" y="2737296"/>
            <a:ext cx="329183" cy="3943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1303418" y="2757582"/>
            <a:ext cx="257441" cy="3240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303414" y="2811590"/>
            <a:ext cx="257651" cy="54293"/>
          </a:xfrm>
          <a:custGeom>
            <a:avLst/>
            <a:gdLst/>
            <a:ahLst/>
            <a:cxnLst/>
            <a:rect l="l" t="t" r="r" b="b"/>
            <a:pathLst>
              <a:path w="343534" h="72389">
                <a:moveTo>
                  <a:pt x="343268" y="0"/>
                </a:moveTo>
                <a:lnTo>
                  <a:pt x="329779" y="28026"/>
                </a:lnTo>
                <a:lnTo>
                  <a:pt x="292995" y="50915"/>
                </a:lnTo>
                <a:lnTo>
                  <a:pt x="238437" y="66349"/>
                </a:lnTo>
                <a:lnTo>
                  <a:pt x="171627" y="72009"/>
                </a:lnTo>
                <a:lnTo>
                  <a:pt x="104820" y="66349"/>
                </a:lnTo>
                <a:lnTo>
                  <a:pt x="50266" y="50915"/>
                </a:lnTo>
                <a:lnTo>
                  <a:pt x="13486" y="28026"/>
                </a:ln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303411" y="2757582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0" y="72009"/>
                </a:moveTo>
                <a:lnTo>
                  <a:pt x="13488" y="43982"/>
                </a:lnTo>
                <a:lnTo>
                  <a:pt x="50272" y="21093"/>
                </a:lnTo>
                <a:lnTo>
                  <a:pt x="104830" y="5659"/>
                </a:lnTo>
                <a:lnTo>
                  <a:pt x="171640" y="0"/>
                </a:lnTo>
                <a:lnTo>
                  <a:pt x="238448" y="5659"/>
                </a:lnTo>
                <a:lnTo>
                  <a:pt x="293001" y="21093"/>
                </a:lnTo>
                <a:lnTo>
                  <a:pt x="329781" y="43982"/>
                </a:lnTo>
                <a:lnTo>
                  <a:pt x="343268" y="72009"/>
                </a:lnTo>
                <a:lnTo>
                  <a:pt x="343268" y="360045"/>
                </a:lnTo>
                <a:lnTo>
                  <a:pt x="329781" y="388071"/>
                </a:lnTo>
                <a:lnTo>
                  <a:pt x="293001" y="410960"/>
                </a:lnTo>
                <a:lnTo>
                  <a:pt x="238448" y="426394"/>
                </a:lnTo>
                <a:lnTo>
                  <a:pt x="171640" y="432054"/>
                </a:lnTo>
                <a:lnTo>
                  <a:pt x="104830" y="426394"/>
                </a:lnTo>
                <a:lnTo>
                  <a:pt x="50272" y="410960"/>
                </a:lnTo>
                <a:lnTo>
                  <a:pt x="13488" y="388071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267367" y="3469958"/>
            <a:ext cx="329183" cy="3954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1303411" y="3491018"/>
            <a:ext cx="257453" cy="3240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1517960" y="3772149"/>
            <a:ext cx="42905" cy="429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1303415" y="3491016"/>
            <a:ext cx="257651" cy="324326"/>
          </a:xfrm>
          <a:custGeom>
            <a:avLst/>
            <a:gdLst/>
            <a:ahLst/>
            <a:cxnLst/>
            <a:rect l="l" t="t" r="r" b="b"/>
            <a:pathLst>
              <a:path w="343534" h="432435">
                <a:moveTo>
                  <a:pt x="286054" y="432054"/>
                </a:moveTo>
                <a:lnTo>
                  <a:pt x="297497" y="386283"/>
                </a:lnTo>
                <a:lnTo>
                  <a:pt x="343268" y="374840"/>
                </a:lnTo>
                <a:lnTo>
                  <a:pt x="286054" y="432054"/>
                </a:lnTo>
                <a:lnTo>
                  <a:pt x="0" y="432054"/>
                </a:lnTo>
                <a:lnTo>
                  <a:pt x="0" y="0"/>
                </a:lnTo>
                <a:lnTo>
                  <a:pt x="343268" y="0"/>
                </a:lnTo>
                <a:lnTo>
                  <a:pt x="343268" y="37484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1074809" y="3896494"/>
            <a:ext cx="64103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86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sources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11185" y="3023557"/>
            <a:ext cx="307181" cy="490538"/>
          </a:xfrm>
          <a:custGeom>
            <a:avLst/>
            <a:gdLst/>
            <a:ahLst/>
            <a:cxnLst/>
            <a:rect l="l" t="t" r="r" b="b"/>
            <a:pathLst>
              <a:path w="409575" h="654050">
                <a:moveTo>
                  <a:pt x="409079" y="0"/>
                </a:moveTo>
                <a:lnTo>
                  <a:pt x="0" y="65388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811181" y="3447839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2730" y="0"/>
                </a:moveTo>
                <a:lnTo>
                  <a:pt x="0" y="88176"/>
                </a:lnTo>
                <a:lnTo>
                  <a:pt x="78104" y="4714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059421" y="3023555"/>
            <a:ext cx="58579" cy="66199"/>
          </a:xfrm>
          <a:custGeom>
            <a:avLst/>
            <a:gdLst/>
            <a:ahLst/>
            <a:cxnLst/>
            <a:rect l="l" t="t" r="r" b="b"/>
            <a:pathLst>
              <a:path w="78104" h="88264">
                <a:moveTo>
                  <a:pt x="75361" y="88176"/>
                </a:moveTo>
                <a:lnTo>
                  <a:pt x="78092" y="0"/>
                </a:lnTo>
                <a:lnTo>
                  <a:pt x="0" y="4102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265397" y="3268055"/>
            <a:ext cx="27146" cy="245269"/>
          </a:xfrm>
          <a:custGeom>
            <a:avLst/>
            <a:gdLst/>
            <a:ahLst/>
            <a:cxnLst/>
            <a:rect l="l" t="t" r="r" b="b"/>
            <a:pathLst>
              <a:path w="36195" h="327025">
                <a:moveTo>
                  <a:pt x="36195" y="0"/>
                </a:moveTo>
                <a:lnTo>
                  <a:pt x="0" y="32651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4238563" y="3452458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88353" y="9804"/>
                </a:moveTo>
                <a:lnTo>
                  <a:pt x="35775" y="80645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4253114" y="3268055"/>
            <a:ext cx="66675" cy="60484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0" y="70840"/>
                </a:moveTo>
                <a:lnTo>
                  <a:pt x="52577" y="0"/>
                </a:lnTo>
                <a:lnTo>
                  <a:pt x="88353" y="80632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620003" y="3267583"/>
            <a:ext cx="99536" cy="246221"/>
          </a:xfrm>
          <a:custGeom>
            <a:avLst/>
            <a:gdLst/>
            <a:ahLst/>
            <a:cxnLst/>
            <a:rect l="l" t="t" r="r" b="b"/>
            <a:pathLst>
              <a:path w="132714" h="328295">
                <a:moveTo>
                  <a:pt x="0" y="0"/>
                </a:moveTo>
                <a:lnTo>
                  <a:pt x="132194" y="327761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66853" y="3447932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0" y="33261"/>
                </a:moveTo>
                <a:lnTo>
                  <a:pt x="69723" y="87299"/>
                </a:lnTo>
                <a:lnTo>
                  <a:pt x="82448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610458" y="3267579"/>
            <a:ext cx="61913" cy="65723"/>
          </a:xfrm>
          <a:custGeom>
            <a:avLst/>
            <a:gdLst/>
            <a:ahLst/>
            <a:cxnLst/>
            <a:rect l="l" t="t" r="r" b="b"/>
            <a:pathLst>
              <a:path w="82550" h="87629">
                <a:moveTo>
                  <a:pt x="82448" y="54051"/>
                </a:moveTo>
                <a:lnTo>
                  <a:pt x="12725" y="0"/>
                </a:lnTo>
                <a:lnTo>
                  <a:pt x="0" y="8729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1560865" y="2919602"/>
            <a:ext cx="384334" cy="159544"/>
          </a:xfrm>
          <a:custGeom>
            <a:avLst/>
            <a:gdLst/>
            <a:ahLst/>
            <a:cxnLst/>
            <a:rect l="l" t="t" r="r" b="b"/>
            <a:pathLst>
              <a:path w="512444" h="212725">
                <a:moveTo>
                  <a:pt x="0" y="0"/>
                </a:moveTo>
                <a:lnTo>
                  <a:pt x="512114" y="212407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1879388" y="3026218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34061" y="0"/>
                </a:moveTo>
                <a:lnTo>
                  <a:pt x="87414" y="70256"/>
                </a:lnTo>
                <a:lnTo>
                  <a:pt x="0" y="821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1560864" y="2322392"/>
            <a:ext cx="386238" cy="430054"/>
          </a:xfrm>
          <a:custGeom>
            <a:avLst/>
            <a:gdLst/>
            <a:ahLst/>
            <a:cxnLst/>
            <a:rect l="l" t="t" r="r" b="b"/>
            <a:pathLst>
              <a:path w="514984" h="573404">
                <a:moveTo>
                  <a:pt x="0" y="0"/>
                </a:moveTo>
                <a:lnTo>
                  <a:pt x="514527" y="573239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1883771" y="2687520"/>
            <a:ext cx="63341" cy="65246"/>
          </a:xfrm>
          <a:custGeom>
            <a:avLst/>
            <a:gdLst/>
            <a:ahLst/>
            <a:cxnLst/>
            <a:rect l="l" t="t" r="r" b="b"/>
            <a:pathLst>
              <a:path w="84455" h="86995">
                <a:moveTo>
                  <a:pt x="66166" y="0"/>
                </a:moveTo>
                <a:lnTo>
                  <a:pt x="83985" y="86398"/>
                </a:lnTo>
                <a:lnTo>
                  <a:pt x="0" y="59385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1560865" y="3355972"/>
            <a:ext cx="385286" cy="297180"/>
          </a:xfrm>
          <a:custGeom>
            <a:avLst/>
            <a:gdLst/>
            <a:ahLst/>
            <a:cxnLst/>
            <a:rect l="l" t="t" r="r" b="b"/>
            <a:pathLst>
              <a:path w="513715" h="396239">
                <a:moveTo>
                  <a:pt x="0" y="396087"/>
                </a:moveTo>
                <a:lnTo>
                  <a:pt x="513359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1880274" y="3355974"/>
            <a:ext cx="65723" cy="61436"/>
          </a:xfrm>
          <a:custGeom>
            <a:avLst/>
            <a:gdLst/>
            <a:ahLst/>
            <a:cxnLst/>
            <a:rect l="l" t="t" r="r" b="b"/>
            <a:pathLst>
              <a:path w="87630" h="81914">
                <a:moveTo>
                  <a:pt x="54305" y="81737"/>
                </a:moveTo>
                <a:lnTo>
                  <a:pt x="87477" y="0"/>
                </a:lnTo>
                <a:lnTo>
                  <a:pt x="0" y="11353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6658897" y="2869883"/>
            <a:ext cx="129158" cy="2423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6694982" y="2890713"/>
            <a:ext cx="57146" cy="1714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694977" y="2890714"/>
            <a:ext cx="57150" cy="17145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0"/>
                </a:lnTo>
                <a:lnTo>
                  <a:pt x="76200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773198" y="2812733"/>
            <a:ext cx="129149" cy="29946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809278" y="2833563"/>
            <a:ext cx="57145" cy="228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6809277" y="2833564"/>
            <a:ext cx="57150" cy="2286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0"/>
                </a:lnTo>
                <a:lnTo>
                  <a:pt x="76200" y="304774"/>
                </a:lnTo>
                <a:lnTo>
                  <a:pt x="0" y="3047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6887498" y="2927033"/>
            <a:ext cx="129158" cy="18516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6923573" y="2947855"/>
            <a:ext cx="57145" cy="1142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6923568" y="2947855"/>
            <a:ext cx="57150" cy="1143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0"/>
                </a:lnTo>
                <a:lnTo>
                  <a:pt x="76200" y="152387"/>
                </a:lnTo>
                <a:lnTo>
                  <a:pt x="0" y="1523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7001798" y="2755583"/>
            <a:ext cx="129158" cy="3566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7037868" y="2776423"/>
            <a:ext cx="57145" cy="2857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7037868" y="2776423"/>
            <a:ext cx="57150" cy="28575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0" y="0"/>
                </a:moveTo>
                <a:lnTo>
                  <a:pt x="76200" y="0"/>
                </a:lnTo>
                <a:lnTo>
                  <a:pt x="76200" y="380974"/>
                </a:lnTo>
                <a:lnTo>
                  <a:pt x="0" y="3809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6580906" y="2719083"/>
            <a:ext cx="628650" cy="40005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0"/>
                </a:moveTo>
                <a:lnTo>
                  <a:pt x="838200" y="0"/>
                </a:lnTo>
                <a:lnTo>
                  <a:pt x="8382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2024032" y="2515562"/>
            <a:ext cx="1800224" cy="121614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2059496" y="2541556"/>
            <a:ext cx="1728190" cy="11341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2059495" y="2541561"/>
            <a:ext cx="1728311" cy="1134428"/>
          </a:xfrm>
          <a:custGeom>
            <a:avLst/>
            <a:gdLst/>
            <a:ahLst/>
            <a:cxnLst/>
            <a:rect l="l" t="t" r="r" b="b"/>
            <a:pathLst>
              <a:path w="2304415" h="1512570">
                <a:moveTo>
                  <a:pt x="0" y="378040"/>
                </a:moveTo>
                <a:lnTo>
                  <a:pt x="1548168" y="378040"/>
                </a:lnTo>
                <a:lnTo>
                  <a:pt x="1548168" y="0"/>
                </a:lnTo>
                <a:lnTo>
                  <a:pt x="2304249" y="756081"/>
                </a:lnTo>
                <a:lnTo>
                  <a:pt x="1548168" y="1512163"/>
                </a:lnTo>
                <a:lnTo>
                  <a:pt x="1548168" y="1134122"/>
                </a:lnTo>
                <a:lnTo>
                  <a:pt x="0" y="1134122"/>
                </a:lnTo>
                <a:lnTo>
                  <a:pt x="0" y="37804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 txBox="1"/>
          <p:nvPr/>
        </p:nvSpPr>
        <p:spPr>
          <a:xfrm>
            <a:off x="2494801" y="2839022"/>
            <a:ext cx="4910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-476" algn="ctr"/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Extract  </a:t>
            </a:r>
            <a:r>
              <a:rPr sz="900" i="1" spc="-158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ra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15" dirty="0">
                <a:solidFill>
                  <a:srgbClr val="17375E"/>
                </a:solidFill>
                <a:latin typeface="Arial"/>
                <a:cs typeface="Arial"/>
              </a:rPr>
              <a:t>f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orm  </a:t>
            </a:r>
            <a:r>
              <a:rPr sz="900" i="1" spc="-64" dirty="0">
                <a:solidFill>
                  <a:srgbClr val="17375E"/>
                </a:solidFill>
                <a:latin typeface="Arial"/>
                <a:cs typeface="Arial"/>
              </a:rPr>
              <a:t>Load  Refresh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714995" y="2136944"/>
            <a:ext cx="4876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3334"/>
            <a:r>
              <a:rPr sz="900" i="1" spc="23" dirty="0">
                <a:solidFill>
                  <a:srgbClr val="17375E"/>
                </a:solidFill>
                <a:latin typeface="Arial"/>
                <a:cs typeface="Arial"/>
              </a:rPr>
              <a:t>M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ada</a:t>
            </a:r>
            <a:r>
              <a:rPr sz="900" i="1" spc="-19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a  </a:t>
            </a: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8" dirty="0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58398" y="1765745"/>
            <a:ext cx="528065" cy="2423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2694220" y="1786395"/>
            <a:ext cx="457176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269422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2144048" y="1765745"/>
            <a:ext cx="528065" cy="2423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2179889" y="1786395"/>
            <a:ext cx="457181" cy="1714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2179890" y="1786395"/>
            <a:ext cx="457200" cy="17145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0"/>
                </a:moveTo>
                <a:lnTo>
                  <a:pt x="609574" y="0"/>
                </a:lnTo>
                <a:lnTo>
                  <a:pt x="609574" y="228587"/>
                </a:lnTo>
                <a:lnTo>
                  <a:pt x="0" y="2285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 txBox="1"/>
          <p:nvPr/>
        </p:nvSpPr>
        <p:spPr>
          <a:xfrm>
            <a:off x="1960861" y="1268276"/>
            <a:ext cx="1353503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905"/>
            <a:r>
              <a:rPr sz="1350" i="1" spc="-56" dirty="0">
                <a:latin typeface="Arial"/>
                <a:cs typeface="Arial"/>
              </a:rPr>
              <a:t>Data</a:t>
            </a:r>
            <a:r>
              <a:rPr sz="1350" i="1" spc="-113" dirty="0">
                <a:latin typeface="Arial"/>
                <a:cs typeface="Arial"/>
              </a:rPr>
              <a:t> </a:t>
            </a:r>
            <a:r>
              <a:rPr sz="1350" i="1" spc="-53" dirty="0">
                <a:latin typeface="Arial"/>
                <a:cs typeface="Arial"/>
              </a:rPr>
              <a:t>staging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968"/>
              </a:spcBef>
            </a:pP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Monitoring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Administration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289334" y="1926909"/>
            <a:ext cx="328031" cy="4903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3324775" y="1947492"/>
            <a:ext cx="257451" cy="4194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3324776" y="2017406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4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3324773" y="1947492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3631191" y="2383960"/>
            <a:ext cx="259080" cy="207645"/>
          </a:xfrm>
          <a:custGeom>
            <a:avLst/>
            <a:gdLst/>
            <a:ahLst/>
            <a:cxnLst/>
            <a:rect l="l" t="t" r="r" b="b"/>
            <a:pathLst>
              <a:path w="345439" h="276860">
                <a:moveTo>
                  <a:pt x="345313" y="276250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3631195" y="2383962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1724" y="82308"/>
                </a:moveTo>
                <a:lnTo>
                  <a:pt x="0" y="0"/>
                </a:lnTo>
                <a:lnTo>
                  <a:pt x="87261" y="1289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3824720" y="2529415"/>
            <a:ext cx="65723" cy="61913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55537" y="0"/>
                </a:moveTo>
                <a:lnTo>
                  <a:pt x="87274" y="82308"/>
                </a:lnTo>
                <a:lnTo>
                  <a:pt x="0" y="69418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2402365" y="3655124"/>
            <a:ext cx="328040" cy="490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2437541" y="3675689"/>
            <a:ext cx="25744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7" name="object 97"/>
          <p:cNvSpPr/>
          <p:nvPr/>
        </p:nvSpPr>
        <p:spPr>
          <a:xfrm>
            <a:off x="2437540" y="37455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8" name="object 98"/>
          <p:cNvSpPr/>
          <p:nvPr/>
        </p:nvSpPr>
        <p:spPr>
          <a:xfrm>
            <a:off x="2437537" y="36756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2516665" y="3769424"/>
            <a:ext cx="328040" cy="4903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2551832" y="3789989"/>
            <a:ext cx="257459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/>
          <p:nvPr/>
        </p:nvSpPr>
        <p:spPr>
          <a:xfrm>
            <a:off x="2551840" y="38598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2" name="object 102"/>
          <p:cNvSpPr/>
          <p:nvPr/>
        </p:nvSpPr>
        <p:spPr>
          <a:xfrm>
            <a:off x="2551837" y="37899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/>
          <p:nvPr/>
        </p:nvSpPr>
        <p:spPr>
          <a:xfrm>
            <a:off x="2630965" y="3883724"/>
            <a:ext cx="328031" cy="4903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104"/>
          <p:cNvSpPr/>
          <p:nvPr/>
        </p:nvSpPr>
        <p:spPr>
          <a:xfrm>
            <a:off x="2666141" y="3904289"/>
            <a:ext cx="257451" cy="4194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5" name="object 105"/>
          <p:cNvSpPr/>
          <p:nvPr/>
        </p:nvSpPr>
        <p:spPr>
          <a:xfrm>
            <a:off x="2666140" y="3974198"/>
            <a:ext cx="257651" cy="70009"/>
          </a:xfrm>
          <a:custGeom>
            <a:avLst/>
            <a:gdLst/>
            <a:ahLst/>
            <a:cxnLst/>
            <a:rect l="l" t="t" r="r" b="b"/>
            <a:pathLst>
              <a:path w="343535" h="93345">
                <a:moveTo>
                  <a:pt x="343268" y="0"/>
                </a:moveTo>
                <a:lnTo>
                  <a:pt x="310151" y="55054"/>
                </a:lnTo>
                <a:lnTo>
                  <a:pt x="272995" y="75233"/>
                </a:lnTo>
                <a:lnTo>
                  <a:pt x="225878" y="88465"/>
                </a:lnTo>
                <a:lnTo>
                  <a:pt x="171627" y="93218"/>
                </a:lnTo>
                <a:lnTo>
                  <a:pt x="117378" y="88465"/>
                </a:lnTo>
                <a:lnTo>
                  <a:pt x="70264" y="75233"/>
                </a:lnTo>
                <a:lnTo>
                  <a:pt x="33112" y="55054"/>
                </a:lnTo>
                <a:lnTo>
                  <a:pt x="8749" y="29465"/>
                </a:lnTo>
                <a:lnTo>
                  <a:pt x="0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6" name="object 106"/>
          <p:cNvSpPr/>
          <p:nvPr/>
        </p:nvSpPr>
        <p:spPr>
          <a:xfrm>
            <a:off x="2666137" y="3904285"/>
            <a:ext cx="257651" cy="419576"/>
          </a:xfrm>
          <a:custGeom>
            <a:avLst/>
            <a:gdLst/>
            <a:ahLst/>
            <a:cxnLst/>
            <a:rect l="l" t="t" r="r" b="b"/>
            <a:pathLst>
              <a:path w="343535" h="559435">
                <a:moveTo>
                  <a:pt x="0" y="93217"/>
                </a:moveTo>
                <a:lnTo>
                  <a:pt x="33117" y="38163"/>
                </a:lnTo>
                <a:lnTo>
                  <a:pt x="70272" y="17984"/>
                </a:lnTo>
                <a:lnTo>
                  <a:pt x="117389" y="4752"/>
                </a:lnTo>
                <a:lnTo>
                  <a:pt x="171640" y="0"/>
                </a:lnTo>
                <a:lnTo>
                  <a:pt x="225890" y="4752"/>
                </a:lnTo>
                <a:lnTo>
                  <a:pt x="273003" y="17984"/>
                </a:lnTo>
                <a:lnTo>
                  <a:pt x="310155" y="38163"/>
                </a:lnTo>
                <a:lnTo>
                  <a:pt x="334519" y="63752"/>
                </a:lnTo>
                <a:lnTo>
                  <a:pt x="343268" y="93217"/>
                </a:lnTo>
                <a:lnTo>
                  <a:pt x="343268" y="466077"/>
                </a:lnTo>
                <a:lnTo>
                  <a:pt x="310155" y="521131"/>
                </a:lnTo>
                <a:lnTo>
                  <a:pt x="273003" y="541310"/>
                </a:lnTo>
                <a:lnTo>
                  <a:pt x="225890" y="554543"/>
                </a:lnTo>
                <a:lnTo>
                  <a:pt x="171640" y="559295"/>
                </a:lnTo>
                <a:lnTo>
                  <a:pt x="117389" y="554543"/>
                </a:lnTo>
                <a:lnTo>
                  <a:pt x="70272" y="541310"/>
                </a:lnTo>
                <a:lnTo>
                  <a:pt x="33117" y="521131"/>
                </a:lnTo>
                <a:lnTo>
                  <a:pt x="8750" y="495542"/>
                </a:lnTo>
                <a:lnTo>
                  <a:pt x="0" y="466077"/>
                </a:lnTo>
                <a:lnTo>
                  <a:pt x="0" y="93217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7" name="object 107"/>
          <p:cNvSpPr/>
          <p:nvPr/>
        </p:nvSpPr>
        <p:spPr>
          <a:xfrm>
            <a:off x="5320444" y="2384108"/>
            <a:ext cx="470915" cy="4137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8" name="object 108"/>
          <p:cNvSpPr/>
          <p:nvPr/>
        </p:nvSpPr>
        <p:spPr>
          <a:xfrm>
            <a:off x="5356277" y="2490378"/>
            <a:ext cx="314306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9" name="object 109"/>
          <p:cNvSpPr/>
          <p:nvPr/>
        </p:nvSpPr>
        <p:spPr>
          <a:xfrm>
            <a:off x="5670592" y="2404664"/>
            <a:ext cx="85715" cy="342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0" name="object 110"/>
          <p:cNvSpPr/>
          <p:nvPr/>
        </p:nvSpPr>
        <p:spPr>
          <a:xfrm>
            <a:off x="5356276" y="2404663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1" name="object 111"/>
          <p:cNvSpPr/>
          <p:nvPr/>
        </p:nvSpPr>
        <p:spPr>
          <a:xfrm>
            <a:off x="5356272" y="2404662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2" name="object 112"/>
          <p:cNvSpPr/>
          <p:nvPr/>
        </p:nvSpPr>
        <p:spPr>
          <a:xfrm>
            <a:off x="5356272" y="2404662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3" name="object 113"/>
          <p:cNvSpPr/>
          <p:nvPr/>
        </p:nvSpPr>
        <p:spPr>
          <a:xfrm>
            <a:off x="5670588" y="2490377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4" name="object 114"/>
          <p:cNvSpPr/>
          <p:nvPr/>
        </p:nvSpPr>
        <p:spPr>
          <a:xfrm>
            <a:off x="5320444" y="3744279"/>
            <a:ext cx="470915" cy="41376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5" name="object 115"/>
          <p:cNvSpPr/>
          <p:nvPr/>
        </p:nvSpPr>
        <p:spPr>
          <a:xfrm>
            <a:off x="5356277" y="3850577"/>
            <a:ext cx="314306" cy="257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6" name="object 116"/>
          <p:cNvSpPr/>
          <p:nvPr/>
        </p:nvSpPr>
        <p:spPr>
          <a:xfrm>
            <a:off x="5670592" y="3764862"/>
            <a:ext cx="85715" cy="342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7" name="object 117"/>
          <p:cNvSpPr/>
          <p:nvPr/>
        </p:nvSpPr>
        <p:spPr>
          <a:xfrm>
            <a:off x="5356276" y="3764862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8" name="object 118"/>
          <p:cNvSpPr/>
          <p:nvPr/>
        </p:nvSpPr>
        <p:spPr>
          <a:xfrm>
            <a:off x="5356272" y="3764863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9" name="object 119"/>
          <p:cNvSpPr/>
          <p:nvPr/>
        </p:nvSpPr>
        <p:spPr>
          <a:xfrm>
            <a:off x="5356272" y="3764863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0" name="object 120"/>
          <p:cNvSpPr/>
          <p:nvPr/>
        </p:nvSpPr>
        <p:spPr>
          <a:xfrm>
            <a:off x="5670588" y="3850579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1" name="object 121"/>
          <p:cNvSpPr/>
          <p:nvPr/>
        </p:nvSpPr>
        <p:spPr>
          <a:xfrm>
            <a:off x="4928141" y="2652736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2" name="object 122"/>
          <p:cNvSpPr/>
          <p:nvPr/>
        </p:nvSpPr>
        <p:spPr>
          <a:xfrm>
            <a:off x="4928139" y="2753049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3" name="object 123"/>
          <p:cNvSpPr/>
          <p:nvPr/>
        </p:nvSpPr>
        <p:spPr>
          <a:xfrm>
            <a:off x="5173500" y="2648473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4" name="object 124"/>
          <p:cNvSpPr/>
          <p:nvPr/>
        </p:nvSpPr>
        <p:spPr>
          <a:xfrm>
            <a:off x="4982147" y="3732852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2075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5" name="object 125"/>
          <p:cNvSpPr/>
          <p:nvPr/>
        </p:nvSpPr>
        <p:spPr>
          <a:xfrm>
            <a:off x="4982145" y="372859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79514"/>
                </a:moveTo>
                <a:lnTo>
                  <a:pt x="0" y="5676"/>
                </a:lnTo>
                <a:lnTo>
                  <a:pt x="88036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6" name="object 126"/>
          <p:cNvSpPr/>
          <p:nvPr/>
        </p:nvSpPr>
        <p:spPr>
          <a:xfrm>
            <a:off x="5227506" y="3833172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0"/>
                </a:moveTo>
                <a:lnTo>
                  <a:pt x="88036" y="73837"/>
                </a:lnTo>
                <a:lnTo>
                  <a:pt x="0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7" name="object 127"/>
          <p:cNvSpPr/>
          <p:nvPr/>
        </p:nvSpPr>
        <p:spPr>
          <a:xfrm>
            <a:off x="5857655" y="2233233"/>
            <a:ext cx="557774" cy="151104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8" name="object 128"/>
          <p:cNvSpPr/>
          <p:nvPr/>
        </p:nvSpPr>
        <p:spPr>
          <a:xfrm>
            <a:off x="5893925" y="2271532"/>
            <a:ext cx="486051" cy="14041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9" name="object 129"/>
          <p:cNvSpPr/>
          <p:nvPr/>
        </p:nvSpPr>
        <p:spPr>
          <a:xfrm>
            <a:off x="5893924" y="2271534"/>
            <a:ext cx="486251" cy="1404461"/>
          </a:xfrm>
          <a:custGeom>
            <a:avLst/>
            <a:gdLst/>
            <a:ahLst/>
            <a:cxnLst/>
            <a:rect l="l" t="t" r="r" b="b"/>
            <a:pathLst>
              <a:path w="648334" h="1872614">
                <a:moveTo>
                  <a:pt x="648068" y="1404150"/>
                </a:moveTo>
                <a:lnTo>
                  <a:pt x="324027" y="1404150"/>
                </a:lnTo>
                <a:lnTo>
                  <a:pt x="324027" y="1872195"/>
                </a:lnTo>
                <a:lnTo>
                  <a:pt x="0" y="936104"/>
                </a:lnTo>
                <a:lnTo>
                  <a:pt x="324027" y="0"/>
                </a:lnTo>
                <a:lnTo>
                  <a:pt x="324027" y="468045"/>
                </a:lnTo>
                <a:lnTo>
                  <a:pt x="648068" y="468045"/>
                </a:lnTo>
                <a:lnTo>
                  <a:pt x="648068" y="1404150"/>
                </a:lnTo>
                <a:close/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0" name="object 130"/>
          <p:cNvSpPr/>
          <p:nvPr/>
        </p:nvSpPr>
        <p:spPr>
          <a:xfrm>
            <a:off x="5320444" y="3085910"/>
            <a:ext cx="470915" cy="41376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1" name="object 131"/>
          <p:cNvSpPr/>
          <p:nvPr/>
        </p:nvSpPr>
        <p:spPr>
          <a:xfrm>
            <a:off x="5356277" y="3192456"/>
            <a:ext cx="314307" cy="257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2" name="object 132"/>
          <p:cNvSpPr/>
          <p:nvPr/>
        </p:nvSpPr>
        <p:spPr>
          <a:xfrm>
            <a:off x="5670593" y="3106741"/>
            <a:ext cx="85715" cy="34287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3" name="object 133"/>
          <p:cNvSpPr/>
          <p:nvPr/>
        </p:nvSpPr>
        <p:spPr>
          <a:xfrm>
            <a:off x="5356277" y="3106741"/>
            <a:ext cx="400031" cy="8571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4" name="object 134"/>
          <p:cNvSpPr/>
          <p:nvPr/>
        </p:nvSpPr>
        <p:spPr>
          <a:xfrm>
            <a:off x="5356272" y="3106740"/>
            <a:ext cx="400050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14287"/>
                </a:moveTo>
                <a:lnTo>
                  <a:pt x="114287" y="0"/>
                </a:lnTo>
                <a:lnTo>
                  <a:pt x="533374" y="0"/>
                </a:lnTo>
                <a:lnTo>
                  <a:pt x="533374" y="342874"/>
                </a:lnTo>
                <a:lnTo>
                  <a:pt x="419087" y="457161"/>
                </a:lnTo>
                <a:lnTo>
                  <a:pt x="0" y="457161"/>
                </a:lnTo>
                <a:lnTo>
                  <a:pt x="0" y="114287"/>
                </a:lnTo>
                <a:close/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5" name="object 135"/>
          <p:cNvSpPr/>
          <p:nvPr/>
        </p:nvSpPr>
        <p:spPr>
          <a:xfrm>
            <a:off x="5356272" y="3106740"/>
            <a:ext cx="400050" cy="85725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0" y="114287"/>
                </a:moveTo>
                <a:lnTo>
                  <a:pt x="419087" y="114287"/>
                </a:lnTo>
                <a:lnTo>
                  <a:pt x="533374" y="0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6" name="object 136"/>
          <p:cNvSpPr/>
          <p:nvPr/>
        </p:nvSpPr>
        <p:spPr>
          <a:xfrm>
            <a:off x="5670588" y="3192455"/>
            <a:ext cx="0" cy="257175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874"/>
                </a:lnTo>
              </a:path>
            </a:pathLst>
          </a:custGeom>
          <a:ln w="9525">
            <a:solidFill>
              <a:srgbClr val="7D60A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7" name="object 137"/>
          <p:cNvSpPr/>
          <p:nvPr/>
        </p:nvSpPr>
        <p:spPr>
          <a:xfrm>
            <a:off x="4928140" y="3354813"/>
            <a:ext cx="311468" cy="155734"/>
          </a:xfrm>
          <a:custGeom>
            <a:avLst/>
            <a:gdLst/>
            <a:ahLst/>
            <a:cxnLst/>
            <a:rect l="l" t="t" r="r" b="b"/>
            <a:pathLst>
              <a:path w="415289" h="207645">
                <a:moveTo>
                  <a:pt x="415175" y="0"/>
                </a:moveTo>
                <a:lnTo>
                  <a:pt x="0" y="20759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8" name="object 138"/>
          <p:cNvSpPr/>
          <p:nvPr/>
        </p:nvSpPr>
        <p:spPr>
          <a:xfrm>
            <a:off x="4928139" y="3455127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48272" y="0"/>
                </a:moveTo>
                <a:lnTo>
                  <a:pt x="0" y="73837"/>
                </a:lnTo>
                <a:lnTo>
                  <a:pt x="88036" y="79514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9" name="object 139"/>
          <p:cNvSpPr/>
          <p:nvPr/>
        </p:nvSpPr>
        <p:spPr>
          <a:xfrm>
            <a:off x="5173500" y="3350551"/>
            <a:ext cx="66199" cy="60008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39750" y="79514"/>
                </a:moveTo>
                <a:lnTo>
                  <a:pt x="88036" y="5676"/>
                </a:ln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0" name="object 140"/>
          <p:cNvSpPr txBox="1"/>
          <p:nvPr/>
        </p:nvSpPr>
        <p:spPr>
          <a:xfrm>
            <a:off x="6016748" y="2901302"/>
            <a:ext cx="3233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79" dirty="0">
                <a:solidFill>
                  <a:srgbClr val="17375E"/>
                </a:solidFill>
                <a:latin typeface="Arial"/>
                <a:cs typeface="Arial"/>
              </a:rPr>
              <a:t>cc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e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ss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001931" y="4269751"/>
            <a:ext cx="1404461" cy="216218"/>
          </a:xfrm>
          <a:custGeom>
            <a:avLst/>
            <a:gdLst/>
            <a:ahLst/>
            <a:cxnLst/>
            <a:rect l="l" t="t" r="r" b="b"/>
            <a:pathLst>
              <a:path w="1872615" h="288289">
                <a:moveTo>
                  <a:pt x="1872208" y="0"/>
                </a:moveTo>
                <a:lnTo>
                  <a:pt x="1864034" y="56058"/>
                </a:lnTo>
                <a:lnTo>
                  <a:pt x="1841742" y="101836"/>
                </a:lnTo>
                <a:lnTo>
                  <a:pt x="1808681" y="132700"/>
                </a:lnTo>
                <a:lnTo>
                  <a:pt x="1768195" y="144017"/>
                </a:lnTo>
                <a:lnTo>
                  <a:pt x="1023734" y="144017"/>
                </a:lnTo>
                <a:lnTo>
                  <a:pt x="983248" y="155335"/>
                </a:lnTo>
                <a:lnTo>
                  <a:pt x="950187" y="186199"/>
                </a:lnTo>
                <a:lnTo>
                  <a:pt x="927895" y="231977"/>
                </a:lnTo>
                <a:lnTo>
                  <a:pt x="919721" y="288035"/>
                </a:lnTo>
                <a:lnTo>
                  <a:pt x="911547" y="231977"/>
                </a:lnTo>
                <a:lnTo>
                  <a:pt x="889255" y="186199"/>
                </a:lnTo>
                <a:lnTo>
                  <a:pt x="856193" y="155335"/>
                </a:lnTo>
                <a:lnTo>
                  <a:pt x="815708" y="144017"/>
                </a:lnTo>
                <a:lnTo>
                  <a:pt x="104012" y="144017"/>
                </a:lnTo>
                <a:lnTo>
                  <a:pt x="63527" y="132700"/>
                </a:lnTo>
                <a:lnTo>
                  <a:pt x="30465" y="101836"/>
                </a:lnTo>
                <a:lnTo>
                  <a:pt x="8174" y="56058"/>
                </a:lnTo>
                <a:lnTo>
                  <a:pt x="0" y="0"/>
                </a:lnTo>
              </a:path>
            </a:pathLst>
          </a:custGeom>
          <a:ln w="9525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2" name="object 142"/>
          <p:cNvSpPr txBox="1"/>
          <p:nvPr/>
        </p:nvSpPr>
        <p:spPr>
          <a:xfrm>
            <a:off x="6252755" y="4562642"/>
            <a:ext cx="87296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94773"/>
            <a:r>
              <a:rPr sz="1350" spc="-113" dirty="0">
                <a:latin typeface="Arial"/>
                <a:cs typeface="Arial"/>
              </a:rPr>
              <a:t>End </a:t>
            </a:r>
            <a:r>
              <a:rPr sz="1350" spc="-83" dirty="0">
                <a:latin typeface="Arial"/>
                <a:cs typeface="Arial"/>
              </a:rPr>
              <a:t>User  Ap</a:t>
            </a:r>
            <a:r>
              <a:rPr sz="1350" spc="-45" dirty="0">
                <a:latin typeface="Arial"/>
                <a:cs typeface="Arial"/>
              </a:rPr>
              <a:t>p</a:t>
            </a:r>
            <a:r>
              <a:rPr sz="1350" spc="4" dirty="0">
                <a:latin typeface="Arial"/>
                <a:cs typeface="Arial"/>
              </a:rPr>
              <a:t>li</a:t>
            </a:r>
            <a:r>
              <a:rPr sz="1350" spc="-120" dirty="0">
                <a:latin typeface="Arial"/>
                <a:cs typeface="Arial"/>
              </a:rPr>
              <a:t>c</a:t>
            </a:r>
            <a:r>
              <a:rPr sz="1350" spc="-116" dirty="0">
                <a:latin typeface="Arial"/>
                <a:cs typeface="Arial"/>
              </a:rPr>
              <a:t>a</a:t>
            </a:r>
            <a:r>
              <a:rPr sz="1350" spc="71" dirty="0">
                <a:latin typeface="Arial"/>
                <a:cs typeface="Arial"/>
              </a:rPr>
              <a:t>t</a:t>
            </a:r>
            <a:r>
              <a:rPr sz="1350" spc="4" dirty="0">
                <a:latin typeface="Arial"/>
                <a:cs typeface="Arial"/>
              </a:rPr>
              <a:t>i</a:t>
            </a:r>
            <a:r>
              <a:rPr sz="1350" spc="-45" dirty="0">
                <a:latin typeface="Arial"/>
                <a:cs typeface="Arial"/>
              </a:rPr>
              <a:t>on</a:t>
            </a:r>
            <a:r>
              <a:rPr sz="1350" spc="-1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>
            <p:extLst/>
          </p:nvPr>
        </p:nvGraphicFramePr>
        <p:xfrm>
          <a:off x="6351992" y="1821580"/>
          <a:ext cx="989370" cy="1067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46AAC5"/>
                      </a:solidFill>
                      <a:prstDash val="solid"/>
                    </a:lnT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Productt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59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59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59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4">
                      <a:solidFill>
                        <a:srgbClr val="EEECE1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06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765" marR="14604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064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  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0033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e2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e3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>
                        <a:lnSpc>
                          <a:spcPts val="969"/>
                        </a:lnSpc>
                        <a:spcBef>
                          <a:spcPts val="50"/>
                        </a:spcBef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21  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45">
                <a:tc>
                  <a:txBody>
                    <a:bodyPr/>
                    <a:lstStyle/>
                    <a:p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4">
                      <a:solidFill>
                        <a:srgbClr val="EEECE1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B w="9524">
                      <a:solidFill>
                        <a:srgbClr val="EEEC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Product4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470"/>
                        </a:lnSpc>
                      </a:pPr>
                      <a:r>
                        <a:rPr sz="400" spc="1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Time4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70"/>
                        </a:lnSpc>
                      </a:pPr>
                      <a:r>
                        <a:rPr sz="400" spc="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Value4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470"/>
                        </a:lnSpc>
                      </a:pP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400" spc="-5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400" spc="-1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400" dirty="0">
                          <a:solidFill>
                            <a:srgbClr val="000080"/>
                          </a:solidFill>
                          <a:latin typeface="Times New Roman"/>
                          <a:cs typeface="Times New Roman"/>
                        </a:rPr>
                        <a:t>41</a:t>
                      </a: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6AAC5"/>
                      </a:solidFill>
                      <a:prstDash val="solid"/>
                    </a:lnL>
                    <a:lnR w="9525">
                      <a:solidFill>
                        <a:srgbClr val="46AAC5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6AA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4" name="object 144"/>
          <p:cNvSpPr txBox="1"/>
          <p:nvPr/>
        </p:nvSpPr>
        <p:spPr>
          <a:xfrm>
            <a:off x="6502477" y="3680260"/>
            <a:ext cx="576739" cy="302006"/>
          </a:xfrm>
          <a:prstGeom prst="rect">
            <a:avLst/>
          </a:prstGeom>
          <a:ln w="9524">
            <a:solidFill>
              <a:srgbClr val="46AAC5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0966" marR="105251" indent="7620" algn="just">
              <a:spcBef>
                <a:spcPts val="465"/>
              </a:spcBef>
            </a:pPr>
            <a:r>
              <a:rPr sz="525" spc="-38" dirty="0">
                <a:solidFill>
                  <a:srgbClr val="17375E"/>
                </a:solidFill>
                <a:latin typeface="Arial"/>
                <a:cs typeface="Arial"/>
              </a:rPr>
              <a:t>Falö </a:t>
            </a:r>
            <a:r>
              <a:rPr sz="525" spc="-19" dirty="0">
                <a:solidFill>
                  <a:srgbClr val="17375E"/>
                </a:solidFill>
                <a:latin typeface="Arial"/>
                <a:cs typeface="Arial"/>
              </a:rPr>
              <a:t>aöldf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flaöd </a:t>
            </a:r>
            <a:r>
              <a:rPr sz="525" spc="-23" dirty="0">
                <a:solidFill>
                  <a:srgbClr val="17375E"/>
                </a:solidFill>
                <a:latin typeface="Arial"/>
                <a:cs typeface="Arial"/>
              </a:rPr>
              <a:t>aklöd  </a:t>
            </a:r>
            <a:r>
              <a:rPr sz="525" spc="-15" dirty="0">
                <a:solidFill>
                  <a:srgbClr val="17375E"/>
                </a:solidFill>
                <a:latin typeface="Arial"/>
                <a:cs typeface="Arial"/>
              </a:rPr>
              <a:t>falö   </a:t>
            </a:r>
            <a:r>
              <a:rPr sz="525" spc="23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525" spc="-26" dirty="0">
                <a:solidFill>
                  <a:srgbClr val="17375E"/>
                </a:solidFill>
                <a:latin typeface="Arial"/>
                <a:cs typeface="Arial"/>
              </a:rPr>
              <a:t>alksdf</a:t>
            </a:r>
            <a:endParaRPr sz="525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63048" y="2460981"/>
            <a:ext cx="113728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Ad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hoc</a:t>
            </a:r>
            <a:r>
              <a:rPr sz="900" i="1" spc="-4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Query/Reporting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98971" y="1268276"/>
            <a:ext cx="1435417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i="1" spc="-79" dirty="0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468154">
              <a:spcBef>
                <a:spcPts val="968"/>
              </a:spcBef>
            </a:pPr>
            <a:r>
              <a:rPr sz="900" i="1" spc="-30" dirty="0">
                <a:solidFill>
                  <a:srgbClr val="17375E"/>
                </a:solidFill>
                <a:latin typeface="Arial"/>
                <a:cs typeface="Arial"/>
              </a:rPr>
              <a:t>Analytic</a:t>
            </a:r>
            <a:r>
              <a:rPr sz="900" i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403053" y="3389211"/>
            <a:ext cx="9653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884" marR="3810" indent="-203835"/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Forecasting,</a:t>
            </a:r>
            <a:r>
              <a:rPr sz="900" i="1" spc="-12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1" dirty="0">
                <a:solidFill>
                  <a:srgbClr val="17375E"/>
                </a:solidFill>
                <a:latin typeface="Arial"/>
                <a:cs typeface="Arial"/>
              </a:rPr>
              <a:t>scoring,  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Data</a:t>
            </a:r>
            <a:r>
              <a:rPr sz="900" i="1" spc="-13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26" dirty="0">
                <a:solidFill>
                  <a:srgbClr val="17375E"/>
                </a:solidFill>
                <a:latin typeface="Arial"/>
                <a:cs typeface="Arial"/>
              </a:rPr>
              <a:t>mining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458706" y="1974977"/>
            <a:ext cx="2876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04"/>
            <a:r>
              <a:rPr sz="900" i="1" spc="-146" dirty="0">
                <a:solidFill>
                  <a:srgbClr val="17375E"/>
                </a:solidFill>
                <a:latin typeface="Arial"/>
                <a:cs typeface="Arial"/>
              </a:rPr>
              <a:t>O</a:t>
            </a:r>
            <a:r>
              <a:rPr sz="900" i="1" spc="-101" dirty="0">
                <a:solidFill>
                  <a:srgbClr val="17375E"/>
                </a:solidFill>
                <a:latin typeface="Arial"/>
                <a:cs typeface="Arial"/>
              </a:rPr>
              <a:t>L</a:t>
            </a:r>
            <a:r>
              <a:rPr sz="900" i="1" spc="-83" dirty="0">
                <a:solidFill>
                  <a:srgbClr val="17375E"/>
                </a:solidFill>
                <a:latin typeface="Arial"/>
                <a:cs typeface="Arial"/>
              </a:rPr>
              <a:t>A</a:t>
            </a:r>
            <a:r>
              <a:rPr sz="900" i="1" spc="-139" dirty="0">
                <a:solidFill>
                  <a:srgbClr val="17375E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9525"/>
            <a:r>
              <a:rPr sz="900" i="1" spc="-68" dirty="0">
                <a:solidFill>
                  <a:srgbClr val="17375E"/>
                </a:solidFill>
                <a:latin typeface="Arial"/>
                <a:cs typeface="Arial"/>
              </a:rPr>
              <a:t>cubes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92226" y="3919220"/>
            <a:ext cx="36766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" marR="3810" indent="-30004" algn="just"/>
            <a:r>
              <a:rPr sz="900" i="1" spc="-199" dirty="0">
                <a:solidFill>
                  <a:srgbClr val="17375E"/>
                </a:solidFill>
                <a:latin typeface="Arial"/>
                <a:cs typeface="Arial"/>
              </a:rPr>
              <a:t>S</a:t>
            </a:r>
            <a:r>
              <a:rPr sz="900" i="1" spc="41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sz="900" i="1" spc="-34" dirty="0">
                <a:solidFill>
                  <a:srgbClr val="17375E"/>
                </a:solidFill>
                <a:latin typeface="Arial"/>
                <a:cs typeface="Arial"/>
              </a:rPr>
              <a:t>ag</a:t>
            </a:r>
            <a:r>
              <a:rPr sz="900" i="1" spc="-15" dirty="0">
                <a:solidFill>
                  <a:srgbClr val="17375E"/>
                </a:solidFill>
                <a:latin typeface="Arial"/>
                <a:cs typeface="Arial"/>
              </a:rPr>
              <a:t>i</a:t>
            </a:r>
            <a:r>
              <a:rPr sz="900" i="1" spc="-38" dirty="0">
                <a:solidFill>
                  <a:srgbClr val="17375E"/>
                </a:solidFill>
                <a:latin typeface="Arial"/>
                <a:cs typeface="Arial"/>
              </a:rPr>
              <a:t>ng  </a:t>
            </a:r>
            <a:r>
              <a:rPr sz="900" i="1" spc="-75" dirty="0">
                <a:solidFill>
                  <a:srgbClr val="17375E"/>
                </a:solidFill>
                <a:latin typeface="Arial"/>
                <a:cs typeface="Arial"/>
              </a:rPr>
              <a:t>Tables  </a:t>
            </a:r>
            <a:r>
              <a:rPr sz="900" i="1" spc="11" dirty="0">
                <a:solidFill>
                  <a:srgbClr val="17375E"/>
                </a:solidFill>
                <a:latin typeface="Arial"/>
                <a:cs typeface="Arial"/>
              </a:rPr>
              <a:t>&amp;</a:t>
            </a:r>
            <a:r>
              <a:rPr sz="900" i="1" spc="-1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135" dirty="0">
                <a:solidFill>
                  <a:srgbClr val="17375E"/>
                </a:solidFill>
                <a:latin typeface="Arial"/>
                <a:cs typeface="Arial"/>
              </a:rPr>
              <a:t>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066189" y="4275036"/>
            <a:ext cx="7062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816" marR="3810" indent="-44768"/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RDBMS, </a:t>
            </a:r>
            <a:r>
              <a:rPr sz="900" i="1" spc="-56" dirty="0">
                <a:solidFill>
                  <a:srgbClr val="17375E"/>
                </a:solidFill>
                <a:latin typeface="Arial"/>
                <a:cs typeface="Arial"/>
              </a:rPr>
              <a:t>Rolap,  </a:t>
            </a:r>
            <a:r>
              <a:rPr sz="900" i="1" spc="-23" dirty="0">
                <a:solidFill>
                  <a:srgbClr val="17375E"/>
                </a:solidFill>
                <a:latin typeface="Arial"/>
                <a:cs typeface="Arial"/>
              </a:rPr>
              <a:t>Molap,</a:t>
            </a:r>
            <a:r>
              <a:rPr sz="900" i="1" spc="-98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900" i="1" spc="-45" dirty="0">
                <a:solidFill>
                  <a:srgbClr val="17375E"/>
                </a:solidFill>
                <a:latin typeface="Arial"/>
                <a:cs typeface="Arial"/>
              </a:rPr>
              <a:t>Holap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491542" y="2170586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2" name="object 152"/>
          <p:cNvSpPr/>
          <p:nvPr/>
        </p:nvSpPr>
        <p:spPr>
          <a:xfrm>
            <a:off x="2458209" y="217058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3" name="object 153"/>
          <p:cNvSpPr/>
          <p:nvPr/>
        </p:nvSpPr>
        <p:spPr>
          <a:xfrm>
            <a:off x="2458208" y="242332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200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4" name="object 154"/>
          <p:cNvSpPr/>
          <p:nvPr/>
        </p:nvSpPr>
        <p:spPr>
          <a:xfrm>
            <a:off x="2977596" y="3520735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413194"/>
                </a:moveTo>
                <a:lnTo>
                  <a:pt x="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5" name="object 155"/>
          <p:cNvSpPr/>
          <p:nvPr/>
        </p:nvSpPr>
        <p:spPr>
          <a:xfrm>
            <a:off x="2944263" y="3520738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6" name="object 156"/>
          <p:cNvSpPr/>
          <p:nvPr/>
        </p:nvSpPr>
        <p:spPr>
          <a:xfrm>
            <a:off x="2944262" y="3773479"/>
            <a:ext cx="66675" cy="5715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0" y="0"/>
                </a:moveTo>
                <a:lnTo>
                  <a:pt x="44450" y="76199"/>
                </a:lnTo>
                <a:lnTo>
                  <a:pt x="88900" y="0"/>
                </a:lnTo>
              </a:path>
            </a:pathLst>
          </a:custGeom>
          <a:ln w="952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92294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052512"/>
            <a:ext cx="6715125" cy="3038475"/>
          </a:xfrm>
          <a:prstGeom prst="rect">
            <a:avLst/>
          </a:prstGeom>
        </p:spPr>
      </p:pic>
      <p:sp>
        <p:nvSpPr>
          <p:cNvPr id="3" name="object 8"/>
          <p:cNvSpPr txBox="1"/>
          <p:nvPr/>
        </p:nvSpPr>
        <p:spPr>
          <a:xfrm>
            <a:off x="778047" y="274397"/>
            <a:ext cx="58775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sv-SE" sz="3000" b="1" dirty="0" smtClean="0">
                <a:latin typeface="Arial" panose="020B0604020202020204" pitchFamily="34" charset="0"/>
              </a:rPr>
              <a:t>A business event/</a:t>
            </a:r>
            <a:r>
              <a:rPr lang="sv-SE" sz="3000" b="1" dirty="0" err="1" smtClean="0">
                <a:latin typeface="Arial" panose="020B0604020202020204" pitchFamily="34" charset="0"/>
              </a:rPr>
              <a:t>transaction</a:t>
            </a:r>
            <a:endParaRPr sz="3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20589</TotalTime>
  <Words>3174</Words>
  <Application>Microsoft Office PowerPoint</Application>
  <PresentationFormat>On-screen Show (16:9)</PresentationFormat>
  <Paragraphs>1112</Paragraphs>
  <Slides>61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Arial</vt:lpstr>
      <vt:lpstr>Arial-BoldItalicMT</vt:lpstr>
      <vt:lpstr>Calibri</vt:lpstr>
      <vt:lpstr>Times New Roman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Document</vt:lpstr>
      <vt:lpstr>Dokument</vt:lpstr>
      <vt:lpstr>Designer Drawing</vt:lpstr>
      <vt:lpstr> Presentation:  Dimensional Modelling 2</vt:lpstr>
      <vt:lpstr>PowerPoint Presentation</vt:lpstr>
      <vt:lpstr>OLAP tools: User interface</vt:lpstr>
      <vt:lpstr>PowerPoint Presentation</vt:lpstr>
      <vt:lpstr>Dimensional modelling/Star schema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 Systems</vt:lpstr>
      <vt:lpstr>Database fundamentals</vt:lpstr>
      <vt:lpstr>Relation and relation schema</vt:lpstr>
      <vt:lpstr>Relational database schema</vt:lpstr>
      <vt:lpstr>Relational database schema</vt:lpstr>
      <vt:lpstr>Keys</vt:lpstr>
      <vt:lpstr>Keys</vt:lpstr>
      <vt:lpstr>Keys</vt:lpstr>
      <vt:lpstr>Normalization</vt:lpstr>
      <vt:lpstr>1:st Normal Form (1NF)</vt:lpstr>
      <vt:lpstr>1:st Normal Form (1NF)</vt:lpstr>
      <vt:lpstr>2:nd Normal Form (2NF)</vt:lpstr>
      <vt:lpstr>2:nd Normal Form (2NF)</vt:lpstr>
      <vt:lpstr>3:rd Normal Form (3NF)</vt:lpstr>
      <vt:lpstr>3:rd Normal Form (3NF)</vt:lpstr>
      <vt:lpstr>Data Integrity</vt:lpstr>
      <vt:lpstr>Anomalies</vt:lpstr>
      <vt:lpstr>Four steps to design a star schema  </vt:lpstr>
      <vt:lpstr>The retail case</vt:lpstr>
      <vt:lpstr>The retail case</vt:lpstr>
      <vt:lpstr>Step 1. Select a business process</vt:lpstr>
      <vt:lpstr>Step 1. Select a business process</vt:lpstr>
      <vt:lpstr>Step 1. Select a business process</vt:lpstr>
      <vt:lpstr>Step 2. Declare the grain</vt:lpstr>
      <vt:lpstr>Step 2. Declare the grain</vt:lpstr>
      <vt:lpstr>Step 2. Declare the grain</vt:lpstr>
      <vt:lpstr>Step 2. Declare the grain</vt:lpstr>
      <vt:lpstr>Step 3. Identify the dimensions</vt:lpstr>
      <vt:lpstr>Step 3. Identify the dimensions</vt:lpstr>
      <vt:lpstr>Dimensions</vt:lpstr>
      <vt:lpstr>Dimensions</vt:lpstr>
      <vt:lpstr>Step 3. Identify the dimensions</vt:lpstr>
      <vt:lpstr>Dimensional hierarchies</vt:lpstr>
      <vt:lpstr>Dimensional hierarchies</vt:lpstr>
      <vt:lpstr>Dimensional Fact Model (DFM) </vt:lpstr>
      <vt:lpstr>Step 3. Identify the dimensions</vt:lpstr>
      <vt:lpstr>Step 3. Identify the dimensions</vt:lpstr>
      <vt:lpstr>Step 3. Identify the dimensions</vt:lpstr>
      <vt:lpstr>Step 3. Identify the dimensions</vt:lpstr>
      <vt:lpstr>Step 4. Identify the facts</vt:lpstr>
      <vt:lpstr>Step 4. Identify the facts</vt:lpstr>
      <vt:lpstr>Step 4. Identify the facts</vt:lpstr>
      <vt:lpstr>Two kind of facts</vt:lpstr>
      <vt:lpstr>Sparse fact tables important</vt:lpstr>
      <vt:lpstr>The final star schema </vt:lpstr>
      <vt:lpstr>The final star schema </vt:lpstr>
      <vt:lpstr>A family of stars</vt:lpstr>
      <vt:lpstr>There are many processes</vt:lpstr>
      <vt:lpstr>Enterprise Data Warehouse Bus Matrix</vt:lpstr>
      <vt:lpstr>Enterprise Data Warehouse Bus Matrix</vt:lpstr>
      <vt:lpstr>Enterprise Data Warehouse Bus Matrix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 Perjons</cp:lastModifiedBy>
  <cp:revision>463</cp:revision>
  <cp:lastPrinted>2018-11-26T18:36:48Z</cp:lastPrinted>
  <dcterms:created xsi:type="dcterms:W3CDTF">2015-05-25T21:35:52Z</dcterms:created>
  <dcterms:modified xsi:type="dcterms:W3CDTF">2019-01-02T20:07:20Z</dcterms:modified>
</cp:coreProperties>
</file>