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35" r:id="rId2"/>
    <p:sldMasterId id="2147483717" r:id="rId3"/>
    <p:sldMasterId id="2147483750" r:id="rId4"/>
    <p:sldMasterId id="2147483689" r:id="rId5"/>
  </p:sldMasterIdLst>
  <p:notesMasterIdLst>
    <p:notesMasterId r:id="rId43"/>
  </p:notesMasterIdLst>
  <p:handoutMasterIdLst>
    <p:handoutMasterId r:id="rId44"/>
  </p:handoutMasterIdLst>
  <p:sldIdLst>
    <p:sldId id="479" r:id="rId6"/>
    <p:sldId id="795" r:id="rId7"/>
    <p:sldId id="804" r:id="rId8"/>
    <p:sldId id="805" r:id="rId9"/>
    <p:sldId id="806" r:id="rId10"/>
    <p:sldId id="852" r:id="rId11"/>
    <p:sldId id="807" r:id="rId12"/>
    <p:sldId id="808" r:id="rId13"/>
    <p:sldId id="809" r:id="rId14"/>
    <p:sldId id="828" r:id="rId15"/>
    <p:sldId id="811" r:id="rId16"/>
    <p:sldId id="829" r:id="rId17"/>
    <p:sldId id="813" r:id="rId18"/>
    <p:sldId id="856" r:id="rId19"/>
    <p:sldId id="814" r:id="rId20"/>
    <p:sldId id="832" r:id="rId21"/>
    <p:sldId id="857" r:id="rId22"/>
    <p:sldId id="836" r:id="rId23"/>
    <p:sldId id="833" r:id="rId24"/>
    <p:sldId id="830" r:id="rId25"/>
    <p:sldId id="842" r:id="rId26"/>
    <p:sldId id="837" r:id="rId27"/>
    <p:sldId id="838" r:id="rId28"/>
    <p:sldId id="840" r:id="rId29"/>
    <p:sldId id="843" r:id="rId30"/>
    <p:sldId id="844" r:id="rId31"/>
    <p:sldId id="853" r:id="rId32"/>
    <p:sldId id="845" r:id="rId33"/>
    <p:sldId id="847" r:id="rId34"/>
    <p:sldId id="854" r:id="rId35"/>
    <p:sldId id="848" r:id="rId36"/>
    <p:sldId id="851" r:id="rId37"/>
    <p:sldId id="849" r:id="rId38"/>
    <p:sldId id="850" r:id="rId39"/>
    <p:sldId id="858" r:id="rId40"/>
    <p:sldId id="798" r:id="rId41"/>
    <p:sldId id="855" r:id="rId42"/>
  </p:sldIdLst>
  <p:sldSz cx="9144000" cy="5143500" type="screen16x9"/>
  <p:notesSz cx="6865938" cy="99980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4F"/>
    <a:srgbClr val="939A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08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8.e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10" y="1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/>
          <a:lstStyle>
            <a:lvl1pPr algn="r">
              <a:defRPr sz="1300"/>
            </a:lvl1pPr>
          </a:lstStyle>
          <a:p>
            <a:fld id="{47C84FDD-BB37-6B48-A9C5-1C3155F992C4}" type="datetimeFigureOut">
              <a:rPr lang="en-US" smtClean="0"/>
              <a:t>1/2/2019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10" y="9496436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 anchor="b"/>
          <a:lstStyle>
            <a:lvl1pPr algn="r">
              <a:defRPr sz="1300"/>
            </a:lvl1pPr>
          </a:lstStyle>
          <a:p>
            <a:fld id="{EA10884B-425D-4B4B-8C23-55A19188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23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/>
          <a:lstStyle>
            <a:lvl1pPr algn="r">
              <a:defRPr sz="1300"/>
            </a:lvl1pPr>
          </a:lstStyle>
          <a:p>
            <a:fld id="{32100B7E-7A17-47E8-A5AB-33071C0C8AAA}" type="datetimeFigureOut">
              <a:rPr lang="sv-SE" smtClean="0"/>
              <a:pPr/>
              <a:t>2019-01-02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2738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60" tIns="48181" rIns="96360" bIns="4818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6594" y="4749085"/>
            <a:ext cx="5492750" cy="4499134"/>
          </a:xfrm>
          <a:prstGeom prst="rect">
            <a:avLst/>
          </a:prstGeom>
        </p:spPr>
        <p:txBody>
          <a:bodyPr vert="horz" lIns="96360" tIns="48181" rIns="96360" bIns="48181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9110" y="9496436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 anchor="b"/>
          <a:lstStyle>
            <a:lvl1pPr algn="r">
              <a:defRPr sz="13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065103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07372E-A049-43F5-B1E8-3967FFB7DEB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099155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07372E-A049-43F5-B1E8-3967FFB7DEB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583267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07372E-A049-43F5-B1E8-3967FFB7DEB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030952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18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9371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2EC51-A233-48C0-906A-005CD45493E2}" type="slidenum">
              <a:rPr lang="en-US" altLang="sv-SE"/>
              <a:pPr/>
              <a:t>19</a:t>
            </a:fld>
            <a:endParaRPr lang="en-US" altLang="sv-SE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62584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20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13383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21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30069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22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81158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23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19239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24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2819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49800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25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51390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26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13637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27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67315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28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76636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29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5118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30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03673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31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80734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32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20603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33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29375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34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1508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42C197-D8C7-47EA-B337-33B5062E852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178160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07372E-A049-43F5-B1E8-3967FFB7DEB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82878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42C197-D8C7-47EA-B337-33B5062E852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4306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42C197-D8C7-47EA-B337-33B5062E852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3210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42C197-D8C7-47EA-B337-33B5062E852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6057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42C197-D8C7-47EA-B337-33B5062E852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667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42C197-D8C7-47EA-B337-33B5062E852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47233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A66F1-5954-469D-889A-C163F49BD0A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6"/>
            <a:ext cx="5207000" cy="4605337"/>
          </a:xfrm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8613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72635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9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99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80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32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728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373596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3754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2507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29145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8780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65828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598360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72574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330753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33075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504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495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325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76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17019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79801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3271404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968387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4249829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50514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16915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5911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78798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897809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948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407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764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592840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75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7991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850509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2284721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454194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49533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49461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71779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15187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93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251073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54704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9268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12670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62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6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2F5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002F5F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chemeClr val="tx1"/>
                </a:solidFill>
                <a:latin typeface="Verdana"/>
              </a:rPr>
              <a:t>Inspelat</a:t>
            </a:r>
            <a:r>
              <a:rPr lang="sv-SE" sz="1600" baseline="0" noProof="0" dirty="0" smtClean="0">
                <a:solidFill>
                  <a:schemeClr val="tx1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chemeClr val="tx1"/>
                </a:solidFill>
                <a:latin typeface="Verdana"/>
              </a:rPr>
              <a:t>2019-01-02</a:t>
            </a:fld>
            <a:endParaRPr lang="sv-SE" sz="1600" noProof="0" dirty="0" smtClean="0">
              <a:solidFill>
                <a:schemeClr val="tx1"/>
              </a:solidFill>
              <a:latin typeface="Verdana"/>
            </a:endParaRPr>
          </a:p>
          <a:p>
            <a:r>
              <a:rPr lang="sv-SE" sz="1600" noProof="0" dirty="0" smtClean="0">
                <a:solidFill>
                  <a:schemeClr val="tx1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chemeClr val="tx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32105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smtClean="0">
                <a:solidFill>
                  <a:srgbClr val="002F5F"/>
                </a:solidFill>
                <a:latin typeface="Verdana"/>
                <a:cs typeface="Verdana"/>
              </a:rPr>
              <a:t>Contributors</a:t>
            </a:r>
            <a:endParaRPr lang="en-US" sz="2400" b="1" noProof="0">
              <a:solidFill>
                <a:srgbClr val="002F5F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tx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tx1"/>
                </a:solidFill>
                <a:latin typeface="Verdana"/>
              </a:rPr>
              <a:t>1/2/2019</a:t>
            </a:fld>
            <a:endParaRPr lang="en-US" sz="1600" noProof="0" dirty="0" smtClean="0">
              <a:solidFill>
                <a:schemeClr val="tx1"/>
              </a:solidFill>
              <a:latin typeface="Verdana"/>
            </a:endParaRPr>
          </a:p>
          <a:p>
            <a:r>
              <a:rPr lang="en-US" sz="1600" noProof="0" dirty="0" smtClean="0">
                <a:solidFill>
                  <a:schemeClr val="tx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tx1"/>
              </a:solidFill>
              <a:latin typeface="Verdana"/>
            </a:endParaRPr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12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Inspelat</a:t>
            </a:r>
            <a:r>
              <a:rPr lang="sv-SE" sz="1600" baseline="0" noProof="0" dirty="0" smtClean="0">
                <a:solidFill>
                  <a:srgbClr val="FFFFFF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rgbClr val="FFFFFF"/>
                </a:solidFill>
                <a:latin typeface="Verdana"/>
              </a:rPr>
              <a:t>2019-01-02</a:t>
            </a:fld>
            <a:endParaRPr lang="sv-SE" sz="1600" noProof="0" dirty="0" smtClean="0">
              <a:solidFill>
                <a:srgbClr val="FFFFFF"/>
              </a:solidFill>
              <a:latin typeface="Verdana"/>
            </a:endParaRPr>
          </a:p>
          <a:p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4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egen sidfot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Click to insert custom footer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8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bg1"/>
                </a:solidFill>
                <a:latin typeface="Verdana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1/2/2019</a:t>
            </a:fld>
            <a:endParaRPr lang="en-US" sz="1600" noProof="0" dirty="0" smtClean="0">
              <a:solidFill>
                <a:schemeClr val="bg1"/>
              </a:solidFill>
              <a:latin typeface="Verdana"/>
            </a:endParaRPr>
          </a:p>
          <a:p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 smtClean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  <a:endParaRPr lang="en-US" sz="2400" b="1" noProof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5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custom footer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 smtClean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  <a:endParaRPr lang="en-US" sz="2400" b="1" noProof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Click to insert custom footer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4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7730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logo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7" cy="11955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92000" y="4465444"/>
            <a:ext cx="5354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34239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2000" y="4465444"/>
            <a:ext cx="572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9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vit/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0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vart/Empty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52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blå/Empt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7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125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84368" y="216001"/>
            <a:ext cx="980375" cy="8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9" r:id="rId2"/>
    <p:sldLayoutId id="2147483710" r:id="rId3"/>
    <p:sldLayoutId id="2147483713" r:id="rId4"/>
    <p:sldLayoutId id="2147483684" r:id="rId5"/>
    <p:sldLayoutId id="2147483683" r:id="rId6"/>
    <p:sldLayoutId id="2147483712" r:id="rId7"/>
    <p:sldLayoutId id="2147483711" r:id="rId8"/>
    <p:sldLayoutId id="2147483714" r:id="rId9"/>
    <p:sldLayoutId id="2147483685" r:id="rId10"/>
    <p:sldLayoutId id="2147483686" r:id="rId11"/>
    <p:sldLayoutId id="2147483687" r:id="rId12"/>
    <p:sldLayoutId id="2147483688" r:id="rId13"/>
    <p:sldLayoutId id="214748377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pic>
        <p:nvPicPr>
          <p:cNvPr id="5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001"/>
            <a:ext cx="884358" cy="8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7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655"/>
            <a:ext cx="980375" cy="8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19" r:id="rId3"/>
    <p:sldLayoutId id="2147483721" r:id="rId4"/>
    <p:sldLayoutId id="2147483722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Picture 3" descr="logo-neg-engelsk_rgb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72" y="216023"/>
            <a:ext cx="884336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343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5" r:id="rId2"/>
    <p:sldLayoutId id="2147483733" r:id="rId3"/>
    <p:sldLayoutId id="2147483769" r:id="rId4"/>
    <p:sldLayoutId id="2147483766" r:id="rId5"/>
    <p:sldLayoutId id="2147483770" r:id="rId6"/>
    <p:sldLayoutId id="2147483767" r:id="rId7"/>
    <p:sldLayoutId id="2147483768" r:id="rId8"/>
    <p:sldLayoutId id="2147483697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662" y="1576724"/>
            <a:ext cx="7582327" cy="1102519"/>
          </a:xfrm>
        </p:spPr>
        <p:txBody>
          <a:bodyPr>
            <a:normAutofit fontScale="90000"/>
          </a:bodyPr>
          <a:lstStyle/>
          <a:p>
            <a:r>
              <a:rPr lang="sv-SE" sz="2250" dirty="0"/>
              <a:t/>
            </a:r>
            <a:br>
              <a:rPr lang="sv-SE" sz="2250" dirty="0"/>
            </a:br>
            <a:r>
              <a:rPr lang="sv-SE" sz="3300" b="1" i="1" dirty="0" smtClean="0"/>
              <a:t>Presentation: </a:t>
            </a:r>
            <a:br>
              <a:rPr lang="sv-SE" sz="3300" b="1" i="1" dirty="0" smtClean="0"/>
            </a:br>
            <a:r>
              <a:rPr lang="en-US" sz="3300" dirty="0" smtClean="0"/>
              <a:t>Dimensional Modelling 1</a:t>
            </a:r>
            <a:endParaRPr lang="sv-SE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244" y="3299557"/>
            <a:ext cx="4800600" cy="1314450"/>
          </a:xfrm>
        </p:spPr>
        <p:txBody>
          <a:bodyPr>
            <a:normAutofit/>
          </a:bodyPr>
          <a:lstStyle/>
          <a:p>
            <a:r>
              <a:rPr lang="sv-SE" dirty="0"/>
              <a:t>Erik Perjons</a:t>
            </a:r>
          </a:p>
          <a:p>
            <a:r>
              <a:rPr lang="sv-SE" dirty="0"/>
              <a:t>DSV, Stockholm University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9505" y="111682"/>
            <a:ext cx="1500733" cy="1263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26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1"/>
    </mc:Choice>
    <mc:Fallback xmlns="">
      <p:transition spd="slow" advTm="74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rot="10800000">
            <a:off x="1439653" y="4064751"/>
            <a:ext cx="756083" cy="4276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655677" y="3088270"/>
            <a:ext cx="556261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55677" y="3358300"/>
            <a:ext cx="56166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17695" y="308827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</a:t>
            </a:r>
            <a:endParaRPr lang="sv-SE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4247964" y="308827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4049" y="308827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endParaRPr lang="sv-SE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6030163" y="3088270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</a:t>
            </a:r>
            <a:r>
              <a:rPr lang="sv-SE" sz="1350" dirty="0" smtClean="0"/>
              <a:t> </a:t>
            </a:r>
            <a:r>
              <a:rPr lang="sv-SE" sz="1350" dirty="0"/>
              <a:t>(</a:t>
            </a:r>
            <a:r>
              <a:rPr lang="sv-SE" sz="1350" dirty="0" err="1"/>
              <a:t>kSEK</a:t>
            </a:r>
            <a:r>
              <a:rPr lang="sv-SE" sz="1350" dirty="0"/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47665" y="3420409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</a:t>
            </a:r>
            <a:r>
              <a:rPr lang="sv-SE" sz="1350" dirty="0"/>
              <a:t>20011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3899" y="3412306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ABC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53899" y="3675367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DEF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34019" y="3405337"/>
            <a:ext cx="1610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r>
              <a:rPr lang="sv-SE" sz="1350" dirty="0"/>
              <a:t>1- </a:t>
            </a:r>
            <a:r>
              <a:rPr lang="sv-SE" sz="1350" dirty="0" smtClean="0"/>
              <a:t>2018</a:t>
            </a:r>
            <a:endParaRPr lang="sv-SE" sz="1350" dirty="0"/>
          </a:p>
        </p:txBody>
      </p:sp>
      <p:sp>
        <p:nvSpPr>
          <p:cNvPr id="46" name="TextBox 45"/>
          <p:cNvSpPr txBox="1"/>
          <p:nvPr/>
        </p:nvSpPr>
        <p:spPr>
          <a:xfrm>
            <a:off x="4734019" y="3675367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r>
              <a:rPr lang="sv-SE" sz="1350" dirty="0"/>
              <a:t>1- </a:t>
            </a:r>
            <a:r>
              <a:rPr lang="sv-SE" sz="1350" dirty="0" smtClean="0"/>
              <a:t>2018</a:t>
            </a:r>
            <a:endParaRPr lang="sv-SE" sz="1350" dirty="0"/>
          </a:p>
        </p:txBody>
      </p:sp>
      <p:sp>
        <p:nvSpPr>
          <p:cNvPr id="47" name="TextBox 46"/>
          <p:cNvSpPr txBox="1"/>
          <p:nvPr/>
        </p:nvSpPr>
        <p:spPr>
          <a:xfrm>
            <a:off x="6408205" y="3412306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08205" y="367536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3899" y="3898360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ABC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3899" y="4161421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DEF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34019" y="3891391"/>
            <a:ext cx="14364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r>
              <a:rPr lang="sv-SE" sz="1350" dirty="0"/>
              <a:t>1- </a:t>
            </a:r>
            <a:r>
              <a:rPr lang="sv-SE" sz="1350" dirty="0" smtClean="0"/>
              <a:t>2018</a:t>
            </a:r>
            <a:endParaRPr lang="sv-SE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4734019" y="4161421"/>
            <a:ext cx="14364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r>
              <a:rPr lang="sv-SE" sz="1350" dirty="0"/>
              <a:t>1- </a:t>
            </a:r>
            <a:r>
              <a:rPr lang="sv-SE" sz="1350" dirty="0" smtClean="0"/>
              <a:t>2018</a:t>
            </a:r>
            <a:endParaRPr lang="sv-SE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6408205" y="389836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8205" y="4161421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45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47665" y="367536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</a:t>
            </a:r>
            <a:r>
              <a:rPr lang="sv-SE" sz="1350" dirty="0"/>
              <a:t>20011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63991" y="393032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</a:t>
            </a:r>
            <a:r>
              <a:rPr lang="sv-SE" sz="1350" dirty="0"/>
              <a:t>20012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56455" y="4161422"/>
            <a:ext cx="124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</a:t>
            </a:r>
            <a:r>
              <a:rPr lang="sv-SE" sz="1350" dirty="0"/>
              <a:t>20012</a:t>
            </a:r>
          </a:p>
          <a:p>
            <a:r>
              <a:rPr lang="sv-SE" sz="1350" dirty="0"/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89803" y="3412306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Grupp 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789803" y="3652759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Grupp 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789803" y="3891391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Grupp 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89803" y="4161421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Grupp 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27785" y="3081301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Group</a:t>
            </a:r>
            <a:endParaRPr lang="sv-SE" sz="1350" dirty="0"/>
          </a:p>
        </p:txBody>
      </p:sp>
      <p:sp>
        <p:nvSpPr>
          <p:cNvPr id="70" name="Rectangle 69"/>
          <p:cNvSpPr/>
          <p:nvPr/>
        </p:nvSpPr>
        <p:spPr>
          <a:xfrm>
            <a:off x="1817694" y="1812012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1" name="Rectangle 70"/>
          <p:cNvSpPr/>
          <p:nvPr/>
        </p:nvSpPr>
        <p:spPr>
          <a:xfrm>
            <a:off x="1817694" y="1465368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7" name="TextBox 76"/>
          <p:cNvSpPr txBox="1"/>
          <p:nvPr/>
        </p:nvSpPr>
        <p:spPr>
          <a:xfrm>
            <a:off x="1763688" y="177609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Group</a:t>
            </a:r>
            <a:endParaRPr lang="sv-SE" sz="1350" dirty="0"/>
          </a:p>
        </p:txBody>
      </p:sp>
      <p:sp>
        <p:nvSpPr>
          <p:cNvPr id="78" name="TextBox 77"/>
          <p:cNvSpPr txBox="1"/>
          <p:nvPr/>
        </p:nvSpPr>
        <p:spPr>
          <a:xfrm>
            <a:off x="1979712" y="143397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</a:t>
            </a:r>
            <a:endParaRPr lang="sv-SE" sz="1350" dirty="0"/>
          </a:p>
        </p:txBody>
      </p:sp>
      <p:sp>
        <p:nvSpPr>
          <p:cNvPr id="81" name="Rectangle 80"/>
          <p:cNvSpPr/>
          <p:nvPr/>
        </p:nvSpPr>
        <p:spPr>
          <a:xfrm>
            <a:off x="3113838" y="1805730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2" name="Rectangle 81"/>
          <p:cNvSpPr/>
          <p:nvPr/>
        </p:nvSpPr>
        <p:spPr>
          <a:xfrm>
            <a:off x="3113838" y="1459086"/>
            <a:ext cx="1134126" cy="21602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3" name="TextBox 82"/>
          <p:cNvSpPr txBox="1"/>
          <p:nvPr/>
        </p:nvSpPr>
        <p:spPr>
          <a:xfrm>
            <a:off x="3329862" y="178243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Office</a:t>
            </a:r>
            <a:endParaRPr lang="sv-SE" sz="1350" dirty="0"/>
          </a:p>
        </p:txBody>
      </p:sp>
      <p:sp>
        <p:nvSpPr>
          <p:cNvPr id="84" name="TextBox 83"/>
          <p:cNvSpPr txBox="1"/>
          <p:nvPr/>
        </p:nvSpPr>
        <p:spPr>
          <a:xfrm>
            <a:off x="3275856" y="1427688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113838" y="2152374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6" name="TextBox 85"/>
          <p:cNvSpPr txBox="1"/>
          <p:nvPr/>
        </p:nvSpPr>
        <p:spPr>
          <a:xfrm>
            <a:off x="3167844" y="211344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Salesperson</a:t>
            </a:r>
            <a:endParaRPr lang="sv-SE" sz="1350" dirty="0"/>
          </a:p>
        </p:txBody>
      </p:sp>
      <p:sp>
        <p:nvSpPr>
          <p:cNvPr id="87" name="Rectangle 86"/>
          <p:cNvSpPr/>
          <p:nvPr/>
        </p:nvSpPr>
        <p:spPr>
          <a:xfrm>
            <a:off x="4463988" y="1799448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8" name="Rectangle 87"/>
          <p:cNvSpPr/>
          <p:nvPr/>
        </p:nvSpPr>
        <p:spPr>
          <a:xfrm>
            <a:off x="4463988" y="1452804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9" name="TextBox 88"/>
          <p:cNvSpPr txBox="1"/>
          <p:nvPr/>
        </p:nvSpPr>
        <p:spPr>
          <a:xfrm>
            <a:off x="4725228" y="1776153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endParaRPr lang="sv-SE" sz="1350" dirty="0"/>
          </a:p>
        </p:txBody>
      </p:sp>
      <p:sp>
        <p:nvSpPr>
          <p:cNvPr id="90" name="TextBox 89"/>
          <p:cNvSpPr txBox="1"/>
          <p:nvPr/>
        </p:nvSpPr>
        <p:spPr>
          <a:xfrm>
            <a:off x="4842030" y="1421406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Year</a:t>
            </a:r>
            <a:endParaRPr lang="sv-SE" sz="1350" dirty="0"/>
          </a:p>
        </p:txBody>
      </p:sp>
      <p:sp>
        <p:nvSpPr>
          <p:cNvPr id="91" name="Rectangle 90"/>
          <p:cNvSpPr/>
          <p:nvPr/>
        </p:nvSpPr>
        <p:spPr>
          <a:xfrm>
            <a:off x="4463988" y="2146092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2" name="TextBox 91"/>
          <p:cNvSpPr txBox="1"/>
          <p:nvPr/>
        </p:nvSpPr>
        <p:spPr>
          <a:xfrm>
            <a:off x="4734018" y="212279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Month</a:t>
            </a:r>
            <a:endParaRPr lang="sv-SE" sz="1350" dirty="0"/>
          </a:p>
        </p:txBody>
      </p:sp>
      <p:sp>
        <p:nvSpPr>
          <p:cNvPr id="93" name="Rectangle 92"/>
          <p:cNvSpPr/>
          <p:nvPr/>
        </p:nvSpPr>
        <p:spPr>
          <a:xfrm>
            <a:off x="5814138" y="1805730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4" name="Rectangle 93"/>
          <p:cNvSpPr/>
          <p:nvPr/>
        </p:nvSpPr>
        <p:spPr>
          <a:xfrm>
            <a:off x="5814138" y="1459086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5" name="TextBox 94"/>
          <p:cNvSpPr txBox="1"/>
          <p:nvPr/>
        </p:nvSpPr>
        <p:spPr>
          <a:xfrm>
            <a:off x="6030162" y="178243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Cost</a:t>
            </a:r>
            <a:r>
              <a:rPr lang="sv-SE" sz="1350" dirty="0" smtClean="0"/>
              <a:t> (</a:t>
            </a:r>
            <a:r>
              <a:rPr lang="sv-SE" sz="1350" dirty="0" err="1" smtClean="0"/>
              <a:t>kSEK</a:t>
            </a:r>
            <a:r>
              <a:rPr lang="sv-SE" sz="1350" dirty="0" smtClean="0"/>
              <a:t>)</a:t>
            </a:r>
            <a:endParaRPr lang="sv-SE" sz="1350" dirty="0"/>
          </a:p>
        </p:txBody>
      </p:sp>
      <p:sp>
        <p:nvSpPr>
          <p:cNvPr id="96" name="TextBox 95"/>
          <p:cNvSpPr txBox="1"/>
          <p:nvPr/>
        </p:nvSpPr>
        <p:spPr>
          <a:xfrm>
            <a:off x="5976156" y="1427688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</a:t>
            </a:r>
            <a:r>
              <a:rPr lang="sv-SE" sz="1350" dirty="0" smtClean="0"/>
              <a:t> (</a:t>
            </a:r>
            <a:r>
              <a:rPr lang="sv-SE" sz="1350" dirty="0" err="1" smtClean="0"/>
              <a:t>kSEK</a:t>
            </a:r>
            <a:r>
              <a:rPr lang="sv-SE" sz="1350" dirty="0" smtClean="0"/>
              <a:t>)</a:t>
            </a:r>
            <a:endParaRPr lang="sv-SE" sz="1350" dirty="0"/>
          </a:p>
        </p:txBody>
      </p:sp>
      <p:sp>
        <p:nvSpPr>
          <p:cNvPr id="97" name="Rectangle 96"/>
          <p:cNvSpPr/>
          <p:nvPr/>
        </p:nvSpPr>
        <p:spPr>
          <a:xfrm>
            <a:off x="5814138" y="2152374"/>
            <a:ext cx="1134126" cy="40944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8" name="TextBox 97"/>
          <p:cNvSpPr txBox="1"/>
          <p:nvPr/>
        </p:nvSpPr>
        <p:spPr>
          <a:xfrm>
            <a:off x="5760132" y="2129079"/>
            <a:ext cx="124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dirty="0" err="1" smtClean="0"/>
              <a:t>Number</a:t>
            </a:r>
            <a:r>
              <a:rPr lang="sv-SE" sz="1350" dirty="0" smtClean="0"/>
              <a:t> </a:t>
            </a:r>
            <a:r>
              <a:rPr lang="sv-SE" sz="1350" dirty="0" err="1" smtClean="0"/>
              <a:t>of</a:t>
            </a:r>
            <a:r>
              <a:rPr lang="sv-SE" sz="1350" dirty="0" smtClean="0"/>
              <a:t> </a:t>
            </a:r>
            <a:r>
              <a:rPr lang="sv-SE" sz="1350" dirty="0" err="1" smtClean="0"/>
              <a:t>transactions</a:t>
            </a:r>
            <a:endParaRPr lang="sv-SE" sz="1350" dirty="0"/>
          </a:p>
        </p:txBody>
      </p:sp>
      <p:sp>
        <p:nvSpPr>
          <p:cNvPr id="99" name="Rubrik 5"/>
          <p:cNvSpPr>
            <a:spLocks noGrp="1"/>
          </p:cNvSpPr>
          <p:nvPr>
            <p:ph type="title"/>
          </p:nvPr>
        </p:nvSpPr>
        <p:spPr>
          <a:xfrm>
            <a:off x="833436" y="475347"/>
            <a:ext cx="5961600" cy="596700"/>
          </a:xfrm>
        </p:spPr>
        <p:txBody>
          <a:bodyPr>
            <a:noAutofit/>
          </a:bodyPr>
          <a:lstStyle/>
          <a:p>
            <a:r>
              <a:rPr lang="en-US" dirty="0" smtClean="0"/>
              <a:t>OLAP tools: </a:t>
            </a:r>
            <a:r>
              <a:rPr lang="en-US" dirty="0"/>
              <a:t>U</a:t>
            </a:r>
            <a:r>
              <a:rPr lang="en-US" dirty="0" smtClean="0"/>
              <a:t>ser interface</a:t>
            </a:r>
            <a:endParaRPr lang="sv-SE" dirty="0"/>
          </a:p>
        </p:txBody>
      </p:sp>
      <p:sp>
        <p:nvSpPr>
          <p:cNvPr id="57" name="TextBox 56"/>
          <p:cNvSpPr txBox="1"/>
          <p:nvPr/>
        </p:nvSpPr>
        <p:spPr>
          <a:xfrm>
            <a:off x="6962804" y="2171910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Arial Black" pitchFamily="34" charset="0"/>
              </a:rPr>
              <a:t>Facts</a:t>
            </a:r>
            <a:r>
              <a:rPr lang="sv-SE" dirty="0" smtClean="0">
                <a:latin typeface="Arial Black" pitchFamily="34" charset="0"/>
              </a:rPr>
              <a:t>/</a:t>
            </a:r>
            <a:endParaRPr lang="sv-SE" dirty="0">
              <a:latin typeface="Arial Black" pitchFamily="34" charset="0"/>
            </a:endParaRPr>
          </a:p>
          <a:p>
            <a:r>
              <a:rPr lang="sv-SE" dirty="0" err="1" smtClean="0">
                <a:latin typeface="Arial Black" pitchFamily="34" charset="0"/>
              </a:rPr>
              <a:t>Measures</a:t>
            </a:r>
            <a:endParaRPr lang="sv-SE" dirty="0">
              <a:latin typeface="Arial Black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43000" y="1815667"/>
            <a:ext cx="197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 Black" pitchFamily="34" charset="0"/>
              </a:rPr>
              <a:t>Dimensions/</a:t>
            </a:r>
            <a:endParaRPr lang="sv-SE" dirty="0">
              <a:latin typeface="Arial Black" pitchFamily="34" charset="0"/>
            </a:endParaRPr>
          </a:p>
          <a:p>
            <a:r>
              <a:rPr lang="sv-SE" dirty="0" err="1" smtClean="0">
                <a:latin typeface="Arial Black" pitchFamily="34" charset="0"/>
              </a:rPr>
              <a:t>Perspectives</a:t>
            </a:r>
            <a:endParaRPr lang="sv-SE" dirty="0">
              <a:latin typeface="Arial Black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710521" y="859695"/>
            <a:ext cx="1196922" cy="20587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5" name="Oval 54"/>
          <p:cNvSpPr/>
          <p:nvPr/>
        </p:nvSpPr>
        <p:spPr>
          <a:xfrm>
            <a:off x="1084218" y="1183671"/>
            <a:ext cx="4644516" cy="1572093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59817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9668" y="92990"/>
            <a:ext cx="1418095" cy="1294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ctangle 50"/>
          <p:cNvSpPr/>
          <p:nvPr/>
        </p:nvSpPr>
        <p:spPr>
          <a:xfrm>
            <a:off x="1143000" y="1113588"/>
            <a:ext cx="6858000" cy="40299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16257259">
            <a:off x="2341834" y="3068143"/>
            <a:ext cx="7521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quarter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14141" y="1751334"/>
            <a:ext cx="2686050" cy="2457451"/>
          </a:xfrm>
          <a:prstGeom prst="cube">
            <a:avLst>
              <a:gd name="adj" fmla="val 33671"/>
            </a:avLst>
          </a:prstGeom>
          <a:gradFill rotWithShape="0">
            <a:gsLst>
              <a:gs pos="0">
                <a:srgbClr val="99FF99"/>
              </a:gs>
              <a:gs pos="100000">
                <a:srgbClr val="477647"/>
              </a:gs>
            </a:gsLst>
            <a:path path="rect">
              <a:fillToRect l="100000" b="10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042891" y="2608584"/>
            <a:ext cx="0" cy="160020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cxnSp>
        <p:nvCxnSpPr>
          <p:cNvPr id="8" name="AutoShape 8"/>
          <p:cNvCxnSpPr>
            <a:cxnSpLocks noChangeShapeType="1"/>
            <a:stCxn id="6" idx="1"/>
            <a:endCxn id="6" idx="3"/>
          </p:cNvCxnSpPr>
          <p:nvPr/>
        </p:nvCxnSpPr>
        <p:spPr bwMode="auto">
          <a:xfrm>
            <a:off x="4544020" y="2578819"/>
            <a:ext cx="0" cy="1629966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9" name="AutoShape 9"/>
          <p:cNvCxnSpPr>
            <a:cxnSpLocks noChangeShapeType="1"/>
            <a:stCxn id="6" idx="1"/>
            <a:endCxn id="6" idx="0"/>
          </p:cNvCxnSpPr>
          <p:nvPr/>
        </p:nvCxnSpPr>
        <p:spPr bwMode="auto">
          <a:xfrm flipV="1">
            <a:off x="4544020" y="1751334"/>
            <a:ext cx="826294" cy="82748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042891" y="1751334"/>
            <a:ext cx="742950" cy="8572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3842741" y="2379984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3614141" y="3008634"/>
            <a:ext cx="18859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cxnSp>
        <p:nvCxnSpPr>
          <p:cNvPr id="13" name="AutoShape 13"/>
          <p:cNvCxnSpPr>
            <a:cxnSpLocks noChangeShapeType="1"/>
            <a:stCxn id="6" idx="4"/>
            <a:endCxn id="6" idx="2"/>
          </p:cNvCxnSpPr>
          <p:nvPr/>
        </p:nvCxnSpPr>
        <p:spPr bwMode="auto">
          <a:xfrm flipH="1">
            <a:off x="3614141" y="3393206"/>
            <a:ext cx="1858566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4" name="AutoShape 14"/>
          <p:cNvCxnSpPr>
            <a:cxnSpLocks noChangeShapeType="1"/>
            <a:stCxn id="6" idx="4"/>
            <a:endCxn id="6" idx="5"/>
          </p:cNvCxnSpPr>
          <p:nvPr/>
        </p:nvCxnSpPr>
        <p:spPr bwMode="auto">
          <a:xfrm flipV="1">
            <a:off x="5472708" y="2566913"/>
            <a:ext cx="827485" cy="826294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500091" y="2151384"/>
            <a:ext cx="800100" cy="8572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4014191" y="2151384"/>
            <a:ext cx="18859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71541" y="2379984"/>
            <a:ext cx="0" cy="165735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900141" y="2151384"/>
            <a:ext cx="0" cy="165735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071341" y="2608584"/>
            <a:ext cx="0" cy="160020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4071341" y="1751334"/>
            <a:ext cx="800100" cy="8572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3614141" y="3751585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128741" y="1922784"/>
            <a:ext cx="0" cy="160020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299941" y="1922784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5442941" y="2894334"/>
            <a:ext cx="857250" cy="8572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 rot="18661678">
            <a:off x="2451800" y="1717374"/>
            <a:ext cx="126041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Product group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4125868" y="4454991"/>
            <a:ext cx="65280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 b="1" dirty="0">
                <a:solidFill>
                  <a:schemeClr val="tx2"/>
                </a:solidFill>
                <a:latin typeface="Times New Roman" pitchFamily="18" charset="0"/>
              </a:rPr>
              <a:t>region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528542" y="2605012"/>
            <a:ext cx="61747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>
                <a:solidFill>
                  <a:schemeClr val="tx2"/>
                </a:solidFill>
                <a:latin typeface="Arial" charset="0"/>
              </a:rPr>
              <a:t>2 300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042892" y="2605012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4071342" y="2605012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5042892" y="3065784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042892" y="2780034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442942" y="2608584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042891" y="3465835"/>
            <a:ext cx="47320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>
                <a:solidFill>
                  <a:schemeClr val="tx2"/>
                </a:solidFill>
                <a:latin typeface="Arial" charset="0"/>
              </a:rPr>
              <a:t>200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785842" y="2094234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5795366" y="2104949"/>
            <a:ext cx="47320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>
                <a:solidFill>
                  <a:schemeClr val="tx2"/>
                </a:solidFill>
                <a:latin typeface="Arial" charset="0"/>
              </a:rPr>
              <a:t>130</a:t>
            </a: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014192" y="3065784"/>
            <a:ext cx="61747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>
                <a:solidFill>
                  <a:schemeClr val="tx2"/>
                </a:solidFill>
                <a:latin typeface="Arial" charset="0"/>
              </a:rPr>
              <a:t>5 024</a:t>
            </a:r>
            <a:endParaRPr lang="en-US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5748" y="3921900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Q1-2018</a:t>
            </a:r>
            <a:endParaRPr lang="sv-SE" sz="1050" dirty="0"/>
          </a:p>
        </p:txBody>
      </p:sp>
      <p:sp>
        <p:nvSpPr>
          <p:cNvPr id="39" name="TextBox 38"/>
          <p:cNvSpPr txBox="1"/>
          <p:nvPr/>
        </p:nvSpPr>
        <p:spPr>
          <a:xfrm>
            <a:off x="3045748" y="3475043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Q2-2018</a:t>
            </a:r>
            <a:endParaRPr lang="sv-SE" sz="1050" dirty="0"/>
          </a:p>
        </p:txBody>
      </p:sp>
      <p:sp>
        <p:nvSpPr>
          <p:cNvPr id="40" name="TextBox 39"/>
          <p:cNvSpPr txBox="1"/>
          <p:nvPr/>
        </p:nvSpPr>
        <p:spPr>
          <a:xfrm>
            <a:off x="3045748" y="3057804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Q3-2018</a:t>
            </a:r>
            <a:endParaRPr lang="sv-SE" sz="1050" dirty="0"/>
          </a:p>
        </p:txBody>
      </p:sp>
      <p:sp>
        <p:nvSpPr>
          <p:cNvPr id="41" name="TextBox 40"/>
          <p:cNvSpPr txBox="1"/>
          <p:nvPr/>
        </p:nvSpPr>
        <p:spPr>
          <a:xfrm>
            <a:off x="3054654" y="2644137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Q4-2018</a:t>
            </a:r>
            <a:endParaRPr lang="sv-SE" sz="1050" dirty="0"/>
          </a:p>
        </p:txBody>
      </p:sp>
      <p:sp>
        <p:nvSpPr>
          <p:cNvPr id="42" name="TextBox 41"/>
          <p:cNvSpPr txBox="1"/>
          <p:nvPr/>
        </p:nvSpPr>
        <p:spPr>
          <a:xfrm>
            <a:off x="3815916" y="4231563"/>
            <a:ext cx="486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A</a:t>
            </a:r>
          </a:p>
          <a:p>
            <a:endParaRPr lang="sv-SE" sz="1050" dirty="0"/>
          </a:p>
        </p:txBody>
      </p:sp>
      <p:sp>
        <p:nvSpPr>
          <p:cNvPr id="43" name="TextBox 42"/>
          <p:cNvSpPr txBox="1"/>
          <p:nvPr/>
        </p:nvSpPr>
        <p:spPr>
          <a:xfrm>
            <a:off x="4247964" y="4218649"/>
            <a:ext cx="486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34018" y="4231563"/>
            <a:ext cx="486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16682" y="4228124"/>
            <a:ext cx="729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D</a:t>
            </a:r>
          </a:p>
        </p:txBody>
      </p:sp>
      <p:sp>
        <p:nvSpPr>
          <p:cNvPr id="46" name="TextBox 45"/>
          <p:cNvSpPr txBox="1"/>
          <p:nvPr/>
        </p:nvSpPr>
        <p:spPr>
          <a:xfrm rot="710732">
            <a:off x="3138693" y="2262855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Group </a:t>
            </a:r>
            <a:r>
              <a:rPr lang="sv-SE" sz="1050" dirty="0"/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 rot="710732">
            <a:off x="3300711" y="2032664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Group </a:t>
            </a:r>
            <a:r>
              <a:rPr lang="sv-SE" sz="1050" dirty="0"/>
              <a:t>B</a:t>
            </a:r>
          </a:p>
        </p:txBody>
      </p:sp>
      <p:sp>
        <p:nvSpPr>
          <p:cNvPr id="48" name="TextBox 47"/>
          <p:cNvSpPr txBox="1"/>
          <p:nvPr/>
        </p:nvSpPr>
        <p:spPr>
          <a:xfrm rot="710732">
            <a:off x="3516735" y="1816640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Group </a:t>
            </a:r>
            <a:r>
              <a:rPr lang="sv-SE" sz="1050" dirty="0"/>
              <a:t>C</a:t>
            </a:r>
          </a:p>
        </p:txBody>
      </p:sp>
      <p:sp>
        <p:nvSpPr>
          <p:cNvPr id="49" name="TextBox 48"/>
          <p:cNvSpPr txBox="1"/>
          <p:nvPr/>
        </p:nvSpPr>
        <p:spPr>
          <a:xfrm rot="710732">
            <a:off x="3723853" y="1600616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Group </a:t>
            </a:r>
            <a:r>
              <a:rPr lang="sv-SE" sz="1050" dirty="0"/>
              <a:t>D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708668" y="421360"/>
            <a:ext cx="7644918" cy="85725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Cube</a:t>
            </a:r>
            <a:r>
              <a:rPr lang="sv-SE" dirty="0" smtClean="0"/>
              <a:t> – a </a:t>
            </a:r>
            <a:r>
              <a:rPr lang="sv-SE" dirty="0" err="1" smtClean="0"/>
              <a:t>multidimensional</a:t>
            </a:r>
            <a:r>
              <a:rPr lang="sv-SE" dirty="0" smtClean="0"/>
              <a:t> </a:t>
            </a:r>
            <a:r>
              <a:rPr lang="sv-SE" dirty="0" err="1" smtClean="0"/>
              <a:t>view</a:t>
            </a:r>
            <a:r>
              <a:rPr lang="sv-SE" dirty="0" smtClean="0"/>
              <a:t> on data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43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9668" y="92990"/>
            <a:ext cx="1418095" cy="1294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ctangle 50"/>
          <p:cNvSpPr/>
          <p:nvPr/>
        </p:nvSpPr>
        <p:spPr>
          <a:xfrm>
            <a:off x="1143000" y="1113588"/>
            <a:ext cx="6858000" cy="40299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16257259">
            <a:off x="2341834" y="3068143"/>
            <a:ext cx="7521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quarter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14141" y="1751334"/>
            <a:ext cx="2686050" cy="2457451"/>
          </a:xfrm>
          <a:prstGeom prst="cube">
            <a:avLst>
              <a:gd name="adj" fmla="val 33671"/>
            </a:avLst>
          </a:prstGeom>
          <a:gradFill rotWithShape="0">
            <a:gsLst>
              <a:gs pos="0">
                <a:srgbClr val="99FF99"/>
              </a:gs>
              <a:gs pos="100000">
                <a:srgbClr val="477647"/>
              </a:gs>
            </a:gsLst>
            <a:path path="rect">
              <a:fillToRect l="100000" b="10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042891" y="2608584"/>
            <a:ext cx="0" cy="160020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cxnSp>
        <p:nvCxnSpPr>
          <p:cNvPr id="8" name="AutoShape 8"/>
          <p:cNvCxnSpPr>
            <a:cxnSpLocks noChangeShapeType="1"/>
            <a:stCxn id="6" idx="1"/>
            <a:endCxn id="6" idx="3"/>
          </p:cNvCxnSpPr>
          <p:nvPr/>
        </p:nvCxnSpPr>
        <p:spPr bwMode="auto">
          <a:xfrm>
            <a:off x="4544020" y="2578819"/>
            <a:ext cx="0" cy="1629966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9" name="AutoShape 9"/>
          <p:cNvCxnSpPr>
            <a:cxnSpLocks noChangeShapeType="1"/>
            <a:stCxn id="6" idx="1"/>
            <a:endCxn id="6" idx="0"/>
          </p:cNvCxnSpPr>
          <p:nvPr/>
        </p:nvCxnSpPr>
        <p:spPr bwMode="auto">
          <a:xfrm flipV="1">
            <a:off x="4544020" y="1751334"/>
            <a:ext cx="826294" cy="82748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042891" y="1751334"/>
            <a:ext cx="742950" cy="8572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3842741" y="2379984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3614141" y="3008634"/>
            <a:ext cx="18859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cxnSp>
        <p:nvCxnSpPr>
          <p:cNvPr id="13" name="AutoShape 13"/>
          <p:cNvCxnSpPr>
            <a:cxnSpLocks noChangeShapeType="1"/>
            <a:stCxn id="6" idx="4"/>
            <a:endCxn id="6" idx="2"/>
          </p:cNvCxnSpPr>
          <p:nvPr/>
        </p:nvCxnSpPr>
        <p:spPr bwMode="auto">
          <a:xfrm flipH="1">
            <a:off x="3614141" y="3393206"/>
            <a:ext cx="1858566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4" name="AutoShape 14"/>
          <p:cNvCxnSpPr>
            <a:cxnSpLocks noChangeShapeType="1"/>
            <a:stCxn id="6" idx="4"/>
            <a:endCxn id="6" idx="5"/>
          </p:cNvCxnSpPr>
          <p:nvPr/>
        </p:nvCxnSpPr>
        <p:spPr bwMode="auto">
          <a:xfrm flipV="1">
            <a:off x="5472708" y="2566913"/>
            <a:ext cx="827485" cy="826294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500091" y="2151384"/>
            <a:ext cx="800100" cy="8572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4014191" y="2151384"/>
            <a:ext cx="18859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71541" y="2379984"/>
            <a:ext cx="0" cy="165735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900141" y="2151384"/>
            <a:ext cx="0" cy="165735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071341" y="2608584"/>
            <a:ext cx="0" cy="160020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4071341" y="1751334"/>
            <a:ext cx="800100" cy="8572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3614141" y="3751585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128741" y="1922784"/>
            <a:ext cx="0" cy="160020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299941" y="1922784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5442941" y="2894334"/>
            <a:ext cx="857250" cy="8572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 rot="18661678">
            <a:off x="2451800" y="1717374"/>
            <a:ext cx="126041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Product group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4125868" y="4454991"/>
            <a:ext cx="65280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 b="1" dirty="0">
                <a:solidFill>
                  <a:schemeClr val="tx2"/>
                </a:solidFill>
                <a:latin typeface="Times New Roman" pitchFamily="18" charset="0"/>
              </a:rPr>
              <a:t>region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528542" y="2605012"/>
            <a:ext cx="61747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>
                <a:solidFill>
                  <a:schemeClr val="tx2"/>
                </a:solidFill>
                <a:latin typeface="Arial" charset="0"/>
              </a:rPr>
              <a:t>2 300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042892" y="2605012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4071342" y="2605012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5042892" y="3065784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042892" y="2780034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442942" y="2608584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042891" y="3465835"/>
            <a:ext cx="47320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>
                <a:solidFill>
                  <a:schemeClr val="tx2"/>
                </a:solidFill>
                <a:latin typeface="Arial" charset="0"/>
              </a:rPr>
              <a:t>200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785842" y="2094234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5795366" y="2104949"/>
            <a:ext cx="47320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>
                <a:solidFill>
                  <a:schemeClr val="tx2"/>
                </a:solidFill>
                <a:latin typeface="Arial" charset="0"/>
              </a:rPr>
              <a:t>130</a:t>
            </a: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014192" y="3065784"/>
            <a:ext cx="61747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>
                <a:solidFill>
                  <a:schemeClr val="tx2"/>
                </a:solidFill>
                <a:latin typeface="Arial" charset="0"/>
              </a:rPr>
              <a:t>5 024</a:t>
            </a:r>
            <a:endParaRPr lang="en-US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5748" y="3921900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Q1-2018</a:t>
            </a:r>
            <a:endParaRPr lang="sv-SE" sz="1050" dirty="0"/>
          </a:p>
        </p:txBody>
      </p:sp>
      <p:sp>
        <p:nvSpPr>
          <p:cNvPr id="39" name="TextBox 38"/>
          <p:cNvSpPr txBox="1"/>
          <p:nvPr/>
        </p:nvSpPr>
        <p:spPr>
          <a:xfrm>
            <a:off x="3045748" y="3475043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Q2-2018</a:t>
            </a:r>
            <a:endParaRPr lang="sv-SE" sz="1050" dirty="0"/>
          </a:p>
        </p:txBody>
      </p:sp>
      <p:sp>
        <p:nvSpPr>
          <p:cNvPr id="40" name="TextBox 39"/>
          <p:cNvSpPr txBox="1"/>
          <p:nvPr/>
        </p:nvSpPr>
        <p:spPr>
          <a:xfrm>
            <a:off x="3045748" y="3057804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Q3-2018</a:t>
            </a:r>
            <a:endParaRPr lang="sv-SE" sz="1050" dirty="0"/>
          </a:p>
        </p:txBody>
      </p:sp>
      <p:sp>
        <p:nvSpPr>
          <p:cNvPr id="41" name="TextBox 40"/>
          <p:cNvSpPr txBox="1"/>
          <p:nvPr/>
        </p:nvSpPr>
        <p:spPr>
          <a:xfrm>
            <a:off x="3054654" y="2644137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Q4-2018</a:t>
            </a:r>
            <a:endParaRPr lang="sv-SE" sz="1050" dirty="0"/>
          </a:p>
        </p:txBody>
      </p:sp>
      <p:sp>
        <p:nvSpPr>
          <p:cNvPr id="42" name="TextBox 41"/>
          <p:cNvSpPr txBox="1"/>
          <p:nvPr/>
        </p:nvSpPr>
        <p:spPr>
          <a:xfrm>
            <a:off x="3815916" y="4231563"/>
            <a:ext cx="486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A</a:t>
            </a:r>
          </a:p>
          <a:p>
            <a:endParaRPr lang="sv-SE" sz="1050" dirty="0"/>
          </a:p>
        </p:txBody>
      </p:sp>
      <p:sp>
        <p:nvSpPr>
          <p:cNvPr id="43" name="TextBox 42"/>
          <p:cNvSpPr txBox="1"/>
          <p:nvPr/>
        </p:nvSpPr>
        <p:spPr>
          <a:xfrm>
            <a:off x="4247964" y="4218649"/>
            <a:ext cx="486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34018" y="4231563"/>
            <a:ext cx="486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16682" y="4228124"/>
            <a:ext cx="729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D</a:t>
            </a:r>
          </a:p>
        </p:txBody>
      </p:sp>
      <p:sp>
        <p:nvSpPr>
          <p:cNvPr id="46" name="TextBox 45"/>
          <p:cNvSpPr txBox="1"/>
          <p:nvPr/>
        </p:nvSpPr>
        <p:spPr>
          <a:xfrm rot="710732">
            <a:off x="3138693" y="2262855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Group </a:t>
            </a:r>
            <a:r>
              <a:rPr lang="sv-SE" sz="1050" dirty="0"/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 rot="710732">
            <a:off x="3300711" y="2032664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Group </a:t>
            </a:r>
            <a:r>
              <a:rPr lang="sv-SE" sz="1050" dirty="0"/>
              <a:t>B</a:t>
            </a:r>
          </a:p>
        </p:txBody>
      </p:sp>
      <p:sp>
        <p:nvSpPr>
          <p:cNvPr id="48" name="TextBox 47"/>
          <p:cNvSpPr txBox="1"/>
          <p:nvPr/>
        </p:nvSpPr>
        <p:spPr>
          <a:xfrm rot="710732">
            <a:off x="3516735" y="1816640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Group </a:t>
            </a:r>
            <a:r>
              <a:rPr lang="sv-SE" sz="1050" dirty="0"/>
              <a:t>C</a:t>
            </a:r>
          </a:p>
        </p:txBody>
      </p:sp>
      <p:sp>
        <p:nvSpPr>
          <p:cNvPr id="49" name="TextBox 48"/>
          <p:cNvSpPr txBox="1"/>
          <p:nvPr/>
        </p:nvSpPr>
        <p:spPr>
          <a:xfrm rot="710732">
            <a:off x="3723853" y="1600616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Group </a:t>
            </a:r>
            <a:r>
              <a:rPr lang="sv-SE" sz="1050" dirty="0"/>
              <a:t>D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708668" y="421360"/>
            <a:ext cx="7644918" cy="85725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Cube</a:t>
            </a:r>
            <a:r>
              <a:rPr lang="sv-SE" dirty="0" smtClean="0"/>
              <a:t> – a </a:t>
            </a:r>
            <a:r>
              <a:rPr lang="sv-SE" dirty="0" err="1" smtClean="0"/>
              <a:t>multidimensional</a:t>
            </a:r>
            <a:r>
              <a:rPr lang="sv-SE" dirty="0" smtClean="0"/>
              <a:t> </a:t>
            </a:r>
            <a:r>
              <a:rPr lang="sv-SE" dirty="0" err="1" smtClean="0"/>
              <a:t>view</a:t>
            </a:r>
            <a:r>
              <a:rPr lang="sv-SE" dirty="0" smtClean="0"/>
              <a:t> on data </a:t>
            </a:r>
            <a:endParaRPr lang="sv-SE" dirty="0"/>
          </a:p>
        </p:txBody>
      </p:sp>
      <p:sp>
        <p:nvSpPr>
          <p:cNvPr id="50" name="Oval 49"/>
          <p:cNvSpPr/>
          <p:nvPr/>
        </p:nvSpPr>
        <p:spPr>
          <a:xfrm>
            <a:off x="2519772" y="1005576"/>
            <a:ext cx="1512168" cy="3618402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52" name="Oval 51"/>
          <p:cNvSpPr/>
          <p:nvPr/>
        </p:nvSpPr>
        <p:spPr>
          <a:xfrm rot="5400000">
            <a:off x="3994580" y="2663117"/>
            <a:ext cx="776799" cy="3618402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  <a:p>
            <a:pPr algn="ctr"/>
            <a:endParaRPr lang="sv-SE" sz="1350" dirty="0"/>
          </a:p>
        </p:txBody>
      </p:sp>
      <p:sp>
        <p:nvSpPr>
          <p:cNvPr id="54" name="Oval 53"/>
          <p:cNvSpPr/>
          <p:nvPr/>
        </p:nvSpPr>
        <p:spPr>
          <a:xfrm>
            <a:off x="3815916" y="1707654"/>
            <a:ext cx="2862318" cy="243027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5" name="TextBox 54"/>
          <p:cNvSpPr txBox="1"/>
          <p:nvPr/>
        </p:nvSpPr>
        <p:spPr>
          <a:xfrm>
            <a:off x="6413273" y="2441326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Arial Black" pitchFamily="34" charset="0"/>
              </a:rPr>
              <a:t>Facts</a:t>
            </a:r>
            <a:r>
              <a:rPr lang="sv-SE" sz="1400" dirty="0" smtClean="0">
                <a:latin typeface="Arial Black" pitchFamily="34" charset="0"/>
              </a:rPr>
              <a:t>/</a:t>
            </a:r>
            <a:endParaRPr lang="sv-SE" sz="1400" dirty="0">
              <a:latin typeface="Arial Black" pitchFamily="34" charset="0"/>
            </a:endParaRPr>
          </a:p>
          <a:p>
            <a:r>
              <a:rPr lang="sv-SE" sz="1400" dirty="0" err="1" smtClean="0">
                <a:latin typeface="Arial Black" pitchFamily="34" charset="0"/>
              </a:rPr>
              <a:t>Measures</a:t>
            </a:r>
            <a:endParaRPr lang="sv-SE" sz="1400" dirty="0">
              <a:latin typeface="Arial Black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80954" y="1087754"/>
            <a:ext cx="171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 Black" pitchFamily="34" charset="0"/>
              </a:rPr>
              <a:t>Dimensions/</a:t>
            </a:r>
            <a:endParaRPr lang="sv-SE" sz="1400" dirty="0">
              <a:latin typeface="Arial Black" pitchFamily="34" charset="0"/>
            </a:endParaRPr>
          </a:p>
          <a:p>
            <a:r>
              <a:rPr lang="sv-SE" sz="1400" dirty="0" err="1" smtClean="0">
                <a:latin typeface="Arial Black" pitchFamily="34" charset="0"/>
              </a:rPr>
              <a:t>Perspectives</a:t>
            </a:r>
            <a:endParaRPr lang="sv-SE" sz="1400" dirty="0">
              <a:latin typeface="Arial Black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62483" y="4316797"/>
            <a:ext cx="171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 Black" pitchFamily="34" charset="0"/>
              </a:rPr>
              <a:t>Dimensions/</a:t>
            </a:r>
            <a:endParaRPr lang="sv-SE" sz="1400" dirty="0">
              <a:latin typeface="Arial Black" pitchFamily="34" charset="0"/>
            </a:endParaRPr>
          </a:p>
          <a:p>
            <a:r>
              <a:rPr lang="sv-SE" sz="1400" dirty="0" err="1" smtClean="0">
                <a:latin typeface="Arial Black" pitchFamily="34" charset="0"/>
              </a:rPr>
              <a:t>Perspectives</a:t>
            </a:r>
            <a:endParaRPr lang="sv-SE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Rectangle 345"/>
          <p:cNvSpPr/>
          <p:nvPr/>
        </p:nvSpPr>
        <p:spPr>
          <a:xfrm>
            <a:off x="7609668" y="92990"/>
            <a:ext cx="1418095" cy="1294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288406" y="1062385"/>
            <a:ext cx="1343025" cy="1401366"/>
            <a:chOff x="984" y="1220"/>
            <a:chExt cx="1128" cy="1177"/>
          </a:xfrm>
        </p:grpSpPr>
        <p:sp>
          <p:nvSpPr>
            <p:cNvPr id="55370" name="AutoShape 38"/>
            <p:cNvSpPr>
              <a:spLocks noChangeArrowheads="1"/>
            </p:cNvSpPr>
            <p:nvPr/>
          </p:nvSpPr>
          <p:spPr bwMode="auto">
            <a:xfrm>
              <a:off x="984" y="1220"/>
              <a:ext cx="1128" cy="1177"/>
            </a:xfrm>
            <a:prstGeom prst="cube">
              <a:avLst>
                <a:gd name="adj" fmla="val 33671"/>
              </a:avLst>
            </a:prstGeom>
            <a:gradFill rotWithShape="0">
              <a:gsLst>
                <a:gs pos="0">
                  <a:srgbClr val="99FF99"/>
                </a:gs>
                <a:gs pos="100000">
                  <a:srgbClr val="477647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5371" name="Line 39"/>
            <p:cNvSpPr>
              <a:spLocks noChangeShapeType="1"/>
            </p:cNvSpPr>
            <p:nvPr/>
          </p:nvSpPr>
          <p:spPr bwMode="auto">
            <a:xfrm>
              <a:off x="1584" y="1630"/>
              <a:ext cx="0" cy="76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cxnSp>
          <p:nvCxnSpPr>
            <p:cNvPr id="55372" name="AutoShape 40"/>
            <p:cNvCxnSpPr>
              <a:cxnSpLocks noChangeShapeType="1"/>
              <a:stCxn id="55370" idx="1"/>
              <a:endCxn id="55370" idx="3"/>
            </p:cNvCxnSpPr>
            <p:nvPr/>
          </p:nvCxnSpPr>
          <p:spPr bwMode="auto">
            <a:xfrm>
              <a:off x="1375" y="1616"/>
              <a:ext cx="0" cy="78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55373" name="AutoShape 41"/>
            <p:cNvCxnSpPr>
              <a:cxnSpLocks noChangeShapeType="1"/>
              <a:stCxn id="55370" idx="1"/>
              <a:endCxn id="55370" idx="0"/>
            </p:cNvCxnSpPr>
            <p:nvPr/>
          </p:nvCxnSpPr>
          <p:spPr bwMode="auto">
            <a:xfrm flipV="1">
              <a:off x="1375" y="1220"/>
              <a:ext cx="347" cy="396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55374" name="Line 42"/>
            <p:cNvSpPr>
              <a:spLocks noChangeShapeType="1"/>
            </p:cNvSpPr>
            <p:nvPr/>
          </p:nvSpPr>
          <p:spPr bwMode="auto">
            <a:xfrm flipV="1">
              <a:off x="1584" y="1220"/>
              <a:ext cx="312" cy="41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5375" name="Line 43"/>
            <p:cNvSpPr>
              <a:spLocks noChangeShapeType="1"/>
            </p:cNvSpPr>
            <p:nvPr/>
          </p:nvSpPr>
          <p:spPr bwMode="auto">
            <a:xfrm flipH="1">
              <a:off x="1080" y="1521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5376" name="Line 44"/>
            <p:cNvSpPr>
              <a:spLocks noChangeShapeType="1"/>
            </p:cNvSpPr>
            <p:nvPr/>
          </p:nvSpPr>
          <p:spPr bwMode="auto">
            <a:xfrm flipH="1">
              <a:off x="984" y="1822"/>
              <a:ext cx="7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cxnSp>
          <p:nvCxnSpPr>
            <p:cNvPr id="55377" name="AutoShape 45"/>
            <p:cNvCxnSpPr>
              <a:cxnSpLocks noChangeShapeType="1"/>
              <a:stCxn id="55370" idx="4"/>
              <a:endCxn id="55370" idx="2"/>
            </p:cNvCxnSpPr>
            <p:nvPr/>
          </p:nvCxnSpPr>
          <p:spPr bwMode="auto">
            <a:xfrm flipH="1">
              <a:off x="984" y="2006"/>
              <a:ext cx="781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55378" name="AutoShape 46"/>
            <p:cNvCxnSpPr>
              <a:cxnSpLocks noChangeShapeType="1"/>
              <a:stCxn id="55370" idx="4"/>
              <a:endCxn id="55370" idx="5"/>
            </p:cNvCxnSpPr>
            <p:nvPr/>
          </p:nvCxnSpPr>
          <p:spPr bwMode="auto">
            <a:xfrm flipV="1">
              <a:off x="1765" y="1610"/>
              <a:ext cx="347" cy="396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55379" name="Line 47"/>
            <p:cNvSpPr>
              <a:spLocks noChangeShapeType="1"/>
            </p:cNvSpPr>
            <p:nvPr/>
          </p:nvSpPr>
          <p:spPr bwMode="auto">
            <a:xfrm flipV="1">
              <a:off x="1776" y="1411"/>
              <a:ext cx="336" cy="41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5380" name="Line 48"/>
            <p:cNvSpPr>
              <a:spLocks noChangeShapeType="1"/>
            </p:cNvSpPr>
            <p:nvPr/>
          </p:nvSpPr>
          <p:spPr bwMode="auto">
            <a:xfrm flipH="1">
              <a:off x="1152" y="1411"/>
              <a:ext cx="7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5381" name="Line 49"/>
            <p:cNvSpPr>
              <a:spLocks noChangeShapeType="1"/>
            </p:cNvSpPr>
            <p:nvPr/>
          </p:nvSpPr>
          <p:spPr bwMode="auto">
            <a:xfrm>
              <a:off x="1848" y="1521"/>
              <a:ext cx="0" cy="7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5382" name="Line 50"/>
            <p:cNvSpPr>
              <a:spLocks noChangeShapeType="1"/>
            </p:cNvSpPr>
            <p:nvPr/>
          </p:nvSpPr>
          <p:spPr bwMode="auto">
            <a:xfrm>
              <a:off x="1944" y="1411"/>
              <a:ext cx="0" cy="7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5383" name="Line 51"/>
            <p:cNvSpPr>
              <a:spLocks noChangeShapeType="1"/>
            </p:cNvSpPr>
            <p:nvPr/>
          </p:nvSpPr>
          <p:spPr bwMode="auto">
            <a:xfrm>
              <a:off x="1176" y="1630"/>
              <a:ext cx="0" cy="76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5384" name="Line 52"/>
            <p:cNvSpPr>
              <a:spLocks noChangeShapeType="1"/>
            </p:cNvSpPr>
            <p:nvPr/>
          </p:nvSpPr>
          <p:spPr bwMode="auto">
            <a:xfrm flipV="1">
              <a:off x="1176" y="1220"/>
              <a:ext cx="336" cy="41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5385" name="Line 53"/>
            <p:cNvSpPr>
              <a:spLocks noChangeShapeType="1"/>
            </p:cNvSpPr>
            <p:nvPr/>
          </p:nvSpPr>
          <p:spPr bwMode="auto">
            <a:xfrm flipH="1">
              <a:off x="984" y="2178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5386" name="Line 54"/>
            <p:cNvSpPr>
              <a:spLocks noChangeShapeType="1"/>
            </p:cNvSpPr>
            <p:nvPr/>
          </p:nvSpPr>
          <p:spPr bwMode="auto">
            <a:xfrm>
              <a:off x="2040" y="1302"/>
              <a:ext cx="0" cy="76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5387" name="Line 55"/>
            <p:cNvSpPr>
              <a:spLocks noChangeShapeType="1"/>
            </p:cNvSpPr>
            <p:nvPr/>
          </p:nvSpPr>
          <p:spPr bwMode="auto">
            <a:xfrm>
              <a:off x="1272" y="1302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5388" name="Line 56"/>
            <p:cNvSpPr>
              <a:spLocks noChangeShapeType="1"/>
            </p:cNvSpPr>
            <p:nvPr/>
          </p:nvSpPr>
          <p:spPr bwMode="auto">
            <a:xfrm flipV="1">
              <a:off x="1752" y="1767"/>
              <a:ext cx="360" cy="41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5389" name="Text Box 57"/>
            <p:cNvSpPr txBox="1">
              <a:spLocks noChangeArrowheads="1"/>
            </p:cNvSpPr>
            <p:nvPr/>
          </p:nvSpPr>
          <p:spPr bwMode="auto">
            <a:xfrm>
              <a:off x="1555" y="162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5390" name="Text Box 58"/>
            <p:cNvSpPr txBox="1">
              <a:spLocks noChangeArrowheads="1"/>
            </p:cNvSpPr>
            <p:nvPr/>
          </p:nvSpPr>
          <p:spPr bwMode="auto">
            <a:xfrm>
              <a:off x="1147" y="162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5391" name="Text Box 59"/>
            <p:cNvSpPr txBox="1">
              <a:spLocks noChangeArrowheads="1"/>
            </p:cNvSpPr>
            <p:nvPr/>
          </p:nvSpPr>
          <p:spPr bwMode="auto">
            <a:xfrm>
              <a:off x="1555" y="184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5392" name="Text Box 60"/>
            <p:cNvSpPr txBox="1">
              <a:spLocks noChangeArrowheads="1"/>
            </p:cNvSpPr>
            <p:nvPr/>
          </p:nvSpPr>
          <p:spPr bwMode="auto">
            <a:xfrm>
              <a:off x="1555" y="1713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5393" name="Text Box 61"/>
            <p:cNvSpPr txBox="1">
              <a:spLocks noChangeArrowheads="1"/>
            </p:cNvSpPr>
            <p:nvPr/>
          </p:nvSpPr>
          <p:spPr bwMode="auto">
            <a:xfrm>
              <a:off x="1723" y="1630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5394" name="Text Box 62"/>
            <p:cNvSpPr txBox="1">
              <a:spLocks noChangeArrowheads="1"/>
            </p:cNvSpPr>
            <p:nvPr/>
          </p:nvSpPr>
          <p:spPr bwMode="auto">
            <a:xfrm>
              <a:off x="1867" y="1384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1555669" y="1092747"/>
            <a:ext cx="1872852" cy="1649016"/>
            <a:chOff x="515" y="1984"/>
            <a:chExt cx="1573" cy="1385"/>
          </a:xfrm>
        </p:grpSpPr>
        <p:sp>
          <p:nvSpPr>
            <p:cNvPr id="55312" name="Text Box 93"/>
            <p:cNvSpPr txBox="1">
              <a:spLocks noChangeArrowheads="1"/>
            </p:cNvSpPr>
            <p:nvPr/>
          </p:nvSpPr>
          <p:spPr bwMode="auto">
            <a:xfrm rot="16257259">
              <a:off x="441" y="2619"/>
              <a:ext cx="6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 b="1" dirty="0" smtClean="0">
                  <a:solidFill>
                    <a:schemeClr val="tx2"/>
                  </a:solidFill>
                  <a:latin typeface="Times New Roman" pitchFamily="18" charset="0"/>
                </a:rPr>
                <a:t>Quarter</a:t>
              </a:r>
              <a:endParaRPr lang="en-GB" sz="12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55313" name="Text Box 94"/>
            <p:cNvSpPr txBox="1">
              <a:spLocks noChangeArrowheads="1"/>
            </p:cNvSpPr>
            <p:nvPr/>
          </p:nvSpPr>
          <p:spPr bwMode="auto">
            <a:xfrm rot="19082962">
              <a:off x="515" y="1992"/>
              <a:ext cx="9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 b="1" dirty="0" smtClean="0">
                  <a:solidFill>
                    <a:schemeClr val="tx2"/>
                  </a:solidFill>
                  <a:latin typeface="Times New Roman" pitchFamily="18" charset="0"/>
                </a:rPr>
                <a:t>Product Group</a:t>
              </a:r>
              <a:endParaRPr lang="en-GB" sz="12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55314" name="Text Box 95"/>
            <p:cNvSpPr txBox="1">
              <a:spLocks noChangeArrowheads="1"/>
            </p:cNvSpPr>
            <p:nvPr/>
          </p:nvSpPr>
          <p:spPr bwMode="auto">
            <a:xfrm>
              <a:off x="1078" y="3136"/>
              <a:ext cx="5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 b="1" dirty="0" smtClean="0">
                  <a:solidFill>
                    <a:schemeClr val="tx2"/>
                  </a:solidFill>
                  <a:latin typeface="Times New Roman" pitchFamily="18" charset="0"/>
                </a:rPr>
                <a:t>Region</a:t>
              </a:r>
              <a:endParaRPr lang="en-GB" sz="12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grpSp>
          <p:nvGrpSpPr>
            <p:cNvPr id="8" name="Group 96"/>
            <p:cNvGrpSpPr>
              <a:grpSpLocks/>
            </p:cNvGrpSpPr>
            <p:nvPr/>
          </p:nvGrpSpPr>
          <p:grpSpPr bwMode="auto">
            <a:xfrm>
              <a:off x="960" y="1984"/>
              <a:ext cx="1128" cy="1177"/>
              <a:chOff x="984" y="1220"/>
              <a:chExt cx="1128" cy="1177"/>
            </a:xfrm>
          </p:grpSpPr>
          <p:sp>
            <p:nvSpPr>
              <p:cNvPr id="55316" name="AutoShape 97"/>
              <p:cNvSpPr>
                <a:spLocks noChangeArrowheads="1"/>
              </p:cNvSpPr>
              <p:nvPr/>
            </p:nvSpPr>
            <p:spPr bwMode="auto">
              <a:xfrm>
                <a:off x="984" y="1220"/>
                <a:ext cx="1128" cy="1177"/>
              </a:xfrm>
              <a:prstGeom prst="cube">
                <a:avLst>
                  <a:gd name="adj" fmla="val 33671"/>
                </a:avLst>
              </a:prstGeom>
              <a:gradFill rotWithShape="0">
                <a:gsLst>
                  <a:gs pos="0">
                    <a:srgbClr val="99FF99"/>
                  </a:gs>
                  <a:gs pos="100000">
                    <a:srgbClr val="477647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sp>
            <p:nvSpPr>
              <p:cNvPr id="55317" name="Line 98"/>
              <p:cNvSpPr>
                <a:spLocks noChangeShapeType="1"/>
              </p:cNvSpPr>
              <p:nvPr/>
            </p:nvSpPr>
            <p:spPr bwMode="auto">
              <a:xfrm>
                <a:off x="1584" y="1630"/>
                <a:ext cx="0" cy="767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cxnSp>
            <p:nvCxnSpPr>
              <p:cNvPr id="55318" name="AutoShape 99"/>
              <p:cNvCxnSpPr>
                <a:cxnSpLocks noChangeShapeType="1"/>
                <a:stCxn id="55316" idx="1"/>
                <a:endCxn id="55316" idx="3"/>
              </p:cNvCxnSpPr>
              <p:nvPr/>
            </p:nvCxnSpPr>
            <p:spPr bwMode="auto">
              <a:xfrm>
                <a:off x="1375" y="1616"/>
                <a:ext cx="0" cy="781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55319" name="AutoShape 100"/>
              <p:cNvCxnSpPr>
                <a:cxnSpLocks noChangeShapeType="1"/>
                <a:stCxn id="55316" idx="1"/>
                <a:endCxn id="55316" idx="0"/>
              </p:cNvCxnSpPr>
              <p:nvPr/>
            </p:nvCxnSpPr>
            <p:spPr bwMode="auto">
              <a:xfrm flipV="1">
                <a:off x="1375" y="1220"/>
                <a:ext cx="347" cy="396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</p:cxnSp>
          <p:sp>
            <p:nvSpPr>
              <p:cNvPr id="55320" name="Line 101"/>
              <p:cNvSpPr>
                <a:spLocks noChangeShapeType="1"/>
              </p:cNvSpPr>
              <p:nvPr/>
            </p:nvSpPr>
            <p:spPr bwMode="auto">
              <a:xfrm flipV="1">
                <a:off x="1584" y="1220"/>
                <a:ext cx="312" cy="41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sp>
            <p:nvSpPr>
              <p:cNvPr id="55321" name="Line 102"/>
              <p:cNvSpPr>
                <a:spLocks noChangeShapeType="1"/>
              </p:cNvSpPr>
              <p:nvPr/>
            </p:nvSpPr>
            <p:spPr bwMode="auto">
              <a:xfrm flipH="1">
                <a:off x="1080" y="1521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sp>
            <p:nvSpPr>
              <p:cNvPr id="55322" name="Line 103"/>
              <p:cNvSpPr>
                <a:spLocks noChangeShapeType="1"/>
              </p:cNvSpPr>
              <p:nvPr/>
            </p:nvSpPr>
            <p:spPr bwMode="auto">
              <a:xfrm flipH="1">
                <a:off x="984" y="1822"/>
                <a:ext cx="79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cxnSp>
            <p:nvCxnSpPr>
              <p:cNvPr id="55323" name="AutoShape 104"/>
              <p:cNvCxnSpPr>
                <a:cxnSpLocks noChangeShapeType="1"/>
                <a:stCxn id="55316" idx="4"/>
                <a:endCxn id="55316" idx="2"/>
              </p:cNvCxnSpPr>
              <p:nvPr/>
            </p:nvCxnSpPr>
            <p:spPr bwMode="auto">
              <a:xfrm flipH="1">
                <a:off x="984" y="2006"/>
                <a:ext cx="781" cy="0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55324" name="AutoShape 105"/>
              <p:cNvCxnSpPr>
                <a:cxnSpLocks noChangeShapeType="1"/>
                <a:stCxn id="55316" idx="4"/>
                <a:endCxn id="55316" idx="5"/>
              </p:cNvCxnSpPr>
              <p:nvPr/>
            </p:nvCxnSpPr>
            <p:spPr bwMode="auto">
              <a:xfrm flipV="1">
                <a:off x="1765" y="1610"/>
                <a:ext cx="347" cy="396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</p:cxnSp>
          <p:sp>
            <p:nvSpPr>
              <p:cNvPr id="55325" name="Line 106"/>
              <p:cNvSpPr>
                <a:spLocks noChangeShapeType="1"/>
              </p:cNvSpPr>
              <p:nvPr/>
            </p:nvSpPr>
            <p:spPr bwMode="auto">
              <a:xfrm flipV="1">
                <a:off x="1776" y="1411"/>
                <a:ext cx="336" cy="411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sp>
            <p:nvSpPr>
              <p:cNvPr id="55326" name="Line 107"/>
              <p:cNvSpPr>
                <a:spLocks noChangeShapeType="1"/>
              </p:cNvSpPr>
              <p:nvPr/>
            </p:nvSpPr>
            <p:spPr bwMode="auto">
              <a:xfrm flipH="1">
                <a:off x="1152" y="1411"/>
                <a:ext cx="79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sp>
            <p:nvSpPr>
              <p:cNvPr id="55327" name="Line 108"/>
              <p:cNvSpPr>
                <a:spLocks noChangeShapeType="1"/>
              </p:cNvSpPr>
              <p:nvPr/>
            </p:nvSpPr>
            <p:spPr bwMode="auto">
              <a:xfrm>
                <a:off x="1848" y="1521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sp>
            <p:nvSpPr>
              <p:cNvPr id="55328" name="Line 109"/>
              <p:cNvSpPr>
                <a:spLocks noChangeShapeType="1"/>
              </p:cNvSpPr>
              <p:nvPr/>
            </p:nvSpPr>
            <p:spPr bwMode="auto">
              <a:xfrm>
                <a:off x="1944" y="1411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sp>
            <p:nvSpPr>
              <p:cNvPr id="55329" name="Line 110"/>
              <p:cNvSpPr>
                <a:spLocks noChangeShapeType="1"/>
              </p:cNvSpPr>
              <p:nvPr/>
            </p:nvSpPr>
            <p:spPr bwMode="auto">
              <a:xfrm>
                <a:off x="1176" y="1630"/>
                <a:ext cx="0" cy="767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sp>
            <p:nvSpPr>
              <p:cNvPr id="55330" name="Line 111"/>
              <p:cNvSpPr>
                <a:spLocks noChangeShapeType="1"/>
              </p:cNvSpPr>
              <p:nvPr/>
            </p:nvSpPr>
            <p:spPr bwMode="auto">
              <a:xfrm flipV="1">
                <a:off x="1176" y="1220"/>
                <a:ext cx="336" cy="41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sp>
            <p:nvSpPr>
              <p:cNvPr id="55331" name="Line 112"/>
              <p:cNvSpPr>
                <a:spLocks noChangeShapeType="1"/>
              </p:cNvSpPr>
              <p:nvPr/>
            </p:nvSpPr>
            <p:spPr bwMode="auto">
              <a:xfrm flipH="1">
                <a:off x="984" y="217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sp>
            <p:nvSpPr>
              <p:cNvPr id="55332" name="Line 113"/>
              <p:cNvSpPr>
                <a:spLocks noChangeShapeType="1"/>
              </p:cNvSpPr>
              <p:nvPr/>
            </p:nvSpPr>
            <p:spPr bwMode="auto">
              <a:xfrm>
                <a:off x="2040" y="1302"/>
                <a:ext cx="0" cy="76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sp>
            <p:nvSpPr>
              <p:cNvPr id="55333" name="Line 114"/>
              <p:cNvSpPr>
                <a:spLocks noChangeShapeType="1"/>
              </p:cNvSpPr>
              <p:nvPr/>
            </p:nvSpPr>
            <p:spPr bwMode="auto">
              <a:xfrm>
                <a:off x="1272" y="130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sp>
            <p:nvSpPr>
              <p:cNvPr id="55334" name="Line 115"/>
              <p:cNvSpPr>
                <a:spLocks noChangeShapeType="1"/>
              </p:cNvSpPr>
              <p:nvPr/>
            </p:nvSpPr>
            <p:spPr bwMode="auto">
              <a:xfrm flipV="1">
                <a:off x="1752" y="1767"/>
                <a:ext cx="360" cy="411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350"/>
              </a:p>
            </p:txBody>
          </p:sp>
          <p:sp>
            <p:nvSpPr>
              <p:cNvPr id="55335" name="Text Box 116"/>
              <p:cNvSpPr txBox="1">
                <a:spLocks noChangeArrowheads="1"/>
              </p:cNvSpPr>
              <p:nvPr/>
            </p:nvSpPr>
            <p:spPr bwMode="auto">
              <a:xfrm>
                <a:off x="1555" y="1629"/>
                <a:ext cx="15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GB" sz="135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55336" name="Text Box 117"/>
              <p:cNvSpPr txBox="1">
                <a:spLocks noChangeArrowheads="1"/>
              </p:cNvSpPr>
              <p:nvPr/>
            </p:nvSpPr>
            <p:spPr bwMode="auto">
              <a:xfrm>
                <a:off x="1147" y="1629"/>
                <a:ext cx="15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GB" sz="135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55337" name="Text Box 118"/>
              <p:cNvSpPr txBox="1">
                <a:spLocks noChangeArrowheads="1"/>
              </p:cNvSpPr>
              <p:nvPr/>
            </p:nvSpPr>
            <p:spPr bwMode="auto">
              <a:xfrm>
                <a:off x="1555" y="1849"/>
                <a:ext cx="15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GB" sz="135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55338" name="Text Box 119"/>
              <p:cNvSpPr txBox="1">
                <a:spLocks noChangeArrowheads="1"/>
              </p:cNvSpPr>
              <p:nvPr/>
            </p:nvSpPr>
            <p:spPr bwMode="auto">
              <a:xfrm>
                <a:off x="1555" y="1713"/>
                <a:ext cx="15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GB" sz="135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55339" name="Text Box 120"/>
              <p:cNvSpPr txBox="1">
                <a:spLocks noChangeArrowheads="1"/>
              </p:cNvSpPr>
              <p:nvPr/>
            </p:nvSpPr>
            <p:spPr bwMode="auto">
              <a:xfrm>
                <a:off x="1723" y="1630"/>
                <a:ext cx="15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GB" sz="135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55340" name="Text Box 121"/>
              <p:cNvSpPr txBox="1">
                <a:spLocks noChangeArrowheads="1"/>
              </p:cNvSpPr>
              <p:nvPr/>
            </p:nvSpPr>
            <p:spPr bwMode="auto">
              <a:xfrm>
                <a:off x="1867" y="1384"/>
                <a:ext cx="15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GB" sz="1350">
                  <a:solidFill>
                    <a:schemeClr val="tx2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5307" name="Line 122"/>
          <p:cNvSpPr>
            <a:spLocks noChangeShapeType="1"/>
          </p:cNvSpPr>
          <p:nvPr/>
        </p:nvSpPr>
        <p:spPr bwMode="auto">
          <a:xfrm>
            <a:off x="1285398" y="1492796"/>
            <a:ext cx="0" cy="337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5308" name="Line 123"/>
          <p:cNvSpPr>
            <a:spLocks noChangeShapeType="1"/>
          </p:cNvSpPr>
          <p:nvPr/>
        </p:nvSpPr>
        <p:spPr bwMode="auto">
          <a:xfrm flipV="1">
            <a:off x="1285398" y="4864646"/>
            <a:ext cx="588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5309" name="Text Box 124"/>
          <p:cNvSpPr txBox="1">
            <a:spLocks noChangeArrowheads="1"/>
          </p:cNvSpPr>
          <p:nvPr/>
        </p:nvSpPr>
        <p:spPr bwMode="auto">
          <a:xfrm>
            <a:off x="6598735" y="4521146"/>
            <a:ext cx="144315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Customer Group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310" name="Text Box 125"/>
          <p:cNvSpPr txBox="1">
            <a:spLocks noChangeArrowheads="1"/>
          </p:cNvSpPr>
          <p:nvPr/>
        </p:nvSpPr>
        <p:spPr bwMode="auto">
          <a:xfrm>
            <a:off x="377087" y="1083801"/>
            <a:ext cx="1068916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Long term promotion campaign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101642" y="1594868"/>
            <a:ext cx="1661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Go-to-TV </a:t>
            </a:r>
            <a:endParaRPr lang="sv-SE" sz="1050" dirty="0"/>
          </a:p>
        </p:txBody>
      </p:sp>
      <p:sp>
        <p:nvSpPr>
          <p:cNvPr id="132" name="TextBox 131"/>
          <p:cNvSpPr txBox="1"/>
          <p:nvPr/>
        </p:nvSpPr>
        <p:spPr>
          <a:xfrm>
            <a:off x="1877790" y="4841187"/>
            <a:ext cx="1188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err="1" smtClean="0"/>
              <a:t>Customer</a:t>
            </a:r>
            <a:r>
              <a:rPr lang="sv-SE" sz="1050" dirty="0" smtClean="0"/>
              <a:t> Group </a:t>
            </a:r>
            <a:r>
              <a:rPr lang="sv-SE" sz="1050" dirty="0"/>
              <a:t>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930018" y="4841187"/>
            <a:ext cx="1188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err="1" smtClean="0"/>
              <a:t>Customer</a:t>
            </a:r>
            <a:r>
              <a:rPr lang="sv-SE" sz="1050" dirty="0" smtClean="0"/>
              <a:t> Group </a:t>
            </a:r>
            <a:r>
              <a:rPr lang="sv-SE" sz="1050" dirty="0"/>
              <a:t>B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712216" y="4841187"/>
            <a:ext cx="1188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err="1" smtClean="0"/>
              <a:t>Customer</a:t>
            </a:r>
            <a:r>
              <a:rPr lang="sv-SE" sz="1050" dirty="0" smtClean="0"/>
              <a:t> Group </a:t>
            </a:r>
            <a:r>
              <a:rPr lang="sv-SE" sz="1050" dirty="0"/>
              <a:t>C</a:t>
            </a:r>
          </a:p>
        </p:txBody>
      </p:sp>
      <p:sp>
        <p:nvSpPr>
          <p:cNvPr id="195" name="Title 1"/>
          <p:cNvSpPr>
            <a:spLocks noGrp="1"/>
          </p:cNvSpPr>
          <p:nvPr>
            <p:ph type="title"/>
          </p:nvPr>
        </p:nvSpPr>
        <p:spPr>
          <a:xfrm>
            <a:off x="708668" y="421360"/>
            <a:ext cx="7644918" cy="85725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Cube</a:t>
            </a:r>
            <a:r>
              <a:rPr lang="sv-SE" dirty="0" smtClean="0"/>
              <a:t> – a </a:t>
            </a:r>
            <a:r>
              <a:rPr lang="sv-SE" dirty="0" err="1" smtClean="0"/>
              <a:t>multidimensional</a:t>
            </a:r>
            <a:r>
              <a:rPr lang="sv-SE" dirty="0" smtClean="0"/>
              <a:t> </a:t>
            </a:r>
            <a:r>
              <a:rPr lang="sv-SE" dirty="0" err="1" smtClean="0"/>
              <a:t>view</a:t>
            </a:r>
            <a:r>
              <a:rPr lang="sv-SE" dirty="0" smtClean="0"/>
              <a:t> on data </a:t>
            </a:r>
            <a:endParaRPr lang="sv-SE" dirty="0"/>
          </a:p>
        </p:txBody>
      </p:sp>
      <p:sp>
        <p:nvSpPr>
          <p:cNvPr id="196" name="Text Box 93"/>
          <p:cNvSpPr txBox="1">
            <a:spLocks noChangeArrowheads="1"/>
          </p:cNvSpPr>
          <p:nvPr/>
        </p:nvSpPr>
        <p:spPr bwMode="auto">
          <a:xfrm rot="16257259">
            <a:off x="3657441" y="1962499"/>
            <a:ext cx="725091" cy="2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Quarter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7" name="Text Box 94"/>
          <p:cNvSpPr txBox="1">
            <a:spLocks noChangeArrowheads="1"/>
          </p:cNvSpPr>
          <p:nvPr/>
        </p:nvSpPr>
        <p:spPr bwMode="auto">
          <a:xfrm rot="19082962">
            <a:off x="3622110" y="1254672"/>
            <a:ext cx="1184671" cy="2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Product Group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8" name="Text Box 95"/>
          <p:cNvSpPr txBox="1">
            <a:spLocks noChangeArrowheads="1"/>
          </p:cNvSpPr>
          <p:nvPr/>
        </p:nvSpPr>
        <p:spPr bwMode="auto">
          <a:xfrm>
            <a:off x="4206254" y="2469704"/>
            <a:ext cx="646509" cy="2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Region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29" name="Group 37"/>
          <p:cNvGrpSpPr>
            <a:grpSpLocks/>
          </p:cNvGrpSpPr>
          <p:nvPr/>
        </p:nvGrpSpPr>
        <p:grpSpPr bwMode="auto">
          <a:xfrm>
            <a:off x="6222183" y="1070555"/>
            <a:ext cx="1343025" cy="1401366"/>
            <a:chOff x="984" y="1220"/>
            <a:chExt cx="1128" cy="1177"/>
          </a:xfrm>
        </p:grpSpPr>
        <p:sp>
          <p:nvSpPr>
            <p:cNvPr id="230" name="AutoShape 38"/>
            <p:cNvSpPr>
              <a:spLocks noChangeArrowheads="1"/>
            </p:cNvSpPr>
            <p:nvPr/>
          </p:nvSpPr>
          <p:spPr bwMode="auto">
            <a:xfrm>
              <a:off x="984" y="1220"/>
              <a:ext cx="1128" cy="1177"/>
            </a:xfrm>
            <a:prstGeom prst="cube">
              <a:avLst>
                <a:gd name="adj" fmla="val 33671"/>
              </a:avLst>
            </a:prstGeom>
            <a:gradFill rotWithShape="0">
              <a:gsLst>
                <a:gs pos="0">
                  <a:srgbClr val="99FF99"/>
                </a:gs>
                <a:gs pos="100000">
                  <a:srgbClr val="477647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31" name="Line 39"/>
            <p:cNvSpPr>
              <a:spLocks noChangeShapeType="1"/>
            </p:cNvSpPr>
            <p:nvPr/>
          </p:nvSpPr>
          <p:spPr bwMode="auto">
            <a:xfrm>
              <a:off x="1584" y="1630"/>
              <a:ext cx="0" cy="76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cxnSp>
          <p:nvCxnSpPr>
            <p:cNvPr id="232" name="AutoShape 40"/>
            <p:cNvCxnSpPr>
              <a:cxnSpLocks noChangeShapeType="1"/>
              <a:stCxn id="230" idx="1"/>
              <a:endCxn id="230" idx="3"/>
            </p:cNvCxnSpPr>
            <p:nvPr/>
          </p:nvCxnSpPr>
          <p:spPr bwMode="auto">
            <a:xfrm>
              <a:off x="1375" y="1616"/>
              <a:ext cx="0" cy="78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33" name="AutoShape 41"/>
            <p:cNvCxnSpPr>
              <a:cxnSpLocks noChangeShapeType="1"/>
              <a:stCxn id="230" idx="1"/>
              <a:endCxn id="230" idx="0"/>
            </p:cNvCxnSpPr>
            <p:nvPr/>
          </p:nvCxnSpPr>
          <p:spPr bwMode="auto">
            <a:xfrm flipV="1">
              <a:off x="1375" y="1220"/>
              <a:ext cx="347" cy="396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34" name="Line 42"/>
            <p:cNvSpPr>
              <a:spLocks noChangeShapeType="1"/>
            </p:cNvSpPr>
            <p:nvPr/>
          </p:nvSpPr>
          <p:spPr bwMode="auto">
            <a:xfrm flipV="1">
              <a:off x="1584" y="1220"/>
              <a:ext cx="312" cy="41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35" name="Line 43"/>
            <p:cNvSpPr>
              <a:spLocks noChangeShapeType="1"/>
            </p:cNvSpPr>
            <p:nvPr/>
          </p:nvSpPr>
          <p:spPr bwMode="auto">
            <a:xfrm flipH="1">
              <a:off x="1080" y="1521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36" name="Line 44"/>
            <p:cNvSpPr>
              <a:spLocks noChangeShapeType="1"/>
            </p:cNvSpPr>
            <p:nvPr/>
          </p:nvSpPr>
          <p:spPr bwMode="auto">
            <a:xfrm flipH="1">
              <a:off x="984" y="1822"/>
              <a:ext cx="7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cxnSp>
          <p:nvCxnSpPr>
            <p:cNvPr id="237" name="AutoShape 45"/>
            <p:cNvCxnSpPr>
              <a:cxnSpLocks noChangeShapeType="1"/>
              <a:stCxn id="230" idx="4"/>
              <a:endCxn id="230" idx="2"/>
            </p:cNvCxnSpPr>
            <p:nvPr/>
          </p:nvCxnSpPr>
          <p:spPr bwMode="auto">
            <a:xfrm flipH="1">
              <a:off x="984" y="2006"/>
              <a:ext cx="781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38" name="AutoShape 46"/>
            <p:cNvCxnSpPr>
              <a:cxnSpLocks noChangeShapeType="1"/>
              <a:stCxn id="230" idx="4"/>
              <a:endCxn id="230" idx="5"/>
            </p:cNvCxnSpPr>
            <p:nvPr/>
          </p:nvCxnSpPr>
          <p:spPr bwMode="auto">
            <a:xfrm flipV="1">
              <a:off x="1765" y="1610"/>
              <a:ext cx="347" cy="396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39" name="Line 47"/>
            <p:cNvSpPr>
              <a:spLocks noChangeShapeType="1"/>
            </p:cNvSpPr>
            <p:nvPr/>
          </p:nvSpPr>
          <p:spPr bwMode="auto">
            <a:xfrm flipV="1">
              <a:off x="1776" y="1411"/>
              <a:ext cx="336" cy="41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40" name="Line 48"/>
            <p:cNvSpPr>
              <a:spLocks noChangeShapeType="1"/>
            </p:cNvSpPr>
            <p:nvPr/>
          </p:nvSpPr>
          <p:spPr bwMode="auto">
            <a:xfrm flipH="1">
              <a:off x="1152" y="1411"/>
              <a:ext cx="7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41" name="Line 49"/>
            <p:cNvSpPr>
              <a:spLocks noChangeShapeType="1"/>
            </p:cNvSpPr>
            <p:nvPr/>
          </p:nvSpPr>
          <p:spPr bwMode="auto">
            <a:xfrm>
              <a:off x="1848" y="1521"/>
              <a:ext cx="0" cy="7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42" name="Line 50"/>
            <p:cNvSpPr>
              <a:spLocks noChangeShapeType="1"/>
            </p:cNvSpPr>
            <p:nvPr/>
          </p:nvSpPr>
          <p:spPr bwMode="auto">
            <a:xfrm>
              <a:off x="1944" y="1411"/>
              <a:ext cx="0" cy="7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43" name="Line 51"/>
            <p:cNvSpPr>
              <a:spLocks noChangeShapeType="1"/>
            </p:cNvSpPr>
            <p:nvPr/>
          </p:nvSpPr>
          <p:spPr bwMode="auto">
            <a:xfrm>
              <a:off x="1176" y="1630"/>
              <a:ext cx="0" cy="76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44" name="Line 52"/>
            <p:cNvSpPr>
              <a:spLocks noChangeShapeType="1"/>
            </p:cNvSpPr>
            <p:nvPr/>
          </p:nvSpPr>
          <p:spPr bwMode="auto">
            <a:xfrm flipV="1">
              <a:off x="1176" y="1220"/>
              <a:ext cx="336" cy="41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45" name="Line 53"/>
            <p:cNvSpPr>
              <a:spLocks noChangeShapeType="1"/>
            </p:cNvSpPr>
            <p:nvPr/>
          </p:nvSpPr>
          <p:spPr bwMode="auto">
            <a:xfrm flipH="1">
              <a:off x="984" y="2178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46" name="Line 54"/>
            <p:cNvSpPr>
              <a:spLocks noChangeShapeType="1"/>
            </p:cNvSpPr>
            <p:nvPr/>
          </p:nvSpPr>
          <p:spPr bwMode="auto">
            <a:xfrm>
              <a:off x="2040" y="1302"/>
              <a:ext cx="0" cy="76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47" name="Line 55"/>
            <p:cNvSpPr>
              <a:spLocks noChangeShapeType="1"/>
            </p:cNvSpPr>
            <p:nvPr/>
          </p:nvSpPr>
          <p:spPr bwMode="auto">
            <a:xfrm>
              <a:off x="1272" y="1302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48" name="Line 56"/>
            <p:cNvSpPr>
              <a:spLocks noChangeShapeType="1"/>
            </p:cNvSpPr>
            <p:nvPr/>
          </p:nvSpPr>
          <p:spPr bwMode="auto">
            <a:xfrm flipV="1">
              <a:off x="1752" y="1767"/>
              <a:ext cx="360" cy="41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49" name="Text Box 57"/>
            <p:cNvSpPr txBox="1">
              <a:spLocks noChangeArrowheads="1"/>
            </p:cNvSpPr>
            <p:nvPr/>
          </p:nvSpPr>
          <p:spPr bwMode="auto">
            <a:xfrm>
              <a:off x="1555" y="162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50" name="Text Box 58"/>
            <p:cNvSpPr txBox="1">
              <a:spLocks noChangeArrowheads="1"/>
            </p:cNvSpPr>
            <p:nvPr/>
          </p:nvSpPr>
          <p:spPr bwMode="auto">
            <a:xfrm>
              <a:off x="1147" y="162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51" name="Text Box 59"/>
            <p:cNvSpPr txBox="1">
              <a:spLocks noChangeArrowheads="1"/>
            </p:cNvSpPr>
            <p:nvPr/>
          </p:nvSpPr>
          <p:spPr bwMode="auto">
            <a:xfrm>
              <a:off x="1555" y="184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52" name="Text Box 60"/>
            <p:cNvSpPr txBox="1">
              <a:spLocks noChangeArrowheads="1"/>
            </p:cNvSpPr>
            <p:nvPr/>
          </p:nvSpPr>
          <p:spPr bwMode="auto">
            <a:xfrm>
              <a:off x="1555" y="1713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53" name="Text Box 61"/>
            <p:cNvSpPr txBox="1">
              <a:spLocks noChangeArrowheads="1"/>
            </p:cNvSpPr>
            <p:nvPr/>
          </p:nvSpPr>
          <p:spPr bwMode="auto">
            <a:xfrm>
              <a:off x="1723" y="1630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54" name="Text Box 62"/>
            <p:cNvSpPr txBox="1">
              <a:spLocks noChangeArrowheads="1"/>
            </p:cNvSpPr>
            <p:nvPr/>
          </p:nvSpPr>
          <p:spPr bwMode="auto">
            <a:xfrm>
              <a:off x="1867" y="1384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255" name="Text Box 93"/>
          <p:cNvSpPr txBox="1">
            <a:spLocks noChangeArrowheads="1"/>
          </p:cNvSpPr>
          <p:nvPr/>
        </p:nvSpPr>
        <p:spPr bwMode="auto">
          <a:xfrm rot="16257259">
            <a:off x="5591218" y="1970669"/>
            <a:ext cx="725091" cy="2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Quarter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56" name="Text Box 94"/>
          <p:cNvSpPr txBox="1">
            <a:spLocks noChangeArrowheads="1"/>
          </p:cNvSpPr>
          <p:nvPr/>
        </p:nvSpPr>
        <p:spPr bwMode="auto">
          <a:xfrm rot="19082962">
            <a:off x="5555887" y="1262842"/>
            <a:ext cx="1184671" cy="2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Product Group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57" name="Text Box 95"/>
          <p:cNvSpPr txBox="1">
            <a:spLocks noChangeArrowheads="1"/>
          </p:cNvSpPr>
          <p:nvPr/>
        </p:nvSpPr>
        <p:spPr bwMode="auto">
          <a:xfrm>
            <a:off x="6140031" y="2477874"/>
            <a:ext cx="646509" cy="2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Region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58" name="Group 37"/>
          <p:cNvGrpSpPr>
            <a:grpSpLocks/>
          </p:cNvGrpSpPr>
          <p:nvPr/>
        </p:nvGrpSpPr>
        <p:grpSpPr bwMode="auto">
          <a:xfrm>
            <a:off x="1888129" y="3062186"/>
            <a:ext cx="1343025" cy="1401366"/>
            <a:chOff x="984" y="1220"/>
            <a:chExt cx="1128" cy="1177"/>
          </a:xfrm>
        </p:grpSpPr>
        <p:sp>
          <p:nvSpPr>
            <p:cNvPr id="259" name="AutoShape 38"/>
            <p:cNvSpPr>
              <a:spLocks noChangeArrowheads="1"/>
            </p:cNvSpPr>
            <p:nvPr/>
          </p:nvSpPr>
          <p:spPr bwMode="auto">
            <a:xfrm>
              <a:off x="984" y="1220"/>
              <a:ext cx="1128" cy="1177"/>
            </a:xfrm>
            <a:prstGeom prst="cube">
              <a:avLst>
                <a:gd name="adj" fmla="val 33671"/>
              </a:avLst>
            </a:prstGeom>
            <a:gradFill rotWithShape="0">
              <a:gsLst>
                <a:gs pos="0">
                  <a:srgbClr val="99FF99"/>
                </a:gs>
                <a:gs pos="100000">
                  <a:srgbClr val="477647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60" name="Line 39"/>
            <p:cNvSpPr>
              <a:spLocks noChangeShapeType="1"/>
            </p:cNvSpPr>
            <p:nvPr/>
          </p:nvSpPr>
          <p:spPr bwMode="auto">
            <a:xfrm>
              <a:off x="1584" y="1630"/>
              <a:ext cx="0" cy="76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cxnSp>
          <p:nvCxnSpPr>
            <p:cNvPr id="261" name="AutoShape 40"/>
            <p:cNvCxnSpPr>
              <a:cxnSpLocks noChangeShapeType="1"/>
              <a:stCxn id="259" idx="1"/>
              <a:endCxn id="259" idx="3"/>
            </p:cNvCxnSpPr>
            <p:nvPr/>
          </p:nvCxnSpPr>
          <p:spPr bwMode="auto">
            <a:xfrm>
              <a:off x="1375" y="1616"/>
              <a:ext cx="0" cy="78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62" name="AutoShape 41"/>
            <p:cNvCxnSpPr>
              <a:cxnSpLocks noChangeShapeType="1"/>
              <a:stCxn id="259" idx="1"/>
              <a:endCxn id="259" idx="0"/>
            </p:cNvCxnSpPr>
            <p:nvPr/>
          </p:nvCxnSpPr>
          <p:spPr bwMode="auto">
            <a:xfrm flipV="1">
              <a:off x="1375" y="1220"/>
              <a:ext cx="347" cy="396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63" name="Line 42"/>
            <p:cNvSpPr>
              <a:spLocks noChangeShapeType="1"/>
            </p:cNvSpPr>
            <p:nvPr/>
          </p:nvSpPr>
          <p:spPr bwMode="auto">
            <a:xfrm flipV="1">
              <a:off x="1584" y="1220"/>
              <a:ext cx="312" cy="41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64" name="Line 43"/>
            <p:cNvSpPr>
              <a:spLocks noChangeShapeType="1"/>
            </p:cNvSpPr>
            <p:nvPr/>
          </p:nvSpPr>
          <p:spPr bwMode="auto">
            <a:xfrm flipH="1">
              <a:off x="1080" y="1521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65" name="Line 44"/>
            <p:cNvSpPr>
              <a:spLocks noChangeShapeType="1"/>
            </p:cNvSpPr>
            <p:nvPr/>
          </p:nvSpPr>
          <p:spPr bwMode="auto">
            <a:xfrm flipH="1">
              <a:off x="984" y="1822"/>
              <a:ext cx="7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cxnSp>
          <p:nvCxnSpPr>
            <p:cNvPr id="266" name="AutoShape 45"/>
            <p:cNvCxnSpPr>
              <a:cxnSpLocks noChangeShapeType="1"/>
              <a:stCxn id="259" idx="4"/>
              <a:endCxn id="259" idx="2"/>
            </p:cNvCxnSpPr>
            <p:nvPr/>
          </p:nvCxnSpPr>
          <p:spPr bwMode="auto">
            <a:xfrm flipH="1">
              <a:off x="984" y="2006"/>
              <a:ext cx="781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67" name="AutoShape 46"/>
            <p:cNvCxnSpPr>
              <a:cxnSpLocks noChangeShapeType="1"/>
              <a:stCxn id="259" idx="4"/>
              <a:endCxn id="259" idx="5"/>
            </p:cNvCxnSpPr>
            <p:nvPr/>
          </p:nvCxnSpPr>
          <p:spPr bwMode="auto">
            <a:xfrm flipV="1">
              <a:off x="1765" y="1610"/>
              <a:ext cx="347" cy="396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68" name="Line 47"/>
            <p:cNvSpPr>
              <a:spLocks noChangeShapeType="1"/>
            </p:cNvSpPr>
            <p:nvPr/>
          </p:nvSpPr>
          <p:spPr bwMode="auto">
            <a:xfrm flipV="1">
              <a:off x="1776" y="1411"/>
              <a:ext cx="336" cy="41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69" name="Line 48"/>
            <p:cNvSpPr>
              <a:spLocks noChangeShapeType="1"/>
            </p:cNvSpPr>
            <p:nvPr/>
          </p:nvSpPr>
          <p:spPr bwMode="auto">
            <a:xfrm flipH="1">
              <a:off x="1152" y="1411"/>
              <a:ext cx="7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70" name="Line 49"/>
            <p:cNvSpPr>
              <a:spLocks noChangeShapeType="1"/>
            </p:cNvSpPr>
            <p:nvPr/>
          </p:nvSpPr>
          <p:spPr bwMode="auto">
            <a:xfrm>
              <a:off x="1848" y="1521"/>
              <a:ext cx="0" cy="7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71" name="Line 50"/>
            <p:cNvSpPr>
              <a:spLocks noChangeShapeType="1"/>
            </p:cNvSpPr>
            <p:nvPr/>
          </p:nvSpPr>
          <p:spPr bwMode="auto">
            <a:xfrm>
              <a:off x="1944" y="1411"/>
              <a:ext cx="0" cy="7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72" name="Line 51"/>
            <p:cNvSpPr>
              <a:spLocks noChangeShapeType="1"/>
            </p:cNvSpPr>
            <p:nvPr/>
          </p:nvSpPr>
          <p:spPr bwMode="auto">
            <a:xfrm>
              <a:off x="1176" y="1630"/>
              <a:ext cx="0" cy="76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73" name="Line 52"/>
            <p:cNvSpPr>
              <a:spLocks noChangeShapeType="1"/>
            </p:cNvSpPr>
            <p:nvPr/>
          </p:nvSpPr>
          <p:spPr bwMode="auto">
            <a:xfrm flipV="1">
              <a:off x="1176" y="1220"/>
              <a:ext cx="336" cy="41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74" name="Line 53"/>
            <p:cNvSpPr>
              <a:spLocks noChangeShapeType="1"/>
            </p:cNvSpPr>
            <p:nvPr/>
          </p:nvSpPr>
          <p:spPr bwMode="auto">
            <a:xfrm flipH="1">
              <a:off x="984" y="2178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75" name="Line 54"/>
            <p:cNvSpPr>
              <a:spLocks noChangeShapeType="1"/>
            </p:cNvSpPr>
            <p:nvPr/>
          </p:nvSpPr>
          <p:spPr bwMode="auto">
            <a:xfrm>
              <a:off x="2040" y="1302"/>
              <a:ext cx="0" cy="76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76" name="Line 55"/>
            <p:cNvSpPr>
              <a:spLocks noChangeShapeType="1"/>
            </p:cNvSpPr>
            <p:nvPr/>
          </p:nvSpPr>
          <p:spPr bwMode="auto">
            <a:xfrm>
              <a:off x="1272" y="1302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77" name="Line 56"/>
            <p:cNvSpPr>
              <a:spLocks noChangeShapeType="1"/>
            </p:cNvSpPr>
            <p:nvPr/>
          </p:nvSpPr>
          <p:spPr bwMode="auto">
            <a:xfrm flipV="1">
              <a:off x="1752" y="1767"/>
              <a:ext cx="360" cy="41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78" name="Text Box 57"/>
            <p:cNvSpPr txBox="1">
              <a:spLocks noChangeArrowheads="1"/>
            </p:cNvSpPr>
            <p:nvPr/>
          </p:nvSpPr>
          <p:spPr bwMode="auto">
            <a:xfrm>
              <a:off x="1555" y="162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79" name="Text Box 58"/>
            <p:cNvSpPr txBox="1">
              <a:spLocks noChangeArrowheads="1"/>
            </p:cNvSpPr>
            <p:nvPr/>
          </p:nvSpPr>
          <p:spPr bwMode="auto">
            <a:xfrm>
              <a:off x="1147" y="162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80" name="Text Box 59"/>
            <p:cNvSpPr txBox="1">
              <a:spLocks noChangeArrowheads="1"/>
            </p:cNvSpPr>
            <p:nvPr/>
          </p:nvSpPr>
          <p:spPr bwMode="auto">
            <a:xfrm>
              <a:off x="1555" y="184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81" name="Text Box 60"/>
            <p:cNvSpPr txBox="1">
              <a:spLocks noChangeArrowheads="1"/>
            </p:cNvSpPr>
            <p:nvPr/>
          </p:nvSpPr>
          <p:spPr bwMode="auto">
            <a:xfrm>
              <a:off x="1555" y="1713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82" name="Text Box 61"/>
            <p:cNvSpPr txBox="1">
              <a:spLocks noChangeArrowheads="1"/>
            </p:cNvSpPr>
            <p:nvPr/>
          </p:nvSpPr>
          <p:spPr bwMode="auto">
            <a:xfrm>
              <a:off x="1723" y="1630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83" name="Text Box 62"/>
            <p:cNvSpPr txBox="1">
              <a:spLocks noChangeArrowheads="1"/>
            </p:cNvSpPr>
            <p:nvPr/>
          </p:nvSpPr>
          <p:spPr bwMode="auto">
            <a:xfrm>
              <a:off x="1867" y="1384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284" name="Text Box 93"/>
          <p:cNvSpPr txBox="1">
            <a:spLocks noChangeArrowheads="1"/>
          </p:cNvSpPr>
          <p:nvPr/>
        </p:nvSpPr>
        <p:spPr bwMode="auto">
          <a:xfrm rot="16257259">
            <a:off x="1257164" y="3962300"/>
            <a:ext cx="725091" cy="2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Quarter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85" name="Text Box 94"/>
          <p:cNvSpPr txBox="1">
            <a:spLocks noChangeArrowheads="1"/>
          </p:cNvSpPr>
          <p:nvPr/>
        </p:nvSpPr>
        <p:spPr bwMode="auto">
          <a:xfrm rot="19082962">
            <a:off x="1221833" y="3254473"/>
            <a:ext cx="1184671" cy="2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Product Group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86" name="Text Box 95"/>
          <p:cNvSpPr txBox="1">
            <a:spLocks noChangeArrowheads="1"/>
          </p:cNvSpPr>
          <p:nvPr/>
        </p:nvSpPr>
        <p:spPr bwMode="auto">
          <a:xfrm>
            <a:off x="1805977" y="4469505"/>
            <a:ext cx="646509" cy="2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Region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87" name="Group 37"/>
          <p:cNvGrpSpPr>
            <a:grpSpLocks/>
          </p:cNvGrpSpPr>
          <p:nvPr/>
        </p:nvGrpSpPr>
        <p:grpSpPr bwMode="auto">
          <a:xfrm>
            <a:off x="4119634" y="2983363"/>
            <a:ext cx="1343025" cy="1401366"/>
            <a:chOff x="984" y="1220"/>
            <a:chExt cx="1128" cy="1177"/>
          </a:xfrm>
        </p:grpSpPr>
        <p:sp>
          <p:nvSpPr>
            <p:cNvPr id="288" name="AutoShape 38"/>
            <p:cNvSpPr>
              <a:spLocks noChangeArrowheads="1"/>
            </p:cNvSpPr>
            <p:nvPr/>
          </p:nvSpPr>
          <p:spPr bwMode="auto">
            <a:xfrm>
              <a:off x="984" y="1220"/>
              <a:ext cx="1128" cy="1177"/>
            </a:xfrm>
            <a:prstGeom prst="cube">
              <a:avLst>
                <a:gd name="adj" fmla="val 33671"/>
              </a:avLst>
            </a:prstGeom>
            <a:gradFill rotWithShape="0">
              <a:gsLst>
                <a:gs pos="0">
                  <a:srgbClr val="99FF99"/>
                </a:gs>
                <a:gs pos="100000">
                  <a:srgbClr val="477647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89" name="Line 39"/>
            <p:cNvSpPr>
              <a:spLocks noChangeShapeType="1"/>
            </p:cNvSpPr>
            <p:nvPr/>
          </p:nvSpPr>
          <p:spPr bwMode="auto">
            <a:xfrm>
              <a:off x="1584" y="1630"/>
              <a:ext cx="0" cy="76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cxnSp>
          <p:nvCxnSpPr>
            <p:cNvPr id="290" name="AutoShape 40"/>
            <p:cNvCxnSpPr>
              <a:cxnSpLocks noChangeShapeType="1"/>
              <a:stCxn id="288" idx="1"/>
              <a:endCxn id="288" idx="3"/>
            </p:cNvCxnSpPr>
            <p:nvPr/>
          </p:nvCxnSpPr>
          <p:spPr bwMode="auto">
            <a:xfrm>
              <a:off x="1375" y="1616"/>
              <a:ext cx="0" cy="78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91" name="AutoShape 41"/>
            <p:cNvCxnSpPr>
              <a:cxnSpLocks noChangeShapeType="1"/>
              <a:stCxn id="288" idx="1"/>
              <a:endCxn id="288" idx="0"/>
            </p:cNvCxnSpPr>
            <p:nvPr/>
          </p:nvCxnSpPr>
          <p:spPr bwMode="auto">
            <a:xfrm flipV="1">
              <a:off x="1375" y="1220"/>
              <a:ext cx="347" cy="396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92" name="Line 42"/>
            <p:cNvSpPr>
              <a:spLocks noChangeShapeType="1"/>
            </p:cNvSpPr>
            <p:nvPr/>
          </p:nvSpPr>
          <p:spPr bwMode="auto">
            <a:xfrm flipV="1">
              <a:off x="1584" y="1220"/>
              <a:ext cx="312" cy="41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93" name="Line 43"/>
            <p:cNvSpPr>
              <a:spLocks noChangeShapeType="1"/>
            </p:cNvSpPr>
            <p:nvPr/>
          </p:nvSpPr>
          <p:spPr bwMode="auto">
            <a:xfrm flipH="1">
              <a:off x="1080" y="1521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94" name="Line 44"/>
            <p:cNvSpPr>
              <a:spLocks noChangeShapeType="1"/>
            </p:cNvSpPr>
            <p:nvPr/>
          </p:nvSpPr>
          <p:spPr bwMode="auto">
            <a:xfrm flipH="1">
              <a:off x="984" y="1822"/>
              <a:ext cx="7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cxnSp>
          <p:nvCxnSpPr>
            <p:cNvPr id="295" name="AutoShape 45"/>
            <p:cNvCxnSpPr>
              <a:cxnSpLocks noChangeShapeType="1"/>
              <a:stCxn id="288" idx="4"/>
              <a:endCxn id="288" idx="2"/>
            </p:cNvCxnSpPr>
            <p:nvPr/>
          </p:nvCxnSpPr>
          <p:spPr bwMode="auto">
            <a:xfrm flipH="1">
              <a:off x="984" y="2006"/>
              <a:ext cx="781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96" name="AutoShape 46"/>
            <p:cNvCxnSpPr>
              <a:cxnSpLocks noChangeShapeType="1"/>
              <a:stCxn id="288" idx="4"/>
              <a:endCxn id="288" idx="5"/>
            </p:cNvCxnSpPr>
            <p:nvPr/>
          </p:nvCxnSpPr>
          <p:spPr bwMode="auto">
            <a:xfrm flipV="1">
              <a:off x="1765" y="1610"/>
              <a:ext cx="347" cy="396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97" name="Line 47"/>
            <p:cNvSpPr>
              <a:spLocks noChangeShapeType="1"/>
            </p:cNvSpPr>
            <p:nvPr/>
          </p:nvSpPr>
          <p:spPr bwMode="auto">
            <a:xfrm flipV="1">
              <a:off x="1776" y="1411"/>
              <a:ext cx="336" cy="41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98" name="Line 48"/>
            <p:cNvSpPr>
              <a:spLocks noChangeShapeType="1"/>
            </p:cNvSpPr>
            <p:nvPr/>
          </p:nvSpPr>
          <p:spPr bwMode="auto">
            <a:xfrm flipH="1">
              <a:off x="1152" y="1411"/>
              <a:ext cx="7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299" name="Line 49"/>
            <p:cNvSpPr>
              <a:spLocks noChangeShapeType="1"/>
            </p:cNvSpPr>
            <p:nvPr/>
          </p:nvSpPr>
          <p:spPr bwMode="auto">
            <a:xfrm>
              <a:off x="1848" y="1521"/>
              <a:ext cx="0" cy="7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00" name="Line 50"/>
            <p:cNvSpPr>
              <a:spLocks noChangeShapeType="1"/>
            </p:cNvSpPr>
            <p:nvPr/>
          </p:nvSpPr>
          <p:spPr bwMode="auto">
            <a:xfrm>
              <a:off x="1944" y="1411"/>
              <a:ext cx="0" cy="7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01" name="Line 51"/>
            <p:cNvSpPr>
              <a:spLocks noChangeShapeType="1"/>
            </p:cNvSpPr>
            <p:nvPr/>
          </p:nvSpPr>
          <p:spPr bwMode="auto">
            <a:xfrm>
              <a:off x="1176" y="1630"/>
              <a:ext cx="0" cy="76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02" name="Line 52"/>
            <p:cNvSpPr>
              <a:spLocks noChangeShapeType="1"/>
            </p:cNvSpPr>
            <p:nvPr/>
          </p:nvSpPr>
          <p:spPr bwMode="auto">
            <a:xfrm flipV="1">
              <a:off x="1176" y="1220"/>
              <a:ext cx="336" cy="41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03" name="Line 53"/>
            <p:cNvSpPr>
              <a:spLocks noChangeShapeType="1"/>
            </p:cNvSpPr>
            <p:nvPr/>
          </p:nvSpPr>
          <p:spPr bwMode="auto">
            <a:xfrm flipH="1">
              <a:off x="984" y="2178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04" name="Line 54"/>
            <p:cNvSpPr>
              <a:spLocks noChangeShapeType="1"/>
            </p:cNvSpPr>
            <p:nvPr/>
          </p:nvSpPr>
          <p:spPr bwMode="auto">
            <a:xfrm>
              <a:off x="2040" y="1302"/>
              <a:ext cx="0" cy="76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05" name="Line 55"/>
            <p:cNvSpPr>
              <a:spLocks noChangeShapeType="1"/>
            </p:cNvSpPr>
            <p:nvPr/>
          </p:nvSpPr>
          <p:spPr bwMode="auto">
            <a:xfrm>
              <a:off x="1272" y="1302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06" name="Line 56"/>
            <p:cNvSpPr>
              <a:spLocks noChangeShapeType="1"/>
            </p:cNvSpPr>
            <p:nvPr/>
          </p:nvSpPr>
          <p:spPr bwMode="auto">
            <a:xfrm flipV="1">
              <a:off x="1752" y="1767"/>
              <a:ext cx="360" cy="41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07" name="Text Box 57"/>
            <p:cNvSpPr txBox="1">
              <a:spLocks noChangeArrowheads="1"/>
            </p:cNvSpPr>
            <p:nvPr/>
          </p:nvSpPr>
          <p:spPr bwMode="auto">
            <a:xfrm>
              <a:off x="1555" y="162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8" name="Text Box 58"/>
            <p:cNvSpPr txBox="1">
              <a:spLocks noChangeArrowheads="1"/>
            </p:cNvSpPr>
            <p:nvPr/>
          </p:nvSpPr>
          <p:spPr bwMode="auto">
            <a:xfrm>
              <a:off x="1147" y="162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9" name="Text Box 59"/>
            <p:cNvSpPr txBox="1">
              <a:spLocks noChangeArrowheads="1"/>
            </p:cNvSpPr>
            <p:nvPr/>
          </p:nvSpPr>
          <p:spPr bwMode="auto">
            <a:xfrm>
              <a:off x="1555" y="184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10" name="Text Box 60"/>
            <p:cNvSpPr txBox="1">
              <a:spLocks noChangeArrowheads="1"/>
            </p:cNvSpPr>
            <p:nvPr/>
          </p:nvSpPr>
          <p:spPr bwMode="auto">
            <a:xfrm>
              <a:off x="1555" y="1713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11" name="Text Box 61"/>
            <p:cNvSpPr txBox="1">
              <a:spLocks noChangeArrowheads="1"/>
            </p:cNvSpPr>
            <p:nvPr/>
          </p:nvSpPr>
          <p:spPr bwMode="auto">
            <a:xfrm>
              <a:off x="1723" y="1630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12" name="Text Box 62"/>
            <p:cNvSpPr txBox="1">
              <a:spLocks noChangeArrowheads="1"/>
            </p:cNvSpPr>
            <p:nvPr/>
          </p:nvSpPr>
          <p:spPr bwMode="auto">
            <a:xfrm>
              <a:off x="1867" y="1384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313" name="Text Box 93"/>
          <p:cNvSpPr txBox="1">
            <a:spLocks noChangeArrowheads="1"/>
          </p:cNvSpPr>
          <p:nvPr/>
        </p:nvSpPr>
        <p:spPr bwMode="auto">
          <a:xfrm rot="16257259">
            <a:off x="3488669" y="3883477"/>
            <a:ext cx="725091" cy="2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Quarter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4" name="Text Box 94"/>
          <p:cNvSpPr txBox="1">
            <a:spLocks noChangeArrowheads="1"/>
          </p:cNvSpPr>
          <p:nvPr/>
        </p:nvSpPr>
        <p:spPr bwMode="auto">
          <a:xfrm rot="19082962">
            <a:off x="3453338" y="3175650"/>
            <a:ext cx="1184671" cy="2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Product Group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5" name="Text Box 95"/>
          <p:cNvSpPr txBox="1">
            <a:spLocks noChangeArrowheads="1"/>
          </p:cNvSpPr>
          <p:nvPr/>
        </p:nvSpPr>
        <p:spPr bwMode="auto">
          <a:xfrm>
            <a:off x="4037482" y="4390682"/>
            <a:ext cx="646509" cy="2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Region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316" name="Group 37"/>
          <p:cNvGrpSpPr>
            <a:grpSpLocks/>
          </p:cNvGrpSpPr>
          <p:nvPr/>
        </p:nvGrpSpPr>
        <p:grpSpPr bwMode="auto">
          <a:xfrm>
            <a:off x="6379683" y="2887535"/>
            <a:ext cx="1343025" cy="1401366"/>
            <a:chOff x="984" y="1220"/>
            <a:chExt cx="1128" cy="1177"/>
          </a:xfrm>
        </p:grpSpPr>
        <p:sp>
          <p:nvSpPr>
            <p:cNvPr id="317" name="AutoShape 38"/>
            <p:cNvSpPr>
              <a:spLocks noChangeArrowheads="1"/>
            </p:cNvSpPr>
            <p:nvPr/>
          </p:nvSpPr>
          <p:spPr bwMode="auto">
            <a:xfrm>
              <a:off x="984" y="1220"/>
              <a:ext cx="1128" cy="1177"/>
            </a:xfrm>
            <a:prstGeom prst="cube">
              <a:avLst>
                <a:gd name="adj" fmla="val 33671"/>
              </a:avLst>
            </a:prstGeom>
            <a:gradFill rotWithShape="0">
              <a:gsLst>
                <a:gs pos="0">
                  <a:srgbClr val="99FF99"/>
                </a:gs>
                <a:gs pos="100000">
                  <a:srgbClr val="477647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18" name="Line 39"/>
            <p:cNvSpPr>
              <a:spLocks noChangeShapeType="1"/>
            </p:cNvSpPr>
            <p:nvPr/>
          </p:nvSpPr>
          <p:spPr bwMode="auto">
            <a:xfrm>
              <a:off x="1584" y="1630"/>
              <a:ext cx="0" cy="76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cxnSp>
          <p:nvCxnSpPr>
            <p:cNvPr id="319" name="AutoShape 40"/>
            <p:cNvCxnSpPr>
              <a:cxnSpLocks noChangeShapeType="1"/>
              <a:stCxn id="317" idx="1"/>
              <a:endCxn id="317" idx="3"/>
            </p:cNvCxnSpPr>
            <p:nvPr/>
          </p:nvCxnSpPr>
          <p:spPr bwMode="auto">
            <a:xfrm>
              <a:off x="1375" y="1616"/>
              <a:ext cx="0" cy="78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20" name="AutoShape 41"/>
            <p:cNvCxnSpPr>
              <a:cxnSpLocks noChangeShapeType="1"/>
              <a:stCxn id="317" idx="1"/>
              <a:endCxn id="317" idx="0"/>
            </p:cNvCxnSpPr>
            <p:nvPr/>
          </p:nvCxnSpPr>
          <p:spPr bwMode="auto">
            <a:xfrm flipV="1">
              <a:off x="1375" y="1220"/>
              <a:ext cx="347" cy="396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321" name="Line 42"/>
            <p:cNvSpPr>
              <a:spLocks noChangeShapeType="1"/>
            </p:cNvSpPr>
            <p:nvPr/>
          </p:nvSpPr>
          <p:spPr bwMode="auto">
            <a:xfrm flipV="1">
              <a:off x="1584" y="1220"/>
              <a:ext cx="312" cy="41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2" name="Line 43"/>
            <p:cNvSpPr>
              <a:spLocks noChangeShapeType="1"/>
            </p:cNvSpPr>
            <p:nvPr/>
          </p:nvSpPr>
          <p:spPr bwMode="auto">
            <a:xfrm flipH="1">
              <a:off x="1080" y="1521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3" name="Line 44"/>
            <p:cNvSpPr>
              <a:spLocks noChangeShapeType="1"/>
            </p:cNvSpPr>
            <p:nvPr/>
          </p:nvSpPr>
          <p:spPr bwMode="auto">
            <a:xfrm flipH="1">
              <a:off x="984" y="1822"/>
              <a:ext cx="7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cxnSp>
          <p:nvCxnSpPr>
            <p:cNvPr id="324" name="AutoShape 45"/>
            <p:cNvCxnSpPr>
              <a:cxnSpLocks noChangeShapeType="1"/>
              <a:stCxn id="317" idx="4"/>
              <a:endCxn id="317" idx="2"/>
            </p:cNvCxnSpPr>
            <p:nvPr/>
          </p:nvCxnSpPr>
          <p:spPr bwMode="auto">
            <a:xfrm flipH="1">
              <a:off x="984" y="2006"/>
              <a:ext cx="781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25" name="AutoShape 46"/>
            <p:cNvCxnSpPr>
              <a:cxnSpLocks noChangeShapeType="1"/>
              <a:stCxn id="317" idx="4"/>
              <a:endCxn id="317" idx="5"/>
            </p:cNvCxnSpPr>
            <p:nvPr/>
          </p:nvCxnSpPr>
          <p:spPr bwMode="auto">
            <a:xfrm flipV="1">
              <a:off x="1765" y="1610"/>
              <a:ext cx="347" cy="396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326" name="Line 47"/>
            <p:cNvSpPr>
              <a:spLocks noChangeShapeType="1"/>
            </p:cNvSpPr>
            <p:nvPr/>
          </p:nvSpPr>
          <p:spPr bwMode="auto">
            <a:xfrm flipV="1">
              <a:off x="1776" y="1411"/>
              <a:ext cx="336" cy="41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" name="Line 48"/>
            <p:cNvSpPr>
              <a:spLocks noChangeShapeType="1"/>
            </p:cNvSpPr>
            <p:nvPr/>
          </p:nvSpPr>
          <p:spPr bwMode="auto">
            <a:xfrm flipH="1">
              <a:off x="1152" y="1411"/>
              <a:ext cx="7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8" name="Line 49"/>
            <p:cNvSpPr>
              <a:spLocks noChangeShapeType="1"/>
            </p:cNvSpPr>
            <p:nvPr/>
          </p:nvSpPr>
          <p:spPr bwMode="auto">
            <a:xfrm>
              <a:off x="1848" y="1521"/>
              <a:ext cx="0" cy="7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9" name="Line 50"/>
            <p:cNvSpPr>
              <a:spLocks noChangeShapeType="1"/>
            </p:cNvSpPr>
            <p:nvPr/>
          </p:nvSpPr>
          <p:spPr bwMode="auto">
            <a:xfrm>
              <a:off x="1944" y="1411"/>
              <a:ext cx="0" cy="7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30" name="Line 51"/>
            <p:cNvSpPr>
              <a:spLocks noChangeShapeType="1"/>
            </p:cNvSpPr>
            <p:nvPr/>
          </p:nvSpPr>
          <p:spPr bwMode="auto">
            <a:xfrm>
              <a:off x="1176" y="1630"/>
              <a:ext cx="0" cy="76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31" name="Line 52"/>
            <p:cNvSpPr>
              <a:spLocks noChangeShapeType="1"/>
            </p:cNvSpPr>
            <p:nvPr/>
          </p:nvSpPr>
          <p:spPr bwMode="auto">
            <a:xfrm flipV="1">
              <a:off x="1176" y="1220"/>
              <a:ext cx="336" cy="41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32" name="Line 53"/>
            <p:cNvSpPr>
              <a:spLocks noChangeShapeType="1"/>
            </p:cNvSpPr>
            <p:nvPr/>
          </p:nvSpPr>
          <p:spPr bwMode="auto">
            <a:xfrm flipH="1">
              <a:off x="984" y="2178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33" name="Line 54"/>
            <p:cNvSpPr>
              <a:spLocks noChangeShapeType="1"/>
            </p:cNvSpPr>
            <p:nvPr/>
          </p:nvSpPr>
          <p:spPr bwMode="auto">
            <a:xfrm>
              <a:off x="2040" y="1302"/>
              <a:ext cx="0" cy="76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34" name="Line 55"/>
            <p:cNvSpPr>
              <a:spLocks noChangeShapeType="1"/>
            </p:cNvSpPr>
            <p:nvPr/>
          </p:nvSpPr>
          <p:spPr bwMode="auto">
            <a:xfrm>
              <a:off x="1272" y="1302"/>
              <a:ext cx="7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35" name="Line 56"/>
            <p:cNvSpPr>
              <a:spLocks noChangeShapeType="1"/>
            </p:cNvSpPr>
            <p:nvPr/>
          </p:nvSpPr>
          <p:spPr bwMode="auto">
            <a:xfrm flipV="1">
              <a:off x="1752" y="1767"/>
              <a:ext cx="360" cy="41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36" name="Text Box 57"/>
            <p:cNvSpPr txBox="1">
              <a:spLocks noChangeArrowheads="1"/>
            </p:cNvSpPr>
            <p:nvPr/>
          </p:nvSpPr>
          <p:spPr bwMode="auto">
            <a:xfrm>
              <a:off x="1555" y="162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37" name="Text Box 58"/>
            <p:cNvSpPr txBox="1">
              <a:spLocks noChangeArrowheads="1"/>
            </p:cNvSpPr>
            <p:nvPr/>
          </p:nvSpPr>
          <p:spPr bwMode="auto">
            <a:xfrm>
              <a:off x="1147" y="162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38" name="Text Box 59"/>
            <p:cNvSpPr txBox="1">
              <a:spLocks noChangeArrowheads="1"/>
            </p:cNvSpPr>
            <p:nvPr/>
          </p:nvSpPr>
          <p:spPr bwMode="auto">
            <a:xfrm>
              <a:off x="1555" y="1849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39" name="Text Box 60"/>
            <p:cNvSpPr txBox="1">
              <a:spLocks noChangeArrowheads="1"/>
            </p:cNvSpPr>
            <p:nvPr/>
          </p:nvSpPr>
          <p:spPr bwMode="auto">
            <a:xfrm>
              <a:off x="1555" y="1713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40" name="Text Box 61"/>
            <p:cNvSpPr txBox="1">
              <a:spLocks noChangeArrowheads="1"/>
            </p:cNvSpPr>
            <p:nvPr/>
          </p:nvSpPr>
          <p:spPr bwMode="auto">
            <a:xfrm>
              <a:off x="1723" y="1630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41" name="Text Box 62"/>
            <p:cNvSpPr txBox="1">
              <a:spLocks noChangeArrowheads="1"/>
            </p:cNvSpPr>
            <p:nvPr/>
          </p:nvSpPr>
          <p:spPr bwMode="auto">
            <a:xfrm>
              <a:off x="1867" y="1384"/>
              <a:ext cx="1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35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342" name="Text Box 93"/>
          <p:cNvSpPr txBox="1">
            <a:spLocks noChangeArrowheads="1"/>
          </p:cNvSpPr>
          <p:nvPr/>
        </p:nvSpPr>
        <p:spPr bwMode="auto">
          <a:xfrm rot="16257259">
            <a:off x="5748718" y="3787649"/>
            <a:ext cx="725091" cy="2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Quarter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3" name="Text Box 94"/>
          <p:cNvSpPr txBox="1">
            <a:spLocks noChangeArrowheads="1"/>
          </p:cNvSpPr>
          <p:nvPr/>
        </p:nvSpPr>
        <p:spPr bwMode="auto">
          <a:xfrm rot="19082962">
            <a:off x="5713387" y="3079822"/>
            <a:ext cx="1184671" cy="2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Product Group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4" name="Text Box 95"/>
          <p:cNvSpPr txBox="1">
            <a:spLocks noChangeArrowheads="1"/>
          </p:cNvSpPr>
          <p:nvPr/>
        </p:nvSpPr>
        <p:spPr bwMode="auto">
          <a:xfrm>
            <a:off x="6297531" y="4294854"/>
            <a:ext cx="646509" cy="2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chemeClr val="tx2"/>
                </a:solidFill>
                <a:latin typeface="Times New Roman" pitchFamily="18" charset="0"/>
              </a:rPr>
              <a:t>Region</a:t>
            </a:r>
            <a:endParaRPr lang="en-GB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 rot="16200000">
            <a:off x="301538" y="3528415"/>
            <a:ext cx="1283855" cy="2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Go-to-</a:t>
            </a:r>
            <a:r>
              <a:rPr lang="sv-SE" sz="1050" dirty="0" err="1" smtClean="0"/>
              <a:t>newspapers</a:t>
            </a:r>
            <a:r>
              <a:rPr lang="sv-SE" sz="1050" dirty="0" smtClean="0"/>
              <a:t> 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1969892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09668" y="92990"/>
            <a:ext cx="1418095" cy="1294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72698" y="354870"/>
            <a:ext cx="8485322" cy="596700"/>
          </a:xfrm>
        </p:spPr>
        <p:txBody>
          <a:bodyPr>
            <a:noAutofit/>
          </a:bodyPr>
          <a:lstStyle/>
          <a:p>
            <a:r>
              <a:rPr lang="en-GB" dirty="0" smtClean="0"/>
              <a:t>How to represent the “multidimensional cube” as a conceptual model?</a:t>
            </a:r>
            <a:endParaRPr lang="sv-SE" sz="1500" dirty="0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55483" y="3885296"/>
            <a:ext cx="914400" cy="77089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5469933" y="1978214"/>
            <a:ext cx="914400" cy="571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5927133" y="3749864"/>
            <a:ext cx="977362" cy="5892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1755183" y="1941081"/>
            <a:ext cx="914400" cy="571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3298233" y="2892614"/>
            <a:ext cx="154305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2" name="Rectangle 7"/>
          <p:cNvSpPr>
            <a:spLocks noChangeArrowheads="1"/>
          </p:cNvSpPr>
          <p:nvPr/>
        </p:nvSpPr>
        <p:spPr bwMode="auto">
          <a:xfrm>
            <a:off x="4227777" y="3940609"/>
            <a:ext cx="1014115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Long Term Promotion Campaign</a:t>
            </a:r>
            <a:endParaRPr lang="en-US" sz="1350" dirty="0"/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 flipV="1">
            <a:off x="2326683" y="3121214"/>
            <a:ext cx="97155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 flipV="1">
            <a:off x="4726983" y="2263964"/>
            <a:ext cx="74295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>
            <a:off x="2669583" y="2206814"/>
            <a:ext cx="8572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6" name="Line 11"/>
          <p:cNvSpPr>
            <a:spLocks noChangeShapeType="1"/>
          </p:cNvSpPr>
          <p:nvPr/>
        </p:nvSpPr>
        <p:spPr bwMode="auto">
          <a:xfrm>
            <a:off x="4098333" y="3349813"/>
            <a:ext cx="514350" cy="5354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1785507" y="1996393"/>
            <a:ext cx="93901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Product Group</a:t>
            </a:r>
            <a:endParaRPr lang="en-US" sz="1350" dirty="0"/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5956137" y="3831292"/>
            <a:ext cx="11265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Customer Group</a:t>
            </a:r>
            <a:endParaRPr lang="en-US" sz="1350" dirty="0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>
            <a:off x="4841283" y="3178364"/>
            <a:ext cx="108585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60" name="Text Box 15"/>
          <p:cNvSpPr txBox="1">
            <a:spLocks noChangeArrowheads="1"/>
          </p:cNvSpPr>
          <p:nvPr/>
        </p:nvSpPr>
        <p:spPr bwMode="auto">
          <a:xfrm>
            <a:off x="3467655" y="2999160"/>
            <a:ext cx="28003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350" dirty="0" smtClean="0"/>
              <a:t>Fact/Measure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7361" name="Rectangle 16"/>
          <p:cNvSpPr>
            <a:spLocks noChangeArrowheads="1"/>
          </p:cNvSpPr>
          <p:nvPr/>
        </p:nvSpPr>
        <p:spPr bwMode="auto">
          <a:xfrm>
            <a:off x="1469433" y="3692714"/>
            <a:ext cx="914400" cy="571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62" name="Rectangle 17"/>
          <p:cNvSpPr>
            <a:spLocks noChangeArrowheads="1"/>
          </p:cNvSpPr>
          <p:nvPr/>
        </p:nvSpPr>
        <p:spPr bwMode="auto">
          <a:xfrm>
            <a:off x="1601783" y="3831292"/>
            <a:ext cx="66736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350" dirty="0" smtClean="0"/>
              <a:t>Region</a:t>
            </a:r>
            <a:endParaRPr lang="en-US" sz="1350" dirty="0"/>
          </a:p>
        </p:txBody>
      </p:sp>
      <p:sp>
        <p:nvSpPr>
          <p:cNvPr id="57363" name="Rectangle 18"/>
          <p:cNvSpPr>
            <a:spLocks noChangeArrowheads="1"/>
          </p:cNvSpPr>
          <p:nvPr/>
        </p:nvSpPr>
        <p:spPr bwMode="auto">
          <a:xfrm>
            <a:off x="5527353" y="2128499"/>
            <a:ext cx="74065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350" dirty="0" smtClean="0"/>
              <a:t>Quarter</a:t>
            </a:r>
            <a:endParaRPr lang="en-US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4815282" y="2710151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3932" y="3318537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704095" y="333159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842659" y="301148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1..*</a:t>
            </a:r>
            <a:endParaRPr lang="sv-SE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99398" y="2584837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700692" y="200025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65185" y="20429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98533" y="3548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343498" y="38024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538648" y="361755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35512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7609668" y="92990"/>
            <a:ext cx="1418095" cy="1294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ctangle 49"/>
          <p:cNvSpPr/>
          <p:nvPr/>
        </p:nvSpPr>
        <p:spPr>
          <a:xfrm>
            <a:off x="4765008" y="1668998"/>
            <a:ext cx="3495106" cy="2808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700" b="1" dirty="0" smtClean="0"/>
              <a:t>The </a:t>
            </a:r>
            <a:r>
              <a:rPr lang="sv-SE" sz="1700" b="1" dirty="0" err="1" smtClean="0"/>
              <a:t>cube</a:t>
            </a:r>
            <a:r>
              <a:rPr lang="sv-SE" sz="1700" b="1" dirty="0" smtClean="0"/>
              <a:t> is a </a:t>
            </a:r>
            <a:r>
              <a:rPr lang="sv-SE" sz="1700" b="1" dirty="0" err="1" smtClean="0"/>
              <a:t>concept</a:t>
            </a:r>
            <a:r>
              <a:rPr lang="sv-SE" sz="1700" b="1" dirty="0" smtClean="0"/>
              <a:t> </a:t>
            </a:r>
            <a:r>
              <a:rPr lang="sv-SE" sz="1700" b="1" dirty="0" err="1" smtClean="0"/>
              <a:t>that</a:t>
            </a:r>
            <a:r>
              <a:rPr lang="sv-SE" sz="1700" b="1" dirty="0" smtClean="0"/>
              <a:t> has </a:t>
            </a:r>
            <a:r>
              <a:rPr lang="sv-SE" sz="1700" b="1" dirty="0" err="1" smtClean="0"/>
              <a:t>influenced</a:t>
            </a:r>
            <a:r>
              <a:rPr lang="sv-SE" sz="1700" b="1" dirty="0" smtClean="0"/>
              <a:t>:</a:t>
            </a:r>
            <a:endParaRPr lang="sv-SE" sz="1700" b="1" dirty="0"/>
          </a:p>
          <a:p>
            <a:pPr>
              <a:spcBef>
                <a:spcPts val="900"/>
              </a:spcBef>
              <a:buFont typeface="Arial" pitchFamily="34" charset="0"/>
              <a:buChar char="•"/>
            </a:pPr>
            <a:r>
              <a:rPr lang="sv-SE" sz="1500" dirty="0" smtClean="0"/>
              <a:t> </a:t>
            </a:r>
            <a:r>
              <a:rPr lang="sv-SE" sz="1500" dirty="0" err="1" smtClean="0"/>
              <a:t>user</a:t>
            </a:r>
            <a:r>
              <a:rPr lang="sv-SE" sz="1500" dirty="0" smtClean="0"/>
              <a:t> interface in OLAP </a:t>
            </a:r>
            <a:r>
              <a:rPr lang="sv-SE" sz="1500" dirty="0" err="1" smtClean="0"/>
              <a:t>tools</a:t>
            </a:r>
            <a:endParaRPr lang="sv-SE" sz="1500" dirty="0"/>
          </a:p>
          <a:p>
            <a:pPr>
              <a:spcBef>
                <a:spcPts val="900"/>
              </a:spcBef>
              <a:buFont typeface="Arial" pitchFamily="34" charset="0"/>
              <a:buChar char="•"/>
            </a:pPr>
            <a:r>
              <a:rPr lang="sv-SE" sz="1500" dirty="0" smtClean="0"/>
              <a:t> </a:t>
            </a:r>
            <a:r>
              <a:rPr lang="sv-SE" sz="1500" dirty="0" err="1" smtClean="0"/>
              <a:t>database</a:t>
            </a:r>
            <a:r>
              <a:rPr lang="sv-SE" sz="1500" dirty="0" smtClean="0"/>
              <a:t> design, </a:t>
            </a:r>
            <a:r>
              <a:rPr lang="sv-SE" sz="1500" dirty="0" err="1" smtClean="0"/>
              <a:t>logical</a:t>
            </a:r>
            <a:r>
              <a:rPr lang="sv-SE" sz="1500" dirty="0" smtClean="0"/>
              <a:t> </a:t>
            </a:r>
            <a:r>
              <a:rPr lang="sv-SE" sz="1500" dirty="0" err="1" smtClean="0"/>
              <a:t>structure</a:t>
            </a:r>
            <a:r>
              <a:rPr lang="sv-SE" sz="1500" dirty="0" smtClean="0"/>
              <a:t> (star schema</a:t>
            </a:r>
            <a:r>
              <a:rPr lang="sv-SE" sz="1500" dirty="0"/>
              <a:t>, </a:t>
            </a:r>
            <a:r>
              <a:rPr lang="sv-SE" sz="1500" dirty="0" err="1" smtClean="0"/>
              <a:t>dimensional</a:t>
            </a:r>
            <a:r>
              <a:rPr lang="sv-SE" sz="1500" dirty="0" smtClean="0"/>
              <a:t> </a:t>
            </a:r>
            <a:r>
              <a:rPr lang="sv-SE" sz="1500" dirty="0"/>
              <a:t>modellering)</a:t>
            </a:r>
          </a:p>
          <a:p>
            <a:pPr>
              <a:spcBef>
                <a:spcPts val="900"/>
              </a:spcBef>
              <a:buFont typeface="Arial" pitchFamily="34" charset="0"/>
              <a:buChar char="•"/>
            </a:pPr>
            <a:r>
              <a:rPr lang="sv-SE" sz="1500" dirty="0" smtClean="0"/>
              <a:t> </a:t>
            </a:r>
            <a:r>
              <a:rPr lang="sv-SE" sz="1500" dirty="0" err="1" smtClean="0"/>
              <a:t>physical</a:t>
            </a:r>
            <a:r>
              <a:rPr lang="sv-SE" sz="1500" dirty="0" smtClean="0"/>
              <a:t> </a:t>
            </a:r>
            <a:r>
              <a:rPr lang="sv-SE" sz="1500" dirty="0" err="1" smtClean="0"/>
              <a:t>storage</a:t>
            </a:r>
            <a:r>
              <a:rPr lang="sv-SE" sz="1500" dirty="0" smtClean="0"/>
              <a:t> (”</a:t>
            </a:r>
            <a:r>
              <a:rPr lang="sv-SE" sz="1500" dirty="0" err="1"/>
              <a:t>D</a:t>
            </a:r>
            <a:r>
              <a:rPr lang="sv-SE" sz="1500" dirty="0" err="1" smtClean="0"/>
              <a:t>imensional</a:t>
            </a:r>
            <a:r>
              <a:rPr lang="sv-SE" sz="1500" dirty="0" smtClean="0"/>
              <a:t> </a:t>
            </a:r>
            <a:r>
              <a:rPr lang="sv-SE" sz="1500" dirty="0" err="1" smtClean="0"/>
              <a:t>models</a:t>
            </a:r>
            <a:r>
              <a:rPr lang="sv-SE" sz="1500" dirty="0" smtClean="0"/>
              <a:t> </a:t>
            </a:r>
            <a:r>
              <a:rPr lang="sv-SE" sz="1500" dirty="0" err="1" smtClean="0"/>
              <a:t>implemented</a:t>
            </a:r>
            <a:r>
              <a:rPr lang="sv-SE" sz="1500" dirty="0" smtClean="0"/>
              <a:t> in </a:t>
            </a:r>
            <a:r>
              <a:rPr lang="sv-SE" sz="1500" dirty="0" err="1" smtClean="0"/>
              <a:t>multidimensional</a:t>
            </a:r>
            <a:r>
              <a:rPr lang="sv-SE" sz="1500" dirty="0" smtClean="0"/>
              <a:t> </a:t>
            </a:r>
            <a:r>
              <a:rPr lang="sv-SE" sz="1500" dirty="0" err="1" smtClean="0"/>
              <a:t>database</a:t>
            </a:r>
            <a:r>
              <a:rPr lang="sv-SE" sz="1500" dirty="0" smtClean="0"/>
              <a:t> </a:t>
            </a:r>
            <a:r>
              <a:rPr lang="sv-SE" sz="1500" dirty="0" err="1" smtClean="0"/>
              <a:t>environment</a:t>
            </a:r>
            <a:r>
              <a:rPr lang="sv-SE" sz="1500" dirty="0" smtClean="0"/>
              <a:t> (MOLAP) </a:t>
            </a:r>
            <a:r>
              <a:rPr lang="sv-SE" sz="1500" dirty="0" err="1" smtClean="0"/>
              <a:t>are</a:t>
            </a:r>
            <a:r>
              <a:rPr lang="sv-SE" sz="1500" dirty="0" smtClean="0"/>
              <a:t> </a:t>
            </a:r>
            <a:r>
              <a:rPr lang="sv-SE" sz="1500" dirty="0" err="1" smtClean="0"/>
              <a:t>refererred</a:t>
            </a:r>
            <a:r>
              <a:rPr lang="sv-SE" sz="1500" dirty="0" smtClean="0"/>
              <a:t> to as OLAP </a:t>
            </a:r>
            <a:r>
              <a:rPr lang="sv-SE" sz="1500" dirty="0" err="1" smtClean="0"/>
              <a:t>cubes</a:t>
            </a:r>
            <a:r>
              <a:rPr lang="sv-SE" sz="1500" dirty="0" smtClean="0"/>
              <a:t>”)</a:t>
            </a:r>
            <a:endParaRPr lang="sv-SE" sz="1500" dirty="0"/>
          </a:p>
          <a:p>
            <a:endParaRPr lang="sv-SE" sz="1500" dirty="0"/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708668" y="421360"/>
            <a:ext cx="7644918" cy="85725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Cube</a:t>
            </a:r>
            <a:r>
              <a:rPr lang="sv-SE" dirty="0" smtClean="0"/>
              <a:t> – a </a:t>
            </a:r>
            <a:r>
              <a:rPr lang="sv-SE" dirty="0" err="1" smtClean="0"/>
              <a:t>multidimensional</a:t>
            </a:r>
            <a:r>
              <a:rPr lang="sv-SE" dirty="0" smtClean="0"/>
              <a:t> </a:t>
            </a:r>
            <a:r>
              <a:rPr lang="sv-SE" dirty="0" err="1" smtClean="0"/>
              <a:t>view</a:t>
            </a:r>
            <a:r>
              <a:rPr lang="sv-SE" dirty="0" smtClean="0"/>
              <a:t> on data </a:t>
            </a:r>
            <a:endParaRPr lang="sv-SE" dirty="0"/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 rot="16257259">
            <a:off x="495370" y="2982902"/>
            <a:ext cx="7521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quarter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>
            <a:off x="1767677" y="1666093"/>
            <a:ext cx="2686050" cy="2457451"/>
          </a:xfrm>
          <a:prstGeom prst="cube">
            <a:avLst>
              <a:gd name="adj" fmla="val 33671"/>
            </a:avLst>
          </a:prstGeom>
          <a:gradFill rotWithShape="0">
            <a:gsLst>
              <a:gs pos="0">
                <a:srgbClr val="99FF99"/>
              </a:gs>
              <a:gs pos="100000">
                <a:srgbClr val="477647"/>
              </a:gs>
            </a:gsLst>
            <a:path path="rect">
              <a:fillToRect l="100000" b="10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3196427" y="2523343"/>
            <a:ext cx="0" cy="160020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cxnSp>
        <p:nvCxnSpPr>
          <p:cNvPr id="58" name="AutoShape 8"/>
          <p:cNvCxnSpPr>
            <a:cxnSpLocks noChangeShapeType="1"/>
            <a:stCxn id="56" idx="1"/>
            <a:endCxn id="56" idx="3"/>
          </p:cNvCxnSpPr>
          <p:nvPr/>
        </p:nvCxnSpPr>
        <p:spPr bwMode="auto">
          <a:xfrm>
            <a:off x="2697556" y="2493578"/>
            <a:ext cx="0" cy="1629966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59" name="AutoShape 9"/>
          <p:cNvCxnSpPr>
            <a:cxnSpLocks noChangeShapeType="1"/>
            <a:stCxn id="56" idx="1"/>
            <a:endCxn id="56" idx="0"/>
          </p:cNvCxnSpPr>
          <p:nvPr/>
        </p:nvCxnSpPr>
        <p:spPr bwMode="auto">
          <a:xfrm flipV="1">
            <a:off x="2697556" y="1666093"/>
            <a:ext cx="826294" cy="82748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60" name="Line 10"/>
          <p:cNvSpPr>
            <a:spLocks noChangeShapeType="1"/>
          </p:cNvSpPr>
          <p:nvPr/>
        </p:nvSpPr>
        <p:spPr bwMode="auto">
          <a:xfrm flipV="1">
            <a:off x="3196427" y="1666093"/>
            <a:ext cx="742950" cy="8572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 flipH="1">
            <a:off x="1996277" y="2294743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 flipH="1">
            <a:off x="1767677" y="2923393"/>
            <a:ext cx="18859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cxnSp>
        <p:nvCxnSpPr>
          <p:cNvPr id="63" name="AutoShape 13"/>
          <p:cNvCxnSpPr>
            <a:cxnSpLocks noChangeShapeType="1"/>
            <a:stCxn id="56" idx="4"/>
            <a:endCxn id="56" idx="2"/>
          </p:cNvCxnSpPr>
          <p:nvPr/>
        </p:nvCxnSpPr>
        <p:spPr bwMode="auto">
          <a:xfrm flipH="1">
            <a:off x="1767677" y="3307965"/>
            <a:ext cx="1858566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64" name="AutoShape 14"/>
          <p:cNvCxnSpPr>
            <a:cxnSpLocks noChangeShapeType="1"/>
            <a:stCxn id="56" idx="4"/>
            <a:endCxn id="56" idx="5"/>
          </p:cNvCxnSpPr>
          <p:nvPr/>
        </p:nvCxnSpPr>
        <p:spPr bwMode="auto">
          <a:xfrm flipV="1">
            <a:off x="3626244" y="2481672"/>
            <a:ext cx="827485" cy="826294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65" name="Line 15"/>
          <p:cNvSpPr>
            <a:spLocks noChangeShapeType="1"/>
          </p:cNvSpPr>
          <p:nvPr/>
        </p:nvSpPr>
        <p:spPr bwMode="auto">
          <a:xfrm flipV="1">
            <a:off x="3653627" y="2066143"/>
            <a:ext cx="800100" cy="8572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 flipH="1">
            <a:off x="2167727" y="2066143"/>
            <a:ext cx="18859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>
            <a:off x="3825077" y="2294743"/>
            <a:ext cx="0" cy="165735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8" name="Line 18"/>
          <p:cNvSpPr>
            <a:spLocks noChangeShapeType="1"/>
          </p:cNvSpPr>
          <p:nvPr/>
        </p:nvSpPr>
        <p:spPr bwMode="auto">
          <a:xfrm>
            <a:off x="4053677" y="2066143"/>
            <a:ext cx="0" cy="165735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9" name="Line 19"/>
          <p:cNvSpPr>
            <a:spLocks noChangeShapeType="1"/>
          </p:cNvSpPr>
          <p:nvPr/>
        </p:nvSpPr>
        <p:spPr bwMode="auto">
          <a:xfrm>
            <a:off x="2224877" y="2523343"/>
            <a:ext cx="0" cy="160020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0" name="Line 20"/>
          <p:cNvSpPr>
            <a:spLocks noChangeShapeType="1"/>
          </p:cNvSpPr>
          <p:nvPr/>
        </p:nvSpPr>
        <p:spPr bwMode="auto">
          <a:xfrm flipV="1">
            <a:off x="2224877" y="1666093"/>
            <a:ext cx="800100" cy="8572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 flipH="1">
            <a:off x="1767677" y="3666344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>
            <a:off x="4282277" y="1837543"/>
            <a:ext cx="0" cy="160020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3" name="Line 23"/>
          <p:cNvSpPr>
            <a:spLocks noChangeShapeType="1"/>
          </p:cNvSpPr>
          <p:nvPr/>
        </p:nvSpPr>
        <p:spPr bwMode="auto">
          <a:xfrm>
            <a:off x="2453477" y="1837543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 flipV="1">
            <a:off x="3596477" y="2809093"/>
            <a:ext cx="857250" cy="8572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 rot="18661678">
            <a:off x="605336" y="1632133"/>
            <a:ext cx="126041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Product group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6" name="Text Box 26"/>
          <p:cNvSpPr txBox="1">
            <a:spLocks noChangeArrowheads="1"/>
          </p:cNvSpPr>
          <p:nvPr/>
        </p:nvSpPr>
        <p:spPr bwMode="auto">
          <a:xfrm>
            <a:off x="2279404" y="4369750"/>
            <a:ext cx="65280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 b="1" dirty="0">
                <a:solidFill>
                  <a:schemeClr val="tx2"/>
                </a:solidFill>
                <a:latin typeface="Times New Roman" pitchFamily="18" charset="0"/>
              </a:rPr>
              <a:t>region</a:t>
            </a:r>
          </a:p>
        </p:txBody>
      </p:sp>
      <p:sp>
        <p:nvSpPr>
          <p:cNvPr id="77" name="Text Box 27"/>
          <p:cNvSpPr txBox="1">
            <a:spLocks noChangeArrowheads="1"/>
          </p:cNvSpPr>
          <p:nvPr/>
        </p:nvSpPr>
        <p:spPr bwMode="auto">
          <a:xfrm>
            <a:off x="2682078" y="2519771"/>
            <a:ext cx="61747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>
                <a:solidFill>
                  <a:schemeClr val="tx2"/>
                </a:solidFill>
                <a:latin typeface="Arial" charset="0"/>
              </a:rPr>
              <a:t>2 300</a:t>
            </a:r>
          </a:p>
        </p:txBody>
      </p:sp>
      <p:sp>
        <p:nvSpPr>
          <p:cNvPr id="78" name="Text Box 28"/>
          <p:cNvSpPr txBox="1">
            <a:spLocks noChangeArrowheads="1"/>
          </p:cNvSpPr>
          <p:nvPr/>
        </p:nvSpPr>
        <p:spPr bwMode="auto">
          <a:xfrm>
            <a:off x="3196428" y="251977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2224878" y="251977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0" name="Text Box 30"/>
          <p:cNvSpPr txBox="1">
            <a:spLocks noChangeArrowheads="1"/>
          </p:cNvSpPr>
          <p:nvPr/>
        </p:nvSpPr>
        <p:spPr bwMode="auto">
          <a:xfrm>
            <a:off x="3196428" y="2980543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3196428" y="2694793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2" name="Text Box 32"/>
          <p:cNvSpPr txBox="1">
            <a:spLocks noChangeArrowheads="1"/>
          </p:cNvSpPr>
          <p:nvPr/>
        </p:nvSpPr>
        <p:spPr bwMode="auto">
          <a:xfrm>
            <a:off x="3596478" y="2523343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3" name="Text Box 33"/>
          <p:cNvSpPr txBox="1">
            <a:spLocks noChangeArrowheads="1"/>
          </p:cNvSpPr>
          <p:nvPr/>
        </p:nvSpPr>
        <p:spPr bwMode="auto">
          <a:xfrm>
            <a:off x="3196427" y="3380594"/>
            <a:ext cx="47320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>
                <a:solidFill>
                  <a:schemeClr val="tx2"/>
                </a:solidFill>
                <a:latin typeface="Arial" charset="0"/>
              </a:rPr>
              <a:t>200</a:t>
            </a:r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3939378" y="2008993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5" name="Text Box 35"/>
          <p:cNvSpPr txBox="1">
            <a:spLocks noChangeArrowheads="1"/>
          </p:cNvSpPr>
          <p:nvPr/>
        </p:nvSpPr>
        <p:spPr bwMode="auto">
          <a:xfrm>
            <a:off x="3948902" y="2019708"/>
            <a:ext cx="47320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>
                <a:solidFill>
                  <a:schemeClr val="tx2"/>
                </a:solidFill>
                <a:latin typeface="Arial" charset="0"/>
              </a:rPr>
              <a:t>130</a:t>
            </a:r>
          </a:p>
        </p:txBody>
      </p:sp>
      <p:sp>
        <p:nvSpPr>
          <p:cNvPr id="86" name="Rectangle 37"/>
          <p:cNvSpPr>
            <a:spLocks noChangeArrowheads="1"/>
          </p:cNvSpPr>
          <p:nvPr/>
        </p:nvSpPr>
        <p:spPr bwMode="auto">
          <a:xfrm>
            <a:off x="2167728" y="2980543"/>
            <a:ext cx="61747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350">
                <a:solidFill>
                  <a:schemeClr val="tx2"/>
                </a:solidFill>
                <a:latin typeface="Arial" charset="0"/>
              </a:rPr>
              <a:t>5 024</a:t>
            </a:r>
            <a:endParaRPr lang="en-US" sz="135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99284" y="3836659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Q1-2018</a:t>
            </a:r>
            <a:endParaRPr lang="sv-SE" sz="1050" dirty="0"/>
          </a:p>
        </p:txBody>
      </p:sp>
      <p:sp>
        <p:nvSpPr>
          <p:cNvPr id="88" name="TextBox 87"/>
          <p:cNvSpPr txBox="1"/>
          <p:nvPr/>
        </p:nvSpPr>
        <p:spPr>
          <a:xfrm>
            <a:off x="1199284" y="3389802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Q2-2018</a:t>
            </a:r>
            <a:endParaRPr lang="sv-SE" sz="1050" dirty="0"/>
          </a:p>
        </p:txBody>
      </p:sp>
      <p:sp>
        <p:nvSpPr>
          <p:cNvPr id="89" name="TextBox 88"/>
          <p:cNvSpPr txBox="1"/>
          <p:nvPr/>
        </p:nvSpPr>
        <p:spPr>
          <a:xfrm>
            <a:off x="1199284" y="2972563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Q3-2018</a:t>
            </a:r>
            <a:endParaRPr lang="sv-SE" sz="1050" dirty="0"/>
          </a:p>
        </p:txBody>
      </p:sp>
      <p:sp>
        <p:nvSpPr>
          <p:cNvPr id="90" name="TextBox 89"/>
          <p:cNvSpPr txBox="1"/>
          <p:nvPr/>
        </p:nvSpPr>
        <p:spPr>
          <a:xfrm>
            <a:off x="1208190" y="2558896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Q4-2018</a:t>
            </a:r>
            <a:endParaRPr lang="sv-SE" sz="1050" dirty="0"/>
          </a:p>
        </p:txBody>
      </p:sp>
      <p:sp>
        <p:nvSpPr>
          <p:cNvPr id="91" name="TextBox 90"/>
          <p:cNvSpPr txBox="1"/>
          <p:nvPr/>
        </p:nvSpPr>
        <p:spPr>
          <a:xfrm>
            <a:off x="1969452" y="4146322"/>
            <a:ext cx="486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A</a:t>
            </a:r>
          </a:p>
          <a:p>
            <a:endParaRPr lang="sv-SE" sz="1050" dirty="0"/>
          </a:p>
        </p:txBody>
      </p:sp>
      <p:sp>
        <p:nvSpPr>
          <p:cNvPr id="92" name="TextBox 91"/>
          <p:cNvSpPr txBox="1"/>
          <p:nvPr/>
        </p:nvSpPr>
        <p:spPr>
          <a:xfrm>
            <a:off x="2401500" y="4133408"/>
            <a:ext cx="486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887554" y="4146322"/>
            <a:ext cx="486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C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170218" y="4142883"/>
            <a:ext cx="729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D</a:t>
            </a:r>
          </a:p>
        </p:txBody>
      </p:sp>
      <p:sp>
        <p:nvSpPr>
          <p:cNvPr id="95" name="TextBox 94"/>
          <p:cNvSpPr txBox="1"/>
          <p:nvPr/>
        </p:nvSpPr>
        <p:spPr>
          <a:xfrm rot="710732">
            <a:off x="1292229" y="2177614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Group </a:t>
            </a:r>
            <a:r>
              <a:rPr lang="sv-SE" sz="1050" dirty="0"/>
              <a:t>A</a:t>
            </a:r>
          </a:p>
        </p:txBody>
      </p:sp>
      <p:sp>
        <p:nvSpPr>
          <p:cNvPr id="96" name="TextBox 95"/>
          <p:cNvSpPr txBox="1"/>
          <p:nvPr/>
        </p:nvSpPr>
        <p:spPr>
          <a:xfrm rot="710732">
            <a:off x="1454247" y="1947423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Group </a:t>
            </a:r>
            <a:r>
              <a:rPr lang="sv-SE" sz="1050" dirty="0"/>
              <a:t>B</a:t>
            </a:r>
          </a:p>
        </p:txBody>
      </p:sp>
      <p:sp>
        <p:nvSpPr>
          <p:cNvPr id="97" name="TextBox 96"/>
          <p:cNvSpPr txBox="1"/>
          <p:nvPr/>
        </p:nvSpPr>
        <p:spPr>
          <a:xfrm rot="710732">
            <a:off x="1670271" y="1731399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Group </a:t>
            </a:r>
            <a:r>
              <a:rPr lang="sv-SE" sz="1050" dirty="0"/>
              <a:t>C</a:t>
            </a:r>
          </a:p>
        </p:txBody>
      </p:sp>
      <p:sp>
        <p:nvSpPr>
          <p:cNvPr id="98" name="TextBox 97"/>
          <p:cNvSpPr txBox="1"/>
          <p:nvPr/>
        </p:nvSpPr>
        <p:spPr>
          <a:xfrm rot="710732">
            <a:off x="1877389" y="1515375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Group </a:t>
            </a:r>
            <a:r>
              <a:rPr lang="sv-SE" sz="105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659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09668" y="92990"/>
            <a:ext cx="1418095" cy="1294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72698" y="354870"/>
            <a:ext cx="8485322" cy="596700"/>
          </a:xfrm>
        </p:spPr>
        <p:txBody>
          <a:bodyPr>
            <a:noAutofit/>
          </a:bodyPr>
          <a:lstStyle/>
          <a:p>
            <a:r>
              <a:rPr lang="en-GB" dirty="0" smtClean="0"/>
              <a:t>Dimensional modelling/Star schema</a:t>
            </a:r>
            <a:endParaRPr lang="sv-SE" sz="1500" dirty="0"/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5469933" y="1978214"/>
            <a:ext cx="914400" cy="571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5927133" y="3749864"/>
            <a:ext cx="977362" cy="5892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1755183" y="1941081"/>
            <a:ext cx="914400" cy="571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3298233" y="2892613"/>
            <a:ext cx="1543050" cy="65570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 flipV="1">
            <a:off x="2326683" y="3121214"/>
            <a:ext cx="97155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 flipV="1">
            <a:off x="4726983" y="2263964"/>
            <a:ext cx="74295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>
            <a:off x="2669583" y="2206814"/>
            <a:ext cx="8572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1785507" y="1996393"/>
            <a:ext cx="93901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Service </a:t>
            </a:r>
          </a:p>
          <a:p>
            <a:pPr eaLnBrk="0" hangingPunct="0"/>
            <a:r>
              <a:rPr lang="en-US" sz="1350" dirty="0" smtClean="0"/>
              <a:t>Dimension</a:t>
            </a:r>
            <a:endParaRPr lang="en-US" sz="1350" dirty="0"/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5956137" y="3831292"/>
            <a:ext cx="11265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Customer Dimension</a:t>
            </a:r>
            <a:endParaRPr lang="en-US" sz="1350" dirty="0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>
            <a:off x="4841283" y="3178364"/>
            <a:ext cx="108585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60" name="Text Box 15"/>
          <p:cNvSpPr txBox="1">
            <a:spLocks noChangeArrowheads="1"/>
          </p:cNvSpPr>
          <p:nvPr/>
        </p:nvSpPr>
        <p:spPr bwMode="auto">
          <a:xfrm>
            <a:off x="3467655" y="2999160"/>
            <a:ext cx="177185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altLang="sv-SE" sz="1350" dirty="0"/>
              <a:t>Service </a:t>
            </a:r>
            <a:r>
              <a:rPr lang="en-US" altLang="sv-SE" sz="1350" dirty="0" smtClean="0"/>
              <a:t>Usage</a:t>
            </a:r>
          </a:p>
          <a:p>
            <a:pPr eaLnBrk="0" hangingPunct="0">
              <a:buFontTx/>
              <a:buNone/>
            </a:pPr>
            <a:r>
              <a:rPr lang="en-US" altLang="sv-SE" sz="1350" dirty="0" smtClean="0"/>
              <a:t>Fact </a:t>
            </a:r>
            <a:r>
              <a:rPr lang="en-US" altLang="sv-SE" sz="1350" dirty="0"/>
              <a:t>Table  </a:t>
            </a:r>
            <a:endParaRPr lang="en-US" altLang="sv-SE" sz="1400" dirty="0">
              <a:latin typeface="Times New Roman" panose="02020603050405020304" pitchFamily="18" charset="0"/>
            </a:endParaRPr>
          </a:p>
        </p:txBody>
      </p:sp>
      <p:sp>
        <p:nvSpPr>
          <p:cNvPr id="57361" name="Rectangle 16"/>
          <p:cNvSpPr>
            <a:spLocks noChangeArrowheads="1"/>
          </p:cNvSpPr>
          <p:nvPr/>
        </p:nvSpPr>
        <p:spPr bwMode="auto">
          <a:xfrm>
            <a:off x="1469433" y="3692714"/>
            <a:ext cx="914400" cy="571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62" name="Rectangle 17"/>
          <p:cNvSpPr>
            <a:spLocks noChangeArrowheads="1"/>
          </p:cNvSpPr>
          <p:nvPr/>
        </p:nvSpPr>
        <p:spPr bwMode="auto">
          <a:xfrm>
            <a:off x="1432311" y="3723308"/>
            <a:ext cx="1010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Seller </a:t>
            </a:r>
            <a:r>
              <a:rPr lang="en-US" sz="1350" dirty="0"/>
              <a:t>D</a:t>
            </a:r>
            <a:r>
              <a:rPr lang="en-US" sz="1350" dirty="0" smtClean="0"/>
              <a:t>imensions</a:t>
            </a:r>
            <a:endParaRPr lang="en-US" sz="1350" dirty="0"/>
          </a:p>
        </p:txBody>
      </p:sp>
      <p:sp>
        <p:nvSpPr>
          <p:cNvPr id="57363" name="Rectangle 18"/>
          <p:cNvSpPr>
            <a:spLocks noChangeArrowheads="1"/>
          </p:cNvSpPr>
          <p:nvPr/>
        </p:nvSpPr>
        <p:spPr bwMode="auto">
          <a:xfrm>
            <a:off x="5473082" y="2034880"/>
            <a:ext cx="93647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350" dirty="0" smtClean="0"/>
              <a:t>Date</a:t>
            </a:r>
            <a:endParaRPr lang="en-US" sz="1350" dirty="0" smtClean="0"/>
          </a:p>
          <a:p>
            <a:pPr eaLnBrk="0" hangingPunct="0"/>
            <a:r>
              <a:rPr lang="en-US" sz="1350" dirty="0" smtClean="0"/>
              <a:t>Dimension</a:t>
            </a:r>
            <a:endParaRPr lang="en-US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4815282" y="2710151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3932" y="3318537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842659" y="301148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99398" y="2584837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700692" y="200025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65185" y="20429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98533" y="3548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343498" y="38024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12370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09668" y="92990"/>
            <a:ext cx="1418095" cy="1294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72698" y="354870"/>
            <a:ext cx="8485322" cy="596700"/>
          </a:xfrm>
        </p:spPr>
        <p:txBody>
          <a:bodyPr>
            <a:noAutofit/>
          </a:bodyPr>
          <a:lstStyle/>
          <a:p>
            <a:r>
              <a:rPr lang="en-GB" dirty="0" smtClean="0"/>
              <a:t>Dimensional modelling/Star schema</a:t>
            </a:r>
            <a:endParaRPr lang="sv-SE" sz="1500" dirty="0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1174487" y="1941080"/>
            <a:ext cx="1495095" cy="85458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3298233" y="2892613"/>
            <a:ext cx="1543050" cy="152948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 flipV="1">
            <a:off x="2326683" y="3121214"/>
            <a:ext cx="97155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 flipV="1">
            <a:off x="4726983" y="2263964"/>
            <a:ext cx="74295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>
            <a:off x="2669583" y="2206814"/>
            <a:ext cx="8572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1177637" y="1896989"/>
            <a:ext cx="163482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Service Dimension</a:t>
            </a:r>
            <a:endParaRPr lang="en-US" sz="1350" dirty="0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>
            <a:off x="4841283" y="3178364"/>
            <a:ext cx="108585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60" name="Text Box 15"/>
          <p:cNvSpPr txBox="1">
            <a:spLocks noChangeArrowheads="1"/>
          </p:cNvSpPr>
          <p:nvPr/>
        </p:nvSpPr>
        <p:spPr bwMode="auto">
          <a:xfrm>
            <a:off x="3227812" y="2902197"/>
            <a:ext cx="285069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altLang="sv-SE" sz="1350" dirty="0"/>
              <a:t>Service </a:t>
            </a:r>
            <a:r>
              <a:rPr lang="en-US" altLang="sv-SE" sz="1350" dirty="0" smtClean="0"/>
              <a:t>Usage Fact </a:t>
            </a:r>
            <a:r>
              <a:rPr lang="en-US" altLang="sv-SE" sz="1350" dirty="0"/>
              <a:t>Table  </a:t>
            </a:r>
            <a:endParaRPr lang="en-US" altLang="sv-SE" sz="1400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5282" y="2710151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3932" y="3318537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842659" y="301148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99398" y="2584837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700692" y="200025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65185" y="20429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98533" y="3548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343498" y="38024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8927" y="2197071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9792" y="2154147"/>
            <a:ext cx="1134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s</a:t>
            </a:r>
            <a:r>
              <a:rPr lang="sv-SE" sz="1200" dirty="0" err="1" smtClean="0"/>
              <a:t>erviceKey</a:t>
            </a:r>
            <a:r>
              <a:rPr lang="sv-SE" sz="1200" dirty="0" smtClean="0"/>
              <a:t> (PK)</a:t>
            </a:r>
          </a:p>
          <a:p>
            <a:r>
              <a:rPr lang="sv-SE" sz="1200" dirty="0" err="1"/>
              <a:t>s</a:t>
            </a:r>
            <a:r>
              <a:rPr lang="sv-SE" sz="1200" dirty="0" err="1" smtClean="0"/>
              <a:t>erviceName</a:t>
            </a:r>
            <a:endParaRPr lang="sv-SE" sz="1200" dirty="0"/>
          </a:p>
          <a:p>
            <a:r>
              <a:rPr lang="sv-SE" sz="1200" dirty="0" err="1"/>
              <a:t>s</a:t>
            </a:r>
            <a:r>
              <a:rPr lang="sv-SE" sz="1200" dirty="0" err="1" smtClean="0"/>
              <a:t>erviceGroup</a:t>
            </a:r>
            <a:endParaRPr lang="sv-SE" sz="1200" dirty="0" smtClean="0"/>
          </a:p>
          <a:p>
            <a:endParaRPr lang="sv-SE" sz="1200" dirty="0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824718" y="3450090"/>
            <a:ext cx="1495095" cy="85458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827868" y="3405999"/>
            <a:ext cx="163482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Seller Dimension</a:t>
            </a:r>
            <a:endParaRPr lang="en-US" sz="135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99158" y="3706081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0023" y="3663157"/>
            <a:ext cx="1043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s</a:t>
            </a:r>
            <a:r>
              <a:rPr lang="sv-SE" sz="1200" dirty="0" err="1" smtClean="0"/>
              <a:t>ellerKey</a:t>
            </a:r>
            <a:r>
              <a:rPr lang="sv-SE" sz="1200" dirty="0" smtClean="0"/>
              <a:t> (PK)</a:t>
            </a:r>
          </a:p>
          <a:p>
            <a:r>
              <a:rPr lang="sv-SE" sz="1200" dirty="0" err="1" smtClean="0"/>
              <a:t>sellerName</a:t>
            </a:r>
            <a:endParaRPr lang="sv-SE" sz="1200" dirty="0"/>
          </a:p>
          <a:p>
            <a:r>
              <a:rPr lang="sv-SE" sz="1200" dirty="0" err="1" smtClean="0"/>
              <a:t>office</a:t>
            </a:r>
            <a:endParaRPr lang="sv-SE" sz="1200" dirty="0" smtClean="0"/>
          </a:p>
          <a:p>
            <a:endParaRPr lang="sv-SE" sz="1200" dirty="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5490174" y="1724766"/>
            <a:ext cx="1495095" cy="105235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5493324" y="1680675"/>
            <a:ext cx="163482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Date</a:t>
            </a:r>
            <a:r>
              <a:rPr lang="en-US" sz="1350" dirty="0" smtClean="0"/>
              <a:t> </a:t>
            </a:r>
            <a:r>
              <a:rPr lang="en-US" sz="1350" dirty="0" smtClean="0"/>
              <a:t>Dimension</a:t>
            </a:r>
            <a:endParaRPr lang="en-US" sz="135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464614" y="1980757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65479" y="1937833"/>
            <a:ext cx="10680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d</a:t>
            </a:r>
            <a:r>
              <a:rPr lang="sv-SE" sz="1200" dirty="0" smtClean="0"/>
              <a:t>ate (PK)</a:t>
            </a:r>
          </a:p>
          <a:p>
            <a:r>
              <a:rPr lang="sv-SE" sz="1200" dirty="0" err="1" smtClean="0"/>
              <a:t>month</a:t>
            </a:r>
            <a:endParaRPr lang="sv-SE" sz="1200" dirty="0"/>
          </a:p>
          <a:p>
            <a:r>
              <a:rPr lang="sv-SE" sz="1200" dirty="0" err="1" smtClean="0"/>
              <a:t>quarterOfYear</a:t>
            </a:r>
            <a:endParaRPr lang="sv-SE" sz="1200" dirty="0" smtClean="0"/>
          </a:p>
          <a:p>
            <a:r>
              <a:rPr lang="sv-SE" sz="1200" dirty="0" err="1" smtClean="0"/>
              <a:t>year</a:t>
            </a:r>
            <a:endParaRPr lang="sv-SE" sz="1200" dirty="0" smtClean="0"/>
          </a:p>
          <a:p>
            <a:endParaRPr lang="sv-SE" sz="1200" dirty="0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979850" y="3256256"/>
            <a:ext cx="1495095" cy="105235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5927133" y="3235073"/>
            <a:ext cx="184936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Customer Dimension</a:t>
            </a:r>
            <a:endParaRPr lang="en-US" sz="135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5954290" y="3512247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55155" y="3469323"/>
            <a:ext cx="1285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customerKey</a:t>
            </a:r>
            <a:r>
              <a:rPr lang="sv-SE" sz="1200" dirty="0" smtClean="0"/>
              <a:t> (PK)</a:t>
            </a:r>
          </a:p>
          <a:p>
            <a:r>
              <a:rPr lang="sv-SE" sz="1200" dirty="0"/>
              <a:t>p</a:t>
            </a:r>
            <a:r>
              <a:rPr lang="sv-SE" sz="1200" dirty="0" smtClean="0"/>
              <a:t>ostadress</a:t>
            </a:r>
            <a:endParaRPr lang="sv-SE" sz="1200" dirty="0"/>
          </a:p>
          <a:p>
            <a:r>
              <a:rPr lang="sv-SE" sz="1200" dirty="0" smtClean="0"/>
              <a:t>region</a:t>
            </a:r>
          </a:p>
          <a:p>
            <a:r>
              <a:rPr lang="sv-SE" sz="1200" dirty="0" err="1"/>
              <a:t>i</a:t>
            </a:r>
            <a:r>
              <a:rPr lang="sv-SE" sz="1200" dirty="0" err="1" smtClean="0"/>
              <a:t>ncomeGroup</a:t>
            </a:r>
            <a:endParaRPr lang="sv-SE" sz="1200" dirty="0" smtClean="0"/>
          </a:p>
          <a:p>
            <a:endParaRPr lang="sv-SE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320628" y="3206990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98233" y="3226669"/>
            <a:ext cx="1564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serviceKey</a:t>
            </a:r>
            <a:r>
              <a:rPr lang="sv-SE" sz="1200" dirty="0" smtClean="0"/>
              <a:t> (PK) (FK)</a:t>
            </a:r>
          </a:p>
          <a:p>
            <a:r>
              <a:rPr lang="sv-SE" sz="1200" dirty="0" err="1" smtClean="0"/>
              <a:t>sellerKey</a:t>
            </a:r>
            <a:r>
              <a:rPr lang="sv-SE" sz="1200" dirty="0" smtClean="0"/>
              <a:t> (PK) (FK)</a:t>
            </a:r>
            <a:endParaRPr lang="sv-SE" sz="1200" dirty="0"/>
          </a:p>
          <a:p>
            <a:r>
              <a:rPr lang="sv-SE" sz="1200" dirty="0" err="1" smtClean="0"/>
              <a:t>customerKey</a:t>
            </a:r>
            <a:r>
              <a:rPr lang="sv-SE" sz="1200" dirty="0" smtClean="0"/>
              <a:t> (PK) (FK)</a:t>
            </a:r>
          </a:p>
          <a:p>
            <a:r>
              <a:rPr lang="sv-SE" sz="1200" dirty="0" smtClean="0"/>
              <a:t>date (PK) (FK)</a:t>
            </a:r>
          </a:p>
          <a:p>
            <a:r>
              <a:rPr lang="sv-SE" sz="1200" dirty="0" err="1"/>
              <a:t>s</a:t>
            </a:r>
            <a:r>
              <a:rPr lang="sv-SE" sz="1200" dirty="0" err="1" smtClean="0"/>
              <a:t>um</a:t>
            </a:r>
            <a:endParaRPr lang="sv-SE" sz="1200" dirty="0" smtClean="0"/>
          </a:p>
          <a:p>
            <a:r>
              <a:rPr lang="sv-SE" sz="1200" dirty="0" err="1" smtClean="0"/>
              <a:t>noOfCalls</a:t>
            </a:r>
            <a:endParaRPr lang="sv-SE" sz="1200" dirty="0" smtClean="0"/>
          </a:p>
          <a:p>
            <a:endParaRPr lang="sv-SE" sz="1200" dirty="0" smtClean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732963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143000" y="746522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6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47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48" name="Dokument" r:id="rId8" imgW="5630040" imgH="1235520" progId="Word.Document.8">
                        <p:embed/>
                      </p:oleObj>
                    </mc:Choice>
                    <mc:Fallback>
                      <p:oleObj name="Dokument" r:id="rId8" imgW="5630040" imgH="1235520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49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Usage Fact Table  </a:t>
                    </a:r>
                    <a:endParaRPr lang="en-US" altLang="sv-SE" sz="1400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144747" name="Text Box 363"/>
          <p:cNvSpPr txBox="1">
            <a:spLocks noChangeArrowheads="1"/>
          </p:cNvSpPr>
          <p:nvPr/>
        </p:nvSpPr>
        <p:spPr bwMode="auto">
          <a:xfrm>
            <a:off x="1428750" y="201453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 dirty="0"/>
              <a:t>1</a:t>
            </a:r>
            <a:endParaRPr lang="en-US" altLang="sv-SE" sz="1200" dirty="0"/>
          </a:p>
        </p:txBody>
      </p:sp>
      <p:sp>
        <p:nvSpPr>
          <p:cNvPr id="144748" name="Text Box 364"/>
          <p:cNvSpPr txBox="1">
            <a:spLocks noChangeArrowheads="1"/>
          </p:cNvSpPr>
          <p:nvPr/>
        </p:nvSpPr>
        <p:spPr bwMode="auto">
          <a:xfrm>
            <a:off x="6343650" y="178593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/>
              <a:t>1</a:t>
            </a:r>
            <a:endParaRPr lang="en-US" altLang="sv-SE" sz="1200"/>
          </a:p>
        </p:txBody>
      </p:sp>
      <p:sp>
        <p:nvSpPr>
          <p:cNvPr id="144749" name="Text Box 365"/>
          <p:cNvSpPr txBox="1">
            <a:spLocks noChangeArrowheads="1"/>
          </p:cNvSpPr>
          <p:nvPr/>
        </p:nvSpPr>
        <p:spPr bwMode="auto">
          <a:xfrm>
            <a:off x="4171950" y="407193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/>
              <a:t>1</a:t>
            </a:r>
            <a:endParaRPr lang="en-US" altLang="sv-SE" sz="1200"/>
          </a:p>
        </p:txBody>
      </p:sp>
      <p:sp>
        <p:nvSpPr>
          <p:cNvPr id="144750" name="Text Box 366"/>
          <p:cNvSpPr txBox="1">
            <a:spLocks noChangeArrowheads="1"/>
          </p:cNvSpPr>
          <p:nvPr/>
        </p:nvSpPr>
        <p:spPr bwMode="auto">
          <a:xfrm>
            <a:off x="3086100" y="397668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/>
              <a:t>1</a:t>
            </a:r>
            <a:endParaRPr lang="en-US" altLang="sv-SE" sz="1200"/>
          </a:p>
        </p:txBody>
      </p:sp>
      <p:sp>
        <p:nvSpPr>
          <p:cNvPr id="144751" name="Text Box 367"/>
          <p:cNvSpPr txBox="1">
            <a:spLocks noChangeArrowheads="1"/>
          </p:cNvSpPr>
          <p:nvPr/>
        </p:nvSpPr>
        <p:spPr bwMode="auto">
          <a:xfrm>
            <a:off x="5543550" y="264318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 dirty="0"/>
              <a:t>1</a:t>
            </a:r>
            <a:r>
              <a:rPr lang="sv-SE" altLang="sv-SE" sz="1200" dirty="0" smtClean="0"/>
              <a:t>..*</a:t>
            </a:r>
            <a:endParaRPr lang="en-US" altLang="sv-SE" sz="1200" dirty="0"/>
          </a:p>
        </p:txBody>
      </p:sp>
      <p:sp>
        <p:nvSpPr>
          <p:cNvPr id="144752" name="Text Box 368"/>
          <p:cNvSpPr txBox="1">
            <a:spLocks noChangeArrowheads="1"/>
          </p:cNvSpPr>
          <p:nvPr/>
        </p:nvSpPr>
        <p:spPr bwMode="auto">
          <a:xfrm>
            <a:off x="3724275" y="3376613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 dirty="0"/>
              <a:t>1</a:t>
            </a:r>
            <a:r>
              <a:rPr lang="sv-SE" altLang="sv-SE" sz="1200" dirty="0" smtClean="0"/>
              <a:t>..*</a:t>
            </a:r>
            <a:endParaRPr lang="en-US" altLang="sv-SE" sz="1200" dirty="0"/>
          </a:p>
        </p:txBody>
      </p:sp>
      <p:sp>
        <p:nvSpPr>
          <p:cNvPr id="144753" name="Text Box 369"/>
          <p:cNvSpPr txBox="1">
            <a:spLocks noChangeArrowheads="1"/>
          </p:cNvSpPr>
          <p:nvPr/>
        </p:nvSpPr>
        <p:spPr bwMode="auto">
          <a:xfrm>
            <a:off x="3200400" y="3328988"/>
            <a:ext cx="4976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sv-SE" altLang="sv-SE" sz="1200" dirty="0"/>
              <a:t>1</a:t>
            </a:r>
            <a:r>
              <a:rPr lang="sv-SE" altLang="sv-SE" sz="1200" dirty="0" smtClean="0"/>
              <a:t>..*</a:t>
            </a:r>
            <a:endParaRPr lang="en-US" altLang="sv-SE" sz="1200" dirty="0"/>
          </a:p>
        </p:txBody>
      </p:sp>
      <p:sp>
        <p:nvSpPr>
          <p:cNvPr id="144754" name="Text Box 370"/>
          <p:cNvSpPr txBox="1">
            <a:spLocks noChangeArrowheads="1"/>
          </p:cNvSpPr>
          <p:nvPr/>
        </p:nvSpPr>
        <p:spPr bwMode="auto">
          <a:xfrm>
            <a:off x="2466975" y="270033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 dirty="0"/>
              <a:t>1</a:t>
            </a:r>
            <a:r>
              <a:rPr lang="sv-SE" altLang="sv-SE" sz="1200" dirty="0" smtClean="0"/>
              <a:t>..*</a:t>
            </a:r>
            <a:endParaRPr lang="en-US" altLang="sv-SE" sz="1200" dirty="0"/>
          </a:p>
        </p:txBody>
      </p:sp>
    </p:spTree>
    <p:extLst>
      <p:ext uri="{BB962C8B-B14F-4D97-AF65-F5344CB8AC3E}">
        <p14:creationId xmlns:p14="http://schemas.microsoft.com/office/powerpoint/2010/main" val="372604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2" name="Group 12"/>
          <p:cNvGrpSpPr>
            <a:grpSpLocks/>
          </p:cNvGrpSpPr>
          <p:nvPr/>
        </p:nvGrpSpPr>
        <p:grpSpPr bwMode="auto">
          <a:xfrm>
            <a:off x="1143000" y="753666"/>
            <a:ext cx="9029700" cy="4229100"/>
            <a:chOff x="192" y="768"/>
            <a:chExt cx="7584" cy="3552"/>
          </a:xfrm>
        </p:grpSpPr>
        <p:graphicFrame>
          <p:nvGraphicFramePr>
            <p:cNvPr id="143373" name="Object 1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4" name="Dokument" r:id="rId4" imgW="5630040" imgH="872280" progId="Word.Document.8">
                    <p:embed/>
                  </p:oleObj>
                </mc:Choice>
                <mc:Fallback>
                  <p:oleObj name="Dokument" r:id="rId4" imgW="5630040" imgH="872280" progId="Word.Document.8">
                    <p:embed/>
                    <p:pic>
                      <p:nvPicPr>
                        <p:cNvPr id="143373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374" name="Group 1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3375" name="Object 1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75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3375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3376" name="Group 1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3377" name="Object 1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76" name="Dokument" r:id="rId8" imgW="5630040" imgH="1235520" progId="Word.Document.8">
                        <p:embed/>
                      </p:oleObj>
                    </mc:Choice>
                    <mc:Fallback>
                      <p:oleObj name="Dokument" r:id="rId8" imgW="5630040" imgH="1235520" progId="Word.Document.8">
                        <p:embed/>
                        <p:pic>
                          <p:nvPicPr>
                            <p:cNvPr id="143377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3378" name="Object 1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77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3378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3379" name="Rectangle 1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3380" name="Rectangle 2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3381" name="Rectangle 2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3382" name="Rectangle 2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3383" name="Line 2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338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3385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3386" name="Group 2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338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Usage Fact Table  </a:t>
                    </a:r>
                    <a:endParaRPr lang="en-US" altLang="sv-SE" sz="1400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338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3389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390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391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392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393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394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395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396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397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398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399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00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01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02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03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04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05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06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07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08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09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1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11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12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1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14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15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16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17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18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19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20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21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22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23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24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25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26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27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28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29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30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31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32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33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34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35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36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3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38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39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40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41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42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43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44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45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4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4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448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449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450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451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52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53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54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55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56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57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58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59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60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6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62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63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6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65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66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67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68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69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70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71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72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73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74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75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76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77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78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79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80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81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82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83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84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85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86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87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88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89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90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91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92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93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94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95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96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97" name="Line 1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498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499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500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501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502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503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504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05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06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07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08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09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10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11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12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13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14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15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16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17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18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19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20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21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22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23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24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25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26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27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28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29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30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31" name="Line 1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32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33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34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35" name="Line 1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36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37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38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39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40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41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42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43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44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45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46" name="Line 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47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48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49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50" name="Line 1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51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552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553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554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555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556" name="Rectangle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557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58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59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60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61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62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63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64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65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66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67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68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69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70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71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72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73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74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75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76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77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78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79" name="Line 2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80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81" name="Line 2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82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83" name="Line 2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84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85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86" name="Line 2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87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3588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3589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590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591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592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593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594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595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596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597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598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599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00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01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02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03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04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05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06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07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0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09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10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11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12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13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14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15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16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17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18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19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20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21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22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23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24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25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26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27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28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29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30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31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32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33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34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35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36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37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38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39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40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4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42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43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44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45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46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47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48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49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50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51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52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53" name="Rectangle 29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54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55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56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57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58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59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60" name="Line 30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61" name="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62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63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64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65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66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67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68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69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70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7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72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7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7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75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76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77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78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79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80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81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82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83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84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85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86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87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88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89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90" name="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91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92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93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94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95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96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97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98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699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00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01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02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03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04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05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0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07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0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09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1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11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12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13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14" name="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15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16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17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18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19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20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21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22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23" name="Rectangle 36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24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25" name="Rectangle 36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26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27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28" name="Rectangle 36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29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30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3731" name="Line 3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143732" name="Rectangle 372"/>
          <p:cNvSpPr>
            <a:spLocks noChangeArrowheads="1"/>
          </p:cNvSpPr>
          <p:nvPr/>
        </p:nvSpPr>
        <p:spPr bwMode="auto">
          <a:xfrm>
            <a:off x="5811441" y="2305051"/>
            <a:ext cx="1769972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350" i="1">
                <a:solidFill>
                  <a:srgbClr val="FF0000"/>
                </a:solidFill>
              </a:rPr>
              <a:t>Query: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350" i="1">
                <a:solidFill>
                  <a:srgbClr val="FF0000"/>
                </a:solidFill>
              </a:rPr>
              <a:t>For how much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350" i="1">
                <a:solidFill>
                  <a:srgbClr val="FF0000"/>
                </a:solidFill>
              </a:rPr>
              <a:t>did customers in Sthlm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350" i="1">
                <a:solidFill>
                  <a:srgbClr val="FF0000"/>
                </a:solidFill>
              </a:rPr>
              <a:t>use service “Local call”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350" i="1">
                <a:solidFill>
                  <a:srgbClr val="FF0000"/>
                </a:solidFill>
              </a:rPr>
              <a:t>in october 1999?</a:t>
            </a:r>
          </a:p>
        </p:txBody>
      </p:sp>
      <p:sp>
        <p:nvSpPr>
          <p:cNvPr id="143733" name="Rectangle 373"/>
          <p:cNvSpPr>
            <a:spLocks noChangeArrowheads="1"/>
          </p:cNvSpPr>
          <p:nvPr/>
        </p:nvSpPr>
        <p:spPr bwMode="auto">
          <a:xfrm>
            <a:off x="4552950" y="4239816"/>
            <a:ext cx="297180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43734" name="Rectangle 374"/>
          <p:cNvSpPr>
            <a:spLocks noChangeArrowheads="1"/>
          </p:cNvSpPr>
          <p:nvPr/>
        </p:nvSpPr>
        <p:spPr bwMode="auto">
          <a:xfrm>
            <a:off x="4572000" y="4411266"/>
            <a:ext cx="297180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43735" name="Rectangle 375"/>
          <p:cNvSpPr>
            <a:spLocks noChangeArrowheads="1"/>
          </p:cNvSpPr>
          <p:nvPr/>
        </p:nvSpPr>
        <p:spPr bwMode="auto">
          <a:xfrm>
            <a:off x="1295400" y="1534716"/>
            <a:ext cx="160020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43736" name="Rectangle 376"/>
          <p:cNvSpPr>
            <a:spLocks noChangeArrowheads="1"/>
          </p:cNvSpPr>
          <p:nvPr/>
        </p:nvSpPr>
        <p:spPr bwMode="auto">
          <a:xfrm>
            <a:off x="1276350" y="1687116"/>
            <a:ext cx="160020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43737" name="Rectangle 377"/>
          <p:cNvSpPr>
            <a:spLocks noChangeArrowheads="1"/>
          </p:cNvSpPr>
          <p:nvPr/>
        </p:nvSpPr>
        <p:spPr bwMode="auto">
          <a:xfrm>
            <a:off x="1285875" y="1849041"/>
            <a:ext cx="160020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43738" name="Rectangle 378"/>
          <p:cNvSpPr>
            <a:spLocks noChangeArrowheads="1"/>
          </p:cNvSpPr>
          <p:nvPr/>
        </p:nvSpPr>
        <p:spPr bwMode="auto">
          <a:xfrm>
            <a:off x="3000375" y="2687241"/>
            <a:ext cx="240030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43739" name="Rectangle 379"/>
          <p:cNvSpPr>
            <a:spLocks noChangeArrowheads="1"/>
          </p:cNvSpPr>
          <p:nvPr/>
        </p:nvSpPr>
        <p:spPr bwMode="auto">
          <a:xfrm>
            <a:off x="3019425" y="2839641"/>
            <a:ext cx="240030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43740" name="Rectangle 380"/>
          <p:cNvSpPr>
            <a:spLocks noChangeArrowheads="1"/>
          </p:cNvSpPr>
          <p:nvPr/>
        </p:nvSpPr>
        <p:spPr bwMode="auto">
          <a:xfrm>
            <a:off x="3028950" y="3153966"/>
            <a:ext cx="240030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43741" name="Text Box 381"/>
          <p:cNvSpPr txBox="1">
            <a:spLocks noChangeArrowheads="1"/>
          </p:cNvSpPr>
          <p:nvPr/>
        </p:nvSpPr>
        <p:spPr bwMode="auto">
          <a:xfrm>
            <a:off x="4276725" y="3268267"/>
            <a:ext cx="8001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None/>
            </a:pPr>
            <a:r>
              <a:rPr lang="en-US" altLang="sv-SE" sz="1200" b="1">
                <a:solidFill>
                  <a:srgbClr val="FF0000"/>
                </a:solidFill>
                <a:latin typeface="Symbol" panose="05050102010706020507" pitchFamily="18" charset="2"/>
              </a:rPr>
              <a:t>S=37:00</a:t>
            </a:r>
            <a:endParaRPr lang="en-US" altLang="sv-SE" b="1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95805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4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0119" y="1444109"/>
            <a:ext cx="6260769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sv-SE" sz="2700" dirty="0" smtClean="0">
                <a:latin typeface="+mj-lt"/>
                <a:ea typeface="+mj-ea"/>
                <a:cs typeface="+mj-cs"/>
              </a:rPr>
              <a:t>The </a:t>
            </a:r>
            <a:r>
              <a:rPr lang="sv-SE" sz="2700" dirty="0" err="1">
                <a:latin typeface="+mj-lt"/>
                <a:ea typeface="+mj-ea"/>
                <a:cs typeface="+mj-cs"/>
              </a:rPr>
              <a:t>C</a:t>
            </a:r>
            <a:r>
              <a:rPr lang="sv-SE" sz="2700" dirty="0" err="1" smtClean="0">
                <a:latin typeface="+mj-lt"/>
                <a:ea typeface="+mj-ea"/>
                <a:cs typeface="+mj-cs"/>
              </a:rPr>
              <a:t>oncept</a:t>
            </a:r>
            <a:r>
              <a:rPr lang="sv-SE" sz="2700" dirty="0" smtClean="0">
                <a:latin typeface="+mj-lt"/>
                <a:ea typeface="+mj-ea"/>
                <a:cs typeface="+mj-cs"/>
              </a:rPr>
              <a:t> </a:t>
            </a:r>
            <a:r>
              <a:rPr lang="sv-SE" sz="2700" dirty="0" err="1" smtClean="0">
                <a:latin typeface="+mj-lt"/>
                <a:ea typeface="+mj-ea"/>
                <a:cs typeface="+mj-cs"/>
              </a:rPr>
              <a:t>of</a:t>
            </a:r>
            <a:r>
              <a:rPr lang="sv-SE" sz="2700" dirty="0" smtClean="0">
                <a:latin typeface="+mj-lt"/>
                <a:ea typeface="+mj-ea"/>
                <a:cs typeface="+mj-cs"/>
              </a:rPr>
              <a:t> </a:t>
            </a:r>
            <a:r>
              <a:rPr lang="sv-SE" sz="2700" dirty="0" err="1" smtClean="0">
                <a:latin typeface="+mj-lt"/>
                <a:ea typeface="+mj-ea"/>
                <a:cs typeface="+mj-cs"/>
              </a:rPr>
              <a:t>Cube</a:t>
            </a:r>
            <a:r>
              <a:rPr lang="sv-SE" sz="2700" dirty="0" smtClean="0">
                <a:latin typeface="+mj-lt"/>
                <a:ea typeface="+mj-ea"/>
                <a:cs typeface="+mj-cs"/>
              </a:rPr>
              <a:t> and </a:t>
            </a:r>
            <a:r>
              <a:rPr lang="sv-SE" sz="2700" dirty="0" err="1" smtClean="0">
                <a:latin typeface="+mj-lt"/>
                <a:ea typeface="+mj-ea"/>
                <a:cs typeface="+mj-cs"/>
              </a:rPr>
              <a:t>Towards</a:t>
            </a:r>
            <a:r>
              <a:rPr lang="sv-SE" sz="2700" dirty="0" smtClean="0">
                <a:latin typeface="+mj-lt"/>
                <a:ea typeface="+mj-ea"/>
                <a:cs typeface="+mj-cs"/>
              </a:rPr>
              <a:t> </a:t>
            </a:r>
            <a:r>
              <a:rPr lang="sv-SE" sz="2700" dirty="0" err="1" smtClean="0">
                <a:latin typeface="+mj-lt"/>
                <a:ea typeface="+mj-ea"/>
                <a:cs typeface="+mj-cs"/>
              </a:rPr>
              <a:t>Dimensional</a:t>
            </a:r>
            <a:r>
              <a:rPr lang="sv-SE" sz="2700" dirty="0" smtClean="0">
                <a:latin typeface="+mj-lt"/>
                <a:ea typeface="+mj-ea"/>
                <a:cs typeface="+mj-cs"/>
              </a:rPr>
              <a:t> </a:t>
            </a:r>
            <a:r>
              <a:rPr lang="sv-SE" sz="2700" dirty="0" err="1" smtClean="0">
                <a:latin typeface="+mj-lt"/>
                <a:ea typeface="+mj-ea"/>
                <a:cs typeface="+mj-cs"/>
              </a:rPr>
              <a:t>Modelling</a:t>
            </a:r>
            <a:r>
              <a:rPr lang="sv-SE" sz="2700" dirty="0" smtClean="0">
                <a:latin typeface="+mj-lt"/>
                <a:ea typeface="+mj-ea"/>
                <a:cs typeface="+mj-cs"/>
              </a:rPr>
              <a:t> </a:t>
            </a:r>
            <a:endParaRPr lang="sv-SE" sz="27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9505" y="111682"/>
            <a:ext cx="1500733" cy="1263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99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4"/>
    </mc:Choice>
    <mc:Fallback xmlns="">
      <p:transition spd="slow" advTm="516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143000" y="746522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9442995"/>
                </p:ext>
              </p:extLst>
            </p:nvPr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2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3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4" name="Dokument" r:id="rId8" imgW="5630040" imgH="1235520" progId="Word.Document.8">
                        <p:embed/>
                      </p:oleObj>
                    </mc:Choice>
                    <mc:Fallback>
                      <p:oleObj name="Dokument" r:id="rId8" imgW="5630040" imgH="1235520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5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Usage Fact Table  </a:t>
                    </a:r>
                    <a:endParaRPr lang="en-US" altLang="sv-SE" sz="1400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3" name="Oval 372"/>
          <p:cNvSpPr/>
          <p:nvPr/>
        </p:nvSpPr>
        <p:spPr>
          <a:xfrm>
            <a:off x="4398169" y="3253979"/>
            <a:ext cx="3722942" cy="1675990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5" name="Text Box 125"/>
          <p:cNvSpPr txBox="1">
            <a:spLocks noChangeArrowheads="1"/>
          </p:cNvSpPr>
          <p:nvPr/>
        </p:nvSpPr>
        <p:spPr bwMode="auto">
          <a:xfrm>
            <a:off x="6311799" y="2978944"/>
            <a:ext cx="2205634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 err="1" smtClean="0">
                <a:solidFill>
                  <a:schemeClr val="tx2"/>
                </a:solidFill>
                <a:latin typeface="Times New Roman" pitchFamily="18" charset="0"/>
              </a:rPr>
              <a:t>Denormalized</a:t>
            </a:r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 dimensions – that is, they are not in 3 NF</a:t>
            </a:r>
          </a:p>
          <a:p>
            <a:pPr eaLnBrk="0" hangingPunct="0"/>
            <a:r>
              <a:rPr lang="en-GB" sz="1350" b="1" i="1" dirty="0" smtClean="0">
                <a:solidFill>
                  <a:schemeClr val="tx2"/>
                </a:solidFill>
                <a:latin typeface="Times New Roman" pitchFamily="18" charset="0"/>
              </a:rPr>
              <a:t>What is 3NF?</a:t>
            </a:r>
            <a:endParaRPr lang="en-GB" sz="135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96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143000" y="746522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0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71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72" name="Dokument" r:id="rId8" imgW="5630040" imgH="1235520" progId="Word.Document.8">
                        <p:embed/>
                      </p:oleObj>
                    </mc:Choice>
                    <mc:Fallback>
                      <p:oleObj name="Dokument" r:id="rId8" imgW="5630040" imgH="1235520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73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Usage Fact Table  </a:t>
                    </a:r>
                    <a:endParaRPr lang="en-US" altLang="sv-SE" sz="1400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3" name="Oval 372"/>
          <p:cNvSpPr/>
          <p:nvPr/>
        </p:nvSpPr>
        <p:spPr>
          <a:xfrm>
            <a:off x="5364957" y="3720703"/>
            <a:ext cx="1778793" cy="1209266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5" name="Text Box 125"/>
          <p:cNvSpPr txBox="1">
            <a:spLocks noChangeArrowheads="1"/>
          </p:cNvSpPr>
          <p:nvPr/>
        </p:nvSpPr>
        <p:spPr bwMode="auto">
          <a:xfrm>
            <a:off x="6175772" y="3096502"/>
            <a:ext cx="196464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If possible, organize attributes in hierarchies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0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28700" y="862787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8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79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280" name="Dokument" r:id="rId8" imgW="5630040" imgH="1235520" progId="Word.Document.8">
                        <p:embed/>
                      </p:oleObj>
                    </mc:Choice>
                    <mc:Fallback>
                      <p:oleObj name="Dokument" r:id="rId8" imgW="5630040" imgH="1235520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281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Usage Fact Table  </a:t>
                    </a:r>
                    <a:endParaRPr lang="en-US" altLang="sv-SE" sz="1400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2" name="Oval 371"/>
          <p:cNvSpPr/>
          <p:nvPr/>
        </p:nvSpPr>
        <p:spPr>
          <a:xfrm>
            <a:off x="2707330" y="2228076"/>
            <a:ext cx="1853956" cy="592515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4" name="Text Box 125"/>
          <p:cNvSpPr txBox="1">
            <a:spLocks noChangeArrowheads="1"/>
          </p:cNvSpPr>
          <p:nvPr/>
        </p:nvSpPr>
        <p:spPr bwMode="auto">
          <a:xfrm rot="19493037">
            <a:off x="3175021" y="1190677"/>
            <a:ext cx="2400988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The PK in the Fact table consist of all the FKs – it is a composite/concatenated key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29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28700" y="862787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2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3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04" name="Dokument" r:id="rId8" imgW="5630040" imgH="1235520" progId="Word.Document.8">
                        <p:embed/>
                      </p:oleObj>
                    </mc:Choice>
                    <mc:Fallback>
                      <p:oleObj name="Dokument" r:id="rId8" imgW="5630040" imgH="1235520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05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Usage Fact Table  </a:t>
                    </a:r>
                    <a:endParaRPr lang="en-US" altLang="sv-SE" sz="1400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3" name="Oval 372"/>
          <p:cNvSpPr/>
          <p:nvPr/>
        </p:nvSpPr>
        <p:spPr>
          <a:xfrm>
            <a:off x="936686" y="3977766"/>
            <a:ext cx="755528" cy="592515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5" name="Text Box 125"/>
          <p:cNvSpPr txBox="1">
            <a:spLocks noChangeArrowheads="1"/>
          </p:cNvSpPr>
          <p:nvPr/>
        </p:nvSpPr>
        <p:spPr bwMode="auto">
          <a:xfrm rot="19493037">
            <a:off x="-67141" y="3123198"/>
            <a:ext cx="2142867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Surrogate keys  are used in the dimensional tables</a:t>
            </a:r>
          </a:p>
          <a:p>
            <a:pPr eaLnBrk="0" hangingPunct="0"/>
            <a:r>
              <a:rPr lang="en-GB" sz="1350" b="1" i="1" dirty="0" smtClean="0">
                <a:solidFill>
                  <a:schemeClr val="tx2"/>
                </a:solidFill>
                <a:latin typeface="Times New Roman" pitchFamily="18" charset="0"/>
              </a:rPr>
              <a:t>Why surrogate keys? </a:t>
            </a:r>
            <a:endParaRPr lang="en-GB" sz="135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9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28700" y="862787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4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55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41719363"/>
                    </p:ext>
                  </p:extLst>
                </p:nvPr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56" name="Document" r:id="rId8" imgW="5641457" imgH="1237253" progId="Word.Document.8">
                        <p:embed/>
                      </p:oleObj>
                    </mc:Choice>
                    <mc:Fallback>
                      <p:oleObj name="Document" r:id="rId8" imgW="5641457" imgH="1237253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57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Usage Fact Table  </a:t>
                    </a:r>
                    <a:endParaRPr lang="en-US" altLang="sv-SE" sz="1400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3" name="Oval 372"/>
          <p:cNvSpPr/>
          <p:nvPr/>
        </p:nvSpPr>
        <p:spPr>
          <a:xfrm>
            <a:off x="2605682" y="2426673"/>
            <a:ext cx="2823568" cy="1061859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5" name="Text Box 125"/>
          <p:cNvSpPr txBox="1">
            <a:spLocks noChangeArrowheads="1"/>
          </p:cNvSpPr>
          <p:nvPr/>
        </p:nvSpPr>
        <p:spPr bwMode="auto">
          <a:xfrm>
            <a:off x="5856684" y="2228152"/>
            <a:ext cx="2882581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Understand the grain of the fact table – and how it will be impacted by dimensions added and deleted. </a:t>
            </a:r>
          </a:p>
          <a:p>
            <a:pPr eaLnBrk="0" hangingPunct="0"/>
            <a:endParaRPr lang="en-GB" sz="135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Grain is the level of detail at which data is represented 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4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28700" y="862787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0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31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432" name="Dokument" r:id="rId8" imgW="5630040" imgH="1235520" progId="Word.Document.8">
                        <p:embed/>
                      </p:oleObj>
                    </mc:Choice>
                    <mc:Fallback>
                      <p:oleObj name="Dokument" r:id="rId8" imgW="5630040" imgH="1235520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433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Dimension</a:t>
                  </a:r>
                  <a:endParaRPr lang="en-US" altLang="sv-SE" sz="1350" dirty="0"/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Usage Fact Table  </a:t>
                    </a:r>
                    <a:endParaRPr lang="en-US" altLang="sv-SE" sz="1400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5" name="Text Box 125"/>
          <p:cNvSpPr txBox="1">
            <a:spLocks noChangeArrowheads="1"/>
          </p:cNvSpPr>
          <p:nvPr/>
        </p:nvSpPr>
        <p:spPr bwMode="auto">
          <a:xfrm>
            <a:off x="6604354" y="2014538"/>
            <a:ext cx="214286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i="1" dirty="0" smtClean="0">
                <a:solidFill>
                  <a:schemeClr val="tx2"/>
                </a:solidFill>
                <a:latin typeface="Times New Roman" pitchFamily="18" charset="0"/>
              </a:rPr>
              <a:t>What happened if we replace the </a:t>
            </a:r>
            <a:r>
              <a:rPr lang="en-GB" sz="1350" b="1" i="1" dirty="0" smtClean="0">
                <a:solidFill>
                  <a:schemeClr val="tx2"/>
                </a:solidFill>
                <a:latin typeface="Times New Roman" pitchFamily="18" charset="0"/>
              </a:rPr>
              <a:t>Date </a:t>
            </a:r>
            <a:r>
              <a:rPr lang="en-GB" sz="1350" b="1" i="1" dirty="0" smtClean="0">
                <a:solidFill>
                  <a:schemeClr val="tx2"/>
                </a:solidFill>
                <a:latin typeface="Times New Roman" pitchFamily="18" charset="0"/>
              </a:rPr>
              <a:t>dimensions with a Month dimension instead (where one row represent a month and not a date)?</a:t>
            </a:r>
            <a:endParaRPr lang="en-GB" sz="135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4772409" y="949305"/>
            <a:ext cx="2787676" cy="1050131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533969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28700" y="862787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3948238"/>
                </p:ext>
              </p:extLst>
            </p:nvPr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0" name="Document" r:id="rId4" imgW="5641457" imgH="874224" progId="Word.Document.8">
                    <p:embed/>
                  </p:oleObj>
                </mc:Choice>
                <mc:Fallback>
                  <p:oleObj name="Document" r:id="rId4" imgW="5641457" imgH="874224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51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452" name="Dokument" r:id="rId8" imgW="5630040" imgH="1235520" progId="Word.Document.8">
                        <p:embed/>
                      </p:oleObj>
                    </mc:Choice>
                    <mc:Fallback>
                      <p:oleObj name="Dokument" r:id="rId8" imgW="5630040" imgH="1235520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453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Usage Fact Table  </a:t>
                    </a:r>
                    <a:endParaRPr lang="en-US" altLang="sv-SE" sz="1400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144749" name="Text Box 365"/>
          <p:cNvSpPr txBox="1">
            <a:spLocks noChangeArrowheads="1"/>
          </p:cNvSpPr>
          <p:nvPr/>
        </p:nvSpPr>
        <p:spPr bwMode="auto">
          <a:xfrm>
            <a:off x="4171950" y="407193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/>
              <a:t>1</a:t>
            </a:r>
            <a:endParaRPr lang="en-US" altLang="sv-SE" sz="1200"/>
          </a:p>
        </p:txBody>
      </p:sp>
      <p:sp>
        <p:nvSpPr>
          <p:cNvPr id="375" name="Text Box 125"/>
          <p:cNvSpPr txBox="1">
            <a:spLocks noChangeArrowheads="1"/>
          </p:cNvSpPr>
          <p:nvPr/>
        </p:nvSpPr>
        <p:spPr bwMode="auto">
          <a:xfrm>
            <a:off x="6643687" y="2651968"/>
            <a:ext cx="214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i="1" dirty="0" smtClean="0">
                <a:solidFill>
                  <a:schemeClr val="tx2"/>
                </a:solidFill>
                <a:latin typeface="Times New Roman" pitchFamily="18" charset="0"/>
              </a:rPr>
              <a:t>How can you create  aggregated dimensions  based on the Customer dimension?</a:t>
            </a:r>
            <a:endParaRPr lang="en-GB" sz="135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4233861" y="3385719"/>
            <a:ext cx="3639277" cy="1570437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13952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28700" y="862787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0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31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632" name="Document" r:id="rId8" imgW="5641457" imgH="1237253" progId="Word.Document.8">
                        <p:embed/>
                      </p:oleObj>
                    </mc:Choice>
                    <mc:Fallback>
                      <p:oleObj name="Document" r:id="rId8" imgW="5641457" imgH="1237253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633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Usage Fact Table  </a:t>
                    </a:r>
                    <a:endParaRPr lang="en-US" altLang="sv-SE" sz="1400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5" name="Text Box 125"/>
          <p:cNvSpPr txBox="1">
            <a:spLocks noChangeArrowheads="1"/>
          </p:cNvSpPr>
          <p:nvPr/>
        </p:nvSpPr>
        <p:spPr bwMode="auto">
          <a:xfrm>
            <a:off x="6157092" y="2310458"/>
            <a:ext cx="214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90 percent of the total space in the database consist of fact tables’ data. </a:t>
            </a:r>
            <a:r>
              <a:rPr lang="en-GB" sz="1350" b="1" i="1" dirty="0" smtClean="0">
                <a:solidFill>
                  <a:schemeClr val="tx2"/>
                </a:solidFill>
                <a:latin typeface="Times New Roman" pitchFamily="18" charset="0"/>
              </a:rPr>
              <a:t>Consequences?</a:t>
            </a:r>
            <a:endParaRPr lang="en-GB" sz="135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2191046" y="1949827"/>
            <a:ext cx="3686777" cy="1622832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4156470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28700" y="862787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4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75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76" name="Document" r:id="rId8" imgW="5641457" imgH="1237253" progId="Word.Document.8">
                        <p:embed/>
                      </p:oleObj>
                    </mc:Choice>
                    <mc:Fallback>
                      <p:oleObj name="Document" r:id="rId8" imgW="5641457" imgH="1237253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77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</a:t>
                    </a:r>
                    <a:r>
                      <a:rPr lang="en-US" altLang="sv-SE" sz="1350" dirty="0" smtClean="0"/>
                      <a:t>Usage </a:t>
                    </a:r>
                    <a:r>
                      <a:rPr lang="en-US" altLang="sv-SE" sz="1350" dirty="0"/>
                      <a:t>Fact T</a:t>
                    </a:r>
                    <a:r>
                      <a:rPr lang="en-US" altLang="sv-SE" sz="1350" dirty="0" smtClean="0"/>
                      <a:t>able  </a:t>
                    </a:r>
                    <a:endParaRPr lang="en-US" altLang="sv-SE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5" name="Text Box 125"/>
          <p:cNvSpPr txBox="1">
            <a:spLocks noChangeArrowheads="1"/>
          </p:cNvSpPr>
          <p:nvPr/>
        </p:nvSpPr>
        <p:spPr bwMode="auto">
          <a:xfrm>
            <a:off x="6157092" y="2310458"/>
            <a:ext cx="214286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90 percent of the total space in the database consist of fact tables’ data. Therefore fact tables need to be sparse – avoid textual descriptions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2140575" y="2086150"/>
            <a:ext cx="3734959" cy="1622832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2414105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28700" y="862787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4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15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516" name="Document" r:id="rId8" imgW="5641457" imgH="1237253" progId="Word.Document.8">
                        <p:embed/>
                      </p:oleObj>
                    </mc:Choice>
                    <mc:Fallback>
                      <p:oleObj name="Document" r:id="rId8" imgW="5641457" imgH="1237253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517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</a:t>
                    </a:r>
                    <a:r>
                      <a:rPr lang="en-US" altLang="sv-SE" sz="1350" dirty="0" smtClean="0"/>
                      <a:t>Usage </a:t>
                    </a:r>
                    <a:r>
                      <a:rPr lang="en-US" altLang="sv-SE" sz="1350" dirty="0"/>
                      <a:t>Fact </a:t>
                    </a:r>
                    <a:r>
                      <a:rPr lang="en-US" altLang="sv-SE" sz="1350" dirty="0" smtClean="0"/>
                      <a:t>Table</a:t>
                    </a:r>
                    <a:endParaRPr lang="en-US" altLang="sv-SE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3" name="Oval 372"/>
          <p:cNvSpPr/>
          <p:nvPr/>
        </p:nvSpPr>
        <p:spPr>
          <a:xfrm>
            <a:off x="704627" y="858023"/>
            <a:ext cx="2463949" cy="1338266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5" name="Text Box 125"/>
          <p:cNvSpPr txBox="1">
            <a:spLocks noChangeArrowheads="1"/>
          </p:cNvSpPr>
          <p:nvPr/>
        </p:nvSpPr>
        <p:spPr bwMode="auto">
          <a:xfrm>
            <a:off x="6157092" y="2310458"/>
            <a:ext cx="2142867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>
                <a:solidFill>
                  <a:schemeClr val="tx2"/>
                </a:solidFill>
                <a:latin typeface="Times New Roman" pitchFamily="18" charset="0"/>
              </a:rPr>
              <a:t>Textual descriptions belongs </a:t>
            </a:r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in </a:t>
            </a:r>
            <a:r>
              <a:rPr lang="en-GB" sz="1350" b="1" dirty="0">
                <a:solidFill>
                  <a:schemeClr val="tx2"/>
                </a:solidFill>
                <a:latin typeface="Times New Roman" pitchFamily="18" charset="0"/>
              </a:rPr>
              <a:t>the d</a:t>
            </a:r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imensional tables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4821800" y="921723"/>
            <a:ext cx="2818673" cy="1208485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4" name="Oval 373"/>
          <p:cNvSpPr/>
          <p:nvPr/>
        </p:nvSpPr>
        <p:spPr>
          <a:xfrm>
            <a:off x="539717" y="3628608"/>
            <a:ext cx="2546384" cy="1208485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6" name="Oval 375"/>
          <p:cNvSpPr/>
          <p:nvPr/>
        </p:nvSpPr>
        <p:spPr>
          <a:xfrm>
            <a:off x="4370784" y="3414117"/>
            <a:ext cx="3371030" cy="1622832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2647030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OLAP tools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GB" sz="1400" dirty="0"/>
              <a:t>OLAP </a:t>
            </a:r>
            <a:r>
              <a:rPr lang="en-GB" sz="1400" dirty="0" smtClean="0"/>
              <a:t>tools </a:t>
            </a:r>
            <a:r>
              <a:rPr lang="en-US" sz="1400" dirty="0"/>
              <a:t>supports so-called interactive and "</a:t>
            </a:r>
            <a:r>
              <a:rPr lang="en-US" sz="1400" dirty="0" smtClean="0"/>
              <a:t>ad-hoc querying</a:t>
            </a:r>
            <a:r>
              <a:rPr lang="en-US" sz="1400" dirty="0"/>
              <a:t>", </a:t>
            </a:r>
            <a:r>
              <a:rPr lang="en-US" sz="1400" dirty="0" smtClean="0"/>
              <a:t>that is, </a:t>
            </a:r>
            <a:r>
              <a:rPr lang="en-US" sz="1400" dirty="0"/>
              <a:t>systems that allow managers and analysts to ask questions that appear in their minds during interaction with the </a:t>
            </a:r>
            <a:r>
              <a:rPr lang="en-US" sz="1400" dirty="0" smtClean="0"/>
              <a:t>system - without the need to </a:t>
            </a:r>
            <a:r>
              <a:rPr lang="en-US" sz="1400" dirty="0"/>
              <a:t>use SQL and other query languages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10881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28700" y="862787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8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59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60" name="Dokument" r:id="rId8" imgW="5630040" imgH="1235520" progId="Word.Document.8">
                        <p:embed/>
                      </p:oleObj>
                    </mc:Choice>
                    <mc:Fallback>
                      <p:oleObj name="Dokument" r:id="rId8" imgW="5630040" imgH="1235520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61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</a:t>
                    </a:r>
                    <a:r>
                      <a:rPr lang="en-US" altLang="sv-SE" sz="1350" dirty="0" smtClean="0"/>
                      <a:t>Usage Fact </a:t>
                    </a:r>
                    <a:r>
                      <a:rPr lang="en-US" altLang="sv-SE" sz="1350" dirty="0"/>
                      <a:t>T</a:t>
                    </a:r>
                    <a:r>
                      <a:rPr lang="en-US" altLang="sv-SE" sz="1350" dirty="0" smtClean="0"/>
                      <a:t>able  </a:t>
                    </a:r>
                    <a:endParaRPr lang="en-US" altLang="sv-SE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3" name="Oval 372"/>
          <p:cNvSpPr/>
          <p:nvPr/>
        </p:nvSpPr>
        <p:spPr>
          <a:xfrm>
            <a:off x="1428749" y="1249323"/>
            <a:ext cx="1487091" cy="592515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5" name="Text Box 125"/>
          <p:cNvSpPr txBox="1">
            <a:spLocks noChangeArrowheads="1"/>
          </p:cNvSpPr>
          <p:nvPr/>
        </p:nvSpPr>
        <p:spPr bwMode="auto">
          <a:xfrm rot="20559111">
            <a:off x="2756319" y="123852"/>
            <a:ext cx="2142867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Use labels that end user can understand – for example, avoid abbreviations and codes – since the users will actually see the data in their analysis actions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26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28700" y="862787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6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47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48" name="Document" r:id="rId8" imgW="5641457" imgH="1237253" progId="Word.Document.8">
                        <p:embed/>
                      </p:oleObj>
                    </mc:Choice>
                    <mc:Fallback>
                      <p:oleObj name="Document" r:id="rId8" imgW="5641457" imgH="1237253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49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</a:t>
                    </a:r>
                    <a:r>
                      <a:rPr lang="en-US" altLang="sv-SE" sz="1350" dirty="0" smtClean="0"/>
                      <a:t>Usage Fact </a:t>
                    </a:r>
                    <a:r>
                      <a:rPr lang="en-US" altLang="sv-SE" sz="1350" dirty="0"/>
                      <a:t>table </a:t>
                    </a:r>
                    <a:endParaRPr lang="en-US" altLang="sv-SE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3" name="Oval 372"/>
          <p:cNvSpPr/>
          <p:nvPr/>
        </p:nvSpPr>
        <p:spPr>
          <a:xfrm>
            <a:off x="727471" y="699668"/>
            <a:ext cx="2463949" cy="1415656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5" name="Text Box 125"/>
          <p:cNvSpPr txBox="1">
            <a:spLocks noChangeArrowheads="1"/>
          </p:cNvSpPr>
          <p:nvPr/>
        </p:nvSpPr>
        <p:spPr bwMode="auto">
          <a:xfrm>
            <a:off x="6157092" y="2310458"/>
            <a:ext cx="2866987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You can access the fact table via the dimensions tables. The dimensions are the entry points to the data, that is, entry points for approaching the fact table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4771912" y="1001584"/>
            <a:ext cx="2818673" cy="989410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4" name="Oval 373"/>
          <p:cNvSpPr/>
          <p:nvPr/>
        </p:nvSpPr>
        <p:spPr>
          <a:xfrm>
            <a:off x="484121" y="3718378"/>
            <a:ext cx="2703183" cy="1208485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6" name="Oval 375"/>
          <p:cNvSpPr/>
          <p:nvPr/>
        </p:nvSpPr>
        <p:spPr>
          <a:xfrm>
            <a:off x="4268762" y="3414117"/>
            <a:ext cx="3473052" cy="1622832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1933921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28700" y="862787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6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67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68" name="Document" r:id="rId8" imgW="5641457" imgH="1237253" progId="Word.Document.8">
                        <p:embed/>
                      </p:oleObj>
                    </mc:Choice>
                    <mc:Fallback>
                      <p:oleObj name="Document" r:id="rId8" imgW="5641457" imgH="1237253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69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</a:t>
                  </a:r>
                  <a:r>
                    <a:rPr lang="en-US" altLang="sv-SE" sz="1350" dirty="0" smtClean="0"/>
                    <a:t>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</a:t>
                    </a:r>
                    <a:r>
                      <a:rPr lang="en-US" altLang="sv-SE" sz="1350" dirty="0" smtClean="0"/>
                      <a:t>Usage Fact table</a:t>
                    </a:r>
                    <a:endParaRPr lang="en-US" altLang="sv-SE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3" name="Oval 372"/>
          <p:cNvSpPr/>
          <p:nvPr/>
        </p:nvSpPr>
        <p:spPr>
          <a:xfrm>
            <a:off x="717724" y="832558"/>
            <a:ext cx="2463949" cy="1432326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5" name="Text Box 125"/>
          <p:cNvSpPr txBox="1">
            <a:spLocks noChangeArrowheads="1"/>
          </p:cNvSpPr>
          <p:nvPr/>
        </p:nvSpPr>
        <p:spPr bwMode="auto">
          <a:xfrm>
            <a:off x="6287690" y="2146898"/>
            <a:ext cx="2696395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“The database engine can make strong assumptions - by first constraining the heavily indexed dimensional tables, and then attacking the fact table all at once with the Cartesian product of the keys in the dimensional tables”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4672013" y="979711"/>
            <a:ext cx="2818673" cy="1067374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4" name="Oval 373"/>
          <p:cNvSpPr/>
          <p:nvPr/>
        </p:nvSpPr>
        <p:spPr>
          <a:xfrm>
            <a:off x="496027" y="3720287"/>
            <a:ext cx="2590073" cy="1208485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76" name="Oval 375"/>
          <p:cNvSpPr/>
          <p:nvPr/>
        </p:nvSpPr>
        <p:spPr>
          <a:xfrm>
            <a:off x="4370784" y="3414117"/>
            <a:ext cx="3371030" cy="1622832"/>
          </a:xfrm>
          <a:prstGeom prst="ellipse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969150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28700" y="862787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6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87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588" name="Document" r:id="rId8" imgW="5641457" imgH="1237253" progId="Word.Document.8">
                        <p:embed/>
                      </p:oleObj>
                    </mc:Choice>
                    <mc:Fallback>
                      <p:oleObj name="Document" r:id="rId8" imgW="5641457" imgH="1237253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589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</a:t>
                    </a:r>
                    <a:r>
                      <a:rPr lang="en-US" altLang="sv-SE" sz="1350" dirty="0" smtClean="0"/>
                      <a:t>Usage Fact </a:t>
                    </a:r>
                    <a:r>
                      <a:rPr lang="en-US" altLang="sv-SE" sz="1350" dirty="0"/>
                      <a:t>table </a:t>
                    </a:r>
                    <a:endParaRPr lang="en-US" altLang="sv-SE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5" name="Text Box 125"/>
          <p:cNvSpPr txBox="1">
            <a:spLocks noChangeArrowheads="1"/>
          </p:cNvSpPr>
          <p:nvPr/>
        </p:nvSpPr>
        <p:spPr bwMode="auto">
          <a:xfrm>
            <a:off x="6157092" y="2310458"/>
            <a:ext cx="214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The simplicity and symmetry of the star schema makes it easy to understand and navigate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97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028700" y="862787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6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07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608" name="Document" r:id="rId8" imgW="5641457" imgH="1237253" progId="Word.Document.8">
                        <p:embed/>
                      </p:oleObj>
                    </mc:Choice>
                    <mc:Fallback>
                      <p:oleObj name="Document" r:id="rId8" imgW="5641457" imgH="1237253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609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</a:t>
                  </a:r>
                  <a:r>
                    <a:rPr lang="en-US" altLang="sv-SE" sz="1350" dirty="0" smtClean="0"/>
                    <a:t>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</a:t>
                    </a:r>
                    <a:r>
                      <a:rPr lang="en-US" altLang="sv-SE" sz="1350" dirty="0" smtClean="0"/>
                      <a:t>Usage Fact </a:t>
                    </a:r>
                    <a:r>
                      <a:rPr lang="en-US" altLang="sv-SE" sz="1350" dirty="0"/>
                      <a:t>table </a:t>
                    </a:r>
                    <a:endParaRPr lang="en-US" altLang="sv-SE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375" name="Text Box 125"/>
          <p:cNvSpPr txBox="1">
            <a:spLocks noChangeArrowheads="1"/>
          </p:cNvSpPr>
          <p:nvPr/>
        </p:nvSpPr>
        <p:spPr bwMode="auto">
          <a:xfrm>
            <a:off x="6157092" y="2310458"/>
            <a:ext cx="2142867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350" b="1" dirty="0" smtClean="0">
                <a:solidFill>
                  <a:schemeClr val="tx2"/>
                </a:solidFill>
                <a:latin typeface="Times New Roman" pitchFamily="18" charset="0"/>
              </a:rPr>
              <a:t>Star schemas “are gracefully extensible to accommodate change”</a:t>
            </a:r>
            <a:endParaRPr lang="en-GB" sz="13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03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09668" y="92990"/>
            <a:ext cx="1418095" cy="1294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72698" y="354870"/>
            <a:ext cx="8485322" cy="596700"/>
          </a:xfrm>
        </p:spPr>
        <p:txBody>
          <a:bodyPr>
            <a:noAutofit/>
          </a:bodyPr>
          <a:lstStyle/>
          <a:p>
            <a:r>
              <a:rPr lang="en-GB" dirty="0" smtClean="0"/>
              <a:t>Dimensional modelling/Star schema</a:t>
            </a:r>
            <a:endParaRPr lang="sv-SE" sz="1500" dirty="0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1174487" y="1941080"/>
            <a:ext cx="1495095" cy="85458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3298233" y="2892613"/>
            <a:ext cx="1543050" cy="152948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 flipV="1">
            <a:off x="2326683" y="3121214"/>
            <a:ext cx="97155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 flipV="1">
            <a:off x="4726983" y="2263964"/>
            <a:ext cx="74295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>
            <a:off x="2669583" y="2206814"/>
            <a:ext cx="8572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1177637" y="1896989"/>
            <a:ext cx="163482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Service Dimension</a:t>
            </a:r>
            <a:endParaRPr lang="en-US" sz="1350" dirty="0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>
            <a:off x="4841283" y="3178364"/>
            <a:ext cx="108585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60" name="Text Box 15"/>
          <p:cNvSpPr txBox="1">
            <a:spLocks noChangeArrowheads="1"/>
          </p:cNvSpPr>
          <p:nvPr/>
        </p:nvSpPr>
        <p:spPr bwMode="auto">
          <a:xfrm>
            <a:off x="3227812" y="2902197"/>
            <a:ext cx="285069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altLang="sv-SE" sz="1350" dirty="0"/>
              <a:t>Service </a:t>
            </a:r>
            <a:r>
              <a:rPr lang="en-US" altLang="sv-SE" sz="1350" dirty="0" smtClean="0"/>
              <a:t>Usage Fact </a:t>
            </a:r>
            <a:r>
              <a:rPr lang="en-US" altLang="sv-SE" sz="1350" dirty="0"/>
              <a:t>Table  </a:t>
            </a:r>
            <a:endParaRPr lang="en-US" altLang="sv-SE" sz="1400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5282" y="2710151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3932" y="3318537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842659" y="301148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99398" y="2584837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700692" y="200025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65185" y="20429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98533" y="3548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343498" y="38024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8927" y="2197071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9792" y="2154147"/>
            <a:ext cx="1134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s</a:t>
            </a:r>
            <a:r>
              <a:rPr lang="sv-SE" sz="1200" dirty="0" err="1" smtClean="0"/>
              <a:t>erviceKey</a:t>
            </a:r>
            <a:r>
              <a:rPr lang="sv-SE" sz="1200" dirty="0" smtClean="0"/>
              <a:t> (PK)</a:t>
            </a:r>
          </a:p>
          <a:p>
            <a:r>
              <a:rPr lang="sv-SE" sz="1200" dirty="0" err="1"/>
              <a:t>s</a:t>
            </a:r>
            <a:r>
              <a:rPr lang="sv-SE" sz="1200" dirty="0" err="1" smtClean="0"/>
              <a:t>erviceName</a:t>
            </a:r>
            <a:endParaRPr lang="sv-SE" sz="1200" dirty="0"/>
          </a:p>
          <a:p>
            <a:r>
              <a:rPr lang="sv-SE" sz="1200" dirty="0" err="1"/>
              <a:t>s</a:t>
            </a:r>
            <a:r>
              <a:rPr lang="sv-SE" sz="1200" dirty="0" err="1" smtClean="0"/>
              <a:t>erviceGroup</a:t>
            </a:r>
            <a:endParaRPr lang="sv-SE" sz="1200" dirty="0" smtClean="0"/>
          </a:p>
          <a:p>
            <a:endParaRPr lang="sv-SE" sz="1200" dirty="0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824718" y="3450090"/>
            <a:ext cx="1495095" cy="85458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827868" y="3405999"/>
            <a:ext cx="163482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Seller Dimension</a:t>
            </a:r>
            <a:endParaRPr lang="en-US" sz="135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99158" y="3706081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0023" y="3663157"/>
            <a:ext cx="1043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s</a:t>
            </a:r>
            <a:r>
              <a:rPr lang="sv-SE" sz="1200" dirty="0" err="1" smtClean="0"/>
              <a:t>ellerKey</a:t>
            </a:r>
            <a:r>
              <a:rPr lang="sv-SE" sz="1200" dirty="0" smtClean="0"/>
              <a:t> (PK)</a:t>
            </a:r>
          </a:p>
          <a:p>
            <a:r>
              <a:rPr lang="sv-SE" sz="1200" dirty="0" err="1" smtClean="0"/>
              <a:t>sellerName</a:t>
            </a:r>
            <a:endParaRPr lang="sv-SE" sz="1200" dirty="0"/>
          </a:p>
          <a:p>
            <a:r>
              <a:rPr lang="sv-SE" sz="1200" dirty="0" err="1" smtClean="0"/>
              <a:t>office</a:t>
            </a:r>
            <a:endParaRPr lang="sv-SE" sz="1200" dirty="0" smtClean="0"/>
          </a:p>
          <a:p>
            <a:endParaRPr lang="sv-SE" sz="1200" dirty="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5490174" y="1724766"/>
            <a:ext cx="1495095" cy="105235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5493324" y="1680675"/>
            <a:ext cx="163482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Date </a:t>
            </a:r>
            <a:r>
              <a:rPr lang="en-US" sz="1350" dirty="0" smtClean="0"/>
              <a:t>Dimension</a:t>
            </a:r>
            <a:endParaRPr lang="en-US" sz="135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464614" y="1980757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65479" y="1937833"/>
            <a:ext cx="10680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d</a:t>
            </a:r>
            <a:r>
              <a:rPr lang="sv-SE" sz="1200" dirty="0" smtClean="0"/>
              <a:t>ate (PK)</a:t>
            </a:r>
          </a:p>
          <a:p>
            <a:r>
              <a:rPr lang="sv-SE" sz="1200" dirty="0" err="1" smtClean="0"/>
              <a:t>month</a:t>
            </a:r>
            <a:endParaRPr lang="sv-SE" sz="1200" dirty="0"/>
          </a:p>
          <a:p>
            <a:r>
              <a:rPr lang="sv-SE" sz="1200" dirty="0" err="1" smtClean="0"/>
              <a:t>quarterOfYear</a:t>
            </a:r>
            <a:endParaRPr lang="sv-SE" sz="1200" dirty="0" smtClean="0"/>
          </a:p>
          <a:p>
            <a:r>
              <a:rPr lang="sv-SE" sz="1200" dirty="0" err="1" smtClean="0"/>
              <a:t>year</a:t>
            </a:r>
            <a:endParaRPr lang="sv-SE" sz="1200" dirty="0" smtClean="0"/>
          </a:p>
          <a:p>
            <a:endParaRPr lang="sv-SE" sz="1200" dirty="0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979850" y="3256256"/>
            <a:ext cx="1495095" cy="105235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5927133" y="3235073"/>
            <a:ext cx="184936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Customer Dimension</a:t>
            </a:r>
            <a:endParaRPr lang="en-US" sz="135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5954290" y="3512247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55155" y="3469323"/>
            <a:ext cx="1285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customerKey</a:t>
            </a:r>
            <a:r>
              <a:rPr lang="sv-SE" sz="1200" dirty="0" smtClean="0"/>
              <a:t> (PK)</a:t>
            </a:r>
          </a:p>
          <a:p>
            <a:r>
              <a:rPr lang="sv-SE" sz="1200" dirty="0"/>
              <a:t>p</a:t>
            </a:r>
            <a:r>
              <a:rPr lang="sv-SE" sz="1200" dirty="0" smtClean="0"/>
              <a:t>ostadress</a:t>
            </a:r>
            <a:endParaRPr lang="sv-SE" sz="1200" dirty="0"/>
          </a:p>
          <a:p>
            <a:r>
              <a:rPr lang="sv-SE" sz="1200" dirty="0" smtClean="0"/>
              <a:t>region</a:t>
            </a:r>
          </a:p>
          <a:p>
            <a:r>
              <a:rPr lang="sv-SE" sz="1200" dirty="0" err="1"/>
              <a:t>i</a:t>
            </a:r>
            <a:r>
              <a:rPr lang="sv-SE" sz="1200" dirty="0" err="1" smtClean="0"/>
              <a:t>ncomeGroup</a:t>
            </a:r>
            <a:endParaRPr lang="sv-SE" sz="1200" dirty="0" smtClean="0"/>
          </a:p>
          <a:p>
            <a:endParaRPr lang="sv-SE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320628" y="3206990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98233" y="3226669"/>
            <a:ext cx="1564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serviceKey</a:t>
            </a:r>
            <a:r>
              <a:rPr lang="sv-SE" sz="1200" dirty="0" smtClean="0"/>
              <a:t> (PK) (FK)</a:t>
            </a:r>
          </a:p>
          <a:p>
            <a:r>
              <a:rPr lang="sv-SE" sz="1200" dirty="0" err="1" smtClean="0"/>
              <a:t>sellerKey</a:t>
            </a:r>
            <a:r>
              <a:rPr lang="sv-SE" sz="1200" dirty="0" smtClean="0"/>
              <a:t> (PK) (FK)</a:t>
            </a:r>
            <a:endParaRPr lang="sv-SE" sz="1200" dirty="0"/>
          </a:p>
          <a:p>
            <a:r>
              <a:rPr lang="sv-SE" sz="1200" dirty="0" err="1" smtClean="0"/>
              <a:t>customerKey</a:t>
            </a:r>
            <a:r>
              <a:rPr lang="sv-SE" sz="1200" dirty="0" smtClean="0"/>
              <a:t> (PK) (FK)</a:t>
            </a:r>
          </a:p>
          <a:p>
            <a:r>
              <a:rPr lang="sv-SE" sz="1200" dirty="0" smtClean="0"/>
              <a:t>date (PK) (FK)</a:t>
            </a:r>
          </a:p>
          <a:p>
            <a:r>
              <a:rPr lang="sv-SE" sz="1200" dirty="0" err="1"/>
              <a:t>s</a:t>
            </a:r>
            <a:r>
              <a:rPr lang="sv-SE" sz="1200" dirty="0" err="1" smtClean="0"/>
              <a:t>um</a:t>
            </a:r>
            <a:endParaRPr lang="sv-SE" sz="1200" dirty="0" smtClean="0"/>
          </a:p>
          <a:p>
            <a:r>
              <a:rPr lang="sv-SE" sz="1200" dirty="0" err="1" smtClean="0"/>
              <a:t>noOfCalls</a:t>
            </a:r>
            <a:endParaRPr lang="sv-SE" sz="1200" dirty="0" smtClean="0"/>
          </a:p>
          <a:p>
            <a:endParaRPr lang="sv-SE" sz="1200" dirty="0" smtClean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65262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599891" y="942098"/>
            <a:ext cx="4321622" cy="3793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778047" y="274397"/>
            <a:ext cx="587758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sv-SE" sz="3000" b="1" dirty="0" err="1">
                <a:latin typeface="Arial" panose="020B0604020202020204" pitchFamily="34" charset="0"/>
              </a:rPr>
              <a:t>Towards</a:t>
            </a:r>
            <a:r>
              <a:rPr lang="sv-SE" sz="3000" b="1" dirty="0">
                <a:latin typeface="Arial" panose="020B0604020202020204" pitchFamily="34" charset="0"/>
              </a:rPr>
              <a:t> </a:t>
            </a:r>
            <a:r>
              <a:rPr lang="sv-SE" sz="3000" b="1" dirty="0" err="1">
                <a:latin typeface="Arial" panose="020B0604020202020204" pitchFamily="34" charset="0"/>
              </a:rPr>
              <a:t>Dimensional</a:t>
            </a:r>
            <a:r>
              <a:rPr lang="sv-SE" sz="3000" b="1" dirty="0">
                <a:latin typeface="Arial" panose="020B0604020202020204" pitchFamily="34" charset="0"/>
              </a:rPr>
              <a:t> </a:t>
            </a:r>
            <a:r>
              <a:rPr lang="sv-SE" sz="3000" b="1" dirty="0" err="1">
                <a:latin typeface="Arial" panose="020B0604020202020204" pitchFamily="34" charset="0"/>
              </a:rPr>
              <a:t>Modelling</a:t>
            </a:r>
            <a:endParaRPr sz="3000" b="1" dirty="0">
              <a:latin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2092" y="1122532"/>
            <a:ext cx="2257425" cy="2872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indent="-257175">
              <a:buChar char="•"/>
              <a:tabLst>
                <a:tab pos="266224" algn="l"/>
                <a:tab pos="266700" algn="l"/>
              </a:tabLst>
            </a:pPr>
            <a:r>
              <a:rPr sz="2000" dirty="0"/>
              <a:t>A single fact table</a:t>
            </a:r>
          </a:p>
          <a:p>
            <a:pPr marL="567214" marR="42863" indent="-215265">
              <a:lnSpc>
                <a:spcPts val="1620"/>
              </a:lnSpc>
              <a:spcBef>
                <a:spcPts val="405"/>
              </a:spcBef>
              <a:tabLst>
                <a:tab pos="567214" algn="l"/>
              </a:tabLst>
            </a:pPr>
            <a:r>
              <a:rPr sz="2000" dirty="0"/>
              <a:t>–	Facts, measurements  KPI’s</a:t>
            </a:r>
          </a:p>
          <a:p>
            <a:pPr marL="266700" marR="595789" indent="-257175">
              <a:lnSpc>
                <a:spcPts val="1943"/>
              </a:lnSpc>
              <a:spcBef>
                <a:spcPts val="416"/>
              </a:spcBef>
              <a:buChar char="•"/>
              <a:tabLst>
                <a:tab pos="266224" algn="l"/>
                <a:tab pos="266700" algn="l"/>
              </a:tabLst>
            </a:pPr>
            <a:r>
              <a:rPr sz="2000" dirty="0"/>
              <a:t>Tables for each  dimension</a:t>
            </a:r>
          </a:p>
          <a:p>
            <a:pPr marL="266700" marR="3810" indent="-257175">
              <a:lnSpc>
                <a:spcPts val="1943"/>
              </a:lnSpc>
              <a:spcBef>
                <a:spcPts val="431"/>
              </a:spcBef>
              <a:buChar char="•"/>
              <a:tabLst>
                <a:tab pos="266224" algn="l"/>
                <a:tab pos="266700" algn="l"/>
              </a:tabLst>
            </a:pPr>
            <a:r>
              <a:rPr sz="2000" dirty="0"/>
              <a:t>The dimension tables </a:t>
            </a:r>
            <a:r>
              <a:rPr sz="2000" dirty="0" smtClean="0"/>
              <a:t>are </a:t>
            </a:r>
            <a:r>
              <a:rPr sz="2000" dirty="0" err="1" smtClean="0"/>
              <a:t>denormali</a:t>
            </a:r>
            <a:r>
              <a:rPr lang="sv-SE" sz="2000" dirty="0" smtClean="0"/>
              <a:t>z</a:t>
            </a:r>
            <a:r>
              <a:rPr sz="2000" dirty="0" err="1" smtClean="0"/>
              <a:t>ed</a:t>
            </a:r>
            <a:endParaRPr sz="2000" dirty="0"/>
          </a:p>
          <a:p>
            <a:pPr marL="266700" indent="-257175">
              <a:spcBef>
                <a:spcPts val="184"/>
              </a:spcBef>
              <a:buChar char="•"/>
              <a:tabLst>
                <a:tab pos="266224" algn="l"/>
                <a:tab pos="266700" algn="l"/>
              </a:tabLst>
            </a:pPr>
            <a:r>
              <a:rPr sz="2000" dirty="0"/>
              <a:t>Kimball approach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5067945" y="3595607"/>
            <a:ext cx="1317356" cy="12329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364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052512"/>
            <a:ext cx="6715125" cy="3038475"/>
          </a:xfrm>
          <a:prstGeom prst="rect">
            <a:avLst/>
          </a:prstGeom>
        </p:spPr>
      </p:pic>
      <p:sp>
        <p:nvSpPr>
          <p:cNvPr id="3" name="object 8"/>
          <p:cNvSpPr txBox="1"/>
          <p:nvPr/>
        </p:nvSpPr>
        <p:spPr>
          <a:xfrm>
            <a:off x="778047" y="274397"/>
            <a:ext cx="587758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sv-SE" sz="3000" b="1" dirty="0" smtClean="0">
                <a:latin typeface="Arial" panose="020B0604020202020204" pitchFamily="34" charset="0"/>
              </a:rPr>
              <a:t>A business event/</a:t>
            </a:r>
            <a:r>
              <a:rPr lang="sv-SE" sz="3000" b="1" dirty="0" err="1" smtClean="0">
                <a:latin typeface="Arial" panose="020B0604020202020204" pitchFamily="34" charset="0"/>
              </a:rPr>
              <a:t>transaction</a:t>
            </a:r>
            <a:endParaRPr sz="3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6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OLAP tools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sz="1400" dirty="0"/>
              <a:t>The main idea of OLAP is that managers and analysts can interactively, quickly and easily </a:t>
            </a:r>
            <a:r>
              <a:rPr lang="en-US" sz="1400" dirty="0" smtClean="0"/>
              <a:t>choose facts that they want to study, such as sales figures or costs. They </a:t>
            </a:r>
            <a:r>
              <a:rPr lang="en-US" sz="1400" dirty="0" smtClean="0"/>
              <a:t>can also </a:t>
            </a:r>
            <a:r>
              <a:rPr lang="en-US" sz="1400" dirty="0" smtClean="0"/>
              <a:t>choose from what views they want to study these facts, that is, from what dimensions. Then they can add new or subtract existing </a:t>
            </a:r>
            <a:r>
              <a:rPr lang="en-US" sz="1400" dirty="0"/>
              <a:t>dimensions and thus be able to study </a:t>
            </a:r>
            <a:r>
              <a:rPr lang="en-US" sz="1400" dirty="0" smtClean="0"/>
              <a:t>the facts, sales </a:t>
            </a:r>
            <a:r>
              <a:rPr lang="en-US" sz="1400" dirty="0"/>
              <a:t>figures </a:t>
            </a:r>
            <a:r>
              <a:rPr lang="en-US" sz="1400" dirty="0" smtClean="0"/>
              <a:t>or cost, from </a:t>
            </a:r>
            <a:r>
              <a:rPr lang="en-US" sz="1400" dirty="0"/>
              <a:t>other perspectives.</a:t>
            </a:r>
            <a:endParaRPr lang="en-GB" sz="140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8954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808113" y="566522"/>
            <a:ext cx="5961600" cy="596700"/>
          </a:xfrm>
        </p:spPr>
        <p:txBody>
          <a:bodyPr>
            <a:noAutofit/>
          </a:bodyPr>
          <a:lstStyle/>
          <a:p>
            <a:r>
              <a:rPr lang="en-US" dirty="0" smtClean="0"/>
              <a:t>OLAP tools: </a:t>
            </a:r>
            <a:r>
              <a:rPr lang="en-US" dirty="0"/>
              <a:t>U</a:t>
            </a:r>
            <a:r>
              <a:rPr lang="en-US" dirty="0" smtClean="0"/>
              <a:t>ser interface</a:t>
            </a:r>
            <a:endParaRPr lang="sv-SE" dirty="0"/>
          </a:p>
        </p:txBody>
      </p:sp>
      <p:sp>
        <p:nvSpPr>
          <p:cNvPr id="24" name="Rectangle 23"/>
          <p:cNvSpPr/>
          <p:nvPr/>
        </p:nvSpPr>
        <p:spPr>
          <a:xfrm rot="10800000">
            <a:off x="1277635" y="3548231"/>
            <a:ext cx="756083" cy="4276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646737" y="2535147"/>
            <a:ext cx="46985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00743" y="3453249"/>
            <a:ext cx="46985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46737" y="2805177"/>
            <a:ext cx="46985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00743" y="253514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</a:t>
            </a:r>
            <a:r>
              <a:rPr lang="sv-SE" sz="1350" dirty="0" err="1" smtClean="0"/>
              <a:t>group</a:t>
            </a:r>
            <a:endParaRPr lang="sv-SE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888875" y="253514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85019" y="253514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endParaRPr lang="sv-SE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5211133" y="2535147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</a:t>
            </a:r>
            <a:r>
              <a:rPr lang="sv-SE" sz="1350" dirty="0" smtClean="0"/>
              <a:t> (in </a:t>
            </a:r>
            <a:r>
              <a:rPr lang="sv-SE" sz="1350" dirty="0" err="1" smtClean="0"/>
              <a:t>kSEK</a:t>
            </a:r>
            <a:r>
              <a:rPr lang="sv-SE" sz="1350" dirty="0"/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62761" y="2859183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AB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2761" y="3122244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AB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34869" y="2859183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ABC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34869" y="3122244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DEF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14989" y="2852214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r>
              <a:rPr lang="sv-SE" sz="1350" dirty="0"/>
              <a:t>1- </a:t>
            </a:r>
            <a:r>
              <a:rPr lang="sv-SE" sz="1350" dirty="0" smtClean="0"/>
              <a:t>2018</a:t>
            </a:r>
            <a:endParaRPr lang="sv-SE" sz="1350" dirty="0"/>
          </a:p>
        </p:txBody>
      </p:sp>
      <p:sp>
        <p:nvSpPr>
          <p:cNvPr id="46" name="TextBox 45"/>
          <p:cNvSpPr txBox="1"/>
          <p:nvPr/>
        </p:nvSpPr>
        <p:spPr>
          <a:xfrm>
            <a:off x="3914988" y="3122244"/>
            <a:ext cx="14250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1- 2018</a:t>
            </a:r>
            <a:endParaRPr lang="sv-SE" sz="1350" dirty="0"/>
          </a:p>
        </p:txBody>
      </p:sp>
      <p:sp>
        <p:nvSpPr>
          <p:cNvPr id="47" name="TextBox 46"/>
          <p:cNvSpPr txBox="1"/>
          <p:nvPr/>
        </p:nvSpPr>
        <p:spPr>
          <a:xfrm>
            <a:off x="5589175" y="2859183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300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35169" y="3122244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1 300</a:t>
            </a:r>
          </a:p>
        </p:txBody>
      </p:sp>
    </p:spTree>
    <p:extLst>
      <p:ext uri="{BB962C8B-B14F-4D97-AF65-F5344CB8AC3E}">
        <p14:creationId xmlns:p14="http://schemas.microsoft.com/office/powerpoint/2010/main" val="2890886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808113" y="566522"/>
            <a:ext cx="5961600" cy="596700"/>
          </a:xfrm>
        </p:spPr>
        <p:txBody>
          <a:bodyPr>
            <a:noAutofit/>
          </a:bodyPr>
          <a:lstStyle/>
          <a:p>
            <a:r>
              <a:rPr lang="en-US" dirty="0" smtClean="0"/>
              <a:t>OLAP tools: </a:t>
            </a:r>
            <a:r>
              <a:rPr lang="en-US" dirty="0"/>
              <a:t>U</a:t>
            </a:r>
            <a:r>
              <a:rPr lang="en-US" dirty="0" smtClean="0"/>
              <a:t>ser interface</a:t>
            </a:r>
            <a:endParaRPr lang="sv-SE" dirty="0"/>
          </a:p>
        </p:txBody>
      </p:sp>
      <p:sp>
        <p:nvSpPr>
          <p:cNvPr id="24" name="Rectangle 23"/>
          <p:cNvSpPr/>
          <p:nvPr/>
        </p:nvSpPr>
        <p:spPr>
          <a:xfrm rot="10800000">
            <a:off x="1277635" y="3548231"/>
            <a:ext cx="756083" cy="4276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646737" y="2535147"/>
            <a:ext cx="46985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00743" y="3453249"/>
            <a:ext cx="46985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46737" y="2805177"/>
            <a:ext cx="46985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00743" y="253514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</a:t>
            </a:r>
            <a:r>
              <a:rPr lang="sv-SE" sz="1350" dirty="0" err="1" smtClean="0"/>
              <a:t>group</a:t>
            </a:r>
            <a:endParaRPr lang="sv-SE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888875" y="253514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85019" y="253514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endParaRPr lang="sv-SE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5211133" y="2535147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</a:t>
            </a:r>
            <a:r>
              <a:rPr lang="sv-SE" sz="1350" dirty="0" smtClean="0"/>
              <a:t> (in </a:t>
            </a:r>
            <a:r>
              <a:rPr lang="sv-SE" sz="1350" dirty="0" err="1" smtClean="0"/>
              <a:t>kSEK</a:t>
            </a:r>
            <a:r>
              <a:rPr lang="sv-SE" sz="1350" dirty="0"/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62761" y="2859183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AB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2761" y="3122244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AB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34869" y="2859183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ABC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34869" y="3122244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DEF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14989" y="2852214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r>
              <a:rPr lang="sv-SE" sz="1350" dirty="0"/>
              <a:t>1- </a:t>
            </a:r>
            <a:r>
              <a:rPr lang="sv-SE" sz="1350" dirty="0" smtClean="0"/>
              <a:t>2018</a:t>
            </a:r>
            <a:endParaRPr lang="sv-SE" sz="1350" dirty="0"/>
          </a:p>
        </p:txBody>
      </p:sp>
      <p:sp>
        <p:nvSpPr>
          <p:cNvPr id="46" name="TextBox 45"/>
          <p:cNvSpPr txBox="1"/>
          <p:nvPr/>
        </p:nvSpPr>
        <p:spPr>
          <a:xfrm>
            <a:off x="3914988" y="3122244"/>
            <a:ext cx="14250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1- 2018</a:t>
            </a:r>
            <a:endParaRPr lang="sv-SE" sz="1350" dirty="0"/>
          </a:p>
        </p:txBody>
      </p:sp>
      <p:sp>
        <p:nvSpPr>
          <p:cNvPr id="47" name="TextBox 46"/>
          <p:cNvSpPr txBox="1"/>
          <p:nvPr/>
        </p:nvSpPr>
        <p:spPr>
          <a:xfrm>
            <a:off x="5589175" y="2859183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300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35169" y="3122244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1 300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1447024" y="1661350"/>
            <a:ext cx="5022558" cy="648072"/>
          </a:xfrm>
          <a:prstGeom prst="wedgeEllipseCallout">
            <a:avLst>
              <a:gd name="adj1" fmla="val -35377"/>
              <a:gd name="adj2" fmla="val 81384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1" name="TextBox 20"/>
          <p:cNvSpPr txBox="1"/>
          <p:nvPr/>
        </p:nvSpPr>
        <p:spPr>
          <a:xfrm>
            <a:off x="1905694" y="1762829"/>
            <a:ext cx="402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i="1" dirty="0" smtClean="0">
                <a:solidFill>
                  <a:srgbClr val="FF0000"/>
                </a:solidFill>
              </a:rPr>
              <a:t>TO DO: </a:t>
            </a:r>
            <a:r>
              <a:rPr lang="sv-SE" sz="1200" i="1" dirty="0" smtClean="0"/>
              <a:t>Drill-down (for </a:t>
            </a:r>
            <a:r>
              <a:rPr lang="sv-SE" sz="1200" i="1" dirty="0" err="1" smtClean="0"/>
              <a:t>example</a:t>
            </a:r>
            <a:r>
              <a:rPr lang="sv-SE" sz="1200" i="1" dirty="0" smtClean="0"/>
              <a:t>, by </a:t>
            </a:r>
            <a:r>
              <a:rPr lang="sv-SE" sz="1200" i="1" dirty="0" err="1" smtClean="0"/>
              <a:t>click</a:t>
            </a:r>
            <a:r>
              <a:rPr lang="sv-SE" sz="1200" i="1" dirty="0" smtClean="0"/>
              <a:t> on ”Group </a:t>
            </a:r>
            <a:r>
              <a:rPr lang="sv-SE" sz="1200" i="1" dirty="0"/>
              <a:t>AB”) – </a:t>
            </a:r>
            <a:r>
              <a:rPr lang="sv-SE" sz="1200" i="1" dirty="0" smtClean="0"/>
              <a:t>in order to get </a:t>
            </a:r>
            <a:r>
              <a:rPr lang="sv-SE" sz="1200" i="1" dirty="0" err="1" smtClean="0"/>
              <a:t>detailed</a:t>
            </a:r>
            <a:r>
              <a:rPr lang="sv-SE" sz="1200" i="1" dirty="0" smtClean="0"/>
              <a:t> info </a:t>
            </a:r>
            <a:r>
              <a:rPr lang="sv-SE" sz="1200" i="1" dirty="0" err="1" smtClean="0"/>
              <a:t>about</a:t>
            </a:r>
            <a:r>
              <a:rPr lang="sv-SE" sz="1200" i="1" dirty="0" smtClean="0"/>
              <a:t>  Group </a:t>
            </a:r>
            <a:r>
              <a:rPr lang="sv-SE" sz="1200" i="1" dirty="0"/>
              <a:t>A och </a:t>
            </a:r>
            <a:r>
              <a:rPr lang="sv-SE" sz="1200" i="1" dirty="0" smtClean="0"/>
              <a:t>Group </a:t>
            </a:r>
            <a:r>
              <a:rPr lang="sv-SE" sz="1200" i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58613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Callout 30"/>
          <p:cNvSpPr/>
          <p:nvPr/>
        </p:nvSpPr>
        <p:spPr>
          <a:xfrm>
            <a:off x="1447024" y="1661350"/>
            <a:ext cx="5022558" cy="648072"/>
          </a:xfrm>
          <a:prstGeom prst="wedgeEllipseCallout">
            <a:avLst>
              <a:gd name="adj1" fmla="val -41240"/>
              <a:gd name="adj2" fmla="val 78992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122988" y="2471440"/>
            <a:ext cx="46985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76994" y="3875596"/>
            <a:ext cx="46985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22988" y="2741470"/>
            <a:ext cx="46985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76994" y="247144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Group</a:t>
            </a:r>
            <a:endParaRPr lang="sv-SE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65126" y="247144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61270" y="247144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endParaRPr lang="sv-SE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4687384" y="2471440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</a:t>
            </a:r>
            <a:r>
              <a:rPr lang="sv-SE" sz="1350" dirty="0" smtClean="0"/>
              <a:t> (</a:t>
            </a:r>
            <a:r>
              <a:rPr lang="sv-SE" sz="1350" dirty="0" err="1" smtClean="0"/>
              <a:t>kSEK</a:t>
            </a:r>
            <a:r>
              <a:rPr lang="sv-SE" sz="1350" dirty="0"/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39012" y="2795476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39012" y="3058537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11120" y="2795476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ABC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11120" y="3058537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DEF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1240" y="2788507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1 - 2018</a:t>
            </a:r>
            <a:endParaRPr lang="sv-SE" sz="1350" dirty="0"/>
          </a:p>
        </p:txBody>
      </p:sp>
      <p:sp>
        <p:nvSpPr>
          <p:cNvPr id="46" name="TextBox 45"/>
          <p:cNvSpPr txBox="1"/>
          <p:nvPr/>
        </p:nvSpPr>
        <p:spPr>
          <a:xfrm>
            <a:off x="3391239" y="3058537"/>
            <a:ext cx="15716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1 - 2018</a:t>
            </a:r>
            <a:endParaRPr lang="sv-SE" sz="1350" dirty="0"/>
          </a:p>
        </p:txBody>
      </p:sp>
      <p:sp>
        <p:nvSpPr>
          <p:cNvPr id="47" name="TextBox 46"/>
          <p:cNvSpPr txBox="1"/>
          <p:nvPr/>
        </p:nvSpPr>
        <p:spPr>
          <a:xfrm>
            <a:off x="5065426" y="2795476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100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65426" y="305853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400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39012" y="3281530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9012" y="3544591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1120" y="3281530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ABC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1120" y="3544591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DEF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91240" y="3274561"/>
            <a:ext cx="15716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1 - 2018</a:t>
            </a:r>
            <a:endParaRPr lang="sv-SE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3391239" y="3544591"/>
            <a:ext cx="1404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1 - 2018</a:t>
            </a:r>
            <a:endParaRPr lang="sv-SE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5065426" y="328153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200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65426" y="3544591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900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05694" y="1762829"/>
            <a:ext cx="402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i="1" dirty="0" smtClean="0">
                <a:solidFill>
                  <a:srgbClr val="00B050"/>
                </a:solidFill>
              </a:rPr>
              <a:t>DONE: </a:t>
            </a:r>
            <a:r>
              <a:rPr lang="sv-SE" sz="1200" i="1" dirty="0" smtClean="0"/>
              <a:t>Drill-down (for </a:t>
            </a:r>
            <a:r>
              <a:rPr lang="sv-SE" sz="1200" i="1" dirty="0" err="1" smtClean="0"/>
              <a:t>example</a:t>
            </a:r>
            <a:r>
              <a:rPr lang="sv-SE" sz="1200" i="1" dirty="0" smtClean="0"/>
              <a:t>, by </a:t>
            </a:r>
            <a:r>
              <a:rPr lang="sv-SE" sz="1200" i="1" dirty="0" err="1" smtClean="0"/>
              <a:t>click</a:t>
            </a:r>
            <a:r>
              <a:rPr lang="sv-SE" sz="1200" i="1" dirty="0" smtClean="0"/>
              <a:t> on ”Group </a:t>
            </a:r>
            <a:r>
              <a:rPr lang="sv-SE" sz="1200" i="1" dirty="0"/>
              <a:t>AB”) – </a:t>
            </a:r>
            <a:r>
              <a:rPr lang="sv-SE" sz="1200" i="1" dirty="0" smtClean="0"/>
              <a:t>in order to get </a:t>
            </a:r>
            <a:r>
              <a:rPr lang="sv-SE" sz="1200" i="1" dirty="0" err="1" smtClean="0"/>
              <a:t>detailed</a:t>
            </a:r>
            <a:r>
              <a:rPr lang="sv-SE" sz="1200" i="1" dirty="0" smtClean="0"/>
              <a:t> info </a:t>
            </a:r>
            <a:r>
              <a:rPr lang="sv-SE" sz="1200" i="1" dirty="0" err="1" smtClean="0"/>
              <a:t>about</a:t>
            </a:r>
            <a:r>
              <a:rPr lang="sv-SE" sz="1200" i="1" dirty="0" smtClean="0"/>
              <a:t>  Group </a:t>
            </a:r>
            <a:r>
              <a:rPr lang="sv-SE" sz="1200" i="1" dirty="0"/>
              <a:t>A och </a:t>
            </a:r>
            <a:r>
              <a:rPr lang="sv-SE" sz="1200" i="1" dirty="0" smtClean="0"/>
              <a:t>Group </a:t>
            </a:r>
            <a:r>
              <a:rPr lang="sv-SE" sz="1200" i="1" dirty="0"/>
              <a:t>B</a:t>
            </a:r>
          </a:p>
        </p:txBody>
      </p:sp>
      <p:sp>
        <p:nvSpPr>
          <p:cNvPr id="32" name="Rubrik 5"/>
          <p:cNvSpPr>
            <a:spLocks noGrp="1"/>
          </p:cNvSpPr>
          <p:nvPr>
            <p:ph type="title"/>
          </p:nvPr>
        </p:nvSpPr>
        <p:spPr>
          <a:xfrm>
            <a:off x="808113" y="566522"/>
            <a:ext cx="5961600" cy="596700"/>
          </a:xfrm>
        </p:spPr>
        <p:txBody>
          <a:bodyPr>
            <a:noAutofit/>
          </a:bodyPr>
          <a:lstStyle/>
          <a:p>
            <a:r>
              <a:rPr lang="en-US" dirty="0" smtClean="0"/>
              <a:t>OLAP tools: </a:t>
            </a:r>
            <a:r>
              <a:rPr lang="en-US" dirty="0"/>
              <a:t>U</a:t>
            </a:r>
            <a:r>
              <a:rPr lang="en-US" dirty="0" smtClean="0"/>
              <a:t>ser interface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8376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817694" y="1812012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2" name="Rectangle 31"/>
          <p:cNvSpPr/>
          <p:nvPr/>
        </p:nvSpPr>
        <p:spPr>
          <a:xfrm>
            <a:off x="1817694" y="1465368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0" name="TextBox 29"/>
          <p:cNvSpPr txBox="1"/>
          <p:nvPr/>
        </p:nvSpPr>
        <p:spPr>
          <a:xfrm>
            <a:off x="1763688" y="177609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Group</a:t>
            </a:r>
            <a:endParaRPr lang="sv-SE" sz="1350" dirty="0"/>
          </a:p>
        </p:txBody>
      </p:sp>
      <p:sp>
        <p:nvSpPr>
          <p:cNvPr id="31" name="TextBox 30"/>
          <p:cNvSpPr txBox="1"/>
          <p:nvPr/>
        </p:nvSpPr>
        <p:spPr>
          <a:xfrm>
            <a:off x="1979712" y="143397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</a:t>
            </a:r>
            <a:endParaRPr lang="sv-SE" sz="1350" dirty="0"/>
          </a:p>
        </p:txBody>
      </p:sp>
      <p:sp>
        <p:nvSpPr>
          <p:cNvPr id="49" name="Rectangle 48"/>
          <p:cNvSpPr/>
          <p:nvPr/>
        </p:nvSpPr>
        <p:spPr>
          <a:xfrm>
            <a:off x="3113838" y="1805730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0" name="Rectangle 49"/>
          <p:cNvSpPr/>
          <p:nvPr/>
        </p:nvSpPr>
        <p:spPr>
          <a:xfrm>
            <a:off x="3113838" y="1459086"/>
            <a:ext cx="1134126" cy="21602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1" name="TextBox 50"/>
          <p:cNvSpPr txBox="1"/>
          <p:nvPr/>
        </p:nvSpPr>
        <p:spPr>
          <a:xfrm>
            <a:off x="3329862" y="178243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Office</a:t>
            </a:r>
            <a:endParaRPr lang="sv-SE" sz="1350" dirty="0"/>
          </a:p>
        </p:txBody>
      </p:sp>
      <p:sp>
        <p:nvSpPr>
          <p:cNvPr id="52" name="TextBox 51"/>
          <p:cNvSpPr txBox="1"/>
          <p:nvPr/>
        </p:nvSpPr>
        <p:spPr>
          <a:xfrm>
            <a:off x="3275856" y="1427688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113838" y="2152374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4" name="TextBox 53"/>
          <p:cNvSpPr txBox="1"/>
          <p:nvPr/>
        </p:nvSpPr>
        <p:spPr>
          <a:xfrm>
            <a:off x="3167844" y="211344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Salesperson</a:t>
            </a:r>
            <a:endParaRPr lang="sv-SE" sz="1350" dirty="0"/>
          </a:p>
        </p:txBody>
      </p:sp>
      <p:sp>
        <p:nvSpPr>
          <p:cNvPr id="55" name="Rectangle 54"/>
          <p:cNvSpPr/>
          <p:nvPr/>
        </p:nvSpPr>
        <p:spPr>
          <a:xfrm>
            <a:off x="4463988" y="1799448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6" name="Rectangle 55"/>
          <p:cNvSpPr/>
          <p:nvPr/>
        </p:nvSpPr>
        <p:spPr>
          <a:xfrm>
            <a:off x="4463988" y="1452804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7" name="TextBox 56"/>
          <p:cNvSpPr txBox="1"/>
          <p:nvPr/>
        </p:nvSpPr>
        <p:spPr>
          <a:xfrm>
            <a:off x="4725228" y="1776153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endParaRPr lang="sv-SE" sz="1350" dirty="0"/>
          </a:p>
        </p:txBody>
      </p:sp>
      <p:sp>
        <p:nvSpPr>
          <p:cNvPr id="58" name="TextBox 57"/>
          <p:cNvSpPr txBox="1"/>
          <p:nvPr/>
        </p:nvSpPr>
        <p:spPr>
          <a:xfrm>
            <a:off x="4842030" y="1421406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Year</a:t>
            </a:r>
            <a:endParaRPr lang="sv-SE" sz="1350" dirty="0"/>
          </a:p>
        </p:txBody>
      </p:sp>
      <p:sp>
        <p:nvSpPr>
          <p:cNvPr id="59" name="Rectangle 58"/>
          <p:cNvSpPr/>
          <p:nvPr/>
        </p:nvSpPr>
        <p:spPr>
          <a:xfrm>
            <a:off x="4463988" y="2146092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0" name="TextBox 59"/>
          <p:cNvSpPr txBox="1"/>
          <p:nvPr/>
        </p:nvSpPr>
        <p:spPr>
          <a:xfrm>
            <a:off x="4734018" y="212279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Month</a:t>
            </a:r>
            <a:endParaRPr lang="sv-SE" sz="1350" dirty="0"/>
          </a:p>
        </p:txBody>
      </p:sp>
      <p:sp>
        <p:nvSpPr>
          <p:cNvPr id="61" name="Rectangle 60"/>
          <p:cNvSpPr/>
          <p:nvPr/>
        </p:nvSpPr>
        <p:spPr>
          <a:xfrm>
            <a:off x="5814138" y="1805730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2" name="Rectangle 61"/>
          <p:cNvSpPr/>
          <p:nvPr/>
        </p:nvSpPr>
        <p:spPr>
          <a:xfrm>
            <a:off x="5814138" y="1459086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3" name="TextBox 62"/>
          <p:cNvSpPr txBox="1"/>
          <p:nvPr/>
        </p:nvSpPr>
        <p:spPr>
          <a:xfrm>
            <a:off x="6030162" y="178243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Cost</a:t>
            </a:r>
            <a:r>
              <a:rPr lang="sv-SE" sz="1350" dirty="0" smtClean="0"/>
              <a:t> (</a:t>
            </a:r>
            <a:r>
              <a:rPr lang="sv-SE" sz="1350" dirty="0" err="1" smtClean="0"/>
              <a:t>kSEK</a:t>
            </a:r>
            <a:r>
              <a:rPr lang="sv-SE" sz="1350" dirty="0" smtClean="0"/>
              <a:t>)</a:t>
            </a:r>
            <a:endParaRPr lang="sv-SE" sz="1350" dirty="0"/>
          </a:p>
        </p:txBody>
      </p:sp>
      <p:sp>
        <p:nvSpPr>
          <p:cNvPr id="64" name="TextBox 63"/>
          <p:cNvSpPr txBox="1"/>
          <p:nvPr/>
        </p:nvSpPr>
        <p:spPr>
          <a:xfrm>
            <a:off x="5976156" y="1427688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</a:t>
            </a:r>
            <a:r>
              <a:rPr lang="sv-SE" sz="1350" dirty="0" smtClean="0"/>
              <a:t> (</a:t>
            </a:r>
            <a:r>
              <a:rPr lang="sv-SE" sz="1350" dirty="0" err="1" smtClean="0"/>
              <a:t>kSEK</a:t>
            </a:r>
            <a:r>
              <a:rPr lang="sv-SE" sz="1350" dirty="0" smtClean="0"/>
              <a:t>)</a:t>
            </a:r>
            <a:endParaRPr lang="sv-SE" sz="1350" dirty="0"/>
          </a:p>
        </p:txBody>
      </p:sp>
      <p:sp>
        <p:nvSpPr>
          <p:cNvPr id="65" name="Rectangle 64"/>
          <p:cNvSpPr/>
          <p:nvPr/>
        </p:nvSpPr>
        <p:spPr>
          <a:xfrm>
            <a:off x="5814138" y="2152374"/>
            <a:ext cx="1134126" cy="40944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6" name="TextBox 65"/>
          <p:cNvSpPr txBox="1"/>
          <p:nvPr/>
        </p:nvSpPr>
        <p:spPr>
          <a:xfrm>
            <a:off x="5760132" y="2129079"/>
            <a:ext cx="124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dirty="0" err="1" smtClean="0"/>
              <a:t>Number</a:t>
            </a:r>
            <a:r>
              <a:rPr lang="sv-SE" sz="1350" dirty="0" smtClean="0"/>
              <a:t> </a:t>
            </a:r>
            <a:r>
              <a:rPr lang="sv-SE" sz="1350" dirty="0" err="1" smtClean="0"/>
              <a:t>of</a:t>
            </a:r>
            <a:r>
              <a:rPr lang="sv-SE" sz="1350" dirty="0" smtClean="0"/>
              <a:t> </a:t>
            </a:r>
            <a:r>
              <a:rPr lang="sv-SE" sz="1350" dirty="0" err="1" smtClean="0"/>
              <a:t>transactions</a:t>
            </a:r>
            <a:endParaRPr lang="sv-SE" sz="1350" dirty="0"/>
          </a:p>
        </p:txBody>
      </p:sp>
      <p:sp>
        <p:nvSpPr>
          <p:cNvPr id="67" name="Rubrik 5"/>
          <p:cNvSpPr>
            <a:spLocks noGrp="1"/>
          </p:cNvSpPr>
          <p:nvPr>
            <p:ph type="title"/>
          </p:nvPr>
        </p:nvSpPr>
        <p:spPr>
          <a:xfrm>
            <a:off x="808113" y="502624"/>
            <a:ext cx="5961600" cy="596700"/>
          </a:xfrm>
        </p:spPr>
        <p:txBody>
          <a:bodyPr>
            <a:noAutofit/>
          </a:bodyPr>
          <a:lstStyle/>
          <a:p>
            <a:r>
              <a:rPr lang="en-US" dirty="0" smtClean="0"/>
              <a:t>OLAP tools: </a:t>
            </a:r>
            <a:r>
              <a:rPr lang="en-US" dirty="0"/>
              <a:t>U</a:t>
            </a:r>
            <a:r>
              <a:rPr lang="en-US" dirty="0" smtClean="0"/>
              <a:t>ser interface</a:t>
            </a:r>
            <a:endParaRPr lang="sv-SE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1793080" y="3099650"/>
            <a:ext cx="46985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847086" y="4503806"/>
            <a:ext cx="46985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793080" y="3369680"/>
            <a:ext cx="46985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847086" y="309965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Group</a:t>
            </a:r>
            <a:endParaRPr lang="sv-SE" sz="1350" dirty="0"/>
          </a:p>
        </p:txBody>
      </p:sp>
      <p:sp>
        <p:nvSpPr>
          <p:cNvPr id="95" name="TextBox 94"/>
          <p:cNvSpPr txBox="1"/>
          <p:nvPr/>
        </p:nvSpPr>
        <p:spPr>
          <a:xfrm>
            <a:off x="3035218" y="309965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331362" y="309965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endParaRPr lang="sv-SE" sz="1350" dirty="0"/>
          </a:p>
        </p:txBody>
      </p:sp>
      <p:sp>
        <p:nvSpPr>
          <p:cNvPr id="97" name="TextBox 96"/>
          <p:cNvSpPr txBox="1"/>
          <p:nvPr/>
        </p:nvSpPr>
        <p:spPr>
          <a:xfrm>
            <a:off x="5357476" y="3099650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</a:t>
            </a:r>
            <a:r>
              <a:rPr lang="sv-SE" sz="1350" dirty="0" smtClean="0"/>
              <a:t> (</a:t>
            </a:r>
            <a:r>
              <a:rPr lang="sv-SE" sz="1350" dirty="0" err="1" smtClean="0"/>
              <a:t>kSEK</a:t>
            </a:r>
            <a:r>
              <a:rPr lang="sv-SE" sz="1350" dirty="0"/>
              <a:t>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009104" y="3423686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A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009104" y="3686747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981212" y="3423686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ABC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81212" y="3686747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DEF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061332" y="3416717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1 - 2018</a:t>
            </a:r>
            <a:endParaRPr lang="sv-SE" sz="1350" dirty="0"/>
          </a:p>
        </p:txBody>
      </p:sp>
      <p:sp>
        <p:nvSpPr>
          <p:cNvPr id="103" name="TextBox 102"/>
          <p:cNvSpPr txBox="1"/>
          <p:nvPr/>
        </p:nvSpPr>
        <p:spPr>
          <a:xfrm>
            <a:off x="4061331" y="3686747"/>
            <a:ext cx="15716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1 - 2018</a:t>
            </a:r>
            <a:endParaRPr lang="sv-SE" sz="1350" dirty="0"/>
          </a:p>
        </p:txBody>
      </p:sp>
      <p:sp>
        <p:nvSpPr>
          <p:cNvPr id="104" name="TextBox 103"/>
          <p:cNvSpPr txBox="1"/>
          <p:nvPr/>
        </p:nvSpPr>
        <p:spPr>
          <a:xfrm>
            <a:off x="5735518" y="3423686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100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735518" y="368674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400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09104" y="3909740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B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009104" y="4172801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B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981212" y="3909740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ABC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981212" y="4172801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DEF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061332" y="3902771"/>
            <a:ext cx="15716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1 - 2018</a:t>
            </a:r>
            <a:endParaRPr lang="sv-SE" sz="1350" dirty="0"/>
          </a:p>
        </p:txBody>
      </p:sp>
      <p:sp>
        <p:nvSpPr>
          <p:cNvPr id="111" name="TextBox 110"/>
          <p:cNvSpPr txBox="1"/>
          <p:nvPr/>
        </p:nvSpPr>
        <p:spPr>
          <a:xfrm>
            <a:off x="4061331" y="4172801"/>
            <a:ext cx="1404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1 - 2018</a:t>
            </a:r>
            <a:endParaRPr lang="sv-SE" sz="1350" dirty="0"/>
          </a:p>
        </p:txBody>
      </p:sp>
      <p:sp>
        <p:nvSpPr>
          <p:cNvPr id="112" name="TextBox 111"/>
          <p:cNvSpPr txBox="1"/>
          <p:nvPr/>
        </p:nvSpPr>
        <p:spPr>
          <a:xfrm>
            <a:off x="5735518" y="390974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200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735518" y="4172801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900</a:t>
            </a:r>
          </a:p>
        </p:txBody>
      </p:sp>
      <p:sp>
        <p:nvSpPr>
          <p:cNvPr id="48" name="Oval Callout 47"/>
          <p:cNvSpPr/>
          <p:nvPr/>
        </p:nvSpPr>
        <p:spPr>
          <a:xfrm>
            <a:off x="589834" y="2634079"/>
            <a:ext cx="3132348" cy="378042"/>
          </a:xfrm>
          <a:prstGeom prst="wedgeEllipseCallout">
            <a:avLst>
              <a:gd name="adj1" fmla="val -31145"/>
              <a:gd name="adj2" fmla="val 102914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8" name="TextBox 67"/>
          <p:cNvSpPr txBox="1"/>
          <p:nvPr/>
        </p:nvSpPr>
        <p:spPr>
          <a:xfrm>
            <a:off x="643840" y="2635385"/>
            <a:ext cx="297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i="1" dirty="0" smtClean="0">
                <a:solidFill>
                  <a:srgbClr val="FF0000"/>
                </a:solidFill>
              </a:rPr>
              <a:t>TO DO: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Add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another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column</a:t>
            </a:r>
            <a:r>
              <a:rPr lang="sv-SE" sz="900" i="1" dirty="0"/>
              <a:t> </a:t>
            </a:r>
            <a:r>
              <a:rPr lang="sv-SE" sz="900" i="1" dirty="0" smtClean="0"/>
              <a:t>(</a:t>
            </a:r>
            <a:r>
              <a:rPr lang="sv-SE" sz="900" i="1" dirty="0" err="1" smtClean="0"/>
              <a:t>e.g</a:t>
            </a:r>
            <a:r>
              <a:rPr lang="sv-SE" sz="900" i="1" dirty="0" smtClean="0"/>
              <a:t>., </a:t>
            </a:r>
            <a:r>
              <a:rPr lang="sv-SE" sz="900" i="1" dirty="0" err="1" smtClean="0"/>
              <a:t>add</a:t>
            </a:r>
            <a:r>
              <a:rPr lang="sv-SE" sz="900" i="1" dirty="0" smtClean="0"/>
              <a:t> Product to Excel) </a:t>
            </a:r>
            <a:r>
              <a:rPr lang="sv-SE" sz="900" i="1" dirty="0"/>
              <a:t>– </a:t>
            </a:r>
            <a:r>
              <a:rPr lang="sv-SE" sz="900" i="1" dirty="0" smtClean="0"/>
              <a:t>in order to get </a:t>
            </a:r>
            <a:r>
              <a:rPr lang="sv-SE" sz="900" i="1" dirty="0" err="1" smtClean="0"/>
              <a:t>more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detailed</a:t>
            </a:r>
            <a:r>
              <a:rPr lang="sv-SE" sz="900" i="1" dirty="0" smtClean="0"/>
              <a:t> info)</a:t>
            </a:r>
            <a:endParaRPr lang="sv-SE" sz="900" i="1" dirty="0"/>
          </a:p>
        </p:txBody>
      </p:sp>
      <p:sp>
        <p:nvSpPr>
          <p:cNvPr id="69" name="Oval Callout 68"/>
          <p:cNvSpPr/>
          <p:nvPr/>
        </p:nvSpPr>
        <p:spPr>
          <a:xfrm>
            <a:off x="1763688" y="958410"/>
            <a:ext cx="3132348" cy="378042"/>
          </a:xfrm>
          <a:prstGeom prst="wedgeEllipseCallout">
            <a:avLst>
              <a:gd name="adj1" fmla="val -31145"/>
              <a:gd name="adj2" fmla="val 102914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0" name="TextBox 69"/>
          <p:cNvSpPr txBox="1"/>
          <p:nvPr/>
        </p:nvSpPr>
        <p:spPr>
          <a:xfrm>
            <a:off x="1817694" y="959716"/>
            <a:ext cx="297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i="1" dirty="0" smtClean="0">
                <a:solidFill>
                  <a:srgbClr val="FF0000"/>
                </a:solidFill>
              </a:rPr>
              <a:t>TO DO: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Add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another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column</a:t>
            </a:r>
            <a:r>
              <a:rPr lang="sv-SE" sz="900" i="1" dirty="0"/>
              <a:t> </a:t>
            </a:r>
            <a:r>
              <a:rPr lang="sv-SE" sz="900" i="1" dirty="0" smtClean="0"/>
              <a:t>(</a:t>
            </a:r>
            <a:r>
              <a:rPr lang="sv-SE" sz="900" i="1" dirty="0" err="1" smtClean="0"/>
              <a:t>e.g</a:t>
            </a:r>
            <a:r>
              <a:rPr lang="sv-SE" sz="900" i="1" dirty="0" smtClean="0"/>
              <a:t>., </a:t>
            </a:r>
            <a:r>
              <a:rPr lang="sv-SE" sz="900" i="1" dirty="0" err="1" smtClean="0"/>
              <a:t>add</a:t>
            </a:r>
            <a:r>
              <a:rPr lang="sv-SE" sz="900" i="1" dirty="0" smtClean="0"/>
              <a:t> Product to Excel) </a:t>
            </a:r>
            <a:r>
              <a:rPr lang="sv-SE" sz="900" i="1" dirty="0"/>
              <a:t>– </a:t>
            </a:r>
            <a:r>
              <a:rPr lang="sv-SE" sz="900" i="1" dirty="0" smtClean="0"/>
              <a:t>in order to get </a:t>
            </a:r>
            <a:r>
              <a:rPr lang="sv-SE" sz="900" i="1" dirty="0" err="1" smtClean="0"/>
              <a:t>more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detailed</a:t>
            </a:r>
            <a:r>
              <a:rPr lang="sv-SE" sz="900" i="1" dirty="0" smtClean="0"/>
              <a:t> info)</a:t>
            </a:r>
            <a:endParaRPr lang="sv-SE" sz="900" i="1" dirty="0"/>
          </a:p>
        </p:txBody>
      </p:sp>
    </p:spTree>
    <p:extLst>
      <p:ext uri="{BB962C8B-B14F-4D97-AF65-F5344CB8AC3E}">
        <p14:creationId xmlns:p14="http://schemas.microsoft.com/office/powerpoint/2010/main" val="2035056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rot="10800000">
            <a:off x="1439653" y="4064751"/>
            <a:ext cx="756083" cy="4276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655677" y="3088270"/>
            <a:ext cx="556261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55677" y="3358300"/>
            <a:ext cx="56166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17695" y="308827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</a:t>
            </a:r>
            <a:endParaRPr lang="sv-SE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3869923" y="308827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4049" y="308827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endParaRPr lang="sv-SE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6030163" y="3088270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</a:t>
            </a:r>
            <a:r>
              <a:rPr lang="sv-SE" sz="1350" dirty="0" smtClean="0"/>
              <a:t> </a:t>
            </a:r>
            <a:r>
              <a:rPr lang="sv-SE" sz="1350" dirty="0"/>
              <a:t>(</a:t>
            </a:r>
            <a:r>
              <a:rPr lang="sv-SE" sz="1350" dirty="0" err="1"/>
              <a:t>kSEK</a:t>
            </a:r>
            <a:r>
              <a:rPr lang="sv-SE" sz="1350" dirty="0"/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47665" y="3420409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</a:t>
            </a:r>
            <a:r>
              <a:rPr lang="sv-SE" sz="1350" dirty="0"/>
              <a:t>20011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3899" y="3412306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ABC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53899" y="3675367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DEF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34019" y="3405337"/>
            <a:ext cx="1610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r>
              <a:rPr lang="sv-SE" sz="1350" dirty="0"/>
              <a:t>1- </a:t>
            </a:r>
            <a:r>
              <a:rPr lang="sv-SE" sz="1350" dirty="0" smtClean="0"/>
              <a:t>2018</a:t>
            </a:r>
            <a:endParaRPr lang="sv-SE" sz="1350" dirty="0"/>
          </a:p>
        </p:txBody>
      </p:sp>
      <p:sp>
        <p:nvSpPr>
          <p:cNvPr id="46" name="TextBox 45"/>
          <p:cNvSpPr txBox="1"/>
          <p:nvPr/>
        </p:nvSpPr>
        <p:spPr>
          <a:xfrm>
            <a:off x="4734019" y="3675367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r>
              <a:rPr lang="sv-SE" sz="1350" dirty="0"/>
              <a:t>1- </a:t>
            </a:r>
            <a:r>
              <a:rPr lang="sv-SE" sz="1350" dirty="0" smtClean="0"/>
              <a:t>2018</a:t>
            </a:r>
            <a:endParaRPr lang="sv-SE" sz="1350" dirty="0"/>
          </a:p>
        </p:txBody>
      </p:sp>
      <p:sp>
        <p:nvSpPr>
          <p:cNvPr id="47" name="TextBox 46"/>
          <p:cNvSpPr txBox="1"/>
          <p:nvPr/>
        </p:nvSpPr>
        <p:spPr>
          <a:xfrm>
            <a:off x="6408205" y="3412306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08205" y="367536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3899" y="3898360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ABC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3899" y="4161421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DEF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34019" y="3891391"/>
            <a:ext cx="14364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r>
              <a:rPr lang="sv-SE" sz="1350" dirty="0"/>
              <a:t>1- </a:t>
            </a:r>
            <a:r>
              <a:rPr lang="sv-SE" sz="1350" dirty="0" smtClean="0"/>
              <a:t>2018</a:t>
            </a:r>
            <a:endParaRPr lang="sv-SE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4734019" y="4161421"/>
            <a:ext cx="14364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r>
              <a:rPr lang="sv-SE" sz="1350" dirty="0"/>
              <a:t>1- </a:t>
            </a:r>
            <a:r>
              <a:rPr lang="sv-SE" sz="1350" dirty="0" smtClean="0"/>
              <a:t>2018</a:t>
            </a:r>
            <a:endParaRPr lang="sv-SE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6408205" y="389836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8205" y="4161421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45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47665" y="367536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</a:t>
            </a:r>
            <a:r>
              <a:rPr lang="sv-SE" sz="1350" dirty="0"/>
              <a:t>20011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63991" y="393032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</a:t>
            </a:r>
            <a:r>
              <a:rPr lang="sv-SE" sz="1350" dirty="0"/>
              <a:t>20012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56455" y="4161422"/>
            <a:ext cx="124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</a:t>
            </a:r>
            <a:r>
              <a:rPr lang="sv-SE" sz="1350" dirty="0"/>
              <a:t>20012</a:t>
            </a:r>
          </a:p>
          <a:p>
            <a:r>
              <a:rPr lang="sv-SE" sz="1350" dirty="0"/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89803" y="3412306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Grupp 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789803" y="3652759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Grupp 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789803" y="3891391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Grupp 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89803" y="4161421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Grupp 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27785" y="3081301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Group</a:t>
            </a:r>
            <a:endParaRPr lang="sv-SE" sz="1350" dirty="0"/>
          </a:p>
        </p:txBody>
      </p:sp>
      <p:sp>
        <p:nvSpPr>
          <p:cNvPr id="79" name="Oval Callout 78"/>
          <p:cNvSpPr/>
          <p:nvPr/>
        </p:nvSpPr>
        <p:spPr>
          <a:xfrm>
            <a:off x="1601670" y="2602216"/>
            <a:ext cx="3132348" cy="378042"/>
          </a:xfrm>
          <a:prstGeom prst="wedgeEllipseCallout">
            <a:avLst>
              <a:gd name="adj1" fmla="val -31145"/>
              <a:gd name="adj2" fmla="val 102914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0" name="TextBox 79"/>
          <p:cNvSpPr txBox="1"/>
          <p:nvPr/>
        </p:nvSpPr>
        <p:spPr>
          <a:xfrm>
            <a:off x="1655676" y="2603522"/>
            <a:ext cx="297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i="1" dirty="0" smtClean="0"/>
              <a:t>DONE: </a:t>
            </a:r>
            <a:r>
              <a:rPr lang="sv-SE" sz="900" i="1" dirty="0" err="1" smtClean="0"/>
              <a:t>Add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another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column</a:t>
            </a:r>
            <a:r>
              <a:rPr lang="sv-SE" sz="900" i="1" dirty="0"/>
              <a:t> </a:t>
            </a:r>
            <a:r>
              <a:rPr lang="sv-SE" sz="900" i="1" dirty="0" smtClean="0"/>
              <a:t>(</a:t>
            </a:r>
            <a:r>
              <a:rPr lang="sv-SE" sz="900" i="1" dirty="0" err="1" smtClean="0"/>
              <a:t>e.g</a:t>
            </a:r>
            <a:r>
              <a:rPr lang="sv-SE" sz="900" i="1" dirty="0" smtClean="0"/>
              <a:t>., </a:t>
            </a:r>
            <a:r>
              <a:rPr lang="sv-SE" sz="900" i="1" dirty="0" err="1" smtClean="0"/>
              <a:t>add</a:t>
            </a:r>
            <a:r>
              <a:rPr lang="sv-SE" sz="900" i="1" dirty="0" smtClean="0"/>
              <a:t> Product to Excel) </a:t>
            </a:r>
            <a:r>
              <a:rPr lang="sv-SE" sz="900" i="1" dirty="0"/>
              <a:t>– </a:t>
            </a:r>
            <a:r>
              <a:rPr lang="sv-SE" sz="900" i="1" dirty="0" smtClean="0"/>
              <a:t>in order to get </a:t>
            </a:r>
            <a:r>
              <a:rPr lang="sv-SE" sz="900" i="1" dirty="0" err="1" smtClean="0"/>
              <a:t>more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detailed</a:t>
            </a:r>
            <a:r>
              <a:rPr lang="sv-SE" sz="900" i="1" dirty="0" smtClean="0"/>
              <a:t> info)</a:t>
            </a:r>
            <a:endParaRPr lang="sv-SE" sz="900" i="1" dirty="0"/>
          </a:p>
        </p:txBody>
      </p:sp>
      <p:sp>
        <p:nvSpPr>
          <p:cNvPr id="70" name="Rectangle 69"/>
          <p:cNvSpPr/>
          <p:nvPr/>
        </p:nvSpPr>
        <p:spPr>
          <a:xfrm>
            <a:off x="1817694" y="1812012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1" name="Rectangle 70"/>
          <p:cNvSpPr/>
          <p:nvPr/>
        </p:nvSpPr>
        <p:spPr>
          <a:xfrm>
            <a:off x="1817694" y="1465368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7" name="TextBox 76"/>
          <p:cNvSpPr txBox="1"/>
          <p:nvPr/>
        </p:nvSpPr>
        <p:spPr>
          <a:xfrm>
            <a:off x="1763688" y="177609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Group</a:t>
            </a:r>
            <a:endParaRPr lang="sv-SE" sz="1350" dirty="0"/>
          </a:p>
        </p:txBody>
      </p:sp>
      <p:sp>
        <p:nvSpPr>
          <p:cNvPr id="78" name="TextBox 77"/>
          <p:cNvSpPr txBox="1"/>
          <p:nvPr/>
        </p:nvSpPr>
        <p:spPr>
          <a:xfrm>
            <a:off x="1979712" y="143397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</a:t>
            </a:r>
            <a:endParaRPr lang="sv-SE" sz="1350" dirty="0"/>
          </a:p>
        </p:txBody>
      </p:sp>
      <p:sp>
        <p:nvSpPr>
          <p:cNvPr id="81" name="Rectangle 80"/>
          <p:cNvSpPr/>
          <p:nvPr/>
        </p:nvSpPr>
        <p:spPr>
          <a:xfrm>
            <a:off x="3113838" y="1805730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2" name="Rectangle 81"/>
          <p:cNvSpPr/>
          <p:nvPr/>
        </p:nvSpPr>
        <p:spPr>
          <a:xfrm>
            <a:off x="3113838" y="1459086"/>
            <a:ext cx="1134126" cy="21602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3" name="TextBox 82"/>
          <p:cNvSpPr txBox="1"/>
          <p:nvPr/>
        </p:nvSpPr>
        <p:spPr>
          <a:xfrm>
            <a:off x="3329862" y="178243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Office</a:t>
            </a:r>
            <a:endParaRPr lang="sv-SE" sz="1350" dirty="0"/>
          </a:p>
        </p:txBody>
      </p:sp>
      <p:sp>
        <p:nvSpPr>
          <p:cNvPr id="84" name="TextBox 83"/>
          <p:cNvSpPr txBox="1"/>
          <p:nvPr/>
        </p:nvSpPr>
        <p:spPr>
          <a:xfrm>
            <a:off x="3275856" y="1427688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113838" y="2152374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6" name="TextBox 85"/>
          <p:cNvSpPr txBox="1"/>
          <p:nvPr/>
        </p:nvSpPr>
        <p:spPr>
          <a:xfrm>
            <a:off x="3167844" y="211344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Salesperson</a:t>
            </a:r>
            <a:endParaRPr lang="sv-SE" sz="1350" dirty="0"/>
          </a:p>
        </p:txBody>
      </p:sp>
      <p:sp>
        <p:nvSpPr>
          <p:cNvPr id="87" name="Rectangle 86"/>
          <p:cNvSpPr/>
          <p:nvPr/>
        </p:nvSpPr>
        <p:spPr>
          <a:xfrm>
            <a:off x="4463988" y="1799448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8" name="Rectangle 87"/>
          <p:cNvSpPr/>
          <p:nvPr/>
        </p:nvSpPr>
        <p:spPr>
          <a:xfrm>
            <a:off x="4463988" y="1452804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9" name="TextBox 88"/>
          <p:cNvSpPr txBox="1"/>
          <p:nvPr/>
        </p:nvSpPr>
        <p:spPr>
          <a:xfrm>
            <a:off x="4725228" y="1776153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endParaRPr lang="sv-SE" sz="1350" dirty="0"/>
          </a:p>
        </p:txBody>
      </p:sp>
      <p:sp>
        <p:nvSpPr>
          <p:cNvPr id="90" name="TextBox 89"/>
          <p:cNvSpPr txBox="1"/>
          <p:nvPr/>
        </p:nvSpPr>
        <p:spPr>
          <a:xfrm>
            <a:off x="4842030" y="1421406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Year</a:t>
            </a:r>
            <a:endParaRPr lang="sv-SE" sz="1350" dirty="0"/>
          </a:p>
        </p:txBody>
      </p:sp>
      <p:sp>
        <p:nvSpPr>
          <p:cNvPr id="91" name="Rectangle 90"/>
          <p:cNvSpPr/>
          <p:nvPr/>
        </p:nvSpPr>
        <p:spPr>
          <a:xfrm>
            <a:off x="4463988" y="2146092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2" name="TextBox 91"/>
          <p:cNvSpPr txBox="1"/>
          <p:nvPr/>
        </p:nvSpPr>
        <p:spPr>
          <a:xfrm>
            <a:off x="4734018" y="212279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Month</a:t>
            </a:r>
            <a:endParaRPr lang="sv-SE" sz="1350" dirty="0"/>
          </a:p>
        </p:txBody>
      </p:sp>
      <p:sp>
        <p:nvSpPr>
          <p:cNvPr id="93" name="Rectangle 92"/>
          <p:cNvSpPr/>
          <p:nvPr/>
        </p:nvSpPr>
        <p:spPr>
          <a:xfrm>
            <a:off x="5814138" y="1805730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4" name="Rectangle 93"/>
          <p:cNvSpPr/>
          <p:nvPr/>
        </p:nvSpPr>
        <p:spPr>
          <a:xfrm>
            <a:off x="5814138" y="1459086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5" name="TextBox 94"/>
          <p:cNvSpPr txBox="1"/>
          <p:nvPr/>
        </p:nvSpPr>
        <p:spPr>
          <a:xfrm>
            <a:off x="6030162" y="178243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Cost</a:t>
            </a:r>
            <a:r>
              <a:rPr lang="sv-SE" sz="1350" dirty="0" smtClean="0"/>
              <a:t> (</a:t>
            </a:r>
            <a:r>
              <a:rPr lang="sv-SE" sz="1350" dirty="0" err="1" smtClean="0"/>
              <a:t>kSEK</a:t>
            </a:r>
            <a:r>
              <a:rPr lang="sv-SE" sz="1350" dirty="0" smtClean="0"/>
              <a:t>)</a:t>
            </a:r>
            <a:endParaRPr lang="sv-SE" sz="1350" dirty="0"/>
          </a:p>
        </p:txBody>
      </p:sp>
      <p:sp>
        <p:nvSpPr>
          <p:cNvPr id="96" name="TextBox 95"/>
          <p:cNvSpPr txBox="1"/>
          <p:nvPr/>
        </p:nvSpPr>
        <p:spPr>
          <a:xfrm>
            <a:off x="5976156" y="1427688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</a:t>
            </a:r>
            <a:r>
              <a:rPr lang="sv-SE" sz="1350" dirty="0" smtClean="0"/>
              <a:t> (</a:t>
            </a:r>
            <a:r>
              <a:rPr lang="sv-SE" sz="1350" dirty="0" err="1" smtClean="0"/>
              <a:t>kSEK</a:t>
            </a:r>
            <a:r>
              <a:rPr lang="sv-SE" sz="1350" dirty="0" smtClean="0"/>
              <a:t>)</a:t>
            </a:r>
            <a:endParaRPr lang="sv-SE" sz="1350" dirty="0"/>
          </a:p>
        </p:txBody>
      </p:sp>
      <p:sp>
        <p:nvSpPr>
          <p:cNvPr id="97" name="Rectangle 96"/>
          <p:cNvSpPr/>
          <p:nvPr/>
        </p:nvSpPr>
        <p:spPr>
          <a:xfrm>
            <a:off x="5814138" y="2152374"/>
            <a:ext cx="1134126" cy="40944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8" name="TextBox 97"/>
          <p:cNvSpPr txBox="1"/>
          <p:nvPr/>
        </p:nvSpPr>
        <p:spPr>
          <a:xfrm>
            <a:off x="5760132" y="2129079"/>
            <a:ext cx="124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dirty="0" err="1" smtClean="0"/>
              <a:t>Number</a:t>
            </a:r>
            <a:r>
              <a:rPr lang="sv-SE" sz="1350" dirty="0" smtClean="0"/>
              <a:t> </a:t>
            </a:r>
            <a:r>
              <a:rPr lang="sv-SE" sz="1350" dirty="0" err="1" smtClean="0"/>
              <a:t>of</a:t>
            </a:r>
            <a:r>
              <a:rPr lang="sv-SE" sz="1350" dirty="0" smtClean="0"/>
              <a:t> </a:t>
            </a:r>
            <a:r>
              <a:rPr lang="sv-SE" sz="1350" dirty="0" err="1" smtClean="0"/>
              <a:t>transactions</a:t>
            </a:r>
            <a:endParaRPr lang="sv-SE" sz="1350" dirty="0"/>
          </a:p>
        </p:txBody>
      </p:sp>
      <p:sp>
        <p:nvSpPr>
          <p:cNvPr id="99" name="Rubrik 5"/>
          <p:cNvSpPr>
            <a:spLocks noGrp="1"/>
          </p:cNvSpPr>
          <p:nvPr>
            <p:ph type="title"/>
          </p:nvPr>
        </p:nvSpPr>
        <p:spPr>
          <a:xfrm>
            <a:off x="808113" y="502624"/>
            <a:ext cx="5961600" cy="596700"/>
          </a:xfrm>
        </p:spPr>
        <p:txBody>
          <a:bodyPr>
            <a:noAutofit/>
          </a:bodyPr>
          <a:lstStyle/>
          <a:p>
            <a:r>
              <a:rPr lang="en-US" dirty="0" smtClean="0"/>
              <a:t>OLAP tools: </a:t>
            </a:r>
            <a:r>
              <a:rPr lang="en-US" dirty="0"/>
              <a:t>U</a:t>
            </a:r>
            <a:r>
              <a:rPr lang="en-US" dirty="0" smtClean="0"/>
              <a:t>ser interface</a:t>
            </a:r>
            <a:endParaRPr lang="sv-SE" dirty="0"/>
          </a:p>
        </p:txBody>
      </p:sp>
      <p:sp>
        <p:nvSpPr>
          <p:cNvPr id="55" name="Oval Callout 54"/>
          <p:cNvSpPr/>
          <p:nvPr/>
        </p:nvSpPr>
        <p:spPr>
          <a:xfrm>
            <a:off x="1709682" y="978465"/>
            <a:ext cx="3132348" cy="378042"/>
          </a:xfrm>
          <a:prstGeom prst="wedgeEllipseCallout">
            <a:avLst>
              <a:gd name="adj1" fmla="val -31145"/>
              <a:gd name="adj2" fmla="val 102914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6" name="TextBox 55"/>
          <p:cNvSpPr txBox="1"/>
          <p:nvPr/>
        </p:nvSpPr>
        <p:spPr>
          <a:xfrm>
            <a:off x="1763688" y="979771"/>
            <a:ext cx="297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i="1" dirty="0" smtClean="0"/>
              <a:t>DONE: </a:t>
            </a:r>
            <a:r>
              <a:rPr lang="sv-SE" sz="900" i="1" dirty="0" err="1" smtClean="0"/>
              <a:t>Add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another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column</a:t>
            </a:r>
            <a:r>
              <a:rPr lang="sv-SE" sz="900" i="1" dirty="0"/>
              <a:t> </a:t>
            </a:r>
            <a:r>
              <a:rPr lang="sv-SE" sz="900" i="1" dirty="0" smtClean="0"/>
              <a:t>(</a:t>
            </a:r>
            <a:r>
              <a:rPr lang="sv-SE" sz="900" i="1" dirty="0" err="1" smtClean="0"/>
              <a:t>e.g</a:t>
            </a:r>
            <a:r>
              <a:rPr lang="sv-SE" sz="900" i="1" dirty="0" smtClean="0"/>
              <a:t>., </a:t>
            </a:r>
            <a:r>
              <a:rPr lang="sv-SE" sz="900" i="1" dirty="0" err="1" smtClean="0"/>
              <a:t>add</a:t>
            </a:r>
            <a:r>
              <a:rPr lang="sv-SE" sz="900" i="1" dirty="0" smtClean="0"/>
              <a:t> Product to Excel) </a:t>
            </a:r>
            <a:r>
              <a:rPr lang="sv-SE" sz="900" i="1" dirty="0"/>
              <a:t>– </a:t>
            </a:r>
            <a:r>
              <a:rPr lang="sv-SE" sz="900" i="1" dirty="0" smtClean="0"/>
              <a:t>in order to get </a:t>
            </a:r>
            <a:r>
              <a:rPr lang="sv-SE" sz="900" i="1" dirty="0" err="1" smtClean="0"/>
              <a:t>more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detailed</a:t>
            </a:r>
            <a:r>
              <a:rPr lang="sv-SE" sz="900" i="1" dirty="0" smtClean="0"/>
              <a:t> info)</a:t>
            </a:r>
            <a:endParaRPr lang="sv-SE" sz="900" i="1" dirty="0"/>
          </a:p>
        </p:txBody>
      </p:sp>
    </p:spTree>
    <p:extLst>
      <p:ext uri="{BB962C8B-B14F-4D97-AF65-F5344CB8AC3E}">
        <p14:creationId xmlns:p14="http://schemas.microsoft.com/office/powerpoint/2010/main" val="133901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_dsv_ppt_template_16_9_20130920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SU 16:9 -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glish 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ecial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600" noProof="0" dirty="0" smtClean="0">
            <a:solidFill>
              <a:srgbClr val="FFFFFF"/>
            </a:solidFill>
            <a:latin typeface="Verdan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su_dsv_ppt_template_16_9_20141030</Template>
  <TotalTime>9148</TotalTime>
  <Words>2210</Words>
  <Application>Microsoft Office PowerPoint</Application>
  <PresentationFormat>On-screen Show (16:9)</PresentationFormat>
  <Paragraphs>1088</Paragraphs>
  <Slides>37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Arial Black</vt:lpstr>
      <vt:lpstr>Calibri</vt:lpstr>
      <vt:lpstr>Symbol</vt:lpstr>
      <vt:lpstr>Times New Roman</vt:lpstr>
      <vt:lpstr>Verdana</vt:lpstr>
      <vt:lpstr>su_dsv_ppt_template_16_9_20130920</vt:lpstr>
      <vt:lpstr>English SU 16:9 - Widescreen</vt:lpstr>
      <vt:lpstr>SU 16:9 - Blå Widescreen</vt:lpstr>
      <vt:lpstr>English SU 16:9 - Blå Widescreen</vt:lpstr>
      <vt:lpstr>Special</vt:lpstr>
      <vt:lpstr>Document</vt:lpstr>
      <vt:lpstr>Dokument</vt:lpstr>
      <vt:lpstr>Microsoft Word 97 - 2003 Document</vt:lpstr>
      <vt:lpstr> Presentation:  Dimensional Modelling 1</vt:lpstr>
      <vt:lpstr>PowerPoint Presentation</vt:lpstr>
      <vt:lpstr>OLAP tools</vt:lpstr>
      <vt:lpstr>OLAP tools</vt:lpstr>
      <vt:lpstr>OLAP tools: User interface</vt:lpstr>
      <vt:lpstr>OLAP tools: User interface</vt:lpstr>
      <vt:lpstr>OLAP tools: User interface</vt:lpstr>
      <vt:lpstr>OLAP tools: User interface</vt:lpstr>
      <vt:lpstr>OLAP tools: User interface</vt:lpstr>
      <vt:lpstr>OLAP tools: User interface</vt:lpstr>
      <vt:lpstr>Cube – a multidimensional view on data </vt:lpstr>
      <vt:lpstr>Cube – a multidimensional view on data </vt:lpstr>
      <vt:lpstr>Cube – a multidimensional view on data </vt:lpstr>
      <vt:lpstr>How to represent the “multidimensional cube” as a conceptual model?</vt:lpstr>
      <vt:lpstr>Cube – a multidimensional view on data </vt:lpstr>
      <vt:lpstr>Dimensional modelling/Star schema</vt:lpstr>
      <vt:lpstr>Dimensional modelling/Star schema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Dimensional modelling/Star schema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</dc:creator>
  <cp:lastModifiedBy>Erik Perjons</cp:lastModifiedBy>
  <cp:revision>393</cp:revision>
  <cp:lastPrinted>2018-11-26T18:08:19Z</cp:lastPrinted>
  <dcterms:created xsi:type="dcterms:W3CDTF">2015-05-25T21:35:52Z</dcterms:created>
  <dcterms:modified xsi:type="dcterms:W3CDTF">2019-01-02T16:30:44Z</dcterms:modified>
</cp:coreProperties>
</file>