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735" r:id="rId2"/>
    <p:sldMasterId id="2147483717" r:id="rId3"/>
    <p:sldMasterId id="2147483750" r:id="rId4"/>
    <p:sldMasterId id="2147483689" r:id="rId5"/>
  </p:sldMasterIdLst>
  <p:notesMasterIdLst>
    <p:notesMasterId r:id="rId58"/>
  </p:notesMasterIdLst>
  <p:handoutMasterIdLst>
    <p:handoutMasterId r:id="rId59"/>
  </p:handoutMasterIdLst>
  <p:sldIdLst>
    <p:sldId id="479" r:id="rId6"/>
    <p:sldId id="550" r:id="rId7"/>
    <p:sldId id="785" r:id="rId8"/>
    <p:sldId id="786" r:id="rId9"/>
    <p:sldId id="787" r:id="rId10"/>
    <p:sldId id="788" r:id="rId11"/>
    <p:sldId id="789" r:id="rId12"/>
    <p:sldId id="790" r:id="rId13"/>
    <p:sldId id="791" r:id="rId14"/>
    <p:sldId id="793" r:id="rId15"/>
    <p:sldId id="745" r:id="rId16"/>
    <p:sldId id="843" r:id="rId17"/>
    <p:sldId id="828" r:id="rId18"/>
    <p:sldId id="792" r:id="rId19"/>
    <p:sldId id="841" r:id="rId20"/>
    <p:sldId id="746" r:id="rId21"/>
    <p:sldId id="747" r:id="rId22"/>
    <p:sldId id="748" r:id="rId23"/>
    <p:sldId id="749" r:id="rId24"/>
    <p:sldId id="750" r:id="rId25"/>
    <p:sldId id="842" r:id="rId26"/>
    <p:sldId id="829" r:id="rId27"/>
    <p:sldId id="751" r:id="rId28"/>
    <p:sldId id="830" r:id="rId29"/>
    <p:sldId id="752" r:id="rId30"/>
    <p:sldId id="753" r:id="rId31"/>
    <p:sldId id="794" r:id="rId32"/>
    <p:sldId id="755" r:id="rId33"/>
    <p:sldId id="756" r:id="rId34"/>
    <p:sldId id="757" r:id="rId35"/>
    <p:sldId id="758" r:id="rId36"/>
    <p:sldId id="759" r:id="rId37"/>
    <p:sldId id="760" r:id="rId38"/>
    <p:sldId id="761" r:id="rId39"/>
    <p:sldId id="762" r:id="rId40"/>
    <p:sldId id="764" r:id="rId41"/>
    <p:sldId id="765" r:id="rId42"/>
    <p:sldId id="767" r:id="rId43"/>
    <p:sldId id="768" r:id="rId44"/>
    <p:sldId id="769" r:id="rId45"/>
    <p:sldId id="844" r:id="rId46"/>
    <p:sldId id="770" r:id="rId47"/>
    <p:sldId id="840" r:id="rId48"/>
    <p:sldId id="779" r:id="rId49"/>
    <p:sldId id="780" r:id="rId50"/>
    <p:sldId id="781" r:id="rId51"/>
    <p:sldId id="782" r:id="rId52"/>
    <p:sldId id="831" r:id="rId53"/>
    <p:sldId id="838" r:id="rId54"/>
    <p:sldId id="832" r:id="rId55"/>
    <p:sldId id="837" r:id="rId56"/>
    <p:sldId id="836" r:id="rId57"/>
  </p:sldIdLst>
  <p:sldSz cx="9144000" cy="5143500" type="screen16x9"/>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04F"/>
    <a:srgbClr val="939A5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91" d="100"/>
          <a:sy n="91" d="100"/>
        </p:scale>
        <p:origin x="508" y="4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4" cy="496570"/>
          </a:xfrm>
          <a:prstGeom prst="rect">
            <a:avLst/>
          </a:prstGeom>
        </p:spPr>
        <p:txBody>
          <a:bodyPr vert="horz" lIns="95570" tIns="47786" rIns="95570" bIns="47786" rtlCol="0"/>
          <a:lstStyle>
            <a:lvl1pPr algn="l">
              <a:defRPr sz="1300"/>
            </a:lvl1pPr>
          </a:lstStyle>
          <a:p>
            <a:endParaRPr lang="sv-SE"/>
          </a:p>
        </p:txBody>
      </p:sp>
      <p:sp>
        <p:nvSpPr>
          <p:cNvPr id="3" name="Date Placeholder 2"/>
          <p:cNvSpPr>
            <a:spLocks noGrp="1"/>
          </p:cNvSpPr>
          <p:nvPr>
            <p:ph type="dt" sz="quarter" idx="1"/>
          </p:nvPr>
        </p:nvSpPr>
        <p:spPr>
          <a:xfrm>
            <a:off x="3848645" y="1"/>
            <a:ext cx="2944284" cy="496570"/>
          </a:xfrm>
          <a:prstGeom prst="rect">
            <a:avLst/>
          </a:prstGeom>
        </p:spPr>
        <p:txBody>
          <a:bodyPr vert="horz" lIns="95570" tIns="47786" rIns="95570" bIns="47786" rtlCol="0"/>
          <a:lstStyle>
            <a:lvl1pPr algn="r">
              <a:defRPr sz="1300"/>
            </a:lvl1pPr>
          </a:lstStyle>
          <a:p>
            <a:fld id="{47C84FDD-BB37-6B48-A9C5-1C3155F992C4}" type="datetimeFigureOut">
              <a:rPr lang="en-US" smtClean="0"/>
              <a:t>1/4/2019</a:t>
            </a:fld>
            <a:endParaRPr lang="sv-SE"/>
          </a:p>
        </p:txBody>
      </p:sp>
      <p:sp>
        <p:nvSpPr>
          <p:cNvPr id="4" name="Footer Placeholder 3"/>
          <p:cNvSpPr>
            <a:spLocks noGrp="1"/>
          </p:cNvSpPr>
          <p:nvPr>
            <p:ph type="ftr" sz="quarter" idx="2"/>
          </p:nvPr>
        </p:nvSpPr>
        <p:spPr>
          <a:xfrm>
            <a:off x="0" y="9433106"/>
            <a:ext cx="2944284" cy="496570"/>
          </a:xfrm>
          <a:prstGeom prst="rect">
            <a:avLst/>
          </a:prstGeom>
        </p:spPr>
        <p:txBody>
          <a:bodyPr vert="horz" lIns="95570" tIns="47786" rIns="95570" bIns="47786" rtlCol="0" anchor="b"/>
          <a:lstStyle>
            <a:lvl1pPr algn="l">
              <a:defRPr sz="1300"/>
            </a:lvl1pPr>
          </a:lstStyle>
          <a:p>
            <a:endParaRPr lang="sv-SE"/>
          </a:p>
        </p:txBody>
      </p:sp>
      <p:sp>
        <p:nvSpPr>
          <p:cNvPr id="5" name="Slide Number Placeholder 4"/>
          <p:cNvSpPr>
            <a:spLocks noGrp="1"/>
          </p:cNvSpPr>
          <p:nvPr>
            <p:ph type="sldNum" sz="quarter" idx="3"/>
          </p:nvPr>
        </p:nvSpPr>
        <p:spPr>
          <a:xfrm>
            <a:off x="3848645" y="9433106"/>
            <a:ext cx="2944284" cy="496570"/>
          </a:xfrm>
          <a:prstGeom prst="rect">
            <a:avLst/>
          </a:prstGeom>
        </p:spPr>
        <p:txBody>
          <a:bodyPr vert="horz" lIns="95570" tIns="47786" rIns="95570" bIns="47786" rtlCol="0" anchor="b"/>
          <a:lstStyle>
            <a:lvl1pPr algn="r">
              <a:defRPr sz="1300"/>
            </a:lvl1pPr>
          </a:lstStyle>
          <a:p>
            <a:fld id="{EA10884B-425D-4B4B-8C23-55A191888549}" type="slidenum">
              <a:rPr lang="sv-SE" smtClean="0"/>
              <a:t>‹#›</a:t>
            </a:fld>
            <a:endParaRPr lang="sv-SE"/>
          </a:p>
        </p:txBody>
      </p:sp>
    </p:spTree>
    <p:extLst>
      <p:ext uri="{BB962C8B-B14F-4D97-AF65-F5344CB8AC3E}">
        <p14:creationId xmlns:p14="http://schemas.microsoft.com/office/powerpoint/2010/main" val="3130230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4" cy="496570"/>
          </a:xfrm>
          <a:prstGeom prst="rect">
            <a:avLst/>
          </a:prstGeom>
        </p:spPr>
        <p:txBody>
          <a:bodyPr vert="horz" lIns="95570" tIns="47786" rIns="95570" bIns="47786" rtlCol="0"/>
          <a:lstStyle>
            <a:lvl1pPr algn="l">
              <a:defRPr sz="1300"/>
            </a:lvl1pPr>
          </a:lstStyle>
          <a:p>
            <a:endParaRPr lang="sv-SE"/>
          </a:p>
        </p:txBody>
      </p:sp>
      <p:sp>
        <p:nvSpPr>
          <p:cNvPr id="3" name="Platshållare för datum 2"/>
          <p:cNvSpPr>
            <a:spLocks noGrp="1"/>
          </p:cNvSpPr>
          <p:nvPr>
            <p:ph type="dt" idx="1"/>
          </p:nvPr>
        </p:nvSpPr>
        <p:spPr>
          <a:xfrm>
            <a:off x="3848645" y="1"/>
            <a:ext cx="2944284" cy="496570"/>
          </a:xfrm>
          <a:prstGeom prst="rect">
            <a:avLst/>
          </a:prstGeom>
        </p:spPr>
        <p:txBody>
          <a:bodyPr vert="horz" lIns="95570" tIns="47786" rIns="95570" bIns="47786" rtlCol="0"/>
          <a:lstStyle>
            <a:lvl1pPr algn="r">
              <a:defRPr sz="1300"/>
            </a:lvl1pPr>
          </a:lstStyle>
          <a:p>
            <a:fld id="{32100B7E-7A17-47E8-A5AB-33071C0C8AAA}" type="datetimeFigureOut">
              <a:rPr lang="sv-SE" smtClean="0"/>
              <a:pPr/>
              <a:t>2019-01-04</a:t>
            </a:fld>
            <a:endParaRPr lang="sv-SE"/>
          </a:p>
        </p:txBody>
      </p:sp>
      <p:sp>
        <p:nvSpPr>
          <p:cNvPr id="4" name="Platshållare för bildobjekt 3"/>
          <p:cNvSpPr>
            <a:spLocks noGrp="1" noRot="1" noChangeAspect="1"/>
          </p:cNvSpPr>
          <p:nvPr>
            <p:ph type="sldImg" idx="2"/>
          </p:nvPr>
        </p:nvSpPr>
        <p:spPr>
          <a:xfrm>
            <a:off x="88900" y="746125"/>
            <a:ext cx="6616700" cy="3722688"/>
          </a:xfrm>
          <a:prstGeom prst="rect">
            <a:avLst/>
          </a:prstGeom>
          <a:noFill/>
          <a:ln w="12700">
            <a:solidFill>
              <a:prstClr val="black"/>
            </a:solidFill>
          </a:ln>
        </p:spPr>
        <p:txBody>
          <a:bodyPr vert="horz" lIns="95570" tIns="47786" rIns="95570" bIns="47786"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70" tIns="47786" rIns="95570" bIns="47786"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3106"/>
            <a:ext cx="2944284" cy="496570"/>
          </a:xfrm>
          <a:prstGeom prst="rect">
            <a:avLst/>
          </a:prstGeom>
        </p:spPr>
        <p:txBody>
          <a:bodyPr vert="horz" lIns="95570" tIns="47786" rIns="95570" bIns="47786" rtlCol="0" anchor="b"/>
          <a:lstStyle>
            <a:lvl1pPr algn="l">
              <a:defRPr sz="1300"/>
            </a:lvl1pPr>
          </a:lstStyle>
          <a:p>
            <a:endParaRPr lang="sv-SE"/>
          </a:p>
        </p:txBody>
      </p:sp>
      <p:sp>
        <p:nvSpPr>
          <p:cNvPr id="7" name="Platshållare för bildnummer 6"/>
          <p:cNvSpPr>
            <a:spLocks noGrp="1"/>
          </p:cNvSpPr>
          <p:nvPr>
            <p:ph type="sldNum" sz="quarter" idx="5"/>
          </p:nvPr>
        </p:nvSpPr>
        <p:spPr>
          <a:xfrm>
            <a:off x="3848645" y="9433106"/>
            <a:ext cx="2944284" cy="496570"/>
          </a:xfrm>
          <a:prstGeom prst="rect">
            <a:avLst/>
          </a:prstGeom>
        </p:spPr>
        <p:txBody>
          <a:bodyPr vert="horz" lIns="95570" tIns="47786" rIns="95570" bIns="47786" rtlCol="0" anchor="b"/>
          <a:lstStyle>
            <a:lvl1pPr algn="r">
              <a:defRPr sz="13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42243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3"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72635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479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en-US" noProof="0" smtClean="0"/>
              <a:t>Click to edit Master text styles</a:t>
            </a:r>
          </a:p>
        </p:txBody>
      </p:sp>
    </p:spTree>
    <p:extLst>
      <p:ext uri="{BB962C8B-B14F-4D97-AF65-F5344CB8AC3E}">
        <p14:creationId xmlns:p14="http://schemas.microsoft.com/office/powerpoint/2010/main" val="65599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9680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932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1/4/2019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47728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rst page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3"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3735963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rst page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1023754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st page - Crowns">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12"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242507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10"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029145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Heading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8780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 - Kronor">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endParaRPr lang="sv-SE" noProof="0" dirty="0"/>
          </a:p>
        </p:txBody>
      </p:sp>
      <p:sp>
        <p:nvSpPr>
          <p:cNvPr id="7"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658289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hapter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3"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1598360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672574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 Crowns">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3330753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033075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parts">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5050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Heading and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1977495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96325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176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örsta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17019348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örstasida - Olivkvist">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9"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0"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79801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3271404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örstasida - Kronor">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968387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1"/>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0"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4249829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3250514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el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16915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elsida - Olivkvist">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5911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elsida - Kronor">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78798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8978091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3208948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3716407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ast innehåll">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303764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7"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59284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275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rst page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11"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7991691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rst page - Olive branch">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8"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850509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rst page - Crowns">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2284721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rst page">
    <p:bg>
      <p:bgPr>
        <a:solidFill>
          <a:schemeClr val="tx1"/>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7"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454194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Heading and conten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49533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36494611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 Olive branch">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2471779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 Crowns">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715187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9345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v-SE" noProof="0"/>
          </a:p>
        </p:txBody>
      </p:sp>
    </p:spTree>
    <p:extLst>
      <p:ext uri="{BB962C8B-B14F-4D97-AF65-F5344CB8AC3E}">
        <p14:creationId xmlns:p14="http://schemas.microsoft.com/office/powerpoint/2010/main" val="1251073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arts">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5754704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Heading and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25159268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ly content">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4141267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062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edverkande - Vit">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6" cy="1195504"/>
          </a:xfrm>
          <a:prstGeom prst="rect">
            <a:avLst/>
          </a:prstGeom>
        </p:spPr>
      </p:pic>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002F5F"/>
                </a:solidFill>
                <a:latin typeface="Verdana"/>
                <a:cs typeface="Verdana"/>
              </a:rPr>
              <a:t>Medverkande</a:t>
            </a:r>
            <a:endParaRPr lang="sv-SE" sz="2400" b="1" dirty="0">
              <a:solidFill>
                <a:srgbClr val="002F5F"/>
              </a:solidFill>
              <a:latin typeface="Verdana"/>
              <a:cs typeface="Verdana"/>
            </a:endParaRPr>
          </a:p>
        </p:txBody>
      </p:sp>
      <p:sp>
        <p:nvSpPr>
          <p:cNvPr id="7" name="TextBox 6"/>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chemeClr val="tx1"/>
                </a:solidFill>
                <a:latin typeface="Verdana"/>
              </a:rPr>
              <a:t>Inspelat</a:t>
            </a:r>
            <a:r>
              <a:rPr lang="sv-SE" sz="1600" baseline="0" noProof="0" dirty="0" smtClean="0">
                <a:solidFill>
                  <a:schemeClr val="tx1"/>
                </a:solidFill>
                <a:latin typeface="Verdana"/>
              </a:rPr>
              <a:t> </a:t>
            </a:r>
            <a:fld id="{DEF0F593-7E64-D74F-96F6-B611C3DC3FC9}" type="datetime1">
              <a:rPr lang="sv-SE" sz="1600" baseline="0" noProof="0" smtClean="0">
                <a:solidFill>
                  <a:schemeClr val="tx1"/>
                </a:solidFill>
                <a:latin typeface="Verdana"/>
              </a:rPr>
              <a:t>2019-01-04</a:t>
            </a:fld>
            <a:endParaRPr lang="sv-SE" sz="1600" noProof="0" dirty="0" smtClean="0">
              <a:solidFill>
                <a:schemeClr val="tx1"/>
              </a:solidFill>
              <a:latin typeface="Verdana"/>
            </a:endParaRPr>
          </a:p>
          <a:p>
            <a:r>
              <a:rPr lang="sv-SE" sz="1600" noProof="0" dirty="0" smtClean="0">
                <a:solidFill>
                  <a:schemeClr val="tx1"/>
                </a:solidFill>
                <a:latin typeface="Verdana"/>
              </a:rPr>
              <a:t>Institutionen för data- och systemvetenskap, DSV </a:t>
            </a:r>
            <a:endParaRPr lang="sv-SE" sz="1600" noProof="0" dirty="0">
              <a:solidFill>
                <a:schemeClr val="tx1"/>
              </a:solidFill>
              <a:latin typeface="Verdana"/>
            </a:endParaRPr>
          </a:p>
        </p:txBody>
      </p:sp>
    </p:spTree>
    <p:extLst>
      <p:ext uri="{BB962C8B-B14F-4D97-AF65-F5344CB8AC3E}">
        <p14:creationId xmlns:p14="http://schemas.microsoft.com/office/powerpoint/2010/main" val="15321057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ributors - White">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smtClean="0">
                <a:solidFill>
                  <a:srgbClr val="002F5F"/>
                </a:solidFill>
                <a:latin typeface="Verdana"/>
                <a:cs typeface="Verdana"/>
              </a:rPr>
              <a:t>Contributors</a:t>
            </a:r>
            <a:endParaRPr lang="en-US" sz="2400" b="1" noProof="0">
              <a:solidFill>
                <a:srgbClr val="002F5F"/>
              </a:solidFill>
              <a:latin typeface="Verdana"/>
              <a:cs typeface="Verdana"/>
            </a:endParaRPr>
          </a:p>
        </p:txBody>
      </p:sp>
      <p:sp>
        <p:nvSpPr>
          <p:cNvPr id="7" name="TextBox 6"/>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Verdana"/>
              </a:rPr>
              <a:t>Recorded </a:t>
            </a:r>
            <a:fld id="{DEF0F593-7E64-D74F-96F6-B611C3DC3FC9}" type="datetime1">
              <a:rPr lang="en-US" sz="1600" baseline="0" noProof="0" smtClean="0">
                <a:solidFill>
                  <a:schemeClr val="tx1"/>
                </a:solidFill>
                <a:latin typeface="Verdana"/>
              </a:rPr>
              <a:t>1/4/2019</a:t>
            </a:fld>
            <a:endParaRPr lang="en-US" sz="1600" noProof="0" dirty="0" smtClean="0">
              <a:solidFill>
                <a:schemeClr val="tx1"/>
              </a:solidFill>
              <a:latin typeface="Verdana"/>
            </a:endParaRPr>
          </a:p>
          <a:p>
            <a:r>
              <a:rPr lang="en-US" sz="1600" noProof="0" dirty="0" smtClean="0">
                <a:solidFill>
                  <a:schemeClr val="tx1"/>
                </a:solidFill>
                <a:latin typeface="Verdana"/>
              </a:rPr>
              <a:t>Department of Computer and Systems Sciences, DSV </a:t>
            </a:r>
            <a:endParaRPr lang="en-US" sz="1600" noProof="0" dirty="0">
              <a:solidFill>
                <a:schemeClr val="tx1"/>
              </a:solidFill>
              <a:latin typeface="Verdana"/>
            </a:endParaRPr>
          </a:p>
        </p:txBody>
      </p:sp>
      <p:pic>
        <p:nvPicPr>
          <p:cNvPr id="8"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80"/>
          </a:xfrm>
          <a:prstGeom prst="rect">
            <a:avLst/>
          </a:prstGeom>
        </p:spPr>
      </p:pic>
    </p:spTree>
    <p:extLst>
      <p:ext uri="{BB962C8B-B14F-4D97-AF65-F5344CB8AC3E}">
        <p14:creationId xmlns:p14="http://schemas.microsoft.com/office/powerpoint/2010/main" val="3662461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edverkande - Blå">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5" name="TextBox 4"/>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Inspelat</a:t>
            </a:r>
            <a:r>
              <a:rPr lang="sv-SE" sz="1600" baseline="0" noProof="0" dirty="0" smtClean="0">
                <a:solidFill>
                  <a:srgbClr val="FFFFFF"/>
                </a:solidFill>
                <a:latin typeface="Verdana"/>
              </a:rPr>
              <a:t> </a:t>
            </a:r>
            <a:fld id="{DEF0F593-7E64-D74F-96F6-B611C3DC3FC9}" type="datetime1">
              <a:rPr lang="sv-SE" sz="1600" baseline="0" noProof="0" smtClean="0">
                <a:solidFill>
                  <a:srgbClr val="FFFFFF"/>
                </a:solidFill>
                <a:latin typeface="Verdana"/>
              </a:rPr>
              <a:t>2019-01-04</a:t>
            </a:fld>
            <a:endParaRPr lang="sv-SE" sz="1600" noProof="0" dirty="0" smtClean="0">
              <a:solidFill>
                <a:srgbClr val="FFFFFF"/>
              </a:solidFill>
              <a:latin typeface="Verdana"/>
            </a:endParaRPr>
          </a:p>
          <a:p>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Tree>
    <p:extLst>
      <p:ext uri="{BB962C8B-B14F-4D97-AF65-F5344CB8AC3E}">
        <p14:creationId xmlns:p14="http://schemas.microsoft.com/office/powerpoint/2010/main" val="147884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dverkande - egen sidfot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sp>
        <p:nvSpPr>
          <p:cNvPr id="7"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296880401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ributors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Box 4"/>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Recorded </a:t>
            </a:r>
            <a:fld id="{DEF0F593-7E64-D74F-96F6-B611C3DC3FC9}" type="datetime1">
              <a:rPr lang="en-US" sz="1600" baseline="0" noProof="0" smtClean="0">
                <a:solidFill>
                  <a:schemeClr val="bg1"/>
                </a:solidFill>
                <a:latin typeface="Verdana"/>
              </a:rPr>
              <a:pPr marL="0" marR="0" indent="0" algn="l" defTabSz="914400" rtl="0" eaLnBrk="1" fontAlgn="auto" latinLnBrk="0" hangingPunct="1">
                <a:lnSpc>
                  <a:spcPct val="100000"/>
                </a:lnSpc>
                <a:spcBef>
                  <a:spcPts val="0"/>
                </a:spcBef>
                <a:spcAft>
                  <a:spcPts val="0"/>
                </a:spcAft>
                <a:buClrTx/>
                <a:buSzTx/>
                <a:buFontTx/>
                <a:buNone/>
                <a:tabLst/>
                <a:defRPr/>
              </a:pPr>
              <a:t>1/4/2019</a:t>
            </a:fld>
            <a:endParaRPr lang="en-US" sz="1600" noProof="0" dirty="0" smtClean="0">
              <a:solidFill>
                <a:schemeClr val="bg1"/>
              </a:solidFill>
              <a:latin typeface="Verdana"/>
            </a:endParaRPr>
          </a:p>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Tree>
    <p:extLst>
      <p:ext uri="{BB962C8B-B14F-4D97-AF65-F5344CB8AC3E}">
        <p14:creationId xmlns:p14="http://schemas.microsoft.com/office/powerpoint/2010/main" val="39822158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ributors - custom footer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
        <p:nvSpPr>
          <p:cNvPr id="9"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4174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apitel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3"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77308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ara logo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7" cy="1195504"/>
          </a:xfrm>
          <a:prstGeom prst="rect">
            <a:avLst/>
          </a:prstGeom>
        </p:spPr>
      </p:pic>
      <p:sp>
        <p:nvSpPr>
          <p:cNvPr id="5" name="TextBox 4"/>
          <p:cNvSpPr txBox="1"/>
          <p:nvPr userDrawn="1"/>
        </p:nvSpPr>
        <p:spPr>
          <a:xfrm>
            <a:off x="792000" y="4465444"/>
            <a:ext cx="5354050"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Tree>
    <p:extLst>
      <p:ext uri="{BB962C8B-B14F-4D97-AF65-F5344CB8AC3E}">
        <p14:creationId xmlns:p14="http://schemas.microsoft.com/office/powerpoint/2010/main" val="5334239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Just logo - Blue">
    <p:bg>
      <p:bgPr>
        <a:solidFill>
          <a:schemeClr val="tx1"/>
        </a:solidFill>
        <a:effectLst/>
      </p:bgPr>
    </p:bg>
    <p:spTree>
      <p:nvGrpSpPr>
        <p:cNvPr id="1" name=""/>
        <p:cNvGrpSpPr/>
        <p:nvPr/>
      </p:nvGrpSpPr>
      <p:grpSpPr>
        <a:xfrm>
          <a:off x="0" y="0"/>
          <a:ext cx="0" cy="0"/>
          <a:chOff x="0" y="0"/>
          <a:chExt cx="0" cy="0"/>
        </a:xfrm>
      </p:grpSpPr>
      <p:sp>
        <p:nvSpPr>
          <p:cNvPr id="5" name="TextBox 4"/>
          <p:cNvSpPr txBox="1"/>
          <p:nvPr userDrawn="1"/>
        </p:nvSpPr>
        <p:spPr>
          <a:xfrm>
            <a:off x="792000" y="4465444"/>
            <a:ext cx="5724644" cy="338554"/>
          </a:xfrm>
          <a:prstGeom prst="rect">
            <a:avLst/>
          </a:prstGeom>
          <a:noFill/>
        </p:spPr>
        <p:txBody>
          <a:bodyPr wrap="none" rtlCol="0">
            <a:spAutoFit/>
          </a:bodyPr>
          <a:lstStyle/>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9"/>
            <a:ext cx="1296144" cy="1236379"/>
          </a:xfrm>
          <a:prstGeom prst="rect">
            <a:avLst/>
          </a:prstGeom>
        </p:spPr>
      </p:pic>
    </p:spTree>
    <p:extLst>
      <p:ext uri="{BB962C8B-B14F-4D97-AF65-F5344CB8AC3E}">
        <p14:creationId xmlns:p14="http://schemas.microsoft.com/office/powerpoint/2010/main" val="285386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vit/Empty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08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svart/Empty 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952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 blå/Empty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76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 Kronor">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4"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5"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dirty="0" smtClean="0"/>
          </a:p>
        </p:txBody>
      </p:sp>
    </p:spTree>
    <p:extLst>
      <p:ext uri="{BB962C8B-B14F-4D97-AF65-F5344CB8AC3E}">
        <p14:creationId xmlns:p14="http://schemas.microsoft.com/office/powerpoint/2010/main" val="391254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5.emf"/><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6.emf"/><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0.emf"/><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descr="logo-org-svensk_rgb.png"/>
          <p:cNvPicPr>
            <a:picLocks noChangeAspect="1"/>
          </p:cNvPicPr>
          <p:nvPr/>
        </p:nvPicPr>
        <p:blipFill>
          <a:blip r:embed="rId16" cstate="print"/>
          <a:stretch>
            <a:fillRect/>
          </a:stretch>
        </p:blipFill>
        <p:spPr>
          <a:xfrm>
            <a:off x="7884368" y="216001"/>
            <a:ext cx="980375" cy="817853"/>
          </a:xfrm>
          <a:prstGeom prst="rect">
            <a:avLst/>
          </a:prstGeom>
        </p:spPr>
      </p:pic>
    </p:spTree>
    <p:extLst>
      <p:ext uri="{BB962C8B-B14F-4D97-AF65-F5344CB8AC3E}">
        <p14:creationId xmlns:p14="http://schemas.microsoft.com/office/powerpoint/2010/main" val="316779454"/>
      </p:ext>
    </p:extLst>
  </p:cSld>
  <p:clrMap bg1="lt1" tx1="dk1" bg2="lt2" tx2="dk2" accent1="accent1" accent2="accent2" accent3="accent3" accent4="accent4" accent5="accent5" accent6="accent6" hlink="hlink" folHlink="folHlink"/>
  <p:sldLayoutIdLst>
    <p:sldLayoutId id="2147483681" r:id="rId1"/>
    <p:sldLayoutId id="2147483709" r:id="rId2"/>
    <p:sldLayoutId id="2147483710" r:id="rId3"/>
    <p:sldLayoutId id="2147483713" r:id="rId4"/>
    <p:sldLayoutId id="2147483684" r:id="rId5"/>
    <p:sldLayoutId id="2147483683" r:id="rId6"/>
    <p:sldLayoutId id="2147483712" r:id="rId7"/>
    <p:sldLayoutId id="2147483711" r:id="rId8"/>
    <p:sldLayoutId id="2147483714" r:id="rId9"/>
    <p:sldLayoutId id="2147483685" r:id="rId10"/>
    <p:sldLayoutId id="2147483686" r:id="rId11"/>
    <p:sldLayoutId id="2147483687" r:id="rId12"/>
    <p:sldLayoutId id="2147483688" r:id="rId13"/>
    <p:sldLayoutId id="2147483772" r:id="rId14"/>
  </p:sldLayoutIdLst>
  <p:timing>
    <p:tnLst>
      <p:par>
        <p:cTn id="1" dur="indefinite" restart="never" nodeType="tmRoot"/>
      </p:par>
    </p:tnLst>
  </p:timing>
  <p:hf sldNum="0" hdr="0" ftr="0" dt="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en-US" noProof="0" smtClean="0"/>
              <a:t>Klicka här för att ändra format</a:t>
            </a:r>
            <a:endParaRPr lang="en-US" noProof="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en-US" noProof="0" smtClean="0"/>
              <a:t>Klicka här för att ändra format på bakgrundstexten</a:t>
            </a:r>
          </a:p>
          <a:p>
            <a:pPr lvl="1"/>
            <a:r>
              <a:rPr lang="en-US" noProof="0" smtClean="0"/>
              <a:t>Nivå två</a:t>
            </a:r>
          </a:p>
          <a:p>
            <a:pPr lvl="2"/>
            <a:r>
              <a:rPr lang="en-US" noProof="0" smtClean="0"/>
              <a:t>Nivå tre</a:t>
            </a:r>
          </a:p>
          <a:p>
            <a:pPr lvl="3"/>
            <a:r>
              <a:rPr lang="en-US" noProof="0" smtClean="0"/>
              <a:t>Nivå fyra</a:t>
            </a:r>
          </a:p>
          <a:p>
            <a:pPr lvl="4"/>
            <a:r>
              <a:rPr lang="en-US" noProof="0" smtClean="0"/>
              <a:t>Nivå fem</a:t>
            </a:r>
            <a:endParaRPr lang="en-US" noProof="0"/>
          </a:p>
        </p:txBody>
      </p:sp>
      <p:pic>
        <p:nvPicPr>
          <p:cNvPr id="5"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001"/>
            <a:ext cx="884358" cy="843581"/>
          </a:xfrm>
          <a:prstGeom prst="rect">
            <a:avLst/>
          </a:prstGeom>
        </p:spPr>
      </p:pic>
    </p:spTree>
    <p:extLst>
      <p:ext uri="{BB962C8B-B14F-4D97-AF65-F5344CB8AC3E}">
        <p14:creationId xmlns:p14="http://schemas.microsoft.com/office/powerpoint/2010/main" val="2072926581"/>
      </p:ext>
    </p:extLst>
  </p:cSld>
  <p:clrMap bg1="lt1" tx1="dk1" bg2="lt2" tx2="dk2" accent1="accent1" accent2="accent2" accent3="accent3" accent4="accent4" accent5="accent5" accent6="accent6" hlink="hlink" folHlink="folHlink"/>
  <p:sldLayoutIdLst>
    <p:sldLayoutId id="2147483736" r:id="rId1"/>
    <p:sldLayoutId id="2147483738" r:id="rId2"/>
    <p:sldLayoutId id="2147483737"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iming>
    <p:tnLst>
      <p:par>
        <p:cTn id="1" dur="indefinite" restart="never" nodeType="tmRoot"/>
      </p:par>
    </p:tnLst>
  </p:timing>
  <p:hf sldNum="0" hdr="0" ftr="0" dt="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655"/>
            <a:ext cx="980375" cy="816545"/>
          </a:xfrm>
          <a:prstGeom prst="rect">
            <a:avLst/>
          </a:prstGeom>
        </p:spPr>
      </p:pic>
    </p:spTree>
    <p:extLst>
      <p:ext uri="{BB962C8B-B14F-4D97-AF65-F5344CB8AC3E}">
        <p14:creationId xmlns:p14="http://schemas.microsoft.com/office/powerpoint/2010/main" val="1765877018"/>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19" r:id="rId3"/>
    <p:sldLayoutId id="2147483721" r:id="rId4"/>
    <p:sldLayoutId id="2147483722"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sldNum="0" hdr="0" ftr="0" dt="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4" name="Picture 3" descr="logo-neg-engelsk_rgb.eps"/>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4572" y="216023"/>
            <a:ext cx="884336" cy="843559"/>
          </a:xfrm>
          <a:prstGeom prst="rect">
            <a:avLst/>
          </a:prstGeom>
        </p:spPr>
      </p:pic>
    </p:spTree>
    <p:extLst>
      <p:ext uri="{BB962C8B-B14F-4D97-AF65-F5344CB8AC3E}">
        <p14:creationId xmlns:p14="http://schemas.microsoft.com/office/powerpoint/2010/main" val="33601729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sldNum="0" hdr="0" ftr="0" dt="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903434581"/>
      </p:ext>
    </p:extLst>
  </p:cSld>
  <p:clrMap bg1="lt1" tx1="dk1" bg2="lt2" tx2="dk2" accent1="accent1" accent2="accent2" accent3="accent3" accent4="accent4" accent5="accent5" accent6="accent6" hlink="hlink" folHlink="folHlink"/>
  <p:sldLayoutIdLst>
    <p:sldLayoutId id="2147483734" r:id="rId1"/>
    <p:sldLayoutId id="2147483765" r:id="rId2"/>
    <p:sldLayoutId id="2147483733" r:id="rId3"/>
    <p:sldLayoutId id="2147483769" r:id="rId4"/>
    <p:sldLayoutId id="2147483766" r:id="rId5"/>
    <p:sldLayoutId id="2147483770" r:id="rId6"/>
    <p:sldLayoutId id="2147483767" r:id="rId7"/>
    <p:sldLayoutId id="2147483768" r:id="rId8"/>
    <p:sldLayoutId id="2147483697" r:id="rId9"/>
    <p:sldLayoutId id="2147483715" r:id="rId10"/>
    <p:sldLayoutId id="2147483716" r:id="rId11"/>
  </p:sldLayoutIdLst>
  <p:hf sldNum="0" hdr="0" ftr="0" dt="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g"/><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g"/><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8.jpg"/><Relationship Id="rId2" Type="http://schemas.openxmlformats.org/officeDocument/2006/relationships/image" Target="../media/image25.png"/><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8.jpg"/><Relationship Id="rId2" Type="http://schemas.openxmlformats.org/officeDocument/2006/relationships/image" Target="../media/image25.png"/><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pn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jpg"/><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jpg"/><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4.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34.png"/><Relationship Id="rId3" Type="http://schemas.openxmlformats.org/officeDocument/2006/relationships/image" Target="../media/image44.png"/><Relationship Id="rId21" Type="http://schemas.openxmlformats.org/officeDocument/2006/relationships/image" Target="../media/image60.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20" Type="http://schemas.openxmlformats.org/officeDocument/2006/relationships/image" Target="../media/image36.png"/><Relationship Id="rId1" Type="http://schemas.openxmlformats.org/officeDocument/2006/relationships/slideLayout" Target="../slideLayouts/slideLayout14.xml"/><Relationship Id="rId6" Type="http://schemas.openxmlformats.org/officeDocument/2006/relationships/image" Target="../media/image47.png"/><Relationship Id="rId11" Type="http://schemas.openxmlformats.org/officeDocument/2006/relationships/image" Target="../media/image52.png"/><Relationship Id="rId24" Type="http://schemas.openxmlformats.org/officeDocument/2006/relationships/image" Target="../media/image40.png"/><Relationship Id="rId5" Type="http://schemas.openxmlformats.org/officeDocument/2006/relationships/image" Target="../media/image46.png"/><Relationship Id="rId15" Type="http://schemas.openxmlformats.org/officeDocument/2006/relationships/image" Target="../media/image56.png"/><Relationship Id="rId23" Type="http://schemas.openxmlformats.org/officeDocument/2006/relationships/image" Target="../media/image61.png"/><Relationship Id="rId10" Type="http://schemas.openxmlformats.org/officeDocument/2006/relationships/image" Target="../media/image51.png"/><Relationship Id="rId19" Type="http://schemas.openxmlformats.org/officeDocument/2006/relationships/image" Target="../media/image59.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 Id="rId22"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62.png"/><Relationship Id="rId1" Type="http://schemas.openxmlformats.org/officeDocument/2006/relationships/slideLayout" Target="../slideLayouts/slideLayout14.xml"/><Relationship Id="rId6" Type="http://schemas.openxmlformats.org/officeDocument/2006/relationships/image" Target="../media/image64.png"/><Relationship Id="rId5" Type="http://schemas.openxmlformats.org/officeDocument/2006/relationships/image" Target="../media/image46.png"/><Relationship Id="rId4" Type="http://schemas.openxmlformats.org/officeDocument/2006/relationships/image" Target="../media/image63.png"/><Relationship Id="rId9" Type="http://schemas.openxmlformats.org/officeDocument/2006/relationships/image" Target="../media/image6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40.png"/><Relationship Id="rId18" Type="http://schemas.openxmlformats.org/officeDocument/2006/relationships/image" Target="../media/image77.png"/><Relationship Id="rId3"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73.png"/><Relationship Id="rId17" Type="http://schemas.openxmlformats.org/officeDocument/2006/relationships/image" Target="../media/image76.png"/><Relationship Id="rId2" Type="http://schemas.openxmlformats.org/officeDocument/2006/relationships/image" Target="../media/image67.png"/><Relationship Id="rId16" Type="http://schemas.openxmlformats.org/officeDocument/2006/relationships/image" Target="../media/image75.png"/><Relationship Id="rId20" Type="http://schemas.openxmlformats.org/officeDocument/2006/relationships/image" Target="../media/image79.png"/><Relationship Id="rId1" Type="http://schemas.openxmlformats.org/officeDocument/2006/relationships/slideLayout" Target="../slideLayouts/slideLayout14.xml"/><Relationship Id="rId6" Type="http://schemas.openxmlformats.org/officeDocument/2006/relationships/image" Target="../media/image70.png"/><Relationship Id="rId11" Type="http://schemas.openxmlformats.org/officeDocument/2006/relationships/image" Target="../media/image38.png"/><Relationship Id="rId5" Type="http://schemas.openxmlformats.org/officeDocument/2006/relationships/image" Target="../media/image69.png"/><Relationship Id="rId15" Type="http://schemas.openxmlformats.org/officeDocument/2006/relationships/image" Target="../media/image46.png"/><Relationship Id="rId10" Type="http://schemas.openxmlformats.org/officeDocument/2006/relationships/image" Target="../media/image72.png"/><Relationship Id="rId19" Type="http://schemas.openxmlformats.org/officeDocument/2006/relationships/image" Target="../media/image78.png"/><Relationship Id="rId4" Type="http://schemas.openxmlformats.org/officeDocument/2006/relationships/image" Target="../media/image68.png"/><Relationship Id="rId9" Type="http://schemas.openxmlformats.org/officeDocument/2006/relationships/image" Target="../media/image36.png"/><Relationship Id="rId14" Type="http://schemas.openxmlformats.org/officeDocument/2006/relationships/image" Target="../media/image74.png"/></Relationships>
</file>

<file path=ppt/slides/_rels/slide3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34.png"/><Relationship Id="rId26" Type="http://schemas.openxmlformats.org/officeDocument/2006/relationships/image" Target="../media/image81.png"/><Relationship Id="rId3" Type="http://schemas.openxmlformats.org/officeDocument/2006/relationships/image" Target="../media/image44.png"/><Relationship Id="rId21" Type="http://schemas.openxmlformats.org/officeDocument/2006/relationships/image" Target="../media/image60.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5" Type="http://schemas.openxmlformats.org/officeDocument/2006/relationships/image" Target="../media/image80.png"/><Relationship Id="rId2" Type="http://schemas.openxmlformats.org/officeDocument/2006/relationships/image" Target="../media/image43.png"/><Relationship Id="rId16" Type="http://schemas.openxmlformats.org/officeDocument/2006/relationships/image" Target="../media/image57.png"/><Relationship Id="rId20" Type="http://schemas.openxmlformats.org/officeDocument/2006/relationships/image" Target="../media/image36.png"/><Relationship Id="rId1" Type="http://schemas.openxmlformats.org/officeDocument/2006/relationships/slideLayout" Target="../slideLayouts/slideLayout14.xml"/><Relationship Id="rId6" Type="http://schemas.openxmlformats.org/officeDocument/2006/relationships/image" Target="../media/image47.png"/><Relationship Id="rId11" Type="http://schemas.openxmlformats.org/officeDocument/2006/relationships/image" Target="../media/image52.png"/><Relationship Id="rId24" Type="http://schemas.openxmlformats.org/officeDocument/2006/relationships/image" Target="../media/image40.png"/><Relationship Id="rId5" Type="http://schemas.openxmlformats.org/officeDocument/2006/relationships/image" Target="../media/image46.png"/><Relationship Id="rId15" Type="http://schemas.openxmlformats.org/officeDocument/2006/relationships/image" Target="../media/image56.png"/><Relationship Id="rId23" Type="http://schemas.openxmlformats.org/officeDocument/2006/relationships/image" Target="../media/image61.png"/><Relationship Id="rId28" Type="http://schemas.openxmlformats.org/officeDocument/2006/relationships/image" Target="../media/image83.png"/><Relationship Id="rId10" Type="http://schemas.openxmlformats.org/officeDocument/2006/relationships/image" Target="../media/image51.png"/><Relationship Id="rId19" Type="http://schemas.openxmlformats.org/officeDocument/2006/relationships/image" Target="../media/image59.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 Id="rId22" Type="http://schemas.openxmlformats.org/officeDocument/2006/relationships/image" Target="../media/image38.png"/><Relationship Id="rId27" Type="http://schemas.openxmlformats.org/officeDocument/2006/relationships/image" Target="../media/image8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3" Type="http://schemas.openxmlformats.org/officeDocument/2006/relationships/image" Target="../media/image54.png"/><Relationship Id="rId18" Type="http://schemas.openxmlformats.org/officeDocument/2006/relationships/image" Target="../media/image34.png"/><Relationship Id="rId26" Type="http://schemas.openxmlformats.org/officeDocument/2006/relationships/image" Target="../media/image81.png"/><Relationship Id="rId3" Type="http://schemas.openxmlformats.org/officeDocument/2006/relationships/image" Target="../media/image44.png"/><Relationship Id="rId21" Type="http://schemas.openxmlformats.org/officeDocument/2006/relationships/image" Target="../media/image60.png"/><Relationship Id="rId34" Type="http://schemas.openxmlformats.org/officeDocument/2006/relationships/image" Target="../media/image89.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5" Type="http://schemas.openxmlformats.org/officeDocument/2006/relationships/image" Target="../media/image80.png"/><Relationship Id="rId33" Type="http://schemas.openxmlformats.org/officeDocument/2006/relationships/image" Target="../media/image88.png"/><Relationship Id="rId2" Type="http://schemas.openxmlformats.org/officeDocument/2006/relationships/image" Target="../media/image43.png"/><Relationship Id="rId16" Type="http://schemas.openxmlformats.org/officeDocument/2006/relationships/image" Target="../media/image57.png"/><Relationship Id="rId20" Type="http://schemas.openxmlformats.org/officeDocument/2006/relationships/image" Target="../media/image36.png"/><Relationship Id="rId29" Type="http://schemas.openxmlformats.org/officeDocument/2006/relationships/image" Target="../media/image84.png"/><Relationship Id="rId1" Type="http://schemas.openxmlformats.org/officeDocument/2006/relationships/slideLayout" Target="../slideLayouts/slideLayout14.xml"/><Relationship Id="rId6" Type="http://schemas.openxmlformats.org/officeDocument/2006/relationships/image" Target="../media/image47.png"/><Relationship Id="rId11" Type="http://schemas.openxmlformats.org/officeDocument/2006/relationships/image" Target="../media/image52.png"/><Relationship Id="rId24" Type="http://schemas.openxmlformats.org/officeDocument/2006/relationships/image" Target="../media/image40.png"/><Relationship Id="rId32" Type="http://schemas.openxmlformats.org/officeDocument/2006/relationships/image" Target="../media/image87.png"/><Relationship Id="rId5" Type="http://schemas.openxmlformats.org/officeDocument/2006/relationships/image" Target="../media/image46.png"/><Relationship Id="rId15" Type="http://schemas.openxmlformats.org/officeDocument/2006/relationships/image" Target="../media/image56.png"/><Relationship Id="rId23" Type="http://schemas.openxmlformats.org/officeDocument/2006/relationships/image" Target="../media/image61.png"/><Relationship Id="rId28" Type="http://schemas.openxmlformats.org/officeDocument/2006/relationships/image" Target="../media/image83.png"/><Relationship Id="rId10" Type="http://schemas.openxmlformats.org/officeDocument/2006/relationships/image" Target="../media/image51.png"/><Relationship Id="rId19" Type="http://schemas.openxmlformats.org/officeDocument/2006/relationships/image" Target="../media/image59.png"/><Relationship Id="rId31" Type="http://schemas.openxmlformats.org/officeDocument/2006/relationships/image" Target="../media/image86.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 Id="rId22" Type="http://schemas.openxmlformats.org/officeDocument/2006/relationships/image" Target="../media/image38.png"/><Relationship Id="rId27" Type="http://schemas.openxmlformats.org/officeDocument/2006/relationships/image" Target="../media/image82.png"/><Relationship Id="rId30" Type="http://schemas.openxmlformats.org/officeDocument/2006/relationships/image" Target="../media/image85.png"/><Relationship Id="rId35" Type="http://schemas.openxmlformats.org/officeDocument/2006/relationships/image" Target="../media/image90.png"/><Relationship Id="rId8" Type="http://schemas.openxmlformats.org/officeDocument/2006/relationships/image" Target="../media/image4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3" Type="http://schemas.openxmlformats.org/officeDocument/2006/relationships/image" Target="../media/image54.png"/><Relationship Id="rId18" Type="http://schemas.openxmlformats.org/officeDocument/2006/relationships/image" Target="../media/image34.png"/><Relationship Id="rId26" Type="http://schemas.openxmlformats.org/officeDocument/2006/relationships/image" Target="../media/image85.png"/><Relationship Id="rId39" Type="http://schemas.openxmlformats.org/officeDocument/2006/relationships/image" Target="../media/image98.png"/><Relationship Id="rId21" Type="http://schemas.openxmlformats.org/officeDocument/2006/relationships/image" Target="../media/image93.png"/><Relationship Id="rId34" Type="http://schemas.openxmlformats.org/officeDocument/2006/relationships/image" Target="../media/image82.png"/><Relationship Id="rId42" Type="http://schemas.openxmlformats.org/officeDocument/2006/relationships/image" Target="../media/image101.png"/><Relationship Id="rId7" Type="http://schemas.openxmlformats.org/officeDocument/2006/relationships/image" Target="../media/image48.png"/><Relationship Id="rId2" Type="http://schemas.openxmlformats.org/officeDocument/2006/relationships/image" Target="../media/image43.png"/><Relationship Id="rId16" Type="http://schemas.openxmlformats.org/officeDocument/2006/relationships/image" Target="../media/image57.png"/><Relationship Id="rId20" Type="http://schemas.openxmlformats.org/officeDocument/2006/relationships/image" Target="../media/image36.png"/><Relationship Id="rId29" Type="http://schemas.openxmlformats.org/officeDocument/2006/relationships/image" Target="../media/image88.png"/><Relationship Id="rId41" Type="http://schemas.openxmlformats.org/officeDocument/2006/relationships/image" Target="../media/image100.png"/><Relationship Id="rId1" Type="http://schemas.openxmlformats.org/officeDocument/2006/relationships/slideLayout" Target="../slideLayouts/slideLayout14.xml"/><Relationship Id="rId6" Type="http://schemas.openxmlformats.org/officeDocument/2006/relationships/image" Target="../media/image47.png"/><Relationship Id="rId11" Type="http://schemas.openxmlformats.org/officeDocument/2006/relationships/image" Target="../media/image52.png"/><Relationship Id="rId24" Type="http://schemas.openxmlformats.org/officeDocument/2006/relationships/image" Target="../media/image40.png"/><Relationship Id="rId32" Type="http://schemas.openxmlformats.org/officeDocument/2006/relationships/image" Target="../media/image80.png"/><Relationship Id="rId37" Type="http://schemas.openxmlformats.org/officeDocument/2006/relationships/image" Target="../media/image96.png"/><Relationship Id="rId40" Type="http://schemas.openxmlformats.org/officeDocument/2006/relationships/image" Target="../media/image99.png"/><Relationship Id="rId5" Type="http://schemas.openxmlformats.org/officeDocument/2006/relationships/image" Target="../media/image46.png"/><Relationship Id="rId15" Type="http://schemas.openxmlformats.org/officeDocument/2006/relationships/image" Target="../media/image56.png"/><Relationship Id="rId23" Type="http://schemas.openxmlformats.org/officeDocument/2006/relationships/image" Target="../media/image94.png"/><Relationship Id="rId28" Type="http://schemas.openxmlformats.org/officeDocument/2006/relationships/image" Target="../media/image87.png"/><Relationship Id="rId36" Type="http://schemas.openxmlformats.org/officeDocument/2006/relationships/image" Target="../media/image95.png"/><Relationship Id="rId10" Type="http://schemas.openxmlformats.org/officeDocument/2006/relationships/image" Target="../media/image51.png"/><Relationship Id="rId19" Type="http://schemas.openxmlformats.org/officeDocument/2006/relationships/image" Target="../media/image92.png"/><Relationship Id="rId31" Type="http://schemas.openxmlformats.org/officeDocument/2006/relationships/image" Target="../media/image90.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 Id="rId22" Type="http://schemas.openxmlformats.org/officeDocument/2006/relationships/image" Target="../media/image38.png"/><Relationship Id="rId27" Type="http://schemas.openxmlformats.org/officeDocument/2006/relationships/image" Target="../media/image86.png"/><Relationship Id="rId30" Type="http://schemas.openxmlformats.org/officeDocument/2006/relationships/image" Target="../media/image89.png"/><Relationship Id="rId35" Type="http://schemas.openxmlformats.org/officeDocument/2006/relationships/image" Target="../media/image83.png"/><Relationship Id="rId43" Type="http://schemas.openxmlformats.org/officeDocument/2006/relationships/image" Target="../media/image102.png"/><Relationship Id="rId8" Type="http://schemas.openxmlformats.org/officeDocument/2006/relationships/image" Target="../media/image49.png"/><Relationship Id="rId3" Type="http://schemas.openxmlformats.org/officeDocument/2006/relationships/image" Target="../media/image44.png"/><Relationship Id="rId12" Type="http://schemas.openxmlformats.org/officeDocument/2006/relationships/image" Target="../media/image53.png"/><Relationship Id="rId17" Type="http://schemas.openxmlformats.org/officeDocument/2006/relationships/image" Target="../media/image91.png"/><Relationship Id="rId25" Type="http://schemas.openxmlformats.org/officeDocument/2006/relationships/image" Target="../media/image84.png"/><Relationship Id="rId33" Type="http://schemas.openxmlformats.org/officeDocument/2006/relationships/image" Target="../media/image81.png"/><Relationship Id="rId38" Type="http://schemas.openxmlformats.org/officeDocument/2006/relationships/image" Target="../media/image97.png"/></Relationships>
</file>

<file path=ppt/slides/_rels/slide43.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103.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3" Type="http://schemas.openxmlformats.org/officeDocument/2006/relationships/image" Target="../media/image54.png"/><Relationship Id="rId18" Type="http://schemas.openxmlformats.org/officeDocument/2006/relationships/image" Target="../media/image34.png"/><Relationship Id="rId26" Type="http://schemas.openxmlformats.org/officeDocument/2006/relationships/image" Target="../media/image85.png"/><Relationship Id="rId39" Type="http://schemas.openxmlformats.org/officeDocument/2006/relationships/image" Target="../media/image98.png"/><Relationship Id="rId21" Type="http://schemas.openxmlformats.org/officeDocument/2006/relationships/image" Target="../media/image93.png"/><Relationship Id="rId34" Type="http://schemas.openxmlformats.org/officeDocument/2006/relationships/image" Target="../media/image82.png"/><Relationship Id="rId42" Type="http://schemas.openxmlformats.org/officeDocument/2006/relationships/image" Target="../media/image101.png"/><Relationship Id="rId7" Type="http://schemas.openxmlformats.org/officeDocument/2006/relationships/image" Target="../media/image48.png"/><Relationship Id="rId2" Type="http://schemas.openxmlformats.org/officeDocument/2006/relationships/image" Target="../media/image43.png"/><Relationship Id="rId16" Type="http://schemas.openxmlformats.org/officeDocument/2006/relationships/image" Target="../media/image57.png"/><Relationship Id="rId29" Type="http://schemas.openxmlformats.org/officeDocument/2006/relationships/image" Target="../media/image88.png"/><Relationship Id="rId1" Type="http://schemas.openxmlformats.org/officeDocument/2006/relationships/slideLayout" Target="../slideLayouts/slideLayout14.xml"/><Relationship Id="rId6" Type="http://schemas.openxmlformats.org/officeDocument/2006/relationships/image" Target="../media/image47.png"/><Relationship Id="rId11" Type="http://schemas.openxmlformats.org/officeDocument/2006/relationships/image" Target="../media/image52.png"/><Relationship Id="rId24" Type="http://schemas.openxmlformats.org/officeDocument/2006/relationships/image" Target="../media/image40.png"/><Relationship Id="rId32" Type="http://schemas.openxmlformats.org/officeDocument/2006/relationships/image" Target="../media/image80.png"/><Relationship Id="rId37" Type="http://schemas.openxmlformats.org/officeDocument/2006/relationships/image" Target="../media/image96.png"/><Relationship Id="rId40" Type="http://schemas.openxmlformats.org/officeDocument/2006/relationships/image" Target="../media/image99.png"/><Relationship Id="rId45" Type="http://schemas.openxmlformats.org/officeDocument/2006/relationships/image" Target="../media/image102.png"/><Relationship Id="rId5" Type="http://schemas.openxmlformats.org/officeDocument/2006/relationships/image" Target="../media/image46.png"/><Relationship Id="rId15" Type="http://schemas.openxmlformats.org/officeDocument/2006/relationships/image" Target="../media/image56.png"/><Relationship Id="rId23" Type="http://schemas.openxmlformats.org/officeDocument/2006/relationships/image" Target="../media/image94.png"/><Relationship Id="rId28" Type="http://schemas.openxmlformats.org/officeDocument/2006/relationships/image" Target="../media/image87.png"/><Relationship Id="rId36" Type="http://schemas.openxmlformats.org/officeDocument/2006/relationships/image" Target="../media/image95.png"/><Relationship Id="rId10" Type="http://schemas.openxmlformats.org/officeDocument/2006/relationships/image" Target="../media/image51.png"/><Relationship Id="rId19" Type="http://schemas.openxmlformats.org/officeDocument/2006/relationships/image" Target="../media/image92.png"/><Relationship Id="rId31" Type="http://schemas.openxmlformats.org/officeDocument/2006/relationships/image" Target="../media/image90.png"/><Relationship Id="rId44" Type="http://schemas.openxmlformats.org/officeDocument/2006/relationships/image" Target="../media/image106.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 Id="rId22" Type="http://schemas.openxmlformats.org/officeDocument/2006/relationships/image" Target="../media/image38.png"/><Relationship Id="rId27" Type="http://schemas.openxmlformats.org/officeDocument/2006/relationships/image" Target="../media/image86.png"/><Relationship Id="rId30" Type="http://schemas.openxmlformats.org/officeDocument/2006/relationships/image" Target="../media/image89.png"/><Relationship Id="rId35" Type="http://schemas.openxmlformats.org/officeDocument/2006/relationships/image" Target="../media/image83.png"/><Relationship Id="rId43" Type="http://schemas.openxmlformats.org/officeDocument/2006/relationships/image" Target="../media/image105.png"/><Relationship Id="rId8" Type="http://schemas.openxmlformats.org/officeDocument/2006/relationships/image" Target="../media/image49.png"/><Relationship Id="rId3" Type="http://schemas.openxmlformats.org/officeDocument/2006/relationships/image" Target="../media/image44.png"/><Relationship Id="rId12" Type="http://schemas.openxmlformats.org/officeDocument/2006/relationships/image" Target="../media/image53.png"/><Relationship Id="rId17" Type="http://schemas.openxmlformats.org/officeDocument/2006/relationships/image" Target="../media/image91.png"/><Relationship Id="rId25" Type="http://schemas.openxmlformats.org/officeDocument/2006/relationships/image" Target="../media/image84.png"/><Relationship Id="rId33" Type="http://schemas.openxmlformats.org/officeDocument/2006/relationships/image" Target="../media/image81.png"/><Relationship Id="rId38" Type="http://schemas.openxmlformats.org/officeDocument/2006/relationships/image" Target="../media/image97.png"/><Relationship Id="rId20" Type="http://schemas.openxmlformats.org/officeDocument/2006/relationships/image" Target="../media/image36.png"/><Relationship Id="rId41" Type="http://schemas.openxmlformats.org/officeDocument/2006/relationships/image" Target="../media/image10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image" Target="../media/image107.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109.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662" y="1576724"/>
            <a:ext cx="7582327" cy="1102519"/>
          </a:xfrm>
        </p:spPr>
        <p:txBody>
          <a:bodyPr>
            <a:normAutofit fontScale="90000"/>
          </a:bodyPr>
          <a:lstStyle/>
          <a:p>
            <a:r>
              <a:rPr lang="sv-SE" sz="2250" dirty="0"/>
              <a:t/>
            </a:r>
            <a:br>
              <a:rPr lang="sv-SE" sz="2250" dirty="0"/>
            </a:br>
            <a:r>
              <a:rPr lang="sv-SE" sz="3300" b="1" i="1" dirty="0" smtClean="0"/>
              <a:t>Presentation: </a:t>
            </a:r>
            <a:r>
              <a:rPr lang="en-US" sz="3300" dirty="0" smtClean="0"/>
              <a:t>Introduction to Data Warehousing</a:t>
            </a:r>
            <a:endParaRPr lang="sv-SE" sz="3300" dirty="0"/>
          </a:p>
        </p:txBody>
      </p:sp>
      <p:sp>
        <p:nvSpPr>
          <p:cNvPr id="3" name="Subtitle 2"/>
          <p:cNvSpPr>
            <a:spLocks noGrp="1"/>
          </p:cNvSpPr>
          <p:nvPr>
            <p:ph type="subTitle" idx="1"/>
          </p:nvPr>
        </p:nvSpPr>
        <p:spPr>
          <a:xfrm>
            <a:off x="1212244" y="3299557"/>
            <a:ext cx="4800600" cy="1314450"/>
          </a:xfrm>
        </p:spPr>
        <p:txBody>
          <a:bodyPr>
            <a:normAutofit/>
          </a:bodyPr>
          <a:lstStyle/>
          <a:p>
            <a:r>
              <a:rPr lang="sv-SE" dirty="0"/>
              <a:t>Erik Perjons</a:t>
            </a:r>
          </a:p>
          <a:p>
            <a:r>
              <a:rPr lang="sv-SE" dirty="0"/>
              <a:t>DSV, Stockholm University</a:t>
            </a:r>
          </a:p>
        </p:txBody>
      </p:sp>
    </p:spTree>
    <p:extLst>
      <p:ext uri="{BB962C8B-B14F-4D97-AF65-F5344CB8AC3E}">
        <p14:creationId xmlns:p14="http://schemas.microsoft.com/office/powerpoint/2010/main" val="4202656406"/>
      </p:ext>
    </p:extLst>
  </p:cSld>
  <p:clrMapOvr>
    <a:masterClrMapping/>
  </p:clrMapOvr>
  <mc:AlternateContent xmlns:mc="http://schemas.openxmlformats.org/markup-compatibility/2006" xmlns:p14="http://schemas.microsoft.com/office/powerpoint/2010/main">
    <mc:Choice Requires="p14">
      <p:transition spd="slow" p14:dur="2000" advTm="7411"/>
    </mc:Choice>
    <mc:Fallback xmlns="">
      <p:transition spd="slow" advTm="741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0119" y="1444109"/>
            <a:ext cx="6260769" cy="857250"/>
          </a:xfrm>
          <a:prstGeom prst="rect">
            <a:avLst/>
          </a:prstGeom>
        </p:spPr>
        <p:txBody>
          <a:bodyPr>
            <a:noAutofit/>
          </a:bodyPr>
          <a:lstStyle/>
          <a:p>
            <a:pPr defTabSz="685800">
              <a:spcBef>
                <a:spcPct val="0"/>
              </a:spcBef>
              <a:defRPr/>
            </a:pPr>
            <a:r>
              <a:rPr lang="sv-SE" sz="2700" dirty="0" smtClean="0">
                <a:latin typeface="Verdana" panose="020B0604030504040204" pitchFamily="34" charset="0"/>
                <a:ea typeface="Verdana" panose="020B0604030504040204" pitchFamily="34" charset="0"/>
                <a:cs typeface="+mj-cs"/>
              </a:rPr>
              <a:t>Solutions to the problems</a:t>
            </a:r>
            <a:endParaRPr lang="sv-SE" sz="2700" dirty="0">
              <a:latin typeface="Verdana" panose="020B0604030504040204" pitchFamily="34" charset="0"/>
              <a:ea typeface="Verdana" panose="020B0604030504040204" pitchFamily="34" charset="0"/>
              <a:cs typeface="+mj-cs"/>
            </a:endParaRPr>
          </a:p>
        </p:txBody>
      </p:sp>
    </p:spTree>
    <p:extLst>
      <p:ext uri="{BB962C8B-B14F-4D97-AF65-F5344CB8AC3E}">
        <p14:creationId xmlns:p14="http://schemas.microsoft.com/office/powerpoint/2010/main" val="4094435875"/>
      </p:ext>
    </p:extLst>
  </p:cSld>
  <p:clrMapOvr>
    <a:masterClrMapping/>
  </p:clrMapOvr>
  <mc:AlternateContent xmlns:mc="http://schemas.openxmlformats.org/markup-compatibility/2006" xmlns:p14="http://schemas.microsoft.com/office/powerpoint/2010/main">
    <mc:Choice Requires="p14">
      <p:transition spd="slow" p14:dur="2000" advTm="5164"/>
    </mc:Choice>
    <mc:Fallback xmlns="">
      <p:transition spd="slow" advTm="516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3924227" y="1245888"/>
            <a:ext cx="4856805" cy="1672253"/>
          </a:xfrm>
          <a:prstGeom prst="rect">
            <a:avLst/>
          </a:prstGeom>
        </p:spPr>
        <p:txBody>
          <a:bodyPr vert="horz" wrap="square" lIns="0" tIns="0" rIns="0" bIns="0" rtlCol="0">
            <a:spAutoFit/>
          </a:bodyPr>
          <a:lstStyle/>
          <a:p>
            <a:pPr marL="266700" indent="-257175">
              <a:buChar char="•"/>
              <a:tabLst>
                <a:tab pos="266224" algn="l"/>
                <a:tab pos="266700" algn="l"/>
              </a:tabLst>
            </a:pPr>
            <a:r>
              <a:rPr spc="-131" dirty="0">
                <a:latin typeface="Arial"/>
                <a:cs typeface="Arial"/>
              </a:rPr>
              <a:t>Business</a:t>
            </a:r>
            <a:r>
              <a:rPr spc="-109" dirty="0">
                <a:latin typeface="Arial"/>
                <a:cs typeface="Arial"/>
              </a:rPr>
              <a:t> </a:t>
            </a:r>
            <a:r>
              <a:rPr spc="-60" dirty="0" smtClean="0">
                <a:latin typeface="Arial"/>
                <a:cs typeface="Arial"/>
              </a:rPr>
              <a:t>Intelligence</a:t>
            </a:r>
            <a:r>
              <a:rPr lang="sv-SE" spc="-60" dirty="0" smtClean="0">
                <a:latin typeface="Arial"/>
                <a:cs typeface="Arial"/>
              </a:rPr>
              <a:t> (BI)</a:t>
            </a:r>
            <a:endParaRPr dirty="0">
              <a:latin typeface="Arial"/>
              <a:cs typeface="Arial"/>
            </a:endParaRPr>
          </a:p>
          <a:p>
            <a:pPr marL="567214" marR="3810" lvl="1" indent="-215265">
              <a:lnSpc>
                <a:spcPct val="80000"/>
              </a:lnSpc>
              <a:spcBef>
                <a:spcPts val="371"/>
              </a:spcBef>
              <a:tabLst>
                <a:tab pos="567214" algn="l"/>
              </a:tabLst>
            </a:pPr>
            <a:r>
              <a:rPr sz="1500" dirty="0">
                <a:latin typeface="Arial"/>
                <a:cs typeface="Arial"/>
              </a:rPr>
              <a:t>–	</a:t>
            </a:r>
            <a:r>
              <a:rPr lang="sv-SE" sz="1500" spc="-41" dirty="0">
                <a:latin typeface="Arial"/>
                <a:cs typeface="Arial"/>
              </a:rPr>
              <a:t>”</a:t>
            </a:r>
            <a:r>
              <a:rPr lang="en-US" sz="1500" spc="-41" dirty="0">
                <a:latin typeface="Arial"/>
                <a:cs typeface="Arial"/>
              </a:rPr>
              <a:t>Business intelligence (BI) is an umbrella term that is commonly used to describe the technologies, applications, and processes for gathering, storing, accessing, and analyzing data to help users make better decisions” 	</a:t>
            </a:r>
            <a:r>
              <a:rPr lang="en-US" sz="1500" spc="-41" dirty="0" smtClean="0">
                <a:latin typeface="Arial"/>
                <a:cs typeface="Arial"/>
              </a:rPr>
              <a:t>					</a:t>
            </a:r>
            <a:r>
              <a:rPr lang="en-US" sz="1200" spc="-41" dirty="0" smtClean="0">
                <a:latin typeface="Arial"/>
                <a:cs typeface="Arial"/>
              </a:rPr>
              <a:t>(Wixom and Watson</a:t>
            </a:r>
            <a:r>
              <a:rPr lang="en-US" sz="1200" i="1" dirty="0" smtClean="0"/>
              <a:t>)</a:t>
            </a:r>
            <a:endParaRPr lang="sv-SE" sz="1200" i="1" dirty="0" smtClean="0"/>
          </a:p>
          <a:p>
            <a:pPr marL="567214" marR="3810" indent="-215265">
              <a:lnSpc>
                <a:spcPct val="80000"/>
              </a:lnSpc>
              <a:spcBef>
                <a:spcPts val="371"/>
              </a:spcBef>
              <a:tabLst>
                <a:tab pos="567214" algn="l"/>
              </a:tabLst>
            </a:pPr>
            <a:endParaRPr sz="1500" dirty="0">
              <a:latin typeface="Arial"/>
              <a:cs typeface="Arial"/>
            </a:endParaRPr>
          </a:p>
        </p:txBody>
      </p:sp>
      <p:sp>
        <p:nvSpPr>
          <p:cNvPr id="9" name="object 9"/>
          <p:cNvSpPr txBox="1"/>
          <p:nvPr/>
        </p:nvSpPr>
        <p:spPr>
          <a:xfrm>
            <a:off x="4265814" y="2878680"/>
            <a:ext cx="3942404" cy="738664"/>
          </a:xfrm>
          <a:prstGeom prst="rect">
            <a:avLst/>
          </a:prstGeom>
        </p:spPr>
        <p:txBody>
          <a:bodyPr vert="horz" wrap="square" lIns="0" tIns="0" rIns="0" bIns="0" rtlCol="0">
            <a:spAutoFit/>
          </a:bodyPr>
          <a:lstStyle/>
          <a:p>
            <a:pPr marL="266700" indent="-257175">
              <a:buChar char="•"/>
              <a:tabLst>
                <a:tab pos="266224" algn="l"/>
                <a:tab pos="266700" algn="l"/>
              </a:tabLst>
            </a:pPr>
            <a:r>
              <a:rPr spc="-79" dirty="0" smtClean="0">
                <a:latin typeface="Arial"/>
                <a:cs typeface="Arial"/>
              </a:rPr>
              <a:t>DW</a:t>
            </a:r>
            <a:r>
              <a:rPr lang="sv-SE" spc="-79" dirty="0" smtClean="0">
                <a:latin typeface="Arial"/>
                <a:cs typeface="Arial"/>
              </a:rPr>
              <a:t>/BI</a:t>
            </a:r>
          </a:p>
          <a:p>
            <a:pPr marL="9525">
              <a:tabLst>
                <a:tab pos="266224" algn="l"/>
                <a:tab pos="266700" algn="l"/>
              </a:tabLst>
            </a:pPr>
            <a:r>
              <a:rPr lang="sv-SE" sz="1500" dirty="0" smtClean="0">
                <a:latin typeface="Arial"/>
                <a:cs typeface="Arial"/>
              </a:rPr>
              <a:t>	</a:t>
            </a:r>
            <a:r>
              <a:rPr sz="1500" dirty="0" smtClean="0">
                <a:latin typeface="Arial"/>
                <a:cs typeface="Arial"/>
              </a:rPr>
              <a:t>– </a:t>
            </a:r>
            <a:r>
              <a:rPr sz="1500" spc="-75" dirty="0">
                <a:latin typeface="Arial"/>
                <a:cs typeface="Arial"/>
              </a:rPr>
              <a:t>Usually </a:t>
            </a:r>
            <a:r>
              <a:rPr sz="1500" spc="-86" dirty="0" smtClean="0">
                <a:latin typeface="Arial"/>
                <a:cs typeface="Arial"/>
              </a:rPr>
              <a:t>used</a:t>
            </a:r>
            <a:r>
              <a:rPr lang="sv-SE" sz="1500" spc="-86" dirty="0" smtClean="0">
                <a:latin typeface="Arial"/>
                <a:cs typeface="Arial"/>
              </a:rPr>
              <a:t> </a:t>
            </a:r>
            <a:r>
              <a:rPr sz="1500" spc="-30" dirty="0" smtClean="0">
                <a:latin typeface="Arial"/>
                <a:cs typeface="Arial"/>
              </a:rPr>
              <a:t>together:</a:t>
            </a:r>
            <a:r>
              <a:rPr lang="sv-SE" sz="1500" spc="-30" dirty="0" smtClean="0">
                <a:latin typeface="Arial"/>
                <a:cs typeface="Arial"/>
              </a:rPr>
              <a:t> </a:t>
            </a:r>
            <a:r>
              <a:rPr sz="1500" spc="-113" dirty="0" smtClean="0">
                <a:latin typeface="Arial"/>
                <a:cs typeface="Arial"/>
              </a:rPr>
              <a:t>BI </a:t>
            </a:r>
            <a:r>
              <a:rPr sz="1500" spc="-53" dirty="0" smtClean="0">
                <a:latin typeface="Arial"/>
                <a:cs typeface="Arial"/>
              </a:rPr>
              <a:t>applications</a:t>
            </a:r>
            <a:r>
              <a:rPr lang="sv-SE" sz="1500" spc="-53" dirty="0" smtClean="0">
                <a:latin typeface="Arial"/>
                <a:cs typeface="Arial"/>
              </a:rPr>
              <a:t> </a:t>
            </a:r>
            <a:r>
              <a:rPr sz="1500" spc="-49" dirty="0" smtClean="0">
                <a:latin typeface="Arial"/>
                <a:cs typeface="Arial"/>
              </a:rPr>
              <a:t>utilizes </a:t>
            </a:r>
            <a:r>
              <a:rPr lang="sv-SE" sz="1500" spc="-49" dirty="0" smtClean="0">
                <a:latin typeface="Arial"/>
                <a:cs typeface="Arial"/>
              </a:rPr>
              <a:t>		   </a:t>
            </a:r>
            <a:r>
              <a:rPr sz="1500" spc="-56" dirty="0" smtClean="0">
                <a:latin typeface="Arial"/>
                <a:cs typeface="Arial"/>
              </a:rPr>
              <a:t>data </a:t>
            </a:r>
            <a:r>
              <a:rPr sz="1500" spc="-19" dirty="0">
                <a:latin typeface="Arial"/>
                <a:cs typeface="Arial"/>
              </a:rPr>
              <a:t>from</a:t>
            </a:r>
            <a:r>
              <a:rPr sz="1500" spc="-158" dirty="0">
                <a:latin typeface="Arial"/>
                <a:cs typeface="Arial"/>
              </a:rPr>
              <a:t> </a:t>
            </a:r>
            <a:r>
              <a:rPr sz="1500" spc="-150" dirty="0" smtClean="0">
                <a:latin typeface="Arial"/>
                <a:cs typeface="Arial"/>
              </a:rPr>
              <a:t>DW</a:t>
            </a:r>
            <a:r>
              <a:rPr lang="sv-SE" sz="1500" spc="-150" dirty="0" smtClean="0">
                <a:latin typeface="Arial"/>
                <a:cs typeface="Arial"/>
              </a:rPr>
              <a:t>:  </a:t>
            </a:r>
            <a:endParaRPr sz="1500" dirty="0">
              <a:latin typeface="Arial"/>
              <a:cs typeface="Arial"/>
            </a:endParaRPr>
          </a:p>
        </p:txBody>
      </p:sp>
      <p:sp>
        <p:nvSpPr>
          <p:cNvPr id="10" name="object 10"/>
          <p:cNvSpPr txBox="1"/>
          <p:nvPr/>
        </p:nvSpPr>
        <p:spPr>
          <a:xfrm>
            <a:off x="5844152" y="3422303"/>
            <a:ext cx="2037403" cy="184666"/>
          </a:xfrm>
          <a:prstGeom prst="rect">
            <a:avLst/>
          </a:prstGeom>
        </p:spPr>
        <p:txBody>
          <a:bodyPr vert="horz" wrap="square" lIns="0" tIns="0" rIns="0" bIns="0" rtlCol="0">
            <a:spAutoFit/>
          </a:bodyPr>
          <a:lstStyle/>
          <a:p>
            <a:pPr marL="9525" marR="3810">
              <a:lnSpc>
                <a:spcPct val="80000"/>
              </a:lnSpc>
            </a:pPr>
            <a:r>
              <a:rPr sz="1500" spc="-23" dirty="0" smtClean="0">
                <a:latin typeface="Arial"/>
                <a:cs typeface="Arial"/>
              </a:rPr>
              <a:t>no</a:t>
            </a:r>
            <a:r>
              <a:rPr lang="sv-SE" sz="1500" spc="-23" dirty="0" smtClean="0">
                <a:latin typeface="Arial"/>
                <a:cs typeface="Arial"/>
              </a:rPr>
              <a:t>t </a:t>
            </a:r>
            <a:r>
              <a:rPr sz="1500" spc="-34" dirty="0" smtClean="0">
                <a:latin typeface="Arial"/>
                <a:cs typeface="Arial"/>
              </a:rPr>
              <a:t>all </a:t>
            </a:r>
            <a:r>
              <a:rPr sz="1500" spc="-113" dirty="0">
                <a:latin typeface="Arial"/>
                <a:cs typeface="Arial"/>
              </a:rPr>
              <a:t>BI </a:t>
            </a:r>
            <a:r>
              <a:rPr sz="1500" spc="-53" dirty="0">
                <a:latin typeface="Arial"/>
                <a:cs typeface="Arial"/>
              </a:rPr>
              <a:t>requires</a:t>
            </a:r>
            <a:r>
              <a:rPr sz="1500" spc="-217" dirty="0">
                <a:latin typeface="Arial"/>
                <a:cs typeface="Arial"/>
              </a:rPr>
              <a:t> </a:t>
            </a:r>
            <a:r>
              <a:rPr sz="1500" spc="-124" dirty="0">
                <a:latin typeface="Arial"/>
                <a:cs typeface="Arial"/>
              </a:rPr>
              <a:t>DW</a:t>
            </a:r>
            <a:endParaRPr sz="1500" dirty="0">
              <a:latin typeface="Arial"/>
              <a:cs typeface="Arial"/>
            </a:endParaRPr>
          </a:p>
        </p:txBody>
      </p:sp>
      <p:sp>
        <p:nvSpPr>
          <p:cNvPr id="11" name="object 11"/>
          <p:cNvSpPr txBox="1"/>
          <p:nvPr/>
        </p:nvSpPr>
        <p:spPr>
          <a:xfrm>
            <a:off x="784122" y="1272844"/>
            <a:ext cx="2909888" cy="1263166"/>
          </a:xfrm>
          <a:prstGeom prst="rect">
            <a:avLst/>
          </a:prstGeom>
        </p:spPr>
        <p:txBody>
          <a:bodyPr vert="horz" wrap="square" lIns="0" tIns="0" rIns="0" bIns="0" rtlCol="0">
            <a:spAutoFit/>
          </a:bodyPr>
          <a:lstStyle/>
          <a:p>
            <a:pPr marL="266700" indent="-257175">
              <a:buChar char="•"/>
              <a:tabLst>
                <a:tab pos="266224" algn="l"/>
                <a:tab pos="266700" algn="l"/>
              </a:tabLst>
            </a:pPr>
            <a:r>
              <a:rPr spc="-105" dirty="0">
                <a:latin typeface="Arial"/>
                <a:cs typeface="Arial"/>
              </a:rPr>
              <a:t>Data</a:t>
            </a:r>
            <a:r>
              <a:rPr spc="-146" dirty="0">
                <a:latin typeface="Arial"/>
                <a:cs typeface="Arial"/>
              </a:rPr>
              <a:t> </a:t>
            </a:r>
            <a:r>
              <a:rPr spc="-86" dirty="0" smtClean="0">
                <a:latin typeface="Arial"/>
                <a:cs typeface="Arial"/>
              </a:rPr>
              <a:t>warehouse</a:t>
            </a:r>
            <a:r>
              <a:rPr lang="sv-SE" spc="-86" dirty="0" smtClean="0">
                <a:latin typeface="Arial"/>
                <a:cs typeface="Arial"/>
              </a:rPr>
              <a:t> (DW)</a:t>
            </a:r>
            <a:endParaRPr dirty="0">
              <a:latin typeface="Arial"/>
              <a:cs typeface="Arial"/>
            </a:endParaRPr>
          </a:p>
          <a:p>
            <a:pPr marL="567214" marR="83820" indent="-215265">
              <a:lnSpc>
                <a:spcPct val="80000"/>
              </a:lnSpc>
              <a:spcBef>
                <a:spcPts val="371"/>
              </a:spcBef>
              <a:tabLst>
                <a:tab pos="567214" algn="l"/>
              </a:tabLst>
            </a:pPr>
            <a:r>
              <a:rPr sz="1500" dirty="0">
                <a:latin typeface="Arial"/>
                <a:cs typeface="Arial"/>
              </a:rPr>
              <a:t>–	</a:t>
            </a:r>
            <a:r>
              <a:rPr sz="1500" spc="-68" dirty="0">
                <a:latin typeface="Arial"/>
                <a:cs typeface="Arial"/>
              </a:rPr>
              <a:t>“A </a:t>
            </a:r>
            <a:r>
              <a:rPr sz="1500" spc="-64" dirty="0">
                <a:latin typeface="Arial"/>
                <a:cs typeface="Arial"/>
              </a:rPr>
              <a:t>decision</a:t>
            </a:r>
            <a:r>
              <a:rPr sz="1500" spc="-90" dirty="0">
                <a:latin typeface="Arial"/>
                <a:cs typeface="Arial"/>
              </a:rPr>
              <a:t> </a:t>
            </a:r>
            <a:r>
              <a:rPr sz="1500" spc="-38" dirty="0">
                <a:latin typeface="Arial"/>
                <a:cs typeface="Arial"/>
              </a:rPr>
              <a:t>support</a:t>
            </a:r>
            <a:r>
              <a:rPr sz="1500" spc="-86" dirty="0">
                <a:latin typeface="Arial"/>
                <a:cs typeface="Arial"/>
              </a:rPr>
              <a:t> </a:t>
            </a:r>
            <a:r>
              <a:rPr sz="1500" spc="-83" dirty="0">
                <a:latin typeface="Arial"/>
                <a:cs typeface="Arial"/>
              </a:rPr>
              <a:t>database </a:t>
            </a:r>
            <a:r>
              <a:rPr sz="1500" spc="-45" dirty="0">
                <a:latin typeface="Arial"/>
                <a:cs typeface="Arial"/>
              </a:rPr>
              <a:t> </a:t>
            </a:r>
            <a:r>
              <a:rPr sz="1500" spc="-4" dirty="0">
                <a:latin typeface="Arial"/>
                <a:cs typeface="Arial"/>
              </a:rPr>
              <a:t>that </a:t>
            </a:r>
            <a:r>
              <a:rPr sz="1500" spc="-79" dirty="0">
                <a:latin typeface="Arial"/>
                <a:cs typeface="Arial"/>
              </a:rPr>
              <a:t>is </a:t>
            </a:r>
            <a:r>
              <a:rPr sz="1500" spc="-45" dirty="0">
                <a:latin typeface="Arial"/>
                <a:cs typeface="Arial"/>
              </a:rPr>
              <a:t>maintained</a:t>
            </a:r>
            <a:r>
              <a:rPr sz="1500" spc="-188" dirty="0">
                <a:latin typeface="Arial"/>
                <a:cs typeface="Arial"/>
              </a:rPr>
              <a:t> </a:t>
            </a:r>
            <a:r>
              <a:rPr sz="1500" spc="-64" dirty="0">
                <a:latin typeface="Arial"/>
                <a:cs typeface="Arial"/>
              </a:rPr>
              <a:t>separately  </a:t>
            </a:r>
            <a:r>
              <a:rPr sz="1500" spc="-19" dirty="0">
                <a:latin typeface="Arial"/>
                <a:cs typeface="Arial"/>
              </a:rPr>
              <a:t>from </a:t>
            </a:r>
            <a:r>
              <a:rPr sz="1500" spc="-15" dirty="0">
                <a:latin typeface="Arial"/>
                <a:cs typeface="Arial"/>
              </a:rPr>
              <a:t>the </a:t>
            </a:r>
            <a:r>
              <a:rPr sz="1500" spc="-64" dirty="0">
                <a:latin typeface="Arial"/>
                <a:cs typeface="Arial"/>
              </a:rPr>
              <a:t>organisation’s  </a:t>
            </a:r>
            <a:r>
              <a:rPr sz="1500" spc="-41" dirty="0">
                <a:latin typeface="Arial"/>
                <a:cs typeface="Arial"/>
              </a:rPr>
              <a:t>operational</a:t>
            </a:r>
            <a:r>
              <a:rPr sz="1500" spc="-120" dirty="0">
                <a:latin typeface="Arial"/>
                <a:cs typeface="Arial"/>
              </a:rPr>
              <a:t> </a:t>
            </a:r>
            <a:r>
              <a:rPr sz="1500" spc="-75" dirty="0">
                <a:latin typeface="Arial"/>
                <a:cs typeface="Arial"/>
              </a:rPr>
              <a:t>databases.”</a:t>
            </a:r>
            <a:endParaRPr sz="1500" dirty="0">
              <a:latin typeface="Arial"/>
              <a:cs typeface="Arial"/>
            </a:endParaRPr>
          </a:p>
          <a:p>
            <a:pPr marR="3810" algn="r">
              <a:spcBef>
                <a:spcPts val="8"/>
              </a:spcBef>
            </a:pPr>
            <a:r>
              <a:rPr sz="1200" spc="-41" dirty="0">
                <a:latin typeface="Arial"/>
                <a:cs typeface="Arial"/>
              </a:rPr>
              <a:t>(</a:t>
            </a:r>
            <a:r>
              <a:rPr sz="1200" spc="-94" dirty="0">
                <a:latin typeface="Arial"/>
                <a:cs typeface="Arial"/>
              </a:rPr>
              <a:t>N</a:t>
            </a:r>
            <a:r>
              <a:rPr sz="1200" spc="-64" dirty="0">
                <a:latin typeface="Arial"/>
                <a:cs typeface="Arial"/>
              </a:rPr>
              <a:t>av</a:t>
            </a:r>
            <a:r>
              <a:rPr sz="1200" spc="8" dirty="0">
                <a:latin typeface="Arial"/>
                <a:cs typeface="Arial"/>
              </a:rPr>
              <a:t>at</a:t>
            </a:r>
            <a:r>
              <a:rPr sz="1200" spc="-83" dirty="0">
                <a:latin typeface="Arial"/>
                <a:cs typeface="Arial"/>
              </a:rPr>
              <a:t>h</a:t>
            </a:r>
            <a:r>
              <a:rPr sz="1200" spc="-79" dirty="0">
                <a:latin typeface="Arial"/>
                <a:cs typeface="Arial"/>
              </a:rPr>
              <a:t>e</a:t>
            </a:r>
            <a:r>
              <a:rPr sz="1200" spc="-38" dirty="0">
                <a:latin typeface="Arial"/>
                <a:cs typeface="Arial"/>
              </a:rPr>
              <a:t>)</a:t>
            </a:r>
            <a:endParaRPr sz="1200" dirty="0">
              <a:latin typeface="Arial"/>
              <a:cs typeface="Arial"/>
            </a:endParaRPr>
          </a:p>
        </p:txBody>
      </p:sp>
      <p:sp>
        <p:nvSpPr>
          <p:cNvPr id="12" name="object 12"/>
          <p:cNvSpPr txBox="1"/>
          <p:nvPr/>
        </p:nvSpPr>
        <p:spPr>
          <a:xfrm>
            <a:off x="784122" y="2834915"/>
            <a:ext cx="3140106" cy="1620957"/>
          </a:xfrm>
          <a:prstGeom prst="rect">
            <a:avLst/>
          </a:prstGeom>
        </p:spPr>
        <p:txBody>
          <a:bodyPr vert="horz" wrap="square" lIns="0" tIns="0" rIns="0" bIns="0" rtlCol="0">
            <a:spAutoFit/>
          </a:bodyPr>
          <a:lstStyle/>
          <a:p>
            <a:pPr marL="266700" indent="-257175">
              <a:buChar char="•"/>
              <a:tabLst>
                <a:tab pos="266224" algn="l"/>
                <a:tab pos="266700" algn="l"/>
              </a:tabLst>
            </a:pPr>
            <a:r>
              <a:rPr spc="-105" dirty="0">
                <a:latin typeface="Arial"/>
                <a:cs typeface="Arial"/>
              </a:rPr>
              <a:t>Data</a:t>
            </a:r>
            <a:r>
              <a:rPr spc="-153" dirty="0">
                <a:latin typeface="Arial"/>
                <a:cs typeface="Arial"/>
              </a:rPr>
              <a:t> </a:t>
            </a:r>
            <a:r>
              <a:rPr spc="-79" dirty="0" smtClean="0">
                <a:latin typeface="Arial"/>
                <a:cs typeface="Arial"/>
              </a:rPr>
              <a:t>warehousing</a:t>
            </a:r>
            <a:r>
              <a:rPr lang="sv-SE" spc="-79" dirty="0" smtClean="0">
                <a:latin typeface="Arial"/>
                <a:cs typeface="Arial"/>
              </a:rPr>
              <a:t> (DW)</a:t>
            </a:r>
            <a:endParaRPr dirty="0">
              <a:latin typeface="Arial"/>
              <a:cs typeface="Arial"/>
            </a:endParaRPr>
          </a:p>
          <a:p>
            <a:pPr marL="567214" marR="129064" indent="-215265">
              <a:lnSpc>
                <a:spcPct val="80000"/>
              </a:lnSpc>
              <a:spcBef>
                <a:spcPts val="371"/>
              </a:spcBef>
              <a:tabLst>
                <a:tab pos="567214" algn="l"/>
              </a:tabLst>
            </a:pPr>
            <a:r>
              <a:rPr sz="1500" dirty="0">
                <a:latin typeface="Arial"/>
                <a:cs typeface="Arial"/>
              </a:rPr>
              <a:t>–	</a:t>
            </a:r>
            <a:r>
              <a:rPr sz="1500" spc="127" dirty="0">
                <a:latin typeface="Arial"/>
                <a:cs typeface="Arial"/>
              </a:rPr>
              <a:t>” </a:t>
            </a:r>
            <a:r>
              <a:rPr sz="1500" spc="-116" dirty="0">
                <a:latin typeface="Arial"/>
                <a:cs typeface="Arial"/>
              </a:rPr>
              <a:t>a </a:t>
            </a:r>
            <a:r>
              <a:rPr sz="1500" spc="-38" dirty="0">
                <a:latin typeface="Arial"/>
                <a:cs typeface="Arial"/>
              </a:rPr>
              <a:t>collection</a:t>
            </a:r>
            <a:r>
              <a:rPr sz="1500" spc="-281" dirty="0">
                <a:latin typeface="Arial"/>
                <a:cs typeface="Arial"/>
              </a:rPr>
              <a:t> </a:t>
            </a:r>
            <a:r>
              <a:rPr sz="1500" spc="-4" dirty="0">
                <a:latin typeface="Arial"/>
                <a:cs typeface="Arial"/>
              </a:rPr>
              <a:t>of</a:t>
            </a:r>
            <a:r>
              <a:rPr sz="1500" spc="-86" dirty="0">
                <a:latin typeface="Arial"/>
                <a:cs typeface="Arial"/>
              </a:rPr>
              <a:t> </a:t>
            </a:r>
            <a:r>
              <a:rPr sz="1500" spc="-64" dirty="0">
                <a:latin typeface="Arial"/>
                <a:cs typeface="Arial"/>
              </a:rPr>
              <a:t>decision </a:t>
            </a:r>
            <a:r>
              <a:rPr sz="1500" spc="-26" dirty="0">
                <a:latin typeface="Arial"/>
                <a:cs typeface="Arial"/>
              </a:rPr>
              <a:t> </a:t>
            </a:r>
            <a:r>
              <a:rPr sz="1500" spc="-38" dirty="0">
                <a:latin typeface="Arial"/>
                <a:cs typeface="Arial"/>
              </a:rPr>
              <a:t>support </a:t>
            </a:r>
            <a:r>
              <a:rPr sz="1500" spc="-56" dirty="0">
                <a:latin typeface="Arial"/>
                <a:cs typeface="Arial"/>
              </a:rPr>
              <a:t>technologies,</a:t>
            </a:r>
            <a:r>
              <a:rPr sz="1500" spc="-172" dirty="0">
                <a:latin typeface="Arial"/>
                <a:cs typeface="Arial"/>
              </a:rPr>
              <a:t> </a:t>
            </a:r>
            <a:r>
              <a:rPr sz="1500" spc="-60" dirty="0">
                <a:latin typeface="Arial"/>
                <a:cs typeface="Arial"/>
              </a:rPr>
              <a:t>aimed  </a:t>
            </a:r>
            <a:r>
              <a:rPr sz="1500" spc="-26" dirty="0">
                <a:latin typeface="Arial"/>
                <a:cs typeface="Arial"/>
              </a:rPr>
              <a:t>at </a:t>
            </a:r>
            <a:r>
              <a:rPr sz="1500" spc="-56" dirty="0">
                <a:latin typeface="Arial"/>
                <a:cs typeface="Arial"/>
              </a:rPr>
              <a:t>enabling </a:t>
            </a:r>
            <a:r>
              <a:rPr sz="1500" spc="-15" dirty="0">
                <a:latin typeface="Arial"/>
                <a:cs typeface="Arial"/>
              </a:rPr>
              <a:t>the </a:t>
            </a:r>
            <a:r>
              <a:rPr sz="1500" spc="-60" dirty="0">
                <a:latin typeface="Arial"/>
                <a:cs typeface="Arial"/>
              </a:rPr>
              <a:t>knowledge  </a:t>
            </a:r>
            <a:r>
              <a:rPr sz="1500" spc="-41" dirty="0">
                <a:latin typeface="Arial"/>
                <a:cs typeface="Arial"/>
              </a:rPr>
              <a:t>worker </a:t>
            </a:r>
            <a:r>
              <a:rPr sz="1500" spc="-64" dirty="0">
                <a:latin typeface="Arial"/>
                <a:cs typeface="Arial"/>
              </a:rPr>
              <a:t>(executive, </a:t>
            </a:r>
            <a:r>
              <a:rPr sz="1500" spc="-90" dirty="0">
                <a:latin typeface="Arial"/>
                <a:cs typeface="Arial"/>
              </a:rPr>
              <a:t>manager,  </a:t>
            </a:r>
            <a:r>
              <a:rPr sz="1500" spc="-64" dirty="0">
                <a:latin typeface="Arial"/>
                <a:cs typeface="Arial"/>
              </a:rPr>
              <a:t>analyst) </a:t>
            </a:r>
            <a:r>
              <a:rPr sz="1500" spc="11" dirty="0">
                <a:latin typeface="Arial"/>
                <a:cs typeface="Arial"/>
              </a:rPr>
              <a:t>to </a:t>
            </a:r>
            <a:r>
              <a:rPr sz="1500" spc="-94" dirty="0">
                <a:latin typeface="Arial"/>
                <a:cs typeface="Arial"/>
              </a:rPr>
              <a:t>make </a:t>
            </a:r>
            <a:r>
              <a:rPr sz="1500" spc="-15" dirty="0">
                <a:latin typeface="Arial"/>
                <a:cs typeface="Arial"/>
              </a:rPr>
              <a:t>better </a:t>
            </a:r>
            <a:r>
              <a:rPr sz="1500" spc="-71" dirty="0">
                <a:latin typeface="Arial"/>
                <a:cs typeface="Arial"/>
              </a:rPr>
              <a:t>and  </a:t>
            </a:r>
            <a:r>
              <a:rPr sz="1500" spc="-49" dirty="0">
                <a:latin typeface="Arial"/>
                <a:cs typeface="Arial"/>
              </a:rPr>
              <a:t>faster</a:t>
            </a:r>
            <a:r>
              <a:rPr sz="1500" spc="-109" dirty="0">
                <a:latin typeface="Arial"/>
                <a:cs typeface="Arial"/>
              </a:rPr>
              <a:t> </a:t>
            </a:r>
            <a:r>
              <a:rPr sz="1500" spc="-64" dirty="0">
                <a:latin typeface="Arial"/>
                <a:cs typeface="Arial"/>
              </a:rPr>
              <a:t>decisions.”</a:t>
            </a:r>
            <a:endParaRPr sz="1500" dirty="0">
              <a:latin typeface="Arial"/>
              <a:cs typeface="Arial"/>
            </a:endParaRPr>
          </a:p>
          <a:p>
            <a:pPr marL="1470184">
              <a:spcBef>
                <a:spcPts val="8"/>
              </a:spcBef>
            </a:pPr>
            <a:r>
              <a:rPr sz="1200" spc="-105" dirty="0">
                <a:latin typeface="Arial"/>
                <a:cs typeface="Arial"/>
              </a:rPr>
              <a:t>(S. </a:t>
            </a:r>
            <a:r>
              <a:rPr sz="1200" spc="-45" dirty="0">
                <a:latin typeface="Arial"/>
                <a:cs typeface="Arial"/>
              </a:rPr>
              <a:t>Chaudhiri </a:t>
            </a:r>
            <a:r>
              <a:rPr sz="1200" spc="15" dirty="0">
                <a:latin typeface="Arial"/>
                <a:cs typeface="Arial"/>
              </a:rPr>
              <a:t>&amp; </a:t>
            </a:r>
            <a:r>
              <a:rPr sz="1200" spc="-71" dirty="0">
                <a:latin typeface="Arial"/>
                <a:cs typeface="Arial"/>
              </a:rPr>
              <a:t>U.</a:t>
            </a:r>
            <a:r>
              <a:rPr sz="1200" spc="-180" dirty="0">
                <a:latin typeface="Arial"/>
                <a:cs typeface="Arial"/>
              </a:rPr>
              <a:t> </a:t>
            </a:r>
            <a:r>
              <a:rPr sz="1200" spc="-71" dirty="0">
                <a:latin typeface="Arial"/>
                <a:cs typeface="Arial"/>
              </a:rPr>
              <a:t>Dayal)</a:t>
            </a:r>
            <a:endParaRPr sz="1200" dirty="0">
              <a:latin typeface="Arial"/>
              <a:cs typeface="Arial"/>
            </a:endParaRPr>
          </a:p>
        </p:txBody>
      </p:sp>
      <p:sp>
        <p:nvSpPr>
          <p:cNvPr id="17" name="object 11"/>
          <p:cNvSpPr txBox="1"/>
          <p:nvPr/>
        </p:nvSpPr>
        <p:spPr>
          <a:xfrm>
            <a:off x="733343" y="618259"/>
            <a:ext cx="7244971" cy="430887"/>
          </a:xfrm>
          <a:prstGeom prst="rect">
            <a:avLst/>
          </a:prstGeom>
        </p:spPr>
        <p:txBody>
          <a:bodyPr vert="horz" wrap="square" lIns="0" tIns="0" rIns="0" bIns="0" rtlCol="0">
            <a:spAutoFit/>
          </a:bodyPr>
          <a:lstStyle/>
          <a:p>
            <a:pPr marL="9525"/>
            <a:r>
              <a:rPr lang="sv-SE" sz="2800" b="1" spc="-158" dirty="0" smtClean="0">
                <a:latin typeface="Verdana" panose="020B0604030504040204" pitchFamily="34" charset="0"/>
                <a:ea typeface="Verdana" panose="020B0604030504040204" pitchFamily="34" charset="0"/>
                <a:cs typeface="Arial"/>
              </a:rPr>
              <a:t>Solutions to the p</a:t>
            </a:r>
            <a:r>
              <a:rPr sz="2800" b="1" spc="-158" dirty="0" err="1" smtClean="0">
                <a:latin typeface="Verdana" panose="020B0604030504040204" pitchFamily="34" charset="0"/>
                <a:ea typeface="Verdana" panose="020B0604030504040204" pitchFamily="34" charset="0"/>
                <a:cs typeface="Arial"/>
              </a:rPr>
              <a:t>roblems</a:t>
            </a:r>
            <a:r>
              <a:rPr lang="sv-SE" sz="2800" b="1" spc="-158" dirty="0" smtClean="0">
                <a:latin typeface="Verdana" panose="020B0604030504040204" pitchFamily="34" charset="0"/>
                <a:ea typeface="Verdana" panose="020B0604030504040204" pitchFamily="34" charset="0"/>
                <a:cs typeface="Arial"/>
              </a:rPr>
              <a:t>: DW/BI</a:t>
            </a:r>
            <a:endParaRPr sz="2800" b="1" dirty="0">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1296441769"/>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725936" y="653948"/>
            <a:ext cx="6875450" cy="861774"/>
          </a:xfrm>
          <a:prstGeom prst="rect">
            <a:avLst/>
          </a:prstGeom>
        </p:spPr>
        <p:txBody>
          <a:bodyPr vert="horz" wrap="square" lIns="0" tIns="0" rIns="0" bIns="0" rtlCol="0">
            <a:spAutoFit/>
          </a:bodyPr>
          <a:lstStyle/>
          <a:p>
            <a:pPr marL="9525"/>
            <a:r>
              <a:rPr lang="sv-SE" sz="2800" b="1" spc="-116" dirty="0" smtClean="0">
                <a:latin typeface="Verdana" panose="020B0604030504040204" pitchFamily="34" charset="0"/>
                <a:ea typeface="Verdana" panose="020B0604030504040204" pitchFamily="34" charset="0"/>
                <a:cs typeface="Arial"/>
              </a:rPr>
              <a:t>The </a:t>
            </a:r>
            <a:r>
              <a:rPr lang="sv-SE" sz="2800" b="1" spc="-116" dirty="0" err="1" smtClean="0">
                <a:latin typeface="Verdana" panose="020B0604030504040204" pitchFamily="34" charset="0"/>
                <a:ea typeface="Verdana" panose="020B0604030504040204" pitchFamily="34" charset="0"/>
                <a:cs typeface="Arial"/>
              </a:rPr>
              <a:t>bedrock</a:t>
            </a:r>
            <a:r>
              <a:rPr lang="sv-SE" sz="2800" b="1" spc="-116" dirty="0" smtClean="0">
                <a:latin typeface="Verdana" panose="020B0604030504040204" pitchFamily="34" charset="0"/>
                <a:ea typeface="Verdana" panose="020B0604030504040204" pitchFamily="34" charset="0"/>
                <a:cs typeface="Arial"/>
              </a:rPr>
              <a:t> </a:t>
            </a:r>
            <a:r>
              <a:rPr lang="sv-SE" sz="2800" b="1" spc="-116" dirty="0" err="1" smtClean="0">
                <a:latin typeface="Verdana" panose="020B0604030504040204" pitchFamily="34" charset="0"/>
                <a:ea typeface="Verdana" panose="020B0604030504040204" pitchFamily="34" charset="0"/>
                <a:cs typeface="Arial"/>
              </a:rPr>
              <a:t>requirements</a:t>
            </a:r>
            <a:r>
              <a:rPr lang="sv-SE" sz="2800" b="1" spc="-116" dirty="0" smtClean="0">
                <a:latin typeface="Verdana" panose="020B0604030504040204" pitchFamily="34" charset="0"/>
                <a:ea typeface="Verdana" panose="020B0604030504040204" pitchFamily="34" charset="0"/>
                <a:cs typeface="Arial"/>
              </a:rPr>
              <a:t> for the DW/BI systems</a:t>
            </a:r>
            <a:endParaRPr sz="2800" b="1" dirty="0">
              <a:latin typeface="Verdana" panose="020B0604030504040204" pitchFamily="34" charset="0"/>
              <a:ea typeface="Verdana" panose="020B0604030504040204" pitchFamily="34" charset="0"/>
              <a:cs typeface="Arial"/>
            </a:endParaRPr>
          </a:p>
        </p:txBody>
      </p:sp>
      <p:sp>
        <p:nvSpPr>
          <p:cNvPr id="8" name="object 8"/>
          <p:cNvSpPr txBox="1"/>
          <p:nvPr/>
        </p:nvSpPr>
        <p:spPr>
          <a:xfrm>
            <a:off x="670095" y="1759075"/>
            <a:ext cx="8166778" cy="2277547"/>
          </a:xfrm>
          <a:prstGeom prst="rect">
            <a:avLst/>
          </a:prstGeom>
        </p:spPr>
        <p:txBody>
          <a:bodyPr vert="horz" wrap="square" lIns="0" tIns="0" rIns="0" bIns="0" rtlCol="0">
            <a:spAutoFit/>
          </a:bodyPr>
          <a:lstStyle/>
          <a:p>
            <a:pPr marL="266700" indent="-257175">
              <a:spcBef>
                <a:spcPts val="600"/>
              </a:spcBef>
              <a:buChar char="•"/>
              <a:tabLst>
                <a:tab pos="266224" algn="l"/>
                <a:tab pos="266700" algn="l"/>
              </a:tabLst>
            </a:pPr>
            <a:r>
              <a:rPr lang="sv-SE" sz="1600" spc="-75" dirty="0" smtClean="0">
                <a:latin typeface="Verdana" panose="020B0604030504040204" pitchFamily="34" charset="0"/>
                <a:ea typeface="Verdana" panose="020B0604030504040204" pitchFamily="34" charset="0"/>
                <a:cs typeface="Arial"/>
              </a:rPr>
              <a:t>The DW/BI system must make information </a:t>
            </a:r>
            <a:r>
              <a:rPr lang="sv-SE" sz="1600" b="1" spc="-75" dirty="0" err="1" smtClean="0">
                <a:latin typeface="Verdana" panose="020B0604030504040204" pitchFamily="34" charset="0"/>
                <a:ea typeface="Verdana" panose="020B0604030504040204" pitchFamily="34" charset="0"/>
                <a:cs typeface="Arial"/>
              </a:rPr>
              <a:t>easily</a:t>
            </a:r>
            <a:r>
              <a:rPr lang="sv-SE" sz="1600" b="1" spc="-75" dirty="0" smtClean="0">
                <a:latin typeface="Verdana" panose="020B0604030504040204" pitchFamily="34" charset="0"/>
                <a:ea typeface="Verdana" panose="020B0604030504040204" pitchFamily="34" charset="0"/>
                <a:cs typeface="Arial"/>
              </a:rPr>
              <a:t> </a:t>
            </a:r>
            <a:r>
              <a:rPr lang="sv-SE" sz="1600" b="1" spc="-75" dirty="0" err="1" smtClean="0">
                <a:latin typeface="Verdana" panose="020B0604030504040204" pitchFamily="34" charset="0"/>
                <a:ea typeface="Verdana" panose="020B0604030504040204" pitchFamily="34" charset="0"/>
                <a:cs typeface="Arial"/>
              </a:rPr>
              <a:t>accessable</a:t>
            </a:r>
            <a:r>
              <a:rPr lang="sv-SE" sz="1600" b="1" spc="-75" dirty="0" smtClean="0">
                <a:latin typeface="Verdana" panose="020B0604030504040204" pitchFamily="34" charset="0"/>
                <a:ea typeface="Verdana" panose="020B0604030504040204" pitchFamily="34" charset="0"/>
                <a:cs typeface="Arial"/>
              </a:rPr>
              <a:t> </a:t>
            </a:r>
          </a:p>
          <a:p>
            <a:pPr marL="723900" lvl="1" indent="-257175">
              <a:spcBef>
                <a:spcPts val="600"/>
              </a:spcBef>
              <a:buChar char="•"/>
              <a:tabLst>
                <a:tab pos="266224" algn="l"/>
                <a:tab pos="266700" algn="l"/>
              </a:tabLst>
            </a:pPr>
            <a:r>
              <a:rPr lang="sv-SE" sz="1400" spc="-75" dirty="0" err="1" smtClean="0">
                <a:latin typeface="Verdana" panose="020B0604030504040204" pitchFamily="34" charset="0"/>
                <a:ea typeface="Verdana" panose="020B0604030504040204" pitchFamily="34" charset="0"/>
                <a:cs typeface="Arial"/>
              </a:rPr>
              <a:t>that</a:t>
            </a:r>
            <a:r>
              <a:rPr lang="sv-SE" sz="1400" spc="-75" dirty="0" smtClean="0">
                <a:latin typeface="Verdana" panose="020B0604030504040204" pitchFamily="34" charset="0"/>
                <a:ea typeface="Verdana" panose="020B0604030504040204" pitchFamily="34" charset="0"/>
                <a:cs typeface="Arial"/>
              </a:rPr>
              <a:t> is, data/info simple to understand and </a:t>
            </a:r>
            <a:r>
              <a:rPr lang="sv-SE" sz="1400" spc="-75" dirty="0" err="1" smtClean="0">
                <a:latin typeface="Verdana" panose="020B0604030504040204" pitchFamily="34" charset="0"/>
                <a:ea typeface="Verdana" panose="020B0604030504040204" pitchFamily="34" charset="0"/>
                <a:cs typeface="Arial"/>
              </a:rPr>
              <a:t>possuble</a:t>
            </a:r>
            <a:r>
              <a:rPr lang="sv-SE" sz="1400" spc="-75" dirty="0" smtClean="0">
                <a:latin typeface="Verdana" panose="020B0604030504040204" pitchFamily="34" charset="0"/>
                <a:ea typeface="Verdana" panose="020B0604030504040204" pitchFamily="34" charset="0"/>
                <a:cs typeface="Arial"/>
              </a:rPr>
              <a:t> to </a:t>
            </a:r>
            <a:r>
              <a:rPr lang="sv-SE" sz="1400" spc="-75" dirty="0" err="1" smtClean="0">
                <a:latin typeface="Verdana" panose="020B0604030504040204" pitchFamily="34" charset="0"/>
                <a:ea typeface="Verdana" panose="020B0604030504040204" pitchFamily="34" charset="0"/>
                <a:cs typeface="Arial"/>
              </a:rPr>
              <a:t>retrieve</a:t>
            </a:r>
            <a:r>
              <a:rPr lang="sv-SE" sz="1400" spc="-75" dirty="0" smtClean="0">
                <a:latin typeface="Verdana" panose="020B0604030504040204" pitchFamily="34" charset="0"/>
                <a:ea typeface="Verdana" panose="020B0604030504040204" pitchFamily="34" charset="0"/>
                <a:cs typeface="Arial"/>
              </a:rPr>
              <a:t> fast for the end </a:t>
            </a:r>
            <a:r>
              <a:rPr lang="sv-SE" sz="1400" spc="-75" dirty="0" err="1" smtClean="0">
                <a:latin typeface="Verdana" panose="020B0604030504040204" pitchFamily="34" charset="0"/>
                <a:ea typeface="Verdana" panose="020B0604030504040204" pitchFamily="34" charset="0"/>
                <a:cs typeface="Arial"/>
              </a:rPr>
              <a:t>user</a:t>
            </a:r>
            <a:endParaRPr lang="sv-SE" sz="1400" spc="-75" dirty="0" smtClean="0">
              <a:latin typeface="Verdana" panose="020B0604030504040204" pitchFamily="34" charset="0"/>
              <a:ea typeface="Verdana" panose="020B0604030504040204" pitchFamily="34" charset="0"/>
              <a:cs typeface="Arial"/>
            </a:endParaRPr>
          </a:p>
          <a:p>
            <a:pPr marL="266700" indent="-257175">
              <a:spcBef>
                <a:spcPts val="600"/>
              </a:spcBef>
              <a:buChar char="•"/>
              <a:tabLst>
                <a:tab pos="266224" algn="l"/>
                <a:tab pos="266700" algn="l"/>
              </a:tabLst>
            </a:pPr>
            <a:r>
              <a:rPr lang="sv-SE" sz="1600" spc="-75" dirty="0" smtClean="0">
                <a:latin typeface="Verdana" panose="020B0604030504040204" pitchFamily="34" charset="0"/>
                <a:ea typeface="Verdana" panose="020B0604030504040204" pitchFamily="34" charset="0"/>
                <a:cs typeface="Arial"/>
              </a:rPr>
              <a:t>The DW/BI must </a:t>
            </a:r>
            <a:r>
              <a:rPr lang="sv-SE" sz="1600" b="1" spc="-75" dirty="0" smtClean="0">
                <a:latin typeface="Verdana" panose="020B0604030504040204" pitchFamily="34" charset="0"/>
                <a:ea typeface="Verdana" panose="020B0604030504040204" pitchFamily="34" charset="0"/>
                <a:cs typeface="Arial"/>
              </a:rPr>
              <a:t>present information </a:t>
            </a:r>
            <a:r>
              <a:rPr lang="sv-SE" sz="1600" b="1" spc="-75" dirty="0" err="1" smtClean="0">
                <a:latin typeface="Verdana" panose="020B0604030504040204" pitchFamily="34" charset="0"/>
                <a:ea typeface="Verdana" panose="020B0604030504040204" pitchFamily="34" charset="0"/>
                <a:cs typeface="Arial"/>
              </a:rPr>
              <a:t>consistently</a:t>
            </a:r>
            <a:endParaRPr lang="sv-SE" sz="1600" b="1" spc="-75" dirty="0" smtClean="0">
              <a:latin typeface="Verdana" panose="020B0604030504040204" pitchFamily="34" charset="0"/>
              <a:ea typeface="Verdana" panose="020B0604030504040204" pitchFamily="34" charset="0"/>
              <a:cs typeface="Arial"/>
            </a:endParaRPr>
          </a:p>
          <a:p>
            <a:pPr marL="723900" lvl="1" indent="-257175">
              <a:spcBef>
                <a:spcPts val="600"/>
              </a:spcBef>
              <a:buChar char="•"/>
              <a:tabLst>
                <a:tab pos="266224" algn="l"/>
                <a:tab pos="266700" algn="l"/>
              </a:tabLst>
            </a:pPr>
            <a:r>
              <a:rPr lang="sv-SE" sz="1400" spc="-75" dirty="0" err="1" smtClean="0">
                <a:latin typeface="Verdana" panose="020B0604030504040204" pitchFamily="34" charset="0"/>
                <a:ea typeface="Verdana" panose="020B0604030504040204" pitchFamily="34" charset="0"/>
                <a:cs typeface="Arial"/>
              </a:rPr>
              <a:t>that</a:t>
            </a:r>
            <a:r>
              <a:rPr lang="sv-SE" sz="1400" spc="-75" dirty="0" smtClean="0">
                <a:latin typeface="Verdana" panose="020B0604030504040204" pitchFamily="34" charset="0"/>
                <a:ea typeface="Verdana" panose="020B0604030504040204" pitchFamily="34" charset="0"/>
                <a:cs typeface="Arial"/>
              </a:rPr>
              <a:t> is, not different definitions for the same term in different </a:t>
            </a:r>
            <a:r>
              <a:rPr lang="sv-SE" sz="1400" spc="-75" dirty="0" err="1" smtClean="0">
                <a:latin typeface="Verdana" panose="020B0604030504040204" pitchFamily="34" charset="0"/>
                <a:ea typeface="Verdana" panose="020B0604030504040204" pitchFamily="34" charset="0"/>
                <a:cs typeface="Arial"/>
              </a:rPr>
              <a:t>departments</a:t>
            </a:r>
            <a:r>
              <a:rPr lang="sv-SE" sz="1400" spc="-75" dirty="0" smtClean="0">
                <a:latin typeface="Verdana" panose="020B0604030504040204" pitchFamily="34" charset="0"/>
                <a:ea typeface="Verdana" panose="020B0604030504040204" pitchFamily="34" charset="0"/>
                <a:cs typeface="Arial"/>
              </a:rPr>
              <a:t>, or different </a:t>
            </a:r>
            <a:r>
              <a:rPr lang="sv-SE" sz="1400" spc="-75" dirty="0" err="1" smtClean="0">
                <a:latin typeface="Verdana" panose="020B0604030504040204" pitchFamily="34" charset="0"/>
                <a:ea typeface="Verdana" panose="020B0604030504040204" pitchFamily="34" charset="0"/>
                <a:cs typeface="Arial"/>
              </a:rPr>
              <a:t>facts</a:t>
            </a:r>
            <a:endParaRPr lang="sv-SE" sz="1400" spc="-75" dirty="0" smtClean="0">
              <a:latin typeface="Verdana" panose="020B0604030504040204" pitchFamily="34" charset="0"/>
              <a:ea typeface="Verdana" panose="020B0604030504040204" pitchFamily="34" charset="0"/>
              <a:cs typeface="Arial"/>
            </a:endParaRPr>
          </a:p>
          <a:p>
            <a:pPr marL="266700" indent="-257175">
              <a:spcBef>
                <a:spcPts val="600"/>
              </a:spcBef>
              <a:buChar char="•"/>
              <a:tabLst>
                <a:tab pos="266224" algn="l"/>
                <a:tab pos="266700" algn="l"/>
              </a:tabLst>
            </a:pPr>
            <a:r>
              <a:rPr lang="sv-SE" sz="1600" spc="-75" dirty="0" smtClean="0">
                <a:latin typeface="Verdana" panose="020B0604030504040204" pitchFamily="34" charset="0"/>
                <a:ea typeface="Verdana" panose="020B0604030504040204" pitchFamily="34" charset="0"/>
                <a:cs typeface="Arial"/>
              </a:rPr>
              <a:t>The DW/BI system must </a:t>
            </a:r>
            <a:r>
              <a:rPr lang="sv-SE" sz="1600" b="1" spc="-75" dirty="0" smtClean="0">
                <a:latin typeface="Verdana" panose="020B0604030504040204" pitchFamily="34" charset="0"/>
                <a:ea typeface="Verdana" panose="020B0604030504040204" pitchFamily="34" charset="0"/>
                <a:cs typeface="Arial"/>
              </a:rPr>
              <a:t>present information in a </a:t>
            </a:r>
            <a:r>
              <a:rPr lang="sv-SE" sz="1600" b="1" spc="-75" dirty="0" err="1" smtClean="0">
                <a:latin typeface="Verdana" panose="020B0604030504040204" pitchFamily="34" charset="0"/>
                <a:ea typeface="Verdana" panose="020B0604030504040204" pitchFamily="34" charset="0"/>
                <a:cs typeface="Arial"/>
              </a:rPr>
              <a:t>timely</a:t>
            </a:r>
            <a:r>
              <a:rPr lang="sv-SE" sz="1600" b="1" spc="-75" dirty="0" smtClean="0">
                <a:latin typeface="Verdana" panose="020B0604030504040204" pitchFamily="34" charset="0"/>
                <a:ea typeface="Verdana" panose="020B0604030504040204" pitchFamily="34" charset="0"/>
                <a:cs typeface="Arial"/>
              </a:rPr>
              <a:t> </a:t>
            </a:r>
            <a:r>
              <a:rPr lang="sv-SE" sz="1600" b="1" spc="-75" dirty="0" err="1" smtClean="0">
                <a:latin typeface="Verdana" panose="020B0604030504040204" pitchFamily="34" charset="0"/>
                <a:ea typeface="Verdana" panose="020B0604030504040204" pitchFamily="34" charset="0"/>
                <a:cs typeface="Arial"/>
              </a:rPr>
              <a:t>way</a:t>
            </a:r>
            <a:r>
              <a:rPr lang="sv-SE" sz="1600" b="1" spc="-75" dirty="0" smtClean="0">
                <a:latin typeface="Verdana" panose="020B0604030504040204" pitchFamily="34" charset="0"/>
                <a:ea typeface="Verdana" panose="020B0604030504040204" pitchFamily="34" charset="0"/>
                <a:cs typeface="Arial"/>
              </a:rPr>
              <a:t> </a:t>
            </a:r>
          </a:p>
          <a:p>
            <a:pPr marL="723900" lvl="1" indent="-257175">
              <a:spcBef>
                <a:spcPts val="600"/>
              </a:spcBef>
              <a:buChar char="•"/>
              <a:tabLst>
                <a:tab pos="266224" algn="l"/>
                <a:tab pos="266700" algn="l"/>
              </a:tabLst>
            </a:pPr>
            <a:r>
              <a:rPr lang="sv-SE" sz="1400" spc="-75" dirty="0" err="1" smtClean="0">
                <a:latin typeface="Verdana" panose="020B0604030504040204" pitchFamily="34" charset="0"/>
                <a:ea typeface="Verdana" panose="020B0604030504040204" pitchFamily="34" charset="0"/>
                <a:cs typeface="Arial"/>
              </a:rPr>
              <a:t>that</a:t>
            </a:r>
            <a:r>
              <a:rPr lang="sv-SE" sz="1400" spc="-75" dirty="0" smtClean="0">
                <a:latin typeface="Verdana" panose="020B0604030504040204" pitchFamily="34" charset="0"/>
                <a:ea typeface="Verdana" panose="020B0604030504040204" pitchFamily="34" charset="0"/>
                <a:cs typeface="Arial"/>
              </a:rPr>
              <a:t> is, present data </a:t>
            </a:r>
            <a:r>
              <a:rPr lang="sv-SE" sz="1400" spc="-75" dirty="0" err="1" smtClean="0">
                <a:latin typeface="Verdana" panose="020B0604030504040204" pitchFamily="34" charset="0"/>
                <a:ea typeface="Verdana" panose="020B0604030504040204" pitchFamily="34" charset="0"/>
                <a:cs typeface="Arial"/>
              </a:rPr>
              <a:t>within</a:t>
            </a:r>
            <a:r>
              <a:rPr lang="sv-SE" sz="1400" spc="-75" dirty="0" smtClean="0">
                <a:latin typeface="Verdana" panose="020B0604030504040204" pitchFamily="34" charset="0"/>
                <a:ea typeface="Verdana" panose="020B0604030504040204" pitchFamily="34" charset="0"/>
                <a:cs typeface="Arial"/>
              </a:rPr>
              <a:t> an </a:t>
            </a:r>
            <a:r>
              <a:rPr lang="sv-SE" sz="1400" spc="-75" dirty="0" err="1" smtClean="0">
                <a:latin typeface="Verdana" panose="020B0604030504040204" pitchFamily="34" charset="0"/>
                <a:ea typeface="Verdana" panose="020B0604030504040204" pitchFamily="34" charset="0"/>
                <a:cs typeface="Arial"/>
              </a:rPr>
              <a:t>hour</a:t>
            </a:r>
            <a:r>
              <a:rPr lang="sv-SE" sz="1400" spc="-75" dirty="0" smtClean="0">
                <a:latin typeface="Verdana" panose="020B0604030504040204" pitchFamily="34" charset="0"/>
                <a:ea typeface="Verdana" panose="020B0604030504040204" pitchFamily="34" charset="0"/>
                <a:cs typeface="Arial"/>
              </a:rPr>
              <a:t>, a </a:t>
            </a:r>
            <a:r>
              <a:rPr lang="sv-SE" sz="1400" spc="-75" dirty="0" err="1" smtClean="0">
                <a:latin typeface="Verdana" panose="020B0604030504040204" pitchFamily="34" charset="0"/>
                <a:ea typeface="Verdana" panose="020B0604030504040204" pitchFamily="34" charset="0"/>
                <a:cs typeface="Arial"/>
              </a:rPr>
              <a:t>day</a:t>
            </a:r>
            <a:r>
              <a:rPr lang="sv-SE" sz="1400" spc="-75" dirty="0" smtClean="0">
                <a:latin typeface="Verdana" panose="020B0604030504040204" pitchFamily="34" charset="0"/>
                <a:ea typeface="Verdana" panose="020B0604030504040204" pitchFamily="34" charset="0"/>
                <a:cs typeface="Arial"/>
              </a:rPr>
              <a:t>, a </a:t>
            </a:r>
            <a:r>
              <a:rPr lang="sv-SE" sz="1400" spc="-75" dirty="0" err="1" smtClean="0">
                <a:latin typeface="Verdana" panose="020B0604030504040204" pitchFamily="34" charset="0"/>
                <a:ea typeface="Verdana" panose="020B0604030504040204" pitchFamily="34" charset="0"/>
                <a:cs typeface="Arial"/>
              </a:rPr>
              <a:t>week</a:t>
            </a:r>
            <a:r>
              <a:rPr lang="sv-SE" sz="1400" spc="-75" dirty="0" smtClean="0">
                <a:latin typeface="Verdana" panose="020B0604030504040204" pitchFamily="34" charset="0"/>
                <a:ea typeface="Verdana" panose="020B0604030504040204" pitchFamily="34" charset="0"/>
                <a:cs typeface="Arial"/>
              </a:rPr>
              <a:t>, </a:t>
            </a:r>
            <a:r>
              <a:rPr lang="sv-SE" sz="1400" spc="-75" dirty="0" err="1" smtClean="0">
                <a:latin typeface="Verdana" panose="020B0604030504040204" pitchFamily="34" charset="0"/>
                <a:ea typeface="Verdana" panose="020B0604030504040204" pitchFamily="34" charset="0"/>
                <a:cs typeface="Arial"/>
              </a:rPr>
              <a:t>etc</a:t>
            </a:r>
            <a:r>
              <a:rPr lang="sv-SE" sz="1400" spc="-75" dirty="0" smtClean="0">
                <a:latin typeface="Verdana" panose="020B0604030504040204" pitchFamily="34" charset="0"/>
                <a:ea typeface="Verdana" panose="020B0604030504040204" pitchFamily="34" charset="0"/>
                <a:cs typeface="Arial"/>
              </a:rPr>
              <a:t>, </a:t>
            </a:r>
            <a:r>
              <a:rPr lang="sv-SE" sz="1400" spc="-75" dirty="0" err="1" smtClean="0">
                <a:latin typeface="Verdana" panose="020B0604030504040204" pitchFamily="34" charset="0"/>
                <a:ea typeface="Verdana" panose="020B0604030504040204" pitchFamily="34" charset="0"/>
                <a:cs typeface="Arial"/>
              </a:rPr>
              <a:t>after</a:t>
            </a:r>
            <a:r>
              <a:rPr lang="sv-SE" sz="1400" spc="-75" dirty="0" smtClean="0">
                <a:latin typeface="Verdana" panose="020B0604030504040204" pitchFamily="34" charset="0"/>
                <a:ea typeface="Verdana" panose="020B0604030504040204" pitchFamily="34" charset="0"/>
                <a:cs typeface="Arial"/>
              </a:rPr>
              <a:t> </a:t>
            </a:r>
            <a:r>
              <a:rPr lang="sv-SE" sz="1400" spc="-75" dirty="0" err="1" smtClean="0">
                <a:latin typeface="Verdana" panose="020B0604030504040204" pitchFamily="34" charset="0"/>
                <a:ea typeface="Verdana" panose="020B0604030504040204" pitchFamily="34" charset="0"/>
                <a:cs typeface="Arial"/>
              </a:rPr>
              <a:t>received</a:t>
            </a:r>
            <a:r>
              <a:rPr lang="sv-SE" sz="1400" spc="-75" dirty="0" smtClean="0">
                <a:latin typeface="Verdana" panose="020B0604030504040204" pitchFamily="34" charset="0"/>
                <a:ea typeface="Verdana" panose="020B0604030504040204" pitchFamily="34" charset="0"/>
                <a:cs typeface="Arial"/>
              </a:rPr>
              <a:t> in the </a:t>
            </a:r>
            <a:r>
              <a:rPr lang="sv-SE" sz="1400" spc="-75" dirty="0" err="1" smtClean="0">
                <a:latin typeface="Verdana" panose="020B0604030504040204" pitchFamily="34" charset="0"/>
                <a:ea typeface="Verdana" panose="020B0604030504040204" pitchFamily="34" charset="0"/>
                <a:cs typeface="Arial"/>
              </a:rPr>
              <a:t>transactional</a:t>
            </a:r>
            <a:r>
              <a:rPr lang="sv-SE" sz="1400" spc="-75" dirty="0" smtClean="0">
                <a:latin typeface="Verdana" panose="020B0604030504040204" pitchFamily="34" charset="0"/>
                <a:ea typeface="Verdana" panose="020B0604030504040204" pitchFamily="34" charset="0"/>
                <a:cs typeface="Arial"/>
              </a:rPr>
              <a:t>/</a:t>
            </a:r>
            <a:r>
              <a:rPr lang="sv-SE" sz="1400" spc="-75" dirty="0" err="1" smtClean="0">
                <a:latin typeface="Verdana" panose="020B0604030504040204" pitchFamily="34" charset="0"/>
                <a:ea typeface="Verdana" panose="020B0604030504040204" pitchFamily="34" charset="0"/>
                <a:cs typeface="Arial"/>
              </a:rPr>
              <a:t>operational</a:t>
            </a:r>
            <a:r>
              <a:rPr lang="sv-SE" sz="1400" spc="-75" dirty="0" smtClean="0">
                <a:latin typeface="Verdana" panose="020B0604030504040204" pitchFamily="34" charset="0"/>
                <a:ea typeface="Verdana" panose="020B0604030504040204" pitchFamily="34" charset="0"/>
                <a:cs typeface="Arial"/>
              </a:rPr>
              <a:t> system, </a:t>
            </a:r>
            <a:r>
              <a:rPr lang="sv-SE" sz="1400" spc="-75" dirty="0" err="1" smtClean="0">
                <a:latin typeface="Verdana" panose="020B0604030504040204" pitchFamily="34" charset="0"/>
                <a:ea typeface="Verdana" panose="020B0604030504040204" pitchFamily="34" charset="0"/>
                <a:cs typeface="Arial"/>
              </a:rPr>
              <a:t>depending</a:t>
            </a:r>
            <a:r>
              <a:rPr lang="sv-SE" sz="1400" spc="-75" dirty="0" smtClean="0">
                <a:latin typeface="Verdana" panose="020B0604030504040204" pitchFamily="34" charset="0"/>
                <a:ea typeface="Verdana" panose="020B0604030504040204" pitchFamily="34" charset="0"/>
                <a:cs typeface="Arial"/>
              </a:rPr>
              <a:t> on the </a:t>
            </a:r>
            <a:r>
              <a:rPr lang="sv-SE" sz="1400" spc="-75" dirty="0" err="1" smtClean="0">
                <a:latin typeface="Verdana" panose="020B0604030504040204" pitchFamily="34" charset="0"/>
                <a:ea typeface="Verdana" panose="020B0604030504040204" pitchFamily="34" charset="0"/>
                <a:cs typeface="Arial"/>
              </a:rPr>
              <a:t>requirement</a:t>
            </a:r>
            <a:r>
              <a:rPr lang="sv-SE" sz="1400" spc="-75" dirty="0" smtClean="0">
                <a:latin typeface="Verdana" panose="020B0604030504040204" pitchFamily="34" charset="0"/>
                <a:ea typeface="Verdana" panose="020B0604030504040204" pitchFamily="34" charset="0"/>
                <a:cs typeface="Arial"/>
              </a:rPr>
              <a:t> from business)</a:t>
            </a:r>
          </a:p>
          <a:p>
            <a:pPr marL="266700" indent="-257175">
              <a:spcBef>
                <a:spcPts val="600"/>
              </a:spcBef>
              <a:buChar char="•"/>
              <a:tabLst>
                <a:tab pos="266224" algn="l"/>
                <a:tab pos="266700" algn="l"/>
              </a:tabLst>
            </a:pPr>
            <a:r>
              <a:rPr lang="sv-SE" sz="1400" spc="-75" dirty="0" smtClean="0">
                <a:latin typeface="Arial"/>
                <a:cs typeface="Arial"/>
              </a:rPr>
              <a:t>….</a:t>
            </a:r>
            <a:endParaRPr lang="sv-SE" sz="1400" spc="-75" dirty="0">
              <a:latin typeface="Arial"/>
              <a:cs typeface="Arial"/>
            </a:endParaRPr>
          </a:p>
        </p:txBody>
      </p:sp>
      <p:sp>
        <p:nvSpPr>
          <p:cNvPr id="5" name="object 10"/>
          <p:cNvSpPr txBox="1"/>
          <p:nvPr/>
        </p:nvSpPr>
        <p:spPr>
          <a:xfrm>
            <a:off x="6205356" y="4692607"/>
            <a:ext cx="2436073" cy="219291"/>
          </a:xfrm>
          <a:prstGeom prst="rect">
            <a:avLst/>
          </a:prstGeom>
        </p:spPr>
        <p:txBody>
          <a:bodyPr vert="horz" wrap="square" lIns="0" tIns="0" rIns="0" bIns="0" rtlCol="0">
            <a:spAutoFit/>
          </a:bodyPr>
          <a:lstStyle/>
          <a:p>
            <a:pPr marL="9525"/>
            <a:r>
              <a:rPr sz="1425" i="1" spc="-60" dirty="0" smtClean="0">
                <a:latin typeface="Arial"/>
                <a:cs typeface="Arial"/>
              </a:rPr>
              <a:t>(</a:t>
            </a:r>
            <a:r>
              <a:rPr lang="sv-SE" sz="1425" i="1" spc="-60" dirty="0" err="1" smtClean="0">
                <a:latin typeface="Arial"/>
                <a:cs typeface="Arial"/>
              </a:rPr>
              <a:t>Kimball</a:t>
            </a:r>
            <a:r>
              <a:rPr lang="sv-SE" sz="1425" i="1" spc="-60" dirty="0" smtClean="0">
                <a:latin typeface="Arial"/>
                <a:cs typeface="Arial"/>
              </a:rPr>
              <a:t> &amp; Ross, 2013</a:t>
            </a:r>
            <a:r>
              <a:rPr sz="1425" i="1" spc="-60" dirty="0" smtClean="0">
                <a:latin typeface="Arial"/>
                <a:cs typeface="Arial"/>
              </a:rPr>
              <a:t>)</a:t>
            </a:r>
            <a:endParaRPr sz="1425" dirty="0">
              <a:latin typeface="Arial"/>
              <a:cs typeface="Arial"/>
            </a:endParaRPr>
          </a:p>
        </p:txBody>
      </p:sp>
    </p:spTree>
    <p:extLst>
      <p:ext uri="{BB962C8B-B14F-4D97-AF65-F5344CB8AC3E}">
        <p14:creationId xmlns:p14="http://schemas.microsoft.com/office/powerpoint/2010/main" val="2352507527"/>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725936" y="653948"/>
            <a:ext cx="6875450" cy="861774"/>
          </a:xfrm>
          <a:prstGeom prst="rect">
            <a:avLst/>
          </a:prstGeom>
        </p:spPr>
        <p:txBody>
          <a:bodyPr vert="horz" wrap="square" lIns="0" tIns="0" rIns="0" bIns="0" rtlCol="0">
            <a:spAutoFit/>
          </a:bodyPr>
          <a:lstStyle/>
          <a:p>
            <a:pPr marL="9525"/>
            <a:r>
              <a:rPr lang="sv-SE" sz="2800" b="1" spc="-116" dirty="0">
                <a:latin typeface="Verdana" panose="020B0604030504040204" pitchFamily="34" charset="0"/>
                <a:ea typeface="Verdana" panose="020B0604030504040204" pitchFamily="34" charset="0"/>
                <a:cs typeface="Arial"/>
              </a:rPr>
              <a:t>The </a:t>
            </a:r>
            <a:r>
              <a:rPr lang="sv-SE" sz="2800" b="1" spc="-116" dirty="0" err="1">
                <a:latin typeface="Verdana" panose="020B0604030504040204" pitchFamily="34" charset="0"/>
                <a:ea typeface="Verdana" panose="020B0604030504040204" pitchFamily="34" charset="0"/>
                <a:cs typeface="Arial"/>
              </a:rPr>
              <a:t>bedrock</a:t>
            </a:r>
            <a:r>
              <a:rPr lang="sv-SE" sz="2800" b="1" spc="-116" dirty="0">
                <a:latin typeface="Verdana" panose="020B0604030504040204" pitchFamily="34" charset="0"/>
                <a:ea typeface="Verdana" panose="020B0604030504040204" pitchFamily="34" charset="0"/>
                <a:cs typeface="Arial"/>
              </a:rPr>
              <a:t> </a:t>
            </a:r>
            <a:r>
              <a:rPr lang="sv-SE" sz="2800" b="1" spc="-116" dirty="0" err="1">
                <a:latin typeface="Verdana" panose="020B0604030504040204" pitchFamily="34" charset="0"/>
                <a:ea typeface="Verdana" panose="020B0604030504040204" pitchFamily="34" charset="0"/>
                <a:cs typeface="Arial"/>
              </a:rPr>
              <a:t>requirements</a:t>
            </a:r>
            <a:r>
              <a:rPr lang="sv-SE" sz="2800" b="1" spc="-116" dirty="0">
                <a:latin typeface="Verdana" panose="020B0604030504040204" pitchFamily="34" charset="0"/>
                <a:ea typeface="Verdana" panose="020B0604030504040204" pitchFamily="34" charset="0"/>
                <a:cs typeface="Arial"/>
              </a:rPr>
              <a:t> for the DW/BI systems</a:t>
            </a:r>
            <a:endParaRPr sz="2800" b="1" spc="-116" dirty="0">
              <a:latin typeface="Verdana" panose="020B0604030504040204" pitchFamily="34" charset="0"/>
              <a:ea typeface="Verdana" panose="020B0604030504040204" pitchFamily="34" charset="0"/>
              <a:cs typeface="Arial"/>
            </a:endParaRPr>
          </a:p>
        </p:txBody>
      </p:sp>
      <p:sp>
        <p:nvSpPr>
          <p:cNvPr id="8" name="object 8"/>
          <p:cNvSpPr txBox="1"/>
          <p:nvPr/>
        </p:nvSpPr>
        <p:spPr>
          <a:xfrm>
            <a:off x="725936" y="1766055"/>
            <a:ext cx="8166778" cy="2000548"/>
          </a:xfrm>
          <a:prstGeom prst="rect">
            <a:avLst/>
          </a:prstGeom>
        </p:spPr>
        <p:txBody>
          <a:bodyPr vert="horz" wrap="square" lIns="0" tIns="0" rIns="0" bIns="0" rtlCol="0">
            <a:spAutoFit/>
          </a:bodyPr>
          <a:lstStyle/>
          <a:p>
            <a:pPr marL="266700" indent="-257175">
              <a:spcBef>
                <a:spcPts val="600"/>
              </a:spcBef>
              <a:buChar char="•"/>
              <a:tabLst>
                <a:tab pos="266224" algn="l"/>
                <a:tab pos="266700" algn="l"/>
              </a:tabLst>
            </a:pPr>
            <a:r>
              <a:rPr lang="sv-SE" sz="1600" spc="-75" dirty="0" smtClean="0">
                <a:latin typeface="Verdana" panose="020B0604030504040204" pitchFamily="34" charset="0"/>
                <a:ea typeface="Verdana" panose="020B0604030504040204" pitchFamily="34" charset="0"/>
                <a:cs typeface="Arial"/>
              </a:rPr>
              <a:t>….</a:t>
            </a:r>
          </a:p>
          <a:p>
            <a:pPr marL="266700" indent="-257175">
              <a:spcBef>
                <a:spcPts val="600"/>
              </a:spcBef>
              <a:buChar char="•"/>
              <a:tabLst>
                <a:tab pos="266224" algn="l"/>
                <a:tab pos="266700" algn="l"/>
              </a:tabLst>
            </a:pPr>
            <a:r>
              <a:rPr lang="sv-SE" sz="1600" spc="-75" dirty="0" smtClean="0">
                <a:latin typeface="Verdana" panose="020B0604030504040204" pitchFamily="34" charset="0"/>
                <a:ea typeface="Verdana" panose="020B0604030504040204" pitchFamily="34" charset="0"/>
                <a:cs typeface="Arial"/>
              </a:rPr>
              <a:t>The </a:t>
            </a:r>
            <a:r>
              <a:rPr lang="sv-SE" sz="1600" spc="-75" dirty="0">
                <a:latin typeface="Verdana" panose="020B0604030504040204" pitchFamily="34" charset="0"/>
                <a:ea typeface="Verdana" panose="020B0604030504040204" pitchFamily="34" charset="0"/>
                <a:cs typeface="Arial"/>
              </a:rPr>
              <a:t>DW/BI system must </a:t>
            </a:r>
            <a:r>
              <a:rPr lang="sv-SE" sz="1600" b="1" spc="-75" dirty="0" err="1">
                <a:latin typeface="Verdana" panose="020B0604030504040204" pitchFamily="34" charset="0"/>
                <a:ea typeface="Verdana" panose="020B0604030504040204" pitchFamily="34" charset="0"/>
                <a:cs typeface="Arial"/>
              </a:rPr>
              <a:t>adapt</a:t>
            </a:r>
            <a:r>
              <a:rPr lang="sv-SE" sz="1600" b="1" spc="-75" dirty="0">
                <a:latin typeface="Verdana" panose="020B0604030504040204" pitchFamily="34" charset="0"/>
                <a:ea typeface="Verdana" panose="020B0604030504040204" pitchFamily="34" charset="0"/>
                <a:cs typeface="Arial"/>
              </a:rPr>
              <a:t> to </a:t>
            </a:r>
            <a:r>
              <a:rPr lang="sv-SE" sz="1600" b="1" spc="-75" dirty="0" err="1">
                <a:latin typeface="Verdana" panose="020B0604030504040204" pitchFamily="34" charset="0"/>
                <a:ea typeface="Verdana" panose="020B0604030504040204" pitchFamily="34" charset="0"/>
                <a:cs typeface="Arial"/>
              </a:rPr>
              <a:t>change</a:t>
            </a:r>
            <a:r>
              <a:rPr lang="sv-SE" sz="1600" b="1" spc="-75" dirty="0">
                <a:latin typeface="Verdana" panose="020B0604030504040204" pitchFamily="34" charset="0"/>
                <a:ea typeface="Verdana" panose="020B0604030504040204" pitchFamily="34" charset="0"/>
                <a:cs typeface="Arial"/>
              </a:rPr>
              <a:t> </a:t>
            </a:r>
          </a:p>
          <a:p>
            <a:pPr marL="723900" lvl="1" indent="-257175">
              <a:spcBef>
                <a:spcPts val="600"/>
              </a:spcBef>
              <a:buChar char="•"/>
              <a:tabLst>
                <a:tab pos="266224" algn="l"/>
                <a:tab pos="266700" algn="l"/>
              </a:tabLst>
            </a:pPr>
            <a:r>
              <a:rPr lang="sv-SE" sz="1400" spc="-75" dirty="0" err="1">
                <a:latin typeface="Verdana" panose="020B0604030504040204" pitchFamily="34" charset="0"/>
                <a:ea typeface="Verdana" panose="020B0604030504040204" pitchFamily="34" charset="0"/>
                <a:cs typeface="Arial"/>
              </a:rPr>
              <a:t>that</a:t>
            </a:r>
            <a:r>
              <a:rPr lang="sv-SE" sz="1400" spc="-75" dirty="0">
                <a:latin typeface="Verdana" panose="020B0604030504040204" pitchFamily="34" charset="0"/>
                <a:ea typeface="Verdana" panose="020B0604030504040204" pitchFamily="34" charset="0"/>
                <a:cs typeface="Arial"/>
              </a:rPr>
              <a:t> is, </a:t>
            </a:r>
            <a:r>
              <a:rPr lang="sv-SE" sz="1400" spc="-75" dirty="0" err="1">
                <a:latin typeface="Verdana" panose="020B0604030504040204" pitchFamily="34" charset="0"/>
                <a:ea typeface="Verdana" panose="020B0604030504040204" pitchFamily="34" charset="0"/>
                <a:cs typeface="Arial"/>
              </a:rPr>
              <a:t>manage</a:t>
            </a:r>
            <a:r>
              <a:rPr lang="sv-SE" sz="1400" spc="-75" dirty="0">
                <a:latin typeface="Verdana" panose="020B0604030504040204" pitchFamily="34" charset="0"/>
                <a:ea typeface="Verdana" panose="020B0604030504040204" pitchFamily="34" charset="0"/>
                <a:cs typeface="Arial"/>
              </a:rPr>
              <a:t> </a:t>
            </a:r>
            <a:r>
              <a:rPr lang="sv-SE" sz="1400" spc="-75" dirty="0" err="1">
                <a:latin typeface="Verdana" panose="020B0604030504040204" pitchFamily="34" charset="0"/>
                <a:ea typeface="Verdana" panose="020B0604030504040204" pitchFamily="34" charset="0"/>
                <a:cs typeface="Arial"/>
              </a:rPr>
              <a:t>organizational</a:t>
            </a:r>
            <a:r>
              <a:rPr lang="sv-SE" sz="1400" spc="-75" dirty="0">
                <a:latin typeface="Verdana" panose="020B0604030504040204" pitchFamily="34" charset="0"/>
                <a:ea typeface="Verdana" panose="020B0604030504040204" pitchFamily="34" charset="0"/>
                <a:cs typeface="Arial"/>
              </a:rPr>
              <a:t> </a:t>
            </a:r>
            <a:r>
              <a:rPr lang="sv-SE" sz="1400" spc="-75" dirty="0" err="1">
                <a:latin typeface="Verdana" panose="020B0604030504040204" pitchFamily="34" charset="0"/>
                <a:ea typeface="Verdana" panose="020B0604030504040204" pitchFamily="34" charset="0"/>
                <a:cs typeface="Arial"/>
              </a:rPr>
              <a:t>change</a:t>
            </a:r>
            <a:r>
              <a:rPr lang="sv-SE" sz="1400" spc="-75" dirty="0">
                <a:latin typeface="Verdana" panose="020B0604030504040204" pitchFamily="34" charset="0"/>
                <a:ea typeface="Verdana" panose="020B0604030504040204" pitchFamily="34" charset="0"/>
                <a:cs typeface="Arial"/>
              </a:rPr>
              <a:t> </a:t>
            </a:r>
            <a:r>
              <a:rPr lang="sv-SE" sz="1400" spc="-75" dirty="0" err="1">
                <a:latin typeface="Verdana" panose="020B0604030504040204" pitchFamily="34" charset="0"/>
                <a:ea typeface="Verdana" panose="020B0604030504040204" pitchFamily="34" charset="0"/>
                <a:cs typeface="Arial"/>
              </a:rPr>
              <a:t>due</a:t>
            </a:r>
            <a:r>
              <a:rPr lang="sv-SE" sz="1400" spc="-75" dirty="0">
                <a:latin typeface="Verdana" panose="020B0604030504040204" pitchFamily="34" charset="0"/>
                <a:ea typeface="Verdana" panose="020B0604030504040204" pitchFamily="34" charset="0"/>
                <a:cs typeface="Arial"/>
              </a:rPr>
              <a:t> to </a:t>
            </a:r>
            <a:r>
              <a:rPr lang="sv-SE" sz="1400" spc="-75" dirty="0" err="1" smtClean="0">
                <a:latin typeface="Verdana" panose="020B0604030504040204" pitchFamily="34" charset="0"/>
                <a:ea typeface="Verdana" panose="020B0604030504040204" pitchFamily="34" charset="0"/>
                <a:cs typeface="Arial"/>
              </a:rPr>
              <a:t>changes</a:t>
            </a:r>
            <a:r>
              <a:rPr lang="sv-SE" sz="1400" spc="-75" dirty="0" smtClean="0">
                <a:latin typeface="Verdana" panose="020B0604030504040204" pitchFamily="34" charset="0"/>
                <a:ea typeface="Verdana" panose="020B0604030504040204" pitchFamily="34" charset="0"/>
                <a:cs typeface="Arial"/>
              </a:rPr>
              <a:t> </a:t>
            </a:r>
            <a:r>
              <a:rPr lang="sv-SE" sz="1400" spc="-75" dirty="0">
                <a:latin typeface="Verdana" panose="020B0604030504040204" pitchFamily="34" charset="0"/>
                <a:ea typeface="Verdana" panose="020B0604030504040204" pitchFamily="34" charset="0"/>
                <a:cs typeface="Arial"/>
              </a:rPr>
              <a:t>in </a:t>
            </a:r>
            <a:r>
              <a:rPr lang="sv-SE" sz="1400" spc="-75" dirty="0" err="1">
                <a:latin typeface="Verdana" panose="020B0604030504040204" pitchFamily="34" charset="0"/>
                <a:ea typeface="Verdana" panose="020B0604030504040204" pitchFamily="34" charset="0"/>
                <a:cs typeface="Arial"/>
              </a:rPr>
              <a:t>environment</a:t>
            </a:r>
            <a:r>
              <a:rPr lang="sv-SE" sz="1400" spc="-75" dirty="0">
                <a:latin typeface="Verdana" panose="020B0604030504040204" pitchFamily="34" charset="0"/>
                <a:ea typeface="Verdana" panose="020B0604030504040204" pitchFamily="34" charset="0"/>
                <a:cs typeface="Arial"/>
              </a:rPr>
              <a:t> </a:t>
            </a:r>
            <a:r>
              <a:rPr lang="sv-SE" sz="1400" spc="-75" dirty="0" err="1">
                <a:latin typeface="Verdana" panose="020B0604030504040204" pitchFamily="34" charset="0"/>
                <a:ea typeface="Verdana" panose="020B0604030504040204" pitchFamily="34" charset="0"/>
                <a:cs typeface="Arial"/>
              </a:rPr>
              <a:t>etc</a:t>
            </a:r>
            <a:endParaRPr lang="sv-SE" sz="1400" spc="-75" dirty="0">
              <a:latin typeface="Verdana" panose="020B0604030504040204" pitchFamily="34" charset="0"/>
              <a:ea typeface="Verdana" panose="020B0604030504040204" pitchFamily="34" charset="0"/>
              <a:cs typeface="Arial"/>
            </a:endParaRPr>
          </a:p>
          <a:p>
            <a:pPr marL="266700" indent="-257175">
              <a:spcBef>
                <a:spcPts val="600"/>
              </a:spcBef>
              <a:buChar char="•"/>
              <a:tabLst>
                <a:tab pos="266224" algn="l"/>
                <a:tab pos="266700" algn="l"/>
              </a:tabLst>
            </a:pPr>
            <a:r>
              <a:rPr lang="sv-SE" sz="1600" spc="-75" dirty="0" smtClean="0">
                <a:latin typeface="Verdana" panose="020B0604030504040204" pitchFamily="34" charset="0"/>
                <a:ea typeface="Verdana" panose="020B0604030504040204" pitchFamily="34" charset="0"/>
                <a:cs typeface="Arial"/>
              </a:rPr>
              <a:t>The DW/BI system must serve as the </a:t>
            </a:r>
            <a:r>
              <a:rPr lang="sv-SE" sz="1600" b="1" spc="-75" dirty="0" err="1" smtClean="0">
                <a:latin typeface="Verdana" panose="020B0604030504040204" pitchFamily="34" charset="0"/>
                <a:ea typeface="Verdana" panose="020B0604030504040204" pitchFamily="34" charset="0"/>
                <a:cs typeface="Arial"/>
              </a:rPr>
              <a:t>authoritative</a:t>
            </a:r>
            <a:r>
              <a:rPr lang="sv-SE" sz="1600" b="1" spc="-75" dirty="0" smtClean="0">
                <a:latin typeface="Verdana" panose="020B0604030504040204" pitchFamily="34" charset="0"/>
                <a:ea typeface="Verdana" panose="020B0604030504040204" pitchFamily="34" charset="0"/>
                <a:cs typeface="Arial"/>
              </a:rPr>
              <a:t> and </a:t>
            </a:r>
            <a:r>
              <a:rPr lang="sv-SE" sz="1600" b="1" spc="-75" dirty="0" err="1" smtClean="0">
                <a:latin typeface="Verdana" panose="020B0604030504040204" pitchFamily="34" charset="0"/>
                <a:ea typeface="Verdana" panose="020B0604030504040204" pitchFamily="34" charset="0"/>
                <a:cs typeface="Arial"/>
              </a:rPr>
              <a:t>trustwothy</a:t>
            </a:r>
            <a:r>
              <a:rPr lang="sv-SE" sz="1600" b="1" spc="-75" dirty="0" smtClean="0">
                <a:latin typeface="Verdana" panose="020B0604030504040204" pitchFamily="34" charset="0"/>
                <a:ea typeface="Verdana" panose="020B0604030504040204" pitchFamily="34" charset="0"/>
                <a:cs typeface="Arial"/>
              </a:rPr>
              <a:t> </a:t>
            </a:r>
            <a:r>
              <a:rPr lang="sv-SE" sz="1600" b="1" spc="-75" dirty="0" err="1" smtClean="0">
                <a:latin typeface="Verdana" panose="020B0604030504040204" pitchFamily="34" charset="0"/>
                <a:ea typeface="Verdana" panose="020B0604030504040204" pitchFamily="34" charset="0"/>
                <a:cs typeface="Arial"/>
              </a:rPr>
              <a:t>foundation</a:t>
            </a:r>
            <a:r>
              <a:rPr lang="sv-SE" sz="1600" b="1" spc="-75" dirty="0" smtClean="0">
                <a:latin typeface="Verdana" panose="020B0604030504040204" pitchFamily="34" charset="0"/>
                <a:ea typeface="Verdana" panose="020B0604030504040204" pitchFamily="34" charset="0"/>
                <a:cs typeface="Arial"/>
              </a:rPr>
              <a:t> for </a:t>
            </a:r>
            <a:r>
              <a:rPr lang="sv-SE" sz="1600" b="1" spc="-75" dirty="0" err="1" smtClean="0">
                <a:latin typeface="Verdana" panose="020B0604030504040204" pitchFamily="34" charset="0"/>
                <a:ea typeface="Verdana" panose="020B0604030504040204" pitchFamily="34" charset="0"/>
                <a:cs typeface="Arial"/>
              </a:rPr>
              <a:t>improved</a:t>
            </a:r>
            <a:r>
              <a:rPr lang="sv-SE" sz="1600" b="1" spc="-75" dirty="0" smtClean="0">
                <a:latin typeface="Verdana" panose="020B0604030504040204" pitchFamily="34" charset="0"/>
                <a:ea typeface="Verdana" panose="020B0604030504040204" pitchFamily="34" charset="0"/>
                <a:cs typeface="Arial"/>
              </a:rPr>
              <a:t> decision </a:t>
            </a:r>
            <a:r>
              <a:rPr lang="sv-SE" sz="1600" b="1" spc="-75" dirty="0" err="1" smtClean="0">
                <a:latin typeface="Verdana" panose="020B0604030504040204" pitchFamily="34" charset="0"/>
                <a:ea typeface="Verdana" panose="020B0604030504040204" pitchFamily="34" charset="0"/>
                <a:cs typeface="Arial"/>
              </a:rPr>
              <a:t>making</a:t>
            </a:r>
            <a:r>
              <a:rPr lang="sv-SE" sz="1600" b="1" spc="-75" dirty="0" smtClean="0">
                <a:latin typeface="Verdana" panose="020B0604030504040204" pitchFamily="34" charset="0"/>
                <a:ea typeface="Verdana" panose="020B0604030504040204" pitchFamily="34" charset="0"/>
                <a:cs typeface="Arial"/>
              </a:rPr>
              <a:t> </a:t>
            </a:r>
          </a:p>
          <a:p>
            <a:pPr marL="266700" indent="-257175">
              <a:spcBef>
                <a:spcPts val="600"/>
              </a:spcBef>
              <a:buChar char="•"/>
              <a:tabLst>
                <a:tab pos="266224" algn="l"/>
                <a:tab pos="266700" algn="l"/>
              </a:tabLst>
            </a:pPr>
            <a:r>
              <a:rPr lang="sv-SE" sz="1600" spc="-75" dirty="0" smtClean="0">
                <a:latin typeface="Verdana" panose="020B0604030504040204" pitchFamily="34" charset="0"/>
                <a:ea typeface="Verdana" panose="020B0604030504040204" pitchFamily="34" charset="0"/>
                <a:cs typeface="Arial"/>
              </a:rPr>
              <a:t>The </a:t>
            </a:r>
            <a:r>
              <a:rPr lang="sv-SE" sz="1600" b="1" spc="-75" dirty="0" smtClean="0">
                <a:latin typeface="Verdana" panose="020B0604030504040204" pitchFamily="34" charset="0"/>
                <a:ea typeface="Verdana" panose="020B0604030504040204" pitchFamily="34" charset="0"/>
                <a:cs typeface="Arial"/>
              </a:rPr>
              <a:t>business </a:t>
            </a:r>
            <a:r>
              <a:rPr lang="sv-SE" sz="1600" b="1" spc="-75" dirty="0" err="1" smtClean="0">
                <a:latin typeface="Verdana" panose="020B0604030504040204" pitchFamily="34" charset="0"/>
                <a:ea typeface="Verdana" panose="020B0604030504040204" pitchFamily="34" charset="0"/>
                <a:cs typeface="Arial"/>
              </a:rPr>
              <a:t>community</a:t>
            </a:r>
            <a:r>
              <a:rPr lang="sv-SE" sz="1600" b="1" spc="-75" dirty="0" smtClean="0">
                <a:latin typeface="Verdana" panose="020B0604030504040204" pitchFamily="34" charset="0"/>
                <a:ea typeface="Verdana" panose="020B0604030504040204" pitchFamily="34" charset="0"/>
                <a:cs typeface="Arial"/>
              </a:rPr>
              <a:t> must accept the DW/BI system </a:t>
            </a:r>
            <a:r>
              <a:rPr lang="sv-SE" sz="1600" spc="-75" dirty="0" smtClean="0">
                <a:latin typeface="Verdana" panose="020B0604030504040204" pitchFamily="34" charset="0"/>
                <a:ea typeface="Verdana" panose="020B0604030504040204" pitchFamily="34" charset="0"/>
                <a:cs typeface="Arial"/>
              </a:rPr>
              <a:t>to </a:t>
            </a:r>
            <a:r>
              <a:rPr lang="sv-SE" sz="1600" spc="-75" dirty="0" err="1" smtClean="0">
                <a:latin typeface="Verdana" panose="020B0604030504040204" pitchFamily="34" charset="0"/>
                <a:ea typeface="Verdana" panose="020B0604030504040204" pitchFamily="34" charset="0"/>
                <a:cs typeface="Arial"/>
              </a:rPr>
              <a:t>deem</a:t>
            </a:r>
            <a:r>
              <a:rPr lang="sv-SE" sz="1600" spc="-75" dirty="0" smtClean="0">
                <a:latin typeface="Verdana" panose="020B0604030504040204" pitchFamily="34" charset="0"/>
                <a:ea typeface="Verdana" panose="020B0604030504040204" pitchFamily="34" charset="0"/>
                <a:cs typeface="Arial"/>
              </a:rPr>
              <a:t> it </a:t>
            </a:r>
            <a:r>
              <a:rPr lang="sv-SE" sz="1600" spc="-75" dirty="0" err="1" smtClean="0">
                <a:latin typeface="Verdana" panose="020B0604030504040204" pitchFamily="34" charset="0"/>
                <a:ea typeface="Verdana" panose="020B0604030504040204" pitchFamily="34" charset="0"/>
                <a:cs typeface="Arial"/>
              </a:rPr>
              <a:t>successfully</a:t>
            </a:r>
            <a:endParaRPr lang="sv-SE" sz="1600" spc="-75" dirty="0" smtClean="0">
              <a:latin typeface="Verdana" panose="020B0604030504040204" pitchFamily="34" charset="0"/>
              <a:ea typeface="Verdana" panose="020B0604030504040204" pitchFamily="34" charset="0"/>
              <a:cs typeface="Arial"/>
            </a:endParaRPr>
          </a:p>
        </p:txBody>
      </p:sp>
      <p:sp>
        <p:nvSpPr>
          <p:cNvPr id="5" name="object 10"/>
          <p:cNvSpPr txBox="1"/>
          <p:nvPr/>
        </p:nvSpPr>
        <p:spPr>
          <a:xfrm>
            <a:off x="6880826" y="4415006"/>
            <a:ext cx="1772957" cy="219291"/>
          </a:xfrm>
          <a:prstGeom prst="rect">
            <a:avLst/>
          </a:prstGeom>
        </p:spPr>
        <p:txBody>
          <a:bodyPr vert="horz" wrap="square" lIns="0" tIns="0" rIns="0" bIns="0" rtlCol="0">
            <a:spAutoFit/>
          </a:bodyPr>
          <a:lstStyle/>
          <a:p>
            <a:pPr marL="9525"/>
            <a:r>
              <a:rPr sz="1425" i="1" spc="-60" dirty="0" smtClean="0">
                <a:latin typeface="Arial"/>
                <a:cs typeface="Arial"/>
              </a:rPr>
              <a:t>(</a:t>
            </a:r>
            <a:r>
              <a:rPr lang="sv-SE" sz="1425" i="1" spc="-60" dirty="0" err="1" smtClean="0">
                <a:latin typeface="Arial"/>
                <a:cs typeface="Arial"/>
              </a:rPr>
              <a:t>Kimball</a:t>
            </a:r>
            <a:r>
              <a:rPr lang="sv-SE" sz="1425" i="1" spc="-60" dirty="0" smtClean="0">
                <a:latin typeface="Arial"/>
                <a:cs typeface="Arial"/>
              </a:rPr>
              <a:t> &amp; Ross, 2013</a:t>
            </a:r>
            <a:r>
              <a:rPr sz="1425" i="1" spc="-60" dirty="0" smtClean="0">
                <a:latin typeface="Arial"/>
                <a:cs typeface="Arial"/>
              </a:rPr>
              <a:t>)</a:t>
            </a:r>
            <a:endParaRPr sz="1425" dirty="0">
              <a:latin typeface="Arial"/>
              <a:cs typeface="Arial"/>
            </a:endParaRPr>
          </a:p>
        </p:txBody>
      </p:sp>
    </p:spTree>
    <p:extLst>
      <p:ext uri="{BB962C8B-B14F-4D97-AF65-F5344CB8AC3E}">
        <p14:creationId xmlns:p14="http://schemas.microsoft.com/office/powerpoint/2010/main" val="803254770"/>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725936" y="653948"/>
            <a:ext cx="6283388" cy="430887"/>
          </a:xfrm>
          <a:prstGeom prst="rect">
            <a:avLst/>
          </a:prstGeom>
        </p:spPr>
        <p:txBody>
          <a:bodyPr vert="horz" wrap="square" lIns="0" tIns="0" rIns="0" bIns="0" rtlCol="0">
            <a:spAutoFit/>
          </a:bodyPr>
          <a:lstStyle/>
          <a:p>
            <a:pPr marL="9525"/>
            <a:r>
              <a:rPr lang="sv-SE" sz="2800" b="1" spc="-116" dirty="0" err="1" smtClean="0">
                <a:latin typeface="Verdana" panose="020B0604030504040204" pitchFamily="34" charset="0"/>
                <a:ea typeface="Verdana" panose="020B0604030504040204" pitchFamily="34" charset="0"/>
                <a:cs typeface="Arial"/>
              </a:rPr>
              <a:t>Two</a:t>
            </a:r>
            <a:r>
              <a:rPr lang="sv-SE" sz="2800" b="1" spc="-116" dirty="0" smtClean="0">
                <a:latin typeface="Verdana" panose="020B0604030504040204" pitchFamily="34" charset="0"/>
                <a:ea typeface="Verdana" panose="020B0604030504040204" pitchFamily="34" charset="0"/>
                <a:cs typeface="Arial"/>
              </a:rPr>
              <a:t> </a:t>
            </a:r>
            <a:r>
              <a:rPr lang="sv-SE" sz="2800" b="1" spc="-116" dirty="0" err="1" smtClean="0">
                <a:latin typeface="Verdana" panose="020B0604030504040204" pitchFamily="34" charset="0"/>
                <a:ea typeface="Verdana" panose="020B0604030504040204" pitchFamily="34" charset="0"/>
                <a:cs typeface="Arial"/>
              </a:rPr>
              <a:t>categories</a:t>
            </a:r>
            <a:r>
              <a:rPr lang="sv-SE" sz="2800" b="1" spc="-116" dirty="0" smtClean="0">
                <a:latin typeface="Verdana" panose="020B0604030504040204" pitchFamily="34" charset="0"/>
                <a:ea typeface="Verdana" panose="020B0604030504040204" pitchFamily="34" charset="0"/>
                <a:cs typeface="Arial"/>
              </a:rPr>
              <a:t> </a:t>
            </a:r>
            <a:r>
              <a:rPr lang="sv-SE" sz="2800" b="1" spc="-116" dirty="0" err="1" smtClean="0">
                <a:latin typeface="Verdana" panose="020B0604030504040204" pitchFamily="34" charset="0"/>
                <a:ea typeface="Verdana" panose="020B0604030504040204" pitchFamily="34" charset="0"/>
                <a:cs typeface="Arial"/>
              </a:rPr>
              <a:t>of</a:t>
            </a:r>
            <a:r>
              <a:rPr lang="sv-SE" sz="2800" b="1" spc="-116" dirty="0" smtClean="0">
                <a:latin typeface="Verdana" panose="020B0604030504040204" pitchFamily="34" charset="0"/>
                <a:ea typeface="Verdana" panose="020B0604030504040204" pitchFamily="34" charset="0"/>
                <a:cs typeface="Arial"/>
              </a:rPr>
              <a:t> systems </a:t>
            </a:r>
            <a:endParaRPr sz="2800" b="1" dirty="0">
              <a:latin typeface="Verdana" panose="020B0604030504040204" pitchFamily="34" charset="0"/>
              <a:ea typeface="Verdana" panose="020B0604030504040204" pitchFamily="34" charset="0"/>
              <a:cs typeface="Arial"/>
            </a:endParaRPr>
          </a:p>
        </p:txBody>
      </p:sp>
      <p:sp>
        <p:nvSpPr>
          <p:cNvPr id="8" name="object 8"/>
          <p:cNvSpPr txBox="1"/>
          <p:nvPr/>
        </p:nvSpPr>
        <p:spPr>
          <a:xfrm>
            <a:off x="725937" y="1514770"/>
            <a:ext cx="6283388" cy="2502673"/>
          </a:xfrm>
          <a:prstGeom prst="rect">
            <a:avLst/>
          </a:prstGeom>
        </p:spPr>
        <p:txBody>
          <a:bodyPr vert="horz" wrap="square" lIns="0" tIns="0" rIns="0" bIns="0" rtlCol="0">
            <a:spAutoFit/>
          </a:bodyPr>
          <a:lstStyle/>
          <a:p>
            <a:pPr marL="266700" indent="-257175">
              <a:buChar char="•"/>
              <a:tabLst>
                <a:tab pos="266224" algn="l"/>
                <a:tab pos="266700" algn="l"/>
              </a:tabLst>
            </a:pPr>
            <a:r>
              <a:rPr sz="2200" spc="-75" dirty="0" smtClean="0">
                <a:latin typeface="Verdana" panose="020B0604030504040204" pitchFamily="34" charset="0"/>
                <a:ea typeface="Verdana" panose="020B0604030504040204" pitchFamily="34" charset="0"/>
                <a:cs typeface="Arial"/>
              </a:rPr>
              <a:t>Operational</a:t>
            </a:r>
            <a:r>
              <a:rPr lang="sv-SE" sz="2200" spc="-75" dirty="0" smtClean="0">
                <a:latin typeface="Verdana" panose="020B0604030504040204" pitchFamily="34" charset="0"/>
                <a:ea typeface="Verdana" panose="020B0604030504040204" pitchFamily="34" charset="0"/>
                <a:cs typeface="Arial"/>
              </a:rPr>
              <a:t> system (</a:t>
            </a:r>
            <a:r>
              <a:rPr sz="2200" spc="-116" dirty="0" smtClean="0">
                <a:latin typeface="Verdana" panose="020B0604030504040204" pitchFamily="34" charset="0"/>
                <a:ea typeface="Verdana" panose="020B0604030504040204" pitchFamily="34" charset="0"/>
                <a:cs typeface="Arial"/>
              </a:rPr>
              <a:t>database</a:t>
            </a:r>
            <a:r>
              <a:rPr lang="sv-SE" sz="2200" spc="-116" dirty="0">
                <a:latin typeface="Verdana" panose="020B0604030504040204" pitchFamily="34" charset="0"/>
                <a:ea typeface="Verdana" panose="020B0604030504040204" pitchFamily="34" charset="0"/>
                <a:cs typeface="Arial"/>
              </a:rPr>
              <a:t>)</a:t>
            </a:r>
            <a:endParaRPr sz="2200" dirty="0">
              <a:latin typeface="Verdana" panose="020B0604030504040204" pitchFamily="34" charset="0"/>
              <a:ea typeface="Verdana" panose="020B0604030504040204" pitchFamily="34" charset="0"/>
              <a:cs typeface="Arial"/>
            </a:endParaRPr>
          </a:p>
          <a:p>
            <a:pPr marL="567214" lvl="1" indent="-214789">
              <a:spcBef>
                <a:spcPts val="450"/>
              </a:spcBef>
              <a:buChar char="–"/>
              <a:tabLst>
                <a:tab pos="567690" algn="l"/>
              </a:tabLst>
            </a:pPr>
            <a:r>
              <a:rPr spc="-98" dirty="0">
                <a:latin typeface="Verdana" panose="020B0604030504040204" pitchFamily="34" charset="0"/>
                <a:ea typeface="Verdana" panose="020B0604030504040204" pitchFamily="34" charset="0"/>
                <a:cs typeface="Arial"/>
              </a:rPr>
              <a:t>Manage</a:t>
            </a:r>
            <a:r>
              <a:rPr spc="-131" dirty="0">
                <a:latin typeface="Verdana" panose="020B0604030504040204" pitchFamily="34" charset="0"/>
                <a:ea typeface="Verdana" panose="020B0604030504040204" pitchFamily="34" charset="0"/>
                <a:cs typeface="Arial"/>
              </a:rPr>
              <a:t> </a:t>
            </a:r>
            <a:r>
              <a:rPr spc="-68" dirty="0">
                <a:latin typeface="Verdana" panose="020B0604030504040204" pitchFamily="34" charset="0"/>
                <a:ea typeface="Verdana" panose="020B0604030504040204" pitchFamily="34" charset="0"/>
                <a:cs typeface="Arial"/>
              </a:rPr>
              <a:t>transactions</a:t>
            </a:r>
            <a:endParaRPr dirty="0">
              <a:latin typeface="Verdana" panose="020B0604030504040204" pitchFamily="34" charset="0"/>
              <a:ea typeface="Verdana" panose="020B0604030504040204" pitchFamily="34" charset="0"/>
              <a:cs typeface="Arial"/>
            </a:endParaRPr>
          </a:p>
          <a:p>
            <a:pPr marL="567214" marR="83820" lvl="1" indent="-214789">
              <a:spcBef>
                <a:spcPts val="428"/>
              </a:spcBef>
              <a:buFont typeface="Arial"/>
              <a:buChar char="–"/>
              <a:tabLst>
                <a:tab pos="567690" algn="l"/>
              </a:tabLst>
            </a:pPr>
            <a:r>
              <a:rPr b="1" spc="-116" dirty="0">
                <a:solidFill>
                  <a:srgbClr val="006600"/>
                </a:solidFill>
                <a:latin typeface="Verdana" panose="020B0604030504040204" pitchFamily="34" charset="0"/>
                <a:ea typeface="Verdana" panose="020B0604030504040204" pitchFamily="34" charset="0"/>
                <a:cs typeface="Arial"/>
              </a:rPr>
              <a:t>Online </a:t>
            </a:r>
            <a:r>
              <a:rPr b="1" spc="-139" dirty="0">
                <a:solidFill>
                  <a:srgbClr val="006600"/>
                </a:solidFill>
                <a:latin typeface="Verdana" panose="020B0604030504040204" pitchFamily="34" charset="0"/>
                <a:ea typeface="Verdana" panose="020B0604030504040204" pitchFamily="34" charset="0"/>
                <a:cs typeface="Arial"/>
              </a:rPr>
              <a:t>Transactional  </a:t>
            </a:r>
            <a:r>
              <a:rPr b="1" spc="-176" dirty="0" smtClean="0">
                <a:solidFill>
                  <a:srgbClr val="006600"/>
                </a:solidFill>
                <a:latin typeface="Verdana" panose="020B0604030504040204" pitchFamily="34" charset="0"/>
                <a:ea typeface="Verdana" panose="020B0604030504040204" pitchFamily="34" charset="0"/>
                <a:cs typeface="Arial"/>
              </a:rPr>
              <a:t>Processing</a:t>
            </a:r>
            <a:r>
              <a:rPr b="1" spc="-135" dirty="0" smtClean="0">
                <a:solidFill>
                  <a:srgbClr val="006600"/>
                </a:solidFill>
                <a:latin typeface="Verdana" panose="020B0604030504040204" pitchFamily="34" charset="0"/>
                <a:ea typeface="Verdana" panose="020B0604030504040204" pitchFamily="34" charset="0"/>
                <a:cs typeface="Arial"/>
              </a:rPr>
              <a:t> </a:t>
            </a:r>
            <a:r>
              <a:rPr b="1" spc="-203" dirty="0">
                <a:solidFill>
                  <a:srgbClr val="006600"/>
                </a:solidFill>
                <a:latin typeface="Verdana" panose="020B0604030504040204" pitchFamily="34" charset="0"/>
                <a:ea typeface="Verdana" panose="020B0604030504040204" pitchFamily="34" charset="0"/>
                <a:cs typeface="Arial"/>
              </a:rPr>
              <a:t>(OLTP)</a:t>
            </a:r>
            <a:endParaRPr dirty="0">
              <a:latin typeface="Verdana" panose="020B0604030504040204" pitchFamily="34" charset="0"/>
              <a:ea typeface="Verdana" panose="020B0604030504040204" pitchFamily="34" charset="0"/>
              <a:cs typeface="Arial"/>
            </a:endParaRPr>
          </a:p>
          <a:p>
            <a:pPr lvl="1">
              <a:spcBef>
                <a:spcPts val="11"/>
              </a:spcBef>
              <a:buChar char="–"/>
            </a:pPr>
            <a:endParaRPr sz="2663" dirty="0">
              <a:latin typeface="Times New Roman"/>
              <a:cs typeface="Times New Roman"/>
            </a:endParaRPr>
          </a:p>
          <a:p>
            <a:pPr marL="266700" indent="-257175">
              <a:buChar char="•"/>
              <a:tabLst>
                <a:tab pos="266224" algn="l"/>
                <a:tab pos="266700" algn="l"/>
              </a:tabLst>
            </a:pPr>
            <a:r>
              <a:rPr sz="2200" spc="-124" dirty="0">
                <a:latin typeface="Verdana" panose="020B0604030504040204" pitchFamily="34" charset="0"/>
                <a:ea typeface="Verdana" panose="020B0604030504040204" pitchFamily="34" charset="0"/>
                <a:cs typeface="Arial"/>
              </a:rPr>
              <a:t>Data</a:t>
            </a:r>
            <a:r>
              <a:rPr sz="2200" spc="-146" dirty="0">
                <a:latin typeface="Verdana" panose="020B0604030504040204" pitchFamily="34" charset="0"/>
                <a:ea typeface="Verdana" panose="020B0604030504040204" pitchFamily="34" charset="0"/>
                <a:cs typeface="Arial"/>
              </a:rPr>
              <a:t> </a:t>
            </a:r>
            <a:r>
              <a:rPr sz="2200" spc="-101" dirty="0">
                <a:latin typeface="Verdana" panose="020B0604030504040204" pitchFamily="34" charset="0"/>
                <a:ea typeface="Verdana" panose="020B0604030504040204" pitchFamily="34" charset="0"/>
                <a:cs typeface="Arial"/>
              </a:rPr>
              <a:t>warehouse</a:t>
            </a:r>
            <a:endParaRPr sz="2200" dirty="0">
              <a:latin typeface="Verdana" panose="020B0604030504040204" pitchFamily="34" charset="0"/>
              <a:ea typeface="Verdana" panose="020B0604030504040204" pitchFamily="34" charset="0"/>
              <a:cs typeface="Arial"/>
            </a:endParaRPr>
          </a:p>
          <a:p>
            <a:pPr marL="567214" lvl="1" indent="-214789">
              <a:spcBef>
                <a:spcPts val="450"/>
              </a:spcBef>
              <a:buChar char="–"/>
              <a:tabLst>
                <a:tab pos="567690" algn="l"/>
              </a:tabLst>
            </a:pPr>
            <a:r>
              <a:rPr spc="-98" dirty="0">
                <a:latin typeface="Verdana" panose="020B0604030504040204" pitchFamily="34" charset="0"/>
                <a:ea typeface="Verdana" panose="020B0604030504040204" pitchFamily="34" charset="0"/>
                <a:cs typeface="Arial"/>
              </a:rPr>
              <a:t>Manage </a:t>
            </a:r>
            <a:r>
              <a:rPr spc="-71" dirty="0">
                <a:latin typeface="Verdana" panose="020B0604030504040204" pitchFamily="34" charset="0"/>
                <a:ea typeface="Verdana" panose="020B0604030504040204" pitchFamily="34" charset="0"/>
                <a:cs typeface="Arial"/>
              </a:rPr>
              <a:t>data</a:t>
            </a:r>
            <a:r>
              <a:rPr spc="-153" dirty="0">
                <a:latin typeface="Verdana" panose="020B0604030504040204" pitchFamily="34" charset="0"/>
                <a:ea typeface="Verdana" panose="020B0604030504040204" pitchFamily="34" charset="0"/>
                <a:cs typeface="Arial"/>
              </a:rPr>
              <a:t> </a:t>
            </a:r>
            <a:r>
              <a:rPr spc="-101" dirty="0">
                <a:latin typeface="Verdana" panose="020B0604030504040204" pitchFamily="34" charset="0"/>
                <a:ea typeface="Verdana" panose="020B0604030504040204" pitchFamily="34" charset="0"/>
                <a:cs typeface="Arial"/>
              </a:rPr>
              <a:t>analysis</a:t>
            </a:r>
            <a:endParaRPr dirty="0">
              <a:latin typeface="Verdana" panose="020B0604030504040204" pitchFamily="34" charset="0"/>
              <a:ea typeface="Verdana" panose="020B0604030504040204" pitchFamily="34" charset="0"/>
              <a:cs typeface="Arial"/>
            </a:endParaRPr>
          </a:p>
          <a:p>
            <a:pPr marL="567214" marR="203359" lvl="1" indent="-214789">
              <a:spcBef>
                <a:spcPts val="428"/>
              </a:spcBef>
              <a:buFont typeface="Arial"/>
              <a:buChar char="–"/>
              <a:tabLst>
                <a:tab pos="567690" algn="l"/>
              </a:tabLst>
            </a:pPr>
            <a:r>
              <a:rPr b="1" spc="-116" dirty="0">
                <a:solidFill>
                  <a:srgbClr val="006600"/>
                </a:solidFill>
                <a:latin typeface="Verdana" panose="020B0604030504040204" pitchFamily="34" charset="0"/>
                <a:ea typeface="Verdana" panose="020B0604030504040204" pitchFamily="34" charset="0"/>
                <a:cs typeface="Arial"/>
              </a:rPr>
              <a:t>Online Analytical  </a:t>
            </a:r>
            <a:r>
              <a:rPr b="1" spc="-176" dirty="0" smtClean="0">
                <a:solidFill>
                  <a:srgbClr val="006600"/>
                </a:solidFill>
                <a:latin typeface="Verdana" panose="020B0604030504040204" pitchFamily="34" charset="0"/>
                <a:ea typeface="Verdana" panose="020B0604030504040204" pitchFamily="34" charset="0"/>
                <a:cs typeface="Arial"/>
              </a:rPr>
              <a:t>Processing</a:t>
            </a:r>
            <a:r>
              <a:rPr b="1" spc="-135" dirty="0" smtClean="0">
                <a:solidFill>
                  <a:srgbClr val="006600"/>
                </a:solidFill>
                <a:latin typeface="Verdana" panose="020B0604030504040204" pitchFamily="34" charset="0"/>
                <a:ea typeface="Verdana" panose="020B0604030504040204" pitchFamily="34" charset="0"/>
                <a:cs typeface="Arial"/>
              </a:rPr>
              <a:t> </a:t>
            </a:r>
            <a:r>
              <a:rPr b="1" spc="-180" dirty="0">
                <a:solidFill>
                  <a:srgbClr val="006600"/>
                </a:solidFill>
                <a:latin typeface="Verdana" panose="020B0604030504040204" pitchFamily="34" charset="0"/>
                <a:ea typeface="Verdana" panose="020B0604030504040204" pitchFamily="34" charset="0"/>
                <a:cs typeface="Arial"/>
              </a:rPr>
              <a:t>(OLAP)</a:t>
            </a:r>
            <a:endParaRPr dirty="0">
              <a:latin typeface="Verdana" panose="020B0604030504040204" pitchFamily="34" charset="0"/>
              <a:ea typeface="Verdana" panose="020B0604030504040204" pitchFamily="34" charset="0"/>
              <a:cs typeface="Arial"/>
            </a:endParaRPr>
          </a:p>
        </p:txBody>
      </p:sp>
      <p:sp>
        <p:nvSpPr>
          <p:cNvPr id="10" name="object 10"/>
          <p:cNvSpPr txBox="1"/>
          <p:nvPr/>
        </p:nvSpPr>
        <p:spPr>
          <a:xfrm>
            <a:off x="2848857" y="4551673"/>
            <a:ext cx="1133475" cy="138499"/>
          </a:xfrm>
          <a:prstGeom prst="rect">
            <a:avLst/>
          </a:prstGeom>
        </p:spPr>
        <p:txBody>
          <a:bodyPr vert="horz" wrap="square" lIns="0" tIns="0" rIns="0" bIns="0" rtlCol="0">
            <a:spAutoFit/>
          </a:bodyPr>
          <a:lstStyle/>
          <a:p>
            <a:pPr marL="9525"/>
            <a:r>
              <a:rPr sz="900" i="1" spc="86" dirty="0">
                <a:solidFill>
                  <a:srgbClr val="DADADA"/>
                </a:solidFill>
                <a:latin typeface="Arial"/>
                <a:cs typeface="Arial"/>
              </a:rPr>
              <a:t>©</a:t>
            </a:r>
            <a:r>
              <a:rPr sz="900" i="1" spc="-90" dirty="0">
                <a:solidFill>
                  <a:srgbClr val="DADADA"/>
                </a:solidFill>
                <a:latin typeface="Arial"/>
                <a:cs typeface="Arial"/>
              </a:rPr>
              <a:t> </a:t>
            </a:r>
            <a:r>
              <a:rPr sz="900" i="1" spc="-41" dirty="0">
                <a:solidFill>
                  <a:srgbClr val="DADADA"/>
                </a:solidFill>
                <a:latin typeface="Arial"/>
                <a:cs typeface="Arial"/>
              </a:rPr>
              <a:t>Heidelberg </a:t>
            </a:r>
            <a:r>
              <a:rPr sz="900" i="1" spc="-34" dirty="0">
                <a:solidFill>
                  <a:srgbClr val="DADADA"/>
                </a:solidFill>
                <a:latin typeface="Arial"/>
                <a:cs typeface="Arial"/>
              </a:rPr>
              <a:t>University</a:t>
            </a:r>
            <a:endParaRPr sz="900">
              <a:latin typeface="Arial"/>
              <a:cs typeface="Arial"/>
            </a:endParaRPr>
          </a:p>
        </p:txBody>
      </p:sp>
    </p:spTree>
    <p:extLst>
      <p:ext uri="{BB962C8B-B14F-4D97-AF65-F5344CB8AC3E}">
        <p14:creationId xmlns:p14="http://schemas.microsoft.com/office/powerpoint/2010/main" val="3553862010"/>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725936" y="653948"/>
            <a:ext cx="6283388" cy="430887"/>
          </a:xfrm>
          <a:prstGeom prst="rect">
            <a:avLst/>
          </a:prstGeom>
        </p:spPr>
        <p:txBody>
          <a:bodyPr vert="horz" wrap="square" lIns="0" tIns="0" rIns="0" bIns="0" rtlCol="0">
            <a:spAutoFit/>
          </a:bodyPr>
          <a:lstStyle/>
          <a:p>
            <a:pPr marL="9525"/>
            <a:r>
              <a:rPr lang="sv-SE" sz="2800" b="1" spc="-116" dirty="0" err="1" smtClean="0">
                <a:latin typeface="Verdana" panose="020B0604030504040204" pitchFamily="34" charset="0"/>
                <a:ea typeface="Verdana" panose="020B0604030504040204" pitchFamily="34" charset="0"/>
                <a:cs typeface="Arial"/>
              </a:rPr>
              <a:t>Decisions</a:t>
            </a:r>
            <a:r>
              <a:rPr lang="sv-SE" sz="2800" b="1" spc="-116" dirty="0" smtClean="0">
                <a:latin typeface="Verdana" panose="020B0604030504040204" pitchFamily="34" charset="0"/>
                <a:ea typeface="Verdana" panose="020B0604030504040204" pitchFamily="34" charset="0"/>
                <a:cs typeface="Arial"/>
              </a:rPr>
              <a:t> on different </a:t>
            </a:r>
            <a:r>
              <a:rPr lang="sv-SE" sz="2800" b="1" spc="-116" dirty="0" err="1" smtClean="0">
                <a:latin typeface="Verdana" panose="020B0604030504040204" pitchFamily="34" charset="0"/>
                <a:ea typeface="Verdana" panose="020B0604030504040204" pitchFamily="34" charset="0"/>
                <a:cs typeface="Arial"/>
              </a:rPr>
              <a:t>levels</a:t>
            </a:r>
            <a:endParaRPr sz="2800" b="1" dirty="0">
              <a:latin typeface="Verdana" panose="020B0604030504040204" pitchFamily="34" charset="0"/>
              <a:ea typeface="Verdana" panose="020B0604030504040204" pitchFamily="34" charset="0"/>
              <a:cs typeface="Arial"/>
            </a:endParaRPr>
          </a:p>
        </p:txBody>
      </p:sp>
      <p:sp>
        <p:nvSpPr>
          <p:cNvPr id="10" name="object 10"/>
          <p:cNvSpPr txBox="1"/>
          <p:nvPr/>
        </p:nvSpPr>
        <p:spPr>
          <a:xfrm>
            <a:off x="2848857" y="4551673"/>
            <a:ext cx="1133475" cy="138499"/>
          </a:xfrm>
          <a:prstGeom prst="rect">
            <a:avLst/>
          </a:prstGeom>
        </p:spPr>
        <p:txBody>
          <a:bodyPr vert="horz" wrap="square" lIns="0" tIns="0" rIns="0" bIns="0" rtlCol="0">
            <a:spAutoFit/>
          </a:bodyPr>
          <a:lstStyle/>
          <a:p>
            <a:pPr marL="9525"/>
            <a:r>
              <a:rPr sz="900" i="1" spc="86" dirty="0">
                <a:solidFill>
                  <a:srgbClr val="DADADA"/>
                </a:solidFill>
                <a:latin typeface="Arial"/>
                <a:cs typeface="Arial"/>
              </a:rPr>
              <a:t>©</a:t>
            </a:r>
            <a:r>
              <a:rPr sz="900" i="1" spc="-90" dirty="0">
                <a:solidFill>
                  <a:srgbClr val="DADADA"/>
                </a:solidFill>
                <a:latin typeface="Arial"/>
                <a:cs typeface="Arial"/>
              </a:rPr>
              <a:t> </a:t>
            </a:r>
            <a:r>
              <a:rPr sz="900" i="1" spc="-41" dirty="0">
                <a:solidFill>
                  <a:srgbClr val="DADADA"/>
                </a:solidFill>
                <a:latin typeface="Arial"/>
                <a:cs typeface="Arial"/>
              </a:rPr>
              <a:t>Heidelberg </a:t>
            </a:r>
            <a:r>
              <a:rPr sz="900" i="1" spc="-34" dirty="0">
                <a:solidFill>
                  <a:srgbClr val="DADADA"/>
                </a:solidFill>
                <a:latin typeface="Arial"/>
                <a:cs typeface="Arial"/>
              </a:rPr>
              <a:t>University</a:t>
            </a:r>
            <a:endParaRPr sz="900">
              <a:latin typeface="Arial"/>
              <a:cs typeface="Arial"/>
            </a:endParaRPr>
          </a:p>
        </p:txBody>
      </p:sp>
      <p:sp>
        <p:nvSpPr>
          <p:cNvPr id="5" name="object 6"/>
          <p:cNvSpPr/>
          <p:nvPr/>
        </p:nvSpPr>
        <p:spPr>
          <a:xfrm>
            <a:off x="1606552" y="1568781"/>
            <a:ext cx="4947812" cy="329638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44567373"/>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736317" y="445594"/>
            <a:ext cx="5883907" cy="430887"/>
          </a:xfrm>
          <a:prstGeom prst="rect">
            <a:avLst/>
          </a:prstGeom>
        </p:spPr>
        <p:txBody>
          <a:bodyPr vert="horz" wrap="square" lIns="0" tIns="0" rIns="0" bIns="0" rtlCol="0">
            <a:spAutoFit/>
          </a:bodyPr>
          <a:lstStyle/>
          <a:p>
            <a:pPr marL="9525"/>
            <a:r>
              <a:rPr sz="2800" b="1" spc="-270" dirty="0">
                <a:latin typeface="Verdana" panose="020B0604030504040204" pitchFamily="34" charset="0"/>
                <a:ea typeface="Verdana" panose="020B0604030504040204" pitchFamily="34" charset="0"/>
                <a:cs typeface="Arial"/>
              </a:rPr>
              <a:t>Some </a:t>
            </a:r>
            <a:r>
              <a:rPr sz="2800" b="1" spc="-49" dirty="0" err="1">
                <a:latin typeface="Verdana" panose="020B0604030504040204" pitchFamily="34" charset="0"/>
                <a:ea typeface="Verdana" panose="020B0604030504040204" pitchFamily="34" charset="0"/>
                <a:cs typeface="Arial"/>
              </a:rPr>
              <a:t>influental</a:t>
            </a:r>
            <a:r>
              <a:rPr sz="2800" b="1" spc="-143" dirty="0">
                <a:latin typeface="Verdana" panose="020B0604030504040204" pitchFamily="34" charset="0"/>
                <a:ea typeface="Verdana" panose="020B0604030504040204" pitchFamily="34" charset="0"/>
                <a:cs typeface="Arial"/>
              </a:rPr>
              <a:t> </a:t>
            </a:r>
            <a:r>
              <a:rPr lang="sv-SE" sz="2800" b="1" spc="-188" dirty="0">
                <a:latin typeface="Verdana" panose="020B0604030504040204" pitchFamily="34" charset="0"/>
                <a:ea typeface="Verdana" panose="020B0604030504040204" pitchFamily="34" charset="0"/>
                <a:cs typeface="Arial"/>
              </a:rPr>
              <a:t>p</a:t>
            </a:r>
            <a:r>
              <a:rPr sz="2800" b="1" spc="-188" dirty="0" err="1" smtClean="0">
                <a:latin typeface="Verdana" panose="020B0604030504040204" pitchFamily="34" charset="0"/>
                <a:ea typeface="Verdana" panose="020B0604030504040204" pitchFamily="34" charset="0"/>
                <a:cs typeface="Arial"/>
              </a:rPr>
              <a:t>eople</a:t>
            </a:r>
            <a:endParaRPr sz="2800" b="1" dirty="0">
              <a:latin typeface="Verdana" panose="020B0604030504040204" pitchFamily="34" charset="0"/>
              <a:ea typeface="Verdana" panose="020B0604030504040204" pitchFamily="34" charset="0"/>
              <a:cs typeface="Arial"/>
            </a:endParaRPr>
          </a:p>
        </p:txBody>
      </p:sp>
      <p:sp>
        <p:nvSpPr>
          <p:cNvPr id="8" name="object 8"/>
          <p:cNvSpPr txBox="1"/>
          <p:nvPr/>
        </p:nvSpPr>
        <p:spPr>
          <a:xfrm>
            <a:off x="4429357" y="4228700"/>
            <a:ext cx="2485072" cy="482183"/>
          </a:xfrm>
          <a:prstGeom prst="rect">
            <a:avLst/>
          </a:prstGeom>
        </p:spPr>
        <p:txBody>
          <a:bodyPr vert="horz" wrap="square" lIns="0" tIns="0" rIns="0" bIns="0" rtlCol="0">
            <a:spAutoFit/>
          </a:bodyPr>
          <a:lstStyle/>
          <a:p>
            <a:pPr marL="266700" indent="-257175">
              <a:buFont typeface="Arial"/>
              <a:buChar char="•"/>
              <a:tabLst>
                <a:tab pos="266224" algn="l"/>
                <a:tab pos="266700" algn="l"/>
              </a:tabLst>
            </a:pPr>
            <a:r>
              <a:rPr sz="1600" b="1" spc="-139" dirty="0">
                <a:solidFill>
                  <a:srgbClr val="006600"/>
                </a:solidFill>
                <a:latin typeface="Verdana" panose="020B0604030504040204" pitchFamily="34" charset="0"/>
                <a:ea typeface="Verdana" panose="020B0604030504040204" pitchFamily="34" charset="0"/>
                <a:cs typeface="Arial"/>
              </a:rPr>
              <a:t>Kimball</a:t>
            </a:r>
            <a:endParaRPr sz="1600" dirty="0">
              <a:latin typeface="Verdana" panose="020B0604030504040204" pitchFamily="34" charset="0"/>
              <a:ea typeface="Verdana" panose="020B0604030504040204" pitchFamily="34" charset="0"/>
              <a:cs typeface="Arial"/>
            </a:endParaRPr>
          </a:p>
          <a:p>
            <a:pPr marL="352425">
              <a:spcBef>
                <a:spcPts val="416"/>
              </a:spcBef>
              <a:tabLst>
                <a:tab pos="567214" algn="l"/>
              </a:tabLst>
            </a:pPr>
            <a:r>
              <a:rPr sz="1200" spc="-4" dirty="0">
                <a:solidFill>
                  <a:srgbClr val="006600"/>
                </a:solidFill>
                <a:latin typeface="Verdana" panose="020B0604030504040204" pitchFamily="34" charset="0"/>
                <a:ea typeface="Verdana" panose="020B0604030504040204" pitchFamily="34" charset="0"/>
                <a:cs typeface="Arial"/>
              </a:rPr>
              <a:t>–	</a:t>
            </a:r>
            <a:r>
              <a:rPr sz="1200" b="1" spc="-139" dirty="0">
                <a:solidFill>
                  <a:srgbClr val="006600"/>
                </a:solidFill>
                <a:latin typeface="Verdana" panose="020B0604030504040204" pitchFamily="34" charset="0"/>
                <a:ea typeface="Verdana" panose="020B0604030504040204" pitchFamily="34" charset="0"/>
                <a:cs typeface="Arial"/>
              </a:rPr>
              <a:t>The </a:t>
            </a:r>
            <a:r>
              <a:rPr sz="1200" b="1" spc="-120" dirty="0">
                <a:solidFill>
                  <a:srgbClr val="006600"/>
                </a:solidFill>
                <a:latin typeface="Verdana" panose="020B0604030504040204" pitchFamily="34" charset="0"/>
                <a:ea typeface="Verdana" panose="020B0604030504040204" pitchFamily="34" charset="0"/>
                <a:cs typeface="Arial"/>
              </a:rPr>
              <a:t>Kimball</a:t>
            </a:r>
            <a:r>
              <a:rPr sz="1200" b="1" spc="-56" dirty="0">
                <a:solidFill>
                  <a:srgbClr val="006600"/>
                </a:solidFill>
                <a:latin typeface="Verdana" panose="020B0604030504040204" pitchFamily="34" charset="0"/>
                <a:ea typeface="Verdana" panose="020B0604030504040204" pitchFamily="34" charset="0"/>
                <a:cs typeface="Arial"/>
              </a:rPr>
              <a:t> </a:t>
            </a:r>
            <a:r>
              <a:rPr sz="1200" b="1" spc="-143" dirty="0">
                <a:solidFill>
                  <a:srgbClr val="006600"/>
                </a:solidFill>
                <a:latin typeface="Verdana" panose="020B0604030504040204" pitchFamily="34" charset="0"/>
                <a:ea typeface="Verdana" panose="020B0604030504040204" pitchFamily="34" charset="0"/>
                <a:cs typeface="Arial"/>
              </a:rPr>
              <a:t>Approach</a:t>
            </a:r>
            <a:endParaRPr sz="1200" dirty="0">
              <a:latin typeface="Verdana" panose="020B0604030504040204" pitchFamily="34" charset="0"/>
              <a:ea typeface="Verdana" panose="020B0604030504040204" pitchFamily="34" charset="0"/>
              <a:cs typeface="Arial"/>
            </a:endParaRPr>
          </a:p>
        </p:txBody>
      </p:sp>
      <p:sp>
        <p:nvSpPr>
          <p:cNvPr id="9" name="object 9"/>
          <p:cNvSpPr/>
          <p:nvPr/>
        </p:nvSpPr>
        <p:spPr>
          <a:xfrm>
            <a:off x="5490105" y="3082733"/>
            <a:ext cx="990413" cy="1387059"/>
          </a:xfrm>
          <a:prstGeom prst="rect">
            <a:avLst/>
          </a:prstGeom>
          <a:blipFill>
            <a:blip r:embed="rId2" cstate="print"/>
            <a:stretch>
              <a:fillRect/>
            </a:stretch>
          </a:blipFill>
        </p:spPr>
        <p:txBody>
          <a:bodyPr wrap="square" lIns="0" tIns="0" rIns="0" bIns="0" rtlCol="0"/>
          <a:lstStyle/>
          <a:p>
            <a:endParaRPr sz="1350"/>
          </a:p>
        </p:txBody>
      </p:sp>
      <p:sp>
        <p:nvSpPr>
          <p:cNvPr id="10" name="object 10"/>
          <p:cNvSpPr/>
          <p:nvPr/>
        </p:nvSpPr>
        <p:spPr>
          <a:xfrm>
            <a:off x="3704815" y="1457948"/>
            <a:ext cx="1080119" cy="1343399"/>
          </a:xfrm>
          <a:prstGeom prst="rect">
            <a:avLst/>
          </a:prstGeom>
          <a:blipFill>
            <a:blip r:embed="rId3" cstate="print"/>
            <a:stretch>
              <a:fillRect/>
            </a:stretch>
          </a:blipFill>
        </p:spPr>
        <p:txBody>
          <a:bodyPr wrap="square" lIns="0" tIns="0" rIns="0" bIns="0" rtlCol="0"/>
          <a:lstStyle/>
          <a:p>
            <a:endParaRPr sz="1350"/>
          </a:p>
        </p:txBody>
      </p:sp>
      <p:sp>
        <p:nvSpPr>
          <p:cNvPr id="11" name="object 11"/>
          <p:cNvSpPr/>
          <p:nvPr/>
        </p:nvSpPr>
        <p:spPr>
          <a:xfrm>
            <a:off x="1119831" y="2052178"/>
            <a:ext cx="1365104" cy="1724085"/>
          </a:xfrm>
          <a:prstGeom prst="rect">
            <a:avLst/>
          </a:prstGeom>
          <a:blipFill>
            <a:blip r:embed="rId4" cstate="print"/>
            <a:stretch>
              <a:fillRect/>
            </a:stretch>
          </a:blipFill>
        </p:spPr>
        <p:txBody>
          <a:bodyPr wrap="square" lIns="0" tIns="0" rIns="0" bIns="0" rtlCol="0"/>
          <a:lstStyle/>
          <a:p>
            <a:endParaRPr sz="1350"/>
          </a:p>
        </p:txBody>
      </p:sp>
      <p:sp>
        <p:nvSpPr>
          <p:cNvPr id="12" name="object 12"/>
          <p:cNvSpPr txBox="1"/>
          <p:nvPr/>
        </p:nvSpPr>
        <p:spPr>
          <a:xfrm>
            <a:off x="736317" y="1121899"/>
            <a:ext cx="2546033" cy="730969"/>
          </a:xfrm>
          <a:prstGeom prst="rect">
            <a:avLst/>
          </a:prstGeom>
        </p:spPr>
        <p:txBody>
          <a:bodyPr vert="horz" wrap="square" lIns="0" tIns="0" rIns="0" bIns="0" rtlCol="0">
            <a:spAutoFit/>
          </a:bodyPr>
          <a:lstStyle/>
          <a:p>
            <a:pPr marL="266700" indent="-257175">
              <a:buFont typeface="Arial"/>
              <a:buChar char="•"/>
              <a:tabLst>
                <a:tab pos="266224" algn="l"/>
                <a:tab pos="266700" algn="l"/>
              </a:tabLst>
            </a:pPr>
            <a:r>
              <a:rPr sz="1600" b="1" spc="-225" dirty="0">
                <a:solidFill>
                  <a:srgbClr val="006600"/>
                </a:solidFill>
                <a:latin typeface="Verdana" panose="020B0604030504040204" pitchFamily="34" charset="0"/>
                <a:ea typeface="Verdana" panose="020B0604030504040204" pitchFamily="34" charset="0"/>
                <a:cs typeface="Arial"/>
              </a:rPr>
              <a:t>Codd</a:t>
            </a:r>
            <a:endParaRPr sz="1600" dirty="0">
              <a:latin typeface="Verdana" panose="020B0604030504040204" pitchFamily="34" charset="0"/>
              <a:ea typeface="Verdana" panose="020B0604030504040204" pitchFamily="34" charset="0"/>
              <a:cs typeface="Arial"/>
            </a:endParaRPr>
          </a:p>
          <a:p>
            <a:pPr marL="567214" lvl="1" indent="-214789">
              <a:spcBef>
                <a:spcPts val="450"/>
              </a:spcBef>
              <a:buFont typeface="Arial"/>
              <a:buChar char="–"/>
              <a:tabLst>
                <a:tab pos="567690" algn="l"/>
              </a:tabLst>
            </a:pPr>
            <a:r>
              <a:rPr sz="1200" b="1" spc="-150" dirty="0">
                <a:solidFill>
                  <a:srgbClr val="006600"/>
                </a:solidFill>
                <a:latin typeface="Verdana" panose="020B0604030504040204" pitchFamily="34" charset="0"/>
                <a:ea typeface="Verdana" panose="020B0604030504040204" pitchFamily="34" charset="0"/>
                <a:cs typeface="Arial"/>
              </a:rPr>
              <a:t>The </a:t>
            </a:r>
            <a:r>
              <a:rPr sz="1200" b="1" spc="-86" dirty="0">
                <a:solidFill>
                  <a:srgbClr val="006600"/>
                </a:solidFill>
                <a:latin typeface="Verdana" panose="020B0604030504040204" pitchFamily="34" charset="0"/>
                <a:ea typeface="Verdana" panose="020B0604030504040204" pitchFamily="34" charset="0"/>
                <a:cs typeface="Arial"/>
              </a:rPr>
              <a:t>relational</a:t>
            </a:r>
            <a:r>
              <a:rPr sz="1200" b="1" spc="-94" dirty="0">
                <a:solidFill>
                  <a:srgbClr val="006600"/>
                </a:solidFill>
                <a:latin typeface="Verdana" panose="020B0604030504040204" pitchFamily="34" charset="0"/>
                <a:ea typeface="Verdana" panose="020B0604030504040204" pitchFamily="34" charset="0"/>
                <a:cs typeface="Arial"/>
              </a:rPr>
              <a:t> </a:t>
            </a:r>
            <a:r>
              <a:rPr sz="1200" b="1" spc="-113" dirty="0">
                <a:solidFill>
                  <a:srgbClr val="006600"/>
                </a:solidFill>
                <a:latin typeface="Verdana" panose="020B0604030504040204" pitchFamily="34" charset="0"/>
                <a:ea typeface="Verdana" panose="020B0604030504040204" pitchFamily="34" charset="0"/>
                <a:cs typeface="Arial"/>
              </a:rPr>
              <a:t>model</a:t>
            </a:r>
            <a:endParaRPr sz="1200" dirty="0">
              <a:latin typeface="Verdana" panose="020B0604030504040204" pitchFamily="34" charset="0"/>
              <a:ea typeface="Verdana" panose="020B0604030504040204" pitchFamily="34" charset="0"/>
              <a:cs typeface="Arial"/>
            </a:endParaRPr>
          </a:p>
          <a:p>
            <a:pPr marL="567214" lvl="1" indent="-214789">
              <a:spcBef>
                <a:spcPts val="428"/>
              </a:spcBef>
              <a:buFont typeface="Arial"/>
              <a:buChar char="–"/>
              <a:tabLst>
                <a:tab pos="567690" algn="l"/>
              </a:tabLst>
            </a:pPr>
            <a:r>
              <a:rPr sz="1200" b="1" spc="-214" dirty="0">
                <a:solidFill>
                  <a:srgbClr val="006600"/>
                </a:solidFill>
                <a:latin typeface="Verdana" panose="020B0604030504040204" pitchFamily="34" charset="0"/>
                <a:ea typeface="Verdana" panose="020B0604030504040204" pitchFamily="34" charset="0"/>
                <a:cs typeface="Arial"/>
              </a:rPr>
              <a:t>OLTP/OLAP</a:t>
            </a:r>
            <a:endParaRPr sz="1200" dirty="0">
              <a:latin typeface="Verdana" panose="020B0604030504040204" pitchFamily="34" charset="0"/>
              <a:ea typeface="Verdana" panose="020B0604030504040204" pitchFamily="34" charset="0"/>
              <a:cs typeface="Arial"/>
            </a:endParaRPr>
          </a:p>
        </p:txBody>
      </p:sp>
      <p:sp>
        <p:nvSpPr>
          <p:cNvPr id="13" name="object 13"/>
          <p:cNvSpPr txBox="1"/>
          <p:nvPr/>
        </p:nvSpPr>
        <p:spPr>
          <a:xfrm>
            <a:off x="4923621" y="1398679"/>
            <a:ext cx="2326481" cy="730969"/>
          </a:xfrm>
          <a:prstGeom prst="rect">
            <a:avLst/>
          </a:prstGeom>
        </p:spPr>
        <p:txBody>
          <a:bodyPr vert="horz" wrap="square" lIns="0" tIns="0" rIns="0" bIns="0" rtlCol="0">
            <a:spAutoFit/>
          </a:bodyPr>
          <a:lstStyle/>
          <a:p>
            <a:pPr marL="266700" indent="-257175">
              <a:buFont typeface="Arial"/>
              <a:buChar char="•"/>
              <a:tabLst>
                <a:tab pos="266224" algn="l"/>
                <a:tab pos="266700" algn="l"/>
              </a:tabLst>
            </a:pPr>
            <a:r>
              <a:rPr sz="1600" b="1" spc="-135" dirty="0">
                <a:solidFill>
                  <a:srgbClr val="006600"/>
                </a:solidFill>
                <a:latin typeface="Verdana" panose="020B0604030504040204" pitchFamily="34" charset="0"/>
                <a:ea typeface="Verdana" panose="020B0604030504040204" pitchFamily="34" charset="0"/>
                <a:cs typeface="Arial"/>
              </a:rPr>
              <a:t>Imnon</a:t>
            </a:r>
            <a:endParaRPr sz="1600" dirty="0">
              <a:latin typeface="Verdana" panose="020B0604030504040204" pitchFamily="34" charset="0"/>
              <a:ea typeface="Verdana" panose="020B0604030504040204" pitchFamily="34" charset="0"/>
              <a:cs typeface="Arial"/>
            </a:endParaRPr>
          </a:p>
          <a:p>
            <a:pPr marL="352425">
              <a:spcBef>
                <a:spcPts val="450"/>
              </a:spcBef>
            </a:pPr>
            <a:r>
              <a:rPr sz="1200" spc="-4" dirty="0">
                <a:solidFill>
                  <a:srgbClr val="006600"/>
                </a:solidFill>
                <a:latin typeface="Verdana" panose="020B0604030504040204" pitchFamily="34" charset="0"/>
                <a:ea typeface="Verdana" panose="020B0604030504040204" pitchFamily="34" charset="0"/>
                <a:cs typeface="Arial"/>
              </a:rPr>
              <a:t>– </a:t>
            </a:r>
            <a:r>
              <a:rPr sz="1200" b="1" spc="-105" dirty="0">
                <a:solidFill>
                  <a:srgbClr val="006600"/>
                </a:solidFill>
                <a:latin typeface="Verdana" panose="020B0604030504040204" pitchFamily="34" charset="0"/>
                <a:ea typeface="Verdana" panose="020B0604030504040204" pitchFamily="34" charset="0"/>
                <a:cs typeface="Arial"/>
              </a:rPr>
              <a:t>Data</a:t>
            </a:r>
            <a:r>
              <a:rPr sz="1200" b="1" spc="49" dirty="0">
                <a:solidFill>
                  <a:srgbClr val="006600"/>
                </a:solidFill>
                <a:latin typeface="Verdana" panose="020B0604030504040204" pitchFamily="34" charset="0"/>
                <a:ea typeface="Verdana" panose="020B0604030504040204" pitchFamily="34" charset="0"/>
                <a:cs typeface="Arial"/>
              </a:rPr>
              <a:t> </a:t>
            </a:r>
            <a:r>
              <a:rPr sz="1200" b="1" spc="-143" dirty="0">
                <a:solidFill>
                  <a:srgbClr val="006600"/>
                </a:solidFill>
                <a:latin typeface="Verdana" panose="020B0604030504040204" pitchFamily="34" charset="0"/>
                <a:ea typeface="Verdana" panose="020B0604030504040204" pitchFamily="34" charset="0"/>
                <a:cs typeface="Arial"/>
              </a:rPr>
              <a:t>Warehousing</a:t>
            </a:r>
            <a:endParaRPr sz="1200" dirty="0">
              <a:latin typeface="Verdana" panose="020B0604030504040204" pitchFamily="34" charset="0"/>
              <a:ea typeface="Verdana" panose="020B0604030504040204" pitchFamily="34" charset="0"/>
              <a:cs typeface="Arial"/>
            </a:endParaRPr>
          </a:p>
          <a:p>
            <a:pPr marL="352425">
              <a:spcBef>
                <a:spcPts val="428"/>
              </a:spcBef>
            </a:pPr>
            <a:r>
              <a:rPr sz="1200" spc="-4" dirty="0">
                <a:solidFill>
                  <a:srgbClr val="006600"/>
                </a:solidFill>
                <a:latin typeface="Verdana" panose="020B0604030504040204" pitchFamily="34" charset="0"/>
                <a:ea typeface="Verdana" panose="020B0604030504040204" pitchFamily="34" charset="0"/>
                <a:cs typeface="Arial"/>
              </a:rPr>
              <a:t>– </a:t>
            </a:r>
            <a:r>
              <a:rPr sz="1200" b="1" spc="-127" dirty="0">
                <a:solidFill>
                  <a:srgbClr val="006600"/>
                </a:solidFill>
                <a:latin typeface="Verdana" panose="020B0604030504040204" pitchFamily="34" charset="0"/>
                <a:ea typeface="Verdana" panose="020B0604030504040204" pitchFamily="34" charset="0"/>
                <a:cs typeface="Arial"/>
              </a:rPr>
              <a:t>DW</a:t>
            </a:r>
            <a:r>
              <a:rPr sz="1200" b="1" spc="30" dirty="0">
                <a:solidFill>
                  <a:srgbClr val="006600"/>
                </a:solidFill>
                <a:latin typeface="Verdana" panose="020B0604030504040204" pitchFamily="34" charset="0"/>
                <a:ea typeface="Verdana" panose="020B0604030504040204" pitchFamily="34" charset="0"/>
                <a:cs typeface="Arial"/>
              </a:rPr>
              <a:t> </a:t>
            </a:r>
            <a:r>
              <a:rPr sz="1200" b="1" spc="-71" dirty="0">
                <a:solidFill>
                  <a:srgbClr val="006600"/>
                </a:solidFill>
                <a:latin typeface="Verdana" panose="020B0604030504040204" pitchFamily="34" charset="0"/>
                <a:ea typeface="Verdana" panose="020B0604030504040204" pitchFamily="34" charset="0"/>
                <a:cs typeface="Arial"/>
              </a:rPr>
              <a:t>2.0</a:t>
            </a:r>
            <a:endParaRPr sz="1200" dirty="0">
              <a:latin typeface="Verdana" panose="020B0604030504040204" pitchFamily="34" charset="0"/>
              <a:ea typeface="Verdana" panose="020B0604030504040204" pitchFamily="34" charset="0"/>
              <a:cs typeface="Arial"/>
            </a:endParaRPr>
          </a:p>
        </p:txBody>
      </p:sp>
      <p:sp>
        <p:nvSpPr>
          <p:cNvPr id="14" name="object 14"/>
          <p:cNvSpPr/>
          <p:nvPr/>
        </p:nvSpPr>
        <p:spPr>
          <a:xfrm>
            <a:off x="6557069" y="2762226"/>
            <a:ext cx="1418108" cy="1613894"/>
          </a:xfrm>
          <a:prstGeom prst="rect">
            <a:avLst/>
          </a:prstGeom>
          <a:blipFill>
            <a:blip r:embed="rId5" cstate="print"/>
            <a:stretch>
              <a:fillRect/>
            </a:stretch>
          </a:blipFill>
        </p:spPr>
        <p:txBody>
          <a:bodyPr wrap="square" lIns="0" tIns="0" rIns="0" bIns="0" rtlCol="0"/>
          <a:lstStyle/>
          <a:p>
            <a:endParaRPr sz="1350"/>
          </a:p>
        </p:txBody>
      </p:sp>
      <p:sp>
        <p:nvSpPr>
          <p:cNvPr id="15" name="object 15"/>
          <p:cNvSpPr/>
          <p:nvPr/>
        </p:nvSpPr>
        <p:spPr>
          <a:xfrm>
            <a:off x="6685453" y="4014466"/>
            <a:ext cx="457952" cy="361654"/>
          </a:xfrm>
          <a:prstGeom prst="rect">
            <a:avLst/>
          </a:prstGeom>
          <a:blipFill>
            <a:blip r:embed="rId6"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709238483"/>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906883" y="606339"/>
            <a:ext cx="7228123" cy="646331"/>
          </a:xfrm>
          <a:prstGeom prst="rect">
            <a:avLst/>
          </a:prstGeom>
        </p:spPr>
        <p:txBody>
          <a:bodyPr vert="horz" wrap="square" lIns="0" tIns="0" rIns="0" bIns="0" rtlCol="0">
            <a:spAutoFit/>
          </a:bodyPr>
          <a:lstStyle/>
          <a:p>
            <a:pPr marL="9525"/>
            <a:r>
              <a:rPr sz="2800" b="1" spc="-236" dirty="0">
                <a:latin typeface="Verdana" panose="020B0604030504040204" pitchFamily="34" charset="0"/>
                <a:ea typeface="Verdana" panose="020B0604030504040204" pitchFamily="34" charset="0"/>
                <a:cs typeface="Arial"/>
              </a:rPr>
              <a:t>The </a:t>
            </a:r>
            <a:r>
              <a:rPr sz="2800" b="1" spc="-188" dirty="0">
                <a:latin typeface="Verdana" panose="020B0604030504040204" pitchFamily="34" charset="0"/>
                <a:ea typeface="Verdana" panose="020B0604030504040204" pitchFamily="34" charset="0"/>
                <a:cs typeface="Arial"/>
              </a:rPr>
              <a:t>Data </a:t>
            </a:r>
            <a:r>
              <a:rPr sz="2800" b="1" spc="-176" dirty="0">
                <a:latin typeface="Verdana" panose="020B0604030504040204" pitchFamily="34" charset="0"/>
                <a:ea typeface="Verdana" panose="020B0604030504040204" pitchFamily="34" charset="0"/>
                <a:cs typeface="Arial"/>
              </a:rPr>
              <a:t>Warehouse </a:t>
            </a:r>
            <a:r>
              <a:rPr sz="2800" b="1" spc="-90" dirty="0">
                <a:latin typeface="Verdana" panose="020B0604030504040204" pitchFamily="34" charset="0"/>
                <a:ea typeface="Verdana" panose="020B0604030504040204" pitchFamily="34" charset="0"/>
                <a:cs typeface="Arial"/>
              </a:rPr>
              <a:t>-</a:t>
            </a:r>
            <a:r>
              <a:rPr sz="2800" b="1" spc="-101" dirty="0">
                <a:latin typeface="Verdana" panose="020B0604030504040204" pitchFamily="34" charset="0"/>
                <a:ea typeface="Verdana" panose="020B0604030504040204" pitchFamily="34" charset="0"/>
                <a:cs typeface="Arial"/>
              </a:rPr>
              <a:t> </a:t>
            </a:r>
            <a:r>
              <a:rPr sz="2800" b="1" spc="-30" dirty="0">
                <a:latin typeface="Verdana" panose="020B0604030504040204" pitchFamily="34" charset="0"/>
                <a:ea typeface="Verdana" panose="020B0604030504040204" pitchFamily="34" charset="0"/>
                <a:cs typeface="Arial"/>
              </a:rPr>
              <a:t>definition</a:t>
            </a:r>
            <a:endParaRPr sz="2800" b="1" dirty="0">
              <a:latin typeface="Verdana" panose="020B0604030504040204" pitchFamily="34" charset="0"/>
              <a:ea typeface="Verdana" panose="020B0604030504040204" pitchFamily="34" charset="0"/>
              <a:cs typeface="Arial"/>
            </a:endParaRPr>
          </a:p>
          <a:p>
            <a:pPr>
              <a:spcBef>
                <a:spcPts val="41"/>
              </a:spcBef>
            </a:pPr>
            <a:endParaRPr sz="1400" spc="-68" dirty="0">
              <a:latin typeface="Arial"/>
              <a:cs typeface="Arial"/>
            </a:endParaRPr>
          </a:p>
        </p:txBody>
      </p:sp>
      <p:sp>
        <p:nvSpPr>
          <p:cNvPr id="8" name="object 8"/>
          <p:cNvSpPr/>
          <p:nvPr/>
        </p:nvSpPr>
        <p:spPr>
          <a:xfrm>
            <a:off x="995872" y="1392435"/>
            <a:ext cx="1410998" cy="1846659"/>
          </a:xfrm>
          <a:prstGeom prst="rect">
            <a:avLst/>
          </a:prstGeom>
          <a:blipFill>
            <a:blip r:embed="rId2" cstate="print"/>
            <a:stretch>
              <a:fillRect/>
            </a:stretch>
          </a:blipFill>
        </p:spPr>
        <p:txBody>
          <a:bodyPr wrap="square" lIns="0" tIns="0" rIns="0" bIns="0" rtlCol="0"/>
          <a:lstStyle/>
          <a:p>
            <a:endParaRPr sz="1350"/>
          </a:p>
        </p:txBody>
      </p:sp>
      <p:sp>
        <p:nvSpPr>
          <p:cNvPr id="10" name="TextBox 9"/>
          <p:cNvSpPr txBox="1"/>
          <p:nvPr/>
        </p:nvSpPr>
        <p:spPr>
          <a:xfrm>
            <a:off x="2819884" y="1355463"/>
            <a:ext cx="5157468" cy="1538883"/>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rPr>
              <a:t>”A data warehouse is </a:t>
            </a:r>
            <a:r>
              <a:rPr lang="en-US" sz="2000" dirty="0" smtClean="0">
                <a:latin typeface="Verdana" panose="020B0604030504040204" pitchFamily="34" charset="0"/>
                <a:ea typeface="Verdana" panose="020B0604030504040204" pitchFamily="34" charset="0"/>
              </a:rPr>
              <a:t>a </a:t>
            </a:r>
            <a:r>
              <a:rPr lang="en-US" sz="2000" b="1" dirty="0">
                <a:latin typeface="Verdana" panose="020B0604030504040204" pitchFamily="34" charset="0"/>
                <a:ea typeface="Verdana" panose="020B0604030504040204" pitchFamily="34" charset="0"/>
              </a:rPr>
              <a:t>subject oriented</a:t>
            </a:r>
            <a:r>
              <a:rPr lang="en-US" sz="2000" dirty="0">
                <a:latin typeface="Verdana" panose="020B0604030504040204" pitchFamily="34" charset="0"/>
                <a:ea typeface="Verdana" panose="020B0604030504040204" pitchFamily="34" charset="0"/>
              </a:rPr>
              <a:t>, </a:t>
            </a:r>
            <a:r>
              <a:rPr lang="en-US" sz="2000" b="1" dirty="0" smtClean="0">
                <a:latin typeface="Verdana" panose="020B0604030504040204" pitchFamily="34" charset="0"/>
                <a:ea typeface="Verdana" panose="020B0604030504040204" pitchFamily="34" charset="0"/>
              </a:rPr>
              <a:t>integrated</a:t>
            </a:r>
            <a:r>
              <a:rPr lang="en-US" sz="2000" dirty="0">
                <a:latin typeface="Verdana" panose="020B0604030504040204" pitchFamily="34" charset="0"/>
                <a:ea typeface="Verdana" panose="020B0604030504040204" pitchFamily="34" charset="0"/>
              </a:rPr>
              <a:t>, </a:t>
            </a:r>
            <a:r>
              <a:rPr lang="en-US" sz="2000" b="1" dirty="0" smtClean="0">
                <a:latin typeface="Verdana" panose="020B0604030504040204" pitchFamily="34" charset="0"/>
                <a:ea typeface="Verdana" panose="020B0604030504040204" pitchFamily="34" charset="0"/>
              </a:rPr>
              <a:t>non-volatile</a:t>
            </a:r>
            <a:r>
              <a:rPr lang="en-US" sz="2000" dirty="0">
                <a:latin typeface="Verdana" panose="020B0604030504040204" pitchFamily="34" charset="0"/>
                <a:ea typeface="Verdana" panose="020B0604030504040204" pitchFamily="34" charset="0"/>
              </a:rPr>
              <a:t>, and </a:t>
            </a:r>
            <a:r>
              <a:rPr lang="en-US" sz="2000" b="1" dirty="0" smtClean="0">
                <a:latin typeface="Verdana" panose="020B0604030504040204" pitchFamily="34" charset="0"/>
                <a:ea typeface="Verdana" panose="020B0604030504040204" pitchFamily="34" charset="0"/>
              </a:rPr>
              <a:t>time-variant</a:t>
            </a:r>
            <a:r>
              <a:rPr lang="en-US" sz="2000" dirty="0" smtClean="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collection of </a:t>
            </a:r>
            <a:r>
              <a:rPr lang="en-US" sz="2000" dirty="0" smtClean="0">
                <a:latin typeface="Verdana" panose="020B0604030504040204" pitchFamily="34" charset="0"/>
                <a:ea typeface="Verdana" panose="020B0604030504040204" pitchFamily="34" charset="0"/>
              </a:rPr>
              <a:t>data </a:t>
            </a:r>
            <a:r>
              <a:rPr lang="en-US" sz="2000" dirty="0">
                <a:latin typeface="Verdana" panose="020B0604030504040204" pitchFamily="34" charset="0"/>
                <a:ea typeface="Verdana" panose="020B0604030504040204" pitchFamily="34" charset="0"/>
              </a:rPr>
              <a:t>in support of  </a:t>
            </a:r>
            <a:r>
              <a:rPr lang="en-US" sz="2000" dirty="0" smtClean="0">
                <a:latin typeface="Verdana" panose="020B0604030504040204" pitchFamily="34" charset="0"/>
                <a:ea typeface="Verdana" panose="020B0604030504040204" pitchFamily="34" charset="0"/>
              </a:rPr>
              <a:t>management’s </a:t>
            </a:r>
            <a:r>
              <a:rPr lang="en-US" sz="2000" dirty="0">
                <a:latin typeface="Verdana" panose="020B0604030504040204" pitchFamily="34" charset="0"/>
                <a:ea typeface="Verdana" panose="020B0604030504040204" pitchFamily="34" charset="0"/>
              </a:rPr>
              <a:t>decisions”.</a:t>
            </a:r>
          </a:p>
          <a:p>
            <a:r>
              <a:rPr lang="en-US" sz="1400" dirty="0" smtClean="0"/>
              <a:t>		</a:t>
            </a:r>
            <a:endParaRPr lang="sv-SE" sz="1400" dirty="0"/>
          </a:p>
        </p:txBody>
      </p:sp>
      <p:sp>
        <p:nvSpPr>
          <p:cNvPr id="2" name="TextBox 1"/>
          <p:cNvSpPr txBox="1"/>
          <p:nvPr/>
        </p:nvSpPr>
        <p:spPr>
          <a:xfrm>
            <a:off x="2924988" y="3538423"/>
            <a:ext cx="2311206" cy="1323439"/>
          </a:xfrm>
          <a:prstGeom prst="rect">
            <a:avLst/>
          </a:prstGeom>
          <a:noFill/>
        </p:spPr>
        <p:txBody>
          <a:bodyPr wrap="square" rtlCol="0">
            <a:spAutoFit/>
          </a:bodyPr>
          <a:lstStyle/>
          <a:p>
            <a:r>
              <a:rPr lang="sv-SE" sz="1600" i="1" dirty="0" err="1" smtClean="0">
                <a:latin typeface="Verdana" panose="020B0604030504040204" pitchFamily="34" charset="0"/>
                <a:ea typeface="Verdana" panose="020B0604030504040204" pitchFamily="34" charset="0"/>
              </a:rPr>
              <a:t>These</a:t>
            </a:r>
            <a:r>
              <a:rPr lang="sv-SE" sz="1600" i="1" dirty="0" smtClean="0">
                <a:latin typeface="Verdana" panose="020B0604030504040204" pitchFamily="34" charset="0"/>
                <a:ea typeface="Verdana" panose="020B0604030504040204" pitchFamily="34" charset="0"/>
              </a:rPr>
              <a:t> </a:t>
            </a:r>
            <a:r>
              <a:rPr lang="sv-SE" sz="1600" i="1" dirty="0" err="1" smtClean="0">
                <a:latin typeface="Verdana" panose="020B0604030504040204" pitchFamily="34" charset="0"/>
                <a:ea typeface="Verdana" panose="020B0604030504040204" pitchFamily="34" charset="0"/>
              </a:rPr>
              <a:t>four</a:t>
            </a:r>
            <a:r>
              <a:rPr lang="sv-SE" sz="1600" i="1" dirty="0" smtClean="0">
                <a:latin typeface="Verdana" panose="020B0604030504040204" pitchFamily="34" charset="0"/>
                <a:ea typeface="Verdana" panose="020B0604030504040204" pitchFamily="34" charset="0"/>
              </a:rPr>
              <a:t> </a:t>
            </a:r>
            <a:r>
              <a:rPr lang="sv-SE" sz="1600" i="1" dirty="0" err="1" smtClean="0">
                <a:latin typeface="Verdana" panose="020B0604030504040204" pitchFamily="34" charset="0"/>
                <a:ea typeface="Verdana" panose="020B0604030504040204" pitchFamily="34" charset="0"/>
              </a:rPr>
              <a:t>concepts</a:t>
            </a:r>
            <a:r>
              <a:rPr lang="sv-SE" sz="1600" i="1" dirty="0" smtClean="0">
                <a:latin typeface="Verdana" panose="020B0604030504040204" pitchFamily="34" charset="0"/>
                <a:ea typeface="Verdana" panose="020B0604030504040204" pitchFamily="34" charset="0"/>
              </a:rPr>
              <a:t> </a:t>
            </a:r>
            <a:r>
              <a:rPr lang="sv-SE" sz="1600" i="1" dirty="0" err="1" smtClean="0">
                <a:latin typeface="Verdana" panose="020B0604030504040204" pitchFamily="34" charset="0"/>
                <a:ea typeface="Verdana" panose="020B0604030504040204" pitchFamily="34" charset="0"/>
              </a:rPr>
              <a:t>can</a:t>
            </a:r>
            <a:r>
              <a:rPr lang="sv-SE" sz="1600" i="1" dirty="0" smtClean="0">
                <a:latin typeface="Verdana" panose="020B0604030504040204" pitchFamily="34" charset="0"/>
                <a:ea typeface="Verdana" panose="020B0604030504040204" pitchFamily="34" charset="0"/>
              </a:rPr>
              <a:t> be </a:t>
            </a:r>
            <a:r>
              <a:rPr lang="sv-SE" sz="1600" i="1" dirty="0" err="1" smtClean="0">
                <a:latin typeface="Verdana" panose="020B0604030504040204" pitchFamily="34" charset="0"/>
                <a:ea typeface="Verdana" panose="020B0604030504040204" pitchFamily="34" charset="0"/>
              </a:rPr>
              <a:t>seen</a:t>
            </a:r>
            <a:r>
              <a:rPr lang="sv-SE" sz="1600" i="1" dirty="0" smtClean="0">
                <a:latin typeface="Verdana" panose="020B0604030504040204" pitchFamily="34" charset="0"/>
                <a:ea typeface="Verdana" panose="020B0604030504040204" pitchFamily="34" charset="0"/>
              </a:rPr>
              <a:t> as major </a:t>
            </a:r>
            <a:r>
              <a:rPr lang="sv-SE" sz="1600" i="1" dirty="0" err="1" smtClean="0">
                <a:latin typeface="Verdana" panose="020B0604030504040204" pitchFamily="34" charset="0"/>
                <a:ea typeface="Verdana" panose="020B0604030504040204" pitchFamily="34" charset="0"/>
              </a:rPr>
              <a:t>requirements</a:t>
            </a:r>
            <a:r>
              <a:rPr lang="sv-SE" sz="1600" i="1" dirty="0" smtClean="0">
                <a:latin typeface="Verdana" panose="020B0604030504040204" pitchFamily="34" charset="0"/>
                <a:ea typeface="Verdana" panose="020B0604030504040204" pitchFamily="34" charset="0"/>
              </a:rPr>
              <a:t> on the DW/BI systems</a:t>
            </a:r>
            <a:endParaRPr lang="sv-SE" sz="1600" i="1" dirty="0">
              <a:latin typeface="Verdana" panose="020B0604030504040204" pitchFamily="34" charset="0"/>
              <a:ea typeface="Verdana" panose="020B0604030504040204" pitchFamily="34" charset="0"/>
            </a:endParaRPr>
          </a:p>
        </p:txBody>
      </p:sp>
      <p:sp>
        <p:nvSpPr>
          <p:cNvPr id="6" name="TextBox 5"/>
          <p:cNvSpPr txBox="1"/>
          <p:nvPr/>
        </p:nvSpPr>
        <p:spPr>
          <a:xfrm>
            <a:off x="5969504" y="3538423"/>
            <a:ext cx="2311206" cy="1077218"/>
          </a:xfrm>
          <a:prstGeom prst="rect">
            <a:avLst/>
          </a:prstGeom>
          <a:noFill/>
        </p:spPr>
        <p:txBody>
          <a:bodyPr wrap="square" rtlCol="0">
            <a:spAutoFit/>
          </a:bodyPr>
          <a:lstStyle/>
          <a:p>
            <a:r>
              <a:rPr lang="sv-SE" sz="1600" i="1" dirty="0" err="1" smtClean="0">
                <a:latin typeface="Verdana" panose="020B0604030504040204" pitchFamily="34" charset="0"/>
                <a:ea typeface="Verdana" panose="020B0604030504040204" pitchFamily="34" charset="0"/>
              </a:rPr>
              <a:t>However</a:t>
            </a:r>
            <a:r>
              <a:rPr lang="sv-SE" sz="1600" i="1" dirty="0" smtClean="0">
                <a:latin typeface="Verdana" panose="020B0604030504040204" pitchFamily="34" charset="0"/>
                <a:ea typeface="Verdana" panose="020B0604030504040204" pitchFamily="34" charset="0"/>
              </a:rPr>
              <a:t>, it is not </a:t>
            </a:r>
            <a:r>
              <a:rPr lang="sv-SE" sz="1600" i="1" dirty="0" err="1" smtClean="0">
                <a:latin typeface="Verdana" panose="020B0604030504040204" pitchFamily="34" charset="0"/>
                <a:ea typeface="Verdana" panose="020B0604030504040204" pitchFamily="34" charset="0"/>
              </a:rPr>
              <a:t>clear</a:t>
            </a:r>
            <a:r>
              <a:rPr lang="sv-SE" sz="1600" i="1" dirty="0" smtClean="0">
                <a:latin typeface="Verdana" panose="020B0604030504040204" pitchFamily="34" charset="0"/>
                <a:ea typeface="Verdana" panose="020B0604030504040204" pitchFamily="34" charset="0"/>
              </a:rPr>
              <a:t> </a:t>
            </a:r>
            <a:r>
              <a:rPr lang="sv-SE" sz="1600" i="1" dirty="0" err="1" smtClean="0">
                <a:latin typeface="Verdana" panose="020B0604030504040204" pitchFamily="34" charset="0"/>
                <a:ea typeface="Verdana" panose="020B0604030504040204" pitchFamily="34" charset="0"/>
              </a:rPr>
              <a:t>what</a:t>
            </a:r>
            <a:r>
              <a:rPr lang="sv-SE" sz="1600" i="1" dirty="0" smtClean="0">
                <a:latin typeface="Verdana" panose="020B0604030504040204" pitchFamily="34" charset="0"/>
                <a:ea typeface="Verdana" panose="020B0604030504040204" pitchFamily="34" charset="0"/>
              </a:rPr>
              <a:t> the </a:t>
            </a:r>
            <a:r>
              <a:rPr lang="sv-SE" sz="1600" i="1" dirty="0" err="1" smtClean="0">
                <a:latin typeface="Verdana" panose="020B0604030504040204" pitchFamily="34" charset="0"/>
                <a:ea typeface="Verdana" panose="020B0604030504040204" pitchFamily="34" charset="0"/>
              </a:rPr>
              <a:t>meaning</a:t>
            </a:r>
            <a:r>
              <a:rPr lang="sv-SE" sz="1600" i="1" dirty="0" smtClean="0">
                <a:latin typeface="Verdana" panose="020B0604030504040204" pitchFamily="34" charset="0"/>
                <a:ea typeface="Verdana" panose="020B0604030504040204" pitchFamily="34" charset="0"/>
              </a:rPr>
              <a:t> </a:t>
            </a:r>
            <a:r>
              <a:rPr lang="sv-SE" sz="1600" i="1" dirty="0" err="1" smtClean="0">
                <a:latin typeface="Verdana" panose="020B0604030504040204" pitchFamily="34" charset="0"/>
                <a:ea typeface="Verdana" panose="020B0604030504040204" pitchFamily="34" charset="0"/>
              </a:rPr>
              <a:t>of</a:t>
            </a:r>
            <a:r>
              <a:rPr lang="sv-SE" sz="1600" i="1" dirty="0" smtClean="0">
                <a:latin typeface="Verdana" panose="020B0604030504040204" pitchFamily="34" charset="0"/>
                <a:ea typeface="Verdana" panose="020B0604030504040204" pitchFamily="34" charset="0"/>
              </a:rPr>
              <a:t> </a:t>
            </a:r>
            <a:r>
              <a:rPr lang="sv-SE" sz="1600" i="1" dirty="0" err="1" smtClean="0">
                <a:latin typeface="Verdana" panose="020B0604030504040204" pitchFamily="34" charset="0"/>
                <a:ea typeface="Verdana" panose="020B0604030504040204" pitchFamily="34" charset="0"/>
              </a:rPr>
              <a:t>these</a:t>
            </a:r>
            <a:r>
              <a:rPr lang="sv-SE" sz="1600" i="1" dirty="0" smtClean="0">
                <a:latin typeface="Verdana" panose="020B0604030504040204" pitchFamily="34" charset="0"/>
                <a:ea typeface="Verdana" panose="020B0604030504040204" pitchFamily="34" charset="0"/>
              </a:rPr>
              <a:t> </a:t>
            </a:r>
            <a:r>
              <a:rPr lang="sv-SE" sz="1600" i="1" dirty="0" err="1" smtClean="0">
                <a:latin typeface="Verdana" panose="020B0604030504040204" pitchFamily="34" charset="0"/>
                <a:ea typeface="Verdana" panose="020B0604030504040204" pitchFamily="34" charset="0"/>
              </a:rPr>
              <a:t>four</a:t>
            </a:r>
            <a:r>
              <a:rPr lang="sv-SE" sz="1600" i="1" dirty="0" smtClean="0">
                <a:latin typeface="Verdana" panose="020B0604030504040204" pitchFamily="34" charset="0"/>
                <a:ea typeface="Verdana" panose="020B0604030504040204" pitchFamily="34" charset="0"/>
              </a:rPr>
              <a:t> terms </a:t>
            </a:r>
            <a:r>
              <a:rPr lang="sv-SE" sz="1600" i="1" dirty="0" err="1" smtClean="0">
                <a:latin typeface="Verdana" panose="020B0604030504040204" pitchFamily="34" charset="0"/>
                <a:ea typeface="Verdana" panose="020B0604030504040204" pitchFamily="34" charset="0"/>
              </a:rPr>
              <a:t>are</a:t>
            </a:r>
            <a:r>
              <a:rPr lang="sv-SE" sz="1600" i="1" dirty="0" smtClean="0">
                <a:latin typeface="Verdana" panose="020B0604030504040204" pitchFamily="34" charset="0"/>
                <a:ea typeface="Verdana" panose="020B0604030504040204" pitchFamily="34" charset="0"/>
              </a:rPr>
              <a:t> </a:t>
            </a:r>
            <a:endParaRPr lang="sv-SE" sz="1600" i="1" dirty="0">
              <a:latin typeface="Verdana" panose="020B0604030504040204" pitchFamily="34" charset="0"/>
              <a:ea typeface="Verdana" panose="020B0604030504040204" pitchFamily="34" charset="0"/>
            </a:endParaRPr>
          </a:p>
        </p:txBody>
      </p:sp>
      <p:sp>
        <p:nvSpPr>
          <p:cNvPr id="3" name="Right Arrow 2"/>
          <p:cNvSpPr/>
          <p:nvPr/>
        </p:nvSpPr>
        <p:spPr>
          <a:xfrm>
            <a:off x="5368277" y="3693404"/>
            <a:ext cx="234572" cy="7672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object 10"/>
          <p:cNvSpPr txBox="1"/>
          <p:nvPr/>
        </p:nvSpPr>
        <p:spPr>
          <a:xfrm>
            <a:off x="6916969" y="2687473"/>
            <a:ext cx="2436073" cy="219291"/>
          </a:xfrm>
          <a:prstGeom prst="rect">
            <a:avLst/>
          </a:prstGeom>
        </p:spPr>
        <p:txBody>
          <a:bodyPr vert="horz" wrap="square" lIns="0" tIns="0" rIns="0" bIns="0" rtlCol="0">
            <a:spAutoFit/>
          </a:bodyPr>
          <a:lstStyle/>
          <a:p>
            <a:pPr marL="9525"/>
            <a:r>
              <a:rPr sz="1425" i="1" spc="-60" dirty="0" smtClean="0">
                <a:latin typeface="Arial"/>
                <a:cs typeface="Arial"/>
              </a:rPr>
              <a:t>(</a:t>
            </a:r>
            <a:r>
              <a:rPr lang="sv-SE" sz="1425" i="1" spc="-60" dirty="0" err="1" smtClean="0">
                <a:latin typeface="Arial"/>
                <a:cs typeface="Arial"/>
              </a:rPr>
              <a:t>Inmon</a:t>
            </a:r>
            <a:r>
              <a:rPr sz="1425" i="1" spc="-60" dirty="0" smtClean="0">
                <a:latin typeface="Arial"/>
                <a:cs typeface="Arial"/>
              </a:rPr>
              <a:t>)</a:t>
            </a:r>
            <a:endParaRPr sz="1425" dirty="0">
              <a:latin typeface="Arial"/>
              <a:cs typeface="Arial"/>
            </a:endParaRPr>
          </a:p>
        </p:txBody>
      </p:sp>
    </p:spTree>
    <p:extLst>
      <p:ext uri="{BB962C8B-B14F-4D97-AF65-F5344CB8AC3E}">
        <p14:creationId xmlns:p14="http://schemas.microsoft.com/office/powerpoint/2010/main" val="960595460"/>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829048" y="659640"/>
            <a:ext cx="6470539" cy="430887"/>
          </a:xfrm>
          <a:prstGeom prst="rect">
            <a:avLst/>
          </a:prstGeom>
        </p:spPr>
        <p:txBody>
          <a:bodyPr vert="horz" wrap="square" lIns="0" tIns="0" rIns="0" bIns="0" rtlCol="0">
            <a:spAutoFit/>
          </a:bodyPr>
          <a:lstStyle/>
          <a:p>
            <a:pPr marL="9525"/>
            <a:r>
              <a:rPr sz="2800" b="1" spc="-188" dirty="0">
                <a:latin typeface="Verdana" panose="020B0604030504040204" pitchFamily="34" charset="0"/>
                <a:ea typeface="Verdana" panose="020B0604030504040204" pitchFamily="34" charset="0"/>
                <a:cs typeface="Arial"/>
              </a:rPr>
              <a:t>Data Warehouse </a:t>
            </a:r>
            <a:r>
              <a:rPr lang="sv-SE" sz="2800" b="1" spc="-188" dirty="0">
                <a:latin typeface="Verdana" panose="020B0604030504040204" pitchFamily="34" charset="0"/>
                <a:ea typeface="Verdana" panose="020B0604030504040204" pitchFamily="34" charset="0"/>
                <a:cs typeface="Arial"/>
              </a:rPr>
              <a:t>-</a:t>
            </a:r>
            <a:r>
              <a:rPr sz="2800" b="1" spc="-188" dirty="0">
                <a:latin typeface="Verdana" panose="020B0604030504040204" pitchFamily="34" charset="0"/>
                <a:ea typeface="Verdana" panose="020B0604030504040204" pitchFamily="34" charset="0"/>
                <a:cs typeface="Arial"/>
              </a:rPr>
              <a:t> Subject-Oriented</a:t>
            </a:r>
          </a:p>
        </p:txBody>
      </p:sp>
      <p:sp>
        <p:nvSpPr>
          <p:cNvPr id="8" name="object 8"/>
          <p:cNvSpPr txBox="1"/>
          <p:nvPr/>
        </p:nvSpPr>
        <p:spPr>
          <a:xfrm>
            <a:off x="989595" y="1409647"/>
            <a:ext cx="3235564" cy="2240613"/>
          </a:xfrm>
          <a:prstGeom prst="rect">
            <a:avLst/>
          </a:prstGeom>
        </p:spPr>
        <p:txBody>
          <a:bodyPr vert="horz" wrap="square" lIns="0" tIns="0" rIns="0" bIns="0" rtlCol="0">
            <a:spAutoFit/>
          </a:bodyPr>
          <a:lstStyle/>
          <a:p>
            <a:pPr marL="266700" marR="3810" indent="-257175">
              <a:lnSpc>
                <a:spcPct val="130000"/>
              </a:lnSpc>
              <a:buChar char="•"/>
              <a:tabLst>
                <a:tab pos="266224" algn="l"/>
                <a:tab pos="266700" algn="l"/>
              </a:tabLst>
            </a:pPr>
            <a:r>
              <a:rPr sz="1400" b="1" spc="-105" dirty="0">
                <a:latin typeface="Verdana" panose="020B0604030504040204" pitchFamily="34" charset="0"/>
                <a:ea typeface="Verdana" panose="020B0604030504040204" pitchFamily="34" charset="0"/>
                <a:cs typeface="Arial"/>
              </a:rPr>
              <a:t>Classical </a:t>
            </a:r>
            <a:r>
              <a:rPr sz="1400" b="1" spc="-38" dirty="0">
                <a:latin typeface="Verdana" panose="020B0604030504040204" pitchFamily="34" charset="0"/>
                <a:ea typeface="Verdana" panose="020B0604030504040204" pitchFamily="34" charset="0"/>
                <a:cs typeface="Arial"/>
              </a:rPr>
              <a:t>operation </a:t>
            </a:r>
            <a:r>
              <a:rPr sz="1400" b="1" spc="-101" dirty="0">
                <a:latin typeface="Verdana" panose="020B0604030504040204" pitchFamily="34" charset="0"/>
                <a:ea typeface="Verdana" panose="020B0604030504040204" pitchFamily="34" charset="0"/>
                <a:cs typeface="Arial"/>
              </a:rPr>
              <a:t>systems </a:t>
            </a:r>
            <a:r>
              <a:rPr sz="1400" spc="-79" dirty="0">
                <a:latin typeface="Verdana" panose="020B0604030504040204" pitchFamily="34" charset="0"/>
                <a:ea typeface="Verdana" panose="020B0604030504040204" pitchFamily="34" charset="0"/>
                <a:cs typeface="Arial"/>
              </a:rPr>
              <a:t>is  </a:t>
            </a:r>
            <a:r>
              <a:rPr sz="1400" b="1" spc="-79" dirty="0">
                <a:latin typeface="Verdana" panose="020B0604030504040204" pitchFamily="34" charset="0"/>
                <a:ea typeface="Verdana" panose="020B0604030504040204" pitchFamily="34" charset="0"/>
                <a:cs typeface="Arial"/>
              </a:rPr>
              <a:t>organized </a:t>
            </a:r>
            <a:r>
              <a:rPr sz="1400" b="1" spc="-53" dirty="0">
                <a:latin typeface="Verdana" panose="020B0604030504040204" pitchFamily="34" charset="0"/>
                <a:ea typeface="Verdana" panose="020B0604030504040204" pitchFamily="34" charset="0"/>
                <a:cs typeface="Arial"/>
              </a:rPr>
              <a:t>around</a:t>
            </a:r>
            <a:r>
              <a:rPr sz="1400" b="1" spc="-98" dirty="0">
                <a:latin typeface="Verdana" panose="020B0604030504040204" pitchFamily="34" charset="0"/>
                <a:ea typeface="Verdana" panose="020B0604030504040204" pitchFamily="34" charset="0"/>
                <a:cs typeface="Arial"/>
              </a:rPr>
              <a:t> </a:t>
            </a:r>
            <a:r>
              <a:rPr sz="1400" b="1" spc="-53" dirty="0">
                <a:latin typeface="Verdana" panose="020B0604030504040204" pitchFamily="34" charset="0"/>
                <a:ea typeface="Verdana" panose="020B0604030504040204" pitchFamily="34" charset="0"/>
                <a:cs typeface="Arial"/>
              </a:rPr>
              <a:t>applications </a:t>
            </a:r>
            <a:r>
              <a:rPr sz="1400" b="1" spc="-71" dirty="0" smtClean="0">
                <a:latin typeface="Verdana" panose="020B0604030504040204" pitchFamily="34" charset="0"/>
                <a:ea typeface="Verdana" panose="020B0604030504040204" pitchFamily="34" charset="0"/>
                <a:cs typeface="Arial"/>
              </a:rPr>
              <a:t>and</a:t>
            </a:r>
            <a:r>
              <a:rPr sz="1400" b="1" spc="-139" dirty="0" smtClean="0">
                <a:latin typeface="Verdana" panose="020B0604030504040204" pitchFamily="34" charset="0"/>
                <a:ea typeface="Verdana" panose="020B0604030504040204" pitchFamily="34" charset="0"/>
                <a:cs typeface="Arial"/>
              </a:rPr>
              <a:t> </a:t>
            </a:r>
            <a:r>
              <a:rPr sz="1400" b="1" spc="-38" dirty="0" smtClean="0">
                <a:latin typeface="Verdana" panose="020B0604030504040204" pitchFamily="34" charset="0"/>
                <a:ea typeface="Verdana" panose="020B0604030504040204" pitchFamily="34" charset="0"/>
                <a:cs typeface="Arial"/>
              </a:rPr>
              <a:t>functions</a:t>
            </a:r>
            <a:r>
              <a:rPr lang="sv-SE" sz="1400" b="1" spc="-38" dirty="0" smtClean="0">
                <a:latin typeface="Verdana" panose="020B0604030504040204" pitchFamily="34" charset="0"/>
                <a:ea typeface="Verdana" panose="020B0604030504040204" pitchFamily="34" charset="0"/>
                <a:cs typeface="Arial"/>
              </a:rPr>
              <a:t>:</a:t>
            </a:r>
          </a:p>
          <a:p>
            <a:pPr marL="266700" marR="3810" indent="-257175">
              <a:lnSpc>
                <a:spcPct val="130000"/>
              </a:lnSpc>
              <a:buChar char="•"/>
              <a:tabLst>
                <a:tab pos="266224" algn="l"/>
                <a:tab pos="266700" algn="l"/>
              </a:tabLst>
            </a:pPr>
            <a:endParaRPr lang="sv-SE" sz="1400" b="1" spc="-38" dirty="0" smtClean="0">
              <a:latin typeface="Verdana" panose="020B0604030504040204" pitchFamily="34" charset="0"/>
              <a:ea typeface="Verdana" panose="020B0604030504040204" pitchFamily="34" charset="0"/>
              <a:cs typeface="Arial"/>
            </a:endParaRPr>
          </a:p>
          <a:p>
            <a:pPr marL="723900" marR="3810" lvl="1" indent="-257175">
              <a:lnSpc>
                <a:spcPct val="130000"/>
              </a:lnSpc>
              <a:buChar char="•"/>
              <a:tabLst>
                <a:tab pos="266224" algn="l"/>
                <a:tab pos="266700" algn="l"/>
              </a:tabLst>
            </a:pPr>
            <a:r>
              <a:rPr lang="sv-SE" sz="1400" spc="-38" dirty="0">
                <a:latin typeface="Verdana" panose="020B0604030504040204" pitchFamily="34" charset="0"/>
                <a:ea typeface="Verdana" panose="020B0604030504040204" pitchFamily="34" charset="0"/>
                <a:cs typeface="Arial"/>
              </a:rPr>
              <a:t>o</a:t>
            </a:r>
            <a:r>
              <a:rPr lang="sv-SE" sz="1400" spc="-38" dirty="0" smtClean="0">
                <a:latin typeface="Verdana" panose="020B0604030504040204" pitchFamily="34" charset="0"/>
                <a:ea typeface="Verdana" panose="020B0604030504040204" pitchFamily="34" charset="0"/>
                <a:cs typeface="Arial"/>
              </a:rPr>
              <a:t>rder handling</a:t>
            </a:r>
          </a:p>
          <a:p>
            <a:pPr marL="723900" marR="3810" lvl="1" indent="-257175">
              <a:lnSpc>
                <a:spcPct val="130000"/>
              </a:lnSpc>
              <a:buChar char="•"/>
              <a:tabLst>
                <a:tab pos="266224" algn="l"/>
                <a:tab pos="266700" algn="l"/>
              </a:tabLst>
            </a:pPr>
            <a:r>
              <a:rPr lang="sv-SE" sz="1400" spc="-38" dirty="0" err="1">
                <a:latin typeface="Verdana" panose="020B0604030504040204" pitchFamily="34" charset="0"/>
                <a:ea typeface="Verdana" panose="020B0604030504040204" pitchFamily="34" charset="0"/>
                <a:cs typeface="Arial"/>
              </a:rPr>
              <a:t>b</a:t>
            </a:r>
            <a:r>
              <a:rPr lang="sv-SE" sz="1400" spc="-38" dirty="0" err="1" smtClean="0">
                <a:latin typeface="Verdana" panose="020B0604030504040204" pitchFamily="34" charset="0"/>
                <a:ea typeface="Verdana" panose="020B0604030504040204" pitchFamily="34" charset="0"/>
                <a:cs typeface="Arial"/>
              </a:rPr>
              <a:t>illing</a:t>
            </a:r>
            <a:endParaRPr lang="sv-SE" sz="1400" spc="-38" dirty="0" smtClean="0">
              <a:latin typeface="Verdana" panose="020B0604030504040204" pitchFamily="34" charset="0"/>
              <a:ea typeface="Verdana" panose="020B0604030504040204" pitchFamily="34" charset="0"/>
              <a:cs typeface="Arial"/>
            </a:endParaRPr>
          </a:p>
          <a:p>
            <a:pPr marL="723900" marR="3810" lvl="1" indent="-257175">
              <a:lnSpc>
                <a:spcPct val="130000"/>
              </a:lnSpc>
              <a:buChar char="•"/>
              <a:tabLst>
                <a:tab pos="266224" algn="l"/>
                <a:tab pos="266700" algn="l"/>
              </a:tabLst>
            </a:pPr>
            <a:r>
              <a:rPr lang="sv-SE" sz="1400" spc="-38" dirty="0" err="1">
                <a:latin typeface="Verdana" panose="020B0604030504040204" pitchFamily="34" charset="0"/>
                <a:ea typeface="Verdana" panose="020B0604030504040204" pitchFamily="34" charset="0"/>
                <a:cs typeface="Arial"/>
              </a:rPr>
              <a:t>s</a:t>
            </a:r>
            <a:r>
              <a:rPr lang="sv-SE" sz="1400" spc="-38" dirty="0" err="1" smtClean="0">
                <a:latin typeface="Verdana" panose="020B0604030504040204" pitchFamily="34" charset="0"/>
                <a:ea typeface="Verdana" panose="020B0604030504040204" pitchFamily="34" charset="0"/>
                <a:cs typeface="Arial"/>
              </a:rPr>
              <a:t>ales</a:t>
            </a:r>
            <a:endParaRPr lang="sv-SE" sz="1400" spc="-38" dirty="0" smtClean="0">
              <a:latin typeface="Verdana" panose="020B0604030504040204" pitchFamily="34" charset="0"/>
              <a:ea typeface="Verdana" panose="020B0604030504040204" pitchFamily="34" charset="0"/>
              <a:cs typeface="Arial"/>
            </a:endParaRPr>
          </a:p>
          <a:p>
            <a:pPr marL="723900" marR="3810" lvl="1" indent="-257175">
              <a:lnSpc>
                <a:spcPct val="130000"/>
              </a:lnSpc>
              <a:buChar char="•"/>
              <a:tabLst>
                <a:tab pos="266224" algn="l"/>
                <a:tab pos="266700" algn="l"/>
              </a:tabLst>
            </a:pPr>
            <a:r>
              <a:rPr lang="sv-SE" sz="1400" spc="-38" dirty="0" err="1" smtClean="0">
                <a:latin typeface="Verdana" panose="020B0604030504040204" pitchFamily="34" charset="0"/>
                <a:ea typeface="Verdana" panose="020B0604030504040204" pitchFamily="34" charset="0"/>
                <a:cs typeface="Arial"/>
              </a:rPr>
              <a:t>delivery</a:t>
            </a:r>
            <a:endParaRPr sz="1400" dirty="0">
              <a:latin typeface="Verdana" panose="020B0604030504040204" pitchFamily="34" charset="0"/>
              <a:ea typeface="Verdana" panose="020B0604030504040204" pitchFamily="34" charset="0"/>
              <a:cs typeface="Arial"/>
            </a:endParaRPr>
          </a:p>
        </p:txBody>
      </p:sp>
      <p:sp>
        <p:nvSpPr>
          <p:cNvPr id="10" name="object 10"/>
          <p:cNvSpPr txBox="1"/>
          <p:nvPr/>
        </p:nvSpPr>
        <p:spPr>
          <a:xfrm>
            <a:off x="4797049" y="1409647"/>
            <a:ext cx="3503847" cy="2487925"/>
          </a:xfrm>
          <a:prstGeom prst="rect">
            <a:avLst/>
          </a:prstGeom>
        </p:spPr>
        <p:txBody>
          <a:bodyPr vert="horz" wrap="square" lIns="0" tIns="0" rIns="0" bIns="0" rtlCol="0">
            <a:spAutoFit/>
          </a:bodyPr>
          <a:lstStyle/>
          <a:p>
            <a:pPr marL="266700" marR="3810" indent="-257175">
              <a:lnSpc>
                <a:spcPct val="130000"/>
              </a:lnSpc>
              <a:buChar char="•"/>
              <a:tabLst>
                <a:tab pos="266224" algn="l"/>
                <a:tab pos="266700" algn="l"/>
              </a:tabLst>
            </a:pPr>
            <a:r>
              <a:rPr sz="1400" b="1" spc="-86" dirty="0">
                <a:latin typeface="Verdana" panose="020B0604030504040204" pitchFamily="34" charset="0"/>
                <a:ea typeface="Verdana" panose="020B0604030504040204" pitchFamily="34" charset="0"/>
                <a:cs typeface="Arial"/>
              </a:rPr>
              <a:t>Data </a:t>
            </a:r>
            <a:r>
              <a:rPr sz="1400" b="1" spc="-83" dirty="0">
                <a:latin typeface="Verdana" panose="020B0604030504040204" pitchFamily="34" charset="0"/>
                <a:ea typeface="Verdana" panose="020B0604030504040204" pitchFamily="34" charset="0"/>
                <a:cs typeface="Arial"/>
              </a:rPr>
              <a:t>Warehouse </a:t>
            </a:r>
            <a:r>
              <a:rPr sz="1400" spc="-101" dirty="0">
                <a:latin typeface="Verdana" panose="020B0604030504040204" pitchFamily="34" charset="0"/>
                <a:ea typeface="Verdana" panose="020B0604030504040204" pitchFamily="34" charset="0"/>
                <a:cs typeface="Arial"/>
              </a:rPr>
              <a:t>systems </a:t>
            </a:r>
            <a:r>
              <a:rPr sz="1400" spc="-86" dirty="0" smtClean="0">
                <a:latin typeface="Verdana" panose="020B0604030504040204" pitchFamily="34" charset="0"/>
                <a:ea typeface="Verdana" panose="020B0604030504040204" pitchFamily="34" charset="0"/>
                <a:cs typeface="Arial"/>
              </a:rPr>
              <a:t>is </a:t>
            </a:r>
            <a:r>
              <a:rPr sz="1400" b="1" spc="-79" dirty="0">
                <a:latin typeface="Verdana" panose="020B0604030504040204" pitchFamily="34" charset="0"/>
                <a:ea typeface="Verdana" panose="020B0604030504040204" pitchFamily="34" charset="0"/>
                <a:cs typeface="Arial"/>
              </a:rPr>
              <a:t>organized </a:t>
            </a:r>
            <a:r>
              <a:rPr sz="1400" b="1" spc="-53" dirty="0">
                <a:latin typeface="Verdana" panose="020B0604030504040204" pitchFamily="34" charset="0"/>
                <a:ea typeface="Verdana" panose="020B0604030504040204" pitchFamily="34" charset="0"/>
                <a:cs typeface="Arial"/>
              </a:rPr>
              <a:t>around</a:t>
            </a:r>
            <a:r>
              <a:rPr sz="1400" b="1" spc="-124" dirty="0">
                <a:latin typeface="Verdana" panose="020B0604030504040204" pitchFamily="34" charset="0"/>
                <a:ea typeface="Verdana" panose="020B0604030504040204" pitchFamily="34" charset="0"/>
                <a:cs typeface="Arial"/>
              </a:rPr>
              <a:t> </a:t>
            </a:r>
            <a:r>
              <a:rPr lang="sv-SE" sz="1400" b="1" spc="-83" dirty="0">
                <a:latin typeface="Verdana" panose="020B0604030504040204" pitchFamily="34" charset="0"/>
                <a:ea typeface="Verdana" panose="020B0604030504040204" pitchFamily="34" charset="0"/>
                <a:cs typeface="Arial"/>
              </a:rPr>
              <a:t>s</a:t>
            </a:r>
            <a:r>
              <a:rPr sz="1400" b="1" spc="-83" dirty="0" err="1" smtClean="0">
                <a:latin typeface="Verdana" panose="020B0604030504040204" pitchFamily="34" charset="0"/>
                <a:ea typeface="Verdana" panose="020B0604030504040204" pitchFamily="34" charset="0"/>
                <a:cs typeface="Arial"/>
              </a:rPr>
              <a:t>ubject</a:t>
            </a:r>
            <a:r>
              <a:rPr lang="sv-SE" sz="1400" b="1" spc="-83" dirty="0" smtClean="0">
                <a:latin typeface="Verdana" panose="020B0604030504040204" pitchFamily="34" charset="0"/>
                <a:ea typeface="Verdana" panose="020B0604030504040204" pitchFamily="34" charset="0"/>
                <a:cs typeface="Arial"/>
              </a:rPr>
              <a:t>s </a:t>
            </a:r>
            <a:r>
              <a:rPr lang="sv-SE" sz="1400" spc="-83" dirty="0" smtClean="0">
                <a:latin typeface="Verdana" panose="020B0604030504040204" pitchFamily="34" charset="0"/>
                <a:ea typeface="Verdana" panose="020B0604030504040204" pitchFamily="34" charset="0"/>
                <a:cs typeface="Arial"/>
              </a:rPr>
              <a:t>(”major </a:t>
            </a:r>
            <a:r>
              <a:rPr lang="sv-SE" sz="1400" spc="-83" dirty="0" err="1" smtClean="0">
                <a:latin typeface="Verdana" panose="020B0604030504040204" pitchFamily="34" charset="0"/>
                <a:ea typeface="Verdana" panose="020B0604030504040204" pitchFamily="34" charset="0"/>
                <a:cs typeface="Arial"/>
              </a:rPr>
              <a:t>nouns</a:t>
            </a:r>
            <a:r>
              <a:rPr lang="sv-SE" sz="1400" spc="-83" dirty="0" smtClean="0">
                <a:latin typeface="Verdana" panose="020B0604030504040204" pitchFamily="34" charset="0"/>
                <a:ea typeface="Verdana" panose="020B0604030504040204" pitchFamily="34" charset="0"/>
                <a:cs typeface="Arial"/>
              </a:rPr>
              <a:t>”):</a:t>
            </a:r>
          </a:p>
          <a:p>
            <a:pPr marL="723900" marR="3810" lvl="1" indent="-257175">
              <a:lnSpc>
                <a:spcPct val="130000"/>
              </a:lnSpc>
              <a:buChar char="•"/>
              <a:tabLst>
                <a:tab pos="266224" algn="l"/>
                <a:tab pos="266700" algn="l"/>
              </a:tabLst>
            </a:pPr>
            <a:endParaRPr lang="sv-SE" sz="1400" spc="-83" dirty="0" smtClean="0">
              <a:latin typeface="Verdana" panose="020B0604030504040204" pitchFamily="34" charset="0"/>
              <a:ea typeface="Verdana" panose="020B0604030504040204" pitchFamily="34" charset="0"/>
              <a:cs typeface="Arial"/>
            </a:endParaRPr>
          </a:p>
          <a:p>
            <a:pPr marL="723900" marR="3810" lvl="1" indent="-257175">
              <a:lnSpc>
                <a:spcPct val="130000"/>
              </a:lnSpc>
              <a:buChar char="•"/>
              <a:tabLst>
                <a:tab pos="266224" algn="l"/>
                <a:tab pos="266700" algn="l"/>
              </a:tabLst>
            </a:pPr>
            <a:r>
              <a:rPr lang="sv-SE" sz="1400" spc="-83" dirty="0" err="1" smtClean="0">
                <a:latin typeface="Verdana" panose="020B0604030504040204" pitchFamily="34" charset="0"/>
                <a:ea typeface="Verdana" panose="020B0604030504040204" pitchFamily="34" charset="0"/>
                <a:cs typeface="Arial"/>
              </a:rPr>
              <a:t>customer</a:t>
            </a:r>
            <a:endParaRPr lang="sv-SE" sz="1400" spc="-83" dirty="0" smtClean="0">
              <a:latin typeface="Verdana" panose="020B0604030504040204" pitchFamily="34" charset="0"/>
              <a:ea typeface="Verdana" panose="020B0604030504040204" pitchFamily="34" charset="0"/>
              <a:cs typeface="Arial"/>
            </a:endParaRPr>
          </a:p>
          <a:p>
            <a:pPr marL="723900" marR="3810" lvl="1" indent="-257175">
              <a:lnSpc>
                <a:spcPct val="130000"/>
              </a:lnSpc>
              <a:buChar char="•"/>
              <a:tabLst>
                <a:tab pos="266224" algn="l"/>
                <a:tab pos="266700" algn="l"/>
              </a:tabLst>
            </a:pPr>
            <a:r>
              <a:rPr lang="sv-SE" sz="1400" spc="-83" dirty="0" err="1" smtClean="0">
                <a:latin typeface="Verdana" panose="020B0604030504040204" pitchFamily="34" charset="0"/>
                <a:ea typeface="Verdana" panose="020B0604030504040204" pitchFamily="34" charset="0"/>
                <a:cs typeface="Arial"/>
              </a:rPr>
              <a:t>supplier</a:t>
            </a:r>
            <a:endParaRPr lang="sv-SE" sz="1400" spc="-83" dirty="0" smtClean="0">
              <a:latin typeface="Verdana" panose="020B0604030504040204" pitchFamily="34" charset="0"/>
              <a:ea typeface="Verdana" panose="020B0604030504040204" pitchFamily="34" charset="0"/>
              <a:cs typeface="Arial"/>
            </a:endParaRPr>
          </a:p>
          <a:p>
            <a:pPr marL="723900" marR="3810" lvl="1" indent="-257175">
              <a:lnSpc>
                <a:spcPct val="130000"/>
              </a:lnSpc>
              <a:buChar char="•"/>
              <a:tabLst>
                <a:tab pos="266224" algn="l"/>
                <a:tab pos="266700" algn="l"/>
              </a:tabLst>
            </a:pPr>
            <a:r>
              <a:rPr lang="sv-SE" sz="1400" spc="-83" dirty="0" err="1">
                <a:latin typeface="Verdana" panose="020B0604030504040204" pitchFamily="34" charset="0"/>
                <a:ea typeface="Verdana" panose="020B0604030504040204" pitchFamily="34" charset="0"/>
                <a:cs typeface="Arial"/>
              </a:rPr>
              <a:t>p</a:t>
            </a:r>
            <a:r>
              <a:rPr lang="sv-SE" sz="1400" spc="-83" dirty="0" err="1" smtClean="0">
                <a:latin typeface="Verdana" panose="020B0604030504040204" pitchFamily="34" charset="0"/>
                <a:ea typeface="Verdana" panose="020B0604030504040204" pitchFamily="34" charset="0"/>
                <a:cs typeface="Arial"/>
              </a:rPr>
              <a:t>roduct</a:t>
            </a:r>
            <a:endParaRPr lang="sv-SE" sz="1400" spc="-83" dirty="0" smtClean="0">
              <a:latin typeface="Verdana" panose="020B0604030504040204" pitchFamily="34" charset="0"/>
              <a:ea typeface="Verdana" panose="020B0604030504040204" pitchFamily="34" charset="0"/>
              <a:cs typeface="Arial"/>
            </a:endParaRPr>
          </a:p>
          <a:p>
            <a:pPr marL="723900" marR="3810" lvl="1" indent="-257175">
              <a:lnSpc>
                <a:spcPct val="130000"/>
              </a:lnSpc>
              <a:buChar char="•"/>
              <a:tabLst>
                <a:tab pos="266224" algn="l"/>
                <a:tab pos="266700" algn="l"/>
              </a:tabLst>
            </a:pPr>
            <a:r>
              <a:rPr lang="sv-SE" sz="1400" spc="-83" dirty="0" err="1">
                <a:latin typeface="Verdana" panose="020B0604030504040204" pitchFamily="34" charset="0"/>
                <a:ea typeface="Verdana" panose="020B0604030504040204" pitchFamily="34" charset="0"/>
                <a:cs typeface="Arial"/>
              </a:rPr>
              <a:t>o</a:t>
            </a:r>
            <a:r>
              <a:rPr lang="sv-SE" sz="1400" spc="-83" dirty="0" err="1" smtClean="0">
                <a:latin typeface="Verdana" panose="020B0604030504040204" pitchFamily="34" charset="0"/>
                <a:ea typeface="Verdana" panose="020B0604030504040204" pitchFamily="34" charset="0"/>
                <a:cs typeface="Arial"/>
              </a:rPr>
              <a:t>ffice</a:t>
            </a:r>
            <a:endParaRPr lang="sv-SE" sz="1400" spc="-83" dirty="0" smtClean="0">
              <a:latin typeface="Verdana" panose="020B0604030504040204" pitchFamily="34" charset="0"/>
              <a:ea typeface="Verdana" panose="020B0604030504040204" pitchFamily="34" charset="0"/>
              <a:cs typeface="Arial"/>
            </a:endParaRPr>
          </a:p>
          <a:p>
            <a:pPr marL="723900" marR="3810" lvl="1" indent="-257175">
              <a:lnSpc>
                <a:spcPct val="130000"/>
              </a:lnSpc>
              <a:buChar char="•"/>
              <a:tabLst>
                <a:tab pos="266224" algn="l"/>
                <a:tab pos="266700" algn="l"/>
              </a:tabLst>
            </a:pPr>
            <a:r>
              <a:rPr lang="sv-SE" sz="1400" spc="-83" dirty="0" smtClean="0">
                <a:latin typeface="Verdana" panose="020B0604030504040204" pitchFamily="34" charset="0"/>
                <a:ea typeface="Verdana" panose="020B0604030504040204" pitchFamily="34" charset="0"/>
                <a:cs typeface="Arial"/>
              </a:rPr>
              <a:t>date</a:t>
            </a:r>
            <a:endParaRPr sz="1400" dirty="0">
              <a:latin typeface="Verdana" panose="020B0604030504040204" pitchFamily="34" charset="0"/>
              <a:ea typeface="Verdana" panose="020B0604030504040204" pitchFamily="34" charset="0"/>
              <a:cs typeface="Arial"/>
            </a:endParaRPr>
          </a:p>
        </p:txBody>
      </p:sp>
      <p:sp>
        <p:nvSpPr>
          <p:cNvPr id="4" name="TextBox 3"/>
          <p:cNvSpPr txBox="1"/>
          <p:nvPr/>
        </p:nvSpPr>
        <p:spPr>
          <a:xfrm>
            <a:off x="6956856" y="2486301"/>
            <a:ext cx="2053741" cy="1492716"/>
          </a:xfrm>
          <a:prstGeom prst="rect">
            <a:avLst/>
          </a:prstGeom>
          <a:noFill/>
        </p:spPr>
        <p:txBody>
          <a:bodyPr wrap="square" rtlCol="0">
            <a:spAutoFit/>
          </a:bodyPr>
          <a:lstStyle/>
          <a:p>
            <a:r>
              <a:rPr lang="sv-SE" sz="1300" spc="-101" dirty="0" err="1">
                <a:latin typeface="Verdana" panose="020B0604030504040204" pitchFamily="34" charset="0"/>
                <a:ea typeface="Verdana" panose="020B0604030504040204" pitchFamily="34" charset="0"/>
                <a:cs typeface="Arial"/>
              </a:rPr>
              <a:t>Answer</a:t>
            </a:r>
            <a:r>
              <a:rPr lang="sv-SE" sz="1300" spc="-101" dirty="0">
                <a:latin typeface="Verdana" panose="020B0604030504040204" pitchFamily="34" charset="0"/>
                <a:ea typeface="Verdana" panose="020B0604030504040204" pitchFamily="34" charset="0"/>
                <a:cs typeface="Arial"/>
              </a:rPr>
              <a:t> </a:t>
            </a:r>
            <a:r>
              <a:rPr lang="sv-SE" sz="1300" spc="-101" dirty="0" err="1">
                <a:latin typeface="Verdana" panose="020B0604030504040204" pitchFamily="34" charset="0"/>
                <a:ea typeface="Verdana" panose="020B0604030504040204" pitchFamily="34" charset="0"/>
                <a:cs typeface="Arial"/>
              </a:rPr>
              <a:t>questions</a:t>
            </a:r>
            <a:r>
              <a:rPr lang="sv-SE" sz="1300" spc="-101" dirty="0">
                <a:latin typeface="Verdana" panose="020B0604030504040204" pitchFamily="34" charset="0"/>
                <a:ea typeface="Verdana" panose="020B0604030504040204" pitchFamily="34" charset="0"/>
                <a:cs typeface="Arial"/>
              </a:rPr>
              <a:t> </a:t>
            </a:r>
            <a:r>
              <a:rPr lang="sv-SE" sz="1300" spc="-101" dirty="0" err="1">
                <a:latin typeface="Verdana" panose="020B0604030504040204" pitchFamily="34" charset="0"/>
                <a:ea typeface="Verdana" panose="020B0604030504040204" pitchFamily="34" charset="0"/>
                <a:cs typeface="Arial"/>
              </a:rPr>
              <a:t>such</a:t>
            </a:r>
            <a:r>
              <a:rPr lang="sv-SE" sz="1300" spc="-101" dirty="0">
                <a:latin typeface="Verdana" panose="020B0604030504040204" pitchFamily="34" charset="0"/>
                <a:ea typeface="Verdana" panose="020B0604030504040204" pitchFamily="34" charset="0"/>
                <a:cs typeface="Arial"/>
              </a:rPr>
              <a:t> as </a:t>
            </a:r>
            <a:r>
              <a:rPr lang="sv-SE" sz="1300" b="1" spc="-101" dirty="0" err="1">
                <a:latin typeface="Verdana" panose="020B0604030504040204" pitchFamily="34" charset="0"/>
                <a:ea typeface="Verdana" panose="020B0604030504040204" pitchFamily="34" charset="0"/>
                <a:cs typeface="Arial"/>
              </a:rPr>
              <a:t>Who</a:t>
            </a:r>
            <a:r>
              <a:rPr lang="sv-SE" sz="1300" b="1" spc="-101" dirty="0">
                <a:latin typeface="Verdana" panose="020B0604030504040204" pitchFamily="34" charset="0"/>
                <a:ea typeface="Verdana" panose="020B0604030504040204" pitchFamily="34" charset="0"/>
                <a:cs typeface="Arial"/>
              </a:rPr>
              <a:t>, </a:t>
            </a:r>
            <a:r>
              <a:rPr lang="sv-SE" sz="1300" b="1" spc="-101" dirty="0" err="1">
                <a:latin typeface="Verdana" panose="020B0604030504040204" pitchFamily="34" charset="0"/>
                <a:ea typeface="Verdana" panose="020B0604030504040204" pitchFamily="34" charset="0"/>
                <a:cs typeface="Arial"/>
              </a:rPr>
              <a:t>What</a:t>
            </a:r>
            <a:r>
              <a:rPr lang="sv-SE" sz="1300" b="1" spc="-101" dirty="0">
                <a:latin typeface="Verdana" panose="020B0604030504040204" pitchFamily="34" charset="0"/>
                <a:ea typeface="Verdana" panose="020B0604030504040204" pitchFamily="34" charset="0"/>
                <a:cs typeface="Arial"/>
              </a:rPr>
              <a:t>, </a:t>
            </a:r>
            <a:r>
              <a:rPr lang="sv-SE" sz="1300" b="1" spc="-101" dirty="0" err="1">
                <a:latin typeface="Verdana" panose="020B0604030504040204" pitchFamily="34" charset="0"/>
                <a:ea typeface="Verdana" panose="020B0604030504040204" pitchFamily="34" charset="0"/>
                <a:cs typeface="Arial"/>
              </a:rPr>
              <a:t>Where</a:t>
            </a:r>
            <a:r>
              <a:rPr lang="sv-SE" sz="1300" b="1" spc="-101" dirty="0">
                <a:latin typeface="Verdana" panose="020B0604030504040204" pitchFamily="34" charset="0"/>
                <a:ea typeface="Verdana" panose="020B0604030504040204" pitchFamily="34" charset="0"/>
                <a:cs typeface="Arial"/>
              </a:rPr>
              <a:t>, </a:t>
            </a:r>
            <a:r>
              <a:rPr lang="sv-SE" sz="1300" b="1" spc="-101" dirty="0" err="1">
                <a:latin typeface="Verdana" panose="020B0604030504040204" pitchFamily="34" charset="0"/>
                <a:ea typeface="Verdana" panose="020B0604030504040204" pitchFamily="34" charset="0"/>
                <a:cs typeface="Arial"/>
              </a:rPr>
              <a:t>When</a:t>
            </a:r>
            <a:r>
              <a:rPr lang="sv-SE" sz="1300" b="1" spc="-101" dirty="0">
                <a:latin typeface="Verdana" panose="020B0604030504040204" pitchFamily="34" charset="0"/>
                <a:ea typeface="Verdana" panose="020B0604030504040204" pitchFamily="34" charset="0"/>
                <a:cs typeface="Arial"/>
              </a:rPr>
              <a:t> </a:t>
            </a:r>
            <a:r>
              <a:rPr lang="sv-SE" sz="1300" b="1" spc="-101" dirty="0" err="1">
                <a:latin typeface="Verdana" panose="020B0604030504040204" pitchFamily="34" charset="0"/>
                <a:ea typeface="Verdana" panose="020B0604030504040204" pitchFamily="34" charset="0"/>
                <a:cs typeface="Arial"/>
              </a:rPr>
              <a:t>regarding</a:t>
            </a:r>
            <a:r>
              <a:rPr lang="sv-SE" sz="1300" b="1" spc="-101" dirty="0">
                <a:latin typeface="Verdana" panose="020B0604030504040204" pitchFamily="34" charset="0"/>
                <a:ea typeface="Verdana" panose="020B0604030504040204" pitchFamily="34" charset="0"/>
                <a:cs typeface="Arial"/>
              </a:rPr>
              <a:t> business </a:t>
            </a:r>
            <a:r>
              <a:rPr lang="sv-SE" sz="1300" b="1" spc="-101" dirty="0" smtClean="0">
                <a:latin typeface="Verdana" panose="020B0604030504040204" pitchFamily="34" charset="0"/>
                <a:ea typeface="Verdana" panose="020B0604030504040204" pitchFamily="34" charset="0"/>
                <a:cs typeface="Arial"/>
              </a:rPr>
              <a:t>events/</a:t>
            </a:r>
            <a:r>
              <a:rPr lang="sv-SE" sz="1300" b="1" spc="-101" dirty="0" err="1" smtClean="0">
                <a:latin typeface="Verdana" panose="020B0604030504040204" pitchFamily="34" charset="0"/>
                <a:ea typeface="Verdana" panose="020B0604030504040204" pitchFamily="34" charset="0"/>
                <a:cs typeface="Arial"/>
              </a:rPr>
              <a:t>transaction</a:t>
            </a:r>
            <a:r>
              <a:rPr lang="sv-SE" sz="1300" spc="-101" dirty="0">
                <a:latin typeface="Verdana" panose="020B0604030504040204" pitchFamily="34" charset="0"/>
                <a:ea typeface="Verdana" panose="020B0604030504040204" pitchFamily="34" charset="0"/>
                <a:cs typeface="Arial"/>
              </a:rPr>
              <a:t> </a:t>
            </a:r>
            <a:r>
              <a:rPr lang="sv-SE" sz="1300" spc="-101" dirty="0" smtClean="0">
                <a:latin typeface="Verdana" panose="020B0604030504040204" pitchFamily="34" charset="0"/>
                <a:ea typeface="Verdana" panose="020B0604030504040204" pitchFamily="34" charset="0"/>
                <a:cs typeface="Arial"/>
              </a:rPr>
              <a:t> (</a:t>
            </a:r>
            <a:r>
              <a:rPr lang="sv-SE" sz="1300" spc="-101" dirty="0" err="1" smtClean="0">
                <a:latin typeface="Verdana" panose="020B0604030504040204" pitchFamily="34" charset="0"/>
                <a:ea typeface="Verdana" panose="020B0604030504040204" pitchFamily="34" charset="0"/>
                <a:cs typeface="Arial"/>
              </a:rPr>
              <a:t>such</a:t>
            </a:r>
            <a:r>
              <a:rPr lang="sv-SE" sz="1300" spc="-101" dirty="0" smtClean="0">
                <a:latin typeface="Verdana" panose="020B0604030504040204" pitchFamily="34" charset="0"/>
                <a:ea typeface="Verdana" panose="020B0604030504040204" pitchFamily="34" charset="0"/>
                <a:cs typeface="Arial"/>
              </a:rPr>
              <a:t> </a:t>
            </a:r>
            <a:r>
              <a:rPr lang="sv-SE" sz="1300" spc="-101" dirty="0">
                <a:latin typeface="Verdana" panose="020B0604030504040204" pitchFamily="34" charset="0"/>
                <a:ea typeface="Verdana" panose="020B0604030504040204" pitchFamily="34" charset="0"/>
                <a:cs typeface="Arial"/>
              </a:rPr>
              <a:t>as a </a:t>
            </a:r>
            <a:r>
              <a:rPr lang="sv-SE" sz="1300" spc="-101" dirty="0" err="1">
                <a:latin typeface="Verdana" panose="020B0604030504040204" pitchFamily="34" charset="0"/>
                <a:ea typeface="Verdana" panose="020B0604030504040204" pitchFamily="34" charset="0"/>
                <a:cs typeface="Arial"/>
              </a:rPr>
              <a:t>sale</a:t>
            </a:r>
            <a:r>
              <a:rPr lang="sv-SE" sz="1300" spc="-101" dirty="0">
                <a:latin typeface="Verdana" panose="020B0604030504040204" pitchFamily="34" charset="0"/>
                <a:ea typeface="Verdana" panose="020B0604030504040204" pitchFamily="34" charset="0"/>
                <a:cs typeface="Arial"/>
              </a:rPr>
              <a:t> or </a:t>
            </a:r>
            <a:r>
              <a:rPr lang="sv-SE" sz="1300" spc="-101" dirty="0" err="1" smtClean="0">
                <a:latin typeface="Verdana" panose="020B0604030504040204" pitchFamily="34" charset="0"/>
                <a:ea typeface="Verdana" panose="020B0604030504040204" pitchFamily="34" charset="0"/>
                <a:cs typeface="Arial"/>
              </a:rPr>
              <a:t>payments</a:t>
            </a:r>
            <a:r>
              <a:rPr lang="sv-SE" sz="1300" spc="-101" dirty="0" smtClean="0">
                <a:latin typeface="Verdana" panose="020B0604030504040204" pitchFamily="34" charset="0"/>
                <a:ea typeface="Verdana" panose="020B0604030504040204" pitchFamily="34" charset="0"/>
                <a:cs typeface="Arial"/>
              </a:rPr>
              <a:t> events)</a:t>
            </a:r>
            <a:endParaRPr lang="sv-SE" sz="1300" spc="-101" dirty="0">
              <a:latin typeface="Verdana" panose="020B0604030504040204" pitchFamily="34" charset="0"/>
              <a:ea typeface="Verdana" panose="020B0604030504040204" pitchFamily="34" charset="0"/>
              <a:cs typeface="Arial"/>
            </a:endParaRPr>
          </a:p>
        </p:txBody>
      </p:sp>
      <p:sp>
        <p:nvSpPr>
          <p:cNvPr id="5" name="Right Brace 4"/>
          <p:cNvSpPr/>
          <p:nvPr/>
        </p:nvSpPr>
        <p:spPr>
          <a:xfrm>
            <a:off x="6517878" y="2564097"/>
            <a:ext cx="306066" cy="1333475"/>
          </a:xfrm>
          <a:prstGeom prst="rightBrace">
            <a:avLst>
              <a:gd name="adj1" fmla="val 8333"/>
              <a:gd name="adj2" fmla="val 27062"/>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12" name="object 11"/>
          <p:cNvSpPr/>
          <p:nvPr/>
        </p:nvSpPr>
        <p:spPr>
          <a:xfrm>
            <a:off x="5324181" y="3946695"/>
            <a:ext cx="864095" cy="797085"/>
          </a:xfrm>
          <a:prstGeom prst="rect">
            <a:avLst/>
          </a:prstGeom>
          <a:blipFill>
            <a:blip r:embed="rId2"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3" name="object 12"/>
          <p:cNvSpPr/>
          <p:nvPr/>
        </p:nvSpPr>
        <p:spPr>
          <a:xfrm>
            <a:off x="786165" y="3749072"/>
            <a:ext cx="860678" cy="915542"/>
          </a:xfrm>
          <a:prstGeom prst="rect">
            <a:avLst/>
          </a:prstGeom>
          <a:blipFill>
            <a:blip r:embed="rId3" cstate="print"/>
            <a:stretch>
              <a:fillRect/>
            </a:stretch>
          </a:blipFill>
        </p:spPr>
        <p:txBody>
          <a:bodyPr wrap="square" lIns="0" tIns="0" rIns="0" bIns="0" rtlCol="0"/>
          <a:lstStyle/>
          <a:p>
            <a:endParaRPr sz="1350"/>
          </a:p>
        </p:txBody>
      </p:sp>
      <p:sp>
        <p:nvSpPr>
          <p:cNvPr id="14" name="object 13"/>
          <p:cNvSpPr/>
          <p:nvPr/>
        </p:nvSpPr>
        <p:spPr>
          <a:xfrm>
            <a:off x="821931" y="3769921"/>
            <a:ext cx="789194" cy="844010"/>
          </a:xfrm>
          <a:prstGeom prst="rect">
            <a:avLst/>
          </a:prstGeom>
          <a:blipFill>
            <a:blip r:embed="rId4"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5" name="object 14"/>
          <p:cNvSpPr/>
          <p:nvPr/>
        </p:nvSpPr>
        <p:spPr>
          <a:xfrm>
            <a:off x="821932" y="3910587"/>
            <a:ext cx="789623" cy="140970"/>
          </a:xfrm>
          <a:custGeom>
            <a:avLst/>
            <a:gdLst/>
            <a:ahLst/>
            <a:cxnLst/>
            <a:rect l="l" t="t" r="r" b="b"/>
            <a:pathLst>
              <a:path w="1052830" h="187960">
                <a:moveTo>
                  <a:pt x="1052258" y="0"/>
                </a:moveTo>
                <a:lnTo>
                  <a:pt x="1036189" y="46179"/>
                </a:lnTo>
                <a:lnTo>
                  <a:pt x="990613" y="88169"/>
                </a:lnTo>
                <a:lnTo>
                  <a:pt x="919473" y="124561"/>
                </a:lnTo>
                <a:lnTo>
                  <a:pt x="875550" y="140218"/>
                </a:lnTo>
                <a:lnTo>
                  <a:pt x="826715" y="153949"/>
                </a:lnTo>
                <a:lnTo>
                  <a:pt x="773461" y="165578"/>
                </a:lnTo>
                <a:lnTo>
                  <a:pt x="716282" y="174928"/>
                </a:lnTo>
                <a:lnTo>
                  <a:pt x="655670" y="181825"/>
                </a:lnTo>
                <a:lnTo>
                  <a:pt x="592120" y="186092"/>
                </a:lnTo>
                <a:lnTo>
                  <a:pt x="526122" y="187553"/>
                </a:lnTo>
                <a:lnTo>
                  <a:pt x="460125" y="186092"/>
                </a:lnTo>
                <a:lnTo>
                  <a:pt x="396575" y="181825"/>
                </a:lnTo>
                <a:lnTo>
                  <a:pt x="335965" y="174928"/>
                </a:lnTo>
                <a:lnTo>
                  <a:pt x="278787" y="165578"/>
                </a:lnTo>
                <a:lnTo>
                  <a:pt x="225534" y="153949"/>
                </a:lnTo>
                <a:lnTo>
                  <a:pt x="176701" y="140218"/>
                </a:lnTo>
                <a:lnTo>
                  <a:pt x="132779" y="124561"/>
                </a:lnTo>
                <a:lnTo>
                  <a:pt x="94261" y="107152"/>
                </a:lnTo>
                <a:lnTo>
                  <a:pt x="35413" y="67786"/>
                </a:lnTo>
                <a:lnTo>
                  <a:pt x="4099" y="23525"/>
                </a:lnTo>
                <a:lnTo>
                  <a:pt x="0" y="0"/>
                </a:lnTo>
              </a:path>
            </a:pathLst>
          </a:custGeom>
          <a:ln w="9525">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6" name="object 15"/>
          <p:cNvSpPr/>
          <p:nvPr/>
        </p:nvSpPr>
        <p:spPr>
          <a:xfrm>
            <a:off x="821927" y="3769922"/>
            <a:ext cx="789623" cy="844391"/>
          </a:xfrm>
          <a:custGeom>
            <a:avLst/>
            <a:gdLst/>
            <a:ahLst/>
            <a:cxnLst/>
            <a:rect l="l" t="t" r="r" b="b"/>
            <a:pathLst>
              <a:path w="1052830" h="1125854">
                <a:moveTo>
                  <a:pt x="0" y="187553"/>
                </a:moveTo>
                <a:lnTo>
                  <a:pt x="16068" y="141373"/>
                </a:lnTo>
                <a:lnTo>
                  <a:pt x="61645" y="99384"/>
                </a:lnTo>
                <a:lnTo>
                  <a:pt x="132784" y="62992"/>
                </a:lnTo>
                <a:lnTo>
                  <a:pt x="176708" y="47334"/>
                </a:lnTo>
                <a:lnTo>
                  <a:pt x="225543" y="33603"/>
                </a:lnTo>
                <a:lnTo>
                  <a:pt x="278796" y="21975"/>
                </a:lnTo>
                <a:lnTo>
                  <a:pt x="335975" y="12624"/>
                </a:lnTo>
                <a:lnTo>
                  <a:pt x="396587" y="5728"/>
                </a:lnTo>
                <a:lnTo>
                  <a:pt x="460138" y="1461"/>
                </a:lnTo>
                <a:lnTo>
                  <a:pt x="526135" y="0"/>
                </a:lnTo>
                <a:lnTo>
                  <a:pt x="592132" y="1461"/>
                </a:lnTo>
                <a:lnTo>
                  <a:pt x="655682" y="5728"/>
                </a:lnTo>
                <a:lnTo>
                  <a:pt x="716293" y="12624"/>
                </a:lnTo>
                <a:lnTo>
                  <a:pt x="773471" y="21975"/>
                </a:lnTo>
                <a:lnTo>
                  <a:pt x="826723" y="33603"/>
                </a:lnTo>
                <a:lnTo>
                  <a:pt x="875557" y="47334"/>
                </a:lnTo>
                <a:lnTo>
                  <a:pt x="919479" y="62992"/>
                </a:lnTo>
                <a:lnTo>
                  <a:pt x="957996" y="80400"/>
                </a:lnTo>
                <a:lnTo>
                  <a:pt x="1016845" y="119767"/>
                </a:lnTo>
                <a:lnTo>
                  <a:pt x="1048159" y="164027"/>
                </a:lnTo>
                <a:lnTo>
                  <a:pt x="1052258" y="187553"/>
                </a:lnTo>
                <a:lnTo>
                  <a:pt x="1052258" y="937793"/>
                </a:lnTo>
                <a:lnTo>
                  <a:pt x="1036190" y="983973"/>
                </a:lnTo>
                <a:lnTo>
                  <a:pt x="990616" y="1025962"/>
                </a:lnTo>
                <a:lnTo>
                  <a:pt x="919479" y="1062354"/>
                </a:lnTo>
                <a:lnTo>
                  <a:pt x="875557" y="1078012"/>
                </a:lnTo>
                <a:lnTo>
                  <a:pt x="826723" y="1091743"/>
                </a:lnTo>
                <a:lnTo>
                  <a:pt x="773471" y="1103371"/>
                </a:lnTo>
                <a:lnTo>
                  <a:pt x="716293" y="1112722"/>
                </a:lnTo>
                <a:lnTo>
                  <a:pt x="655682" y="1119618"/>
                </a:lnTo>
                <a:lnTo>
                  <a:pt x="592132" y="1123885"/>
                </a:lnTo>
                <a:lnTo>
                  <a:pt x="526135" y="1125347"/>
                </a:lnTo>
                <a:lnTo>
                  <a:pt x="460138" y="1123885"/>
                </a:lnTo>
                <a:lnTo>
                  <a:pt x="396587" y="1119618"/>
                </a:lnTo>
                <a:lnTo>
                  <a:pt x="335975" y="1112722"/>
                </a:lnTo>
                <a:lnTo>
                  <a:pt x="278796" y="1103371"/>
                </a:lnTo>
                <a:lnTo>
                  <a:pt x="225543" y="1091743"/>
                </a:lnTo>
                <a:lnTo>
                  <a:pt x="176708" y="1078012"/>
                </a:lnTo>
                <a:lnTo>
                  <a:pt x="132784" y="1062354"/>
                </a:lnTo>
                <a:lnTo>
                  <a:pt x="94266" y="1044946"/>
                </a:lnTo>
                <a:lnTo>
                  <a:pt x="35414" y="1005579"/>
                </a:lnTo>
                <a:lnTo>
                  <a:pt x="4099" y="961319"/>
                </a:lnTo>
                <a:lnTo>
                  <a:pt x="0" y="937793"/>
                </a:lnTo>
                <a:lnTo>
                  <a:pt x="0" y="187553"/>
                </a:lnTo>
                <a:close/>
              </a:path>
            </a:pathLst>
          </a:custGeom>
          <a:ln w="9525">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7" name="object 18"/>
          <p:cNvSpPr txBox="1"/>
          <p:nvPr/>
        </p:nvSpPr>
        <p:spPr>
          <a:xfrm>
            <a:off x="912057" y="4083476"/>
            <a:ext cx="551498" cy="443198"/>
          </a:xfrm>
          <a:prstGeom prst="rect">
            <a:avLst/>
          </a:prstGeom>
        </p:spPr>
        <p:txBody>
          <a:bodyPr vert="horz" wrap="square" lIns="0" tIns="0" rIns="0" bIns="0" rtlCol="0">
            <a:spAutoFit/>
          </a:bodyPr>
          <a:lstStyle/>
          <a:p>
            <a:pPr marL="9525" marR="3810" indent="53816">
              <a:lnSpc>
                <a:spcPct val="120000"/>
              </a:lnSpc>
            </a:pPr>
            <a:r>
              <a:rPr sz="1200" spc="-4" dirty="0">
                <a:solidFill>
                  <a:srgbClr val="003300"/>
                </a:solidFill>
                <a:latin typeface="Arial" panose="020B0604020202020204" pitchFamily="34" charset="0"/>
                <a:cs typeface="Arial" panose="020B0604020202020204" pitchFamily="34" charset="0"/>
              </a:rPr>
              <a:t>Billing  </a:t>
            </a:r>
            <a:r>
              <a:rPr sz="1200" spc="-8" dirty="0">
                <a:solidFill>
                  <a:srgbClr val="003300"/>
                </a:solidFill>
                <a:latin typeface="Arial" panose="020B0604020202020204" pitchFamily="34" charset="0"/>
                <a:cs typeface="Arial" panose="020B0604020202020204" pitchFamily="34" charset="0"/>
              </a:rPr>
              <a:t>Sy</a:t>
            </a:r>
            <a:r>
              <a:rPr sz="1200" spc="-4" dirty="0">
                <a:solidFill>
                  <a:srgbClr val="003300"/>
                </a:solidFill>
                <a:latin typeface="Arial" panose="020B0604020202020204" pitchFamily="34" charset="0"/>
                <a:cs typeface="Arial" panose="020B0604020202020204" pitchFamily="34" charset="0"/>
              </a:rPr>
              <a:t>stem</a:t>
            </a:r>
            <a:endParaRPr sz="1200" dirty="0">
              <a:latin typeface="Arial" panose="020B0604020202020204" pitchFamily="34" charset="0"/>
              <a:cs typeface="Arial" panose="020B0604020202020204" pitchFamily="34" charset="0"/>
            </a:endParaRPr>
          </a:p>
        </p:txBody>
      </p:sp>
      <p:sp>
        <p:nvSpPr>
          <p:cNvPr id="18" name="object 21"/>
          <p:cNvSpPr/>
          <p:nvPr/>
        </p:nvSpPr>
        <p:spPr>
          <a:xfrm>
            <a:off x="1749882" y="3951551"/>
            <a:ext cx="860678" cy="915542"/>
          </a:xfrm>
          <a:prstGeom prst="rect">
            <a:avLst/>
          </a:prstGeom>
          <a:blipFill>
            <a:blip r:embed="rId5"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9" name="object 22"/>
          <p:cNvSpPr/>
          <p:nvPr/>
        </p:nvSpPr>
        <p:spPr>
          <a:xfrm>
            <a:off x="1785346" y="3972105"/>
            <a:ext cx="789197" cy="844016"/>
          </a:xfrm>
          <a:prstGeom prst="rect">
            <a:avLst/>
          </a:prstGeom>
          <a:blipFill>
            <a:blip r:embed="rId6"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20" name="object 23"/>
          <p:cNvSpPr/>
          <p:nvPr/>
        </p:nvSpPr>
        <p:spPr>
          <a:xfrm>
            <a:off x="1785349" y="4112775"/>
            <a:ext cx="789623" cy="140970"/>
          </a:xfrm>
          <a:custGeom>
            <a:avLst/>
            <a:gdLst/>
            <a:ahLst/>
            <a:cxnLst/>
            <a:rect l="l" t="t" r="r" b="b"/>
            <a:pathLst>
              <a:path w="1052830" h="187960">
                <a:moveTo>
                  <a:pt x="1052258" y="0"/>
                </a:moveTo>
                <a:lnTo>
                  <a:pt x="1036189" y="46179"/>
                </a:lnTo>
                <a:lnTo>
                  <a:pt x="990613" y="88169"/>
                </a:lnTo>
                <a:lnTo>
                  <a:pt x="919473" y="124561"/>
                </a:lnTo>
                <a:lnTo>
                  <a:pt x="875550" y="140218"/>
                </a:lnTo>
                <a:lnTo>
                  <a:pt x="826715" y="153949"/>
                </a:lnTo>
                <a:lnTo>
                  <a:pt x="773461" y="165578"/>
                </a:lnTo>
                <a:lnTo>
                  <a:pt x="716282" y="174928"/>
                </a:lnTo>
                <a:lnTo>
                  <a:pt x="655670" y="181825"/>
                </a:lnTo>
                <a:lnTo>
                  <a:pt x="592120" y="186092"/>
                </a:lnTo>
                <a:lnTo>
                  <a:pt x="526122" y="187553"/>
                </a:lnTo>
                <a:lnTo>
                  <a:pt x="460125" y="186092"/>
                </a:lnTo>
                <a:lnTo>
                  <a:pt x="396575" y="181825"/>
                </a:lnTo>
                <a:lnTo>
                  <a:pt x="335965" y="174928"/>
                </a:lnTo>
                <a:lnTo>
                  <a:pt x="278787" y="165578"/>
                </a:lnTo>
                <a:lnTo>
                  <a:pt x="225534" y="153949"/>
                </a:lnTo>
                <a:lnTo>
                  <a:pt x="176701" y="140218"/>
                </a:lnTo>
                <a:lnTo>
                  <a:pt x="132779" y="124561"/>
                </a:lnTo>
                <a:lnTo>
                  <a:pt x="94261" y="107152"/>
                </a:lnTo>
                <a:lnTo>
                  <a:pt x="35413" y="67786"/>
                </a:lnTo>
                <a:lnTo>
                  <a:pt x="4099" y="23525"/>
                </a:lnTo>
                <a:lnTo>
                  <a:pt x="0" y="0"/>
                </a:lnTo>
              </a:path>
            </a:pathLst>
          </a:custGeom>
          <a:ln w="9525">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21" name="object 24"/>
          <p:cNvSpPr/>
          <p:nvPr/>
        </p:nvSpPr>
        <p:spPr>
          <a:xfrm>
            <a:off x="1785344" y="3972110"/>
            <a:ext cx="789623" cy="844391"/>
          </a:xfrm>
          <a:custGeom>
            <a:avLst/>
            <a:gdLst/>
            <a:ahLst/>
            <a:cxnLst/>
            <a:rect l="l" t="t" r="r" b="b"/>
            <a:pathLst>
              <a:path w="1052830" h="1125854">
                <a:moveTo>
                  <a:pt x="0" y="187553"/>
                </a:moveTo>
                <a:lnTo>
                  <a:pt x="16068" y="141373"/>
                </a:lnTo>
                <a:lnTo>
                  <a:pt x="61645" y="99384"/>
                </a:lnTo>
                <a:lnTo>
                  <a:pt x="132784" y="62992"/>
                </a:lnTo>
                <a:lnTo>
                  <a:pt x="176708" y="47334"/>
                </a:lnTo>
                <a:lnTo>
                  <a:pt x="225543" y="33603"/>
                </a:lnTo>
                <a:lnTo>
                  <a:pt x="278796" y="21975"/>
                </a:lnTo>
                <a:lnTo>
                  <a:pt x="335975" y="12624"/>
                </a:lnTo>
                <a:lnTo>
                  <a:pt x="396587" y="5728"/>
                </a:lnTo>
                <a:lnTo>
                  <a:pt x="460138" y="1461"/>
                </a:lnTo>
                <a:lnTo>
                  <a:pt x="526135" y="0"/>
                </a:lnTo>
                <a:lnTo>
                  <a:pt x="592132" y="1461"/>
                </a:lnTo>
                <a:lnTo>
                  <a:pt x="655682" y="5728"/>
                </a:lnTo>
                <a:lnTo>
                  <a:pt x="716293" y="12624"/>
                </a:lnTo>
                <a:lnTo>
                  <a:pt x="773471" y="21975"/>
                </a:lnTo>
                <a:lnTo>
                  <a:pt x="826723" y="33603"/>
                </a:lnTo>
                <a:lnTo>
                  <a:pt x="875557" y="47334"/>
                </a:lnTo>
                <a:lnTo>
                  <a:pt x="919479" y="62992"/>
                </a:lnTo>
                <a:lnTo>
                  <a:pt x="957996" y="80400"/>
                </a:lnTo>
                <a:lnTo>
                  <a:pt x="1016845" y="119767"/>
                </a:lnTo>
                <a:lnTo>
                  <a:pt x="1048159" y="164027"/>
                </a:lnTo>
                <a:lnTo>
                  <a:pt x="1052258" y="187553"/>
                </a:lnTo>
                <a:lnTo>
                  <a:pt x="1052258" y="937793"/>
                </a:lnTo>
                <a:lnTo>
                  <a:pt x="1036190" y="983973"/>
                </a:lnTo>
                <a:lnTo>
                  <a:pt x="990616" y="1025962"/>
                </a:lnTo>
                <a:lnTo>
                  <a:pt x="919479" y="1062354"/>
                </a:lnTo>
                <a:lnTo>
                  <a:pt x="875557" y="1078012"/>
                </a:lnTo>
                <a:lnTo>
                  <a:pt x="826723" y="1091743"/>
                </a:lnTo>
                <a:lnTo>
                  <a:pt x="773471" y="1103371"/>
                </a:lnTo>
                <a:lnTo>
                  <a:pt x="716293" y="1112722"/>
                </a:lnTo>
                <a:lnTo>
                  <a:pt x="655682" y="1119618"/>
                </a:lnTo>
                <a:lnTo>
                  <a:pt x="592132" y="1123885"/>
                </a:lnTo>
                <a:lnTo>
                  <a:pt x="526135" y="1125346"/>
                </a:lnTo>
                <a:lnTo>
                  <a:pt x="460138" y="1123885"/>
                </a:lnTo>
                <a:lnTo>
                  <a:pt x="396587" y="1119618"/>
                </a:lnTo>
                <a:lnTo>
                  <a:pt x="335975" y="1112722"/>
                </a:lnTo>
                <a:lnTo>
                  <a:pt x="278796" y="1103371"/>
                </a:lnTo>
                <a:lnTo>
                  <a:pt x="225543" y="1091743"/>
                </a:lnTo>
                <a:lnTo>
                  <a:pt x="176708" y="1078012"/>
                </a:lnTo>
                <a:lnTo>
                  <a:pt x="132784" y="1062354"/>
                </a:lnTo>
                <a:lnTo>
                  <a:pt x="94266" y="1044946"/>
                </a:lnTo>
                <a:lnTo>
                  <a:pt x="35414" y="1005579"/>
                </a:lnTo>
                <a:lnTo>
                  <a:pt x="4099" y="961319"/>
                </a:lnTo>
                <a:lnTo>
                  <a:pt x="0" y="937793"/>
                </a:lnTo>
                <a:lnTo>
                  <a:pt x="0" y="187553"/>
                </a:lnTo>
                <a:close/>
              </a:path>
            </a:pathLst>
          </a:custGeom>
          <a:ln w="9525">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22" name="object 25"/>
          <p:cNvSpPr txBox="1"/>
          <p:nvPr/>
        </p:nvSpPr>
        <p:spPr>
          <a:xfrm>
            <a:off x="1790431" y="4285664"/>
            <a:ext cx="770573" cy="443198"/>
          </a:xfrm>
          <a:prstGeom prst="rect">
            <a:avLst/>
          </a:prstGeom>
        </p:spPr>
        <p:txBody>
          <a:bodyPr vert="horz" wrap="square" lIns="0" tIns="0" rIns="0" bIns="0" rtlCol="0">
            <a:spAutoFit/>
          </a:bodyPr>
          <a:lstStyle/>
          <a:p>
            <a:pPr marL="120015" marR="3810" indent="-110966">
              <a:lnSpc>
                <a:spcPct val="120000"/>
              </a:lnSpc>
            </a:pPr>
            <a:r>
              <a:rPr sz="1200" spc="-8" dirty="0">
                <a:solidFill>
                  <a:srgbClr val="003300"/>
                </a:solidFill>
                <a:latin typeface="Arial" panose="020B0604020202020204" pitchFamily="34" charset="0"/>
                <a:cs typeface="Arial" panose="020B0604020202020204" pitchFamily="34" charset="0"/>
              </a:rPr>
              <a:t>P</a:t>
            </a:r>
            <a:r>
              <a:rPr sz="1200" spc="-4" dirty="0">
                <a:solidFill>
                  <a:srgbClr val="003300"/>
                </a:solidFill>
                <a:latin typeface="Arial" panose="020B0604020202020204" pitchFamily="34" charset="0"/>
                <a:cs typeface="Arial" panose="020B0604020202020204" pitchFamily="34" charset="0"/>
              </a:rPr>
              <a:t>ro</a:t>
            </a:r>
            <a:r>
              <a:rPr sz="1200" spc="-8" dirty="0">
                <a:solidFill>
                  <a:srgbClr val="003300"/>
                </a:solidFill>
                <a:latin typeface="Arial" panose="020B0604020202020204" pitchFamily="34" charset="0"/>
                <a:cs typeface="Arial" panose="020B0604020202020204" pitchFamily="34" charset="0"/>
              </a:rPr>
              <a:t>duc</a:t>
            </a:r>
            <a:r>
              <a:rPr sz="1200" spc="-4" dirty="0">
                <a:solidFill>
                  <a:srgbClr val="003300"/>
                </a:solidFill>
                <a:latin typeface="Arial" panose="020B0604020202020204" pitchFamily="34" charset="0"/>
                <a:cs typeface="Arial" panose="020B0604020202020204" pitchFamily="34" charset="0"/>
              </a:rPr>
              <a:t>t</a:t>
            </a:r>
            <a:r>
              <a:rPr sz="1200" spc="-8" dirty="0">
                <a:solidFill>
                  <a:srgbClr val="003300"/>
                </a:solidFill>
                <a:latin typeface="Arial" panose="020B0604020202020204" pitchFamily="34" charset="0"/>
                <a:cs typeface="Arial" panose="020B0604020202020204" pitchFamily="34" charset="0"/>
              </a:rPr>
              <a:t>i</a:t>
            </a:r>
            <a:r>
              <a:rPr sz="1200" spc="-4" dirty="0">
                <a:solidFill>
                  <a:srgbClr val="003300"/>
                </a:solidFill>
                <a:latin typeface="Arial" panose="020B0604020202020204" pitchFamily="34" charset="0"/>
                <a:cs typeface="Arial" panose="020B0604020202020204" pitchFamily="34" charset="0"/>
              </a:rPr>
              <a:t>on  System</a:t>
            </a:r>
            <a:endParaRPr sz="1200">
              <a:latin typeface="Arial" panose="020B0604020202020204" pitchFamily="34" charset="0"/>
              <a:cs typeface="Arial" panose="020B0604020202020204" pitchFamily="34" charset="0"/>
            </a:endParaRPr>
          </a:p>
        </p:txBody>
      </p:sp>
      <p:sp>
        <p:nvSpPr>
          <p:cNvPr id="23" name="object 26"/>
          <p:cNvSpPr/>
          <p:nvPr/>
        </p:nvSpPr>
        <p:spPr>
          <a:xfrm>
            <a:off x="2913288" y="3802792"/>
            <a:ext cx="860678" cy="915542"/>
          </a:xfrm>
          <a:prstGeom prst="rect">
            <a:avLst/>
          </a:prstGeom>
          <a:blipFill>
            <a:blip r:embed="rId7"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24" name="object 27"/>
          <p:cNvSpPr/>
          <p:nvPr/>
        </p:nvSpPr>
        <p:spPr>
          <a:xfrm>
            <a:off x="2949054" y="3823928"/>
            <a:ext cx="789193" cy="844010"/>
          </a:xfrm>
          <a:prstGeom prst="rect">
            <a:avLst/>
          </a:prstGeom>
          <a:blipFill>
            <a:blip r:embed="rId8"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25" name="object 28"/>
          <p:cNvSpPr/>
          <p:nvPr/>
        </p:nvSpPr>
        <p:spPr>
          <a:xfrm>
            <a:off x="2949058" y="3964593"/>
            <a:ext cx="789623" cy="140970"/>
          </a:xfrm>
          <a:custGeom>
            <a:avLst/>
            <a:gdLst/>
            <a:ahLst/>
            <a:cxnLst/>
            <a:rect l="l" t="t" r="r" b="b"/>
            <a:pathLst>
              <a:path w="1052829" h="187960">
                <a:moveTo>
                  <a:pt x="1052258" y="0"/>
                </a:moveTo>
                <a:lnTo>
                  <a:pt x="1036189" y="46179"/>
                </a:lnTo>
                <a:lnTo>
                  <a:pt x="990613" y="88169"/>
                </a:lnTo>
                <a:lnTo>
                  <a:pt x="919473" y="124561"/>
                </a:lnTo>
                <a:lnTo>
                  <a:pt x="875550" y="140218"/>
                </a:lnTo>
                <a:lnTo>
                  <a:pt x="826715" y="153949"/>
                </a:lnTo>
                <a:lnTo>
                  <a:pt x="773461" y="165578"/>
                </a:lnTo>
                <a:lnTo>
                  <a:pt x="716282" y="174928"/>
                </a:lnTo>
                <a:lnTo>
                  <a:pt x="655670" y="181825"/>
                </a:lnTo>
                <a:lnTo>
                  <a:pt x="592120" y="186092"/>
                </a:lnTo>
                <a:lnTo>
                  <a:pt x="526122" y="187553"/>
                </a:lnTo>
                <a:lnTo>
                  <a:pt x="460125" y="186092"/>
                </a:lnTo>
                <a:lnTo>
                  <a:pt x="396575" y="181825"/>
                </a:lnTo>
                <a:lnTo>
                  <a:pt x="335965" y="174928"/>
                </a:lnTo>
                <a:lnTo>
                  <a:pt x="278787" y="165578"/>
                </a:lnTo>
                <a:lnTo>
                  <a:pt x="225534" y="153949"/>
                </a:lnTo>
                <a:lnTo>
                  <a:pt x="176701" y="140218"/>
                </a:lnTo>
                <a:lnTo>
                  <a:pt x="132779" y="124561"/>
                </a:lnTo>
                <a:lnTo>
                  <a:pt x="94261" y="107152"/>
                </a:lnTo>
                <a:lnTo>
                  <a:pt x="35413" y="67786"/>
                </a:lnTo>
                <a:lnTo>
                  <a:pt x="4099" y="23525"/>
                </a:lnTo>
                <a:lnTo>
                  <a:pt x="0" y="0"/>
                </a:lnTo>
              </a:path>
            </a:pathLst>
          </a:custGeom>
          <a:ln w="9525">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26" name="object 29"/>
          <p:cNvSpPr/>
          <p:nvPr/>
        </p:nvSpPr>
        <p:spPr>
          <a:xfrm>
            <a:off x="2949054" y="3823928"/>
            <a:ext cx="789623" cy="844391"/>
          </a:xfrm>
          <a:custGeom>
            <a:avLst/>
            <a:gdLst/>
            <a:ahLst/>
            <a:cxnLst/>
            <a:rect l="l" t="t" r="r" b="b"/>
            <a:pathLst>
              <a:path w="1052829" h="1125854">
                <a:moveTo>
                  <a:pt x="0" y="187553"/>
                </a:moveTo>
                <a:lnTo>
                  <a:pt x="16068" y="141373"/>
                </a:lnTo>
                <a:lnTo>
                  <a:pt x="61645" y="99384"/>
                </a:lnTo>
                <a:lnTo>
                  <a:pt x="132784" y="62992"/>
                </a:lnTo>
                <a:lnTo>
                  <a:pt x="176708" y="47334"/>
                </a:lnTo>
                <a:lnTo>
                  <a:pt x="225543" y="33603"/>
                </a:lnTo>
                <a:lnTo>
                  <a:pt x="278796" y="21975"/>
                </a:lnTo>
                <a:lnTo>
                  <a:pt x="335975" y="12624"/>
                </a:lnTo>
                <a:lnTo>
                  <a:pt x="396587" y="5728"/>
                </a:lnTo>
                <a:lnTo>
                  <a:pt x="460138" y="1461"/>
                </a:lnTo>
                <a:lnTo>
                  <a:pt x="526135" y="0"/>
                </a:lnTo>
                <a:lnTo>
                  <a:pt x="592132" y="1461"/>
                </a:lnTo>
                <a:lnTo>
                  <a:pt x="655682" y="5728"/>
                </a:lnTo>
                <a:lnTo>
                  <a:pt x="716293" y="12624"/>
                </a:lnTo>
                <a:lnTo>
                  <a:pt x="773471" y="21975"/>
                </a:lnTo>
                <a:lnTo>
                  <a:pt x="826723" y="33603"/>
                </a:lnTo>
                <a:lnTo>
                  <a:pt x="875557" y="47334"/>
                </a:lnTo>
                <a:lnTo>
                  <a:pt x="919479" y="62992"/>
                </a:lnTo>
                <a:lnTo>
                  <a:pt x="957996" y="80400"/>
                </a:lnTo>
                <a:lnTo>
                  <a:pt x="1016845" y="119767"/>
                </a:lnTo>
                <a:lnTo>
                  <a:pt x="1048159" y="164027"/>
                </a:lnTo>
                <a:lnTo>
                  <a:pt x="1052258" y="187553"/>
                </a:lnTo>
                <a:lnTo>
                  <a:pt x="1052258" y="937793"/>
                </a:lnTo>
                <a:lnTo>
                  <a:pt x="1036190" y="983973"/>
                </a:lnTo>
                <a:lnTo>
                  <a:pt x="990616" y="1025962"/>
                </a:lnTo>
                <a:lnTo>
                  <a:pt x="919479" y="1062354"/>
                </a:lnTo>
                <a:lnTo>
                  <a:pt x="875557" y="1078012"/>
                </a:lnTo>
                <a:lnTo>
                  <a:pt x="826723" y="1091743"/>
                </a:lnTo>
                <a:lnTo>
                  <a:pt x="773471" y="1103371"/>
                </a:lnTo>
                <a:lnTo>
                  <a:pt x="716293" y="1112722"/>
                </a:lnTo>
                <a:lnTo>
                  <a:pt x="655682" y="1119618"/>
                </a:lnTo>
                <a:lnTo>
                  <a:pt x="592132" y="1123885"/>
                </a:lnTo>
                <a:lnTo>
                  <a:pt x="526135" y="1125347"/>
                </a:lnTo>
                <a:lnTo>
                  <a:pt x="460138" y="1123885"/>
                </a:lnTo>
                <a:lnTo>
                  <a:pt x="396587" y="1119618"/>
                </a:lnTo>
                <a:lnTo>
                  <a:pt x="335975" y="1112722"/>
                </a:lnTo>
                <a:lnTo>
                  <a:pt x="278796" y="1103371"/>
                </a:lnTo>
                <a:lnTo>
                  <a:pt x="225543" y="1091743"/>
                </a:lnTo>
                <a:lnTo>
                  <a:pt x="176708" y="1078012"/>
                </a:lnTo>
                <a:lnTo>
                  <a:pt x="132784" y="1062354"/>
                </a:lnTo>
                <a:lnTo>
                  <a:pt x="94266" y="1044946"/>
                </a:lnTo>
                <a:lnTo>
                  <a:pt x="35414" y="1005579"/>
                </a:lnTo>
                <a:lnTo>
                  <a:pt x="4099" y="961319"/>
                </a:lnTo>
                <a:lnTo>
                  <a:pt x="0" y="937793"/>
                </a:lnTo>
                <a:lnTo>
                  <a:pt x="0" y="187553"/>
                </a:lnTo>
                <a:close/>
              </a:path>
            </a:pathLst>
          </a:custGeom>
          <a:ln w="9525">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27" name="object 30"/>
          <p:cNvSpPr txBox="1"/>
          <p:nvPr/>
        </p:nvSpPr>
        <p:spPr>
          <a:xfrm>
            <a:off x="3039391" y="4137482"/>
            <a:ext cx="551498" cy="443198"/>
          </a:xfrm>
          <a:prstGeom prst="rect">
            <a:avLst/>
          </a:prstGeom>
        </p:spPr>
        <p:txBody>
          <a:bodyPr vert="horz" wrap="square" lIns="0" tIns="0" rIns="0" bIns="0" rtlCol="0">
            <a:spAutoFit/>
          </a:bodyPr>
          <a:lstStyle/>
          <a:p>
            <a:pPr marL="9525" marR="3810" indent="45244">
              <a:lnSpc>
                <a:spcPct val="120000"/>
              </a:lnSpc>
            </a:pPr>
            <a:r>
              <a:rPr sz="1200" spc="-4" dirty="0">
                <a:solidFill>
                  <a:srgbClr val="003300"/>
                </a:solidFill>
                <a:latin typeface="Arial" panose="020B0604020202020204" pitchFamily="34" charset="0"/>
                <a:cs typeface="Arial" panose="020B0604020202020204" pitchFamily="34" charset="0"/>
              </a:rPr>
              <a:t>Order  </a:t>
            </a:r>
            <a:r>
              <a:rPr sz="1200" spc="-8" dirty="0">
                <a:solidFill>
                  <a:srgbClr val="003300"/>
                </a:solidFill>
                <a:latin typeface="Arial" panose="020B0604020202020204" pitchFamily="34" charset="0"/>
                <a:cs typeface="Arial" panose="020B0604020202020204" pitchFamily="34" charset="0"/>
              </a:rPr>
              <a:t>Sy</a:t>
            </a:r>
            <a:r>
              <a:rPr sz="1200" spc="-4" dirty="0">
                <a:solidFill>
                  <a:srgbClr val="003300"/>
                </a:solidFill>
                <a:latin typeface="Arial" panose="020B0604020202020204" pitchFamily="34" charset="0"/>
                <a:cs typeface="Arial" panose="020B0604020202020204" pitchFamily="34" charset="0"/>
              </a:rPr>
              <a:t>stem</a:t>
            </a:r>
            <a:endParaRPr sz="1200">
              <a:latin typeface="Arial" panose="020B0604020202020204" pitchFamily="34" charset="0"/>
              <a:cs typeface="Arial" panose="020B0604020202020204" pitchFamily="34" charset="0"/>
            </a:endParaRPr>
          </a:p>
        </p:txBody>
      </p:sp>
      <p:sp>
        <p:nvSpPr>
          <p:cNvPr id="28" name="object 31"/>
          <p:cNvSpPr txBox="1"/>
          <p:nvPr/>
        </p:nvSpPr>
        <p:spPr>
          <a:xfrm>
            <a:off x="5436552" y="4166797"/>
            <a:ext cx="690086" cy="443198"/>
          </a:xfrm>
          <a:prstGeom prst="rect">
            <a:avLst/>
          </a:prstGeom>
        </p:spPr>
        <p:txBody>
          <a:bodyPr vert="horz" wrap="square" lIns="0" tIns="0" rIns="0" bIns="0" rtlCol="0">
            <a:spAutoFit/>
          </a:bodyPr>
          <a:lstStyle/>
          <a:p>
            <a:pPr marL="83820" marR="3810" indent="-74771">
              <a:lnSpc>
                <a:spcPct val="120000"/>
              </a:lnSpc>
            </a:pPr>
            <a:r>
              <a:rPr sz="1200" spc="-8" dirty="0">
                <a:solidFill>
                  <a:srgbClr val="003300"/>
                </a:solidFill>
                <a:latin typeface="Arial" panose="020B0604020202020204" pitchFamily="34" charset="0"/>
                <a:cs typeface="Arial" panose="020B0604020202020204" pitchFamily="34" charset="0"/>
              </a:rPr>
              <a:t>Cu</a:t>
            </a:r>
            <a:r>
              <a:rPr sz="1200" spc="-4" dirty="0">
                <a:solidFill>
                  <a:srgbClr val="003300"/>
                </a:solidFill>
                <a:latin typeface="Arial" panose="020B0604020202020204" pitchFamily="34" charset="0"/>
                <a:cs typeface="Arial" panose="020B0604020202020204" pitchFamily="34" charset="0"/>
              </a:rPr>
              <a:t>sto</a:t>
            </a:r>
            <a:r>
              <a:rPr sz="1200" spc="-8" dirty="0">
                <a:solidFill>
                  <a:srgbClr val="003300"/>
                </a:solidFill>
                <a:latin typeface="Arial" panose="020B0604020202020204" pitchFamily="34" charset="0"/>
                <a:cs typeface="Arial" panose="020B0604020202020204" pitchFamily="34" charset="0"/>
              </a:rPr>
              <a:t>m</a:t>
            </a:r>
            <a:r>
              <a:rPr sz="1200" spc="-4" dirty="0">
                <a:solidFill>
                  <a:srgbClr val="003300"/>
                </a:solidFill>
                <a:latin typeface="Arial" panose="020B0604020202020204" pitchFamily="34" charset="0"/>
                <a:cs typeface="Arial" panose="020B0604020202020204" pitchFamily="34" charset="0"/>
              </a:rPr>
              <a:t>er  Data</a:t>
            </a:r>
            <a:endParaRPr sz="1200">
              <a:latin typeface="Arial" panose="020B0604020202020204" pitchFamily="34" charset="0"/>
              <a:cs typeface="Arial" panose="020B0604020202020204" pitchFamily="34" charset="0"/>
            </a:endParaRPr>
          </a:p>
        </p:txBody>
      </p:sp>
      <p:sp>
        <p:nvSpPr>
          <p:cNvPr id="29" name="object 32"/>
          <p:cNvSpPr/>
          <p:nvPr/>
        </p:nvSpPr>
        <p:spPr>
          <a:xfrm>
            <a:off x="6188237" y="4187402"/>
            <a:ext cx="864095" cy="797081"/>
          </a:xfrm>
          <a:prstGeom prst="rect">
            <a:avLst/>
          </a:prstGeom>
          <a:blipFill>
            <a:blip r:embed="rId2"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30" name="object 33"/>
          <p:cNvSpPr txBox="1"/>
          <p:nvPr/>
        </p:nvSpPr>
        <p:spPr>
          <a:xfrm>
            <a:off x="6354627" y="4436833"/>
            <a:ext cx="568643" cy="443198"/>
          </a:xfrm>
          <a:prstGeom prst="rect">
            <a:avLst/>
          </a:prstGeom>
        </p:spPr>
        <p:txBody>
          <a:bodyPr vert="horz" wrap="square" lIns="0" tIns="0" rIns="0" bIns="0" rtlCol="0">
            <a:spAutoFit/>
          </a:bodyPr>
          <a:lstStyle/>
          <a:p>
            <a:pPr marL="83820" marR="3810" indent="-74771">
              <a:lnSpc>
                <a:spcPct val="120000"/>
              </a:lnSpc>
            </a:pPr>
            <a:r>
              <a:rPr sz="1200" spc="-8" dirty="0">
                <a:solidFill>
                  <a:srgbClr val="003300"/>
                </a:solidFill>
                <a:latin typeface="Arial" panose="020B0604020202020204" pitchFamily="34" charset="0"/>
                <a:cs typeface="Arial" panose="020B0604020202020204" pitchFamily="34" charset="0"/>
              </a:rPr>
              <a:t>P</a:t>
            </a:r>
            <a:r>
              <a:rPr sz="1200" spc="-4" dirty="0">
                <a:solidFill>
                  <a:srgbClr val="003300"/>
                </a:solidFill>
                <a:latin typeface="Arial" panose="020B0604020202020204" pitchFamily="34" charset="0"/>
                <a:cs typeface="Arial" panose="020B0604020202020204" pitchFamily="34" charset="0"/>
              </a:rPr>
              <a:t>ro</a:t>
            </a:r>
            <a:r>
              <a:rPr sz="1200" spc="-8" dirty="0">
                <a:solidFill>
                  <a:srgbClr val="003300"/>
                </a:solidFill>
                <a:latin typeface="Arial" panose="020B0604020202020204" pitchFamily="34" charset="0"/>
                <a:cs typeface="Arial" panose="020B0604020202020204" pitchFamily="34" charset="0"/>
              </a:rPr>
              <a:t>duc</a:t>
            </a:r>
            <a:r>
              <a:rPr sz="1200" spc="-4" dirty="0">
                <a:solidFill>
                  <a:srgbClr val="003300"/>
                </a:solidFill>
                <a:latin typeface="Arial" panose="020B0604020202020204" pitchFamily="34" charset="0"/>
                <a:cs typeface="Arial" panose="020B0604020202020204" pitchFamily="34" charset="0"/>
              </a:rPr>
              <a:t>t  Data</a:t>
            </a:r>
            <a:endParaRPr sz="1200" dirty="0">
              <a:latin typeface="Arial" panose="020B0604020202020204" pitchFamily="34" charset="0"/>
              <a:cs typeface="Arial" panose="020B0604020202020204" pitchFamily="34" charset="0"/>
            </a:endParaRPr>
          </a:p>
        </p:txBody>
      </p:sp>
      <p:sp>
        <p:nvSpPr>
          <p:cNvPr id="31" name="object 34"/>
          <p:cNvSpPr/>
          <p:nvPr/>
        </p:nvSpPr>
        <p:spPr>
          <a:xfrm>
            <a:off x="7225340" y="4055028"/>
            <a:ext cx="864093" cy="797086"/>
          </a:xfrm>
          <a:prstGeom prst="rect">
            <a:avLst/>
          </a:prstGeom>
          <a:blipFill>
            <a:blip r:embed="rId2" cstate="print"/>
            <a:stretch>
              <a:fillRect/>
            </a:stretch>
          </a:blipFill>
        </p:spPr>
        <p:txBody>
          <a:bodyPr wrap="square" lIns="0" tIns="0" rIns="0" bIns="0" rtlCol="0"/>
          <a:lstStyle/>
          <a:p>
            <a:endParaRPr sz="1350" dirty="0"/>
          </a:p>
        </p:txBody>
      </p:sp>
      <p:sp>
        <p:nvSpPr>
          <p:cNvPr id="32" name="object 35"/>
          <p:cNvSpPr txBox="1"/>
          <p:nvPr/>
        </p:nvSpPr>
        <p:spPr>
          <a:xfrm>
            <a:off x="7445699" y="4275136"/>
            <a:ext cx="605790" cy="443198"/>
          </a:xfrm>
          <a:prstGeom prst="rect">
            <a:avLst/>
          </a:prstGeom>
        </p:spPr>
        <p:txBody>
          <a:bodyPr vert="horz" wrap="square" lIns="0" tIns="0" rIns="0" bIns="0" rtlCol="0">
            <a:spAutoFit/>
          </a:bodyPr>
          <a:lstStyle/>
          <a:p>
            <a:pPr marL="83820" marR="3810" indent="-74771">
              <a:lnSpc>
                <a:spcPct val="120000"/>
              </a:lnSpc>
            </a:pPr>
            <a:r>
              <a:rPr sz="1200" spc="-8" dirty="0">
                <a:solidFill>
                  <a:srgbClr val="003300"/>
                </a:solidFill>
                <a:latin typeface="Arial" panose="020B0604020202020204" pitchFamily="34" charset="0"/>
                <a:cs typeface="Arial" panose="020B0604020202020204" pitchFamily="34" charset="0"/>
              </a:rPr>
              <a:t>Suppli</a:t>
            </a:r>
            <a:r>
              <a:rPr sz="1200" spc="-4" dirty="0">
                <a:solidFill>
                  <a:srgbClr val="003300"/>
                </a:solidFill>
                <a:latin typeface="Arial" panose="020B0604020202020204" pitchFamily="34" charset="0"/>
                <a:cs typeface="Arial" panose="020B0604020202020204" pitchFamily="34" charset="0"/>
              </a:rPr>
              <a:t>er  Data</a:t>
            </a:r>
            <a:endParaRPr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5321980"/>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4779105" y="3873370"/>
            <a:ext cx="864095" cy="797085"/>
          </a:xfrm>
          <a:prstGeom prst="rect">
            <a:avLst/>
          </a:prstGeom>
          <a:blipFill>
            <a:blip r:embed="rId2"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2" name="object 12"/>
          <p:cNvSpPr/>
          <p:nvPr/>
        </p:nvSpPr>
        <p:spPr>
          <a:xfrm>
            <a:off x="896532" y="3602625"/>
            <a:ext cx="860678" cy="915542"/>
          </a:xfrm>
          <a:prstGeom prst="rect">
            <a:avLst/>
          </a:prstGeom>
          <a:blipFill>
            <a:blip r:embed="rId3" cstate="print"/>
            <a:stretch>
              <a:fillRect/>
            </a:stretch>
          </a:blipFill>
        </p:spPr>
        <p:txBody>
          <a:bodyPr wrap="square" lIns="0" tIns="0" rIns="0" bIns="0" rtlCol="0"/>
          <a:lstStyle/>
          <a:p>
            <a:endParaRPr sz="1350"/>
          </a:p>
        </p:txBody>
      </p:sp>
      <p:sp>
        <p:nvSpPr>
          <p:cNvPr id="13" name="object 13"/>
          <p:cNvSpPr/>
          <p:nvPr/>
        </p:nvSpPr>
        <p:spPr>
          <a:xfrm>
            <a:off x="932298" y="3623474"/>
            <a:ext cx="789194" cy="844010"/>
          </a:xfrm>
          <a:prstGeom prst="rect">
            <a:avLst/>
          </a:prstGeom>
          <a:blipFill>
            <a:blip r:embed="rId4"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4" name="object 14"/>
          <p:cNvSpPr/>
          <p:nvPr/>
        </p:nvSpPr>
        <p:spPr>
          <a:xfrm>
            <a:off x="932299" y="3764140"/>
            <a:ext cx="789623" cy="140970"/>
          </a:xfrm>
          <a:custGeom>
            <a:avLst/>
            <a:gdLst/>
            <a:ahLst/>
            <a:cxnLst/>
            <a:rect l="l" t="t" r="r" b="b"/>
            <a:pathLst>
              <a:path w="1052830" h="187960">
                <a:moveTo>
                  <a:pt x="1052258" y="0"/>
                </a:moveTo>
                <a:lnTo>
                  <a:pt x="1036189" y="46179"/>
                </a:lnTo>
                <a:lnTo>
                  <a:pt x="990613" y="88169"/>
                </a:lnTo>
                <a:lnTo>
                  <a:pt x="919473" y="124561"/>
                </a:lnTo>
                <a:lnTo>
                  <a:pt x="875550" y="140218"/>
                </a:lnTo>
                <a:lnTo>
                  <a:pt x="826715" y="153949"/>
                </a:lnTo>
                <a:lnTo>
                  <a:pt x="773461" y="165578"/>
                </a:lnTo>
                <a:lnTo>
                  <a:pt x="716282" y="174928"/>
                </a:lnTo>
                <a:lnTo>
                  <a:pt x="655670" y="181825"/>
                </a:lnTo>
                <a:lnTo>
                  <a:pt x="592120" y="186092"/>
                </a:lnTo>
                <a:lnTo>
                  <a:pt x="526122" y="187553"/>
                </a:lnTo>
                <a:lnTo>
                  <a:pt x="460125" y="186092"/>
                </a:lnTo>
                <a:lnTo>
                  <a:pt x="396575" y="181825"/>
                </a:lnTo>
                <a:lnTo>
                  <a:pt x="335965" y="174928"/>
                </a:lnTo>
                <a:lnTo>
                  <a:pt x="278787" y="165578"/>
                </a:lnTo>
                <a:lnTo>
                  <a:pt x="225534" y="153949"/>
                </a:lnTo>
                <a:lnTo>
                  <a:pt x="176701" y="140218"/>
                </a:lnTo>
                <a:lnTo>
                  <a:pt x="132779" y="124561"/>
                </a:lnTo>
                <a:lnTo>
                  <a:pt x="94261" y="107152"/>
                </a:lnTo>
                <a:lnTo>
                  <a:pt x="35413" y="67786"/>
                </a:lnTo>
                <a:lnTo>
                  <a:pt x="4099" y="23525"/>
                </a:lnTo>
                <a:lnTo>
                  <a:pt x="0" y="0"/>
                </a:lnTo>
              </a:path>
            </a:pathLst>
          </a:custGeom>
          <a:ln w="9525">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5" name="object 15"/>
          <p:cNvSpPr/>
          <p:nvPr/>
        </p:nvSpPr>
        <p:spPr>
          <a:xfrm>
            <a:off x="932294" y="3623475"/>
            <a:ext cx="789623" cy="844391"/>
          </a:xfrm>
          <a:custGeom>
            <a:avLst/>
            <a:gdLst/>
            <a:ahLst/>
            <a:cxnLst/>
            <a:rect l="l" t="t" r="r" b="b"/>
            <a:pathLst>
              <a:path w="1052830" h="1125854">
                <a:moveTo>
                  <a:pt x="0" y="187553"/>
                </a:moveTo>
                <a:lnTo>
                  <a:pt x="16068" y="141373"/>
                </a:lnTo>
                <a:lnTo>
                  <a:pt x="61645" y="99384"/>
                </a:lnTo>
                <a:lnTo>
                  <a:pt x="132784" y="62992"/>
                </a:lnTo>
                <a:lnTo>
                  <a:pt x="176708" y="47334"/>
                </a:lnTo>
                <a:lnTo>
                  <a:pt x="225543" y="33603"/>
                </a:lnTo>
                <a:lnTo>
                  <a:pt x="278796" y="21975"/>
                </a:lnTo>
                <a:lnTo>
                  <a:pt x="335975" y="12624"/>
                </a:lnTo>
                <a:lnTo>
                  <a:pt x="396587" y="5728"/>
                </a:lnTo>
                <a:lnTo>
                  <a:pt x="460138" y="1461"/>
                </a:lnTo>
                <a:lnTo>
                  <a:pt x="526135" y="0"/>
                </a:lnTo>
                <a:lnTo>
                  <a:pt x="592132" y="1461"/>
                </a:lnTo>
                <a:lnTo>
                  <a:pt x="655682" y="5728"/>
                </a:lnTo>
                <a:lnTo>
                  <a:pt x="716293" y="12624"/>
                </a:lnTo>
                <a:lnTo>
                  <a:pt x="773471" y="21975"/>
                </a:lnTo>
                <a:lnTo>
                  <a:pt x="826723" y="33603"/>
                </a:lnTo>
                <a:lnTo>
                  <a:pt x="875557" y="47334"/>
                </a:lnTo>
                <a:lnTo>
                  <a:pt x="919479" y="62992"/>
                </a:lnTo>
                <a:lnTo>
                  <a:pt x="957996" y="80400"/>
                </a:lnTo>
                <a:lnTo>
                  <a:pt x="1016845" y="119767"/>
                </a:lnTo>
                <a:lnTo>
                  <a:pt x="1048159" y="164027"/>
                </a:lnTo>
                <a:lnTo>
                  <a:pt x="1052258" y="187553"/>
                </a:lnTo>
                <a:lnTo>
                  <a:pt x="1052258" y="937793"/>
                </a:lnTo>
                <a:lnTo>
                  <a:pt x="1036190" y="983973"/>
                </a:lnTo>
                <a:lnTo>
                  <a:pt x="990616" y="1025962"/>
                </a:lnTo>
                <a:lnTo>
                  <a:pt x="919479" y="1062354"/>
                </a:lnTo>
                <a:lnTo>
                  <a:pt x="875557" y="1078012"/>
                </a:lnTo>
                <a:lnTo>
                  <a:pt x="826723" y="1091743"/>
                </a:lnTo>
                <a:lnTo>
                  <a:pt x="773471" y="1103371"/>
                </a:lnTo>
                <a:lnTo>
                  <a:pt x="716293" y="1112722"/>
                </a:lnTo>
                <a:lnTo>
                  <a:pt x="655682" y="1119618"/>
                </a:lnTo>
                <a:lnTo>
                  <a:pt x="592132" y="1123885"/>
                </a:lnTo>
                <a:lnTo>
                  <a:pt x="526135" y="1125347"/>
                </a:lnTo>
                <a:lnTo>
                  <a:pt x="460138" y="1123885"/>
                </a:lnTo>
                <a:lnTo>
                  <a:pt x="396587" y="1119618"/>
                </a:lnTo>
                <a:lnTo>
                  <a:pt x="335975" y="1112722"/>
                </a:lnTo>
                <a:lnTo>
                  <a:pt x="278796" y="1103371"/>
                </a:lnTo>
                <a:lnTo>
                  <a:pt x="225543" y="1091743"/>
                </a:lnTo>
                <a:lnTo>
                  <a:pt x="176708" y="1078012"/>
                </a:lnTo>
                <a:lnTo>
                  <a:pt x="132784" y="1062354"/>
                </a:lnTo>
                <a:lnTo>
                  <a:pt x="94266" y="1044946"/>
                </a:lnTo>
                <a:lnTo>
                  <a:pt x="35414" y="1005579"/>
                </a:lnTo>
                <a:lnTo>
                  <a:pt x="4099" y="961319"/>
                </a:lnTo>
                <a:lnTo>
                  <a:pt x="0" y="937793"/>
                </a:lnTo>
                <a:lnTo>
                  <a:pt x="0" y="187553"/>
                </a:lnTo>
                <a:close/>
              </a:path>
            </a:pathLst>
          </a:custGeom>
          <a:ln w="9525">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6" name="object 16"/>
          <p:cNvSpPr txBox="1"/>
          <p:nvPr/>
        </p:nvSpPr>
        <p:spPr>
          <a:xfrm>
            <a:off x="813788" y="403449"/>
            <a:ext cx="6995398" cy="788677"/>
          </a:xfrm>
          <a:prstGeom prst="rect">
            <a:avLst/>
          </a:prstGeom>
        </p:spPr>
        <p:txBody>
          <a:bodyPr vert="horz" wrap="square" lIns="0" tIns="0" rIns="0" bIns="0" rtlCol="0">
            <a:spAutoFit/>
          </a:bodyPr>
          <a:lstStyle/>
          <a:p>
            <a:pPr marL="9525"/>
            <a:r>
              <a:rPr lang="sv-SE" sz="2800" b="1" spc="-188" dirty="0">
                <a:latin typeface="Verdana" panose="020B0604030504040204" pitchFamily="34" charset="0"/>
                <a:ea typeface="Verdana" panose="020B0604030504040204" pitchFamily="34" charset="0"/>
                <a:cs typeface="Arial"/>
              </a:rPr>
              <a:t>Data </a:t>
            </a:r>
            <a:r>
              <a:rPr lang="sv-SE" sz="2800" b="1" spc="-188" dirty="0" err="1">
                <a:latin typeface="Verdana" panose="020B0604030504040204" pitchFamily="34" charset="0"/>
                <a:ea typeface="Verdana" panose="020B0604030504040204" pitchFamily="34" charset="0"/>
                <a:cs typeface="Arial"/>
              </a:rPr>
              <a:t>Warehouse</a:t>
            </a:r>
            <a:r>
              <a:rPr lang="sv-SE" sz="2800" b="1" spc="-188" dirty="0">
                <a:latin typeface="Verdana" panose="020B0604030504040204" pitchFamily="34" charset="0"/>
                <a:ea typeface="Verdana" panose="020B0604030504040204" pitchFamily="34" charset="0"/>
                <a:cs typeface="Arial"/>
              </a:rPr>
              <a:t> - </a:t>
            </a:r>
            <a:r>
              <a:rPr lang="sv-SE" sz="2800" b="1" spc="-188" dirty="0" err="1">
                <a:latin typeface="Verdana" panose="020B0604030504040204" pitchFamily="34" charset="0"/>
                <a:ea typeface="Verdana" panose="020B0604030504040204" pitchFamily="34" charset="0"/>
                <a:cs typeface="Arial"/>
              </a:rPr>
              <a:t>Subject-Oriented</a:t>
            </a:r>
            <a:endParaRPr lang="sv-SE" sz="2800" b="1" spc="-188" dirty="0">
              <a:latin typeface="Verdana" panose="020B0604030504040204" pitchFamily="34" charset="0"/>
              <a:ea typeface="Verdana" panose="020B0604030504040204" pitchFamily="34" charset="0"/>
              <a:cs typeface="Arial"/>
            </a:endParaRPr>
          </a:p>
          <a:p>
            <a:pPr>
              <a:spcBef>
                <a:spcPts val="8"/>
              </a:spcBef>
            </a:pPr>
            <a:endParaRPr sz="2325" dirty="0">
              <a:latin typeface="Times New Roman"/>
              <a:cs typeface="Times New Roman"/>
            </a:endParaRPr>
          </a:p>
        </p:txBody>
      </p:sp>
      <p:sp>
        <p:nvSpPr>
          <p:cNvPr id="17" name="object 17"/>
          <p:cNvSpPr txBox="1"/>
          <p:nvPr/>
        </p:nvSpPr>
        <p:spPr>
          <a:xfrm>
            <a:off x="896533" y="1133773"/>
            <a:ext cx="7031315" cy="430887"/>
          </a:xfrm>
          <a:prstGeom prst="rect">
            <a:avLst/>
          </a:prstGeom>
        </p:spPr>
        <p:txBody>
          <a:bodyPr vert="horz" wrap="square" lIns="0" tIns="0" rIns="0" bIns="0" rtlCol="0">
            <a:spAutoFit/>
          </a:bodyPr>
          <a:lstStyle/>
          <a:p>
            <a:pPr marL="295275" indent="-285750">
              <a:buFont typeface="Arial" panose="020B0604020202020204" pitchFamily="34" charset="0"/>
              <a:buChar char="•"/>
            </a:pPr>
            <a:r>
              <a:rPr lang="en-US" sz="1400" spc="-101" dirty="0" smtClean="0">
                <a:latin typeface="Arial"/>
                <a:cs typeface="Arial"/>
              </a:rPr>
              <a:t>Focusing </a:t>
            </a:r>
            <a:r>
              <a:rPr lang="en-US" sz="1400" spc="-45" dirty="0">
                <a:latin typeface="Arial"/>
                <a:cs typeface="Arial"/>
              </a:rPr>
              <a:t>on </a:t>
            </a:r>
            <a:r>
              <a:rPr lang="en-US" sz="1400" spc="-15" dirty="0">
                <a:latin typeface="Arial"/>
                <a:cs typeface="Arial"/>
              </a:rPr>
              <a:t>the </a:t>
            </a:r>
            <a:r>
              <a:rPr lang="en-US" sz="1400" b="1" spc="-53" dirty="0">
                <a:latin typeface="Arial"/>
                <a:cs typeface="Arial"/>
              </a:rPr>
              <a:t>modeling </a:t>
            </a:r>
            <a:r>
              <a:rPr lang="en-US" sz="1400" b="1" spc="-71" dirty="0">
                <a:latin typeface="Arial"/>
                <a:cs typeface="Arial"/>
              </a:rPr>
              <a:t>and </a:t>
            </a:r>
            <a:r>
              <a:rPr lang="en-US" sz="1400" b="1" spc="-86" dirty="0">
                <a:latin typeface="Arial"/>
                <a:cs typeface="Arial"/>
              </a:rPr>
              <a:t>analysis </a:t>
            </a:r>
            <a:r>
              <a:rPr lang="en-US" sz="1400" b="1" spc="-4" dirty="0">
                <a:latin typeface="Arial"/>
                <a:cs typeface="Arial"/>
              </a:rPr>
              <a:t>of </a:t>
            </a:r>
            <a:r>
              <a:rPr lang="en-US" sz="1400" b="1" spc="-56" dirty="0">
                <a:latin typeface="Arial"/>
                <a:cs typeface="Arial"/>
              </a:rPr>
              <a:t>data </a:t>
            </a:r>
            <a:r>
              <a:rPr lang="en-US" sz="1400" b="1" spc="-4" dirty="0">
                <a:latin typeface="Arial"/>
                <a:cs typeface="Arial"/>
              </a:rPr>
              <a:t>for</a:t>
            </a:r>
            <a:r>
              <a:rPr lang="en-US" sz="1400" b="1" spc="-270" dirty="0">
                <a:latin typeface="Arial"/>
                <a:cs typeface="Arial"/>
              </a:rPr>
              <a:t> </a:t>
            </a:r>
            <a:r>
              <a:rPr lang="en-US" sz="1400" b="1" spc="-64" dirty="0">
                <a:latin typeface="Arial"/>
                <a:cs typeface="Arial"/>
              </a:rPr>
              <a:t>decision </a:t>
            </a:r>
            <a:r>
              <a:rPr lang="en-US" sz="1400" b="1" spc="-64" dirty="0" smtClean="0">
                <a:latin typeface="Arial"/>
                <a:cs typeface="Arial"/>
              </a:rPr>
              <a:t>m</a:t>
            </a:r>
            <a:r>
              <a:rPr lang="en-US" sz="1400" b="1" spc="-86" dirty="0" smtClean="0">
                <a:latin typeface="Arial"/>
                <a:cs typeface="Arial"/>
              </a:rPr>
              <a:t>akers</a:t>
            </a:r>
            <a:r>
              <a:rPr lang="en-US" sz="1400" spc="-86" dirty="0" smtClean="0">
                <a:latin typeface="Arial"/>
                <a:cs typeface="Arial"/>
              </a:rPr>
              <a:t>, </a:t>
            </a:r>
            <a:r>
              <a:rPr sz="1400" b="1" spc="-4" dirty="0" smtClean="0">
                <a:latin typeface="Arial"/>
                <a:cs typeface="Arial"/>
              </a:rPr>
              <a:t>not </a:t>
            </a:r>
            <a:r>
              <a:rPr sz="1400" b="1" spc="-45" dirty="0">
                <a:latin typeface="Arial"/>
                <a:cs typeface="Arial"/>
              </a:rPr>
              <a:t>on daily </a:t>
            </a:r>
            <a:r>
              <a:rPr sz="1400" b="1" spc="-49" dirty="0">
                <a:latin typeface="Arial"/>
                <a:cs typeface="Arial"/>
              </a:rPr>
              <a:t>operations </a:t>
            </a:r>
            <a:r>
              <a:rPr sz="1400" b="1" spc="-11" dirty="0">
                <a:latin typeface="Arial"/>
                <a:cs typeface="Arial"/>
              </a:rPr>
              <a:t>or</a:t>
            </a:r>
            <a:r>
              <a:rPr sz="1400" b="1" spc="-285" dirty="0">
                <a:latin typeface="Arial"/>
                <a:cs typeface="Arial"/>
              </a:rPr>
              <a:t> </a:t>
            </a:r>
            <a:r>
              <a:rPr lang="sv-SE" sz="1400" b="1" spc="-285" dirty="0" smtClean="0">
                <a:latin typeface="Arial"/>
                <a:cs typeface="Arial"/>
              </a:rPr>
              <a:t> </a:t>
            </a:r>
            <a:r>
              <a:rPr sz="1400" b="1" spc="-45" dirty="0" smtClean="0">
                <a:latin typeface="Arial"/>
                <a:cs typeface="Arial"/>
              </a:rPr>
              <a:t>transaction </a:t>
            </a:r>
            <a:r>
              <a:rPr sz="1400" b="1" spc="-83" dirty="0" smtClean="0">
                <a:latin typeface="Arial"/>
                <a:cs typeface="Arial"/>
              </a:rPr>
              <a:t>processing</a:t>
            </a:r>
            <a:r>
              <a:rPr lang="sv-SE" sz="1400" spc="-83" dirty="0" smtClean="0">
                <a:latin typeface="Arial"/>
                <a:cs typeface="Arial"/>
              </a:rPr>
              <a:t> …</a:t>
            </a:r>
            <a:endParaRPr sz="1400" dirty="0">
              <a:latin typeface="Arial"/>
              <a:cs typeface="Arial"/>
            </a:endParaRPr>
          </a:p>
        </p:txBody>
      </p:sp>
      <p:sp>
        <p:nvSpPr>
          <p:cNvPr id="18" name="object 18"/>
          <p:cNvSpPr txBox="1"/>
          <p:nvPr/>
        </p:nvSpPr>
        <p:spPr>
          <a:xfrm>
            <a:off x="1022424" y="3937029"/>
            <a:ext cx="551498" cy="443198"/>
          </a:xfrm>
          <a:prstGeom prst="rect">
            <a:avLst/>
          </a:prstGeom>
        </p:spPr>
        <p:txBody>
          <a:bodyPr vert="horz" wrap="square" lIns="0" tIns="0" rIns="0" bIns="0" rtlCol="0">
            <a:spAutoFit/>
          </a:bodyPr>
          <a:lstStyle/>
          <a:p>
            <a:pPr marL="9525" marR="3810" indent="53816">
              <a:lnSpc>
                <a:spcPct val="120000"/>
              </a:lnSpc>
            </a:pPr>
            <a:r>
              <a:rPr sz="1200" spc="-4" dirty="0">
                <a:solidFill>
                  <a:srgbClr val="003300"/>
                </a:solidFill>
                <a:latin typeface="Arial" panose="020B0604020202020204" pitchFamily="34" charset="0"/>
                <a:cs typeface="Arial" panose="020B0604020202020204" pitchFamily="34" charset="0"/>
              </a:rPr>
              <a:t>Billing  </a:t>
            </a:r>
            <a:r>
              <a:rPr sz="1200" spc="-8" dirty="0">
                <a:solidFill>
                  <a:srgbClr val="003300"/>
                </a:solidFill>
                <a:latin typeface="Arial" panose="020B0604020202020204" pitchFamily="34" charset="0"/>
                <a:cs typeface="Arial" panose="020B0604020202020204" pitchFamily="34" charset="0"/>
              </a:rPr>
              <a:t>Sy</a:t>
            </a:r>
            <a:r>
              <a:rPr sz="1200" spc="-4" dirty="0">
                <a:solidFill>
                  <a:srgbClr val="003300"/>
                </a:solidFill>
                <a:latin typeface="Arial" panose="020B0604020202020204" pitchFamily="34" charset="0"/>
                <a:cs typeface="Arial" panose="020B0604020202020204" pitchFamily="34" charset="0"/>
              </a:rPr>
              <a:t>stem</a:t>
            </a:r>
            <a:endParaRPr sz="1200" dirty="0">
              <a:latin typeface="Arial" panose="020B0604020202020204" pitchFamily="34" charset="0"/>
              <a:cs typeface="Arial" panose="020B0604020202020204" pitchFamily="34" charset="0"/>
            </a:endParaRPr>
          </a:p>
        </p:txBody>
      </p:sp>
      <p:sp>
        <p:nvSpPr>
          <p:cNvPr id="19" name="object 19"/>
          <p:cNvSpPr txBox="1"/>
          <p:nvPr/>
        </p:nvSpPr>
        <p:spPr>
          <a:xfrm>
            <a:off x="932294" y="2827626"/>
            <a:ext cx="3220224" cy="646331"/>
          </a:xfrm>
          <a:prstGeom prst="rect">
            <a:avLst/>
          </a:prstGeom>
        </p:spPr>
        <p:txBody>
          <a:bodyPr vert="horz" wrap="square" lIns="0" tIns="0" rIns="0" bIns="0" rtlCol="0">
            <a:spAutoFit/>
          </a:bodyPr>
          <a:lstStyle/>
          <a:p>
            <a:pPr marL="9525"/>
            <a:r>
              <a:rPr sz="1400" b="1" i="1" dirty="0">
                <a:solidFill>
                  <a:srgbClr val="660033"/>
                </a:solidFill>
                <a:latin typeface="Verdana" panose="020B0604030504040204" pitchFamily="34" charset="0"/>
                <a:ea typeface="Verdana" panose="020B0604030504040204" pitchFamily="34" charset="0"/>
                <a:cs typeface="Arial" panose="020B0604020202020204" pitchFamily="34" charset="0"/>
              </a:rPr>
              <a:t>Operational </a:t>
            </a:r>
            <a:r>
              <a:rPr sz="1400" b="1" i="1" dirty="0" smtClean="0">
                <a:solidFill>
                  <a:srgbClr val="660033"/>
                </a:solidFill>
                <a:latin typeface="Verdana" panose="020B0604030504040204" pitchFamily="34" charset="0"/>
                <a:ea typeface="Verdana" panose="020B0604030504040204" pitchFamily="34" charset="0"/>
                <a:cs typeface="Arial" panose="020B0604020202020204" pitchFamily="34" charset="0"/>
              </a:rPr>
              <a:t>systems</a:t>
            </a:r>
            <a:endParaRPr lang="sv-SE" sz="1400" b="1" i="1" dirty="0" smtClean="0">
              <a:solidFill>
                <a:srgbClr val="660033"/>
              </a:solidFill>
              <a:latin typeface="Verdana" panose="020B0604030504040204" pitchFamily="34" charset="0"/>
              <a:ea typeface="Verdana" panose="020B0604030504040204" pitchFamily="34" charset="0"/>
              <a:cs typeface="Arial" panose="020B0604020202020204" pitchFamily="34" charset="0"/>
            </a:endParaRPr>
          </a:p>
          <a:p>
            <a:pPr marL="9525"/>
            <a:r>
              <a:rPr lang="sv-SE" sz="1400" b="1" i="1" dirty="0" smtClean="0">
                <a:solidFill>
                  <a:srgbClr val="660033"/>
                </a:solidFill>
                <a:latin typeface="Verdana" panose="020B0604030504040204" pitchFamily="34" charset="0"/>
                <a:ea typeface="Verdana" panose="020B0604030504040204" pitchFamily="34" charset="0"/>
                <a:cs typeface="Arial" panose="020B0604020202020204" pitchFamily="34" charset="0"/>
              </a:rPr>
              <a:t> </a:t>
            </a:r>
            <a:r>
              <a:rPr lang="sv-SE" sz="1400" dirty="0" smtClean="0">
                <a:solidFill>
                  <a:srgbClr val="660033"/>
                </a:solidFill>
                <a:latin typeface="Verdana" panose="020B0604030504040204" pitchFamily="34" charset="0"/>
                <a:ea typeface="Verdana" panose="020B0604030504040204" pitchFamily="34" charset="0"/>
                <a:cs typeface="Arial" panose="020B0604020202020204" pitchFamily="34" charset="0"/>
              </a:rPr>
              <a:t>- </a:t>
            </a:r>
            <a:r>
              <a:rPr lang="sv-SE" sz="1400" dirty="0" err="1" smtClean="0">
                <a:solidFill>
                  <a:srgbClr val="660033"/>
                </a:solidFill>
                <a:latin typeface="Verdana" panose="020B0604030504040204" pitchFamily="34" charset="0"/>
                <a:ea typeface="Verdana" panose="020B0604030504040204" pitchFamily="34" charset="0"/>
                <a:cs typeface="Arial" panose="020B0604020202020204" pitchFamily="34" charset="0"/>
              </a:rPr>
              <a:t>focussing</a:t>
            </a:r>
            <a:r>
              <a:rPr lang="sv-SE" sz="1400" dirty="0" smtClean="0">
                <a:solidFill>
                  <a:srgbClr val="660033"/>
                </a:solidFill>
                <a:latin typeface="Verdana" panose="020B0604030504040204" pitchFamily="34" charset="0"/>
                <a:ea typeface="Verdana" panose="020B0604030504040204" pitchFamily="34" charset="0"/>
                <a:cs typeface="Arial" panose="020B0604020202020204" pitchFamily="34" charset="0"/>
              </a:rPr>
              <a:t> </a:t>
            </a:r>
            <a:r>
              <a:rPr lang="sv-SE" sz="1400" dirty="0">
                <a:solidFill>
                  <a:srgbClr val="660033"/>
                </a:solidFill>
                <a:latin typeface="Verdana" panose="020B0604030504040204" pitchFamily="34" charset="0"/>
                <a:ea typeface="Verdana" panose="020B0604030504040204" pitchFamily="34" charset="0"/>
                <a:cs typeface="Arial" panose="020B0604020202020204" pitchFamily="34" charset="0"/>
              </a:rPr>
              <a:t>on </a:t>
            </a:r>
            <a:r>
              <a:rPr lang="sv-SE" sz="1400" dirty="0" err="1">
                <a:solidFill>
                  <a:srgbClr val="660033"/>
                </a:solidFill>
                <a:latin typeface="Verdana" panose="020B0604030504040204" pitchFamily="34" charset="0"/>
                <a:ea typeface="Verdana" panose="020B0604030504040204" pitchFamily="34" charset="0"/>
                <a:cs typeface="Arial" panose="020B0604020202020204" pitchFamily="34" charset="0"/>
              </a:rPr>
              <a:t>daily</a:t>
            </a:r>
            <a:r>
              <a:rPr lang="sv-SE" sz="1400" dirty="0">
                <a:solidFill>
                  <a:srgbClr val="660033"/>
                </a:solidFill>
                <a:latin typeface="Verdana" panose="020B0604030504040204" pitchFamily="34" charset="0"/>
                <a:ea typeface="Verdana" panose="020B0604030504040204" pitchFamily="34" charset="0"/>
                <a:cs typeface="Arial" panose="020B0604020202020204" pitchFamily="34" charset="0"/>
              </a:rPr>
              <a:t> operations and </a:t>
            </a:r>
            <a:r>
              <a:rPr lang="sv-SE" sz="1400" dirty="0" err="1">
                <a:solidFill>
                  <a:srgbClr val="660033"/>
                </a:solidFill>
                <a:latin typeface="Verdana" panose="020B0604030504040204" pitchFamily="34" charset="0"/>
                <a:ea typeface="Verdana" panose="020B0604030504040204" pitchFamily="34" charset="0"/>
                <a:cs typeface="Arial" panose="020B0604020202020204" pitchFamily="34" charset="0"/>
              </a:rPr>
              <a:t>transaction</a:t>
            </a:r>
            <a:r>
              <a:rPr lang="sv-SE" sz="1400" dirty="0">
                <a:solidFill>
                  <a:srgbClr val="660033"/>
                </a:solidFill>
                <a:latin typeface="Verdana" panose="020B0604030504040204" pitchFamily="34" charset="0"/>
                <a:ea typeface="Verdana" panose="020B0604030504040204" pitchFamily="34" charset="0"/>
                <a:cs typeface="Arial" panose="020B0604020202020204" pitchFamily="34" charset="0"/>
              </a:rPr>
              <a:t> </a:t>
            </a:r>
            <a:r>
              <a:rPr lang="sv-SE" sz="1400" dirty="0" err="1">
                <a:solidFill>
                  <a:srgbClr val="660033"/>
                </a:solidFill>
                <a:latin typeface="Verdana" panose="020B0604030504040204" pitchFamily="34" charset="0"/>
                <a:ea typeface="Verdana" panose="020B0604030504040204" pitchFamily="34" charset="0"/>
                <a:cs typeface="Arial" panose="020B0604020202020204" pitchFamily="34" charset="0"/>
              </a:rPr>
              <a:t>processing</a:t>
            </a:r>
            <a:r>
              <a:rPr lang="sv-SE" sz="1400" dirty="0">
                <a:solidFill>
                  <a:srgbClr val="660033"/>
                </a:solidFill>
                <a:latin typeface="Verdana" panose="020B0604030504040204" pitchFamily="34" charset="0"/>
                <a:ea typeface="Verdana" panose="020B0604030504040204" pitchFamily="34" charset="0"/>
                <a:cs typeface="Arial" panose="020B0604020202020204" pitchFamily="34" charset="0"/>
              </a:rPr>
              <a:t> </a:t>
            </a:r>
            <a:endParaRPr sz="1400" dirty="0">
              <a:solidFill>
                <a:srgbClr val="660033"/>
              </a:solidFill>
              <a:latin typeface="Verdana" panose="020B0604030504040204" pitchFamily="34" charset="0"/>
              <a:ea typeface="Verdana" panose="020B0604030504040204" pitchFamily="34" charset="0"/>
              <a:cs typeface="Arial" panose="020B0604020202020204" pitchFamily="34" charset="0"/>
            </a:endParaRPr>
          </a:p>
        </p:txBody>
      </p:sp>
      <p:sp>
        <p:nvSpPr>
          <p:cNvPr id="21" name="object 21"/>
          <p:cNvSpPr/>
          <p:nvPr/>
        </p:nvSpPr>
        <p:spPr>
          <a:xfrm>
            <a:off x="1922946" y="3980958"/>
            <a:ext cx="860678" cy="915542"/>
          </a:xfrm>
          <a:prstGeom prst="rect">
            <a:avLst/>
          </a:prstGeom>
          <a:blipFill>
            <a:blip r:embed="rId5"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22" name="object 22"/>
          <p:cNvSpPr/>
          <p:nvPr/>
        </p:nvSpPr>
        <p:spPr>
          <a:xfrm>
            <a:off x="1958410" y="4001512"/>
            <a:ext cx="789197" cy="844016"/>
          </a:xfrm>
          <a:prstGeom prst="rect">
            <a:avLst/>
          </a:prstGeom>
          <a:blipFill>
            <a:blip r:embed="rId6"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23" name="object 23"/>
          <p:cNvSpPr/>
          <p:nvPr/>
        </p:nvSpPr>
        <p:spPr>
          <a:xfrm>
            <a:off x="1958413" y="4142182"/>
            <a:ext cx="789623" cy="140970"/>
          </a:xfrm>
          <a:custGeom>
            <a:avLst/>
            <a:gdLst/>
            <a:ahLst/>
            <a:cxnLst/>
            <a:rect l="l" t="t" r="r" b="b"/>
            <a:pathLst>
              <a:path w="1052830" h="187960">
                <a:moveTo>
                  <a:pt x="1052258" y="0"/>
                </a:moveTo>
                <a:lnTo>
                  <a:pt x="1036189" y="46179"/>
                </a:lnTo>
                <a:lnTo>
                  <a:pt x="990613" y="88169"/>
                </a:lnTo>
                <a:lnTo>
                  <a:pt x="919473" y="124561"/>
                </a:lnTo>
                <a:lnTo>
                  <a:pt x="875550" y="140218"/>
                </a:lnTo>
                <a:lnTo>
                  <a:pt x="826715" y="153949"/>
                </a:lnTo>
                <a:lnTo>
                  <a:pt x="773461" y="165578"/>
                </a:lnTo>
                <a:lnTo>
                  <a:pt x="716282" y="174928"/>
                </a:lnTo>
                <a:lnTo>
                  <a:pt x="655670" y="181825"/>
                </a:lnTo>
                <a:lnTo>
                  <a:pt x="592120" y="186092"/>
                </a:lnTo>
                <a:lnTo>
                  <a:pt x="526122" y="187553"/>
                </a:lnTo>
                <a:lnTo>
                  <a:pt x="460125" y="186092"/>
                </a:lnTo>
                <a:lnTo>
                  <a:pt x="396575" y="181825"/>
                </a:lnTo>
                <a:lnTo>
                  <a:pt x="335965" y="174928"/>
                </a:lnTo>
                <a:lnTo>
                  <a:pt x="278787" y="165578"/>
                </a:lnTo>
                <a:lnTo>
                  <a:pt x="225534" y="153949"/>
                </a:lnTo>
                <a:lnTo>
                  <a:pt x="176701" y="140218"/>
                </a:lnTo>
                <a:lnTo>
                  <a:pt x="132779" y="124561"/>
                </a:lnTo>
                <a:lnTo>
                  <a:pt x="94261" y="107152"/>
                </a:lnTo>
                <a:lnTo>
                  <a:pt x="35413" y="67786"/>
                </a:lnTo>
                <a:lnTo>
                  <a:pt x="4099" y="23525"/>
                </a:lnTo>
                <a:lnTo>
                  <a:pt x="0" y="0"/>
                </a:lnTo>
              </a:path>
            </a:pathLst>
          </a:custGeom>
          <a:ln w="9525">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24" name="object 24"/>
          <p:cNvSpPr/>
          <p:nvPr/>
        </p:nvSpPr>
        <p:spPr>
          <a:xfrm>
            <a:off x="1958408" y="4001517"/>
            <a:ext cx="789623" cy="844391"/>
          </a:xfrm>
          <a:custGeom>
            <a:avLst/>
            <a:gdLst/>
            <a:ahLst/>
            <a:cxnLst/>
            <a:rect l="l" t="t" r="r" b="b"/>
            <a:pathLst>
              <a:path w="1052830" h="1125854">
                <a:moveTo>
                  <a:pt x="0" y="187553"/>
                </a:moveTo>
                <a:lnTo>
                  <a:pt x="16068" y="141373"/>
                </a:lnTo>
                <a:lnTo>
                  <a:pt x="61645" y="99384"/>
                </a:lnTo>
                <a:lnTo>
                  <a:pt x="132784" y="62992"/>
                </a:lnTo>
                <a:lnTo>
                  <a:pt x="176708" y="47334"/>
                </a:lnTo>
                <a:lnTo>
                  <a:pt x="225543" y="33603"/>
                </a:lnTo>
                <a:lnTo>
                  <a:pt x="278796" y="21975"/>
                </a:lnTo>
                <a:lnTo>
                  <a:pt x="335975" y="12624"/>
                </a:lnTo>
                <a:lnTo>
                  <a:pt x="396587" y="5728"/>
                </a:lnTo>
                <a:lnTo>
                  <a:pt x="460138" y="1461"/>
                </a:lnTo>
                <a:lnTo>
                  <a:pt x="526135" y="0"/>
                </a:lnTo>
                <a:lnTo>
                  <a:pt x="592132" y="1461"/>
                </a:lnTo>
                <a:lnTo>
                  <a:pt x="655682" y="5728"/>
                </a:lnTo>
                <a:lnTo>
                  <a:pt x="716293" y="12624"/>
                </a:lnTo>
                <a:lnTo>
                  <a:pt x="773471" y="21975"/>
                </a:lnTo>
                <a:lnTo>
                  <a:pt x="826723" y="33603"/>
                </a:lnTo>
                <a:lnTo>
                  <a:pt x="875557" y="47334"/>
                </a:lnTo>
                <a:lnTo>
                  <a:pt x="919479" y="62992"/>
                </a:lnTo>
                <a:lnTo>
                  <a:pt x="957996" y="80400"/>
                </a:lnTo>
                <a:lnTo>
                  <a:pt x="1016845" y="119767"/>
                </a:lnTo>
                <a:lnTo>
                  <a:pt x="1048159" y="164027"/>
                </a:lnTo>
                <a:lnTo>
                  <a:pt x="1052258" y="187553"/>
                </a:lnTo>
                <a:lnTo>
                  <a:pt x="1052258" y="937793"/>
                </a:lnTo>
                <a:lnTo>
                  <a:pt x="1036190" y="983973"/>
                </a:lnTo>
                <a:lnTo>
                  <a:pt x="990616" y="1025962"/>
                </a:lnTo>
                <a:lnTo>
                  <a:pt x="919479" y="1062354"/>
                </a:lnTo>
                <a:lnTo>
                  <a:pt x="875557" y="1078012"/>
                </a:lnTo>
                <a:lnTo>
                  <a:pt x="826723" y="1091743"/>
                </a:lnTo>
                <a:lnTo>
                  <a:pt x="773471" y="1103371"/>
                </a:lnTo>
                <a:lnTo>
                  <a:pt x="716293" y="1112722"/>
                </a:lnTo>
                <a:lnTo>
                  <a:pt x="655682" y="1119618"/>
                </a:lnTo>
                <a:lnTo>
                  <a:pt x="592132" y="1123885"/>
                </a:lnTo>
                <a:lnTo>
                  <a:pt x="526135" y="1125346"/>
                </a:lnTo>
                <a:lnTo>
                  <a:pt x="460138" y="1123885"/>
                </a:lnTo>
                <a:lnTo>
                  <a:pt x="396587" y="1119618"/>
                </a:lnTo>
                <a:lnTo>
                  <a:pt x="335975" y="1112722"/>
                </a:lnTo>
                <a:lnTo>
                  <a:pt x="278796" y="1103371"/>
                </a:lnTo>
                <a:lnTo>
                  <a:pt x="225543" y="1091743"/>
                </a:lnTo>
                <a:lnTo>
                  <a:pt x="176708" y="1078012"/>
                </a:lnTo>
                <a:lnTo>
                  <a:pt x="132784" y="1062354"/>
                </a:lnTo>
                <a:lnTo>
                  <a:pt x="94266" y="1044946"/>
                </a:lnTo>
                <a:lnTo>
                  <a:pt x="35414" y="1005579"/>
                </a:lnTo>
                <a:lnTo>
                  <a:pt x="4099" y="961319"/>
                </a:lnTo>
                <a:lnTo>
                  <a:pt x="0" y="937793"/>
                </a:lnTo>
                <a:lnTo>
                  <a:pt x="0" y="187553"/>
                </a:lnTo>
                <a:close/>
              </a:path>
            </a:pathLst>
          </a:custGeom>
          <a:ln w="9525">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25" name="object 25"/>
          <p:cNvSpPr txBox="1"/>
          <p:nvPr/>
        </p:nvSpPr>
        <p:spPr>
          <a:xfrm>
            <a:off x="1963495" y="4315071"/>
            <a:ext cx="770573" cy="443198"/>
          </a:xfrm>
          <a:prstGeom prst="rect">
            <a:avLst/>
          </a:prstGeom>
        </p:spPr>
        <p:txBody>
          <a:bodyPr vert="horz" wrap="square" lIns="0" tIns="0" rIns="0" bIns="0" rtlCol="0">
            <a:spAutoFit/>
          </a:bodyPr>
          <a:lstStyle/>
          <a:p>
            <a:pPr marL="120015" marR="3810" indent="-110966">
              <a:lnSpc>
                <a:spcPct val="120000"/>
              </a:lnSpc>
            </a:pPr>
            <a:r>
              <a:rPr sz="1200" spc="-8" dirty="0">
                <a:solidFill>
                  <a:srgbClr val="003300"/>
                </a:solidFill>
                <a:latin typeface="Arial" panose="020B0604020202020204" pitchFamily="34" charset="0"/>
                <a:cs typeface="Arial" panose="020B0604020202020204" pitchFamily="34" charset="0"/>
              </a:rPr>
              <a:t>P</a:t>
            </a:r>
            <a:r>
              <a:rPr sz="1200" spc="-4" dirty="0">
                <a:solidFill>
                  <a:srgbClr val="003300"/>
                </a:solidFill>
                <a:latin typeface="Arial" panose="020B0604020202020204" pitchFamily="34" charset="0"/>
                <a:cs typeface="Arial" panose="020B0604020202020204" pitchFamily="34" charset="0"/>
              </a:rPr>
              <a:t>ro</a:t>
            </a:r>
            <a:r>
              <a:rPr sz="1200" spc="-8" dirty="0">
                <a:solidFill>
                  <a:srgbClr val="003300"/>
                </a:solidFill>
                <a:latin typeface="Arial" panose="020B0604020202020204" pitchFamily="34" charset="0"/>
                <a:cs typeface="Arial" panose="020B0604020202020204" pitchFamily="34" charset="0"/>
              </a:rPr>
              <a:t>duc</a:t>
            </a:r>
            <a:r>
              <a:rPr sz="1200" spc="-4" dirty="0">
                <a:solidFill>
                  <a:srgbClr val="003300"/>
                </a:solidFill>
                <a:latin typeface="Arial" panose="020B0604020202020204" pitchFamily="34" charset="0"/>
                <a:cs typeface="Arial" panose="020B0604020202020204" pitchFamily="34" charset="0"/>
              </a:rPr>
              <a:t>t</a:t>
            </a:r>
            <a:r>
              <a:rPr sz="1200" spc="-8" dirty="0">
                <a:solidFill>
                  <a:srgbClr val="003300"/>
                </a:solidFill>
                <a:latin typeface="Arial" panose="020B0604020202020204" pitchFamily="34" charset="0"/>
                <a:cs typeface="Arial" panose="020B0604020202020204" pitchFamily="34" charset="0"/>
              </a:rPr>
              <a:t>i</a:t>
            </a:r>
            <a:r>
              <a:rPr sz="1200" spc="-4" dirty="0">
                <a:solidFill>
                  <a:srgbClr val="003300"/>
                </a:solidFill>
                <a:latin typeface="Arial" panose="020B0604020202020204" pitchFamily="34" charset="0"/>
                <a:cs typeface="Arial" panose="020B0604020202020204" pitchFamily="34" charset="0"/>
              </a:rPr>
              <a:t>on  System</a:t>
            </a:r>
            <a:endParaRPr sz="1200">
              <a:latin typeface="Arial" panose="020B0604020202020204" pitchFamily="34" charset="0"/>
              <a:cs typeface="Arial" panose="020B0604020202020204" pitchFamily="34" charset="0"/>
            </a:endParaRPr>
          </a:p>
        </p:txBody>
      </p:sp>
      <p:sp>
        <p:nvSpPr>
          <p:cNvPr id="26" name="object 26"/>
          <p:cNvSpPr/>
          <p:nvPr/>
        </p:nvSpPr>
        <p:spPr>
          <a:xfrm>
            <a:off x="3023655" y="3656345"/>
            <a:ext cx="860678" cy="915542"/>
          </a:xfrm>
          <a:prstGeom prst="rect">
            <a:avLst/>
          </a:prstGeom>
          <a:blipFill>
            <a:blip r:embed="rId7"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27" name="object 27"/>
          <p:cNvSpPr/>
          <p:nvPr/>
        </p:nvSpPr>
        <p:spPr>
          <a:xfrm>
            <a:off x="3059421" y="3677481"/>
            <a:ext cx="789193" cy="844010"/>
          </a:xfrm>
          <a:prstGeom prst="rect">
            <a:avLst/>
          </a:prstGeom>
          <a:blipFill>
            <a:blip r:embed="rId8"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28" name="object 28"/>
          <p:cNvSpPr/>
          <p:nvPr/>
        </p:nvSpPr>
        <p:spPr>
          <a:xfrm>
            <a:off x="3059425" y="3818146"/>
            <a:ext cx="789623" cy="140970"/>
          </a:xfrm>
          <a:custGeom>
            <a:avLst/>
            <a:gdLst/>
            <a:ahLst/>
            <a:cxnLst/>
            <a:rect l="l" t="t" r="r" b="b"/>
            <a:pathLst>
              <a:path w="1052829" h="187960">
                <a:moveTo>
                  <a:pt x="1052258" y="0"/>
                </a:moveTo>
                <a:lnTo>
                  <a:pt x="1036189" y="46179"/>
                </a:lnTo>
                <a:lnTo>
                  <a:pt x="990613" y="88169"/>
                </a:lnTo>
                <a:lnTo>
                  <a:pt x="919473" y="124561"/>
                </a:lnTo>
                <a:lnTo>
                  <a:pt x="875550" y="140218"/>
                </a:lnTo>
                <a:lnTo>
                  <a:pt x="826715" y="153949"/>
                </a:lnTo>
                <a:lnTo>
                  <a:pt x="773461" y="165578"/>
                </a:lnTo>
                <a:lnTo>
                  <a:pt x="716282" y="174928"/>
                </a:lnTo>
                <a:lnTo>
                  <a:pt x="655670" y="181825"/>
                </a:lnTo>
                <a:lnTo>
                  <a:pt x="592120" y="186092"/>
                </a:lnTo>
                <a:lnTo>
                  <a:pt x="526122" y="187553"/>
                </a:lnTo>
                <a:lnTo>
                  <a:pt x="460125" y="186092"/>
                </a:lnTo>
                <a:lnTo>
                  <a:pt x="396575" y="181825"/>
                </a:lnTo>
                <a:lnTo>
                  <a:pt x="335965" y="174928"/>
                </a:lnTo>
                <a:lnTo>
                  <a:pt x="278787" y="165578"/>
                </a:lnTo>
                <a:lnTo>
                  <a:pt x="225534" y="153949"/>
                </a:lnTo>
                <a:lnTo>
                  <a:pt x="176701" y="140218"/>
                </a:lnTo>
                <a:lnTo>
                  <a:pt x="132779" y="124561"/>
                </a:lnTo>
                <a:lnTo>
                  <a:pt x="94261" y="107152"/>
                </a:lnTo>
                <a:lnTo>
                  <a:pt x="35413" y="67786"/>
                </a:lnTo>
                <a:lnTo>
                  <a:pt x="4099" y="23525"/>
                </a:lnTo>
                <a:lnTo>
                  <a:pt x="0" y="0"/>
                </a:lnTo>
              </a:path>
            </a:pathLst>
          </a:custGeom>
          <a:ln w="9525">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29" name="object 29"/>
          <p:cNvSpPr/>
          <p:nvPr/>
        </p:nvSpPr>
        <p:spPr>
          <a:xfrm>
            <a:off x="3059421" y="3677481"/>
            <a:ext cx="789623" cy="844391"/>
          </a:xfrm>
          <a:custGeom>
            <a:avLst/>
            <a:gdLst/>
            <a:ahLst/>
            <a:cxnLst/>
            <a:rect l="l" t="t" r="r" b="b"/>
            <a:pathLst>
              <a:path w="1052829" h="1125854">
                <a:moveTo>
                  <a:pt x="0" y="187553"/>
                </a:moveTo>
                <a:lnTo>
                  <a:pt x="16068" y="141373"/>
                </a:lnTo>
                <a:lnTo>
                  <a:pt x="61645" y="99384"/>
                </a:lnTo>
                <a:lnTo>
                  <a:pt x="132784" y="62992"/>
                </a:lnTo>
                <a:lnTo>
                  <a:pt x="176708" y="47334"/>
                </a:lnTo>
                <a:lnTo>
                  <a:pt x="225543" y="33603"/>
                </a:lnTo>
                <a:lnTo>
                  <a:pt x="278796" y="21975"/>
                </a:lnTo>
                <a:lnTo>
                  <a:pt x="335975" y="12624"/>
                </a:lnTo>
                <a:lnTo>
                  <a:pt x="396587" y="5728"/>
                </a:lnTo>
                <a:lnTo>
                  <a:pt x="460138" y="1461"/>
                </a:lnTo>
                <a:lnTo>
                  <a:pt x="526135" y="0"/>
                </a:lnTo>
                <a:lnTo>
                  <a:pt x="592132" y="1461"/>
                </a:lnTo>
                <a:lnTo>
                  <a:pt x="655682" y="5728"/>
                </a:lnTo>
                <a:lnTo>
                  <a:pt x="716293" y="12624"/>
                </a:lnTo>
                <a:lnTo>
                  <a:pt x="773471" y="21975"/>
                </a:lnTo>
                <a:lnTo>
                  <a:pt x="826723" y="33603"/>
                </a:lnTo>
                <a:lnTo>
                  <a:pt x="875557" y="47334"/>
                </a:lnTo>
                <a:lnTo>
                  <a:pt x="919479" y="62992"/>
                </a:lnTo>
                <a:lnTo>
                  <a:pt x="957996" y="80400"/>
                </a:lnTo>
                <a:lnTo>
                  <a:pt x="1016845" y="119767"/>
                </a:lnTo>
                <a:lnTo>
                  <a:pt x="1048159" y="164027"/>
                </a:lnTo>
                <a:lnTo>
                  <a:pt x="1052258" y="187553"/>
                </a:lnTo>
                <a:lnTo>
                  <a:pt x="1052258" y="937793"/>
                </a:lnTo>
                <a:lnTo>
                  <a:pt x="1036190" y="983973"/>
                </a:lnTo>
                <a:lnTo>
                  <a:pt x="990616" y="1025962"/>
                </a:lnTo>
                <a:lnTo>
                  <a:pt x="919479" y="1062354"/>
                </a:lnTo>
                <a:lnTo>
                  <a:pt x="875557" y="1078012"/>
                </a:lnTo>
                <a:lnTo>
                  <a:pt x="826723" y="1091743"/>
                </a:lnTo>
                <a:lnTo>
                  <a:pt x="773471" y="1103371"/>
                </a:lnTo>
                <a:lnTo>
                  <a:pt x="716293" y="1112722"/>
                </a:lnTo>
                <a:lnTo>
                  <a:pt x="655682" y="1119618"/>
                </a:lnTo>
                <a:lnTo>
                  <a:pt x="592132" y="1123885"/>
                </a:lnTo>
                <a:lnTo>
                  <a:pt x="526135" y="1125347"/>
                </a:lnTo>
                <a:lnTo>
                  <a:pt x="460138" y="1123885"/>
                </a:lnTo>
                <a:lnTo>
                  <a:pt x="396587" y="1119618"/>
                </a:lnTo>
                <a:lnTo>
                  <a:pt x="335975" y="1112722"/>
                </a:lnTo>
                <a:lnTo>
                  <a:pt x="278796" y="1103371"/>
                </a:lnTo>
                <a:lnTo>
                  <a:pt x="225543" y="1091743"/>
                </a:lnTo>
                <a:lnTo>
                  <a:pt x="176708" y="1078012"/>
                </a:lnTo>
                <a:lnTo>
                  <a:pt x="132784" y="1062354"/>
                </a:lnTo>
                <a:lnTo>
                  <a:pt x="94266" y="1044946"/>
                </a:lnTo>
                <a:lnTo>
                  <a:pt x="35414" y="1005579"/>
                </a:lnTo>
                <a:lnTo>
                  <a:pt x="4099" y="961319"/>
                </a:lnTo>
                <a:lnTo>
                  <a:pt x="0" y="937793"/>
                </a:lnTo>
                <a:lnTo>
                  <a:pt x="0" y="187553"/>
                </a:lnTo>
                <a:close/>
              </a:path>
            </a:pathLst>
          </a:custGeom>
          <a:ln w="9525">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30" name="object 30"/>
          <p:cNvSpPr txBox="1"/>
          <p:nvPr/>
        </p:nvSpPr>
        <p:spPr>
          <a:xfrm>
            <a:off x="3149758" y="3991035"/>
            <a:ext cx="551498" cy="443198"/>
          </a:xfrm>
          <a:prstGeom prst="rect">
            <a:avLst/>
          </a:prstGeom>
        </p:spPr>
        <p:txBody>
          <a:bodyPr vert="horz" wrap="square" lIns="0" tIns="0" rIns="0" bIns="0" rtlCol="0">
            <a:spAutoFit/>
          </a:bodyPr>
          <a:lstStyle/>
          <a:p>
            <a:pPr marL="9525" marR="3810" indent="45244">
              <a:lnSpc>
                <a:spcPct val="120000"/>
              </a:lnSpc>
            </a:pPr>
            <a:r>
              <a:rPr sz="1200" spc="-4" dirty="0">
                <a:solidFill>
                  <a:srgbClr val="003300"/>
                </a:solidFill>
                <a:latin typeface="Arial" panose="020B0604020202020204" pitchFamily="34" charset="0"/>
                <a:cs typeface="Arial" panose="020B0604020202020204" pitchFamily="34" charset="0"/>
              </a:rPr>
              <a:t>Order  </a:t>
            </a:r>
            <a:r>
              <a:rPr sz="1200" spc="-8" dirty="0">
                <a:solidFill>
                  <a:srgbClr val="003300"/>
                </a:solidFill>
                <a:latin typeface="Arial" panose="020B0604020202020204" pitchFamily="34" charset="0"/>
                <a:cs typeface="Arial" panose="020B0604020202020204" pitchFamily="34" charset="0"/>
              </a:rPr>
              <a:t>Sy</a:t>
            </a:r>
            <a:r>
              <a:rPr sz="1200" spc="-4" dirty="0">
                <a:solidFill>
                  <a:srgbClr val="003300"/>
                </a:solidFill>
                <a:latin typeface="Arial" panose="020B0604020202020204" pitchFamily="34" charset="0"/>
                <a:cs typeface="Arial" panose="020B0604020202020204" pitchFamily="34" charset="0"/>
              </a:rPr>
              <a:t>stem</a:t>
            </a:r>
            <a:endParaRPr sz="1200">
              <a:latin typeface="Arial" panose="020B0604020202020204" pitchFamily="34" charset="0"/>
              <a:cs typeface="Arial" panose="020B0604020202020204" pitchFamily="34" charset="0"/>
            </a:endParaRPr>
          </a:p>
        </p:txBody>
      </p:sp>
      <p:sp>
        <p:nvSpPr>
          <p:cNvPr id="31" name="object 31"/>
          <p:cNvSpPr txBox="1"/>
          <p:nvPr/>
        </p:nvSpPr>
        <p:spPr>
          <a:xfrm>
            <a:off x="4891476" y="4093472"/>
            <a:ext cx="690086" cy="443198"/>
          </a:xfrm>
          <a:prstGeom prst="rect">
            <a:avLst/>
          </a:prstGeom>
        </p:spPr>
        <p:txBody>
          <a:bodyPr vert="horz" wrap="square" lIns="0" tIns="0" rIns="0" bIns="0" rtlCol="0">
            <a:spAutoFit/>
          </a:bodyPr>
          <a:lstStyle/>
          <a:p>
            <a:pPr marL="83820" marR="3810" indent="-74771">
              <a:lnSpc>
                <a:spcPct val="120000"/>
              </a:lnSpc>
            </a:pPr>
            <a:r>
              <a:rPr sz="1200" spc="-8" dirty="0">
                <a:solidFill>
                  <a:srgbClr val="003300"/>
                </a:solidFill>
                <a:latin typeface="Arial" panose="020B0604020202020204" pitchFamily="34" charset="0"/>
                <a:cs typeface="Arial" panose="020B0604020202020204" pitchFamily="34" charset="0"/>
              </a:rPr>
              <a:t>Cu</a:t>
            </a:r>
            <a:r>
              <a:rPr sz="1200" spc="-4" dirty="0">
                <a:solidFill>
                  <a:srgbClr val="003300"/>
                </a:solidFill>
                <a:latin typeface="Arial" panose="020B0604020202020204" pitchFamily="34" charset="0"/>
                <a:cs typeface="Arial" panose="020B0604020202020204" pitchFamily="34" charset="0"/>
              </a:rPr>
              <a:t>sto</a:t>
            </a:r>
            <a:r>
              <a:rPr sz="1200" spc="-8" dirty="0">
                <a:solidFill>
                  <a:srgbClr val="003300"/>
                </a:solidFill>
                <a:latin typeface="Arial" panose="020B0604020202020204" pitchFamily="34" charset="0"/>
                <a:cs typeface="Arial" panose="020B0604020202020204" pitchFamily="34" charset="0"/>
              </a:rPr>
              <a:t>m</a:t>
            </a:r>
            <a:r>
              <a:rPr sz="1200" spc="-4" dirty="0">
                <a:solidFill>
                  <a:srgbClr val="003300"/>
                </a:solidFill>
                <a:latin typeface="Arial" panose="020B0604020202020204" pitchFamily="34" charset="0"/>
                <a:cs typeface="Arial" panose="020B0604020202020204" pitchFamily="34" charset="0"/>
              </a:rPr>
              <a:t>er  Data</a:t>
            </a:r>
            <a:endParaRPr sz="1200">
              <a:latin typeface="Arial" panose="020B0604020202020204" pitchFamily="34" charset="0"/>
              <a:cs typeface="Arial" panose="020B0604020202020204" pitchFamily="34" charset="0"/>
            </a:endParaRPr>
          </a:p>
        </p:txBody>
      </p:sp>
      <p:sp>
        <p:nvSpPr>
          <p:cNvPr id="32" name="object 32"/>
          <p:cNvSpPr/>
          <p:nvPr/>
        </p:nvSpPr>
        <p:spPr>
          <a:xfrm>
            <a:off x="5697206" y="4143404"/>
            <a:ext cx="864095" cy="797081"/>
          </a:xfrm>
          <a:prstGeom prst="rect">
            <a:avLst/>
          </a:prstGeom>
          <a:blipFill>
            <a:blip r:embed="rId2"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33" name="object 33"/>
          <p:cNvSpPr txBox="1"/>
          <p:nvPr/>
        </p:nvSpPr>
        <p:spPr>
          <a:xfrm>
            <a:off x="5809551" y="4363508"/>
            <a:ext cx="568643" cy="443198"/>
          </a:xfrm>
          <a:prstGeom prst="rect">
            <a:avLst/>
          </a:prstGeom>
        </p:spPr>
        <p:txBody>
          <a:bodyPr vert="horz" wrap="square" lIns="0" tIns="0" rIns="0" bIns="0" rtlCol="0">
            <a:spAutoFit/>
          </a:bodyPr>
          <a:lstStyle/>
          <a:p>
            <a:pPr marL="83820" marR="3810" indent="-74771">
              <a:lnSpc>
                <a:spcPct val="120000"/>
              </a:lnSpc>
            </a:pPr>
            <a:r>
              <a:rPr sz="1200" spc="-8" dirty="0">
                <a:solidFill>
                  <a:srgbClr val="003300"/>
                </a:solidFill>
                <a:latin typeface="Arial" panose="020B0604020202020204" pitchFamily="34" charset="0"/>
                <a:cs typeface="Arial" panose="020B0604020202020204" pitchFamily="34" charset="0"/>
              </a:rPr>
              <a:t>P</a:t>
            </a:r>
            <a:r>
              <a:rPr sz="1200" spc="-4" dirty="0">
                <a:solidFill>
                  <a:srgbClr val="003300"/>
                </a:solidFill>
                <a:latin typeface="Arial" panose="020B0604020202020204" pitchFamily="34" charset="0"/>
                <a:cs typeface="Arial" panose="020B0604020202020204" pitchFamily="34" charset="0"/>
              </a:rPr>
              <a:t>ro</a:t>
            </a:r>
            <a:r>
              <a:rPr sz="1200" spc="-8" dirty="0">
                <a:solidFill>
                  <a:srgbClr val="003300"/>
                </a:solidFill>
                <a:latin typeface="Arial" panose="020B0604020202020204" pitchFamily="34" charset="0"/>
                <a:cs typeface="Arial" panose="020B0604020202020204" pitchFamily="34" charset="0"/>
              </a:rPr>
              <a:t>duc</a:t>
            </a:r>
            <a:r>
              <a:rPr sz="1200" spc="-4" dirty="0">
                <a:solidFill>
                  <a:srgbClr val="003300"/>
                </a:solidFill>
                <a:latin typeface="Arial" panose="020B0604020202020204" pitchFamily="34" charset="0"/>
                <a:cs typeface="Arial" panose="020B0604020202020204" pitchFamily="34" charset="0"/>
              </a:rPr>
              <a:t>t  Data</a:t>
            </a:r>
            <a:endParaRPr sz="1200">
              <a:latin typeface="Arial" panose="020B0604020202020204" pitchFamily="34" charset="0"/>
              <a:cs typeface="Arial" panose="020B0604020202020204" pitchFamily="34" charset="0"/>
            </a:endParaRPr>
          </a:p>
        </p:txBody>
      </p:sp>
      <p:sp>
        <p:nvSpPr>
          <p:cNvPr id="34" name="object 34"/>
          <p:cNvSpPr/>
          <p:nvPr/>
        </p:nvSpPr>
        <p:spPr>
          <a:xfrm>
            <a:off x="6669313" y="3819364"/>
            <a:ext cx="864093" cy="797086"/>
          </a:xfrm>
          <a:prstGeom prst="rect">
            <a:avLst/>
          </a:prstGeom>
          <a:blipFill>
            <a:blip r:embed="rId2" cstate="print"/>
            <a:stretch>
              <a:fillRect/>
            </a:stretch>
          </a:blipFill>
        </p:spPr>
        <p:txBody>
          <a:bodyPr wrap="square" lIns="0" tIns="0" rIns="0" bIns="0" rtlCol="0"/>
          <a:lstStyle/>
          <a:p>
            <a:endParaRPr sz="1350" dirty="0"/>
          </a:p>
        </p:txBody>
      </p:sp>
      <p:sp>
        <p:nvSpPr>
          <p:cNvPr id="35" name="object 35"/>
          <p:cNvSpPr txBox="1"/>
          <p:nvPr/>
        </p:nvSpPr>
        <p:spPr>
          <a:xfrm>
            <a:off x="6889672" y="4039472"/>
            <a:ext cx="605790" cy="443198"/>
          </a:xfrm>
          <a:prstGeom prst="rect">
            <a:avLst/>
          </a:prstGeom>
        </p:spPr>
        <p:txBody>
          <a:bodyPr vert="horz" wrap="square" lIns="0" tIns="0" rIns="0" bIns="0" rtlCol="0">
            <a:spAutoFit/>
          </a:bodyPr>
          <a:lstStyle/>
          <a:p>
            <a:pPr marL="83820" marR="3810" indent="-74771">
              <a:lnSpc>
                <a:spcPct val="120000"/>
              </a:lnSpc>
            </a:pPr>
            <a:r>
              <a:rPr sz="1200" spc="-8" dirty="0">
                <a:solidFill>
                  <a:srgbClr val="003300"/>
                </a:solidFill>
                <a:latin typeface="Arial" panose="020B0604020202020204" pitchFamily="34" charset="0"/>
                <a:cs typeface="Arial" panose="020B0604020202020204" pitchFamily="34" charset="0"/>
              </a:rPr>
              <a:t>Suppli</a:t>
            </a:r>
            <a:r>
              <a:rPr sz="1200" spc="-4" dirty="0">
                <a:solidFill>
                  <a:srgbClr val="003300"/>
                </a:solidFill>
                <a:latin typeface="Arial" panose="020B0604020202020204" pitchFamily="34" charset="0"/>
                <a:cs typeface="Arial" panose="020B0604020202020204" pitchFamily="34" charset="0"/>
              </a:rPr>
              <a:t>er  Data</a:t>
            </a:r>
            <a:endParaRPr sz="1200">
              <a:latin typeface="Arial" panose="020B0604020202020204" pitchFamily="34" charset="0"/>
              <a:cs typeface="Arial" panose="020B0604020202020204" pitchFamily="34" charset="0"/>
            </a:endParaRPr>
          </a:p>
        </p:txBody>
      </p:sp>
      <p:sp>
        <p:nvSpPr>
          <p:cNvPr id="36" name="object 36"/>
          <p:cNvSpPr txBox="1"/>
          <p:nvPr/>
        </p:nvSpPr>
        <p:spPr>
          <a:xfrm>
            <a:off x="4308837" y="1353825"/>
            <a:ext cx="2028901" cy="215444"/>
          </a:xfrm>
          <a:prstGeom prst="rect">
            <a:avLst/>
          </a:prstGeom>
        </p:spPr>
        <p:txBody>
          <a:bodyPr vert="horz" wrap="square" lIns="0" tIns="0" rIns="0" bIns="0" rtlCol="0">
            <a:spAutoFit/>
          </a:bodyPr>
          <a:lstStyle/>
          <a:p>
            <a:pPr marL="9525"/>
            <a:r>
              <a:rPr sz="1400" spc="-90" dirty="0">
                <a:latin typeface="Verdana" panose="020B0604030504040204" pitchFamily="34" charset="0"/>
                <a:ea typeface="Verdana" panose="020B0604030504040204" pitchFamily="34" charset="0"/>
                <a:cs typeface="Arial"/>
              </a:rPr>
              <a:t>(</a:t>
            </a:r>
            <a:r>
              <a:rPr sz="1400" b="1" spc="-90" dirty="0">
                <a:solidFill>
                  <a:srgbClr val="006600"/>
                </a:solidFill>
                <a:latin typeface="Verdana" panose="020B0604030504040204" pitchFamily="34" charset="0"/>
                <a:ea typeface="Verdana" panose="020B0604030504040204" pitchFamily="34" charset="0"/>
                <a:cs typeface="Arial"/>
              </a:rPr>
              <a:t>Query</a:t>
            </a:r>
            <a:r>
              <a:rPr sz="1400" b="1" spc="-131" dirty="0">
                <a:solidFill>
                  <a:srgbClr val="006600"/>
                </a:solidFill>
                <a:latin typeface="Verdana" panose="020B0604030504040204" pitchFamily="34" charset="0"/>
                <a:ea typeface="Verdana" panose="020B0604030504040204" pitchFamily="34" charset="0"/>
                <a:cs typeface="Arial"/>
              </a:rPr>
              <a:t> </a:t>
            </a:r>
            <a:r>
              <a:rPr sz="1400" b="1" spc="-68" dirty="0">
                <a:solidFill>
                  <a:srgbClr val="006600"/>
                </a:solidFill>
                <a:latin typeface="Verdana" panose="020B0604030504040204" pitchFamily="34" charset="0"/>
                <a:ea typeface="Verdana" panose="020B0604030504040204" pitchFamily="34" charset="0"/>
                <a:cs typeface="Arial"/>
              </a:rPr>
              <a:t>flexibility</a:t>
            </a:r>
            <a:r>
              <a:rPr sz="1400" spc="-68" dirty="0">
                <a:latin typeface="Verdana" panose="020B0604030504040204" pitchFamily="34" charset="0"/>
                <a:ea typeface="Verdana" panose="020B0604030504040204" pitchFamily="34" charset="0"/>
                <a:cs typeface="Arial"/>
              </a:rPr>
              <a:t>)</a:t>
            </a:r>
            <a:endParaRPr sz="1400" dirty="0">
              <a:latin typeface="Verdana" panose="020B0604030504040204" pitchFamily="34" charset="0"/>
              <a:ea typeface="Verdana" panose="020B0604030504040204" pitchFamily="34" charset="0"/>
              <a:cs typeface="Arial"/>
            </a:endParaRPr>
          </a:p>
        </p:txBody>
      </p:sp>
      <p:sp>
        <p:nvSpPr>
          <p:cNvPr id="37" name="object 37"/>
          <p:cNvSpPr txBox="1"/>
          <p:nvPr/>
        </p:nvSpPr>
        <p:spPr>
          <a:xfrm>
            <a:off x="896532" y="1726355"/>
            <a:ext cx="8184647" cy="1092607"/>
          </a:xfrm>
          <a:prstGeom prst="rect">
            <a:avLst/>
          </a:prstGeom>
        </p:spPr>
        <p:txBody>
          <a:bodyPr vert="horz" wrap="square" lIns="0" tIns="0" rIns="0" bIns="0" rtlCol="0">
            <a:spAutoFit/>
          </a:bodyPr>
          <a:lstStyle/>
          <a:p>
            <a:pPr marL="295275" indent="-285750">
              <a:buFont typeface="Arial" panose="020B0604020202020204" pitchFamily="34" charset="0"/>
              <a:buChar char="•"/>
              <a:tabLst>
                <a:tab pos="5152549" algn="l"/>
              </a:tabLst>
            </a:pPr>
            <a:r>
              <a:rPr lang="sv-SE" sz="1400" spc="11" dirty="0" smtClean="0">
                <a:latin typeface="Verdana" panose="020B0604030504040204" pitchFamily="34" charset="0"/>
                <a:ea typeface="Verdana" panose="020B0604030504040204" pitchFamily="34" charset="0"/>
                <a:cs typeface="Arial"/>
              </a:rPr>
              <a:t>… t</a:t>
            </a:r>
            <a:r>
              <a:rPr sz="1400" spc="11" dirty="0" smtClean="0">
                <a:latin typeface="Verdana" panose="020B0604030504040204" pitchFamily="34" charset="0"/>
                <a:ea typeface="Verdana" panose="020B0604030504040204" pitchFamily="34" charset="0"/>
                <a:cs typeface="Arial"/>
              </a:rPr>
              <a:t>o </a:t>
            </a:r>
            <a:r>
              <a:rPr sz="1400" spc="-45" dirty="0">
                <a:latin typeface="Verdana" panose="020B0604030504040204" pitchFamily="34" charset="0"/>
                <a:ea typeface="Verdana" panose="020B0604030504040204" pitchFamily="34" charset="0"/>
                <a:cs typeface="Arial"/>
              </a:rPr>
              <a:t>provide </a:t>
            </a:r>
            <a:r>
              <a:rPr sz="1400" spc="-116" dirty="0">
                <a:latin typeface="Verdana" panose="020B0604030504040204" pitchFamily="34" charset="0"/>
                <a:ea typeface="Verdana" panose="020B0604030504040204" pitchFamily="34" charset="0"/>
                <a:cs typeface="Arial"/>
              </a:rPr>
              <a:t>a </a:t>
            </a:r>
            <a:r>
              <a:rPr sz="1400" b="1" spc="-56" dirty="0">
                <a:latin typeface="Verdana" panose="020B0604030504040204" pitchFamily="34" charset="0"/>
                <a:ea typeface="Verdana" panose="020B0604030504040204" pitchFamily="34" charset="0"/>
                <a:cs typeface="Arial"/>
              </a:rPr>
              <a:t>simple </a:t>
            </a:r>
            <a:r>
              <a:rPr sz="1400" b="1" spc="-71" dirty="0">
                <a:latin typeface="Verdana" panose="020B0604030504040204" pitchFamily="34" charset="0"/>
                <a:ea typeface="Verdana" panose="020B0604030504040204" pitchFamily="34" charset="0"/>
                <a:cs typeface="Arial"/>
              </a:rPr>
              <a:t>and </a:t>
            </a:r>
            <a:r>
              <a:rPr sz="1400" b="1" spc="-83" dirty="0">
                <a:latin typeface="Verdana" panose="020B0604030504040204" pitchFamily="34" charset="0"/>
                <a:ea typeface="Verdana" panose="020B0604030504040204" pitchFamily="34" charset="0"/>
                <a:cs typeface="Arial"/>
              </a:rPr>
              <a:t>concise </a:t>
            </a:r>
            <a:r>
              <a:rPr sz="1400" b="1" spc="-45" dirty="0">
                <a:latin typeface="Verdana" panose="020B0604030504040204" pitchFamily="34" charset="0"/>
                <a:ea typeface="Verdana" panose="020B0604030504040204" pitchFamily="34" charset="0"/>
                <a:cs typeface="Arial"/>
              </a:rPr>
              <a:t>view on </a:t>
            </a:r>
            <a:r>
              <a:rPr sz="1400" b="1" spc="-30" dirty="0">
                <a:latin typeface="Verdana" panose="020B0604030504040204" pitchFamily="34" charset="0"/>
                <a:ea typeface="Verdana" panose="020B0604030504040204" pitchFamily="34" charset="0"/>
                <a:cs typeface="Arial"/>
              </a:rPr>
              <a:t>particular</a:t>
            </a:r>
            <a:r>
              <a:rPr sz="1400" b="1" spc="-206" dirty="0">
                <a:latin typeface="Verdana" panose="020B0604030504040204" pitchFamily="34" charset="0"/>
                <a:ea typeface="Verdana" panose="020B0604030504040204" pitchFamily="34" charset="0"/>
                <a:cs typeface="Arial"/>
              </a:rPr>
              <a:t> </a:t>
            </a:r>
            <a:r>
              <a:rPr sz="1400" b="1" spc="-53" dirty="0">
                <a:latin typeface="Verdana" panose="020B0604030504040204" pitchFamily="34" charset="0"/>
                <a:ea typeface="Verdana" panose="020B0604030504040204" pitchFamily="34" charset="0"/>
                <a:cs typeface="Arial"/>
              </a:rPr>
              <a:t>subject</a:t>
            </a:r>
            <a:r>
              <a:rPr sz="1400" b="1" spc="-83" dirty="0">
                <a:latin typeface="Verdana" panose="020B0604030504040204" pitchFamily="34" charset="0"/>
                <a:ea typeface="Verdana" panose="020B0604030504040204" pitchFamily="34" charset="0"/>
                <a:cs typeface="Arial"/>
              </a:rPr>
              <a:t> </a:t>
            </a:r>
            <a:r>
              <a:rPr sz="1400" b="1" spc="-105" dirty="0" smtClean="0">
                <a:latin typeface="Verdana" panose="020B0604030504040204" pitchFamily="34" charset="0"/>
                <a:ea typeface="Verdana" panose="020B0604030504040204" pitchFamily="34" charset="0"/>
                <a:cs typeface="Arial"/>
              </a:rPr>
              <a:t>issues</a:t>
            </a:r>
            <a:r>
              <a:rPr lang="sv-SE" sz="1400" b="1" spc="-105" dirty="0" smtClean="0">
                <a:latin typeface="Verdana" panose="020B0604030504040204" pitchFamily="34" charset="0"/>
                <a:ea typeface="Verdana" panose="020B0604030504040204" pitchFamily="34" charset="0"/>
                <a:cs typeface="Arial"/>
              </a:rPr>
              <a:t> </a:t>
            </a:r>
            <a:r>
              <a:rPr lang="sv-SE" sz="1400" spc="-105" dirty="0" smtClean="0">
                <a:latin typeface="Verdana" panose="020B0604030504040204" pitchFamily="34" charset="0"/>
                <a:ea typeface="Verdana" panose="020B0604030504040204" pitchFamily="34" charset="0"/>
                <a:cs typeface="Arial"/>
              </a:rPr>
              <a:t>…  </a:t>
            </a:r>
            <a:r>
              <a:rPr sz="1400" spc="-113" dirty="0" smtClean="0">
                <a:latin typeface="Verdana" panose="020B0604030504040204" pitchFamily="34" charset="0"/>
                <a:ea typeface="Verdana" panose="020B0604030504040204" pitchFamily="34" charset="0"/>
                <a:cs typeface="Arial"/>
              </a:rPr>
              <a:t>(</a:t>
            </a:r>
            <a:r>
              <a:rPr sz="1400" b="1" spc="-113" dirty="0">
                <a:solidFill>
                  <a:srgbClr val="006600"/>
                </a:solidFill>
                <a:latin typeface="Verdana" panose="020B0604030504040204" pitchFamily="34" charset="0"/>
                <a:ea typeface="Verdana" panose="020B0604030504040204" pitchFamily="34" charset="0"/>
                <a:cs typeface="Arial"/>
              </a:rPr>
              <a:t>Accessibility</a:t>
            </a:r>
            <a:r>
              <a:rPr sz="1400" spc="-113" dirty="0" smtClean="0">
                <a:latin typeface="Verdana" panose="020B0604030504040204" pitchFamily="34" charset="0"/>
                <a:ea typeface="Verdana" panose="020B0604030504040204" pitchFamily="34" charset="0"/>
                <a:cs typeface="Arial"/>
              </a:rPr>
              <a:t>)</a:t>
            </a:r>
            <a:endParaRPr lang="sv-SE" sz="1400" spc="-113" dirty="0" smtClean="0">
              <a:latin typeface="Verdana" panose="020B0604030504040204" pitchFamily="34" charset="0"/>
              <a:ea typeface="Verdana" panose="020B0604030504040204" pitchFamily="34" charset="0"/>
              <a:cs typeface="Arial"/>
            </a:endParaRPr>
          </a:p>
          <a:p>
            <a:pPr marL="9525">
              <a:tabLst>
                <a:tab pos="5152549" algn="l"/>
              </a:tabLst>
            </a:pPr>
            <a:endParaRPr lang="sv-SE" sz="1400" spc="-113" dirty="0" smtClean="0">
              <a:latin typeface="Verdana" panose="020B0604030504040204" pitchFamily="34" charset="0"/>
              <a:ea typeface="Verdana" panose="020B0604030504040204" pitchFamily="34" charset="0"/>
              <a:cs typeface="Arial"/>
            </a:endParaRPr>
          </a:p>
          <a:p>
            <a:pPr marL="295275" indent="-285750">
              <a:buFont typeface="Arial" panose="020B0604020202020204" pitchFamily="34" charset="0"/>
              <a:buChar char="•"/>
              <a:tabLst>
                <a:tab pos="5152549" algn="l"/>
              </a:tabLst>
            </a:pPr>
            <a:r>
              <a:rPr lang="en-US" sz="1400" spc="-64" dirty="0" smtClean="0">
                <a:latin typeface="Verdana" panose="020B0604030504040204" pitchFamily="34" charset="0"/>
                <a:ea typeface="Verdana" panose="020B0604030504040204" pitchFamily="34" charset="0"/>
                <a:cs typeface="Arial"/>
              </a:rPr>
              <a:t>… by</a:t>
            </a:r>
            <a:r>
              <a:rPr lang="en-US" sz="1400" spc="-86" dirty="0" smtClean="0">
                <a:latin typeface="Verdana" panose="020B0604030504040204" pitchFamily="34" charset="0"/>
                <a:ea typeface="Verdana" panose="020B0604030504040204" pitchFamily="34" charset="0"/>
                <a:cs typeface="Arial"/>
              </a:rPr>
              <a:t> </a:t>
            </a:r>
            <a:r>
              <a:rPr lang="en-US" sz="1400" b="1" spc="-71" dirty="0">
                <a:latin typeface="Verdana" panose="020B0604030504040204" pitchFamily="34" charset="0"/>
                <a:ea typeface="Verdana" panose="020B0604030504040204" pitchFamily="34" charset="0"/>
                <a:cs typeface="Arial"/>
              </a:rPr>
              <a:t>excluding</a:t>
            </a:r>
            <a:r>
              <a:rPr lang="en-US" sz="1400" b="1" spc="-79" dirty="0">
                <a:latin typeface="Verdana" panose="020B0604030504040204" pitchFamily="34" charset="0"/>
                <a:ea typeface="Verdana" panose="020B0604030504040204" pitchFamily="34" charset="0"/>
                <a:cs typeface="Arial"/>
              </a:rPr>
              <a:t> </a:t>
            </a:r>
            <a:r>
              <a:rPr lang="en-US" sz="1400" b="1" spc="-56" dirty="0">
                <a:latin typeface="Verdana" panose="020B0604030504040204" pitchFamily="34" charset="0"/>
                <a:ea typeface="Verdana" panose="020B0604030504040204" pitchFamily="34" charset="0"/>
                <a:cs typeface="Arial"/>
              </a:rPr>
              <a:t>data</a:t>
            </a:r>
            <a:r>
              <a:rPr lang="en-US" sz="1400" b="1" spc="-75" dirty="0">
                <a:latin typeface="Verdana" panose="020B0604030504040204" pitchFamily="34" charset="0"/>
                <a:ea typeface="Verdana" panose="020B0604030504040204" pitchFamily="34" charset="0"/>
                <a:cs typeface="Arial"/>
              </a:rPr>
              <a:t> </a:t>
            </a:r>
            <a:r>
              <a:rPr lang="en-US" sz="1400" b="1" spc="-4" dirty="0">
                <a:latin typeface="Verdana" panose="020B0604030504040204" pitchFamily="34" charset="0"/>
                <a:ea typeface="Verdana" panose="020B0604030504040204" pitchFamily="34" charset="0"/>
                <a:cs typeface="Arial"/>
              </a:rPr>
              <a:t>that</a:t>
            </a:r>
            <a:r>
              <a:rPr lang="en-US" sz="1400" b="1" spc="-75" dirty="0">
                <a:latin typeface="Verdana" panose="020B0604030504040204" pitchFamily="34" charset="0"/>
                <a:ea typeface="Verdana" panose="020B0604030504040204" pitchFamily="34" charset="0"/>
                <a:cs typeface="Arial"/>
              </a:rPr>
              <a:t> </a:t>
            </a:r>
            <a:r>
              <a:rPr lang="en-US" sz="1400" b="1" spc="-68" dirty="0">
                <a:latin typeface="Verdana" panose="020B0604030504040204" pitchFamily="34" charset="0"/>
                <a:ea typeface="Verdana" panose="020B0604030504040204" pitchFamily="34" charset="0"/>
                <a:cs typeface="Arial"/>
              </a:rPr>
              <a:t>are</a:t>
            </a:r>
            <a:r>
              <a:rPr lang="en-US" sz="1400" b="1" spc="-64" dirty="0">
                <a:latin typeface="Verdana" panose="020B0604030504040204" pitchFamily="34" charset="0"/>
                <a:ea typeface="Verdana" panose="020B0604030504040204" pitchFamily="34" charset="0"/>
                <a:cs typeface="Arial"/>
              </a:rPr>
              <a:t> </a:t>
            </a:r>
            <a:r>
              <a:rPr lang="en-US" sz="1400" b="1" spc="-4" dirty="0">
                <a:latin typeface="Verdana" panose="020B0604030504040204" pitchFamily="34" charset="0"/>
                <a:ea typeface="Verdana" panose="020B0604030504040204" pitchFamily="34" charset="0"/>
                <a:cs typeface="Arial"/>
              </a:rPr>
              <a:t>not</a:t>
            </a:r>
            <a:r>
              <a:rPr lang="en-US" sz="1400" b="1" spc="-90" dirty="0">
                <a:latin typeface="Verdana" panose="020B0604030504040204" pitchFamily="34" charset="0"/>
                <a:ea typeface="Verdana" panose="020B0604030504040204" pitchFamily="34" charset="0"/>
                <a:cs typeface="Arial"/>
              </a:rPr>
              <a:t> </a:t>
            </a:r>
            <a:r>
              <a:rPr lang="en-US" sz="1400" b="1" spc="-53" dirty="0">
                <a:latin typeface="Verdana" panose="020B0604030504040204" pitchFamily="34" charset="0"/>
                <a:ea typeface="Verdana" panose="020B0604030504040204" pitchFamily="34" charset="0"/>
                <a:cs typeface="Arial"/>
              </a:rPr>
              <a:t>useful</a:t>
            </a:r>
            <a:r>
              <a:rPr lang="en-US" sz="1400" b="1" spc="-71" dirty="0">
                <a:latin typeface="Verdana" panose="020B0604030504040204" pitchFamily="34" charset="0"/>
                <a:ea typeface="Verdana" panose="020B0604030504040204" pitchFamily="34" charset="0"/>
                <a:cs typeface="Arial"/>
              </a:rPr>
              <a:t> </a:t>
            </a:r>
            <a:r>
              <a:rPr lang="en-US" sz="1400" spc="-19" dirty="0">
                <a:latin typeface="Verdana" panose="020B0604030504040204" pitchFamily="34" charset="0"/>
                <a:ea typeface="Verdana" panose="020B0604030504040204" pitchFamily="34" charset="0"/>
                <a:cs typeface="Arial"/>
              </a:rPr>
              <a:t>in</a:t>
            </a:r>
            <a:r>
              <a:rPr lang="en-US" sz="1400" spc="-79" dirty="0">
                <a:latin typeface="Verdana" panose="020B0604030504040204" pitchFamily="34" charset="0"/>
                <a:ea typeface="Verdana" panose="020B0604030504040204" pitchFamily="34" charset="0"/>
                <a:cs typeface="Arial"/>
              </a:rPr>
              <a:t> </a:t>
            </a:r>
            <a:r>
              <a:rPr lang="en-US" sz="1400" spc="-15" dirty="0">
                <a:latin typeface="Verdana" panose="020B0604030504040204" pitchFamily="34" charset="0"/>
                <a:ea typeface="Verdana" panose="020B0604030504040204" pitchFamily="34" charset="0"/>
                <a:cs typeface="Arial"/>
              </a:rPr>
              <a:t>the</a:t>
            </a:r>
            <a:r>
              <a:rPr lang="en-US" sz="1400" spc="-71" dirty="0">
                <a:latin typeface="Verdana" panose="020B0604030504040204" pitchFamily="34" charset="0"/>
                <a:ea typeface="Verdana" panose="020B0604030504040204" pitchFamily="34" charset="0"/>
                <a:cs typeface="Arial"/>
              </a:rPr>
              <a:t> </a:t>
            </a:r>
            <a:r>
              <a:rPr lang="en-US" sz="1400" spc="-64" dirty="0">
                <a:latin typeface="Verdana" panose="020B0604030504040204" pitchFamily="34" charset="0"/>
                <a:ea typeface="Verdana" panose="020B0604030504040204" pitchFamily="34" charset="0"/>
                <a:cs typeface="Arial"/>
              </a:rPr>
              <a:t>decision</a:t>
            </a:r>
            <a:r>
              <a:rPr lang="en-US" sz="1400" spc="-71" dirty="0">
                <a:latin typeface="Verdana" panose="020B0604030504040204" pitchFamily="34" charset="0"/>
                <a:ea typeface="Verdana" panose="020B0604030504040204" pitchFamily="34" charset="0"/>
                <a:cs typeface="Arial"/>
              </a:rPr>
              <a:t> </a:t>
            </a:r>
            <a:r>
              <a:rPr lang="en-US" sz="1400" spc="-38" dirty="0">
                <a:latin typeface="Verdana" panose="020B0604030504040204" pitchFamily="34" charset="0"/>
                <a:ea typeface="Verdana" panose="020B0604030504040204" pitchFamily="34" charset="0"/>
                <a:cs typeface="Arial"/>
              </a:rPr>
              <a:t>support</a:t>
            </a:r>
            <a:r>
              <a:rPr lang="en-US" sz="1400" spc="-83" dirty="0">
                <a:latin typeface="Verdana" panose="020B0604030504040204" pitchFamily="34" charset="0"/>
                <a:ea typeface="Verdana" panose="020B0604030504040204" pitchFamily="34" charset="0"/>
                <a:cs typeface="Arial"/>
              </a:rPr>
              <a:t> </a:t>
            </a:r>
            <a:r>
              <a:rPr lang="en-US" sz="1400" spc="-86" dirty="0" smtClean="0">
                <a:latin typeface="Verdana" panose="020B0604030504040204" pitchFamily="34" charset="0"/>
                <a:ea typeface="Verdana" panose="020B0604030504040204" pitchFamily="34" charset="0"/>
                <a:cs typeface="Arial"/>
              </a:rPr>
              <a:t>process  </a:t>
            </a:r>
            <a:r>
              <a:rPr lang="en-US" sz="1400" spc="-75" dirty="0">
                <a:latin typeface="Verdana" panose="020B0604030504040204" pitchFamily="34" charset="0"/>
                <a:ea typeface="Verdana" panose="020B0604030504040204" pitchFamily="34" charset="0"/>
                <a:cs typeface="Arial"/>
              </a:rPr>
              <a:t>(</a:t>
            </a:r>
            <a:r>
              <a:rPr lang="en-US" sz="1400" b="1" spc="-75" dirty="0">
                <a:solidFill>
                  <a:srgbClr val="006600"/>
                </a:solidFill>
                <a:latin typeface="Verdana" panose="020B0604030504040204" pitchFamily="34" charset="0"/>
                <a:ea typeface="Verdana" panose="020B0604030504040204" pitchFamily="34" charset="0"/>
                <a:cs typeface="Arial"/>
              </a:rPr>
              <a:t>Information</a:t>
            </a:r>
            <a:r>
              <a:rPr lang="en-US" sz="1400" b="1" spc="-109" dirty="0">
                <a:solidFill>
                  <a:srgbClr val="006600"/>
                </a:solidFill>
                <a:latin typeface="Verdana" panose="020B0604030504040204" pitchFamily="34" charset="0"/>
                <a:ea typeface="Verdana" panose="020B0604030504040204" pitchFamily="34" charset="0"/>
                <a:cs typeface="Arial"/>
              </a:rPr>
              <a:t> </a:t>
            </a:r>
            <a:r>
              <a:rPr lang="en-US" sz="1400" b="1" spc="-150" dirty="0">
                <a:solidFill>
                  <a:srgbClr val="006600"/>
                </a:solidFill>
                <a:latin typeface="Verdana" panose="020B0604030504040204" pitchFamily="34" charset="0"/>
                <a:ea typeface="Verdana" panose="020B0604030504040204" pitchFamily="34" charset="0"/>
                <a:cs typeface="Arial"/>
              </a:rPr>
              <a:t>Conciseness</a:t>
            </a:r>
            <a:r>
              <a:rPr lang="en-US" sz="1400" spc="-150" dirty="0">
                <a:latin typeface="Verdana" panose="020B0604030504040204" pitchFamily="34" charset="0"/>
                <a:ea typeface="Verdana" panose="020B0604030504040204" pitchFamily="34" charset="0"/>
                <a:cs typeface="Arial"/>
              </a:rPr>
              <a:t>)</a:t>
            </a:r>
            <a:endParaRPr lang="en-US" sz="1400" dirty="0">
              <a:latin typeface="Verdana" panose="020B0604030504040204" pitchFamily="34" charset="0"/>
              <a:ea typeface="Verdana" panose="020B0604030504040204" pitchFamily="34" charset="0"/>
              <a:cs typeface="Arial"/>
            </a:endParaRPr>
          </a:p>
          <a:p>
            <a:pPr marL="295275" indent="-285750">
              <a:buFont typeface="Arial" panose="020B0604020202020204" pitchFamily="34" charset="0"/>
              <a:buChar char="•"/>
              <a:tabLst>
                <a:tab pos="5152549" algn="l"/>
              </a:tabLst>
            </a:pPr>
            <a:endParaRPr sz="1500" dirty="0">
              <a:latin typeface="Arial"/>
              <a:cs typeface="Arial"/>
            </a:endParaRPr>
          </a:p>
        </p:txBody>
      </p:sp>
      <p:sp>
        <p:nvSpPr>
          <p:cNvPr id="38" name="TextBox 37"/>
          <p:cNvSpPr txBox="1"/>
          <p:nvPr/>
        </p:nvSpPr>
        <p:spPr>
          <a:xfrm>
            <a:off x="4607343" y="2808366"/>
            <a:ext cx="3647718" cy="1231106"/>
          </a:xfrm>
          <a:prstGeom prst="rect">
            <a:avLst/>
          </a:prstGeom>
          <a:noFill/>
        </p:spPr>
        <p:txBody>
          <a:bodyPr wrap="square" rtlCol="0">
            <a:spAutoFit/>
          </a:bodyPr>
          <a:lstStyle/>
          <a:p>
            <a:r>
              <a:rPr lang="en-US" sz="1400" b="1" i="1" spc="-4" dirty="0" smtClean="0">
                <a:solidFill>
                  <a:srgbClr val="660033"/>
                </a:solidFill>
                <a:latin typeface="Verdana" panose="020B0604030504040204" pitchFamily="34" charset="0"/>
                <a:ea typeface="Verdana" panose="020B0604030504040204" pitchFamily="34" charset="0"/>
                <a:cs typeface="Arial" panose="020B0604020202020204" pitchFamily="34" charset="0"/>
              </a:rPr>
              <a:t>Data Warehousing systems  </a:t>
            </a:r>
          </a:p>
          <a:p>
            <a:r>
              <a:rPr lang="en-US" sz="1400" spc="-4" dirty="0" smtClean="0">
                <a:solidFill>
                  <a:srgbClr val="660033"/>
                </a:solidFill>
                <a:latin typeface="Verdana" panose="020B0604030504040204" pitchFamily="34" charset="0"/>
                <a:ea typeface="Verdana" panose="020B0604030504040204" pitchFamily="34" charset="0"/>
                <a:cs typeface="Arial" panose="020B0604020202020204" pitchFamily="34" charset="0"/>
              </a:rPr>
              <a:t>- data organized </a:t>
            </a:r>
            <a:r>
              <a:rPr lang="en-US" sz="1400" dirty="0">
                <a:solidFill>
                  <a:srgbClr val="660033"/>
                </a:solidFill>
                <a:latin typeface="Verdana" panose="020B0604030504040204" pitchFamily="34" charset="0"/>
                <a:ea typeface="Verdana" panose="020B0604030504040204" pitchFamily="34" charset="0"/>
                <a:cs typeface="Arial" panose="020B0604020202020204" pitchFamily="34" charset="0"/>
              </a:rPr>
              <a:t>around </a:t>
            </a:r>
            <a:r>
              <a:rPr lang="en-US" sz="1400" dirty="0" smtClean="0">
                <a:solidFill>
                  <a:srgbClr val="660033"/>
                </a:solidFill>
                <a:latin typeface="Verdana" panose="020B0604030504040204" pitchFamily="34" charset="0"/>
                <a:ea typeface="Verdana" panose="020B0604030504040204" pitchFamily="34" charset="0"/>
                <a:cs typeface="Arial" panose="020B0604020202020204" pitchFamily="34" charset="0"/>
              </a:rPr>
              <a:t>on subject, that is major </a:t>
            </a:r>
            <a:r>
              <a:rPr lang="en-US" sz="1400" spc="-4" dirty="0" smtClean="0">
                <a:solidFill>
                  <a:srgbClr val="660033"/>
                </a:solidFill>
                <a:latin typeface="Verdana" panose="020B0604030504040204" pitchFamily="34" charset="0"/>
                <a:ea typeface="Verdana" panose="020B0604030504040204" pitchFamily="34" charset="0"/>
                <a:cs typeface="Arial" panose="020B0604020202020204" pitchFamily="34" charset="0"/>
              </a:rPr>
              <a:t>business </a:t>
            </a:r>
            <a:r>
              <a:rPr lang="en-US" sz="1400" spc="-4" dirty="0">
                <a:solidFill>
                  <a:srgbClr val="660033"/>
                </a:solidFill>
                <a:latin typeface="Verdana" panose="020B0604030504040204" pitchFamily="34" charset="0"/>
                <a:ea typeface="Verdana" panose="020B0604030504040204" pitchFamily="34" charset="0"/>
                <a:cs typeface="Arial" panose="020B0604020202020204" pitchFamily="34" charset="0"/>
              </a:rPr>
              <a:t>objects</a:t>
            </a:r>
            <a:r>
              <a:rPr lang="en-US" sz="1400" spc="-68" dirty="0">
                <a:solidFill>
                  <a:srgbClr val="660033"/>
                </a:solidFill>
                <a:latin typeface="Verdana" panose="020B0604030504040204" pitchFamily="34" charset="0"/>
                <a:ea typeface="Verdana" panose="020B0604030504040204" pitchFamily="34" charset="0"/>
                <a:cs typeface="Arial" panose="020B0604020202020204" pitchFamily="34" charset="0"/>
              </a:rPr>
              <a:t> </a:t>
            </a:r>
            <a:r>
              <a:rPr lang="en-US" sz="1400" dirty="0" smtClean="0">
                <a:solidFill>
                  <a:srgbClr val="660033"/>
                </a:solidFill>
                <a:latin typeface="Verdana" panose="020B0604030504040204" pitchFamily="34" charset="0"/>
                <a:ea typeface="Verdana" panose="020B0604030504040204" pitchFamily="34" charset="0"/>
                <a:cs typeface="Arial" panose="020B0604020202020204" pitchFamily="34" charset="0"/>
              </a:rPr>
              <a:t>and events</a:t>
            </a:r>
            <a:endParaRPr lang="en-US" sz="1400" dirty="0">
              <a:latin typeface="Verdana" panose="020B0604030504040204" pitchFamily="34" charset="0"/>
              <a:ea typeface="Verdana" panose="020B0604030504040204" pitchFamily="34" charset="0"/>
              <a:cs typeface="Arial" panose="020B0604020202020204" pitchFamily="34" charset="0"/>
            </a:endParaRPr>
          </a:p>
          <a:p>
            <a:endParaRPr lang="sv-SE" dirty="0"/>
          </a:p>
        </p:txBody>
      </p:sp>
    </p:spTree>
    <p:extLst>
      <p:ext uri="{BB962C8B-B14F-4D97-AF65-F5344CB8AC3E}">
        <p14:creationId xmlns:p14="http://schemas.microsoft.com/office/powerpoint/2010/main" val="1505587956"/>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0119" y="1444109"/>
            <a:ext cx="7269578" cy="857250"/>
          </a:xfrm>
          <a:prstGeom prst="rect">
            <a:avLst/>
          </a:prstGeom>
        </p:spPr>
        <p:txBody>
          <a:bodyPr>
            <a:noAutofit/>
          </a:bodyPr>
          <a:lstStyle/>
          <a:p>
            <a:pPr defTabSz="685800">
              <a:spcBef>
                <a:spcPct val="0"/>
              </a:spcBef>
              <a:defRPr/>
            </a:pPr>
            <a:r>
              <a:rPr lang="sv-SE" sz="2700" dirty="0" smtClean="0">
                <a:latin typeface="Verdana" panose="020B0604030504040204" pitchFamily="34" charset="0"/>
                <a:ea typeface="Verdana" panose="020B0604030504040204" pitchFamily="34" charset="0"/>
                <a:cs typeface="+mj-cs"/>
              </a:rPr>
              <a:t>Problems in Classic Information Systems</a:t>
            </a:r>
            <a:endParaRPr lang="sv-SE" sz="2700" dirty="0">
              <a:latin typeface="Verdana" panose="020B0604030504040204" pitchFamily="34" charset="0"/>
              <a:ea typeface="Verdana" panose="020B0604030504040204" pitchFamily="34" charset="0"/>
              <a:cs typeface="+mj-cs"/>
            </a:endParaRPr>
          </a:p>
        </p:txBody>
      </p:sp>
    </p:spTree>
    <p:extLst>
      <p:ext uri="{BB962C8B-B14F-4D97-AF65-F5344CB8AC3E}">
        <p14:creationId xmlns:p14="http://schemas.microsoft.com/office/powerpoint/2010/main" val="837687675"/>
      </p:ext>
    </p:extLst>
  </p:cSld>
  <p:clrMapOvr>
    <a:masterClrMapping/>
  </p:clrMapOvr>
  <mc:AlternateContent xmlns:mc="http://schemas.openxmlformats.org/markup-compatibility/2006" xmlns:p14="http://schemas.microsoft.com/office/powerpoint/2010/main">
    <mc:Choice Requires="p14">
      <p:transition spd="slow" p14:dur="2000" advTm="5164"/>
    </mc:Choice>
    <mc:Fallback xmlns="">
      <p:transition spd="slow" advTm="5164"/>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3565994" y="3634407"/>
            <a:ext cx="827531" cy="827531"/>
          </a:xfrm>
          <a:prstGeom prst="rect">
            <a:avLst/>
          </a:prstGeom>
          <a:blipFill>
            <a:blip r:embed="rId2"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2" name="object 12"/>
          <p:cNvSpPr/>
          <p:nvPr/>
        </p:nvSpPr>
        <p:spPr>
          <a:xfrm>
            <a:off x="3601731" y="3655542"/>
            <a:ext cx="756075" cy="756075"/>
          </a:xfrm>
          <a:prstGeom prst="rect">
            <a:avLst/>
          </a:prstGeom>
          <a:blipFill>
            <a:blip r:embed="rId3"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3" name="object 13"/>
          <p:cNvSpPr/>
          <p:nvPr/>
        </p:nvSpPr>
        <p:spPr>
          <a:xfrm>
            <a:off x="3601725" y="3781552"/>
            <a:ext cx="756285" cy="126206"/>
          </a:xfrm>
          <a:custGeom>
            <a:avLst/>
            <a:gdLst/>
            <a:ahLst/>
            <a:cxnLst/>
            <a:rect l="l" t="t" r="r" b="b"/>
            <a:pathLst>
              <a:path w="1008379" h="168275">
                <a:moveTo>
                  <a:pt x="1008113" y="0"/>
                </a:moveTo>
                <a:lnTo>
                  <a:pt x="990107" y="44667"/>
                </a:lnTo>
                <a:lnTo>
                  <a:pt x="939293" y="84804"/>
                </a:lnTo>
                <a:lnTo>
                  <a:pt x="903085" y="102674"/>
                </a:lnTo>
                <a:lnTo>
                  <a:pt x="860477" y="118810"/>
                </a:lnTo>
                <a:lnTo>
                  <a:pt x="812069" y="133012"/>
                </a:lnTo>
                <a:lnTo>
                  <a:pt x="758463" y="145081"/>
                </a:lnTo>
                <a:lnTo>
                  <a:pt x="700258" y="154817"/>
                </a:lnTo>
                <a:lnTo>
                  <a:pt x="638056" y="162019"/>
                </a:lnTo>
                <a:lnTo>
                  <a:pt x="572457" y="166487"/>
                </a:lnTo>
                <a:lnTo>
                  <a:pt x="504063" y="168020"/>
                </a:lnTo>
                <a:lnTo>
                  <a:pt x="435665" y="166487"/>
                </a:lnTo>
                <a:lnTo>
                  <a:pt x="370063" y="162019"/>
                </a:lnTo>
                <a:lnTo>
                  <a:pt x="307859" y="154817"/>
                </a:lnTo>
                <a:lnTo>
                  <a:pt x="249653" y="145081"/>
                </a:lnTo>
                <a:lnTo>
                  <a:pt x="196046" y="133012"/>
                </a:lnTo>
                <a:lnTo>
                  <a:pt x="147637" y="118810"/>
                </a:lnTo>
                <a:lnTo>
                  <a:pt x="105028" y="102674"/>
                </a:lnTo>
                <a:lnTo>
                  <a:pt x="68819" y="84804"/>
                </a:lnTo>
                <a:lnTo>
                  <a:pt x="18005" y="44667"/>
                </a:lnTo>
                <a:lnTo>
                  <a:pt x="4601" y="22800"/>
                </a:lnTo>
                <a:lnTo>
                  <a:pt x="0" y="0"/>
                </a:lnTo>
              </a:path>
            </a:pathLst>
          </a:custGeom>
          <a:ln w="9524">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4" name="object 14"/>
          <p:cNvSpPr/>
          <p:nvPr/>
        </p:nvSpPr>
        <p:spPr>
          <a:xfrm>
            <a:off x="3601726" y="3655536"/>
            <a:ext cx="756285" cy="756285"/>
          </a:xfrm>
          <a:custGeom>
            <a:avLst/>
            <a:gdLst/>
            <a:ahLst/>
            <a:cxnLst/>
            <a:rect l="l" t="t" r="r" b="b"/>
            <a:pathLst>
              <a:path w="1008379" h="1008379">
                <a:moveTo>
                  <a:pt x="0" y="168020"/>
                </a:moveTo>
                <a:lnTo>
                  <a:pt x="18005" y="123353"/>
                </a:lnTo>
                <a:lnTo>
                  <a:pt x="68819" y="83216"/>
                </a:lnTo>
                <a:lnTo>
                  <a:pt x="105027" y="65346"/>
                </a:lnTo>
                <a:lnTo>
                  <a:pt x="147635" y="49210"/>
                </a:lnTo>
                <a:lnTo>
                  <a:pt x="196043" y="35008"/>
                </a:lnTo>
                <a:lnTo>
                  <a:pt x="249650" y="22939"/>
                </a:lnTo>
                <a:lnTo>
                  <a:pt x="307854" y="13203"/>
                </a:lnTo>
                <a:lnTo>
                  <a:pt x="370056" y="6001"/>
                </a:lnTo>
                <a:lnTo>
                  <a:pt x="435655" y="1533"/>
                </a:lnTo>
                <a:lnTo>
                  <a:pt x="504050" y="0"/>
                </a:lnTo>
                <a:lnTo>
                  <a:pt x="572448" y="1533"/>
                </a:lnTo>
                <a:lnTo>
                  <a:pt x="638049" y="6001"/>
                </a:lnTo>
                <a:lnTo>
                  <a:pt x="700253" y="13203"/>
                </a:lnTo>
                <a:lnTo>
                  <a:pt x="758459" y="22939"/>
                </a:lnTo>
                <a:lnTo>
                  <a:pt x="812067" y="35008"/>
                </a:lnTo>
                <a:lnTo>
                  <a:pt x="860475" y="49210"/>
                </a:lnTo>
                <a:lnTo>
                  <a:pt x="903084" y="65346"/>
                </a:lnTo>
                <a:lnTo>
                  <a:pt x="939293" y="83216"/>
                </a:lnTo>
                <a:lnTo>
                  <a:pt x="990107" y="123353"/>
                </a:lnTo>
                <a:lnTo>
                  <a:pt x="1008113" y="168020"/>
                </a:lnTo>
                <a:lnTo>
                  <a:pt x="1008113" y="840092"/>
                </a:lnTo>
                <a:lnTo>
                  <a:pt x="990107" y="884760"/>
                </a:lnTo>
                <a:lnTo>
                  <a:pt x="939293" y="924897"/>
                </a:lnTo>
                <a:lnTo>
                  <a:pt x="903084" y="942766"/>
                </a:lnTo>
                <a:lnTo>
                  <a:pt x="860475" y="958902"/>
                </a:lnTo>
                <a:lnTo>
                  <a:pt x="812067" y="973105"/>
                </a:lnTo>
                <a:lnTo>
                  <a:pt x="758459" y="985174"/>
                </a:lnTo>
                <a:lnTo>
                  <a:pt x="700253" y="994909"/>
                </a:lnTo>
                <a:lnTo>
                  <a:pt x="638049" y="1002111"/>
                </a:lnTo>
                <a:lnTo>
                  <a:pt x="572448" y="1006579"/>
                </a:lnTo>
                <a:lnTo>
                  <a:pt x="504050" y="1008113"/>
                </a:lnTo>
                <a:lnTo>
                  <a:pt x="435655" y="1006579"/>
                </a:lnTo>
                <a:lnTo>
                  <a:pt x="370056" y="1002111"/>
                </a:lnTo>
                <a:lnTo>
                  <a:pt x="307854" y="994909"/>
                </a:lnTo>
                <a:lnTo>
                  <a:pt x="249650" y="985174"/>
                </a:lnTo>
                <a:lnTo>
                  <a:pt x="196043" y="973105"/>
                </a:lnTo>
                <a:lnTo>
                  <a:pt x="147635" y="958902"/>
                </a:lnTo>
                <a:lnTo>
                  <a:pt x="105027" y="942766"/>
                </a:lnTo>
                <a:lnTo>
                  <a:pt x="68819" y="924897"/>
                </a:lnTo>
                <a:lnTo>
                  <a:pt x="18005" y="884760"/>
                </a:lnTo>
                <a:lnTo>
                  <a:pt x="0" y="840092"/>
                </a:lnTo>
                <a:lnTo>
                  <a:pt x="0" y="168020"/>
                </a:lnTo>
                <a:close/>
              </a:path>
            </a:pathLst>
          </a:custGeom>
          <a:ln w="9525">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5" name="object 15"/>
          <p:cNvSpPr/>
          <p:nvPr/>
        </p:nvSpPr>
        <p:spPr>
          <a:xfrm>
            <a:off x="2594444" y="4066460"/>
            <a:ext cx="826388" cy="827531"/>
          </a:xfrm>
          <a:prstGeom prst="rect">
            <a:avLst/>
          </a:prstGeom>
          <a:blipFill>
            <a:blip r:embed="rId4"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6" name="object 16"/>
          <p:cNvSpPr/>
          <p:nvPr/>
        </p:nvSpPr>
        <p:spPr>
          <a:xfrm>
            <a:off x="2629619" y="4087586"/>
            <a:ext cx="756083" cy="756075"/>
          </a:xfrm>
          <a:prstGeom prst="rect">
            <a:avLst/>
          </a:prstGeom>
          <a:blipFill>
            <a:blip r:embed="rId3"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7" name="object 17"/>
          <p:cNvSpPr/>
          <p:nvPr/>
        </p:nvSpPr>
        <p:spPr>
          <a:xfrm>
            <a:off x="2629617" y="4213601"/>
            <a:ext cx="756285" cy="126206"/>
          </a:xfrm>
          <a:custGeom>
            <a:avLst/>
            <a:gdLst/>
            <a:ahLst/>
            <a:cxnLst/>
            <a:rect l="l" t="t" r="r" b="b"/>
            <a:pathLst>
              <a:path w="1008380" h="168275">
                <a:moveTo>
                  <a:pt x="1008113" y="0"/>
                </a:moveTo>
                <a:lnTo>
                  <a:pt x="990107" y="44667"/>
                </a:lnTo>
                <a:lnTo>
                  <a:pt x="939293" y="84804"/>
                </a:lnTo>
                <a:lnTo>
                  <a:pt x="903085" y="102674"/>
                </a:lnTo>
                <a:lnTo>
                  <a:pt x="860477" y="118810"/>
                </a:lnTo>
                <a:lnTo>
                  <a:pt x="812069" y="133012"/>
                </a:lnTo>
                <a:lnTo>
                  <a:pt x="758463" y="145081"/>
                </a:lnTo>
                <a:lnTo>
                  <a:pt x="700258" y="154817"/>
                </a:lnTo>
                <a:lnTo>
                  <a:pt x="638056" y="162019"/>
                </a:lnTo>
                <a:lnTo>
                  <a:pt x="572457" y="166487"/>
                </a:lnTo>
                <a:lnTo>
                  <a:pt x="504062" y="168020"/>
                </a:lnTo>
                <a:lnTo>
                  <a:pt x="435665" y="166487"/>
                </a:lnTo>
                <a:lnTo>
                  <a:pt x="370063" y="162019"/>
                </a:lnTo>
                <a:lnTo>
                  <a:pt x="307859" y="154817"/>
                </a:lnTo>
                <a:lnTo>
                  <a:pt x="249653" y="145081"/>
                </a:lnTo>
                <a:lnTo>
                  <a:pt x="196046" y="133012"/>
                </a:lnTo>
                <a:lnTo>
                  <a:pt x="147637" y="118810"/>
                </a:lnTo>
                <a:lnTo>
                  <a:pt x="105028" y="102674"/>
                </a:lnTo>
                <a:lnTo>
                  <a:pt x="68819" y="84804"/>
                </a:lnTo>
                <a:lnTo>
                  <a:pt x="18005" y="44667"/>
                </a:lnTo>
                <a:lnTo>
                  <a:pt x="4601" y="22800"/>
                </a:lnTo>
                <a:lnTo>
                  <a:pt x="0" y="0"/>
                </a:lnTo>
              </a:path>
            </a:pathLst>
          </a:custGeom>
          <a:ln w="9524">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8" name="object 18"/>
          <p:cNvSpPr/>
          <p:nvPr/>
        </p:nvSpPr>
        <p:spPr>
          <a:xfrm>
            <a:off x="2629617" y="4087584"/>
            <a:ext cx="756285" cy="756285"/>
          </a:xfrm>
          <a:custGeom>
            <a:avLst/>
            <a:gdLst/>
            <a:ahLst/>
            <a:cxnLst/>
            <a:rect l="l" t="t" r="r" b="b"/>
            <a:pathLst>
              <a:path w="1008380" h="1008379">
                <a:moveTo>
                  <a:pt x="0" y="168021"/>
                </a:moveTo>
                <a:lnTo>
                  <a:pt x="18005" y="123353"/>
                </a:lnTo>
                <a:lnTo>
                  <a:pt x="68819" y="83216"/>
                </a:lnTo>
                <a:lnTo>
                  <a:pt x="105027" y="65346"/>
                </a:lnTo>
                <a:lnTo>
                  <a:pt x="147635" y="49210"/>
                </a:lnTo>
                <a:lnTo>
                  <a:pt x="196043" y="35008"/>
                </a:lnTo>
                <a:lnTo>
                  <a:pt x="249650" y="22939"/>
                </a:lnTo>
                <a:lnTo>
                  <a:pt x="307854" y="13203"/>
                </a:lnTo>
                <a:lnTo>
                  <a:pt x="370056" y="6001"/>
                </a:lnTo>
                <a:lnTo>
                  <a:pt x="435655" y="1533"/>
                </a:lnTo>
                <a:lnTo>
                  <a:pt x="504050" y="0"/>
                </a:lnTo>
                <a:lnTo>
                  <a:pt x="572448" y="1533"/>
                </a:lnTo>
                <a:lnTo>
                  <a:pt x="638049" y="6001"/>
                </a:lnTo>
                <a:lnTo>
                  <a:pt x="700253" y="13203"/>
                </a:lnTo>
                <a:lnTo>
                  <a:pt x="758459" y="22939"/>
                </a:lnTo>
                <a:lnTo>
                  <a:pt x="812067" y="35008"/>
                </a:lnTo>
                <a:lnTo>
                  <a:pt x="860475" y="49210"/>
                </a:lnTo>
                <a:lnTo>
                  <a:pt x="903084" y="65346"/>
                </a:lnTo>
                <a:lnTo>
                  <a:pt x="939293" y="83216"/>
                </a:lnTo>
                <a:lnTo>
                  <a:pt x="990107" y="123353"/>
                </a:lnTo>
                <a:lnTo>
                  <a:pt x="1008113" y="168021"/>
                </a:lnTo>
                <a:lnTo>
                  <a:pt x="1008113" y="840092"/>
                </a:lnTo>
                <a:lnTo>
                  <a:pt x="990107" y="884760"/>
                </a:lnTo>
                <a:lnTo>
                  <a:pt x="939293" y="924897"/>
                </a:lnTo>
                <a:lnTo>
                  <a:pt x="903084" y="942766"/>
                </a:lnTo>
                <a:lnTo>
                  <a:pt x="860475" y="958902"/>
                </a:lnTo>
                <a:lnTo>
                  <a:pt x="812067" y="973105"/>
                </a:lnTo>
                <a:lnTo>
                  <a:pt x="758459" y="985174"/>
                </a:lnTo>
                <a:lnTo>
                  <a:pt x="700253" y="994909"/>
                </a:lnTo>
                <a:lnTo>
                  <a:pt x="638049" y="1002111"/>
                </a:lnTo>
                <a:lnTo>
                  <a:pt x="572448" y="1006579"/>
                </a:lnTo>
                <a:lnTo>
                  <a:pt x="504050" y="1008113"/>
                </a:lnTo>
                <a:lnTo>
                  <a:pt x="435655" y="1006579"/>
                </a:lnTo>
                <a:lnTo>
                  <a:pt x="370056" y="1002111"/>
                </a:lnTo>
                <a:lnTo>
                  <a:pt x="307854" y="994909"/>
                </a:lnTo>
                <a:lnTo>
                  <a:pt x="249650" y="985174"/>
                </a:lnTo>
                <a:lnTo>
                  <a:pt x="196043" y="973105"/>
                </a:lnTo>
                <a:lnTo>
                  <a:pt x="147635" y="958902"/>
                </a:lnTo>
                <a:lnTo>
                  <a:pt x="105027" y="942766"/>
                </a:lnTo>
                <a:lnTo>
                  <a:pt x="68819" y="924897"/>
                </a:lnTo>
                <a:lnTo>
                  <a:pt x="18005" y="884760"/>
                </a:lnTo>
                <a:lnTo>
                  <a:pt x="0" y="840092"/>
                </a:lnTo>
                <a:lnTo>
                  <a:pt x="0" y="168021"/>
                </a:lnTo>
                <a:close/>
              </a:path>
            </a:pathLst>
          </a:custGeom>
          <a:ln w="9525">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9" name="object 19"/>
          <p:cNvSpPr/>
          <p:nvPr/>
        </p:nvSpPr>
        <p:spPr>
          <a:xfrm>
            <a:off x="2594444" y="3202353"/>
            <a:ext cx="826388" cy="827531"/>
          </a:xfrm>
          <a:prstGeom prst="rect">
            <a:avLst/>
          </a:prstGeom>
          <a:blipFill>
            <a:blip r:embed="rId5"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20" name="object 20"/>
          <p:cNvSpPr/>
          <p:nvPr/>
        </p:nvSpPr>
        <p:spPr>
          <a:xfrm>
            <a:off x="2629617" y="3223488"/>
            <a:ext cx="756085" cy="756085"/>
          </a:xfrm>
          <a:prstGeom prst="rect">
            <a:avLst/>
          </a:prstGeom>
          <a:blipFill>
            <a:blip r:embed="rId6"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21" name="object 21"/>
          <p:cNvSpPr/>
          <p:nvPr/>
        </p:nvSpPr>
        <p:spPr>
          <a:xfrm>
            <a:off x="2584396" y="3356238"/>
            <a:ext cx="756285" cy="126206"/>
          </a:xfrm>
          <a:custGeom>
            <a:avLst/>
            <a:gdLst/>
            <a:ahLst/>
            <a:cxnLst/>
            <a:rect l="l" t="t" r="r" b="b"/>
            <a:pathLst>
              <a:path w="1008380" h="168275">
                <a:moveTo>
                  <a:pt x="1008113" y="0"/>
                </a:moveTo>
                <a:lnTo>
                  <a:pt x="990107" y="44667"/>
                </a:lnTo>
                <a:lnTo>
                  <a:pt x="939293" y="84804"/>
                </a:lnTo>
                <a:lnTo>
                  <a:pt x="903085" y="102674"/>
                </a:lnTo>
                <a:lnTo>
                  <a:pt x="860477" y="118810"/>
                </a:lnTo>
                <a:lnTo>
                  <a:pt x="812069" y="133012"/>
                </a:lnTo>
                <a:lnTo>
                  <a:pt x="758463" y="145081"/>
                </a:lnTo>
                <a:lnTo>
                  <a:pt x="700258" y="154817"/>
                </a:lnTo>
                <a:lnTo>
                  <a:pt x="638056" y="162019"/>
                </a:lnTo>
                <a:lnTo>
                  <a:pt x="572457" y="166487"/>
                </a:lnTo>
                <a:lnTo>
                  <a:pt x="504062" y="168021"/>
                </a:lnTo>
                <a:lnTo>
                  <a:pt x="435665" y="166487"/>
                </a:lnTo>
                <a:lnTo>
                  <a:pt x="370063" y="162019"/>
                </a:lnTo>
                <a:lnTo>
                  <a:pt x="307859" y="154817"/>
                </a:lnTo>
                <a:lnTo>
                  <a:pt x="249653" y="145081"/>
                </a:lnTo>
                <a:lnTo>
                  <a:pt x="196046" y="133012"/>
                </a:lnTo>
                <a:lnTo>
                  <a:pt x="147637" y="118810"/>
                </a:lnTo>
                <a:lnTo>
                  <a:pt x="105028" y="102674"/>
                </a:lnTo>
                <a:lnTo>
                  <a:pt x="68819" y="84804"/>
                </a:lnTo>
                <a:lnTo>
                  <a:pt x="18005" y="44667"/>
                </a:lnTo>
                <a:lnTo>
                  <a:pt x="4601" y="22800"/>
                </a:lnTo>
                <a:lnTo>
                  <a:pt x="0" y="0"/>
                </a:lnTo>
              </a:path>
            </a:pathLst>
          </a:custGeom>
          <a:ln w="9524">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22" name="object 22"/>
          <p:cNvSpPr/>
          <p:nvPr/>
        </p:nvSpPr>
        <p:spPr>
          <a:xfrm>
            <a:off x="2629617" y="3223488"/>
            <a:ext cx="756285" cy="756285"/>
          </a:xfrm>
          <a:custGeom>
            <a:avLst/>
            <a:gdLst/>
            <a:ahLst/>
            <a:cxnLst/>
            <a:rect l="l" t="t" r="r" b="b"/>
            <a:pathLst>
              <a:path w="1008380" h="1008379">
                <a:moveTo>
                  <a:pt x="0" y="168020"/>
                </a:moveTo>
                <a:lnTo>
                  <a:pt x="18005" y="123353"/>
                </a:lnTo>
                <a:lnTo>
                  <a:pt x="68819" y="83216"/>
                </a:lnTo>
                <a:lnTo>
                  <a:pt x="105027" y="65346"/>
                </a:lnTo>
                <a:lnTo>
                  <a:pt x="147635" y="49210"/>
                </a:lnTo>
                <a:lnTo>
                  <a:pt x="196043" y="35008"/>
                </a:lnTo>
                <a:lnTo>
                  <a:pt x="249650" y="22939"/>
                </a:lnTo>
                <a:lnTo>
                  <a:pt x="307854" y="13203"/>
                </a:lnTo>
                <a:lnTo>
                  <a:pt x="370056" y="6001"/>
                </a:lnTo>
                <a:lnTo>
                  <a:pt x="435655" y="1533"/>
                </a:lnTo>
                <a:lnTo>
                  <a:pt x="504050" y="0"/>
                </a:lnTo>
                <a:lnTo>
                  <a:pt x="572448" y="1533"/>
                </a:lnTo>
                <a:lnTo>
                  <a:pt x="638049" y="6001"/>
                </a:lnTo>
                <a:lnTo>
                  <a:pt x="700253" y="13203"/>
                </a:lnTo>
                <a:lnTo>
                  <a:pt x="758459" y="22939"/>
                </a:lnTo>
                <a:lnTo>
                  <a:pt x="812067" y="35008"/>
                </a:lnTo>
                <a:lnTo>
                  <a:pt x="860475" y="49210"/>
                </a:lnTo>
                <a:lnTo>
                  <a:pt x="903084" y="65346"/>
                </a:lnTo>
                <a:lnTo>
                  <a:pt x="939293" y="83216"/>
                </a:lnTo>
                <a:lnTo>
                  <a:pt x="990107" y="123353"/>
                </a:lnTo>
                <a:lnTo>
                  <a:pt x="1008113" y="168020"/>
                </a:lnTo>
                <a:lnTo>
                  <a:pt x="1008113" y="840092"/>
                </a:lnTo>
                <a:lnTo>
                  <a:pt x="990107" y="884760"/>
                </a:lnTo>
                <a:lnTo>
                  <a:pt x="939293" y="924897"/>
                </a:lnTo>
                <a:lnTo>
                  <a:pt x="903084" y="942766"/>
                </a:lnTo>
                <a:lnTo>
                  <a:pt x="860475" y="958902"/>
                </a:lnTo>
                <a:lnTo>
                  <a:pt x="812067" y="973105"/>
                </a:lnTo>
                <a:lnTo>
                  <a:pt x="758459" y="985174"/>
                </a:lnTo>
                <a:lnTo>
                  <a:pt x="700253" y="994909"/>
                </a:lnTo>
                <a:lnTo>
                  <a:pt x="638049" y="1002111"/>
                </a:lnTo>
                <a:lnTo>
                  <a:pt x="572448" y="1006579"/>
                </a:lnTo>
                <a:lnTo>
                  <a:pt x="504050" y="1008113"/>
                </a:lnTo>
                <a:lnTo>
                  <a:pt x="435655" y="1006579"/>
                </a:lnTo>
                <a:lnTo>
                  <a:pt x="370056" y="1002111"/>
                </a:lnTo>
                <a:lnTo>
                  <a:pt x="307854" y="994909"/>
                </a:lnTo>
                <a:lnTo>
                  <a:pt x="249650" y="985174"/>
                </a:lnTo>
                <a:lnTo>
                  <a:pt x="196043" y="973105"/>
                </a:lnTo>
                <a:lnTo>
                  <a:pt x="147635" y="958902"/>
                </a:lnTo>
                <a:lnTo>
                  <a:pt x="105027" y="942766"/>
                </a:lnTo>
                <a:lnTo>
                  <a:pt x="68819" y="924897"/>
                </a:lnTo>
                <a:lnTo>
                  <a:pt x="18005" y="884760"/>
                </a:lnTo>
                <a:lnTo>
                  <a:pt x="0" y="840092"/>
                </a:lnTo>
                <a:lnTo>
                  <a:pt x="0" y="168020"/>
                </a:lnTo>
                <a:close/>
              </a:path>
            </a:pathLst>
          </a:custGeom>
          <a:ln w="9525">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23" name="object 23"/>
          <p:cNvSpPr txBox="1"/>
          <p:nvPr/>
        </p:nvSpPr>
        <p:spPr>
          <a:xfrm>
            <a:off x="422910" y="614852"/>
            <a:ext cx="5783580" cy="719428"/>
          </a:xfrm>
          <a:prstGeom prst="rect">
            <a:avLst/>
          </a:prstGeom>
        </p:spPr>
        <p:txBody>
          <a:bodyPr vert="horz" wrap="square" lIns="0" tIns="0" rIns="0" bIns="0" rtlCol="0">
            <a:spAutoFit/>
          </a:bodyPr>
          <a:lstStyle/>
          <a:p>
            <a:pPr marL="519113"/>
            <a:r>
              <a:rPr sz="2800" b="1" spc="-188" dirty="0">
                <a:latin typeface="Verdana" panose="020B0604030504040204" pitchFamily="34" charset="0"/>
                <a:ea typeface="Verdana" panose="020B0604030504040204" pitchFamily="34" charset="0"/>
                <a:cs typeface="Arial"/>
              </a:rPr>
              <a:t>Data Warehouse </a:t>
            </a:r>
            <a:r>
              <a:rPr lang="sv-SE" sz="2800" b="1" spc="-188" dirty="0">
                <a:latin typeface="Verdana" panose="020B0604030504040204" pitchFamily="34" charset="0"/>
                <a:ea typeface="Verdana" panose="020B0604030504040204" pitchFamily="34" charset="0"/>
                <a:cs typeface="Arial"/>
              </a:rPr>
              <a:t>- </a:t>
            </a:r>
            <a:r>
              <a:rPr sz="2800" b="1" spc="-188" dirty="0" smtClean="0">
                <a:latin typeface="Verdana" panose="020B0604030504040204" pitchFamily="34" charset="0"/>
                <a:ea typeface="Verdana" panose="020B0604030504040204" pitchFamily="34" charset="0"/>
                <a:cs typeface="Arial"/>
              </a:rPr>
              <a:t>Integrated</a:t>
            </a:r>
            <a:endParaRPr sz="2800" b="1" spc="-188" dirty="0">
              <a:latin typeface="Verdana" panose="020B0604030504040204" pitchFamily="34" charset="0"/>
              <a:ea typeface="Verdana" panose="020B0604030504040204" pitchFamily="34" charset="0"/>
              <a:cs typeface="Arial"/>
            </a:endParaRPr>
          </a:p>
          <a:p>
            <a:pPr>
              <a:spcBef>
                <a:spcPts val="38"/>
              </a:spcBef>
            </a:pPr>
            <a:endParaRPr sz="1875" dirty="0">
              <a:latin typeface="Times New Roman"/>
              <a:cs typeface="Times New Roman"/>
            </a:endParaRPr>
          </a:p>
        </p:txBody>
      </p:sp>
      <p:sp>
        <p:nvSpPr>
          <p:cNvPr id="24" name="object 24"/>
          <p:cNvSpPr txBox="1"/>
          <p:nvPr/>
        </p:nvSpPr>
        <p:spPr>
          <a:xfrm>
            <a:off x="894964" y="1304800"/>
            <a:ext cx="6772282" cy="1292662"/>
          </a:xfrm>
          <a:prstGeom prst="rect">
            <a:avLst/>
          </a:prstGeom>
        </p:spPr>
        <p:txBody>
          <a:bodyPr vert="horz" wrap="square" lIns="0" tIns="0" rIns="0" bIns="0" rtlCol="0">
            <a:spAutoFit/>
          </a:bodyPr>
          <a:lstStyle/>
          <a:p>
            <a:pPr marL="295275" indent="-285750">
              <a:buFont typeface="Arial" panose="020B0604020202020204" pitchFamily="34" charset="0"/>
              <a:buChar char="•"/>
              <a:tabLst>
                <a:tab pos="224314" algn="l"/>
              </a:tabLst>
            </a:pPr>
            <a:r>
              <a:rPr lang="en-US" sz="1400" spc="-71" dirty="0">
                <a:latin typeface="Verdana" panose="020B0604030504040204" pitchFamily="34" charset="0"/>
                <a:ea typeface="Verdana" panose="020B0604030504040204" pitchFamily="34" charset="0"/>
                <a:cs typeface="Arial"/>
              </a:rPr>
              <a:t>Constructed </a:t>
            </a:r>
            <a:r>
              <a:rPr lang="en-US" sz="1400" spc="-75" dirty="0">
                <a:latin typeface="Verdana" panose="020B0604030504040204" pitchFamily="34" charset="0"/>
                <a:ea typeface="Verdana" panose="020B0604030504040204" pitchFamily="34" charset="0"/>
                <a:cs typeface="Arial"/>
              </a:rPr>
              <a:t>by </a:t>
            </a:r>
            <a:r>
              <a:rPr lang="en-US" sz="1400" b="1" spc="-45" dirty="0">
                <a:latin typeface="Verdana" panose="020B0604030504040204" pitchFamily="34" charset="0"/>
                <a:ea typeface="Verdana" panose="020B0604030504040204" pitchFamily="34" charset="0"/>
                <a:cs typeface="Arial"/>
              </a:rPr>
              <a:t>integrating </a:t>
            </a:r>
            <a:r>
              <a:rPr lang="en-US" sz="1400" b="1" spc="-26" dirty="0">
                <a:latin typeface="Verdana" panose="020B0604030504040204" pitchFamily="34" charset="0"/>
                <a:ea typeface="Verdana" panose="020B0604030504040204" pitchFamily="34" charset="0"/>
                <a:cs typeface="Arial"/>
              </a:rPr>
              <a:t>multiple, </a:t>
            </a:r>
            <a:r>
              <a:rPr lang="en-US" sz="1400" b="1" spc="-75" dirty="0">
                <a:latin typeface="Verdana" panose="020B0604030504040204" pitchFamily="34" charset="0"/>
                <a:ea typeface="Verdana" panose="020B0604030504040204" pitchFamily="34" charset="0"/>
                <a:cs typeface="Arial"/>
              </a:rPr>
              <a:t>heterogeneous </a:t>
            </a:r>
            <a:r>
              <a:rPr lang="en-US" sz="1400" b="1" spc="-68" dirty="0">
                <a:latin typeface="Verdana" panose="020B0604030504040204" pitchFamily="34" charset="0"/>
                <a:ea typeface="Verdana" panose="020B0604030504040204" pitchFamily="34" charset="0"/>
                <a:cs typeface="Arial"/>
              </a:rPr>
              <a:t>data</a:t>
            </a:r>
            <a:r>
              <a:rPr lang="en-US" sz="1400" b="1" spc="-150" dirty="0">
                <a:latin typeface="Verdana" panose="020B0604030504040204" pitchFamily="34" charset="0"/>
                <a:ea typeface="Verdana" panose="020B0604030504040204" pitchFamily="34" charset="0"/>
                <a:cs typeface="Arial"/>
              </a:rPr>
              <a:t> </a:t>
            </a:r>
            <a:r>
              <a:rPr lang="en-US" sz="1400" b="1" spc="-101" dirty="0" smtClean="0">
                <a:latin typeface="Verdana" panose="020B0604030504040204" pitchFamily="34" charset="0"/>
                <a:ea typeface="Verdana" panose="020B0604030504040204" pitchFamily="34" charset="0"/>
                <a:cs typeface="Arial"/>
              </a:rPr>
              <a:t>sources - </a:t>
            </a:r>
            <a:r>
              <a:rPr sz="1400" spc="-34" dirty="0" smtClean="0">
                <a:latin typeface="Verdana" panose="020B0604030504040204" pitchFamily="34" charset="0"/>
                <a:ea typeface="Verdana" panose="020B0604030504040204" pitchFamily="34" charset="0"/>
                <a:cs typeface="Arial"/>
              </a:rPr>
              <a:t>relational </a:t>
            </a:r>
            <a:r>
              <a:rPr sz="1400" spc="-11" dirty="0" smtClean="0">
                <a:latin typeface="Verdana" panose="020B0604030504040204" pitchFamily="34" charset="0"/>
                <a:ea typeface="Verdana" panose="020B0604030504040204" pitchFamily="34" charset="0"/>
                <a:cs typeface="Arial"/>
              </a:rPr>
              <a:t>or </a:t>
            </a:r>
            <a:r>
              <a:rPr sz="1400" spc="-15" dirty="0" smtClean="0">
                <a:latin typeface="Verdana" panose="020B0604030504040204" pitchFamily="34" charset="0"/>
                <a:ea typeface="Verdana" panose="020B0604030504040204" pitchFamily="34" charset="0"/>
                <a:cs typeface="Arial"/>
              </a:rPr>
              <a:t>other </a:t>
            </a:r>
            <a:r>
              <a:rPr sz="1400" spc="-86" dirty="0" smtClean="0">
                <a:latin typeface="Verdana" panose="020B0604030504040204" pitchFamily="34" charset="0"/>
                <a:ea typeface="Verdana" panose="020B0604030504040204" pitchFamily="34" charset="0"/>
                <a:cs typeface="Arial"/>
              </a:rPr>
              <a:t>databases, </a:t>
            </a:r>
            <a:r>
              <a:rPr sz="1400" dirty="0" smtClean="0">
                <a:latin typeface="Verdana" panose="020B0604030504040204" pitchFamily="34" charset="0"/>
                <a:ea typeface="Verdana" panose="020B0604030504040204" pitchFamily="34" charset="0"/>
                <a:cs typeface="Arial"/>
              </a:rPr>
              <a:t>flat </a:t>
            </a:r>
            <a:r>
              <a:rPr sz="1400" spc="-41" dirty="0" smtClean="0">
                <a:latin typeface="Verdana" panose="020B0604030504040204" pitchFamily="34" charset="0"/>
                <a:ea typeface="Verdana" panose="020B0604030504040204" pitchFamily="34" charset="0"/>
                <a:cs typeface="Arial"/>
              </a:rPr>
              <a:t>files,</a:t>
            </a:r>
            <a:r>
              <a:rPr sz="1400" spc="-300" dirty="0" smtClean="0">
                <a:latin typeface="Verdana" panose="020B0604030504040204" pitchFamily="34" charset="0"/>
                <a:ea typeface="Verdana" panose="020B0604030504040204" pitchFamily="34" charset="0"/>
                <a:cs typeface="Arial"/>
              </a:rPr>
              <a:t> </a:t>
            </a:r>
            <a:r>
              <a:rPr sz="1400" spc="-49" dirty="0" smtClean="0">
                <a:latin typeface="Verdana" panose="020B0604030504040204" pitchFamily="34" charset="0"/>
                <a:ea typeface="Verdana" panose="020B0604030504040204" pitchFamily="34" charset="0"/>
                <a:cs typeface="Arial"/>
              </a:rPr>
              <a:t>external </a:t>
            </a:r>
            <a:r>
              <a:rPr sz="1400" spc="-56" dirty="0" smtClean="0">
                <a:latin typeface="Verdana" panose="020B0604030504040204" pitchFamily="34" charset="0"/>
                <a:ea typeface="Verdana" panose="020B0604030504040204" pitchFamily="34" charset="0"/>
                <a:cs typeface="Arial"/>
              </a:rPr>
              <a:t>data</a:t>
            </a:r>
            <a:r>
              <a:rPr lang="sv-SE" sz="1400" spc="-56" dirty="0" smtClean="0">
                <a:latin typeface="Verdana" panose="020B0604030504040204" pitchFamily="34" charset="0"/>
                <a:ea typeface="Verdana" panose="020B0604030504040204" pitchFamily="34" charset="0"/>
                <a:cs typeface="Arial"/>
              </a:rPr>
              <a:t>, </a:t>
            </a:r>
            <a:r>
              <a:rPr lang="sv-SE" sz="1400" spc="-56" dirty="0" err="1" smtClean="0">
                <a:latin typeface="Verdana" panose="020B0604030504040204" pitchFamily="34" charset="0"/>
                <a:ea typeface="Verdana" panose="020B0604030504040204" pitchFamily="34" charset="0"/>
                <a:cs typeface="Arial"/>
              </a:rPr>
              <a:t>etc</a:t>
            </a:r>
            <a:r>
              <a:rPr lang="sv-SE" sz="1400" spc="-56" dirty="0" smtClean="0">
                <a:latin typeface="Verdana" panose="020B0604030504040204" pitchFamily="34" charset="0"/>
                <a:ea typeface="Verdana" panose="020B0604030504040204" pitchFamily="34" charset="0"/>
                <a:cs typeface="Arial"/>
              </a:rPr>
              <a:t> </a:t>
            </a:r>
            <a:r>
              <a:rPr lang="sv-SE" sz="1400" b="1" spc="-56" dirty="0" smtClean="0">
                <a:latin typeface="Verdana" panose="020B0604030504040204" pitchFamily="34" charset="0"/>
                <a:ea typeface="Verdana" panose="020B0604030504040204" pitchFamily="34" charset="0"/>
                <a:cs typeface="Arial"/>
              </a:rPr>
              <a:t>- </a:t>
            </a:r>
            <a:r>
              <a:rPr lang="sv-SE" sz="1400" b="1" spc="-56" dirty="0" err="1" smtClean="0">
                <a:latin typeface="Verdana" panose="020B0604030504040204" pitchFamily="34" charset="0"/>
                <a:ea typeface="Verdana" panose="020B0604030504040204" pitchFamily="34" charset="0"/>
                <a:cs typeface="Arial"/>
              </a:rPr>
              <a:t>consolidating</a:t>
            </a:r>
            <a:r>
              <a:rPr lang="sv-SE" sz="1400" b="1" spc="-56" dirty="0" smtClean="0">
                <a:latin typeface="Verdana" panose="020B0604030504040204" pitchFamily="34" charset="0"/>
                <a:ea typeface="Verdana" panose="020B0604030504040204" pitchFamily="34" charset="0"/>
                <a:cs typeface="Arial"/>
              </a:rPr>
              <a:t> the </a:t>
            </a:r>
            <a:r>
              <a:rPr lang="sv-SE" sz="1400" b="1" spc="-56" dirty="0" err="1" smtClean="0">
                <a:latin typeface="Verdana" panose="020B0604030504040204" pitchFamily="34" charset="0"/>
                <a:ea typeface="Verdana" panose="020B0604030504040204" pitchFamily="34" charset="0"/>
                <a:cs typeface="Arial"/>
              </a:rPr>
              <a:t>organization’s</a:t>
            </a:r>
            <a:r>
              <a:rPr lang="sv-SE" sz="1400" b="1" spc="-56" dirty="0" smtClean="0">
                <a:latin typeface="Verdana" panose="020B0604030504040204" pitchFamily="34" charset="0"/>
                <a:ea typeface="Verdana" panose="020B0604030504040204" pitchFamily="34" charset="0"/>
                <a:cs typeface="Arial"/>
              </a:rPr>
              <a:t> info</a:t>
            </a:r>
          </a:p>
          <a:p>
            <a:pPr marL="295275" indent="-285750">
              <a:buFont typeface="Arial" panose="020B0604020202020204" pitchFamily="34" charset="0"/>
              <a:buChar char="•"/>
              <a:tabLst>
                <a:tab pos="224314" algn="l"/>
              </a:tabLst>
            </a:pPr>
            <a:endParaRPr lang="sv-SE" sz="1400" b="1" spc="-56" dirty="0">
              <a:latin typeface="Verdana" panose="020B0604030504040204" pitchFamily="34" charset="0"/>
              <a:ea typeface="Verdana" panose="020B0604030504040204" pitchFamily="34" charset="0"/>
              <a:cs typeface="Arial"/>
            </a:endParaRPr>
          </a:p>
          <a:p>
            <a:pPr marL="295275" indent="-285750">
              <a:buFont typeface="Arial" panose="020B0604020202020204" pitchFamily="34" charset="0"/>
              <a:buChar char="•"/>
              <a:tabLst>
                <a:tab pos="224314" algn="l"/>
              </a:tabLst>
            </a:pPr>
            <a:r>
              <a:rPr lang="en-US" sz="1400" spc="-71" dirty="0" smtClean="0">
                <a:latin typeface="Verdana" panose="020B0604030504040204" pitchFamily="34" charset="0"/>
                <a:ea typeface="Verdana" panose="020B0604030504040204" pitchFamily="34" charset="0"/>
                <a:cs typeface="Arial"/>
              </a:rPr>
              <a:t>Integrated are often described as “consolidated”, ¨”reconciled”, “centralized</a:t>
            </a:r>
            <a:r>
              <a:rPr lang="en-US" sz="1400" spc="-71" dirty="0">
                <a:latin typeface="Verdana" panose="020B0604030504040204" pitchFamily="34" charset="0"/>
                <a:ea typeface="Verdana" panose="020B0604030504040204" pitchFamily="34" charset="0"/>
                <a:cs typeface="Arial"/>
              </a:rPr>
              <a:t>” </a:t>
            </a:r>
            <a:r>
              <a:rPr lang="en-US" sz="1400" spc="-71" dirty="0" smtClean="0">
                <a:latin typeface="Verdana" panose="020B0604030504040204" pitchFamily="34" charset="0"/>
                <a:ea typeface="Verdana" panose="020B0604030504040204" pitchFamily="34" charset="0"/>
                <a:cs typeface="Arial"/>
              </a:rPr>
              <a:t>or “in </a:t>
            </a:r>
            <a:r>
              <a:rPr lang="en-US" sz="1400" spc="-71" dirty="0">
                <a:latin typeface="Verdana" panose="020B0604030504040204" pitchFamily="34" charset="0"/>
                <a:ea typeface="Verdana" panose="020B0604030504040204" pitchFamily="34" charset="0"/>
                <a:cs typeface="Arial"/>
              </a:rPr>
              <a:t>a consistent </a:t>
            </a:r>
            <a:r>
              <a:rPr lang="en-US" sz="1400" spc="-71" dirty="0" smtClean="0">
                <a:latin typeface="Verdana" panose="020B0604030504040204" pitchFamily="34" charset="0"/>
                <a:ea typeface="Verdana" panose="020B0604030504040204" pitchFamily="34" charset="0"/>
                <a:cs typeface="Arial"/>
              </a:rPr>
              <a:t>format”</a:t>
            </a:r>
            <a:endParaRPr sz="1400" spc="-71" dirty="0">
              <a:latin typeface="Verdana" panose="020B0604030504040204" pitchFamily="34" charset="0"/>
              <a:ea typeface="Verdana" panose="020B0604030504040204" pitchFamily="34" charset="0"/>
              <a:cs typeface="Arial"/>
            </a:endParaRPr>
          </a:p>
        </p:txBody>
      </p:sp>
      <p:sp>
        <p:nvSpPr>
          <p:cNvPr id="25" name="object 25"/>
          <p:cNvSpPr txBox="1"/>
          <p:nvPr/>
        </p:nvSpPr>
        <p:spPr>
          <a:xfrm>
            <a:off x="4357806" y="4449652"/>
            <a:ext cx="956786" cy="498598"/>
          </a:xfrm>
          <a:prstGeom prst="rect">
            <a:avLst/>
          </a:prstGeom>
        </p:spPr>
        <p:txBody>
          <a:bodyPr vert="horz" wrap="square" lIns="0" tIns="0" rIns="0" bIns="0" rtlCol="0">
            <a:spAutoFit/>
          </a:bodyPr>
          <a:lstStyle/>
          <a:p>
            <a:pPr marL="9525" marR="3810">
              <a:lnSpc>
                <a:spcPct val="120000"/>
              </a:lnSpc>
            </a:pPr>
            <a:r>
              <a:rPr sz="1350" dirty="0">
                <a:solidFill>
                  <a:srgbClr val="660033"/>
                </a:solidFill>
                <a:latin typeface="Arial" panose="020B0604020202020204" pitchFamily="34" charset="0"/>
                <a:cs typeface="Arial" panose="020B0604020202020204" pitchFamily="34" charset="0"/>
              </a:rPr>
              <a:t>O</a:t>
            </a:r>
            <a:r>
              <a:rPr sz="1350" spc="-4" dirty="0">
                <a:solidFill>
                  <a:srgbClr val="660033"/>
                </a:solidFill>
                <a:latin typeface="Arial" panose="020B0604020202020204" pitchFamily="34" charset="0"/>
                <a:cs typeface="Arial" panose="020B0604020202020204" pitchFamily="34" charset="0"/>
              </a:rPr>
              <a:t>per</a:t>
            </a:r>
            <a:r>
              <a:rPr sz="1350" dirty="0">
                <a:solidFill>
                  <a:srgbClr val="660033"/>
                </a:solidFill>
                <a:latin typeface="Arial" panose="020B0604020202020204" pitchFamily="34" charset="0"/>
                <a:cs typeface="Arial" panose="020B0604020202020204" pitchFamily="34" charset="0"/>
              </a:rPr>
              <a:t>at</a:t>
            </a:r>
            <a:r>
              <a:rPr sz="1350" spc="-4" dirty="0">
                <a:solidFill>
                  <a:srgbClr val="660033"/>
                </a:solidFill>
                <a:latin typeface="Arial" panose="020B0604020202020204" pitchFamily="34" charset="0"/>
                <a:cs typeface="Arial" panose="020B0604020202020204" pitchFamily="34" charset="0"/>
              </a:rPr>
              <a:t>i</a:t>
            </a:r>
            <a:r>
              <a:rPr sz="1350" dirty="0">
                <a:solidFill>
                  <a:srgbClr val="660033"/>
                </a:solidFill>
                <a:latin typeface="Arial" panose="020B0604020202020204" pitchFamily="34" charset="0"/>
                <a:cs typeface="Arial" panose="020B0604020202020204" pitchFamily="34" charset="0"/>
              </a:rPr>
              <a:t>o</a:t>
            </a:r>
            <a:r>
              <a:rPr sz="1350" spc="4" dirty="0">
                <a:solidFill>
                  <a:srgbClr val="660033"/>
                </a:solidFill>
                <a:latin typeface="Arial" panose="020B0604020202020204" pitchFamily="34" charset="0"/>
                <a:cs typeface="Arial" panose="020B0604020202020204" pitchFamily="34" charset="0"/>
              </a:rPr>
              <a:t>n</a:t>
            </a:r>
            <a:r>
              <a:rPr sz="1350" dirty="0">
                <a:solidFill>
                  <a:srgbClr val="660033"/>
                </a:solidFill>
                <a:latin typeface="Arial" panose="020B0604020202020204" pitchFamily="34" charset="0"/>
                <a:cs typeface="Arial" panose="020B0604020202020204" pitchFamily="34" charset="0"/>
              </a:rPr>
              <a:t>al  </a:t>
            </a:r>
            <a:r>
              <a:rPr sz="1350" spc="-4" dirty="0">
                <a:solidFill>
                  <a:srgbClr val="660033"/>
                </a:solidFill>
                <a:latin typeface="Arial" panose="020B0604020202020204" pitchFamily="34" charset="0"/>
                <a:cs typeface="Arial" panose="020B0604020202020204" pitchFamily="34" charset="0"/>
              </a:rPr>
              <a:t>Systems</a:t>
            </a:r>
            <a:endParaRPr sz="1350" dirty="0">
              <a:latin typeface="Arial" panose="020B0604020202020204" pitchFamily="34" charset="0"/>
              <a:cs typeface="Arial" panose="020B0604020202020204" pitchFamily="34" charset="0"/>
            </a:endParaRPr>
          </a:p>
        </p:txBody>
      </p:sp>
      <p:sp>
        <p:nvSpPr>
          <p:cNvPr id="26" name="object 26"/>
          <p:cNvSpPr txBox="1"/>
          <p:nvPr/>
        </p:nvSpPr>
        <p:spPr>
          <a:xfrm>
            <a:off x="6206490" y="3283732"/>
            <a:ext cx="320516" cy="207749"/>
          </a:xfrm>
          <a:prstGeom prst="rect">
            <a:avLst/>
          </a:prstGeom>
        </p:spPr>
        <p:txBody>
          <a:bodyPr vert="horz" wrap="square" lIns="0" tIns="0" rIns="0" bIns="0" rtlCol="0">
            <a:spAutoFit/>
          </a:bodyPr>
          <a:lstStyle/>
          <a:p>
            <a:pPr marL="9525"/>
            <a:r>
              <a:rPr sz="1350" spc="-4" dirty="0">
                <a:solidFill>
                  <a:srgbClr val="660033"/>
                </a:solidFill>
                <a:latin typeface="Arial" panose="020B0604020202020204" pitchFamily="34" charset="0"/>
                <a:cs typeface="Arial" panose="020B0604020202020204" pitchFamily="34" charset="0"/>
              </a:rPr>
              <a:t>DW</a:t>
            </a:r>
            <a:endParaRPr sz="1350" dirty="0">
              <a:latin typeface="Arial" panose="020B0604020202020204" pitchFamily="34" charset="0"/>
              <a:cs typeface="Arial" panose="020B0604020202020204" pitchFamily="34" charset="0"/>
            </a:endParaRPr>
          </a:p>
        </p:txBody>
      </p:sp>
      <p:sp>
        <p:nvSpPr>
          <p:cNvPr id="27" name="object 27"/>
          <p:cNvSpPr txBox="1"/>
          <p:nvPr/>
        </p:nvSpPr>
        <p:spPr>
          <a:xfrm>
            <a:off x="3702601" y="3898110"/>
            <a:ext cx="2144554" cy="443198"/>
          </a:xfrm>
          <a:prstGeom prst="rect">
            <a:avLst/>
          </a:prstGeom>
        </p:spPr>
        <p:txBody>
          <a:bodyPr vert="horz" wrap="square" lIns="0" tIns="0" rIns="0" bIns="0" rtlCol="0">
            <a:spAutoFit/>
          </a:bodyPr>
          <a:lstStyle/>
          <a:p>
            <a:pPr marL="9525" marR="3810" indent="45244">
              <a:lnSpc>
                <a:spcPct val="120000"/>
              </a:lnSpc>
              <a:tabLst>
                <a:tab pos="696277" algn="l"/>
                <a:tab pos="2134553" algn="l"/>
              </a:tabLst>
            </a:pPr>
            <a:r>
              <a:rPr sz="1200" spc="-4" dirty="0">
                <a:solidFill>
                  <a:srgbClr val="003300"/>
                </a:solidFill>
                <a:latin typeface="Arial" panose="020B0604020202020204" pitchFamily="34" charset="0"/>
                <a:cs typeface="Arial" panose="020B0604020202020204" pitchFamily="34" charset="0"/>
              </a:rPr>
              <a:t>Order 	</a:t>
            </a:r>
            <a:r>
              <a:rPr sz="1200" u="sng" spc="-4" dirty="0">
                <a:solidFill>
                  <a:srgbClr val="003300"/>
                </a:solidFill>
                <a:latin typeface="Arial" panose="020B0604020202020204" pitchFamily="34" charset="0"/>
                <a:cs typeface="Arial" panose="020B0604020202020204" pitchFamily="34" charset="0"/>
              </a:rPr>
              <a:t>	</a:t>
            </a:r>
            <a:r>
              <a:rPr sz="1200" dirty="0">
                <a:solidFill>
                  <a:srgbClr val="003300"/>
                </a:solidFill>
                <a:latin typeface="Arial" panose="020B0604020202020204" pitchFamily="34" charset="0"/>
                <a:cs typeface="Arial" panose="020B0604020202020204" pitchFamily="34" charset="0"/>
              </a:rPr>
              <a:t> </a:t>
            </a:r>
            <a:r>
              <a:rPr sz="1200" spc="-4" dirty="0">
                <a:solidFill>
                  <a:srgbClr val="003300"/>
                </a:solidFill>
                <a:latin typeface="Arial" panose="020B0604020202020204" pitchFamily="34" charset="0"/>
                <a:cs typeface="Arial" panose="020B0604020202020204" pitchFamily="34" charset="0"/>
              </a:rPr>
              <a:t>System</a:t>
            </a:r>
            <a:endParaRPr sz="1200">
              <a:latin typeface="Arial" panose="020B0604020202020204" pitchFamily="34" charset="0"/>
              <a:cs typeface="Arial" panose="020B0604020202020204" pitchFamily="34" charset="0"/>
            </a:endParaRPr>
          </a:p>
        </p:txBody>
      </p:sp>
      <p:sp>
        <p:nvSpPr>
          <p:cNvPr id="28" name="object 28"/>
          <p:cNvSpPr txBox="1"/>
          <p:nvPr/>
        </p:nvSpPr>
        <p:spPr>
          <a:xfrm>
            <a:off x="2761907" y="4331515"/>
            <a:ext cx="551498" cy="443198"/>
          </a:xfrm>
          <a:prstGeom prst="rect">
            <a:avLst/>
          </a:prstGeom>
        </p:spPr>
        <p:txBody>
          <a:bodyPr vert="horz" wrap="square" lIns="0" tIns="0" rIns="0" bIns="0" rtlCol="0">
            <a:spAutoFit/>
          </a:bodyPr>
          <a:lstStyle/>
          <a:p>
            <a:pPr marL="9525" marR="3810" indent="53816">
              <a:lnSpc>
                <a:spcPct val="120000"/>
              </a:lnSpc>
            </a:pPr>
            <a:r>
              <a:rPr sz="1200" spc="-4" dirty="0">
                <a:solidFill>
                  <a:srgbClr val="003300"/>
                </a:solidFill>
                <a:latin typeface="Arial" panose="020B0604020202020204" pitchFamily="34" charset="0"/>
                <a:cs typeface="Arial" panose="020B0604020202020204" pitchFamily="34" charset="0"/>
              </a:rPr>
              <a:t>Billing  </a:t>
            </a:r>
            <a:r>
              <a:rPr sz="1200" spc="-8" dirty="0">
                <a:solidFill>
                  <a:srgbClr val="003300"/>
                </a:solidFill>
                <a:latin typeface="Arial" panose="020B0604020202020204" pitchFamily="34" charset="0"/>
                <a:cs typeface="Arial" panose="020B0604020202020204" pitchFamily="34" charset="0"/>
              </a:rPr>
              <a:t>Sy</a:t>
            </a:r>
            <a:r>
              <a:rPr sz="1200" spc="-4" dirty="0">
                <a:solidFill>
                  <a:srgbClr val="003300"/>
                </a:solidFill>
                <a:latin typeface="Arial" panose="020B0604020202020204" pitchFamily="34" charset="0"/>
                <a:cs typeface="Arial" panose="020B0604020202020204" pitchFamily="34" charset="0"/>
              </a:rPr>
              <a:t>stem</a:t>
            </a:r>
            <a:endParaRPr sz="1200">
              <a:latin typeface="Arial" panose="020B0604020202020204" pitchFamily="34" charset="0"/>
              <a:cs typeface="Arial" panose="020B0604020202020204" pitchFamily="34" charset="0"/>
            </a:endParaRPr>
          </a:p>
        </p:txBody>
      </p:sp>
      <p:sp>
        <p:nvSpPr>
          <p:cNvPr id="29" name="object 29"/>
          <p:cNvSpPr txBox="1"/>
          <p:nvPr/>
        </p:nvSpPr>
        <p:spPr>
          <a:xfrm>
            <a:off x="2657774" y="3444484"/>
            <a:ext cx="744379" cy="443198"/>
          </a:xfrm>
          <a:prstGeom prst="rect">
            <a:avLst/>
          </a:prstGeom>
        </p:spPr>
        <p:txBody>
          <a:bodyPr vert="horz" wrap="square" lIns="0" tIns="0" rIns="0" bIns="0" rtlCol="0">
            <a:spAutoFit/>
          </a:bodyPr>
          <a:lstStyle/>
          <a:p>
            <a:pPr marL="106204" marR="3810" indent="-97154">
              <a:lnSpc>
                <a:spcPct val="120000"/>
              </a:lnSpc>
            </a:pPr>
            <a:r>
              <a:rPr sz="1200" spc="-8" dirty="0">
                <a:solidFill>
                  <a:srgbClr val="003300"/>
                </a:solidFill>
                <a:latin typeface="Arial" panose="020B0604020202020204" pitchFamily="34" charset="0"/>
                <a:cs typeface="Arial" panose="020B0604020202020204" pitchFamily="34" charset="0"/>
              </a:rPr>
              <a:t>Ma</a:t>
            </a:r>
            <a:r>
              <a:rPr sz="1200" spc="-4" dirty="0">
                <a:solidFill>
                  <a:srgbClr val="003300"/>
                </a:solidFill>
                <a:latin typeface="Arial" panose="020B0604020202020204" pitchFamily="34" charset="0"/>
                <a:cs typeface="Arial" panose="020B0604020202020204" pitchFamily="34" charset="0"/>
              </a:rPr>
              <a:t>rke</a:t>
            </a:r>
            <a:r>
              <a:rPr sz="1200" dirty="0">
                <a:solidFill>
                  <a:srgbClr val="003300"/>
                </a:solidFill>
                <a:latin typeface="Arial" panose="020B0604020202020204" pitchFamily="34" charset="0"/>
                <a:cs typeface="Arial" panose="020B0604020202020204" pitchFamily="34" charset="0"/>
              </a:rPr>
              <a:t>t</a:t>
            </a:r>
            <a:r>
              <a:rPr sz="1200" spc="-8" dirty="0">
                <a:solidFill>
                  <a:srgbClr val="003300"/>
                </a:solidFill>
                <a:latin typeface="Arial" panose="020B0604020202020204" pitchFamily="34" charset="0"/>
                <a:cs typeface="Arial" panose="020B0604020202020204" pitchFamily="34" charset="0"/>
              </a:rPr>
              <a:t>i</a:t>
            </a:r>
            <a:r>
              <a:rPr sz="1200" spc="-4" dirty="0">
                <a:solidFill>
                  <a:srgbClr val="003300"/>
                </a:solidFill>
                <a:latin typeface="Arial" panose="020B0604020202020204" pitchFamily="34" charset="0"/>
                <a:cs typeface="Arial" panose="020B0604020202020204" pitchFamily="34" charset="0"/>
              </a:rPr>
              <a:t>ng  System</a:t>
            </a:r>
            <a:endParaRPr sz="1200" dirty="0">
              <a:latin typeface="Arial" panose="020B0604020202020204" pitchFamily="34" charset="0"/>
              <a:cs typeface="Arial" panose="020B0604020202020204" pitchFamily="34" charset="0"/>
            </a:endParaRPr>
          </a:p>
        </p:txBody>
      </p:sp>
      <p:sp>
        <p:nvSpPr>
          <p:cNvPr id="30" name="object 30"/>
          <p:cNvSpPr/>
          <p:nvPr/>
        </p:nvSpPr>
        <p:spPr>
          <a:xfrm>
            <a:off x="5827991" y="4064557"/>
            <a:ext cx="57150" cy="5715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31" name="object 31"/>
          <p:cNvSpPr/>
          <p:nvPr/>
        </p:nvSpPr>
        <p:spPr>
          <a:xfrm>
            <a:off x="3370540" y="3464484"/>
            <a:ext cx="2467928" cy="504825"/>
          </a:xfrm>
          <a:custGeom>
            <a:avLst/>
            <a:gdLst/>
            <a:ahLst/>
            <a:cxnLst/>
            <a:rect l="l" t="t" r="r" b="b"/>
            <a:pathLst>
              <a:path w="3290570" h="673100">
                <a:moveTo>
                  <a:pt x="0" y="0"/>
                </a:moveTo>
                <a:lnTo>
                  <a:pt x="3290582" y="673074"/>
                </a:lnTo>
              </a:path>
            </a:pathLst>
          </a:custGeom>
          <a:ln w="9524">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32" name="object 32"/>
          <p:cNvSpPr/>
          <p:nvPr/>
        </p:nvSpPr>
        <p:spPr>
          <a:xfrm>
            <a:off x="5823419" y="3939383"/>
            <a:ext cx="61913" cy="56198"/>
          </a:xfrm>
          <a:custGeom>
            <a:avLst/>
            <a:gdLst/>
            <a:ahLst/>
            <a:cxnLst/>
            <a:rect l="l" t="t" r="r" b="b"/>
            <a:pathLst>
              <a:path w="82550" h="74929">
                <a:moveTo>
                  <a:pt x="15278" y="0"/>
                </a:moveTo>
                <a:lnTo>
                  <a:pt x="0" y="74650"/>
                </a:lnTo>
                <a:lnTo>
                  <a:pt x="82295" y="52603"/>
                </a:lnTo>
                <a:lnTo>
                  <a:pt x="15278" y="0"/>
                </a:lnTo>
                <a:close/>
              </a:path>
            </a:pathLst>
          </a:custGeom>
          <a:solidFill>
            <a:srgbClr val="000000"/>
          </a:solid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33" name="object 33"/>
          <p:cNvSpPr/>
          <p:nvPr/>
        </p:nvSpPr>
        <p:spPr>
          <a:xfrm>
            <a:off x="3370540" y="4214921"/>
            <a:ext cx="2467928" cy="392906"/>
          </a:xfrm>
          <a:custGeom>
            <a:avLst/>
            <a:gdLst/>
            <a:ahLst/>
            <a:cxnLst/>
            <a:rect l="l" t="t" r="r" b="b"/>
            <a:pathLst>
              <a:path w="3290570" h="523875">
                <a:moveTo>
                  <a:pt x="0" y="523417"/>
                </a:moveTo>
                <a:lnTo>
                  <a:pt x="3290087" y="0"/>
                </a:lnTo>
              </a:path>
            </a:pathLst>
          </a:custGeom>
          <a:ln w="9524">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34" name="object 34"/>
          <p:cNvSpPr/>
          <p:nvPr/>
        </p:nvSpPr>
        <p:spPr>
          <a:xfrm>
            <a:off x="5824209" y="4188200"/>
            <a:ext cx="60960" cy="56674"/>
          </a:xfrm>
          <a:custGeom>
            <a:avLst/>
            <a:gdLst/>
            <a:ahLst/>
            <a:cxnLst/>
            <a:rect l="l" t="t" r="r" b="b"/>
            <a:pathLst>
              <a:path w="81279" h="75564">
                <a:moveTo>
                  <a:pt x="0" y="0"/>
                </a:moveTo>
                <a:lnTo>
                  <a:pt x="11976" y="75247"/>
                </a:lnTo>
                <a:lnTo>
                  <a:pt x="81241" y="25641"/>
                </a:lnTo>
                <a:lnTo>
                  <a:pt x="0" y="0"/>
                </a:lnTo>
                <a:close/>
              </a:path>
            </a:pathLst>
          </a:custGeom>
          <a:solidFill>
            <a:srgbClr val="000000"/>
          </a:solid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35" name="object 35"/>
          <p:cNvSpPr/>
          <p:nvPr/>
        </p:nvSpPr>
        <p:spPr>
          <a:xfrm>
            <a:off x="6086003" y="3601535"/>
            <a:ext cx="864095" cy="797085"/>
          </a:xfrm>
          <a:prstGeom prst="rect">
            <a:avLst/>
          </a:prstGeom>
          <a:blipFill>
            <a:blip r:embed="rId7"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36" name="object 36"/>
          <p:cNvSpPr txBox="1"/>
          <p:nvPr/>
        </p:nvSpPr>
        <p:spPr>
          <a:xfrm>
            <a:off x="6198349" y="3821643"/>
            <a:ext cx="690086" cy="443198"/>
          </a:xfrm>
          <a:prstGeom prst="rect">
            <a:avLst/>
          </a:prstGeom>
        </p:spPr>
        <p:txBody>
          <a:bodyPr vert="horz" wrap="square" lIns="0" tIns="0" rIns="0" bIns="0" rtlCol="0">
            <a:spAutoFit/>
          </a:bodyPr>
          <a:lstStyle/>
          <a:p>
            <a:pPr marL="83820" marR="3810" indent="-74771">
              <a:lnSpc>
                <a:spcPct val="120000"/>
              </a:lnSpc>
            </a:pPr>
            <a:r>
              <a:rPr sz="1200" spc="-8" dirty="0">
                <a:solidFill>
                  <a:srgbClr val="003300"/>
                </a:solidFill>
                <a:latin typeface="Arial" panose="020B0604020202020204" pitchFamily="34" charset="0"/>
                <a:cs typeface="Arial" panose="020B0604020202020204" pitchFamily="34" charset="0"/>
              </a:rPr>
              <a:t>Cu</a:t>
            </a:r>
            <a:r>
              <a:rPr sz="1200" spc="-4" dirty="0">
                <a:solidFill>
                  <a:srgbClr val="003300"/>
                </a:solidFill>
                <a:latin typeface="Arial" panose="020B0604020202020204" pitchFamily="34" charset="0"/>
                <a:cs typeface="Arial" panose="020B0604020202020204" pitchFamily="34" charset="0"/>
              </a:rPr>
              <a:t>sto</a:t>
            </a:r>
            <a:r>
              <a:rPr sz="1200" spc="-8" dirty="0">
                <a:solidFill>
                  <a:srgbClr val="003300"/>
                </a:solidFill>
                <a:latin typeface="Arial" panose="020B0604020202020204" pitchFamily="34" charset="0"/>
                <a:cs typeface="Arial" panose="020B0604020202020204" pitchFamily="34" charset="0"/>
              </a:rPr>
              <a:t>m</a:t>
            </a:r>
            <a:r>
              <a:rPr sz="1200" spc="-4" dirty="0">
                <a:solidFill>
                  <a:srgbClr val="003300"/>
                </a:solidFill>
                <a:latin typeface="Arial" panose="020B0604020202020204" pitchFamily="34" charset="0"/>
                <a:cs typeface="Arial" panose="020B0604020202020204" pitchFamily="34" charset="0"/>
              </a:rPr>
              <a:t>er  Data</a:t>
            </a:r>
            <a:endParaRPr sz="1200">
              <a:latin typeface="Arial" panose="020B0604020202020204" pitchFamily="34" charset="0"/>
              <a:cs typeface="Arial" panose="020B0604020202020204" pitchFamily="34" charset="0"/>
            </a:endParaRPr>
          </a:p>
        </p:txBody>
      </p:sp>
      <p:sp>
        <p:nvSpPr>
          <p:cNvPr id="37" name="object 37"/>
          <p:cNvSpPr txBox="1"/>
          <p:nvPr/>
        </p:nvSpPr>
        <p:spPr>
          <a:xfrm>
            <a:off x="3334425" y="1749096"/>
            <a:ext cx="1866075" cy="215444"/>
          </a:xfrm>
          <a:prstGeom prst="rect">
            <a:avLst/>
          </a:prstGeom>
        </p:spPr>
        <p:txBody>
          <a:bodyPr vert="horz" wrap="square" lIns="0" tIns="0" rIns="0" bIns="0" rtlCol="0">
            <a:spAutoFit/>
          </a:bodyPr>
          <a:lstStyle/>
          <a:p>
            <a:pPr marL="9525"/>
            <a:r>
              <a:rPr sz="1400" spc="-83" dirty="0">
                <a:latin typeface="Verdana" panose="020B0604030504040204" pitchFamily="34" charset="0"/>
                <a:ea typeface="Verdana" panose="020B0604030504040204" pitchFamily="34" charset="0"/>
                <a:cs typeface="Arial"/>
              </a:rPr>
              <a:t>(</a:t>
            </a:r>
            <a:r>
              <a:rPr sz="1400" b="1" spc="-83" dirty="0">
                <a:solidFill>
                  <a:srgbClr val="006600"/>
                </a:solidFill>
                <a:latin typeface="Verdana" panose="020B0604030504040204" pitchFamily="34" charset="0"/>
                <a:ea typeface="Verdana" panose="020B0604030504040204" pitchFamily="34" charset="0"/>
                <a:cs typeface="Arial"/>
              </a:rPr>
              <a:t>Data</a:t>
            </a:r>
            <a:r>
              <a:rPr sz="1400" b="1" spc="-116" dirty="0">
                <a:solidFill>
                  <a:srgbClr val="006600"/>
                </a:solidFill>
                <a:latin typeface="Verdana" panose="020B0604030504040204" pitchFamily="34" charset="0"/>
                <a:ea typeface="Verdana" panose="020B0604030504040204" pitchFamily="34" charset="0"/>
                <a:cs typeface="Arial"/>
              </a:rPr>
              <a:t> </a:t>
            </a:r>
            <a:r>
              <a:rPr sz="1400" b="1" spc="-83" dirty="0">
                <a:solidFill>
                  <a:srgbClr val="006600"/>
                </a:solidFill>
                <a:latin typeface="Verdana" panose="020B0604030504040204" pitchFamily="34" charset="0"/>
                <a:ea typeface="Verdana" panose="020B0604030504040204" pitchFamily="34" charset="0"/>
                <a:cs typeface="Arial"/>
              </a:rPr>
              <a:t>integration</a:t>
            </a:r>
            <a:r>
              <a:rPr sz="1400" spc="-83" dirty="0">
                <a:latin typeface="Verdana" panose="020B0604030504040204" pitchFamily="34" charset="0"/>
                <a:ea typeface="Verdana" panose="020B0604030504040204" pitchFamily="34" charset="0"/>
                <a:cs typeface="Arial"/>
              </a:rPr>
              <a:t>)</a:t>
            </a:r>
            <a:endParaRPr sz="1400" dirty="0">
              <a:latin typeface="Verdana" panose="020B0604030504040204" pitchFamily="34" charset="0"/>
              <a:ea typeface="Verdana" panose="020B0604030504040204" pitchFamily="34" charset="0"/>
              <a:cs typeface="Arial"/>
            </a:endParaRPr>
          </a:p>
        </p:txBody>
      </p:sp>
      <p:sp>
        <p:nvSpPr>
          <p:cNvPr id="2" name="TextBox 1"/>
          <p:cNvSpPr txBox="1"/>
          <p:nvPr/>
        </p:nvSpPr>
        <p:spPr>
          <a:xfrm>
            <a:off x="7062444" y="3319834"/>
            <a:ext cx="1678561" cy="692497"/>
          </a:xfrm>
          <a:prstGeom prst="rect">
            <a:avLst/>
          </a:prstGeom>
          <a:noFill/>
        </p:spPr>
        <p:txBody>
          <a:bodyPr wrap="square" rtlCol="0">
            <a:spAutoFit/>
          </a:bodyPr>
          <a:lstStyle/>
          <a:p>
            <a:r>
              <a:rPr lang="sv-SE" sz="1300" i="1" dirty="0" err="1" smtClean="0">
                <a:latin typeface="Verdana" panose="020B0604030504040204" pitchFamily="34" charset="0"/>
                <a:ea typeface="Verdana" panose="020B0604030504040204" pitchFamily="34" charset="0"/>
              </a:rPr>
              <a:t>One</a:t>
            </a:r>
            <a:r>
              <a:rPr lang="sv-SE" sz="1300" i="1" dirty="0" smtClean="0">
                <a:latin typeface="Verdana" panose="020B0604030504040204" pitchFamily="34" charset="0"/>
                <a:ea typeface="Verdana" panose="020B0604030504040204" pitchFamily="34" charset="0"/>
              </a:rPr>
              <a:t> definition </a:t>
            </a:r>
            <a:r>
              <a:rPr lang="sv-SE" sz="1300" i="1" dirty="0" err="1" smtClean="0">
                <a:latin typeface="Verdana" panose="020B0604030504040204" pitchFamily="34" charset="0"/>
                <a:ea typeface="Verdana" panose="020B0604030504040204" pitchFamily="34" charset="0"/>
              </a:rPr>
              <a:t>of</a:t>
            </a:r>
            <a:r>
              <a:rPr lang="sv-SE" sz="1300" i="1" dirty="0" smtClean="0">
                <a:latin typeface="Verdana" panose="020B0604030504040204" pitchFamily="34" charset="0"/>
                <a:ea typeface="Verdana" panose="020B0604030504040204" pitchFamily="34" charset="0"/>
              </a:rPr>
              <a:t> the term ”</a:t>
            </a:r>
            <a:r>
              <a:rPr lang="sv-SE" sz="1300" i="1" dirty="0" err="1" smtClean="0">
                <a:latin typeface="Verdana" panose="020B0604030504040204" pitchFamily="34" charset="0"/>
                <a:ea typeface="Verdana" panose="020B0604030504040204" pitchFamily="34" charset="0"/>
              </a:rPr>
              <a:t>customer</a:t>
            </a:r>
            <a:r>
              <a:rPr lang="sv-SE" sz="1300" i="1" dirty="0" smtClean="0">
                <a:latin typeface="Verdana" panose="020B0604030504040204" pitchFamily="34" charset="0"/>
                <a:ea typeface="Verdana" panose="020B0604030504040204" pitchFamily="34" charset="0"/>
              </a:rPr>
              <a:t>”</a:t>
            </a:r>
            <a:endParaRPr lang="sv-SE" sz="1300" i="1" dirty="0">
              <a:latin typeface="Verdana" panose="020B0604030504040204" pitchFamily="34" charset="0"/>
              <a:ea typeface="Verdana" panose="020B0604030504040204" pitchFamily="34" charset="0"/>
            </a:endParaRPr>
          </a:p>
        </p:txBody>
      </p:sp>
      <p:sp>
        <p:nvSpPr>
          <p:cNvPr id="39" name="TextBox 38"/>
          <p:cNvSpPr txBox="1"/>
          <p:nvPr/>
        </p:nvSpPr>
        <p:spPr>
          <a:xfrm>
            <a:off x="362857" y="3165602"/>
            <a:ext cx="2129419" cy="892552"/>
          </a:xfrm>
          <a:prstGeom prst="rect">
            <a:avLst/>
          </a:prstGeom>
          <a:noFill/>
        </p:spPr>
        <p:txBody>
          <a:bodyPr wrap="square" rtlCol="0">
            <a:spAutoFit/>
          </a:bodyPr>
          <a:lstStyle/>
          <a:p>
            <a:pPr algn="r"/>
            <a:r>
              <a:rPr lang="sv-SE" sz="1300" i="1" dirty="0" err="1" smtClean="0">
                <a:latin typeface="Verdana" panose="020B0604030504040204" pitchFamily="34" charset="0"/>
                <a:ea typeface="Verdana" panose="020B0604030504040204" pitchFamily="34" charset="0"/>
              </a:rPr>
              <a:t>There</a:t>
            </a:r>
            <a:r>
              <a:rPr lang="sv-SE" sz="1300" i="1" dirty="0" smtClean="0">
                <a:latin typeface="Verdana" panose="020B0604030504040204" pitchFamily="34" charset="0"/>
                <a:ea typeface="Verdana" panose="020B0604030504040204" pitchFamily="34" charset="0"/>
              </a:rPr>
              <a:t> </a:t>
            </a:r>
            <a:r>
              <a:rPr lang="sv-SE" sz="1300" i="1" dirty="0" err="1" smtClean="0">
                <a:latin typeface="Verdana" panose="020B0604030504040204" pitchFamily="34" charset="0"/>
                <a:ea typeface="Verdana" panose="020B0604030504040204" pitchFamily="34" charset="0"/>
              </a:rPr>
              <a:t>may</a:t>
            </a:r>
            <a:r>
              <a:rPr lang="sv-SE" sz="1300" i="1" dirty="0" smtClean="0">
                <a:latin typeface="Verdana" panose="020B0604030504040204" pitchFamily="34" charset="0"/>
                <a:ea typeface="Verdana" panose="020B0604030504040204" pitchFamily="34" charset="0"/>
              </a:rPr>
              <a:t> be different definition </a:t>
            </a:r>
            <a:r>
              <a:rPr lang="sv-SE" sz="1300" i="1" dirty="0" err="1" smtClean="0">
                <a:latin typeface="Verdana" panose="020B0604030504040204" pitchFamily="34" charset="0"/>
                <a:ea typeface="Verdana" panose="020B0604030504040204" pitchFamily="34" charset="0"/>
              </a:rPr>
              <a:t>of</a:t>
            </a:r>
            <a:r>
              <a:rPr lang="sv-SE" sz="1300" i="1" dirty="0" smtClean="0">
                <a:latin typeface="Verdana" panose="020B0604030504040204" pitchFamily="34" charset="0"/>
                <a:ea typeface="Verdana" panose="020B0604030504040204" pitchFamily="34" charset="0"/>
              </a:rPr>
              <a:t> the term ”</a:t>
            </a:r>
            <a:r>
              <a:rPr lang="sv-SE" sz="1300" i="1" dirty="0" err="1" smtClean="0">
                <a:latin typeface="Verdana" panose="020B0604030504040204" pitchFamily="34" charset="0"/>
                <a:ea typeface="Verdana" panose="020B0604030504040204" pitchFamily="34" charset="0"/>
              </a:rPr>
              <a:t>customer</a:t>
            </a:r>
            <a:r>
              <a:rPr lang="sv-SE" sz="1300" i="1" dirty="0" smtClean="0">
                <a:latin typeface="Verdana" panose="020B0604030504040204" pitchFamily="34" charset="0"/>
                <a:ea typeface="Verdana" panose="020B0604030504040204" pitchFamily="34" charset="0"/>
              </a:rPr>
              <a:t>” in the different systems</a:t>
            </a:r>
            <a:endParaRPr lang="sv-SE" sz="1300" i="1" dirty="0">
              <a:latin typeface="Verdana" panose="020B0604030504040204" pitchFamily="34" charset="0"/>
              <a:ea typeface="Verdana" panose="020B0604030504040204" pitchFamily="34" charset="0"/>
            </a:endParaRPr>
          </a:p>
        </p:txBody>
      </p:sp>
      <p:sp>
        <p:nvSpPr>
          <p:cNvPr id="40" name="TextBox 39"/>
          <p:cNvSpPr txBox="1"/>
          <p:nvPr/>
        </p:nvSpPr>
        <p:spPr>
          <a:xfrm>
            <a:off x="-50826" y="4143136"/>
            <a:ext cx="2572973" cy="892552"/>
          </a:xfrm>
          <a:prstGeom prst="rect">
            <a:avLst/>
          </a:prstGeom>
          <a:noFill/>
        </p:spPr>
        <p:txBody>
          <a:bodyPr wrap="square" rtlCol="0">
            <a:spAutoFit/>
          </a:bodyPr>
          <a:lstStyle/>
          <a:p>
            <a:pPr algn="r"/>
            <a:r>
              <a:rPr lang="sv-SE" sz="1300" i="1" dirty="0" err="1" smtClean="0">
                <a:latin typeface="Verdana" panose="020B0604030504040204" pitchFamily="34" charset="0"/>
                <a:ea typeface="Verdana" panose="020B0604030504040204" pitchFamily="34" charset="0"/>
              </a:rPr>
              <a:t>There</a:t>
            </a:r>
            <a:r>
              <a:rPr lang="sv-SE" sz="1300" i="1" dirty="0" smtClean="0">
                <a:latin typeface="Verdana" panose="020B0604030504040204" pitchFamily="34" charset="0"/>
                <a:ea typeface="Verdana" panose="020B0604030504040204" pitchFamily="34" charset="0"/>
              </a:rPr>
              <a:t> </a:t>
            </a:r>
            <a:r>
              <a:rPr lang="sv-SE" sz="1300" i="1" dirty="0" err="1" smtClean="0">
                <a:latin typeface="Verdana" panose="020B0604030504040204" pitchFamily="34" charset="0"/>
                <a:ea typeface="Verdana" panose="020B0604030504040204" pitchFamily="34" charset="0"/>
              </a:rPr>
              <a:t>may</a:t>
            </a:r>
            <a:r>
              <a:rPr lang="sv-SE" sz="1300" i="1" dirty="0" smtClean="0">
                <a:latin typeface="Verdana" panose="020B0604030504040204" pitchFamily="34" charset="0"/>
                <a:ea typeface="Verdana" panose="020B0604030504040204" pitchFamily="34" charset="0"/>
              </a:rPr>
              <a:t> be different </a:t>
            </a:r>
            <a:r>
              <a:rPr lang="sv-SE" sz="1300" i="1" dirty="0" err="1" smtClean="0">
                <a:latin typeface="Verdana" panose="020B0604030504040204" pitchFamily="34" charset="0"/>
                <a:ea typeface="Verdana" panose="020B0604030504040204" pitchFamily="34" charset="0"/>
              </a:rPr>
              <a:t>attribute</a:t>
            </a:r>
            <a:r>
              <a:rPr lang="sv-SE" sz="1300" i="1" dirty="0" smtClean="0">
                <a:latin typeface="Verdana" panose="020B0604030504040204" pitchFamily="34" charset="0"/>
                <a:ea typeface="Verdana" panose="020B0604030504040204" pitchFamily="34" charset="0"/>
              </a:rPr>
              <a:t>/data </a:t>
            </a:r>
            <a:r>
              <a:rPr lang="sv-SE" sz="1300" i="1" dirty="0" err="1" smtClean="0">
                <a:latin typeface="Verdana" panose="020B0604030504040204" pitchFamily="34" charset="0"/>
                <a:ea typeface="Verdana" panose="020B0604030504040204" pitchFamily="34" charset="0"/>
              </a:rPr>
              <a:t>about</a:t>
            </a:r>
            <a:r>
              <a:rPr lang="sv-SE" sz="1300" i="1" dirty="0" smtClean="0">
                <a:latin typeface="Verdana" panose="020B0604030504040204" pitchFamily="34" charset="0"/>
                <a:ea typeface="Verdana" panose="020B0604030504040204" pitchFamily="34" charset="0"/>
              </a:rPr>
              <a:t> a </a:t>
            </a:r>
            <a:r>
              <a:rPr lang="sv-SE" sz="1300" i="1" dirty="0" err="1" smtClean="0">
                <a:latin typeface="Verdana" panose="020B0604030504040204" pitchFamily="34" charset="0"/>
                <a:ea typeface="Verdana" panose="020B0604030504040204" pitchFamily="34" charset="0"/>
              </a:rPr>
              <a:t>customer</a:t>
            </a:r>
            <a:r>
              <a:rPr lang="sv-SE" sz="1300" i="1" dirty="0" smtClean="0">
                <a:latin typeface="Verdana" panose="020B0604030504040204" pitchFamily="34" charset="0"/>
                <a:ea typeface="Verdana" panose="020B0604030504040204" pitchFamily="34" charset="0"/>
              </a:rPr>
              <a:t> in the different systems</a:t>
            </a:r>
            <a:endParaRPr lang="sv-SE" sz="1300" i="1" dirty="0">
              <a:latin typeface="Verdana" panose="020B0604030504040204" pitchFamily="34" charset="0"/>
              <a:ea typeface="Verdana" panose="020B0604030504040204" pitchFamily="34" charset="0"/>
            </a:endParaRPr>
          </a:p>
        </p:txBody>
      </p:sp>
      <p:sp>
        <p:nvSpPr>
          <p:cNvPr id="41" name="TextBox 40"/>
          <p:cNvSpPr txBox="1"/>
          <p:nvPr/>
        </p:nvSpPr>
        <p:spPr>
          <a:xfrm>
            <a:off x="7062444" y="4022458"/>
            <a:ext cx="2004530" cy="692497"/>
          </a:xfrm>
          <a:prstGeom prst="rect">
            <a:avLst/>
          </a:prstGeom>
          <a:noFill/>
        </p:spPr>
        <p:txBody>
          <a:bodyPr wrap="square" rtlCol="0">
            <a:spAutoFit/>
          </a:bodyPr>
          <a:lstStyle/>
          <a:p>
            <a:r>
              <a:rPr lang="sv-SE" sz="1300" i="1" dirty="0" smtClean="0">
                <a:latin typeface="Verdana" panose="020B0604030504040204" pitchFamily="34" charset="0"/>
                <a:ea typeface="Verdana" panose="020B0604030504040204" pitchFamily="34" charset="0"/>
              </a:rPr>
              <a:t>All </a:t>
            </a:r>
            <a:r>
              <a:rPr lang="sv-SE" sz="1300" i="1" dirty="0" err="1" smtClean="0">
                <a:latin typeface="Verdana" panose="020B0604030504040204" pitchFamily="34" charset="0"/>
                <a:ea typeface="Verdana" panose="020B0604030504040204" pitchFamily="34" charset="0"/>
              </a:rPr>
              <a:t>attributes</a:t>
            </a:r>
            <a:r>
              <a:rPr lang="sv-SE" sz="1300" i="1" dirty="0" smtClean="0">
                <a:latin typeface="Verdana" panose="020B0604030504040204" pitchFamily="34" charset="0"/>
                <a:ea typeface="Verdana" panose="020B0604030504040204" pitchFamily="34" charset="0"/>
              </a:rPr>
              <a:t>/data </a:t>
            </a:r>
            <a:r>
              <a:rPr lang="sv-SE" sz="1300" i="1" dirty="0" err="1" smtClean="0">
                <a:latin typeface="Verdana" panose="020B0604030504040204" pitchFamily="34" charset="0"/>
                <a:ea typeface="Verdana" panose="020B0604030504040204" pitchFamily="34" charset="0"/>
              </a:rPr>
              <a:t>about</a:t>
            </a:r>
            <a:r>
              <a:rPr lang="sv-SE" sz="1300" i="1" dirty="0" smtClean="0">
                <a:latin typeface="Verdana" panose="020B0604030504040204" pitchFamily="34" charset="0"/>
                <a:ea typeface="Verdana" panose="020B0604030504040204" pitchFamily="34" charset="0"/>
              </a:rPr>
              <a:t> a </a:t>
            </a:r>
            <a:r>
              <a:rPr lang="sv-SE" sz="1300" i="1" dirty="0" err="1" smtClean="0">
                <a:latin typeface="Verdana" panose="020B0604030504040204" pitchFamily="34" charset="0"/>
                <a:ea typeface="Verdana" panose="020B0604030504040204" pitchFamily="34" charset="0"/>
              </a:rPr>
              <a:t>customer</a:t>
            </a:r>
            <a:r>
              <a:rPr lang="sv-SE" sz="1300" i="1" dirty="0" smtClean="0">
                <a:latin typeface="Verdana" panose="020B0604030504040204" pitchFamily="34" charset="0"/>
                <a:ea typeface="Verdana" panose="020B0604030504040204" pitchFamily="34" charset="0"/>
              </a:rPr>
              <a:t> is </a:t>
            </a:r>
            <a:r>
              <a:rPr lang="sv-SE" sz="1300" i="1" dirty="0" err="1" smtClean="0">
                <a:latin typeface="Verdana" panose="020B0604030504040204" pitchFamily="34" charset="0"/>
                <a:ea typeface="Verdana" panose="020B0604030504040204" pitchFamily="34" charset="0"/>
              </a:rPr>
              <a:t>gathered</a:t>
            </a:r>
            <a:r>
              <a:rPr lang="sv-SE" sz="1300" i="1" dirty="0" smtClean="0">
                <a:latin typeface="Verdana" panose="020B0604030504040204" pitchFamily="34" charset="0"/>
                <a:ea typeface="Verdana" panose="020B0604030504040204" pitchFamily="34" charset="0"/>
              </a:rPr>
              <a:t> </a:t>
            </a:r>
            <a:endParaRPr lang="sv-SE" sz="1300" i="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53161928"/>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3565994" y="3813078"/>
            <a:ext cx="827531" cy="827531"/>
          </a:xfrm>
          <a:prstGeom prst="rect">
            <a:avLst/>
          </a:prstGeom>
          <a:blipFill>
            <a:blip r:embed="rId2"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2" name="object 12"/>
          <p:cNvSpPr/>
          <p:nvPr/>
        </p:nvSpPr>
        <p:spPr>
          <a:xfrm>
            <a:off x="3601731" y="3834213"/>
            <a:ext cx="756075" cy="756075"/>
          </a:xfrm>
          <a:prstGeom prst="rect">
            <a:avLst/>
          </a:prstGeom>
          <a:blipFill>
            <a:blip r:embed="rId3"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3" name="object 13"/>
          <p:cNvSpPr/>
          <p:nvPr/>
        </p:nvSpPr>
        <p:spPr>
          <a:xfrm>
            <a:off x="3601725" y="3960223"/>
            <a:ext cx="756285" cy="126206"/>
          </a:xfrm>
          <a:custGeom>
            <a:avLst/>
            <a:gdLst/>
            <a:ahLst/>
            <a:cxnLst/>
            <a:rect l="l" t="t" r="r" b="b"/>
            <a:pathLst>
              <a:path w="1008379" h="168275">
                <a:moveTo>
                  <a:pt x="1008113" y="0"/>
                </a:moveTo>
                <a:lnTo>
                  <a:pt x="990107" y="44667"/>
                </a:lnTo>
                <a:lnTo>
                  <a:pt x="939293" y="84804"/>
                </a:lnTo>
                <a:lnTo>
                  <a:pt x="903085" y="102674"/>
                </a:lnTo>
                <a:lnTo>
                  <a:pt x="860477" y="118810"/>
                </a:lnTo>
                <a:lnTo>
                  <a:pt x="812069" y="133012"/>
                </a:lnTo>
                <a:lnTo>
                  <a:pt x="758463" y="145081"/>
                </a:lnTo>
                <a:lnTo>
                  <a:pt x="700258" y="154817"/>
                </a:lnTo>
                <a:lnTo>
                  <a:pt x="638056" y="162019"/>
                </a:lnTo>
                <a:lnTo>
                  <a:pt x="572457" y="166487"/>
                </a:lnTo>
                <a:lnTo>
                  <a:pt x="504063" y="168020"/>
                </a:lnTo>
                <a:lnTo>
                  <a:pt x="435665" y="166487"/>
                </a:lnTo>
                <a:lnTo>
                  <a:pt x="370063" y="162019"/>
                </a:lnTo>
                <a:lnTo>
                  <a:pt x="307859" y="154817"/>
                </a:lnTo>
                <a:lnTo>
                  <a:pt x="249653" y="145081"/>
                </a:lnTo>
                <a:lnTo>
                  <a:pt x="196046" y="133012"/>
                </a:lnTo>
                <a:lnTo>
                  <a:pt x="147637" y="118810"/>
                </a:lnTo>
                <a:lnTo>
                  <a:pt x="105028" y="102674"/>
                </a:lnTo>
                <a:lnTo>
                  <a:pt x="68819" y="84804"/>
                </a:lnTo>
                <a:lnTo>
                  <a:pt x="18005" y="44667"/>
                </a:lnTo>
                <a:lnTo>
                  <a:pt x="4601" y="22800"/>
                </a:lnTo>
                <a:lnTo>
                  <a:pt x="0" y="0"/>
                </a:lnTo>
              </a:path>
            </a:pathLst>
          </a:custGeom>
          <a:ln w="9524">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4" name="object 14"/>
          <p:cNvSpPr/>
          <p:nvPr/>
        </p:nvSpPr>
        <p:spPr>
          <a:xfrm>
            <a:off x="3601726" y="3834207"/>
            <a:ext cx="756285" cy="756285"/>
          </a:xfrm>
          <a:custGeom>
            <a:avLst/>
            <a:gdLst/>
            <a:ahLst/>
            <a:cxnLst/>
            <a:rect l="l" t="t" r="r" b="b"/>
            <a:pathLst>
              <a:path w="1008379" h="1008379">
                <a:moveTo>
                  <a:pt x="0" y="168020"/>
                </a:moveTo>
                <a:lnTo>
                  <a:pt x="18005" y="123353"/>
                </a:lnTo>
                <a:lnTo>
                  <a:pt x="68819" y="83216"/>
                </a:lnTo>
                <a:lnTo>
                  <a:pt x="105027" y="65346"/>
                </a:lnTo>
                <a:lnTo>
                  <a:pt x="147635" y="49210"/>
                </a:lnTo>
                <a:lnTo>
                  <a:pt x="196043" y="35008"/>
                </a:lnTo>
                <a:lnTo>
                  <a:pt x="249650" y="22939"/>
                </a:lnTo>
                <a:lnTo>
                  <a:pt x="307854" y="13203"/>
                </a:lnTo>
                <a:lnTo>
                  <a:pt x="370056" y="6001"/>
                </a:lnTo>
                <a:lnTo>
                  <a:pt x="435655" y="1533"/>
                </a:lnTo>
                <a:lnTo>
                  <a:pt x="504050" y="0"/>
                </a:lnTo>
                <a:lnTo>
                  <a:pt x="572448" y="1533"/>
                </a:lnTo>
                <a:lnTo>
                  <a:pt x="638049" y="6001"/>
                </a:lnTo>
                <a:lnTo>
                  <a:pt x="700253" y="13203"/>
                </a:lnTo>
                <a:lnTo>
                  <a:pt x="758459" y="22939"/>
                </a:lnTo>
                <a:lnTo>
                  <a:pt x="812067" y="35008"/>
                </a:lnTo>
                <a:lnTo>
                  <a:pt x="860475" y="49210"/>
                </a:lnTo>
                <a:lnTo>
                  <a:pt x="903084" y="65346"/>
                </a:lnTo>
                <a:lnTo>
                  <a:pt x="939293" y="83216"/>
                </a:lnTo>
                <a:lnTo>
                  <a:pt x="990107" y="123353"/>
                </a:lnTo>
                <a:lnTo>
                  <a:pt x="1008113" y="168020"/>
                </a:lnTo>
                <a:lnTo>
                  <a:pt x="1008113" y="840092"/>
                </a:lnTo>
                <a:lnTo>
                  <a:pt x="990107" y="884760"/>
                </a:lnTo>
                <a:lnTo>
                  <a:pt x="939293" y="924897"/>
                </a:lnTo>
                <a:lnTo>
                  <a:pt x="903084" y="942766"/>
                </a:lnTo>
                <a:lnTo>
                  <a:pt x="860475" y="958902"/>
                </a:lnTo>
                <a:lnTo>
                  <a:pt x="812067" y="973105"/>
                </a:lnTo>
                <a:lnTo>
                  <a:pt x="758459" y="985174"/>
                </a:lnTo>
                <a:lnTo>
                  <a:pt x="700253" y="994909"/>
                </a:lnTo>
                <a:lnTo>
                  <a:pt x="638049" y="1002111"/>
                </a:lnTo>
                <a:lnTo>
                  <a:pt x="572448" y="1006579"/>
                </a:lnTo>
                <a:lnTo>
                  <a:pt x="504050" y="1008113"/>
                </a:lnTo>
                <a:lnTo>
                  <a:pt x="435655" y="1006579"/>
                </a:lnTo>
                <a:lnTo>
                  <a:pt x="370056" y="1002111"/>
                </a:lnTo>
                <a:lnTo>
                  <a:pt x="307854" y="994909"/>
                </a:lnTo>
                <a:lnTo>
                  <a:pt x="249650" y="985174"/>
                </a:lnTo>
                <a:lnTo>
                  <a:pt x="196043" y="973105"/>
                </a:lnTo>
                <a:lnTo>
                  <a:pt x="147635" y="958902"/>
                </a:lnTo>
                <a:lnTo>
                  <a:pt x="105027" y="942766"/>
                </a:lnTo>
                <a:lnTo>
                  <a:pt x="68819" y="924897"/>
                </a:lnTo>
                <a:lnTo>
                  <a:pt x="18005" y="884760"/>
                </a:lnTo>
                <a:lnTo>
                  <a:pt x="0" y="840092"/>
                </a:lnTo>
                <a:lnTo>
                  <a:pt x="0" y="168020"/>
                </a:lnTo>
                <a:close/>
              </a:path>
            </a:pathLst>
          </a:custGeom>
          <a:ln w="9525">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5" name="object 15"/>
          <p:cNvSpPr/>
          <p:nvPr/>
        </p:nvSpPr>
        <p:spPr>
          <a:xfrm>
            <a:off x="2594444" y="4245131"/>
            <a:ext cx="826388" cy="827531"/>
          </a:xfrm>
          <a:prstGeom prst="rect">
            <a:avLst/>
          </a:prstGeom>
          <a:blipFill>
            <a:blip r:embed="rId4"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6" name="object 16"/>
          <p:cNvSpPr/>
          <p:nvPr/>
        </p:nvSpPr>
        <p:spPr>
          <a:xfrm>
            <a:off x="2629619" y="4266257"/>
            <a:ext cx="756083" cy="756075"/>
          </a:xfrm>
          <a:prstGeom prst="rect">
            <a:avLst/>
          </a:prstGeom>
          <a:blipFill>
            <a:blip r:embed="rId3"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7" name="object 17"/>
          <p:cNvSpPr/>
          <p:nvPr/>
        </p:nvSpPr>
        <p:spPr>
          <a:xfrm>
            <a:off x="2629617" y="4392272"/>
            <a:ext cx="756285" cy="126206"/>
          </a:xfrm>
          <a:custGeom>
            <a:avLst/>
            <a:gdLst/>
            <a:ahLst/>
            <a:cxnLst/>
            <a:rect l="l" t="t" r="r" b="b"/>
            <a:pathLst>
              <a:path w="1008380" h="168275">
                <a:moveTo>
                  <a:pt x="1008113" y="0"/>
                </a:moveTo>
                <a:lnTo>
                  <a:pt x="990107" y="44667"/>
                </a:lnTo>
                <a:lnTo>
                  <a:pt x="939293" y="84804"/>
                </a:lnTo>
                <a:lnTo>
                  <a:pt x="903085" y="102674"/>
                </a:lnTo>
                <a:lnTo>
                  <a:pt x="860477" y="118810"/>
                </a:lnTo>
                <a:lnTo>
                  <a:pt x="812069" y="133012"/>
                </a:lnTo>
                <a:lnTo>
                  <a:pt x="758463" y="145081"/>
                </a:lnTo>
                <a:lnTo>
                  <a:pt x="700258" y="154817"/>
                </a:lnTo>
                <a:lnTo>
                  <a:pt x="638056" y="162019"/>
                </a:lnTo>
                <a:lnTo>
                  <a:pt x="572457" y="166487"/>
                </a:lnTo>
                <a:lnTo>
                  <a:pt x="504062" y="168020"/>
                </a:lnTo>
                <a:lnTo>
                  <a:pt x="435665" y="166487"/>
                </a:lnTo>
                <a:lnTo>
                  <a:pt x="370063" y="162019"/>
                </a:lnTo>
                <a:lnTo>
                  <a:pt x="307859" y="154817"/>
                </a:lnTo>
                <a:lnTo>
                  <a:pt x="249653" y="145081"/>
                </a:lnTo>
                <a:lnTo>
                  <a:pt x="196046" y="133012"/>
                </a:lnTo>
                <a:lnTo>
                  <a:pt x="147637" y="118810"/>
                </a:lnTo>
                <a:lnTo>
                  <a:pt x="105028" y="102674"/>
                </a:lnTo>
                <a:lnTo>
                  <a:pt x="68819" y="84804"/>
                </a:lnTo>
                <a:lnTo>
                  <a:pt x="18005" y="44667"/>
                </a:lnTo>
                <a:lnTo>
                  <a:pt x="4601" y="22800"/>
                </a:lnTo>
                <a:lnTo>
                  <a:pt x="0" y="0"/>
                </a:lnTo>
              </a:path>
            </a:pathLst>
          </a:custGeom>
          <a:ln w="9524">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8" name="object 18"/>
          <p:cNvSpPr/>
          <p:nvPr/>
        </p:nvSpPr>
        <p:spPr>
          <a:xfrm>
            <a:off x="2629617" y="4266255"/>
            <a:ext cx="756285" cy="756285"/>
          </a:xfrm>
          <a:custGeom>
            <a:avLst/>
            <a:gdLst/>
            <a:ahLst/>
            <a:cxnLst/>
            <a:rect l="l" t="t" r="r" b="b"/>
            <a:pathLst>
              <a:path w="1008380" h="1008379">
                <a:moveTo>
                  <a:pt x="0" y="168021"/>
                </a:moveTo>
                <a:lnTo>
                  <a:pt x="18005" y="123353"/>
                </a:lnTo>
                <a:lnTo>
                  <a:pt x="68819" y="83216"/>
                </a:lnTo>
                <a:lnTo>
                  <a:pt x="105027" y="65346"/>
                </a:lnTo>
                <a:lnTo>
                  <a:pt x="147635" y="49210"/>
                </a:lnTo>
                <a:lnTo>
                  <a:pt x="196043" y="35008"/>
                </a:lnTo>
                <a:lnTo>
                  <a:pt x="249650" y="22939"/>
                </a:lnTo>
                <a:lnTo>
                  <a:pt x="307854" y="13203"/>
                </a:lnTo>
                <a:lnTo>
                  <a:pt x="370056" y="6001"/>
                </a:lnTo>
                <a:lnTo>
                  <a:pt x="435655" y="1533"/>
                </a:lnTo>
                <a:lnTo>
                  <a:pt x="504050" y="0"/>
                </a:lnTo>
                <a:lnTo>
                  <a:pt x="572448" y="1533"/>
                </a:lnTo>
                <a:lnTo>
                  <a:pt x="638049" y="6001"/>
                </a:lnTo>
                <a:lnTo>
                  <a:pt x="700253" y="13203"/>
                </a:lnTo>
                <a:lnTo>
                  <a:pt x="758459" y="22939"/>
                </a:lnTo>
                <a:lnTo>
                  <a:pt x="812067" y="35008"/>
                </a:lnTo>
                <a:lnTo>
                  <a:pt x="860475" y="49210"/>
                </a:lnTo>
                <a:lnTo>
                  <a:pt x="903084" y="65346"/>
                </a:lnTo>
                <a:lnTo>
                  <a:pt x="939293" y="83216"/>
                </a:lnTo>
                <a:lnTo>
                  <a:pt x="990107" y="123353"/>
                </a:lnTo>
                <a:lnTo>
                  <a:pt x="1008113" y="168021"/>
                </a:lnTo>
                <a:lnTo>
                  <a:pt x="1008113" y="840092"/>
                </a:lnTo>
                <a:lnTo>
                  <a:pt x="990107" y="884760"/>
                </a:lnTo>
                <a:lnTo>
                  <a:pt x="939293" y="924897"/>
                </a:lnTo>
                <a:lnTo>
                  <a:pt x="903084" y="942766"/>
                </a:lnTo>
                <a:lnTo>
                  <a:pt x="860475" y="958902"/>
                </a:lnTo>
                <a:lnTo>
                  <a:pt x="812067" y="973105"/>
                </a:lnTo>
                <a:lnTo>
                  <a:pt x="758459" y="985174"/>
                </a:lnTo>
                <a:lnTo>
                  <a:pt x="700253" y="994909"/>
                </a:lnTo>
                <a:lnTo>
                  <a:pt x="638049" y="1002111"/>
                </a:lnTo>
                <a:lnTo>
                  <a:pt x="572448" y="1006579"/>
                </a:lnTo>
                <a:lnTo>
                  <a:pt x="504050" y="1008113"/>
                </a:lnTo>
                <a:lnTo>
                  <a:pt x="435655" y="1006579"/>
                </a:lnTo>
                <a:lnTo>
                  <a:pt x="370056" y="1002111"/>
                </a:lnTo>
                <a:lnTo>
                  <a:pt x="307854" y="994909"/>
                </a:lnTo>
                <a:lnTo>
                  <a:pt x="249650" y="985174"/>
                </a:lnTo>
                <a:lnTo>
                  <a:pt x="196043" y="973105"/>
                </a:lnTo>
                <a:lnTo>
                  <a:pt x="147635" y="958902"/>
                </a:lnTo>
                <a:lnTo>
                  <a:pt x="105027" y="942766"/>
                </a:lnTo>
                <a:lnTo>
                  <a:pt x="68819" y="924897"/>
                </a:lnTo>
                <a:lnTo>
                  <a:pt x="18005" y="884760"/>
                </a:lnTo>
                <a:lnTo>
                  <a:pt x="0" y="840092"/>
                </a:lnTo>
                <a:lnTo>
                  <a:pt x="0" y="168021"/>
                </a:lnTo>
                <a:close/>
              </a:path>
            </a:pathLst>
          </a:custGeom>
          <a:ln w="9525">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9" name="object 19"/>
          <p:cNvSpPr/>
          <p:nvPr/>
        </p:nvSpPr>
        <p:spPr>
          <a:xfrm>
            <a:off x="2594444" y="3381024"/>
            <a:ext cx="826388" cy="827531"/>
          </a:xfrm>
          <a:prstGeom prst="rect">
            <a:avLst/>
          </a:prstGeom>
          <a:blipFill>
            <a:blip r:embed="rId5"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20" name="object 20"/>
          <p:cNvSpPr/>
          <p:nvPr/>
        </p:nvSpPr>
        <p:spPr>
          <a:xfrm>
            <a:off x="2629617" y="3402159"/>
            <a:ext cx="756085" cy="756085"/>
          </a:xfrm>
          <a:prstGeom prst="rect">
            <a:avLst/>
          </a:prstGeom>
          <a:blipFill>
            <a:blip r:embed="rId6"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21" name="object 21"/>
          <p:cNvSpPr/>
          <p:nvPr/>
        </p:nvSpPr>
        <p:spPr>
          <a:xfrm>
            <a:off x="2584396" y="3534909"/>
            <a:ext cx="756285" cy="126206"/>
          </a:xfrm>
          <a:custGeom>
            <a:avLst/>
            <a:gdLst/>
            <a:ahLst/>
            <a:cxnLst/>
            <a:rect l="l" t="t" r="r" b="b"/>
            <a:pathLst>
              <a:path w="1008380" h="168275">
                <a:moveTo>
                  <a:pt x="1008113" y="0"/>
                </a:moveTo>
                <a:lnTo>
                  <a:pt x="990107" y="44667"/>
                </a:lnTo>
                <a:lnTo>
                  <a:pt x="939293" y="84804"/>
                </a:lnTo>
                <a:lnTo>
                  <a:pt x="903085" y="102674"/>
                </a:lnTo>
                <a:lnTo>
                  <a:pt x="860477" y="118810"/>
                </a:lnTo>
                <a:lnTo>
                  <a:pt x="812069" y="133012"/>
                </a:lnTo>
                <a:lnTo>
                  <a:pt x="758463" y="145081"/>
                </a:lnTo>
                <a:lnTo>
                  <a:pt x="700258" y="154817"/>
                </a:lnTo>
                <a:lnTo>
                  <a:pt x="638056" y="162019"/>
                </a:lnTo>
                <a:lnTo>
                  <a:pt x="572457" y="166487"/>
                </a:lnTo>
                <a:lnTo>
                  <a:pt x="504062" y="168021"/>
                </a:lnTo>
                <a:lnTo>
                  <a:pt x="435665" y="166487"/>
                </a:lnTo>
                <a:lnTo>
                  <a:pt x="370063" y="162019"/>
                </a:lnTo>
                <a:lnTo>
                  <a:pt x="307859" y="154817"/>
                </a:lnTo>
                <a:lnTo>
                  <a:pt x="249653" y="145081"/>
                </a:lnTo>
                <a:lnTo>
                  <a:pt x="196046" y="133012"/>
                </a:lnTo>
                <a:lnTo>
                  <a:pt x="147637" y="118810"/>
                </a:lnTo>
                <a:lnTo>
                  <a:pt x="105028" y="102674"/>
                </a:lnTo>
                <a:lnTo>
                  <a:pt x="68819" y="84804"/>
                </a:lnTo>
                <a:lnTo>
                  <a:pt x="18005" y="44667"/>
                </a:lnTo>
                <a:lnTo>
                  <a:pt x="4601" y="22800"/>
                </a:lnTo>
                <a:lnTo>
                  <a:pt x="0" y="0"/>
                </a:lnTo>
              </a:path>
            </a:pathLst>
          </a:custGeom>
          <a:ln w="9524">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22" name="object 22"/>
          <p:cNvSpPr/>
          <p:nvPr/>
        </p:nvSpPr>
        <p:spPr>
          <a:xfrm>
            <a:off x="2629617" y="3402159"/>
            <a:ext cx="756285" cy="756285"/>
          </a:xfrm>
          <a:custGeom>
            <a:avLst/>
            <a:gdLst/>
            <a:ahLst/>
            <a:cxnLst/>
            <a:rect l="l" t="t" r="r" b="b"/>
            <a:pathLst>
              <a:path w="1008380" h="1008379">
                <a:moveTo>
                  <a:pt x="0" y="168020"/>
                </a:moveTo>
                <a:lnTo>
                  <a:pt x="18005" y="123353"/>
                </a:lnTo>
                <a:lnTo>
                  <a:pt x="68819" y="83216"/>
                </a:lnTo>
                <a:lnTo>
                  <a:pt x="105027" y="65346"/>
                </a:lnTo>
                <a:lnTo>
                  <a:pt x="147635" y="49210"/>
                </a:lnTo>
                <a:lnTo>
                  <a:pt x="196043" y="35008"/>
                </a:lnTo>
                <a:lnTo>
                  <a:pt x="249650" y="22939"/>
                </a:lnTo>
                <a:lnTo>
                  <a:pt x="307854" y="13203"/>
                </a:lnTo>
                <a:lnTo>
                  <a:pt x="370056" y="6001"/>
                </a:lnTo>
                <a:lnTo>
                  <a:pt x="435655" y="1533"/>
                </a:lnTo>
                <a:lnTo>
                  <a:pt x="504050" y="0"/>
                </a:lnTo>
                <a:lnTo>
                  <a:pt x="572448" y="1533"/>
                </a:lnTo>
                <a:lnTo>
                  <a:pt x="638049" y="6001"/>
                </a:lnTo>
                <a:lnTo>
                  <a:pt x="700253" y="13203"/>
                </a:lnTo>
                <a:lnTo>
                  <a:pt x="758459" y="22939"/>
                </a:lnTo>
                <a:lnTo>
                  <a:pt x="812067" y="35008"/>
                </a:lnTo>
                <a:lnTo>
                  <a:pt x="860475" y="49210"/>
                </a:lnTo>
                <a:lnTo>
                  <a:pt x="903084" y="65346"/>
                </a:lnTo>
                <a:lnTo>
                  <a:pt x="939293" y="83216"/>
                </a:lnTo>
                <a:lnTo>
                  <a:pt x="990107" y="123353"/>
                </a:lnTo>
                <a:lnTo>
                  <a:pt x="1008113" y="168020"/>
                </a:lnTo>
                <a:lnTo>
                  <a:pt x="1008113" y="840092"/>
                </a:lnTo>
                <a:lnTo>
                  <a:pt x="990107" y="884760"/>
                </a:lnTo>
                <a:lnTo>
                  <a:pt x="939293" y="924897"/>
                </a:lnTo>
                <a:lnTo>
                  <a:pt x="903084" y="942766"/>
                </a:lnTo>
                <a:lnTo>
                  <a:pt x="860475" y="958902"/>
                </a:lnTo>
                <a:lnTo>
                  <a:pt x="812067" y="973105"/>
                </a:lnTo>
                <a:lnTo>
                  <a:pt x="758459" y="985174"/>
                </a:lnTo>
                <a:lnTo>
                  <a:pt x="700253" y="994909"/>
                </a:lnTo>
                <a:lnTo>
                  <a:pt x="638049" y="1002111"/>
                </a:lnTo>
                <a:lnTo>
                  <a:pt x="572448" y="1006579"/>
                </a:lnTo>
                <a:lnTo>
                  <a:pt x="504050" y="1008113"/>
                </a:lnTo>
                <a:lnTo>
                  <a:pt x="435655" y="1006579"/>
                </a:lnTo>
                <a:lnTo>
                  <a:pt x="370056" y="1002111"/>
                </a:lnTo>
                <a:lnTo>
                  <a:pt x="307854" y="994909"/>
                </a:lnTo>
                <a:lnTo>
                  <a:pt x="249650" y="985174"/>
                </a:lnTo>
                <a:lnTo>
                  <a:pt x="196043" y="973105"/>
                </a:lnTo>
                <a:lnTo>
                  <a:pt x="147635" y="958902"/>
                </a:lnTo>
                <a:lnTo>
                  <a:pt x="105027" y="942766"/>
                </a:lnTo>
                <a:lnTo>
                  <a:pt x="68819" y="924897"/>
                </a:lnTo>
                <a:lnTo>
                  <a:pt x="18005" y="884760"/>
                </a:lnTo>
                <a:lnTo>
                  <a:pt x="0" y="840092"/>
                </a:lnTo>
                <a:lnTo>
                  <a:pt x="0" y="168020"/>
                </a:lnTo>
                <a:close/>
              </a:path>
            </a:pathLst>
          </a:custGeom>
          <a:ln w="9525">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23" name="object 23"/>
          <p:cNvSpPr txBox="1"/>
          <p:nvPr/>
        </p:nvSpPr>
        <p:spPr>
          <a:xfrm>
            <a:off x="510363" y="612493"/>
            <a:ext cx="5783580" cy="719428"/>
          </a:xfrm>
          <a:prstGeom prst="rect">
            <a:avLst/>
          </a:prstGeom>
        </p:spPr>
        <p:txBody>
          <a:bodyPr vert="horz" wrap="square" lIns="0" tIns="0" rIns="0" bIns="0" rtlCol="0">
            <a:spAutoFit/>
          </a:bodyPr>
          <a:lstStyle/>
          <a:p>
            <a:pPr marL="519113"/>
            <a:r>
              <a:rPr sz="2800" b="1" spc="-188" dirty="0">
                <a:latin typeface="Verdana" panose="020B0604030504040204" pitchFamily="34" charset="0"/>
                <a:ea typeface="Verdana" panose="020B0604030504040204" pitchFamily="34" charset="0"/>
                <a:cs typeface="Arial"/>
              </a:rPr>
              <a:t>Data Warehouse </a:t>
            </a:r>
            <a:r>
              <a:rPr lang="sv-SE" sz="2800" b="1" spc="-188" dirty="0">
                <a:latin typeface="Verdana" panose="020B0604030504040204" pitchFamily="34" charset="0"/>
                <a:ea typeface="Verdana" panose="020B0604030504040204" pitchFamily="34" charset="0"/>
                <a:cs typeface="Arial"/>
              </a:rPr>
              <a:t>- </a:t>
            </a:r>
            <a:r>
              <a:rPr sz="2800" b="1" spc="-188" dirty="0" smtClean="0">
                <a:latin typeface="Verdana" panose="020B0604030504040204" pitchFamily="34" charset="0"/>
                <a:ea typeface="Verdana" panose="020B0604030504040204" pitchFamily="34" charset="0"/>
                <a:cs typeface="Arial"/>
              </a:rPr>
              <a:t>Integrated</a:t>
            </a:r>
            <a:endParaRPr sz="2800" b="1" spc="-188" dirty="0">
              <a:latin typeface="Verdana" panose="020B0604030504040204" pitchFamily="34" charset="0"/>
              <a:ea typeface="Verdana" panose="020B0604030504040204" pitchFamily="34" charset="0"/>
              <a:cs typeface="Arial"/>
            </a:endParaRPr>
          </a:p>
          <a:p>
            <a:pPr>
              <a:spcBef>
                <a:spcPts val="38"/>
              </a:spcBef>
            </a:pPr>
            <a:endParaRPr sz="1875" dirty="0">
              <a:latin typeface="Times New Roman"/>
              <a:cs typeface="Times New Roman"/>
            </a:endParaRPr>
          </a:p>
        </p:txBody>
      </p:sp>
      <p:sp>
        <p:nvSpPr>
          <p:cNvPr id="25" name="object 25"/>
          <p:cNvSpPr txBox="1"/>
          <p:nvPr/>
        </p:nvSpPr>
        <p:spPr>
          <a:xfrm>
            <a:off x="1257181" y="3757169"/>
            <a:ext cx="956786" cy="498598"/>
          </a:xfrm>
          <a:prstGeom prst="rect">
            <a:avLst/>
          </a:prstGeom>
        </p:spPr>
        <p:txBody>
          <a:bodyPr vert="horz" wrap="square" lIns="0" tIns="0" rIns="0" bIns="0" rtlCol="0">
            <a:spAutoFit/>
          </a:bodyPr>
          <a:lstStyle/>
          <a:p>
            <a:pPr marL="9525" marR="3810">
              <a:lnSpc>
                <a:spcPct val="120000"/>
              </a:lnSpc>
            </a:pPr>
            <a:r>
              <a:rPr sz="1350" dirty="0">
                <a:solidFill>
                  <a:srgbClr val="660033"/>
                </a:solidFill>
                <a:latin typeface="Arial" panose="020B0604020202020204" pitchFamily="34" charset="0"/>
                <a:cs typeface="Arial" panose="020B0604020202020204" pitchFamily="34" charset="0"/>
              </a:rPr>
              <a:t>O</a:t>
            </a:r>
            <a:r>
              <a:rPr sz="1350" spc="-4" dirty="0">
                <a:solidFill>
                  <a:srgbClr val="660033"/>
                </a:solidFill>
                <a:latin typeface="Arial" panose="020B0604020202020204" pitchFamily="34" charset="0"/>
                <a:cs typeface="Arial" panose="020B0604020202020204" pitchFamily="34" charset="0"/>
              </a:rPr>
              <a:t>per</a:t>
            </a:r>
            <a:r>
              <a:rPr sz="1350" dirty="0">
                <a:solidFill>
                  <a:srgbClr val="660033"/>
                </a:solidFill>
                <a:latin typeface="Arial" panose="020B0604020202020204" pitchFamily="34" charset="0"/>
                <a:cs typeface="Arial" panose="020B0604020202020204" pitchFamily="34" charset="0"/>
              </a:rPr>
              <a:t>at</a:t>
            </a:r>
            <a:r>
              <a:rPr sz="1350" spc="-4" dirty="0">
                <a:solidFill>
                  <a:srgbClr val="660033"/>
                </a:solidFill>
                <a:latin typeface="Arial" panose="020B0604020202020204" pitchFamily="34" charset="0"/>
                <a:cs typeface="Arial" panose="020B0604020202020204" pitchFamily="34" charset="0"/>
              </a:rPr>
              <a:t>i</a:t>
            </a:r>
            <a:r>
              <a:rPr sz="1350" dirty="0">
                <a:solidFill>
                  <a:srgbClr val="660033"/>
                </a:solidFill>
                <a:latin typeface="Arial" panose="020B0604020202020204" pitchFamily="34" charset="0"/>
                <a:cs typeface="Arial" panose="020B0604020202020204" pitchFamily="34" charset="0"/>
              </a:rPr>
              <a:t>o</a:t>
            </a:r>
            <a:r>
              <a:rPr sz="1350" spc="4" dirty="0">
                <a:solidFill>
                  <a:srgbClr val="660033"/>
                </a:solidFill>
                <a:latin typeface="Arial" panose="020B0604020202020204" pitchFamily="34" charset="0"/>
                <a:cs typeface="Arial" panose="020B0604020202020204" pitchFamily="34" charset="0"/>
              </a:rPr>
              <a:t>n</a:t>
            </a:r>
            <a:r>
              <a:rPr sz="1350" dirty="0">
                <a:solidFill>
                  <a:srgbClr val="660033"/>
                </a:solidFill>
                <a:latin typeface="Arial" panose="020B0604020202020204" pitchFamily="34" charset="0"/>
                <a:cs typeface="Arial" panose="020B0604020202020204" pitchFamily="34" charset="0"/>
              </a:rPr>
              <a:t>al  </a:t>
            </a:r>
            <a:r>
              <a:rPr sz="1350" spc="-4" dirty="0">
                <a:solidFill>
                  <a:srgbClr val="660033"/>
                </a:solidFill>
                <a:latin typeface="Arial" panose="020B0604020202020204" pitchFamily="34" charset="0"/>
                <a:cs typeface="Arial" panose="020B0604020202020204" pitchFamily="34" charset="0"/>
              </a:rPr>
              <a:t>Systems</a:t>
            </a:r>
            <a:endParaRPr sz="1350" dirty="0">
              <a:latin typeface="Arial" panose="020B0604020202020204" pitchFamily="34" charset="0"/>
              <a:cs typeface="Arial" panose="020B0604020202020204" pitchFamily="34" charset="0"/>
            </a:endParaRPr>
          </a:p>
        </p:txBody>
      </p:sp>
      <p:sp>
        <p:nvSpPr>
          <p:cNvPr id="26" name="object 26"/>
          <p:cNvSpPr txBox="1"/>
          <p:nvPr/>
        </p:nvSpPr>
        <p:spPr>
          <a:xfrm>
            <a:off x="7029388" y="4124586"/>
            <a:ext cx="320516" cy="207749"/>
          </a:xfrm>
          <a:prstGeom prst="rect">
            <a:avLst/>
          </a:prstGeom>
        </p:spPr>
        <p:txBody>
          <a:bodyPr vert="horz" wrap="square" lIns="0" tIns="0" rIns="0" bIns="0" rtlCol="0">
            <a:spAutoFit/>
          </a:bodyPr>
          <a:lstStyle/>
          <a:p>
            <a:pPr marL="9525"/>
            <a:r>
              <a:rPr sz="1350" spc="-4" dirty="0">
                <a:solidFill>
                  <a:srgbClr val="660033"/>
                </a:solidFill>
                <a:latin typeface="Arial" panose="020B0604020202020204" pitchFamily="34" charset="0"/>
                <a:cs typeface="Arial" panose="020B0604020202020204" pitchFamily="34" charset="0"/>
              </a:rPr>
              <a:t>DW</a:t>
            </a:r>
            <a:endParaRPr sz="1350">
              <a:latin typeface="Arial" panose="020B0604020202020204" pitchFamily="34" charset="0"/>
              <a:cs typeface="Arial" panose="020B0604020202020204" pitchFamily="34" charset="0"/>
            </a:endParaRPr>
          </a:p>
        </p:txBody>
      </p:sp>
      <p:sp>
        <p:nvSpPr>
          <p:cNvPr id="27" name="object 27"/>
          <p:cNvSpPr txBox="1"/>
          <p:nvPr/>
        </p:nvSpPr>
        <p:spPr>
          <a:xfrm>
            <a:off x="3702601" y="4076781"/>
            <a:ext cx="2144554" cy="443198"/>
          </a:xfrm>
          <a:prstGeom prst="rect">
            <a:avLst/>
          </a:prstGeom>
        </p:spPr>
        <p:txBody>
          <a:bodyPr vert="horz" wrap="square" lIns="0" tIns="0" rIns="0" bIns="0" rtlCol="0">
            <a:spAutoFit/>
          </a:bodyPr>
          <a:lstStyle/>
          <a:p>
            <a:pPr marL="9525" marR="3810" indent="45244">
              <a:lnSpc>
                <a:spcPct val="120000"/>
              </a:lnSpc>
              <a:tabLst>
                <a:tab pos="696277" algn="l"/>
                <a:tab pos="2134553" algn="l"/>
              </a:tabLst>
            </a:pPr>
            <a:r>
              <a:rPr sz="1200" spc="-4" dirty="0">
                <a:solidFill>
                  <a:srgbClr val="003300"/>
                </a:solidFill>
                <a:latin typeface="Arial" panose="020B0604020202020204" pitchFamily="34" charset="0"/>
                <a:cs typeface="Arial" panose="020B0604020202020204" pitchFamily="34" charset="0"/>
              </a:rPr>
              <a:t>Order 	</a:t>
            </a:r>
            <a:r>
              <a:rPr sz="1200" u="sng" spc="-4" dirty="0">
                <a:solidFill>
                  <a:srgbClr val="003300"/>
                </a:solidFill>
                <a:latin typeface="Arial" panose="020B0604020202020204" pitchFamily="34" charset="0"/>
                <a:cs typeface="Arial" panose="020B0604020202020204" pitchFamily="34" charset="0"/>
              </a:rPr>
              <a:t>	</a:t>
            </a:r>
            <a:r>
              <a:rPr sz="1200" dirty="0">
                <a:solidFill>
                  <a:srgbClr val="003300"/>
                </a:solidFill>
                <a:latin typeface="Arial" panose="020B0604020202020204" pitchFamily="34" charset="0"/>
                <a:cs typeface="Arial" panose="020B0604020202020204" pitchFamily="34" charset="0"/>
              </a:rPr>
              <a:t> </a:t>
            </a:r>
            <a:r>
              <a:rPr sz="1200" spc="-4" dirty="0">
                <a:solidFill>
                  <a:srgbClr val="003300"/>
                </a:solidFill>
                <a:latin typeface="Arial" panose="020B0604020202020204" pitchFamily="34" charset="0"/>
                <a:cs typeface="Arial" panose="020B0604020202020204" pitchFamily="34" charset="0"/>
              </a:rPr>
              <a:t>System</a:t>
            </a:r>
            <a:endParaRPr sz="1200">
              <a:latin typeface="Arial" panose="020B0604020202020204" pitchFamily="34" charset="0"/>
              <a:cs typeface="Arial" panose="020B0604020202020204" pitchFamily="34" charset="0"/>
            </a:endParaRPr>
          </a:p>
        </p:txBody>
      </p:sp>
      <p:sp>
        <p:nvSpPr>
          <p:cNvPr id="28" name="object 28"/>
          <p:cNvSpPr txBox="1"/>
          <p:nvPr/>
        </p:nvSpPr>
        <p:spPr>
          <a:xfrm>
            <a:off x="2761907" y="4510186"/>
            <a:ext cx="551498" cy="443198"/>
          </a:xfrm>
          <a:prstGeom prst="rect">
            <a:avLst/>
          </a:prstGeom>
        </p:spPr>
        <p:txBody>
          <a:bodyPr vert="horz" wrap="square" lIns="0" tIns="0" rIns="0" bIns="0" rtlCol="0">
            <a:spAutoFit/>
          </a:bodyPr>
          <a:lstStyle/>
          <a:p>
            <a:pPr marL="9525" marR="3810" indent="53816">
              <a:lnSpc>
                <a:spcPct val="120000"/>
              </a:lnSpc>
            </a:pPr>
            <a:r>
              <a:rPr sz="1200" spc="-4" dirty="0">
                <a:solidFill>
                  <a:srgbClr val="003300"/>
                </a:solidFill>
                <a:latin typeface="Arial" panose="020B0604020202020204" pitchFamily="34" charset="0"/>
                <a:cs typeface="Arial" panose="020B0604020202020204" pitchFamily="34" charset="0"/>
              </a:rPr>
              <a:t>Billing  </a:t>
            </a:r>
            <a:r>
              <a:rPr sz="1200" spc="-8" dirty="0">
                <a:solidFill>
                  <a:srgbClr val="003300"/>
                </a:solidFill>
                <a:latin typeface="Arial" panose="020B0604020202020204" pitchFamily="34" charset="0"/>
                <a:cs typeface="Arial" panose="020B0604020202020204" pitchFamily="34" charset="0"/>
              </a:rPr>
              <a:t>Sy</a:t>
            </a:r>
            <a:r>
              <a:rPr sz="1200" spc="-4" dirty="0">
                <a:solidFill>
                  <a:srgbClr val="003300"/>
                </a:solidFill>
                <a:latin typeface="Arial" panose="020B0604020202020204" pitchFamily="34" charset="0"/>
                <a:cs typeface="Arial" panose="020B0604020202020204" pitchFamily="34" charset="0"/>
              </a:rPr>
              <a:t>stem</a:t>
            </a:r>
            <a:endParaRPr sz="1200">
              <a:latin typeface="Arial" panose="020B0604020202020204" pitchFamily="34" charset="0"/>
              <a:cs typeface="Arial" panose="020B0604020202020204" pitchFamily="34" charset="0"/>
            </a:endParaRPr>
          </a:p>
        </p:txBody>
      </p:sp>
      <p:sp>
        <p:nvSpPr>
          <p:cNvPr id="29" name="object 29"/>
          <p:cNvSpPr txBox="1"/>
          <p:nvPr/>
        </p:nvSpPr>
        <p:spPr>
          <a:xfrm>
            <a:off x="2657774" y="3623155"/>
            <a:ext cx="744379" cy="443198"/>
          </a:xfrm>
          <a:prstGeom prst="rect">
            <a:avLst/>
          </a:prstGeom>
        </p:spPr>
        <p:txBody>
          <a:bodyPr vert="horz" wrap="square" lIns="0" tIns="0" rIns="0" bIns="0" rtlCol="0">
            <a:spAutoFit/>
          </a:bodyPr>
          <a:lstStyle/>
          <a:p>
            <a:pPr marL="106204" marR="3810" indent="-97154">
              <a:lnSpc>
                <a:spcPct val="120000"/>
              </a:lnSpc>
            </a:pPr>
            <a:r>
              <a:rPr sz="1200" spc="-8" dirty="0">
                <a:solidFill>
                  <a:srgbClr val="003300"/>
                </a:solidFill>
                <a:latin typeface="Arial" panose="020B0604020202020204" pitchFamily="34" charset="0"/>
                <a:cs typeface="Arial" panose="020B0604020202020204" pitchFamily="34" charset="0"/>
              </a:rPr>
              <a:t>Ma</a:t>
            </a:r>
            <a:r>
              <a:rPr sz="1200" spc="-4" dirty="0">
                <a:solidFill>
                  <a:srgbClr val="003300"/>
                </a:solidFill>
                <a:latin typeface="Arial" panose="020B0604020202020204" pitchFamily="34" charset="0"/>
                <a:cs typeface="Arial" panose="020B0604020202020204" pitchFamily="34" charset="0"/>
              </a:rPr>
              <a:t>rke</a:t>
            </a:r>
            <a:r>
              <a:rPr sz="1200" dirty="0">
                <a:solidFill>
                  <a:srgbClr val="003300"/>
                </a:solidFill>
                <a:latin typeface="Arial" panose="020B0604020202020204" pitchFamily="34" charset="0"/>
                <a:cs typeface="Arial" panose="020B0604020202020204" pitchFamily="34" charset="0"/>
              </a:rPr>
              <a:t>t</a:t>
            </a:r>
            <a:r>
              <a:rPr sz="1200" spc="-8" dirty="0">
                <a:solidFill>
                  <a:srgbClr val="003300"/>
                </a:solidFill>
                <a:latin typeface="Arial" panose="020B0604020202020204" pitchFamily="34" charset="0"/>
                <a:cs typeface="Arial" panose="020B0604020202020204" pitchFamily="34" charset="0"/>
              </a:rPr>
              <a:t>i</a:t>
            </a:r>
            <a:r>
              <a:rPr sz="1200" spc="-4" dirty="0">
                <a:solidFill>
                  <a:srgbClr val="003300"/>
                </a:solidFill>
                <a:latin typeface="Arial" panose="020B0604020202020204" pitchFamily="34" charset="0"/>
                <a:cs typeface="Arial" panose="020B0604020202020204" pitchFamily="34" charset="0"/>
              </a:rPr>
              <a:t>ng  System</a:t>
            </a:r>
            <a:endParaRPr sz="1200" dirty="0">
              <a:latin typeface="Arial" panose="020B0604020202020204" pitchFamily="34" charset="0"/>
              <a:cs typeface="Arial" panose="020B0604020202020204" pitchFamily="34" charset="0"/>
            </a:endParaRPr>
          </a:p>
        </p:txBody>
      </p:sp>
      <p:sp>
        <p:nvSpPr>
          <p:cNvPr id="30" name="object 30"/>
          <p:cNvSpPr/>
          <p:nvPr/>
        </p:nvSpPr>
        <p:spPr>
          <a:xfrm>
            <a:off x="5827991" y="4243228"/>
            <a:ext cx="57150" cy="5715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31" name="object 31"/>
          <p:cNvSpPr/>
          <p:nvPr/>
        </p:nvSpPr>
        <p:spPr>
          <a:xfrm>
            <a:off x="3370540" y="3643155"/>
            <a:ext cx="2467928" cy="504825"/>
          </a:xfrm>
          <a:custGeom>
            <a:avLst/>
            <a:gdLst/>
            <a:ahLst/>
            <a:cxnLst/>
            <a:rect l="l" t="t" r="r" b="b"/>
            <a:pathLst>
              <a:path w="3290570" h="673100">
                <a:moveTo>
                  <a:pt x="0" y="0"/>
                </a:moveTo>
                <a:lnTo>
                  <a:pt x="3290582" y="673074"/>
                </a:lnTo>
              </a:path>
            </a:pathLst>
          </a:custGeom>
          <a:ln w="9524">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32" name="object 32"/>
          <p:cNvSpPr/>
          <p:nvPr/>
        </p:nvSpPr>
        <p:spPr>
          <a:xfrm>
            <a:off x="5823419" y="4118054"/>
            <a:ext cx="61913" cy="56198"/>
          </a:xfrm>
          <a:custGeom>
            <a:avLst/>
            <a:gdLst/>
            <a:ahLst/>
            <a:cxnLst/>
            <a:rect l="l" t="t" r="r" b="b"/>
            <a:pathLst>
              <a:path w="82550" h="74929">
                <a:moveTo>
                  <a:pt x="15278" y="0"/>
                </a:moveTo>
                <a:lnTo>
                  <a:pt x="0" y="74650"/>
                </a:lnTo>
                <a:lnTo>
                  <a:pt x="82295" y="52603"/>
                </a:lnTo>
                <a:lnTo>
                  <a:pt x="15278" y="0"/>
                </a:lnTo>
                <a:close/>
              </a:path>
            </a:pathLst>
          </a:custGeom>
          <a:solidFill>
            <a:srgbClr val="000000"/>
          </a:solid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33" name="object 33"/>
          <p:cNvSpPr/>
          <p:nvPr/>
        </p:nvSpPr>
        <p:spPr>
          <a:xfrm>
            <a:off x="3370540" y="4393592"/>
            <a:ext cx="2467928" cy="392906"/>
          </a:xfrm>
          <a:custGeom>
            <a:avLst/>
            <a:gdLst/>
            <a:ahLst/>
            <a:cxnLst/>
            <a:rect l="l" t="t" r="r" b="b"/>
            <a:pathLst>
              <a:path w="3290570" h="523875">
                <a:moveTo>
                  <a:pt x="0" y="523417"/>
                </a:moveTo>
                <a:lnTo>
                  <a:pt x="3290087" y="0"/>
                </a:lnTo>
              </a:path>
            </a:pathLst>
          </a:custGeom>
          <a:ln w="9524">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34" name="object 34"/>
          <p:cNvSpPr/>
          <p:nvPr/>
        </p:nvSpPr>
        <p:spPr>
          <a:xfrm>
            <a:off x="5824209" y="4366871"/>
            <a:ext cx="60960" cy="56674"/>
          </a:xfrm>
          <a:custGeom>
            <a:avLst/>
            <a:gdLst/>
            <a:ahLst/>
            <a:cxnLst/>
            <a:rect l="l" t="t" r="r" b="b"/>
            <a:pathLst>
              <a:path w="81279" h="75564">
                <a:moveTo>
                  <a:pt x="0" y="0"/>
                </a:moveTo>
                <a:lnTo>
                  <a:pt x="11976" y="75247"/>
                </a:lnTo>
                <a:lnTo>
                  <a:pt x="81241" y="25641"/>
                </a:lnTo>
                <a:lnTo>
                  <a:pt x="0" y="0"/>
                </a:lnTo>
                <a:close/>
              </a:path>
            </a:pathLst>
          </a:custGeom>
          <a:solidFill>
            <a:srgbClr val="000000"/>
          </a:solid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35" name="object 35"/>
          <p:cNvSpPr/>
          <p:nvPr/>
        </p:nvSpPr>
        <p:spPr>
          <a:xfrm>
            <a:off x="6086003" y="3780206"/>
            <a:ext cx="864095" cy="797085"/>
          </a:xfrm>
          <a:prstGeom prst="rect">
            <a:avLst/>
          </a:prstGeom>
          <a:blipFill>
            <a:blip r:embed="rId7"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36" name="object 36"/>
          <p:cNvSpPr txBox="1"/>
          <p:nvPr/>
        </p:nvSpPr>
        <p:spPr>
          <a:xfrm>
            <a:off x="6198349" y="4000314"/>
            <a:ext cx="690086" cy="443198"/>
          </a:xfrm>
          <a:prstGeom prst="rect">
            <a:avLst/>
          </a:prstGeom>
        </p:spPr>
        <p:txBody>
          <a:bodyPr vert="horz" wrap="square" lIns="0" tIns="0" rIns="0" bIns="0" rtlCol="0">
            <a:spAutoFit/>
          </a:bodyPr>
          <a:lstStyle/>
          <a:p>
            <a:pPr marL="83820" marR="3810" indent="-74771">
              <a:lnSpc>
                <a:spcPct val="120000"/>
              </a:lnSpc>
            </a:pPr>
            <a:r>
              <a:rPr sz="1200" spc="-8" dirty="0">
                <a:solidFill>
                  <a:srgbClr val="003300"/>
                </a:solidFill>
                <a:latin typeface="Arial" panose="020B0604020202020204" pitchFamily="34" charset="0"/>
                <a:cs typeface="Arial" panose="020B0604020202020204" pitchFamily="34" charset="0"/>
              </a:rPr>
              <a:t>Cu</a:t>
            </a:r>
            <a:r>
              <a:rPr sz="1200" spc="-4" dirty="0">
                <a:solidFill>
                  <a:srgbClr val="003300"/>
                </a:solidFill>
                <a:latin typeface="Arial" panose="020B0604020202020204" pitchFamily="34" charset="0"/>
                <a:cs typeface="Arial" panose="020B0604020202020204" pitchFamily="34" charset="0"/>
              </a:rPr>
              <a:t>sto</a:t>
            </a:r>
            <a:r>
              <a:rPr sz="1200" spc="-8" dirty="0">
                <a:solidFill>
                  <a:srgbClr val="003300"/>
                </a:solidFill>
                <a:latin typeface="Arial" panose="020B0604020202020204" pitchFamily="34" charset="0"/>
                <a:cs typeface="Arial" panose="020B0604020202020204" pitchFamily="34" charset="0"/>
              </a:rPr>
              <a:t>m</a:t>
            </a:r>
            <a:r>
              <a:rPr sz="1200" spc="-4" dirty="0">
                <a:solidFill>
                  <a:srgbClr val="003300"/>
                </a:solidFill>
                <a:latin typeface="Arial" panose="020B0604020202020204" pitchFamily="34" charset="0"/>
                <a:cs typeface="Arial" panose="020B0604020202020204" pitchFamily="34" charset="0"/>
              </a:rPr>
              <a:t>er  Data</a:t>
            </a:r>
            <a:endParaRPr sz="1200">
              <a:latin typeface="Arial" panose="020B0604020202020204" pitchFamily="34" charset="0"/>
              <a:cs typeface="Arial" panose="020B0604020202020204" pitchFamily="34" charset="0"/>
            </a:endParaRPr>
          </a:p>
        </p:txBody>
      </p:sp>
      <p:sp>
        <p:nvSpPr>
          <p:cNvPr id="38" name="object 38"/>
          <p:cNvSpPr txBox="1"/>
          <p:nvPr/>
        </p:nvSpPr>
        <p:spPr>
          <a:xfrm>
            <a:off x="881059" y="1275960"/>
            <a:ext cx="6953494" cy="1200329"/>
          </a:xfrm>
          <a:prstGeom prst="rect">
            <a:avLst/>
          </a:prstGeom>
        </p:spPr>
        <p:txBody>
          <a:bodyPr vert="horz" wrap="square" lIns="0" tIns="0" rIns="0" bIns="0" rtlCol="0">
            <a:spAutoFit/>
          </a:bodyPr>
          <a:lstStyle/>
          <a:p>
            <a:pPr marL="266700" indent="-257175">
              <a:lnSpc>
                <a:spcPts val="1875"/>
              </a:lnSpc>
              <a:buChar char="•"/>
              <a:tabLst>
                <a:tab pos="266224" algn="l"/>
                <a:tab pos="266700" algn="l"/>
              </a:tabLst>
            </a:pPr>
            <a:r>
              <a:rPr sz="1650" spc="-98" dirty="0">
                <a:latin typeface="Verdana" panose="020B0604030504040204" pitchFamily="34" charset="0"/>
                <a:ea typeface="Verdana" panose="020B0604030504040204" pitchFamily="34" charset="0"/>
                <a:cs typeface="Arial"/>
              </a:rPr>
              <a:t>Data </a:t>
            </a:r>
            <a:r>
              <a:rPr sz="1650" spc="-79" dirty="0">
                <a:latin typeface="Verdana" panose="020B0604030504040204" pitchFamily="34" charset="0"/>
                <a:ea typeface="Verdana" panose="020B0604030504040204" pitchFamily="34" charset="0"/>
                <a:cs typeface="Arial"/>
              </a:rPr>
              <a:t>cleaning </a:t>
            </a:r>
            <a:r>
              <a:rPr sz="1650" spc="-83" dirty="0">
                <a:latin typeface="Verdana" panose="020B0604030504040204" pitchFamily="34" charset="0"/>
                <a:ea typeface="Verdana" panose="020B0604030504040204" pitchFamily="34" charset="0"/>
                <a:cs typeface="Arial"/>
              </a:rPr>
              <a:t>and </a:t>
            </a:r>
            <a:r>
              <a:rPr sz="1650" spc="-68" dirty="0">
                <a:latin typeface="Verdana" panose="020B0604030504040204" pitchFamily="34" charset="0"/>
                <a:ea typeface="Verdana" panose="020B0604030504040204" pitchFamily="34" charset="0"/>
                <a:cs typeface="Arial"/>
              </a:rPr>
              <a:t>data </a:t>
            </a:r>
            <a:r>
              <a:rPr sz="1650" spc="-38" dirty="0">
                <a:latin typeface="Verdana" panose="020B0604030504040204" pitchFamily="34" charset="0"/>
                <a:ea typeface="Verdana" panose="020B0604030504040204" pitchFamily="34" charset="0"/>
                <a:cs typeface="Arial"/>
              </a:rPr>
              <a:t>integration </a:t>
            </a:r>
            <a:r>
              <a:rPr sz="1650" spc="-68" dirty="0">
                <a:latin typeface="Verdana" panose="020B0604030504040204" pitchFamily="34" charset="0"/>
                <a:ea typeface="Verdana" panose="020B0604030504040204" pitchFamily="34" charset="0"/>
                <a:cs typeface="Arial"/>
              </a:rPr>
              <a:t>techniques </a:t>
            </a:r>
            <a:r>
              <a:rPr sz="1650" spc="-75" dirty="0">
                <a:latin typeface="Verdana" panose="020B0604030504040204" pitchFamily="34" charset="0"/>
                <a:ea typeface="Verdana" panose="020B0604030504040204" pitchFamily="34" charset="0"/>
                <a:cs typeface="Arial"/>
              </a:rPr>
              <a:t>are</a:t>
            </a:r>
            <a:r>
              <a:rPr sz="1650" spc="-139" dirty="0">
                <a:latin typeface="Verdana" panose="020B0604030504040204" pitchFamily="34" charset="0"/>
                <a:ea typeface="Verdana" panose="020B0604030504040204" pitchFamily="34" charset="0"/>
                <a:cs typeface="Arial"/>
              </a:rPr>
              <a:t> </a:t>
            </a:r>
            <a:r>
              <a:rPr sz="1650" spc="-56" dirty="0" smtClean="0">
                <a:latin typeface="Verdana" panose="020B0604030504040204" pitchFamily="34" charset="0"/>
                <a:ea typeface="Verdana" panose="020B0604030504040204" pitchFamily="34" charset="0"/>
                <a:cs typeface="Arial"/>
              </a:rPr>
              <a:t>applied</a:t>
            </a:r>
            <a:r>
              <a:rPr lang="sv-SE" sz="1650" spc="-56" dirty="0" smtClean="0">
                <a:latin typeface="Verdana" panose="020B0604030504040204" pitchFamily="34" charset="0"/>
                <a:ea typeface="Verdana" panose="020B0604030504040204" pitchFamily="34" charset="0"/>
                <a:cs typeface="Arial"/>
              </a:rPr>
              <a:t> </a:t>
            </a:r>
            <a:r>
              <a:rPr spc="-127" dirty="0" smtClean="0">
                <a:latin typeface="Verdana" panose="020B0604030504040204" pitchFamily="34" charset="0"/>
                <a:ea typeface="Verdana" panose="020B0604030504040204" pitchFamily="34" charset="0"/>
                <a:cs typeface="Arial"/>
              </a:rPr>
              <a:t>(</a:t>
            </a:r>
            <a:r>
              <a:rPr sz="1500" b="1" spc="-127" dirty="0">
                <a:solidFill>
                  <a:srgbClr val="006600"/>
                </a:solidFill>
                <a:latin typeface="Verdana" panose="020B0604030504040204" pitchFamily="34" charset="0"/>
                <a:ea typeface="Verdana" panose="020B0604030504040204" pitchFamily="34" charset="0"/>
                <a:cs typeface="Arial"/>
              </a:rPr>
              <a:t>Correctness </a:t>
            </a:r>
            <a:r>
              <a:rPr sz="1500" spc="-71" dirty="0">
                <a:latin typeface="Verdana" panose="020B0604030504040204" pitchFamily="34" charset="0"/>
                <a:ea typeface="Verdana" panose="020B0604030504040204" pitchFamily="34" charset="0"/>
                <a:cs typeface="Arial"/>
              </a:rPr>
              <a:t>and</a:t>
            </a:r>
            <a:r>
              <a:rPr sz="1500" spc="-34" dirty="0">
                <a:latin typeface="Verdana" panose="020B0604030504040204" pitchFamily="34" charset="0"/>
                <a:ea typeface="Verdana" panose="020B0604030504040204" pitchFamily="34" charset="0"/>
                <a:cs typeface="Arial"/>
              </a:rPr>
              <a:t> </a:t>
            </a:r>
            <a:r>
              <a:rPr lang="sv-SE" sz="1500" b="1" spc="-116" dirty="0">
                <a:solidFill>
                  <a:srgbClr val="006600"/>
                </a:solidFill>
                <a:latin typeface="Verdana" panose="020B0604030504040204" pitchFamily="34" charset="0"/>
                <a:ea typeface="Verdana" panose="020B0604030504040204" pitchFamily="34" charset="0"/>
                <a:cs typeface="Arial"/>
              </a:rPr>
              <a:t>C</a:t>
            </a:r>
            <a:r>
              <a:rPr sz="1500" b="1" spc="-116" dirty="0" err="1" smtClean="0">
                <a:solidFill>
                  <a:srgbClr val="006600"/>
                </a:solidFill>
                <a:latin typeface="Verdana" panose="020B0604030504040204" pitchFamily="34" charset="0"/>
                <a:ea typeface="Verdana" panose="020B0604030504040204" pitchFamily="34" charset="0"/>
                <a:cs typeface="Arial"/>
              </a:rPr>
              <a:t>ompleteness</a:t>
            </a:r>
            <a:r>
              <a:rPr sz="1500" spc="-116" dirty="0">
                <a:solidFill>
                  <a:srgbClr val="008000"/>
                </a:solidFill>
                <a:latin typeface="Verdana" panose="020B0604030504040204" pitchFamily="34" charset="0"/>
                <a:ea typeface="Verdana" panose="020B0604030504040204" pitchFamily="34" charset="0"/>
                <a:cs typeface="Arial"/>
              </a:rPr>
              <a:t>)</a:t>
            </a:r>
            <a:endParaRPr sz="1500" dirty="0">
              <a:latin typeface="Verdana" panose="020B0604030504040204" pitchFamily="34" charset="0"/>
              <a:ea typeface="Verdana" panose="020B0604030504040204" pitchFamily="34" charset="0"/>
              <a:cs typeface="Arial"/>
            </a:endParaRPr>
          </a:p>
          <a:p>
            <a:pPr marL="567214" marR="3810" lvl="1" indent="-214789">
              <a:lnSpc>
                <a:spcPts val="1620"/>
              </a:lnSpc>
              <a:spcBef>
                <a:spcPts val="619"/>
              </a:spcBef>
              <a:buChar char="–"/>
              <a:tabLst>
                <a:tab pos="567214" algn="l"/>
                <a:tab pos="567690" algn="l"/>
              </a:tabLst>
            </a:pPr>
            <a:r>
              <a:rPr sz="1300" spc="-101" dirty="0">
                <a:latin typeface="Verdana" panose="020B0604030504040204" pitchFamily="34" charset="0"/>
                <a:ea typeface="Verdana" panose="020B0604030504040204" pitchFamily="34" charset="0"/>
                <a:cs typeface="Arial"/>
              </a:rPr>
              <a:t>Ensure </a:t>
            </a:r>
            <a:r>
              <a:rPr sz="1300" spc="-75" dirty="0">
                <a:latin typeface="Verdana" panose="020B0604030504040204" pitchFamily="34" charset="0"/>
                <a:ea typeface="Verdana" panose="020B0604030504040204" pitchFamily="34" charset="0"/>
                <a:cs typeface="Arial"/>
              </a:rPr>
              <a:t>consistency </a:t>
            </a:r>
            <a:r>
              <a:rPr sz="1300" spc="-19" dirty="0">
                <a:latin typeface="Verdana" panose="020B0604030504040204" pitchFamily="34" charset="0"/>
                <a:ea typeface="Verdana" panose="020B0604030504040204" pitchFamily="34" charset="0"/>
                <a:cs typeface="Arial"/>
              </a:rPr>
              <a:t>in </a:t>
            </a:r>
            <a:r>
              <a:rPr sz="1300" spc="-64" dirty="0">
                <a:latin typeface="Verdana" panose="020B0604030504040204" pitchFamily="34" charset="0"/>
                <a:ea typeface="Verdana" panose="020B0604030504040204" pitchFamily="34" charset="0"/>
                <a:cs typeface="Arial"/>
              </a:rPr>
              <a:t>naming </a:t>
            </a:r>
            <a:r>
              <a:rPr sz="1300" spc="-60" dirty="0">
                <a:latin typeface="Verdana" panose="020B0604030504040204" pitchFamily="34" charset="0"/>
                <a:ea typeface="Verdana" panose="020B0604030504040204" pitchFamily="34" charset="0"/>
                <a:cs typeface="Arial"/>
              </a:rPr>
              <a:t>conventions, </a:t>
            </a:r>
            <a:r>
              <a:rPr sz="1300" spc="-64" dirty="0">
                <a:latin typeface="Verdana" panose="020B0604030504040204" pitchFamily="34" charset="0"/>
                <a:ea typeface="Verdana" panose="020B0604030504040204" pitchFamily="34" charset="0"/>
                <a:cs typeface="Arial"/>
              </a:rPr>
              <a:t>encoding</a:t>
            </a:r>
            <a:r>
              <a:rPr sz="1300" spc="-206" dirty="0">
                <a:latin typeface="Verdana" panose="020B0604030504040204" pitchFamily="34" charset="0"/>
                <a:ea typeface="Verdana" panose="020B0604030504040204" pitchFamily="34" charset="0"/>
                <a:cs typeface="Arial"/>
              </a:rPr>
              <a:t> </a:t>
            </a:r>
            <a:r>
              <a:rPr sz="1300" spc="-45" dirty="0">
                <a:latin typeface="Verdana" panose="020B0604030504040204" pitchFamily="34" charset="0"/>
                <a:ea typeface="Verdana" panose="020B0604030504040204" pitchFamily="34" charset="0"/>
                <a:cs typeface="Arial"/>
              </a:rPr>
              <a:t>structures, </a:t>
            </a:r>
            <a:r>
              <a:rPr sz="1300" spc="-8" dirty="0" smtClean="0">
                <a:latin typeface="Verdana" panose="020B0604030504040204" pitchFamily="34" charset="0"/>
                <a:ea typeface="Verdana" panose="020B0604030504040204" pitchFamily="34" charset="0"/>
                <a:cs typeface="Arial"/>
              </a:rPr>
              <a:t>attribute </a:t>
            </a:r>
            <a:r>
              <a:rPr sz="1300" spc="-86" dirty="0">
                <a:latin typeface="Verdana" panose="020B0604030504040204" pitchFamily="34" charset="0"/>
                <a:ea typeface="Verdana" panose="020B0604030504040204" pitchFamily="34" charset="0"/>
                <a:cs typeface="Arial"/>
              </a:rPr>
              <a:t>measures, </a:t>
            </a:r>
            <a:r>
              <a:rPr sz="1300" spc="-49" dirty="0">
                <a:latin typeface="Verdana" panose="020B0604030504040204" pitchFamily="34" charset="0"/>
                <a:ea typeface="Verdana" panose="020B0604030504040204" pitchFamily="34" charset="0"/>
                <a:cs typeface="Arial"/>
              </a:rPr>
              <a:t>etc. </a:t>
            </a:r>
            <a:r>
              <a:rPr sz="1300" spc="-79" dirty="0">
                <a:latin typeface="Verdana" panose="020B0604030504040204" pitchFamily="34" charset="0"/>
                <a:ea typeface="Verdana" panose="020B0604030504040204" pitchFamily="34" charset="0"/>
                <a:cs typeface="Arial"/>
              </a:rPr>
              <a:t>among </a:t>
            </a:r>
            <a:r>
              <a:rPr sz="1300" spc="-19" dirty="0">
                <a:latin typeface="Verdana" panose="020B0604030504040204" pitchFamily="34" charset="0"/>
                <a:ea typeface="Verdana" panose="020B0604030504040204" pitchFamily="34" charset="0"/>
                <a:cs typeface="Arial"/>
              </a:rPr>
              <a:t>different </a:t>
            </a:r>
            <a:r>
              <a:rPr sz="1300" spc="-56" dirty="0">
                <a:latin typeface="Verdana" panose="020B0604030504040204" pitchFamily="34" charset="0"/>
                <a:ea typeface="Verdana" panose="020B0604030504040204" pitchFamily="34" charset="0"/>
                <a:cs typeface="Arial"/>
              </a:rPr>
              <a:t>data</a:t>
            </a:r>
            <a:r>
              <a:rPr sz="1300" spc="-229" dirty="0">
                <a:latin typeface="Verdana" panose="020B0604030504040204" pitchFamily="34" charset="0"/>
                <a:ea typeface="Verdana" panose="020B0604030504040204" pitchFamily="34" charset="0"/>
                <a:cs typeface="Arial"/>
              </a:rPr>
              <a:t> </a:t>
            </a:r>
            <a:r>
              <a:rPr sz="1300" spc="-90" dirty="0">
                <a:latin typeface="Verdana" panose="020B0604030504040204" pitchFamily="34" charset="0"/>
                <a:ea typeface="Verdana" panose="020B0604030504040204" pitchFamily="34" charset="0"/>
                <a:cs typeface="Arial"/>
              </a:rPr>
              <a:t>sources</a:t>
            </a:r>
            <a:endParaRPr sz="1300" dirty="0">
              <a:latin typeface="Verdana" panose="020B0604030504040204" pitchFamily="34" charset="0"/>
              <a:ea typeface="Verdana" panose="020B0604030504040204" pitchFamily="34" charset="0"/>
              <a:cs typeface="Arial"/>
            </a:endParaRPr>
          </a:p>
          <a:p>
            <a:pPr marL="567214" lvl="1" indent="-214789">
              <a:spcBef>
                <a:spcPts val="153"/>
              </a:spcBef>
              <a:buChar char="–"/>
              <a:tabLst>
                <a:tab pos="567214" algn="l"/>
                <a:tab pos="567690" algn="l"/>
              </a:tabLst>
            </a:pPr>
            <a:r>
              <a:rPr sz="1300" spc="-68" dirty="0">
                <a:latin typeface="Verdana" panose="020B0604030504040204" pitchFamily="34" charset="0"/>
                <a:ea typeface="Verdana" panose="020B0604030504040204" pitchFamily="34" charset="0"/>
                <a:cs typeface="Arial"/>
              </a:rPr>
              <a:t>When </a:t>
            </a:r>
            <a:r>
              <a:rPr sz="1300" spc="-56" dirty="0">
                <a:latin typeface="Verdana" panose="020B0604030504040204" pitchFamily="34" charset="0"/>
                <a:ea typeface="Verdana" panose="020B0604030504040204" pitchFamily="34" charset="0"/>
                <a:cs typeface="Arial"/>
              </a:rPr>
              <a:t>data </a:t>
            </a:r>
            <a:r>
              <a:rPr sz="1300" spc="-79" dirty="0">
                <a:latin typeface="Verdana" panose="020B0604030504040204" pitchFamily="34" charset="0"/>
                <a:ea typeface="Verdana" panose="020B0604030504040204" pitchFamily="34" charset="0"/>
                <a:cs typeface="Arial"/>
              </a:rPr>
              <a:t>is </a:t>
            </a:r>
            <a:r>
              <a:rPr sz="1300" spc="-68" dirty="0">
                <a:latin typeface="Verdana" panose="020B0604030504040204" pitchFamily="34" charset="0"/>
                <a:ea typeface="Verdana" panose="020B0604030504040204" pitchFamily="34" charset="0"/>
                <a:cs typeface="Arial"/>
              </a:rPr>
              <a:t>moved </a:t>
            </a:r>
            <a:r>
              <a:rPr sz="1300" spc="11" dirty="0">
                <a:latin typeface="Verdana" panose="020B0604030504040204" pitchFamily="34" charset="0"/>
                <a:ea typeface="Verdana" panose="020B0604030504040204" pitchFamily="34" charset="0"/>
                <a:cs typeface="Arial"/>
              </a:rPr>
              <a:t>to </a:t>
            </a:r>
            <a:r>
              <a:rPr sz="1300" spc="-15" dirty="0">
                <a:latin typeface="Verdana" panose="020B0604030504040204" pitchFamily="34" charset="0"/>
                <a:ea typeface="Verdana" panose="020B0604030504040204" pitchFamily="34" charset="0"/>
                <a:cs typeface="Arial"/>
              </a:rPr>
              <a:t>the </a:t>
            </a:r>
            <a:r>
              <a:rPr sz="1300" spc="-68" dirty="0">
                <a:latin typeface="Verdana" panose="020B0604030504040204" pitchFamily="34" charset="0"/>
                <a:ea typeface="Verdana" panose="020B0604030504040204" pitchFamily="34" charset="0"/>
                <a:cs typeface="Arial"/>
              </a:rPr>
              <a:t>warehouse, </a:t>
            </a:r>
            <a:r>
              <a:rPr sz="1300" spc="45" dirty="0">
                <a:latin typeface="Verdana" panose="020B0604030504040204" pitchFamily="34" charset="0"/>
                <a:ea typeface="Verdana" panose="020B0604030504040204" pitchFamily="34" charset="0"/>
                <a:cs typeface="Arial"/>
              </a:rPr>
              <a:t>it</a:t>
            </a:r>
            <a:r>
              <a:rPr sz="1300" spc="-304" dirty="0">
                <a:latin typeface="Verdana" panose="020B0604030504040204" pitchFamily="34" charset="0"/>
                <a:ea typeface="Verdana" panose="020B0604030504040204" pitchFamily="34" charset="0"/>
                <a:cs typeface="Arial"/>
              </a:rPr>
              <a:t> </a:t>
            </a:r>
            <a:r>
              <a:rPr sz="1300" spc="-79" dirty="0">
                <a:latin typeface="Verdana" panose="020B0604030504040204" pitchFamily="34" charset="0"/>
                <a:ea typeface="Verdana" panose="020B0604030504040204" pitchFamily="34" charset="0"/>
                <a:cs typeface="Arial"/>
              </a:rPr>
              <a:t>is </a:t>
            </a:r>
            <a:r>
              <a:rPr sz="1300" spc="-53" dirty="0" smtClean="0">
                <a:latin typeface="Verdana" panose="020B0604030504040204" pitchFamily="34" charset="0"/>
                <a:ea typeface="Verdana" panose="020B0604030504040204" pitchFamily="34" charset="0"/>
                <a:cs typeface="Arial"/>
              </a:rPr>
              <a:t>converted</a:t>
            </a:r>
            <a:r>
              <a:rPr lang="sv-SE" sz="1300" spc="-53" dirty="0" smtClean="0">
                <a:latin typeface="Verdana" panose="020B0604030504040204" pitchFamily="34" charset="0"/>
                <a:ea typeface="Verdana" panose="020B0604030504040204" pitchFamily="34" charset="0"/>
                <a:cs typeface="Arial"/>
              </a:rPr>
              <a:t> to the same format</a:t>
            </a:r>
            <a:endParaRPr sz="1300" dirty="0">
              <a:latin typeface="Verdana" panose="020B0604030504040204" pitchFamily="34" charset="0"/>
              <a:ea typeface="Verdana" panose="020B0604030504040204" pitchFamily="34" charset="0"/>
              <a:cs typeface="Arial"/>
            </a:endParaRPr>
          </a:p>
        </p:txBody>
      </p:sp>
      <p:sp>
        <p:nvSpPr>
          <p:cNvPr id="2" name="TextBox 1"/>
          <p:cNvSpPr txBox="1"/>
          <p:nvPr/>
        </p:nvSpPr>
        <p:spPr>
          <a:xfrm>
            <a:off x="4817433" y="2513074"/>
            <a:ext cx="3534545" cy="830997"/>
          </a:xfrm>
          <a:prstGeom prst="rect">
            <a:avLst/>
          </a:prstGeom>
          <a:noFill/>
        </p:spPr>
        <p:txBody>
          <a:bodyPr wrap="square" rtlCol="0">
            <a:spAutoFit/>
          </a:bodyPr>
          <a:lstStyle/>
          <a:p>
            <a:pPr marL="285750" indent="-285750">
              <a:buFont typeface="Arial" panose="020B0604020202020204" pitchFamily="34" charset="0"/>
              <a:buChar char="•"/>
            </a:pPr>
            <a:r>
              <a:rPr lang="sv-SE" sz="1200" dirty="0" err="1" smtClean="0">
                <a:latin typeface="Verdana" panose="020B0604030504040204" pitchFamily="34" charset="0"/>
                <a:ea typeface="Verdana" panose="020B0604030504040204" pitchFamily="34" charset="0"/>
              </a:rPr>
              <a:t>Cleansing</a:t>
            </a:r>
            <a:endParaRPr lang="sv-SE" sz="12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v-SE" sz="1200" dirty="0" smtClean="0">
                <a:latin typeface="Verdana" panose="020B0604030504040204" pitchFamily="34" charset="0"/>
                <a:ea typeface="Verdana" panose="020B0604030504040204" pitchFamily="34" charset="0"/>
              </a:rPr>
              <a:t>Integration </a:t>
            </a:r>
            <a:r>
              <a:rPr lang="sv-SE" sz="1200" dirty="0" err="1" smtClean="0">
                <a:latin typeface="Verdana" panose="020B0604030504040204" pitchFamily="34" charset="0"/>
                <a:ea typeface="Verdana" panose="020B0604030504040204" pitchFamily="34" charset="0"/>
              </a:rPr>
              <a:t>techniques</a:t>
            </a:r>
            <a:endParaRPr lang="sv-SE" sz="12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v-SE" sz="1200" dirty="0" err="1" smtClean="0">
                <a:latin typeface="Verdana" panose="020B0604030504040204" pitchFamily="34" charset="0"/>
                <a:ea typeface="Verdana" panose="020B0604030504040204" pitchFamily="34" charset="0"/>
              </a:rPr>
              <a:t>Conversion</a:t>
            </a:r>
            <a:r>
              <a:rPr lang="sv-SE" sz="1200" dirty="0" smtClean="0">
                <a:latin typeface="Verdana" panose="020B0604030504040204" pitchFamily="34" charset="0"/>
                <a:ea typeface="Verdana" panose="020B0604030504040204" pitchFamily="34" charset="0"/>
              </a:rPr>
              <a:t> to the same format</a:t>
            </a:r>
          </a:p>
          <a:p>
            <a:pPr marL="285750" indent="-285750">
              <a:buFont typeface="Arial" panose="020B0604020202020204" pitchFamily="34" charset="0"/>
              <a:buChar char="•"/>
            </a:pPr>
            <a:r>
              <a:rPr lang="sv-SE" sz="1200" dirty="0" err="1" smtClean="0">
                <a:latin typeface="Verdana" panose="020B0604030504040204" pitchFamily="34" charset="0"/>
                <a:ea typeface="Verdana" panose="020B0604030504040204" pitchFamily="34" charset="0"/>
              </a:rPr>
              <a:t>Restructure</a:t>
            </a:r>
            <a:endParaRPr lang="sv-SE" sz="1200" dirty="0">
              <a:latin typeface="Verdana" panose="020B0604030504040204" pitchFamily="34" charset="0"/>
              <a:ea typeface="Verdana" panose="020B0604030504040204" pitchFamily="34" charset="0"/>
            </a:endParaRPr>
          </a:p>
        </p:txBody>
      </p:sp>
      <p:sp>
        <p:nvSpPr>
          <p:cNvPr id="3" name="Down Arrow 2"/>
          <p:cNvSpPr/>
          <p:nvPr/>
        </p:nvSpPr>
        <p:spPr>
          <a:xfrm>
            <a:off x="3565994" y="3390171"/>
            <a:ext cx="4324575" cy="264953"/>
          </a:xfrm>
          <a:prstGeom prst="downArrow">
            <a:avLst>
              <a:gd name="adj1" fmla="val 50000"/>
              <a:gd name="adj2" fmla="val 608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74912452"/>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p:nvPr/>
        </p:nvSpPr>
        <p:spPr>
          <a:xfrm>
            <a:off x="396186" y="674655"/>
            <a:ext cx="6057900" cy="430887"/>
          </a:xfrm>
          <a:prstGeom prst="rect">
            <a:avLst/>
          </a:prstGeom>
        </p:spPr>
        <p:txBody>
          <a:bodyPr vert="horz" wrap="square" lIns="0" tIns="0" rIns="0" bIns="0" rtlCol="0">
            <a:spAutoFit/>
          </a:bodyPr>
          <a:lstStyle/>
          <a:p>
            <a:pPr marL="377190"/>
            <a:r>
              <a:rPr sz="2800" b="1" spc="-188" dirty="0">
                <a:latin typeface="Verdana" panose="020B0604030504040204" pitchFamily="34" charset="0"/>
                <a:ea typeface="Verdana" panose="020B0604030504040204" pitchFamily="34" charset="0"/>
                <a:cs typeface="Arial"/>
              </a:rPr>
              <a:t>Data Warehouse </a:t>
            </a:r>
            <a:r>
              <a:rPr lang="sv-SE" sz="2800" b="1" spc="-188" dirty="0">
                <a:latin typeface="Verdana" panose="020B0604030504040204" pitchFamily="34" charset="0"/>
                <a:ea typeface="Verdana" panose="020B0604030504040204" pitchFamily="34" charset="0"/>
                <a:cs typeface="Arial"/>
              </a:rPr>
              <a:t>- </a:t>
            </a:r>
            <a:r>
              <a:rPr lang="sv-SE" sz="2800" b="1" spc="-188" dirty="0" smtClean="0">
                <a:latin typeface="Verdana" panose="020B0604030504040204" pitchFamily="34" charset="0"/>
                <a:ea typeface="Verdana" panose="020B0604030504040204" pitchFamily="34" charset="0"/>
                <a:cs typeface="Arial"/>
              </a:rPr>
              <a:t>T</a:t>
            </a:r>
            <a:r>
              <a:rPr sz="2800" b="1" spc="-188" dirty="0" err="1" smtClean="0">
                <a:latin typeface="Verdana" panose="020B0604030504040204" pitchFamily="34" charset="0"/>
                <a:ea typeface="Verdana" panose="020B0604030504040204" pitchFamily="34" charset="0"/>
                <a:cs typeface="Arial"/>
              </a:rPr>
              <a:t>ime</a:t>
            </a:r>
            <a:r>
              <a:rPr sz="2800" b="1" spc="-188" dirty="0" smtClean="0">
                <a:latin typeface="Verdana" panose="020B0604030504040204" pitchFamily="34" charset="0"/>
                <a:ea typeface="Verdana" panose="020B0604030504040204" pitchFamily="34" charset="0"/>
                <a:cs typeface="Arial"/>
              </a:rPr>
              <a:t> Variant</a:t>
            </a:r>
            <a:endParaRPr sz="2800" b="1" dirty="0">
              <a:latin typeface="Verdana" panose="020B0604030504040204" pitchFamily="34" charset="0"/>
              <a:ea typeface="Verdana" panose="020B0604030504040204" pitchFamily="34" charset="0"/>
              <a:cs typeface="Times New Roman"/>
            </a:endParaRPr>
          </a:p>
        </p:txBody>
      </p:sp>
      <p:sp>
        <p:nvSpPr>
          <p:cNvPr id="16" name="object 16"/>
          <p:cNvSpPr txBox="1"/>
          <p:nvPr/>
        </p:nvSpPr>
        <p:spPr>
          <a:xfrm>
            <a:off x="779442" y="1460993"/>
            <a:ext cx="7460667" cy="1692771"/>
          </a:xfrm>
          <a:prstGeom prst="rect">
            <a:avLst/>
          </a:prstGeom>
        </p:spPr>
        <p:txBody>
          <a:bodyPr vert="horz" wrap="square" lIns="0" tIns="0" rIns="0" bIns="0" rtlCol="0">
            <a:spAutoFit/>
          </a:bodyPr>
          <a:lstStyle/>
          <a:p>
            <a:pPr marL="295275" indent="-285750">
              <a:spcBef>
                <a:spcPts val="1200"/>
              </a:spcBef>
              <a:buFont typeface="Arial" panose="020B0604020202020204" pitchFamily="34" charset="0"/>
              <a:buChar char="•"/>
            </a:pPr>
            <a:r>
              <a:rPr lang="sv-SE" sz="1500" spc="-4" dirty="0" err="1">
                <a:latin typeface="Verdana" panose="020B0604030504040204" pitchFamily="34" charset="0"/>
                <a:ea typeface="Verdana" panose="020B0604030504040204" pitchFamily="34" charset="0"/>
                <a:cs typeface="Arial"/>
              </a:rPr>
              <a:t>Time</a:t>
            </a:r>
            <a:r>
              <a:rPr lang="sv-SE" sz="1500" spc="-4" dirty="0">
                <a:latin typeface="Verdana" panose="020B0604030504040204" pitchFamily="34" charset="0"/>
                <a:ea typeface="Verdana" panose="020B0604030504040204" pitchFamily="34" charset="0"/>
                <a:cs typeface="Arial"/>
              </a:rPr>
              <a:t> variant </a:t>
            </a:r>
            <a:r>
              <a:rPr lang="sv-SE" sz="1500" spc="-4" dirty="0" err="1" smtClean="0">
                <a:latin typeface="Verdana" panose="020B0604030504040204" pitchFamily="34" charset="0"/>
                <a:ea typeface="Verdana" panose="020B0604030504040204" pitchFamily="34" charset="0"/>
                <a:cs typeface="Arial"/>
              </a:rPr>
              <a:t>means</a:t>
            </a:r>
            <a:r>
              <a:rPr lang="sv-SE" sz="1500" spc="-4" dirty="0" smtClean="0">
                <a:latin typeface="Verdana" panose="020B0604030504040204" pitchFamily="34" charset="0"/>
                <a:ea typeface="Verdana" panose="020B0604030504040204" pitchFamily="34" charset="0"/>
                <a:cs typeface="Arial"/>
              </a:rPr>
              <a:t> </a:t>
            </a:r>
            <a:r>
              <a:rPr lang="sv-SE" sz="1500" spc="-4" dirty="0" err="1">
                <a:latin typeface="Verdana" panose="020B0604030504040204" pitchFamily="34" charset="0"/>
                <a:ea typeface="Verdana" panose="020B0604030504040204" pitchFamily="34" charset="0"/>
                <a:cs typeface="Arial"/>
              </a:rPr>
              <a:t>that</a:t>
            </a:r>
            <a:r>
              <a:rPr lang="sv-SE" sz="1500" spc="-4" dirty="0">
                <a:latin typeface="Verdana" panose="020B0604030504040204" pitchFamily="34" charset="0"/>
                <a:ea typeface="Verdana" panose="020B0604030504040204" pitchFamily="34" charset="0"/>
                <a:cs typeface="Arial"/>
              </a:rPr>
              <a:t> </a:t>
            </a:r>
            <a:r>
              <a:rPr lang="sv-SE" sz="1500" b="1" spc="-4" dirty="0" err="1">
                <a:latin typeface="Verdana" panose="020B0604030504040204" pitchFamily="34" charset="0"/>
                <a:ea typeface="Verdana" panose="020B0604030504040204" pitchFamily="34" charset="0"/>
                <a:cs typeface="Arial"/>
              </a:rPr>
              <a:t>every</a:t>
            </a:r>
            <a:r>
              <a:rPr lang="sv-SE" sz="1500" b="1" spc="-4" dirty="0">
                <a:latin typeface="Verdana" panose="020B0604030504040204" pitchFamily="34" charset="0"/>
                <a:ea typeface="Verdana" panose="020B0604030504040204" pitchFamily="34" charset="0"/>
                <a:cs typeface="Arial"/>
              </a:rPr>
              <a:t> </a:t>
            </a:r>
            <a:r>
              <a:rPr lang="sv-SE" sz="1500" b="1" spc="-4" dirty="0" err="1">
                <a:latin typeface="Verdana" panose="020B0604030504040204" pitchFamily="34" charset="0"/>
                <a:ea typeface="Verdana" panose="020B0604030504040204" pitchFamily="34" charset="0"/>
                <a:cs typeface="Arial"/>
              </a:rPr>
              <a:t>unit</a:t>
            </a:r>
            <a:r>
              <a:rPr lang="sv-SE" sz="1500" b="1" spc="-4" dirty="0">
                <a:latin typeface="Verdana" panose="020B0604030504040204" pitchFamily="34" charset="0"/>
                <a:ea typeface="Verdana" panose="020B0604030504040204" pitchFamily="34" charset="0"/>
                <a:cs typeface="Arial"/>
              </a:rPr>
              <a:t> </a:t>
            </a:r>
            <a:r>
              <a:rPr lang="sv-SE" sz="1500" b="1" spc="-4" dirty="0" err="1">
                <a:latin typeface="Verdana" panose="020B0604030504040204" pitchFamily="34" charset="0"/>
                <a:ea typeface="Verdana" panose="020B0604030504040204" pitchFamily="34" charset="0"/>
                <a:cs typeface="Arial"/>
              </a:rPr>
              <a:t>of</a:t>
            </a:r>
            <a:r>
              <a:rPr lang="sv-SE" sz="1500" b="1" spc="-4" dirty="0">
                <a:latin typeface="Verdana" panose="020B0604030504040204" pitchFamily="34" charset="0"/>
                <a:ea typeface="Verdana" panose="020B0604030504040204" pitchFamily="34" charset="0"/>
                <a:cs typeface="Arial"/>
              </a:rPr>
              <a:t> data in the data </a:t>
            </a:r>
            <a:r>
              <a:rPr lang="sv-SE" sz="1500" b="1" spc="-4" dirty="0" err="1">
                <a:latin typeface="Verdana" panose="020B0604030504040204" pitchFamily="34" charset="0"/>
                <a:ea typeface="Verdana" panose="020B0604030504040204" pitchFamily="34" charset="0"/>
                <a:cs typeface="Arial"/>
              </a:rPr>
              <a:t>warehouse</a:t>
            </a:r>
            <a:r>
              <a:rPr lang="sv-SE" sz="1500" b="1" spc="-4" dirty="0">
                <a:latin typeface="Verdana" panose="020B0604030504040204" pitchFamily="34" charset="0"/>
                <a:ea typeface="Verdana" panose="020B0604030504040204" pitchFamily="34" charset="0"/>
                <a:cs typeface="Arial"/>
              </a:rPr>
              <a:t> is </a:t>
            </a:r>
            <a:r>
              <a:rPr lang="sv-SE" sz="1500" b="1" spc="-4" dirty="0" err="1">
                <a:latin typeface="Verdana" panose="020B0604030504040204" pitchFamily="34" charset="0"/>
                <a:ea typeface="Verdana" panose="020B0604030504040204" pitchFamily="34" charset="0"/>
                <a:cs typeface="Arial"/>
              </a:rPr>
              <a:t>accurate</a:t>
            </a:r>
            <a:r>
              <a:rPr lang="sv-SE" sz="1500" b="1" spc="-4" dirty="0">
                <a:latin typeface="Verdana" panose="020B0604030504040204" pitchFamily="34" charset="0"/>
                <a:ea typeface="Verdana" panose="020B0604030504040204" pitchFamily="34" charset="0"/>
                <a:cs typeface="Arial"/>
              </a:rPr>
              <a:t> as </a:t>
            </a:r>
            <a:r>
              <a:rPr lang="sv-SE" sz="1500" b="1" spc="-4" dirty="0" err="1">
                <a:latin typeface="Verdana" panose="020B0604030504040204" pitchFamily="34" charset="0"/>
                <a:ea typeface="Verdana" panose="020B0604030504040204" pitchFamily="34" charset="0"/>
                <a:cs typeface="Arial"/>
              </a:rPr>
              <a:t>of</a:t>
            </a:r>
            <a:r>
              <a:rPr lang="sv-SE" sz="1500" b="1" spc="-4" dirty="0">
                <a:latin typeface="Verdana" panose="020B0604030504040204" pitchFamily="34" charset="0"/>
                <a:ea typeface="Verdana" panose="020B0604030504040204" pitchFamily="34" charset="0"/>
                <a:cs typeface="Arial"/>
              </a:rPr>
              <a:t> </a:t>
            </a:r>
            <a:r>
              <a:rPr lang="sv-SE" sz="1500" b="1" spc="-4" dirty="0" err="1">
                <a:latin typeface="Verdana" panose="020B0604030504040204" pitchFamily="34" charset="0"/>
                <a:ea typeface="Verdana" panose="020B0604030504040204" pitchFamily="34" charset="0"/>
                <a:cs typeface="Arial"/>
              </a:rPr>
              <a:t>some</a:t>
            </a:r>
            <a:r>
              <a:rPr lang="sv-SE" sz="1500" b="1" spc="-4" dirty="0">
                <a:latin typeface="Verdana" panose="020B0604030504040204" pitchFamily="34" charset="0"/>
                <a:ea typeface="Verdana" panose="020B0604030504040204" pitchFamily="34" charset="0"/>
                <a:cs typeface="Arial"/>
              </a:rPr>
              <a:t> moment </a:t>
            </a:r>
            <a:r>
              <a:rPr lang="sv-SE" sz="1500" b="1" spc="-4" dirty="0" smtClean="0">
                <a:latin typeface="Verdana" panose="020B0604030504040204" pitchFamily="34" charset="0"/>
                <a:ea typeface="Verdana" panose="020B0604030504040204" pitchFamily="34" charset="0"/>
                <a:cs typeface="Arial"/>
              </a:rPr>
              <a:t>in </a:t>
            </a:r>
            <a:r>
              <a:rPr lang="sv-SE" sz="1500" b="1" spc="-4" dirty="0" err="1">
                <a:latin typeface="Verdana" panose="020B0604030504040204" pitchFamily="34" charset="0"/>
                <a:ea typeface="Verdana" panose="020B0604030504040204" pitchFamily="34" charset="0"/>
                <a:cs typeface="Arial"/>
              </a:rPr>
              <a:t>time</a:t>
            </a:r>
            <a:r>
              <a:rPr lang="sv-SE" sz="1500" b="1" spc="-4" dirty="0">
                <a:latin typeface="Verdana" panose="020B0604030504040204" pitchFamily="34" charset="0"/>
                <a:ea typeface="Verdana" panose="020B0604030504040204" pitchFamily="34" charset="0"/>
                <a:cs typeface="Arial"/>
              </a:rPr>
              <a:t> </a:t>
            </a:r>
          </a:p>
          <a:p>
            <a:pPr marL="295275" indent="-285750">
              <a:spcBef>
                <a:spcPts val="1200"/>
              </a:spcBef>
              <a:buFont typeface="Arial" panose="020B0604020202020204" pitchFamily="34" charset="0"/>
              <a:buChar char="•"/>
            </a:pPr>
            <a:r>
              <a:rPr lang="sv-SE" sz="1500" spc="-4" dirty="0" err="1" smtClean="0">
                <a:latin typeface="Verdana" panose="020B0604030504040204" pitchFamily="34" charset="0"/>
                <a:ea typeface="Verdana" panose="020B0604030504040204" pitchFamily="34" charset="0"/>
                <a:cs typeface="Arial"/>
              </a:rPr>
              <a:t>That</a:t>
            </a:r>
            <a:r>
              <a:rPr lang="sv-SE" sz="1500" spc="-4" dirty="0" smtClean="0">
                <a:latin typeface="Verdana" panose="020B0604030504040204" pitchFamily="34" charset="0"/>
                <a:ea typeface="Verdana" panose="020B0604030504040204" pitchFamily="34" charset="0"/>
                <a:cs typeface="Arial"/>
              </a:rPr>
              <a:t> </a:t>
            </a:r>
            <a:r>
              <a:rPr lang="sv-SE" sz="1500" spc="-4" dirty="0">
                <a:latin typeface="Verdana" panose="020B0604030504040204" pitchFamily="34" charset="0"/>
                <a:ea typeface="Verdana" panose="020B0604030504040204" pitchFamily="34" charset="0"/>
                <a:cs typeface="Arial"/>
              </a:rPr>
              <a:t>is, </a:t>
            </a:r>
            <a:r>
              <a:rPr lang="sv-SE" sz="1500" spc="-4" dirty="0" err="1">
                <a:latin typeface="Verdana" panose="020B0604030504040204" pitchFamily="34" charset="0"/>
                <a:ea typeface="Verdana" panose="020B0604030504040204" pitchFamily="34" charset="0"/>
                <a:cs typeface="Arial"/>
              </a:rPr>
              <a:t>we</a:t>
            </a:r>
            <a:r>
              <a:rPr lang="sv-SE" sz="1500" spc="-4" dirty="0">
                <a:latin typeface="Verdana" panose="020B0604030504040204" pitchFamily="34" charset="0"/>
                <a:ea typeface="Verdana" panose="020B0604030504040204" pitchFamily="34" charset="0"/>
                <a:cs typeface="Arial"/>
              </a:rPr>
              <a:t> </a:t>
            </a:r>
            <a:r>
              <a:rPr lang="sv-SE" sz="1500" spc="-4" dirty="0" err="1">
                <a:latin typeface="Verdana" panose="020B0604030504040204" pitchFamily="34" charset="0"/>
                <a:ea typeface="Verdana" panose="020B0604030504040204" pitchFamily="34" charset="0"/>
                <a:cs typeface="Arial"/>
              </a:rPr>
              <a:t>should</a:t>
            </a:r>
            <a:r>
              <a:rPr lang="sv-SE" sz="1500" spc="-4" dirty="0">
                <a:latin typeface="Verdana" panose="020B0604030504040204" pitchFamily="34" charset="0"/>
                <a:ea typeface="Verdana" panose="020B0604030504040204" pitchFamily="34" charset="0"/>
                <a:cs typeface="Arial"/>
              </a:rPr>
              <a:t> </a:t>
            </a:r>
            <a:r>
              <a:rPr lang="sv-SE" sz="1500" spc="-4" dirty="0" err="1">
                <a:latin typeface="Verdana" panose="020B0604030504040204" pitchFamily="34" charset="0"/>
                <a:ea typeface="Verdana" panose="020B0604030504040204" pitchFamily="34" charset="0"/>
                <a:cs typeface="Arial"/>
              </a:rPr>
              <a:t>have</a:t>
            </a:r>
            <a:r>
              <a:rPr lang="sv-SE" sz="1500" spc="-4" dirty="0">
                <a:latin typeface="Verdana" panose="020B0604030504040204" pitchFamily="34" charset="0"/>
                <a:ea typeface="Verdana" panose="020B0604030504040204" pitchFamily="34" charset="0"/>
                <a:cs typeface="Arial"/>
              </a:rPr>
              <a:t> the </a:t>
            </a:r>
            <a:r>
              <a:rPr lang="sv-SE" sz="1500" b="1" spc="-4" dirty="0" err="1">
                <a:latin typeface="Verdana" panose="020B0604030504040204" pitchFamily="34" charset="0"/>
                <a:ea typeface="Verdana" panose="020B0604030504040204" pitchFamily="34" charset="0"/>
                <a:cs typeface="Arial"/>
              </a:rPr>
              <a:t>ability</a:t>
            </a:r>
            <a:r>
              <a:rPr lang="sv-SE" sz="1500" b="1" spc="-4" dirty="0">
                <a:latin typeface="Verdana" panose="020B0604030504040204" pitchFamily="34" charset="0"/>
                <a:ea typeface="Verdana" panose="020B0604030504040204" pitchFamily="34" charset="0"/>
                <a:cs typeface="Arial"/>
              </a:rPr>
              <a:t> to </a:t>
            </a:r>
            <a:r>
              <a:rPr lang="sv-SE" sz="1500" b="1" spc="-4" dirty="0" err="1">
                <a:latin typeface="Verdana" panose="020B0604030504040204" pitchFamily="34" charset="0"/>
                <a:ea typeface="Verdana" panose="020B0604030504040204" pitchFamily="34" charset="0"/>
                <a:cs typeface="Arial"/>
              </a:rPr>
              <a:t>move</a:t>
            </a:r>
            <a:r>
              <a:rPr lang="sv-SE" sz="1500" b="1" spc="-4" dirty="0">
                <a:latin typeface="Verdana" panose="020B0604030504040204" pitchFamily="34" charset="0"/>
                <a:ea typeface="Verdana" panose="020B0604030504040204" pitchFamily="34" charset="0"/>
                <a:cs typeface="Arial"/>
              </a:rPr>
              <a:t> the </a:t>
            </a:r>
            <a:r>
              <a:rPr lang="sv-SE" sz="1500" b="1" spc="-4" dirty="0" err="1">
                <a:latin typeface="Verdana" panose="020B0604030504040204" pitchFamily="34" charset="0"/>
                <a:ea typeface="Verdana" panose="020B0604030504040204" pitchFamily="34" charset="0"/>
                <a:cs typeface="Arial"/>
              </a:rPr>
              <a:t>time</a:t>
            </a:r>
            <a:r>
              <a:rPr lang="sv-SE" sz="1500" b="1" spc="-4" dirty="0">
                <a:latin typeface="Verdana" panose="020B0604030504040204" pitchFamily="34" charset="0"/>
                <a:ea typeface="Verdana" panose="020B0604030504040204" pitchFamily="34" charset="0"/>
                <a:cs typeface="Arial"/>
              </a:rPr>
              <a:t> and access and </a:t>
            </a:r>
            <a:r>
              <a:rPr lang="sv-SE" sz="1500" b="1" spc="-4" dirty="0" err="1">
                <a:latin typeface="Verdana" panose="020B0604030504040204" pitchFamily="34" charset="0"/>
                <a:ea typeface="Verdana" panose="020B0604030504040204" pitchFamily="34" charset="0"/>
                <a:cs typeface="Arial"/>
              </a:rPr>
              <a:t>analyse</a:t>
            </a:r>
            <a:r>
              <a:rPr lang="sv-SE" sz="1500" b="1" spc="-4" dirty="0">
                <a:latin typeface="Verdana" panose="020B0604030504040204" pitchFamily="34" charset="0"/>
                <a:ea typeface="Verdana" panose="020B0604030504040204" pitchFamily="34" charset="0"/>
                <a:cs typeface="Arial"/>
              </a:rPr>
              <a:t> the data at a </a:t>
            </a:r>
            <a:r>
              <a:rPr lang="sv-SE" sz="1500" b="1" spc="-4" dirty="0" err="1">
                <a:latin typeface="Verdana" panose="020B0604030504040204" pitchFamily="34" charset="0"/>
                <a:ea typeface="Verdana" panose="020B0604030504040204" pitchFamily="34" charset="0"/>
                <a:cs typeface="Arial"/>
              </a:rPr>
              <a:t>certain</a:t>
            </a:r>
            <a:r>
              <a:rPr lang="sv-SE" sz="1500" b="1" spc="-4" dirty="0">
                <a:latin typeface="Verdana" panose="020B0604030504040204" pitchFamily="34" charset="0"/>
                <a:ea typeface="Verdana" panose="020B0604030504040204" pitchFamily="34" charset="0"/>
                <a:cs typeface="Arial"/>
              </a:rPr>
              <a:t> </a:t>
            </a:r>
            <a:r>
              <a:rPr lang="sv-SE" sz="1500" b="1" spc="-4" dirty="0" err="1">
                <a:latin typeface="Verdana" panose="020B0604030504040204" pitchFamily="34" charset="0"/>
                <a:ea typeface="Verdana" panose="020B0604030504040204" pitchFamily="34" charset="0"/>
                <a:cs typeface="Arial"/>
              </a:rPr>
              <a:t>point</a:t>
            </a:r>
            <a:r>
              <a:rPr lang="sv-SE" sz="1500" b="1" spc="-4" dirty="0">
                <a:latin typeface="Verdana" panose="020B0604030504040204" pitchFamily="34" charset="0"/>
                <a:ea typeface="Verdana" panose="020B0604030504040204" pitchFamily="34" charset="0"/>
                <a:cs typeface="Arial"/>
              </a:rPr>
              <a:t> in </a:t>
            </a:r>
            <a:r>
              <a:rPr lang="sv-SE" sz="1500" b="1" spc="-4" dirty="0" err="1">
                <a:latin typeface="Verdana" panose="020B0604030504040204" pitchFamily="34" charset="0"/>
                <a:ea typeface="Verdana" panose="020B0604030504040204" pitchFamily="34" charset="0"/>
                <a:cs typeface="Arial"/>
              </a:rPr>
              <a:t>time</a:t>
            </a:r>
            <a:r>
              <a:rPr lang="sv-SE" sz="1500" b="1" spc="-4" dirty="0">
                <a:latin typeface="Verdana" panose="020B0604030504040204" pitchFamily="34" charset="0"/>
                <a:ea typeface="Verdana" panose="020B0604030504040204" pitchFamily="34" charset="0"/>
                <a:cs typeface="Arial"/>
              </a:rPr>
              <a:t> </a:t>
            </a:r>
            <a:endParaRPr lang="sv-SE" sz="1500" b="1" spc="-4" dirty="0" smtClean="0">
              <a:latin typeface="Verdana" panose="020B0604030504040204" pitchFamily="34" charset="0"/>
              <a:ea typeface="Verdana" panose="020B0604030504040204" pitchFamily="34" charset="0"/>
              <a:cs typeface="Arial"/>
            </a:endParaRPr>
          </a:p>
          <a:p>
            <a:pPr marL="295275" indent="-285750">
              <a:spcBef>
                <a:spcPts val="1200"/>
              </a:spcBef>
              <a:buFont typeface="Arial" panose="020B0604020202020204" pitchFamily="34" charset="0"/>
              <a:buChar char="•"/>
            </a:pPr>
            <a:r>
              <a:rPr lang="sv-SE" sz="1500" b="1" spc="-4" dirty="0" err="1" smtClean="0">
                <a:latin typeface="Verdana" panose="020B0604030504040204" pitchFamily="34" charset="0"/>
                <a:ea typeface="Verdana" panose="020B0604030504040204" pitchFamily="34" charset="0"/>
                <a:cs typeface="Arial"/>
              </a:rPr>
              <a:t>This</a:t>
            </a:r>
            <a:r>
              <a:rPr lang="sv-SE" sz="1500" b="1" spc="-4" dirty="0" smtClean="0">
                <a:latin typeface="Verdana" panose="020B0604030504040204" pitchFamily="34" charset="0"/>
                <a:ea typeface="Verdana" panose="020B0604030504040204" pitchFamily="34" charset="0"/>
                <a:cs typeface="Arial"/>
              </a:rPr>
              <a:t> </a:t>
            </a:r>
            <a:r>
              <a:rPr lang="sv-SE" sz="1500" b="1" spc="-4" dirty="0" err="1" smtClean="0">
                <a:latin typeface="Verdana" panose="020B0604030504040204" pitchFamily="34" charset="0"/>
                <a:ea typeface="Verdana" panose="020B0604030504040204" pitchFamily="34" charset="0"/>
                <a:cs typeface="Arial"/>
              </a:rPr>
              <a:t>require</a:t>
            </a:r>
            <a:r>
              <a:rPr lang="sv-SE" sz="1500" b="1" spc="-4" dirty="0" smtClean="0">
                <a:latin typeface="Verdana" panose="020B0604030504040204" pitchFamily="34" charset="0"/>
                <a:ea typeface="Verdana" panose="020B0604030504040204" pitchFamily="34" charset="0"/>
                <a:cs typeface="Arial"/>
              </a:rPr>
              <a:t> </a:t>
            </a:r>
            <a:r>
              <a:rPr lang="sv-SE" sz="1500" b="1" spc="-4" dirty="0" err="1" smtClean="0">
                <a:latin typeface="Verdana" panose="020B0604030504040204" pitchFamily="34" charset="0"/>
                <a:ea typeface="Verdana" panose="020B0604030504040204" pitchFamily="34" charset="0"/>
                <a:cs typeface="Arial"/>
              </a:rPr>
              <a:t>that</a:t>
            </a:r>
            <a:r>
              <a:rPr lang="sv-SE" sz="1500" b="1" spc="-4" dirty="0" smtClean="0">
                <a:latin typeface="Verdana" panose="020B0604030504040204" pitchFamily="34" charset="0"/>
                <a:ea typeface="Verdana" panose="020B0604030504040204" pitchFamily="34" charset="0"/>
                <a:cs typeface="Arial"/>
              </a:rPr>
              <a:t> </a:t>
            </a:r>
            <a:r>
              <a:rPr lang="sv-SE" sz="1500" b="1" spc="-4" dirty="0" err="1" smtClean="0">
                <a:latin typeface="Verdana" panose="020B0604030504040204" pitchFamily="34" charset="0"/>
                <a:ea typeface="Verdana" panose="020B0604030504040204" pitchFamily="34" charset="0"/>
                <a:cs typeface="Arial"/>
              </a:rPr>
              <a:t>every</a:t>
            </a:r>
            <a:r>
              <a:rPr lang="sv-SE" sz="1500" b="1" spc="-4" dirty="0" smtClean="0">
                <a:latin typeface="Verdana" panose="020B0604030504040204" pitchFamily="34" charset="0"/>
                <a:ea typeface="Verdana" panose="020B0604030504040204" pitchFamily="34" charset="0"/>
                <a:cs typeface="Arial"/>
              </a:rPr>
              <a:t> </a:t>
            </a:r>
            <a:r>
              <a:rPr lang="sv-SE" sz="1500" b="1" spc="-4" dirty="0" err="1" smtClean="0">
                <a:latin typeface="Verdana" panose="020B0604030504040204" pitchFamily="34" charset="0"/>
                <a:ea typeface="Verdana" panose="020B0604030504040204" pitchFamily="34" charset="0"/>
                <a:cs typeface="Arial"/>
              </a:rPr>
              <a:t>transaction</a:t>
            </a:r>
            <a:r>
              <a:rPr lang="sv-SE" sz="1500" b="1" spc="-4" dirty="0">
                <a:latin typeface="Verdana" panose="020B0604030504040204" pitchFamily="34" charset="0"/>
                <a:ea typeface="Verdana" panose="020B0604030504040204" pitchFamily="34" charset="0"/>
                <a:cs typeface="Arial"/>
              </a:rPr>
              <a:t> </a:t>
            </a:r>
            <a:r>
              <a:rPr lang="sv-SE" sz="1500" b="1" spc="-4" dirty="0" smtClean="0">
                <a:latin typeface="Verdana" panose="020B0604030504040204" pitchFamily="34" charset="0"/>
                <a:ea typeface="Verdana" panose="020B0604030504040204" pitchFamily="34" charset="0"/>
                <a:cs typeface="Arial"/>
              </a:rPr>
              <a:t>and snapshot </a:t>
            </a:r>
            <a:r>
              <a:rPr lang="sv-SE" sz="1500" b="1" spc="-4" dirty="0" err="1" smtClean="0">
                <a:latin typeface="Verdana" panose="020B0604030504040204" pitchFamily="34" charset="0"/>
                <a:ea typeface="Verdana" panose="020B0604030504040204" pitchFamily="34" charset="0"/>
                <a:cs typeface="Arial"/>
              </a:rPr>
              <a:t>stored</a:t>
            </a:r>
            <a:r>
              <a:rPr lang="sv-SE" sz="1500" b="1" spc="-4" dirty="0" smtClean="0">
                <a:latin typeface="Verdana" panose="020B0604030504040204" pitchFamily="34" charset="0"/>
                <a:ea typeface="Verdana" panose="020B0604030504040204" pitchFamily="34" charset="0"/>
                <a:cs typeface="Arial"/>
              </a:rPr>
              <a:t> in the DW must </a:t>
            </a:r>
            <a:r>
              <a:rPr lang="sv-SE" sz="1500" b="1" spc="-4" dirty="0" err="1" smtClean="0">
                <a:latin typeface="Verdana" panose="020B0604030504040204" pitchFamily="34" charset="0"/>
                <a:ea typeface="Verdana" panose="020B0604030504040204" pitchFamily="34" charset="0"/>
                <a:cs typeface="Arial"/>
              </a:rPr>
              <a:t>have</a:t>
            </a:r>
            <a:r>
              <a:rPr lang="sv-SE" sz="1500" b="1" spc="-4" dirty="0" smtClean="0">
                <a:latin typeface="Verdana" panose="020B0604030504040204" pitchFamily="34" charset="0"/>
                <a:ea typeface="Verdana" panose="020B0604030504040204" pitchFamily="34" charset="0"/>
                <a:cs typeface="Arial"/>
              </a:rPr>
              <a:t> a </a:t>
            </a:r>
            <a:r>
              <a:rPr lang="sv-SE" sz="1500" b="1" spc="-4" dirty="0" err="1" smtClean="0">
                <a:latin typeface="Verdana" panose="020B0604030504040204" pitchFamily="34" charset="0"/>
                <a:ea typeface="Verdana" panose="020B0604030504040204" pitchFamily="34" charset="0"/>
                <a:cs typeface="Arial"/>
              </a:rPr>
              <a:t>time</a:t>
            </a:r>
            <a:r>
              <a:rPr lang="sv-SE" sz="1500" b="1" spc="-4" dirty="0" smtClean="0">
                <a:latin typeface="Verdana" panose="020B0604030504040204" pitchFamily="34" charset="0"/>
                <a:ea typeface="Verdana" panose="020B0604030504040204" pitchFamily="34" charset="0"/>
                <a:cs typeface="Arial"/>
              </a:rPr>
              <a:t>-stamp</a:t>
            </a:r>
            <a:endParaRPr sz="1500" b="1" spc="-4" dirty="0">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978301275"/>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2915793" y="3685033"/>
            <a:ext cx="827531" cy="827531"/>
          </a:xfrm>
          <a:prstGeom prst="rect">
            <a:avLst/>
          </a:prstGeom>
          <a:blipFill>
            <a:blip r:embed="rId2"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2" name="object 12"/>
          <p:cNvSpPr/>
          <p:nvPr/>
        </p:nvSpPr>
        <p:spPr>
          <a:xfrm>
            <a:off x="2951826" y="3705873"/>
            <a:ext cx="756075" cy="756085"/>
          </a:xfrm>
          <a:prstGeom prst="rect">
            <a:avLst/>
          </a:prstGeom>
          <a:blipFill>
            <a:blip r:embed="rId3"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3" name="object 13"/>
          <p:cNvSpPr/>
          <p:nvPr/>
        </p:nvSpPr>
        <p:spPr>
          <a:xfrm>
            <a:off x="2951819" y="3831890"/>
            <a:ext cx="756285" cy="126206"/>
          </a:xfrm>
          <a:custGeom>
            <a:avLst/>
            <a:gdLst/>
            <a:ahLst/>
            <a:cxnLst/>
            <a:rect l="l" t="t" r="r" b="b"/>
            <a:pathLst>
              <a:path w="1008379" h="168275">
                <a:moveTo>
                  <a:pt x="1008113" y="0"/>
                </a:moveTo>
                <a:lnTo>
                  <a:pt x="990107" y="44667"/>
                </a:lnTo>
                <a:lnTo>
                  <a:pt x="939293" y="84804"/>
                </a:lnTo>
                <a:lnTo>
                  <a:pt x="903085" y="102674"/>
                </a:lnTo>
                <a:lnTo>
                  <a:pt x="860477" y="118810"/>
                </a:lnTo>
                <a:lnTo>
                  <a:pt x="812069" y="133012"/>
                </a:lnTo>
                <a:lnTo>
                  <a:pt x="758463" y="145081"/>
                </a:lnTo>
                <a:lnTo>
                  <a:pt x="700258" y="154817"/>
                </a:lnTo>
                <a:lnTo>
                  <a:pt x="638056" y="162019"/>
                </a:lnTo>
                <a:lnTo>
                  <a:pt x="572457" y="166487"/>
                </a:lnTo>
                <a:lnTo>
                  <a:pt x="504063" y="168021"/>
                </a:lnTo>
                <a:lnTo>
                  <a:pt x="435665" y="166487"/>
                </a:lnTo>
                <a:lnTo>
                  <a:pt x="370063" y="162019"/>
                </a:lnTo>
                <a:lnTo>
                  <a:pt x="307859" y="154817"/>
                </a:lnTo>
                <a:lnTo>
                  <a:pt x="249653" y="145081"/>
                </a:lnTo>
                <a:lnTo>
                  <a:pt x="196046" y="133012"/>
                </a:lnTo>
                <a:lnTo>
                  <a:pt x="147637" y="118810"/>
                </a:lnTo>
                <a:lnTo>
                  <a:pt x="105028" y="102674"/>
                </a:lnTo>
                <a:lnTo>
                  <a:pt x="68819" y="84804"/>
                </a:lnTo>
                <a:lnTo>
                  <a:pt x="18005" y="44667"/>
                </a:lnTo>
                <a:lnTo>
                  <a:pt x="4601" y="22800"/>
                </a:lnTo>
                <a:lnTo>
                  <a:pt x="0" y="0"/>
                </a:lnTo>
              </a:path>
            </a:pathLst>
          </a:custGeom>
          <a:ln w="9524">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4" name="object 14"/>
          <p:cNvSpPr/>
          <p:nvPr/>
        </p:nvSpPr>
        <p:spPr>
          <a:xfrm>
            <a:off x="2951820" y="3705875"/>
            <a:ext cx="756285" cy="756285"/>
          </a:xfrm>
          <a:custGeom>
            <a:avLst/>
            <a:gdLst/>
            <a:ahLst/>
            <a:cxnLst/>
            <a:rect l="l" t="t" r="r" b="b"/>
            <a:pathLst>
              <a:path w="1008379" h="1008379">
                <a:moveTo>
                  <a:pt x="0" y="168020"/>
                </a:moveTo>
                <a:lnTo>
                  <a:pt x="18005" y="123353"/>
                </a:lnTo>
                <a:lnTo>
                  <a:pt x="68819" y="83216"/>
                </a:lnTo>
                <a:lnTo>
                  <a:pt x="105027" y="65346"/>
                </a:lnTo>
                <a:lnTo>
                  <a:pt x="147635" y="49210"/>
                </a:lnTo>
                <a:lnTo>
                  <a:pt x="196043" y="35008"/>
                </a:lnTo>
                <a:lnTo>
                  <a:pt x="249650" y="22939"/>
                </a:lnTo>
                <a:lnTo>
                  <a:pt x="307854" y="13203"/>
                </a:lnTo>
                <a:lnTo>
                  <a:pt x="370056" y="6001"/>
                </a:lnTo>
                <a:lnTo>
                  <a:pt x="435655" y="1533"/>
                </a:lnTo>
                <a:lnTo>
                  <a:pt x="504050" y="0"/>
                </a:lnTo>
                <a:lnTo>
                  <a:pt x="572448" y="1533"/>
                </a:lnTo>
                <a:lnTo>
                  <a:pt x="638049" y="6001"/>
                </a:lnTo>
                <a:lnTo>
                  <a:pt x="700253" y="13203"/>
                </a:lnTo>
                <a:lnTo>
                  <a:pt x="758459" y="22939"/>
                </a:lnTo>
                <a:lnTo>
                  <a:pt x="812067" y="35008"/>
                </a:lnTo>
                <a:lnTo>
                  <a:pt x="860475" y="49210"/>
                </a:lnTo>
                <a:lnTo>
                  <a:pt x="903084" y="65346"/>
                </a:lnTo>
                <a:lnTo>
                  <a:pt x="939293" y="83216"/>
                </a:lnTo>
                <a:lnTo>
                  <a:pt x="990107" y="123353"/>
                </a:lnTo>
                <a:lnTo>
                  <a:pt x="1008113" y="168020"/>
                </a:lnTo>
                <a:lnTo>
                  <a:pt x="1008113" y="840092"/>
                </a:lnTo>
                <a:lnTo>
                  <a:pt x="990107" y="884760"/>
                </a:lnTo>
                <a:lnTo>
                  <a:pt x="939293" y="924897"/>
                </a:lnTo>
                <a:lnTo>
                  <a:pt x="903084" y="942766"/>
                </a:lnTo>
                <a:lnTo>
                  <a:pt x="860475" y="958902"/>
                </a:lnTo>
                <a:lnTo>
                  <a:pt x="812067" y="973105"/>
                </a:lnTo>
                <a:lnTo>
                  <a:pt x="758459" y="985174"/>
                </a:lnTo>
                <a:lnTo>
                  <a:pt x="700253" y="994909"/>
                </a:lnTo>
                <a:lnTo>
                  <a:pt x="638049" y="1002111"/>
                </a:lnTo>
                <a:lnTo>
                  <a:pt x="572448" y="1006579"/>
                </a:lnTo>
                <a:lnTo>
                  <a:pt x="504050" y="1008113"/>
                </a:lnTo>
                <a:lnTo>
                  <a:pt x="435655" y="1006579"/>
                </a:lnTo>
                <a:lnTo>
                  <a:pt x="370056" y="1002111"/>
                </a:lnTo>
                <a:lnTo>
                  <a:pt x="307854" y="994909"/>
                </a:lnTo>
                <a:lnTo>
                  <a:pt x="249650" y="985174"/>
                </a:lnTo>
                <a:lnTo>
                  <a:pt x="196043" y="973105"/>
                </a:lnTo>
                <a:lnTo>
                  <a:pt x="147635" y="958902"/>
                </a:lnTo>
                <a:lnTo>
                  <a:pt x="105027" y="942766"/>
                </a:lnTo>
                <a:lnTo>
                  <a:pt x="68819" y="924897"/>
                </a:lnTo>
                <a:lnTo>
                  <a:pt x="18005" y="884760"/>
                </a:lnTo>
                <a:lnTo>
                  <a:pt x="0" y="840092"/>
                </a:lnTo>
                <a:lnTo>
                  <a:pt x="0" y="168020"/>
                </a:lnTo>
                <a:close/>
              </a:path>
            </a:pathLst>
          </a:custGeom>
          <a:ln w="9525">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5" name="object 15"/>
          <p:cNvSpPr txBox="1"/>
          <p:nvPr/>
        </p:nvSpPr>
        <p:spPr>
          <a:xfrm>
            <a:off x="375166" y="369855"/>
            <a:ext cx="6057900" cy="430887"/>
          </a:xfrm>
          <a:prstGeom prst="rect">
            <a:avLst/>
          </a:prstGeom>
        </p:spPr>
        <p:txBody>
          <a:bodyPr vert="horz" wrap="square" lIns="0" tIns="0" rIns="0" bIns="0" rtlCol="0">
            <a:spAutoFit/>
          </a:bodyPr>
          <a:lstStyle/>
          <a:p>
            <a:pPr marL="377190"/>
            <a:r>
              <a:rPr sz="2800" b="1" spc="-188" dirty="0">
                <a:latin typeface="Verdana" panose="020B0604030504040204" pitchFamily="34" charset="0"/>
                <a:ea typeface="Verdana" panose="020B0604030504040204" pitchFamily="34" charset="0"/>
                <a:cs typeface="Arial"/>
              </a:rPr>
              <a:t>Data Warehouse </a:t>
            </a:r>
            <a:r>
              <a:rPr lang="sv-SE" sz="2800" b="1" spc="-188" dirty="0">
                <a:latin typeface="Verdana" panose="020B0604030504040204" pitchFamily="34" charset="0"/>
                <a:ea typeface="Verdana" panose="020B0604030504040204" pitchFamily="34" charset="0"/>
                <a:cs typeface="Arial"/>
              </a:rPr>
              <a:t>- </a:t>
            </a:r>
            <a:r>
              <a:rPr lang="sv-SE" sz="2800" b="1" spc="-188" dirty="0" smtClean="0">
                <a:latin typeface="Verdana" panose="020B0604030504040204" pitchFamily="34" charset="0"/>
                <a:ea typeface="Verdana" panose="020B0604030504040204" pitchFamily="34" charset="0"/>
                <a:cs typeface="Arial"/>
              </a:rPr>
              <a:t>T</a:t>
            </a:r>
            <a:r>
              <a:rPr sz="2800" b="1" spc="-188" dirty="0" err="1" smtClean="0">
                <a:latin typeface="Verdana" panose="020B0604030504040204" pitchFamily="34" charset="0"/>
                <a:ea typeface="Verdana" panose="020B0604030504040204" pitchFamily="34" charset="0"/>
                <a:cs typeface="Arial"/>
              </a:rPr>
              <a:t>ime</a:t>
            </a:r>
            <a:r>
              <a:rPr sz="2800" b="1" spc="-188" dirty="0" smtClean="0">
                <a:latin typeface="Verdana" panose="020B0604030504040204" pitchFamily="34" charset="0"/>
                <a:ea typeface="Verdana" panose="020B0604030504040204" pitchFamily="34" charset="0"/>
                <a:cs typeface="Arial"/>
              </a:rPr>
              <a:t> Variant</a:t>
            </a:r>
            <a:endParaRPr sz="2800" b="1" dirty="0">
              <a:latin typeface="Verdana" panose="020B0604030504040204" pitchFamily="34" charset="0"/>
              <a:ea typeface="Verdana" panose="020B0604030504040204" pitchFamily="34" charset="0"/>
              <a:cs typeface="Times New Roman"/>
            </a:endParaRPr>
          </a:p>
        </p:txBody>
      </p:sp>
      <p:sp>
        <p:nvSpPr>
          <p:cNvPr id="16" name="object 16"/>
          <p:cNvSpPr txBox="1"/>
          <p:nvPr/>
        </p:nvSpPr>
        <p:spPr>
          <a:xfrm>
            <a:off x="848182" y="1235604"/>
            <a:ext cx="7007872" cy="461665"/>
          </a:xfrm>
          <a:prstGeom prst="rect">
            <a:avLst/>
          </a:prstGeom>
        </p:spPr>
        <p:txBody>
          <a:bodyPr vert="horz" wrap="square" lIns="0" tIns="0" rIns="0" bIns="0" rtlCol="0">
            <a:spAutoFit/>
          </a:bodyPr>
          <a:lstStyle/>
          <a:p>
            <a:pPr marL="295275" indent="-285750">
              <a:buFont typeface="Arial" panose="020B0604020202020204" pitchFamily="34" charset="0"/>
              <a:buChar char="•"/>
            </a:pPr>
            <a:r>
              <a:rPr lang="en-US" sz="1500" spc="-109" dirty="0" smtClean="0">
                <a:latin typeface="Verdana" panose="020B0604030504040204" pitchFamily="34" charset="0"/>
                <a:ea typeface="Verdana" panose="020B0604030504040204" pitchFamily="34" charset="0"/>
                <a:cs typeface="Arial"/>
              </a:rPr>
              <a:t>Note also, the</a:t>
            </a:r>
            <a:r>
              <a:rPr lang="en-US" sz="1500" spc="-75" dirty="0" smtClean="0">
                <a:latin typeface="Verdana" panose="020B0604030504040204" pitchFamily="34" charset="0"/>
                <a:ea typeface="Verdana" panose="020B0604030504040204" pitchFamily="34" charset="0"/>
                <a:cs typeface="Arial"/>
              </a:rPr>
              <a:t> </a:t>
            </a:r>
            <a:r>
              <a:rPr lang="en-US" sz="1500" b="1" spc="-15" dirty="0">
                <a:latin typeface="Verdana" panose="020B0604030504040204" pitchFamily="34" charset="0"/>
                <a:ea typeface="Verdana" panose="020B0604030504040204" pitchFamily="34" charset="0"/>
                <a:cs typeface="Arial"/>
              </a:rPr>
              <a:t>time</a:t>
            </a:r>
            <a:r>
              <a:rPr lang="en-US" sz="1500" b="1" spc="-64" dirty="0">
                <a:latin typeface="Verdana" panose="020B0604030504040204" pitchFamily="34" charset="0"/>
                <a:ea typeface="Verdana" panose="020B0604030504040204" pitchFamily="34" charset="0"/>
                <a:cs typeface="Arial"/>
              </a:rPr>
              <a:t> </a:t>
            </a:r>
            <a:r>
              <a:rPr lang="en-US" sz="1500" b="1" spc="-53" dirty="0">
                <a:latin typeface="Verdana" panose="020B0604030504040204" pitchFamily="34" charset="0"/>
                <a:ea typeface="Verdana" panose="020B0604030504040204" pitchFamily="34" charset="0"/>
                <a:cs typeface="Arial"/>
              </a:rPr>
              <a:t>horizon</a:t>
            </a:r>
            <a:r>
              <a:rPr lang="en-US" sz="1500" b="1" spc="-86" dirty="0">
                <a:latin typeface="Verdana" panose="020B0604030504040204" pitchFamily="34" charset="0"/>
                <a:ea typeface="Verdana" panose="020B0604030504040204" pitchFamily="34" charset="0"/>
                <a:cs typeface="Arial"/>
              </a:rPr>
              <a:t> </a:t>
            </a:r>
            <a:r>
              <a:rPr lang="en-US" sz="1500" b="1" spc="-4" dirty="0">
                <a:latin typeface="Verdana" panose="020B0604030504040204" pitchFamily="34" charset="0"/>
                <a:ea typeface="Verdana" panose="020B0604030504040204" pitchFamily="34" charset="0"/>
                <a:cs typeface="Arial"/>
              </a:rPr>
              <a:t>for</a:t>
            </a:r>
            <a:r>
              <a:rPr lang="en-US" sz="1500" b="1" spc="-86" dirty="0">
                <a:latin typeface="Verdana" panose="020B0604030504040204" pitchFamily="34" charset="0"/>
                <a:ea typeface="Verdana" panose="020B0604030504040204" pitchFamily="34" charset="0"/>
                <a:cs typeface="Arial"/>
              </a:rPr>
              <a:t> </a:t>
            </a:r>
            <a:r>
              <a:rPr lang="en-US" sz="1500" b="1" spc="-15" dirty="0">
                <a:latin typeface="Verdana" panose="020B0604030504040204" pitchFamily="34" charset="0"/>
                <a:ea typeface="Verdana" panose="020B0604030504040204" pitchFamily="34" charset="0"/>
                <a:cs typeface="Arial"/>
              </a:rPr>
              <a:t>the</a:t>
            </a:r>
            <a:r>
              <a:rPr lang="en-US" sz="1500" b="1" spc="-83" dirty="0">
                <a:latin typeface="Verdana" panose="020B0604030504040204" pitchFamily="34" charset="0"/>
                <a:ea typeface="Verdana" panose="020B0604030504040204" pitchFamily="34" charset="0"/>
                <a:cs typeface="Arial"/>
              </a:rPr>
              <a:t> </a:t>
            </a:r>
            <a:r>
              <a:rPr lang="en-US" sz="1500" b="1" spc="-56" dirty="0">
                <a:latin typeface="Verdana" panose="020B0604030504040204" pitchFamily="34" charset="0"/>
                <a:ea typeface="Verdana" panose="020B0604030504040204" pitchFamily="34" charset="0"/>
                <a:cs typeface="Arial"/>
              </a:rPr>
              <a:t>data</a:t>
            </a:r>
            <a:r>
              <a:rPr lang="en-US" sz="1500" b="1" spc="-75" dirty="0">
                <a:latin typeface="Verdana" panose="020B0604030504040204" pitchFamily="34" charset="0"/>
                <a:ea typeface="Verdana" panose="020B0604030504040204" pitchFamily="34" charset="0"/>
                <a:cs typeface="Arial"/>
              </a:rPr>
              <a:t> </a:t>
            </a:r>
            <a:r>
              <a:rPr lang="en-US" sz="1500" b="1" spc="-71" dirty="0">
                <a:latin typeface="Verdana" panose="020B0604030504040204" pitchFamily="34" charset="0"/>
                <a:ea typeface="Verdana" panose="020B0604030504040204" pitchFamily="34" charset="0"/>
                <a:cs typeface="Arial"/>
              </a:rPr>
              <a:t>warehouse</a:t>
            </a:r>
            <a:r>
              <a:rPr lang="en-US" sz="1500" b="1" spc="-75" dirty="0">
                <a:latin typeface="Verdana" panose="020B0604030504040204" pitchFamily="34" charset="0"/>
                <a:ea typeface="Verdana" panose="020B0604030504040204" pitchFamily="34" charset="0"/>
                <a:cs typeface="Arial"/>
              </a:rPr>
              <a:t> </a:t>
            </a:r>
            <a:r>
              <a:rPr lang="en-US" sz="1500" b="1" spc="-79" dirty="0">
                <a:latin typeface="Verdana" panose="020B0604030504040204" pitchFamily="34" charset="0"/>
                <a:ea typeface="Verdana" panose="020B0604030504040204" pitchFamily="34" charset="0"/>
                <a:cs typeface="Arial"/>
              </a:rPr>
              <a:t>is</a:t>
            </a:r>
            <a:r>
              <a:rPr lang="en-US" sz="1500" b="1" spc="-68" dirty="0">
                <a:latin typeface="Verdana" panose="020B0604030504040204" pitchFamily="34" charset="0"/>
                <a:ea typeface="Verdana" panose="020B0604030504040204" pitchFamily="34" charset="0"/>
                <a:cs typeface="Arial"/>
              </a:rPr>
              <a:t> </a:t>
            </a:r>
            <a:r>
              <a:rPr lang="en-US" sz="1500" b="1" spc="-45" dirty="0">
                <a:latin typeface="Verdana" panose="020B0604030504040204" pitchFamily="34" charset="0"/>
                <a:ea typeface="Verdana" panose="020B0604030504040204" pitchFamily="34" charset="0"/>
                <a:cs typeface="Arial"/>
              </a:rPr>
              <a:t>significantly</a:t>
            </a:r>
            <a:r>
              <a:rPr lang="en-US" sz="1500" b="1" spc="-79" dirty="0">
                <a:latin typeface="Verdana" panose="020B0604030504040204" pitchFamily="34" charset="0"/>
                <a:ea typeface="Verdana" panose="020B0604030504040204" pitchFamily="34" charset="0"/>
                <a:cs typeface="Arial"/>
              </a:rPr>
              <a:t> </a:t>
            </a:r>
            <a:r>
              <a:rPr lang="en-US" sz="1500" b="1" spc="-49" dirty="0">
                <a:latin typeface="Verdana" panose="020B0604030504040204" pitchFamily="34" charset="0"/>
                <a:ea typeface="Verdana" panose="020B0604030504040204" pitchFamily="34" charset="0"/>
                <a:cs typeface="Arial"/>
              </a:rPr>
              <a:t>longer</a:t>
            </a:r>
            <a:r>
              <a:rPr lang="en-US" sz="1500" b="1" spc="-86" dirty="0">
                <a:latin typeface="Verdana" panose="020B0604030504040204" pitchFamily="34" charset="0"/>
                <a:ea typeface="Verdana" panose="020B0604030504040204" pitchFamily="34" charset="0"/>
                <a:cs typeface="Arial"/>
              </a:rPr>
              <a:t> </a:t>
            </a:r>
            <a:r>
              <a:rPr lang="en-US" sz="1500" b="1" spc="-30" dirty="0">
                <a:latin typeface="Verdana" panose="020B0604030504040204" pitchFamily="34" charset="0"/>
                <a:ea typeface="Verdana" panose="020B0604030504040204" pitchFamily="34" charset="0"/>
                <a:cs typeface="Arial"/>
              </a:rPr>
              <a:t>than</a:t>
            </a:r>
            <a:r>
              <a:rPr lang="en-US" sz="1500" b="1" spc="-79" dirty="0">
                <a:latin typeface="Verdana" panose="020B0604030504040204" pitchFamily="34" charset="0"/>
                <a:ea typeface="Verdana" panose="020B0604030504040204" pitchFamily="34" charset="0"/>
                <a:cs typeface="Arial"/>
              </a:rPr>
              <a:t> </a:t>
            </a:r>
            <a:r>
              <a:rPr lang="en-US" sz="1500" b="1" spc="-4" dirty="0">
                <a:latin typeface="Verdana" panose="020B0604030504040204" pitchFamily="34" charset="0"/>
                <a:ea typeface="Verdana" panose="020B0604030504040204" pitchFamily="34" charset="0"/>
                <a:cs typeface="Arial"/>
              </a:rPr>
              <a:t>that</a:t>
            </a:r>
            <a:r>
              <a:rPr lang="en-US" sz="1500" b="1" spc="-75" dirty="0">
                <a:latin typeface="Verdana" panose="020B0604030504040204" pitchFamily="34" charset="0"/>
                <a:ea typeface="Verdana" panose="020B0604030504040204" pitchFamily="34" charset="0"/>
                <a:cs typeface="Arial"/>
              </a:rPr>
              <a:t> </a:t>
            </a:r>
            <a:r>
              <a:rPr lang="en-US" sz="1500" b="1" spc="-4" dirty="0" smtClean="0">
                <a:latin typeface="Verdana" panose="020B0604030504040204" pitchFamily="34" charset="0"/>
                <a:ea typeface="Verdana" panose="020B0604030504040204" pitchFamily="34" charset="0"/>
                <a:cs typeface="Arial"/>
              </a:rPr>
              <a:t>of </a:t>
            </a:r>
            <a:r>
              <a:rPr sz="1500" b="1" spc="-41" dirty="0" smtClean="0">
                <a:latin typeface="Verdana" panose="020B0604030504040204" pitchFamily="34" charset="0"/>
                <a:ea typeface="Verdana" panose="020B0604030504040204" pitchFamily="34" charset="0"/>
                <a:cs typeface="Arial"/>
              </a:rPr>
              <a:t>operational</a:t>
            </a:r>
            <a:r>
              <a:rPr sz="1500" b="1" spc="-116" dirty="0" smtClean="0">
                <a:latin typeface="Verdana" panose="020B0604030504040204" pitchFamily="34" charset="0"/>
                <a:ea typeface="Verdana" panose="020B0604030504040204" pitchFamily="34" charset="0"/>
                <a:cs typeface="Arial"/>
              </a:rPr>
              <a:t> </a:t>
            </a:r>
            <a:r>
              <a:rPr sz="1500" b="1" spc="-101" dirty="0">
                <a:latin typeface="Verdana" panose="020B0604030504040204" pitchFamily="34" charset="0"/>
                <a:ea typeface="Verdana" panose="020B0604030504040204" pitchFamily="34" charset="0"/>
                <a:cs typeface="Arial"/>
              </a:rPr>
              <a:t>systems</a:t>
            </a:r>
            <a:endParaRPr sz="1500" b="1" dirty="0">
              <a:latin typeface="Verdana" panose="020B0604030504040204" pitchFamily="34" charset="0"/>
              <a:ea typeface="Verdana" panose="020B0604030504040204" pitchFamily="34" charset="0"/>
              <a:cs typeface="Arial"/>
            </a:endParaRPr>
          </a:p>
        </p:txBody>
      </p:sp>
      <p:sp>
        <p:nvSpPr>
          <p:cNvPr id="17" name="object 17"/>
          <p:cNvSpPr txBox="1"/>
          <p:nvPr/>
        </p:nvSpPr>
        <p:spPr>
          <a:xfrm>
            <a:off x="848182" y="1763884"/>
            <a:ext cx="6634541" cy="1547090"/>
          </a:xfrm>
          <a:prstGeom prst="rect">
            <a:avLst/>
          </a:prstGeom>
        </p:spPr>
        <p:txBody>
          <a:bodyPr vert="horz" wrap="square" lIns="0" tIns="0" rIns="0" bIns="0" rtlCol="0">
            <a:spAutoFit/>
          </a:bodyPr>
          <a:lstStyle/>
          <a:p>
            <a:pPr marL="567214" indent="-214789">
              <a:buChar char="–"/>
              <a:tabLst>
                <a:tab pos="567214" algn="l"/>
                <a:tab pos="567690" algn="l"/>
              </a:tabLst>
            </a:pPr>
            <a:r>
              <a:rPr sz="1300" spc="-49" dirty="0">
                <a:latin typeface="Verdana" panose="020B0604030504040204" pitchFamily="34" charset="0"/>
                <a:ea typeface="Verdana" panose="020B0604030504040204" pitchFamily="34" charset="0"/>
                <a:cs typeface="Arial"/>
              </a:rPr>
              <a:t>Operational </a:t>
            </a:r>
            <a:r>
              <a:rPr sz="1300" spc="-68" dirty="0">
                <a:latin typeface="Verdana" panose="020B0604030504040204" pitchFamily="34" charset="0"/>
                <a:ea typeface="Verdana" panose="020B0604030504040204" pitchFamily="34" charset="0"/>
                <a:cs typeface="Arial"/>
              </a:rPr>
              <a:t>database: </a:t>
            </a:r>
            <a:r>
              <a:rPr sz="1300" b="1" spc="-30" dirty="0">
                <a:latin typeface="Verdana" panose="020B0604030504040204" pitchFamily="34" charset="0"/>
                <a:ea typeface="Verdana" panose="020B0604030504040204" pitchFamily="34" charset="0"/>
                <a:cs typeface="Arial"/>
              </a:rPr>
              <a:t>current </a:t>
            </a:r>
            <a:r>
              <a:rPr sz="1300" b="1" spc="-49" dirty="0" smtClean="0">
                <a:latin typeface="Verdana" panose="020B0604030504040204" pitchFamily="34" charset="0"/>
                <a:ea typeface="Verdana" panose="020B0604030504040204" pitchFamily="34" charset="0"/>
                <a:cs typeface="Arial"/>
              </a:rPr>
              <a:t>data</a:t>
            </a:r>
            <a:endParaRPr sz="1300" b="1" dirty="0">
              <a:latin typeface="Verdana" panose="020B0604030504040204" pitchFamily="34" charset="0"/>
              <a:ea typeface="Verdana" panose="020B0604030504040204" pitchFamily="34" charset="0"/>
              <a:cs typeface="Arial"/>
            </a:endParaRPr>
          </a:p>
          <a:p>
            <a:pPr marL="567214" marR="3810" indent="-214789">
              <a:lnSpc>
                <a:spcPct val="120000"/>
              </a:lnSpc>
              <a:spcBef>
                <a:spcPts val="323"/>
              </a:spcBef>
              <a:buChar char="–"/>
              <a:tabLst>
                <a:tab pos="567214" algn="l"/>
                <a:tab pos="567690" algn="l"/>
              </a:tabLst>
            </a:pPr>
            <a:r>
              <a:rPr sz="1300" spc="-79" dirty="0">
                <a:latin typeface="Verdana" panose="020B0604030504040204" pitchFamily="34" charset="0"/>
                <a:ea typeface="Verdana" panose="020B0604030504040204" pitchFamily="34" charset="0"/>
                <a:cs typeface="Arial"/>
              </a:rPr>
              <a:t>Data </a:t>
            </a:r>
            <a:r>
              <a:rPr sz="1300" spc="-64" dirty="0">
                <a:latin typeface="Verdana" panose="020B0604030504040204" pitchFamily="34" charset="0"/>
                <a:ea typeface="Verdana" panose="020B0604030504040204" pitchFamily="34" charset="0"/>
                <a:cs typeface="Arial"/>
              </a:rPr>
              <a:t>warehouse </a:t>
            </a:r>
            <a:r>
              <a:rPr sz="1300" spc="-45" dirty="0">
                <a:latin typeface="Verdana" panose="020B0604030504040204" pitchFamily="34" charset="0"/>
                <a:ea typeface="Verdana" panose="020B0604030504040204" pitchFamily="34" charset="0"/>
                <a:cs typeface="Arial"/>
              </a:rPr>
              <a:t>data: </a:t>
            </a:r>
            <a:r>
              <a:rPr sz="1300" b="1" spc="-41" dirty="0">
                <a:latin typeface="Verdana" panose="020B0604030504040204" pitchFamily="34" charset="0"/>
                <a:ea typeface="Verdana" panose="020B0604030504040204" pitchFamily="34" charset="0"/>
                <a:cs typeface="Arial"/>
              </a:rPr>
              <a:t>provide </a:t>
            </a:r>
            <a:r>
              <a:rPr sz="1300" b="1" spc="-23" dirty="0">
                <a:latin typeface="Verdana" panose="020B0604030504040204" pitchFamily="34" charset="0"/>
                <a:ea typeface="Verdana" panose="020B0604030504040204" pitchFamily="34" charset="0"/>
                <a:cs typeface="Arial"/>
              </a:rPr>
              <a:t>information </a:t>
            </a:r>
            <a:r>
              <a:rPr sz="1300" b="1" spc="-15" dirty="0">
                <a:latin typeface="Verdana" panose="020B0604030504040204" pitchFamily="34" charset="0"/>
                <a:ea typeface="Verdana" panose="020B0604030504040204" pitchFamily="34" charset="0"/>
                <a:cs typeface="Arial"/>
              </a:rPr>
              <a:t>from </a:t>
            </a:r>
            <a:r>
              <a:rPr sz="1300" b="1" spc="-105" dirty="0">
                <a:latin typeface="Verdana" panose="020B0604030504040204" pitchFamily="34" charset="0"/>
                <a:ea typeface="Verdana" panose="020B0604030504040204" pitchFamily="34" charset="0"/>
                <a:cs typeface="Arial"/>
              </a:rPr>
              <a:t>a </a:t>
            </a:r>
            <a:r>
              <a:rPr sz="1300" b="1" spc="-38" dirty="0">
                <a:latin typeface="Verdana" panose="020B0604030504040204" pitchFamily="34" charset="0"/>
                <a:ea typeface="Verdana" panose="020B0604030504040204" pitchFamily="34" charset="0"/>
                <a:cs typeface="Arial"/>
              </a:rPr>
              <a:t>historical </a:t>
            </a:r>
            <a:r>
              <a:rPr sz="1300" b="1" spc="-56" dirty="0">
                <a:latin typeface="Verdana" panose="020B0604030504040204" pitchFamily="34" charset="0"/>
                <a:ea typeface="Verdana" panose="020B0604030504040204" pitchFamily="34" charset="0"/>
                <a:cs typeface="Arial"/>
              </a:rPr>
              <a:t>perspective </a:t>
            </a:r>
            <a:r>
              <a:rPr sz="1300" spc="-56" dirty="0">
                <a:latin typeface="Verdana" panose="020B0604030504040204" pitchFamily="34" charset="0"/>
                <a:ea typeface="Verdana" panose="020B0604030504040204" pitchFamily="34" charset="0"/>
                <a:cs typeface="Arial"/>
              </a:rPr>
              <a:t>(e.g., </a:t>
            </a:r>
            <a:r>
              <a:rPr sz="1300" spc="-60" dirty="0" smtClean="0">
                <a:latin typeface="Verdana" panose="020B0604030504040204" pitchFamily="34" charset="0"/>
                <a:ea typeface="Verdana" panose="020B0604030504040204" pitchFamily="34" charset="0"/>
                <a:cs typeface="Arial"/>
              </a:rPr>
              <a:t>past </a:t>
            </a:r>
            <a:r>
              <a:rPr sz="1300" spc="-60" dirty="0">
                <a:latin typeface="Verdana" panose="020B0604030504040204" pitchFamily="34" charset="0"/>
                <a:ea typeface="Verdana" panose="020B0604030504040204" pitchFamily="34" charset="0"/>
                <a:cs typeface="Arial"/>
              </a:rPr>
              <a:t>5-10</a:t>
            </a:r>
            <a:r>
              <a:rPr sz="1300" spc="-139" dirty="0">
                <a:latin typeface="Verdana" panose="020B0604030504040204" pitchFamily="34" charset="0"/>
                <a:ea typeface="Verdana" panose="020B0604030504040204" pitchFamily="34" charset="0"/>
                <a:cs typeface="Arial"/>
              </a:rPr>
              <a:t> </a:t>
            </a:r>
            <a:r>
              <a:rPr sz="1300" spc="-79" dirty="0">
                <a:latin typeface="Verdana" panose="020B0604030504040204" pitchFamily="34" charset="0"/>
                <a:ea typeface="Verdana" panose="020B0604030504040204" pitchFamily="34" charset="0"/>
                <a:cs typeface="Arial"/>
              </a:rPr>
              <a:t>years)</a:t>
            </a:r>
            <a:endParaRPr sz="1300" dirty="0">
              <a:latin typeface="Verdana" panose="020B0604030504040204" pitchFamily="34" charset="0"/>
              <a:ea typeface="Verdana" panose="020B0604030504040204" pitchFamily="34" charset="0"/>
              <a:cs typeface="Arial"/>
            </a:endParaRPr>
          </a:p>
          <a:p>
            <a:pPr marL="266700" indent="-257175">
              <a:spcBef>
                <a:spcPts val="694"/>
              </a:spcBef>
              <a:buChar char="•"/>
              <a:tabLst>
                <a:tab pos="266224" algn="l"/>
                <a:tab pos="266700" algn="l"/>
              </a:tabLst>
            </a:pPr>
            <a:r>
              <a:rPr sz="1500" spc="-109" dirty="0">
                <a:latin typeface="Verdana" panose="020B0604030504040204" pitchFamily="34" charset="0"/>
                <a:ea typeface="Verdana" panose="020B0604030504040204" pitchFamily="34" charset="0"/>
                <a:cs typeface="Arial"/>
              </a:rPr>
              <a:t>Every </a:t>
            </a:r>
            <a:r>
              <a:rPr lang="sv-SE" sz="1500" spc="-94" dirty="0" err="1" smtClean="0">
                <a:latin typeface="Verdana" panose="020B0604030504040204" pitchFamily="34" charset="0"/>
                <a:ea typeface="Verdana" panose="020B0604030504040204" pitchFamily="34" charset="0"/>
                <a:cs typeface="Arial"/>
              </a:rPr>
              <a:t>core</a:t>
            </a:r>
            <a:r>
              <a:rPr lang="sv-SE" sz="1500" spc="-94" dirty="0" smtClean="0">
                <a:latin typeface="Verdana" panose="020B0604030504040204" pitchFamily="34" charset="0"/>
                <a:ea typeface="Verdana" panose="020B0604030504040204" pitchFamily="34" charset="0"/>
                <a:cs typeface="Arial"/>
              </a:rPr>
              <a:t> </a:t>
            </a:r>
            <a:r>
              <a:rPr sz="1500" spc="-34" dirty="0" smtClean="0">
                <a:latin typeface="Verdana" panose="020B0604030504040204" pitchFamily="34" charset="0"/>
                <a:ea typeface="Verdana" panose="020B0604030504040204" pitchFamily="34" charset="0"/>
                <a:cs typeface="Arial"/>
              </a:rPr>
              <a:t>structure </a:t>
            </a:r>
            <a:r>
              <a:rPr lang="sv-SE" sz="1500" spc="-34" dirty="0" err="1" smtClean="0">
                <a:latin typeface="Verdana" panose="020B0604030504040204" pitchFamily="34" charset="0"/>
                <a:ea typeface="Verdana" panose="020B0604030504040204" pitchFamily="34" charset="0"/>
                <a:cs typeface="Arial"/>
              </a:rPr>
              <a:t>of</a:t>
            </a:r>
            <a:r>
              <a:rPr lang="sv-SE" sz="1500" spc="-34" dirty="0" smtClean="0">
                <a:latin typeface="Verdana" panose="020B0604030504040204" pitchFamily="34" charset="0"/>
                <a:ea typeface="Verdana" panose="020B0604030504040204" pitchFamily="34" charset="0"/>
                <a:cs typeface="Arial"/>
              </a:rPr>
              <a:t> data </a:t>
            </a:r>
            <a:r>
              <a:rPr sz="1500" spc="-19" dirty="0" smtClean="0">
                <a:latin typeface="Verdana" panose="020B0604030504040204" pitchFamily="34" charset="0"/>
                <a:ea typeface="Verdana" panose="020B0604030504040204" pitchFamily="34" charset="0"/>
                <a:cs typeface="Arial"/>
              </a:rPr>
              <a:t>in </a:t>
            </a:r>
            <a:r>
              <a:rPr sz="1500" spc="-15" dirty="0">
                <a:latin typeface="Verdana" panose="020B0604030504040204" pitchFamily="34" charset="0"/>
                <a:ea typeface="Verdana" panose="020B0604030504040204" pitchFamily="34" charset="0"/>
                <a:cs typeface="Arial"/>
              </a:rPr>
              <a:t>the </a:t>
            </a:r>
            <a:r>
              <a:rPr sz="1500" spc="-56" dirty="0">
                <a:latin typeface="Verdana" panose="020B0604030504040204" pitchFamily="34" charset="0"/>
                <a:ea typeface="Verdana" panose="020B0604030504040204" pitchFamily="34" charset="0"/>
                <a:cs typeface="Arial"/>
              </a:rPr>
              <a:t>data</a:t>
            </a:r>
            <a:r>
              <a:rPr sz="1500" spc="-214" dirty="0">
                <a:latin typeface="Verdana" panose="020B0604030504040204" pitchFamily="34" charset="0"/>
                <a:ea typeface="Verdana" panose="020B0604030504040204" pitchFamily="34" charset="0"/>
                <a:cs typeface="Arial"/>
              </a:rPr>
              <a:t> </a:t>
            </a:r>
            <a:r>
              <a:rPr sz="1500" spc="-71" dirty="0">
                <a:latin typeface="Verdana" panose="020B0604030504040204" pitchFamily="34" charset="0"/>
                <a:ea typeface="Verdana" panose="020B0604030504040204" pitchFamily="34" charset="0"/>
                <a:cs typeface="Arial"/>
              </a:rPr>
              <a:t>warehouse</a:t>
            </a:r>
            <a:r>
              <a:rPr lang="sv-SE" sz="1500" spc="-71" dirty="0">
                <a:latin typeface="Verdana" panose="020B0604030504040204" pitchFamily="34" charset="0"/>
                <a:ea typeface="Verdana" panose="020B0604030504040204" pitchFamily="34" charset="0"/>
                <a:cs typeface="Arial"/>
              </a:rPr>
              <a:t> c</a:t>
            </a:r>
            <a:r>
              <a:rPr sz="1500" spc="-71" dirty="0" err="1">
                <a:latin typeface="Verdana" panose="020B0604030504040204" pitchFamily="34" charset="0"/>
                <a:ea typeface="Verdana" panose="020B0604030504040204" pitchFamily="34" charset="0"/>
                <a:cs typeface="Arial"/>
              </a:rPr>
              <a:t>ontains</a:t>
            </a:r>
            <a:r>
              <a:rPr sz="1500" spc="-71" dirty="0">
                <a:latin typeface="Verdana" panose="020B0604030504040204" pitchFamily="34" charset="0"/>
                <a:ea typeface="Verdana" panose="020B0604030504040204" pitchFamily="34" charset="0"/>
                <a:cs typeface="Arial"/>
              </a:rPr>
              <a:t> an element of time</a:t>
            </a:r>
          </a:p>
          <a:p>
            <a:pPr marL="352425" lvl="1">
              <a:spcBef>
                <a:spcPts val="645"/>
              </a:spcBef>
              <a:tabLst>
                <a:tab pos="567214" algn="l"/>
                <a:tab pos="567690" algn="l"/>
              </a:tabLst>
            </a:pPr>
            <a:endParaRPr sz="1300" dirty="0">
              <a:latin typeface="Arial"/>
              <a:cs typeface="Arial"/>
            </a:endParaRPr>
          </a:p>
        </p:txBody>
      </p:sp>
      <p:sp>
        <p:nvSpPr>
          <p:cNvPr id="18" name="object 18"/>
          <p:cNvSpPr txBox="1"/>
          <p:nvPr/>
        </p:nvSpPr>
        <p:spPr>
          <a:xfrm>
            <a:off x="1715681" y="3820429"/>
            <a:ext cx="956786" cy="498598"/>
          </a:xfrm>
          <a:prstGeom prst="rect">
            <a:avLst/>
          </a:prstGeom>
        </p:spPr>
        <p:txBody>
          <a:bodyPr vert="horz" wrap="square" lIns="0" tIns="0" rIns="0" bIns="0" rtlCol="0">
            <a:spAutoFit/>
          </a:bodyPr>
          <a:lstStyle/>
          <a:p>
            <a:pPr marL="9525" marR="3810">
              <a:lnSpc>
                <a:spcPct val="120000"/>
              </a:lnSpc>
            </a:pPr>
            <a:r>
              <a:rPr sz="1350" dirty="0">
                <a:solidFill>
                  <a:srgbClr val="660033"/>
                </a:solidFill>
                <a:latin typeface="Arial" panose="020B0604020202020204" pitchFamily="34" charset="0"/>
                <a:cs typeface="Arial" panose="020B0604020202020204" pitchFamily="34" charset="0"/>
              </a:rPr>
              <a:t>O</a:t>
            </a:r>
            <a:r>
              <a:rPr sz="1350" spc="-4" dirty="0">
                <a:solidFill>
                  <a:srgbClr val="660033"/>
                </a:solidFill>
                <a:latin typeface="Arial" panose="020B0604020202020204" pitchFamily="34" charset="0"/>
                <a:cs typeface="Arial" panose="020B0604020202020204" pitchFamily="34" charset="0"/>
              </a:rPr>
              <a:t>per</a:t>
            </a:r>
            <a:r>
              <a:rPr sz="1350" dirty="0">
                <a:solidFill>
                  <a:srgbClr val="660033"/>
                </a:solidFill>
                <a:latin typeface="Arial" panose="020B0604020202020204" pitchFamily="34" charset="0"/>
                <a:cs typeface="Arial" panose="020B0604020202020204" pitchFamily="34" charset="0"/>
              </a:rPr>
              <a:t>at</a:t>
            </a:r>
            <a:r>
              <a:rPr sz="1350" spc="-4" dirty="0">
                <a:solidFill>
                  <a:srgbClr val="660033"/>
                </a:solidFill>
                <a:latin typeface="Arial" panose="020B0604020202020204" pitchFamily="34" charset="0"/>
                <a:cs typeface="Arial" panose="020B0604020202020204" pitchFamily="34" charset="0"/>
              </a:rPr>
              <a:t>i</a:t>
            </a:r>
            <a:r>
              <a:rPr sz="1350" dirty="0">
                <a:solidFill>
                  <a:srgbClr val="660033"/>
                </a:solidFill>
                <a:latin typeface="Arial" panose="020B0604020202020204" pitchFamily="34" charset="0"/>
                <a:cs typeface="Arial" panose="020B0604020202020204" pitchFamily="34" charset="0"/>
              </a:rPr>
              <a:t>o</a:t>
            </a:r>
            <a:r>
              <a:rPr sz="1350" spc="4" dirty="0">
                <a:solidFill>
                  <a:srgbClr val="660033"/>
                </a:solidFill>
                <a:latin typeface="Arial" panose="020B0604020202020204" pitchFamily="34" charset="0"/>
                <a:cs typeface="Arial" panose="020B0604020202020204" pitchFamily="34" charset="0"/>
              </a:rPr>
              <a:t>n</a:t>
            </a:r>
            <a:r>
              <a:rPr sz="1350" dirty="0">
                <a:solidFill>
                  <a:srgbClr val="660033"/>
                </a:solidFill>
                <a:latin typeface="Arial" panose="020B0604020202020204" pitchFamily="34" charset="0"/>
                <a:cs typeface="Arial" panose="020B0604020202020204" pitchFamily="34" charset="0"/>
              </a:rPr>
              <a:t>al  </a:t>
            </a:r>
            <a:r>
              <a:rPr sz="1350" spc="-4" dirty="0">
                <a:solidFill>
                  <a:srgbClr val="660033"/>
                </a:solidFill>
                <a:latin typeface="Arial" panose="020B0604020202020204" pitchFamily="34" charset="0"/>
                <a:cs typeface="Arial" panose="020B0604020202020204" pitchFamily="34" charset="0"/>
              </a:rPr>
              <a:t>Systems</a:t>
            </a:r>
            <a:endParaRPr sz="1350">
              <a:latin typeface="Arial" panose="020B0604020202020204" pitchFamily="34" charset="0"/>
              <a:cs typeface="Arial" panose="020B0604020202020204" pitchFamily="34" charset="0"/>
            </a:endParaRPr>
          </a:p>
        </p:txBody>
      </p:sp>
      <p:sp>
        <p:nvSpPr>
          <p:cNvPr id="19" name="object 19"/>
          <p:cNvSpPr txBox="1"/>
          <p:nvPr/>
        </p:nvSpPr>
        <p:spPr>
          <a:xfrm>
            <a:off x="5348192" y="3918671"/>
            <a:ext cx="320516" cy="207749"/>
          </a:xfrm>
          <a:prstGeom prst="rect">
            <a:avLst/>
          </a:prstGeom>
        </p:spPr>
        <p:txBody>
          <a:bodyPr vert="horz" wrap="square" lIns="0" tIns="0" rIns="0" bIns="0" rtlCol="0">
            <a:spAutoFit/>
          </a:bodyPr>
          <a:lstStyle/>
          <a:p>
            <a:pPr marL="9525"/>
            <a:r>
              <a:rPr sz="1350" spc="-4" dirty="0">
                <a:solidFill>
                  <a:srgbClr val="660033"/>
                </a:solidFill>
                <a:latin typeface="Arial" panose="020B0604020202020204" pitchFamily="34" charset="0"/>
                <a:cs typeface="Arial" panose="020B0604020202020204" pitchFamily="34" charset="0"/>
              </a:rPr>
              <a:t>DW</a:t>
            </a:r>
            <a:endParaRPr sz="1350">
              <a:latin typeface="Arial" panose="020B0604020202020204" pitchFamily="34" charset="0"/>
              <a:cs typeface="Arial" panose="020B0604020202020204" pitchFamily="34" charset="0"/>
            </a:endParaRPr>
          </a:p>
        </p:txBody>
      </p:sp>
      <p:sp>
        <p:nvSpPr>
          <p:cNvPr id="20" name="object 20"/>
          <p:cNvSpPr txBox="1"/>
          <p:nvPr/>
        </p:nvSpPr>
        <p:spPr>
          <a:xfrm>
            <a:off x="2881313" y="3948359"/>
            <a:ext cx="922020" cy="804836"/>
          </a:xfrm>
          <a:prstGeom prst="rect">
            <a:avLst/>
          </a:prstGeom>
        </p:spPr>
        <p:txBody>
          <a:bodyPr vert="horz" wrap="square" lIns="0" tIns="0" rIns="0" bIns="0" rtlCol="0">
            <a:spAutoFit/>
          </a:bodyPr>
          <a:lstStyle/>
          <a:p>
            <a:pPr marL="204311" marR="179070" indent="-1429" algn="ctr">
              <a:lnSpc>
                <a:spcPct val="120000"/>
              </a:lnSpc>
            </a:pPr>
            <a:r>
              <a:rPr sz="1200" spc="-4" dirty="0">
                <a:solidFill>
                  <a:srgbClr val="003300"/>
                </a:solidFill>
                <a:latin typeface="Arial" panose="020B0604020202020204" pitchFamily="34" charset="0"/>
                <a:cs typeface="Arial" panose="020B0604020202020204" pitchFamily="34" charset="0"/>
              </a:rPr>
              <a:t>Order  </a:t>
            </a:r>
            <a:r>
              <a:rPr sz="1200" spc="-8" dirty="0">
                <a:solidFill>
                  <a:srgbClr val="003300"/>
                </a:solidFill>
                <a:latin typeface="Arial" panose="020B0604020202020204" pitchFamily="34" charset="0"/>
                <a:cs typeface="Arial" panose="020B0604020202020204" pitchFamily="34" charset="0"/>
              </a:rPr>
              <a:t>Sy</a:t>
            </a:r>
            <a:r>
              <a:rPr sz="1200" spc="-4" dirty="0">
                <a:solidFill>
                  <a:srgbClr val="003300"/>
                </a:solidFill>
                <a:latin typeface="Arial" panose="020B0604020202020204" pitchFamily="34" charset="0"/>
                <a:cs typeface="Arial" panose="020B0604020202020204" pitchFamily="34" charset="0"/>
              </a:rPr>
              <a:t>stem</a:t>
            </a:r>
            <a:endParaRPr sz="1200">
              <a:latin typeface="Arial" panose="020B0604020202020204" pitchFamily="34" charset="0"/>
              <a:cs typeface="Arial" panose="020B0604020202020204" pitchFamily="34" charset="0"/>
            </a:endParaRPr>
          </a:p>
          <a:p>
            <a:pPr algn="ctr">
              <a:spcBef>
                <a:spcPts val="1155"/>
              </a:spcBef>
            </a:pPr>
            <a:r>
              <a:rPr sz="1350" spc="-4" dirty="0">
                <a:latin typeface="Arial" panose="020B0604020202020204" pitchFamily="34" charset="0"/>
                <a:cs typeface="Arial" panose="020B0604020202020204" pitchFamily="34" charset="0"/>
              </a:rPr>
              <a:t>60-90</a:t>
            </a:r>
            <a:r>
              <a:rPr sz="1350" spc="-56" dirty="0">
                <a:latin typeface="Arial" panose="020B0604020202020204" pitchFamily="34" charset="0"/>
                <a:cs typeface="Arial" panose="020B0604020202020204" pitchFamily="34" charset="0"/>
              </a:rPr>
              <a:t> </a:t>
            </a:r>
            <a:r>
              <a:rPr sz="1350" spc="-4" dirty="0">
                <a:latin typeface="Arial" panose="020B0604020202020204" pitchFamily="34" charset="0"/>
                <a:cs typeface="Arial" panose="020B0604020202020204" pitchFamily="34" charset="0"/>
              </a:rPr>
              <a:t>days</a:t>
            </a:r>
            <a:endParaRPr sz="1350">
              <a:latin typeface="Arial" panose="020B0604020202020204" pitchFamily="34" charset="0"/>
              <a:cs typeface="Arial" panose="020B0604020202020204" pitchFamily="34" charset="0"/>
            </a:endParaRPr>
          </a:p>
        </p:txBody>
      </p:sp>
      <p:sp>
        <p:nvSpPr>
          <p:cNvPr id="21" name="object 21"/>
          <p:cNvSpPr/>
          <p:nvPr/>
        </p:nvSpPr>
        <p:spPr>
          <a:xfrm>
            <a:off x="5922150" y="3718884"/>
            <a:ext cx="918095" cy="797081"/>
          </a:xfrm>
          <a:prstGeom prst="rect">
            <a:avLst/>
          </a:prstGeom>
          <a:blipFill>
            <a:blip r:embed="rId4"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22" name="object 22"/>
          <p:cNvSpPr txBox="1"/>
          <p:nvPr/>
        </p:nvSpPr>
        <p:spPr>
          <a:xfrm>
            <a:off x="5857857" y="3938990"/>
            <a:ext cx="929164" cy="804836"/>
          </a:xfrm>
          <a:prstGeom prst="rect">
            <a:avLst/>
          </a:prstGeom>
        </p:spPr>
        <p:txBody>
          <a:bodyPr vert="horz" wrap="square" lIns="0" tIns="0" rIns="0" bIns="0" rtlCol="0">
            <a:spAutoFit/>
          </a:bodyPr>
          <a:lstStyle/>
          <a:p>
            <a:pPr marL="206216" marR="3810" indent="-74771">
              <a:lnSpc>
                <a:spcPct val="120000"/>
              </a:lnSpc>
            </a:pPr>
            <a:r>
              <a:rPr sz="1200" spc="-4" dirty="0">
                <a:solidFill>
                  <a:srgbClr val="003300"/>
                </a:solidFill>
                <a:latin typeface="Arial" panose="020B0604020202020204" pitchFamily="34" charset="0"/>
                <a:cs typeface="Arial" panose="020B0604020202020204" pitchFamily="34" charset="0"/>
              </a:rPr>
              <a:t>Stock</a:t>
            </a:r>
            <a:r>
              <a:rPr sz="1200" spc="-60" dirty="0">
                <a:solidFill>
                  <a:srgbClr val="003300"/>
                </a:solidFill>
                <a:latin typeface="Arial" panose="020B0604020202020204" pitchFamily="34" charset="0"/>
                <a:cs typeface="Arial" panose="020B0604020202020204" pitchFamily="34" charset="0"/>
              </a:rPr>
              <a:t> </a:t>
            </a:r>
            <a:r>
              <a:rPr sz="1200" spc="-4" dirty="0">
                <a:solidFill>
                  <a:srgbClr val="003300"/>
                </a:solidFill>
                <a:latin typeface="Arial" panose="020B0604020202020204" pitchFamily="34" charset="0"/>
                <a:cs typeface="Arial" panose="020B0604020202020204" pitchFamily="34" charset="0"/>
              </a:rPr>
              <a:t>level  Data</a:t>
            </a:r>
            <a:endParaRPr sz="1200">
              <a:latin typeface="Arial" panose="020B0604020202020204" pitchFamily="34" charset="0"/>
              <a:cs typeface="Arial" panose="020B0604020202020204" pitchFamily="34" charset="0"/>
            </a:endParaRPr>
          </a:p>
          <a:p>
            <a:pPr marL="9525">
              <a:spcBef>
                <a:spcPts val="1229"/>
              </a:spcBef>
            </a:pPr>
            <a:r>
              <a:rPr sz="1350" spc="-4" dirty="0">
                <a:latin typeface="Arial" panose="020B0604020202020204" pitchFamily="34" charset="0"/>
                <a:cs typeface="Arial" panose="020B0604020202020204" pitchFamily="34" charset="0"/>
              </a:rPr>
              <a:t>5-10</a:t>
            </a:r>
            <a:r>
              <a:rPr sz="1350" spc="-68" dirty="0">
                <a:latin typeface="Arial" panose="020B0604020202020204" pitchFamily="34" charset="0"/>
                <a:cs typeface="Arial" panose="020B0604020202020204" pitchFamily="34" charset="0"/>
              </a:rPr>
              <a:t> </a:t>
            </a:r>
            <a:r>
              <a:rPr sz="1350" spc="-4" dirty="0">
                <a:latin typeface="Arial" panose="020B0604020202020204" pitchFamily="34" charset="0"/>
                <a:cs typeface="Arial" panose="020B0604020202020204" pitchFamily="34" charset="0"/>
              </a:rPr>
              <a:t>years</a:t>
            </a:r>
            <a:endParaRPr sz="1350">
              <a:latin typeface="Arial" panose="020B0604020202020204" pitchFamily="34" charset="0"/>
              <a:cs typeface="Arial" panose="020B0604020202020204" pitchFamily="34" charset="0"/>
            </a:endParaRPr>
          </a:p>
        </p:txBody>
      </p:sp>
      <p:sp>
        <p:nvSpPr>
          <p:cNvPr id="23" name="object 23"/>
          <p:cNvSpPr txBox="1"/>
          <p:nvPr/>
        </p:nvSpPr>
        <p:spPr>
          <a:xfrm>
            <a:off x="5262543" y="1485383"/>
            <a:ext cx="1319213" cy="230832"/>
          </a:xfrm>
          <a:prstGeom prst="rect">
            <a:avLst/>
          </a:prstGeom>
        </p:spPr>
        <p:txBody>
          <a:bodyPr vert="horz" wrap="square" lIns="0" tIns="0" rIns="0" bIns="0" rtlCol="0">
            <a:spAutoFit/>
          </a:bodyPr>
          <a:lstStyle/>
          <a:p>
            <a:pPr marL="9525"/>
            <a:r>
              <a:rPr sz="1500" spc="-98" dirty="0">
                <a:latin typeface="Arial"/>
                <a:cs typeface="Arial"/>
              </a:rPr>
              <a:t>(</a:t>
            </a:r>
            <a:r>
              <a:rPr sz="1500" b="1" spc="-98" dirty="0">
                <a:solidFill>
                  <a:srgbClr val="006600"/>
                </a:solidFill>
                <a:latin typeface="Arial"/>
                <a:cs typeface="Arial"/>
              </a:rPr>
              <a:t>Historical</a:t>
            </a:r>
            <a:r>
              <a:rPr sz="1500" b="1" spc="-150" dirty="0">
                <a:solidFill>
                  <a:srgbClr val="006600"/>
                </a:solidFill>
                <a:latin typeface="Arial"/>
                <a:cs typeface="Arial"/>
              </a:rPr>
              <a:t> </a:t>
            </a:r>
            <a:r>
              <a:rPr sz="1500" b="1" spc="-68" dirty="0">
                <a:solidFill>
                  <a:srgbClr val="006600"/>
                </a:solidFill>
                <a:latin typeface="Arial"/>
                <a:cs typeface="Arial"/>
              </a:rPr>
              <a:t>data</a:t>
            </a:r>
            <a:r>
              <a:rPr sz="1500" spc="-68" dirty="0" smtClean="0">
                <a:latin typeface="Arial"/>
                <a:cs typeface="Arial"/>
              </a:rPr>
              <a:t>)</a:t>
            </a:r>
            <a:endParaRPr sz="1500" dirty="0">
              <a:latin typeface="Arial"/>
              <a:cs typeface="Arial"/>
            </a:endParaRPr>
          </a:p>
        </p:txBody>
      </p:sp>
    </p:spTree>
    <p:extLst>
      <p:ext uri="{BB962C8B-B14F-4D97-AF65-F5344CB8AC3E}">
        <p14:creationId xmlns:p14="http://schemas.microsoft.com/office/powerpoint/2010/main" val="780402996"/>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5670907" y="2946487"/>
            <a:ext cx="320516" cy="207749"/>
          </a:xfrm>
          <a:prstGeom prst="rect">
            <a:avLst/>
          </a:prstGeom>
        </p:spPr>
        <p:txBody>
          <a:bodyPr vert="horz" wrap="square" lIns="0" tIns="0" rIns="0" bIns="0" rtlCol="0">
            <a:spAutoFit/>
          </a:bodyPr>
          <a:lstStyle/>
          <a:p>
            <a:pPr marL="9525"/>
            <a:r>
              <a:rPr sz="1350" spc="-4" dirty="0">
                <a:solidFill>
                  <a:srgbClr val="660033"/>
                </a:solidFill>
                <a:latin typeface="Arial" panose="020B0604020202020204" pitchFamily="34" charset="0"/>
                <a:cs typeface="Arial" panose="020B0604020202020204" pitchFamily="34" charset="0"/>
              </a:rPr>
              <a:t>DW</a:t>
            </a:r>
            <a:endParaRPr sz="1350">
              <a:latin typeface="Arial" panose="020B0604020202020204" pitchFamily="34" charset="0"/>
              <a:cs typeface="Arial" panose="020B0604020202020204" pitchFamily="34" charset="0"/>
            </a:endParaRPr>
          </a:p>
        </p:txBody>
      </p:sp>
      <p:sp>
        <p:nvSpPr>
          <p:cNvPr id="12" name="object 12"/>
          <p:cNvSpPr/>
          <p:nvPr/>
        </p:nvSpPr>
        <p:spPr>
          <a:xfrm>
            <a:off x="1682312" y="3877758"/>
            <a:ext cx="427673" cy="190024"/>
          </a:xfrm>
          <a:custGeom>
            <a:avLst/>
            <a:gdLst/>
            <a:ahLst/>
            <a:cxnLst/>
            <a:rect l="l" t="t" r="r" b="b"/>
            <a:pathLst>
              <a:path w="570230" h="253364">
                <a:moveTo>
                  <a:pt x="0" y="253225"/>
                </a:moveTo>
                <a:lnTo>
                  <a:pt x="569747" y="0"/>
                </a:lnTo>
              </a:path>
            </a:pathLst>
          </a:custGeom>
          <a:ln w="50800">
            <a:solidFill>
              <a:srgbClr val="1F497D"/>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3" name="object 13"/>
          <p:cNvSpPr/>
          <p:nvPr/>
        </p:nvSpPr>
        <p:spPr>
          <a:xfrm>
            <a:off x="2069004" y="3833276"/>
            <a:ext cx="128111" cy="104775"/>
          </a:xfrm>
          <a:custGeom>
            <a:avLst/>
            <a:gdLst/>
            <a:ahLst/>
            <a:cxnLst/>
            <a:rect l="l" t="t" r="r" b="b"/>
            <a:pathLst>
              <a:path w="170814" h="139700">
                <a:moveTo>
                  <a:pt x="0" y="0"/>
                </a:moveTo>
                <a:lnTo>
                  <a:pt x="61899" y="139268"/>
                </a:lnTo>
                <a:lnTo>
                  <a:pt x="170205" y="7734"/>
                </a:lnTo>
                <a:lnTo>
                  <a:pt x="0" y="0"/>
                </a:lnTo>
                <a:close/>
              </a:path>
            </a:pathLst>
          </a:custGeom>
          <a:solidFill>
            <a:srgbClr val="1F497D"/>
          </a:solid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4" name="object 14"/>
          <p:cNvSpPr/>
          <p:nvPr/>
        </p:nvSpPr>
        <p:spPr>
          <a:xfrm>
            <a:off x="1625162" y="3496177"/>
            <a:ext cx="479584" cy="170497"/>
          </a:xfrm>
          <a:custGeom>
            <a:avLst/>
            <a:gdLst/>
            <a:ahLst/>
            <a:cxnLst/>
            <a:rect l="l" t="t" r="r" b="b"/>
            <a:pathLst>
              <a:path w="639444" h="227329">
                <a:moveTo>
                  <a:pt x="0" y="0"/>
                </a:moveTo>
                <a:lnTo>
                  <a:pt x="639165" y="227317"/>
                </a:lnTo>
              </a:path>
            </a:pathLst>
          </a:custGeom>
          <a:ln w="50799">
            <a:solidFill>
              <a:srgbClr val="1F497D"/>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5" name="object 15"/>
          <p:cNvSpPr/>
          <p:nvPr/>
        </p:nvSpPr>
        <p:spPr>
          <a:xfrm>
            <a:off x="2067434" y="3606433"/>
            <a:ext cx="127159" cy="108109"/>
          </a:xfrm>
          <a:custGeom>
            <a:avLst/>
            <a:gdLst/>
            <a:ahLst/>
            <a:cxnLst/>
            <a:rect l="l" t="t" r="r" b="b"/>
            <a:pathLst>
              <a:path w="169544" h="144145">
                <a:moveTo>
                  <a:pt x="51079" y="0"/>
                </a:moveTo>
                <a:lnTo>
                  <a:pt x="0" y="143586"/>
                </a:lnTo>
                <a:lnTo>
                  <a:pt x="169125" y="122872"/>
                </a:lnTo>
                <a:lnTo>
                  <a:pt x="51079" y="0"/>
                </a:lnTo>
                <a:close/>
              </a:path>
            </a:pathLst>
          </a:custGeom>
          <a:solidFill>
            <a:srgbClr val="1F497D"/>
          </a:solid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6" name="object 16"/>
          <p:cNvSpPr/>
          <p:nvPr/>
        </p:nvSpPr>
        <p:spPr>
          <a:xfrm>
            <a:off x="3143098" y="3496175"/>
            <a:ext cx="368141" cy="138113"/>
          </a:xfrm>
          <a:custGeom>
            <a:avLst/>
            <a:gdLst/>
            <a:ahLst/>
            <a:cxnLst/>
            <a:rect l="l" t="t" r="r" b="b"/>
            <a:pathLst>
              <a:path w="490854" h="184150">
                <a:moveTo>
                  <a:pt x="0" y="184010"/>
                </a:moveTo>
                <a:lnTo>
                  <a:pt x="490689" y="0"/>
                </a:lnTo>
              </a:path>
            </a:pathLst>
          </a:custGeom>
          <a:ln w="50799">
            <a:solidFill>
              <a:srgbClr val="1F497D"/>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7" name="object 17"/>
          <p:cNvSpPr/>
          <p:nvPr/>
        </p:nvSpPr>
        <p:spPr>
          <a:xfrm>
            <a:off x="3053909" y="3573988"/>
            <a:ext cx="127159" cy="107156"/>
          </a:xfrm>
          <a:custGeom>
            <a:avLst/>
            <a:gdLst/>
            <a:ahLst/>
            <a:cxnLst/>
            <a:rect l="l" t="t" r="r" b="b"/>
            <a:pathLst>
              <a:path w="169545" h="142875">
                <a:moveTo>
                  <a:pt x="115950" y="0"/>
                </a:moveTo>
                <a:lnTo>
                  <a:pt x="0" y="124853"/>
                </a:lnTo>
                <a:lnTo>
                  <a:pt x="169456" y="142697"/>
                </a:lnTo>
                <a:lnTo>
                  <a:pt x="115950" y="0"/>
                </a:lnTo>
                <a:close/>
              </a:path>
            </a:pathLst>
          </a:custGeom>
          <a:solidFill>
            <a:srgbClr val="1F497D"/>
          </a:solid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8" name="object 18"/>
          <p:cNvSpPr/>
          <p:nvPr/>
        </p:nvSpPr>
        <p:spPr>
          <a:xfrm>
            <a:off x="3143098" y="3872521"/>
            <a:ext cx="368141" cy="138113"/>
          </a:xfrm>
          <a:custGeom>
            <a:avLst/>
            <a:gdLst/>
            <a:ahLst/>
            <a:cxnLst/>
            <a:rect l="l" t="t" r="r" b="b"/>
            <a:pathLst>
              <a:path w="490854" h="184150">
                <a:moveTo>
                  <a:pt x="0" y="0"/>
                </a:moveTo>
                <a:lnTo>
                  <a:pt x="490689" y="184010"/>
                </a:lnTo>
              </a:path>
            </a:pathLst>
          </a:custGeom>
          <a:ln w="50799">
            <a:solidFill>
              <a:srgbClr val="1F497D"/>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9" name="object 19"/>
          <p:cNvSpPr/>
          <p:nvPr/>
        </p:nvSpPr>
        <p:spPr>
          <a:xfrm>
            <a:off x="3053909" y="3825695"/>
            <a:ext cx="127159" cy="107156"/>
          </a:xfrm>
          <a:custGeom>
            <a:avLst/>
            <a:gdLst/>
            <a:ahLst/>
            <a:cxnLst/>
            <a:rect l="l" t="t" r="r" b="b"/>
            <a:pathLst>
              <a:path w="169545" h="142875">
                <a:moveTo>
                  <a:pt x="169456" y="0"/>
                </a:moveTo>
                <a:lnTo>
                  <a:pt x="0" y="17843"/>
                </a:lnTo>
                <a:lnTo>
                  <a:pt x="115950" y="142697"/>
                </a:lnTo>
                <a:lnTo>
                  <a:pt x="169456" y="0"/>
                </a:lnTo>
                <a:close/>
              </a:path>
            </a:pathLst>
          </a:custGeom>
          <a:solidFill>
            <a:srgbClr val="1F497D"/>
          </a:solid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20" name="object 20"/>
          <p:cNvSpPr txBox="1"/>
          <p:nvPr/>
        </p:nvSpPr>
        <p:spPr>
          <a:xfrm>
            <a:off x="940553" y="3348921"/>
            <a:ext cx="3180874" cy="207749"/>
          </a:xfrm>
          <a:prstGeom prst="rect">
            <a:avLst/>
          </a:prstGeom>
        </p:spPr>
        <p:txBody>
          <a:bodyPr vert="horz" wrap="square" lIns="0" tIns="0" rIns="0" bIns="0" rtlCol="0">
            <a:spAutoFit/>
          </a:bodyPr>
          <a:lstStyle/>
          <a:p>
            <a:pPr marL="9525">
              <a:tabLst>
                <a:tab pos="2637949" algn="l"/>
              </a:tabLst>
            </a:pPr>
            <a:r>
              <a:rPr sz="1350" spc="-4" dirty="0">
                <a:latin typeface="Arial" panose="020B0604020202020204" pitchFamily="34" charset="0"/>
                <a:cs typeface="Arial" panose="020B0604020202020204" pitchFamily="34" charset="0"/>
              </a:rPr>
              <a:t>Cre</a:t>
            </a:r>
            <a:r>
              <a:rPr sz="1350" dirty="0">
                <a:latin typeface="Arial" panose="020B0604020202020204" pitchFamily="34" charset="0"/>
                <a:cs typeface="Arial" panose="020B0604020202020204" pitchFamily="34" charset="0"/>
              </a:rPr>
              <a:t>ate	</a:t>
            </a:r>
            <a:r>
              <a:rPr sz="1350" spc="-4" dirty="0">
                <a:latin typeface="Arial" panose="020B0604020202020204" pitchFamily="34" charset="0"/>
                <a:cs typeface="Arial" panose="020B0604020202020204" pitchFamily="34" charset="0"/>
              </a:rPr>
              <a:t>Dele</a:t>
            </a:r>
            <a:r>
              <a:rPr sz="1350" dirty="0">
                <a:latin typeface="Arial" panose="020B0604020202020204" pitchFamily="34" charset="0"/>
                <a:cs typeface="Arial" panose="020B0604020202020204" pitchFamily="34" charset="0"/>
              </a:rPr>
              <a:t>te</a:t>
            </a:r>
            <a:endParaRPr sz="1350">
              <a:latin typeface="Arial" panose="020B0604020202020204" pitchFamily="34" charset="0"/>
              <a:cs typeface="Arial" panose="020B0604020202020204" pitchFamily="34" charset="0"/>
            </a:endParaRPr>
          </a:p>
        </p:txBody>
      </p:sp>
      <p:sp>
        <p:nvSpPr>
          <p:cNvPr id="21" name="object 21"/>
          <p:cNvSpPr txBox="1"/>
          <p:nvPr/>
        </p:nvSpPr>
        <p:spPr>
          <a:xfrm>
            <a:off x="940552" y="3954997"/>
            <a:ext cx="3259414" cy="207749"/>
          </a:xfrm>
          <a:prstGeom prst="rect">
            <a:avLst/>
          </a:prstGeom>
        </p:spPr>
        <p:txBody>
          <a:bodyPr vert="horz" wrap="square" lIns="0" tIns="0" rIns="0" bIns="0" rtlCol="0">
            <a:spAutoFit/>
          </a:bodyPr>
          <a:lstStyle/>
          <a:p>
            <a:pPr marL="9525">
              <a:tabLst>
                <a:tab pos="2637949" algn="l"/>
              </a:tabLst>
            </a:pPr>
            <a:r>
              <a:rPr sz="1350" spc="-4" dirty="0">
                <a:latin typeface="Arial" panose="020B0604020202020204" pitchFamily="34" charset="0"/>
                <a:cs typeface="Arial" panose="020B0604020202020204" pitchFamily="34" charset="0"/>
              </a:rPr>
              <a:t>Update	</a:t>
            </a:r>
            <a:r>
              <a:rPr lang="sv-SE" sz="1350" spc="-4" dirty="0" smtClean="0">
                <a:latin typeface="Arial" panose="020B0604020202020204" pitchFamily="34" charset="0"/>
                <a:cs typeface="Arial" panose="020B0604020202020204" pitchFamily="34" charset="0"/>
              </a:rPr>
              <a:t>Read</a:t>
            </a:r>
            <a:endParaRPr sz="1350" dirty="0">
              <a:latin typeface="Arial" panose="020B0604020202020204" pitchFamily="34" charset="0"/>
              <a:cs typeface="Arial" panose="020B0604020202020204" pitchFamily="34" charset="0"/>
            </a:endParaRPr>
          </a:p>
        </p:txBody>
      </p:sp>
      <p:sp>
        <p:nvSpPr>
          <p:cNvPr id="22" name="object 22"/>
          <p:cNvSpPr/>
          <p:nvPr/>
        </p:nvSpPr>
        <p:spPr>
          <a:xfrm>
            <a:off x="4997013" y="3784315"/>
            <a:ext cx="340994" cy="6668"/>
          </a:xfrm>
          <a:custGeom>
            <a:avLst/>
            <a:gdLst/>
            <a:ahLst/>
            <a:cxnLst/>
            <a:rect l="l" t="t" r="r" b="b"/>
            <a:pathLst>
              <a:path w="454660" h="8889">
                <a:moveTo>
                  <a:pt x="0" y="0"/>
                </a:moveTo>
                <a:lnTo>
                  <a:pt x="454050" y="8686"/>
                </a:lnTo>
              </a:path>
            </a:pathLst>
          </a:custGeom>
          <a:ln w="50800">
            <a:solidFill>
              <a:srgbClr val="1F497D"/>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23" name="object 23"/>
          <p:cNvSpPr/>
          <p:nvPr/>
        </p:nvSpPr>
        <p:spPr>
          <a:xfrm>
            <a:off x="5317406" y="3733319"/>
            <a:ext cx="115729" cy="114300"/>
          </a:xfrm>
          <a:custGeom>
            <a:avLst/>
            <a:gdLst/>
            <a:ahLst/>
            <a:cxnLst/>
            <a:rect l="l" t="t" r="r" b="b"/>
            <a:pathLst>
              <a:path w="154304" h="152400">
                <a:moveTo>
                  <a:pt x="2921" y="0"/>
                </a:moveTo>
                <a:lnTo>
                  <a:pt x="0" y="152374"/>
                </a:lnTo>
                <a:lnTo>
                  <a:pt x="153835" y="79108"/>
                </a:lnTo>
                <a:lnTo>
                  <a:pt x="2921" y="0"/>
                </a:lnTo>
                <a:close/>
              </a:path>
            </a:pathLst>
          </a:custGeom>
          <a:solidFill>
            <a:srgbClr val="1F497D"/>
          </a:solid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26" name="object 26"/>
          <p:cNvSpPr txBox="1"/>
          <p:nvPr/>
        </p:nvSpPr>
        <p:spPr>
          <a:xfrm>
            <a:off x="4962483" y="3426318"/>
            <a:ext cx="393383" cy="207749"/>
          </a:xfrm>
          <a:prstGeom prst="rect">
            <a:avLst/>
          </a:prstGeom>
        </p:spPr>
        <p:txBody>
          <a:bodyPr vert="horz" wrap="square" lIns="0" tIns="0" rIns="0" bIns="0" rtlCol="0">
            <a:spAutoFit/>
          </a:bodyPr>
          <a:lstStyle/>
          <a:p>
            <a:pPr marL="9525"/>
            <a:r>
              <a:rPr sz="1350" dirty="0">
                <a:latin typeface="Arial" panose="020B0604020202020204" pitchFamily="34" charset="0"/>
                <a:cs typeface="Arial" panose="020B0604020202020204" pitchFamily="34" charset="0"/>
              </a:rPr>
              <a:t>Load</a:t>
            </a:r>
            <a:endParaRPr sz="1350">
              <a:latin typeface="Arial" panose="020B0604020202020204" pitchFamily="34" charset="0"/>
              <a:cs typeface="Arial" panose="020B0604020202020204" pitchFamily="34" charset="0"/>
            </a:endParaRPr>
          </a:p>
        </p:txBody>
      </p:sp>
      <p:sp>
        <p:nvSpPr>
          <p:cNvPr id="27" name="object 27"/>
          <p:cNvSpPr txBox="1"/>
          <p:nvPr/>
        </p:nvSpPr>
        <p:spPr>
          <a:xfrm>
            <a:off x="6509306" y="3482211"/>
            <a:ext cx="581501" cy="207749"/>
          </a:xfrm>
          <a:prstGeom prst="rect">
            <a:avLst/>
          </a:prstGeom>
        </p:spPr>
        <p:txBody>
          <a:bodyPr vert="horz" wrap="square" lIns="0" tIns="0" rIns="0" bIns="0" rtlCol="0">
            <a:spAutoFit/>
          </a:bodyPr>
          <a:lstStyle/>
          <a:p>
            <a:pPr marL="9525"/>
            <a:r>
              <a:rPr sz="1350" dirty="0">
                <a:latin typeface="Arial" panose="020B0604020202020204" pitchFamily="34" charset="0"/>
                <a:cs typeface="Arial" panose="020B0604020202020204" pitchFamily="34" charset="0"/>
              </a:rPr>
              <a:t>A</a:t>
            </a:r>
            <a:r>
              <a:rPr sz="1350" spc="-4" dirty="0">
                <a:latin typeface="Arial" panose="020B0604020202020204" pitchFamily="34" charset="0"/>
                <a:cs typeface="Arial" panose="020B0604020202020204" pitchFamily="34" charset="0"/>
              </a:rPr>
              <a:t>cce</a:t>
            </a:r>
            <a:r>
              <a:rPr sz="1350" dirty="0">
                <a:latin typeface="Arial" panose="020B0604020202020204" pitchFamily="34" charset="0"/>
                <a:cs typeface="Arial" panose="020B0604020202020204" pitchFamily="34" charset="0"/>
              </a:rPr>
              <a:t>ss</a:t>
            </a:r>
            <a:endParaRPr sz="1350">
              <a:latin typeface="Arial" panose="020B0604020202020204" pitchFamily="34" charset="0"/>
              <a:cs typeface="Arial" panose="020B0604020202020204" pitchFamily="34" charset="0"/>
            </a:endParaRPr>
          </a:p>
        </p:txBody>
      </p:sp>
      <p:sp>
        <p:nvSpPr>
          <p:cNvPr id="28" name="object 28"/>
          <p:cNvSpPr/>
          <p:nvPr/>
        </p:nvSpPr>
        <p:spPr>
          <a:xfrm>
            <a:off x="5429618" y="3321032"/>
            <a:ext cx="1033648" cy="797088"/>
          </a:xfrm>
          <a:prstGeom prst="rect">
            <a:avLst/>
          </a:prstGeom>
          <a:blipFill>
            <a:blip r:embed="rId2"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29" name="object 29"/>
          <p:cNvSpPr txBox="1"/>
          <p:nvPr/>
        </p:nvSpPr>
        <p:spPr>
          <a:xfrm>
            <a:off x="5567341" y="3541144"/>
            <a:ext cx="806291" cy="443198"/>
          </a:xfrm>
          <a:prstGeom prst="rect">
            <a:avLst/>
          </a:prstGeom>
        </p:spPr>
        <p:txBody>
          <a:bodyPr vert="horz" wrap="square" lIns="0" tIns="0" rIns="0" bIns="0" rtlCol="0">
            <a:spAutoFit/>
          </a:bodyPr>
          <a:lstStyle/>
          <a:p>
            <a:pPr marL="83820" marR="3810" indent="-74771">
              <a:lnSpc>
                <a:spcPct val="120000"/>
              </a:lnSpc>
            </a:pPr>
            <a:r>
              <a:rPr sz="1200" spc="-4" dirty="0">
                <a:solidFill>
                  <a:srgbClr val="003300"/>
                </a:solidFill>
                <a:latin typeface="Arial" panose="020B0604020202020204" pitchFamily="34" charset="0"/>
                <a:cs typeface="Arial" panose="020B0604020202020204" pitchFamily="34" charset="0"/>
              </a:rPr>
              <a:t>Stock</a:t>
            </a:r>
            <a:r>
              <a:rPr sz="1200" spc="-60" dirty="0">
                <a:solidFill>
                  <a:srgbClr val="003300"/>
                </a:solidFill>
                <a:latin typeface="Arial" panose="020B0604020202020204" pitchFamily="34" charset="0"/>
                <a:cs typeface="Arial" panose="020B0604020202020204" pitchFamily="34" charset="0"/>
              </a:rPr>
              <a:t> </a:t>
            </a:r>
            <a:r>
              <a:rPr sz="1200" spc="-4" dirty="0">
                <a:solidFill>
                  <a:srgbClr val="003300"/>
                </a:solidFill>
                <a:latin typeface="Arial" panose="020B0604020202020204" pitchFamily="34" charset="0"/>
                <a:cs typeface="Arial" panose="020B0604020202020204" pitchFamily="34" charset="0"/>
              </a:rPr>
              <a:t>level  Data</a:t>
            </a:r>
            <a:endParaRPr sz="1200">
              <a:latin typeface="Arial" panose="020B0604020202020204" pitchFamily="34" charset="0"/>
              <a:cs typeface="Arial" panose="020B0604020202020204" pitchFamily="34" charset="0"/>
            </a:endParaRPr>
          </a:p>
        </p:txBody>
      </p:sp>
      <p:sp>
        <p:nvSpPr>
          <p:cNvPr id="30" name="object 30"/>
          <p:cNvSpPr/>
          <p:nvPr/>
        </p:nvSpPr>
        <p:spPr>
          <a:xfrm>
            <a:off x="2208092" y="3287782"/>
            <a:ext cx="826388" cy="826388"/>
          </a:xfrm>
          <a:prstGeom prst="rect">
            <a:avLst/>
          </a:prstGeom>
          <a:blipFill>
            <a:blip r:embed="rId3"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31" name="object 31"/>
          <p:cNvSpPr/>
          <p:nvPr/>
        </p:nvSpPr>
        <p:spPr>
          <a:xfrm>
            <a:off x="2243268" y="3308031"/>
            <a:ext cx="756080" cy="756084"/>
          </a:xfrm>
          <a:prstGeom prst="rect">
            <a:avLst/>
          </a:prstGeom>
          <a:blipFill>
            <a:blip r:embed="rId4"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32" name="object 32"/>
          <p:cNvSpPr/>
          <p:nvPr/>
        </p:nvSpPr>
        <p:spPr>
          <a:xfrm>
            <a:off x="2243263" y="3434045"/>
            <a:ext cx="756285" cy="126206"/>
          </a:xfrm>
          <a:custGeom>
            <a:avLst/>
            <a:gdLst/>
            <a:ahLst/>
            <a:cxnLst/>
            <a:rect l="l" t="t" r="r" b="b"/>
            <a:pathLst>
              <a:path w="1008380" h="168275">
                <a:moveTo>
                  <a:pt x="1008113" y="0"/>
                </a:moveTo>
                <a:lnTo>
                  <a:pt x="990107" y="44667"/>
                </a:lnTo>
                <a:lnTo>
                  <a:pt x="939293" y="84804"/>
                </a:lnTo>
                <a:lnTo>
                  <a:pt x="903085" y="102674"/>
                </a:lnTo>
                <a:lnTo>
                  <a:pt x="860477" y="118810"/>
                </a:lnTo>
                <a:lnTo>
                  <a:pt x="812069" y="133012"/>
                </a:lnTo>
                <a:lnTo>
                  <a:pt x="758463" y="145081"/>
                </a:lnTo>
                <a:lnTo>
                  <a:pt x="700258" y="154817"/>
                </a:lnTo>
                <a:lnTo>
                  <a:pt x="638056" y="162019"/>
                </a:lnTo>
                <a:lnTo>
                  <a:pt x="572457" y="166487"/>
                </a:lnTo>
                <a:lnTo>
                  <a:pt x="504063" y="168021"/>
                </a:lnTo>
                <a:lnTo>
                  <a:pt x="435665" y="166487"/>
                </a:lnTo>
                <a:lnTo>
                  <a:pt x="370063" y="162019"/>
                </a:lnTo>
                <a:lnTo>
                  <a:pt x="307859" y="154817"/>
                </a:lnTo>
                <a:lnTo>
                  <a:pt x="249653" y="145081"/>
                </a:lnTo>
                <a:lnTo>
                  <a:pt x="196046" y="133012"/>
                </a:lnTo>
                <a:lnTo>
                  <a:pt x="147637" y="118810"/>
                </a:lnTo>
                <a:lnTo>
                  <a:pt x="105028" y="102674"/>
                </a:lnTo>
                <a:lnTo>
                  <a:pt x="68819" y="84804"/>
                </a:lnTo>
                <a:lnTo>
                  <a:pt x="18005" y="44667"/>
                </a:lnTo>
                <a:lnTo>
                  <a:pt x="4601" y="22800"/>
                </a:lnTo>
                <a:lnTo>
                  <a:pt x="0" y="0"/>
                </a:lnTo>
              </a:path>
            </a:pathLst>
          </a:custGeom>
          <a:ln w="9524">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33" name="object 33"/>
          <p:cNvSpPr/>
          <p:nvPr/>
        </p:nvSpPr>
        <p:spPr>
          <a:xfrm>
            <a:off x="2243263" y="3308029"/>
            <a:ext cx="756285" cy="756285"/>
          </a:xfrm>
          <a:custGeom>
            <a:avLst/>
            <a:gdLst/>
            <a:ahLst/>
            <a:cxnLst/>
            <a:rect l="l" t="t" r="r" b="b"/>
            <a:pathLst>
              <a:path w="1008380" h="1008379">
                <a:moveTo>
                  <a:pt x="0" y="168020"/>
                </a:moveTo>
                <a:lnTo>
                  <a:pt x="18005" y="123353"/>
                </a:lnTo>
                <a:lnTo>
                  <a:pt x="68819" y="83216"/>
                </a:lnTo>
                <a:lnTo>
                  <a:pt x="105027" y="65346"/>
                </a:lnTo>
                <a:lnTo>
                  <a:pt x="147635" y="49210"/>
                </a:lnTo>
                <a:lnTo>
                  <a:pt x="196043" y="35008"/>
                </a:lnTo>
                <a:lnTo>
                  <a:pt x="249650" y="22939"/>
                </a:lnTo>
                <a:lnTo>
                  <a:pt x="307854" y="13203"/>
                </a:lnTo>
                <a:lnTo>
                  <a:pt x="370056" y="6001"/>
                </a:lnTo>
                <a:lnTo>
                  <a:pt x="435655" y="1533"/>
                </a:lnTo>
                <a:lnTo>
                  <a:pt x="504050" y="0"/>
                </a:lnTo>
                <a:lnTo>
                  <a:pt x="572448" y="1533"/>
                </a:lnTo>
                <a:lnTo>
                  <a:pt x="638049" y="6001"/>
                </a:lnTo>
                <a:lnTo>
                  <a:pt x="700253" y="13203"/>
                </a:lnTo>
                <a:lnTo>
                  <a:pt x="758459" y="22939"/>
                </a:lnTo>
                <a:lnTo>
                  <a:pt x="812067" y="35008"/>
                </a:lnTo>
                <a:lnTo>
                  <a:pt x="860475" y="49210"/>
                </a:lnTo>
                <a:lnTo>
                  <a:pt x="903084" y="65346"/>
                </a:lnTo>
                <a:lnTo>
                  <a:pt x="939293" y="83216"/>
                </a:lnTo>
                <a:lnTo>
                  <a:pt x="990107" y="123353"/>
                </a:lnTo>
                <a:lnTo>
                  <a:pt x="1008113" y="168020"/>
                </a:lnTo>
                <a:lnTo>
                  <a:pt x="1008113" y="840092"/>
                </a:lnTo>
                <a:lnTo>
                  <a:pt x="990107" y="884760"/>
                </a:lnTo>
                <a:lnTo>
                  <a:pt x="939293" y="924897"/>
                </a:lnTo>
                <a:lnTo>
                  <a:pt x="903084" y="942766"/>
                </a:lnTo>
                <a:lnTo>
                  <a:pt x="860475" y="958902"/>
                </a:lnTo>
                <a:lnTo>
                  <a:pt x="812067" y="973105"/>
                </a:lnTo>
                <a:lnTo>
                  <a:pt x="758459" y="985174"/>
                </a:lnTo>
                <a:lnTo>
                  <a:pt x="700253" y="994909"/>
                </a:lnTo>
                <a:lnTo>
                  <a:pt x="638049" y="1002111"/>
                </a:lnTo>
                <a:lnTo>
                  <a:pt x="572448" y="1006579"/>
                </a:lnTo>
                <a:lnTo>
                  <a:pt x="504050" y="1008113"/>
                </a:lnTo>
                <a:lnTo>
                  <a:pt x="435655" y="1006579"/>
                </a:lnTo>
                <a:lnTo>
                  <a:pt x="370056" y="1002111"/>
                </a:lnTo>
                <a:lnTo>
                  <a:pt x="307854" y="994909"/>
                </a:lnTo>
                <a:lnTo>
                  <a:pt x="249650" y="985174"/>
                </a:lnTo>
                <a:lnTo>
                  <a:pt x="196043" y="973105"/>
                </a:lnTo>
                <a:lnTo>
                  <a:pt x="147635" y="958902"/>
                </a:lnTo>
                <a:lnTo>
                  <a:pt x="105027" y="942766"/>
                </a:lnTo>
                <a:lnTo>
                  <a:pt x="68819" y="924897"/>
                </a:lnTo>
                <a:lnTo>
                  <a:pt x="18005" y="884760"/>
                </a:lnTo>
                <a:lnTo>
                  <a:pt x="0" y="840092"/>
                </a:lnTo>
                <a:lnTo>
                  <a:pt x="0" y="168020"/>
                </a:lnTo>
                <a:close/>
              </a:path>
            </a:pathLst>
          </a:custGeom>
          <a:ln w="9525">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34" name="object 34"/>
          <p:cNvSpPr txBox="1"/>
          <p:nvPr/>
        </p:nvSpPr>
        <p:spPr>
          <a:xfrm>
            <a:off x="2367894" y="3550513"/>
            <a:ext cx="551498" cy="443198"/>
          </a:xfrm>
          <a:prstGeom prst="rect">
            <a:avLst/>
          </a:prstGeom>
        </p:spPr>
        <p:txBody>
          <a:bodyPr vert="horz" wrap="square" lIns="0" tIns="0" rIns="0" bIns="0" rtlCol="0">
            <a:spAutoFit/>
          </a:bodyPr>
          <a:lstStyle/>
          <a:p>
            <a:pPr marL="9525" marR="3810" indent="45244">
              <a:lnSpc>
                <a:spcPct val="120000"/>
              </a:lnSpc>
            </a:pPr>
            <a:r>
              <a:rPr sz="1200" spc="-4" dirty="0">
                <a:solidFill>
                  <a:srgbClr val="003300"/>
                </a:solidFill>
                <a:latin typeface="Arial" panose="020B0604020202020204" pitchFamily="34" charset="0"/>
                <a:cs typeface="Arial" panose="020B0604020202020204" pitchFamily="34" charset="0"/>
              </a:rPr>
              <a:t>Order  </a:t>
            </a:r>
            <a:r>
              <a:rPr sz="1200" spc="-8" dirty="0">
                <a:solidFill>
                  <a:srgbClr val="003300"/>
                </a:solidFill>
                <a:latin typeface="Arial" panose="020B0604020202020204" pitchFamily="34" charset="0"/>
                <a:cs typeface="Arial" panose="020B0604020202020204" pitchFamily="34" charset="0"/>
              </a:rPr>
              <a:t>Sy</a:t>
            </a:r>
            <a:r>
              <a:rPr sz="1200" spc="-4" dirty="0">
                <a:solidFill>
                  <a:srgbClr val="003300"/>
                </a:solidFill>
                <a:latin typeface="Arial" panose="020B0604020202020204" pitchFamily="34" charset="0"/>
                <a:cs typeface="Arial" panose="020B0604020202020204" pitchFamily="34" charset="0"/>
              </a:rPr>
              <a:t>stem</a:t>
            </a:r>
            <a:endParaRPr sz="1200">
              <a:latin typeface="Arial" panose="020B0604020202020204" pitchFamily="34" charset="0"/>
              <a:cs typeface="Arial" panose="020B0604020202020204" pitchFamily="34" charset="0"/>
            </a:endParaRPr>
          </a:p>
        </p:txBody>
      </p:sp>
      <p:sp>
        <p:nvSpPr>
          <p:cNvPr id="35" name="object 35"/>
          <p:cNvSpPr txBox="1"/>
          <p:nvPr/>
        </p:nvSpPr>
        <p:spPr>
          <a:xfrm>
            <a:off x="330829" y="720090"/>
            <a:ext cx="6430113" cy="430887"/>
          </a:xfrm>
          <a:prstGeom prst="rect">
            <a:avLst/>
          </a:prstGeom>
        </p:spPr>
        <p:txBody>
          <a:bodyPr vert="horz" wrap="square" lIns="0" tIns="0" rIns="0" bIns="0" rtlCol="0">
            <a:spAutoFit/>
          </a:bodyPr>
          <a:lstStyle/>
          <a:p>
            <a:pPr marL="448151"/>
            <a:r>
              <a:rPr sz="2800" b="1" spc="-188" dirty="0">
                <a:latin typeface="Verdana" panose="020B0604030504040204" pitchFamily="34" charset="0"/>
                <a:ea typeface="Verdana" panose="020B0604030504040204" pitchFamily="34" charset="0"/>
                <a:cs typeface="Arial"/>
              </a:rPr>
              <a:t>Data Warehouse </a:t>
            </a:r>
            <a:r>
              <a:rPr lang="sv-SE" sz="2800" b="1" spc="-188" dirty="0">
                <a:latin typeface="Verdana" panose="020B0604030504040204" pitchFamily="34" charset="0"/>
                <a:ea typeface="Verdana" panose="020B0604030504040204" pitchFamily="34" charset="0"/>
                <a:cs typeface="Arial"/>
              </a:rPr>
              <a:t>-</a:t>
            </a:r>
            <a:r>
              <a:rPr sz="2800" b="1" spc="-188" dirty="0" smtClean="0">
                <a:latin typeface="Verdana" panose="020B0604030504040204" pitchFamily="34" charset="0"/>
                <a:ea typeface="Verdana" panose="020B0604030504040204" pitchFamily="34" charset="0"/>
                <a:cs typeface="Arial"/>
              </a:rPr>
              <a:t> Non-Volatile</a:t>
            </a:r>
            <a:endParaRPr sz="2800" b="1" spc="-188" dirty="0">
              <a:latin typeface="Verdana" panose="020B0604030504040204" pitchFamily="34" charset="0"/>
              <a:ea typeface="Verdana" panose="020B0604030504040204" pitchFamily="34" charset="0"/>
              <a:cs typeface="Arial"/>
            </a:endParaRPr>
          </a:p>
        </p:txBody>
      </p:sp>
      <p:sp>
        <p:nvSpPr>
          <p:cNvPr id="36" name="TextBox 35"/>
          <p:cNvSpPr txBox="1"/>
          <p:nvPr/>
        </p:nvSpPr>
        <p:spPr>
          <a:xfrm>
            <a:off x="692479" y="1261328"/>
            <a:ext cx="7320817" cy="1158907"/>
          </a:xfrm>
          <a:prstGeom prst="rect">
            <a:avLst/>
          </a:prstGeom>
          <a:noFill/>
        </p:spPr>
        <p:txBody>
          <a:bodyPr wrap="square" rtlCol="0">
            <a:spAutoFit/>
          </a:bodyPr>
          <a:lstStyle/>
          <a:p>
            <a:pPr marL="266700" marR="752475" indent="-257175">
              <a:lnSpc>
                <a:spcPct val="123200"/>
              </a:lnSpc>
              <a:spcBef>
                <a:spcPts val="968"/>
              </a:spcBef>
              <a:buChar char="•"/>
              <a:tabLst>
                <a:tab pos="266224" algn="l"/>
                <a:tab pos="266700" algn="l"/>
                <a:tab pos="2551747" algn="l"/>
              </a:tabLst>
            </a:pPr>
            <a:r>
              <a:rPr lang="en-US" sz="1300" spc="-53" dirty="0" smtClean="0">
                <a:latin typeface="Verdana" panose="020B0604030504040204" pitchFamily="34" charset="0"/>
                <a:ea typeface="Verdana" panose="020B0604030504040204" pitchFamily="34" charset="0"/>
                <a:cs typeface="Arial"/>
              </a:rPr>
              <a:t>Non-volatile implies that </a:t>
            </a:r>
            <a:r>
              <a:rPr lang="en-US" sz="1300" b="1" spc="-53" dirty="0" smtClean="0">
                <a:latin typeface="Verdana" panose="020B0604030504040204" pitchFamily="34" charset="0"/>
                <a:ea typeface="Verdana" panose="020B0604030504040204" pitchFamily="34" charset="0"/>
                <a:cs typeface="Arial"/>
              </a:rPr>
              <a:t>when new data is added to the system </a:t>
            </a:r>
            <a:r>
              <a:rPr lang="en-US" sz="1300" spc="-53" dirty="0" smtClean="0">
                <a:latin typeface="Verdana" panose="020B0604030504040204" pitchFamily="34" charset="0"/>
                <a:ea typeface="Verdana" panose="020B0604030504040204" pitchFamily="34" charset="0"/>
                <a:cs typeface="Arial"/>
              </a:rPr>
              <a:t>the </a:t>
            </a:r>
            <a:r>
              <a:rPr lang="en-US" sz="1300" b="1" spc="-53" dirty="0" smtClean="0">
                <a:latin typeface="Verdana" panose="020B0604030504040204" pitchFamily="34" charset="0"/>
                <a:ea typeface="Verdana" panose="020B0604030504040204" pitchFamily="34" charset="0"/>
                <a:cs typeface="Arial"/>
              </a:rPr>
              <a:t>old data are never removed or changed</a:t>
            </a:r>
            <a:r>
              <a:rPr lang="en-US" sz="1300" spc="-53" dirty="0" smtClean="0">
                <a:latin typeface="Verdana" panose="020B0604030504040204" pitchFamily="34" charset="0"/>
                <a:ea typeface="Verdana" panose="020B0604030504040204" pitchFamily="34" charset="0"/>
                <a:cs typeface="Arial"/>
              </a:rPr>
              <a:t>, instead they just remain there</a:t>
            </a:r>
          </a:p>
          <a:p>
            <a:pPr marL="266700" marR="752475" indent="-257175">
              <a:lnSpc>
                <a:spcPct val="123200"/>
              </a:lnSpc>
              <a:spcBef>
                <a:spcPts val="968"/>
              </a:spcBef>
              <a:buChar char="•"/>
              <a:tabLst>
                <a:tab pos="266224" algn="l"/>
                <a:tab pos="266700" algn="l"/>
                <a:tab pos="2551747" algn="l"/>
              </a:tabLst>
            </a:pPr>
            <a:r>
              <a:rPr lang="en-US" sz="1300" spc="-53" dirty="0">
                <a:latin typeface="Verdana" panose="020B0604030504040204" pitchFamily="34" charset="0"/>
                <a:ea typeface="Verdana" panose="020B0604030504040204" pitchFamily="34" charset="0"/>
                <a:cs typeface="Arial"/>
              </a:rPr>
              <a:t>Once data is in the data warehouse, it will not change.</a:t>
            </a:r>
          </a:p>
          <a:p>
            <a:endParaRPr lang="sv-SE" sz="1300" spc="-116" dirty="0">
              <a:latin typeface="Arial"/>
              <a:cs typeface="Arial"/>
            </a:endParaRPr>
          </a:p>
        </p:txBody>
      </p:sp>
      <p:sp>
        <p:nvSpPr>
          <p:cNvPr id="37" name="object 11"/>
          <p:cNvSpPr txBox="1"/>
          <p:nvPr/>
        </p:nvSpPr>
        <p:spPr>
          <a:xfrm>
            <a:off x="1451351" y="2875131"/>
            <a:ext cx="3564731" cy="207749"/>
          </a:xfrm>
          <a:prstGeom prst="rect">
            <a:avLst/>
          </a:prstGeom>
        </p:spPr>
        <p:txBody>
          <a:bodyPr vert="horz" wrap="square" lIns="0" tIns="0" rIns="0" bIns="0" rtlCol="0">
            <a:spAutoFit/>
          </a:bodyPr>
          <a:lstStyle/>
          <a:p>
            <a:pPr marL="293846">
              <a:spcBef>
                <a:spcPts val="1140"/>
              </a:spcBef>
            </a:pPr>
            <a:r>
              <a:rPr sz="1350" spc="-4" dirty="0" smtClean="0">
                <a:solidFill>
                  <a:srgbClr val="660033"/>
                </a:solidFill>
                <a:latin typeface="Arial" panose="020B0604020202020204" pitchFamily="34" charset="0"/>
                <a:cs typeface="Arial" panose="020B0604020202020204" pitchFamily="34" charset="0"/>
              </a:rPr>
              <a:t>Operational</a:t>
            </a:r>
            <a:r>
              <a:rPr sz="1350" spc="-38" dirty="0" smtClean="0">
                <a:solidFill>
                  <a:srgbClr val="660033"/>
                </a:solidFill>
                <a:latin typeface="Arial" panose="020B0604020202020204" pitchFamily="34" charset="0"/>
                <a:cs typeface="Arial" panose="020B0604020202020204" pitchFamily="34" charset="0"/>
              </a:rPr>
              <a:t> </a:t>
            </a:r>
            <a:r>
              <a:rPr sz="1350" spc="-4" dirty="0">
                <a:solidFill>
                  <a:srgbClr val="660033"/>
                </a:solidFill>
                <a:latin typeface="Arial" panose="020B0604020202020204" pitchFamily="34" charset="0"/>
                <a:cs typeface="Arial" panose="020B0604020202020204" pitchFamily="34" charset="0"/>
              </a:rPr>
              <a:t>Systems</a:t>
            </a:r>
            <a:endParaRPr sz="1350" dirty="0">
              <a:latin typeface="Arial" panose="020B0604020202020204" pitchFamily="34" charset="0"/>
              <a:cs typeface="Arial" panose="020B0604020202020204" pitchFamily="34" charset="0"/>
            </a:endParaRPr>
          </a:p>
        </p:txBody>
      </p:sp>
      <p:sp>
        <p:nvSpPr>
          <p:cNvPr id="38" name="object 18"/>
          <p:cNvSpPr/>
          <p:nvPr/>
        </p:nvSpPr>
        <p:spPr>
          <a:xfrm rot="20367841">
            <a:off x="6685461" y="3715258"/>
            <a:ext cx="368141" cy="138113"/>
          </a:xfrm>
          <a:custGeom>
            <a:avLst/>
            <a:gdLst/>
            <a:ahLst/>
            <a:cxnLst/>
            <a:rect l="l" t="t" r="r" b="b"/>
            <a:pathLst>
              <a:path w="490854" h="184150">
                <a:moveTo>
                  <a:pt x="0" y="0"/>
                </a:moveTo>
                <a:lnTo>
                  <a:pt x="490689" y="184010"/>
                </a:lnTo>
              </a:path>
            </a:pathLst>
          </a:custGeom>
          <a:ln w="50799">
            <a:solidFill>
              <a:srgbClr val="1F497D"/>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39" name="object 19"/>
          <p:cNvSpPr/>
          <p:nvPr/>
        </p:nvSpPr>
        <p:spPr>
          <a:xfrm rot="20367841">
            <a:off x="6569967" y="3737489"/>
            <a:ext cx="127159" cy="107156"/>
          </a:xfrm>
          <a:custGeom>
            <a:avLst/>
            <a:gdLst/>
            <a:ahLst/>
            <a:cxnLst/>
            <a:rect l="l" t="t" r="r" b="b"/>
            <a:pathLst>
              <a:path w="169545" h="142875">
                <a:moveTo>
                  <a:pt x="169456" y="0"/>
                </a:moveTo>
                <a:lnTo>
                  <a:pt x="0" y="17843"/>
                </a:lnTo>
                <a:lnTo>
                  <a:pt x="115950" y="142697"/>
                </a:lnTo>
                <a:lnTo>
                  <a:pt x="169456" y="0"/>
                </a:lnTo>
                <a:close/>
              </a:path>
            </a:pathLst>
          </a:custGeom>
          <a:solidFill>
            <a:srgbClr val="1F497D"/>
          </a:solidFill>
        </p:spPr>
        <p:txBody>
          <a:bodyPr wrap="square" lIns="0" tIns="0" rIns="0" bIns="0" rtlCol="0"/>
          <a:lstStyle/>
          <a:p>
            <a:endParaRPr sz="13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3233234"/>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6217445" y="3514045"/>
            <a:ext cx="320516" cy="207749"/>
          </a:xfrm>
          <a:prstGeom prst="rect">
            <a:avLst/>
          </a:prstGeom>
        </p:spPr>
        <p:txBody>
          <a:bodyPr vert="horz" wrap="square" lIns="0" tIns="0" rIns="0" bIns="0" rtlCol="0">
            <a:spAutoFit/>
          </a:bodyPr>
          <a:lstStyle/>
          <a:p>
            <a:pPr marL="9525"/>
            <a:r>
              <a:rPr sz="1350" spc="-4" dirty="0">
                <a:solidFill>
                  <a:srgbClr val="660033"/>
                </a:solidFill>
                <a:latin typeface="Arial" panose="020B0604020202020204" pitchFamily="34" charset="0"/>
                <a:cs typeface="Arial" panose="020B0604020202020204" pitchFamily="34" charset="0"/>
              </a:rPr>
              <a:t>DW</a:t>
            </a:r>
            <a:endParaRPr sz="1350">
              <a:latin typeface="Arial" panose="020B0604020202020204" pitchFamily="34" charset="0"/>
              <a:cs typeface="Arial" panose="020B0604020202020204" pitchFamily="34" charset="0"/>
            </a:endParaRPr>
          </a:p>
        </p:txBody>
      </p:sp>
      <p:sp>
        <p:nvSpPr>
          <p:cNvPr id="11" name="object 11"/>
          <p:cNvSpPr txBox="1"/>
          <p:nvPr/>
        </p:nvSpPr>
        <p:spPr>
          <a:xfrm>
            <a:off x="1185212" y="2119781"/>
            <a:ext cx="4263592" cy="200055"/>
          </a:xfrm>
          <a:prstGeom prst="rect">
            <a:avLst/>
          </a:prstGeom>
        </p:spPr>
        <p:txBody>
          <a:bodyPr vert="horz" wrap="square" lIns="0" tIns="0" rIns="0" bIns="0" rtlCol="0">
            <a:spAutoFit/>
          </a:bodyPr>
          <a:lstStyle/>
          <a:p>
            <a:pPr marL="9525">
              <a:tabLst>
                <a:tab pos="224314" algn="l"/>
              </a:tabLst>
            </a:pPr>
            <a:r>
              <a:rPr sz="1300" dirty="0">
                <a:latin typeface="Verdana" panose="020B0604030504040204" pitchFamily="34" charset="0"/>
                <a:ea typeface="Verdana" panose="020B0604030504040204" pitchFamily="34" charset="0"/>
                <a:cs typeface="Arial"/>
              </a:rPr>
              <a:t>–	</a:t>
            </a:r>
            <a:r>
              <a:rPr sz="1300" spc="-53" dirty="0">
                <a:latin typeface="Verdana" panose="020B0604030504040204" pitchFamily="34" charset="0"/>
                <a:ea typeface="Verdana" panose="020B0604030504040204" pitchFamily="34" charset="0"/>
                <a:cs typeface="Arial"/>
              </a:rPr>
              <a:t>Requires </a:t>
            </a:r>
            <a:r>
              <a:rPr sz="1300" spc="-53" dirty="0" smtClean="0">
                <a:latin typeface="Verdana" panose="020B0604030504040204" pitchFamily="34" charset="0"/>
                <a:ea typeface="Verdana" panose="020B0604030504040204" pitchFamily="34" charset="0"/>
                <a:cs typeface="Arial"/>
              </a:rPr>
              <a:t>only: </a:t>
            </a:r>
            <a:r>
              <a:rPr sz="1300" spc="-53" dirty="0">
                <a:latin typeface="Verdana" panose="020B0604030504040204" pitchFamily="34" charset="0"/>
                <a:ea typeface="Verdana" panose="020B0604030504040204" pitchFamily="34" charset="0"/>
                <a:cs typeface="Arial"/>
              </a:rPr>
              <a:t>loading and access </a:t>
            </a:r>
            <a:r>
              <a:rPr lang="sv-SE" sz="1300" spc="-53" dirty="0" smtClean="0">
                <a:latin typeface="Verdana" panose="020B0604030504040204" pitchFamily="34" charset="0"/>
                <a:ea typeface="Verdana" panose="020B0604030504040204" pitchFamily="34" charset="0"/>
                <a:cs typeface="Arial"/>
              </a:rPr>
              <a:t>(read) </a:t>
            </a:r>
            <a:r>
              <a:rPr sz="1300" spc="-53" dirty="0" smtClean="0">
                <a:latin typeface="Verdana" panose="020B0604030504040204" pitchFamily="34" charset="0"/>
                <a:ea typeface="Verdana" panose="020B0604030504040204" pitchFamily="34" charset="0"/>
                <a:cs typeface="Arial"/>
              </a:rPr>
              <a:t>of data</a:t>
            </a:r>
            <a:endParaRPr sz="1300" dirty="0">
              <a:latin typeface="Verdana" panose="020B0604030504040204" pitchFamily="34" charset="0"/>
              <a:ea typeface="Verdana" panose="020B0604030504040204" pitchFamily="34" charset="0"/>
              <a:cs typeface="Arial"/>
            </a:endParaRPr>
          </a:p>
        </p:txBody>
      </p:sp>
      <p:sp>
        <p:nvSpPr>
          <p:cNvPr id="12" name="object 12"/>
          <p:cNvSpPr/>
          <p:nvPr/>
        </p:nvSpPr>
        <p:spPr>
          <a:xfrm>
            <a:off x="2228850" y="4445316"/>
            <a:ext cx="427673" cy="190024"/>
          </a:xfrm>
          <a:custGeom>
            <a:avLst/>
            <a:gdLst/>
            <a:ahLst/>
            <a:cxnLst/>
            <a:rect l="l" t="t" r="r" b="b"/>
            <a:pathLst>
              <a:path w="570230" h="253364">
                <a:moveTo>
                  <a:pt x="0" y="253225"/>
                </a:moveTo>
                <a:lnTo>
                  <a:pt x="569747" y="0"/>
                </a:lnTo>
              </a:path>
            </a:pathLst>
          </a:custGeom>
          <a:ln w="50800">
            <a:solidFill>
              <a:srgbClr val="1F497D"/>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3" name="object 13"/>
          <p:cNvSpPr/>
          <p:nvPr/>
        </p:nvSpPr>
        <p:spPr>
          <a:xfrm>
            <a:off x="2615542" y="4400834"/>
            <a:ext cx="128111" cy="104775"/>
          </a:xfrm>
          <a:custGeom>
            <a:avLst/>
            <a:gdLst/>
            <a:ahLst/>
            <a:cxnLst/>
            <a:rect l="l" t="t" r="r" b="b"/>
            <a:pathLst>
              <a:path w="170814" h="139700">
                <a:moveTo>
                  <a:pt x="0" y="0"/>
                </a:moveTo>
                <a:lnTo>
                  <a:pt x="61899" y="139268"/>
                </a:lnTo>
                <a:lnTo>
                  <a:pt x="170205" y="7734"/>
                </a:lnTo>
                <a:lnTo>
                  <a:pt x="0" y="0"/>
                </a:lnTo>
                <a:close/>
              </a:path>
            </a:pathLst>
          </a:custGeom>
          <a:solidFill>
            <a:srgbClr val="1F497D"/>
          </a:solid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4" name="object 14"/>
          <p:cNvSpPr/>
          <p:nvPr/>
        </p:nvSpPr>
        <p:spPr>
          <a:xfrm>
            <a:off x="2171700" y="4063735"/>
            <a:ext cx="479584" cy="170497"/>
          </a:xfrm>
          <a:custGeom>
            <a:avLst/>
            <a:gdLst/>
            <a:ahLst/>
            <a:cxnLst/>
            <a:rect l="l" t="t" r="r" b="b"/>
            <a:pathLst>
              <a:path w="639444" h="227329">
                <a:moveTo>
                  <a:pt x="0" y="0"/>
                </a:moveTo>
                <a:lnTo>
                  <a:pt x="639165" y="227317"/>
                </a:lnTo>
              </a:path>
            </a:pathLst>
          </a:custGeom>
          <a:ln w="50799">
            <a:solidFill>
              <a:srgbClr val="1F497D"/>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5" name="object 15"/>
          <p:cNvSpPr/>
          <p:nvPr/>
        </p:nvSpPr>
        <p:spPr>
          <a:xfrm>
            <a:off x="2613972" y="4173991"/>
            <a:ext cx="127159" cy="108109"/>
          </a:xfrm>
          <a:custGeom>
            <a:avLst/>
            <a:gdLst/>
            <a:ahLst/>
            <a:cxnLst/>
            <a:rect l="l" t="t" r="r" b="b"/>
            <a:pathLst>
              <a:path w="169544" h="144145">
                <a:moveTo>
                  <a:pt x="51079" y="0"/>
                </a:moveTo>
                <a:lnTo>
                  <a:pt x="0" y="143586"/>
                </a:lnTo>
                <a:lnTo>
                  <a:pt x="169125" y="122872"/>
                </a:lnTo>
                <a:lnTo>
                  <a:pt x="51079" y="0"/>
                </a:lnTo>
                <a:close/>
              </a:path>
            </a:pathLst>
          </a:custGeom>
          <a:solidFill>
            <a:srgbClr val="1F497D"/>
          </a:solid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6" name="object 16"/>
          <p:cNvSpPr/>
          <p:nvPr/>
        </p:nvSpPr>
        <p:spPr>
          <a:xfrm>
            <a:off x="3689636" y="4063733"/>
            <a:ext cx="368141" cy="138113"/>
          </a:xfrm>
          <a:custGeom>
            <a:avLst/>
            <a:gdLst/>
            <a:ahLst/>
            <a:cxnLst/>
            <a:rect l="l" t="t" r="r" b="b"/>
            <a:pathLst>
              <a:path w="490854" h="184150">
                <a:moveTo>
                  <a:pt x="0" y="184010"/>
                </a:moveTo>
                <a:lnTo>
                  <a:pt x="490689" y="0"/>
                </a:lnTo>
              </a:path>
            </a:pathLst>
          </a:custGeom>
          <a:ln w="50799">
            <a:solidFill>
              <a:srgbClr val="1F497D"/>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7" name="object 17"/>
          <p:cNvSpPr/>
          <p:nvPr/>
        </p:nvSpPr>
        <p:spPr>
          <a:xfrm>
            <a:off x="3600447" y="4141546"/>
            <a:ext cx="127159" cy="107156"/>
          </a:xfrm>
          <a:custGeom>
            <a:avLst/>
            <a:gdLst/>
            <a:ahLst/>
            <a:cxnLst/>
            <a:rect l="l" t="t" r="r" b="b"/>
            <a:pathLst>
              <a:path w="169545" h="142875">
                <a:moveTo>
                  <a:pt x="115950" y="0"/>
                </a:moveTo>
                <a:lnTo>
                  <a:pt x="0" y="124853"/>
                </a:lnTo>
                <a:lnTo>
                  <a:pt x="169456" y="142697"/>
                </a:lnTo>
                <a:lnTo>
                  <a:pt x="115950" y="0"/>
                </a:lnTo>
                <a:close/>
              </a:path>
            </a:pathLst>
          </a:custGeom>
          <a:solidFill>
            <a:srgbClr val="1F497D"/>
          </a:solid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8" name="object 18"/>
          <p:cNvSpPr/>
          <p:nvPr/>
        </p:nvSpPr>
        <p:spPr>
          <a:xfrm>
            <a:off x="3689636" y="4440079"/>
            <a:ext cx="368141" cy="138113"/>
          </a:xfrm>
          <a:custGeom>
            <a:avLst/>
            <a:gdLst/>
            <a:ahLst/>
            <a:cxnLst/>
            <a:rect l="l" t="t" r="r" b="b"/>
            <a:pathLst>
              <a:path w="490854" h="184150">
                <a:moveTo>
                  <a:pt x="0" y="0"/>
                </a:moveTo>
                <a:lnTo>
                  <a:pt x="490689" y="184010"/>
                </a:lnTo>
              </a:path>
            </a:pathLst>
          </a:custGeom>
          <a:ln w="50799">
            <a:solidFill>
              <a:srgbClr val="1F497D"/>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19" name="object 19"/>
          <p:cNvSpPr/>
          <p:nvPr/>
        </p:nvSpPr>
        <p:spPr>
          <a:xfrm>
            <a:off x="3600447" y="4393253"/>
            <a:ext cx="127159" cy="107156"/>
          </a:xfrm>
          <a:custGeom>
            <a:avLst/>
            <a:gdLst/>
            <a:ahLst/>
            <a:cxnLst/>
            <a:rect l="l" t="t" r="r" b="b"/>
            <a:pathLst>
              <a:path w="169545" h="142875">
                <a:moveTo>
                  <a:pt x="169456" y="0"/>
                </a:moveTo>
                <a:lnTo>
                  <a:pt x="0" y="17843"/>
                </a:lnTo>
                <a:lnTo>
                  <a:pt x="115950" y="142697"/>
                </a:lnTo>
                <a:lnTo>
                  <a:pt x="169456" y="0"/>
                </a:lnTo>
                <a:close/>
              </a:path>
            </a:pathLst>
          </a:custGeom>
          <a:solidFill>
            <a:srgbClr val="1F497D"/>
          </a:solid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20" name="object 20"/>
          <p:cNvSpPr txBox="1"/>
          <p:nvPr/>
        </p:nvSpPr>
        <p:spPr>
          <a:xfrm>
            <a:off x="1487091" y="3916479"/>
            <a:ext cx="3180874" cy="207749"/>
          </a:xfrm>
          <a:prstGeom prst="rect">
            <a:avLst/>
          </a:prstGeom>
        </p:spPr>
        <p:txBody>
          <a:bodyPr vert="horz" wrap="square" lIns="0" tIns="0" rIns="0" bIns="0" rtlCol="0">
            <a:spAutoFit/>
          </a:bodyPr>
          <a:lstStyle/>
          <a:p>
            <a:pPr marL="9525">
              <a:tabLst>
                <a:tab pos="2637949" algn="l"/>
              </a:tabLst>
            </a:pPr>
            <a:r>
              <a:rPr sz="1350" spc="-4" dirty="0">
                <a:latin typeface="Arial" panose="020B0604020202020204" pitchFamily="34" charset="0"/>
                <a:cs typeface="Arial" panose="020B0604020202020204" pitchFamily="34" charset="0"/>
              </a:rPr>
              <a:t>Cre</a:t>
            </a:r>
            <a:r>
              <a:rPr sz="1350" dirty="0">
                <a:latin typeface="Arial" panose="020B0604020202020204" pitchFamily="34" charset="0"/>
                <a:cs typeface="Arial" panose="020B0604020202020204" pitchFamily="34" charset="0"/>
              </a:rPr>
              <a:t>ate	</a:t>
            </a:r>
            <a:r>
              <a:rPr sz="1350" spc="-4" dirty="0">
                <a:latin typeface="Arial" panose="020B0604020202020204" pitchFamily="34" charset="0"/>
                <a:cs typeface="Arial" panose="020B0604020202020204" pitchFamily="34" charset="0"/>
              </a:rPr>
              <a:t>Dele</a:t>
            </a:r>
            <a:r>
              <a:rPr sz="1350" dirty="0">
                <a:latin typeface="Arial" panose="020B0604020202020204" pitchFamily="34" charset="0"/>
                <a:cs typeface="Arial" panose="020B0604020202020204" pitchFamily="34" charset="0"/>
              </a:rPr>
              <a:t>te</a:t>
            </a:r>
            <a:endParaRPr sz="1350">
              <a:latin typeface="Arial" panose="020B0604020202020204" pitchFamily="34" charset="0"/>
              <a:cs typeface="Arial" panose="020B0604020202020204" pitchFamily="34" charset="0"/>
            </a:endParaRPr>
          </a:p>
        </p:txBody>
      </p:sp>
      <p:sp>
        <p:nvSpPr>
          <p:cNvPr id="21" name="object 21"/>
          <p:cNvSpPr txBox="1"/>
          <p:nvPr/>
        </p:nvSpPr>
        <p:spPr>
          <a:xfrm>
            <a:off x="1487090" y="4522555"/>
            <a:ext cx="3259414" cy="207749"/>
          </a:xfrm>
          <a:prstGeom prst="rect">
            <a:avLst/>
          </a:prstGeom>
        </p:spPr>
        <p:txBody>
          <a:bodyPr vert="horz" wrap="square" lIns="0" tIns="0" rIns="0" bIns="0" rtlCol="0">
            <a:spAutoFit/>
          </a:bodyPr>
          <a:lstStyle/>
          <a:p>
            <a:pPr marL="9525">
              <a:tabLst>
                <a:tab pos="2637949" algn="l"/>
              </a:tabLst>
            </a:pPr>
            <a:r>
              <a:rPr sz="1350" spc="-4" dirty="0" smtClean="0">
                <a:latin typeface="Arial" panose="020B0604020202020204" pitchFamily="34" charset="0"/>
                <a:cs typeface="Arial" panose="020B0604020202020204" pitchFamily="34" charset="0"/>
              </a:rPr>
              <a:t>Update	</a:t>
            </a:r>
            <a:r>
              <a:rPr lang="sv-SE" sz="1350" spc="-4" dirty="0" smtClean="0">
                <a:latin typeface="Arial" panose="020B0604020202020204" pitchFamily="34" charset="0"/>
                <a:cs typeface="Arial" panose="020B0604020202020204" pitchFamily="34" charset="0"/>
              </a:rPr>
              <a:t>Read</a:t>
            </a:r>
            <a:endParaRPr sz="1350" dirty="0">
              <a:latin typeface="Arial" panose="020B0604020202020204" pitchFamily="34" charset="0"/>
              <a:cs typeface="Arial" panose="020B0604020202020204" pitchFamily="34" charset="0"/>
            </a:endParaRPr>
          </a:p>
        </p:txBody>
      </p:sp>
      <p:sp>
        <p:nvSpPr>
          <p:cNvPr id="22" name="object 22"/>
          <p:cNvSpPr/>
          <p:nvPr/>
        </p:nvSpPr>
        <p:spPr>
          <a:xfrm>
            <a:off x="5543551" y="4351873"/>
            <a:ext cx="340994" cy="6668"/>
          </a:xfrm>
          <a:custGeom>
            <a:avLst/>
            <a:gdLst/>
            <a:ahLst/>
            <a:cxnLst/>
            <a:rect l="l" t="t" r="r" b="b"/>
            <a:pathLst>
              <a:path w="454660" h="8889">
                <a:moveTo>
                  <a:pt x="0" y="0"/>
                </a:moveTo>
                <a:lnTo>
                  <a:pt x="454050" y="8686"/>
                </a:lnTo>
              </a:path>
            </a:pathLst>
          </a:custGeom>
          <a:ln w="50800">
            <a:solidFill>
              <a:srgbClr val="1F497D"/>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23" name="object 23"/>
          <p:cNvSpPr/>
          <p:nvPr/>
        </p:nvSpPr>
        <p:spPr>
          <a:xfrm>
            <a:off x="5863944" y="4300877"/>
            <a:ext cx="115729" cy="114300"/>
          </a:xfrm>
          <a:custGeom>
            <a:avLst/>
            <a:gdLst/>
            <a:ahLst/>
            <a:cxnLst/>
            <a:rect l="l" t="t" r="r" b="b"/>
            <a:pathLst>
              <a:path w="154304" h="152400">
                <a:moveTo>
                  <a:pt x="2921" y="0"/>
                </a:moveTo>
                <a:lnTo>
                  <a:pt x="0" y="152374"/>
                </a:lnTo>
                <a:lnTo>
                  <a:pt x="153835" y="79108"/>
                </a:lnTo>
                <a:lnTo>
                  <a:pt x="2921" y="0"/>
                </a:lnTo>
                <a:close/>
              </a:path>
            </a:pathLst>
          </a:custGeom>
          <a:solidFill>
            <a:srgbClr val="1F497D"/>
          </a:solid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26" name="object 26"/>
          <p:cNvSpPr txBox="1"/>
          <p:nvPr/>
        </p:nvSpPr>
        <p:spPr>
          <a:xfrm>
            <a:off x="5509021" y="3993876"/>
            <a:ext cx="393383" cy="207749"/>
          </a:xfrm>
          <a:prstGeom prst="rect">
            <a:avLst/>
          </a:prstGeom>
        </p:spPr>
        <p:txBody>
          <a:bodyPr vert="horz" wrap="square" lIns="0" tIns="0" rIns="0" bIns="0" rtlCol="0">
            <a:spAutoFit/>
          </a:bodyPr>
          <a:lstStyle/>
          <a:p>
            <a:pPr marL="9525"/>
            <a:r>
              <a:rPr sz="1350" dirty="0">
                <a:latin typeface="Arial" panose="020B0604020202020204" pitchFamily="34" charset="0"/>
                <a:cs typeface="Arial" panose="020B0604020202020204" pitchFamily="34" charset="0"/>
              </a:rPr>
              <a:t>Load</a:t>
            </a:r>
            <a:endParaRPr sz="1350">
              <a:latin typeface="Arial" panose="020B0604020202020204" pitchFamily="34" charset="0"/>
              <a:cs typeface="Arial" panose="020B0604020202020204" pitchFamily="34" charset="0"/>
            </a:endParaRPr>
          </a:p>
        </p:txBody>
      </p:sp>
      <p:sp>
        <p:nvSpPr>
          <p:cNvPr id="27" name="object 27"/>
          <p:cNvSpPr txBox="1"/>
          <p:nvPr/>
        </p:nvSpPr>
        <p:spPr>
          <a:xfrm>
            <a:off x="7055844" y="4049769"/>
            <a:ext cx="581501" cy="207749"/>
          </a:xfrm>
          <a:prstGeom prst="rect">
            <a:avLst/>
          </a:prstGeom>
        </p:spPr>
        <p:txBody>
          <a:bodyPr vert="horz" wrap="square" lIns="0" tIns="0" rIns="0" bIns="0" rtlCol="0">
            <a:spAutoFit/>
          </a:bodyPr>
          <a:lstStyle/>
          <a:p>
            <a:pPr marL="9525"/>
            <a:r>
              <a:rPr sz="1350" dirty="0">
                <a:latin typeface="Arial" panose="020B0604020202020204" pitchFamily="34" charset="0"/>
                <a:cs typeface="Arial" panose="020B0604020202020204" pitchFamily="34" charset="0"/>
              </a:rPr>
              <a:t>A</a:t>
            </a:r>
            <a:r>
              <a:rPr sz="1350" spc="-4" dirty="0">
                <a:latin typeface="Arial" panose="020B0604020202020204" pitchFamily="34" charset="0"/>
                <a:cs typeface="Arial" panose="020B0604020202020204" pitchFamily="34" charset="0"/>
              </a:rPr>
              <a:t>cce</a:t>
            </a:r>
            <a:r>
              <a:rPr sz="1350" dirty="0">
                <a:latin typeface="Arial" panose="020B0604020202020204" pitchFamily="34" charset="0"/>
                <a:cs typeface="Arial" panose="020B0604020202020204" pitchFamily="34" charset="0"/>
              </a:rPr>
              <a:t>ss</a:t>
            </a:r>
            <a:endParaRPr sz="1350">
              <a:latin typeface="Arial" panose="020B0604020202020204" pitchFamily="34" charset="0"/>
              <a:cs typeface="Arial" panose="020B0604020202020204" pitchFamily="34" charset="0"/>
            </a:endParaRPr>
          </a:p>
        </p:txBody>
      </p:sp>
      <p:sp>
        <p:nvSpPr>
          <p:cNvPr id="28" name="object 28"/>
          <p:cNvSpPr/>
          <p:nvPr/>
        </p:nvSpPr>
        <p:spPr>
          <a:xfrm>
            <a:off x="5976156" y="3888590"/>
            <a:ext cx="1033648" cy="797088"/>
          </a:xfrm>
          <a:prstGeom prst="rect">
            <a:avLst/>
          </a:prstGeom>
          <a:blipFill>
            <a:blip r:embed="rId2"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29" name="object 29"/>
          <p:cNvSpPr txBox="1"/>
          <p:nvPr/>
        </p:nvSpPr>
        <p:spPr>
          <a:xfrm>
            <a:off x="6113879" y="4108702"/>
            <a:ext cx="806291" cy="443198"/>
          </a:xfrm>
          <a:prstGeom prst="rect">
            <a:avLst/>
          </a:prstGeom>
        </p:spPr>
        <p:txBody>
          <a:bodyPr vert="horz" wrap="square" lIns="0" tIns="0" rIns="0" bIns="0" rtlCol="0">
            <a:spAutoFit/>
          </a:bodyPr>
          <a:lstStyle/>
          <a:p>
            <a:pPr marL="83820" marR="3810" indent="-74771">
              <a:lnSpc>
                <a:spcPct val="120000"/>
              </a:lnSpc>
            </a:pPr>
            <a:r>
              <a:rPr sz="1200" spc="-4" dirty="0">
                <a:solidFill>
                  <a:srgbClr val="003300"/>
                </a:solidFill>
                <a:latin typeface="Arial" panose="020B0604020202020204" pitchFamily="34" charset="0"/>
                <a:cs typeface="Arial" panose="020B0604020202020204" pitchFamily="34" charset="0"/>
              </a:rPr>
              <a:t>Stock</a:t>
            </a:r>
            <a:r>
              <a:rPr sz="1200" spc="-60" dirty="0">
                <a:solidFill>
                  <a:srgbClr val="003300"/>
                </a:solidFill>
                <a:latin typeface="Arial" panose="020B0604020202020204" pitchFamily="34" charset="0"/>
                <a:cs typeface="Arial" panose="020B0604020202020204" pitchFamily="34" charset="0"/>
              </a:rPr>
              <a:t> </a:t>
            </a:r>
            <a:r>
              <a:rPr sz="1200" spc="-4" dirty="0">
                <a:solidFill>
                  <a:srgbClr val="003300"/>
                </a:solidFill>
                <a:latin typeface="Arial" panose="020B0604020202020204" pitchFamily="34" charset="0"/>
                <a:cs typeface="Arial" panose="020B0604020202020204" pitchFamily="34" charset="0"/>
              </a:rPr>
              <a:t>level  Data</a:t>
            </a:r>
            <a:endParaRPr sz="1200">
              <a:latin typeface="Arial" panose="020B0604020202020204" pitchFamily="34" charset="0"/>
              <a:cs typeface="Arial" panose="020B0604020202020204" pitchFamily="34" charset="0"/>
            </a:endParaRPr>
          </a:p>
        </p:txBody>
      </p:sp>
      <p:sp>
        <p:nvSpPr>
          <p:cNvPr id="30" name="object 30"/>
          <p:cNvSpPr/>
          <p:nvPr/>
        </p:nvSpPr>
        <p:spPr>
          <a:xfrm>
            <a:off x="2754630" y="3855340"/>
            <a:ext cx="826388" cy="826388"/>
          </a:xfrm>
          <a:prstGeom prst="rect">
            <a:avLst/>
          </a:prstGeom>
          <a:blipFill>
            <a:blip r:embed="rId3"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31" name="object 31"/>
          <p:cNvSpPr/>
          <p:nvPr/>
        </p:nvSpPr>
        <p:spPr>
          <a:xfrm>
            <a:off x="2789806" y="3875589"/>
            <a:ext cx="756080" cy="756084"/>
          </a:xfrm>
          <a:prstGeom prst="rect">
            <a:avLst/>
          </a:prstGeom>
          <a:blipFill>
            <a:blip r:embed="rId4" cstate="print"/>
            <a:stretch>
              <a:fillRect/>
            </a:stretch>
          </a:blipFill>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32" name="object 32"/>
          <p:cNvSpPr/>
          <p:nvPr/>
        </p:nvSpPr>
        <p:spPr>
          <a:xfrm>
            <a:off x="2789801" y="4001603"/>
            <a:ext cx="756285" cy="126206"/>
          </a:xfrm>
          <a:custGeom>
            <a:avLst/>
            <a:gdLst/>
            <a:ahLst/>
            <a:cxnLst/>
            <a:rect l="l" t="t" r="r" b="b"/>
            <a:pathLst>
              <a:path w="1008380" h="168275">
                <a:moveTo>
                  <a:pt x="1008113" y="0"/>
                </a:moveTo>
                <a:lnTo>
                  <a:pt x="990107" y="44667"/>
                </a:lnTo>
                <a:lnTo>
                  <a:pt x="939293" y="84804"/>
                </a:lnTo>
                <a:lnTo>
                  <a:pt x="903085" y="102674"/>
                </a:lnTo>
                <a:lnTo>
                  <a:pt x="860477" y="118810"/>
                </a:lnTo>
                <a:lnTo>
                  <a:pt x="812069" y="133012"/>
                </a:lnTo>
                <a:lnTo>
                  <a:pt x="758463" y="145081"/>
                </a:lnTo>
                <a:lnTo>
                  <a:pt x="700258" y="154817"/>
                </a:lnTo>
                <a:lnTo>
                  <a:pt x="638056" y="162019"/>
                </a:lnTo>
                <a:lnTo>
                  <a:pt x="572457" y="166487"/>
                </a:lnTo>
                <a:lnTo>
                  <a:pt x="504063" y="168021"/>
                </a:lnTo>
                <a:lnTo>
                  <a:pt x="435665" y="166487"/>
                </a:lnTo>
                <a:lnTo>
                  <a:pt x="370063" y="162019"/>
                </a:lnTo>
                <a:lnTo>
                  <a:pt x="307859" y="154817"/>
                </a:lnTo>
                <a:lnTo>
                  <a:pt x="249653" y="145081"/>
                </a:lnTo>
                <a:lnTo>
                  <a:pt x="196046" y="133012"/>
                </a:lnTo>
                <a:lnTo>
                  <a:pt x="147637" y="118810"/>
                </a:lnTo>
                <a:lnTo>
                  <a:pt x="105028" y="102674"/>
                </a:lnTo>
                <a:lnTo>
                  <a:pt x="68819" y="84804"/>
                </a:lnTo>
                <a:lnTo>
                  <a:pt x="18005" y="44667"/>
                </a:lnTo>
                <a:lnTo>
                  <a:pt x="4601" y="22800"/>
                </a:lnTo>
                <a:lnTo>
                  <a:pt x="0" y="0"/>
                </a:lnTo>
              </a:path>
            </a:pathLst>
          </a:custGeom>
          <a:ln w="9524">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33" name="object 33"/>
          <p:cNvSpPr/>
          <p:nvPr/>
        </p:nvSpPr>
        <p:spPr>
          <a:xfrm>
            <a:off x="2789801" y="3875587"/>
            <a:ext cx="756285" cy="756285"/>
          </a:xfrm>
          <a:custGeom>
            <a:avLst/>
            <a:gdLst/>
            <a:ahLst/>
            <a:cxnLst/>
            <a:rect l="l" t="t" r="r" b="b"/>
            <a:pathLst>
              <a:path w="1008380" h="1008379">
                <a:moveTo>
                  <a:pt x="0" y="168020"/>
                </a:moveTo>
                <a:lnTo>
                  <a:pt x="18005" y="123353"/>
                </a:lnTo>
                <a:lnTo>
                  <a:pt x="68819" y="83216"/>
                </a:lnTo>
                <a:lnTo>
                  <a:pt x="105027" y="65346"/>
                </a:lnTo>
                <a:lnTo>
                  <a:pt x="147635" y="49210"/>
                </a:lnTo>
                <a:lnTo>
                  <a:pt x="196043" y="35008"/>
                </a:lnTo>
                <a:lnTo>
                  <a:pt x="249650" y="22939"/>
                </a:lnTo>
                <a:lnTo>
                  <a:pt x="307854" y="13203"/>
                </a:lnTo>
                <a:lnTo>
                  <a:pt x="370056" y="6001"/>
                </a:lnTo>
                <a:lnTo>
                  <a:pt x="435655" y="1533"/>
                </a:lnTo>
                <a:lnTo>
                  <a:pt x="504050" y="0"/>
                </a:lnTo>
                <a:lnTo>
                  <a:pt x="572448" y="1533"/>
                </a:lnTo>
                <a:lnTo>
                  <a:pt x="638049" y="6001"/>
                </a:lnTo>
                <a:lnTo>
                  <a:pt x="700253" y="13203"/>
                </a:lnTo>
                <a:lnTo>
                  <a:pt x="758459" y="22939"/>
                </a:lnTo>
                <a:lnTo>
                  <a:pt x="812067" y="35008"/>
                </a:lnTo>
                <a:lnTo>
                  <a:pt x="860475" y="49210"/>
                </a:lnTo>
                <a:lnTo>
                  <a:pt x="903084" y="65346"/>
                </a:lnTo>
                <a:lnTo>
                  <a:pt x="939293" y="83216"/>
                </a:lnTo>
                <a:lnTo>
                  <a:pt x="990107" y="123353"/>
                </a:lnTo>
                <a:lnTo>
                  <a:pt x="1008113" y="168020"/>
                </a:lnTo>
                <a:lnTo>
                  <a:pt x="1008113" y="840092"/>
                </a:lnTo>
                <a:lnTo>
                  <a:pt x="990107" y="884760"/>
                </a:lnTo>
                <a:lnTo>
                  <a:pt x="939293" y="924897"/>
                </a:lnTo>
                <a:lnTo>
                  <a:pt x="903084" y="942766"/>
                </a:lnTo>
                <a:lnTo>
                  <a:pt x="860475" y="958902"/>
                </a:lnTo>
                <a:lnTo>
                  <a:pt x="812067" y="973105"/>
                </a:lnTo>
                <a:lnTo>
                  <a:pt x="758459" y="985174"/>
                </a:lnTo>
                <a:lnTo>
                  <a:pt x="700253" y="994909"/>
                </a:lnTo>
                <a:lnTo>
                  <a:pt x="638049" y="1002111"/>
                </a:lnTo>
                <a:lnTo>
                  <a:pt x="572448" y="1006579"/>
                </a:lnTo>
                <a:lnTo>
                  <a:pt x="504050" y="1008113"/>
                </a:lnTo>
                <a:lnTo>
                  <a:pt x="435655" y="1006579"/>
                </a:lnTo>
                <a:lnTo>
                  <a:pt x="370056" y="1002111"/>
                </a:lnTo>
                <a:lnTo>
                  <a:pt x="307854" y="994909"/>
                </a:lnTo>
                <a:lnTo>
                  <a:pt x="249650" y="985174"/>
                </a:lnTo>
                <a:lnTo>
                  <a:pt x="196043" y="973105"/>
                </a:lnTo>
                <a:lnTo>
                  <a:pt x="147635" y="958902"/>
                </a:lnTo>
                <a:lnTo>
                  <a:pt x="105027" y="942766"/>
                </a:lnTo>
                <a:lnTo>
                  <a:pt x="68819" y="924897"/>
                </a:lnTo>
                <a:lnTo>
                  <a:pt x="18005" y="884760"/>
                </a:lnTo>
                <a:lnTo>
                  <a:pt x="0" y="840092"/>
                </a:lnTo>
                <a:lnTo>
                  <a:pt x="0" y="168020"/>
                </a:lnTo>
                <a:close/>
              </a:path>
            </a:pathLst>
          </a:custGeom>
          <a:ln w="9525">
            <a:solidFill>
              <a:srgbClr val="000000"/>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34" name="object 34"/>
          <p:cNvSpPr txBox="1"/>
          <p:nvPr/>
        </p:nvSpPr>
        <p:spPr>
          <a:xfrm>
            <a:off x="2914432" y="4118071"/>
            <a:ext cx="551498" cy="443198"/>
          </a:xfrm>
          <a:prstGeom prst="rect">
            <a:avLst/>
          </a:prstGeom>
        </p:spPr>
        <p:txBody>
          <a:bodyPr vert="horz" wrap="square" lIns="0" tIns="0" rIns="0" bIns="0" rtlCol="0">
            <a:spAutoFit/>
          </a:bodyPr>
          <a:lstStyle/>
          <a:p>
            <a:pPr marL="9525" marR="3810" indent="45244">
              <a:lnSpc>
                <a:spcPct val="120000"/>
              </a:lnSpc>
            </a:pPr>
            <a:r>
              <a:rPr sz="1200" spc="-4" dirty="0">
                <a:solidFill>
                  <a:srgbClr val="003300"/>
                </a:solidFill>
                <a:latin typeface="Arial" panose="020B0604020202020204" pitchFamily="34" charset="0"/>
                <a:cs typeface="Arial" panose="020B0604020202020204" pitchFamily="34" charset="0"/>
              </a:rPr>
              <a:t>Order  </a:t>
            </a:r>
            <a:r>
              <a:rPr sz="1200" spc="-8" dirty="0">
                <a:solidFill>
                  <a:srgbClr val="003300"/>
                </a:solidFill>
                <a:latin typeface="Arial" panose="020B0604020202020204" pitchFamily="34" charset="0"/>
                <a:cs typeface="Arial" panose="020B0604020202020204" pitchFamily="34" charset="0"/>
              </a:rPr>
              <a:t>Sy</a:t>
            </a:r>
            <a:r>
              <a:rPr sz="1200" spc="-4" dirty="0">
                <a:solidFill>
                  <a:srgbClr val="003300"/>
                </a:solidFill>
                <a:latin typeface="Arial" panose="020B0604020202020204" pitchFamily="34" charset="0"/>
                <a:cs typeface="Arial" panose="020B0604020202020204" pitchFamily="34" charset="0"/>
              </a:rPr>
              <a:t>stem</a:t>
            </a:r>
            <a:endParaRPr sz="1200">
              <a:latin typeface="Arial" panose="020B0604020202020204" pitchFamily="34" charset="0"/>
              <a:cs typeface="Arial" panose="020B0604020202020204" pitchFamily="34" charset="0"/>
            </a:endParaRPr>
          </a:p>
        </p:txBody>
      </p:sp>
      <p:sp>
        <p:nvSpPr>
          <p:cNvPr id="35" name="object 35"/>
          <p:cNvSpPr txBox="1"/>
          <p:nvPr/>
        </p:nvSpPr>
        <p:spPr>
          <a:xfrm>
            <a:off x="412121" y="436053"/>
            <a:ext cx="6807350" cy="430887"/>
          </a:xfrm>
          <a:prstGeom prst="rect">
            <a:avLst/>
          </a:prstGeom>
        </p:spPr>
        <p:txBody>
          <a:bodyPr vert="horz" wrap="square" lIns="0" tIns="0" rIns="0" bIns="0" rtlCol="0">
            <a:spAutoFit/>
          </a:bodyPr>
          <a:lstStyle/>
          <a:p>
            <a:pPr marL="448151"/>
            <a:r>
              <a:rPr sz="2800" b="1" spc="-188" dirty="0">
                <a:latin typeface="Verdana" panose="020B0604030504040204" pitchFamily="34" charset="0"/>
                <a:ea typeface="Verdana" panose="020B0604030504040204" pitchFamily="34" charset="0"/>
                <a:cs typeface="Arial"/>
              </a:rPr>
              <a:t>Data Warehouse </a:t>
            </a:r>
            <a:r>
              <a:rPr lang="sv-SE" sz="2800" b="1" spc="-188" dirty="0">
                <a:latin typeface="Verdana" panose="020B0604030504040204" pitchFamily="34" charset="0"/>
                <a:ea typeface="Verdana" panose="020B0604030504040204" pitchFamily="34" charset="0"/>
                <a:cs typeface="Arial"/>
              </a:rPr>
              <a:t>-</a:t>
            </a:r>
            <a:r>
              <a:rPr sz="2800" b="1" spc="-188" dirty="0" smtClean="0">
                <a:latin typeface="Verdana" panose="020B0604030504040204" pitchFamily="34" charset="0"/>
                <a:ea typeface="Verdana" panose="020B0604030504040204" pitchFamily="34" charset="0"/>
                <a:cs typeface="Arial"/>
              </a:rPr>
              <a:t> Non-Volatile</a:t>
            </a:r>
            <a:endParaRPr sz="2800" b="1" spc="-188" dirty="0">
              <a:latin typeface="Verdana" panose="020B0604030504040204" pitchFamily="34" charset="0"/>
              <a:ea typeface="Verdana" panose="020B0604030504040204" pitchFamily="34" charset="0"/>
              <a:cs typeface="Arial"/>
            </a:endParaRPr>
          </a:p>
        </p:txBody>
      </p:sp>
      <p:sp>
        <p:nvSpPr>
          <p:cNvPr id="36" name="TextBox 35"/>
          <p:cNvSpPr txBox="1"/>
          <p:nvPr/>
        </p:nvSpPr>
        <p:spPr>
          <a:xfrm>
            <a:off x="724010" y="1111460"/>
            <a:ext cx="7655864" cy="1203919"/>
          </a:xfrm>
          <a:prstGeom prst="rect">
            <a:avLst/>
          </a:prstGeom>
          <a:noFill/>
        </p:spPr>
        <p:txBody>
          <a:bodyPr wrap="square" rtlCol="0">
            <a:spAutoFit/>
          </a:bodyPr>
          <a:lstStyle/>
          <a:p>
            <a:pPr marL="266700" marR="3810" indent="-257175">
              <a:lnSpc>
                <a:spcPct val="130000"/>
              </a:lnSpc>
              <a:spcBef>
                <a:spcPts val="344"/>
              </a:spcBef>
              <a:buChar char="•"/>
              <a:tabLst>
                <a:tab pos="266224" algn="l"/>
                <a:tab pos="266700" algn="l"/>
              </a:tabLst>
            </a:pPr>
            <a:r>
              <a:rPr lang="en-US" sz="1500" b="1" spc="-53" dirty="0" smtClean="0">
                <a:latin typeface="Verdana" panose="020B0604030504040204" pitchFamily="34" charset="0"/>
                <a:ea typeface="Verdana" panose="020B0604030504040204" pitchFamily="34" charset="0"/>
                <a:cs typeface="Arial"/>
              </a:rPr>
              <a:t>Operational </a:t>
            </a:r>
            <a:r>
              <a:rPr lang="en-US" sz="1500" b="1" spc="-53" dirty="0">
                <a:latin typeface="Verdana" panose="020B0604030504040204" pitchFamily="34" charset="0"/>
                <a:ea typeface="Verdana" panose="020B0604030504040204" pitchFamily="34" charset="0"/>
                <a:cs typeface="Arial"/>
              </a:rPr>
              <a:t>update of data does not occur in the data warehouse </a:t>
            </a:r>
            <a:r>
              <a:rPr lang="en-US" sz="1500" b="1" spc="-53" dirty="0" smtClean="0">
                <a:latin typeface="Verdana" panose="020B0604030504040204" pitchFamily="34" charset="0"/>
                <a:ea typeface="Verdana" panose="020B0604030504040204" pitchFamily="34" charset="0"/>
                <a:cs typeface="Arial"/>
              </a:rPr>
              <a:t>environment</a:t>
            </a:r>
            <a:endParaRPr lang="en-US" sz="1500" b="1" spc="-53" dirty="0">
              <a:latin typeface="Verdana" panose="020B0604030504040204" pitchFamily="34" charset="0"/>
              <a:ea typeface="Verdana" panose="020B0604030504040204" pitchFamily="34" charset="0"/>
              <a:cs typeface="Arial"/>
            </a:endParaRPr>
          </a:p>
          <a:p>
            <a:pPr marL="567214" marR="23813" indent="-215265">
              <a:lnSpc>
                <a:spcPct val="130000"/>
              </a:lnSpc>
              <a:spcBef>
                <a:spcPts val="379"/>
              </a:spcBef>
              <a:tabLst>
                <a:tab pos="567214" algn="l"/>
              </a:tabLst>
            </a:pPr>
            <a:r>
              <a:rPr lang="en-US" sz="1300" dirty="0">
                <a:latin typeface="Verdana" panose="020B0604030504040204" pitchFamily="34" charset="0"/>
                <a:ea typeface="Verdana" panose="020B0604030504040204" pitchFamily="34" charset="0"/>
                <a:cs typeface="Arial"/>
              </a:rPr>
              <a:t>–	</a:t>
            </a:r>
            <a:r>
              <a:rPr lang="en-US" sz="1300" spc="-116" dirty="0">
                <a:latin typeface="Verdana" panose="020B0604030504040204" pitchFamily="34" charset="0"/>
                <a:ea typeface="Verdana" panose="020B0604030504040204" pitchFamily="34" charset="0"/>
                <a:cs typeface="Arial"/>
              </a:rPr>
              <a:t>Does </a:t>
            </a:r>
            <a:r>
              <a:rPr lang="en-US" sz="1300" spc="-4" dirty="0">
                <a:latin typeface="Verdana" panose="020B0604030504040204" pitchFamily="34" charset="0"/>
                <a:ea typeface="Verdana" panose="020B0604030504040204" pitchFamily="34" charset="0"/>
                <a:cs typeface="Arial"/>
              </a:rPr>
              <a:t>not </a:t>
            </a:r>
            <a:r>
              <a:rPr lang="en-US" sz="1300" spc="-38" dirty="0">
                <a:latin typeface="Verdana" panose="020B0604030504040204" pitchFamily="34" charset="0"/>
                <a:ea typeface="Verdana" panose="020B0604030504040204" pitchFamily="34" charset="0"/>
                <a:cs typeface="Arial"/>
              </a:rPr>
              <a:t>require </a:t>
            </a:r>
            <a:r>
              <a:rPr lang="en-US" sz="1300" spc="-45" dirty="0">
                <a:latin typeface="Verdana" panose="020B0604030504040204" pitchFamily="34" charset="0"/>
                <a:ea typeface="Verdana" panose="020B0604030504040204" pitchFamily="34" charset="0"/>
                <a:cs typeface="Arial"/>
              </a:rPr>
              <a:t>transaction </a:t>
            </a:r>
            <a:r>
              <a:rPr lang="en-US" sz="1300" spc="-75" dirty="0">
                <a:latin typeface="Verdana" panose="020B0604030504040204" pitchFamily="34" charset="0"/>
                <a:ea typeface="Verdana" panose="020B0604030504040204" pitchFamily="34" charset="0"/>
                <a:cs typeface="Arial"/>
              </a:rPr>
              <a:t>processing, </a:t>
            </a:r>
            <a:r>
              <a:rPr lang="en-US" sz="1300" spc="-71" dirty="0">
                <a:latin typeface="Verdana" panose="020B0604030504040204" pitchFamily="34" charset="0"/>
                <a:ea typeface="Verdana" panose="020B0604030504040204" pitchFamily="34" charset="0"/>
                <a:cs typeface="Arial"/>
              </a:rPr>
              <a:t>recovery,</a:t>
            </a:r>
            <a:r>
              <a:rPr lang="en-US" sz="1300" spc="-184" dirty="0">
                <a:latin typeface="Verdana" panose="020B0604030504040204" pitchFamily="34" charset="0"/>
                <a:ea typeface="Verdana" panose="020B0604030504040204" pitchFamily="34" charset="0"/>
                <a:cs typeface="Arial"/>
              </a:rPr>
              <a:t> </a:t>
            </a:r>
            <a:r>
              <a:rPr lang="en-US" sz="1300" spc="-71" dirty="0">
                <a:latin typeface="Verdana" panose="020B0604030504040204" pitchFamily="34" charset="0"/>
                <a:ea typeface="Verdana" panose="020B0604030504040204" pitchFamily="34" charset="0"/>
                <a:cs typeface="Arial"/>
              </a:rPr>
              <a:t>and</a:t>
            </a:r>
            <a:r>
              <a:rPr lang="en-US" sz="1300" spc="-90" dirty="0">
                <a:latin typeface="Verdana" panose="020B0604030504040204" pitchFamily="34" charset="0"/>
                <a:ea typeface="Verdana" panose="020B0604030504040204" pitchFamily="34" charset="0"/>
                <a:cs typeface="Arial"/>
              </a:rPr>
              <a:t> </a:t>
            </a:r>
            <a:r>
              <a:rPr lang="en-US" sz="1300" spc="-64" dirty="0">
                <a:latin typeface="Verdana" panose="020B0604030504040204" pitchFamily="34" charset="0"/>
                <a:ea typeface="Verdana" panose="020B0604030504040204" pitchFamily="34" charset="0"/>
                <a:cs typeface="Arial"/>
              </a:rPr>
              <a:t>concurrency </a:t>
            </a:r>
            <a:r>
              <a:rPr lang="en-US" sz="1300" spc="-26" dirty="0" smtClean="0">
                <a:latin typeface="Verdana" panose="020B0604030504040204" pitchFamily="34" charset="0"/>
                <a:ea typeface="Verdana" panose="020B0604030504040204" pitchFamily="34" charset="0"/>
                <a:cs typeface="Arial"/>
              </a:rPr>
              <a:t>control</a:t>
            </a:r>
            <a:r>
              <a:rPr lang="en-US" sz="1300" spc="-143" dirty="0" smtClean="0">
                <a:latin typeface="Verdana" panose="020B0604030504040204" pitchFamily="34" charset="0"/>
                <a:ea typeface="Verdana" panose="020B0604030504040204" pitchFamily="34" charset="0"/>
                <a:cs typeface="Arial"/>
              </a:rPr>
              <a:t> </a:t>
            </a:r>
            <a:r>
              <a:rPr lang="en-US" sz="1300" spc="-86" dirty="0" smtClean="0">
                <a:latin typeface="Verdana" panose="020B0604030504040204" pitchFamily="34" charset="0"/>
                <a:ea typeface="Verdana" panose="020B0604030504040204" pitchFamily="34" charset="0"/>
                <a:cs typeface="Arial"/>
              </a:rPr>
              <a:t>mechanisms</a:t>
            </a:r>
          </a:p>
          <a:p>
            <a:endParaRPr lang="sv-SE" sz="1300" spc="-116" dirty="0">
              <a:latin typeface="Arial"/>
              <a:cs typeface="Arial"/>
            </a:endParaRPr>
          </a:p>
        </p:txBody>
      </p:sp>
      <p:sp>
        <p:nvSpPr>
          <p:cNvPr id="37" name="object 11"/>
          <p:cNvSpPr txBox="1"/>
          <p:nvPr/>
        </p:nvSpPr>
        <p:spPr>
          <a:xfrm>
            <a:off x="1997889" y="3453199"/>
            <a:ext cx="3564731" cy="207749"/>
          </a:xfrm>
          <a:prstGeom prst="rect">
            <a:avLst/>
          </a:prstGeom>
        </p:spPr>
        <p:txBody>
          <a:bodyPr vert="horz" wrap="square" lIns="0" tIns="0" rIns="0" bIns="0" rtlCol="0">
            <a:spAutoFit/>
          </a:bodyPr>
          <a:lstStyle/>
          <a:p>
            <a:pPr marL="293846">
              <a:spcBef>
                <a:spcPts val="1140"/>
              </a:spcBef>
            </a:pPr>
            <a:r>
              <a:rPr sz="1350" spc="-4" dirty="0" smtClean="0">
                <a:solidFill>
                  <a:srgbClr val="660033"/>
                </a:solidFill>
                <a:latin typeface="Arial" panose="020B0604020202020204" pitchFamily="34" charset="0"/>
                <a:cs typeface="Arial" panose="020B0604020202020204" pitchFamily="34" charset="0"/>
              </a:rPr>
              <a:t>Operational</a:t>
            </a:r>
            <a:r>
              <a:rPr sz="1350" spc="-38" dirty="0" smtClean="0">
                <a:solidFill>
                  <a:srgbClr val="660033"/>
                </a:solidFill>
                <a:latin typeface="Arial" panose="020B0604020202020204" pitchFamily="34" charset="0"/>
                <a:cs typeface="Arial" panose="020B0604020202020204" pitchFamily="34" charset="0"/>
              </a:rPr>
              <a:t> </a:t>
            </a:r>
            <a:r>
              <a:rPr sz="1350" spc="-4" dirty="0">
                <a:solidFill>
                  <a:srgbClr val="660033"/>
                </a:solidFill>
                <a:latin typeface="Arial" panose="020B0604020202020204" pitchFamily="34" charset="0"/>
                <a:cs typeface="Arial" panose="020B0604020202020204" pitchFamily="34" charset="0"/>
              </a:rPr>
              <a:t>Systems</a:t>
            </a:r>
            <a:endParaRPr sz="1350" dirty="0">
              <a:latin typeface="Arial" panose="020B0604020202020204" pitchFamily="34" charset="0"/>
              <a:cs typeface="Arial" panose="020B0604020202020204" pitchFamily="34" charset="0"/>
            </a:endParaRPr>
          </a:p>
        </p:txBody>
      </p:sp>
      <p:sp>
        <p:nvSpPr>
          <p:cNvPr id="38" name="object 18"/>
          <p:cNvSpPr/>
          <p:nvPr/>
        </p:nvSpPr>
        <p:spPr>
          <a:xfrm rot="20367841">
            <a:off x="7231999" y="4282816"/>
            <a:ext cx="368141" cy="138113"/>
          </a:xfrm>
          <a:custGeom>
            <a:avLst/>
            <a:gdLst/>
            <a:ahLst/>
            <a:cxnLst/>
            <a:rect l="l" t="t" r="r" b="b"/>
            <a:pathLst>
              <a:path w="490854" h="184150">
                <a:moveTo>
                  <a:pt x="0" y="0"/>
                </a:moveTo>
                <a:lnTo>
                  <a:pt x="490689" y="184010"/>
                </a:lnTo>
              </a:path>
            </a:pathLst>
          </a:custGeom>
          <a:ln w="50799">
            <a:solidFill>
              <a:srgbClr val="1F497D"/>
            </a:solidFill>
          </a:ln>
        </p:spPr>
        <p:txBody>
          <a:bodyPr wrap="square" lIns="0" tIns="0" rIns="0" bIns="0" rtlCol="0"/>
          <a:lstStyle/>
          <a:p>
            <a:endParaRPr sz="1350">
              <a:latin typeface="Arial" panose="020B0604020202020204" pitchFamily="34" charset="0"/>
              <a:cs typeface="Arial" panose="020B0604020202020204" pitchFamily="34" charset="0"/>
            </a:endParaRPr>
          </a:p>
        </p:txBody>
      </p:sp>
      <p:sp>
        <p:nvSpPr>
          <p:cNvPr id="39" name="object 19"/>
          <p:cNvSpPr/>
          <p:nvPr/>
        </p:nvSpPr>
        <p:spPr>
          <a:xfrm rot="20367841">
            <a:off x="7116505" y="4305047"/>
            <a:ext cx="127159" cy="107156"/>
          </a:xfrm>
          <a:custGeom>
            <a:avLst/>
            <a:gdLst/>
            <a:ahLst/>
            <a:cxnLst/>
            <a:rect l="l" t="t" r="r" b="b"/>
            <a:pathLst>
              <a:path w="169545" h="142875">
                <a:moveTo>
                  <a:pt x="169456" y="0"/>
                </a:moveTo>
                <a:lnTo>
                  <a:pt x="0" y="17843"/>
                </a:lnTo>
                <a:lnTo>
                  <a:pt x="115950" y="142697"/>
                </a:lnTo>
                <a:lnTo>
                  <a:pt x="169456" y="0"/>
                </a:lnTo>
                <a:close/>
              </a:path>
            </a:pathLst>
          </a:custGeom>
          <a:solidFill>
            <a:srgbClr val="1F497D"/>
          </a:solidFill>
        </p:spPr>
        <p:txBody>
          <a:bodyPr wrap="square" lIns="0" tIns="0" rIns="0" bIns="0" rtlCol="0"/>
          <a:lstStyle/>
          <a:p>
            <a:endParaRPr sz="13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147519"/>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1204914" y="1169657"/>
            <a:ext cx="6131226" cy="2772554"/>
          </a:xfrm>
          <a:prstGeom prst="rect">
            <a:avLst/>
          </a:prstGeom>
        </p:spPr>
        <p:txBody>
          <a:bodyPr vert="horz" wrap="square" lIns="0" tIns="0" rIns="0" bIns="0" rtlCol="0">
            <a:spAutoFit/>
          </a:bodyPr>
          <a:lstStyle/>
          <a:p>
            <a:pPr marL="1564481">
              <a:spcBef>
                <a:spcPts val="1185"/>
              </a:spcBef>
              <a:tabLst>
                <a:tab pos="2949893" algn="l"/>
                <a:tab pos="3848576" algn="l"/>
              </a:tabLst>
            </a:pPr>
            <a:r>
              <a:rPr sz="2100" spc="-319" dirty="0" smtClean="0">
                <a:solidFill>
                  <a:srgbClr val="006600"/>
                </a:solidFill>
                <a:latin typeface="Arial"/>
                <a:cs typeface="Arial"/>
              </a:rPr>
              <a:t>OLTP</a:t>
            </a:r>
            <a:r>
              <a:rPr sz="2100" spc="-319" dirty="0">
                <a:solidFill>
                  <a:srgbClr val="006600"/>
                </a:solidFill>
                <a:latin typeface="Arial"/>
                <a:cs typeface="Arial"/>
              </a:rPr>
              <a:t>	</a:t>
            </a:r>
            <a:r>
              <a:rPr sz="2100" spc="-139" dirty="0">
                <a:solidFill>
                  <a:srgbClr val="006600"/>
                </a:solidFill>
                <a:latin typeface="Arial"/>
                <a:cs typeface="Arial"/>
              </a:rPr>
              <a:t>vs.	</a:t>
            </a:r>
            <a:r>
              <a:rPr sz="2100" spc="-263" dirty="0">
                <a:solidFill>
                  <a:srgbClr val="006600"/>
                </a:solidFill>
                <a:latin typeface="Arial"/>
                <a:cs typeface="Arial"/>
              </a:rPr>
              <a:t>OLAP</a:t>
            </a:r>
            <a:endParaRPr sz="2100" dirty="0">
              <a:latin typeface="Arial"/>
              <a:cs typeface="Arial"/>
            </a:endParaRPr>
          </a:p>
          <a:p>
            <a:pPr marL="1267778" marR="3810" indent="80010">
              <a:spcBef>
                <a:spcPts val="683"/>
              </a:spcBef>
            </a:pPr>
            <a:r>
              <a:rPr sz="1500" spc="-60" dirty="0">
                <a:latin typeface="Arial"/>
                <a:cs typeface="Arial"/>
              </a:rPr>
              <a:t>holds </a:t>
            </a:r>
            <a:r>
              <a:rPr sz="1500" spc="-30" dirty="0">
                <a:latin typeface="Arial"/>
                <a:cs typeface="Arial"/>
              </a:rPr>
              <a:t>current </a:t>
            </a:r>
            <a:r>
              <a:rPr sz="1500" spc="-56" dirty="0">
                <a:latin typeface="Arial"/>
                <a:cs typeface="Arial"/>
              </a:rPr>
              <a:t>data </a:t>
            </a:r>
            <a:r>
              <a:rPr sz="1500" spc="4" dirty="0" smtClean="0">
                <a:latin typeface="Wingdings"/>
                <a:cs typeface="Wingdings"/>
              </a:rPr>
              <a:t></a:t>
            </a:r>
            <a:r>
              <a:rPr sz="1500" spc="-60" dirty="0" smtClean="0">
                <a:latin typeface="Arial"/>
                <a:cs typeface="Arial"/>
              </a:rPr>
              <a:t>holds </a:t>
            </a:r>
            <a:r>
              <a:rPr sz="1500" spc="-38" dirty="0">
                <a:latin typeface="Arial"/>
                <a:cs typeface="Arial"/>
              </a:rPr>
              <a:t>historic </a:t>
            </a:r>
            <a:r>
              <a:rPr sz="1500" spc="-71" dirty="0">
                <a:latin typeface="Arial"/>
                <a:cs typeface="Arial"/>
              </a:rPr>
              <a:t>and </a:t>
            </a:r>
            <a:r>
              <a:rPr sz="1500" spc="-41" dirty="0">
                <a:latin typeface="Arial"/>
                <a:cs typeface="Arial"/>
              </a:rPr>
              <a:t>integrated </a:t>
            </a:r>
            <a:r>
              <a:rPr sz="1500" spc="-56" dirty="0">
                <a:latin typeface="Arial"/>
                <a:cs typeface="Arial"/>
              </a:rPr>
              <a:t>data  </a:t>
            </a:r>
            <a:r>
              <a:rPr sz="1500" spc="-71" dirty="0">
                <a:latin typeface="Arial"/>
                <a:cs typeface="Arial"/>
              </a:rPr>
              <a:t>stores </a:t>
            </a:r>
            <a:r>
              <a:rPr sz="1500" spc="-41" dirty="0">
                <a:latin typeface="Arial"/>
                <a:cs typeface="Arial"/>
              </a:rPr>
              <a:t>detailed </a:t>
            </a:r>
            <a:r>
              <a:rPr sz="1500" spc="-56" dirty="0">
                <a:latin typeface="Arial"/>
                <a:cs typeface="Arial"/>
              </a:rPr>
              <a:t>data </a:t>
            </a:r>
            <a:r>
              <a:rPr sz="1500" spc="4" dirty="0" smtClean="0">
                <a:latin typeface="Wingdings"/>
                <a:cs typeface="Wingdings"/>
              </a:rPr>
              <a:t></a:t>
            </a:r>
            <a:r>
              <a:rPr sz="1500" spc="-1223" dirty="0" smtClean="0">
                <a:latin typeface="Wingdings"/>
                <a:cs typeface="Wingdings"/>
              </a:rPr>
              <a:t> </a:t>
            </a:r>
            <a:r>
              <a:rPr sz="1500" spc="-71" dirty="0">
                <a:latin typeface="Arial"/>
                <a:cs typeface="Arial"/>
              </a:rPr>
              <a:t>stores </a:t>
            </a:r>
            <a:r>
              <a:rPr sz="1500" spc="-41" dirty="0">
                <a:latin typeface="Arial"/>
                <a:cs typeface="Arial"/>
              </a:rPr>
              <a:t>detailed </a:t>
            </a:r>
            <a:r>
              <a:rPr sz="1500" spc="-71" dirty="0">
                <a:latin typeface="Arial"/>
                <a:cs typeface="Arial"/>
              </a:rPr>
              <a:t>and summarised </a:t>
            </a:r>
            <a:r>
              <a:rPr sz="1500" spc="-56" dirty="0">
                <a:latin typeface="Arial"/>
                <a:cs typeface="Arial"/>
              </a:rPr>
              <a:t>data</a:t>
            </a:r>
            <a:endParaRPr sz="1500" dirty="0">
              <a:latin typeface="Arial"/>
              <a:cs typeface="Arial"/>
            </a:endParaRPr>
          </a:p>
          <a:p>
            <a:pPr marL="272891" algn="ctr"/>
            <a:r>
              <a:rPr sz="1500" spc="-56" dirty="0">
                <a:latin typeface="Arial"/>
                <a:cs typeface="Arial"/>
              </a:rPr>
              <a:t>data </a:t>
            </a:r>
            <a:r>
              <a:rPr sz="1500" spc="-79" dirty="0">
                <a:latin typeface="Arial"/>
                <a:cs typeface="Arial"/>
              </a:rPr>
              <a:t>is </a:t>
            </a:r>
            <a:r>
              <a:rPr sz="1500" spc="-64" dirty="0">
                <a:latin typeface="Arial"/>
                <a:cs typeface="Arial"/>
              </a:rPr>
              <a:t>dynamic </a:t>
            </a:r>
            <a:r>
              <a:rPr sz="1500" spc="4" dirty="0">
                <a:latin typeface="Wingdings"/>
                <a:cs typeface="Wingdings"/>
              </a:rPr>
              <a:t></a:t>
            </a:r>
            <a:r>
              <a:rPr sz="1500" spc="-1283" dirty="0">
                <a:latin typeface="Wingdings"/>
                <a:cs typeface="Wingdings"/>
              </a:rPr>
              <a:t> </a:t>
            </a:r>
            <a:r>
              <a:rPr sz="1500" spc="-56" dirty="0">
                <a:latin typeface="Arial"/>
                <a:cs typeface="Arial"/>
              </a:rPr>
              <a:t>data </a:t>
            </a:r>
            <a:r>
              <a:rPr sz="1500" spc="-79" dirty="0">
                <a:latin typeface="Arial"/>
                <a:cs typeface="Arial"/>
              </a:rPr>
              <a:t>is </a:t>
            </a:r>
            <a:r>
              <a:rPr sz="1500" spc="-56" dirty="0">
                <a:latin typeface="Arial"/>
                <a:cs typeface="Arial"/>
              </a:rPr>
              <a:t>largely </a:t>
            </a:r>
            <a:r>
              <a:rPr sz="1500" spc="-49" dirty="0">
                <a:latin typeface="Arial"/>
                <a:cs typeface="Arial"/>
              </a:rPr>
              <a:t>static</a:t>
            </a:r>
            <a:endParaRPr sz="1500" dirty="0">
              <a:latin typeface="Arial"/>
              <a:cs typeface="Arial"/>
            </a:endParaRPr>
          </a:p>
          <a:p>
            <a:pPr marL="577215" marR="62389" indent="621506">
              <a:lnSpc>
                <a:spcPct val="119500"/>
              </a:lnSpc>
              <a:spcBef>
                <a:spcPts val="8"/>
              </a:spcBef>
              <a:tabLst>
                <a:tab pos="3268980" algn="l"/>
              </a:tabLst>
            </a:pPr>
            <a:r>
              <a:rPr sz="1500" spc="-23" dirty="0">
                <a:latin typeface="Arial"/>
                <a:cs typeface="Arial"/>
              </a:rPr>
              <a:t>repetitive </a:t>
            </a:r>
            <a:r>
              <a:rPr sz="1500" spc="-83" dirty="0">
                <a:latin typeface="Arial"/>
                <a:cs typeface="Arial"/>
              </a:rPr>
              <a:t>processing </a:t>
            </a:r>
            <a:r>
              <a:rPr sz="1500" spc="4" dirty="0">
                <a:latin typeface="Wingdings"/>
                <a:cs typeface="Wingdings"/>
              </a:rPr>
              <a:t></a:t>
            </a:r>
            <a:r>
              <a:rPr sz="1500" spc="-1223" dirty="0">
                <a:latin typeface="Wingdings"/>
                <a:cs typeface="Wingdings"/>
              </a:rPr>
              <a:t> </a:t>
            </a:r>
            <a:r>
              <a:rPr sz="1500" spc="-71" dirty="0">
                <a:latin typeface="Arial"/>
                <a:cs typeface="Arial"/>
              </a:rPr>
              <a:t>ad-hoc and </a:t>
            </a:r>
            <a:r>
              <a:rPr sz="1500" spc="-38" dirty="0">
                <a:latin typeface="Arial"/>
                <a:cs typeface="Arial"/>
              </a:rPr>
              <a:t>unstructured </a:t>
            </a:r>
            <a:r>
              <a:rPr sz="1500" spc="-83" dirty="0">
                <a:latin typeface="Arial"/>
                <a:cs typeface="Arial"/>
              </a:rPr>
              <a:t>processing  </a:t>
            </a:r>
            <a:r>
              <a:rPr sz="1500" spc="-45" dirty="0" smtClean="0">
                <a:latin typeface="Arial"/>
                <a:cs typeface="Arial"/>
              </a:rPr>
              <a:t>predictable </a:t>
            </a:r>
            <a:r>
              <a:rPr sz="1500" spc="-23" dirty="0">
                <a:latin typeface="Arial"/>
                <a:cs typeface="Arial"/>
              </a:rPr>
              <a:t>pattern</a:t>
            </a:r>
            <a:r>
              <a:rPr sz="1500" spc="-75" dirty="0">
                <a:latin typeface="Arial"/>
                <a:cs typeface="Arial"/>
              </a:rPr>
              <a:t> </a:t>
            </a:r>
            <a:r>
              <a:rPr sz="1500" spc="-4" dirty="0">
                <a:latin typeface="Arial"/>
                <a:cs typeface="Arial"/>
              </a:rPr>
              <a:t>of</a:t>
            </a:r>
            <a:r>
              <a:rPr sz="1500" spc="-75" dirty="0">
                <a:latin typeface="Arial"/>
                <a:cs typeface="Arial"/>
              </a:rPr>
              <a:t> </a:t>
            </a:r>
            <a:r>
              <a:rPr sz="1500" spc="-101" dirty="0" smtClean="0">
                <a:latin typeface="Arial"/>
                <a:cs typeface="Arial"/>
              </a:rPr>
              <a:t>usage</a:t>
            </a:r>
            <a:r>
              <a:rPr lang="sv-SE" sz="1500" spc="-101" dirty="0" smtClean="0">
                <a:latin typeface="Arial"/>
                <a:cs typeface="Arial"/>
              </a:rPr>
              <a:t>  </a:t>
            </a:r>
            <a:r>
              <a:rPr lang="sv-SE" sz="1500" spc="4" dirty="0" smtClean="0">
                <a:latin typeface="Wingdings"/>
                <a:cs typeface="Wingdings"/>
              </a:rPr>
              <a:t></a:t>
            </a:r>
            <a:r>
              <a:rPr sz="1500" spc="-45" dirty="0" smtClean="0">
                <a:latin typeface="Arial"/>
                <a:cs typeface="Arial"/>
              </a:rPr>
              <a:t>unpredictable </a:t>
            </a:r>
            <a:r>
              <a:rPr sz="1500" spc="-23" dirty="0">
                <a:latin typeface="Arial"/>
                <a:cs typeface="Arial"/>
              </a:rPr>
              <a:t>pattern </a:t>
            </a:r>
            <a:r>
              <a:rPr sz="1500" spc="-4" dirty="0">
                <a:latin typeface="Arial"/>
                <a:cs typeface="Arial"/>
              </a:rPr>
              <a:t>of</a:t>
            </a:r>
            <a:r>
              <a:rPr sz="1500" spc="-191" dirty="0">
                <a:latin typeface="Arial"/>
                <a:cs typeface="Arial"/>
              </a:rPr>
              <a:t> </a:t>
            </a:r>
            <a:r>
              <a:rPr sz="1500" spc="-101" dirty="0" smtClean="0">
                <a:latin typeface="Arial"/>
                <a:cs typeface="Arial"/>
              </a:rPr>
              <a:t>usage</a:t>
            </a:r>
            <a:endParaRPr sz="1500" dirty="0">
              <a:latin typeface="Arial"/>
              <a:cs typeface="Arial"/>
            </a:endParaRPr>
          </a:p>
          <a:p>
            <a:pPr marL="1481614" marR="1670209" indent="-38100">
              <a:lnSpc>
                <a:spcPct val="120000"/>
              </a:lnSpc>
              <a:spcBef>
                <a:spcPts val="8"/>
              </a:spcBef>
            </a:pPr>
            <a:r>
              <a:rPr sz="1500" spc="-45" dirty="0" smtClean="0">
                <a:latin typeface="Arial"/>
                <a:cs typeface="Arial"/>
              </a:rPr>
              <a:t>transaction </a:t>
            </a:r>
            <a:r>
              <a:rPr sz="1500" spc="-41" dirty="0">
                <a:latin typeface="Arial"/>
                <a:cs typeface="Arial"/>
              </a:rPr>
              <a:t>driven </a:t>
            </a:r>
            <a:r>
              <a:rPr sz="1500" spc="4" dirty="0">
                <a:latin typeface="Wingdings"/>
                <a:cs typeface="Wingdings"/>
              </a:rPr>
              <a:t></a:t>
            </a:r>
            <a:r>
              <a:rPr sz="1500" spc="-1229" dirty="0">
                <a:latin typeface="Wingdings"/>
                <a:cs typeface="Wingdings"/>
              </a:rPr>
              <a:t> </a:t>
            </a:r>
            <a:r>
              <a:rPr sz="1500" spc="-86" dirty="0">
                <a:latin typeface="Arial"/>
                <a:cs typeface="Arial"/>
              </a:rPr>
              <a:t>analysis </a:t>
            </a:r>
            <a:r>
              <a:rPr sz="1500" spc="-41" dirty="0">
                <a:latin typeface="Arial"/>
                <a:cs typeface="Arial"/>
              </a:rPr>
              <a:t>driven  application </a:t>
            </a:r>
            <a:r>
              <a:rPr sz="1500" spc="-94" dirty="0">
                <a:latin typeface="Arial"/>
                <a:cs typeface="Arial"/>
              </a:rPr>
              <a:t>based </a:t>
            </a:r>
            <a:r>
              <a:rPr sz="1500" spc="4" dirty="0">
                <a:latin typeface="Wingdings"/>
                <a:cs typeface="Wingdings"/>
              </a:rPr>
              <a:t></a:t>
            </a:r>
            <a:r>
              <a:rPr sz="1500" spc="-1245" dirty="0">
                <a:latin typeface="Wingdings"/>
                <a:cs typeface="Wingdings"/>
              </a:rPr>
              <a:t> </a:t>
            </a:r>
            <a:r>
              <a:rPr sz="1500" spc="-53" dirty="0">
                <a:latin typeface="Arial"/>
                <a:cs typeface="Arial"/>
              </a:rPr>
              <a:t>subject </a:t>
            </a:r>
            <a:r>
              <a:rPr sz="1500" spc="-94" dirty="0">
                <a:latin typeface="Arial"/>
                <a:cs typeface="Arial"/>
              </a:rPr>
              <a:t>based</a:t>
            </a:r>
            <a:endParaRPr sz="1500" dirty="0">
              <a:latin typeface="Arial"/>
              <a:cs typeface="Arial"/>
            </a:endParaRPr>
          </a:p>
          <a:p>
            <a:pPr marL="1063466" marR="483870" indent="-450533">
              <a:lnSpc>
                <a:spcPct val="120000"/>
              </a:lnSpc>
            </a:pPr>
            <a:r>
              <a:rPr sz="1500" spc="-38" dirty="0">
                <a:latin typeface="Arial"/>
                <a:cs typeface="Arial"/>
              </a:rPr>
              <a:t>support </a:t>
            </a:r>
            <a:r>
              <a:rPr sz="1500" spc="-60" dirty="0">
                <a:latin typeface="Arial"/>
                <a:cs typeface="Arial"/>
              </a:rPr>
              <a:t>day-to-day </a:t>
            </a:r>
            <a:r>
              <a:rPr sz="1500" spc="-75" dirty="0">
                <a:latin typeface="Arial"/>
                <a:cs typeface="Arial"/>
              </a:rPr>
              <a:t>decisions </a:t>
            </a:r>
            <a:r>
              <a:rPr sz="1500" spc="4" dirty="0" smtClean="0">
                <a:latin typeface="Wingdings"/>
                <a:cs typeface="Wingdings"/>
              </a:rPr>
              <a:t></a:t>
            </a:r>
            <a:r>
              <a:rPr sz="1500" spc="-53" dirty="0" smtClean="0">
                <a:latin typeface="Arial"/>
                <a:cs typeface="Arial"/>
              </a:rPr>
              <a:t>supports </a:t>
            </a:r>
            <a:r>
              <a:rPr sz="1500" spc="-56" dirty="0">
                <a:latin typeface="Arial"/>
                <a:cs typeface="Arial"/>
              </a:rPr>
              <a:t>strategic </a:t>
            </a:r>
            <a:r>
              <a:rPr sz="1500" spc="-75" dirty="0" smtClean="0">
                <a:latin typeface="Arial"/>
                <a:cs typeface="Arial"/>
              </a:rPr>
              <a:t>decisions</a:t>
            </a:r>
            <a:endParaRPr lang="sv-SE" sz="1500" spc="-75" dirty="0" smtClean="0">
              <a:latin typeface="Arial"/>
              <a:cs typeface="Arial"/>
            </a:endParaRPr>
          </a:p>
          <a:p>
            <a:pPr marL="1462564">
              <a:spcBef>
                <a:spcPts val="353"/>
              </a:spcBef>
              <a:tabLst>
                <a:tab pos="3362801" algn="l"/>
              </a:tabLst>
            </a:pPr>
            <a:r>
              <a:rPr sz="1500" spc="-41" dirty="0" smtClean="0">
                <a:latin typeface="Arial"/>
                <a:cs typeface="Arial"/>
              </a:rPr>
              <a:t>operational</a:t>
            </a:r>
            <a:r>
              <a:rPr sz="1500" spc="-71" dirty="0" smtClean="0">
                <a:latin typeface="Arial"/>
                <a:cs typeface="Arial"/>
              </a:rPr>
              <a:t> </a:t>
            </a:r>
            <a:r>
              <a:rPr sz="1500" spc="-94" dirty="0" smtClean="0">
                <a:latin typeface="Arial"/>
                <a:cs typeface="Arial"/>
              </a:rPr>
              <a:t>users</a:t>
            </a:r>
            <a:r>
              <a:rPr lang="sv-SE" sz="1500" spc="-94" dirty="0" smtClean="0">
                <a:latin typeface="Arial"/>
                <a:cs typeface="Arial"/>
              </a:rPr>
              <a:t>   </a:t>
            </a:r>
            <a:r>
              <a:rPr lang="sv-SE" sz="1500" spc="4" dirty="0" smtClean="0">
                <a:latin typeface="Wingdings"/>
                <a:cs typeface="Wingdings"/>
              </a:rPr>
              <a:t></a:t>
            </a:r>
            <a:r>
              <a:rPr sz="1500" spc="-64" dirty="0" smtClean="0">
                <a:latin typeface="Arial"/>
                <a:cs typeface="Arial"/>
              </a:rPr>
              <a:t>managerial</a:t>
            </a:r>
            <a:r>
              <a:rPr sz="1500" spc="-143" dirty="0" smtClean="0">
                <a:latin typeface="Arial"/>
                <a:cs typeface="Arial"/>
              </a:rPr>
              <a:t> </a:t>
            </a:r>
            <a:r>
              <a:rPr sz="1500" spc="-94" dirty="0">
                <a:latin typeface="Arial"/>
                <a:cs typeface="Arial"/>
              </a:rPr>
              <a:t>users</a:t>
            </a:r>
            <a:endParaRPr sz="1500" dirty="0">
              <a:latin typeface="Arial"/>
              <a:cs typeface="Arial"/>
            </a:endParaRPr>
          </a:p>
        </p:txBody>
      </p:sp>
      <p:sp>
        <p:nvSpPr>
          <p:cNvPr id="12" name="object 35"/>
          <p:cNvSpPr txBox="1"/>
          <p:nvPr/>
        </p:nvSpPr>
        <p:spPr>
          <a:xfrm>
            <a:off x="412121" y="436053"/>
            <a:ext cx="5809774" cy="430887"/>
          </a:xfrm>
          <a:prstGeom prst="rect">
            <a:avLst/>
          </a:prstGeom>
        </p:spPr>
        <p:txBody>
          <a:bodyPr vert="horz" wrap="square" lIns="0" tIns="0" rIns="0" bIns="0" rtlCol="0">
            <a:spAutoFit/>
          </a:bodyPr>
          <a:lstStyle/>
          <a:p>
            <a:pPr marL="448151"/>
            <a:r>
              <a:rPr lang="sv-SE" sz="2800" b="1" spc="-188" dirty="0" err="1" smtClean="0">
                <a:latin typeface="Verdana" panose="020B0604030504040204" pitchFamily="34" charset="0"/>
                <a:ea typeface="Verdana" panose="020B0604030504040204" pitchFamily="34" charset="0"/>
                <a:cs typeface="Arial"/>
              </a:rPr>
              <a:t>Summary</a:t>
            </a:r>
            <a:r>
              <a:rPr lang="sv-SE" sz="2800" b="1" spc="-188" dirty="0" smtClean="0">
                <a:latin typeface="Verdana" panose="020B0604030504040204" pitchFamily="34" charset="0"/>
                <a:ea typeface="Verdana" panose="020B0604030504040204" pitchFamily="34" charset="0"/>
                <a:cs typeface="Arial"/>
              </a:rPr>
              <a:t>: OLTP vs OLAP</a:t>
            </a:r>
            <a:endParaRPr sz="2800" b="1" spc="-188" dirty="0">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81330479"/>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0119" y="1444109"/>
            <a:ext cx="6891205" cy="857250"/>
          </a:xfrm>
          <a:prstGeom prst="rect">
            <a:avLst/>
          </a:prstGeom>
        </p:spPr>
        <p:txBody>
          <a:bodyPr>
            <a:noAutofit/>
          </a:bodyPr>
          <a:lstStyle/>
          <a:p>
            <a:pPr defTabSz="685800">
              <a:spcBef>
                <a:spcPct val="0"/>
              </a:spcBef>
              <a:defRPr/>
            </a:pPr>
            <a:r>
              <a:rPr lang="sv-SE" sz="2700" dirty="0" err="1" smtClean="0">
                <a:latin typeface="Verdana" panose="020B0604030504040204" pitchFamily="34" charset="0"/>
                <a:ea typeface="Verdana" panose="020B0604030504040204" pitchFamily="34" charset="0"/>
                <a:cs typeface="+mj-cs"/>
              </a:rPr>
              <a:t>Layers</a:t>
            </a:r>
            <a:r>
              <a:rPr lang="sv-SE" sz="2700" dirty="0" smtClean="0">
                <a:latin typeface="Verdana" panose="020B0604030504040204" pitchFamily="34" charset="0"/>
                <a:ea typeface="Verdana" panose="020B0604030504040204" pitchFamily="34" charset="0"/>
                <a:cs typeface="+mj-cs"/>
              </a:rPr>
              <a:t> for </a:t>
            </a:r>
            <a:r>
              <a:rPr lang="sv-SE" sz="2700" dirty="0" err="1" smtClean="0">
                <a:latin typeface="Verdana" panose="020B0604030504040204" pitchFamily="34" charset="0"/>
                <a:ea typeface="Verdana" panose="020B0604030504040204" pitchFamily="34" charset="0"/>
                <a:cs typeface="+mj-cs"/>
              </a:rPr>
              <a:t>Analysis</a:t>
            </a:r>
            <a:r>
              <a:rPr lang="sv-SE" sz="2700" dirty="0" smtClean="0">
                <a:latin typeface="Verdana" panose="020B0604030504040204" pitchFamily="34" charset="0"/>
                <a:ea typeface="Verdana" panose="020B0604030504040204" pitchFamily="34" charset="0"/>
                <a:cs typeface="+mj-cs"/>
              </a:rPr>
              <a:t> – DW </a:t>
            </a:r>
            <a:r>
              <a:rPr lang="sv-SE" sz="2700" dirty="0" err="1" smtClean="0">
                <a:latin typeface="Verdana" panose="020B0604030504040204" pitchFamily="34" charset="0"/>
                <a:ea typeface="Verdana" panose="020B0604030504040204" pitchFamily="34" charset="0"/>
                <a:cs typeface="+mj-cs"/>
              </a:rPr>
              <a:t>architecture</a:t>
            </a:r>
            <a:r>
              <a:rPr lang="sv-SE" sz="2700" dirty="0" smtClean="0">
                <a:latin typeface="Verdana" panose="020B0604030504040204" pitchFamily="34" charset="0"/>
                <a:ea typeface="Verdana" panose="020B0604030504040204" pitchFamily="34" charset="0"/>
                <a:cs typeface="+mj-cs"/>
              </a:rPr>
              <a:t> </a:t>
            </a:r>
          </a:p>
          <a:p>
            <a:pPr defTabSz="685800">
              <a:spcBef>
                <a:spcPct val="0"/>
              </a:spcBef>
              <a:defRPr/>
            </a:pPr>
            <a:r>
              <a:rPr lang="sv-SE" sz="1400" dirty="0" smtClean="0">
                <a:latin typeface="Verdana" panose="020B0604030504040204" pitchFamily="34" charset="0"/>
                <a:ea typeface="Verdana" panose="020B0604030504040204" pitchFamily="34" charset="0"/>
                <a:cs typeface="+mj-cs"/>
              </a:rPr>
              <a:t>(</a:t>
            </a:r>
            <a:r>
              <a:rPr lang="sv-SE" sz="1400" dirty="0" err="1" smtClean="0">
                <a:latin typeface="Verdana" panose="020B0604030504040204" pitchFamily="34" charset="0"/>
                <a:ea typeface="Verdana" panose="020B0604030504040204" pitchFamily="34" charset="0"/>
                <a:cs typeface="+mj-cs"/>
              </a:rPr>
              <a:t>based</a:t>
            </a:r>
            <a:r>
              <a:rPr lang="sv-SE" sz="1400" dirty="0" smtClean="0">
                <a:latin typeface="Verdana" panose="020B0604030504040204" pitchFamily="34" charset="0"/>
                <a:ea typeface="Verdana" panose="020B0604030504040204" pitchFamily="34" charset="0"/>
                <a:cs typeface="+mj-cs"/>
              </a:rPr>
              <a:t> on </a:t>
            </a:r>
            <a:r>
              <a:rPr lang="sv-SE" sz="1400" dirty="0" err="1">
                <a:latin typeface="Verdana" panose="020B0604030504040204" pitchFamily="34" charset="0"/>
                <a:ea typeface="Verdana" panose="020B0604030504040204" pitchFamily="34" charset="0"/>
                <a:cs typeface="+mj-cs"/>
              </a:rPr>
              <a:t>Golfarelli</a:t>
            </a:r>
            <a:r>
              <a:rPr lang="sv-SE" sz="1400" dirty="0">
                <a:latin typeface="Verdana" panose="020B0604030504040204" pitchFamily="34" charset="0"/>
                <a:ea typeface="Verdana" panose="020B0604030504040204" pitchFamily="34" charset="0"/>
                <a:cs typeface="+mj-cs"/>
              </a:rPr>
              <a:t> &amp; </a:t>
            </a:r>
            <a:r>
              <a:rPr lang="sv-SE" sz="1400" dirty="0" err="1">
                <a:latin typeface="Verdana" panose="020B0604030504040204" pitchFamily="34" charset="0"/>
                <a:ea typeface="Verdana" panose="020B0604030504040204" pitchFamily="34" charset="0"/>
                <a:cs typeface="+mj-cs"/>
              </a:rPr>
              <a:t>Rizzi</a:t>
            </a:r>
            <a:r>
              <a:rPr lang="sv-SE" sz="1400" dirty="0">
                <a:latin typeface="Verdana" panose="020B0604030504040204" pitchFamily="34" charset="0"/>
                <a:ea typeface="Verdana" panose="020B0604030504040204" pitchFamily="34" charset="0"/>
                <a:cs typeface="+mj-cs"/>
              </a:rPr>
              <a:t> </a:t>
            </a:r>
            <a:r>
              <a:rPr lang="sv-SE" sz="1400" dirty="0" smtClean="0">
                <a:latin typeface="Verdana" panose="020B0604030504040204" pitchFamily="34" charset="0"/>
                <a:ea typeface="Verdana" panose="020B0604030504040204" pitchFamily="34" charset="0"/>
                <a:cs typeface="+mj-cs"/>
              </a:rPr>
              <a:t>Data </a:t>
            </a:r>
            <a:r>
              <a:rPr lang="sv-SE" sz="1400" dirty="0" err="1" smtClean="0">
                <a:latin typeface="Verdana" panose="020B0604030504040204" pitchFamily="34" charset="0"/>
                <a:ea typeface="Verdana" panose="020B0604030504040204" pitchFamily="34" charset="0"/>
                <a:cs typeface="+mj-cs"/>
              </a:rPr>
              <a:t>Warehouse</a:t>
            </a:r>
            <a:r>
              <a:rPr lang="sv-SE" sz="1400" dirty="0" smtClean="0">
                <a:latin typeface="Verdana" panose="020B0604030504040204" pitchFamily="34" charset="0"/>
                <a:ea typeface="Verdana" panose="020B0604030504040204" pitchFamily="34" charset="0"/>
                <a:cs typeface="+mj-cs"/>
              </a:rPr>
              <a:t> Design, 2009) </a:t>
            </a:r>
            <a:endParaRPr lang="sv-SE" sz="1400" dirty="0">
              <a:latin typeface="Verdana" panose="020B0604030504040204" pitchFamily="34" charset="0"/>
              <a:ea typeface="Verdana" panose="020B0604030504040204" pitchFamily="34" charset="0"/>
              <a:cs typeface="+mj-cs"/>
            </a:endParaRPr>
          </a:p>
        </p:txBody>
      </p:sp>
    </p:spTree>
    <p:extLst>
      <p:ext uri="{BB962C8B-B14F-4D97-AF65-F5344CB8AC3E}">
        <p14:creationId xmlns:p14="http://schemas.microsoft.com/office/powerpoint/2010/main" val="1276883419"/>
      </p:ext>
    </p:extLst>
  </p:cSld>
  <p:clrMapOvr>
    <a:masterClrMapping/>
  </p:clrMapOvr>
  <mc:AlternateContent xmlns:mc="http://schemas.openxmlformats.org/markup-compatibility/2006" xmlns:p14="http://schemas.microsoft.com/office/powerpoint/2010/main">
    <mc:Choice Requires="p14">
      <p:transition spd="slow" p14:dur="2000" advTm="5164"/>
    </mc:Choice>
    <mc:Fallback xmlns="">
      <p:transition spd="slow" advTm="5164"/>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921154" y="3326349"/>
            <a:ext cx="1126934" cy="169277"/>
          </a:xfrm>
          <a:prstGeom prst="rect">
            <a:avLst/>
          </a:prstGeom>
        </p:spPr>
        <p:txBody>
          <a:bodyPr vert="horz" wrap="square" lIns="0" tIns="0" rIns="0" bIns="0" rtlCol="0">
            <a:spAutoFit/>
          </a:bodyPr>
          <a:lstStyle/>
          <a:p>
            <a:pPr marL="9525"/>
            <a:r>
              <a:rPr sz="1100" i="1" spc="-30" dirty="0">
                <a:solidFill>
                  <a:srgbClr val="17375E"/>
                </a:solidFill>
                <a:latin typeface="Arial"/>
                <a:cs typeface="Arial"/>
              </a:rPr>
              <a:t>Operational</a:t>
            </a:r>
            <a:r>
              <a:rPr sz="1100" i="1" spc="-116" dirty="0">
                <a:solidFill>
                  <a:srgbClr val="17375E"/>
                </a:solidFill>
                <a:latin typeface="Arial"/>
                <a:cs typeface="Arial"/>
              </a:rPr>
              <a:t> </a:t>
            </a:r>
            <a:r>
              <a:rPr sz="1100" i="1" spc="-105" dirty="0">
                <a:solidFill>
                  <a:srgbClr val="17375E"/>
                </a:solidFill>
                <a:latin typeface="Arial"/>
                <a:cs typeface="Arial"/>
              </a:rPr>
              <a:t>DBs</a:t>
            </a:r>
            <a:endParaRPr sz="1100" dirty="0">
              <a:latin typeface="Arial"/>
              <a:cs typeface="Arial"/>
            </a:endParaRPr>
          </a:p>
        </p:txBody>
      </p:sp>
      <p:sp>
        <p:nvSpPr>
          <p:cNvPr id="11" name="object 11"/>
          <p:cNvSpPr/>
          <p:nvPr/>
        </p:nvSpPr>
        <p:spPr>
          <a:xfrm>
            <a:off x="5976375" y="2744156"/>
            <a:ext cx="128015" cy="242315"/>
          </a:xfrm>
          <a:prstGeom prst="rect">
            <a:avLst/>
          </a:prstGeom>
          <a:blipFill>
            <a:blip r:embed="rId2" cstate="print"/>
            <a:stretch>
              <a:fillRect/>
            </a:stretch>
          </a:blipFill>
        </p:spPr>
        <p:txBody>
          <a:bodyPr wrap="square" lIns="0" tIns="0" rIns="0" bIns="0" rtlCol="0"/>
          <a:lstStyle/>
          <a:p>
            <a:endParaRPr sz="1350"/>
          </a:p>
        </p:txBody>
      </p:sp>
      <p:sp>
        <p:nvSpPr>
          <p:cNvPr id="12" name="object 12"/>
          <p:cNvSpPr/>
          <p:nvPr/>
        </p:nvSpPr>
        <p:spPr>
          <a:xfrm>
            <a:off x="6011626" y="2764986"/>
            <a:ext cx="57149" cy="171431"/>
          </a:xfrm>
          <a:prstGeom prst="rect">
            <a:avLst/>
          </a:prstGeom>
          <a:blipFill>
            <a:blip r:embed="rId3" cstate="print"/>
            <a:stretch>
              <a:fillRect/>
            </a:stretch>
          </a:blipFill>
        </p:spPr>
        <p:txBody>
          <a:bodyPr wrap="square" lIns="0" tIns="0" rIns="0" bIns="0" rtlCol="0"/>
          <a:lstStyle/>
          <a:p>
            <a:endParaRPr sz="1350"/>
          </a:p>
        </p:txBody>
      </p:sp>
      <p:sp>
        <p:nvSpPr>
          <p:cNvPr id="13" name="object 13"/>
          <p:cNvSpPr/>
          <p:nvPr/>
        </p:nvSpPr>
        <p:spPr>
          <a:xfrm>
            <a:off x="6011627" y="2764987"/>
            <a:ext cx="57150" cy="171450"/>
          </a:xfrm>
          <a:custGeom>
            <a:avLst/>
            <a:gdLst/>
            <a:ahLst/>
            <a:cxnLst/>
            <a:rect l="l" t="t" r="r" b="b"/>
            <a:pathLst>
              <a:path w="76200" h="228600">
                <a:moveTo>
                  <a:pt x="0" y="0"/>
                </a:moveTo>
                <a:lnTo>
                  <a:pt x="76200" y="0"/>
                </a:lnTo>
                <a:lnTo>
                  <a:pt x="76200" y="228587"/>
                </a:lnTo>
                <a:lnTo>
                  <a:pt x="0" y="228587"/>
                </a:lnTo>
                <a:lnTo>
                  <a:pt x="0" y="0"/>
                </a:lnTo>
                <a:close/>
              </a:path>
            </a:pathLst>
          </a:custGeom>
          <a:ln w="9525">
            <a:solidFill>
              <a:srgbClr val="BE4B48"/>
            </a:solidFill>
          </a:ln>
        </p:spPr>
        <p:txBody>
          <a:bodyPr wrap="square" lIns="0" tIns="0" rIns="0" bIns="0" rtlCol="0"/>
          <a:lstStyle/>
          <a:p>
            <a:endParaRPr sz="1350"/>
          </a:p>
        </p:txBody>
      </p:sp>
      <p:sp>
        <p:nvSpPr>
          <p:cNvPr id="14" name="object 14"/>
          <p:cNvSpPr/>
          <p:nvPr/>
        </p:nvSpPr>
        <p:spPr>
          <a:xfrm>
            <a:off x="6090675" y="2687006"/>
            <a:ext cx="128015" cy="299465"/>
          </a:xfrm>
          <a:prstGeom prst="rect">
            <a:avLst/>
          </a:prstGeom>
          <a:blipFill>
            <a:blip r:embed="rId4" cstate="print"/>
            <a:stretch>
              <a:fillRect/>
            </a:stretch>
          </a:blipFill>
        </p:spPr>
        <p:txBody>
          <a:bodyPr wrap="square" lIns="0" tIns="0" rIns="0" bIns="0" rtlCol="0"/>
          <a:lstStyle/>
          <a:p>
            <a:endParaRPr sz="1350"/>
          </a:p>
        </p:txBody>
      </p:sp>
      <p:sp>
        <p:nvSpPr>
          <p:cNvPr id="15" name="object 15"/>
          <p:cNvSpPr/>
          <p:nvPr/>
        </p:nvSpPr>
        <p:spPr>
          <a:xfrm>
            <a:off x="6125927" y="2707836"/>
            <a:ext cx="57140" cy="228581"/>
          </a:xfrm>
          <a:prstGeom prst="rect">
            <a:avLst/>
          </a:prstGeom>
          <a:blipFill>
            <a:blip r:embed="rId5" cstate="print"/>
            <a:stretch>
              <a:fillRect/>
            </a:stretch>
          </a:blipFill>
        </p:spPr>
        <p:txBody>
          <a:bodyPr wrap="square" lIns="0" tIns="0" rIns="0" bIns="0" rtlCol="0"/>
          <a:lstStyle/>
          <a:p>
            <a:endParaRPr sz="1350"/>
          </a:p>
        </p:txBody>
      </p:sp>
      <p:sp>
        <p:nvSpPr>
          <p:cNvPr id="16" name="object 16"/>
          <p:cNvSpPr/>
          <p:nvPr/>
        </p:nvSpPr>
        <p:spPr>
          <a:xfrm>
            <a:off x="6125918" y="2707837"/>
            <a:ext cx="57150" cy="228600"/>
          </a:xfrm>
          <a:custGeom>
            <a:avLst/>
            <a:gdLst/>
            <a:ahLst/>
            <a:cxnLst/>
            <a:rect l="l" t="t" r="r" b="b"/>
            <a:pathLst>
              <a:path w="76200" h="304800">
                <a:moveTo>
                  <a:pt x="0" y="0"/>
                </a:moveTo>
                <a:lnTo>
                  <a:pt x="76200" y="0"/>
                </a:lnTo>
                <a:lnTo>
                  <a:pt x="76200" y="304774"/>
                </a:lnTo>
                <a:lnTo>
                  <a:pt x="0" y="304774"/>
                </a:lnTo>
                <a:lnTo>
                  <a:pt x="0" y="0"/>
                </a:lnTo>
                <a:close/>
              </a:path>
            </a:pathLst>
          </a:custGeom>
          <a:ln w="9525">
            <a:solidFill>
              <a:srgbClr val="46AAC5"/>
            </a:solidFill>
          </a:ln>
        </p:spPr>
        <p:txBody>
          <a:bodyPr wrap="square" lIns="0" tIns="0" rIns="0" bIns="0" rtlCol="0"/>
          <a:lstStyle/>
          <a:p>
            <a:endParaRPr sz="1350"/>
          </a:p>
        </p:txBody>
      </p:sp>
      <p:sp>
        <p:nvSpPr>
          <p:cNvPr id="17" name="object 17"/>
          <p:cNvSpPr/>
          <p:nvPr/>
        </p:nvSpPr>
        <p:spPr>
          <a:xfrm>
            <a:off x="6204975" y="2801306"/>
            <a:ext cx="128015" cy="185165"/>
          </a:xfrm>
          <a:prstGeom prst="rect">
            <a:avLst/>
          </a:prstGeom>
          <a:blipFill>
            <a:blip r:embed="rId6" cstate="print"/>
            <a:stretch>
              <a:fillRect/>
            </a:stretch>
          </a:blipFill>
        </p:spPr>
        <p:txBody>
          <a:bodyPr wrap="square" lIns="0" tIns="0" rIns="0" bIns="0" rtlCol="0"/>
          <a:lstStyle/>
          <a:p>
            <a:endParaRPr sz="1350"/>
          </a:p>
        </p:txBody>
      </p:sp>
      <p:sp>
        <p:nvSpPr>
          <p:cNvPr id="18" name="object 18"/>
          <p:cNvSpPr/>
          <p:nvPr/>
        </p:nvSpPr>
        <p:spPr>
          <a:xfrm>
            <a:off x="6240218" y="2822128"/>
            <a:ext cx="57149" cy="114290"/>
          </a:xfrm>
          <a:prstGeom prst="rect">
            <a:avLst/>
          </a:prstGeom>
          <a:blipFill>
            <a:blip r:embed="rId7" cstate="print"/>
            <a:stretch>
              <a:fillRect/>
            </a:stretch>
          </a:blipFill>
        </p:spPr>
        <p:txBody>
          <a:bodyPr wrap="square" lIns="0" tIns="0" rIns="0" bIns="0" rtlCol="0"/>
          <a:lstStyle/>
          <a:p>
            <a:endParaRPr sz="1350"/>
          </a:p>
        </p:txBody>
      </p:sp>
      <p:sp>
        <p:nvSpPr>
          <p:cNvPr id="19" name="object 19"/>
          <p:cNvSpPr/>
          <p:nvPr/>
        </p:nvSpPr>
        <p:spPr>
          <a:xfrm>
            <a:off x="6240218" y="2822128"/>
            <a:ext cx="57150" cy="114300"/>
          </a:xfrm>
          <a:custGeom>
            <a:avLst/>
            <a:gdLst/>
            <a:ahLst/>
            <a:cxnLst/>
            <a:rect l="l" t="t" r="r" b="b"/>
            <a:pathLst>
              <a:path w="76200" h="152400">
                <a:moveTo>
                  <a:pt x="0" y="0"/>
                </a:moveTo>
                <a:lnTo>
                  <a:pt x="76200" y="0"/>
                </a:lnTo>
                <a:lnTo>
                  <a:pt x="76200" y="152387"/>
                </a:lnTo>
                <a:lnTo>
                  <a:pt x="0" y="152387"/>
                </a:lnTo>
                <a:lnTo>
                  <a:pt x="0" y="0"/>
                </a:lnTo>
                <a:close/>
              </a:path>
            </a:pathLst>
          </a:custGeom>
          <a:ln w="9525">
            <a:solidFill>
              <a:srgbClr val="F69240"/>
            </a:solidFill>
          </a:ln>
        </p:spPr>
        <p:txBody>
          <a:bodyPr wrap="square" lIns="0" tIns="0" rIns="0" bIns="0" rtlCol="0"/>
          <a:lstStyle/>
          <a:p>
            <a:endParaRPr sz="1350"/>
          </a:p>
        </p:txBody>
      </p:sp>
      <p:sp>
        <p:nvSpPr>
          <p:cNvPr id="20" name="object 20"/>
          <p:cNvSpPr/>
          <p:nvPr/>
        </p:nvSpPr>
        <p:spPr>
          <a:xfrm>
            <a:off x="6319275" y="2629856"/>
            <a:ext cx="128015" cy="356615"/>
          </a:xfrm>
          <a:prstGeom prst="rect">
            <a:avLst/>
          </a:prstGeom>
          <a:blipFill>
            <a:blip r:embed="rId8" cstate="print"/>
            <a:stretch>
              <a:fillRect/>
            </a:stretch>
          </a:blipFill>
        </p:spPr>
        <p:txBody>
          <a:bodyPr wrap="square" lIns="0" tIns="0" rIns="0" bIns="0" rtlCol="0"/>
          <a:lstStyle/>
          <a:p>
            <a:endParaRPr sz="1350"/>
          </a:p>
        </p:txBody>
      </p:sp>
      <p:sp>
        <p:nvSpPr>
          <p:cNvPr id="21" name="object 21"/>
          <p:cNvSpPr/>
          <p:nvPr/>
        </p:nvSpPr>
        <p:spPr>
          <a:xfrm>
            <a:off x="6354518" y="2650696"/>
            <a:ext cx="57140" cy="285731"/>
          </a:xfrm>
          <a:prstGeom prst="rect">
            <a:avLst/>
          </a:prstGeom>
          <a:blipFill>
            <a:blip r:embed="rId9" cstate="print"/>
            <a:stretch>
              <a:fillRect/>
            </a:stretch>
          </a:blipFill>
        </p:spPr>
        <p:txBody>
          <a:bodyPr wrap="square" lIns="0" tIns="0" rIns="0" bIns="0" rtlCol="0"/>
          <a:lstStyle/>
          <a:p>
            <a:endParaRPr sz="1350"/>
          </a:p>
        </p:txBody>
      </p:sp>
      <p:sp>
        <p:nvSpPr>
          <p:cNvPr id="22" name="object 22"/>
          <p:cNvSpPr/>
          <p:nvPr/>
        </p:nvSpPr>
        <p:spPr>
          <a:xfrm>
            <a:off x="6354518" y="2650696"/>
            <a:ext cx="57150" cy="285750"/>
          </a:xfrm>
          <a:custGeom>
            <a:avLst/>
            <a:gdLst/>
            <a:ahLst/>
            <a:cxnLst/>
            <a:rect l="l" t="t" r="r" b="b"/>
            <a:pathLst>
              <a:path w="76200" h="381000">
                <a:moveTo>
                  <a:pt x="0" y="0"/>
                </a:moveTo>
                <a:lnTo>
                  <a:pt x="76200" y="0"/>
                </a:lnTo>
                <a:lnTo>
                  <a:pt x="76200" y="380974"/>
                </a:lnTo>
                <a:lnTo>
                  <a:pt x="0" y="380974"/>
                </a:lnTo>
                <a:lnTo>
                  <a:pt x="0" y="0"/>
                </a:lnTo>
                <a:close/>
              </a:path>
            </a:pathLst>
          </a:custGeom>
          <a:ln w="9525">
            <a:solidFill>
              <a:srgbClr val="98B954"/>
            </a:solidFill>
          </a:ln>
        </p:spPr>
        <p:txBody>
          <a:bodyPr wrap="square" lIns="0" tIns="0" rIns="0" bIns="0" rtlCol="0"/>
          <a:lstStyle/>
          <a:p>
            <a:endParaRPr sz="1350"/>
          </a:p>
        </p:txBody>
      </p:sp>
      <p:sp>
        <p:nvSpPr>
          <p:cNvPr id="23" name="object 23"/>
          <p:cNvSpPr/>
          <p:nvPr/>
        </p:nvSpPr>
        <p:spPr>
          <a:xfrm>
            <a:off x="5897555" y="2593356"/>
            <a:ext cx="628650" cy="400050"/>
          </a:xfrm>
          <a:custGeom>
            <a:avLst/>
            <a:gdLst/>
            <a:ahLst/>
            <a:cxnLst/>
            <a:rect l="l" t="t" r="r" b="b"/>
            <a:pathLst>
              <a:path w="838200" h="533400">
                <a:moveTo>
                  <a:pt x="0" y="0"/>
                </a:moveTo>
                <a:lnTo>
                  <a:pt x="838200" y="0"/>
                </a:lnTo>
                <a:lnTo>
                  <a:pt x="838200" y="533400"/>
                </a:lnTo>
                <a:lnTo>
                  <a:pt x="0" y="533400"/>
                </a:lnTo>
                <a:lnTo>
                  <a:pt x="0" y="0"/>
                </a:lnTo>
                <a:close/>
              </a:path>
            </a:pathLst>
          </a:custGeom>
          <a:ln w="9525">
            <a:solidFill>
              <a:srgbClr val="46AAC5"/>
            </a:solidFill>
          </a:ln>
        </p:spPr>
        <p:txBody>
          <a:bodyPr wrap="square" lIns="0" tIns="0" rIns="0" bIns="0" rtlCol="0"/>
          <a:lstStyle/>
          <a:p>
            <a:endParaRPr sz="1350"/>
          </a:p>
        </p:txBody>
      </p:sp>
      <p:sp>
        <p:nvSpPr>
          <p:cNvPr id="24" name="object 24"/>
          <p:cNvSpPr/>
          <p:nvPr/>
        </p:nvSpPr>
        <p:spPr>
          <a:xfrm>
            <a:off x="1089144" y="2442592"/>
            <a:ext cx="395477" cy="565784"/>
          </a:xfrm>
          <a:prstGeom prst="rect">
            <a:avLst/>
          </a:prstGeom>
          <a:blipFill>
            <a:blip r:embed="rId10" cstate="print"/>
            <a:stretch>
              <a:fillRect/>
            </a:stretch>
          </a:blipFill>
        </p:spPr>
        <p:txBody>
          <a:bodyPr wrap="square" lIns="0" tIns="0" rIns="0" bIns="0" rtlCol="0"/>
          <a:lstStyle/>
          <a:p>
            <a:endParaRPr sz="1350"/>
          </a:p>
        </p:txBody>
      </p:sp>
      <p:sp>
        <p:nvSpPr>
          <p:cNvPr id="25" name="object 25"/>
          <p:cNvSpPr/>
          <p:nvPr/>
        </p:nvSpPr>
        <p:spPr>
          <a:xfrm>
            <a:off x="1125195" y="2463737"/>
            <a:ext cx="324029" cy="494328"/>
          </a:xfrm>
          <a:prstGeom prst="rect">
            <a:avLst/>
          </a:prstGeom>
          <a:blipFill>
            <a:blip r:embed="rId11" cstate="print"/>
            <a:stretch>
              <a:fillRect/>
            </a:stretch>
          </a:blipFill>
        </p:spPr>
        <p:txBody>
          <a:bodyPr wrap="square" lIns="0" tIns="0" rIns="0" bIns="0" rtlCol="0"/>
          <a:lstStyle/>
          <a:p>
            <a:endParaRPr sz="1350"/>
          </a:p>
        </p:txBody>
      </p:sp>
      <p:sp>
        <p:nvSpPr>
          <p:cNvPr id="26" name="object 26"/>
          <p:cNvSpPr/>
          <p:nvPr/>
        </p:nvSpPr>
        <p:spPr>
          <a:xfrm>
            <a:off x="1125183" y="2546126"/>
            <a:ext cx="324326" cy="82391"/>
          </a:xfrm>
          <a:custGeom>
            <a:avLst/>
            <a:gdLst/>
            <a:ahLst/>
            <a:cxnLst/>
            <a:rect l="l" t="t" r="r" b="b"/>
            <a:pathLst>
              <a:path w="432434" h="109854">
                <a:moveTo>
                  <a:pt x="432054" y="0"/>
                </a:moveTo>
                <a:lnTo>
                  <a:pt x="402558" y="55444"/>
                </a:lnTo>
                <a:lnTo>
                  <a:pt x="368779" y="77677"/>
                </a:lnTo>
                <a:lnTo>
                  <a:pt x="325057" y="94855"/>
                </a:lnTo>
                <a:lnTo>
                  <a:pt x="273453" y="105930"/>
                </a:lnTo>
                <a:lnTo>
                  <a:pt x="216027" y="109855"/>
                </a:lnTo>
                <a:lnTo>
                  <a:pt x="158600" y="105930"/>
                </a:lnTo>
                <a:lnTo>
                  <a:pt x="106996" y="94855"/>
                </a:lnTo>
                <a:lnTo>
                  <a:pt x="63274" y="77677"/>
                </a:lnTo>
                <a:lnTo>
                  <a:pt x="29495" y="55444"/>
                </a:lnTo>
                <a:lnTo>
                  <a:pt x="7717" y="29202"/>
                </a:lnTo>
                <a:lnTo>
                  <a:pt x="0" y="0"/>
                </a:lnTo>
              </a:path>
            </a:pathLst>
          </a:custGeom>
          <a:ln w="9525">
            <a:solidFill>
              <a:srgbClr val="000000"/>
            </a:solidFill>
          </a:ln>
        </p:spPr>
        <p:txBody>
          <a:bodyPr wrap="square" lIns="0" tIns="0" rIns="0" bIns="0" rtlCol="0"/>
          <a:lstStyle/>
          <a:p>
            <a:endParaRPr sz="1350"/>
          </a:p>
        </p:txBody>
      </p:sp>
      <p:sp>
        <p:nvSpPr>
          <p:cNvPr id="27" name="object 27"/>
          <p:cNvSpPr/>
          <p:nvPr/>
        </p:nvSpPr>
        <p:spPr>
          <a:xfrm>
            <a:off x="1125187" y="2463734"/>
            <a:ext cx="324326" cy="494348"/>
          </a:xfrm>
          <a:custGeom>
            <a:avLst/>
            <a:gdLst/>
            <a:ahLst/>
            <a:cxnLst/>
            <a:rect l="l" t="t" r="r" b="b"/>
            <a:pathLst>
              <a:path w="432434" h="659129">
                <a:moveTo>
                  <a:pt x="0" y="109854"/>
                </a:moveTo>
                <a:lnTo>
                  <a:pt x="29495" y="54410"/>
                </a:lnTo>
                <a:lnTo>
                  <a:pt x="63274" y="32177"/>
                </a:lnTo>
                <a:lnTo>
                  <a:pt x="106996" y="14999"/>
                </a:lnTo>
                <a:lnTo>
                  <a:pt x="158600" y="3924"/>
                </a:lnTo>
                <a:lnTo>
                  <a:pt x="216027" y="0"/>
                </a:lnTo>
                <a:lnTo>
                  <a:pt x="273453" y="3924"/>
                </a:lnTo>
                <a:lnTo>
                  <a:pt x="325057" y="14999"/>
                </a:lnTo>
                <a:lnTo>
                  <a:pt x="368779" y="32177"/>
                </a:lnTo>
                <a:lnTo>
                  <a:pt x="402558" y="54410"/>
                </a:lnTo>
                <a:lnTo>
                  <a:pt x="432054" y="109854"/>
                </a:lnTo>
                <a:lnTo>
                  <a:pt x="432054" y="549262"/>
                </a:lnTo>
                <a:lnTo>
                  <a:pt x="402558" y="604703"/>
                </a:lnTo>
                <a:lnTo>
                  <a:pt x="368779" y="626933"/>
                </a:lnTo>
                <a:lnTo>
                  <a:pt x="325057" y="644108"/>
                </a:lnTo>
                <a:lnTo>
                  <a:pt x="273453" y="655181"/>
                </a:lnTo>
                <a:lnTo>
                  <a:pt x="216027" y="659104"/>
                </a:lnTo>
                <a:lnTo>
                  <a:pt x="158600" y="655181"/>
                </a:lnTo>
                <a:lnTo>
                  <a:pt x="106996" y="644108"/>
                </a:lnTo>
                <a:lnTo>
                  <a:pt x="63274" y="626933"/>
                </a:lnTo>
                <a:lnTo>
                  <a:pt x="29495" y="604703"/>
                </a:lnTo>
                <a:lnTo>
                  <a:pt x="0" y="549262"/>
                </a:lnTo>
                <a:lnTo>
                  <a:pt x="0" y="109854"/>
                </a:lnTo>
                <a:close/>
              </a:path>
            </a:pathLst>
          </a:custGeom>
          <a:ln w="9524">
            <a:solidFill>
              <a:srgbClr val="000000"/>
            </a:solidFill>
          </a:ln>
        </p:spPr>
        <p:txBody>
          <a:bodyPr wrap="square" lIns="0" tIns="0" rIns="0" bIns="0" rtlCol="0"/>
          <a:lstStyle/>
          <a:p>
            <a:endParaRPr sz="1350"/>
          </a:p>
        </p:txBody>
      </p:sp>
      <p:sp>
        <p:nvSpPr>
          <p:cNvPr id="32" name="object 32"/>
          <p:cNvSpPr txBox="1"/>
          <p:nvPr/>
        </p:nvSpPr>
        <p:spPr>
          <a:xfrm>
            <a:off x="3403984" y="4291947"/>
            <a:ext cx="872490" cy="207749"/>
          </a:xfrm>
          <a:prstGeom prst="rect">
            <a:avLst/>
          </a:prstGeom>
        </p:spPr>
        <p:txBody>
          <a:bodyPr vert="horz" wrap="square" lIns="0" tIns="0" rIns="0" bIns="0" rtlCol="0">
            <a:spAutoFit/>
          </a:bodyPr>
          <a:lstStyle/>
          <a:p>
            <a:pPr marL="9525"/>
            <a:r>
              <a:rPr sz="1350" spc="-94" dirty="0">
                <a:latin typeface="Arial"/>
                <a:cs typeface="Arial"/>
              </a:rPr>
              <a:t>Source</a:t>
            </a:r>
            <a:r>
              <a:rPr sz="1350" spc="-116" dirty="0">
                <a:latin typeface="Arial"/>
                <a:cs typeface="Arial"/>
              </a:rPr>
              <a:t> </a:t>
            </a:r>
            <a:r>
              <a:rPr sz="1350" spc="-56" dirty="0">
                <a:latin typeface="Arial"/>
                <a:cs typeface="Arial"/>
              </a:rPr>
              <a:t>layer</a:t>
            </a:r>
            <a:endParaRPr sz="1350" dirty="0">
              <a:latin typeface="Arial"/>
              <a:cs typeface="Arial"/>
            </a:endParaRPr>
          </a:p>
        </p:txBody>
      </p:sp>
      <p:sp>
        <p:nvSpPr>
          <p:cNvPr id="34" name="object 34"/>
          <p:cNvSpPr/>
          <p:nvPr/>
        </p:nvSpPr>
        <p:spPr>
          <a:xfrm>
            <a:off x="944848" y="3875485"/>
            <a:ext cx="5790762" cy="250937"/>
          </a:xfrm>
          <a:custGeom>
            <a:avLst/>
            <a:gdLst/>
            <a:ahLst/>
            <a:cxnLst/>
            <a:rect l="l" t="t" r="r" b="b"/>
            <a:pathLst>
              <a:path w="1368425" h="219710">
                <a:moveTo>
                  <a:pt x="1368158" y="0"/>
                </a:moveTo>
                <a:lnTo>
                  <a:pt x="1361939" y="42649"/>
                </a:lnTo>
                <a:lnTo>
                  <a:pt x="1344979" y="77474"/>
                </a:lnTo>
                <a:lnTo>
                  <a:pt x="1319825" y="100953"/>
                </a:lnTo>
                <a:lnTo>
                  <a:pt x="1289024" y="109562"/>
                </a:lnTo>
                <a:lnTo>
                  <a:pt x="751243" y="109562"/>
                </a:lnTo>
                <a:lnTo>
                  <a:pt x="720442" y="118173"/>
                </a:lnTo>
                <a:lnTo>
                  <a:pt x="695288" y="141655"/>
                </a:lnTo>
                <a:lnTo>
                  <a:pt x="678328" y="176481"/>
                </a:lnTo>
                <a:lnTo>
                  <a:pt x="672109" y="219125"/>
                </a:lnTo>
                <a:lnTo>
                  <a:pt x="665891" y="176481"/>
                </a:lnTo>
                <a:lnTo>
                  <a:pt x="648935" y="141655"/>
                </a:lnTo>
                <a:lnTo>
                  <a:pt x="623781" y="118173"/>
                </a:lnTo>
                <a:lnTo>
                  <a:pt x="592975" y="109562"/>
                </a:lnTo>
                <a:lnTo>
                  <a:pt x="79133" y="109562"/>
                </a:lnTo>
                <a:lnTo>
                  <a:pt x="48332" y="100953"/>
                </a:lnTo>
                <a:lnTo>
                  <a:pt x="23179" y="77474"/>
                </a:lnTo>
                <a:lnTo>
                  <a:pt x="6219" y="42649"/>
                </a:lnTo>
                <a:lnTo>
                  <a:pt x="0" y="0"/>
                </a:lnTo>
              </a:path>
            </a:pathLst>
          </a:custGeom>
          <a:ln w="9525">
            <a:solidFill>
              <a:srgbClr val="0070C0"/>
            </a:solidFill>
          </a:ln>
        </p:spPr>
        <p:txBody>
          <a:bodyPr wrap="square" lIns="0" tIns="0" rIns="0" bIns="0" rtlCol="0"/>
          <a:lstStyle/>
          <a:p>
            <a:endParaRPr sz="1350"/>
          </a:p>
        </p:txBody>
      </p:sp>
      <p:cxnSp>
        <p:nvCxnSpPr>
          <p:cNvPr id="39" name="Straight Arrow Connector 38"/>
          <p:cNvCxnSpPr/>
          <p:nvPr/>
        </p:nvCxnSpPr>
        <p:spPr>
          <a:xfrm flipV="1">
            <a:off x="2206801" y="2743450"/>
            <a:ext cx="3057306" cy="15499"/>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42" name="object 15"/>
          <p:cNvSpPr txBox="1"/>
          <p:nvPr/>
        </p:nvSpPr>
        <p:spPr>
          <a:xfrm>
            <a:off x="5913986" y="1920989"/>
            <a:ext cx="581978" cy="207749"/>
          </a:xfrm>
          <a:prstGeom prst="rect">
            <a:avLst/>
          </a:prstGeom>
        </p:spPr>
        <p:txBody>
          <a:bodyPr vert="horz" wrap="square" lIns="0" tIns="0" rIns="0" bIns="0" rtlCol="0">
            <a:spAutoFit/>
          </a:bodyPr>
          <a:lstStyle/>
          <a:p>
            <a:pPr marL="9525"/>
            <a:r>
              <a:rPr sz="1350" i="1" spc="-79" dirty="0">
                <a:latin typeface="Arial"/>
                <a:cs typeface="Arial"/>
              </a:rPr>
              <a:t>Analysis</a:t>
            </a:r>
            <a:endParaRPr sz="1350" dirty="0">
              <a:latin typeface="Arial"/>
              <a:cs typeface="Arial"/>
            </a:endParaRPr>
          </a:p>
        </p:txBody>
      </p:sp>
      <p:sp>
        <p:nvSpPr>
          <p:cNvPr id="43" name="object 7"/>
          <p:cNvSpPr txBox="1"/>
          <p:nvPr/>
        </p:nvSpPr>
        <p:spPr>
          <a:xfrm>
            <a:off x="787392" y="655084"/>
            <a:ext cx="7084855" cy="430887"/>
          </a:xfrm>
          <a:prstGeom prst="rect">
            <a:avLst/>
          </a:prstGeom>
        </p:spPr>
        <p:txBody>
          <a:bodyPr vert="horz" wrap="square" lIns="0" tIns="0" rIns="0" bIns="0" rtlCol="0">
            <a:spAutoFit/>
          </a:bodyPr>
          <a:lstStyle/>
          <a:p>
            <a:pPr marL="9525"/>
            <a:r>
              <a:rPr sz="2800" b="1" spc="-203" dirty="0">
                <a:latin typeface="Verdana" panose="020B0604030504040204" pitchFamily="34" charset="0"/>
                <a:ea typeface="Verdana" panose="020B0604030504040204" pitchFamily="34" charset="0"/>
                <a:cs typeface="Arial"/>
              </a:rPr>
              <a:t>Single-Layer </a:t>
            </a:r>
            <a:r>
              <a:rPr sz="2800" b="1" spc="-86" dirty="0" smtClean="0">
                <a:latin typeface="Verdana" panose="020B0604030504040204" pitchFamily="34" charset="0"/>
                <a:ea typeface="Verdana" panose="020B0604030504040204" pitchFamily="34" charset="0"/>
                <a:cs typeface="Arial"/>
              </a:rPr>
              <a:t>Architecture</a:t>
            </a:r>
            <a:r>
              <a:rPr lang="sv-SE" sz="2800" b="1" spc="-86" dirty="0" smtClean="0">
                <a:latin typeface="Verdana" panose="020B0604030504040204" pitchFamily="34" charset="0"/>
                <a:ea typeface="Verdana" panose="020B0604030504040204" pitchFamily="34" charset="0"/>
                <a:cs typeface="Arial"/>
              </a:rPr>
              <a:t> for </a:t>
            </a:r>
            <a:r>
              <a:rPr lang="sv-SE" sz="2800" b="1" spc="-86" dirty="0" err="1" smtClean="0">
                <a:latin typeface="Verdana" panose="020B0604030504040204" pitchFamily="34" charset="0"/>
                <a:ea typeface="Verdana" panose="020B0604030504040204" pitchFamily="34" charset="0"/>
                <a:cs typeface="Arial"/>
              </a:rPr>
              <a:t>Analysis</a:t>
            </a:r>
            <a:endParaRPr sz="2800" b="1" dirty="0">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4122023304"/>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777139" y="1388586"/>
            <a:ext cx="7095108" cy="2115964"/>
          </a:xfrm>
          <a:prstGeom prst="rect">
            <a:avLst/>
          </a:prstGeom>
        </p:spPr>
        <p:txBody>
          <a:bodyPr vert="horz" wrap="square" lIns="0" tIns="0" rIns="0" bIns="0" rtlCol="0">
            <a:spAutoFit/>
          </a:bodyPr>
          <a:lstStyle/>
          <a:p>
            <a:pPr marL="266700" indent="-257175">
              <a:spcBef>
                <a:spcPts val="1200"/>
              </a:spcBef>
              <a:buChar char="•"/>
              <a:tabLst>
                <a:tab pos="266224" algn="l"/>
                <a:tab pos="266700" algn="l"/>
              </a:tabLst>
            </a:pPr>
            <a:r>
              <a:rPr sz="1950" spc="-116" dirty="0">
                <a:latin typeface="Verdana" panose="020B0604030504040204" pitchFamily="34" charset="0"/>
                <a:ea typeface="Verdana" panose="020B0604030504040204" pitchFamily="34" charset="0"/>
                <a:cs typeface="Arial"/>
              </a:rPr>
              <a:t>Rarely </a:t>
            </a:r>
            <a:r>
              <a:rPr sz="1950" spc="-113" dirty="0">
                <a:latin typeface="Verdana" panose="020B0604030504040204" pitchFamily="34" charset="0"/>
                <a:ea typeface="Verdana" panose="020B0604030504040204" pitchFamily="34" charset="0"/>
                <a:cs typeface="Arial"/>
              </a:rPr>
              <a:t>used</a:t>
            </a:r>
            <a:r>
              <a:rPr sz="1950" spc="-150" dirty="0">
                <a:latin typeface="Verdana" panose="020B0604030504040204" pitchFamily="34" charset="0"/>
                <a:ea typeface="Verdana" panose="020B0604030504040204" pitchFamily="34" charset="0"/>
                <a:cs typeface="Arial"/>
              </a:rPr>
              <a:t> </a:t>
            </a:r>
            <a:r>
              <a:rPr sz="1950" spc="-49" dirty="0">
                <a:latin typeface="Verdana" panose="020B0604030504040204" pitchFamily="34" charset="0"/>
                <a:ea typeface="Verdana" panose="020B0604030504040204" pitchFamily="34" charset="0"/>
                <a:cs typeface="Arial"/>
              </a:rPr>
              <a:t>architecture</a:t>
            </a:r>
            <a:endParaRPr sz="1950" dirty="0">
              <a:latin typeface="Verdana" panose="020B0604030504040204" pitchFamily="34" charset="0"/>
              <a:ea typeface="Verdana" panose="020B0604030504040204" pitchFamily="34" charset="0"/>
              <a:cs typeface="Arial"/>
            </a:endParaRPr>
          </a:p>
          <a:p>
            <a:pPr marL="567214" marR="113824" lvl="1" indent="-214789">
              <a:lnSpc>
                <a:spcPct val="110000"/>
              </a:lnSpc>
              <a:spcBef>
                <a:spcPts val="1200"/>
              </a:spcBef>
              <a:buChar char="–"/>
              <a:tabLst>
                <a:tab pos="567214" algn="l"/>
                <a:tab pos="567690" algn="l"/>
              </a:tabLst>
            </a:pPr>
            <a:r>
              <a:rPr sz="1600" b="1" spc="-127" dirty="0">
                <a:latin typeface="Verdana" panose="020B0604030504040204" pitchFamily="34" charset="0"/>
                <a:ea typeface="Verdana" panose="020B0604030504040204" pitchFamily="34" charset="0"/>
                <a:cs typeface="Arial"/>
              </a:rPr>
              <a:t>Does </a:t>
            </a:r>
            <a:r>
              <a:rPr sz="1600" b="1" spc="-4" dirty="0">
                <a:latin typeface="Verdana" panose="020B0604030504040204" pitchFamily="34" charset="0"/>
                <a:ea typeface="Verdana" panose="020B0604030504040204" pitchFamily="34" charset="0"/>
                <a:cs typeface="Arial"/>
              </a:rPr>
              <a:t>not </a:t>
            </a:r>
            <a:r>
              <a:rPr sz="1600" b="1" spc="-83" dirty="0">
                <a:latin typeface="Verdana" panose="020B0604030504040204" pitchFamily="34" charset="0"/>
                <a:ea typeface="Verdana" panose="020B0604030504040204" pitchFamily="34" charset="0"/>
                <a:cs typeface="Arial"/>
              </a:rPr>
              <a:t>separate </a:t>
            </a:r>
            <a:r>
              <a:rPr sz="1600" b="1" spc="-56" dirty="0" smtClean="0">
                <a:latin typeface="Verdana" panose="020B0604030504040204" pitchFamily="34" charset="0"/>
                <a:ea typeface="Verdana" panose="020B0604030504040204" pitchFamily="34" charset="0"/>
                <a:cs typeface="Arial"/>
              </a:rPr>
              <a:t>analytical </a:t>
            </a:r>
            <a:r>
              <a:rPr sz="1600" b="1" spc="-90" dirty="0">
                <a:latin typeface="Verdana" panose="020B0604030504040204" pitchFamily="34" charset="0"/>
                <a:ea typeface="Verdana" panose="020B0604030504040204" pitchFamily="34" charset="0"/>
                <a:cs typeface="Arial"/>
              </a:rPr>
              <a:t>processing</a:t>
            </a:r>
            <a:r>
              <a:rPr sz="1600" b="1" spc="-161" dirty="0">
                <a:latin typeface="Verdana" panose="020B0604030504040204" pitchFamily="34" charset="0"/>
                <a:ea typeface="Verdana" panose="020B0604030504040204" pitchFamily="34" charset="0"/>
                <a:cs typeface="Arial"/>
              </a:rPr>
              <a:t> </a:t>
            </a:r>
            <a:r>
              <a:rPr sz="1600" b="1" spc="-19" dirty="0" smtClean="0">
                <a:latin typeface="Verdana" panose="020B0604030504040204" pitchFamily="34" charset="0"/>
                <a:ea typeface="Verdana" panose="020B0604030504040204" pitchFamily="34" charset="0"/>
                <a:cs typeface="Arial"/>
              </a:rPr>
              <a:t>from </a:t>
            </a:r>
            <a:r>
              <a:rPr sz="1600" b="1" spc="-53" dirty="0">
                <a:latin typeface="Verdana" panose="020B0604030504040204" pitchFamily="34" charset="0"/>
                <a:ea typeface="Verdana" panose="020B0604030504040204" pitchFamily="34" charset="0"/>
                <a:cs typeface="Arial"/>
              </a:rPr>
              <a:t>transaction</a:t>
            </a:r>
            <a:r>
              <a:rPr sz="1600" b="1" spc="-135" dirty="0">
                <a:latin typeface="Verdana" panose="020B0604030504040204" pitchFamily="34" charset="0"/>
                <a:ea typeface="Verdana" panose="020B0604030504040204" pitchFamily="34" charset="0"/>
                <a:cs typeface="Arial"/>
              </a:rPr>
              <a:t> </a:t>
            </a:r>
            <a:r>
              <a:rPr sz="1600" b="1" spc="-90" dirty="0">
                <a:latin typeface="Verdana" panose="020B0604030504040204" pitchFamily="34" charset="0"/>
                <a:ea typeface="Verdana" panose="020B0604030504040204" pitchFamily="34" charset="0"/>
                <a:cs typeface="Arial"/>
              </a:rPr>
              <a:t>processing</a:t>
            </a:r>
            <a:endParaRPr sz="1600" b="1" dirty="0">
              <a:latin typeface="Verdana" panose="020B0604030504040204" pitchFamily="34" charset="0"/>
              <a:ea typeface="Verdana" panose="020B0604030504040204" pitchFamily="34" charset="0"/>
              <a:cs typeface="Arial"/>
            </a:endParaRPr>
          </a:p>
          <a:p>
            <a:pPr marL="567214" marR="299085" lvl="1" indent="-214789">
              <a:lnSpc>
                <a:spcPct val="110000"/>
              </a:lnSpc>
              <a:spcBef>
                <a:spcPts val="1200"/>
              </a:spcBef>
              <a:buChar char="–"/>
              <a:tabLst>
                <a:tab pos="567214" algn="l"/>
                <a:tab pos="567690" algn="l"/>
              </a:tabLst>
            </a:pPr>
            <a:r>
              <a:rPr sz="1600" b="1" spc="-86" dirty="0" smtClean="0">
                <a:latin typeface="Verdana" panose="020B0604030504040204" pitchFamily="34" charset="0"/>
                <a:ea typeface="Verdana" panose="020B0604030504040204" pitchFamily="34" charset="0"/>
                <a:cs typeface="Arial"/>
              </a:rPr>
              <a:t>Queries</a:t>
            </a:r>
            <a:r>
              <a:rPr lang="sv-SE" sz="1600" b="1" spc="-86" dirty="0" smtClean="0">
                <a:latin typeface="Verdana" panose="020B0604030504040204" pitchFamily="34" charset="0"/>
                <a:ea typeface="Verdana" panose="020B0604030504040204" pitchFamily="34" charset="0"/>
                <a:cs typeface="Arial"/>
              </a:rPr>
              <a:t> </a:t>
            </a:r>
            <a:r>
              <a:rPr lang="sv-SE" sz="1600" b="1" spc="-86" dirty="0" err="1" smtClean="0">
                <a:latin typeface="Verdana" panose="020B0604030504040204" pitchFamily="34" charset="0"/>
                <a:ea typeface="Verdana" panose="020B0604030504040204" pitchFamily="34" charset="0"/>
                <a:cs typeface="Arial"/>
              </a:rPr>
              <a:t>will</a:t>
            </a:r>
            <a:r>
              <a:rPr sz="1600" b="1" spc="-86" dirty="0" smtClean="0">
                <a:latin typeface="Verdana" panose="020B0604030504040204" pitchFamily="34" charset="0"/>
                <a:ea typeface="Verdana" panose="020B0604030504040204" pitchFamily="34" charset="0"/>
                <a:cs typeface="Arial"/>
              </a:rPr>
              <a:t> </a:t>
            </a:r>
            <a:r>
              <a:rPr sz="1600" b="1" spc="-45" dirty="0" smtClean="0">
                <a:latin typeface="Verdana" panose="020B0604030504040204" pitchFamily="34" charset="0"/>
                <a:ea typeface="Verdana" panose="020B0604030504040204" pitchFamily="34" charset="0"/>
                <a:cs typeface="Arial"/>
              </a:rPr>
              <a:t>affect </a:t>
            </a:r>
            <a:r>
              <a:rPr sz="1600" b="1" spc="-53" dirty="0">
                <a:latin typeface="Verdana" panose="020B0604030504040204" pitchFamily="34" charset="0"/>
                <a:ea typeface="Verdana" panose="020B0604030504040204" pitchFamily="34" charset="0"/>
                <a:cs typeface="Arial"/>
              </a:rPr>
              <a:t>transactional</a:t>
            </a:r>
            <a:r>
              <a:rPr sz="1600" b="1" spc="-165" dirty="0">
                <a:latin typeface="Verdana" panose="020B0604030504040204" pitchFamily="34" charset="0"/>
                <a:ea typeface="Verdana" panose="020B0604030504040204" pitchFamily="34" charset="0"/>
                <a:cs typeface="Arial"/>
              </a:rPr>
              <a:t> </a:t>
            </a:r>
            <a:r>
              <a:rPr sz="1600" b="1" spc="-60" dirty="0" smtClean="0">
                <a:latin typeface="Verdana" panose="020B0604030504040204" pitchFamily="34" charset="0"/>
                <a:ea typeface="Verdana" panose="020B0604030504040204" pitchFamily="34" charset="0"/>
                <a:cs typeface="Arial"/>
              </a:rPr>
              <a:t>workloads</a:t>
            </a:r>
            <a:r>
              <a:rPr lang="sv-SE" sz="1600" b="1" spc="-60" dirty="0" smtClean="0">
                <a:latin typeface="Verdana" panose="020B0604030504040204" pitchFamily="34" charset="0"/>
                <a:ea typeface="Verdana" panose="020B0604030504040204" pitchFamily="34" charset="0"/>
                <a:cs typeface="Arial"/>
              </a:rPr>
              <a:t> (and </a:t>
            </a:r>
            <a:r>
              <a:rPr lang="sv-SE" sz="1600" b="1" spc="-60" dirty="0" err="1" smtClean="0">
                <a:latin typeface="Verdana" panose="020B0604030504040204" pitchFamily="34" charset="0"/>
                <a:ea typeface="Verdana" panose="020B0604030504040204" pitchFamily="34" charset="0"/>
                <a:cs typeface="Arial"/>
              </a:rPr>
              <a:t>disturb</a:t>
            </a:r>
            <a:r>
              <a:rPr lang="sv-SE" sz="1600" b="1" spc="-60" dirty="0" smtClean="0">
                <a:latin typeface="Verdana" panose="020B0604030504040204" pitchFamily="34" charset="0"/>
                <a:ea typeface="Verdana" panose="020B0604030504040204" pitchFamily="34" charset="0"/>
                <a:cs typeface="Arial"/>
              </a:rPr>
              <a:t> the </a:t>
            </a:r>
            <a:r>
              <a:rPr lang="sv-SE" sz="1600" b="1" spc="-60" dirty="0" err="1" smtClean="0">
                <a:latin typeface="Verdana" panose="020B0604030504040204" pitchFamily="34" charset="0"/>
                <a:ea typeface="Verdana" panose="020B0604030504040204" pitchFamily="34" charset="0"/>
                <a:cs typeface="Arial"/>
              </a:rPr>
              <a:t>operational</a:t>
            </a:r>
            <a:r>
              <a:rPr lang="sv-SE" sz="1600" b="1" spc="-60" dirty="0" smtClean="0">
                <a:latin typeface="Verdana" panose="020B0604030504040204" pitchFamily="34" charset="0"/>
                <a:ea typeface="Verdana" panose="020B0604030504040204" pitchFamily="34" charset="0"/>
                <a:cs typeface="Arial"/>
              </a:rPr>
              <a:t> system </a:t>
            </a:r>
            <a:r>
              <a:rPr lang="sv-SE" sz="1600" b="1" spc="-60" dirty="0" err="1" smtClean="0">
                <a:latin typeface="Verdana" panose="020B0604030504040204" pitchFamily="34" charset="0"/>
                <a:ea typeface="Verdana" panose="020B0604030504040204" pitchFamily="34" charset="0"/>
                <a:cs typeface="Arial"/>
              </a:rPr>
              <a:t>with</a:t>
            </a:r>
            <a:r>
              <a:rPr lang="sv-SE" sz="1600" b="1" spc="-60" dirty="0" smtClean="0">
                <a:latin typeface="Verdana" panose="020B0604030504040204" pitchFamily="34" charset="0"/>
                <a:ea typeface="Verdana" panose="020B0604030504040204" pitchFamily="34" charset="0"/>
                <a:cs typeface="Arial"/>
              </a:rPr>
              <a:t> </a:t>
            </a:r>
            <a:r>
              <a:rPr lang="sv-SE" sz="1600" b="1" spc="-60" dirty="0" err="1" smtClean="0">
                <a:latin typeface="Verdana" panose="020B0604030504040204" pitchFamily="34" charset="0"/>
                <a:ea typeface="Verdana" panose="020B0604030504040204" pitchFamily="34" charset="0"/>
                <a:cs typeface="Arial"/>
              </a:rPr>
              <a:t>complex</a:t>
            </a:r>
            <a:r>
              <a:rPr lang="sv-SE" sz="1600" b="1" spc="-60" dirty="0" smtClean="0">
                <a:latin typeface="Verdana" panose="020B0604030504040204" pitchFamily="34" charset="0"/>
                <a:ea typeface="Verdana" panose="020B0604030504040204" pitchFamily="34" charset="0"/>
                <a:cs typeface="Arial"/>
              </a:rPr>
              <a:t> </a:t>
            </a:r>
            <a:r>
              <a:rPr lang="sv-SE" sz="1600" b="1" spc="-60" dirty="0" err="1" smtClean="0">
                <a:latin typeface="Verdana" panose="020B0604030504040204" pitchFamily="34" charset="0"/>
                <a:ea typeface="Verdana" panose="020B0604030504040204" pitchFamily="34" charset="0"/>
                <a:cs typeface="Arial"/>
              </a:rPr>
              <a:t>queries</a:t>
            </a:r>
            <a:r>
              <a:rPr lang="sv-SE" sz="1600" b="1" spc="-60" dirty="0" smtClean="0">
                <a:latin typeface="Verdana" panose="020B0604030504040204" pitchFamily="34" charset="0"/>
                <a:ea typeface="Verdana" panose="020B0604030504040204" pitchFamily="34" charset="0"/>
                <a:cs typeface="Arial"/>
              </a:rPr>
              <a:t>)</a:t>
            </a:r>
            <a:endParaRPr sz="1600" b="1" dirty="0">
              <a:latin typeface="Verdana" panose="020B0604030504040204" pitchFamily="34" charset="0"/>
              <a:ea typeface="Verdana" panose="020B0604030504040204" pitchFamily="34" charset="0"/>
              <a:cs typeface="Arial"/>
            </a:endParaRPr>
          </a:p>
          <a:p>
            <a:pPr marL="567214" marR="3810" lvl="1" indent="-214789">
              <a:lnSpc>
                <a:spcPct val="110000"/>
              </a:lnSpc>
              <a:spcBef>
                <a:spcPts val="1200"/>
              </a:spcBef>
              <a:buChar char="–"/>
              <a:tabLst>
                <a:tab pos="567214" algn="l"/>
                <a:tab pos="567690" algn="l"/>
              </a:tabLst>
            </a:pPr>
            <a:r>
              <a:rPr sz="1600" spc="-30" dirty="0" smtClean="0">
                <a:latin typeface="Verdana" panose="020B0604030504040204" pitchFamily="34" charset="0"/>
                <a:ea typeface="Verdana" panose="020B0604030504040204" pitchFamily="34" charset="0"/>
                <a:cs typeface="Arial"/>
              </a:rPr>
              <a:t>Not </a:t>
            </a:r>
            <a:r>
              <a:rPr sz="1600" spc="-38" dirty="0" err="1">
                <a:latin typeface="Verdana" panose="020B0604030504040204" pitchFamily="34" charset="0"/>
                <a:ea typeface="Verdana" panose="020B0604030504040204" pitchFamily="34" charset="0"/>
                <a:cs typeface="Arial"/>
              </a:rPr>
              <a:t>effiecient</a:t>
            </a:r>
            <a:r>
              <a:rPr sz="1600" spc="-38" dirty="0">
                <a:latin typeface="Verdana" panose="020B0604030504040204" pitchFamily="34" charset="0"/>
                <a:ea typeface="Verdana" panose="020B0604030504040204" pitchFamily="34" charset="0"/>
                <a:cs typeface="Arial"/>
              </a:rPr>
              <a:t> </a:t>
            </a:r>
            <a:r>
              <a:rPr lang="sv-SE" sz="1600" spc="-38" dirty="0" smtClean="0">
                <a:latin typeface="Verdana" panose="020B0604030504040204" pitchFamily="34" charset="0"/>
                <a:ea typeface="Verdana" panose="020B0604030504040204" pitchFamily="34" charset="0"/>
                <a:cs typeface="Arial"/>
              </a:rPr>
              <a:t>in </a:t>
            </a:r>
            <a:r>
              <a:rPr sz="1600" b="1" spc="-90" dirty="0" smtClean="0">
                <a:latin typeface="Verdana" panose="020B0604030504040204" pitchFamily="34" charset="0"/>
                <a:ea typeface="Verdana" panose="020B0604030504040204" pitchFamily="34" charset="0"/>
                <a:cs typeface="Arial"/>
              </a:rPr>
              <a:t>managing </a:t>
            </a:r>
            <a:r>
              <a:rPr sz="1600" b="1" spc="-38" dirty="0" smtClean="0">
                <a:latin typeface="Verdana" panose="020B0604030504040204" pitchFamily="34" charset="0"/>
                <a:ea typeface="Verdana" panose="020B0604030504040204" pitchFamily="34" charset="0"/>
                <a:cs typeface="Arial"/>
              </a:rPr>
              <a:t>integration </a:t>
            </a:r>
            <a:r>
              <a:rPr sz="1600" b="1" spc="-83" dirty="0">
                <a:latin typeface="Verdana" panose="020B0604030504040204" pitchFamily="34" charset="0"/>
                <a:ea typeface="Verdana" panose="020B0604030504040204" pitchFamily="34" charset="0"/>
                <a:cs typeface="Arial"/>
              </a:rPr>
              <a:t>and</a:t>
            </a:r>
            <a:r>
              <a:rPr sz="1600" b="1" spc="-150" dirty="0">
                <a:latin typeface="Verdana" panose="020B0604030504040204" pitchFamily="34" charset="0"/>
                <a:ea typeface="Verdana" panose="020B0604030504040204" pitchFamily="34" charset="0"/>
                <a:cs typeface="Arial"/>
              </a:rPr>
              <a:t> </a:t>
            </a:r>
            <a:r>
              <a:rPr sz="1600" b="1" spc="-79" dirty="0" smtClean="0">
                <a:latin typeface="Verdana" panose="020B0604030504040204" pitchFamily="34" charset="0"/>
                <a:ea typeface="Verdana" panose="020B0604030504040204" pitchFamily="34" charset="0"/>
                <a:cs typeface="Arial"/>
              </a:rPr>
              <a:t>correctness</a:t>
            </a:r>
            <a:r>
              <a:rPr lang="sv-SE" sz="1600" b="1" spc="-79" dirty="0" smtClean="0">
                <a:latin typeface="Verdana" panose="020B0604030504040204" pitchFamily="34" charset="0"/>
                <a:ea typeface="Verdana" panose="020B0604030504040204" pitchFamily="34" charset="0"/>
                <a:cs typeface="Arial"/>
              </a:rPr>
              <a:t> </a:t>
            </a:r>
            <a:r>
              <a:rPr lang="sv-SE" sz="1600" b="1" spc="-79" dirty="0" err="1" smtClean="0">
                <a:latin typeface="Verdana" panose="020B0604030504040204" pitchFamily="34" charset="0"/>
                <a:ea typeface="Verdana" panose="020B0604030504040204" pitchFamily="34" charset="0"/>
                <a:cs typeface="Arial"/>
              </a:rPr>
              <a:t>issues</a:t>
            </a:r>
            <a:endParaRPr sz="1400" b="1" dirty="0">
              <a:latin typeface="Verdana" panose="020B0604030504040204" pitchFamily="34" charset="0"/>
              <a:ea typeface="Verdana" panose="020B0604030504040204" pitchFamily="34" charset="0"/>
              <a:cs typeface="Arial"/>
            </a:endParaRPr>
          </a:p>
        </p:txBody>
      </p:sp>
      <p:sp>
        <p:nvSpPr>
          <p:cNvPr id="4" name="object 7"/>
          <p:cNvSpPr txBox="1"/>
          <p:nvPr/>
        </p:nvSpPr>
        <p:spPr>
          <a:xfrm>
            <a:off x="787392" y="655084"/>
            <a:ext cx="7084855" cy="430887"/>
          </a:xfrm>
          <a:prstGeom prst="rect">
            <a:avLst/>
          </a:prstGeom>
        </p:spPr>
        <p:txBody>
          <a:bodyPr vert="horz" wrap="square" lIns="0" tIns="0" rIns="0" bIns="0" rtlCol="0">
            <a:spAutoFit/>
          </a:bodyPr>
          <a:lstStyle/>
          <a:p>
            <a:pPr marL="9525"/>
            <a:r>
              <a:rPr sz="2800" b="1" spc="-203" dirty="0">
                <a:latin typeface="Verdana" panose="020B0604030504040204" pitchFamily="34" charset="0"/>
                <a:ea typeface="Verdana" panose="020B0604030504040204" pitchFamily="34" charset="0"/>
                <a:cs typeface="Arial"/>
              </a:rPr>
              <a:t>Single-Layer </a:t>
            </a:r>
            <a:r>
              <a:rPr sz="2800" b="1" spc="-86" dirty="0" smtClean="0">
                <a:latin typeface="Verdana" panose="020B0604030504040204" pitchFamily="34" charset="0"/>
                <a:ea typeface="Verdana" panose="020B0604030504040204" pitchFamily="34" charset="0"/>
                <a:cs typeface="Arial"/>
              </a:rPr>
              <a:t>Architecture</a:t>
            </a:r>
            <a:r>
              <a:rPr lang="sv-SE" sz="2800" b="1" spc="-86" dirty="0" smtClean="0">
                <a:latin typeface="Verdana" panose="020B0604030504040204" pitchFamily="34" charset="0"/>
                <a:ea typeface="Verdana" panose="020B0604030504040204" pitchFamily="34" charset="0"/>
                <a:cs typeface="Arial"/>
              </a:rPr>
              <a:t> for </a:t>
            </a:r>
            <a:r>
              <a:rPr lang="sv-SE" sz="2800" b="1" spc="-86" dirty="0" err="1" smtClean="0">
                <a:latin typeface="Verdana" panose="020B0604030504040204" pitchFamily="34" charset="0"/>
                <a:ea typeface="Verdana" panose="020B0604030504040204" pitchFamily="34" charset="0"/>
                <a:cs typeface="Arial"/>
              </a:rPr>
              <a:t>Analysis</a:t>
            </a:r>
            <a:endParaRPr sz="2800" b="1" dirty="0">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100275761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826726" y="3688415"/>
            <a:ext cx="6711837" cy="487313"/>
          </a:xfrm>
          <a:prstGeom prst="rect">
            <a:avLst/>
          </a:prstGeom>
        </p:spPr>
        <p:txBody>
          <a:bodyPr vert="horz" wrap="square" lIns="0" tIns="0" rIns="0" bIns="0" rtlCol="0">
            <a:spAutoFit/>
          </a:bodyPr>
          <a:lstStyle/>
          <a:p>
            <a:pPr marL="295275" indent="-285750">
              <a:lnSpc>
                <a:spcPts val="1883"/>
              </a:lnSpc>
              <a:buFont typeface="Arial" panose="020B0604020202020204" pitchFamily="34" charset="0"/>
              <a:buChar char="•"/>
              <a:tabLst>
                <a:tab pos="223838" algn="l"/>
              </a:tabLst>
            </a:pPr>
            <a:r>
              <a:rPr spc="-127" dirty="0" smtClean="0">
                <a:latin typeface="Verdana" panose="020B0604030504040204" pitchFamily="34" charset="0"/>
                <a:ea typeface="Verdana" panose="020B0604030504040204" pitchFamily="34" charset="0"/>
                <a:cs typeface="Arial"/>
              </a:rPr>
              <a:t>We </a:t>
            </a:r>
            <a:r>
              <a:rPr spc="-79" dirty="0">
                <a:latin typeface="Verdana" panose="020B0604030504040204" pitchFamily="34" charset="0"/>
                <a:ea typeface="Verdana" panose="020B0604030504040204" pitchFamily="34" charset="0"/>
                <a:cs typeface="Arial"/>
              </a:rPr>
              <a:t>need</a:t>
            </a:r>
            <a:r>
              <a:rPr spc="-105" dirty="0">
                <a:latin typeface="Verdana" panose="020B0604030504040204" pitchFamily="34" charset="0"/>
                <a:ea typeface="Verdana" panose="020B0604030504040204" pitchFamily="34" charset="0"/>
                <a:cs typeface="Arial"/>
              </a:rPr>
              <a:t> </a:t>
            </a:r>
            <a:r>
              <a:rPr b="1" i="1" spc="-105" dirty="0" smtClean="0">
                <a:latin typeface="Verdana" panose="020B0604030504040204" pitchFamily="34" charset="0"/>
                <a:ea typeface="Verdana" panose="020B0604030504040204" pitchFamily="34" charset="0"/>
                <a:cs typeface="Arial"/>
              </a:rPr>
              <a:t>Accessibility</a:t>
            </a:r>
            <a:r>
              <a:rPr lang="sv-SE" spc="-105" dirty="0" smtClean="0">
                <a:latin typeface="Verdana" panose="020B0604030504040204" pitchFamily="34" charset="0"/>
                <a:ea typeface="Verdana" panose="020B0604030504040204" pitchFamily="34" charset="0"/>
                <a:cs typeface="Arial"/>
              </a:rPr>
              <a:t> </a:t>
            </a:r>
            <a:r>
              <a:rPr lang="sv-SE" spc="-105" dirty="0">
                <a:latin typeface="Verdana" panose="020B0604030504040204" pitchFamily="34" charset="0"/>
                <a:ea typeface="Verdana" panose="020B0604030504040204" pitchFamily="34" charset="0"/>
                <a:cs typeface="Arial"/>
              </a:rPr>
              <a:t>to the data for </a:t>
            </a:r>
            <a:r>
              <a:rPr spc="-105" dirty="0">
                <a:latin typeface="Verdana" panose="020B0604030504040204" pitchFamily="34" charset="0"/>
                <a:ea typeface="Verdana" panose="020B0604030504040204" pitchFamily="34" charset="0"/>
                <a:cs typeface="Arial"/>
              </a:rPr>
              <a:t>users </a:t>
            </a:r>
            <a:r>
              <a:rPr spc="-4" dirty="0">
                <a:latin typeface="Verdana" panose="020B0604030504040204" pitchFamily="34" charset="0"/>
                <a:ea typeface="Verdana" panose="020B0604030504040204" pitchFamily="34" charset="0"/>
                <a:cs typeface="Arial"/>
              </a:rPr>
              <a:t>not </a:t>
            </a:r>
            <a:r>
              <a:rPr spc="-64" dirty="0">
                <a:latin typeface="Verdana" panose="020B0604030504040204" pitchFamily="34" charset="0"/>
                <a:ea typeface="Verdana" panose="020B0604030504040204" pitchFamily="34" charset="0"/>
                <a:cs typeface="Arial"/>
              </a:rPr>
              <a:t>very </a:t>
            </a:r>
            <a:r>
              <a:rPr spc="-34" dirty="0">
                <a:latin typeface="Verdana" panose="020B0604030504040204" pitchFamily="34" charset="0"/>
                <a:ea typeface="Verdana" panose="020B0604030504040204" pitchFamily="34" charset="0"/>
                <a:cs typeface="Arial"/>
              </a:rPr>
              <a:t>familiar </a:t>
            </a:r>
            <a:r>
              <a:rPr spc="8" dirty="0" smtClean="0">
                <a:latin typeface="Verdana" panose="020B0604030504040204" pitchFamily="34" charset="0"/>
                <a:ea typeface="Verdana" panose="020B0604030504040204" pitchFamily="34" charset="0"/>
                <a:cs typeface="Arial"/>
              </a:rPr>
              <a:t>with </a:t>
            </a:r>
            <a:r>
              <a:rPr spc="-127" dirty="0">
                <a:latin typeface="Verdana" panose="020B0604030504040204" pitchFamily="34" charset="0"/>
                <a:ea typeface="Verdana" panose="020B0604030504040204" pitchFamily="34" charset="0"/>
                <a:cs typeface="Arial"/>
              </a:rPr>
              <a:t>IT </a:t>
            </a:r>
            <a:r>
              <a:rPr spc="-83" dirty="0">
                <a:latin typeface="Verdana" panose="020B0604030504040204" pitchFamily="34" charset="0"/>
                <a:ea typeface="Verdana" panose="020B0604030504040204" pitchFamily="34" charset="0"/>
                <a:cs typeface="Arial"/>
              </a:rPr>
              <a:t>and </a:t>
            </a:r>
            <a:r>
              <a:rPr spc="-68" dirty="0">
                <a:latin typeface="Verdana" panose="020B0604030504040204" pitchFamily="34" charset="0"/>
                <a:ea typeface="Verdana" panose="020B0604030504040204" pitchFamily="34" charset="0"/>
                <a:cs typeface="Arial"/>
              </a:rPr>
              <a:t>data</a:t>
            </a:r>
            <a:r>
              <a:rPr spc="-188" dirty="0">
                <a:latin typeface="Verdana" panose="020B0604030504040204" pitchFamily="34" charset="0"/>
                <a:ea typeface="Verdana" panose="020B0604030504040204" pitchFamily="34" charset="0"/>
                <a:cs typeface="Arial"/>
              </a:rPr>
              <a:t> </a:t>
            </a:r>
            <a:r>
              <a:rPr spc="-53" dirty="0">
                <a:latin typeface="Verdana" panose="020B0604030504040204" pitchFamily="34" charset="0"/>
                <a:ea typeface="Verdana" panose="020B0604030504040204" pitchFamily="34" charset="0"/>
                <a:cs typeface="Arial"/>
              </a:rPr>
              <a:t>structures</a:t>
            </a:r>
            <a:endParaRPr dirty="0">
              <a:latin typeface="Verdana" panose="020B0604030504040204" pitchFamily="34" charset="0"/>
              <a:ea typeface="Verdana" panose="020B0604030504040204" pitchFamily="34" charset="0"/>
              <a:cs typeface="Arial"/>
            </a:endParaRPr>
          </a:p>
        </p:txBody>
      </p:sp>
      <p:sp>
        <p:nvSpPr>
          <p:cNvPr id="8" name="object 8"/>
          <p:cNvSpPr txBox="1"/>
          <p:nvPr/>
        </p:nvSpPr>
        <p:spPr>
          <a:xfrm>
            <a:off x="762007" y="1456104"/>
            <a:ext cx="7238970" cy="282129"/>
          </a:xfrm>
          <a:prstGeom prst="rect">
            <a:avLst/>
          </a:prstGeom>
        </p:spPr>
        <p:txBody>
          <a:bodyPr vert="horz" wrap="square" lIns="0" tIns="0" rIns="0" bIns="0" rtlCol="0">
            <a:spAutoFit/>
          </a:bodyPr>
          <a:lstStyle/>
          <a:p>
            <a:pPr marL="266700" indent="-257175">
              <a:lnSpc>
                <a:spcPts val="2224"/>
              </a:lnSpc>
              <a:buChar char="•"/>
              <a:tabLst>
                <a:tab pos="266224" algn="l"/>
                <a:tab pos="266700" algn="l"/>
                <a:tab pos="3152299" algn="l"/>
              </a:tabLst>
            </a:pPr>
            <a:r>
              <a:rPr lang="sv-SE" sz="2200" spc="-180" dirty="0" smtClean="0">
                <a:latin typeface="Verdana" panose="020B0604030504040204" pitchFamily="34" charset="0"/>
                <a:ea typeface="Verdana" panose="020B0604030504040204" pitchFamily="34" charset="0"/>
                <a:cs typeface="Arial"/>
              </a:rPr>
              <a:t>”</a:t>
            </a:r>
            <a:r>
              <a:rPr sz="2200" spc="-180" dirty="0" smtClean="0">
                <a:latin typeface="Verdana" panose="020B0604030504040204" pitchFamily="34" charset="0"/>
                <a:ea typeface="Verdana" panose="020B0604030504040204" pitchFamily="34" charset="0"/>
                <a:cs typeface="Arial"/>
              </a:rPr>
              <a:t>W</a:t>
            </a:r>
            <a:r>
              <a:rPr sz="2200" spc="-116" dirty="0" smtClean="0">
                <a:latin typeface="Verdana" panose="020B0604030504040204" pitchFamily="34" charset="0"/>
                <a:ea typeface="Verdana" panose="020B0604030504040204" pitchFamily="34" charset="0"/>
                <a:cs typeface="Arial"/>
              </a:rPr>
              <a:t>e</a:t>
            </a:r>
            <a:r>
              <a:rPr sz="2200" spc="-113" dirty="0" smtClean="0">
                <a:latin typeface="Verdana" panose="020B0604030504040204" pitchFamily="34" charset="0"/>
                <a:ea typeface="Verdana" panose="020B0604030504040204" pitchFamily="34" charset="0"/>
                <a:cs typeface="Arial"/>
              </a:rPr>
              <a:t> </a:t>
            </a:r>
            <a:r>
              <a:rPr lang="sv-SE" sz="2200" spc="-113" dirty="0" err="1" smtClean="0">
                <a:latin typeface="Verdana" panose="020B0604030504040204" pitchFamily="34" charset="0"/>
                <a:ea typeface="Verdana" panose="020B0604030504040204" pitchFamily="34" charset="0"/>
                <a:cs typeface="Arial"/>
              </a:rPr>
              <a:t>collect</a:t>
            </a:r>
            <a:r>
              <a:rPr lang="sv-SE" sz="2200" spc="-113" dirty="0" smtClean="0">
                <a:latin typeface="Verdana" panose="020B0604030504040204" pitchFamily="34" charset="0"/>
                <a:ea typeface="Verdana" panose="020B0604030504040204" pitchFamily="34" charset="0"/>
                <a:cs typeface="Arial"/>
              </a:rPr>
              <a:t> tons </a:t>
            </a:r>
            <a:r>
              <a:rPr lang="sv-SE" sz="2200" spc="-113" dirty="0" err="1" smtClean="0">
                <a:latin typeface="Verdana" panose="020B0604030504040204" pitchFamily="34" charset="0"/>
                <a:ea typeface="Verdana" panose="020B0604030504040204" pitchFamily="34" charset="0"/>
                <a:cs typeface="Arial"/>
              </a:rPr>
              <a:t>of</a:t>
            </a:r>
            <a:r>
              <a:rPr lang="sv-SE" sz="2200" spc="-113" dirty="0" smtClean="0">
                <a:latin typeface="Verdana" panose="020B0604030504040204" pitchFamily="34" charset="0"/>
                <a:ea typeface="Verdana" panose="020B0604030504040204" pitchFamily="34" charset="0"/>
                <a:cs typeface="Arial"/>
              </a:rPr>
              <a:t> data</a:t>
            </a:r>
            <a:r>
              <a:rPr sz="2200" spc="-105" dirty="0" smtClean="0">
                <a:latin typeface="Verdana" panose="020B0604030504040204" pitchFamily="34" charset="0"/>
                <a:ea typeface="Verdana" panose="020B0604030504040204" pitchFamily="34" charset="0"/>
                <a:cs typeface="Arial"/>
              </a:rPr>
              <a:t>,</a:t>
            </a:r>
            <a:r>
              <a:rPr lang="sv-SE" sz="2200" spc="-105" dirty="0" smtClean="0">
                <a:latin typeface="Verdana" panose="020B0604030504040204" pitchFamily="34" charset="0"/>
                <a:ea typeface="Verdana" panose="020B0604030504040204" pitchFamily="34" charset="0"/>
                <a:cs typeface="Arial"/>
              </a:rPr>
              <a:t> </a:t>
            </a:r>
            <a:r>
              <a:rPr sz="2200" spc="-8" dirty="0" smtClean="0">
                <a:latin typeface="Verdana" panose="020B0604030504040204" pitchFamily="34" charset="0"/>
                <a:ea typeface="Verdana" panose="020B0604030504040204" pitchFamily="34" charset="0"/>
                <a:cs typeface="Arial"/>
              </a:rPr>
              <a:t>but </a:t>
            </a:r>
            <a:r>
              <a:rPr sz="2200" spc="-75" dirty="0">
                <a:latin typeface="Verdana" panose="020B0604030504040204" pitchFamily="34" charset="0"/>
                <a:ea typeface="Verdana" panose="020B0604030504040204" pitchFamily="34" charset="0"/>
                <a:cs typeface="Arial"/>
              </a:rPr>
              <a:t>we </a:t>
            </a:r>
            <a:r>
              <a:rPr sz="2200" spc="-68" dirty="0" smtClean="0">
                <a:latin typeface="Verdana" panose="020B0604030504040204" pitchFamily="34" charset="0"/>
                <a:ea typeface="Verdana" panose="020B0604030504040204" pitchFamily="34" charset="0"/>
                <a:cs typeface="Arial"/>
              </a:rPr>
              <a:t>can</a:t>
            </a:r>
            <a:r>
              <a:rPr lang="sv-SE" sz="2200" spc="-68" dirty="0" smtClean="0">
                <a:latin typeface="Verdana" panose="020B0604030504040204" pitchFamily="34" charset="0"/>
                <a:ea typeface="Verdana" panose="020B0604030504040204" pitchFamily="34" charset="0"/>
                <a:cs typeface="Arial"/>
              </a:rPr>
              <a:t>'</a:t>
            </a:r>
            <a:r>
              <a:rPr sz="2200" spc="-68" dirty="0" smtClean="0">
                <a:latin typeface="Verdana" panose="020B0604030504040204" pitchFamily="34" charset="0"/>
                <a:ea typeface="Verdana" panose="020B0604030504040204" pitchFamily="34" charset="0"/>
                <a:cs typeface="Arial"/>
              </a:rPr>
              <a:t>t </a:t>
            </a:r>
            <a:r>
              <a:rPr sz="2200" spc="-165" dirty="0">
                <a:latin typeface="Verdana" panose="020B0604030504040204" pitchFamily="34" charset="0"/>
                <a:ea typeface="Verdana" panose="020B0604030504040204" pitchFamily="34" charset="0"/>
                <a:cs typeface="Arial"/>
              </a:rPr>
              <a:t>access</a:t>
            </a:r>
            <a:r>
              <a:rPr sz="2200" spc="-315" dirty="0">
                <a:latin typeface="Verdana" panose="020B0604030504040204" pitchFamily="34" charset="0"/>
                <a:ea typeface="Verdana" panose="020B0604030504040204" pitchFamily="34" charset="0"/>
                <a:cs typeface="Arial"/>
              </a:rPr>
              <a:t> </a:t>
            </a:r>
            <a:r>
              <a:rPr sz="2200" spc="71" dirty="0" smtClean="0">
                <a:latin typeface="Verdana" panose="020B0604030504040204" pitchFamily="34" charset="0"/>
                <a:ea typeface="Verdana" panose="020B0604030504040204" pitchFamily="34" charset="0"/>
                <a:cs typeface="Arial"/>
              </a:rPr>
              <a:t>it</a:t>
            </a:r>
            <a:r>
              <a:rPr lang="sv-SE" sz="2200" spc="71" dirty="0" smtClean="0">
                <a:latin typeface="Verdana" panose="020B0604030504040204" pitchFamily="34" charset="0"/>
                <a:ea typeface="Verdana" panose="020B0604030504040204" pitchFamily="34" charset="0"/>
                <a:cs typeface="Arial"/>
              </a:rPr>
              <a:t>"</a:t>
            </a:r>
            <a:endParaRPr sz="2200" dirty="0">
              <a:latin typeface="Verdana" panose="020B0604030504040204" pitchFamily="34" charset="0"/>
              <a:ea typeface="Verdana" panose="020B0604030504040204" pitchFamily="34" charset="0"/>
              <a:cs typeface="Arial"/>
            </a:endParaRPr>
          </a:p>
        </p:txBody>
      </p:sp>
      <p:sp>
        <p:nvSpPr>
          <p:cNvPr id="11" name="object 11"/>
          <p:cNvSpPr txBox="1"/>
          <p:nvPr/>
        </p:nvSpPr>
        <p:spPr>
          <a:xfrm>
            <a:off x="785840" y="655997"/>
            <a:ext cx="8650468" cy="430887"/>
          </a:xfrm>
          <a:prstGeom prst="rect">
            <a:avLst/>
          </a:prstGeom>
        </p:spPr>
        <p:txBody>
          <a:bodyPr vert="horz" wrap="square" lIns="0" tIns="0" rIns="0" bIns="0" rtlCol="0">
            <a:spAutoFit/>
          </a:bodyPr>
          <a:lstStyle/>
          <a:p>
            <a:pPr marL="9525"/>
            <a:r>
              <a:rPr sz="2800" b="1" dirty="0">
                <a:latin typeface="Verdana" pitchFamily="34" charset="0"/>
                <a:ea typeface="Verdana" pitchFamily="34" charset="0"/>
                <a:cs typeface="Verdana" pitchFamily="34" charset="0"/>
              </a:rPr>
              <a:t>Problems </a:t>
            </a:r>
            <a:r>
              <a:rPr lang="sv-SE" sz="2800" b="1" dirty="0" smtClean="0">
                <a:latin typeface="Verdana" pitchFamily="34" charset="0"/>
                <a:ea typeface="Verdana" pitchFamily="34" charset="0"/>
                <a:cs typeface="Verdana" pitchFamily="34" charset="0"/>
              </a:rPr>
              <a:t>to </a:t>
            </a:r>
            <a:r>
              <a:rPr lang="sv-SE" sz="2800" b="1" dirty="0" err="1" smtClean="0">
                <a:latin typeface="Verdana" pitchFamily="34" charset="0"/>
                <a:ea typeface="Verdana" pitchFamily="34" charset="0"/>
                <a:cs typeface="Verdana" pitchFamily="34" charset="0"/>
              </a:rPr>
              <a:t>address</a:t>
            </a:r>
            <a:endParaRPr sz="2800" b="1" dirty="0">
              <a:latin typeface="Verdana" pitchFamily="34" charset="0"/>
              <a:ea typeface="Verdana" pitchFamily="34" charset="0"/>
              <a:cs typeface="Verdana" pitchFamily="34" charset="0"/>
            </a:endParaRPr>
          </a:p>
        </p:txBody>
      </p:sp>
      <p:sp>
        <p:nvSpPr>
          <p:cNvPr id="2" name="Down Arrow 1"/>
          <p:cNvSpPr/>
          <p:nvPr/>
        </p:nvSpPr>
        <p:spPr>
          <a:xfrm>
            <a:off x="3173605" y="3025994"/>
            <a:ext cx="1123804" cy="318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object 10"/>
          <p:cNvSpPr txBox="1"/>
          <p:nvPr/>
        </p:nvSpPr>
        <p:spPr>
          <a:xfrm>
            <a:off x="6925354" y="4722814"/>
            <a:ext cx="1772957" cy="219291"/>
          </a:xfrm>
          <a:prstGeom prst="rect">
            <a:avLst/>
          </a:prstGeom>
        </p:spPr>
        <p:txBody>
          <a:bodyPr vert="horz" wrap="square" lIns="0" tIns="0" rIns="0" bIns="0" rtlCol="0">
            <a:spAutoFit/>
          </a:bodyPr>
          <a:lstStyle/>
          <a:p>
            <a:pPr marL="9525"/>
            <a:r>
              <a:rPr sz="1425" i="1" spc="-60" dirty="0" smtClean="0">
                <a:latin typeface="Arial"/>
                <a:cs typeface="Arial"/>
              </a:rPr>
              <a:t>(</a:t>
            </a:r>
            <a:r>
              <a:rPr lang="sv-SE" sz="1425" i="1" spc="-60" dirty="0" err="1" smtClean="0">
                <a:latin typeface="Arial"/>
                <a:cs typeface="Arial"/>
              </a:rPr>
              <a:t>Kimball</a:t>
            </a:r>
            <a:r>
              <a:rPr lang="sv-SE" sz="1425" i="1" spc="-60" dirty="0" smtClean="0">
                <a:latin typeface="Arial"/>
                <a:cs typeface="Arial"/>
              </a:rPr>
              <a:t> &amp; Ross, 2013</a:t>
            </a:r>
            <a:r>
              <a:rPr sz="1425" i="1" spc="-60" dirty="0" smtClean="0">
                <a:latin typeface="Arial"/>
                <a:cs typeface="Arial"/>
              </a:rPr>
              <a:t>)</a:t>
            </a:r>
            <a:endParaRPr sz="1425" dirty="0">
              <a:latin typeface="Arial"/>
              <a:cs typeface="Arial"/>
            </a:endParaRPr>
          </a:p>
        </p:txBody>
      </p:sp>
      <p:sp>
        <p:nvSpPr>
          <p:cNvPr id="10" name="object 8"/>
          <p:cNvSpPr txBox="1"/>
          <p:nvPr/>
        </p:nvSpPr>
        <p:spPr>
          <a:xfrm>
            <a:off x="762007" y="1947412"/>
            <a:ext cx="7238970" cy="974626"/>
          </a:xfrm>
          <a:prstGeom prst="rect">
            <a:avLst/>
          </a:prstGeom>
        </p:spPr>
        <p:txBody>
          <a:bodyPr vert="horz" wrap="square" lIns="0" tIns="0" rIns="0" bIns="0" rtlCol="0">
            <a:spAutoFit/>
          </a:bodyPr>
          <a:lstStyle/>
          <a:p>
            <a:pPr marL="567214" marR="580549" indent="-215265">
              <a:lnSpc>
                <a:spcPts val="1785"/>
              </a:lnSpc>
              <a:spcBef>
                <a:spcPts val="439"/>
              </a:spcBef>
              <a:tabLst>
                <a:tab pos="567214" algn="l"/>
              </a:tabLst>
            </a:pPr>
            <a:r>
              <a:rPr lang="en-US" sz="1400" b="1" spc="-23" dirty="0">
                <a:latin typeface="Verdana" panose="020B0604030504040204" pitchFamily="34" charset="0"/>
                <a:ea typeface="Verdana" panose="020B0604030504040204" pitchFamily="34" charset="0"/>
                <a:cs typeface="Arial"/>
              </a:rPr>
              <a:t>–	</a:t>
            </a:r>
            <a:r>
              <a:rPr lang="en-US" sz="1400" spc="-23" dirty="0">
                <a:latin typeface="Verdana" panose="020B0604030504040204" pitchFamily="34" charset="0"/>
                <a:ea typeface="Verdana" panose="020B0604030504040204" pitchFamily="34" charset="0"/>
                <a:cs typeface="Arial"/>
              </a:rPr>
              <a:t>"</a:t>
            </a:r>
            <a:r>
              <a:rPr lang="en-US" sz="1400" b="1" spc="-23" dirty="0">
                <a:latin typeface="Verdana" panose="020B0604030504040204" pitchFamily="34" charset="0"/>
                <a:ea typeface="Verdana" panose="020B0604030504040204" pitchFamily="34" charset="0"/>
                <a:cs typeface="Arial"/>
              </a:rPr>
              <a:t>Business people </a:t>
            </a:r>
            <a:r>
              <a:rPr lang="en-US" sz="1400" spc="-23" dirty="0">
                <a:latin typeface="Verdana" panose="020B0604030504040204" pitchFamily="34" charset="0"/>
                <a:ea typeface="Verdana" panose="020B0604030504040204" pitchFamily="34" charset="0"/>
                <a:cs typeface="Arial"/>
              </a:rPr>
              <a:t>need to </a:t>
            </a:r>
            <a:r>
              <a:rPr lang="en-US" sz="1400" b="1" spc="-23" dirty="0">
                <a:latin typeface="Verdana" panose="020B0604030504040204" pitchFamily="34" charset="0"/>
                <a:ea typeface="Verdana" panose="020B0604030504040204" pitchFamily="34" charset="0"/>
                <a:cs typeface="Arial"/>
              </a:rPr>
              <a:t>get the data easily</a:t>
            </a:r>
            <a:r>
              <a:rPr lang="en-US" sz="1400" spc="-23" dirty="0">
                <a:latin typeface="Verdana" panose="020B0604030504040204" pitchFamily="34" charset="0"/>
                <a:ea typeface="Verdana" panose="020B0604030504040204" pitchFamily="34" charset="0"/>
                <a:cs typeface="Arial"/>
              </a:rPr>
              <a:t>”</a:t>
            </a:r>
          </a:p>
          <a:p>
            <a:pPr marL="567214" marR="580549" indent="-215265">
              <a:lnSpc>
                <a:spcPts val="1785"/>
              </a:lnSpc>
              <a:spcBef>
                <a:spcPts val="439"/>
              </a:spcBef>
              <a:tabLst>
                <a:tab pos="567214" algn="l"/>
              </a:tabLst>
            </a:pPr>
            <a:r>
              <a:rPr sz="1650" spc="-4" dirty="0" smtClean="0">
                <a:latin typeface="Verdana" panose="020B0604030504040204" pitchFamily="34" charset="0"/>
                <a:ea typeface="Verdana" panose="020B0604030504040204" pitchFamily="34" charset="0"/>
                <a:cs typeface="Arial"/>
              </a:rPr>
              <a:t>–</a:t>
            </a:r>
            <a:r>
              <a:rPr sz="1650" spc="-4" dirty="0">
                <a:latin typeface="Verdana" panose="020B0604030504040204" pitchFamily="34" charset="0"/>
                <a:ea typeface="Verdana" panose="020B0604030504040204" pitchFamily="34" charset="0"/>
                <a:cs typeface="Arial"/>
              </a:rPr>
              <a:t>	</a:t>
            </a:r>
            <a:r>
              <a:rPr sz="1400" b="1" spc="-143" dirty="0" smtClean="0">
                <a:latin typeface="Verdana" panose="020B0604030504040204" pitchFamily="34" charset="0"/>
                <a:ea typeface="Verdana" panose="020B0604030504040204" pitchFamily="34" charset="0"/>
                <a:cs typeface="Arial"/>
              </a:rPr>
              <a:t>Lack </a:t>
            </a:r>
            <a:r>
              <a:rPr sz="1400" b="1" spc="-4" dirty="0">
                <a:latin typeface="Verdana" panose="020B0604030504040204" pitchFamily="34" charset="0"/>
                <a:ea typeface="Verdana" panose="020B0604030504040204" pitchFamily="34" charset="0"/>
                <a:cs typeface="Arial"/>
              </a:rPr>
              <a:t>of </a:t>
            </a:r>
            <a:r>
              <a:rPr sz="1400" b="1" spc="-60" dirty="0">
                <a:latin typeface="Verdana" panose="020B0604030504040204" pitchFamily="34" charset="0"/>
                <a:ea typeface="Verdana" panose="020B0604030504040204" pitchFamily="34" charset="0"/>
                <a:cs typeface="Arial"/>
              </a:rPr>
              <a:t>technical</a:t>
            </a:r>
            <a:r>
              <a:rPr sz="1400" b="1" spc="-139" dirty="0">
                <a:latin typeface="Verdana" panose="020B0604030504040204" pitchFamily="34" charset="0"/>
                <a:ea typeface="Verdana" panose="020B0604030504040204" pitchFamily="34" charset="0"/>
                <a:cs typeface="Arial"/>
              </a:rPr>
              <a:t> </a:t>
            </a:r>
            <a:r>
              <a:rPr sz="1400" b="1" spc="-41" dirty="0">
                <a:latin typeface="Verdana" panose="020B0604030504040204" pitchFamily="34" charset="0"/>
                <a:ea typeface="Verdana" panose="020B0604030504040204" pitchFamily="34" charset="0"/>
                <a:cs typeface="Arial"/>
              </a:rPr>
              <a:t>tools</a:t>
            </a:r>
            <a:r>
              <a:rPr sz="1400" b="1" spc="-90" dirty="0">
                <a:latin typeface="Verdana" panose="020B0604030504040204" pitchFamily="34" charset="0"/>
                <a:ea typeface="Verdana" panose="020B0604030504040204" pitchFamily="34" charset="0"/>
                <a:cs typeface="Arial"/>
              </a:rPr>
              <a:t> </a:t>
            </a:r>
            <a:r>
              <a:rPr lang="sv-SE" sz="1400" b="1" spc="8" dirty="0" smtClean="0">
                <a:latin typeface="Verdana" panose="020B0604030504040204" pitchFamily="34" charset="0"/>
                <a:ea typeface="Verdana" panose="020B0604030504040204" pitchFamily="34" charset="0"/>
                <a:cs typeface="Arial"/>
              </a:rPr>
              <a:t>for</a:t>
            </a:r>
            <a:r>
              <a:rPr sz="1400" b="1" spc="8" dirty="0" smtClean="0">
                <a:latin typeface="Verdana" panose="020B0604030504040204" pitchFamily="34" charset="0"/>
                <a:ea typeface="Verdana" panose="020B0604030504040204" pitchFamily="34" charset="0"/>
                <a:cs typeface="Arial"/>
              </a:rPr>
              <a:t> </a:t>
            </a:r>
            <a:r>
              <a:rPr sz="1400" b="1" spc="-49" dirty="0" smtClean="0">
                <a:latin typeface="Verdana" panose="020B0604030504040204" pitchFamily="34" charset="0"/>
                <a:ea typeface="Verdana" panose="020B0604030504040204" pitchFamily="34" charset="0"/>
                <a:cs typeface="Arial"/>
              </a:rPr>
              <a:t>extract</a:t>
            </a:r>
            <a:r>
              <a:rPr lang="sv-SE" sz="1400" b="1" spc="-49" dirty="0" err="1" smtClean="0">
                <a:latin typeface="Verdana" panose="020B0604030504040204" pitchFamily="34" charset="0"/>
                <a:ea typeface="Verdana" panose="020B0604030504040204" pitchFamily="34" charset="0"/>
                <a:cs typeface="Arial"/>
              </a:rPr>
              <a:t>ing</a:t>
            </a:r>
            <a:r>
              <a:rPr sz="1400" b="1" spc="-49" dirty="0" smtClean="0">
                <a:latin typeface="Verdana" panose="020B0604030504040204" pitchFamily="34" charset="0"/>
                <a:ea typeface="Verdana" panose="020B0604030504040204" pitchFamily="34" charset="0"/>
                <a:cs typeface="Arial"/>
              </a:rPr>
              <a:t> </a:t>
            </a:r>
            <a:r>
              <a:rPr sz="1400" b="1" spc="-45" dirty="0" smtClean="0">
                <a:latin typeface="Verdana" panose="020B0604030504040204" pitchFamily="34" charset="0"/>
                <a:ea typeface="Verdana" panose="020B0604030504040204" pitchFamily="34" charset="0"/>
                <a:cs typeface="Arial"/>
              </a:rPr>
              <a:t>required </a:t>
            </a:r>
            <a:r>
              <a:rPr sz="1400" b="1" spc="-26" dirty="0">
                <a:latin typeface="Verdana" panose="020B0604030504040204" pitchFamily="34" charset="0"/>
                <a:ea typeface="Verdana" panose="020B0604030504040204" pitchFamily="34" charset="0"/>
                <a:cs typeface="Arial"/>
              </a:rPr>
              <a:t>information </a:t>
            </a:r>
            <a:r>
              <a:rPr sz="1400" b="1" spc="-23" dirty="0">
                <a:latin typeface="Verdana" panose="020B0604030504040204" pitchFamily="34" charset="0"/>
                <a:ea typeface="Verdana" panose="020B0604030504040204" pitchFamily="34" charset="0"/>
                <a:cs typeface="Arial"/>
              </a:rPr>
              <a:t>in </a:t>
            </a:r>
            <a:r>
              <a:rPr lang="sv-SE" sz="1400" b="1" spc="-23" dirty="0" smtClean="0">
                <a:latin typeface="Verdana" panose="020B0604030504040204" pitchFamily="34" charset="0"/>
                <a:ea typeface="Verdana" panose="020B0604030504040204" pitchFamily="34" charset="0"/>
                <a:cs typeface="Arial"/>
              </a:rPr>
              <a:t>a </a:t>
            </a:r>
            <a:r>
              <a:rPr sz="1400" b="1" spc="-41" dirty="0" smtClean="0">
                <a:latin typeface="Verdana" panose="020B0604030504040204" pitchFamily="34" charset="0"/>
                <a:ea typeface="Verdana" panose="020B0604030504040204" pitchFamily="34" charset="0"/>
                <a:cs typeface="Arial"/>
              </a:rPr>
              <a:t>proper </a:t>
            </a:r>
            <a:r>
              <a:rPr sz="1400" b="1" spc="-23" dirty="0" smtClean="0">
                <a:latin typeface="Verdana" panose="020B0604030504040204" pitchFamily="34" charset="0"/>
                <a:ea typeface="Verdana" panose="020B0604030504040204" pitchFamily="34" charset="0"/>
                <a:cs typeface="Arial"/>
              </a:rPr>
              <a:t>format</a:t>
            </a:r>
            <a:r>
              <a:rPr lang="sv-SE" sz="1400" b="1" spc="-23" dirty="0" smtClean="0">
                <a:latin typeface="Verdana" panose="020B0604030504040204" pitchFamily="34" charset="0"/>
                <a:ea typeface="Verdana" panose="020B0604030504040204" pitchFamily="34" charset="0"/>
                <a:cs typeface="Arial"/>
              </a:rPr>
              <a:t> </a:t>
            </a:r>
            <a:r>
              <a:rPr lang="sv-SE" sz="1400" spc="-23" dirty="0" smtClean="0">
                <a:latin typeface="Verdana" panose="020B0604030504040204" pitchFamily="34" charset="0"/>
                <a:ea typeface="Verdana" panose="020B0604030504040204" pitchFamily="34" charset="0"/>
                <a:cs typeface="Arial"/>
              </a:rPr>
              <a:t>(</a:t>
            </a:r>
            <a:r>
              <a:rPr lang="sv-SE" sz="1400" spc="-23" dirty="0" err="1" smtClean="0">
                <a:latin typeface="Verdana" panose="020B0604030504040204" pitchFamily="34" charset="0"/>
                <a:ea typeface="Verdana" panose="020B0604030504040204" pitchFamily="34" charset="0"/>
                <a:cs typeface="Arial"/>
              </a:rPr>
              <a:t>that</a:t>
            </a:r>
            <a:r>
              <a:rPr lang="sv-SE" sz="1400" spc="-23" dirty="0" smtClean="0">
                <a:latin typeface="Verdana" panose="020B0604030504040204" pitchFamily="34" charset="0"/>
                <a:ea typeface="Verdana" panose="020B0604030504040204" pitchFamily="34" charset="0"/>
                <a:cs typeface="Arial"/>
              </a:rPr>
              <a:t> is, a format </a:t>
            </a:r>
            <a:r>
              <a:rPr lang="sv-SE" sz="1400" spc="-23" dirty="0" err="1" smtClean="0">
                <a:latin typeface="Verdana" panose="020B0604030504040204" pitchFamily="34" charset="0"/>
                <a:ea typeface="Verdana" panose="020B0604030504040204" pitchFamily="34" charset="0"/>
                <a:cs typeface="Arial"/>
              </a:rPr>
              <a:t>easy</a:t>
            </a:r>
            <a:r>
              <a:rPr lang="sv-SE" sz="1400" spc="-23" dirty="0" smtClean="0">
                <a:latin typeface="Verdana" panose="020B0604030504040204" pitchFamily="34" charset="0"/>
                <a:ea typeface="Verdana" panose="020B0604030504040204" pitchFamily="34" charset="0"/>
                <a:cs typeface="Arial"/>
              </a:rPr>
              <a:t> to understand) </a:t>
            </a:r>
            <a:r>
              <a:rPr lang="sv-SE" sz="1400" b="1" spc="-23" dirty="0" smtClean="0">
                <a:latin typeface="Verdana" panose="020B0604030504040204" pitchFamily="34" charset="0"/>
                <a:ea typeface="Verdana" panose="020B0604030504040204" pitchFamily="34" charset="0"/>
                <a:cs typeface="Arial"/>
              </a:rPr>
              <a:t>for business </a:t>
            </a:r>
            <a:r>
              <a:rPr lang="sv-SE" sz="1400" b="1" spc="-23" dirty="0" err="1" smtClean="0">
                <a:latin typeface="Verdana" panose="020B0604030504040204" pitchFamily="34" charset="0"/>
                <a:ea typeface="Verdana" panose="020B0604030504040204" pitchFamily="34" charset="0"/>
                <a:cs typeface="Arial"/>
              </a:rPr>
              <a:t>users</a:t>
            </a:r>
            <a:endParaRPr sz="1400" b="1" dirty="0">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2013079492"/>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493183" y="143536"/>
            <a:ext cx="1581015" cy="116568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object 7"/>
          <p:cNvSpPr txBox="1"/>
          <p:nvPr/>
        </p:nvSpPr>
        <p:spPr>
          <a:xfrm>
            <a:off x="581412" y="472464"/>
            <a:ext cx="8373402" cy="430887"/>
          </a:xfrm>
          <a:prstGeom prst="rect">
            <a:avLst/>
          </a:prstGeom>
        </p:spPr>
        <p:txBody>
          <a:bodyPr vert="horz" wrap="square" lIns="0" tIns="0" rIns="0" bIns="0" rtlCol="0">
            <a:spAutoFit/>
          </a:bodyPr>
          <a:lstStyle/>
          <a:p>
            <a:pPr marL="9525"/>
            <a:r>
              <a:rPr sz="2800" b="1" spc="-165" dirty="0">
                <a:latin typeface="Verdana" panose="020B0604030504040204" pitchFamily="34" charset="0"/>
                <a:ea typeface="Verdana" panose="020B0604030504040204" pitchFamily="34" charset="0"/>
                <a:cs typeface="Arial"/>
              </a:rPr>
              <a:t>Why </a:t>
            </a:r>
            <a:r>
              <a:rPr sz="2800" b="1" spc="-158" dirty="0">
                <a:latin typeface="Verdana" panose="020B0604030504040204" pitchFamily="34" charset="0"/>
                <a:ea typeface="Verdana" panose="020B0604030504040204" pitchFamily="34" charset="0"/>
                <a:cs typeface="Arial"/>
              </a:rPr>
              <a:t>separate </a:t>
            </a:r>
            <a:r>
              <a:rPr lang="sv-SE" sz="2800" b="1" spc="-124" dirty="0">
                <a:latin typeface="Verdana" panose="020B0604030504040204" pitchFamily="34" charset="0"/>
                <a:ea typeface="Verdana" panose="020B0604030504040204" pitchFamily="34" charset="0"/>
                <a:cs typeface="Arial"/>
              </a:rPr>
              <a:t>D</a:t>
            </a:r>
            <a:r>
              <a:rPr sz="2800" b="1" spc="-124" dirty="0" err="1" smtClean="0">
                <a:latin typeface="Verdana" panose="020B0604030504040204" pitchFamily="34" charset="0"/>
                <a:ea typeface="Verdana" panose="020B0604030504040204" pitchFamily="34" charset="0"/>
                <a:cs typeface="Arial"/>
              </a:rPr>
              <a:t>ata</a:t>
            </a:r>
            <a:r>
              <a:rPr sz="2800" b="1" spc="-251" dirty="0" smtClean="0">
                <a:latin typeface="Verdana" panose="020B0604030504040204" pitchFamily="34" charset="0"/>
                <a:ea typeface="Verdana" panose="020B0604030504040204" pitchFamily="34" charset="0"/>
                <a:cs typeface="Arial"/>
              </a:rPr>
              <a:t> </a:t>
            </a:r>
            <a:r>
              <a:rPr lang="sv-SE" sz="2800" b="1" spc="-184" dirty="0">
                <a:latin typeface="Verdana" panose="020B0604030504040204" pitchFamily="34" charset="0"/>
                <a:ea typeface="Verdana" panose="020B0604030504040204" pitchFamily="34" charset="0"/>
                <a:cs typeface="Arial"/>
              </a:rPr>
              <a:t>P</a:t>
            </a:r>
            <a:r>
              <a:rPr sz="2800" b="1" spc="-184" dirty="0" err="1" smtClean="0">
                <a:latin typeface="Verdana" panose="020B0604030504040204" pitchFamily="34" charset="0"/>
                <a:ea typeface="Verdana" panose="020B0604030504040204" pitchFamily="34" charset="0"/>
                <a:cs typeface="Arial"/>
              </a:rPr>
              <a:t>rocessing</a:t>
            </a:r>
            <a:r>
              <a:rPr lang="sv-SE" sz="2800" b="1" spc="-184" dirty="0" smtClean="0">
                <a:latin typeface="Verdana" panose="020B0604030504040204" pitchFamily="34" charset="0"/>
                <a:ea typeface="Verdana" panose="020B0604030504040204" pitchFamily="34" charset="0"/>
                <a:cs typeface="Arial"/>
              </a:rPr>
              <a:t> from </a:t>
            </a:r>
            <a:r>
              <a:rPr lang="sv-SE" sz="2800" b="1" spc="-184" dirty="0" err="1" smtClean="0">
                <a:latin typeface="Verdana" panose="020B0604030504040204" pitchFamily="34" charset="0"/>
                <a:ea typeface="Verdana" panose="020B0604030504040204" pitchFamily="34" charset="0"/>
                <a:cs typeface="Arial"/>
              </a:rPr>
              <a:t>Analysis</a:t>
            </a:r>
            <a:r>
              <a:rPr sz="2800" b="1" spc="-184" dirty="0" smtClean="0">
                <a:latin typeface="Verdana" panose="020B0604030504040204" pitchFamily="34" charset="0"/>
                <a:ea typeface="Verdana" panose="020B0604030504040204" pitchFamily="34" charset="0"/>
                <a:cs typeface="Arial"/>
              </a:rPr>
              <a:t>?</a:t>
            </a:r>
            <a:endParaRPr sz="2800" b="1" dirty="0">
              <a:latin typeface="Verdana" panose="020B0604030504040204" pitchFamily="34" charset="0"/>
              <a:ea typeface="Verdana" panose="020B0604030504040204" pitchFamily="34" charset="0"/>
              <a:cs typeface="Arial"/>
            </a:endParaRPr>
          </a:p>
        </p:txBody>
      </p:sp>
      <p:sp>
        <p:nvSpPr>
          <p:cNvPr id="11" name="TextBox 10"/>
          <p:cNvSpPr txBox="1"/>
          <p:nvPr/>
        </p:nvSpPr>
        <p:spPr>
          <a:xfrm>
            <a:off x="581412" y="1309221"/>
            <a:ext cx="7756676" cy="304698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pc="-113" dirty="0">
                <a:latin typeface="Verdana" panose="020B0604030504040204" pitchFamily="34" charset="0"/>
                <a:ea typeface="Verdana" panose="020B0604030504040204" pitchFamily="34" charset="0"/>
                <a:cs typeface="Arial"/>
              </a:rPr>
              <a:t>The </a:t>
            </a:r>
            <a:r>
              <a:rPr lang="en-US" b="1" spc="-113" dirty="0">
                <a:latin typeface="Verdana" panose="020B0604030504040204" pitchFamily="34" charset="0"/>
                <a:ea typeface="Verdana" panose="020B0604030504040204" pitchFamily="34" charset="0"/>
                <a:cs typeface="Arial"/>
              </a:rPr>
              <a:t>operational </a:t>
            </a:r>
            <a:r>
              <a:rPr lang="en-US" b="1" spc="-113" dirty="0" smtClean="0">
                <a:latin typeface="Verdana" panose="020B0604030504040204" pitchFamily="34" charset="0"/>
                <a:ea typeface="Verdana" panose="020B0604030504040204" pitchFamily="34" charset="0"/>
                <a:cs typeface="Arial"/>
              </a:rPr>
              <a:t>systems/transactional systems </a:t>
            </a:r>
            <a:r>
              <a:rPr lang="en-US" spc="-113" dirty="0" smtClean="0">
                <a:latin typeface="Verdana" panose="020B0604030504040204" pitchFamily="34" charset="0"/>
                <a:ea typeface="Verdana" panose="020B0604030504040204" pitchFamily="34" charset="0"/>
                <a:cs typeface="Arial"/>
              </a:rPr>
              <a:t>are </a:t>
            </a:r>
            <a:r>
              <a:rPr lang="en-US" spc="-113" dirty="0">
                <a:latin typeface="Verdana" panose="020B0604030504040204" pitchFamily="34" charset="0"/>
                <a:ea typeface="Verdana" panose="020B0604030504040204" pitchFamily="34" charset="0"/>
                <a:cs typeface="Arial"/>
              </a:rPr>
              <a:t>tuned to </a:t>
            </a:r>
            <a:r>
              <a:rPr lang="en-US" b="1" spc="-113" dirty="0">
                <a:latin typeface="Verdana" panose="020B0604030504040204" pitchFamily="34" charset="0"/>
                <a:ea typeface="Verdana" panose="020B0604030504040204" pitchFamily="34" charset="0"/>
                <a:cs typeface="Arial"/>
              </a:rPr>
              <a:t>support known </a:t>
            </a:r>
            <a:r>
              <a:rPr lang="en-US" b="1" spc="-113" dirty="0" smtClean="0">
                <a:latin typeface="Verdana" panose="020B0604030504040204" pitchFamily="34" charset="0"/>
                <a:ea typeface="Verdana" panose="020B0604030504040204" pitchFamily="34" charset="0"/>
                <a:cs typeface="Arial"/>
              </a:rPr>
              <a:t>daily operations</a:t>
            </a:r>
          </a:p>
          <a:p>
            <a:pPr marL="285750" indent="-285750">
              <a:spcBef>
                <a:spcPts val="1200"/>
              </a:spcBef>
              <a:buFont typeface="Arial" panose="020B0604020202020204" pitchFamily="34" charset="0"/>
              <a:buChar char="•"/>
            </a:pPr>
            <a:r>
              <a:rPr lang="en-US" b="1" spc="-113" dirty="0">
                <a:latin typeface="Verdana" panose="020B0604030504040204" pitchFamily="34" charset="0"/>
                <a:ea typeface="Verdana" panose="020B0604030504040204" pitchFamily="34" charset="0"/>
                <a:cs typeface="Arial"/>
              </a:rPr>
              <a:t>DW requires consolidating data from many heterogeneous sources</a:t>
            </a:r>
          </a:p>
          <a:p>
            <a:pPr marL="285750" indent="-285750">
              <a:spcBef>
                <a:spcPts val="1200"/>
              </a:spcBef>
              <a:buFont typeface="Arial" panose="020B0604020202020204" pitchFamily="34" charset="0"/>
              <a:buChar char="•"/>
            </a:pPr>
            <a:r>
              <a:rPr lang="en-US" b="1" spc="-113" dirty="0" smtClean="0">
                <a:latin typeface="Verdana" panose="020B0604030504040204" pitchFamily="34" charset="0"/>
                <a:ea typeface="Verdana" panose="020B0604030504040204" pitchFamily="34" charset="0"/>
                <a:cs typeface="Arial"/>
              </a:rPr>
              <a:t>DW requires </a:t>
            </a:r>
            <a:r>
              <a:rPr lang="en-US" spc="-113" dirty="0">
                <a:latin typeface="Verdana" panose="020B0604030504040204" pitchFamily="34" charset="0"/>
                <a:ea typeface="Verdana" panose="020B0604030504040204" pitchFamily="34" charset="0"/>
                <a:cs typeface="Arial"/>
              </a:rPr>
              <a:t>special </a:t>
            </a:r>
            <a:r>
              <a:rPr lang="en-US" b="1" spc="-113" dirty="0">
                <a:latin typeface="Verdana" panose="020B0604030504040204" pitchFamily="34" charset="0"/>
                <a:ea typeface="Verdana" panose="020B0604030504040204" pitchFamily="34" charset="0"/>
                <a:cs typeface="Arial"/>
              </a:rPr>
              <a:t>data </a:t>
            </a:r>
            <a:r>
              <a:rPr lang="en-US" b="1" spc="-113" dirty="0" smtClean="0">
                <a:latin typeface="Verdana" panose="020B0604030504040204" pitchFamily="34" charset="0"/>
                <a:ea typeface="Verdana" panose="020B0604030504040204" pitchFamily="34" charset="0"/>
                <a:cs typeface="Arial"/>
              </a:rPr>
              <a:t>structures, </a:t>
            </a:r>
            <a:r>
              <a:rPr lang="en-US" b="1" spc="-113" dirty="0">
                <a:latin typeface="Verdana" panose="020B0604030504040204" pitchFamily="34" charset="0"/>
                <a:ea typeface="Verdana" panose="020B0604030504040204" pitchFamily="34" charset="0"/>
                <a:cs typeface="Arial"/>
              </a:rPr>
              <a:t>access </a:t>
            </a:r>
            <a:r>
              <a:rPr lang="en-US" b="1" spc="-113" dirty="0" smtClean="0">
                <a:latin typeface="Verdana" panose="020B0604030504040204" pitchFamily="34" charset="0"/>
                <a:ea typeface="Verdana" panose="020B0604030504040204" pitchFamily="34" charset="0"/>
                <a:cs typeface="Arial"/>
              </a:rPr>
              <a:t>methods </a:t>
            </a:r>
            <a:r>
              <a:rPr lang="en-US" b="1" spc="-113" dirty="0">
                <a:latin typeface="Verdana" panose="020B0604030504040204" pitchFamily="34" charset="0"/>
                <a:ea typeface="Verdana" panose="020B0604030504040204" pitchFamily="34" charset="0"/>
                <a:cs typeface="Arial"/>
              </a:rPr>
              <a:t>and  implementation </a:t>
            </a:r>
            <a:r>
              <a:rPr lang="en-US" b="1" spc="-113" dirty="0" smtClean="0">
                <a:latin typeface="Verdana" panose="020B0604030504040204" pitchFamily="34" charset="0"/>
                <a:ea typeface="Verdana" panose="020B0604030504040204" pitchFamily="34" charset="0"/>
                <a:cs typeface="Arial"/>
              </a:rPr>
              <a:t>methods</a:t>
            </a:r>
            <a:endParaRPr lang="en-US" b="1" spc="-113" dirty="0">
              <a:latin typeface="Verdana" panose="020B0604030504040204" pitchFamily="34" charset="0"/>
              <a:ea typeface="Verdana" panose="020B0604030504040204" pitchFamily="34" charset="0"/>
              <a:cs typeface="Arial"/>
            </a:endParaRPr>
          </a:p>
          <a:p>
            <a:pPr marL="285750" indent="-285750">
              <a:spcBef>
                <a:spcPts val="1200"/>
              </a:spcBef>
              <a:buFont typeface="Arial" panose="020B0604020202020204" pitchFamily="34" charset="0"/>
              <a:buChar char="•"/>
            </a:pPr>
            <a:r>
              <a:rPr lang="en-US" b="1" spc="-113" dirty="0" smtClean="0">
                <a:latin typeface="Verdana" panose="020B0604030504040204" pitchFamily="34" charset="0"/>
                <a:ea typeface="Verdana" panose="020B0604030504040204" pitchFamily="34" charset="0"/>
                <a:cs typeface="Arial"/>
              </a:rPr>
              <a:t>DW </a:t>
            </a:r>
            <a:r>
              <a:rPr lang="en-US" b="1" spc="-113" dirty="0">
                <a:latin typeface="Verdana" panose="020B0604030504040204" pitchFamily="34" charset="0"/>
                <a:ea typeface="Verdana" panose="020B0604030504040204" pitchFamily="34" charset="0"/>
                <a:cs typeface="Arial"/>
              </a:rPr>
              <a:t>may requires data that may be missing </a:t>
            </a:r>
            <a:r>
              <a:rPr lang="en-US" spc="-113" dirty="0" smtClean="0">
                <a:latin typeface="Verdana" panose="020B0604030504040204" pitchFamily="34" charset="0"/>
                <a:ea typeface="Verdana" panose="020B0604030504040204" pitchFamily="34" charset="0"/>
                <a:cs typeface="Arial"/>
              </a:rPr>
              <a:t>in </a:t>
            </a:r>
            <a:r>
              <a:rPr lang="en-US" spc="-113" dirty="0">
                <a:latin typeface="Verdana" panose="020B0604030504040204" pitchFamily="34" charset="0"/>
                <a:ea typeface="Verdana" panose="020B0604030504040204" pitchFamily="34" charset="0"/>
                <a:cs typeface="Arial"/>
              </a:rPr>
              <a:t>the </a:t>
            </a:r>
            <a:r>
              <a:rPr lang="en-US" spc="-113" dirty="0" smtClean="0">
                <a:latin typeface="Verdana" panose="020B0604030504040204" pitchFamily="34" charset="0"/>
                <a:ea typeface="Verdana" panose="020B0604030504040204" pitchFamily="34" charset="0"/>
                <a:cs typeface="Arial"/>
              </a:rPr>
              <a:t>operational systems. </a:t>
            </a:r>
            <a:r>
              <a:rPr lang="en-US" spc="-113" dirty="0">
                <a:latin typeface="Verdana" panose="020B0604030504040204" pitchFamily="34" charset="0"/>
                <a:ea typeface="Verdana" panose="020B0604030504040204" pitchFamily="34" charset="0"/>
                <a:cs typeface="Arial"/>
              </a:rPr>
              <a:t>Therefore, we need to acquire additional external </a:t>
            </a:r>
            <a:r>
              <a:rPr lang="en-US" spc="-113" dirty="0" smtClean="0">
                <a:latin typeface="Verdana" panose="020B0604030504040204" pitchFamily="34" charset="0"/>
                <a:ea typeface="Verdana" panose="020B0604030504040204" pitchFamily="34" charset="0"/>
                <a:cs typeface="Arial"/>
              </a:rPr>
              <a:t>data</a:t>
            </a:r>
            <a:endParaRPr lang="en-US" b="1" spc="-113" dirty="0">
              <a:latin typeface="Verdana" panose="020B0604030504040204" pitchFamily="34" charset="0"/>
              <a:ea typeface="Verdana" panose="020B0604030504040204" pitchFamily="34" charset="0"/>
              <a:cs typeface="Arial"/>
            </a:endParaRPr>
          </a:p>
          <a:p>
            <a:endParaRPr lang="sv-SE" dirty="0"/>
          </a:p>
        </p:txBody>
      </p:sp>
    </p:spTree>
    <p:extLst>
      <p:ext uri="{BB962C8B-B14F-4D97-AF65-F5344CB8AC3E}">
        <p14:creationId xmlns:p14="http://schemas.microsoft.com/office/powerpoint/2010/main" val="2461548192"/>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7493183" y="143536"/>
            <a:ext cx="1581015" cy="116568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0" name="object 10"/>
          <p:cNvSpPr txBox="1"/>
          <p:nvPr/>
        </p:nvSpPr>
        <p:spPr>
          <a:xfrm>
            <a:off x="699341" y="603663"/>
            <a:ext cx="7793018" cy="430887"/>
          </a:xfrm>
          <a:prstGeom prst="rect">
            <a:avLst/>
          </a:prstGeom>
        </p:spPr>
        <p:txBody>
          <a:bodyPr vert="horz" wrap="square" lIns="0" tIns="0" rIns="0" bIns="0" rtlCol="0">
            <a:spAutoFit/>
          </a:bodyPr>
          <a:lstStyle/>
          <a:p>
            <a:pPr marL="9525"/>
            <a:r>
              <a:rPr sz="2800" b="1" spc="-274" dirty="0">
                <a:latin typeface="Verdana" panose="020B0604030504040204" pitchFamily="34" charset="0"/>
                <a:ea typeface="Verdana" panose="020B0604030504040204" pitchFamily="34" charset="0"/>
                <a:cs typeface="Arial"/>
              </a:rPr>
              <a:t>DW </a:t>
            </a:r>
            <a:r>
              <a:rPr sz="2800" b="1" spc="-101" dirty="0">
                <a:latin typeface="Verdana" panose="020B0604030504040204" pitchFamily="34" charset="0"/>
                <a:ea typeface="Verdana" panose="020B0604030504040204" pitchFamily="34" charset="0"/>
                <a:cs typeface="Arial"/>
              </a:rPr>
              <a:t>Architectures:</a:t>
            </a:r>
            <a:r>
              <a:rPr sz="2800" b="1" spc="-120" dirty="0">
                <a:latin typeface="Verdana" panose="020B0604030504040204" pitchFamily="34" charset="0"/>
                <a:ea typeface="Verdana" panose="020B0604030504040204" pitchFamily="34" charset="0"/>
                <a:cs typeface="Arial"/>
              </a:rPr>
              <a:t> </a:t>
            </a:r>
            <a:r>
              <a:rPr sz="2800" b="1" spc="-210" dirty="0" smtClean="0">
                <a:latin typeface="Verdana" panose="020B0604030504040204" pitchFamily="34" charset="0"/>
                <a:ea typeface="Verdana" panose="020B0604030504040204" pitchFamily="34" charset="0"/>
                <a:cs typeface="Arial"/>
              </a:rPr>
              <a:t>Two-Layer</a:t>
            </a:r>
            <a:r>
              <a:rPr lang="sv-SE" sz="2800" b="1" spc="-210" dirty="0" smtClean="0">
                <a:latin typeface="Verdana" panose="020B0604030504040204" pitchFamily="34" charset="0"/>
                <a:ea typeface="Verdana" panose="020B0604030504040204" pitchFamily="34" charset="0"/>
                <a:cs typeface="Arial"/>
              </a:rPr>
              <a:t> for </a:t>
            </a:r>
            <a:r>
              <a:rPr lang="sv-SE" sz="2800" b="1" spc="-210" dirty="0" err="1" smtClean="0">
                <a:latin typeface="Verdana" panose="020B0604030504040204" pitchFamily="34" charset="0"/>
                <a:ea typeface="Verdana" panose="020B0604030504040204" pitchFamily="34" charset="0"/>
                <a:cs typeface="Arial"/>
              </a:rPr>
              <a:t>Analysis</a:t>
            </a:r>
            <a:endParaRPr sz="2800" b="1" dirty="0">
              <a:latin typeface="Verdana" panose="020B0604030504040204" pitchFamily="34" charset="0"/>
              <a:ea typeface="Verdana" panose="020B0604030504040204" pitchFamily="34" charset="0"/>
              <a:cs typeface="Arial"/>
            </a:endParaRPr>
          </a:p>
        </p:txBody>
      </p:sp>
      <p:sp>
        <p:nvSpPr>
          <p:cNvPr id="11" name="object 11"/>
          <p:cNvSpPr/>
          <p:nvPr/>
        </p:nvSpPr>
        <p:spPr>
          <a:xfrm>
            <a:off x="1169618" y="4083918"/>
            <a:ext cx="1026319" cy="164783"/>
          </a:xfrm>
          <a:custGeom>
            <a:avLst/>
            <a:gdLst/>
            <a:ahLst/>
            <a:cxnLst/>
            <a:rect l="l" t="t" r="r" b="b"/>
            <a:pathLst>
              <a:path w="1368425" h="219710">
                <a:moveTo>
                  <a:pt x="1368158" y="0"/>
                </a:moveTo>
                <a:lnTo>
                  <a:pt x="1361939" y="42649"/>
                </a:lnTo>
                <a:lnTo>
                  <a:pt x="1344979" y="77474"/>
                </a:lnTo>
                <a:lnTo>
                  <a:pt x="1319825" y="100953"/>
                </a:lnTo>
                <a:lnTo>
                  <a:pt x="1289024" y="109562"/>
                </a:lnTo>
                <a:lnTo>
                  <a:pt x="751243" y="109562"/>
                </a:lnTo>
                <a:lnTo>
                  <a:pt x="720442" y="118173"/>
                </a:lnTo>
                <a:lnTo>
                  <a:pt x="695288" y="141655"/>
                </a:lnTo>
                <a:lnTo>
                  <a:pt x="678328" y="176481"/>
                </a:lnTo>
                <a:lnTo>
                  <a:pt x="672109" y="219125"/>
                </a:lnTo>
                <a:lnTo>
                  <a:pt x="665891" y="176481"/>
                </a:lnTo>
                <a:lnTo>
                  <a:pt x="648935" y="141655"/>
                </a:lnTo>
                <a:lnTo>
                  <a:pt x="623781" y="118173"/>
                </a:lnTo>
                <a:lnTo>
                  <a:pt x="592975" y="109562"/>
                </a:lnTo>
                <a:lnTo>
                  <a:pt x="79133" y="109562"/>
                </a:lnTo>
                <a:lnTo>
                  <a:pt x="48332" y="100953"/>
                </a:lnTo>
                <a:lnTo>
                  <a:pt x="23179" y="77474"/>
                </a:lnTo>
                <a:lnTo>
                  <a:pt x="6219" y="42649"/>
                </a:lnTo>
                <a:lnTo>
                  <a:pt x="0" y="0"/>
                </a:lnTo>
              </a:path>
            </a:pathLst>
          </a:custGeom>
          <a:ln w="9525">
            <a:solidFill>
              <a:srgbClr val="0070C0"/>
            </a:solidFill>
          </a:ln>
        </p:spPr>
        <p:txBody>
          <a:bodyPr wrap="square" lIns="0" tIns="0" rIns="0" bIns="0" rtlCol="0"/>
          <a:lstStyle/>
          <a:p>
            <a:endParaRPr sz="1350"/>
          </a:p>
        </p:txBody>
      </p:sp>
      <p:sp>
        <p:nvSpPr>
          <p:cNvPr id="12" name="object 12"/>
          <p:cNvSpPr/>
          <p:nvPr/>
        </p:nvSpPr>
        <p:spPr>
          <a:xfrm>
            <a:off x="3923925" y="4083918"/>
            <a:ext cx="1458278" cy="224790"/>
          </a:xfrm>
          <a:custGeom>
            <a:avLst/>
            <a:gdLst/>
            <a:ahLst/>
            <a:cxnLst/>
            <a:rect l="l" t="t" r="r" b="b"/>
            <a:pathLst>
              <a:path w="1944370" h="299720">
                <a:moveTo>
                  <a:pt x="1944217" y="0"/>
                </a:moveTo>
                <a:lnTo>
                  <a:pt x="1935726" y="58226"/>
                </a:lnTo>
                <a:lnTo>
                  <a:pt x="1912572" y="105776"/>
                </a:lnTo>
                <a:lnTo>
                  <a:pt x="1878230" y="137836"/>
                </a:lnTo>
                <a:lnTo>
                  <a:pt x="1836178" y="149593"/>
                </a:lnTo>
                <a:lnTo>
                  <a:pt x="1063142" y="149593"/>
                </a:lnTo>
                <a:lnTo>
                  <a:pt x="1021084" y="161349"/>
                </a:lnTo>
                <a:lnTo>
                  <a:pt x="986743" y="193409"/>
                </a:lnTo>
                <a:lnTo>
                  <a:pt x="963592" y="240960"/>
                </a:lnTo>
                <a:lnTo>
                  <a:pt x="955103" y="299186"/>
                </a:lnTo>
                <a:lnTo>
                  <a:pt x="946612" y="240960"/>
                </a:lnTo>
                <a:lnTo>
                  <a:pt x="923456" y="193409"/>
                </a:lnTo>
                <a:lnTo>
                  <a:pt x="889111" y="161349"/>
                </a:lnTo>
                <a:lnTo>
                  <a:pt x="847051" y="149593"/>
                </a:lnTo>
                <a:lnTo>
                  <a:pt x="108038" y="149593"/>
                </a:lnTo>
                <a:lnTo>
                  <a:pt x="65986" y="137836"/>
                </a:lnTo>
                <a:lnTo>
                  <a:pt x="31645" y="105776"/>
                </a:lnTo>
                <a:lnTo>
                  <a:pt x="8490" y="58226"/>
                </a:lnTo>
                <a:lnTo>
                  <a:pt x="0" y="0"/>
                </a:lnTo>
              </a:path>
            </a:pathLst>
          </a:custGeom>
          <a:ln w="9525">
            <a:solidFill>
              <a:srgbClr val="0070C0"/>
            </a:solidFill>
          </a:ln>
        </p:spPr>
        <p:txBody>
          <a:bodyPr wrap="square" lIns="0" tIns="0" rIns="0" bIns="0" rtlCol="0"/>
          <a:lstStyle/>
          <a:p>
            <a:endParaRPr sz="1350"/>
          </a:p>
        </p:txBody>
      </p:sp>
      <p:sp>
        <p:nvSpPr>
          <p:cNvPr id="13" name="object 13"/>
          <p:cNvSpPr txBox="1"/>
          <p:nvPr/>
        </p:nvSpPr>
        <p:spPr>
          <a:xfrm>
            <a:off x="1228677" y="4430814"/>
            <a:ext cx="872490" cy="207749"/>
          </a:xfrm>
          <a:prstGeom prst="rect">
            <a:avLst/>
          </a:prstGeom>
        </p:spPr>
        <p:txBody>
          <a:bodyPr vert="horz" wrap="square" lIns="0" tIns="0" rIns="0" bIns="0" rtlCol="0">
            <a:spAutoFit/>
          </a:bodyPr>
          <a:lstStyle/>
          <a:p>
            <a:pPr marL="9525"/>
            <a:r>
              <a:rPr sz="1350" spc="-94" dirty="0">
                <a:latin typeface="Arial"/>
                <a:cs typeface="Arial"/>
              </a:rPr>
              <a:t>Source</a:t>
            </a:r>
            <a:r>
              <a:rPr sz="1350" spc="-116" dirty="0">
                <a:latin typeface="Arial"/>
                <a:cs typeface="Arial"/>
              </a:rPr>
              <a:t> </a:t>
            </a:r>
            <a:r>
              <a:rPr sz="1350" spc="-56" dirty="0">
                <a:latin typeface="Arial"/>
                <a:cs typeface="Arial"/>
              </a:rPr>
              <a:t>layer</a:t>
            </a:r>
            <a:endParaRPr sz="1350">
              <a:latin typeface="Arial"/>
              <a:cs typeface="Arial"/>
            </a:endParaRPr>
          </a:p>
        </p:txBody>
      </p:sp>
      <p:sp>
        <p:nvSpPr>
          <p:cNvPr id="14" name="object 14"/>
          <p:cNvSpPr txBox="1"/>
          <p:nvPr/>
        </p:nvSpPr>
        <p:spPr>
          <a:xfrm>
            <a:off x="4036857" y="4430814"/>
            <a:ext cx="1555909" cy="207749"/>
          </a:xfrm>
          <a:prstGeom prst="rect">
            <a:avLst/>
          </a:prstGeom>
        </p:spPr>
        <p:txBody>
          <a:bodyPr vert="horz" wrap="square" lIns="0" tIns="0" rIns="0" bIns="0" rtlCol="0">
            <a:spAutoFit/>
          </a:bodyPr>
          <a:lstStyle/>
          <a:p>
            <a:pPr marL="9525"/>
            <a:r>
              <a:rPr sz="1350" spc="-79" dirty="0">
                <a:latin typeface="Arial"/>
                <a:cs typeface="Arial"/>
              </a:rPr>
              <a:t>Data </a:t>
            </a:r>
            <a:r>
              <a:rPr sz="1350" spc="-75" dirty="0">
                <a:latin typeface="Arial"/>
                <a:cs typeface="Arial"/>
              </a:rPr>
              <a:t>Warehouse</a:t>
            </a:r>
            <a:r>
              <a:rPr sz="1350" spc="-94" dirty="0">
                <a:latin typeface="Arial"/>
                <a:cs typeface="Arial"/>
              </a:rPr>
              <a:t> </a:t>
            </a:r>
            <a:r>
              <a:rPr sz="1350" spc="-56" dirty="0">
                <a:latin typeface="Arial"/>
                <a:cs typeface="Arial"/>
              </a:rPr>
              <a:t>layer</a:t>
            </a:r>
            <a:endParaRPr sz="1350">
              <a:latin typeface="Arial"/>
              <a:cs typeface="Arial"/>
            </a:endParaRPr>
          </a:p>
        </p:txBody>
      </p:sp>
      <p:sp>
        <p:nvSpPr>
          <p:cNvPr id="15" name="object 15"/>
          <p:cNvSpPr txBox="1"/>
          <p:nvPr/>
        </p:nvSpPr>
        <p:spPr>
          <a:xfrm>
            <a:off x="6141919" y="1453584"/>
            <a:ext cx="581978" cy="207749"/>
          </a:xfrm>
          <a:prstGeom prst="rect">
            <a:avLst/>
          </a:prstGeom>
        </p:spPr>
        <p:txBody>
          <a:bodyPr vert="horz" wrap="square" lIns="0" tIns="0" rIns="0" bIns="0" rtlCol="0">
            <a:spAutoFit/>
          </a:bodyPr>
          <a:lstStyle/>
          <a:p>
            <a:pPr marL="9525"/>
            <a:r>
              <a:rPr sz="1350" i="1" spc="-79" dirty="0">
                <a:latin typeface="Arial"/>
                <a:cs typeface="Arial"/>
              </a:rPr>
              <a:t>Analysis</a:t>
            </a:r>
            <a:endParaRPr sz="1350" dirty="0">
              <a:latin typeface="Arial"/>
              <a:cs typeface="Arial"/>
            </a:endParaRPr>
          </a:p>
        </p:txBody>
      </p:sp>
      <p:sp>
        <p:nvSpPr>
          <p:cNvPr id="16" name="object 16"/>
          <p:cNvSpPr/>
          <p:nvPr/>
        </p:nvSpPr>
        <p:spPr>
          <a:xfrm>
            <a:off x="4266819" y="2299717"/>
            <a:ext cx="756665" cy="528065"/>
          </a:xfrm>
          <a:prstGeom prst="rect">
            <a:avLst/>
          </a:prstGeom>
          <a:blipFill>
            <a:blip r:embed="rId2" cstate="print"/>
            <a:stretch>
              <a:fillRect/>
            </a:stretch>
          </a:blipFill>
        </p:spPr>
        <p:txBody>
          <a:bodyPr wrap="square" lIns="0" tIns="0" rIns="0" bIns="0" rtlCol="0"/>
          <a:lstStyle/>
          <a:p>
            <a:endParaRPr sz="1350"/>
          </a:p>
        </p:txBody>
      </p:sp>
      <p:sp>
        <p:nvSpPr>
          <p:cNvPr id="17" name="object 17"/>
          <p:cNvSpPr/>
          <p:nvPr/>
        </p:nvSpPr>
        <p:spPr>
          <a:xfrm>
            <a:off x="4302567" y="2320557"/>
            <a:ext cx="685771" cy="457162"/>
          </a:xfrm>
          <a:prstGeom prst="rect">
            <a:avLst/>
          </a:prstGeom>
          <a:blipFill>
            <a:blip r:embed="rId3" cstate="print"/>
            <a:stretch>
              <a:fillRect/>
            </a:stretch>
          </a:blipFill>
        </p:spPr>
        <p:txBody>
          <a:bodyPr wrap="square" lIns="0" tIns="0" rIns="0" bIns="0" rtlCol="0"/>
          <a:lstStyle/>
          <a:p>
            <a:endParaRPr sz="1350"/>
          </a:p>
        </p:txBody>
      </p:sp>
      <p:sp>
        <p:nvSpPr>
          <p:cNvPr id="18" name="object 18"/>
          <p:cNvSpPr/>
          <p:nvPr/>
        </p:nvSpPr>
        <p:spPr>
          <a:xfrm>
            <a:off x="4302567" y="2396752"/>
            <a:ext cx="685800" cy="76200"/>
          </a:xfrm>
          <a:custGeom>
            <a:avLst/>
            <a:gdLst/>
            <a:ahLst/>
            <a:cxnLst/>
            <a:rect l="l" t="t" r="r" b="b"/>
            <a:pathLst>
              <a:path w="914400" h="101600">
                <a:moveTo>
                  <a:pt x="914361" y="0"/>
                </a:moveTo>
                <a:lnTo>
                  <a:pt x="891054" y="32110"/>
                </a:lnTo>
                <a:lnTo>
                  <a:pt x="826152" y="59997"/>
                </a:lnTo>
                <a:lnTo>
                  <a:pt x="780456" y="71834"/>
                </a:lnTo>
                <a:lnTo>
                  <a:pt x="727185" y="81987"/>
                </a:lnTo>
                <a:lnTo>
                  <a:pt x="667280" y="90248"/>
                </a:lnTo>
                <a:lnTo>
                  <a:pt x="601682" y="96408"/>
                </a:lnTo>
                <a:lnTo>
                  <a:pt x="531333" y="100257"/>
                </a:lnTo>
                <a:lnTo>
                  <a:pt x="457174" y="101587"/>
                </a:lnTo>
                <a:lnTo>
                  <a:pt x="383018" y="100257"/>
                </a:lnTo>
                <a:lnTo>
                  <a:pt x="312672" y="96408"/>
                </a:lnTo>
                <a:lnTo>
                  <a:pt x="247077" y="90248"/>
                </a:lnTo>
                <a:lnTo>
                  <a:pt x="187174" y="81987"/>
                </a:lnTo>
                <a:lnTo>
                  <a:pt x="133904" y="71834"/>
                </a:lnTo>
                <a:lnTo>
                  <a:pt x="88208" y="59997"/>
                </a:lnTo>
                <a:lnTo>
                  <a:pt x="51029" y="46686"/>
                </a:lnTo>
                <a:lnTo>
                  <a:pt x="5983" y="16478"/>
                </a:lnTo>
                <a:lnTo>
                  <a:pt x="0" y="0"/>
                </a:lnTo>
              </a:path>
            </a:pathLst>
          </a:custGeom>
          <a:ln w="9525">
            <a:solidFill>
              <a:srgbClr val="46AAC5"/>
            </a:solidFill>
          </a:ln>
        </p:spPr>
        <p:txBody>
          <a:bodyPr wrap="square" lIns="0" tIns="0" rIns="0" bIns="0" rtlCol="0"/>
          <a:lstStyle/>
          <a:p>
            <a:endParaRPr sz="1350"/>
          </a:p>
        </p:txBody>
      </p:sp>
      <p:sp>
        <p:nvSpPr>
          <p:cNvPr id="19" name="object 19"/>
          <p:cNvSpPr/>
          <p:nvPr/>
        </p:nvSpPr>
        <p:spPr>
          <a:xfrm>
            <a:off x="4302566" y="2320561"/>
            <a:ext cx="685800" cy="457200"/>
          </a:xfrm>
          <a:custGeom>
            <a:avLst/>
            <a:gdLst/>
            <a:ahLst/>
            <a:cxnLst/>
            <a:rect l="l" t="t" r="r" b="b"/>
            <a:pathLst>
              <a:path w="914400" h="609600">
                <a:moveTo>
                  <a:pt x="0" y="101587"/>
                </a:moveTo>
                <a:lnTo>
                  <a:pt x="23307" y="69476"/>
                </a:lnTo>
                <a:lnTo>
                  <a:pt x="88209" y="41589"/>
                </a:lnTo>
                <a:lnTo>
                  <a:pt x="133905" y="29752"/>
                </a:lnTo>
                <a:lnTo>
                  <a:pt x="187176" y="19599"/>
                </a:lnTo>
                <a:lnTo>
                  <a:pt x="247081" y="11338"/>
                </a:lnTo>
                <a:lnTo>
                  <a:pt x="312679" y="5178"/>
                </a:lnTo>
                <a:lnTo>
                  <a:pt x="383028" y="1329"/>
                </a:lnTo>
                <a:lnTo>
                  <a:pt x="457187" y="0"/>
                </a:lnTo>
                <a:lnTo>
                  <a:pt x="531342" y="1329"/>
                </a:lnTo>
                <a:lnTo>
                  <a:pt x="601689" y="5178"/>
                </a:lnTo>
                <a:lnTo>
                  <a:pt x="667284" y="11338"/>
                </a:lnTo>
                <a:lnTo>
                  <a:pt x="727187" y="19599"/>
                </a:lnTo>
                <a:lnTo>
                  <a:pt x="780457" y="29752"/>
                </a:lnTo>
                <a:lnTo>
                  <a:pt x="826153" y="41589"/>
                </a:lnTo>
                <a:lnTo>
                  <a:pt x="863332" y="54900"/>
                </a:lnTo>
                <a:lnTo>
                  <a:pt x="908378" y="85108"/>
                </a:lnTo>
                <a:lnTo>
                  <a:pt x="914361" y="101587"/>
                </a:lnTo>
                <a:lnTo>
                  <a:pt x="914361" y="507961"/>
                </a:lnTo>
                <a:lnTo>
                  <a:pt x="891054" y="540067"/>
                </a:lnTo>
                <a:lnTo>
                  <a:pt x="826153" y="567954"/>
                </a:lnTo>
                <a:lnTo>
                  <a:pt x="780457" y="579791"/>
                </a:lnTo>
                <a:lnTo>
                  <a:pt x="727187" y="589946"/>
                </a:lnTo>
                <a:lnTo>
                  <a:pt x="667284" y="598208"/>
                </a:lnTo>
                <a:lnTo>
                  <a:pt x="601689" y="604369"/>
                </a:lnTo>
                <a:lnTo>
                  <a:pt x="531342" y="608219"/>
                </a:lnTo>
                <a:lnTo>
                  <a:pt x="457187" y="609549"/>
                </a:lnTo>
                <a:lnTo>
                  <a:pt x="383028" y="608219"/>
                </a:lnTo>
                <a:lnTo>
                  <a:pt x="312679" y="604369"/>
                </a:lnTo>
                <a:lnTo>
                  <a:pt x="247081" y="598208"/>
                </a:lnTo>
                <a:lnTo>
                  <a:pt x="187176" y="589946"/>
                </a:lnTo>
                <a:lnTo>
                  <a:pt x="133905" y="579791"/>
                </a:lnTo>
                <a:lnTo>
                  <a:pt x="88209" y="567954"/>
                </a:lnTo>
                <a:lnTo>
                  <a:pt x="51029" y="554643"/>
                </a:lnTo>
                <a:lnTo>
                  <a:pt x="5983" y="524437"/>
                </a:lnTo>
                <a:lnTo>
                  <a:pt x="0" y="507961"/>
                </a:lnTo>
                <a:lnTo>
                  <a:pt x="0" y="101587"/>
                </a:lnTo>
                <a:close/>
              </a:path>
            </a:pathLst>
          </a:custGeom>
          <a:ln w="9525">
            <a:solidFill>
              <a:srgbClr val="46AAC5"/>
            </a:solidFill>
          </a:ln>
        </p:spPr>
        <p:txBody>
          <a:bodyPr wrap="square" lIns="0" tIns="0" rIns="0" bIns="0" rtlCol="0"/>
          <a:lstStyle/>
          <a:p>
            <a:endParaRPr sz="1350"/>
          </a:p>
        </p:txBody>
      </p:sp>
      <p:sp>
        <p:nvSpPr>
          <p:cNvPr id="20" name="object 20"/>
          <p:cNvSpPr/>
          <p:nvPr/>
        </p:nvSpPr>
        <p:spPr>
          <a:xfrm>
            <a:off x="4438269" y="2528317"/>
            <a:ext cx="756665" cy="528065"/>
          </a:xfrm>
          <a:prstGeom prst="rect">
            <a:avLst/>
          </a:prstGeom>
          <a:blipFill>
            <a:blip r:embed="rId4" cstate="print"/>
            <a:stretch>
              <a:fillRect/>
            </a:stretch>
          </a:blipFill>
        </p:spPr>
        <p:txBody>
          <a:bodyPr wrap="square" lIns="0" tIns="0" rIns="0" bIns="0" rtlCol="0"/>
          <a:lstStyle/>
          <a:p>
            <a:endParaRPr sz="1350"/>
          </a:p>
        </p:txBody>
      </p:sp>
      <p:sp>
        <p:nvSpPr>
          <p:cNvPr id="21" name="object 21"/>
          <p:cNvSpPr/>
          <p:nvPr/>
        </p:nvSpPr>
        <p:spPr>
          <a:xfrm>
            <a:off x="4474012" y="2549138"/>
            <a:ext cx="685766" cy="457171"/>
          </a:xfrm>
          <a:prstGeom prst="rect">
            <a:avLst/>
          </a:prstGeom>
          <a:blipFill>
            <a:blip r:embed="rId5" cstate="print"/>
            <a:stretch>
              <a:fillRect/>
            </a:stretch>
          </a:blipFill>
        </p:spPr>
        <p:txBody>
          <a:bodyPr wrap="square" lIns="0" tIns="0" rIns="0" bIns="0" rtlCol="0"/>
          <a:lstStyle/>
          <a:p>
            <a:endParaRPr sz="1350"/>
          </a:p>
        </p:txBody>
      </p:sp>
      <p:sp>
        <p:nvSpPr>
          <p:cNvPr id="22" name="object 22"/>
          <p:cNvSpPr/>
          <p:nvPr/>
        </p:nvSpPr>
        <p:spPr>
          <a:xfrm>
            <a:off x="4474010" y="2625334"/>
            <a:ext cx="685800" cy="76200"/>
          </a:xfrm>
          <a:custGeom>
            <a:avLst/>
            <a:gdLst/>
            <a:ahLst/>
            <a:cxnLst/>
            <a:rect l="l" t="t" r="r" b="b"/>
            <a:pathLst>
              <a:path w="914400" h="101600">
                <a:moveTo>
                  <a:pt x="914361" y="0"/>
                </a:moveTo>
                <a:lnTo>
                  <a:pt x="891054" y="32110"/>
                </a:lnTo>
                <a:lnTo>
                  <a:pt x="826152" y="59997"/>
                </a:lnTo>
                <a:lnTo>
                  <a:pt x="780456" y="71834"/>
                </a:lnTo>
                <a:lnTo>
                  <a:pt x="727185" y="81987"/>
                </a:lnTo>
                <a:lnTo>
                  <a:pt x="667280" y="90248"/>
                </a:lnTo>
                <a:lnTo>
                  <a:pt x="601682" y="96408"/>
                </a:lnTo>
                <a:lnTo>
                  <a:pt x="531333" y="100257"/>
                </a:lnTo>
                <a:lnTo>
                  <a:pt x="457174" y="101587"/>
                </a:lnTo>
                <a:lnTo>
                  <a:pt x="383018" y="100257"/>
                </a:lnTo>
                <a:lnTo>
                  <a:pt x="312672" y="96408"/>
                </a:lnTo>
                <a:lnTo>
                  <a:pt x="247077" y="90248"/>
                </a:lnTo>
                <a:lnTo>
                  <a:pt x="187174" y="81987"/>
                </a:lnTo>
                <a:lnTo>
                  <a:pt x="133904" y="71834"/>
                </a:lnTo>
                <a:lnTo>
                  <a:pt x="88208" y="59997"/>
                </a:lnTo>
                <a:lnTo>
                  <a:pt x="51029" y="46686"/>
                </a:lnTo>
                <a:lnTo>
                  <a:pt x="5983" y="16478"/>
                </a:lnTo>
                <a:lnTo>
                  <a:pt x="0" y="0"/>
                </a:lnTo>
              </a:path>
            </a:pathLst>
          </a:custGeom>
          <a:ln w="9525">
            <a:solidFill>
              <a:srgbClr val="46AAC5"/>
            </a:solidFill>
          </a:ln>
        </p:spPr>
        <p:txBody>
          <a:bodyPr wrap="square" lIns="0" tIns="0" rIns="0" bIns="0" rtlCol="0"/>
          <a:lstStyle/>
          <a:p>
            <a:endParaRPr sz="1350"/>
          </a:p>
        </p:txBody>
      </p:sp>
      <p:sp>
        <p:nvSpPr>
          <p:cNvPr id="23" name="object 23"/>
          <p:cNvSpPr/>
          <p:nvPr/>
        </p:nvSpPr>
        <p:spPr>
          <a:xfrm>
            <a:off x="4474010" y="2549143"/>
            <a:ext cx="685800" cy="457200"/>
          </a:xfrm>
          <a:custGeom>
            <a:avLst/>
            <a:gdLst/>
            <a:ahLst/>
            <a:cxnLst/>
            <a:rect l="l" t="t" r="r" b="b"/>
            <a:pathLst>
              <a:path w="914400" h="609600">
                <a:moveTo>
                  <a:pt x="0" y="101587"/>
                </a:moveTo>
                <a:lnTo>
                  <a:pt x="23307" y="69476"/>
                </a:lnTo>
                <a:lnTo>
                  <a:pt x="88209" y="41589"/>
                </a:lnTo>
                <a:lnTo>
                  <a:pt x="133905" y="29752"/>
                </a:lnTo>
                <a:lnTo>
                  <a:pt x="187176" y="19599"/>
                </a:lnTo>
                <a:lnTo>
                  <a:pt x="247081" y="11338"/>
                </a:lnTo>
                <a:lnTo>
                  <a:pt x="312679" y="5178"/>
                </a:lnTo>
                <a:lnTo>
                  <a:pt x="383028" y="1329"/>
                </a:lnTo>
                <a:lnTo>
                  <a:pt x="457187" y="0"/>
                </a:lnTo>
                <a:lnTo>
                  <a:pt x="531342" y="1329"/>
                </a:lnTo>
                <a:lnTo>
                  <a:pt x="601689" y="5178"/>
                </a:lnTo>
                <a:lnTo>
                  <a:pt x="667284" y="11338"/>
                </a:lnTo>
                <a:lnTo>
                  <a:pt x="727187" y="19599"/>
                </a:lnTo>
                <a:lnTo>
                  <a:pt x="780457" y="29752"/>
                </a:lnTo>
                <a:lnTo>
                  <a:pt x="826153" y="41589"/>
                </a:lnTo>
                <a:lnTo>
                  <a:pt x="863332" y="54900"/>
                </a:lnTo>
                <a:lnTo>
                  <a:pt x="908378" y="85108"/>
                </a:lnTo>
                <a:lnTo>
                  <a:pt x="914361" y="101587"/>
                </a:lnTo>
                <a:lnTo>
                  <a:pt x="914361" y="507961"/>
                </a:lnTo>
                <a:lnTo>
                  <a:pt x="891054" y="540067"/>
                </a:lnTo>
                <a:lnTo>
                  <a:pt x="826153" y="567954"/>
                </a:lnTo>
                <a:lnTo>
                  <a:pt x="780457" y="579791"/>
                </a:lnTo>
                <a:lnTo>
                  <a:pt x="727187" y="589946"/>
                </a:lnTo>
                <a:lnTo>
                  <a:pt x="667284" y="598208"/>
                </a:lnTo>
                <a:lnTo>
                  <a:pt x="601689" y="604369"/>
                </a:lnTo>
                <a:lnTo>
                  <a:pt x="531342" y="608219"/>
                </a:lnTo>
                <a:lnTo>
                  <a:pt x="457187" y="609549"/>
                </a:lnTo>
                <a:lnTo>
                  <a:pt x="383028" y="608219"/>
                </a:lnTo>
                <a:lnTo>
                  <a:pt x="312679" y="604369"/>
                </a:lnTo>
                <a:lnTo>
                  <a:pt x="247081" y="598208"/>
                </a:lnTo>
                <a:lnTo>
                  <a:pt x="187176" y="589946"/>
                </a:lnTo>
                <a:lnTo>
                  <a:pt x="133905" y="579791"/>
                </a:lnTo>
                <a:lnTo>
                  <a:pt x="88209" y="567954"/>
                </a:lnTo>
                <a:lnTo>
                  <a:pt x="51029" y="554643"/>
                </a:lnTo>
                <a:lnTo>
                  <a:pt x="5983" y="524437"/>
                </a:lnTo>
                <a:lnTo>
                  <a:pt x="0" y="507961"/>
                </a:lnTo>
                <a:lnTo>
                  <a:pt x="0" y="101587"/>
                </a:lnTo>
                <a:close/>
              </a:path>
            </a:pathLst>
          </a:custGeom>
          <a:ln w="9525">
            <a:solidFill>
              <a:srgbClr val="46AAC5"/>
            </a:solidFill>
          </a:ln>
        </p:spPr>
        <p:txBody>
          <a:bodyPr wrap="square" lIns="0" tIns="0" rIns="0" bIns="0" rtlCol="0"/>
          <a:lstStyle/>
          <a:p>
            <a:endParaRPr sz="1350"/>
          </a:p>
        </p:txBody>
      </p:sp>
      <p:sp>
        <p:nvSpPr>
          <p:cNvPr id="24" name="object 24"/>
          <p:cNvSpPr txBox="1"/>
          <p:nvPr/>
        </p:nvSpPr>
        <p:spPr>
          <a:xfrm>
            <a:off x="1385247" y="2954586"/>
            <a:ext cx="771049" cy="138499"/>
          </a:xfrm>
          <a:prstGeom prst="rect">
            <a:avLst/>
          </a:prstGeom>
        </p:spPr>
        <p:txBody>
          <a:bodyPr vert="horz" wrap="square" lIns="0" tIns="0" rIns="0" bIns="0" rtlCol="0">
            <a:spAutoFit/>
          </a:bodyPr>
          <a:lstStyle/>
          <a:p>
            <a:pPr marL="9525"/>
            <a:r>
              <a:rPr sz="900" i="1" spc="-41" dirty="0">
                <a:solidFill>
                  <a:srgbClr val="17375E"/>
                </a:solidFill>
                <a:latin typeface="Arial"/>
                <a:cs typeface="Arial"/>
              </a:rPr>
              <a:t>External</a:t>
            </a:r>
            <a:r>
              <a:rPr sz="900" i="1" spc="-101" dirty="0">
                <a:solidFill>
                  <a:srgbClr val="17375E"/>
                </a:solidFill>
                <a:latin typeface="Arial"/>
                <a:cs typeface="Arial"/>
              </a:rPr>
              <a:t> </a:t>
            </a:r>
            <a:r>
              <a:rPr sz="900" i="1" spc="-64" dirty="0">
                <a:solidFill>
                  <a:srgbClr val="17375E"/>
                </a:solidFill>
                <a:latin typeface="Arial"/>
                <a:cs typeface="Arial"/>
              </a:rPr>
              <a:t>sources</a:t>
            </a:r>
            <a:endParaRPr sz="900">
              <a:latin typeface="Arial"/>
              <a:cs typeface="Arial"/>
            </a:endParaRPr>
          </a:p>
        </p:txBody>
      </p:sp>
      <p:sp>
        <p:nvSpPr>
          <p:cNvPr id="25" name="object 25"/>
          <p:cNvSpPr txBox="1"/>
          <p:nvPr/>
        </p:nvSpPr>
        <p:spPr>
          <a:xfrm>
            <a:off x="1330611" y="2005095"/>
            <a:ext cx="3703320" cy="444417"/>
          </a:xfrm>
          <a:prstGeom prst="rect">
            <a:avLst/>
          </a:prstGeom>
        </p:spPr>
        <p:txBody>
          <a:bodyPr vert="horz" wrap="square" lIns="0" tIns="0" rIns="0" bIns="0" rtlCol="0">
            <a:spAutoFit/>
          </a:bodyPr>
          <a:lstStyle/>
          <a:p>
            <a:pPr marL="2937034"/>
            <a:r>
              <a:rPr sz="900" i="1" spc="-34" dirty="0">
                <a:solidFill>
                  <a:srgbClr val="17375E"/>
                </a:solidFill>
                <a:latin typeface="Arial"/>
                <a:cs typeface="Arial"/>
              </a:rPr>
              <a:t>Data</a:t>
            </a:r>
            <a:r>
              <a:rPr sz="900" i="1" spc="-116" dirty="0">
                <a:solidFill>
                  <a:srgbClr val="17375E"/>
                </a:solidFill>
                <a:latin typeface="Arial"/>
                <a:cs typeface="Arial"/>
              </a:rPr>
              <a:t> </a:t>
            </a:r>
            <a:r>
              <a:rPr sz="900" i="1" spc="-49" dirty="0">
                <a:solidFill>
                  <a:srgbClr val="17375E"/>
                </a:solidFill>
                <a:latin typeface="Arial"/>
                <a:cs typeface="Arial"/>
              </a:rPr>
              <a:t>warehouse</a:t>
            </a:r>
            <a:endParaRPr sz="900">
              <a:latin typeface="Arial"/>
              <a:cs typeface="Arial"/>
            </a:endParaRPr>
          </a:p>
          <a:p>
            <a:pPr>
              <a:spcBef>
                <a:spcPts val="41"/>
              </a:spcBef>
            </a:pPr>
            <a:endParaRPr sz="1088">
              <a:latin typeface="Times New Roman"/>
              <a:cs typeface="Times New Roman"/>
            </a:endParaRPr>
          </a:p>
          <a:p>
            <a:pPr marL="9525"/>
            <a:r>
              <a:rPr sz="900" i="1" spc="-30" dirty="0">
                <a:solidFill>
                  <a:srgbClr val="17375E"/>
                </a:solidFill>
                <a:latin typeface="Arial"/>
                <a:cs typeface="Arial"/>
              </a:rPr>
              <a:t>Operational</a:t>
            </a:r>
            <a:r>
              <a:rPr sz="900" i="1" spc="-116" dirty="0">
                <a:solidFill>
                  <a:srgbClr val="17375E"/>
                </a:solidFill>
                <a:latin typeface="Arial"/>
                <a:cs typeface="Arial"/>
              </a:rPr>
              <a:t> </a:t>
            </a:r>
            <a:r>
              <a:rPr sz="900" i="1" spc="-105" dirty="0">
                <a:solidFill>
                  <a:srgbClr val="17375E"/>
                </a:solidFill>
                <a:latin typeface="Arial"/>
                <a:cs typeface="Arial"/>
              </a:rPr>
              <a:t>DBs</a:t>
            </a:r>
            <a:endParaRPr sz="900">
              <a:latin typeface="Arial"/>
              <a:cs typeface="Arial"/>
            </a:endParaRPr>
          </a:p>
        </p:txBody>
      </p:sp>
      <p:sp>
        <p:nvSpPr>
          <p:cNvPr id="26" name="object 26"/>
          <p:cNvSpPr/>
          <p:nvPr/>
        </p:nvSpPr>
        <p:spPr>
          <a:xfrm>
            <a:off x="3923919" y="3259836"/>
            <a:ext cx="470915" cy="299465"/>
          </a:xfrm>
          <a:prstGeom prst="rect">
            <a:avLst/>
          </a:prstGeom>
          <a:blipFill>
            <a:blip r:embed="rId6" cstate="print"/>
            <a:stretch>
              <a:fillRect/>
            </a:stretch>
          </a:blipFill>
        </p:spPr>
        <p:txBody>
          <a:bodyPr wrap="square" lIns="0" tIns="0" rIns="0" bIns="0" rtlCol="0"/>
          <a:lstStyle/>
          <a:p>
            <a:endParaRPr sz="1350"/>
          </a:p>
        </p:txBody>
      </p:sp>
      <p:sp>
        <p:nvSpPr>
          <p:cNvPr id="27" name="object 27"/>
          <p:cNvSpPr/>
          <p:nvPr/>
        </p:nvSpPr>
        <p:spPr>
          <a:xfrm>
            <a:off x="3959685" y="3280134"/>
            <a:ext cx="400021" cy="228571"/>
          </a:xfrm>
          <a:prstGeom prst="rect">
            <a:avLst/>
          </a:prstGeom>
          <a:blipFill>
            <a:blip r:embed="rId7" cstate="print"/>
            <a:stretch>
              <a:fillRect/>
            </a:stretch>
          </a:blipFill>
        </p:spPr>
        <p:txBody>
          <a:bodyPr wrap="square" lIns="0" tIns="0" rIns="0" bIns="0" rtlCol="0"/>
          <a:lstStyle/>
          <a:p>
            <a:endParaRPr sz="1350"/>
          </a:p>
        </p:txBody>
      </p:sp>
      <p:sp>
        <p:nvSpPr>
          <p:cNvPr id="28" name="object 28"/>
          <p:cNvSpPr/>
          <p:nvPr/>
        </p:nvSpPr>
        <p:spPr>
          <a:xfrm>
            <a:off x="3959684" y="3318224"/>
            <a:ext cx="400050" cy="38100"/>
          </a:xfrm>
          <a:custGeom>
            <a:avLst/>
            <a:gdLst/>
            <a:ahLst/>
            <a:cxnLst/>
            <a:rect l="l" t="t" r="r" b="b"/>
            <a:pathLst>
              <a:path w="533400" h="50800">
                <a:moveTo>
                  <a:pt x="533374" y="0"/>
                </a:moveTo>
                <a:lnTo>
                  <a:pt x="496962" y="25638"/>
                </a:lnTo>
                <a:lnTo>
                  <a:pt x="455261" y="35920"/>
                </a:lnTo>
                <a:lnTo>
                  <a:pt x="401287" y="43863"/>
                </a:lnTo>
                <a:lnTo>
                  <a:pt x="337581" y="48985"/>
                </a:lnTo>
                <a:lnTo>
                  <a:pt x="266687" y="50800"/>
                </a:lnTo>
                <a:lnTo>
                  <a:pt x="195788" y="48985"/>
                </a:lnTo>
                <a:lnTo>
                  <a:pt x="132081" y="43863"/>
                </a:lnTo>
                <a:lnTo>
                  <a:pt x="78108" y="35920"/>
                </a:lnTo>
                <a:lnTo>
                  <a:pt x="36409" y="25638"/>
                </a:lnTo>
                <a:lnTo>
                  <a:pt x="9525" y="13504"/>
                </a:lnTo>
                <a:lnTo>
                  <a:pt x="0" y="0"/>
                </a:lnTo>
              </a:path>
            </a:pathLst>
          </a:custGeom>
          <a:ln w="9525">
            <a:solidFill>
              <a:srgbClr val="4A7EBB"/>
            </a:solidFill>
          </a:ln>
        </p:spPr>
        <p:txBody>
          <a:bodyPr wrap="square" lIns="0" tIns="0" rIns="0" bIns="0" rtlCol="0"/>
          <a:lstStyle/>
          <a:p>
            <a:endParaRPr sz="1350"/>
          </a:p>
        </p:txBody>
      </p:sp>
      <p:sp>
        <p:nvSpPr>
          <p:cNvPr id="29" name="object 29"/>
          <p:cNvSpPr/>
          <p:nvPr/>
        </p:nvSpPr>
        <p:spPr>
          <a:xfrm>
            <a:off x="3959679" y="3280124"/>
            <a:ext cx="400050" cy="228600"/>
          </a:xfrm>
          <a:custGeom>
            <a:avLst/>
            <a:gdLst/>
            <a:ahLst/>
            <a:cxnLst/>
            <a:rect l="l" t="t" r="r" b="b"/>
            <a:pathLst>
              <a:path w="533400" h="304800">
                <a:moveTo>
                  <a:pt x="0" y="50800"/>
                </a:moveTo>
                <a:lnTo>
                  <a:pt x="36411" y="25161"/>
                </a:lnTo>
                <a:lnTo>
                  <a:pt x="78112" y="14879"/>
                </a:lnTo>
                <a:lnTo>
                  <a:pt x="132087" y="6936"/>
                </a:lnTo>
                <a:lnTo>
                  <a:pt x="195793" y="1814"/>
                </a:lnTo>
                <a:lnTo>
                  <a:pt x="266687" y="0"/>
                </a:lnTo>
                <a:lnTo>
                  <a:pt x="337585" y="1814"/>
                </a:lnTo>
                <a:lnTo>
                  <a:pt x="401292" y="6936"/>
                </a:lnTo>
                <a:lnTo>
                  <a:pt x="455266" y="14879"/>
                </a:lnTo>
                <a:lnTo>
                  <a:pt x="496965" y="25161"/>
                </a:lnTo>
                <a:lnTo>
                  <a:pt x="533374" y="50800"/>
                </a:lnTo>
                <a:lnTo>
                  <a:pt x="533374" y="253987"/>
                </a:lnTo>
                <a:lnTo>
                  <a:pt x="496965" y="279622"/>
                </a:lnTo>
                <a:lnTo>
                  <a:pt x="455266" y="289901"/>
                </a:lnTo>
                <a:lnTo>
                  <a:pt x="401292" y="297841"/>
                </a:lnTo>
                <a:lnTo>
                  <a:pt x="337585" y="302960"/>
                </a:lnTo>
                <a:lnTo>
                  <a:pt x="266687" y="304774"/>
                </a:lnTo>
                <a:lnTo>
                  <a:pt x="195793" y="302960"/>
                </a:lnTo>
                <a:lnTo>
                  <a:pt x="132087" y="297841"/>
                </a:lnTo>
                <a:lnTo>
                  <a:pt x="78112" y="289901"/>
                </a:lnTo>
                <a:lnTo>
                  <a:pt x="36411" y="279622"/>
                </a:lnTo>
                <a:lnTo>
                  <a:pt x="0" y="253987"/>
                </a:lnTo>
                <a:lnTo>
                  <a:pt x="0" y="50800"/>
                </a:lnTo>
                <a:close/>
              </a:path>
            </a:pathLst>
          </a:custGeom>
          <a:ln w="9525">
            <a:solidFill>
              <a:srgbClr val="4A7EBB"/>
            </a:solidFill>
          </a:ln>
        </p:spPr>
        <p:txBody>
          <a:bodyPr wrap="square" lIns="0" tIns="0" rIns="0" bIns="0" rtlCol="0"/>
          <a:lstStyle/>
          <a:p>
            <a:endParaRPr sz="1350"/>
          </a:p>
        </p:txBody>
      </p:sp>
      <p:sp>
        <p:nvSpPr>
          <p:cNvPr id="30" name="object 30"/>
          <p:cNvSpPr/>
          <p:nvPr/>
        </p:nvSpPr>
        <p:spPr>
          <a:xfrm>
            <a:off x="4381119" y="3259836"/>
            <a:ext cx="470915" cy="299465"/>
          </a:xfrm>
          <a:prstGeom prst="rect">
            <a:avLst/>
          </a:prstGeom>
          <a:blipFill>
            <a:blip r:embed="rId8" cstate="print"/>
            <a:stretch>
              <a:fillRect/>
            </a:stretch>
          </a:blipFill>
        </p:spPr>
        <p:txBody>
          <a:bodyPr wrap="square" lIns="0" tIns="0" rIns="0" bIns="0" rtlCol="0"/>
          <a:lstStyle/>
          <a:p>
            <a:endParaRPr sz="1350"/>
          </a:p>
        </p:txBody>
      </p:sp>
      <p:sp>
        <p:nvSpPr>
          <p:cNvPr id="31" name="object 31"/>
          <p:cNvSpPr/>
          <p:nvPr/>
        </p:nvSpPr>
        <p:spPr>
          <a:xfrm>
            <a:off x="4416866" y="3280134"/>
            <a:ext cx="400031" cy="228571"/>
          </a:xfrm>
          <a:prstGeom prst="rect">
            <a:avLst/>
          </a:prstGeom>
          <a:blipFill>
            <a:blip r:embed="rId7" cstate="print"/>
            <a:stretch>
              <a:fillRect/>
            </a:stretch>
          </a:blipFill>
        </p:spPr>
        <p:txBody>
          <a:bodyPr wrap="square" lIns="0" tIns="0" rIns="0" bIns="0" rtlCol="0"/>
          <a:lstStyle/>
          <a:p>
            <a:endParaRPr sz="1350"/>
          </a:p>
        </p:txBody>
      </p:sp>
      <p:sp>
        <p:nvSpPr>
          <p:cNvPr id="32" name="object 32"/>
          <p:cNvSpPr/>
          <p:nvPr/>
        </p:nvSpPr>
        <p:spPr>
          <a:xfrm>
            <a:off x="4416865" y="3318224"/>
            <a:ext cx="400050" cy="38100"/>
          </a:xfrm>
          <a:custGeom>
            <a:avLst/>
            <a:gdLst/>
            <a:ahLst/>
            <a:cxnLst/>
            <a:rect l="l" t="t" r="r" b="b"/>
            <a:pathLst>
              <a:path w="533400" h="50800">
                <a:moveTo>
                  <a:pt x="533374" y="0"/>
                </a:moveTo>
                <a:lnTo>
                  <a:pt x="496962" y="25638"/>
                </a:lnTo>
                <a:lnTo>
                  <a:pt x="455261" y="35920"/>
                </a:lnTo>
                <a:lnTo>
                  <a:pt x="401287" y="43863"/>
                </a:lnTo>
                <a:lnTo>
                  <a:pt x="337581" y="48985"/>
                </a:lnTo>
                <a:lnTo>
                  <a:pt x="266687" y="50800"/>
                </a:lnTo>
                <a:lnTo>
                  <a:pt x="195788" y="48985"/>
                </a:lnTo>
                <a:lnTo>
                  <a:pt x="132081" y="43863"/>
                </a:lnTo>
                <a:lnTo>
                  <a:pt x="78108" y="35920"/>
                </a:lnTo>
                <a:lnTo>
                  <a:pt x="36409" y="25638"/>
                </a:lnTo>
                <a:lnTo>
                  <a:pt x="9525" y="13504"/>
                </a:lnTo>
                <a:lnTo>
                  <a:pt x="0" y="0"/>
                </a:lnTo>
              </a:path>
            </a:pathLst>
          </a:custGeom>
          <a:ln w="9525">
            <a:solidFill>
              <a:srgbClr val="4A7EBB"/>
            </a:solidFill>
          </a:ln>
        </p:spPr>
        <p:txBody>
          <a:bodyPr wrap="square" lIns="0" tIns="0" rIns="0" bIns="0" rtlCol="0"/>
          <a:lstStyle/>
          <a:p>
            <a:endParaRPr sz="1350"/>
          </a:p>
        </p:txBody>
      </p:sp>
      <p:sp>
        <p:nvSpPr>
          <p:cNvPr id="33" name="object 33"/>
          <p:cNvSpPr/>
          <p:nvPr/>
        </p:nvSpPr>
        <p:spPr>
          <a:xfrm>
            <a:off x="4416861" y="3280124"/>
            <a:ext cx="400050" cy="228600"/>
          </a:xfrm>
          <a:custGeom>
            <a:avLst/>
            <a:gdLst/>
            <a:ahLst/>
            <a:cxnLst/>
            <a:rect l="l" t="t" r="r" b="b"/>
            <a:pathLst>
              <a:path w="533400" h="304800">
                <a:moveTo>
                  <a:pt x="0" y="50800"/>
                </a:moveTo>
                <a:lnTo>
                  <a:pt x="36411" y="25161"/>
                </a:lnTo>
                <a:lnTo>
                  <a:pt x="78112" y="14879"/>
                </a:lnTo>
                <a:lnTo>
                  <a:pt x="132087" y="6936"/>
                </a:lnTo>
                <a:lnTo>
                  <a:pt x="195793" y="1814"/>
                </a:lnTo>
                <a:lnTo>
                  <a:pt x="266687" y="0"/>
                </a:lnTo>
                <a:lnTo>
                  <a:pt x="337585" y="1814"/>
                </a:lnTo>
                <a:lnTo>
                  <a:pt x="401292" y="6936"/>
                </a:lnTo>
                <a:lnTo>
                  <a:pt x="455266" y="14879"/>
                </a:lnTo>
                <a:lnTo>
                  <a:pt x="496965" y="25161"/>
                </a:lnTo>
                <a:lnTo>
                  <a:pt x="533374" y="50800"/>
                </a:lnTo>
                <a:lnTo>
                  <a:pt x="533374" y="253987"/>
                </a:lnTo>
                <a:lnTo>
                  <a:pt x="496965" y="279622"/>
                </a:lnTo>
                <a:lnTo>
                  <a:pt x="455266" y="289901"/>
                </a:lnTo>
                <a:lnTo>
                  <a:pt x="401292" y="297841"/>
                </a:lnTo>
                <a:lnTo>
                  <a:pt x="337585" y="302960"/>
                </a:lnTo>
                <a:lnTo>
                  <a:pt x="266687" y="304774"/>
                </a:lnTo>
                <a:lnTo>
                  <a:pt x="195793" y="302960"/>
                </a:lnTo>
                <a:lnTo>
                  <a:pt x="132087" y="297841"/>
                </a:lnTo>
                <a:lnTo>
                  <a:pt x="78112" y="289901"/>
                </a:lnTo>
                <a:lnTo>
                  <a:pt x="36411" y="279622"/>
                </a:lnTo>
                <a:lnTo>
                  <a:pt x="0" y="253987"/>
                </a:lnTo>
                <a:lnTo>
                  <a:pt x="0" y="50800"/>
                </a:lnTo>
                <a:close/>
              </a:path>
            </a:pathLst>
          </a:custGeom>
          <a:ln w="9525">
            <a:solidFill>
              <a:srgbClr val="4A7EBB"/>
            </a:solidFill>
          </a:ln>
        </p:spPr>
        <p:txBody>
          <a:bodyPr wrap="square" lIns="0" tIns="0" rIns="0" bIns="0" rtlCol="0"/>
          <a:lstStyle/>
          <a:p>
            <a:endParaRPr sz="1350"/>
          </a:p>
        </p:txBody>
      </p:sp>
      <p:sp>
        <p:nvSpPr>
          <p:cNvPr id="34" name="object 34"/>
          <p:cNvSpPr/>
          <p:nvPr/>
        </p:nvSpPr>
        <p:spPr>
          <a:xfrm>
            <a:off x="4838319" y="3259836"/>
            <a:ext cx="470915" cy="299465"/>
          </a:xfrm>
          <a:prstGeom prst="rect">
            <a:avLst/>
          </a:prstGeom>
          <a:blipFill>
            <a:blip r:embed="rId9" cstate="print"/>
            <a:stretch>
              <a:fillRect/>
            </a:stretch>
          </a:blipFill>
        </p:spPr>
        <p:txBody>
          <a:bodyPr wrap="square" lIns="0" tIns="0" rIns="0" bIns="0" rtlCol="0"/>
          <a:lstStyle/>
          <a:p>
            <a:endParaRPr sz="1350"/>
          </a:p>
        </p:txBody>
      </p:sp>
      <p:sp>
        <p:nvSpPr>
          <p:cNvPr id="35" name="object 35"/>
          <p:cNvSpPr/>
          <p:nvPr/>
        </p:nvSpPr>
        <p:spPr>
          <a:xfrm>
            <a:off x="4874047" y="3280134"/>
            <a:ext cx="400031" cy="228571"/>
          </a:xfrm>
          <a:prstGeom prst="rect">
            <a:avLst/>
          </a:prstGeom>
          <a:blipFill>
            <a:blip r:embed="rId7" cstate="print"/>
            <a:stretch>
              <a:fillRect/>
            </a:stretch>
          </a:blipFill>
        </p:spPr>
        <p:txBody>
          <a:bodyPr wrap="square" lIns="0" tIns="0" rIns="0" bIns="0" rtlCol="0"/>
          <a:lstStyle/>
          <a:p>
            <a:endParaRPr sz="1350"/>
          </a:p>
        </p:txBody>
      </p:sp>
      <p:sp>
        <p:nvSpPr>
          <p:cNvPr id="36" name="object 36"/>
          <p:cNvSpPr/>
          <p:nvPr/>
        </p:nvSpPr>
        <p:spPr>
          <a:xfrm>
            <a:off x="4874047" y="3318224"/>
            <a:ext cx="400050" cy="38100"/>
          </a:xfrm>
          <a:custGeom>
            <a:avLst/>
            <a:gdLst/>
            <a:ahLst/>
            <a:cxnLst/>
            <a:rect l="l" t="t" r="r" b="b"/>
            <a:pathLst>
              <a:path w="533400" h="50800">
                <a:moveTo>
                  <a:pt x="533374" y="0"/>
                </a:moveTo>
                <a:lnTo>
                  <a:pt x="496962" y="25638"/>
                </a:lnTo>
                <a:lnTo>
                  <a:pt x="455261" y="35920"/>
                </a:lnTo>
                <a:lnTo>
                  <a:pt x="401287" y="43863"/>
                </a:lnTo>
                <a:lnTo>
                  <a:pt x="337581" y="48985"/>
                </a:lnTo>
                <a:lnTo>
                  <a:pt x="266687" y="50800"/>
                </a:lnTo>
                <a:lnTo>
                  <a:pt x="195788" y="48985"/>
                </a:lnTo>
                <a:lnTo>
                  <a:pt x="132081" y="43863"/>
                </a:lnTo>
                <a:lnTo>
                  <a:pt x="78108" y="35920"/>
                </a:lnTo>
                <a:lnTo>
                  <a:pt x="36409" y="25638"/>
                </a:lnTo>
                <a:lnTo>
                  <a:pt x="9525" y="13504"/>
                </a:lnTo>
                <a:lnTo>
                  <a:pt x="0" y="0"/>
                </a:lnTo>
              </a:path>
            </a:pathLst>
          </a:custGeom>
          <a:ln w="9525">
            <a:solidFill>
              <a:srgbClr val="4A7EBB"/>
            </a:solidFill>
          </a:ln>
        </p:spPr>
        <p:txBody>
          <a:bodyPr wrap="square" lIns="0" tIns="0" rIns="0" bIns="0" rtlCol="0"/>
          <a:lstStyle/>
          <a:p>
            <a:endParaRPr sz="1350"/>
          </a:p>
        </p:txBody>
      </p:sp>
      <p:sp>
        <p:nvSpPr>
          <p:cNvPr id="37" name="object 37"/>
          <p:cNvSpPr/>
          <p:nvPr/>
        </p:nvSpPr>
        <p:spPr>
          <a:xfrm>
            <a:off x="4874043" y="3280124"/>
            <a:ext cx="400050" cy="228600"/>
          </a:xfrm>
          <a:custGeom>
            <a:avLst/>
            <a:gdLst/>
            <a:ahLst/>
            <a:cxnLst/>
            <a:rect l="l" t="t" r="r" b="b"/>
            <a:pathLst>
              <a:path w="533400" h="304800">
                <a:moveTo>
                  <a:pt x="0" y="50800"/>
                </a:moveTo>
                <a:lnTo>
                  <a:pt x="36411" y="25161"/>
                </a:lnTo>
                <a:lnTo>
                  <a:pt x="78112" y="14879"/>
                </a:lnTo>
                <a:lnTo>
                  <a:pt x="132087" y="6936"/>
                </a:lnTo>
                <a:lnTo>
                  <a:pt x="195793" y="1814"/>
                </a:lnTo>
                <a:lnTo>
                  <a:pt x="266687" y="0"/>
                </a:lnTo>
                <a:lnTo>
                  <a:pt x="337585" y="1814"/>
                </a:lnTo>
                <a:lnTo>
                  <a:pt x="401292" y="6936"/>
                </a:lnTo>
                <a:lnTo>
                  <a:pt x="455266" y="14879"/>
                </a:lnTo>
                <a:lnTo>
                  <a:pt x="496965" y="25161"/>
                </a:lnTo>
                <a:lnTo>
                  <a:pt x="533374" y="50800"/>
                </a:lnTo>
                <a:lnTo>
                  <a:pt x="533374" y="253987"/>
                </a:lnTo>
                <a:lnTo>
                  <a:pt x="496965" y="279622"/>
                </a:lnTo>
                <a:lnTo>
                  <a:pt x="455266" y="289901"/>
                </a:lnTo>
                <a:lnTo>
                  <a:pt x="401292" y="297841"/>
                </a:lnTo>
                <a:lnTo>
                  <a:pt x="337585" y="302960"/>
                </a:lnTo>
                <a:lnTo>
                  <a:pt x="266687" y="304774"/>
                </a:lnTo>
                <a:lnTo>
                  <a:pt x="195793" y="302960"/>
                </a:lnTo>
                <a:lnTo>
                  <a:pt x="132087" y="297841"/>
                </a:lnTo>
                <a:lnTo>
                  <a:pt x="78112" y="289901"/>
                </a:lnTo>
                <a:lnTo>
                  <a:pt x="36411" y="279622"/>
                </a:lnTo>
                <a:lnTo>
                  <a:pt x="0" y="253987"/>
                </a:lnTo>
                <a:lnTo>
                  <a:pt x="0" y="50800"/>
                </a:lnTo>
                <a:close/>
              </a:path>
            </a:pathLst>
          </a:custGeom>
          <a:ln w="9525">
            <a:solidFill>
              <a:srgbClr val="4A7EBB"/>
            </a:solidFill>
          </a:ln>
        </p:spPr>
        <p:txBody>
          <a:bodyPr wrap="square" lIns="0" tIns="0" rIns="0" bIns="0" rtlCol="0"/>
          <a:lstStyle/>
          <a:p>
            <a:endParaRPr sz="1350"/>
          </a:p>
        </p:txBody>
      </p:sp>
      <p:sp>
        <p:nvSpPr>
          <p:cNvPr id="38" name="object 38"/>
          <p:cNvSpPr/>
          <p:nvPr/>
        </p:nvSpPr>
        <p:spPr>
          <a:xfrm>
            <a:off x="1619632" y="1903096"/>
            <a:ext cx="329183" cy="388619"/>
          </a:xfrm>
          <a:prstGeom prst="rect">
            <a:avLst/>
          </a:prstGeom>
          <a:blipFill>
            <a:blip r:embed="rId10" cstate="print"/>
            <a:stretch>
              <a:fillRect/>
            </a:stretch>
          </a:blipFill>
        </p:spPr>
        <p:txBody>
          <a:bodyPr wrap="square" lIns="0" tIns="0" rIns="0" bIns="0" rtlCol="0"/>
          <a:lstStyle/>
          <a:p>
            <a:endParaRPr sz="1350"/>
          </a:p>
        </p:txBody>
      </p:sp>
      <p:sp>
        <p:nvSpPr>
          <p:cNvPr id="39" name="object 39"/>
          <p:cNvSpPr/>
          <p:nvPr/>
        </p:nvSpPr>
        <p:spPr>
          <a:xfrm>
            <a:off x="1655683" y="1923679"/>
            <a:ext cx="257441" cy="317744"/>
          </a:xfrm>
          <a:prstGeom prst="rect">
            <a:avLst/>
          </a:prstGeom>
          <a:blipFill>
            <a:blip r:embed="rId11" cstate="print"/>
            <a:stretch>
              <a:fillRect/>
            </a:stretch>
          </a:blipFill>
        </p:spPr>
        <p:txBody>
          <a:bodyPr wrap="square" lIns="0" tIns="0" rIns="0" bIns="0" rtlCol="0"/>
          <a:lstStyle/>
          <a:p>
            <a:endParaRPr sz="1350"/>
          </a:p>
        </p:txBody>
      </p:sp>
      <p:sp>
        <p:nvSpPr>
          <p:cNvPr id="40" name="object 40"/>
          <p:cNvSpPr/>
          <p:nvPr/>
        </p:nvSpPr>
        <p:spPr>
          <a:xfrm>
            <a:off x="1655679" y="1976636"/>
            <a:ext cx="257651" cy="53340"/>
          </a:xfrm>
          <a:custGeom>
            <a:avLst/>
            <a:gdLst/>
            <a:ahLst/>
            <a:cxnLst/>
            <a:rect l="l" t="t" r="r" b="b"/>
            <a:pathLst>
              <a:path w="343534" h="71119">
                <a:moveTo>
                  <a:pt x="343268" y="0"/>
                </a:moveTo>
                <a:lnTo>
                  <a:pt x="329779" y="27486"/>
                </a:lnTo>
                <a:lnTo>
                  <a:pt x="292995" y="49931"/>
                </a:lnTo>
                <a:lnTo>
                  <a:pt x="238437" y="65063"/>
                </a:lnTo>
                <a:lnTo>
                  <a:pt x="171627" y="70612"/>
                </a:lnTo>
                <a:lnTo>
                  <a:pt x="104820" y="65063"/>
                </a:lnTo>
                <a:lnTo>
                  <a:pt x="50266" y="49931"/>
                </a:lnTo>
                <a:lnTo>
                  <a:pt x="13486" y="27486"/>
                </a:lnTo>
                <a:lnTo>
                  <a:pt x="0" y="0"/>
                </a:lnTo>
              </a:path>
            </a:pathLst>
          </a:custGeom>
          <a:ln w="9525">
            <a:solidFill>
              <a:srgbClr val="000000"/>
            </a:solidFill>
          </a:ln>
        </p:spPr>
        <p:txBody>
          <a:bodyPr wrap="square" lIns="0" tIns="0" rIns="0" bIns="0" rtlCol="0"/>
          <a:lstStyle/>
          <a:p>
            <a:endParaRPr sz="1350"/>
          </a:p>
        </p:txBody>
      </p:sp>
      <p:sp>
        <p:nvSpPr>
          <p:cNvPr id="41" name="object 41"/>
          <p:cNvSpPr/>
          <p:nvPr/>
        </p:nvSpPr>
        <p:spPr>
          <a:xfrm>
            <a:off x="1655676" y="1923677"/>
            <a:ext cx="257651" cy="318135"/>
          </a:xfrm>
          <a:custGeom>
            <a:avLst/>
            <a:gdLst/>
            <a:ahLst/>
            <a:cxnLst/>
            <a:rect l="l" t="t" r="r" b="b"/>
            <a:pathLst>
              <a:path w="343534" h="424180">
                <a:moveTo>
                  <a:pt x="0" y="70612"/>
                </a:moveTo>
                <a:lnTo>
                  <a:pt x="13488" y="43125"/>
                </a:lnTo>
                <a:lnTo>
                  <a:pt x="50272" y="20680"/>
                </a:lnTo>
                <a:lnTo>
                  <a:pt x="104830" y="5548"/>
                </a:lnTo>
                <a:lnTo>
                  <a:pt x="171640" y="0"/>
                </a:lnTo>
                <a:lnTo>
                  <a:pt x="238448" y="5548"/>
                </a:lnTo>
                <a:lnTo>
                  <a:pt x="293001" y="20680"/>
                </a:lnTo>
                <a:lnTo>
                  <a:pt x="329781" y="43125"/>
                </a:lnTo>
                <a:lnTo>
                  <a:pt x="343268" y="70612"/>
                </a:lnTo>
                <a:lnTo>
                  <a:pt x="343268" y="353060"/>
                </a:lnTo>
                <a:lnTo>
                  <a:pt x="329781" y="380539"/>
                </a:lnTo>
                <a:lnTo>
                  <a:pt x="293001" y="402980"/>
                </a:lnTo>
                <a:lnTo>
                  <a:pt x="238448" y="418110"/>
                </a:lnTo>
                <a:lnTo>
                  <a:pt x="171640" y="423659"/>
                </a:lnTo>
                <a:lnTo>
                  <a:pt x="104830" y="418110"/>
                </a:lnTo>
                <a:lnTo>
                  <a:pt x="50272" y="402980"/>
                </a:lnTo>
                <a:lnTo>
                  <a:pt x="13488" y="380539"/>
                </a:lnTo>
                <a:lnTo>
                  <a:pt x="0" y="353060"/>
                </a:lnTo>
                <a:lnTo>
                  <a:pt x="0" y="70612"/>
                </a:lnTo>
                <a:close/>
              </a:path>
            </a:pathLst>
          </a:custGeom>
          <a:ln w="9525">
            <a:solidFill>
              <a:srgbClr val="000000"/>
            </a:solidFill>
          </a:ln>
        </p:spPr>
        <p:txBody>
          <a:bodyPr wrap="square" lIns="0" tIns="0" rIns="0" bIns="0" rtlCol="0"/>
          <a:lstStyle/>
          <a:p>
            <a:endParaRPr sz="1350"/>
          </a:p>
        </p:txBody>
      </p:sp>
      <p:sp>
        <p:nvSpPr>
          <p:cNvPr id="42" name="object 42"/>
          <p:cNvSpPr/>
          <p:nvPr/>
        </p:nvSpPr>
        <p:spPr>
          <a:xfrm>
            <a:off x="1619632" y="2497456"/>
            <a:ext cx="329183" cy="394334"/>
          </a:xfrm>
          <a:prstGeom prst="rect">
            <a:avLst/>
          </a:prstGeom>
          <a:blipFill>
            <a:blip r:embed="rId12" cstate="print"/>
            <a:stretch>
              <a:fillRect/>
            </a:stretch>
          </a:blipFill>
        </p:spPr>
        <p:txBody>
          <a:bodyPr wrap="square" lIns="0" tIns="0" rIns="0" bIns="0" rtlCol="0"/>
          <a:lstStyle/>
          <a:p>
            <a:endParaRPr sz="1350"/>
          </a:p>
        </p:txBody>
      </p:sp>
      <p:sp>
        <p:nvSpPr>
          <p:cNvPr id="43" name="object 43"/>
          <p:cNvSpPr/>
          <p:nvPr/>
        </p:nvSpPr>
        <p:spPr>
          <a:xfrm>
            <a:off x="1655683" y="2517742"/>
            <a:ext cx="257441" cy="324041"/>
          </a:xfrm>
          <a:prstGeom prst="rect">
            <a:avLst/>
          </a:prstGeom>
          <a:blipFill>
            <a:blip r:embed="rId13" cstate="print"/>
            <a:stretch>
              <a:fillRect/>
            </a:stretch>
          </a:blipFill>
        </p:spPr>
        <p:txBody>
          <a:bodyPr wrap="square" lIns="0" tIns="0" rIns="0" bIns="0" rtlCol="0"/>
          <a:lstStyle/>
          <a:p>
            <a:endParaRPr sz="1350"/>
          </a:p>
        </p:txBody>
      </p:sp>
      <p:sp>
        <p:nvSpPr>
          <p:cNvPr id="44" name="object 44"/>
          <p:cNvSpPr/>
          <p:nvPr/>
        </p:nvSpPr>
        <p:spPr>
          <a:xfrm>
            <a:off x="1655679" y="2571750"/>
            <a:ext cx="257651" cy="54293"/>
          </a:xfrm>
          <a:custGeom>
            <a:avLst/>
            <a:gdLst/>
            <a:ahLst/>
            <a:cxnLst/>
            <a:rect l="l" t="t" r="r" b="b"/>
            <a:pathLst>
              <a:path w="343534" h="72389">
                <a:moveTo>
                  <a:pt x="343268" y="0"/>
                </a:moveTo>
                <a:lnTo>
                  <a:pt x="329779" y="28026"/>
                </a:lnTo>
                <a:lnTo>
                  <a:pt x="292995" y="50915"/>
                </a:lnTo>
                <a:lnTo>
                  <a:pt x="238437" y="66349"/>
                </a:lnTo>
                <a:lnTo>
                  <a:pt x="171627" y="72009"/>
                </a:lnTo>
                <a:lnTo>
                  <a:pt x="104820" y="66349"/>
                </a:lnTo>
                <a:lnTo>
                  <a:pt x="50266" y="50915"/>
                </a:lnTo>
                <a:lnTo>
                  <a:pt x="13486" y="28026"/>
                </a:lnTo>
                <a:lnTo>
                  <a:pt x="0" y="0"/>
                </a:lnTo>
              </a:path>
            </a:pathLst>
          </a:custGeom>
          <a:ln w="9524">
            <a:solidFill>
              <a:srgbClr val="000000"/>
            </a:solidFill>
          </a:ln>
        </p:spPr>
        <p:txBody>
          <a:bodyPr wrap="square" lIns="0" tIns="0" rIns="0" bIns="0" rtlCol="0"/>
          <a:lstStyle/>
          <a:p>
            <a:endParaRPr sz="1350"/>
          </a:p>
        </p:txBody>
      </p:sp>
      <p:sp>
        <p:nvSpPr>
          <p:cNvPr id="45" name="object 45"/>
          <p:cNvSpPr/>
          <p:nvPr/>
        </p:nvSpPr>
        <p:spPr>
          <a:xfrm>
            <a:off x="1655676" y="2517742"/>
            <a:ext cx="257651" cy="324326"/>
          </a:xfrm>
          <a:custGeom>
            <a:avLst/>
            <a:gdLst/>
            <a:ahLst/>
            <a:cxnLst/>
            <a:rect l="l" t="t" r="r" b="b"/>
            <a:pathLst>
              <a:path w="343534" h="432435">
                <a:moveTo>
                  <a:pt x="0" y="72009"/>
                </a:moveTo>
                <a:lnTo>
                  <a:pt x="13488" y="43982"/>
                </a:lnTo>
                <a:lnTo>
                  <a:pt x="50272" y="21093"/>
                </a:lnTo>
                <a:lnTo>
                  <a:pt x="104830" y="5659"/>
                </a:lnTo>
                <a:lnTo>
                  <a:pt x="171640" y="0"/>
                </a:lnTo>
                <a:lnTo>
                  <a:pt x="238448" y="5659"/>
                </a:lnTo>
                <a:lnTo>
                  <a:pt x="293001" y="21093"/>
                </a:lnTo>
                <a:lnTo>
                  <a:pt x="329781" y="43982"/>
                </a:lnTo>
                <a:lnTo>
                  <a:pt x="343268" y="72009"/>
                </a:lnTo>
                <a:lnTo>
                  <a:pt x="343268" y="360045"/>
                </a:lnTo>
                <a:lnTo>
                  <a:pt x="329781" y="388071"/>
                </a:lnTo>
                <a:lnTo>
                  <a:pt x="293001" y="410960"/>
                </a:lnTo>
                <a:lnTo>
                  <a:pt x="238448" y="426394"/>
                </a:lnTo>
                <a:lnTo>
                  <a:pt x="171640" y="432054"/>
                </a:lnTo>
                <a:lnTo>
                  <a:pt x="104830" y="426394"/>
                </a:lnTo>
                <a:lnTo>
                  <a:pt x="50272" y="410960"/>
                </a:lnTo>
                <a:lnTo>
                  <a:pt x="13488" y="388071"/>
                </a:lnTo>
                <a:lnTo>
                  <a:pt x="0" y="360045"/>
                </a:lnTo>
                <a:lnTo>
                  <a:pt x="0" y="72009"/>
                </a:lnTo>
                <a:close/>
              </a:path>
            </a:pathLst>
          </a:custGeom>
          <a:ln w="9525">
            <a:solidFill>
              <a:srgbClr val="000000"/>
            </a:solidFill>
          </a:ln>
        </p:spPr>
        <p:txBody>
          <a:bodyPr wrap="square" lIns="0" tIns="0" rIns="0" bIns="0" rtlCol="0"/>
          <a:lstStyle/>
          <a:p>
            <a:endParaRPr sz="1350"/>
          </a:p>
        </p:txBody>
      </p:sp>
      <p:sp>
        <p:nvSpPr>
          <p:cNvPr id="46" name="object 46"/>
          <p:cNvSpPr/>
          <p:nvPr/>
        </p:nvSpPr>
        <p:spPr>
          <a:xfrm>
            <a:off x="1619632" y="3230118"/>
            <a:ext cx="329183" cy="395477"/>
          </a:xfrm>
          <a:prstGeom prst="rect">
            <a:avLst/>
          </a:prstGeom>
          <a:blipFill>
            <a:blip r:embed="rId14" cstate="print"/>
            <a:stretch>
              <a:fillRect/>
            </a:stretch>
          </a:blipFill>
        </p:spPr>
        <p:txBody>
          <a:bodyPr wrap="square" lIns="0" tIns="0" rIns="0" bIns="0" rtlCol="0"/>
          <a:lstStyle/>
          <a:p>
            <a:endParaRPr sz="1350"/>
          </a:p>
        </p:txBody>
      </p:sp>
      <p:sp>
        <p:nvSpPr>
          <p:cNvPr id="47" name="object 47"/>
          <p:cNvSpPr/>
          <p:nvPr/>
        </p:nvSpPr>
        <p:spPr>
          <a:xfrm>
            <a:off x="1655676" y="3251178"/>
            <a:ext cx="257453" cy="324040"/>
          </a:xfrm>
          <a:prstGeom prst="rect">
            <a:avLst/>
          </a:prstGeom>
          <a:blipFill>
            <a:blip r:embed="rId15" cstate="print"/>
            <a:stretch>
              <a:fillRect/>
            </a:stretch>
          </a:blipFill>
        </p:spPr>
        <p:txBody>
          <a:bodyPr wrap="square" lIns="0" tIns="0" rIns="0" bIns="0" rtlCol="0"/>
          <a:lstStyle/>
          <a:p>
            <a:endParaRPr sz="1350"/>
          </a:p>
        </p:txBody>
      </p:sp>
      <p:sp>
        <p:nvSpPr>
          <p:cNvPr id="48" name="object 48"/>
          <p:cNvSpPr/>
          <p:nvPr/>
        </p:nvSpPr>
        <p:spPr>
          <a:xfrm>
            <a:off x="1870225" y="3532309"/>
            <a:ext cx="42905" cy="42908"/>
          </a:xfrm>
          <a:prstGeom prst="rect">
            <a:avLst/>
          </a:prstGeom>
          <a:blipFill>
            <a:blip r:embed="rId16" cstate="print"/>
            <a:stretch>
              <a:fillRect/>
            </a:stretch>
          </a:blipFill>
        </p:spPr>
        <p:txBody>
          <a:bodyPr wrap="square" lIns="0" tIns="0" rIns="0" bIns="0" rtlCol="0"/>
          <a:lstStyle/>
          <a:p>
            <a:endParaRPr sz="1350"/>
          </a:p>
        </p:txBody>
      </p:sp>
      <p:sp>
        <p:nvSpPr>
          <p:cNvPr id="49" name="object 49"/>
          <p:cNvSpPr/>
          <p:nvPr/>
        </p:nvSpPr>
        <p:spPr>
          <a:xfrm>
            <a:off x="1655680" y="3251176"/>
            <a:ext cx="257651" cy="324326"/>
          </a:xfrm>
          <a:custGeom>
            <a:avLst/>
            <a:gdLst/>
            <a:ahLst/>
            <a:cxnLst/>
            <a:rect l="l" t="t" r="r" b="b"/>
            <a:pathLst>
              <a:path w="343534" h="432435">
                <a:moveTo>
                  <a:pt x="286054" y="432054"/>
                </a:moveTo>
                <a:lnTo>
                  <a:pt x="297497" y="386283"/>
                </a:lnTo>
                <a:lnTo>
                  <a:pt x="343268" y="374840"/>
                </a:lnTo>
                <a:lnTo>
                  <a:pt x="286054" y="432054"/>
                </a:lnTo>
                <a:lnTo>
                  <a:pt x="0" y="432054"/>
                </a:lnTo>
                <a:lnTo>
                  <a:pt x="0" y="0"/>
                </a:lnTo>
                <a:lnTo>
                  <a:pt x="343268" y="0"/>
                </a:lnTo>
                <a:lnTo>
                  <a:pt x="343268" y="374840"/>
                </a:lnTo>
              </a:path>
            </a:pathLst>
          </a:custGeom>
          <a:ln w="9525">
            <a:solidFill>
              <a:srgbClr val="7D60A0"/>
            </a:solidFill>
          </a:ln>
        </p:spPr>
        <p:txBody>
          <a:bodyPr wrap="square" lIns="0" tIns="0" rIns="0" bIns="0" rtlCol="0"/>
          <a:lstStyle/>
          <a:p>
            <a:endParaRPr sz="1350"/>
          </a:p>
        </p:txBody>
      </p:sp>
      <p:sp>
        <p:nvSpPr>
          <p:cNvPr id="50" name="object 50"/>
          <p:cNvSpPr txBox="1"/>
          <p:nvPr/>
        </p:nvSpPr>
        <p:spPr>
          <a:xfrm>
            <a:off x="1427075" y="3523046"/>
            <a:ext cx="3472815" cy="282129"/>
          </a:xfrm>
          <a:prstGeom prst="rect">
            <a:avLst/>
          </a:prstGeom>
        </p:spPr>
        <p:txBody>
          <a:bodyPr vert="horz" wrap="square" lIns="0" tIns="0" rIns="0" bIns="0" rtlCol="0">
            <a:spAutoFit/>
          </a:bodyPr>
          <a:lstStyle/>
          <a:p>
            <a:pPr marR="3810" algn="r">
              <a:lnSpc>
                <a:spcPts val="1065"/>
              </a:lnSpc>
            </a:pPr>
            <a:r>
              <a:rPr sz="900" i="1" spc="-34" dirty="0">
                <a:solidFill>
                  <a:srgbClr val="17375E"/>
                </a:solidFill>
                <a:latin typeface="Arial"/>
                <a:cs typeface="Arial"/>
              </a:rPr>
              <a:t>Data</a:t>
            </a:r>
            <a:r>
              <a:rPr sz="900" i="1" spc="-127" dirty="0">
                <a:solidFill>
                  <a:srgbClr val="17375E"/>
                </a:solidFill>
                <a:latin typeface="Arial"/>
                <a:cs typeface="Arial"/>
              </a:rPr>
              <a:t> </a:t>
            </a:r>
            <a:r>
              <a:rPr sz="900" i="1" spc="-26" dirty="0">
                <a:solidFill>
                  <a:srgbClr val="17375E"/>
                </a:solidFill>
                <a:latin typeface="Arial"/>
                <a:cs typeface="Arial"/>
              </a:rPr>
              <a:t>marts</a:t>
            </a:r>
            <a:endParaRPr sz="900">
              <a:latin typeface="Arial"/>
              <a:cs typeface="Arial"/>
            </a:endParaRPr>
          </a:p>
          <a:p>
            <a:pPr marL="9525">
              <a:lnSpc>
                <a:spcPts val="1065"/>
              </a:lnSpc>
            </a:pPr>
            <a:r>
              <a:rPr sz="900" i="1" spc="-34" dirty="0">
                <a:solidFill>
                  <a:srgbClr val="17375E"/>
                </a:solidFill>
                <a:latin typeface="Arial"/>
                <a:cs typeface="Arial"/>
              </a:rPr>
              <a:t>Data</a:t>
            </a:r>
            <a:r>
              <a:rPr sz="900" i="1" spc="86" dirty="0">
                <a:solidFill>
                  <a:srgbClr val="17375E"/>
                </a:solidFill>
                <a:latin typeface="Arial"/>
                <a:cs typeface="Arial"/>
              </a:rPr>
              <a:t> </a:t>
            </a:r>
            <a:r>
              <a:rPr sz="900" i="1" spc="-64" dirty="0">
                <a:solidFill>
                  <a:srgbClr val="17375E"/>
                </a:solidFill>
                <a:latin typeface="Arial"/>
                <a:cs typeface="Arial"/>
              </a:rPr>
              <a:t>sources</a:t>
            </a:r>
            <a:endParaRPr sz="900">
              <a:latin typeface="Arial"/>
              <a:cs typeface="Arial"/>
            </a:endParaRPr>
          </a:p>
        </p:txBody>
      </p:sp>
      <p:sp>
        <p:nvSpPr>
          <p:cNvPr id="51" name="object 51"/>
          <p:cNvSpPr/>
          <p:nvPr/>
        </p:nvSpPr>
        <p:spPr>
          <a:xfrm>
            <a:off x="4163448" y="2777721"/>
            <a:ext cx="310991" cy="496729"/>
          </a:xfrm>
          <a:custGeom>
            <a:avLst/>
            <a:gdLst/>
            <a:ahLst/>
            <a:cxnLst/>
            <a:rect l="l" t="t" r="r" b="b"/>
            <a:pathLst>
              <a:path w="414654" h="662304">
                <a:moveTo>
                  <a:pt x="414083" y="0"/>
                </a:moveTo>
                <a:lnTo>
                  <a:pt x="0" y="661873"/>
                </a:lnTo>
              </a:path>
            </a:pathLst>
          </a:custGeom>
          <a:ln w="9525">
            <a:solidFill>
              <a:srgbClr val="4A7EBB"/>
            </a:solidFill>
          </a:ln>
        </p:spPr>
        <p:txBody>
          <a:bodyPr wrap="square" lIns="0" tIns="0" rIns="0" bIns="0" rtlCol="0"/>
          <a:lstStyle/>
          <a:p>
            <a:endParaRPr sz="1350"/>
          </a:p>
        </p:txBody>
      </p:sp>
      <p:sp>
        <p:nvSpPr>
          <p:cNvPr id="52" name="object 52"/>
          <p:cNvSpPr/>
          <p:nvPr/>
        </p:nvSpPr>
        <p:spPr>
          <a:xfrm>
            <a:off x="4163446" y="3207999"/>
            <a:ext cx="58579" cy="66199"/>
          </a:xfrm>
          <a:custGeom>
            <a:avLst/>
            <a:gdLst/>
            <a:ahLst/>
            <a:cxnLst/>
            <a:rect l="l" t="t" r="r" b="b"/>
            <a:pathLst>
              <a:path w="78104" h="88264">
                <a:moveTo>
                  <a:pt x="2730" y="0"/>
                </a:moveTo>
                <a:lnTo>
                  <a:pt x="0" y="88176"/>
                </a:lnTo>
                <a:lnTo>
                  <a:pt x="78104" y="47142"/>
                </a:lnTo>
              </a:path>
            </a:pathLst>
          </a:custGeom>
          <a:ln w="9525">
            <a:solidFill>
              <a:srgbClr val="4A7EBB"/>
            </a:solidFill>
          </a:ln>
        </p:spPr>
        <p:txBody>
          <a:bodyPr wrap="square" lIns="0" tIns="0" rIns="0" bIns="0" rtlCol="0"/>
          <a:lstStyle/>
          <a:p>
            <a:endParaRPr sz="1350"/>
          </a:p>
        </p:txBody>
      </p:sp>
      <p:sp>
        <p:nvSpPr>
          <p:cNvPr id="53" name="object 53"/>
          <p:cNvSpPr/>
          <p:nvPr/>
        </p:nvSpPr>
        <p:spPr>
          <a:xfrm>
            <a:off x="4617660" y="3021186"/>
            <a:ext cx="28099" cy="251936"/>
          </a:xfrm>
          <a:custGeom>
            <a:avLst/>
            <a:gdLst/>
            <a:ahLst/>
            <a:cxnLst/>
            <a:rect l="l" t="t" r="r" b="b"/>
            <a:pathLst>
              <a:path w="37464" h="335914">
                <a:moveTo>
                  <a:pt x="37236" y="0"/>
                </a:moveTo>
                <a:lnTo>
                  <a:pt x="0" y="335889"/>
                </a:lnTo>
              </a:path>
            </a:pathLst>
          </a:custGeom>
          <a:ln w="9525">
            <a:solidFill>
              <a:srgbClr val="4A7EBB"/>
            </a:solidFill>
          </a:ln>
        </p:spPr>
        <p:txBody>
          <a:bodyPr wrap="square" lIns="0" tIns="0" rIns="0" bIns="0" rtlCol="0"/>
          <a:lstStyle/>
          <a:p>
            <a:endParaRPr sz="1350"/>
          </a:p>
        </p:txBody>
      </p:sp>
      <p:sp>
        <p:nvSpPr>
          <p:cNvPr id="54" name="object 54"/>
          <p:cNvSpPr/>
          <p:nvPr/>
        </p:nvSpPr>
        <p:spPr>
          <a:xfrm>
            <a:off x="4590828" y="3212618"/>
            <a:ext cx="66675" cy="60484"/>
          </a:xfrm>
          <a:custGeom>
            <a:avLst/>
            <a:gdLst/>
            <a:ahLst/>
            <a:cxnLst/>
            <a:rect l="l" t="t" r="r" b="b"/>
            <a:pathLst>
              <a:path w="88900" h="80645">
                <a:moveTo>
                  <a:pt x="88353" y="9804"/>
                </a:moveTo>
                <a:lnTo>
                  <a:pt x="35775" y="80645"/>
                </a:lnTo>
                <a:lnTo>
                  <a:pt x="0" y="0"/>
                </a:lnTo>
              </a:path>
            </a:pathLst>
          </a:custGeom>
          <a:ln w="9525">
            <a:solidFill>
              <a:srgbClr val="4A7EBB"/>
            </a:solidFill>
          </a:ln>
        </p:spPr>
        <p:txBody>
          <a:bodyPr wrap="square" lIns="0" tIns="0" rIns="0" bIns="0" rtlCol="0"/>
          <a:lstStyle/>
          <a:p>
            <a:endParaRPr sz="1350"/>
          </a:p>
        </p:txBody>
      </p:sp>
      <p:sp>
        <p:nvSpPr>
          <p:cNvPr id="55" name="object 55"/>
          <p:cNvSpPr/>
          <p:nvPr/>
        </p:nvSpPr>
        <p:spPr>
          <a:xfrm>
            <a:off x="4969621" y="3021184"/>
            <a:ext cx="101918" cy="252413"/>
          </a:xfrm>
          <a:custGeom>
            <a:avLst/>
            <a:gdLst/>
            <a:ahLst/>
            <a:cxnLst/>
            <a:rect l="l" t="t" r="r" b="b"/>
            <a:pathLst>
              <a:path w="135889" h="336550">
                <a:moveTo>
                  <a:pt x="0" y="0"/>
                </a:moveTo>
                <a:lnTo>
                  <a:pt x="135724" y="336511"/>
                </a:lnTo>
              </a:path>
            </a:pathLst>
          </a:custGeom>
          <a:ln w="9525">
            <a:solidFill>
              <a:srgbClr val="4A7EBB"/>
            </a:solidFill>
          </a:ln>
        </p:spPr>
        <p:txBody>
          <a:bodyPr wrap="square" lIns="0" tIns="0" rIns="0" bIns="0" rtlCol="0"/>
          <a:lstStyle/>
          <a:p>
            <a:endParaRPr sz="1350"/>
          </a:p>
        </p:txBody>
      </p:sp>
      <p:sp>
        <p:nvSpPr>
          <p:cNvPr id="56" name="object 56"/>
          <p:cNvSpPr/>
          <p:nvPr/>
        </p:nvSpPr>
        <p:spPr>
          <a:xfrm>
            <a:off x="5019118" y="3208092"/>
            <a:ext cx="61913" cy="65723"/>
          </a:xfrm>
          <a:custGeom>
            <a:avLst/>
            <a:gdLst/>
            <a:ahLst/>
            <a:cxnLst/>
            <a:rect l="l" t="t" r="r" b="b"/>
            <a:pathLst>
              <a:path w="82550" h="87629">
                <a:moveTo>
                  <a:pt x="0" y="33261"/>
                </a:moveTo>
                <a:lnTo>
                  <a:pt x="69723" y="87299"/>
                </a:lnTo>
                <a:lnTo>
                  <a:pt x="82448" y="0"/>
                </a:lnTo>
              </a:path>
            </a:pathLst>
          </a:custGeom>
          <a:ln w="9525">
            <a:solidFill>
              <a:srgbClr val="4A7EBB"/>
            </a:solidFill>
          </a:ln>
        </p:spPr>
        <p:txBody>
          <a:bodyPr wrap="square" lIns="0" tIns="0" rIns="0" bIns="0" rtlCol="0"/>
          <a:lstStyle/>
          <a:p>
            <a:endParaRPr sz="1350"/>
          </a:p>
        </p:txBody>
      </p:sp>
      <p:sp>
        <p:nvSpPr>
          <p:cNvPr id="57" name="object 57"/>
          <p:cNvSpPr/>
          <p:nvPr/>
        </p:nvSpPr>
        <p:spPr>
          <a:xfrm>
            <a:off x="1913129" y="2679761"/>
            <a:ext cx="1949768" cy="0"/>
          </a:xfrm>
          <a:custGeom>
            <a:avLst/>
            <a:gdLst/>
            <a:ahLst/>
            <a:cxnLst/>
            <a:rect l="l" t="t" r="r" b="b"/>
            <a:pathLst>
              <a:path w="2599690">
                <a:moveTo>
                  <a:pt x="0" y="0"/>
                </a:moveTo>
                <a:lnTo>
                  <a:pt x="2599626" y="0"/>
                </a:lnTo>
              </a:path>
            </a:pathLst>
          </a:custGeom>
          <a:ln w="9525">
            <a:solidFill>
              <a:srgbClr val="4A7EBB"/>
            </a:solidFill>
          </a:ln>
        </p:spPr>
        <p:txBody>
          <a:bodyPr wrap="square" lIns="0" tIns="0" rIns="0" bIns="0" rtlCol="0"/>
          <a:lstStyle/>
          <a:p>
            <a:endParaRPr sz="1350"/>
          </a:p>
        </p:txBody>
      </p:sp>
      <p:sp>
        <p:nvSpPr>
          <p:cNvPr id="58" name="object 58"/>
          <p:cNvSpPr/>
          <p:nvPr/>
        </p:nvSpPr>
        <p:spPr>
          <a:xfrm>
            <a:off x="3805700" y="2646422"/>
            <a:ext cx="57150" cy="66675"/>
          </a:xfrm>
          <a:custGeom>
            <a:avLst/>
            <a:gdLst/>
            <a:ahLst/>
            <a:cxnLst/>
            <a:rect l="l" t="t" r="r" b="b"/>
            <a:pathLst>
              <a:path w="76200" h="88900">
                <a:moveTo>
                  <a:pt x="0" y="0"/>
                </a:moveTo>
                <a:lnTo>
                  <a:pt x="76200" y="44450"/>
                </a:lnTo>
                <a:lnTo>
                  <a:pt x="0" y="88900"/>
                </a:lnTo>
              </a:path>
            </a:pathLst>
          </a:custGeom>
          <a:ln w="9525">
            <a:solidFill>
              <a:srgbClr val="4A7EBB"/>
            </a:solidFill>
          </a:ln>
        </p:spPr>
        <p:txBody>
          <a:bodyPr wrap="square" lIns="0" tIns="0" rIns="0" bIns="0" rtlCol="0"/>
          <a:lstStyle/>
          <a:p>
            <a:endParaRPr sz="1350"/>
          </a:p>
        </p:txBody>
      </p:sp>
      <p:sp>
        <p:nvSpPr>
          <p:cNvPr id="59" name="object 59"/>
          <p:cNvSpPr/>
          <p:nvPr/>
        </p:nvSpPr>
        <p:spPr>
          <a:xfrm>
            <a:off x="1913129" y="2082551"/>
            <a:ext cx="2004060" cy="380048"/>
          </a:xfrm>
          <a:custGeom>
            <a:avLst/>
            <a:gdLst/>
            <a:ahLst/>
            <a:cxnLst/>
            <a:rect l="l" t="t" r="r" b="b"/>
            <a:pathLst>
              <a:path w="2672079" h="506729">
                <a:moveTo>
                  <a:pt x="0" y="0"/>
                </a:moveTo>
                <a:lnTo>
                  <a:pt x="2671800" y="506488"/>
                </a:lnTo>
              </a:path>
            </a:pathLst>
          </a:custGeom>
          <a:ln w="9524">
            <a:solidFill>
              <a:srgbClr val="4A7EBB"/>
            </a:solidFill>
          </a:ln>
        </p:spPr>
        <p:txBody>
          <a:bodyPr wrap="square" lIns="0" tIns="0" rIns="0" bIns="0" rtlCol="0"/>
          <a:lstStyle/>
          <a:p>
            <a:endParaRPr sz="1350"/>
          </a:p>
        </p:txBody>
      </p:sp>
      <p:sp>
        <p:nvSpPr>
          <p:cNvPr id="60" name="object 60"/>
          <p:cNvSpPr/>
          <p:nvPr/>
        </p:nvSpPr>
        <p:spPr>
          <a:xfrm>
            <a:off x="3854620" y="2419019"/>
            <a:ext cx="62389" cy="65723"/>
          </a:xfrm>
          <a:custGeom>
            <a:avLst/>
            <a:gdLst/>
            <a:ahLst/>
            <a:cxnLst/>
            <a:rect l="l" t="t" r="r" b="b"/>
            <a:pathLst>
              <a:path w="83185" h="87629">
                <a:moveTo>
                  <a:pt x="16560" y="0"/>
                </a:moveTo>
                <a:lnTo>
                  <a:pt x="83146" y="57873"/>
                </a:lnTo>
                <a:lnTo>
                  <a:pt x="0" y="87337"/>
                </a:lnTo>
              </a:path>
            </a:pathLst>
          </a:custGeom>
          <a:ln w="9525">
            <a:solidFill>
              <a:srgbClr val="4A7EBB"/>
            </a:solidFill>
          </a:ln>
        </p:spPr>
        <p:txBody>
          <a:bodyPr wrap="square" lIns="0" tIns="0" rIns="0" bIns="0" rtlCol="0"/>
          <a:lstStyle/>
          <a:p>
            <a:endParaRPr sz="1350"/>
          </a:p>
        </p:txBody>
      </p:sp>
      <p:sp>
        <p:nvSpPr>
          <p:cNvPr id="61" name="object 61"/>
          <p:cNvSpPr/>
          <p:nvPr/>
        </p:nvSpPr>
        <p:spPr>
          <a:xfrm>
            <a:off x="1913130" y="2789778"/>
            <a:ext cx="2112169" cy="623411"/>
          </a:xfrm>
          <a:custGeom>
            <a:avLst/>
            <a:gdLst/>
            <a:ahLst/>
            <a:cxnLst/>
            <a:rect l="l" t="t" r="r" b="b"/>
            <a:pathLst>
              <a:path w="2816225" h="831214">
                <a:moveTo>
                  <a:pt x="0" y="831227"/>
                </a:moveTo>
                <a:lnTo>
                  <a:pt x="2816034" y="0"/>
                </a:lnTo>
              </a:path>
            </a:pathLst>
          </a:custGeom>
          <a:ln w="9525">
            <a:solidFill>
              <a:srgbClr val="4A7EBB"/>
            </a:solidFill>
          </a:ln>
        </p:spPr>
        <p:txBody>
          <a:bodyPr wrap="square" lIns="0" tIns="0" rIns="0" bIns="0" rtlCol="0"/>
          <a:lstStyle/>
          <a:p>
            <a:endParaRPr sz="1350"/>
          </a:p>
        </p:txBody>
      </p:sp>
      <p:sp>
        <p:nvSpPr>
          <p:cNvPr id="62" name="object 62"/>
          <p:cNvSpPr/>
          <p:nvPr/>
        </p:nvSpPr>
        <p:spPr>
          <a:xfrm>
            <a:off x="3960906" y="2773980"/>
            <a:ext cx="64294" cy="64294"/>
          </a:xfrm>
          <a:custGeom>
            <a:avLst/>
            <a:gdLst/>
            <a:ahLst/>
            <a:cxnLst/>
            <a:rect l="l" t="t" r="r" b="b"/>
            <a:pathLst>
              <a:path w="85725" h="85725">
                <a:moveTo>
                  <a:pt x="25171" y="85267"/>
                </a:moveTo>
                <a:lnTo>
                  <a:pt x="85661" y="21056"/>
                </a:lnTo>
                <a:lnTo>
                  <a:pt x="0" y="0"/>
                </a:lnTo>
              </a:path>
            </a:pathLst>
          </a:custGeom>
          <a:ln w="9525">
            <a:solidFill>
              <a:srgbClr val="4A7EBB"/>
            </a:solidFill>
          </a:ln>
        </p:spPr>
        <p:txBody>
          <a:bodyPr wrap="square" lIns="0" tIns="0" rIns="0" bIns="0" rtlCol="0"/>
          <a:lstStyle/>
          <a:p>
            <a:endParaRPr sz="1350"/>
          </a:p>
        </p:txBody>
      </p:sp>
      <p:sp>
        <p:nvSpPr>
          <p:cNvPr id="63" name="object 63"/>
          <p:cNvSpPr/>
          <p:nvPr/>
        </p:nvSpPr>
        <p:spPr>
          <a:xfrm>
            <a:off x="6823710" y="2630043"/>
            <a:ext cx="128015" cy="242315"/>
          </a:xfrm>
          <a:prstGeom prst="rect">
            <a:avLst/>
          </a:prstGeom>
          <a:blipFill>
            <a:blip r:embed="rId17" cstate="print"/>
            <a:stretch>
              <a:fillRect/>
            </a:stretch>
          </a:blipFill>
        </p:spPr>
        <p:txBody>
          <a:bodyPr wrap="square" lIns="0" tIns="0" rIns="0" bIns="0" rtlCol="0"/>
          <a:lstStyle/>
          <a:p>
            <a:endParaRPr sz="1350"/>
          </a:p>
        </p:txBody>
      </p:sp>
      <p:sp>
        <p:nvSpPr>
          <p:cNvPr id="64" name="object 64"/>
          <p:cNvSpPr/>
          <p:nvPr/>
        </p:nvSpPr>
        <p:spPr>
          <a:xfrm>
            <a:off x="6859533" y="2650873"/>
            <a:ext cx="57145" cy="171431"/>
          </a:xfrm>
          <a:prstGeom prst="rect">
            <a:avLst/>
          </a:prstGeom>
          <a:blipFill>
            <a:blip r:embed="rId18" cstate="print"/>
            <a:stretch>
              <a:fillRect/>
            </a:stretch>
          </a:blipFill>
        </p:spPr>
        <p:txBody>
          <a:bodyPr wrap="square" lIns="0" tIns="0" rIns="0" bIns="0" rtlCol="0"/>
          <a:lstStyle/>
          <a:p>
            <a:endParaRPr sz="1350"/>
          </a:p>
        </p:txBody>
      </p:sp>
      <p:sp>
        <p:nvSpPr>
          <p:cNvPr id="65" name="object 65"/>
          <p:cNvSpPr/>
          <p:nvPr/>
        </p:nvSpPr>
        <p:spPr>
          <a:xfrm>
            <a:off x="6859533" y="2650874"/>
            <a:ext cx="57150" cy="171450"/>
          </a:xfrm>
          <a:custGeom>
            <a:avLst/>
            <a:gdLst/>
            <a:ahLst/>
            <a:cxnLst/>
            <a:rect l="l" t="t" r="r" b="b"/>
            <a:pathLst>
              <a:path w="76200" h="228600">
                <a:moveTo>
                  <a:pt x="0" y="0"/>
                </a:moveTo>
                <a:lnTo>
                  <a:pt x="76200" y="0"/>
                </a:lnTo>
                <a:lnTo>
                  <a:pt x="76200" y="228587"/>
                </a:lnTo>
                <a:lnTo>
                  <a:pt x="0" y="228587"/>
                </a:lnTo>
                <a:lnTo>
                  <a:pt x="0" y="0"/>
                </a:lnTo>
                <a:close/>
              </a:path>
            </a:pathLst>
          </a:custGeom>
          <a:ln w="9525">
            <a:solidFill>
              <a:srgbClr val="BE4B48"/>
            </a:solidFill>
          </a:ln>
        </p:spPr>
        <p:txBody>
          <a:bodyPr wrap="square" lIns="0" tIns="0" rIns="0" bIns="0" rtlCol="0"/>
          <a:lstStyle/>
          <a:p>
            <a:endParaRPr sz="1350"/>
          </a:p>
        </p:txBody>
      </p:sp>
      <p:sp>
        <p:nvSpPr>
          <p:cNvPr id="66" name="object 66"/>
          <p:cNvSpPr/>
          <p:nvPr/>
        </p:nvSpPr>
        <p:spPr>
          <a:xfrm>
            <a:off x="6938011" y="2572893"/>
            <a:ext cx="128015" cy="299465"/>
          </a:xfrm>
          <a:prstGeom prst="rect">
            <a:avLst/>
          </a:prstGeom>
          <a:blipFill>
            <a:blip r:embed="rId19" cstate="print"/>
            <a:stretch>
              <a:fillRect/>
            </a:stretch>
          </a:blipFill>
        </p:spPr>
        <p:txBody>
          <a:bodyPr wrap="square" lIns="0" tIns="0" rIns="0" bIns="0" rtlCol="0"/>
          <a:lstStyle/>
          <a:p>
            <a:endParaRPr sz="1350"/>
          </a:p>
        </p:txBody>
      </p:sp>
      <p:sp>
        <p:nvSpPr>
          <p:cNvPr id="67" name="object 67"/>
          <p:cNvSpPr/>
          <p:nvPr/>
        </p:nvSpPr>
        <p:spPr>
          <a:xfrm>
            <a:off x="6973829" y="2593723"/>
            <a:ext cx="57140" cy="228581"/>
          </a:xfrm>
          <a:prstGeom prst="rect">
            <a:avLst/>
          </a:prstGeom>
          <a:blipFill>
            <a:blip r:embed="rId20" cstate="print"/>
            <a:stretch>
              <a:fillRect/>
            </a:stretch>
          </a:blipFill>
        </p:spPr>
        <p:txBody>
          <a:bodyPr wrap="square" lIns="0" tIns="0" rIns="0" bIns="0" rtlCol="0"/>
          <a:lstStyle/>
          <a:p>
            <a:endParaRPr sz="1350"/>
          </a:p>
        </p:txBody>
      </p:sp>
      <p:sp>
        <p:nvSpPr>
          <p:cNvPr id="68" name="object 68"/>
          <p:cNvSpPr/>
          <p:nvPr/>
        </p:nvSpPr>
        <p:spPr>
          <a:xfrm>
            <a:off x="6973823" y="2593724"/>
            <a:ext cx="57150" cy="228600"/>
          </a:xfrm>
          <a:custGeom>
            <a:avLst/>
            <a:gdLst/>
            <a:ahLst/>
            <a:cxnLst/>
            <a:rect l="l" t="t" r="r" b="b"/>
            <a:pathLst>
              <a:path w="76200" h="304800">
                <a:moveTo>
                  <a:pt x="0" y="0"/>
                </a:moveTo>
                <a:lnTo>
                  <a:pt x="76200" y="0"/>
                </a:lnTo>
                <a:lnTo>
                  <a:pt x="76200" y="304774"/>
                </a:lnTo>
                <a:lnTo>
                  <a:pt x="0" y="304774"/>
                </a:lnTo>
                <a:lnTo>
                  <a:pt x="0" y="0"/>
                </a:lnTo>
                <a:close/>
              </a:path>
            </a:pathLst>
          </a:custGeom>
          <a:ln w="9525">
            <a:solidFill>
              <a:srgbClr val="46AAC5"/>
            </a:solidFill>
          </a:ln>
        </p:spPr>
        <p:txBody>
          <a:bodyPr wrap="square" lIns="0" tIns="0" rIns="0" bIns="0" rtlCol="0"/>
          <a:lstStyle/>
          <a:p>
            <a:endParaRPr sz="1350"/>
          </a:p>
        </p:txBody>
      </p:sp>
      <p:sp>
        <p:nvSpPr>
          <p:cNvPr id="69" name="object 69"/>
          <p:cNvSpPr/>
          <p:nvPr/>
        </p:nvSpPr>
        <p:spPr>
          <a:xfrm>
            <a:off x="7052311" y="2687193"/>
            <a:ext cx="128015" cy="185165"/>
          </a:xfrm>
          <a:prstGeom prst="rect">
            <a:avLst/>
          </a:prstGeom>
          <a:blipFill>
            <a:blip r:embed="rId21" cstate="print"/>
            <a:stretch>
              <a:fillRect/>
            </a:stretch>
          </a:blipFill>
        </p:spPr>
        <p:txBody>
          <a:bodyPr wrap="square" lIns="0" tIns="0" rIns="0" bIns="0" rtlCol="0"/>
          <a:lstStyle/>
          <a:p>
            <a:endParaRPr sz="1350"/>
          </a:p>
        </p:txBody>
      </p:sp>
      <p:sp>
        <p:nvSpPr>
          <p:cNvPr id="70" name="object 70"/>
          <p:cNvSpPr/>
          <p:nvPr/>
        </p:nvSpPr>
        <p:spPr>
          <a:xfrm>
            <a:off x="7088123" y="2708015"/>
            <a:ext cx="57147" cy="114290"/>
          </a:xfrm>
          <a:prstGeom prst="rect">
            <a:avLst/>
          </a:prstGeom>
          <a:blipFill>
            <a:blip r:embed="rId22" cstate="print"/>
            <a:stretch>
              <a:fillRect/>
            </a:stretch>
          </a:blipFill>
        </p:spPr>
        <p:txBody>
          <a:bodyPr wrap="square" lIns="0" tIns="0" rIns="0" bIns="0" rtlCol="0"/>
          <a:lstStyle/>
          <a:p>
            <a:endParaRPr sz="1350"/>
          </a:p>
        </p:txBody>
      </p:sp>
      <p:sp>
        <p:nvSpPr>
          <p:cNvPr id="71" name="object 71"/>
          <p:cNvSpPr/>
          <p:nvPr/>
        </p:nvSpPr>
        <p:spPr>
          <a:xfrm>
            <a:off x="7088123" y="2708015"/>
            <a:ext cx="57150" cy="114300"/>
          </a:xfrm>
          <a:custGeom>
            <a:avLst/>
            <a:gdLst/>
            <a:ahLst/>
            <a:cxnLst/>
            <a:rect l="l" t="t" r="r" b="b"/>
            <a:pathLst>
              <a:path w="76200" h="152400">
                <a:moveTo>
                  <a:pt x="0" y="0"/>
                </a:moveTo>
                <a:lnTo>
                  <a:pt x="76200" y="0"/>
                </a:lnTo>
                <a:lnTo>
                  <a:pt x="76200" y="152387"/>
                </a:lnTo>
                <a:lnTo>
                  <a:pt x="0" y="152387"/>
                </a:lnTo>
                <a:lnTo>
                  <a:pt x="0" y="0"/>
                </a:lnTo>
                <a:close/>
              </a:path>
            </a:pathLst>
          </a:custGeom>
          <a:ln w="9525">
            <a:solidFill>
              <a:srgbClr val="F69240"/>
            </a:solidFill>
          </a:ln>
        </p:spPr>
        <p:txBody>
          <a:bodyPr wrap="square" lIns="0" tIns="0" rIns="0" bIns="0" rtlCol="0"/>
          <a:lstStyle/>
          <a:p>
            <a:endParaRPr sz="1350"/>
          </a:p>
        </p:txBody>
      </p:sp>
      <p:sp>
        <p:nvSpPr>
          <p:cNvPr id="72" name="object 72"/>
          <p:cNvSpPr/>
          <p:nvPr/>
        </p:nvSpPr>
        <p:spPr>
          <a:xfrm>
            <a:off x="7166611" y="2515743"/>
            <a:ext cx="128015" cy="356615"/>
          </a:xfrm>
          <a:prstGeom prst="rect">
            <a:avLst/>
          </a:prstGeom>
          <a:blipFill>
            <a:blip r:embed="rId23" cstate="print"/>
            <a:stretch>
              <a:fillRect/>
            </a:stretch>
          </a:blipFill>
        </p:spPr>
        <p:txBody>
          <a:bodyPr wrap="square" lIns="0" tIns="0" rIns="0" bIns="0" rtlCol="0"/>
          <a:lstStyle/>
          <a:p>
            <a:endParaRPr sz="1350"/>
          </a:p>
        </p:txBody>
      </p:sp>
      <p:sp>
        <p:nvSpPr>
          <p:cNvPr id="73" name="object 73"/>
          <p:cNvSpPr/>
          <p:nvPr/>
        </p:nvSpPr>
        <p:spPr>
          <a:xfrm>
            <a:off x="7202422" y="2536583"/>
            <a:ext cx="57140" cy="285731"/>
          </a:xfrm>
          <a:prstGeom prst="rect">
            <a:avLst/>
          </a:prstGeom>
          <a:blipFill>
            <a:blip r:embed="rId24" cstate="print"/>
            <a:stretch>
              <a:fillRect/>
            </a:stretch>
          </a:blipFill>
        </p:spPr>
        <p:txBody>
          <a:bodyPr wrap="square" lIns="0" tIns="0" rIns="0" bIns="0" rtlCol="0"/>
          <a:lstStyle/>
          <a:p>
            <a:endParaRPr sz="1350"/>
          </a:p>
        </p:txBody>
      </p:sp>
      <p:sp>
        <p:nvSpPr>
          <p:cNvPr id="74" name="object 74"/>
          <p:cNvSpPr/>
          <p:nvPr/>
        </p:nvSpPr>
        <p:spPr>
          <a:xfrm>
            <a:off x="7202414" y="2536583"/>
            <a:ext cx="57150" cy="285750"/>
          </a:xfrm>
          <a:custGeom>
            <a:avLst/>
            <a:gdLst/>
            <a:ahLst/>
            <a:cxnLst/>
            <a:rect l="l" t="t" r="r" b="b"/>
            <a:pathLst>
              <a:path w="76200" h="381000">
                <a:moveTo>
                  <a:pt x="0" y="0"/>
                </a:moveTo>
                <a:lnTo>
                  <a:pt x="76200" y="0"/>
                </a:lnTo>
                <a:lnTo>
                  <a:pt x="76200" y="380974"/>
                </a:lnTo>
                <a:lnTo>
                  <a:pt x="0" y="380974"/>
                </a:lnTo>
                <a:lnTo>
                  <a:pt x="0" y="0"/>
                </a:lnTo>
                <a:close/>
              </a:path>
            </a:pathLst>
          </a:custGeom>
          <a:ln w="9525">
            <a:solidFill>
              <a:srgbClr val="98B954"/>
            </a:solidFill>
          </a:ln>
        </p:spPr>
        <p:txBody>
          <a:bodyPr wrap="square" lIns="0" tIns="0" rIns="0" bIns="0" rtlCol="0"/>
          <a:lstStyle/>
          <a:p>
            <a:endParaRPr sz="1350"/>
          </a:p>
        </p:txBody>
      </p:sp>
      <p:sp>
        <p:nvSpPr>
          <p:cNvPr id="75" name="object 75"/>
          <p:cNvSpPr/>
          <p:nvPr/>
        </p:nvSpPr>
        <p:spPr>
          <a:xfrm>
            <a:off x="6745462" y="2479243"/>
            <a:ext cx="628650" cy="400050"/>
          </a:xfrm>
          <a:custGeom>
            <a:avLst/>
            <a:gdLst/>
            <a:ahLst/>
            <a:cxnLst/>
            <a:rect l="l" t="t" r="r" b="b"/>
            <a:pathLst>
              <a:path w="838200" h="533400">
                <a:moveTo>
                  <a:pt x="0" y="0"/>
                </a:moveTo>
                <a:lnTo>
                  <a:pt x="838200" y="0"/>
                </a:lnTo>
                <a:lnTo>
                  <a:pt x="838200" y="533400"/>
                </a:lnTo>
                <a:lnTo>
                  <a:pt x="0" y="533400"/>
                </a:lnTo>
                <a:lnTo>
                  <a:pt x="0" y="0"/>
                </a:lnTo>
                <a:close/>
              </a:path>
            </a:pathLst>
          </a:custGeom>
          <a:ln w="9525">
            <a:solidFill>
              <a:srgbClr val="46AAC5"/>
            </a:solidFill>
          </a:ln>
        </p:spPr>
        <p:txBody>
          <a:bodyPr wrap="square" lIns="0" tIns="0" rIns="0" bIns="0" rtlCol="0"/>
          <a:lstStyle/>
          <a:p>
            <a:endParaRPr sz="1350"/>
          </a:p>
        </p:txBody>
      </p:sp>
      <p:sp>
        <p:nvSpPr>
          <p:cNvPr id="76" name="object 76"/>
          <p:cNvSpPr txBox="1"/>
          <p:nvPr/>
        </p:nvSpPr>
        <p:spPr>
          <a:xfrm>
            <a:off x="2577731" y="1453515"/>
            <a:ext cx="904875" cy="207749"/>
          </a:xfrm>
          <a:prstGeom prst="rect">
            <a:avLst/>
          </a:prstGeom>
        </p:spPr>
        <p:txBody>
          <a:bodyPr vert="horz" wrap="square" lIns="0" tIns="0" rIns="0" bIns="0" rtlCol="0">
            <a:spAutoFit/>
          </a:bodyPr>
          <a:lstStyle/>
          <a:p>
            <a:pPr marL="9525"/>
            <a:r>
              <a:rPr sz="1350" i="1" spc="-56" dirty="0">
                <a:latin typeface="Arial"/>
                <a:cs typeface="Arial"/>
              </a:rPr>
              <a:t>Data</a:t>
            </a:r>
            <a:r>
              <a:rPr sz="1350" i="1" spc="-113" dirty="0">
                <a:latin typeface="Arial"/>
                <a:cs typeface="Arial"/>
              </a:rPr>
              <a:t> </a:t>
            </a:r>
            <a:r>
              <a:rPr sz="1350" i="1" spc="-53" dirty="0">
                <a:latin typeface="Arial"/>
                <a:cs typeface="Arial"/>
              </a:rPr>
              <a:t>staging</a:t>
            </a:r>
            <a:endParaRPr sz="1350" dirty="0">
              <a:latin typeface="Arial"/>
              <a:cs typeface="Arial"/>
            </a:endParaRPr>
          </a:p>
        </p:txBody>
      </p:sp>
      <p:sp>
        <p:nvSpPr>
          <p:cNvPr id="77" name="object 77"/>
          <p:cNvSpPr/>
          <p:nvPr/>
        </p:nvSpPr>
        <p:spPr>
          <a:xfrm>
            <a:off x="5436096" y="2735897"/>
            <a:ext cx="1019651" cy="321944"/>
          </a:xfrm>
          <a:custGeom>
            <a:avLst/>
            <a:gdLst/>
            <a:ahLst/>
            <a:cxnLst/>
            <a:rect l="l" t="t" r="r" b="b"/>
            <a:pathLst>
              <a:path w="1359534" h="429260">
                <a:moveTo>
                  <a:pt x="0" y="429209"/>
                </a:moveTo>
                <a:lnTo>
                  <a:pt x="1359154" y="0"/>
                </a:lnTo>
              </a:path>
            </a:pathLst>
          </a:custGeom>
          <a:ln w="9525">
            <a:solidFill>
              <a:srgbClr val="4A7EBB"/>
            </a:solidFill>
          </a:ln>
        </p:spPr>
        <p:txBody>
          <a:bodyPr wrap="square" lIns="0" tIns="0" rIns="0" bIns="0" rtlCol="0"/>
          <a:lstStyle/>
          <a:p>
            <a:endParaRPr sz="1350"/>
          </a:p>
        </p:txBody>
      </p:sp>
      <p:sp>
        <p:nvSpPr>
          <p:cNvPr id="78" name="object 78"/>
          <p:cNvSpPr/>
          <p:nvPr/>
        </p:nvSpPr>
        <p:spPr>
          <a:xfrm>
            <a:off x="6390931" y="2721321"/>
            <a:ext cx="64770" cy="63818"/>
          </a:xfrm>
          <a:custGeom>
            <a:avLst/>
            <a:gdLst/>
            <a:ahLst/>
            <a:cxnLst/>
            <a:rect l="l" t="t" r="r" b="b"/>
            <a:pathLst>
              <a:path w="86359" h="85089">
                <a:moveTo>
                  <a:pt x="26771" y="84772"/>
                </a:moveTo>
                <a:lnTo>
                  <a:pt x="86042" y="19431"/>
                </a:lnTo>
                <a:lnTo>
                  <a:pt x="0" y="0"/>
                </a:lnTo>
              </a:path>
            </a:pathLst>
          </a:custGeom>
          <a:ln w="9525">
            <a:solidFill>
              <a:srgbClr val="4A7EBB"/>
            </a:solidFill>
          </a:ln>
        </p:spPr>
        <p:txBody>
          <a:bodyPr wrap="square" lIns="0" tIns="0" rIns="0" bIns="0" rtlCol="0"/>
          <a:lstStyle/>
          <a:p>
            <a:endParaRPr sz="1350"/>
          </a:p>
        </p:txBody>
      </p:sp>
    </p:spTree>
    <p:extLst>
      <p:ext uri="{BB962C8B-B14F-4D97-AF65-F5344CB8AC3E}">
        <p14:creationId xmlns:p14="http://schemas.microsoft.com/office/powerpoint/2010/main" val="2528044434"/>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93183" y="143536"/>
            <a:ext cx="1581015" cy="116568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8" name="object 8"/>
          <p:cNvSpPr txBox="1"/>
          <p:nvPr/>
        </p:nvSpPr>
        <p:spPr>
          <a:xfrm>
            <a:off x="630557" y="1405199"/>
            <a:ext cx="7537050" cy="2872581"/>
          </a:xfrm>
          <a:prstGeom prst="rect">
            <a:avLst/>
          </a:prstGeom>
        </p:spPr>
        <p:txBody>
          <a:bodyPr vert="horz" wrap="square" lIns="0" tIns="0" rIns="0" bIns="0" rtlCol="0">
            <a:spAutoFit/>
          </a:bodyPr>
          <a:lstStyle/>
          <a:p>
            <a:pPr marL="266700" marR="3810" indent="-257175">
              <a:lnSpc>
                <a:spcPts val="1620"/>
              </a:lnSpc>
              <a:spcBef>
                <a:spcPts val="1200"/>
              </a:spcBef>
              <a:buChar char="•"/>
              <a:tabLst>
                <a:tab pos="266224" algn="l"/>
                <a:tab pos="266700" algn="l"/>
              </a:tabLst>
            </a:pPr>
            <a:r>
              <a:rPr b="1" spc="-86" dirty="0">
                <a:latin typeface="Verdana" panose="020B0604030504040204" pitchFamily="34" charset="0"/>
                <a:ea typeface="Verdana" panose="020B0604030504040204" pitchFamily="34" charset="0"/>
                <a:cs typeface="Arial"/>
              </a:rPr>
              <a:t>Data </a:t>
            </a:r>
            <a:r>
              <a:rPr b="1" spc="-79" dirty="0">
                <a:latin typeface="Verdana" panose="020B0604030504040204" pitchFamily="34" charset="0"/>
                <a:ea typeface="Verdana" panose="020B0604030504040204" pitchFamily="34" charset="0"/>
                <a:cs typeface="Arial"/>
              </a:rPr>
              <a:t>is </a:t>
            </a:r>
            <a:r>
              <a:rPr b="1" spc="-53" dirty="0">
                <a:latin typeface="Verdana" panose="020B0604030504040204" pitchFamily="34" charset="0"/>
                <a:ea typeface="Verdana" panose="020B0604030504040204" pitchFamily="34" charset="0"/>
                <a:cs typeface="Arial"/>
              </a:rPr>
              <a:t>stored </a:t>
            </a:r>
            <a:r>
              <a:rPr b="1" spc="-64" dirty="0">
                <a:latin typeface="Verdana" panose="020B0604030504040204" pitchFamily="34" charset="0"/>
                <a:ea typeface="Verdana" panose="020B0604030504040204" pitchFamily="34" charset="0"/>
                <a:cs typeface="Arial"/>
              </a:rPr>
              <a:t>separately </a:t>
            </a:r>
            <a:r>
              <a:rPr b="1" spc="-19" dirty="0">
                <a:latin typeface="Verdana" panose="020B0604030504040204" pitchFamily="34" charset="0"/>
                <a:ea typeface="Verdana" panose="020B0604030504040204" pitchFamily="34" charset="0"/>
                <a:cs typeface="Arial"/>
              </a:rPr>
              <a:t>in </a:t>
            </a:r>
            <a:r>
              <a:rPr b="1" spc="-116" dirty="0">
                <a:latin typeface="Verdana" panose="020B0604030504040204" pitchFamily="34" charset="0"/>
                <a:ea typeface="Verdana" panose="020B0604030504040204" pitchFamily="34" charset="0"/>
                <a:cs typeface="Arial"/>
              </a:rPr>
              <a:t>a</a:t>
            </a:r>
            <a:r>
              <a:rPr b="1" spc="-176" dirty="0">
                <a:latin typeface="Verdana" panose="020B0604030504040204" pitchFamily="34" charset="0"/>
                <a:ea typeface="Verdana" panose="020B0604030504040204" pitchFamily="34" charset="0"/>
                <a:cs typeface="Arial"/>
              </a:rPr>
              <a:t> </a:t>
            </a:r>
            <a:r>
              <a:rPr b="1" spc="-64" dirty="0">
                <a:latin typeface="Verdana" panose="020B0604030504040204" pitchFamily="34" charset="0"/>
                <a:ea typeface="Verdana" panose="020B0604030504040204" pitchFamily="34" charset="0"/>
                <a:cs typeface="Arial"/>
              </a:rPr>
              <a:t>data </a:t>
            </a:r>
            <a:r>
              <a:rPr b="1" spc="-71" dirty="0" smtClean="0">
                <a:latin typeface="Verdana" panose="020B0604030504040204" pitchFamily="34" charset="0"/>
                <a:ea typeface="Verdana" panose="020B0604030504040204" pitchFamily="34" charset="0"/>
                <a:cs typeface="Arial"/>
              </a:rPr>
              <a:t>warehouse </a:t>
            </a:r>
            <a:r>
              <a:rPr b="1" spc="-15" dirty="0">
                <a:latin typeface="Verdana" panose="020B0604030504040204" pitchFamily="34" charset="0"/>
                <a:ea typeface="Verdana" panose="020B0604030504040204" pitchFamily="34" charset="0"/>
                <a:cs typeface="Arial"/>
              </a:rPr>
              <a:t>and/or </a:t>
            </a:r>
            <a:r>
              <a:rPr b="1" spc="-56" dirty="0">
                <a:latin typeface="Verdana" panose="020B0604030504040204" pitchFamily="34" charset="0"/>
                <a:ea typeface="Verdana" panose="020B0604030504040204" pitchFamily="34" charset="0"/>
                <a:cs typeface="Arial"/>
              </a:rPr>
              <a:t>data</a:t>
            </a:r>
            <a:r>
              <a:rPr b="1" spc="-199" dirty="0">
                <a:latin typeface="Verdana" panose="020B0604030504040204" pitchFamily="34" charset="0"/>
                <a:ea typeface="Verdana" panose="020B0604030504040204" pitchFamily="34" charset="0"/>
                <a:cs typeface="Arial"/>
              </a:rPr>
              <a:t> </a:t>
            </a:r>
            <a:r>
              <a:rPr b="1" spc="-49" dirty="0">
                <a:latin typeface="Verdana" panose="020B0604030504040204" pitchFamily="34" charset="0"/>
                <a:ea typeface="Verdana" panose="020B0604030504040204" pitchFamily="34" charset="0"/>
                <a:cs typeface="Arial"/>
              </a:rPr>
              <a:t>marts</a:t>
            </a:r>
            <a:endParaRPr b="1" dirty="0">
              <a:latin typeface="Verdana" panose="020B0604030504040204" pitchFamily="34" charset="0"/>
              <a:ea typeface="Verdana" panose="020B0604030504040204" pitchFamily="34" charset="0"/>
              <a:cs typeface="Arial"/>
            </a:endParaRPr>
          </a:p>
          <a:p>
            <a:pPr marL="567214" marR="22860" lvl="1" indent="-214789">
              <a:lnSpc>
                <a:spcPts val="1379"/>
              </a:lnSpc>
              <a:spcBef>
                <a:spcPts val="1200"/>
              </a:spcBef>
              <a:buChar char="–"/>
              <a:tabLst>
                <a:tab pos="567214" algn="l"/>
                <a:tab pos="567690" algn="l"/>
              </a:tabLst>
            </a:pPr>
            <a:r>
              <a:rPr sz="1500" spc="-23" dirty="0">
                <a:latin typeface="Verdana" panose="020B0604030504040204" pitchFamily="34" charset="0"/>
                <a:ea typeface="Verdana" panose="020B0604030504040204" pitchFamily="34" charset="0"/>
                <a:cs typeface="Arial"/>
              </a:rPr>
              <a:t>Information </a:t>
            </a:r>
            <a:r>
              <a:rPr sz="1500" spc="-64" dirty="0">
                <a:latin typeface="Verdana" panose="020B0604030504040204" pitchFamily="34" charset="0"/>
                <a:ea typeface="Verdana" panose="020B0604030504040204" pitchFamily="34" charset="0"/>
                <a:cs typeface="Arial"/>
              </a:rPr>
              <a:t>is </a:t>
            </a:r>
            <a:r>
              <a:rPr sz="1500" spc="-56" dirty="0">
                <a:latin typeface="Verdana" panose="020B0604030504040204" pitchFamily="34" charset="0"/>
                <a:ea typeface="Verdana" panose="020B0604030504040204" pitchFamily="34" charset="0"/>
                <a:cs typeface="Arial"/>
              </a:rPr>
              <a:t>available </a:t>
            </a:r>
            <a:r>
              <a:rPr sz="1500" spc="-68" dirty="0">
                <a:latin typeface="Verdana" panose="020B0604030504040204" pitchFamily="34" charset="0"/>
                <a:ea typeface="Verdana" panose="020B0604030504040204" pitchFamily="34" charset="0"/>
                <a:cs typeface="Arial"/>
              </a:rPr>
              <a:t>even</a:t>
            </a:r>
            <a:r>
              <a:rPr sz="1500" spc="-217" dirty="0">
                <a:latin typeface="Verdana" panose="020B0604030504040204" pitchFamily="34" charset="0"/>
                <a:ea typeface="Verdana" panose="020B0604030504040204" pitchFamily="34" charset="0"/>
                <a:cs typeface="Arial"/>
              </a:rPr>
              <a:t> </a:t>
            </a:r>
            <a:r>
              <a:rPr sz="1500" spc="-38" dirty="0" smtClean="0">
                <a:latin typeface="Verdana" panose="020B0604030504040204" pitchFamily="34" charset="0"/>
                <a:ea typeface="Verdana" panose="020B0604030504040204" pitchFamily="34" charset="0"/>
                <a:cs typeface="Arial"/>
              </a:rPr>
              <a:t>when </a:t>
            </a:r>
            <a:r>
              <a:rPr sz="1500" spc="-75" dirty="0">
                <a:latin typeface="Verdana" panose="020B0604030504040204" pitchFamily="34" charset="0"/>
                <a:ea typeface="Verdana" panose="020B0604030504040204" pitchFamily="34" charset="0"/>
                <a:cs typeface="Arial"/>
              </a:rPr>
              <a:t>sources </a:t>
            </a:r>
            <a:r>
              <a:rPr sz="1500" spc="-56" dirty="0">
                <a:latin typeface="Verdana" panose="020B0604030504040204" pitchFamily="34" charset="0"/>
                <a:ea typeface="Verdana" panose="020B0604030504040204" pitchFamily="34" charset="0"/>
                <a:cs typeface="Arial"/>
              </a:rPr>
              <a:t>are</a:t>
            </a:r>
            <a:r>
              <a:rPr sz="1500" spc="-135" dirty="0">
                <a:latin typeface="Verdana" panose="020B0604030504040204" pitchFamily="34" charset="0"/>
                <a:ea typeface="Verdana" panose="020B0604030504040204" pitchFamily="34" charset="0"/>
                <a:cs typeface="Arial"/>
              </a:rPr>
              <a:t> </a:t>
            </a:r>
            <a:r>
              <a:rPr sz="1500" dirty="0">
                <a:latin typeface="Verdana" panose="020B0604030504040204" pitchFamily="34" charset="0"/>
                <a:ea typeface="Verdana" panose="020B0604030504040204" pitchFamily="34" charset="0"/>
                <a:cs typeface="Arial"/>
              </a:rPr>
              <a:t>not</a:t>
            </a:r>
          </a:p>
          <a:p>
            <a:pPr marL="567214" marR="236696" lvl="1" indent="-214789">
              <a:lnSpc>
                <a:spcPts val="1379"/>
              </a:lnSpc>
              <a:spcBef>
                <a:spcPts val="1200"/>
              </a:spcBef>
              <a:buChar char="–"/>
              <a:tabLst>
                <a:tab pos="567214" algn="l"/>
                <a:tab pos="567690" algn="l"/>
              </a:tabLst>
            </a:pPr>
            <a:r>
              <a:rPr lang="sv-SE" sz="1500" spc="-71" dirty="0">
                <a:latin typeface="Verdana" panose="020B0604030504040204" pitchFamily="34" charset="0"/>
                <a:ea typeface="Verdana" panose="020B0604030504040204" pitchFamily="34" charset="0"/>
                <a:cs typeface="Arial"/>
              </a:rPr>
              <a:t>Q</a:t>
            </a:r>
            <a:r>
              <a:rPr sz="1500" spc="-49" dirty="0" err="1" smtClean="0">
                <a:latin typeface="Verdana" panose="020B0604030504040204" pitchFamily="34" charset="0"/>
                <a:ea typeface="Verdana" panose="020B0604030504040204" pitchFamily="34" charset="0"/>
                <a:cs typeface="Arial"/>
              </a:rPr>
              <a:t>ueries</a:t>
            </a:r>
            <a:r>
              <a:rPr lang="sv-SE" sz="1500" spc="-49" dirty="0" smtClean="0">
                <a:latin typeface="Verdana" panose="020B0604030504040204" pitchFamily="34" charset="0"/>
                <a:ea typeface="Verdana" panose="020B0604030504040204" pitchFamily="34" charset="0"/>
                <a:cs typeface="Arial"/>
              </a:rPr>
              <a:t> for </a:t>
            </a:r>
            <a:r>
              <a:rPr lang="sv-SE" sz="1500" spc="-49" dirty="0" err="1" smtClean="0">
                <a:latin typeface="Verdana" panose="020B0604030504040204" pitchFamily="34" charset="0"/>
                <a:ea typeface="Verdana" panose="020B0604030504040204" pitchFamily="34" charset="0"/>
                <a:cs typeface="Arial"/>
              </a:rPr>
              <a:t>analysis</a:t>
            </a:r>
            <a:r>
              <a:rPr sz="1500" spc="-49" dirty="0" smtClean="0">
                <a:latin typeface="Verdana" panose="020B0604030504040204" pitchFamily="34" charset="0"/>
                <a:ea typeface="Verdana" panose="020B0604030504040204" pitchFamily="34" charset="0"/>
                <a:cs typeface="Arial"/>
              </a:rPr>
              <a:t> </a:t>
            </a:r>
            <a:r>
              <a:rPr sz="1500" spc="-71" dirty="0" smtClean="0">
                <a:latin typeface="Verdana" panose="020B0604030504040204" pitchFamily="34" charset="0"/>
                <a:ea typeface="Verdana" panose="020B0604030504040204" pitchFamily="34" charset="0"/>
                <a:cs typeface="Arial"/>
              </a:rPr>
              <a:t>do </a:t>
            </a:r>
            <a:r>
              <a:rPr sz="1500" dirty="0">
                <a:latin typeface="Verdana" panose="020B0604030504040204" pitchFamily="34" charset="0"/>
                <a:ea typeface="Verdana" panose="020B0604030504040204" pitchFamily="34" charset="0"/>
                <a:cs typeface="Arial"/>
              </a:rPr>
              <a:t>not</a:t>
            </a:r>
            <a:r>
              <a:rPr sz="1500" spc="-206" dirty="0">
                <a:latin typeface="Verdana" panose="020B0604030504040204" pitchFamily="34" charset="0"/>
                <a:ea typeface="Verdana" panose="020B0604030504040204" pitchFamily="34" charset="0"/>
                <a:cs typeface="Arial"/>
              </a:rPr>
              <a:t> </a:t>
            </a:r>
            <a:r>
              <a:rPr sz="1500" spc="-34" dirty="0" smtClean="0">
                <a:latin typeface="Verdana" panose="020B0604030504040204" pitchFamily="34" charset="0"/>
                <a:ea typeface="Verdana" panose="020B0604030504040204" pitchFamily="34" charset="0"/>
                <a:cs typeface="Arial"/>
              </a:rPr>
              <a:t>affect </a:t>
            </a:r>
            <a:r>
              <a:rPr sz="1500" spc="-38" dirty="0">
                <a:latin typeface="Verdana" panose="020B0604030504040204" pitchFamily="34" charset="0"/>
                <a:ea typeface="Verdana" panose="020B0604030504040204" pitchFamily="34" charset="0"/>
                <a:cs typeface="Arial"/>
              </a:rPr>
              <a:t>transaction</a:t>
            </a:r>
            <a:r>
              <a:rPr sz="1500" spc="-139" dirty="0">
                <a:latin typeface="Verdana" panose="020B0604030504040204" pitchFamily="34" charset="0"/>
                <a:ea typeface="Verdana" panose="020B0604030504040204" pitchFamily="34" charset="0"/>
                <a:cs typeface="Arial"/>
              </a:rPr>
              <a:t> </a:t>
            </a:r>
            <a:r>
              <a:rPr sz="1500" spc="-56" dirty="0" smtClean="0">
                <a:latin typeface="Verdana" panose="020B0604030504040204" pitchFamily="34" charset="0"/>
                <a:ea typeface="Verdana" panose="020B0604030504040204" pitchFamily="34" charset="0"/>
                <a:cs typeface="Arial"/>
              </a:rPr>
              <a:t>management</a:t>
            </a:r>
            <a:r>
              <a:rPr lang="sv-SE" sz="1500" spc="-56" dirty="0" smtClean="0">
                <a:latin typeface="Verdana" panose="020B0604030504040204" pitchFamily="34" charset="0"/>
                <a:ea typeface="Verdana" panose="020B0604030504040204" pitchFamily="34" charset="0"/>
                <a:cs typeface="Arial"/>
              </a:rPr>
              <a:t> in source systems</a:t>
            </a:r>
            <a:endParaRPr sz="1500" dirty="0">
              <a:latin typeface="Verdana" panose="020B0604030504040204" pitchFamily="34" charset="0"/>
              <a:ea typeface="Verdana" panose="020B0604030504040204" pitchFamily="34" charset="0"/>
              <a:cs typeface="Arial"/>
            </a:endParaRPr>
          </a:p>
          <a:p>
            <a:pPr marL="567214" marR="176213" lvl="1" indent="-214789">
              <a:lnSpc>
                <a:spcPts val="1379"/>
              </a:lnSpc>
              <a:spcBef>
                <a:spcPts val="1200"/>
              </a:spcBef>
              <a:buChar char="–"/>
              <a:tabLst>
                <a:tab pos="567214" algn="l"/>
                <a:tab pos="567690" algn="l"/>
              </a:tabLst>
            </a:pPr>
            <a:r>
              <a:rPr sz="1500" spc="-71" dirty="0">
                <a:latin typeface="Verdana" panose="020B0604030504040204" pitchFamily="34" charset="0"/>
                <a:ea typeface="Verdana" panose="020B0604030504040204" pitchFamily="34" charset="0"/>
                <a:cs typeface="Arial"/>
              </a:rPr>
              <a:t>Data </a:t>
            </a:r>
            <a:r>
              <a:rPr sz="1500" spc="-64" dirty="0">
                <a:latin typeface="Verdana" panose="020B0604030504040204" pitchFamily="34" charset="0"/>
                <a:ea typeface="Verdana" panose="020B0604030504040204" pitchFamily="34" charset="0"/>
                <a:cs typeface="Arial"/>
              </a:rPr>
              <a:t>is </a:t>
            </a:r>
            <a:r>
              <a:rPr sz="1500" spc="-30" dirty="0">
                <a:latin typeface="Verdana" panose="020B0604030504040204" pitchFamily="34" charset="0"/>
                <a:ea typeface="Verdana" panose="020B0604030504040204" pitchFamily="34" charset="0"/>
                <a:cs typeface="Arial"/>
              </a:rPr>
              <a:t>structured </a:t>
            </a:r>
            <a:r>
              <a:rPr sz="1500" spc="15" dirty="0">
                <a:latin typeface="Verdana" panose="020B0604030504040204" pitchFamily="34" charset="0"/>
                <a:ea typeface="Verdana" panose="020B0604030504040204" pitchFamily="34" charset="0"/>
                <a:cs typeface="Arial"/>
              </a:rPr>
              <a:t>to </a:t>
            </a:r>
            <a:r>
              <a:rPr sz="1500" spc="-23" dirty="0" smtClean="0">
                <a:latin typeface="Verdana" panose="020B0604030504040204" pitchFamily="34" charset="0"/>
                <a:ea typeface="Verdana" panose="020B0604030504040204" pitchFamily="34" charset="0"/>
                <a:cs typeface="Arial"/>
              </a:rPr>
              <a:t>facilitate </a:t>
            </a:r>
            <a:r>
              <a:rPr sz="1500" spc="-71" dirty="0">
                <a:latin typeface="Verdana" panose="020B0604030504040204" pitchFamily="34" charset="0"/>
                <a:ea typeface="Verdana" panose="020B0604030504040204" pitchFamily="34" charset="0"/>
                <a:cs typeface="Arial"/>
              </a:rPr>
              <a:t>analysis </a:t>
            </a:r>
            <a:r>
              <a:rPr sz="1500" spc="-23" dirty="0">
                <a:latin typeface="Verdana" panose="020B0604030504040204" pitchFamily="34" charset="0"/>
                <a:ea typeface="Verdana" panose="020B0604030504040204" pitchFamily="34" charset="0"/>
                <a:cs typeface="Arial"/>
              </a:rPr>
              <a:t>rather </a:t>
            </a:r>
            <a:r>
              <a:rPr sz="1500" spc="-26" dirty="0">
                <a:latin typeface="Verdana" panose="020B0604030504040204" pitchFamily="34" charset="0"/>
                <a:ea typeface="Verdana" panose="020B0604030504040204" pitchFamily="34" charset="0"/>
                <a:cs typeface="Arial"/>
              </a:rPr>
              <a:t>than</a:t>
            </a:r>
            <a:r>
              <a:rPr sz="1500" spc="-214" dirty="0">
                <a:latin typeface="Verdana" panose="020B0604030504040204" pitchFamily="34" charset="0"/>
                <a:ea typeface="Verdana" panose="020B0604030504040204" pitchFamily="34" charset="0"/>
                <a:cs typeface="Arial"/>
              </a:rPr>
              <a:t> </a:t>
            </a:r>
            <a:r>
              <a:rPr sz="1500" spc="-45" dirty="0">
                <a:latin typeface="Verdana" panose="020B0604030504040204" pitchFamily="34" charset="0"/>
                <a:ea typeface="Verdana" panose="020B0604030504040204" pitchFamily="34" charset="0"/>
                <a:cs typeface="Arial"/>
              </a:rPr>
              <a:t>transactions</a:t>
            </a:r>
            <a:endParaRPr sz="1500" dirty="0">
              <a:latin typeface="Verdana" panose="020B0604030504040204" pitchFamily="34" charset="0"/>
              <a:ea typeface="Verdana" panose="020B0604030504040204" pitchFamily="34" charset="0"/>
              <a:cs typeface="Arial"/>
            </a:endParaRPr>
          </a:p>
          <a:p>
            <a:pPr marL="567214" lvl="1" indent="-214789">
              <a:spcBef>
                <a:spcPts val="1200"/>
              </a:spcBef>
              <a:buChar char="–"/>
              <a:tabLst>
                <a:tab pos="567214" algn="l"/>
                <a:tab pos="567690" algn="l"/>
              </a:tabLst>
            </a:pPr>
            <a:r>
              <a:rPr sz="1500" spc="-71" dirty="0" smtClean="0">
                <a:latin typeface="Verdana" panose="020B0604030504040204" pitchFamily="34" charset="0"/>
                <a:ea typeface="Verdana" panose="020B0604030504040204" pitchFamily="34" charset="0"/>
                <a:cs typeface="Arial"/>
              </a:rPr>
              <a:t>Data </a:t>
            </a:r>
            <a:r>
              <a:rPr sz="1500" spc="-83" dirty="0">
                <a:latin typeface="Verdana" panose="020B0604030504040204" pitchFamily="34" charset="0"/>
                <a:ea typeface="Verdana" panose="020B0604030504040204" pitchFamily="34" charset="0"/>
                <a:cs typeface="Arial"/>
              </a:rPr>
              <a:t>can </a:t>
            </a:r>
            <a:r>
              <a:rPr sz="1500" spc="-56" dirty="0">
                <a:latin typeface="Verdana" panose="020B0604030504040204" pitchFamily="34" charset="0"/>
                <a:ea typeface="Verdana" panose="020B0604030504040204" pitchFamily="34" charset="0"/>
                <a:cs typeface="Arial"/>
              </a:rPr>
              <a:t>be</a:t>
            </a:r>
            <a:r>
              <a:rPr sz="1500" spc="-127" dirty="0">
                <a:latin typeface="Verdana" panose="020B0604030504040204" pitchFamily="34" charset="0"/>
                <a:ea typeface="Verdana" panose="020B0604030504040204" pitchFamily="34" charset="0"/>
                <a:cs typeface="Arial"/>
              </a:rPr>
              <a:t> </a:t>
            </a:r>
            <a:r>
              <a:rPr sz="1500" spc="-60" dirty="0">
                <a:latin typeface="Verdana" panose="020B0604030504040204" pitchFamily="34" charset="0"/>
                <a:ea typeface="Verdana" panose="020B0604030504040204" pitchFamily="34" charset="0"/>
                <a:cs typeface="Arial"/>
              </a:rPr>
              <a:t>summarized</a:t>
            </a:r>
            <a:endParaRPr sz="1500" dirty="0">
              <a:latin typeface="Verdana" panose="020B0604030504040204" pitchFamily="34" charset="0"/>
              <a:ea typeface="Verdana" panose="020B0604030504040204" pitchFamily="34" charset="0"/>
              <a:cs typeface="Arial"/>
            </a:endParaRPr>
          </a:p>
          <a:p>
            <a:pPr marL="567214" lvl="1" indent="-214789">
              <a:spcBef>
                <a:spcPts val="1200"/>
              </a:spcBef>
              <a:buChar char="–"/>
              <a:tabLst>
                <a:tab pos="567214" algn="l"/>
                <a:tab pos="567690" algn="l"/>
              </a:tabLst>
            </a:pPr>
            <a:r>
              <a:rPr sz="1500" spc="-41" dirty="0">
                <a:latin typeface="Verdana" panose="020B0604030504040204" pitchFamily="34" charset="0"/>
                <a:ea typeface="Verdana" panose="020B0604030504040204" pitchFamily="34" charset="0"/>
                <a:cs typeface="Arial"/>
              </a:rPr>
              <a:t>Historical </a:t>
            </a:r>
            <a:r>
              <a:rPr sz="1500" spc="-49" dirty="0">
                <a:latin typeface="Verdana" panose="020B0604030504040204" pitchFamily="34" charset="0"/>
                <a:ea typeface="Verdana" panose="020B0604030504040204" pitchFamily="34" charset="0"/>
                <a:cs typeface="Arial"/>
              </a:rPr>
              <a:t>data </a:t>
            </a:r>
            <a:r>
              <a:rPr sz="1500" spc="-83" dirty="0">
                <a:latin typeface="Verdana" panose="020B0604030504040204" pitchFamily="34" charset="0"/>
                <a:ea typeface="Verdana" panose="020B0604030504040204" pitchFamily="34" charset="0"/>
                <a:cs typeface="Arial"/>
              </a:rPr>
              <a:t>can </a:t>
            </a:r>
            <a:r>
              <a:rPr sz="1500" spc="-56" dirty="0">
                <a:latin typeface="Verdana" panose="020B0604030504040204" pitchFamily="34" charset="0"/>
                <a:ea typeface="Verdana" panose="020B0604030504040204" pitchFamily="34" charset="0"/>
                <a:cs typeface="Arial"/>
              </a:rPr>
              <a:t>be</a:t>
            </a:r>
            <a:r>
              <a:rPr sz="1500" spc="-165" dirty="0">
                <a:latin typeface="Verdana" panose="020B0604030504040204" pitchFamily="34" charset="0"/>
                <a:ea typeface="Verdana" panose="020B0604030504040204" pitchFamily="34" charset="0"/>
                <a:cs typeface="Arial"/>
              </a:rPr>
              <a:t> </a:t>
            </a:r>
            <a:r>
              <a:rPr sz="1500" spc="-75" dirty="0">
                <a:latin typeface="Verdana" panose="020B0604030504040204" pitchFamily="34" charset="0"/>
                <a:ea typeface="Verdana" panose="020B0604030504040204" pitchFamily="34" charset="0"/>
                <a:cs typeface="Arial"/>
              </a:rPr>
              <a:t>managed</a:t>
            </a:r>
            <a:endParaRPr sz="1500" dirty="0">
              <a:latin typeface="Verdana" panose="020B0604030504040204" pitchFamily="34" charset="0"/>
              <a:ea typeface="Verdana" panose="020B0604030504040204" pitchFamily="34" charset="0"/>
              <a:cs typeface="Arial"/>
            </a:endParaRPr>
          </a:p>
          <a:p>
            <a:pPr marL="566738" marR="30480" lvl="1" indent="-214313">
              <a:lnSpc>
                <a:spcPts val="1379"/>
              </a:lnSpc>
              <a:spcBef>
                <a:spcPts val="1200"/>
              </a:spcBef>
              <a:buChar char="–"/>
              <a:tabLst>
                <a:tab pos="567214" algn="l"/>
                <a:tab pos="567690" algn="l"/>
              </a:tabLst>
            </a:pPr>
            <a:r>
              <a:rPr sz="1500" spc="-71" dirty="0">
                <a:latin typeface="Verdana" panose="020B0604030504040204" pitchFamily="34" charset="0"/>
                <a:ea typeface="Verdana" panose="020B0604030504040204" pitchFamily="34" charset="0"/>
                <a:cs typeface="Arial"/>
              </a:rPr>
              <a:t>Data </a:t>
            </a:r>
            <a:r>
              <a:rPr sz="1500" spc="-68" dirty="0">
                <a:latin typeface="Verdana" panose="020B0604030504040204" pitchFamily="34" charset="0"/>
                <a:ea typeface="Verdana" panose="020B0604030504040204" pitchFamily="34" charset="0"/>
                <a:cs typeface="Arial"/>
              </a:rPr>
              <a:t>warehouses </a:t>
            </a:r>
            <a:r>
              <a:rPr sz="1500" spc="-83" dirty="0">
                <a:latin typeface="Verdana" panose="020B0604030504040204" pitchFamily="34" charset="0"/>
                <a:ea typeface="Verdana" panose="020B0604030504040204" pitchFamily="34" charset="0"/>
                <a:cs typeface="Arial"/>
              </a:rPr>
              <a:t>can </a:t>
            </a:r>
            <a:r>
              <a:rPr sz="1500" spc="-75" dirty="0">
                <a:latin typeface="Verdana" panose="020B0604030504040204" pitchFamily="34" charset="0"/>
                <a:ea typeface="Verdana" panose="020B0604030504040204" pitchFamily="34" charset="0"/>
                <a:cs typeface="Arial"/>
              </a:rPr>
              <a:t>have </a:t>
            </a:r>
            <a:r>
              <a:rPr sz="1500" spc="-49" dirty="0">
                <a:latin typeface="Verdana" panose="020B0604030504040204" pitchFamily="34" charset="0"/>
                <a:ea typeface="Verdana" panose="020B0604030504040204" pitchFamily="34" charset="0"/>
                <a:cs typeface="Arial"/>
              </a:rPr>
              <a:t>specific </a:t>
            </a:r>
            <a:r>
              <a:rPr sz="1500" spc="-64" dirty="0" smtClean="0">
                <a:latin typeface="Verdana" panose="020B0604030504040204" pitchFamily="34" charset="0"/>
                <a:ea typeface="Verdana" panose="020B0604030504040204" pitchFamily="34" charset="0"/>
                <a:cs typeface="Arial"/>
              </a:rPr>
              <a:t>design </a:t>
            </a:r>
            <a:r>
              <a:rPr sz="1500" spc="-38" dirty="0">
                <a:latin typeface="Verdana" panose="020B0604030504040204" pitchFamily="34" charset="0"/>
                <a:ea typeface="Verdana" panose="020B0604030504040204" pitchFamily="34" charset="0"/>
                <a:cs typeface="Arial"/>
              </a:rPr>
              <a:t>solutions </a:t>
            </a:r>
            <a:r>
              <a:rPr sz="1500" spc="-4" dirty="0">
                <a:latin typeface="Verdana" panose="020B0604030504040204" pitchFamily="34" charset="0"/>
                <a:ea typeface="Verdana" panose="020B0604030504040204" pitchFamily="34" charset="0"/>
                <a:cs typeface="Arial"/>
              </a:rPr>
              <a:t>for </a:t>
            </a:r>
            <a:r>
              <a:rPr sz="1500" spc="-41" dirty="0">
                <a:latin typeface="Verdana" panose="020B0604030504040204" pitchFamily="34" charset="0"/>
                <a:ea typeface="Verdana" panose="020B0604030504040204" pitchFamily="34" charset="0"/>
                <a:cs typeface="Arial"/>
              </a:rPr>
              <a:t>performance  </a:t>
            </a:r>
            <a:r>
              <a:rPr sz="1500" spc="-4" dirty="0">
                <a:latin typeface="Verdana" panose="020B0604030504040204" pitchFamily="34" charset="0"/>
                <a:ea typeface="Verdana" panose="020B0604030504040204" pitchFamily="34" charset="0"/>
                <a:cs typeface="Arial"/>
              </a:rPr>
              <a:t>optimatition </a:t>
            </a:r>
            <a:r>
              <a:rPr sz="1500" dirty="0">
                <a:latin typeface="Verdana" panose="020B0604030504040204" pitchFamily="34" charset="0"/>
                <a:ea typeface="Verdana" panose="020B0604030504040204" pitchFamily="34" charset="0"/>
                <a:cs typeface="Arial"/>
              </a:rPr>
              <a:t>of</a:t>
            </a:r>
            <a:r>
              <a:rPr sz="1500" spc="-248" dirty="0">
                <a:latin typeface="Verdana" panose="020B0604030504040204" pitchFamily="34" charset="0"/>
                <a:ea typeface="Verdana" panose="020B0604030504040204" pitchFamily="34" charset="0"/>
                <a:cs typeface="Arial"/>
              </a:rPr>
              <a:t> </a:t>
            </a:r>
            <a:r>
              <a:rPr sz="1500" spc="-71" dirty="0">
                <a:latin typeface="Verdana" panose="020B0604030504040204" pitchFamily="34" charset="0"/>
                <a:ea typeface="Verdana" panose="020B0604030504040204" pitchFamily="34" charset="0"/>
                <a:cs typeface="Arial"/>
              </a:rPr>
              <a:t>analysis </a:t>
            </a:r>
            <a:r>
              <a:rPr sz="1500" spc="-60" dirty="0">
                <a:latin typeface="Verdana" panose="020B0604030504040204" pitchFamily="34" charset="0"/>
                <a:ea typeface="Verdana" panose="020B0604030504040204" pitchFamily="34" charset="0"/>
                <a:cs typeface="Arial"/>
              </a:rPr>
              <a:t>and </a:t>
            </a:r>
            <a:r>
              <a:rPr sz="1500" spc="-8" dirty="0" smtClean="0">
                <a:latin typeface="Verdana" panose="020B0604030504040204" pitchFamily="34" charset="0"/>
                <a:ea typeface="Verdana" panose="020B0604030504040204" pitchFamily="34" charset="0"/>
                <a:cs typeface="Arial"/>
              </a:rPr>
              <a:t>report </a:t>
            </a:r>
            <a:r>
              <a:rPr sz="1500" spc="-45" dirty="0">
                <a:latin typeface="Verdana" panose="020B0604030504040204" pitchFamily="34" charset="0"/>
                <a:ea typeface="Verdana" panose="020B0604030504040204" pitchFamily="34" charset="0"/>
                <a:cs typeface="Arial"/>
              </a:rPr>
              <a:t>applications</a:t>
            </a:r>
            <a:endParaRPr sz="1500" dirty="0">
              <a:latin typeface="Verdana" panose="020B0604030504040204" pitchFamily="34" charset="0"/>
              <a:ea typeface="Verdana" panose="020B0604030504040204" pitchFamily="34" charset="0"/>
              <a:cs typeface="Arial"/>
            </a:endParaRPr>
          </a:p>
        </p:txBody>
      </p:sp>
      <p:sp>
        <p:nvSpPr>
          <p:cNvPr id="4" name="object 10"/>
          <p:cNvSpPr txBox="1"/>
          <p:nvPr/>
        </p:nvSpPr>
        <p:spPr>
          <a:xfrm>
            <a:off x="699341" y="603663"/>
            <a:ext cx="7793018" cy="430887"/>
          </a:xfrm>
          <a:prstGeom prst="rect">
            <a:avLst/>
          </a:prstGeom>
        </p:spPr>
        <p:txBody>
          <a:bodyPr vert="horz" wrap="square" lIns="0" tIns="0" rIns="0" bIns="0" rtlCol="0">
            <a:spAutoFit/>
          </a:bodyPr>
          <a:lstStyle/>
          <a:p>
            <a:pPr marL="9525"/>
            <a:r>
              <a:rPr sz="2800" b="1" spc="-274" dirty="0">
                <a:latin typeface="Verdana" panose="020B0604030504040204" pitchFamily="34" charset="0"/>
                <a:ea typeface="Verdana" panose="020B0604030504040204" pitchFamily="34" charset="0"/>
                <a:cs typeface="Arial"/>
              </a:rPr>
              <a:t>DW </a:t>
            </a:r>
            <a:r>
              <a:rPr sz="2800" b="1" spc="-101" dirty="0">
                <a:latin typeface="Verdana" panose="020B0604030504040204" pitchFamily="34" charset="0"/>
                <a:ea typeface="Verdana" panose="020B0604030504040204" pitchFamily="34" charset="0"/>
                <a:cs typeface="Arial"/>
              </a:rPr>
              <a:t>Architectures:</a:t>
            </a:r>
            <a:r>
              <a:rPr sz="2800" b="1" spc="-120" dirty="0">
                <a:latin typeface="Verdana" panose="020B0604030504040204" pitchFamily="34" charset="0"/>
                <a:ea typeface="Verdana" panose="020B0604030504040204" pitchFamily="34" charset="0"/>
                <a:cs typeface="Arial"/>
              </a:rPr>
              <a:t> </a:t>
            </a:r>
            <a:r>
              <a:rPr sz="2800" b="1" spc="-210" dirty="0" smtClean="0">
                <a:latin typeface="Verdana" panose="020B0604030504040204" pitchFamily="34" charset="0"/>
                <a:ea typeface="Verdana" panose="020B0604030504040204" pitchFamily="34" charset="0"/>
                <a:cs typeface="Arial"/>
              </a:rPr>
              <a:t>Two-Layer</a:t>
            </a:r>
            <a:r>
              <a:rPr lang="sv-SE" sz="2800" b="1" spc="-210" dirty="0" smtClean="0">
                <a:latin typeface="Verdana" panose="020B0604030504040204" pitchFamily="34" charset="0"/>
                <a:ea typeface="Verdana" panose="020B0604030504040204" pitchFamily="34" charset="0"/>
                <a:cs typeface="Arial"/>
              </a:rPr>
              <a:t> for </a:t>
            </a:r>
            <a:r>
              <a:rPr lang="sv-SE" sz="2800" b="1" spc="-210" dirty="0" err="1" smtClean="0">
                <a:latin typeface="Verdana" panose="020B0604030504040204" pitchFamily="34" charset="0"/>
                <a:ea typeface="Verdana" panose="020B0604030504040204" pitchFamily="34" charset="0"/>
                <a:cs typeface="Arial"/>
              </a:rPr>
              <a:t>Analysis</a:t>
            </a:r>
            <a:endParaRPr sz="2800" b="1" dirty="0">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30474189"/>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824776" y="592246"/>
            <a:ext cx="5232082" cy="430887"/>
          </a:xfrm>
          <a:prstGeom prst="rect">
            <a:avLst/>
          </a:prstGeom>
        </p:spPr>
        <p:txBody>
          <a:bodyPr vert="horz" wrap="square" lIns="0" tIns="0" rIns="0" bIns="0" rtlCol="0">
            <a:spAutoFit/>
          </a:bodyPr>
          <a:lstStyle/>
          <a:p>
            <a:pPr marL="9525"/>
            <a:r>
              <a:rPr sz="2800" b="1" spc="-188" dirty="0" smtClean="0">
                <a:latin typeface="Verdana" panose="020B0604030504040204" pitchFamily="34" charset="0"/>
                <a:ea typeface="Verdana" panose="020B0604030504040204" pitchFamily="34" charset="0"/>
                <a:cs typeface="Arial"/>
              </a:rPr>
              <a:t>Data</a:t>
            </a:r>
            <a:r>
              <a:rPr sz="2800" b="1" spc="-161" dirty="0" smtClean="0">
                <a:latin typeface="Verdana" panose="020B0604030504040204" pitchFamily="34" charset="0"/>
                <a:ea typeface="Verdana" panose="020B0604030504040204" pitchFamily="34" charset="0"/>
                <a:cs typeface="Arial"/>
              </a:rPr>
              <a:t> </a:t>
            </a:r>
            <a:r>
              <a:rPr sz="2800" b="1" spc="15" dirty="0">
                <a:latin typeface="Verdana" panose="020B0604030504040204" pitchFamily="34" charset="0"/>
                <a:ea typeface="Verdana" panose="020B0604030504040204" pitchFamily="34" charset="0"/>
                <a:cs typeface="Arial"/>
              </a:rPr>
              <a:t>Mart</a:t>
            </a:r>
            <a:endParaRPr sz="2800" b="1" dirty="0">
              <a:latin typeface="Verdana" panose="020B0604030504040204" pitchFamily="34" charset="0"/>
              <a:ea typeface="Verdana" panose="020B0604030504040204" pitchFamily="34" charset="0"/>
              <a:cs typeface="Arial"/>
            </a:endParaRPr>
          </a:p>
        </p:txBody>
      </p:sp>
      <p:sp>
        <p:nvSpPr>
          <p:cNvPr id="8" name="object 8"/>
          <p:cNvSpPr txBox="1"/>
          <p:nvPr/>
        </p:nvSpPr>
        <p:spPr>
          <a:xfrm>
            <a:off x="824775" y="1402883"/>
            <a:ext cx="3810287" cy="2068515"/>
          </a:xfrm>
          <a:prstGeom prst="rect">
            <a:avLst/>
          </a:prstGeom>
        </p:spPr>
        <p:txBody>
          <a:bodyPr vert="horz" wrap="square" lIns="0" tIns="0" rIns="0" bIns="0" rtlCol="0">
            <a:spAutoFit/>
          </a:bodyPr>
          <a:lstStyle/>
          <a:p>
            <a:pPr marL="266700" marR="68104" indent="-257175">
              <a:lnSpc>
                <a:spcPts val="1785"/>
              </a:lnSpc>
              <a:buChar char="•"/>
              <a:tabLst>
                <a:tab pos="266224" algn="l"/>
                <a:tab pos="266700" algn="l"/>
              </a:tabLst>
            </a:pPr>
            <a:r>
              <a:rPr sz="1650" spc="-71" dirty="0">
                <a:latin typeface="Verdana" panose="020B0604030504040204" pitchFamily="34" charset="0"/>
                <a:ea typeface="Verdana" panose="020B0604030504040204" pitchFamily="34" charset="0"/>
                <a:cs typeface="Arial"/>
              </a:rPr>
              <a:t>“</a:t>
            </a:r>
            <a:r>
              <a:rPr sz="1650" b="1" spc="-71" dirty="0">
                <a:latin typeface="Verdana" panose="020B0604030504040204" pitchFamily="34" charset="0"/>
                <a:ea typeface="Verdana" panose="020B0604030504040204" pitchFamily="34" charset="0"/>
                <a:cs typeface="Arial"/>
              </a:rPr>
              <a:t>A </a:t>
            </a:r>
            <a:r>
              <a:rPr sz="1650" b="1" spc="-68" dirty="0">
                <a:latin typeface="Verdana" panose="020B0604030504040204" pitchFamily="34" charset="0"/>
                <a:ea typeface="Verdana" panose="020B0604030504040204" pitchFamily="34" charset="0"/>
                <a:cs typeface="Arial"/>
              </a:rPr>
              <a:t>data </a:t>
            </a:r>
            <a:r>
              <a:rPr sz="1650" b="1" spc="-19" dirty="0">
                <a:latin typeface="Verdana" panose="020B0604030504040204" pitchFamily="34" charset="0"/>
                <a:ea typeface="Verdana" panose="020B0604030504040204" pitchFamily="34" charset="0"/>
                <a:cs typeface="Arial"/>
              </a:rPr>
              <a:t>mart </a:t>
            </a:r>
            <a:r>
              <a:rPr sz="1650" b="1" spc="-90" dirty="0">
                <a:latin typeface="Verdana" panose="020B0604030504040204" pitchFamily="34" charset="0"/>
                <a:ea typeface="Verdana" panose="020B0604030504040204" pitchFamily="34" charset="0"/>
                <a:cs typeface="Arial"/>
              </a:rPr>
              <a:t>is </a:t>
            </a:r>
            <a:r>
              <a:rPr sz="1650" b="1" spc="-131" dirty="0">
                <a:latin typeface="Verdana" panose="020B0604030504040204" pitchFamily="34" charset="0"/>
                <a:ea typeface="Verdana" panose="020B0604030504040204" pitchFamily="34" charset="0"/>
                <a:cs typeface="Arial"/>
              </a:rPr>
              <a:t>a </a:t>
            </a:r>
            <a:r>
              <a:rPr sz="1650" b="1" spc="-86" dirty="0">
                <a:latin typeface="Verdana" panose="020B0604030504040204" pitchFamily="34" charset="0"/>
                <a:ea typeface="Verdana" panose="020B0604030504040204" pitchFamily="34" charset="0"/>
                <a:cs typeface="Arial"/>
              </a:rPr>
              <a:t>subset </a:t>
            </a:r>
            <a:r>
              <a:rPr sz="1650" b="1" spc="-11" dirty="0">
                <a:latin typeface="Verdana" panose="020B0604030504040204" pitchFamily="34" charset="0"/>
                <a:ea typeface="Verdana" panose="020B0604030504040204" pitchFamily="34" charset="0"/>
                <a:cs typeface="Arial"/>
              </a:rPr>
              <a:t>or </a:t>
            </a:r>
            <a:r>
              <a:rPr sz="1650" b="1" spc="-94" dirty="0">
                <a:latin typeface="Verdana" panose="020B0604030504040204" pitchFamily="34" charset="0"/>
                <a:ea typeface="Verdana" panose="020B0604030504040204" pitchFamily="34" charset="0"/>
                <a:cs typeface="Arial"/>
              </a:rPr>
              <a:t>an  </a:t>
            </a:r>
            <a:r>
              <a:rPr sz="1650" b="1" spc="-75" dirty="0">
                <a:latin typeface="Verdana" panose="020B0604030504040204" pitchFamily="34" charset="0"/>
                <a:ea typeface="Verdana" panose="020B0604030504040204" pitchFamily="34" charset="0"/>
                <a:cs typeface="Arial"/>
              </a:rPr>
              <a:t>aggregation </a:t>
            </a:r>
            <a:r>
              <a:rPr sz="1650" b="1" spc="-4" dirty="0">
                <a:latin typeface="Verdana" panose="020B0604030504040204" pitchFamily="34" charset="0"/>
                <a:ea typeface="Verdana" panose="020B0604030504040204" pitchFamily="34" charset="0"/>
                <a:cs typeface="Arial"/>
              </a:rPr>
              <a:t>of </a:t>
            </a:r>
            <a:r>
              <a:rPr sz="1650" b="1" spc="-23" dirty="0">
                <a:latin typeface="Verdana" panose="020B0604030504040204" pitchFamily="34" charset="0"/>
                <a:ea typeface="Verdana" panose="020B0604030504040204" pitchFamily="34" charset="0"/>
                <a:cs typeface="Arial"/>
              </a:rPr>
              <a:t>the </a:t>
            </a:r>
            <a:r>
              <a:rPr sz="1650" b="1" spc="-68" dirty="0">
                <a:latin typeface="Verdana" panose="020B0604030504040204" pitchFamily="34" charset="0"/>
                <a:ea typeface="Verdana" panose="020B0604030504040204" pitchFamily="34" charset="0"/>
                <a:cs typeface="Arial"/>
              </a:rPr>
              <a:t>data </a:t>
            </a:r>
            <a:r>
              <a:rPr sz="1650" b="1" spc="-56" dirty="0" smtClean="0">
                <a:latin typeface="Verdana" panose="020B0604030504040204" pitchFamily="34" charset="0"/>
                <a:ea typeface="Verdana" panose="020B0604030504040204" pitchFamily="34" charset="0"/>
                <a:cs typeface="Arial"/>
              </a:rPr>
              <a:t>stored </a:t>
            </a:r>
            <a:r>
              <a:rPr sz="1650" b="1" spc="8" dirty="0">
                <a:latin typeface="Verdana" panose="020B0604030504040204" pitchFamily="34" charset="0"/>
                <a:ea typeface="Verdana" panose="020B0604030504040204" pitchFamily="34" charset="0"/>
                <a:cs typeface="Arial"/>
              </a:rPr>
              <a:t>to </a:t>
            </a:r>
            <a:r>
              <a:rPr sz="1650" b="1" spc="-131" dirty="0">
                <a:latin typeface="Verdana" panose="020B0604030504040204" pitchFamily="34" charset="0"/>
                <a:ea typeface="Verdana" panose="020B0604030504040204" pitchFamily="34" charset="0"/>
                <a:cs typeface="Arial"/>
              </a:rPr>
              <a:t>a </a:t>
            </a:r>
            <a:r>
              <a:rPr sz="1650" b="1" spc="-38" dirty="0">
                <a:latin typeface="Verdana" panose="020B0604030504040204" pitchFamily="34" charset="0"/>
                <a:ea typeface="Verdana" panose="020B0604030504040204" pitchFamily="34" charset="0"/>
                <a:cs typeface="Arial"/>
              </a:rPr>
              <a:t>primary </a:t>
            </a:r>
            <a:r>
              <a:rPr sz="1650" b="1" spc="-68" dirty="0">
                <a:latin typeface="Verdana" panose="020B0604030504040204" pitchFamily="34" charset="0"/>
                <a:ea typeface="Verdana" panose="020B0604030504040204" pitchFamily="34" charset="0"/>
                <a:cs typeface="Arial"/>
              </a:rPr>
              <a:t>data </a:t>
            </a:r>
            <a:r>
              <a:rPr sz="1650" b="1" spc="-75" dirty="0">
                <a:latin typeface="Verdana" panose="020B0604030504040204" pitchFamily="34" charset="0"/>
                <a:ea typeface="Verdana" panose="020B0604030504040204" pitchFamily="34" charset="0"/>
                <a:cs typeface="Arial"/>
              </a:rPr>
              <a:t>warehouse</a:t>
            </a:r>
            <a:r>
              <a:rPr sz="1650" spc="-75" dirty="0">
                <a:latin typeface="Verdana" panose="020B0604030504040204" pitchFamily="34" charset="0"/>
                <a:ea typeface="Verdana" panose="020B0604030504040204" pitchFamily="34" charset="0"/>
                <a:cs typeface="Arial"/>
              </a:rPr>
              <a:t>.</a:t>
            </a:r>
            <a:r>
              <a:rPr sz="1650" spc="-248" dirty="0">
                <a:latin typeface="Verdana" panose="020B0604030504040204" pitchFamily="34" charset="0"/>
                <a:ea typeface="Verdana" panose="020B0604030504040204" pitchFamily="34" charset="0"/>
                <a:cs typeface="Arial"/>
              </a:rPr>
              <a:t> </a:t>
            </a:r>
            <a:r>
              <a:rPr sz="1650" spc="19" dirty="0">
                <a:latin typeface="Verdana" panose="020B0604030504040204" pitchFamily="34" charset="0"/>
                <a:ea typeface="Verdana" panose="020B0604030504040204" pitchFamily="34" charset="0"/>
                <a:cs typeface="Arial"/>
              </a:rPr>
              <a:t>It </a:t>
            </a:r>
            <a:r>
              <a:rPr sz="1650" spc="-71" dirty="0" smtClean="0">
                <a:latin typeface="Verdana" panose="020B0604030504040204" pitchFamily="34" charset="0"/>
                <a:ea typeface="Verdana" panose="020B0604030504040204" pitchFamily="34" charset="0"/>
                <a:cs typeface="Arial"/>
              </a:rPr>
              <a:t>includes </a:t>
            </a:r>
            <a:r>
              <a:rPr sz="1650" spc="-131" dirty="0">
                <a:latin typeface="Verdana" panose="020B0604030504040204" pitchFamily="34" charset="0"/>
                <a:ea typeface="Verdana" panose="020B0604030504040204" pitchFamily="34" charset="0"/>
                <a:cs typeface="Arial"/>
              </a:rPr>
              <a:t>a </a:t>
            </a:r>
            <a:r>
              <a:rPr sz="1650" spc="-68" dirty="0">
                <a:latin typeface="Verdana" panose="020B0604030504040204" pitchFamily="34" charset="0"/>
                <a:ea typeface="Verdana" panose="020B0604030504040204" pitchFamily="34" charset="0"/>
                <a:cs typeface="Arial"/>
              </a:rPr>
              <a:t>set </a:t>
            </a:r>
            <a:r>
              <a:rPr sz="1650" spc="-4" dirty="0">
                <a:latin typeface="Verdana" panose="020B0604030504040204" pitchFamily="34" charset="0"/>
                <a:ea typeface="Verdana" panose="020B0604030504040204" pitchFamily="34" charset="0"/>
                <a:cs typeface="Arial"/>
              </a:rPr>
              <a:t>of </a:t>
            </a:r>
            <a:r>
              <a:rPr sz="1650" spc="-26" dirty="0">
                <a:latin typeface="Verdana" panose="020B0604030504040204" pitchFamily="34" charset="0"/>
                <a:ea typeface="Verdana" panose="020B0604030504040204" pitchFamily="34" charset="0"/>
                <a:cs typeface="Arial"/>
              </a:rPr>
              <a:t>information </a:t>
            </a:r>
            <a:r>
              <a:rPr sz="1650" spc="-98" dirty="0" smtClean="0">
                <a:latin typeface="Verdana" panose="020B0604030504040204" pitchFamily="34" charset="0"/>
                <a:ea typeface="Verdana" panose="020B0604030504040204" pitchFamily="34" charset="0"/>
                <a:cs typeface="Arial"/>
              </a:rPr>
              <a:t>pieces </a:t>
            </a:r>
            <a:r>
              <a:rPr sz="1650" spc="-53" dirty="0">
                <a:latin typeface="Verdana" panose="020B0604030504040204" pitchFamily="34" charset="0"/>
                <a:ea typeface="Verdana" panose="020B0604030504040204" pitchFamily="34" charset="0"/>
                <a:cs typeface="Arial"/>
              </a:rPr>
              <a:t>relevant </a:t>
            </a:r>
            <a:r>
              <a:rPr sz="1650" spc="8" dirty="0">
                <a:latin typeface="Verdana" panose="020B0604030504040204" pitchFamily="34" charset="0"/>
                <a:ea typeface="Verdana" panose="020B0604030504040204" pitchFamily="34" charset="0"/>
                <a:cs typeface="Arial"/>
              </a:rPr>
              <a:t>to </a:t>
            </a:r>
            <a:r>
              <a:rPr sz="1650" spc="-131" dirty="0">
                <a:latin typeface="Verdana" panose="020B0604030504040204" pitchFamily="34" charset="0"/>
                <a:ea typeface="Verdana" panose="020B0604030504040204" pitchFamily="34" charset="0"/>
                <a:cs typeface="Arial"/>
              </a:rPr>
              <a:t>a </a:t>
            </a:r>
            <a:r>
              <a:rPr sz="1650" b="1" spc="-71" dirty="0">
                <a:latin typeface="Verdana" panose="020B0604030504040204" pitchFamily="34" charset="0"/>
                <a:ea typeface="Verdana" panose="020B0604030504040204" pitchFamily="34" charset="0"/>
                <a:cs typeface="Arial"/>
              </a:rPr>
              <a:t>specific </a:t>
            </a:r>
            <a:r>
              <a:rPr sz="1650" b="1" spc="-101" dirty="0" smtClean="0">
                <a:latin typeface="Verdana" panose="020B0604030504040204" pitchFamily="34" charset="0"/>
                <a:ea typeface="Verdana" panose="020B0604030504040204" pitchFamily="34" charset="0"/>
                <a:cs typeface="Arial"/>
              </a:rPr>
              <a:t>business </a:t>
            </a:r>
            <a:r>
              <a:rPr sz="1650" b="1" spc="-83" dirty="0">
                <a:latin typeface="Verdana" panose="020B0604030504040204" pitchFamily="34" charset="0"/>
                <a:ea typeface="Verdana" panose="020B0604030504040204" pitchFamily="34" charset="0"/>
                <a:cs typeface="Arial"/>
              </a:rPr>
              <a:t>area, </a:t>
            </a:r>
            <a:r>
              <a:rPr sz="1650" b="1" spc="-53" dirty="0">
                <a:latin typeface="Verdana" panose="020B0604030504040204" pitchFamily="34" charset="0"/>
                <a:ea typeface="Verdana" panose="020B0604030504040204" pitchFamily="34" charset="0"/>
                <a:cs typeface="Arial"/>
              </a:rPr>
              <a:t>corporate  </a:t>
            </a:r>
            <a:r>
              <a:rPr sz="1650" b="1" spc="-41" dirty="0">
                <a:latin typeface="Verdana" panose="020B0604030504040204" pitchFamily="34" charset="0"/>
                <a:ea typeface="Verdana" panose="020B0604030504040204" pitchFamily="34" charset="0"/>
                <a:cs typeface="Arial"/>
              </a:rPr>
              <a:t>department</a:t>
            </a:r>
            <a:r>
              <a:rPr sz="1650" spc="-41" dirty="0">
                <a:latin typeface="Verdana" panose="020B0604030504040204" pitchFamily="34" charset="0"/>
                <a:ea typeface="Verdana" panose="020B0604030504040204" pitchFamily="34" charset="0"/>
                <a:cs typeface="Arial"/>
              </a:rPr>
              <a:t>, </a:t>
            </a:r>
            <a:r>
              <a:rPr sz="1650" spc="-11" dirty="0">
                <a:latin typeface="Verdana" panose="020B0604030504040204" pitchFamily="34" charset="0"/>
                <a:ea typeface="Verdana" panose="020B0604030504040204" pitchFamily="34" charset="0"/>
                <a:cs typeface="Arial"/>
              </a:rPr>
              <a:t>or </a:t>
            </a:r>
            <a:r>
              <a:rPr sz="1650" b="1" spc="-75" dirty="0">
                <a:latin typeface="Verdana" panose="020B0604030504040204" pitchFamily="34" charset="0"/>
                <a:ea typeface="Verdana" panose="020B0604030504040204" pitchFamily="34" charset="0"/>
                <a:cs typeface="Arial"/>
              </a:rPr>
              <a:t>category </a:t>
            </a:r>
            <a:r>
              <a:rPr sz="1650" b="1" spc="-4" dirty="0">
                <a:latin typeface="Verdana" panose="020B0604030504040204" pitchFamily="34" charset="0"/>
                <a:ea typeface="Verdana" panose="020B0604030504040204" pitchFamily="34" charset="0"/>
                <a:cs typeface="Arial"/>
              </a:rPr>
              <a:t>of </a:t>
            </a:r>
            <a:r>
              <a:rPr sz="1650" b="1" spc="-79" dirty="0" smtClean="0">
                <a:latin typeface="Verdana" panose="020B0604030504040204" pitchFamily="34" charset="0"/>
                <a:ea typeface="Verdana" panose="020B0604030504040204" pitchFamily="34" charset="0"/>
                <a:cs typeface="Arial"/>
              </a:rPr>
              <a:t>users</a:t>
            </a:r>
            <a:r>
              <a:rPr sz="1650" spc="-79" dirty="0">
                <a:latin typeface="Verdana" panose="020B0604030504040204" pitchFamily="34" charset="0"/>
                <a:ea typeface="Verdana" panose="020B0604030504040204" pitchFamily="34" charset="0"/>
                <a:cs typeface="Arial"/>
              </a:rPr>
              <a:t>.”</a:t>
            </a:r>
            <a:endParaRPr sz="1650" dirty="0">
              <a:latin typeface="Verdana" panose="020B0604030504040204" pitchFamily="34" charset="0"/>
              <a:ea typeface="Verdana" panose="020B0604030504040204" pitchFamily="34" charset="0"/>
              <a:cs typeface="Arial"/>
            </a:endParaRPr>
          </a:p>
          <a:p>
            <a:pPr marL="1929289">
              <a:spcBef>
                <a:spcPts val="150"/>
              </a:spcBef>
            </a:pPr>
            <a:r>
              <a:rPr sz="1275" i="1" spc="-34" dirty="0">
                <a:latin typeface="Arial"/>
                <a:cs typeface="Arial"/>
              </a:rPr>
              <a:t>Golfarelli </a:t>
            </a:r>
            <a:r>
              <a:rPr sz="1275" i="1" spc="19" dirty="0">
                <a:latin typeface="Arial"/>
                <a:cs typeface="Arial"/>
              </a:rPr>
              <a:t>&amp;</a:t>
            </a:r>
            <a:r>
              <a:rPr sz="1275" i="1" spc="-176" dirty="0">
                <a:latin typeface="Arial"/>
                <a:cs typeface="Arial"/>
              </a:rPr>
              <a:t> </a:t>
            </a:r>
            <a:r>
              <a:rPr sz="1275" i="1" spc="-98" dirty="0">
                <a:latin typeface="Arial"/>
                <a:cs typeface="Arial"/>
              </a:rPr>
              <a:t>Rizzi</a:t>
            </a:r>
            <a:endParaRPr sz="1275" dirty="0">
              <a:latin typeface="Arial"/>
              <a:cs typeface="Arial"/>
            </a:endParaRPr>
          </a:p>
        </p:txBody>
      </p:sp>
      <p:sp>
        <p:nvSpPr>
          <p:cNvPr id="9" name="object 9"/>
          <p:cNvSpPr/>
          <p:nvPr/>
        </p:nvSpPr>
        <p:spPr>
          <a:xfrm>
            <a:off x="2233423" y="3643320"/>
            <a:ext cx="756665" cy="528065"/>
          </a:xfrm>
          <a:prstGeom prst="rect">
            <a:avLst/>
          </a:prstGeom>
          <a:blipFill>
            <a:blip r:embed="rId2" cstate="print"/>
            <a:stretch>
              <a:fillRect/>
            </a:stretch>
          </a:blipFill>
        </p:spPr>
        <p:txBody>
          <a:bodyPr wrap="square" lIns="0" tIns="0" rIns="0" bIns="0" rtlCol="0"/>
          <a:lstStyle/>
          <a:p>
            <a:endParaRPr sz="1350"/>
          </a:p>
        </p:txBody>
      </p:sp>
      <p:sp>
        <p:nvSpPr>
          <p:cNvPr id="10" name="object 10"/>
          <p:cNvSpPr/>
          <p:nvPr/>
        </p:nvSpPr>
        <p:spPr>
          <a:xfrm>
            <a:off x="2268598" y="3664151"/>
            <a:ext cx="685767" cy="457162"/>
          </a:xfrm>
          <a:prstGeom prst="rect">
            <a:avLst/>
          </a:prstGeom>
          <a:blipFill>
            <a:blip r:embed="rId3" cstate="print"/>
            <a:stretch>
              <a:fillRect/>
            </a:stretch>
          </a:blipFill>
        </p:spPr>
        <p:txBody>
          <a:bodyPr wrap="square" lIns="0" tIns="0" rIns="0" bIns="0" rtlCol="0"/>
          <a:lstStyle/>
          <a:p>
            <a:endParaRPr sz="1350"/>
          </a:p>
        </p:txBody>
      </p:sp>
      <p:sp>
        <p:nvSpPr>
          <p:cNvPr id="11" name="object 11"/>
          <p:cNvSpPr/>
          <p:nvPr/>
        </p:nvSpPr>
        <p:spPr>
          <a:xfrm>
            <a:off x="2268594" y="3740341"/>
            <a:ext cx="685800" cy="76200"/>
          </a:xfrm>
          <a:custGeom>
            <a:avLst/>
            <a:gdLst/>
            <a:ahLst/>
            <a:cxnLst/>
            <a:rect l="l" t="t" r="r" b="b"/>
            <a:pathLst>
              <a:path w="914400" h="101600">
                <a:moveTo>
                  <a:pt x="914361" y="0"/>
                </a:moveTo>
                <a:lnTo>
                  <a:pt x="891054" y="32110"/>
                </a:lnTo>
                <a:lnTo>
                  <a:pt x="826152" y="59997"/>
                </a:lnTo>
                <a:lnTo>
                  <a:pt x="780456" y="71834"/>
                </a:lnTo>
                <a:lnTo>
                  <a:pt x="727185" y="81987"/>
                </a:lnTo>
                <a:lnTo>
                  <a:pt x="667280" y="90248"/>
                </a:lnTo>
                <a:lnTo>
                  <a:pt x="601682" y="96408"/>
                </a:lnTo>
                <a:lnTo>
                  <a:pt x="531333" y="100257"/>
                </a:lnTo>
                <a:lnTo>
                  <a:pt x="457174" y="101587"/>
                </a:lnTo>
                <a:lnTo>
                  <a:pt x="383018" y="100257"/>
                </a:lnTo>
                <a:lnTo>
                  <a:pt x="312672" y="96408"/>
                </a:lnTo>
                <a:lnTo>
                  <a:pt x="247077" y="90248"/>
                </a:lnTo>
                <a:lnTo>
                  <a:pt x="187174" y="81987"/>
                </a:lnTo>
                <a:lnTo>
                  <a:pt x="133904" y="71834"/>
                </a:lnTo>
                <a:lnTo>
                  <a:pt x="88208" y="59997"/>
                </a:lnTo>
                <a:lnTo>
                  <a:pt x="51029" y="46686"/>
                </a:lnTo>
                <a:lnTo>
                  <a:pt x="5983" y="16478"/>
                </a:lnTo>
                <a:lnTo>
                  <a:pt x="0" y="0"/>
                </a:lnTo>
              </a:path>
            </a:pathLst>
          </a:custGeom>
          <a:ln w="9525">
            <a:solidFill>
              <a:srgbClr val="46AAC5"/>
            </a:solidFill>
          </a:ln>
        </p:spPr>
        <p:txBody>
          <a:bodyPr wrap="square" lIns="0" tIns="0" rIns="0" bIns="0" rtlCol="0"/>
          <a:lstStyle/>
          <a:p>
            <a:endParaRPr sz="1350"/>
          </a:p>
        </p:txBody>
      </p:sp>
      <p:sp>
        <p:nvSpPr>
          <p:cNvPr id="12" name="object 12"/>
          <p:cNvSpPr/>
          <p:nvPr/>
        </p:nvSpPr>
        <p:spPr>
          <a:xfrm>
            <a:off x="2268592" y="3664150"/>
            <a:ext cx="685800" cy="457200"/>
          </a:xfrm>
          <a:custGeom>
            <a:avLst/>
            <a:gdLst/>
            <a:ahLst/>
            <a:cxnLst/>
            <a:rect l="l" t="t" r="r" b="b"/>
            <a:pathLst>
              <a:path w="914400" h="609600">
                <a:moveTo>
                  <a:pt x="0" y="101587"/>
                </a:moveTo>
                <a:lnTo>
                  <a:pt x="23307" y="69476"/>
                </a:lnTo>
                <a:lnTo>
                  <a:pt x="88209" y="41589"/>
                </a:lnTo>
                <a:lnTo>
                  <a:pt x="133905" y="29752"/>
                </a:lnTo>
                <a:lnTo>
                  <a:pt x="187176" y="19599"/>
                </a:lnTo>
                <a:lnTo>
                  <a:pt x="247081" y="11338"/>
                </a:lnTo>
                <a:lnTo>
                  <a:pt x="312679" y="5178"/>
                </a:lnTo>
                <a:lnTo>
                  <a:pt x="383028" y="1329"/>
                </a:lnTo>
                <a:lnTo>
                  <a:pt x="457187" y="0"/>
                </a:lnTo>
                <a:lnTo>
                  <a:pt x="531342" y="1329"/>
                </a:lnTo>
                <a:lnTo>
                  <a:pt x="601689" y="5178"/>
                </a:lnTo>
                <a:lnTo>
                  <a:pt x="667284" y="11338"/>
                </a:lnTo>
                <a:lnTo>
                  <a:pt x="727187" y="19599"/>
                </a:lnTo>
                <a:lnTo>
                  <a:pt x="780457" y="29752"/>
                </a:lnTo>
                <a:lnTo>
                  <a:pt x="826153" y="41589"/>
                </a:lnTo>
                <a:lnTo>
                  <a:pt x="863332" y="54900"/>
                </a:lnTo>
                <a:lnTo>
                  <a:pt x="908378" y="85108"/>
                </a:lnTo>
                <a:lnTo>
                  <a:pt x="914361" y="101587"/>
                </a:lnTo>
                <a:lnTo>
                  <a:pt x="914361" y="507961"/>
                </a:lnTo>
                <a:lnTo>
                  <a:pt x="891054" y="540067"/>
                </a:lnTo>
                <a:lnTo>
                  <a:pt x="826153" y="567954"/>
                </a:lnTo>
                <a:lnTo>
                  <a:pt x="780457" y="579791"/>
                </a:lnTo>
                <a:lnTo>
                  <a:pt x="727187" y="589946"/>
                </a:lnTo>
                <a:lnTo>
                  <a:pt x="667284" y="598208"/>
                </a:lnTo>
                <a:lnTo>
                  <a:pt x="601689" y="604369"/>
                </a:lnTo>
                <a:lnTo>
                  <a:pt x="531342" y="608219"/>
                </a:lnTo>
                <a:lnTo>
                  <a:pt x="457187" y="609549"/>
                </a:lnTo>
                <a:lnTo>
                  <a:pt x="383028" y="608219"/>
                </a:lnTo>
                <a:lnTo>
                  <a:pt x="312679" y="604369"/>
                </a:lnTo>
                <a:lnTo>
                  <a:pt x="247081" y="598208"/>
                </a:lnTo>
                <a:lnTo>
                  <a:pt x="187176" y="589946"/>
                </a:lnTo>
                <a:lnTo>
                  <a:pt x="133905" y="579791"/>
                </a:lnTo>
                <a:lnTo>
                  <a:pt x="88209" y="567954"/>
                </a:lnTo>
                <a:lnTo>
                  <a:pt x="51029" y="554643"/>
                </a:lnTo>
                <a:lnTo>
                  <a:pt x="5983" y="524437"/>
                </a:lnTo>
                <a:lnTo>
                  <a:pt x="0" y="507961"/>
                </a:lnTo>
                <a:lnTo>
                  <a:pt x="0" y="101587"/>
                </a:lnTo>
                <a:close/>
              </a:path>
            </a:pathLst>
          </a:custGeom>
          <a:ln w="9525">
            <a:solidFill>
              <a:srgbClr val="46AAC5"/>
            </a:solidFill>
          </a:ln>
        </p:spPr>
        <p:txBody>
          <a:bodyPr wrap="square" lIns="0" tIns="0" rIns="0" bIns="0" rtlCol="0"/>
          <a:lstStyle/>
          <a:p>
            <a:endParaRPr sz="1350"/>
          </a:p>
        </p:txBody>
      </p:sp>
      <p:sp>
        <p:nvSpPr>
          <p:cNvPr id="13" name="object 13"/>
          <p:cNvSpPr/>
          <p:nvPr/>
        </p:nvSpPr>
        <p:spPr>
          <a:xfrm>
            <a:off x="2404872" y="3871920"/>
            <a:ext cx="756665" cy="528065"/>
          </a:xfrm>
          <a:prstGeom prst="rect">
            <a:avLst/>
          </a:prstGeom>
          <a:blipFill>
            <a:blip r:embed="rId4" cstate="print"/>
            <a:stretch>
              <a:fillRect/>
            </a:stretch>
          </a:blipFill>
        </p:spPr>
        <p:txBody>
          <a:bodyPr wrap="square" lIns="0" tIns="0" rIns="0" bIns="0" rtlCol="0"/>
          <a:lstStyle/>
          <a:p>
            <a:endParaRPr sz="1350"/>
          </a:p>
        </p:txBody>
      </p:sp>
      <p:sp>
        <p:nvSpPr>
          <p:cNvPr id="14" name="object 14"/>
          <p:cNvSpPr/>
          <p:nvPr/>
        </p:nvSpPr>
        <p:spPr>
          <a:xfrm>
            <a:off x="2440039" y="3892732"/>
            <a:ext cx="685769" cy="457162"/>
          </a:xfrm>
          <a:prstGeom prst="rect">
            <a:avLst/>
          </a:prstGeom>
          <a:blipFill>
            <a:blip r:embed="rId5" cstate="print"/>
            <a:stretch>
              <a:fillRect/>
            </a:stretch>
          </a:blipFill>
        </p:spPr>
        <p:txBody>
          <a:bodyPr wrap="square" lIns="0" tIns="0" rIns="0" bIns="0" rtlCol="0"/>
          <a:lstStyle/>
          <a:p>
            <a:endParaRPr sz="1350"/>
          </a:p>
        </p:txBody>
      </p:sp>
      <p:sp>
        <p:nvSpPr>
          <p:cNvPr id="15" name="object 15"/>
          <p:cNvSpPr/>
          <p:nvPr/>
        </p:nvSpPr>
        <p:spPr>
          <a:xfrm>
            <a:off x="2440037" y="3968922"/>
            <a:ext cx="685800" cy="76200"/>
          </a:xfrm>
          <a:custGeom>
            <a:avLst/>
            <a:gdLst/>
            <a:ahLst/>
            <a:cxnLst/>
            <a:rect l="l" t="t" r="r" b="b"/>
            <a:pathLst>
              <a:path w="914400" h="101600">
                <a:moveTo>
                  <a:pt x="914361" y="0"/>
                </a:moveTo>
                <a:lnTo>
                  <a:pt x="891054" y="32110"/>
                </a:lnTo>
                <a:lnTo>
                  <a:pt x="826152" y="59997"/>
                </a:lnTo>
                <a:lnTo>
                  <a:pt x="780456" y="71834"/>
                </a:lnTo>
                <a:lnTo>
                  <a:pt x="727185" y="81987"/>
                </a:lnTo>
                <a:lnTo>
                  <a:pt x="667280" y="90248"/>
                </a:lnTo>
                <a:lnTo>
                  <a:pt x="601682" y="96408"/>
                </a:lnTo>
                <a:lnTo>
                  <a:pt x="531333" y="100257"/>
                </a:lnTo>
                <a:lnTo>
                  <a:pt x="457174" y="101587"/>
                </a:lnTo>
                <a:lnTo>
                  <a:pt x="383018" y="100257"/>
                </a:lnTo>
                <a:lnTo>
                  <a:pt x="312672" y="96408"/>
                </a:lnTo>
                <a:lnTo>
                  <a:pt x="247077" y="90248"/>
                </a:lnTo>
                <a:lnTo>
                  <a:pt x="187174" y="81987"/>
                </a:lnTo>
                <a:lnTo>
                  <a:pt x="133904" y="71834"/>
                </a:lnTo>
                <a:lnTo>
                  <a:pt x="88208" y="59997"/>
                </a:lnTo>
                <a:lnTo>
                  <a:pt x="51029" y="46686"/>
                </a:lnTo>
                <a:lnTo>
                  <a:pt x="5983" y="16478"/>
                </a:lnTo>
                <a:lnTo>
                  <a:pt x="0" y="0"/>
                </a:lnTo>
              </a:path>
            </a:pathLst>
          </a:custGeom>
          <a:ln w="9525">
            <a:solidFill>
              <a:srgbClr val="46AAC5"/>
            </a:solidFill>
          </a:ln>
        </p:spPr>
        <p:txBody>
          <a:bodyPr wrap="square" lIns="0" tIns="0" rIns="0" bIns="0" rtlCol="0"/>
          <a:lstStyle/>
          <a:p>
            <a:endParaRPr sz="1350"/>
          </a:p>
        </p:txBody>
      </p:sp>
      <p:sp>
        <p:nvSpPr>
          <p:cNvPr id="16" name="object 16"/>
          <p:cNvSpPr/>
          <p:nvPr/>
        </p:nvSpPr>
        <p:spPr>
          <a:xfrm>
            <a:off x="2440035" y="3892732"/>
            <a:ext cx="685800" cy="457200"/>
          </a:xfrm>
          <a:custGeom>
            <a:avLst/>
            <a:gdLst/>
            <a:ahLst/>
            <a:cxnLst/>
            <a:rect l="l" t="t" r="r" b="b"/>
            <a:pathLst>
              <a:path w="914400" h="609600">
                <a:moveTo>
                  <a:pt x="0" y="101587"/>
                </a:moveTo>
                <a:lnTo>
                  <a:pt x="23307" y="69476"/>
                </a:lnTo>
                <a:lnTo>
                  <a:pt x="88209" y="41589"/>
                </a:lnTo>
                <a:lnTo>
                  <a:pt x="133905" y="29752"/>
                </a:lnTo>
                <a:lnTo>
                  <a:pt x="187176" y="19599"/>
                </a:lnTo>
                <a:lnTo>
                  <a:pt x="247081" y="11338"/>
                </a:lnTo>
                <a:lnTo>
                  <a:pt x="312679" y="5178"/>
                </a:lnTo>
                <a:lnTo>
                  <a:pt x="383028" y="1329"/>
                </a:lnTo>
                <a:lnTo>
                  <a:pt x="457187" y="0"/>
                </a:lnTo>
                <a:lnTo>
                  <a:pt x="531342" y="1329"/>
                </a:lnTo>
                <a:lnTo>
                  <a:pt x="601689" y="5178"/>
                </a:lnTo>
                <a:lnTo>
                  <a:pt x="667284" y="11338"/>
                </a:lnTo>
                <a:lnTo>
                  <a:pt x="727187" y="19599"/>
                </a:lnTo>
                <a:lnTo>
                  <a:pt x="780457" y="29752"/>
                </a:lnTo>
                <a:lnTo>
                  <a:pt x="826153" y="41589"/>
                </a:lnTo>
                <a:lnTo>
                  <a:pt x="863332" y="54900"/>
                </a:lnTo>
                <a:lnTo>
                  <a:pt x="908378" y="85108"/>
                </a:lnTo>
                <a:lnTo>
                  <a:pt x="914361" y="101587"/>
                </a:lnTo>
                <a:lnTo>
                  <a:pt x="914361" y="507961"/>
                </a:lnTo>
                <a:lnTo>
                  <a:pt x="891054" y="540067"/>
                </a:lnTo>
                <a:lnTo>
                  <a:pt x="826153" y="567954"/>
                </a:lnTo>
                <a:lnTo>
                  <a:pt x="780457" y="579791"/>
                </a:lnTo>
                <a:lnTo>
                  <a:pt x="727187" y="589946"/>
                </a:lnTo>
                <a:lnTo>
                  <a:pt x="667284" y="598208"/>
                </a:lnTo>
                <a:lnTo>
                  <a:pt x="601689" y="604369"/>
                </a:lnTo>
                <a:lnTo>
                  <a:pt x="531342" y="608219"/>
                </a:lnTo>
                <a:lnTo>
                  <a:pt x="457187" y="609549"/>
                </a:lnTo>
                <a:lnTo>
                  <a:pt x="383028" y="608219"/>
                </a:lnTo>
                <a:lnTo>
                  <a:pt x="312679" y="604369"/>
                </a:lnTo>
                <a:lnTo>
                  <a:pt x="247081" y="598208"/>
                </a:lnTo>
                <a:lnTo>
                  <a:pt x="187176" y="589946"/>
                </a:lnTo>
                <a:lnTo>
                  <a:pt x="133905" y="579791"/>
                </a:lnTo>
                <a:lnTo>
                  <a:pt x="88209" y="567954"/>
                </a:lnTo>
                <a:lnTo>
                  <a:pt x="51029" y="554643"/>
                </a:lnTo>
                <a:lnTo>
                  <a:pt x="5983" y="524437"/>
                </a:lnTo>
                <a:lnTo>
                  <a:pt x="0" y="507961"/>
                </a:lnTo>
                <a:lnTo>
                  <a:pt x="0" y="101587"/>
                </a:lnTo>
                <a:close/>
              </a:path>
            </a:pathLst>
          </a:custGeom>
          <a:ln w="9525">
            <a:solidFill>
              <a:srgbClr val="46AAC5"/>
            </a:solidFill>
          </a:ln>
        </p:spPr>
        <p:txBody>
          <a:bodyPr wrap="square" lIns="0" tIns="0" rIns="0" bIns="0" rtlCol="0"/>
          <a:lstStyle/>
          <a:p>
            <a:endParaRPr sz="1350"/>
          </a:p>
        </p:txBody>
      </p:sp>
      <p:sp>
        <p:nvSpPr>
          <p:cNvPr id="17" name="object 17"/>
          <p:cNvSpPr txBox="1"/>
          <p:nvPr/>
        </p:nvSpPr>
        <p:spPr>
          <a:xfrm>
            <a:off x="1395304" y="3672741"/>
            <a:ext cx="775811" cy="138499"/>
          </a:xfrm>
          <a:prstGeom prst="rect">
            <a:avLst/>
          </a:prstGeom>
        </p:spPr>
        <p:txBody>
          <a:bodyPr vert="horz" wrap="square" lIns="0" tIns="0" rIns="0" bIns="0" rtlCol="0">
            <a:spAutoFit/>
          </a:bodyPr>
          <a:lstStyle/>
          <a:p>
            <a:pPr marL="9525"/>
            <a:r>
              <a:rPr sz="900" i="1" spc="-34" dirty="0">
                <a:solidFill>
                  <a:srgbClr val="17375E"/>
                </a:solidFill>
                <a:latin typeface="Arial"/>
                <a:cs typeface="Arial"/>
              </a:rPr>
              <a:t>Data</a:t>
            </a:r>
            <a:r>
              <a:rPr sz="900" i="1" spc="-116" dirty="0">
                <a:solidFill>
                  <a:srgbClr val="17375E"/>
                </a:solidFill>
                <a:latin typeface="Arial"/>
                <a:cs typeface="Arial"/>
              </a:rPr>
              <a:t> </a:t>
            </a:r>
            <a:r>
              <a:rPr sz="900" i="1" spc="-49" dirty="0">
                <a:solidFill>
                  <a:srgbClr val="17375E"/>
                </a:solidFill>
                <a:latin typeface="Arial"/>
                <a:cs typeface="Arial"/>
              </a:rPr>
              <a:t>warehouse</a:t>
            </a:r>
            <a:endParaRPr sz="900">
              <a:latin typeface="Arial"/>
              <a:cs typeface="Arial"/>
            </a:endParaRPr>
          </a:p>
        </p:txBody>
      </p:sp>
      <p:sp>
        <p:nvSpPr>
          <p:cNvPr id="18" name="object 18"/>
          <p:cNvSpPr/>
          <p:nvPr/>
        </p:nvSpPr>
        <p:spPr>
          <a:xfrm>
            <a:off x="1890523" y="4603441"/>
            <a:ext cx="470915" cy="299465"/>
          </a:xfrm>
          <a:prstGeom prst="rect">
            <a:avLst/>
          </a:prstGeom>
          <a:blipFill>
            <a:blip r:embed="rId6" cstate="print"/>
            <a:stretch>
              <a:fillRect/>
            </a:stretch>
          </a:blipFill>
        </p:spPr>
        <p:txBody>
          <a:bodyPr wrap="square" lIns="0" tIns="0" rIns="0" bIns="0" rtlCol="0"/>
          <a:lstStyle/>
          <a:p>
            <a:endParaRPr sz="1350"/>
          </a:p>
        </p:txBody>
      </p:sp>
      <p:sp>
        <p:nvSpPr>
          <p:cNvPr id="19" name="object 19"/>
          <p:cNvSpPr/>
          <p:nvPr/>
        </p:nvSpPr>
        <p:spPr>
          <a:xfrm>
            <a:off x="1925707" y="4623719"/>
            <a:ext cx="400031" cy="228571"/>
          </a:xfrm>
          <a:prstGeom prst="rect">
            <a:avLst/>
          </a:prstGeom>
          <a:blipFill>
            <a:blip r:embed="rId7" cstate="print"/>
            <a:stretch>
              <a:fillRect/>
            </a:stretch>
          </a:blipFill>
        </p:spPr>
        <p:txBody>
          <a:bodyPr wrap="square" lIns="0" tIns="0" rIns="0" bIns="0" rtlCol="0"/>
          <a:lstStyle/>
          <a:p>
            <a:endParaRPr sz="1350"/>
          </a:p>
        </p:txBody>
      </p:sp>
      <p:sp>
        <p:nvSpPr>
          <p:cNvPr id="20" name="object 20"/>
          <p:cNvSpPr/>
          <p:nvPr/>
        </p:nvSpPr>
        <p:spPr>
          <a:xfrm>
            <a:off x="1925709" y="4661813"/>
            <a:ext cx="400050" cy="38100"/>
          </a:xfrm>
          <a:custGeom>
            <a:avLst/>
            <a:gdLst/>
            <a:ahLst/>
            <a:cxnLst/>
            <a:rect l="l" t="t" r="r" b="b"/>
            <a:pathLst>
              <a:path w="533400" h="50800">
                <a:moveTo>
                  <a:pt x="533374" y="0"/>
                </a:moveTo>
                <a:lnTo>
                  <a:pt x="496962" y="25638"/>
                </a:lnTo>
                <a:lnTo>
                  <a:pt x="455261" y="35920"/>
                </a:lnTo>
                <a:lnTo>
                  <a:pt x="401287" y="43863"/>
                </a:lnTo>
                <a:lnTo>
                  <a:pt x="337581" y="48985"/>
                </a:lnTo>
                <a:lnTo>
                  <a:pt x="266687" y="50800"/>
                </a:lnTo>
                <a:lnTo>
                  <a:pt x="195788" y="48985"/>
                </a:lnTo>
                <a:lnTo>
                  <a:pt x="132081" y="43863"/>
                </a:lnTo>
                <a:lnTo>
                  <a:pt x="78108" y="35920"/>
                </a:lnTo>
                <a:lnTo>
                  <a:pt x="36409" y="25638"/>
                </a:lnTo>
                <a:lnTo>
                  <a:pt x="9525" y="13504"/>
                </a:lnTo>
                <a:lnTo>
                  <a:pt x="0" y="0"/>
                </a:lnTo>
              </a:path>
            </a:pathLst>
          </a:custGeom>
          <a:ln w="9525">
            <a:solidFill>
              <a:srgbClr val="4A7EBB"/>
            </a:solidFill>
          </a:ln>
        </p:spPr>
        <p:txBody>
          <a:bodyPr wrap="square" lIns="0" tIns="0" rIns="0" bIns="0" rtlCol="0"/>
          <a:lstStyle/>
          <a:p>
            <a:endParaRPr sz="1350"/>
          </a:p>
        </p:txBody>
      </p:sp>
      <p:sp>
        <p:nvSpPr>
          <p:cNvPr id="21" name="object 21"/>
          <p:cNvSpPr/>
          <p:nvPr/>
        </p:nvSpPr>
        <p:spPr>
          <a:xfrm>
            <a:off x="1925706" y="4623713"/>
            <a:ext cx="400050" cy="228600"/>
          </a:xfrm>
          <a:custGeom>
            <a:avLst/>
            <a:gdLst/>
            <a:ahLst/>
            <a:cxnLst/>
            <a:rect l="l" t="t" r="r" b="b"/>
            <a:pathLst>
              <a:path w="533400" h="304800">
                <a:moveTo>
                  <a:pt x="0" y="50800"/>
                </a:moveTo>
                <a:lnTo>
                  <a:pt x="36411" y="25161"/>
                </a:lnTo>
                <a:lnTo>
                  <a:pt x="78112" y="14879"/>
                </a:lnTo>
                <a:lnTo>
                  <a:pt x="132087" y="6936"/>
                </a:lnTo>
                <a:lnTo>
                  <a:pt x="195793" y="1814"/>
                </a:lnTo>
                <a:lnTo>
                  <a:pt x="266687" y="0"/>
                </a:lnTo>
                <a:lnTo>
                  <a:pt x="337585" y="1814"/>
                </a:lnTo>
                <a:lnTo>
                  <a:pt x="401292" y="6936"/>
                </a:lnTo>
                <a:lnTo>
                  <a:pt x="455266" y="14879"/>
                </a:lnTo>
                <a:lnTo>
                  <a:pt x="496965" y="25161"/>
                </a:lnTo>
                <a:lnTo>
                  <a:pt x="533374" y="50800"/>
                </a:lnTo>
                <a:lnTo>
                  <a:pt x="533374" y="253987"/>
                </a:lnTo>
                <a:lnTo>
                  <a:pt x="496965" y="279622"/>
                </a:lnTo>
                <a:lnTo>
                  <a:pt x="455266" y="289901"/>
                </a:lnTo>
                <a:lnTo>
                  <a:pt x="401292" y="297841"/>
                </a:lnTo>
                <a:lnTo>
                  <a:pt x="337585" y="302960"/>
                </a:lnTo>
                <a:lnTo>
                  <a:pt x="266687" y="304774"/>
                </a:lnTo>
                <a:lnTo>
                  <a:pt x="195793" y="302960"/>
                </a:lnTo>
                <a:lnTo>
                  <a:pt x="132087" y="297841"/>
                </a:lnTo>
                <a:lnTo>
                  <a:pt x="78112" y="289901"/>
                </a:lnTo>
                <a:lnTo>
                  <a:pt x="36411" y="279622"/>
                </a:lnTo>
                <a:lnTo>
                  <a:pt x="0" y="253987"/>
                </a:lnTo>
                <a:lnTo>
                  <a:pt x="0" y="50800"/>
                </a:lnTo>
                <a:close/>
              </a:path>
            </a:pathLst>
          </a:custGeom>
          <a:ln w="9525">
            <a:solidFill>
              <a:srgbClr val="4A7EBB"/>
            </a:solidFill>
          </a:ln>
        </p:spPr>
        <p:txBody>
          <a:bodyPr wrap="square" lIns="0" tIns="0" rIns="0" bIns="0" rtlCol="0"/>
          <a:lstStyle/>
          <a:p>
            <a:endParaRPr sz="1350"/>
          </a:p>
        </p:txBody>
      </p:sp>
      <p:sp>
        <p:nvSpPr>
          <p:cNvPr id="22" name="object 22"/>
          <p:cNvSpPr/>
          <p:nvPr/>
        </p:nvSpPr>
        <p:spPr>
          <a:xfrm>
            <a:off x="2347723" y="4603441"/>
            <a:ext cx="470915" cy="299465"/>
          </a:xfrm>
          <a:prstGeom prst="rect">
            <a:avLst/>
          </a:prstGeom>
          <a:blipFill>
            <a:blip r:embed="rId8" cstate="print"/>
            <a:stretch>
              <a:fillRect/>
            </a:stretch>
          </a:blipFill>
        </p:spPr>
        <p:txBody>
          <a:bodyPr wrap="square" lIns="0" tIns="0" rIns="0" bIns="0" rtlCol="0"/>
          <a:lstStyle/>
          <a:p>
            <a:endParaRPr sz="1350"/>
          </a:p>
        </p:txBody>
      </p:sp>
      <p:sp>
        <p:nvSpPr>
          <p:cNvPr id="23" name="object 23"/>
          <p:cNvSpPr/>
          <p:nvPr/>
        </p:nvSpPr>
        <p:spPr>
          <a:xfrm>
            <a:off x="2382888" y="4623719"/>
            <a:ext cx="400031" cy="228571"/>
          </a:xfrm>
          <a:prstGeom prst="rect">
            <a:avLst/>
          </a:prstGeom>
          <a:blipFill>
            <a:blip r:embed="rId7" cstate="print"/>
            <a:stretch>
              <a:fillRect/>
            </a:stretch>
          </a:blipFill>
        </p:spPr>
        <p:txBody>
          <a:bodyPr wrap="square" lIns="0" tIns="0" rIns="0" bIns="0" rtlCol="0"/>
          <a:lstStyle/>
          <a:p>
            <a:endParaRPr sz="1350"/>
          </a:p>
        </p:txBody>
      </p:sp>
      <p:sp>
        <p:nvSpPr>
          <p:cNvPr id="24" name="object 24"/>
          <p:cNvSpPr/>
          <p:nvPr/>
        </p:nvSpPr>
        <p:spPr>
          <a:xfrm>
            <a:off x="2382891" y="4661813"/>
            <a:ext cx="400050" cy="38100"/>
          </a:xfrm>
          <a:custGeom>
            <a:avLst/>
            <a:gdLst/>
            <a:ahLst/>
            <a:cxnLst/>
            <a:rect l="l" t="t" r="r" b="b"/>
            <a:pathLst>
              <a:path w="533400" h="50800">
                <a:moveTo>
                  <a:pt x="533374" y="0"/>
                </a:moveTo>
                <a:lnTo>
                  <a:pt x="496962" y="25638"/>
                </a:lnTo>
                <a:lnTo>
                  <a:pt x="455261" y="35920"/>
                </a:lnTo>
                <a:lnTo>
                  <a:pt x="401287" y="43863"/>
                </a:lnTo>
                <a:lnTo>
                  <a:pt x="337581" y="48985"/>
                </a:lnTo>
                <a:lnTo>
                  <a:pt x="266687" y="50800"/>
                </a:lnTo>
                <a:lnTo>
                  <a:pt x="195788" y="48985"/>
                </a:lnTo>
                <a:lnTo>
                  <a:pt x="132081" y="43863"/>
                </a:lnTo>
                <a:lnTo>
                  <a:pt x="78108" y="35920"/>
                </a:lnTo>
                <a:lnTo>
                  <a:pt x="36409" y="25638"/>
                </a:lnTo>
                <a:lnTo>
                  <a:pt x="9525" y="13504"/>
                </a:lnTo>
                <a:lnTo>
                  <a:pt x="0" y="0"/>
                </a:lnTo>
              </a:path>
            </a:pathLst>
          </a:custGeom>
          <a:ln w="9525">
            <a:solidFill>
              <a:srgbClr val="4A7EBB"/>
            </a:solidFill>
          </a:ln>
        </p:spPr>
        <p:txBody>
          <a:bodyPr wrap="square" lIns="0" tIns="0" rIns="0" bIns="0" rtlCol="0"/>
          <a:lstStyle/>
          <a:p>
            <a:endParaRPr sz="1350"/>
          </a:p>
        </p:txBody>
      </p:sp>
      <p:sp>
        <p:nvSpPr>
          <p:cNvPr id="25" name="object 25"/>
          <p:cNvSpPr/>
          <p:nvPr/>
        </p:nvSpPr>
        <p:spPr>
          <a:xfrm>
            <a:off x="2382888" y="4623713"/>
            <a:ext cx="400050" cy="228600"/>
          </a:xfrm>
          <a:custGeom>
            <a:avLst/>
            <a:gdLst/>
            <a:ahLst/>
            <a:cxnLst/>
            <a:rect l="l" t="t" r="r" b="b"/>
            <a:pathLst>
              <a:path w="533400" h="304800">
                <a:moveTo>
                  <a:pt x="0" y="50800"/>
                </a:moveTo>
                <a:lnTo>
                  <a:pt x="36411" y="25161"/>
                </a:lnTo>
                <a:lnTo>
                  <a:pt x="78112" y="14879"/>
                </a:lnTo>
                <a:lnTo>
                  <a:pt x="132087" y="6936"/>
                </a:lnTo>
                <a:lnTo>
                  <a:pt x="195793" y="1814"/>
                </a:lnTo>
                <a:lnTo>
                  <a:pt x="266687" y="0"/>
                </a:lnTo>
                <a:lnTo>
                  <a:pt x="337585" y="1814"/>
                </a:lnTo>
                <a:lnTo>
                  <a:pt x="401292" y="6936"/>
                </a:lnTo>
                <a:lnTo>
                  <a:pt x="455266" y="14879"/>
                </a:lnTo>
                <a:lnTo>
                  <a:pt x="496965" y="25161"/>
                </a:lnTo>
                <a:lnTo>
                  <a:pt x="533374" y="50800"/>
                </a:lnTo>
                <a:lnTo>
                  <a:pt x="533374" y="253987"/>
                </a:lnTo>
                <a:lnTo>
                  <a:pt x="496965" y="279622"/>
                </a:lnTo>
                <a:lnTo>
                  <a:pt x="455266" y="289901"/>
                </a:lnTo>
                <a:lnTo>
                  <a:pt x="401292" y="297841"/>
                </a:lnTo>
                <a:lnTo>
                  <a:pt x="337585" y="302960"/>
                </a:lnTo>
                <a:lnTo>
                  <a:pt x="266687" y="304774"/>
                </a:lnTo>
                <a:lnTo>
                  <a:pt x="195793" y="302960"/>
                </a:lnTo>
                <a:lnTo>
                  <a:pt x="132087" y="297841"/>
                </a:lnTo>
                <a:lnTo>
                  <a:pt x="78112" y="289901"/>
                </a:lnTo>
                <a:lnTo>
                  <a:pt x="36411" y="279622"/>
                </a:lnTo>
                <a:lnTo>
                  <a:pt x="0" y="253987"/>
                </a:lnTo>
                <a:lnTo>
                  <a:pt x="0" y="50800"/>
                </a:lnTo>
                <a:close/>
              </a:path>
            </a:pathLst>
          </a:custGeom>
          <a:ln w="9525">
            <a:solidFill>
              <a:srgbClr val="4A7EBB"/>
            </a:solidFill>
          </a:ln>
        </p:spPr>
        <p:txBody>
          <a:bodyPr wrap="square" lIns="0" tIns="0" rIns="0" bIns="0" rtlCol="0"/>
          <a:lstStyle/>
          <a:p>
            <a:endParaRPr sz="1350"/>
          </a:p>
        </p:txBody>
      </p:sp>
      <p:sp>
        <p:nvSpPr>
          <p:cNvPr id="26" name="object 26"/>
          <p:cNvSpPr/>
          <p:nvPr/>
        </p:nvSpPr>
        <p:spPr>
          <a:xfrm>
            <a:off x="2804922" y="4603441"/>
            <a:ext cx="470915" cy="299465"/>
          </a:xfrm>
          <a:prstGeom prst="rect">
            <a:avLst/>
          </a:prstGeom>
          <a:blipFill>
            <a:blip r:embed="rId9" cstate="print"/>
            <a:stretch>
              <a:fillRect/>
            </a:stretch>
          </a:blipFill>
        </p:spPr>
        <p:txBody>
          <a:bodyPr wrap="square" lIns="0" tIns="0" rIns="0" bIns="0" rtlCol="0"/>
          <a:lstStyle/>
          <a:p>
            <a:endParaRPr sz="1350"/>
          </a:p>
        </p:txBody>
      </p:sp>
      <p:sp>
        <p:nvSpPr>
          <p:cNvPr id="27" name="object 27"/>
          <p:cNvSpPr/>
          <p:nvPr/>
        </p:nvSpPr>
        <p:spPr>
          <a:xfrm>
            <a:off x="2840070" y="4623719"/>
            <a:ext cx="400031" cy="228571"/>
          </a:xfrm>
          <a:prstGeom prst="rect">
            <a:avLst/>
          </a:prstGeom>
          <a:blipFill>
            <a:blip r:embed="rId7" cstate="print"/>
            <a:stretch>
              <a:fillRect/>
            </a:stretch>
          </a:blipFill>
        </p:spPr>
        <p:txBody>
          <a:bodyPr wrap="square" lIns="0" tIns="0" rIns="0" bIns="0" rtlCol="0"/>
          <a:lstStyle/>
          <a:p>
            <a:endParaRPr sz="1350"/>
          </a:p>
        </p:txBody>
      </p:sp>
      <p:sp>
        <p:nvSpPr>
          <p:cNvPr id="28" name="object 28"/>
          <p:cNvSpPr/>
          <p:nvPr/>
        </p:nvSpPr>
        <p:spPr>
          <a:xfrm>
            <a:off x="2840073" y="4661813"/>
            <a:ext cx="400050" cy="38100"/>
          </a:xfrm>
          <a:custGeom>
            <a:avLst/>
            <a:gdLst/>
            <a:ahLst/>
            <a:cxnLst/>
            <a:rect l="l" t="t" r="r" b="b"/>
            <a:pathLst>
              <a:path w="533400" h="50800">
                <a:moveTo>
                  <a:pt x="533374" y="0"/>
                </a:moveTo>
                <a:lnTo>
                  <a:pt x="496962" y="25638"/>
                </a:lnTo>
                <a:lnTo>
                  <a:pt x="455261" y="35920"/>
                </a:lnTo>
                <a:lnTo>
                  <a:pt x="401287" y="43863"/>
                </a:lnTo>
                <a:lnTo>
                  <a:pt x="337581" y="48985"/>
                </a:lnTo>
                <a:lnTo>
                  <a:pt x="266687" y="50800"/>
                </a:lnTo>
                <a:lnTo>
                  <a:pt x="195788" y="48985"/>
                </a:lnTo>
                <a:lnTo>
                  <a:pt x="132081" y="43863"/>
                </a:lnTo>
                <a:lnTo>
                  <a:pt x="78108" y="35920"/>
                </a:lnTo>
                <a:lnTo>
                  <a:pt x="36409" y="25638"/>
                </a:lnTo>
                <a:lnTo>
                  <a:pt x="9525" y="13504"/>
                </a:lnTo>
                <a:lnTo>
                  <a:pt x="0" y="0"/>
                </a:lnTo>
              </a:path>
            </a:pathLst>
          </a:custGeom>
          <a:ln w="9525">
            <a:solidFill>
              <a:srgbClr val="4A7EBB"/>
            </a:solidFill>
          </a:ln>
        </p:spPr>
        <p:txBody>
          <a:bodyPr wrap="square" lIns="0" tIns="0" rIns="0" bIns="0" rtlCol="0"/>
          <a:lstStyle/>
          <a:p>
            <a:endParaRPr sz="1350"/>
          </a:p>
        </p:txBody>
      </p:sp>
      <p:sp>
        <p:nvSpPr>
          <p:cNvPr id="29" name="object 29"/>
          <p:cNvSpPr/>
          <p:nvPr/>
        </p:nvSpPr>
        <p:spPr>
          <a:xfrm>
            <a:off x="2840070" y="4623713"/>
            <a:ext cx="400050" cy="228600"/>
          </a:xfrm>
          <a:custGeom>
            <a:avLst/>
            <a:gdLst/>
            <a:ahLst/>
            <a:cxnLst/>
            <a:rect l="l" t="t" r="r" b="b"/>
            <a:pathLst>
              <a:path w="533400" h="304800">
                <a:moveTo>
                  <a:pt x="0" y="50800"/>
                </a:moveTo>
                <a:lnTo>
                  <a:pt x="36411" y="25161"/>
                </a:lnTo>
                <a:lnTo>
                  <a:pt x="78112" y="14879"/>
                </a:lnTo>
                <a:lnTo>
                  <a:pt x="132087" y="6936"/>
                </a:lnTo>
                <a:lnTo>
                  <a:pt x="195793" y="1814"/>
                </a:lnTo>
                <a:lnTo>
                  <a:pt x="266687" y="0"/>
                </a:lnTo>
                <a:lnTo>
                  <a:pt x="337585" y="1814"/>
                </a:lnTo>
                <a:lnTo>
                  <a:pt x="401292" y="6936"/>
                </a:lnTo>
                <a:lnTo>
                  <a:pt x="455266" y="14879"/>
                </a:lnTo>
                <a:lnTo>
                  <a:pt x="496965" y="25161"/>
                </a:lnTo>
                <a:lnTo>
                  <a:pt x="533374" y="50800"/>
                </a:lnTo>
                <a:lnTo>
                  <a:pt x="533374" y="253987"/>
                </a:lnTo>
                <a:lnTo>
                  <a:pt x="496965" y="279622"/>
                </a:lnTo>
                <a:lnTo>
                  <a:pt x="455266" y="289901"/>
                </a:lnTo>
                <a:lnTo>
                  <a:pt x="401292" y="297841"/>
                </a:lnTo>
                <a:lnTo>
                  <a:pt x="337585" y="302960"/>
                </a:lnTo>
                <a:lnTo>
                  <a:pt x="266687" y="304774"/>
                </a:lnTo>
                <a:lnTo>
                  <a:pt x="195793" y="302960"/>
                </a:lnTo>
                <a:lnTo>
                  <a:pt x="132087" y="297841"/>
                </a:lnTo>
                <a:lnTo>
                  <a:pt x="78112" y="289901"/>
                </a:lnTo>
                <a:lnTo>
                  <a:pt x="36411" y="279622"/>
                </a:lnTo>
                <a:lnTo>
                  <a:pt x="0" y="253987"/>
                </a:lnTo>
                <a:lnTo>
                  <a:pt x="0" y="50800"/>
                </a:lnTo>
                <a:close/>
              </a:path>
            </a:pathLst>
          </a:custGeom>
          <a:ln w="9525">
            <a:solidFill>
              <a:srgbClr val="4A7EBB"/>
            </a:solidFill>
          </a:ln>
        </p:spPr>
        <p:txBody>
          <a:bodyPr wrap="square" lIns="0" tIns="0" rIns="0" bIns="0" rtlCol="0"/>
          <a:lstStyle/>
          <a:p>
            <a:endParaRPr sz="1350"/>
          </a:p>
        </p:txBody>
      </p:sp>
      <p:sp>
        <p:nvSpPr>
          <p:cNvPr id="30" name="object 30"/>
          <p:cNvSpPr/>
          <p:nvPr/>
        </p:nvSpPr>
        <p:spPr>
          <a:xfrm>
            <a:off x="2129474" y="4121311"/>
            <a:ext cx="310991" cy="496729"/>
          </a:xfrm>
          <a:custGeom>
            <a:avLst/>
            <a:gdLst/>
            <a:ahLst/>
            <a:cxnLst/>
            <a:rect l="l" t="t" r="r" b="b"/>
            <a:pathLst>
              <a:path w="414655" h="662304">
                <a:moveTo>
                  <a:pt x="414083" y="0"/>
                </a:moveTo>
                <a:lnTo>
                  <a:pt x="0" y="661873"/>
                </a:lnTo>
              </a:path>
            </a:pathLst>
          </a:custGeom>
          <a:ln w="9525">
            <a:solidFill>
              <a:srgbClr val="4A7EBB"/>
            </a:solidFill>
          </a:ln>
        </p:spPr>
        <p:txBody>
          <a:bodyPr wrap="square" lIns="0" tIns="0" rIns="0" bIns="0" rtlCol="0"/>
          <a:lstStyle/>
          <a:p>
            <a:endParaRPr sz="1350"/>
          </a:p>
        </p:txBody>
      </p:sp>
      <p:sp>
        <p:nvSpPr>
          <p:cNvPr id="31" name="object 31"/>
          <p:cNvSpPr/>
          <p:nvPr/>
        </p:nvSpPr>
        <p:spPr>
          <a:xfrm>
            <a:off x="2129473" y="4551588"/>
            <a:ext cx="58579" cy="66199"/>
          </a:xfrm>
          <a:custGeom>
            <a:avLst/>
            <a:gdLst/>
            <a:ahLst/>
            <a:cxnLst/>
            <a:rect l="l" t="t" r="r" b="b"/>
            <a:pathLst>
              <a:path w="78105" h="88264">
                <a:moveTo>
                  <a:pt x="2730" y="0"/>
                </a:moveTo>
                <a:lnTo>
                  <a:pt x="0" y="88176"/>
                </a:lnTo>
                <a:lnTo>
                  <a:pt x="78105" y="47142"/>
                </a:lnTo>
              </a:path>
            </a:pathLst>
          </a:custGeom>
          <a:ln w="9525">
            <a:solidFill>
              <a:srgbClr val="4A7EBB"/>
            </a:solidFill>
          </a:ln>
        </p:spPr>
        <p:txBody>
          <a:bodyPr wrap="square" lIns="0" tIns="0" rIns="0" bIns="0" rtlCol="0"/>
          <a:lstStyle/>
          <a:p>
            <a:endParaRPr sz="1350"/>
          </a:p>
        </p:txBody>
      </p:sp>
      <p:sp>
        <p:nvSpPr>
          <p:cNvPr id="32" name="object 32"/>
          <p:cNvSpPr/>
          <p:nvPr/>
        </p:nvSpPr>
        <p:spPr>
          <a:xfrm>
            <a:off x="2583687" y="4364776"/>
            <a:ext cx="28099" cy="251936"/>
          </a:xfrm>
          <a:custGeom>
            <a:avLst/>
            <a:gdLst/>
            <a:ahLst/>
            <a:cxnLst/>
            <a:rect l="l" t="t" r="r" b="b"/>
            <a:pathLst>
              <a:path w="37464" h="335914">
                <a:moveTo>
                  <a:pt x="37236" y="0"/>
                </a:moveTo>
                <a:lnTo>
                  <a:pt x="0" y="335889"/>
                </a:lnTo>
              </a:path>
            </a:pathLst>
          </a:custGeom>
          <a:ln w="9525">
            <a:solidFill>
              <a:srgbClr val="4A7EBB"/>
            </a:solidFill>
          </a:ln>
        </p:spPr>
        <p:txBody>
          <a:bodyPr wrap="square" lIns="0" tIns="0" rIns="0" bIns="0" rtlCol="0"/>
          <a:lstStyle/>
          <a:p>
            <a:endParaRPr sz="1350"/>
          </a:p>
        </p:txBody>
      </p:sp>
      <p:sp>
        <p:nvSpPr>
          <p:cNvPr id="33" name="object 33"/>
          <p:cNvSpPr/>
          <p:nvPr/>
        </p:nvSpPr>
        <p:spPr>
          <a:xfrm>
            <a:off x="2556854" y="4556208"/>
            <a:ext cx="66675" cy="60484"/>
          </a:xfrm>
          <a:custGeom>
            <a:avLst/>
            <a:gdLst/>
            <a:ahLst/>
            <a:cxnLst/>
            <a:rect l="l" t="t" r="r" b="b"/>
            <a:pathLst>
              <a:path w="88900" h="80645">
                <a:moveTo>
                  <a:pt x="88353" y="9804"/>
                </a:moveTo>
                <a:lnTo>
                  <a:pt x="35775" y="80645"/>
                </a:lnTo>
                <a:lnTo>
                  <a:pt x="0" y="0"/>
                </a:lnTo>
              </a:path>
            </a:pathLst>
          </a:custGeom>
          <a:ln w="9525">
            <a:solidFill>
              <a:srgbClr val="4A7EBB"/>
            </a:solidFill>
          </a:ln>
        </p:spPr>
        <p:txBody>
          <a:bodyPr wrap="square" lIns="0" tIns="0" rIns="0" bIns="0" rtlCol="0"/>
          <a:lstStyle/>
          <a:p>
            <a:endParaRPr sz="1350"/>
          </a:p>
        </p:txBody>
      </p:sp>
      <p:sp>
        <p:nvSpPr>
          <p:cNvPr id="34" name="object 34"/>
          <p:cNvSpPr/>
          <p:nvPr/>
        </p:nvSpPr>
        <p:spPr>
          <a:xfrm>
            <a:off x="2935648" y="4364773"/>
            <a:ext cx="101918" cy="252413"/>
          </a:xfrm>
          <a:custGeom>
            <a:avLst/>
            <a:gdLst/>
            <a:ahLst/>
            <a:cxnLst/>
            <a:rect l="l" t="t" r="r" b="b"/>
            <a:pathLst>
              <a:path w="135889" h="336550">
                <a:moveTo>
                  <a:pt x="0" y="0"/>
                </a:moveTo>
                <a:lnTo>
                  <a:pt x="135724" y="336511"/>
                </a:lnTo>
              </a:path>
            </a:pathLst>
          </a:custGeom>
          <a:ln w="9525">
            <a:solidFill>
              <a:srgbClr val="4A7EBB"/>
            </a:solidFill>
          </a:ln>
        </p:spPr>
        <p:txBody>
          <a:bodyPr wrap="square" lIns="0" tIns="0" rIns="0" bIns="0" rtlCol="0"/>
          <a:lstStyle/>
          <a:p>
            <a:endParaRPr sz="1350"/>
          </a:p>
        </p:txBody>
      </p:sp>
      <p:sp>
        <p:nvSpPr>
          <p:cNvPr id="35" name="object 35"/>
          <p:cNvSpPr/>
          <p:nvPr/>
        </p:nvSpPr>
        <p:spPr>
          <a:xfrm>
            <a:off x="2985145" y="4551682"/>
            <a:ext cx="61913" cy="65723"/>
          </a:xfrm>
          <a:custGeom>
            <a:avLst/>
            <a:gdLst/>
            <a:ahLst/>
            <a:cxnLst/>
            <a:rect l="l" t="t" r="r" b="b"/>
            <a:pathLst>
              <a:path w="82550" h="87629">
                <a:moveTo>
                  <a:pt x="0" y="33261"/>
                </a:moveTo>
                <a:lnTo>
                  <a:pt x="69723" y="87299"/>
                </a:lnTo>
                <a:lnTo>
                  <a:pt x="82448" y="0"/>
                </a:lnTo>
              </a:path>
            </a:pathLst>
          </a:custGeom>
          <a:ln w="9525">
            <a:solidFill>
              <a:srgbClr val="4A7EBB"/>
            </a:solidFill>
          </a:ln>
        </p:spPr>
        <p:txBody>
          <a:bodyPr wrap="square" lIns="0" tIns="0" rIns="0" bIns="0" rtlCol="0"/>
          <a:lstStyle/>
          <a:p>
            <a:endParaRPr sz="1350"/>
          </a:p>
        </p:txBody>
      </p:sp>
      <p:sp>
        <p:nvSpPr>
          <p:cNvPr id="36" name="object 36"/>
          <p:cNvSpPr txBox="1"/>
          <p:nvPr/>
        </p:nvSpPr>
        <p:spPr>
          <a:xfrm>
            <a:off x="3422668" y="4644849"/>
            <a:ext cx="547688" cy="138499"/>
          </a:xfrm>
          <a:prstGeom prst="rect">
            <a:avLst/>
          </a:prstGeom>
        </p:spPr>
        <p:txBody>
          <a:bodyPr vert="horz" wrap="square" lIns="0" tIns="0" rIns="0" bIns="0" rtlCol="0">
            <a:spAutoFit/>
          </a:bodyPr>
          <a:lstStyle/>
          <a:p>
            <a:pPr marL="9525"/>
            <a:r>
              <a:rPr sz="900" i="1" spc="-34" dirty="0">
                <a:solidFill>
                  <a:srgbClr val="17375E"/>
                </a:solidFill>
                <a:latin typeface="Arial"/>
                <a:cs typeface="Arial"/>
              </a:rPr>
              <a:t>Data</a:t>
            </a:r>
            <a:r>
              <a:rPr sz="900" i="1" spc="-135" dirty="0">
                <a:solidFill>
                  <a:srgbClr val="17375E"/>
                </a:solidFill>
                <a:latin typeface="Arial"/>
                <a:cs typeface="Arial"/>
              </a:rPr>
              <a:t> </a:t>
            </a:r>
            <a:r>
              <a:rPr sz="900" i="1" spc="-11" dirty="0">
                <a:solidFill>
                  <a:srgbClr val="17375E"/>
                </a:solidFill>
                <a:latin typeface="Arial"/>
                <a:cs typeface="Arial"/>
              </a:rPr>
              <a:t>Marts</a:t>
            </a:r>
            <a:endParaRPr sz="900">
              <a:latin typeface="Arial"/>
              <a:cs typeface="Arial"/>
            </a:endParaRPr>
          </a:p>
        </p:txBody>
      </p:sp>
      <p:sp>
        <p:nvSpPr>
          <p:cNvPr id="37" name="object 37"/>
          <p:cNvSpPr txBox="1"/>
          <p:nvPr/>
        </p:nvSpPr>
        <p:spPr>
          <a:xfrm>
            <a:off x="4860500" y="1361034"/>
            <a:ext cx="3316548" cy="2739211"/>
          </a:xfrm>
          <a:prstGeom prst="rect">
            <a:avLst/>
          </a:prstGeom>
        </p:spPr>
        <p:txBody>
          <a:bodyPr vert="horz" wrap="square" lIns="0" tIns="0" rIns="0" bIns="0" rtlCol="0">
            <a:spAutoFit/>
          </a:bodyPr>
          <a:lstStyle/>
          <a:p>
            <a:pPr marL="266700" indent="-257175">
              <a:buChar char="•"/>
              <a:tabLst>
                <a:tab pos="266224" algn="l"/>
                <a:tab pos="266700" algn="l"/>
              </a:tabLst>
            </a:pPr>
            <a:r>
              <a:rPr sz="1600" b="1" spc="-113" dirty="0">
                <a:latin typeface="Verdana" panose="020B0604030504040204" pitchFamily="34" charset="0"/>
                <a:ea typeface="Verdana" panose="020B0604030504040204" pitchFamily="34" charset="0"/>
                <a:cs typeface="Arial"/>
              </a:rPr>
              <a:t>Data </a:t>
            </a:r>
            <a:r>
              <a:rPr sz="1600" b="1" spc="-60" dirty="0">
                <a:latin typeface="Verdana" panose="020B0604030504040204" pitchFamily="34" charset="0"/>
                <a:ea typeface="Verdana" panose="020B0604030504040204" pitchFamily="34" charset="0"/>
                <a:cs typeface="Arial"/>
              </a:rPr>
              <a:t>marts </a:t>
            </a:r>
            <a:r>
              <a:rPr sz="1600" b="1" spc="-86" dirty="0">
                <a:latin typeface="Verdana" panose="020B0604030504040204" pitchFamily="34" charset="0"/>
                <a:ea typeface="Verdana" panose="020B0604030504040204" pitchFamily="34" charset="0"/>
                <a:cs typeface="Arial"/>
              </a:rPr>
              <a:t>are</a:t>
            </a:r>
            <a:r>
              <a:rPr sz="1600" b="1" spc="-180" dirty="0">
                <a:latin typeface="Verdana" panose="020B0604030504040204" pitchFamily="34" charset="0"/>
                <a:ea typeface="Verdana" panose="020B0604030504040204" pitchFamily="34" charset="0"/>
                <a:cs typeface="Arial"/>
              </a:rPr>
              <a:t> </a:t>
            </a:r>
            <a:r>
              <a:rPr sz="1600" b="1" spc="-60" dirty="0">
                <a:latin typeface="Verdana" panose="020B0604030504040204" pitchFamily="34" charset="0"/>
                <a:ea typeface="Verdana" panose="020B0604030504040204" pitchFamily="34" charset="0"/>
                <a:cs typeface="Arial"/>
              </a:rPr>
              <a:t>useful:</a:t>
            </a:r>
            <a:endParaRPr sz="1600" b="1" dirty="0">
              <a:latin typeface="Verdana" panose="020B0604030504040204" pitchFamily="34" charset="0"/>
              <a:ea typeface="Verdana" panose="020B0604030504040204" pitchFamily="34" charset="0"/>
              <a:cs typeface="Arial"/>
            </a:endParaRPr>
          </a:p>
          <a:p>
            <a:pPr marL="566738" marR="70009" lvl="1" indent="-214313">
              <a:lnSpc>
                <a:spcPct val="110000"/>
              </a:lnSpc>
              <a:spcBef>
                <a:spcPts val="435"/>
              </a:spcBef>
              <a:buChar char="–"/>
              <a:tabLst>
                <a:tab pos="567214" algn="l"/>
                <a:tab pos="567690" algn="l"/>
              </a:tabLst>
            </a:pPr>
            <a:r>
              <a:rPr sz="1500" spc="-116" dirty="0">
                <a:latin typeface="Verdana" panose="020B0604030504040204" pitchFamily="34" charset="0"/>
                <a:ea typeface="Verdana" panose="020B0604030504040204" pitchFamily="34" charset="0"/>
                <a:cs typeface="Arial"/>
              </a:rPr>
              <a:t>They </a:t>
            </a:r>
            <a:r>
              <a:rPr sz="1500" spc="-113" dirty="0">
                <a:latin typeface="Verdana" panose="020B0604030504040204" pitchFamily="34" charset="0"/>
                <a:ea typeface="Verdana" panose="020B0604030504040204" pitchFamily="34" charset="0"/>
                <a:cs typeface="Arial"/>
              </a:rPr>
              <a:t>can </a:t>
            </a:r>
            <a:r>
              <a:rPr sz="1500" spc="-79" dirty="0">
                <a:latin typeface="Verdana" panose="020B0604030504040204" pitchFamily="34" charset="0"/>
                <a:ea typeface="Verdana" panose="020B0604030504040204" pitchFamily="34" charset="0"/>
                <a:cs typeface="Arial"/>
              </a:rPr>
              <a:t>be </a:t>
            </a:r>
            <a:r>
              <a:rPr sz="1500" spc="-101" dirty="0">
                <a:latin typeface="Verdana" panose="020B0604030504040204" pitchFamily="34" charset="0"/>
                <a:ea typeface="Verdana" panose="020B0604030504040204" pitchFamily="34" charset="0"/>
                <a:cs typeface="Arial"/>
              </a:rPr>
              <a:t>used </a:t>
            </a:r>
            <a:r>
              <a:rPr sz="1500" spc="-158" dirty="0">
                <a:latin typeface="Verdana" panose="020B0604030504040204" pitchFamily="34" charset="0"/>
                <a:ea typeface="Verdana" panose="020B0604030504040204" pitchFamily="34" charset="0"/>
                <a:cs typeface="Arial"/>
              </a:rPr>
              <a:t>as  </a:t>
            </a:r>
            <a:r>
              <a:rPr sz="1500" spc="-45" dirty="0">
                <a:latin typeface="Verdana" panose="020B0604030504040204" pitchFamily="34" charset="0"/>
                <a:ea typeface="Verdana" panose="020B0604030504040204" pitchFamily="34" charset="0"/>
                <a:cs typeface="Arial"/>
              </a:rPr>
              <a:t>building </a:t>
            </a:r>
            <a:r>
              <a:rPr sz="1500" spc="-86" dirty="0">
                <a:latin typeface="Verdana" panose="020B0604030504040204" pitchFamily="34" charset="0"/>
                <a:ea typeface="Verdana" panose="020B0604030504040204" pitchFamily="34" charset="0"/>
                <a:cs typeface="Arial"/>
              </a:rPr>
              <a:t>blocks </a:t>
            </a:r>
            <a:r>
              <a:rPr sz="1500" spc="-60" dirty="0" smtClean="0">
                <a:latin typeface="Verdana" panose="020B0604030504040204" pitchFamily="34" charset="0"/>
                <a:ea typeface="Verdana" panose="020B0604030504040204" pitchFamily="34" charset="0"/>
                <a:cs typeface="Arial"/>
              </a:rPr>
              <a:t>when </a:t>
            </a:r>
            <a:r>
              <a:rPr sz="1500" spc="-49" dirty="0">
                <a:latin typeface="Verdana" panose="020B0604030504040204" pitchFamily="34" charset="0"/>
                <a:ea typeface="Verdana" panose="020B0604030504040204" pitchFamily="34" charset="0"/>
                <a:cs typeface="Arial"/>
              </a:rPr>
              <a:t>incrementally </a:t>
            </a:r>
            <a:r>
              <a:rPr sz="1500" spc="-45" dirty="0">
                <a:latin typeface="Verdana" panose="020B0604030504040204" pitchFamily="34" charset="0"/>
                <a:ea typeface="Verdana" panose="020B0604030504040204" pitchFamily="34" charset="0"/>
                <a:cs typeface="Arial"/>
              </a:rPr>
              <a:t>building</a:t>
            </a:r>
            <a:r>
              <a:rPr sz="1500" spc="-176" dirty="0">
                <a:latin typeface="Verdana" panose="020B0604030504040204" pitchFamily="34" charset="0"/>
                <a:ea typeface="Verdana" panose="020B0604030504040204" pitchFamily="34" charset="0"/>
                <a:cs typeface="Arial"/>
              </a:rPr>
              <a:t> </a:t>
            </a:r>
            <a:r>
              <a:rPr sz="1500" spc="-23" dirty="0">
                <a:latin typeface="Verdana" panose="020B0604030504040204" pitchFamily="34" charset="0"/>
                <a:ea typeface="Verdana" panose="020B0604030504040204" pitchFamily="34" charset="0"/>
                <a:cs typeface="Arial"/>
              </a:rPr>
              <a:t>the </a:t>
            </a:r>
            <a:r>
              <a:rPr sz="1500" spc="-68" dirty="0" smtClean="0">
                <a:latin typeface="Verdana" panose="020B0604030504040204" pitchFamily="34" charset="0"/>
                <a:ea typeface="Verdana" panose="020B0604030504040204" pitchFamily="34" charset="0"/>
                <a:cs typeface="Arial"/>
              </a:rPr>
              <a:t>data</a:t>
            </a:r>
            <a:r>
              <a:rPr sz="1500" spc="-135" dirty="0" smtClean="0">
                <a:latin typeface="Verdana" panose="020B0604030504040204" pitchFamily="34" charset="0"/>
                <a:ea typeface="Verdana" panose="020B0604030504040204" pitchFamily="34" charset="0"/>
                <a:cs typeface="Arial"/>
              </a:rPr>
              <a:t> </a:t>
            </a:r>
            <a:r>
              <a:rPr sz="1500" spc="-79" dirty="0">
                <a:latin typeface="Verdana" panose="020B0604030504040204" pitchFamily="34" charset="0"/>
                <a:ea typeface="Verdana" panose="020B0604030504040204" pitchFamily="34" charset="0"/>
                <a:cs typeface="Arial"/>
              </a:rPr>
              <a:t>warehouse</a:t>
            </a:r>
            <a:endParaRPr sz="1500" dirty="0">
              <a:latin typeface="Verdana" panose="020B0604030504040204" pitchFamily="34" charset="0"/>
              <a:ea typeface="Verdana" panose="020B0604030504040204" pitchFamily="34" charset="0"/>
              <a:cs typeface="Arial"/>
            </a:endParaRPr>
          </a:p>
          <a:p>
            <a:pPr marL="567214" marR="3810" lvl="1" indent="-214789">
              <a:lnSpc>
                <a:spcPct val="110000"/>
              </a:lnSpc>
              <a:spcBef>
                <a:spcPts val="398"/>
              </a:spcBef>
              <a:buChar char="–"/>
              <a:tabLst>
                <a:tab pos="567690" algn="l"/>
              </a:tabLst>
            </a:pPr>
            <a:r>
              <a:rPr sz="1500" spc="-116" dirty="0" smtClean="0">
                <a:latin typeface="Verdana" panose="020B0604030504040204" pitchFamily="34" charset="0"/>
                <a:ea typeface="Verdana" panose="020B0604030504040204" pitchFamily="34" charset="0"/>
                <a:cs typeface="Arial"/>
              </a:rPr>
              <a:t>The</a:t>
            </a:r>
            <a:r>
              <a:rPr lang="sv-SE" sz="1500" spc="-116" dirty="0" smtClean="0">
                <a:latin typeface="Verdana" panose="020B0604030504040204" pitchFamily="34" charset="0"/>
                <a:ea typeface="Verdana" panose="020B0604030504040204" pitchFamily="34" charset="0"/>
                <a:cs typeface="Arial"/>
              </a:rPr>
              <a:t>y </a:t>
            </a:r>
            <a:r>
              <a:rPr sz="1500" spc="-64" dirty="0" smtClean="0">
                <a:latin typeface="Verdana" panose="020B0604030504040204" pitchFamily="34" charset="0"/>
                <a:ea typeface="Verdana" panose="020B0604030504040204" pitchFamily="34" charset="0"/>
                <a:cs typeface="Arial"/>
              </a:rPr>
              <a:t>mark</a:t>
            </a:r>
            <a:r>
              <a:rPr lang="sv-SE" sz="1500" spc="-64" dirty="0" smtClean="0">
                <a:latin typeface="Verdana" panose="020B0604030504040204" pitchFamily="34" charset="0"/>
                <a:ea typeface="Verdana" panose="020B0604030504040204" pitchFamily="34" charset="0"/>
                <a:cs typeface="Arial"/>
              </a:rPr>
              <a:t> </a:t>
            </a:r>
            <a:r>
              <a:rPr sz="1500" spc="-4" dirty="0" smtClean="0">
                <a:latin typeface="Verdana" panose="020B0604030504040204" pitchFamily="34" charset="0"/>
                <a:ea typeface="Verdana" panose="020B0604030504040204" pitchFamily="34" charset="0"/>
                <a:cs typeface="Arial"/>
              </a:rPr>
              <a:t>out</a:t>
            </a:r>
            <a:r>
              <a:rPr sz="1500" spc="-101" dirty="0" smtClean="0">
                <a:latin typeface="Verdana" panose="020B0604030504040204" pitchFamily="34" charset="0"/>
                <a:ea typeface="Verdana" panose="020B0604030504040204" pitchFamily="34" charset="0"/>
                <a:cs typeface="Arial"/>
              </a:rPr>
              <a:t> </a:t>
            </a:r>
            <a:r>
              <a:rPr sz="1500" spc="-26" dirty="0">
                <a:latin typeface="Verdana" panose="020B0604030504040204" pitchFamily="34" charset="0"/>
                <a:ea typeface="Verdana" panose="020B0604030504040204" pitchFamily="34" charset="0"/>
                <a:cs typeface="Arial"/>
              </a:rPr>
              <a:t>information  </a:t>
            </a:r>
            <a:r>
              <a:rPr sz="1500" spc="-45" dirty="0">
                <a:latin typeface="Verdana" panose="020B0604030504040204" pitchFamily="34" charset="0"/>
                <a:ea typeface="Verdana" panose="020B0604030504040204" pitchFamily="34" charset="0"/>
                <a:cs typeface="Arial"/>
              </a:rPr>
              <a:t>required </a:t>
            </a:r>
            <a:r>
              <a:rPr sz="1500" spc="-75" dirty="0">
                <a:latin typeface="Verdana" panose="020B0604030504040204" pitchFamily="34" charset="0"/>
                <a:ea typeface="Verdana" panose="020B0604030504040204" pitchFamily="34" charset="0"/>
                <a:cs typeface="Arial"/>
              </a:rPr>
              <a:t>by </a:t>
            </a:r>
            <a:r>
              <a:rPr sz="1500" spc="-68" dirty="0">
                <a:latin typeface="Verdana" panose="020B0604030504040204" pitchFamily="34" charset="0"/>
                <a:ea typeface="Verdana" panose="020B0604030504040204" pitchFamily="34" charset="0"/>
                <a:cs typeface="Arial"/>
              </a:rPr>
              <a:t>specific</a:t>
            </a:r>
            <a:r>
              <a:rPr sz="1500" spc="-199" dirty="0">
                <a:latin typeface="Verdana" panose="020B0604030504040204" pitchFamily="34" charset="0"/>
                <a:ea typeface="Verdana" panose="020B0604030504040204" pitchFamily="34" charset="0"/>
                <a:cs typeface="Arial"/>
              </a:rPr>
              <a:t> </a:t>
            </a:r>
            <a:r>
              <a:rPr sz="1500" spc="-83" dirty="0">
                <a:latin typeface="Verdana" panose="020B0604030504040204" pitchFamily="34" charset="0"/>
                <a:ea typeface="Verdana" panose="020B0604030504040204" pitchFamily="34" charset="0"/>
                <a:cs typeface="Arial"/>
              </a:rPr>
              <a:t>groups  </a:t>
            </a:r>
            <a:r>
              <a:rPr sz="1500" spc="-4" dirty="0">
                <a:latin typeface="Verdana" panose="020B0604030504040204" pitchFamily="34" charset="0"/>
                <a:ea typeface="Verdana" panose="020B0604030504040204" pitchFamily="34" charset="0"/>
                <a:cs typeface="Arial"/>
              </a:rPr>
              <a:t>of</a:t>
            </a:r>
            <a:r>
              <a:rPr sz="1500" spc="-146" dirty="0">
                <a:latin typeface="Verdana" panose="020B0604030504040204" pitchFamily="34" charset="0"/>
                <a:ea typeface="Verdana" panose="020B0604030504040204" pitchFamily="34" charset="0"/>
                <a:cs typeface="Arial"/>
              </a:rPr>
              <a:t> </a:t>
            </a:r>
            <a:r>
              <a:rPr sz="1500" spc="-105" dirty="0">
                <a:latin typeface="Verdana" panose="020B0604030504040204" pitchFamily="34" charset="0"/>
                <a:ea typeface="Verdana" panose="020B0604030504040204" pitchFamily="34" charset="0"/>
                <a:cs typeface="Arial"/>
              </a:rPr>
              <a:t>users</a:t>
            </a:r>
            <a:endParaRPr sz="1500" dirty="0">
              <a:latin typeface="Verdana" panose="020B0604030504040204" pitchFamily="34" charset="0"/>
              <a:ea typeface="Verdana" panose="020B0604030504040204" pitchFamily="34" charset="0"/>
              <a:cs typeface="Arial"/>
            </a:endParaRPr>
          </a:p>
          <a:p>
            <a:pPr marL="566738" marR="129064" lvl="1" indent="-214313">
              <a:lnSpc>
                <a:spcPct val="110000"/>
              </a:lnSpc>
              <a:spcBef>
                <a:spcPts val="398"/>
              </a:spcBef>
              <a:buChar char="–"/>
              <a:tabLst>
                <a:tab pos="567214" algn="l"/>
                <a:tab pos="567690" algn="l"/>
              </a:tabLst>
            </a:pPr>
            <a:r>
              <a:rPr sz="1500" spc="-45" dirty="0">
                <a:latin typeface="Verdana" panose="020B0604030504040204" pitchFamily="34" charset="0"/>
                <a:ea typeface="Verdana" panose="020B0604030504040204" pitchFamily="34" charset="0"/>
                <a:cs typeface="Arial"/>
              </a:rPr>
              <a:t>Better </a:t>
            </a:r>
            <a:r>
              <a:rPr sz="1500" spc="-60" dirty="0">
                <a:latin typeface="Verdana" panose="020B0604030504040204" pitchFamily="34" charset="0"/>
                <a:ea typeface="Verdana" panose="020B0604030504040204" pitchFamily="34" charset="0"/>
                <a:cs typeface="Arial"/>
              </a:rPr>
              <a:t>performance </a:t>
            </a:r>
            <a:r>
              <a:rPr sz="1500" spc="-158" dirty="0">
                <a:latin typeface="Verdana" panose="020B0604030504040204" pitchFamily="34" charset="0"/>
                <a:ea typeface="Verdana" panose="020B0604030504040204" pitchFamily="34" charset="0"/>
                <a:cs typeface="Arial"/>
              </a:rPr>
              <a:t>as  </a:t>
            </a:r>
            <a:r>
              <a:rPr sz="1500" spc="-41" dirty="0">
                <a:latin typeface="Verdana" panose="020B0604030504040204" pitchFamily="34" charset="0"/>
                <a:ea typeface="Verdana" panose="020B0604030504040204" pitchFamily="34" charset="0"/>
                <a:cs typeface="Arial"/>
              </a:rPr>
              <a:t>they </a:t>
            </a:r>
            <a:r>
              <a:rPr sz="1500" spc="-75" dirty="0">
                <a:latin typeface="Verdana" panose="020B0604030504040204" pitchFamily="34" charset="0"/>
                <a:ea typeface="Verdana" panose="020B0604030504040204" pitchFamily="34" charset="0"/>
                <a:cs typeface="Arial"/>
              </a:rPr>
              <a:t>are </a:t>
            </a:r>
            <a:r>
              <a:rPr sz="1500" spc="-64" dirty="0">
                <a:latin typeface="Verdana" panose="020B0604030504040204" pitchFamily="34" charset="0"/>
                <a:ea typeface="Verdana" panose="020B0604030504040204" pitchFamily="34" charset="0"/>
                <a:cs typeface="Arial"/>
              </a:rPr>
              <a:t>smaller </a:t>
            </a:r>
            <a:r>
              <a:rPr sz="1500" spc="-38" dirty="0">
                <a:latin typeface="Verdana" panose="020B0604030504040204" pitchFamily="34" charset="0"/>
                <a:ea typeface="Verdana" panose="020B0604030504040204" pitchFamily="34" charset="0"/>
                <a:cs typeface="Arial"/>
              </a:rPr>
              <a:t>than </a:t>
            </a:r>
            <a:r>
              <a:rPr sz="1500" spc="-38" dirty="0" smtClean="0">
                <a:latin typeface="Verdana" panose="020B0604030504040204" pitchFamily="34" charset="0"/>
                <a:ea typeface="Verdana" panose="020B0604030504040204" pitchFamily="34" charset="0"/>
                <a:cs typeface="Arial"/>
              </a:rPr>
              <a:t>primary </a:t>
            </a:r>
            <a:r>
              <a:rPr sz="1500" spc="-68" dirty="0">
                <a:latin typeface="Verdana" panose="020B0604030504040204" pitchFamily="34" charset="0"/>
                <a:ea typeface="Verdana" panose="020B0604030504040204" pitchFamily="34" charset="0"/>
                <a:cs typeface="Arial"/>
              </a:rPr>
              <a:t>data</a:t>
            </a:r>
            <a:r>
              <a:rPr sz="1500" spc="-180" dirty="0">
                <a:latin typeface="Verdana" panose="020B0604030504040204" pitchFamily="34" charset="0"/>
                <a:ea typeface="Verdana" panose="020B0604030504040204" pitchFamily="34" charset="0"/>
                <a:cs typeface="Arial"/>
              </a:rPr>
              <a:t> </a:t>
            </a:r>
            <a:r>
              <a:rPr sz="1500" spc="-90" dirty="0">
                <a:latin typeface="Verdana" panose="020B0604030504040204" pitchFamily="34" charset="0"/>
                <a:ea typeface="Verdana" panose="020B0604030504040204" pitchFamily="34" charset="0"/>
                <a:cs typeface="Arial"/>
              </a:rPr>
              <a:t>warehouses</a:t>
            </a:r>
            <a:endParaRPr sz="1500" dirty="0">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438083966"/>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835581" y="589936"/>
            <a:ext cx="6216860" cy="430887"/>
          </a:xfrm>
          <a:prstGeom prst="rect">
            <a:avLst/>
          </a:prstGeom>
        </p:spPr>
        <p:txBody>
          <a:bodyPr vert="horz" wrap="square" lIns="0" tIns="0" rIns="0" bIns="0" rtlCol="0">
            <a:spAutoFit/>
          </a:bodyPr>
          <a:lstStyle/>
          <a:p>
            <a:pPr marL="9525"/>
            <a:r>
              <a:rPr sz="2800" b="1" spc="-188" dirty="0">
                <a:latin typeface="Verdana" panose="020B0604030504040204" pitchFamily="34" charset="0"/>
                <a:ea typeface="Verdana" panose="020B0604030504040204" pitchFamily="34" charset="0"/>
                <a:cs typeface="Arial"/>
              </a:rPr>
              <a:t>Data </a:t>
            </a:r>
            <a:r>
              <a:rPr sz="2800" b="1" spc="-176" dirty="0">
                <a:latin typeface="Verdana" panose="020B0604030504040204" pitchFamily="34" charset="0"/>
                <a:ea typeface="Verdana" panose="020B0604030504040204" pitchFamily="34" charset="0"/>
                <a:cs typeface="Arial"/>
              </a:rPr>
              <a:t>Warehouse </a:t>
            </a:r>
            <a:r>
              <a:rPr sz="2800" b="1" spc="-206" dirty="0">
                <a:latin typeface="Verdana" panose="020B0604030504040204" pitchFamily="34" charset="0"/>
                <a:ea typeface="Verdana" panose="020B0604030504040204" pitchFamily="34" charset="0"/>
                <a:cs typeface="Arial"/>
              </a:rPr>
              <a:t>vs. </a:t>
            </a:r>
            <a:r>
              <a:rPr sz="2800" b="1" spc="-188" dirty="0">
                <a:latin typeface="Verdana" panose="020B0604030504040204" pitchFamily="34" charset="0"/>
                <a:ea typeface="Verdana" panose="020B0604030504040204" pitchFamily="34" charset="0"/>
                <a:cs typeface="Arial"/>
              </a:rPr>
              <a:t>Data</a:t>
            </a:r>
            <a:r>
              <a:rPr sz="2800" b="1" spc="-161" dirty="0">
                <a:latin typeface="Verdana" panose="020B0604030504040204" pitchFamily="34" charset="0"/>
                <a:ea typeface="Verdana" panose="020B0604030504040204" pitchFamily="34" charset="0"/>
                <a:cs typeface="Arial"/>
              </a:rPr>
              <a:t> </a:t>
            </a:r>
            <a:r>
              <a:rPr sz="2800" b="1" spc="15" dirty="0">
                <a:latin typeface="Verdana" panose="020B0604030504040204" pitchFamily="34" charset="0"/>
                <a:ea typeface="Verdana" panose="020B0604030504040204" pitchFamily="34" charset="0"/>
                <a:cs typeface="Arial"/>
              </a:rPr>
              <a:t>Mart</a:t>
            </a:r>
            <a:endParaRPr sz="2800" b="1" dirty="0">
              <a:latin typeface="Verdana" panose="020B0604030504040204" pitchFamily="34" charset="0"/>
              <a:ea typeface="Verdana" panose="020B0604030504040204" pitchFamily="34" charset="0"/>
              <a:cs typeface="Arial"/>
            </a:endParaRPr>
          </a:p>
        </p:txBody>
      </p:sp>
      <p:sp>
        <p:nvSpPr>
          <p:cNvPr id="8" name="object 8"/>
          <p:cNvSpPr txBox="1"/>
          <p:nvPr/>
        </p:nvSpPr>
        <p:spPr>
          <a:xfrm>
            <a:off x="835581" y="1349817"/>
            <a:ext cx="3463313" cy="3054682"/>
          </a:xfrm>
          <a:prstGeom prst="rect">
            <a:avLst/>
          </a:prstGeom>
        </p:spPr>
        <p:txBody>
          <a:bodyPr vert="horz" wrap="square" lIns="0" tIns="0" rIns="0" bIns="0" rtlCol="0">
            <a:spAutoFit/>
          </a:bodyPr>
          <a:lstStyle/>
          <a:p>
            <a:pPr marL="266700" indent="-257175">
              <a:buChar char="•"/>
              <a:tabLst>
                <a:tab pos="266224" algn="l"/>
                <a:tab pos="266700" algn="l"/>
              </a:tabLst>
            </a:pPr>
            <a:r>
              <a:rPr sz="2100" b="1" spc="-86" dirty="0">
                <a:latin typeface="Verdana" panose="020B0604030504040204" pitchFamily="34" charset="0"/>
                <a:ea typeface="Verdana" panose="020B0604030504040204" pitchFamily="34" charset="0"/>
                <a:cs typeface="Arial"/>
              </a:rPr>
              <a:t>Enterprise</a:t>
            </a:r>
            <a:r>
              <a:rPr sz="2100" b="1" spc="-131" dirty="0">
                <a:latin typeface="Verdana" panose="020B0604030504040204" pitchFamily="34" charset="0"/>
                <a:ea typeface="Verdana" panose="020B0604030504040204" pitchFamily="34" charset="0"/>
                <a:cs typeface="Arial"/>
              </a:rPr>
              <a:t> </a:t>
            </a:r>
            <a:r>
              <a:rPr sz="2100" b="1" spc="-94" dirty="0">
                <a:latin typeface="Verdana" panose="020B0604030504040204" pitchFamily="34" charset="0"/>
                <a:ea typeface="Verdana" panose="020B0604030504040204" pitchFamily="34" charset="0"/>
                <a:cs typeface="Arial"/>
              </a:rPr>
              <a:t>warehouse:</a:t>
            </a:r>
            <a:endParaRPr sz="2100" b="1" dirty="0">
              <a:latin typeface="Verdana" panose="020B0604030504040204" pitchFamily="34" charset="0"/>
              <a:ea typeface="Verdana" panose="020B0604030504040204" pitchFamily="34" charset="0"/>
              <a:cs typeface="Arial"/>
            </a:endParaRPr>
          </a:p>
          <a:p>
            <a:pPr marL="567214" marR="12859" lvl="1" indent="-214789">
              <a:lnSpc>
                <a:spcPts val="1943"/>
              </a:lnSpc>
              <a:spcBef>
                <a:spcPts val="1200"/>
              </a:spcBef>
              <a:buChar char="–"/>
              <a:tabLst>
                <a:tab pos="567690" algn="l"/>
              </a:tabLst>
            </a:pPr>
            <a:r>
              <a:rPr lang="sv-SE" spc="-68" dirty="0">
                <a:latin typeface="Verdana" panose="020B0604030504040204" pitchFamily="34" charset="0"/>
                <a:ea typeface="Verdana" panose="020B0604030504040204" pitchFamily="34" charset="0"/>
                <a:cs typeface="Arial"/>
              </a:rPr>
              <a:t>C</a:t>
            </a:r>
            <a:r>
              <a:rPr spc="-68" dirty="0" err="1" smtClean="0">
                <a:latin typeface="Verdana" panose="020B0604030504040204" pitchFamily="34" charset="0"/>
                <a:ea typeface="Verdana" panose="020B0604030504040204" pitchFamily="34" charset="0"/>
                <a:cs typeface="Arial"/>
              </a:rPr>
              <a:t>ollects</a:t>
            </a:r>
            <a:r>
              <a:rPr spc="-68" dirty="0" smtClean="0">
                <a:latin typeface="Verdana" panose="020B0604030504040204" pitchFamily="34" charset="0"/>
                <a:ea typeface="Verdana" panose="020B0604030504040204" pitchFamily="34" charset="0"/>
                <a:cs typeface="Arial"/>
              </a:rPr>
              <a:t> </a:t>
            </a:r>
            <a:r>
              <a:rPr spc="-38" dirty="0">
                <a:latin typeface="Verdana" panose="020B0604030504040204" pitchFamily="34" charset="0"/>
                <a:ea typeface="Verdana" panose="020B0604030504040204" pitchFamily="34" charset="0"/>
                <a:cs typeface="Arial"/>
              </a:rPr>
              <a:t>all </a:t>
            </a:r>
            <a:r>
              <a:rPr spc="-30" dirty="0">
                <a:latin typeface="Verdana" panose="020B0604030504040204" pitchFamily="34" charset="0"/>
                <a:ea typeface="Verdana" panose="020B0604030504040204" pitchFamily="34" charset="0"/>
                <a:cs typeface="Arial"/>
              </a:rPr>
              <a:t>information  </a:t>
            </a:r>
            <a:r>
              <a:rPr spc="-45" dirty="0">
                <a:latin typeface="Verdana" panose="020B0604030504040204" pitchFamily="34" charset="0"/>
                <a:ea typeface="Verdana" panose="020B0604030504040204" pitchFamily="34" charset="0"/>
                <a:cs typeface="Arial"/>
              </a:rPr>
              <a:t>about </a:t>
            </a:r>
            <a:r>
              <a:rPr spc="-79" dirty="0">
                <a:latin typeface="Verdana" panose="020B0604030504040204" pitchFamily="34" charset="0"/>
                <a:ea typeface="Verdana" panose="020B0604030504040204" pitchFamily="34" charset="0"/>
                <a:cs typeface="Arial"/>
              </a:rPr>
              <a:t>subjects </a:t>
            </a:r>
            <a:r>
              <a:rPr spc="-4" dirty="0">
                <a:latin typeface="Verdana" panose="020B0604030504040204" pitchFamily="34" charset="0"/>
                <a:ea typeface="Verdana" panose="020B0604030504040204" pitchFamily="34" charset="0"/>
                <a:cs typeface="Arial"/>
              </a:rPr>
              <a:t>that</a:t>
            </a:r>
            <a:r>
              <a:rPr spc="-210" dirty="0">
                <a:latin typeface="Verdana" panose="020B0604030504040204" pitchFamily="34" charset="0"/>
                <a:ea typeface="Verdana" panose="020B0604030504040204" pitchFamily="34" charset="0"/>
                <a:cs typeface="Arial"/>
              </a:rPr>
              <a:t> </a:t>
            </a:r>
            <a:r>
              <a:rPr spc="-116" dirty="0">
                <a:latin typeface="Verdana" panose="020B0604030504040204" pitchFamily="34" charset="0"/>
                <a:ea typeface="Verdana" panose="020B0604030504040204" pitchFamily="34" charset="0"/>
                <a:cs typeface="Arial"/>
              </a:rPr>
              <a:t>span  </a:t>
            </a:r>
            <a:r>
              <a:rPr spc="-23" dirty="0">
                <a:latin typeface="Verdana" panose="020B0604030504040204" pitchFamily="34" charset="0"/>
                <a:ea typeface="Verdana" panose="020B0604030504040204" pitchFamily="34" charset="0"/>
                <a:cs typeface="Arial"/>
              </a:rPr>
              <a:t>the </a:t>
            </a:r>
            <a:r>
              <a:rPr spc="-30" dirty="0">
                <a:latin typeface="Verdana" panose="020B0604030504040204" pitchFamily="34" charset="0"/>
                <a:ea typeface="Verdana" panose="020B0604030504040204" pitchFamily="34" charset="0"/>
                <a:cs typeface="Arial"/>
              </a:rPr>
              <a:t>entire</a:t>
            </a:r>
            <a:r>
              <a:rPr spc="-221" dirty="0">
                <a:latin typeface="Verdana" panose="020B0604030504040204" pitchFamily="34" charset="0"/>
                <a:ea typeface="Verdana" panose="020B0604030504040204" pitchFamily="34" charset="0"/>
                <a:cs typeface="Arial"/>
              </a:rPr>
              <a:t> </a:t>
            </a:r>
            <a:r>
              <a:rPr spc="-68" dirty="0">
                <a:latin typeface="Verdana" panose="020B0604030504040204" pitchFamily="34" charset="0"/>
                <a:ea typeface="Verdana" panose="020B0604030504040204" pitchFamily="34" charset="0"/>
                <a:cs typeface="Arial"/>
              </a:rPr>
              <a:t>organization</a:t>
            </a:r>
            <a:endParaRPr dirty="0">
              <a:latin typeface="Verdana" panose="020B0604030504040204" pitchFamily="34" charset="0"/>
              <a:ea typeface="Verdana" panose="020B0604030504040204" pitchFamily="34" charset="0"/>
              <a:cs typeface="Arial"/>
            </a:endParaRPr>
          </a:p>
          <a:p>
            <a:pPr marL="866775" marR="23813" lvl="2" indent="-171450">
              <a:lnSpc>
                <a:spcPts val="1620"/>
              </a:lnSpc>
              <a:spcBef>
                <a:spcPts val="1200"/>
              </a:spcBef>
              <a:buChar char="•"/>
              <a:tabLst>
                <a:tab pos="866299" algn="l"/>
                <a:tab pos="866775" algn="l"/>
              </a:tabLst>
            </a:pPr>
            <a:r>
              <a:rPr sz="1500" spc="-75" dirty="0">
                <a:latin typeface="Verdana" panose="020B0604030504040204" pitchFamily="34" charset="0"/>
                <a:ea typeface="Verdana" panose="020B0604030504040204" pitchFamily="34" charset="0"/>
                <a:cs typeface="Arial"/>
              </a:rPr>
              <a:t>(</a:t>
            </a:r>
            <a:r>
              <a:rPr sz="1500" i="1" spc="-75" dirty="0">
                <a:latin typeface="Verdana" panose="020B0604030504040204" pitchFamily="34" charset="0"/>
                <a:ea typeface="Verdana" panose="020B0604030504040204" pitchFamily="34" charset="0"/>
                <a:cs typeface="Arial"/>
              </a:rPr>
              <a:t>customer, </a:t>
            </a:r>
            <a:r>
              <a:rPr sz="1500" i="1" spc="-41" dirty="0">
                <a:latin typeface="Verdana" panose="020B0604030504040204" pitchFamily="34" charset="0"/>
                <a:ea typeface="Verdana" panose="020B0604030504040204" pitchFamily="34" charset="0"/>
                <a:cs typeface="Arial"/>
              </a:rPr>
              <a:t>product,</a:t>
            </a:r>
            <a:r>
              <a:rPr sz="1500" i="1" spc="-143" dirty="0">
                <a:latin typeface="Verdana" panose="020B0604030504040204" pitchFamily="34" charset="0"/>
                <a:ea typeface="Verdana" panose="020B0604030504040204" pitchFamily="34" charset="0"/>
                <a:cs typeface="Arial"/>
              </a:rPr>
              <a:t> </a:t>
            </a:r>
            <a:r>
              <a:rPr sz="1500" i="1" spc="-94" dirty="0" smtClean="0">
                <a:latin typeface="Verdana" panose="020B0604030504040204" pitchFamily="34" charset="0"/>
                <a:ea typeface="Verdana" panose="020B0604030504040204" pitchFamily="34" charset="0"/>
                <a:cs typeface="Arial"/>
              </a:rPr>
              <a:t>assets</a:t>
            </a:r>
            <a:r>
              <a:rPr sz="1500" i="1" spc="-94" dirty="0">
                <a:latin typeface="Verdana" panose="020B0604030504040204" pitchFamily="34" charset="0"/>
                <a:ea typeface="Verdana" panose="020B0604030504040204" pitchFamily="34" charset="0"/>
                <a:cs typeface="Arial"/>
              </a:rPr>
              <a:t>, </a:t>
            </a:r>
            <a:r>
              <a:rPr sz="1500" i="1" spc="-71" dirty="0">
                <a:latin typeface="Verdana" panose="020B0604030504040204" pitchFamily="34" charset="0"/>
                <a:ea typeface="Verdana" panose="020B0604030504040204" pitchFamily="34" charset="0"/>
                <a:cs typeface="Arial"/>
              </a:rPr>
              <a:t>personnel,  </a:t>
            </a:r>
            <a:r>
              <a:rPr sz="1500" i="1" spc="-68" dirty="0" smtClean="0">
                <a:latin typeface="Verdana" panose="020B0604030504040204" pitchFamily="34" charset="0"/>
                <a:ea typeface="Verdana" panose="020B0604030504040204" pitchFamily="34" charset="0"/>
                <a:cs typeface="Arial"/>
              </a:rPr>
              <a:t>supplier</a:t>
            </a:r>
            <a:r>
              <a:rPr sz="1500" spc="-60" dirty="0" smtClean="0">
                <a:latin typeface="Verdana" panose="020B0604030504040204" pitchFamily="34" charset="0"/>
                <a:ea typeface="Verdana" panose="020B0604030504040204" pitchFamily="34" charset="0"/>
                <a:cs typeface="Arial"/>
              </a:rPr>
              <a:t>)</a:t>
            </a:r>
            <a:endParaRPr sz="1500" dirty="0">
              <a:latin typeface="Verdana" panose="020B0604030504040204" pitchFamily="34" charset="0"/>
              <a:ea typeface="Verdana" panose="020B0604030504040204" pitchFamily="34" charset="0"/>
              <a:cs typeface="Arial"/>
            </a:endParaRPr>
          </a:p>
          <a:p>
            <a:pPr marL="567214" marR="523875" lvl="1" indent="-214789">
              <a:lnSpc>
                <a:spcPts val="1943"/>
              </a:lnSpc>
              <a:spcBef>
                <a:spcPts val="1200"/>
              </a:spcBef>
              <a:buChar char="–"/>
              <a:tabLst>
                <a:tab pos="567690" algn="l"/>
              </a:tabLst>
            </a:pPr>
            <a:r>
              <a:rPr spc="-109" dirty="0">
                <a:latin typeface="Verdana" panose="020B0604030504040204" pitchFamily="34" charset="0"/>
                <a:ea typeface="Verdana" panose="020B0604030504040204" pitchFamily="34" charset="0"/>
                <a:cs typeface="Arial"/>
              </a:rPr>
              <a:t>Requires </a:t>
            </a:r>
            <a:r>
              <a:rPr spc="-83" dirty="0">
                <a:latin typeface="Verdana" panose="020B0604030504040204" pitchFamily="34" charset="0"/>
                <a:ea typeface="Verdana" panose="020B0604030504040204" pitchFamily="34" charset="0"/>
                <a:cs typeface="Arial"/>
              </a:rPr>
              <a:t>extensive  </a:t>
            </a:r>
            <a:r>
              <a:rPr spc="-109" dirty="0">
                <a:latin typeface="Verdana" panose="020B0604030504040204" pitchFamily="34" charset="0"/>
                <a:ea typeface="Verdana" panose="020B0604030504040204" pitchFamily="34" charset="0"/>
                <a:cs typeface="Arial"/>
              </a:rPr>
              <a:t>business</a:t>
            </a:r>
            <a:r>
              <a:rPr spc="-146" dirty="0">
                <a:latin typeface="Verdana" panose="020B0604030504040204" pitchFamily="34" charset="0"/>
                <a:ea typeface="Verdana" panose="020B0604030504040204" pitchFamily="34" charset="0"/>
                <a:cs typeface="Arial"/>
              </a:rPr>
              <a:t> </a:t>
            </a:r>
            <a:r>
              <a:rPr spc="-53" dirty="0">
                <a:latin typeface="Verdana" panose="020B0604030504040204" pitchFamily="34" charset="0"/>
                <a:ea typeface="Verdana" panose="020B0604030504040204" pitchFamily="34" charset="0"/>
                <a:cs typeface="Arial"/>
              </a:rPr>
              <a:t>modelling</a:t>
            </a:r>
            <a:endParaRPr dirty="0">
              <a:latin typeface="Verdana" panose="020B0604030504040204" pitchFamily="34" charset="0"/>
              <a:ea typeface="Verdana" panose="020B0604030504040204" pitchFamily="34" charset="0"/>
              <a:cs typeface="Arial"/>
            </a:endParaRPr>
          </a:p>
          <a:p>
            <a:pPr marL="567214" marR="3810" lvl="1" indent="-214789">
              <a:lnSpc>
                <a:spcPts val="1943"/>
              </a:lnSpc>
              <a:spcBef>
                <a:spcPts val="1200"/>
              </a:spcBef>
              <a:buChar char="–"/>
              <a:tabLst>
                <a:tab pos="567690" algn="l"/>
              </a:tabLst>
            </a:pPr>
            <a:r>
              <a:rPr spc="-75" dirty="0">
                <a:latin typeface="Verdana" panose="020B0604030504040204" pitchFamily="34" charset="0"/>
                <a:ea typeface="Verdana" panose="020B0604030504040204" pitchFamily="34" charset="0"/>
                <a:cs typeface="Arial"/>
              </a:rPr>
              <a:t>May take </a:t>
            </a:r>
            <a:r>
              <a:rPr spc="-109" dirty="0">
                <a:latin typeface="Verdana" panose="020B0604030504040204" pitchFamily="34" charset="0"/>
                <a:ea typeface="Verdana" panose="020B0604030504040204" pitchFamily="34" charset="0"/>
                <a:cs typeface="Arial"/>
              </a:rPr>
              <a:t>years </a:t>
            </a:r>
            <a:r>
              <a:rPr spc="15" dirty="0">
                <a:latin typeface="Verdana" panose="020B0604030504040204" pitchFamily="34" charset="0"/>
                <a:ea typeface="Verdana" panose="020B0604030504040204" pitchFamily="34" charset="0"/>
                <a:cs typeface="Arial"/>
              </a:rPr>
              <a:t>to</a:t>
            </a:r>
            <a:r>
              <a:rPr spc="-225" dirty="0">
                <a:latin typeface="Verdana" panose="020B0604030504040204" pitchFamily="34" charset="0"/>
                <a:ea typeface="Verdana" panose="020B0604030504040204" pitchFamily="34" charset="0"/>
                <a:cs typeface="Arial"/>
              </a:rPr>
              <a:t> </a:t>
            </a:r>
            <a:r>
              <a:rPr spc="-94" dirty="0">
                <a:latin typeface="Verdana" panose="020B0604030504040204" pitchFamily="34" charset="0"/>
                <a:ea typeface="Verdana" panose="020B0604030504040204" pitchFamily="34" charset="0"/>
                <a:cs typeface="Arial"/>
              </a:rPr>
              <a:t>design  </a:t>
            </a:r>
            <a:r>
              <a:rPr spc="-86" dirty="0">
                <a:latin typeface="Verdana" panose="020B0604030504040204" pitchFamily="34" charset="0"/>
                <a:ea typeface="Verdana" panose="020B0604030504040204" pitchFamily="34" charset="0"/>
                <a:cs typeface="Arial"/>
              </a:rPr>
              <a:t>and</a:t>
            </a:r>
            <a:r>
              <a:rPr spc="-165" dirty="0">
                <a:latin typeface="Verdana" panose="020B0604030504040204" pitchFamily="34" charset="0"/>
                <a:ea typeface="Verdana" panose="020B0604030504040204" pitchFamily="34" charset="0"/>
                <a:cs typeface="Arial"/>
              </a:rPr>
              <a:t> </a:t>
            </a:r>
            <a:r>
              <a:rPr spc="-30" dirty="0">
                <a:latin typeface="Verdana" panose="020B0604030504040204" pitchFamily="34" charset="0"/>
                <a:ea typeface="Verdana" panose="020B0604030504040204" pitchFamily="34" charset="0"/>
                <a:cs typeface="Arial"/>
              </a:rPr>
              <a:t>build</a:t>
            </a:r>
            <a:endParaRPr dirty="0">
              <a:latin typeface="Verdana" panose="020B0604030504040204" pitchFamily="34" charset="0"/>
              <a:ea typeface="Verdana" panose="020B0604030504040204" pitchFamily="34" charset="0"/>
              <a:cs typeface="Arial"/>
            </a:endParaRPr>
          </a:p>
        </p:txBody>
      </p:sp>
      <p:sp>
        <p:nvSpPr>
          <p:cNvPr id="9" name="object 9"/>
          <p:cNvSpPr txBox="1"/>
          <p:nvPr/>
        </p:nvSpPr>
        <p:spPr>
          <a:xfrm>
            <a:off x="4788943" y="1349817"/>
            <a:ext cx="3703415" cy="3164969"/>
          </a:xfrm>
          <a:prstGeom prst="rect">
            <a:avLst/>
          </a:prstGeom>
        </p:spPr>
        <p:txBody>
          <a:bodyPr vert="horz" wrap="square" lIns="0" tIns="0" rIns="0" bIns="0" rtlCol="0">
            <a:spAutoFit/>
          </a:bodyPr>
          <a:lstStyle/>
          <a:p>
            <a:pPr marL="266700" indent="-257175">
              <a:buChar char="•"/>
              <a:tabLst>
                <a:tab pos="266224" algn="l"/>
                <a:tab pos="266700" algn="l"/>
              </a:tabLst>
            </a:pPr>
            <a:r>
              <a:rPr sz="2100" b="1" spc="-124" dirty="0">
                <a:latin typeface="Verdana" panose="020B0604030504040204" pitchFamily="34" charset="0"/>
                <a:ea typeface="Verdana" panose="020B0604030504040204" pitchFamily="34" charset="0"/>
                <a:cs typeface="Arial"/>
              </a:rPr>
              <a:t>Data</a:t>
            </a:r>
            <a:r>
              <a:rPr sz="2100" b="1" spc="-165" dirty="0">
                <a:latin typeface="Verdana" panose="020B0604030504040204" pitchFamily="34" charset="0"/>
                <a:ea typeface="Verdana" panose="020B0604030504040204" pitchFamily="34" charset="0"/>
                <a:cs typeface="Arial"/>
              </a:rPr>
              <a:t> </a:t>
            </a:r>
            <a:r>
              <a:rPr sz="2100" b="1" dirty="0">
                <a:latin typeface="Verdana" panose="020B0604030504040204" pitchFamily="34" charset="0"/>
                <a:ea typeface="Verdana" panose="020B0604030504040204" pitchFamily="34" charset="0"/>
                <a:cs typeface="Arial"/>
              </a:rPr>
              <a:t>Mart:</a:t>
            </a:r>
          </a:p>
          <a:p>
            <a:pPr marL="567214" marR="143828" lvl="1" indent="-214789" algn="just">
              <a:lnSpc>
                <a:spcPts val="1943"/>
              </a:lnSpc>
              <a:spcBef>
                <a:spcPts val="1200"/>
              </a:spcBef>
              <a:buChar char="–"/>
              <a:tabLst>
                <a:tab pos="567690" algn="l"/>
              </a:tabLst>
            </a:pPr>
            <a:r>
              <a:rPr spc="-56" dirty="0">
                <a:latin typeface="Verdana" panose="020B0604030504040204" pitchFamily="34" charset="0"/>
                <a:ea typeface="Verdana" panose="020B0604030504040204" pitchFamily="34" charset="0"/>
                <a:cs typeface="Arial"/>
              </a:rPr>
              <a:t>Departmental</a:t>
            </a:r>
            <a:r>
              <a:rPr spc="-150" dirty="0">
                <a:latin typeface="Verdana" panose="020B0604030504040204" pitchFamily="34" charset="0"/>
                <a:ea typeface="Verdana" panose="020B0604030504040204" pitchFamily="34" charset="0"/>
                <a:cs typeface="Arial"/>
              </a:rPr>
              <a:t> </a:t>
            </a:r>
            <a:r>
              <a:rPr spc="-105" dirty="0" smtClean="0">
                <a:latin typeface="Verdana" panose="020B0604030504040204" pitchFamily="34" charset="0"/>
                <a:ea typeface="Verdana" panose="020B0604030504040204" pitchFamily="34" charset="0"/>
                <a:cs typeface="Arial"/>
              </a:rPr>
              <a:t>subsets </a:t>
            </a:r>
            <a:r>
              <a:rPr spc="-4" dirty="0">
                <a:latin typeface="Verdana" panose="020B0604030504040204" pitchFamily="34" charset="0"/>
                <a:ea typeface="Verdana" panose="020B0604030504040204" pitchFamily="34" charset="0"/>
                <a:cs typeface="Arial"/>
              </a:rPr>
              <a:t>that </a:t>
            </a:r>
            <a:r>
              <a:rPr spc="-90" dirty="0">
                <a:latin typeface="Verdana" panose="020B0604030504040204" pitchFamily="34" charset="0"/>
                <a:ea typeface="Verdana" panose="020B0604030504040204" pitchFamily="34" charset="0"/>
                <a:cs typeface="Arial"/>
              </a:rPr>
              <a:t>focus </a:t>
            </a:r>
            <a:r>
              <a:rPr spc="-60" dirty="0">
                <a:latin typeface="Verdana" panose="020B0604030504040204" pitchFamily="34" charset="0"/>
                <a:ea typeface="Verdana" panose="020B0604030504040204" pitchFamily="34" charset="0"/>
                <a:cs typeface="Arial"/>
              </a:rPr>
              <a:t>on</a:t>
            </a:r>
            <a:r>
              <a:rPr spc="-255" dirty="0">
                <a:latin typeface="Verdana" panose="020B0604030504040204" pitchFamily="34" charset="0"/>
                <a:ea typeface="Verdana" panose="020B0604030504040204" pitchFamily="34" charset="0"/>
                <a:cs typeface="Arial"/>
              </a:rPr>
              <a:t> </a:t>
            </a:r>
            <a:r>
              <a:rPr spc="-75" dirty="0">
                <a:latin typeface="Verdana" panose="020B0604030504040204" pitchFamily="34" charset="0"/>
                <a:ea typeface="Verdana" panose="020B0604030504040204" pitchFamily="34" charset="0"/>
                <a:cs typeface="Arial"/>
              </a:rPr>
              <a:t>selected </a:t>
            </a:r>
            <a:r>
              <a:rPr spc="-71" dirty="0" smtClean="0">
                <a:latin typeface="Verdana" panose="020B0604030504040204" pitchFamily="34" charset="0"/>
                <a:ea typeface="Verdana" panose="020B0604030504040204" pitchFamily="34" charset="0"/>
                <a:cs typeface="Arial"/>
              </a:rPr>
              <a:t>subjects</a:t>
            </a:r>
            <a:r>
              <a:rPr spc="-71" dirty="0">
                <a:latin typeface="Verdana" panose="020B0604030504040204" pitchFamily="34" charset="0"/>
                <a:ea typeface="Verdana" panose="020B0604030504040204" pitchFamily="34" charset="0"/>
                <a:cs typeface="Arial"/>
              </a:rPr>
              <a:t>:</a:t>
            </a:r>
            <a:endParaRPr dirty="0">
              <a:latin typeface="Verdana" panose="020B0604030504040204" pitchFamily="34" charset="0"/>
              <a:ea typeface="Verdana" panose="020B0604030504040204" pitchFamily="34" charset="0"/>
              <a:cs typeface="Arial"/>
            </a:endParaRPr>
          </a:p>
          <a:p>
            <a:pPr marL="866775" marR="3810" lvl="2" indent="-171450">
              <a:lnSpc>
                <a:spcPts val="1620"/>
              </a:lnSpc>
              <a:spcBef>
                <a:spcPts val="1200"/>
              </a:spcBef>
              <a:buChar char="•"/>
              <a:tabLst>
                <a:tab pos="866299" algn="l"/>
                <a:tab pos="866775" algn="l"/>
              </a:tabLst>
            </a:pPr>
            <a:r>
              <a:rPr sz="1500" b="1" spc="-41" dirty="0">
                <a:latin typeface="Verdana" panose="020B0604030504040204" pitchFamily="34" charset="0"/>
                <a:ea typeface="Verdana" panose="020B0604030504040204" pitchFamily="34" charset="0"/>
                <a:cs typeface="Arial"/>
              </a:rPr>
              <a:t>Marketing </a:t>
            </a:r>
            <a:r>
              <a:rPr sz="1500" b="1" spc="-56" dirty="0">
                <a:latin typeface="Verdana" panose="020B0604030504040204" pitchFamily="34" charset="0"/>
                <a:ea typeface="Verdana" panose="020B0604030504040204" pitchFamily="34" charset="0"/>
                <a:cs typeface="Arial"/>
              </a:rPr>
              <a:t>data </a:t>
            </a:r>
            <a:r>
              <a:rPr sz="1500" b="1" spc="-19" dirty="0">
                <a:latin typeface="Verdana" panose="020B0604030504040204" pitchFamily="34" charset="0"/>
                <a:ea typeface="Verdana" panose="020B0604030504040204" pitchFamily="34" charset="0"/>
                <a:cs typeface="Arial"/>
              </a:rPr>
              <a:t>mart:  </a:t>
            </a:r>
            <a:r>
              <a:rPr sz="1500" spc="-71" dirty="0">
                <a:latin typeface="Verdana" panose="020B0604030504040204" pitchFamily="34" charset="0"/>
                <a:ea typeface="Verdana" panose="020B0604030504040204" pitchFamily="34" charset="0"/>
                <a:cs typeface="Arial"/>
              </a:rPr>
              <a:t>customer, </a:t>
            </a:r>
            <a:r>
              <a:rPr sz="1500" spc="-34" dirty="0">
                <a:latin typeface="Verdana" panose="020B0604030504040204" pitchFamily="34" charset="0"/>
                <a:ea typeface="Verdana" panose="020B0604030504040204" pitchFamily="34" charset="0"/>
                <a:cs typeface="Arial"/>
              </a:rPr>
              <a:t>product,</a:t>
            </a:r>
            <a:r>
              <a:rPr sz="1500" spc="-131" dirty="0">
                <a:latin typeface="Verdana" panose="020B0604030504040204" pitchFamily="34" charset="0"/>
                <a:ea typeface="Verdana" panose="020B0604030504040204" pitchFamily="34" charset="0"/>
                <a:cs typeface="Arial"/>
              </a:rPr>
              <a:t> </a:t>
            </a:r>
            <a:r>
              <a:rPr sz="1500" spc="-105" dirty="0">
                <a:latin typeface="Verdana" panose="020B0604030504040204" pitchFamily="34" charset="0"/>
                <a:ea typeface="Verdana" panose="020B0604030504040204" pitchFamily="34" charset="0"/>
                <a:cs typeface="Arial"/>
              </a:rPr>
              <a:t>sales</a:t>
            </a:r>
            <a:endParaRPr sz="1500" dirty="0">
              <a:latin typeface="Verdana" panose="020B0604030504040204" pitchFamily="34" charset="0"/>
              <a:ea typeface="Verdana" panose="020B0604030504040204" pitchFamily="34" charset="0"/>
              <a:cs typeface="Arial"/>
            </a:endParaRPr>
          </a:p>
          <a:p>
            <a:pPr marL="866775" marR="72390" lvl="2" indent="-171450">
              <a:lnSpc>
                <a:spcPts val="1620"/>
              </a:lnSpc>
              <a:spcBef>
                <a:spcPts val="1200"/>
              </a:spcBef>
              <a:buChar char="•"/>
              <a:tabLst>
                <a:tab pos="866299" algn="l"/>
                <a:tab pos="866775" algn="l"/>
              </a:tabLst>
            </a:pPr>
            <a:r>
              <a:rPr sz="1500" b="1" spc="-56" dirty="0">
                <a:latin typeface="Verdana" panose="020B0604030504040204" pitchFamily="34" charset="0"/>
                <a:ea typeface="Verdana" panose="020B0604030504040204" pitchFamily="34" charset="0"/>
                <a:cs typeface="Arial"/>
              </a:rPr>
              <a:t>Ordering data </a:t>
            </a:r>
            <a:r>
              <a:rPr sz="1500" b="1" spc="-19" dirty="0">
                <a:latin typeface="Verdana" panose="020B0604030504040204" pitchFamily="34" charset="0"/>
                <a:ea typeface="Verdana" panose="020B0604030504040204" pitchFamily="34" charset="0"/>
                <a:cs typeface="Arial"/>
              </a:rPr>
              <a:t>mart:  </a:t>
            </a:r>
            <a:r>
              <a:rPr sz="1500" spc="-75" dirty="0">
                <a:latin typeface="Verdana" panose="020B0604030504040204" pitchFamily="34" charset="0"/>
                <a:ea typeface="Verdana" panose="020B0604030504040204" pitchFamily="34" charset="0"/>
                <a:cs typeface="Arial"/>
              </a:rPr>
              <a:t>Supplier, </a:t>
            </a:r>
            <a:r>
              <a:rPr sz="1500" spc="-34" dirty="0">
                <a:latin typeface="Verdana" panose="020B0604030504040204" pitchFamily="34" charset="0"/>
                <a:ea typeface="Verdana" panose="020B0604030504040204" pitchFamily="34" charset="0"/>
                <a:cs typeface="Arial"/>
              </a:rPr>
              <a:t>product,</a:t>
            </a:r>
            <a:r>
              <a:rPr sz="1500" spc="-139" dirty="0">
                <a:latin typeface="Verdana" panose="020B0604030504040204" pitchFamily="34" charset="0"/>
                <a:ea typeface="Verdana" panose="020B0604030504040204" pitchFamily="34" charset="0"/>
                <a:cs typeface="Arial"/>
              </a:rPr>
              <a:t> </a:t>
            </a:r>
            <a:r>
              <a:rPr sz="1500" spc="-71" dirty="0" smtClean="0">
                <a:latin typeface="Verdana" panose="020B0604030504040204" pitchFamily="34" charset="0"/>
                <a:ea typeface="Verdana" panose="020B0604030504040204" pitchFamily="34" charset="0"/>
                <a:cs typeface="Arial"/>
              </a:rPr>
              <a:t>stock </a:t>
            </a:r>
            <a:r>
              <a:rPr sz="1500" spc="-53" dirty="0">
                <a:latin typeface="Verdana" panose="020B0604030504040204" pitchFamily="34" charset="0"/>
                <a:ea typeface="Verdana" panose="020B0604030504040204" pitchFamily="34" charset="0"/>
                <a:cs typeface="Arial"/>
              </a:rPr>
              <a:t>level</a:t>
            </a:r>
            <a:endParaRPr sz="1500" dirty="0">
              <a:latin typeface="Verdana" panose="020B0604030504040204" pitchFamily="34" charset="0"/>
              <a:ea typeface="Verdana" panose="020B0604030504040204" pitchFamily="34" charset="0"/>
              <a:cs typeface="Arial"/>
            </a:endParaRPr>
          </a:p>
          <a:p>
            <a:pPr marL="567214" lvl="1" indent="-214789">
              <a:spcBef>
                <a:spcPts val="1200"/>
              </a:spcBef>
              <a:buChar char="–"/>
              <a:tabLst>
                <a:tab pos="567690" algn="l"/>
              </a:tabLst>
            </a:pPr>
            <a:r>
              <a:rPr spc="-113" dirty="0">
                <a:latin typeface="Verdana" panose="020B0604030504040204" pitchFamily="34" charset="0"/>
                <a:ea typeface="Verdana" panose="020B0604030504040204" pitchFamily="34" charset="0"/>
                <a:cs typeface="Arial"/>
              </a:rPr>
              <a:t>Faster</a:t>
            </a:r>
            <a:r>
              <a:rPr spc="-158" dirty="0">
                <a:latin typeface="Verdana" panose="020B0604030504040204" pitchFamily="34" charset="0"/>
                <a:ea typeface="Verdana" panose="020B0604030504040204" pitchFamily="34" charset="0"/>
                <a:cs typeface="Arial"/>
              </a:rPr>
              <a:t> </a:t>
            </a:r>
            <a:r>
              <a:rPr spc="-15" dirty="0">
                <a:latin typeface="Verdana" panose="020B0604030504040204" pitchFamily="34" charset="0"/>
                <a:ea typeface="Verdana" panose="020B0604030504040204" pitchFamily="34" charset="0"/>
                <a:cs typeface="Arial"/>
              </a:rPr>
              <a:t>roll-out</a:t>
            </a:r>
            <a:endParaRPr dirty="0">
              <a:latin typeface="Verdana" panose="020B0604030504040204" pitchFamily="34" charset="0"/>
              <a:ea typeface="Verdana" panose="020B0604030504040204" pitchFamily="34" charset="0"/>
              <a:cs typeface="Arial"/>
            </a:endParaRPr>
          </a:p>
          <a:p>
            <a:pPr marL="567214" marR="86678" lvl="1" indent="-214789">
              <a:lnSpc>
                <a:spcPts val="1943"/>
              </a:lnSpc>
              <a:spcBef>
                <a:spcPts val="1200"/>
              </a:spcBef>
              <a:buChar char="–"/>
              <a:tabLst>
                <a:tab pos="567690" algn="l"/>
              </a:tabLst>
            </a:pPr>
            <a:r>
              <a:rPr spc="-109" dirty="0">
                <a:latin typeface="Verdana" panose="020B0604030504040204" pitchFamily="34" charset="0"/>
                <a:ea typeface="Verdana" panose="020B0604030504040204" pitchFamily="34" charset="0"/>
                <a:cs typeface="Arial"/>
              </a:rPr>
              <a:t>Complex </a:t>
            </a:r>
            <a:r>
              <a:rPr spc="-38" dirty="0">
                <a:latin typeface="Verdana" panose="020B0604030504040204" pitchFamily="34" charset="0"/>
                <a:ea typeface="Verdana" panose="020B0604030504040204" pitchFamily="34" charset="0"/>
                <a:cs typeface="Arial"/>
              </a:rPr>
              <a:t>integration</a:t>
            </a:r>
            <a:r>
              <a:rPr spc="-161" dirty="0">
                <a:latin typeface="Verdana" panose="020B0604030504040204" pitchFamily="34" charset="0"/>
                <a:ea typeface="Verdana" panose="020B0604030504040204" pitchFamily="34" charset="0"/>
                <a:cs typeface="Arial"/>
              </a:rPr>
              <a:t> </a:t>
            </a:r>
            <a:r>
              <a:rPr spc="-23" dirty="0" smtClean="0">
                <a:latin typeface="Verdana" panose="020B0604030504040204" pitchFamily="34" charset="0"/>
                <a:ea typeface="Verdana" panose="020B0604030504040204" pitchFamily="34" charset="0"/>
                <a:cs typeface="Arial"/>
              </a:rPr>
              <a:t>in </a:t>
            </a:r>
            <a:r>
              <a:rPr spc="-23" dirty="0">
                <a:latin typeface="Verdana" panose="020B0604030504040204" pitchFamily="34" charset="0"/>
                <a:ea typeface="Verdana" panose="020B0604030504040204" pitchFamily="34" charset="0"/>
                <a:cs typeface="Arial"/>
              </a:rPr>
              <a:t>the </a:t>
            </a:r>
            <a:r>
              <a:rPr spc="-68" dirty="0">
                <a:latin typeface="Verdana" panose="020B0604030504040204" pitchFamily="34" charset="0"/>
                <a:ea typeface="Verdana" panose="020B0604030504040204" pitchFamily="34" charset="0"/>
                <a:cs typeface="Arial"/>
              </a:rPr>
              <a:t>long</a:t>
            </a:r>
            <a:r>
              <a:rPr spc="-229" dirty="0">
                <a:latin typeface="Verdana" panose="020B0604030504040204" pitchFamily="34" charset="0"/>
                <a:ea typeface="Verdana" panose="020B0604030504040204" pitchFamily="34" charset="0"/>
                <a:cs typeface="Arial"/>
              </a:rPr>
              <a:t> </a:t>
            </a:r>
            <a:r>
              <a:rPr spc="-15" dirty="0">
                <a:latin typeface="Verdana" panose="020B0604030504040204" pitchFamily="34" charset="0"/>
                <a:ea typeface="Verdana" panose="020B0604030504040204" pitchFamily="34" charset="0"/>
                <a:cs typeface="Arial"/>
              </a:rPr>
              <a:t>term</a:t>
            </a:r>
            <a:endParaRPr dirty="0">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3223504329"/>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727630" y="692904"/>
            <a:ext cx="4771343" cy="430887"/>
          </a:xfrm>
          <a:prstGeom prst="rect">
            <a:avLst/>
          </a:prstGeom>
        </p:spPr>
        <p:txBody>
          <a:bodyPr vert="horz" wrap="square" lIns="0" tIns="0" rIns="0" bIns="0" rtlCol="0">
            <a:spAutoFit/>
          </a:bodyPr>
          <a:lstStyle/>
          <a:p>
            <a:pPr marL="9525"/>
            <a:r>
              <a:rPr sz="2800" b="1" spc="-188" dirty="0">
                <a:latin typeface="Verdana" panose="020B0604030504040204" pitchFamily="34" charset="0"/>
                <a:ea typeface="Verdana" panose="020B0604030504040204" pitchFamily="34" charset="0"/>
                <a:cs typeface="Arial"/>
              </a:rPr>
              <a:t>Data </a:t>
            </a:r>
            <a:r>
              <a:rPr sz="2800" b="1" spc="15" dirty="0">
                <a:latin typeface="Verdana" panose="020B0604030504040204" pitchFamily="34" charset="0"/>
                <a:ea typeface="Verdana" panose="020B0604030504040204" pitchFamily="34" charset="0"/>
                <a:cs typeface="Arial"/>
              </a:rPr>
              <a:t>Mart</a:t>
            </a:r>
            <a:r>
              <a:rPr sz="2800" b="1" spc="-203" dirty="0">
                <a:latin typeface="Verdana" panose="020B0604030504040204" pitchFamily="34" charset="0"/>
                <a:ea typeface="Verdana" panose="020B0604030504040204" pitchFamily="34" charset="0"/>
                <a:cs typeface="Arial"/>
              </a:rPr>
              <a:t> </a:t>
            </a:r>
            <a:r>
              <a:rPr sz="2800" b="1" spc="-83" dirty="0">
                <a:latin typeface="Verdana" panose="020B0604030504040204" pitchFamily="34" charset="0"/>
                <a:ea typeface="Verdana" panose="020B0604030504040204" pitchFamily="34" charset="0"/>
                <a:cs typeface="Arial"/>
              </a:rPr>
              <a:t>architecture</a:t>
            </a:r>
            <a:endParaRPr sz="2800" b="1" dirty="0">
              <a:latin typeface="Verdana" panose="020B0604030504040204" pitchFamily="34" charset="0"/>
              <a:ea typeface="Verdana" panose="020B0604030504040204" pitchFamily="34" charset="0"/>
              <a:cs typeface="Arial"/>
            </a:endParaRPr>
          </a:p>
        </p:txBody>
      </p:sp>
      <p:sp>
        <p:nvSpPr>
          <p:cNvPr id="8" name="object 8"/>
          <p:cNvSpPr txBox="1"/>
          <p:nvPr/>
        </p:nvSpPr>
        <p:spPr>
          <a:xfrm>
            <a:off x="727630" y="1683369"/>
            <a:ext cx="2277428" cy="276999"/>
          </a:xfrm>
          <a:prstGeom prst="rect">
            <a:avLst/>
          </a:prstGeom>
        </p:spPr>
        <p:txBody>
          <a:bodyPr vert="horz" wrap="square" lIns="0" tIns="0" rIns="0" bIns="0" rtlCol="0">
            <a:spAutoFit/>
          </a:bodyPr>
          <a:lstStyle/>
          <a:p>
            <a:pPr marL="9525"/>
            <a:r>
              <a:rPr b="1" spc="-113" dirty="0">
                <a:latin typeface="Arial"/>
                <a:cs typeface="Arial"/>
              </a:rPr>
              <a:t>Dependent</a:t>
            </a:r>
            <a:r>
              <a:rPr b="1" spc="-120" dirty="0">
                <a:latin typeface="Arial"/>
                <a:cs typeface="Arial"/>
              </a:rPr>
              <a:t> </a:t>
            </a:r>
            <a:r>
              <a:rPr b="1" spc="-109" dirty="0">
                <a:latin typeface="Arial"/>
                <a:cs typeface="Arial"/>
              </a:rPr>
              <a:t>architecture</a:t>
            </a:r>
            <a:endParaRPr>
              <a:latin typeface="Arial"/>
              <a:cs typeface="Arial"/>
            </a:endParaRPr>
          </a:p>
        </p:txBody>
      </p:sp>
      <p:sp>
        <p:nvSpPr>
          <p:cNvPr id="9" name="object 9"/>
          <p:cNvSpPr/>
          <p:nvPr/>
        </p:nvSpPr>
        <p:spPr>
          <a:xfrm>
            <a:off x="3988991" y="2554697"/>
            <a:ext cx="470915" cy="299465"/>
          </a:xfrm>
          <a:prstGeom prst="rect">
            <a:avLst/>
          </a:prstGeom>
          <a:blipFill>
            <a:blip r:embed="rId2" cstate="print"/>
            <a:stretch>
              <a:fillRect/>
            </a:stretch>
          </a:blipFill>
        </p:spPr>
        <p:txBody>
          <a:bodyPr wrap="square" lIns="0" tIns="0" rIns="0" bIns="0" rtlCol="0"/>
          <a:lstStyle/>
          <a:p>
            <a:endParaRPr sz="1350"/>
          </a:p>
        </p:txBody>
      </p:sp>
      <p:sp>
        <p:nvSpPr>
          <p:cNvPr id="10" name="object 10"/>
          <p:cNvSpPr/>
          <p:nvPr/>
        </p:nvSpPr>
        <p:spPr>
          <a:xfrm>
            <a:off x="4024709" y="2574984"/>
            <a:ext cx="400031" cy="228581"/>
          </a:xfrm>
          <a:prstGeom prst="rect">
            <a:avLst/>
          </a:prstGeom>
          <a:blipFill>
            <a:blip r:embed="rId3" cstate="print"/>
            <a:stretch>
              <a:fillRect/>
            </a:stretch>
          </a:blipFill>
        </p:spPr>
        <p:txBody>
          <a:bodyPr wrap="square" lIns="0" tIns="0" rIns="0" bIns="0" rtlCol="0"/>
          <a:lstStyle/>
          <a:p>
            <a:endParaRPr sz="1350"/>
          </a:p>
        </p:txBody>
      </p:sp>
      <p:sp>
        <p:nvSpPr>
          <p:cNvPr id="11" name="object 11"/>
          <p:cNvSpPr/>
          <p:nvPr/>
        </p:nvSpPr>
        <p:spPr>
          <a:xfrm>
            <a:off x="4024709" y="2613086"/>
            <a:ext cx="400050" cy="38100"/>
          </a:xfrm>
          <a:custGeom>
            <a:avLst/>
            <a:gdLst/>
            <a:ahLst/>
            <a:cxnLst/>
            <a:rect l="l" t="t" r="r" b="b"/>
            <a:pathLst>
              <a:path w="533400" h="50800">
                <a:moveTo>
                  <a:pt x="533374" y="0"/>
                </a:moveTo>
                <a:lnTo>
                  <a:pt x="496962" y="25638"/>
                </a:lnTo>
                <a:lnTo>
                  <a:pt x="455261" y="35920"/>
                </a:lnTo>
                <a:lnTo>
                  <a:pt x="401287" y="43863"/>
                </a:lnTo>
                <a:lnTo>
                  <a:pt x="337581" y="48985"/>
                </a:lnTo>
                <a:lnTo>
                  <a:pt x="266687" y="50800"/>
                </a:lnTo>
                <a:lnTo>
                  <a:pt x="195788" y="48985"/>
                </a:lnTo>
                <a:lnTo>
                  <a:pt x="132081" y="43863"/>
                </a:lnTo>
                <a:lnTo>
                  <a:pt x="78108" y="35920"/>
                </a:lnTo>
                <a:lnTo>
                  <a:pt x="36409" y="25638"/>
                </a:lnTo>
                <a:lnTo>
                  <a:pt x="9525" y="13504"/>
                </a:lnTo>
                <a:lnTo>
                  <a:pt x="0" y="0"/>
                </a:lnTo>
              </a:path>
            </a:pathLst>
          </a:custGeom>
          <a:ln w="9525">
            <a:solidFill>
              <a:srgbClr val="4A7EBB"/>
            </a:solidFill>
          </a:ln>
        </p:spPr>
        <p:txBody>
          <a:bodyPr wrap="square" lIns="0" tIns="0" rIns="0" bIns="0" rtlCol="0"/>
          <a:lstStyle/>
          <a:p>
            <a:endParaRPr sz="1350"/>
          </a:p>
        </p:txBody>
      </p:sp>
      <p:sp>
        <p:nvSpPr>
          <p:cNvPr id="12" name="object 12"/>
          <p:cNvSpPr/>
          <p:nvPr/>
        </p:nvSpPr>
        <p:spPr>
          <a:xfrm>
            <a:off x="4024705" y="2574986"/>
            <a:ext cx="400050" cy="228600"/>
          </a:xfrm>
          <a:custGeom>
            <a:avLst/>
            <a:gdLst/>
            <a:ahLst/>
            <a:cxnLst/>
            <a:rect l="l" t="t" r="r" b="b"/>
            <a:pathLst>
              <a:path w="533400" h="304800">
                <a:moveTo>
                  <a:pt x="0" y="50800"/>
                </a:moveTo>
                <a:lnTo>
                  <a:pt x="36411" y="25161"/>
                </a:lnTo>
                <a:lnTo>
                  <a:pt x="78112" y="14879"/>
                </a:lnTo>
                <a:lnTo>
                  <a:pt x="132087" y="6936"/>
                </a:lnTo>
                <a:lnTo>
                  <a:pt x="195793" y="1814"/>
                </a:lnTo>
                <a:lnTo>
                  <a:pt x="266687" y="0"/>
                </a:lnTo>
                <a:lnTo>
                  <a:pt x="337585" y="1814"/>
                </a:lnTo>
                <a:lnTo>
                  <a:pt x="401292" y="6936"/>
                </a:lnTo>
                <a:lnTo>
                  <a:pt x="455266" y="14879"/>
                </a:lnTo>
                <a:lnTo>
                  <a:pt x="496965" y="25161"/>
                </a:lnTo>
                <a:lnTo>
                  <a:pt x="533374" y="50800"/>
                </a:lnTo>
                <a:lnTo>
                  <a:pt x="533374" y="253987"/>
                </a:lnTo>
                <a:lnTo>
                  <a:pt x="496965" y="279622"/>
                </a:lnTo>
                <a:lnTo>
                  <a:pt x="455266" y="289901"/>
                </a:lnTo>
                <a:lnTo>
                  <a:pt x="401292" y="297841"/>
                </a:lnTo>
                <a:lnTo>
                  <a:pt x="337585" y="302960"/>
                </a:lnTo>
                <a:lnTo>
                  <a:pt x="266687" y="304774"/>
                </a:lnTo>
                <a:lnTo>
                  <a:pt x="195793" y="302960"/>
                </a:lnTo>
                <a:lnTo>
                  <a:pt x="132087" y="297841"/>
                </a:lnTo>
                <a:lnTo>
                  <a:pt x="78112" y="289901"/>
                </a:lnTo>
                <a:lnTo>
                  <a:pt x="36411" y="279622"/>
                </a:lnTo>
                <a:lnTo>
                  <a:pt x="0" y="253987"/>
                </a:lnTo>
                <a:lnTo>
                  <a:pt x="0" y="50800"/>
                </a:lnTo>
                <a:close/>
              </a:path>
            </a:pathLst>
          </a:custGeom>
          <a:ln w="9525">
            <a:solidFill>
              <a:srgbClr val="4A7EBB"/>
            </a:solidFill>
          </a:ln>
        </p:spPr>
        <p:txBody>
          <a:bodyPr wrap="square" lIns="0" tIns="0" rIns="0" bIns="0" rtlCol="0"/>
          <a:lstStyle/>
          <a:p>
            <a:endParaRPr sz="1350"/>
          </a:p>
        </p:txBody>
      </p:sp>
      <p:sp>
        <p:nvSpPr>
          <p:cNvPr id="13" name="object 13"/>
          <p:cNvSpPr txBox="1"/>
          <p:nvPr/>
        </p:nvSpPr>
        <p:spPr>
          <a:xfrm>
            <a:off x="4425848" y="4021140"/>
            <a:ext cx="539115" cy="138499"/>
          </a:xfrm>
          <a:prstGeom prst="rect">
            <a:avLst/>
          </a:prstGeom>
        </p:spPr>
        <p:txBody>
          <a:bodyPr vert="horz" wrap="square" lIns="0" tIns="0" rIns="0" bIns="0" rtlCol="0">
            <a:spAutoFit/>
          </a:bodyPr>
          <a:lstStyle/>
          <a:p>
            <a:pPr marL="9525"/>
            <a:r>
              <a:rPr sz="900" i="1" spc="-34" dirty="0">
                <a:solidFill>
                  <a:srgbClr val="17375E"/>
                </a:solidFill>
                <a:latin typeface="Arial"/>
                <a:cs typeface="Arial"/>
              </a:rPr>
              <a:t>Data</a:t>
            </a:r>
            <a:r>
              <a:rPr sz="900" i="1" spc="-127" dirty="0">
                <a:solidFill>
                  <a:srgbClr val="17375E"/>
                </a:solidFill>
                <a:latin typeface="Arial"/>
                <a:cs typeface="Arial"/>
              </a:rPr>
              <a:t> </a:t>
            </a:r>
            <a:r>
              <a:rPr sz="900" i="1" spc="-26" dirty="0">
                <a:solidFill>
                  <a:srgbClr val="17375E"/>
                </a:solidFill>
                <a:latin typeface="Arial"/>
                <a:cs typeface="Arial"/>
              </a:rPr>
              <a:t>marts</a:t>
            </a:r>
            <a:endParaRPr sz="900">
              <a:latin typeface="Arial"/>
              <a:cs typeface="Arial"/>
            </a:endParaRPr>
          </a:p>
        </p:txBody>
      </p:sp>
      <p:sp>
        <p:nvSpPr>
          <p:cNvPr id="14" name="object 14"/>
          <p:cNvSpPr/>
          <p:nvPr/>
        </p:nvSpPr>
        <p:spPr>
          <a:xfrm>
            <a:off x="4446191" y="3147914"/>
            <a:ext cx="470915" cy="300608"/>
          </a:xfrm>
          <a:prstGeom prst="rect">
            <a:avLst/>
          </a:prstGeom>
          <a:blipFill>
            <a:blip r:embed="rId4" cstate="print"/>
            <a:stretch>
              <a:fillRect/>
            </a:stretch>
          </a:blipFill>
        </p:spPr>
        <p:txBody>
          <a:bodyPr wrap="square" lIns="0" tIns="0" rIns="0" bIns="0" rtlCol="0"/>
          <a:lstStyle/>
          <a:p>
            <a:endParaRPr sz="1350"/>
          </a:p>
        </p:txBody>
      </p:sp>
      <p:sp>
        <p:nvSpPr>
          <p:cNvPr id="15" name="object 15"/>
          <p:cNvSpPr/>
          <p:nvPr/>
        </p:nvSpPr>
        <p:spPr>
          <a:xfrm>
            <a:off x="4481889" y="3169059"/>
            <a:ext cx="400031" cy="228581"/>
          </a:xfrm>
          <a:prstGeom prst="rect">
            <a:avLst/>
          </a:prstGeom>
          <a:blipFill>
            <a:blip r:embed="rId3" cstate="print"/>
            <a:stretch>
              <a:fillRect/>
            </a:stretch>
          </a:blipFill>
        </p:spPr>
        <p:txBody>
          <a:bodyPr wrap="square" lIns="0" tIns="0" rIns="0" bIns="0" rtlCol="0"/>
          <a:lstStyle/>
          <a:p>
            <a:endParaRPr sz="1350"/>
          </a:p>
        </p:txBody>
      </p:sp>
      <p:sp>
        <p:nvSpPr>
          <p:cNvPr id="16" name="object 16"/>
          <p:cNvSpPr/>
          <p:nvPr/>
        </p:nvSpPr>
        <p:spPr>
          <a:xfrm>
            <a:off x="4481891" y="3207151"/>
            <a:ext cx="400050" cy="38100"/>
          </a:xfrm>
          <a:custGeom>
            <a:avLst/>
            <a:gdLst/>
            <a:ahLst/>
            <a:cxnLst/>
            <a:rect l="l" t="t" r="r" b="b"/>
            <a:pathLst>
              <a:path w="533400" h="50800">
                <a:moveTo>
                  <a:pt x="533374" y="0"/>
                </a:moveTo>
                <a:lnTo>
                  <a:pt x="496962" y="25638"/>
                </a:lnTo>
                <a:lnTo>
                  <a:pt x="455261" y="35920"/>
                </a:lnTo>
                <a:lnTo>
                  <a:pt x="401287" y="43863"/>
                </a:lnTo>
                <a:lnTo>
                  <a:pt x="337581" y="48985"/>
                </a:lnTo>
                <a:lnTo>
                  <a:pt x="266687" y="50800"/>
                </a:lnTo>
                <a:lnTo>
                  <a:pt x="195788" y="48985"/>
                </a:lnTo>
                <a:lnTo>
                  <a:pt x="132081" y="43863"/>
                </a:lnTo>
                <a:lnTo>
                  <a:pt x="78108" y="35920"/>
                </a:lnTo>
                <a:lnTo>
                  <a:pt x="36409" y="25638"/>
                </a:lnTo>
                <a:lnTo>
                  <a:pt x="9525" y="13504"/>
                </a:lnTo>
                <a:lnTo>
                  <a:pt x="0" y="0"/>
                </a:lnTo>
              </a:path>
            </a:pathLst>
          </a:custGeom>
          <a:ln w="9525">
            <a:solidFill>
              <a:srgbClr val="4A7EBB"/>
            </a:solidFill>
          </a:ln>
        </p:spPr>
        <p:txBody>
          <a:bodyPr wrap="square" lIns="0" tIns="0" rIns="0" bIns="0" rtlCol="0"/>
          <a:lstStyle/>
          <a:p>
            <a:endParaRPr sz="1350"/>
          </a:p>
        </p:txBody>
      </p:sp>
      <p:sp>
        <p:nvSpPr>
          <p:cNvPr id="17" name="object 17"/>
          <p:cNvSpPr/>
          <p:nvPr/>
        </p:nvSpPr>
        <p:spPr>
          <a:xfrm>
            <a:off x="4481886" y="3169051"/>
            <a:ext cx="400050" cy="228600"/>
          </a:xfrm>
          <a:custGeom>
            <a:avLst/>
            <a:gdLst/>
            <a:ahLst/>
            <a:cxnLst/>
            <a:rect l="l" t="t" r="r" b="b"/>
            <a:pathLst>
              <a:path w="533400" h="304800">
                <a:moveTo>
                  <a:pt x="0" y="50800"/>
                </a:moveTo>
                <a:lnTo>
                  <a:pt x="36411" y="25161"/>
                </a:lnTo>
                <a:lnTo>
                  <a:pt x="78112" y="14879"/>
                </a:lnTo>
                <a:lnTo>
                  <a:pt x="132087" y="6936"/>
                </a:lnTo>
                <a:lnTo>
                  <a:pt x="195793" y="1814"/>
                </a:lnTo>
                <a:lnTo>
                  <a:pt x="266687" y="0"/>
                </a:lnTo>
                <a:lnTo>
                  <a:pt x="337585" y="1814"/>
                </a:lnTo>
                <a:lnTo>
                  <a:pt x="401292" y="6936"/>
                </a:lnTo>
                <a:lnTo>
                  <a:pt x="455266" y="14879"/>
                </a:lnTo>
                <a:lnTo>
                  <a:pt x="496965" y="25161"/>
                </a:lnTo>
                <a:lnTo>
                  <a:pt x="533374" y="50800"/>
                </a:lnTo>
                <a:lnTo>
                  <a:pt x="533374" y="253987"/>
                </a:lnTo>
                <a:lnTo>
                  <a:pt x="496965" y="279622"/>
                </a:lnTo>
                <a:lnTo>
                  <a:pt x="455266" y="289901"/>
                </a:lnTo>
                <a:lnTo>
                  <a:pt x="401292" y="297841"/>
                </a:lnTo>
                <a:lnTo>
                  <a:pt x="337585" y="302960"/>
                </a:lnTo>
                <a:lnTo>
                  <a:pt x="266687" y="304774"/>
                </a:lnTo>
                <a:lnTo>
                  <a:pt x="195793" y="302960"/>
                </a:lnTo>
                <a:lnTo>
                  <a:pt x="132087" y="297841"/>
                </a:lnTo>
                <a:lnTo>
                  <a:pt x="78112" y="289901"/>
                </a:lnTo>
                <a:lnTo>
                  <a:pt x="36411" y="279622"/>
                </a:lnTo>
                <a:lnTo>
                  <a:pt x="0" y="253987"/>
                </a:lnTo>
                <a:lnTo>
                  <a:pt x="0" y="50800"/>
                </a:lnTo>
                <a:close/>
              </a:path>
            </a:pathLst>
          </a:custGeom>
          <a:ln w="9525">
            <a:solidFill>
              <a:srgbClr val="4A7EBB"/>
            </a:solidFill>
          </a:ln>
        </p:spPr>
        <p:txBody>
          <a:bodyPr wrap="square" lIns="0" tIns="0" rIns="0" bIns="0" rtlCol="0"/>
          <a:lstStyle/>
          <a:p>
            <a:endParaRPr sz="1350"/>
          </a:p>
        </p:txBody>
      </p:sp>
      <p:sp>
        <p:nvSpPr>
          <p:cNvPr id="18" name="object 18"/>
          <p:cNvSpPr/>
          <p:nvPr/>
        </p:nvSpPr>
        <p:spPr>
          <a:xfrm>
            <a:off x="4903391" y="3757134"/>
            <a:ext cx="470915" cy="300608"/>
          </a:xfrm>
          <a:prstGeom prst="rect">
            <a:avLst/>
          </a:prstGeom>
          <a:blipFill>
            <a:blip r:embed="rId5" cstate="print"/>
            <a:stretch>
              <a:fillRect/>
            </a:stretch>
          </a:blipFill>
        </p:spPr>
        <p:txBody>
          <a:bodyPr wrap="square" lIns="0" tIns="0" rIns="0" bIns="0" rtlCol="0"/>
          <a:lstStyle/>
          <a:p>
            <a:endParaRPr sz="1350"/>
          </a:p>
        </p:txBody>
      </p:sp>
      <p:sp>
        <p:nvSpPr>
          <p:cNvPr id="19" name="object 19"/>
          <p:cNvSpPr/>
          <p:nvPr/>
        </p:nvSpPr>
        <p:spPr>
          <a:xfrm>
            <a:off x="4939070" y="3778221"/>
            <a:ext cx="400031" cy="228581"/>
          </a:xfrm>
          <a:prstGeom prst="rect">
            <a:avLst/>
          </a:prstGeom>
          <a:blipFill>
            <a:blip r:embed="rId3" cstate="print"/>
            <a:stretch>
              <a:fillRect/>
            </a:stretch>
          </a:blipFill>
        </p:spPr>
        <p:txBody>
          <a:bodyPr wrap="square" lIns="0" tIns="0" rIns="0" bIns="0" rtlCol="0"/>
          <a:lstStyle/>
          <a:p>
            <a:endParaRPr sz="1350"/>
          </a:p>
        </p:txBody>
      </p:sp>
      <p:sp>
        <p:nvSpPr>
          <p:cNvPr id="20" name="object 20"/>
          <p:cNvSpPr/>
          <p:nvPr/>
        </p:nvSpPr>
        <p:spPr>
          <a:xfrm>
            <a:off x="4939072" y="3816317"/>
            <a:ext cx="400050" cy="38100"/>
          </a:xfrm>
          <a:custGeom>
            <a:avLst/>
            <a:gdLst/>
            <a:ahLst/>
            <a:cxnLst/>
            <a:rect l="l" t="t" r="r" b="b"/>
            <a:pathLst>
              <a:path w="533400" h="50800">
                <a:moveTo>
                  <a:pt x="533374" y="0"/>
                </a:moveTo>
                <a:lnTo>
                  <a:pt x="496962" y="25638"/>
                </a:lnTo>
                <a:lnTo>
                  <a:pt x="455261" y="35920"/>
                </a:lnTo>
                <a:lnTo>
                  <a:pt x="401287" y="43863"/>
                </a:lnTo>
                <a:lnTo>
                  <a:pt x="337581" y="48985"/>
                </a:lnTo>
                <a:lnTo>
                  <a:pt x="266687" y="50799"/>
                </a:lnTo>
                <a:lnTo>
                  <a:pt x="195788" y="48985"/>
                </a:lnTo>
                <a:lnTo>
                  <a:pt x="132081" y="43863"/>
                </a:lnTo>
                <a:lnTo>
                  <a:pt x="78108" y="35920"/>
                </a:lnTo>
                <a:lnTo>
                  <a:pt x="36409" y="25638"/>
                </a:lnTo>
                <a:lnTo>
                  <a:pt x="9525" y="13504"/>
                </a:lnTo>
                <a:lnTo>
                  <a:pt x="0" y="0"/>
                </a:lnTo>
              </a:path>
            </a:pathLst>
          </a:custGeom>
          <a:ln w="9525">
            <a:solidFill>
              <a:srgbClr val="4A7EBB"/>
            </a:solidFill>
          </a:ln>
        </p:spPr>
        <p:txBody>
          <a:bodyPr wrap="square" lIns="0" tIns="0" rIns="0" bIns="0" rtlCol="0"/>
          <a:lstStyle/>
          <a:p>
            <a:endParaRPr sz="1350"/>
          </a:p>
        </p:txBody>
      </p:sp>
      <p:sp>
        <p:nvSpPr>
          <p:cNvPr id="21" name="object 21"/>
          <p:cNvSpPr/>
          <p:nvPr/>
        </p:nvSpPr>
        <p:spPr>
          <a:xfrm>
            <a:off x="4939068" y="3778217"/>
            <a:ext cx="400050" cy="228600"/>
          </a:xfrm>
          <a:custGeom>
            <a:avLst/>
            <a:gdLst/>
            <a:ahLst/>
            <a:cxnLst/>
            <a:rect l="l" t="t" r="r" b="b"/>
            <a:pathLst>
              <a:path w="533400" h="304800">
                <a:moveTo>
                  <a:pt x="0" y="50799"/>
                </a:moveTo>
                <a:lnTo>
                  <a:pt x="36411" y="25161"/>
                </a:lnTo>
                <a:lnTo>
                  <a:pt x="78112" y="14879"/>
                </a:lnTo>
                <a:lnTo>
                  <a:pt x="132087" y="6936"/>
                </a:lnTo>
                <a:lnTo>
                  <a:pt x="195793" y="1814"/>
                </a:lnTo>
                <a:lnTo>
                  <a:pt x="266687" y="0"/>
                </a:lnTo>
                <a:lnTo>
                  <a:pt x="337585" y="1814"/>
                </a:lnTo>
                <a:lnTo>
                  <a:pt x="401292" y="6936"/>
                </a:lnTo>
                <a:lnTo>
                  <a:pt x="455266" y="14879"/>
                </a:lnTo>
                <a:lnTo>
                  <a:pt x="496965" y="25161"/>
                </a:lnTo>
                <a:lnTo>
                  <a:pt x="533374" y="50799"/>
                </a:lnTo>
                <a:lnTo>
                  <a:pt x="533374" y="253987"/>
                </a:lnTo>
                <a:lnTo>
                  <a:pt x="496965" y="279622"/>
                </a:lnTo>
                <a:lnTo>
                  <a:pt x="455266" y="289901"/>
                </a:lnTo>
                <a:lnTo>
                  <a:pt x="401292" y="297841"/>
                </a:lnTo>
                <a:lnTo>
                  <a:pt x="337585" y="302960"/>
                </a:lnTo>
                <a:lnTo>
                  <a:pt x="266687" y="304774"/>
                </a:lnTo>
                <a:lnTo>
                  <a:pt x="195793" y="302960"/>
                </a:lnTo>
                <a:lnTo>
                  <a:pt x="132087" y="297841"/>
                </a:lnTo>
                <a:lnTo>
                  <a:pt x="78112" y="289901"/>
                </a:lnTo>
                <a:lnTo>
                  <a:pt x="36411" y="279622"/>
                </a:lnTo>
                <a:lnTo>
                  <a:pt x="0" y="253987"/>
                </a:lnTo>
                <a:lnTo>
                  <a:pt x="0" y="50799"/>
                </a:lnTo>
                <a:close/>
              </a:path>
            </a:pathLst>
          </a:custGeom>
          <a:ln w="9525">
            <a:solidFill>
              <a:srgbClr val="4A7EBB"/>
            </a:solidFill>
          </a:ln>
        </p:spPr>
        <p:txBody>
          <a:bodyPr wrap="square" lIns="0" tIns="0" rIns="0" bIns="0" rtlCol="0"/>
          <a:lstStyle/>
          <a:p>
            <a:endParaRPr sz="1350"/>
          </a:p>
        </p:txBody>
      </p:sp>
      <p:sp>
        <p:nvSpPr>
          <p:cNvPr id="22" name="object 22"/>
          <p:cNvSpPr/>
          <p:nvPr/>
        </p:nvSpPr>
        <p:spPr>
          <a:xfrm>
            <a:off x="5830363" y="3128493"/>
            <a:ext cx="128015" cy="242306"/>
          </a:xfrm>
          <a:prstGeom prst="rect">
            <a:avLst/>
          </a:prstGeom>
          <a:blipFill>
            <a:blip r:embed="rId6" cstate="print"/>
            <a:stretch>
              <a:fillRect/>
            </a:stretch>
          </a:blipFill>
        </p:spPr>
        <p:txBody>
          <a:bodyPr wrap="square" lIns="0" tIns="0" rIns="0" bIns="0" rtlCol="0"/>
          <a:lstStyle/>
          <a:p>
            <a:endParaRPr sz="1350"/>
          </a:p>
        </p:txBody>
      </p:sp>
      <p:sp>
        <p:nvSpPr>
          <p:cNvPr id="23" name="object 23"/>
          <p:cNvSpPr/>
          <p:nvPr/>
        </p:nvSpPr>
        <p:spPr>
          <a:xfrm>
            <a:off x="5866036" y="3148962"/>
            <a:ext cx="57148" cy="171440"/>
          </a:xfrm>
          <a:prstGeom prst="rect">
            <a:avLst/>
          </a:prstGeom>
          <a:blipFill>
            <a:blip r:embed="rId7" cstate="print"/>
            <a:stretch>
              <a:fillRect/>
            </a:stretch>
          </a:blipFill>
        </p:spPr>
        <p:txBody>
          <a:bodyPr wrap="square" lIns="0" tIns="0" rIns="0" bIns="0" rtlCol="0"/>
          <a:lstStyle/>
          <a:p>
            <a:endParaRPr sz="1350"/>
          </a:p>
        </p:txBody>
      </p:sp>
      <p:sp>
        <p:nvSpPr>
          <p:cNvPr id="24" name="object 24"/>
          <p:cNvSpPr/>
          <p:nvPr/>
        </p:nvSpPr>
        <p:spPr>
          <a:xfrm>
            <a:off x="5866034" y="3148962"/>
            <a:ext cx="57150" cy="171450"/>
          </a:xfrm>
          <a:custGeom>
            <a:avLst/>
            <a:gdLst/>
            <a:ahLst/>
            <a:cxnLst/>
            <a:rect l="l" t="t" r="r" b="b"/>
            <a:pathLst>
              <a:path w="76200" h="228600">
                <a:moveTo>
                  <a:pt x="0" y="0"/>
                </a:moveTo>
                <a:lnTo>
                  <a:pt x="76200" y="0"/>
                </a:lnTo>
                <a:lnTo>
                  <a:pt x="76200" y="228587"/>
                </a:lnTo>
                <a:lnTo>
                  <a:pt x="0" y="228587"/>
                </a:lnTo>
                <a:lnTo>
                  <a:pt x="0" y="0"/>
                </a:lnTo>
                <a:close/>
              </a:path>
            </a:pathLst>
          </a:custGeom>
          <a:ln w="9525">
            <a:solidFill>
              <a:srgbClr val="BE4B48"/>
            </a:solidFill>
          </a:ln>
        </p:spPr>
        <p:txBody>
          <a:bodyPr wrap="square" lIns="0" tIns="0" rIns="0" bIns="0" rtlCol="0"/>
          <a:lstStyle/>
          <a:p>
            <a:endParaRPr sz="1350"/>
          </a:p>
        </p:txBody>
      </p:sp>
      <p:sp>
        <p:nvSpPr>
          <p:cNvPr id="25" name="object 25"/>
          <p:cNvSpPr/>
          <p:nvPr/>
        </p:nvSpPr>
        <p:spPr>
          <a:xfrm>
            <a:off x="5944663" y="3071334"/>
            <a:ext cx="128015" cy="299465"/>
          </a:xfrm>
          <a:prstGeom prst="rect">
            <a:avLst/>
          </a:prstGeom>
          <a:blipFill>
            <a:blip r:embed="rId8" cstate="print"/>
            <a:stretch>
              <a:fillRect/>
            </a:stretch>
          </a:blipFill>
        </p:spPr>
        <p:txBody>
          <a:bodyPr wrap="square" lIns="0" tIns="0" rIns="0" bIns="0" rtlCol="0"/>
          <a:lstStyle/>
          <a:p>
            <a:endParaRPr sz="1350"/>
          </a:p>
        </p:txBody>
      </p:sp>
      <p:sp>
        <p:nvSpPr>
          <p:cNvPr id="26" name="object 26"/>
          <p:cNvSpPr/>
          <p:nvPr/>
        </p:nvSpPr>
        <p:spPr>
          <a:xfrm>
            <a:off x="5980334" y="3091821"/>
            <a:ext cx="57143" cy="228581"/>
          </a:xfrm>
          <a:prstGeom prst="rect">
            <a:avLst/>
          </a:prstGeom>
          <a:blipFill>
            <a:blip r:embed="rId9" cstate="print"/>
            <a:stretch>
              <a:fillRect/>
            </a:stretch>
          </a:blipFill>
        </p:spPr>
        <p:txBody>
          <a:bodyPr wrap="square" lIns="0" tIns="0" rIns="0" bIns="0" rtlCol="0"/>
          <a:lstStyle/>
          <a:p>
            <a:endParaRPr sz="1350"/>
          </a:p>
        </p:txBody>
      </p:sp>
      <p:sp>
        <p:nvSpPr>
          <p:cNvPr id="27" name="object 27"/>
          <p:cNvSpPr/>
          <p:nvPr/>
        </p:nvSpPr>
        <p:spPr>
          <a:xfrm>
            <a:off x="5980334" y="3091821"/>
            <a:ext cx="57150" cy="228600"/>
          </a:xfrm>
          <a:custGeom>
            <a:avLst/>
            <a:gdLst/>
            <a:ahLst/>
            <a:cxnLst/>
            <a:rect l="l" t="t" r="r" b="b"/>
            <a:pathLst>
              <a:path w="76200" h="304800">
                <a:moveTo>
                  <a:pt x="0" y="0"/>
                </a:moveTo>
                <a:lnTo>
                  <a:pt x="76200" y="0"/>
                </a:lnTo>
                <a:lnTo>
                  <a:pt x="76200" y="304774"/>
                </a:lnTo>
                <a:lnTo>
                  <a:pt x="0" y="304774"/>
                </a:lnTo>
                <a:lnTo>
                  <a:pt x="0" y="0"/>
                </a:lnTo>
                <a:close/>
              </a:path>
            </a:pathLst>
          </a:custGeom>
          <a:ln w="9525">
            <a:solidFill>
              <a:srgbClr val="46AAC5"/>
            </a:solidFill>
          </a:ln>
        </p:spPr>
        <p:txBody>
          <a:bodyPr wrap="square" lIns="0" tIns="0" rIns="0" bIns="0" rtlCol="0"/>
          <a:lstStyle/>
          <a:p>
            <a:endParaRPr sz="1350"/>
          </a:p>
        </p:txBody>
      </p:sp>
      <p:sp>
        <p:nvSpPr>
          <p:cNvPr id="28" name="object 28"/>
          <p:cNvSpPr/>
          <p:nvPr/>
        </p:nvSpPr>
        <p:spPr>
          <a:xfrm>
            <a:off x="6058963" y="3185634"/>
            <a:ext cx="128015" cy="185165"/>
          </a:xfrm>
          <a:prstGeom prst="rect">
            <a:avLst/>
          </a:prstGeom>
          <a:blipFill>
            <a:blip r:embed="rId10" cstate="print"/>
            <a:stretch>
              <a:fillRect/>
            </a:stretch>
          </a:blipFill>
        </p:spPr>
        <p:txBody>
          <a:bodyPr wrap="square" lIns="0" tIns="0" rIns="0" bIns="0" rtlCol="0"/>
          <a:lstStyle/>
          <a:p>
            <a:endParaRPr sz="1350"/>
          </a:p>
        </p:txBody>
      </p:sp>
      <p:sp>
        <p:nvSpPr>
          <p:cNvPr id="29" name="object 29"/>
          <p:cNvSpPr/>
          <p:nvPr/>
        </p:nvSpPr>
        <p:spPr>
          <a:xfrm>
            <a:off x="6094628" y="3206112"/>
            <a:ext cx="57146" cy="114290"/>
          </a:xfrm>
          <a:prstGeom prst="rect">
            <a:avLst/>
          </a:prstGeom>
          <a:blipFill>
            <a:blip r:embed="rId11" cstate="print"/>
            <a:stretch>
              <a:fillRect/>
            </a:stretch>
          </a:blipFill>
        </p:spPr>
        <p:txBody>
          <a:bodyPr wrap="square" lIns="0" tIns="0" rIns="0" bIns="0" rtlCol="0"/>
          <a:lstStyle/>
          <a:p>
            <a:endParaRPr sz="1350"/>
          </a:p>
        </p:txBody>
      </p:sp>
      <p:sp>
        <p:nvSpPr>
          <p:cNvPr id="30" name="object 30"/>
          <p:cNvSpPr/>
          <p:nvPr/>
        </p:nvSpPr>
        <p:spPr>
          <a:xfrm>
            <a:off x="6094624" y="3206112"/>
            <a:ext cx="57150" cy="114300"/>
          </a:xfrm>
          <a:custGeom>
            <a:avLst/>
            <a:gdLst/>
            <a:ahLst/>
            <a:cxnLst/>
            <a:rect l="l" t="t" r="r" b="b"/>
            <a:pathLst>
              <a:path w="76200" h="152400">
                <a:moveTo>
                  <a:pt x="0" y="0"/>
                </a:moveTo>
                <a:lnTo>
                  <a:pt x="76200" y="0"/>
                </a:lnTo>
                <a:lnTo>
                  <a:pt x="76200" y="152387"/>
                </a:lnTo>
                <a:lnTo>
                  <a:pt x="0" y="152387"/>
                </a:lnTo>
                <a:lnTo>
                  <a:pt x="0" y="0"/>
                </a:lnTo>
                <a:close/>
              </a:path>
            </a:pathLst>
          </a:custGeom>
          <a:ln w="9525">
            <a:solidFill>
              <a:srgbClr val="F69240"/>
            </a:solidFill>
          </a:ln>
        </p:spPr>
        <p:txBody>
          <a:bodyPr wrap="square" lIns="0" tIns="0" rIns="0" bIns="0" rtlCol="0"/>
          <a:lstStyle/>
          <a:p>
            <a:endParaRPr sz="1350"/>
          </a:p>
        </p:txBody>
      </p:sp>
      <p:sp>
        <p:nvSpPr>
          <p:cNvPr id="31" name="object 31"/>
          <p:cNvSpPr/>
          <p:nvPr/>
        </p:nvSpPr>
        <p:spPr>
          <a:xfrm>
            <a:off x="6173263" y="3014184"/>
            <a:ext cx="128015" cy="356615"/>
          </a:xfrm>
          <a:prstGeom prst="rect">
            <a:avLst/>
          </a:prstGeom>
          <a:blipFill>
            <a:blip r:embed="rId12" cstate="print"/>
            <a:stretch>
              <a:fillRect/>
            </a:stretch>
          </a:blipFill>
        </p:spPr>
        <p:txBody>
          <a:bodyPr wrap="square" lIns="0" tIns="0" rIns="0" bIns="0" rtlCol="0"/>
          <a:lstStyle/>
          <a:p>
            <a:endParaRPr sz="1350"/>
          </a:p>
        </p:txBody>
      </p:sp>
      <p:sp>
        <p:nvSpPr>
          <p:cNvPr id="32" name="object 32"/>
          <p:cNvSpPr/>
          <p:nvPr/>
        </p:nvSpPr>
        <p:spPr>
          <a:xfrm>
            <a:off x="6208924" y="3034671"/>
            <a:ext cx="57143" cy="285731"/>
          </a:xfrm>
          <a:prstGeom prst="rect">
            <a:avLst/>
          </a:prstGeom>
          <a:blipFill>
            <a:blip r:embed="rId13" cstate="print"/>
            <a:stretch>
              <a:fillRect/>
            </a:stretch>
          </a:blipFill>
        </p:spPr>
        <p:txBody>
          <a:bodyPr wrap="square" lIns="0" tIns="0" rIns="0" bIns="0" rtlCol="0"/>
          <a:lstStyle/>
          <a:p>
            <a:endParaRPr sz="1350"/>
          </a:p>
        </p:txBody>
      </p:sp>
      <p:sp>
        <p:nvSpPr>
          <p:cNvPr id="33" name="object 33"/>
          <p:cNvSpPr/>
          <p:nvPr/>
        </p:nvSpPr>
        <p:spPr>
          <a:xfrm>
            <a:off x="6208924" y="3034671"/>
            <a:ext cx="57150" cy="285750"/>
          </a:xfrm>
          <a:custGeom>
            <a:avLst/>
            <a:gdLst/>
            <a:ahLst/>
            <a:cxnLst/>
            <a:rect l="l" t="t" r="r" b="b"/>
            <a:pathLst>
              <a:path w="76200" h="381000">
                <a:moveTo>
                  <a:pt x="0" y="0"/>
                </a:moveTo>
                <a:lnTo>
                  <a:pt x="76200" y="0"/>
                </a:lnTo>
                <a:lnTo>
                  <a:pt x="76200" y="380974"/>
                </a:lnTo>
                <a:lnTo>
                  <a:pt x="0" y="380974"/>
                </a:lnTo>
                <a:lnTo>
                  <a:pt x="0" y="0"/>
                </a:lnTo>
                <a:close/>
              </a:path>
            </a:pathLst>
          </a:custGeom>
          <a:ln w="9525">
            <a:solidFill>
              <a:srgbClr val="98B954"/>
            </a:solidFill>
          </a:ln>
        </p:spPr>
        <p:txBody>
          <a:bodyPr wrap="square" lIns="0" tIns="0" rIns="0" bIns="0" rtlCol="0"/>
          <a:lstStyle/>
          <a:p>
            <a:endParaRPr sz="1350"/>
          </a:p>
        </p:txBody>
      </p:sp>
      <p:sp>
        <p:nvSpPr>
          <p:cNvPr id="34" name="object 34"/>
          <p:cNvSpPr/>
          <p:nvPr/>
        </p:nvSpPr>
        <p:spPr>
          <a:xfrm>
            <a:off x="5751963" y="2977340"/>
            <a:ext cx="628650" cy="400050"/>
          </a:xfrm>
          <a:custGeom>
            <a:avLst/>
            <a:gdLst/>
            <a:ahLst/>
            <a:cxnLst/>
            <a:rect l="l" t="t" r="r" b="b"/>
            <a:pathLst>
              <a:path w="838200" h="533400">
                <a:moveTo>
                  <a:pt x="0" y="0"/>
                </a:moveTo>
                <a:lnTo>
                  <a:pt x="838200" y="0"/>
                </a:lnTo>
                <a:lnTo>
                  <a:pt x="838200" y="533400"/>
                </a:lnTo>
                <a:lnTo>
                  <a:pt x="0" y="533400"/>
                </a:lnTo>
                <a:lnTo>
                  <a:pt x="0" y="0"/>
                </a:lnTo>
                <a:close/>
              </a:path>
            </a:pathLst>
          </a:custGeom>
          <a:ln w="9525">
            <a:solidFill>
              <a:srgbClr val="46AAC5"/>
            </a:solidFill>
          </a:ln>
        </p:spPr>
        <p:txBody>
          <a:bodyPr wrap="square" lIns="0" tIns="0" rIns="0" bIns="0" rtlCol="0"/>
          <a:lstStyle/>
          <a:p>
            <a:endParaRPr sz="1350"/>
          </a:p>
        </p:txBody>
      </p:sp>
      <p:sp>
        <p:nvSpPr>
          <p:cNvPr id="35" name="object 35"/>
          <p:cNvSpPr/>
          <p:nvPr/>
        </p:nvSpPr>
        <p:spPr>
          <a:xfrm>
            <a:off x="4424739" y="2689279"/>
            <a:ext cx="1320641" cy="485775"/>
          </a:xfrm>
          <a:custGeom>
            <a:avLst/>
            <a:gdLst/>
            <a:ahLst/>
            <a:cxnLst/>
            <a:rect l="l" t="t" r="r" b="b"/>
            <a:pathLst>
              <a:path w="1760854" h="647700">
                <a:moveTo>
                  <a:pt x="0" y="0"/>
                </a:moveTo>
                <a:lnTo>
                  <a:pt x="1760778" y="647522"/>
                </a:lnTo>
              </a:path>
            </a:pathLst>
          </a:custGeom>
          <a:ln w="9525">
            <a:solidFill>
              <a:srgbClr val="4A7EBB"/>
            </a:solidFill>
          </a:ln>
        </p:spPr>
        <p:txBody>
          <a:bodyPr wrap="square" lIns="0" tIns="0" rIns="0" bIns="0" rtlCol="0"/>
          <a:lstStyle/>
          <a:p>
            <a:endParaRPr sz="1350"/>
          </a:p>
        </p:txBody>
      </p:sp>
      <p:sp>
        <p:nvSpPr>
          <p:cNvPr id="36" name="object 36"/>
          <p:cNvSpPr/>
          <p:nvPr/>
        </p:nvSpPr>
        <p:spPr>
          <a:xfrm>
            <a:off x="5680184" y="3123905"/>
            <a:ext cx="65246" cy="62865"/>
          </a:xfrm>
          <a:custGeom>
            <a:avLst/>
            <a:gdLst/>
            <a:ahLst/>
            <a:cxnLst/>
            <a:rect l="l" t="t" r="r" b="b"/>
            <a:pathLst>
              <a:path w="86995" h="83820">
                <a:moveTo>
                  <a:pt x="30683" y="0"/>
                </a:moveTo>
                <a:lnTo>
                  <a:pt x="86855" y="68021"/>
                </a:lnTo>
                <a:lnTo>
                  <a:pt x="0" y="83439"/>
                </a:lnTo>
              </a:path>
            </a:pathLst>
          </a:custGeom>
          <a:ln w="9525">
            <a:solidFill>
              <a:srgbClr val="4A7EBB"/>
            </a:solidFill>
          </a:ln>
        </p:spPr>
        <p:txBody>
          <a:bodyPr wrap="square" lIns="0" tIns="0" rIns="0" bIns="0" rtlCol="0"/>
          <a:lstStyle/>
          <a:p>
            <a:endParaRPr sz="1350"/>
          </a:p>
        </p:txBody>
      </p:sp>
      <p:sp>
        <p:nvSpPr>
          <p:cNvPr id="37" name="object 37"/>
          <p:cNvSpPr/>
          <p:nvPr/>
        </p:nvSpPr>
        <p:spPr>
          <a:xfrm>
            <a:off x="4881922" y="3178219"/>
            <a:ext cx="863441" cy="105251"/>
          </a:xfrm>
          <a:custGeom>
            <a:avLst/>
            <a:gdLst/>
            <a:ahLst/>
            <a:cxnLst/>
            <a:rect l="l" t="t" r="r" b="b"/>
            <a:pathLst>
              <a:path w="1151254" h="140335">
                <a:moveTo>
                  <a:pt x="0" y="140169"/>
                </a:moveTo>
                <a:lnTo>
                  <a:pt x="1150696" y="0"/>
                </a:lnTo>
              </a:path>
            </a:pathLst>
          </a:custGeom>
          <a:ln w="9525">
            <a:solidFill>
              <a:srgbClr val="4A7EBB"/>
            </a:solidFill>
          </a:ln>
        </p:spPr>
        <p:txBody>
          <a:bodyPr wrap="square" lIns="0" tIns="0" rIns="0" bIns="0" rtlCol="0"/>
          <a:lstStyle/>
          <a:p>
            <a:endParaRPr sz="1350"/>
          </a:p>
        </p:txBody>
      </p:sp>
      <p:sp>
        <p:nvSpPr>
          <p:cNvPr id="38" name="object 38"/>
          <p:cNvSpPr/>
          <p:nvPr/>
        </p:nvSpPr>
        <p:spPr>
          <a:xfrm>
            <a:off x="5684177" y="3152036"/>
            <a:ext cx="60960" cy="66199"/>
          </a:xfrm>
          <a:custGeom>
            <a:avLst/>
            <a:gdLst/>
            <a:ahLst/>
            <a:cxnLst/>
            <a:rect l="l" t="t" r="r" b="b"/>
            <a:pathLst>
              <a:path w="81279" h="88264">
                <a:moveTo>
                  <a:pt x="10756" y="88252"/>
                </a:moveTo>
                <a:lnTo>
                  <a:pt x="81025" y="34912"/>
                </a:lnTo>
                <a:lnTo>
                  <a:pt x="0" y="0"/>
                </a:lnTo>
              </a:path>
            </a:pathLst>
          </a:custGeom>
          <a:ln w="9525">
            <a:solidFill>
              <a:srgbClr val="4A7EBB"/>
            </a:solidFill>
          </a:ln>
        </p:spPr>
        <p:txBody>
          <a:bodyPr wrap="square" lIns="0" tIns="0" rIns="0" bIns="0" rtlCol="0"/>
          <a:lstStyle/>
          <a:p>
            <a:endParaRPr sz="1350"/>
          </a:p>
        </p:txBody>
      </p:sp>
      <p:sp>
        <p:nvSpPr>
          <p:cNvPr id="39" name="object 39"/>
          <p:cNvSpPr/>
          <p:nvPr/>
        </p:nvSpPr>
        <p:spPr>
          <a:xfrm>
            <a:off x="5339103" y="3183490"/>
            <a:ext cx="409575" cy="709136"/>
          </a:xfrm>
          <a:custGeom>
            <a:avLst/>
            <a:gdLst/>
            <a:ahLst/>
            <a:cxnLst/>
            <a:rect l="l" t="t" r="r" b="b"/>
            <a:pathLst>
              <a:path w="546100" h="945514">
                <a:moveTo>
                  <a:pt x="0" y="945362"/>
                </a:moveTo>
                <a:lnTo>
                  <a:pt x="545769" y="0"/>
                </a:lnTo>
              </a:path>
            </a:pathLst>
          </a:custGeom>
          <a:ln w="9525">
            <a:solidFill>
              <a:srgbClr val="4A7EBB"/>
            </a:solidFill>
          </a:ln>
        </p:spPr>
        <p:txBody>
          <a:bodyPr wrap="square" lIns="0" tIns="0" rIns="0" bIns="0" rtlCol="0"/>
          <a:lstStyle/>
          <a:p>
            <a:endParaRPr sz="1350"/>
          </a:p>
        </p:txBody>
      </p:sp>
      <p:sp>
        <p:nvSpPr>
          <p:cNvPr id="40" name="object 40"/>
          <p:cNvSpPr/>
          <p:nvPr/>
        </p:nvSpPr>
        <p:spPr>
          <a:xfrm>
            <a:off x="5690987" y="3183489"/>
            <a:ext cx="58103" cy="66199"/>
          </a:xfrm>
          <a:custGeom>
            <a:avLst/>
            <a:gdLst/>
            <a:ahLst/>
            <a:cxnLst/>
            <a:rect l="l" t="t" r="r" b="b"/>
            <a:pathLst>
              <a:path w="77470" h="88264">
                <a:moveTo>
                  <a:pt x="76987" y="88214"/>
                </a:moveTo>
                <a:lnTo>
                  <a:pt x="76581" y="0"/>
                </a:lnTo>
                <a:lnTo>
                  <a:pt x="0" y="43764"/>
                </a:lnTo>
              </a:path>
            </a:pathLst>
          </a:custGeom>
          <a:ln w="9525">
            <a:solidFill>
              <a:srgbClr val="4A7EBB"/>
            </a:solidFill>
          </a:ln>
        </p:spPr>
        <p:txBody>
          <a:bodyPr wrap="square" lIns="0" tIns="0" rIns="0" bIns="0" rtlCol="0"/>
          <a:lstStyle/>
          <a:p>
            <a:endParaRPr sz="1350"/>
          </a:p>
        </p:txBody>
      </p:sp>
      <p:sp>
        <p:nvSpPr>
          <p:cNvPr id="41" name="object 41"/>
          <p:cNvSpPr txBox="1"/>
          <p:nvPr/>
        </p:nvSpPr>
        <p:spPr>
          <a:xfrm>
            <a:off x="3868499" y="1701224"/>
            <a:ext cx="2439828" cy="276999"/>
          </a:xfrm>
          <a:prstGeom prst="rect">
            <a:avLst/>
          </a:prstGeom>
        </p:spPr>
        <p:txBody>
          <a:bodyPr vert="horz" wrap="square" lIns="0" tIns="0" rIns="0" bIns="0" rtlCol="0">
            <a:spAutoFit/>
          </a:bodyPr>
          <a:lstStyle/>
          <a:p>
            <a:pPr marL="9525"/>
            <a:r>
              <a:rPr b="1" spc="-105" dirty="0">
                <a:latin typeface="Arial"/>
                <a:cs typeface="Arial"/>
              </a:rPr>
              <a:t>Independent</a:t>
            </a:r>
            <a:r>
              <a:rPr b="1" spc="-98" dirty="0">
                <a:latin typeface="Arial"/>
                <a:cs typeface="Arial"/>
              </a:rPr>
              <a:t> </a:t>
            </a:r>
            <a:r>
              <a:rPr b="1" spc="-109" dirty="0">
                <a:latin typeface="Arial"/>
                <a:cs typeface="Arial"/>
              </a:rPr>
              <a:t>architecture</a:t>
            </a:r>
            <a:endParaRPr>
              <a:latin typeface="Arial"/>
              <a:cs typeface="Arial"/>
            </a:endParaRPr>
          </a:p>
        </p:txBody>
      </p:sp>
      <p:sp>
        <p:nvSpPr>
          <p:cNvPr id="42" name="object 42"/>
          <p:cNvSpPr/>
          <p:nvPr/>
        </p:nvSpPr>
        <p:spPr>
          <a:xfrm>
            <a:off x="1318942" y="2683857"/>
            <a:ext cx="756656" cy="528065"/>
          </a:xfrm>
          <a:prstGeom prst="rect">
            <a:avLst/>
          </a:prstGeom>
          <a:blipFill>
            <a:blip r:embed="rId14" cstate="print"/>
            <a:stretch>
              <a:fillRect/>
            </a:stretch>
          </a:blipFill>
        </p:spPr>
        <p:txBody>
          <a:bodyPr wrap="square" lIns="0" tIns="0" rIns="0" bIns="0" rtlCol="0"/>
          <a:lstStyle/>
          <a:p>
            <a:endParaRPr sz="1350"/>
          </a:p>
        </p:txBody>
      </p:sp>
      <p:sp>
        <p:nvSpPr>
          <p:cNvPr id="43" name="object 43"/>
          <p:cNvSpPr/>
          <p:nvPr/>
        </p:nvSpPr>
        <p:spPr>
          <a:xfrm>
            <a:off x="1354436" y="2704354"/>
            <a:ext cx="685771" cy="457162"/>
          </a:xfrm>
          <a:prstGeom prst="rect">
            <a:avLst/>
          </a:prstGeom>
          <a:blipFill>
            <a:blip r:embed="rId15" cstate="print"/>
            <a:stretch>
              <a:fillRect/>
            </a:stretch>
          </a:blipFill>
        </p:spPr>
        <p:txBody>
          <a:bodyPr wrap="square" lIns="0" tIns="0" rIns="0" bIns="0" rtlCol="0"/>
          <a:lstStyle/>
          <a:p>
            <a:endParaRPr sz="1350"/>
          </a:p>
        </p:txBody>
      </p:sp>
      <p:sp>
        <p:nvSpPr>
          <p:cNvPr id="44" name="object 44"/>
          <p:cNvSpPr/>
          <p:nvPr/>
        </p:nvSpPr>
        <p:spPr>
          <a:xfrm>
            <a:off x="1354436" y="2780545"/>
            <a:ext cx="685800" cy="76200"/>
          </a:xfrm>
          <a:custGeom>
            <a:avLst/>
            <a:gdLst/>
            <a:ahLst/>
            <a:cxnLst/>
            <a:rect l="l" t="t" r="r" b="b"/>
            <a:pathLst>
              <a:path w="914400" h="101600">
                <a:moveTo>
                  <a:pt x="914361" y="0"/>
                </a:moveTo>
                <a:lnTo>
                  <a:pt x="891054" y="32110"/>
                </a:lnTo>
                <a:lnTo>
                  <a:pt x="826152" y="59997"/>
                </a:lnTo>
                <a:lnTo>
                  <a:pt x="780456" y="71834"/>
                </a:lnTo>
                <a:lnTo>
                  <a:pt x="727185" y="81987"/>
                </a:lnTo>
                <a:lnTo>
                  <a:pt x="667280" y="90248"/>
                </a:lnTo>
                <a:lnTo>
                  <a:pt x="601682" y="96408"/>
                </a:lnTo>
                <a:lnTo>
                  <a:pt x="531333" y="100257"/>
                </a:lnTo>
                <a:lnTo>
                  <a:pt x="457174" y="101587"/>
                </a:lnTo>
                <a:lnTo>
                  <a:pt x="383018" y="100257"/>
                </a:lnTo>
                <a:lnTo>
                  <a:pt x="312672" y="96408"/>
                </a:lnTo>
                <a:lnTo>
                  <a:pt x="247077" y="90248"/>
                </a:lnTo>
                <a:lnTo>
                  <a:pt x="187174" y="81987"/>
                </a:lnTo>
                <a:lnTo>
                  <a:pt x="133904" y="71834"/>
                </a:lnTo>
                <a:lnTo>
                  <a:pt x="88208" y="59997"/>
                </a:lnTo>
                <a:lnTo>
                  <a:pt x="51029" y="46686"/>
                </a:lnTo>
                <a:lnTo>
                  <a:pt x="5983" y="16478"/>
                </a:lnTo>
                <a:lnTo>
                  <a:pt x="0" y="0"/>
                </a:lnTo>
              </a:path>
            </a:pathLst>
          </a:custGeom>
          <a:ln w="9525">
            <a:solidFill>
              <a:srgbClr val="46AAC5"/>
            </a:solidFill>
          </a:ln>
        </p:spPr>
        <p:txBody>
          <a:bodyPr wrap="square" lIns="0" tIns="0" rIns="0" bIns="0" rtlCol="0"/>
          <a:lstStyle/>
          <a:p>
            <a:endParaRPr sz="1350"/>
          </a:p>
        </p:txBody>
      </p:sp>
      <p:sp>
        <p:nvSpPr>
          <p:cNvPr id="45" name="object 45"/>
          <p:cNvSpPr/>
          <p:nvPr/>
        </p:nvSpPr>
        <p:spPr>
          <a:xfrm>
            <a:off x="1354434" y="2704354"/>
            <a:ext cx="685800" cy="457200"/>
          </a:xfrm>
          <a:custGeom>
            <a:avLst/>
            <a:gdLst/>
            <a:ahLst/>
            <a:cxnLst/>
            <a:rect l="l" t="t" r="r" b="b"/>
            <a:pathLst>
              <a:path w="914400" h="609600">
                <a:moveTo>
                  <a:pt x="0" y="101587"/>
                </a:moveTo>
                <a:lnTo>
                  <a:pt x="23307" y="69476"/>
                </a:lnTo>
                <a:lnTo>
                  <a:pt x="88209" y="41589"/>
                </a:lnTo>
                <a:lnTo>
                  <a:pt x="133905" y="29752"/>
                </a:lnTo>
                <a:lnTo>
                  <a:pt x="187176" y="19599"/>
                </a:lnTo>
                <a:lnTo>
                  <a:pt x="247081" y="11338"/>
                </a:lnTo>
                <a:lnTo>
                  <a:pt x="312679" y="5178"/>
                </a:lnTo>
                <a:lnTo>
                  <a:pt x="383028" y="1329"/>
                </a:lnTo>
                <a:lnTo>
                  <a:pt x="457187" y="0"/>
                </a:lnTo>
                <a:lnTo>
                  <a:pt x="531342" y="1329"/>
                </a:lnTo>
                <a:lnTo>
                  <a:pt x="601689" y="5178"/>
                </a:lnTo>
                <a:lnTo>
                  <a:pt x="667284" y="11338"/>
                </a:lnTo>
                <a:lnTo>
                  <a:pt x="727187" y="19599"/>
                </a:lnTo>
                <a:lnTo>
                  <a:pt x="780457" y="29752"/>
                </a:lnTo>
                <a:lnTo>
                  <a:pt x="826153" y="41589"/>
                </a:lnTo>
                <a:lnTo>
                  <a:pt x="863332" y="54900"/>
                </a:lnTo>
                <a:lnTo>
                  <a:pt x="908378" y="85108"/>
                </a:lnTo>
                <a:lnTo>
                  <a:pt x="914361" y="101587"/>
                </a:lnTo>
                <a:lnTo>
                  <a:pt x="914361" y="507961"/>
                </a:lnTo>
                <a:lnTo>
                  <a:pt x="891054" y="540067"/>
                </a:lnTo>
                <a:lnTo>
                  <a:pt x="826153" y="567954"/>
                </a:lnTo>
                <a:lnTo>
                  <a:pt x="780457" y="579791"/>
                </a:lnTo>
                <a:lnTo>
                  <a:pt x="727187" y="589946"/>
                </a:lnTo>
                <a:lnTo>
                  <a:pt x="667284" y="598208"/>
                </a:lnTo>
                <a:lnTo>
                  <a:pt x="601689" y="604369"/>
                </a:lnTo>
                <a:lnTo>
                  <a:pt x="531342" y="608219"/>
                </a:lnTo>
                <a:lnTo>
                  <a:pt x="457187" y="609549"/>
                </a:lnTo>
                <a:lnTo>
                  <a:pt x="383028" y="608219"/>
                </a:lnTo>
                <a:lnTo>
                  <a:pt x="312679" y="604369"/>
                </a:lnTo>
                <a:lnTo>
                  <a:pt x="247081" y="598208"/>
                </a:lnTo>
                <a:lnTo>
                  <a:pt x="187176" y="589946"/>
                </a:lnTo>
                <a:lnTo>
                  <a:pt x="133905" y="579791"/>
                </a:lnTo>
                <a:lnTo>
                  <a:pt x="88209" y="567954"/>
                </a:lnTo>
                <a:lnTo>
                  <a:pt x="51029" y="554643"/>
                </a:lnTo>
                <a:lnTo>
                  <a:pt x="5983" y="524437"/>
                </a:lnTo>
                <a:lnTo>
                  <a:pt x="0" y="507961"/>
                </a:lnTo>
                <a:lnTo>
                  <a:pt x="0" y="101587"/>
                </a:lnTo>
                <a:close/>
              </a:path>
            </a:pathLst>
          </a:custGeom>
          <a:ln w="9525">
            <a:solidFill>
              <a:srgbClr val="46AAC5"/>
            </a:solidFill>
          </a:ln>
        </p:spPr>
        <p:txBody>
          <a:bodyPr wrap="square" lIns="0" tIns="0" rIns="0" bIns="0" rtlCol="0"/>
          <a:lstStyle/>
          <a:p>
            <a:endParaRPr sz="1350"/>
          </a:p>
        </p:txBody>
      </p:sp>
      <p:sp>
        <p:nvSpPr>
          <p:cNvPr id="46" name="object 46"/>
          <p:cNvSpPr/>
          <p:nvPr/>
        </p:nvSpPr>
        <p:spPr>
          <a:xfrm>
            <a:off x="1490392" y="2912456"/>
            <a:ext cx="756656" cy="528065"/>
          </a:xfrm>
          <a:prstGeom prst="rect">
            <a:avLst/>
          </a:prstGeom>
          <a:blipFill>
            <a:blip r:embed="rId14" cstate="print"/>
            <a:stretch>
              <a:fillRect/>
            </a:stretch>
          </a:blipFill>
        </p:spPr>
        <p:txBody>
          <a:bodyPr wrap="square" lIns="0" tIns="0" rIns="0" bIns="0" rtlCol="0"/>
          <a:lstStyle/>
          <a:p>
            <a:endParaRPr sz="1350"/>
          </a:p>
        </p:txBody>
      </p:sp>
      <p:sp>
        <p:nvSpPr>
          <p:cNvPr id="47" name="object 47"/>
          <p:cNvSpPr/>
          <p:nvPr/>
        </p:nvSpPr>
        <p:spPr>
          <a:xfrm>
            <a:off x="1525872" y="2932935"/>
            <a:ext cx="685778" cy="457162"/>
          </a:xfrm>
          <a:prstGeom prst="rect">
            <a:avLst/>
          </a:prstGeom>
          <a:blipFill>
            <a:blip r:embed="rId15" cstate="print"/>
            <a:stretch>
              <a:fillRect/>
            </a:stretch>
          </a:blipFill>
        </p:spPr>
        <p:txBody>
          <a:bodyPr wrap="square" lIns="0" tIns="0" rIns="0" bIns="0" rtlCol="0"/>
          <a:lstStyle/>
          <a:p>
            <a:endParaRPr sz="1350"/>
          </a:p>
        </p:txBody>
      </p:sp>
      <p:sp>
        <p:nvSpPr>
          <p:cNvPr id="48" name="object 48"/>
          <p:cNvSpPr/>
          <p:nvPr/>
        </p:nvSpPr>
        <p:spPr>
          <a:xfrm>
            <a:off x="1525879" y="3009127"/>
            <a:ext cx="685800" cy="76200"/>
          </a:xfrm>
          <a:custGeom>
            <a:avLst/>
            <a:gdLst/>
            <a:ahLst/>
            <a:cxnLst/>
            <a:rect l="l" t="t" r="r" b="b"/>
            <a:pathLst>
              <a:path w="914400" h="101600">
                <a:moveTo>
                  <a:pt x="914361" y="0"/>
                </a:moveTo>
                <a:lnTo>
                  <a:pt x="891054" y="32110"/>
                </a:lnTo>
                <a:lnTo>
                  <a:pt x="826152" y="59997"/>
                </a:lnTo>
                <a:lnTo>
                  <a:pt x="780456" y="71834"/>
                </a:lnTo>
                <a:lnTo>
                  <a:pt x="727185" y="81987"/>
                </a:lnTo>
                <a:lnTo>
                  <a:pt x="667280" y="90248"/>
                </a:lnTo>
                <a:lnTo>
                  <a:pt x="601682" y="96408"/>
                </a:lnTo>
                <a:lnTo>
                  <a:pt x="531333" y="100257"/>
                </a:lnTo>
                <a:lnTo>
                  <a:pt x="457174" y="101587"/>
                </a:lnTo>
                <a:lnTo>
                  <a:pt x="383018" y="100257"/>
                </a:lnTo>
                <a:lnTo>
                  <a:pt x="312672" y="96408"/>
                </a:lnTo>
                <a:lnTo>
                  <a:pt x="247077" y="90248"/>
                </a:lnTo>
                <a:lnTo>
                  <a:pt x="187174" y="81987"/>
                </a:lnTo>
                <a:lnTo>
                  <a:pt x="133904" y="71834"/>
                </a:lnTo>
                <a:lnTo>
                  <a:pt x="88208" y="59997"/>
                </a:lnTo>
                <a:lnTo>
                  <a:pt x="51029" y="46686"/>
                </a:lnTo>
                <a:lnTo>
                  <a:pt x="5983" y="16478"/>
                </a:lnTo>
                <a:lnTo>
                  <a:pt x="0" y="0"/>
                </a:lnTo>
              </a:path>
            </a:pathLst>
          </a:custGeom>
          <a:ln w="9525">
            <a:solidFill>
              <a:srgbClr val="46AAC5"/>
            </a:solidFill>
          </a:ln>
        </p:spPr>
        <p:txBody>
          <a:bodyPr wrap="square" lIns="0" tIns="0" rIns="0" bIns="0" rtlCol="0"/>
          <a:lstStyle/>
          <a:p>
            <a:endParaRPr sz="1350"/>
          </a:p>
        </p:txBody>
      </p:sp>
      <p:sp>
        <p:nvSpPr>
          <p:cNvPr id="49" name="object 49"/>
          <p:cNvSpPr/>
          <p:nvPr/>
        </p:nvSpPr>
        <p:spPr>
          <a:xfrm>
            <a:off x="1525877" y="2932936"/>
            <a:ext cx="685800" cy="457200"/>
          </a:xfrm>
          <a:custGeom>
            <a:avLst/>
            <a:gdLst/>
            <a:ahLst/>
            <a:cxnLst/>
            <a:rect l="l" t="t" r="r" b="b"/>
            <a:pathLst>
              <a:path w="914400" h="609600">
                <a:moveTo>
                  <a:pt x="0" y="101587"/>
                </a:moveTo>
                <a:lnTo>
                  <a:pt x="23307" y="69476"/>
                </a:lnTo>
                <a:lnTo>
                  <a:pt x="88209" y="41589"/>
                </a:lnTo>
                <a:lnTo>
                  <a:pt x="133905" y="29752"/>
                </a:lnTo>
                <a:lnTo>
                  <a:pt x="187176" y="19599"/>
                </a:lnTo>
                <a:lnTo>
                  <a:pt x="247081" y="11338"/>
                </a:lnTo>
                <a:lnTo>
                  <a:pt x="312679" y="5178"/>
                </a:lnTo>
                <a:lnTo>
                  <a:pt x="383028" y="1329"/>
                </a:lnTo>
                <a:lnTo>
                  <a:pt x="457187" y="0"/>
                </a:lnTo>
                <a:lnTo>
                  <a:pt x="531342" y="1329"/>
                </a:lnTo>
                <a:lnTo>
                  <a:pt x="601689" y="5178"/>
                </a:lnTo>
                <a:lnTo>
                  <a:pt x="667284" y="11338"/>
                </a:lnTo>
                <a:lnTo>
                  <a:pt x="727187" y="19599"/>
                </a:lnTo>
                <a:lnTo>
                  <a:pt x="780457" y="29752"/>
                </a:lnTo>
                <a:lnTo>
                  <a:pt x="826153" y="41589"/>
                </a:lnTo>
                <a:lnTo>
                  <a:pt x="863332" y="54900"/>
                </a:lnTo>
                <a:lnTo>
                  <a:pt x="908378" y="85108"/>
                </a:lnTo>
                <a:lnTo>
                  <a:pt x="914361" y="101587"/>
                </a:lnTo>
                <a:lnTo>
                  <a:pt x="914361" y="507961"/>
                </a:lnTo>
                <a:lnTo>
                  <a:pt x="891054" y="540067"/>
                </a:lnTo>
                <a:lnTo>
                  <a:pt x="826153" y="567954"/>
                </a:lnTo>
                <a:lnTo>
                  <a:pt x="780457" y="579791"/>
                </a:lnTo>
                <a:lnTo>
                  <a:pt x="727187" y="589946"/>
                </a:lnTo>
                <a:lnTo>
                  <a:pt x="667284" y="598208"/>
                </a:lnTo>
                <a:lnTo>
                  <a:pt x="601689" y="604369"/>
                </a:lnTo>
                <a:lnTo>
                  <a:pt x="531342" y="608219"/>
                </a:lnTo>
                <a:lnTo>
                  <a:pt x="457187" y="609549"/>
                </a:lnTo>
                <a:lnTo>
                  <a:pt x="383028" y="608219"/>
                </a:lnTo>
                <a:lnTo>
                  <a:pt x="312679" y="604369"/>
                </a:lnTo>
                <a:lnTo>
                  <a:pt x="247081" y="598208"/>
                </a:lnTo>
                <a:lnTo>
                  <a:pt x="187176" y="589946"/>
                </a:lnTo>
                <a:lnTo>
                  <a:pt x="133905" y="579791"/>
                </a:lnTo>
                <a:lnTo>
                  <a:pt x="88209" y="567954"/>
                </a:lnTo>
                <a:lnTo>
                  <a:pt x="51029" y="554643"/>
                </a:lnTo>
                <a:lnTo>
                  <a:pt x="5983" y="524437"/>
                </a:lnTo>
                <a:lnTo>
                  <a:pt x="0" y="507961"/>
                </a:lnTo>
                <a:lnTo>
                  <a:pt x="0" y="101587"/>
                </a:lnTo>
                <a:close/>
              </a:path>
            </a:pathLst>
          </a:custGeom>
          <a:ln w="9525">
            <a:solidFill>
              <a:srgbClr val="46AAC5"/>
            </a:solidFill>
          </a:ln>
        </p:spPr>
        <p:txBody>
          <a:bodyPr wrap="square" lIns="0" tIns="0" rIns="0" bIns="0" rtlCol="0"/>
          <a:lstStyle/>
          <a:p>
            <a:endParaRPr sz="1350"/>
          </a:p>
        </p:txBody>
      </p:sp>
      <p:sp>
        <p:nvSpPr>
          <p:cNvPr id="50" name="object 50"/>
          <p:cNvSpPr txBox="1"/>
          <p:nvPr/>
        </p:nvSpPr>
        <p:spPr>
          <a:xfrm>
            <a:off x="1310238" y="2388909"/>
            <a:ext cx="5203984" cy="479042"/>
          </a:xfrm>
          <a:prstGeom prst="rect">
            <a:avLst/>
          </a:prstGeom>
        </p:spPr>
        <p:txBody>
          <a:bodyPr vert="horz" wrap="square" lIns="0" tIns="0" rIns="0" bIns="0" rtlCol="0">
            <a:spAutoFit/>
          </a:bodyPr>
          <a:lstStyle/>
          <a:p>
            <a:pPr marL="9525"/>
            <a:r>
              <a:rPr sz="900" i="1" spc="-34" dirty="0">
                <a:solidFill>
                  <a:srgbClr val="17375E"/>
                </a:solidFill>
                <a:latin typeface="Arial"/>
                <a:cs typeface="Arial"/>
              </a:rPr>
              <a:t>Data</a:t>
            </a:r>
            <a:r>
              <a:rPr sz="900" i="1" spc="-116" dirty="0">
                <a:solidFill>
                  <a:srgbClr val="17375E"/>
                </a:solidFill>
                <a:latin typeface="Arial"/>
                <a:cs typeface="Arial"/>
              </a:rPr>
              <a:t> </a:t>
            </a:r>
            <a:r>
              <a:rPr sz="900" i="1" spc="-49" dirty="0">
                <a:solidFill>
                  <a:srgbClr val="17375E"/>
                </a:solidFill>
                <a:latin typeface="Arial"/>
                <a:cs typeface="Arial"/>
              </a:rPr>
              <a:t>warehouse</a:t>
            </a:r>
            <a:endParaRPr sz="900">
              <a:latin typeface="Arial"/>
              <a:cs typeface="Arial"/>
            </a:endParaRPr>
          </a:p>
          <a:p>
            <a:pPr>
              <a:spcBef>
                <a:spcPts val="11"/>
              </a:spcBef>
            </a:pPr>
            <a:endParaRPr sz="1313">
              <a:latin typeface="Times New Roman"/>
              <a:cs typeface="Times New Roman"/>
            </a:endParaRPr>
          </a:p>
          <a:p>
            <a:pPr marR="3810" algn="r"/>
            <a:r>
              <a:rPr sz="900" i="1" spc="-79" dirty="0">
                <a:solidFill>
                  <a:srgbClr val="17375E"/>
                </a:solidFill>
                <a:latin typeface="Arial"/>
                <a:cs typeface="Arial"/>
              </a:rPr>
              <a:t>Qu</a:t>
            </a:r>
            <a:r>
              <a:rPr sz="900" i="1" spc="-64" dirty="0">
                <a:solidFill>
                  <a:srgbClr val="17375E"/>
                </a:solidFill>
                <a:latin typeface="Arial"/>
                <a:cs typeface="Arial"/>
              </a:rPr>
              <a:t>e</a:t>
            </a:r>
            <a:r>
              <a:rPr sz="900" i="1" spc="11" dirty="0">
                <a:solidFill>
                  <a:srgbClr val="17375E"/>
                </a:solidFill>
                <a:latin typeface="Arial"/>
                <a:cs typeface="Arial"/>
              </a:rPr>
              <a:t>r</a:t>
            </a:r>
            <a:r>
              <a:rPr sz="900" i="1" spc="-49" dirty="0">
                <a:solidFill>
                  <a:srgbClr val="17375E"/>
                </a:solidFill>
                <a:latin typeface="Arial"/>
                <a:cs typeface="Arial"/>
              </a:rPr>
              <a:t>y</a:t>
            </a:r>
            <a:r>
              <a:rPr sz="900" i="1" spc="98" dirty="0">
                <a:solidFill>
                  <a:srgbClr val="17375E"/>
                </a:solidFill>
                <a:latin typeface="Arial"/>
                <a:cs typeface="Arial"/>
              </a:rPr>
              <a:t>/</a:t>
            </a:r>
            <a:r>
              <a:rPr sz="900" i="1" spc="-184" dirty="0">
                <a:solidFill>
                  <a:srgbClr val="17375E"/>
                </a:solidFill>
                <a:latin typeface="Arial"/>
                <a:cs typeface="Arial"/>
              </a:rPr>
              <a:t>R</a:t>
            </a:r>
            <a:r>
              <a:rPr sz="900" i="1" spc="-71" dirty="0">
                <a:solidFill>
                  <a:srgbClr val="17375E"/>
                </a:solidFill>
                <a:latin typeface="Arial"/>
                <a:cs typeface="Arial"/>
              </a:rPr>
              <a:t>e</a:t>
            </a:r>
            <a:r>
              <a:rPr sz="900" i="1" spc="-45" dirty="0">
                <a:solidFill>
                  <a:srgbClr val="17375E"/>
                </a:solidFill>
                <a:latin typeface="Arial"/>
                <a:cs typeface="Arial"/>
              </a:rPr>
              <a:t>po</a:t>
            </a:r>
            <a:r>
              <a:rPr sz="900" i="1" spc="4" dirty="0">
                <a:solidFill>
                  <a:srgbClr val="17375E"/>
                </a:solidFill>
                <a:latin typeface="Arial"/>
                <a:cs typeface="Arial"/>
              </a:rPr>
              <a:t>r</a:t>
            </a:r>
            <a:r>
              <a:rPr sz="900" i="1" spc="53" dirty="0">
                <a:solidFill>
                  <a:srgbClr val="17375E"/>
                </a:solidFill>
                <a:latin typeface="Arial"/>
                <a:cs typeface="Arial"/>
              </a:rPr>
              <a:t>t</a:t>
            </a:r>
            <a:r>
              <a:rPr sz="900" i="1" spc="4" dirty="0">
                <a:solidFill>
                  <a:srgbClr val="17375E"/>
                </a:solidFill>
                <a:latin typeface="Arial"/>
                <a:cs typeface="Arial"/>
              </a:rPr>
              <a:t>i</a:t>
            </a:r>
            <a:r>
              <a:rPr sz="900" i="1" spc="-45" dirty="0">
                <a:solidFill>
                  <a:srgbClr val="17375E"/>
                </a:solidFill>
                <a:latin typeface="Arial"/>
                <a:cs typeface="Arial"/>
              </a:rPr>
              <a:t>ng</a:t>
            </a:r>
            <a:endParaRPr sz="900">
              <a:latin typeface="Arial"/>
              <a:cs typeface="Arial"/>
            </a:endParaRPr>
          </a:p>
        </p:txBody>
      </p:sp>
      <p:sp>
        <p:nvSpPr>
          <p:cNvPr id="51" name="object 51"/>
          <p:cNvSpPr/>
          <p:nvPr/>
        </p:nvSpPr>
        <p:spPr>
          <a:xfrm>
            <a:off x="976042" y="3642843"/>
            <a:ext cx="470915" cy="300599"/>
          </a:xfrm>
          <a:prstGeom prst="rect">
            <a:avLst/>
          </a:prstGeom>
          <a:blipFill>
            <a:blip r:embed="rId16" cstate="print"/>
            <a:stretch>
              <a:fillRect/>
            </a:stretch>
          </a:blipFill>
        </p:spPr>
        <p:txBody>
          <a:bodyPr wrap="square" lIns="0" tIns="0" rIns="0" bIns="0" rtlCol="0"/>
          <a:lstStyle/>
          <a:p>
            <a:endParaRPr sz="1350"/>
          </a:p>
        </p:txBody>
      </p:sp>
      <p:sp>
        <p:nvSpPr>
          <p:cNvPr id="52" name="object 52"/>
          <p:cNvSpPr/>
          <p:nvPr/>
        </p:nvSpPr>
        <p:spPr>
          <a:xfrm>
            <a:off x="1011548" y="3663921"/>
            <a:ext cx="400034" cy="228581"/>
          </a:xfrm>
          <a:prstGeom prst="rect">
            <a:avLst/>
          </a:prstGeom>
          <a:blipFill>
            <a:blip r:embed="rId3" cstate="print"/>
            <a:stretch>
              <a:fillRect/>
            </a:stretch>
          </a:blipFill>
        </p:spPr>
        <p:txBody>
          <a:bodyPr wrap="square" lIns="0" tIns="0" rIns="0" bIns="0" rtlCol="0"/>
          <a:lstStyle/>
          <a:p>
            <a:endParaRPr sz="1350"/>
          </a:p>
        </p:txBody>
      </p:sp>
      <p:sp>
        <p:nvSpPr>
          <p:cNvPr id="53" name="object 53"/>
          <p:cNvSpPr/>
          <p:nvPr/>
        </p:nvSpPr>
        <p:spPr>
          <a:xfrm>
            <a:off x="1011551" y="3702017"/>
            <a:ext cx="400050" cy="38100"/>
          </a:xfrm>
          <a:custGeom>
            <a:avLst/>
            <a:gdLst/>
            <a:ahLst/>
            <a:cxnLst/>
            <a:rect l="l" t="t" r="r" b="b"/>
            <a:pathLst>
              <a:path w="533400" h="50800">
                <a:moveTo>
                  <a:pt x="533374" y="0"/>
                </a:moveTo>
                <a:lnTo>
                  <a:pt x="496962" y="25638"/>
                </a:lnTo>
                <a:lnTo>
                  <a:pt x="455261" y="35920"/>
                </a:lnTo>
                <a:lnTo>
                  <a:pt x="401287" y="43863"/>
                </a:lnTo>
                <a:lnTo>
                  <a:pt x="337581" y="48985"/>
                </a:lnTo>
                <a:lnTo>
                  <a:pt x="266687" y="50799"/>
                </a:lnTo>
                <a:lnTo>
                  <a:pt x="195788" y="48985"/>
                </a:lnTo>
                <a:lnTo>
                  <a:pt x="132081" y="43863"/>
                </a:lnTo>
                <a:lnTo>
                  <a:pt x="78108" y="35920"/>
                </a:lnTo>
                <a:lnTo>
                  <a:pt x="36409" y="25638"/>
                </a:lnTo>
                <a:lnTo>
                  <a:pt x="9525" y="13504"/>
                </a:lnTo>
                <a:lnTo>
                  <a:pt x="0" y="0"/>
                </a:lnTo>
              </a:path>
            </a:pathLst>
          </a:custGeom>
          <a:ln w="9525">
            <a:solidFill>
              <a:srgbClr val="4A7EBB"/>
            </a:solidFill>
          </a:ln>
        </p:spPr>
        <p:txBody>
          <a:bodyPr wrap="square" lIns="0" tIns="0" rIns="0" bIns="0" rtlCol="0"/>
          <a:lstStyle/>
          <a:p>
            <a:endParaRPr sz="1350"/>
          </a:p>
        </p:txBody>
      </p:sp>
      <p:sp>
        <p:nvSpPr>
          <p:cNvPr id="54" name="object 54"/>
          <p:cNvSpPr/>
          <p:nvPr/>
        </p:nvSpPr>
        <p:spPr>
          <a:xfrm>
            <a:off x="1011547" y="3663917"/>
            <a:ext cx="400050" cy="228600"/>
          </a:xfrm>
          <a:custGeom>
            <a:avLst/>
            <a:gdLst/>
            <a:ahLst/>
            <a:cxnLst/>
            <a:rect l="l" t="t" r="r" b="b"/>
            <a:pathLst>
              <a:path w="533400" h="304800">
                <a:moveTo>
                  <a:pt x="0" y="50799"/>
                </a:moveTo>
                <a:lnTo>
                  <a:pt x="36411" y="25161"/>
                </a:lnTo>
                <a:lnTo>
                  <a:pt x="78112" y="14879"/>
                </a:lnTo>
                <a:lnTo>
                  <a:pt x="132087" y="6936"/>
                </a:lnTo>
                <a:lnTo>
                  <a:pt x="195793" y="1814"/>
                </a:lnTo>
                <a:lnTo>
                  <a:pt x="266687" y="0"/>
                </a:lnTo>
                <a:lnTo>
                  <a:pt x="337585" y="1814"/>
                </a:lnTo>
                <a:lnTo>
                  <a:pt x="401292" y="6936"/>
                </a:lnTo>
                <a:lnTo>
                  <a:pt x="455266" y="14879"/>
                </a:lnTo>
                <a:lnTo>
                  <a:pt x="496965" y="25161"/>
                </a:lnTo>
                <a:lnTo>
                  <a:pt x="533374" y="50799"/>
                </a:lnTo>
                <a:lnTo>
                  <a:pt x="533374" y="253987"/>
                </a:lnTo>
                <a:lnTo>
                  <a:pt x="496965" y="279622"/>
                </a:lnTo>
                <a:lnTo>
                  <a:pt x="455266" y="289901"/>
                </a:lnTo>
                <a:lnTo>
                  <a:pt x="401292" y="297841"/>
                </a:lnTo>
                <a:lnTo>
                  <a:pt x="337585" y="302960"/>
                </a:lnTo>
                <a:lnTo>
                  <a:pt x="266687" y="304774"/>
                </a:lnTo>
                <a:lnTo>
                  <a:pt x="195793" y="302960"/>
                </a:lnTo>
                <a:lnTo>
                  <a:pt x="132087" y="297841"/>
                </a:lnTo>
                <a:lnTo>
                  <a:pt x="78112" y="289901"/>
                </a:lnTo>
                <a:lnTo>
                  <a:pt x="36411" y="279622"/>
                </a:lnTo>
                <a:lnTo>
                  <a:pt x="0" y="253987"/>
                </a:lnTo>
                <a:lnTo>
                  <a:pt x="0" y="50799"/>
                </a:lnTo>
                <a:close/>
              </a:path>
            </a:pathLst>
          </a:custGeom>
          <a:ln w="9525">
            <a:solidFill>
              <a:srgbClr val="4A7EBB"/>
            </a:solidFill>
          </a:ln>
        </p:spPr>
        <p:txBody>
          <a:bodyPr wrap="square" lIns="0" tIns="0" rIns="0" bIns="0" rtlCol="0"/>
          <a:lstStyle/>
          <a:p>
            <a:endParaRPr sz="1350"/>
          </a:p>
        </p:txBody>
      </p:sp>
      <p:sp>
        <p:nvSpPr>
          <p:cNvPr id="55" name="object 55"/>
          <p:cNvSpPr txBox="1"/>
          <p:nvPr/>
        </p:nvSpPr>
        <p:spPr>
          <a:xfrm>
            <a:off x="1412691" y="3906840"/>
            <a:ext cx="539115" cy="138499"/>
          </a:xfrm>
          <a:prstGeom prst="rect">
            <a:avLst/>
          </a:prstGeom>
        </p:spPr>
        <p:txBody>
          <a:bodyPr vert="horz" wrap="square" lIns="0" tIns="0" rIns="0" bIns="0" rtlCol="0">
            <a:spAutoFit/>
          </a:bodyPr>
          <a:lstStyle/>
          <a:p>
            <a:pPr marL="9525"/>
            <a:r>
              <a:rPr sz="900" i="1" spc="-34" dirty="0">
                <a:solidFill>
                  <a:srgbClr val="17375E"/>
                </a:solidFill>
                <a:latin typeface="Arial"/>
                <a:cs typeface="Arial"/>
              </a:rPr>
              <a:t>Data</a:t>
            </a:r>
            <a:r>
              <a:rPr sz="900" i="1" spc="-127" dirty="0">
                <a:solidFill>
                  <a:srgbClr val="17375E"/>
                </a:solidFill>
                <a:latin typeface="Arial"/>
                <a:cs typeface="Arial"/>
              </a:rPr>
              <a:t> </a:t>
            </a:r>
            <a:r>
              <a:rPr sz="900" i="1" spc="-26" dirty="0">
                <a:solidFill>
                  <a:srgbClr val="17375E"/>
                </a:solidFill>
                <a:latin typeface="Arial"/>
                <a:cs typeface="Arial"/>
              </a:rPr>
              <a:t>marts</a:t>
            </a:r>
            <a:endParaRPr sz="900">
              <a:latin typeface="Arial"/>
              <a:cs typeface="Arial"/>
            </a:endParaRPr>
          </a:p>
        </p:txBody>
      </p:sp>
      <p:sp>
        <p:nvSpPr>
          <p:cNvPr id="56" name="object 56"/>
          <p:cNvSpPr/>
          <p:nvPr/>
        </p:nvSpPr>
        <p:spPr>
          <a:xfrm>
            <a:off x="1433242" y="3642843"/>
            <a:ext cx="470915" cy="300599"/>
          </a:xfrm>
          <a:prstGeom prst="rect">
            <a:avLst/>
          </a:prstGeom>
          <a:blipFill>
            <a:blip r:embed="rId16" cstate="print"/>
            <a:stretch>
              <a:fillRect/>
            </a:stretch>
          </a:blipFill>
        </p:spPr>
        <p:txBody>
          <a:bodyPr wrap="square" lIns="0" tIns="0" rIns="0" bIns="0" rtlCol="0"/>
          <a:lstStyle/>
          <a:p>
            <a:endParaRPr sz="1350"/>
          </a:p>
        </p:txBody>
      </p:sp>
      <p:sp>
        <p:nvSpPr>
          <p:cNvPr id="57" name="object 57"/>
          <p:cNvSpPr/>
          <p:nvPr/>
        </p:nvSpPr>
        <p:spPr>
          <a:xfrm>
            <a:off x="1468733" y="3663921"/>
            <a:ext cx="400031" cy="228581"/>
          </a:xfrm>
          <a:prstGeom prst="rect">
            <a:avLst/>
          </a:prstGeom>
          <a:blipFill>
            <a:blip r:embed="rId3" cstate="print"/>
            <a:stretch>
              <a:fillRect/>
            </a:stretch>
          </a:blipFill>
        </p:spPr>
        <p:txBody>
          <a:bodyPr wrap="square" lIns="0" tIns="0" rIns="0" bIns="0" rtlCol="0"/>
          <a:lstStyle/>
          <a:p>
            <a:endParaRPr sz="1350"/>
          </a:p>
        </p:txBody>
      </p:sp>
      <p:sp>
        <p:nvSpPr>
          <p:cNvPr id="58" name="object 58"/>
          <p:cNvSpPr/>
          <p:nvPr/>
        </p:nvSpPr>
        <p:spPr>
          <a:xfrm>
            <a:off x="1468733" y="3702017"/>
            <a:ext cx="400050" cy="38100"/>
          </a:xfrm>
          <a:custGeom>
            <a:avLst/>
            <a:gdLst/>
            <a:ahLst/>
            <a:cxnLst/>
            <a:rect l="l" t="t" r="r" b="b"/>
            <a:pathLst>
              <a:path w="533400" h="50800">
                <a:moveTo>
                  <a:pt x="533374" y="0"/>
                </a:moveTo>
                <a:lnTo>
                  <a:pt x="496962" y="25638"/>
                </a:lnTo>
                <a:lnTo>
                  <a:pt x="455261" y="35920"/>
                </a:lnTo>
                <a:lnTo>
                  <a:pt x="401287" y="43863"/>
                </a:lnTo>
                <a:lnTo>
                  <a:pt x="337581" y="48985"/>
                </a:lnTo>
                <a:lnTo>
                  <a:pt x="266687" y="50799"/>
                </a:lnTo>
                <a:lnTo>
                  <a:pt x="195788" y="48985"/>
                </a:lnTo>
                <a:lnTo>
                  <a:pt x="132081" y="43863"/>
                </a:lnTo>
                <a:lnTo>
                  <a:pt x="78108" y="35920"/>
                </a:lnTo>
                <a:lnTo>
                  <a:pt x="36409" y="25638"/>
                </a:lnTo>
                <a:lnTo>
                  <a:pt x="9525" y="13504"/>
                </a:lnTo>
                <a:lnTo>
                  <a:pt x="0" y="0"/>
                </a:lnTo>
              </a:path>
            </a:pathLst>
          </a:custGeom>
          <a:ln w="9525">
            <a:solidFill>
              <a:srgbClr val="4A7EBB"/>
            </a:solidFill>
          </a:ln>
        </p:spPr>
        <p:txBody>
          <a:bodyPr wrap="square" lIns="0" tIns="0" rIns="0" bIns="0" rtlCol="0"/>
          <a:lstStyle/>
          <a:p>
            <a:endParaRPr sz="1350"/>
          </a:p>
        </p:txBody>
      </p:sp>
      <p:sp>
        <p:nvSpPr>
          <p:cNvPr id="59" name="object 59"/>
          <p:cNvSpPr/>
          <p:nvPr/>
        </p:nvSpPr>
        <p:spPr>
          <a:xfrm>
            <a:off x="1468729" y="3663917"/>
            <a:ext cx="400050" cy="228600"/>
          </a:xfrm>
          <a:custGeom>
            <a:avLst/>
            <a:gdLst/>
            <a:ahLst/>
            <a:cxnLst/>
            <a:rect l="l" t="t" r="r" b="b"/>
            <a:pathLst>
              <a:path w="533400" h="304800">
                <a:moveTo>
                  <a:pt x="0" y="50799"/>
                </a:moveTo>
                <a:lnTo>
                  <a:pt x="36411" y="25161"/>
                </a:lnTo>
                <a:lnTo>
                  <a:pt x="78112" y="14879"/>
                </a:lnTo>
                <a:lnTo>
                  <a:pt x="132087" y="6936"/>
                </a:lnTo>
                <a:lnTo>
                  <a:pt x="195793" y="1814"/>
                </a:lnTo>
                <a:lnTo>
                  <a:pt x="266687" y="0"/>
                </a:lnTo>
                <a:lnTo>
                  <a:pt x="337585" y="1814"/>
                </a:lnTo>
                <a:lnTo>
                  <a:pt x="401292" y="6936"/>
                </a:lnTo>
                <a:lnTo>
                  <a:pt x="455266" y="14879"/>
                </a:lnTo>
                <a:lnTo>
                  <a:pt x="496965" y="25161"/>
                </a:lnTo>
                <a:lnTo>
                  <a:pt x="533374" y="50799"/>
                </a:lnTo>
                <a:lnTo>
                  <a:pt x="533374" y="253987"/>
                </a:lnTo>
                <a:lnTo>
                  <a:pt x="496965" y="279622"/>
                </a:lnTo>
                <a:lnTo>
                  <a:pt x="455266" y="289901"/>
                </a:lnTo>
                <a:lnTo>
                  <a:pt x="401292" y="297841"/>
                </a:lnTo>
                <a:lnTo>
                  <a:pt x="337585" y="302960"/>
                </a:lnTo>
                <a:lnTo>
                  <a:pt x="266687" y="304774"/>
                </a:lnTo>
                <a:lnTo>
                  <a:pt x="195793" y="302960"/>
                </a:lnTo>
                <a:lnTo>
                  <a:pt x="132087" y="297841"/>
                </a:lnTo>
                <a:lnTo>
                  <a:pt x="78112" y="289901"/>
                </a:lnTo>
                <a:lnTo>
                  <a:pt x="36411" y="279622"/>
                </a:lnTo>
                <a:lnTo>
                  <a:pt x="0" y="253987"/>
                </a:lnTo>
                <a:lnTo>
                  <a:pt x="0" y="50799"/>
                </a:lnTo>
                <a:close/>
              </a:path>
            </a:pathLst>
          </a:custGeom>
          <a:ln w="9525">
            <a:solidFill>
              <a:srgbClr val="4A7EBB"/>
            </a:solidFill>
          </a:ln>
        </p:spPr>
        <p:txBody>
          <a:bodyPr wrap="square" lIns="0" tIns="0" rIns="0" bIns="0" rtlCol="0"/>
          <a:lstStyle/>
          <a:p>
            <a:endParaRPr sz="1350"/>
          </a:p>
        </p:txBody>
      </p:sp>
      <p:sp>
        <p:nvSpPr>
          <p:cNvPr id="60" name="object 60"/>
          <p:cNvSpPr/>
          <p:nvPr/>
        </p:nvSpPr>
        <p:spPr>
          <a:xfrm>
            <a:off x="1890442" y="3642843"/>
            <a:ext cx="470915" cy="300599"/>
          </a:xfrm>
          <a:prstGeom prst="rect">
            <a:avLst/>
          </a:prstGeom>
          <a:blipFill>
            <a:blip r:embed="rId16" cstate="print"/>
            <a:stretch>
              <a:fillRect/>
            </a:stretch>
          </a:blipFill>
        </p:spPr>
        <p:txBody>
          <a:bodyPr wrap="square" lIns="0" tIns="0" rIns="0" bIns="0" rtlCol="0"/>
          <a:lstStyle/>
          <a:p>
            <a:endParaRPr sz="1350"/>
          </a:p>
        </p:txBody>
      </p:sp>
      <p:sp>
        <p:nvSpPr>
          <p:cNvPr id="61" name="object 61"/>
          <p:cNvSpPr/>
          <p:nvPr/>
        </p:nvSpPr>
        <p:spPr>
          <a:xfrm>
            <a:off x="1925912" y="3663921"/>
            <a:ext cx="400031" cy="228581"/>
          </a:xfrm>
          <a:prstGeom prst="rect">
            <a:avLst/>
          </a:prstGeom>
          <a:blipFill>
            <a:blip r:embed="rId3" cstate="print"/>
            <a:stretch>
              <a:fillRect/>
            </a:stretch>
          </a:blipFill>
        </p:spPr>
        <p:txBody>
          <a:bodyPr wrap="square" lIns="0" tIns="0" rIns="0" bIns="0" rtlCol="0"/>
          <a:lstStyle/>
          <a:p>
            <a:endParaRPr sz="1350"/>
          </a:p>
        </p:txBody>
      </p:sp>
      <p:sp>
        <p:nvSpPr>
          <p:cNvPr id="62" name="object 62"/>
          <p:cNvSpPr/>
          <p:nvPr/>
        </p:nvSpPr>
        <p:spPr>
          <a:xfrm>
            <a:off x="1925915" y="3702017"/>
            <a:ext cx="400050" cy="38100"/>
          </a:xfrm>
          <a:custGeom>
            <a:avLst/>
            <a:gdLst/>
            <a:ahLst/>
            <a:cxnLst/>
            <a:rect l="l" t="t" r="r" b="b"/>
            <a:pathLst>
              <a:path w="533400" h="50800">
                <a:moveTo>
                  <a:pt x="533374" y="0"/>
                </a:moveTo>
                <a:lnTo>
                  <a:pt x="496962" y="25638"/>
                </a:lnTo>
                <a:lnTo>
                  <a:pt x="455261" y="35920"/>
                </a:lnTo>
                <a:lnTo>
                  <a:pt x="401287" y="43863"/>
                </a:lnTo>
                <a:lnTo>
                  <a:pt x="337581" y="48985"/>
                </a:lnTo>
                <a:lnTo>
                  <a:pt x="266687" y="50799"/>
                </a:lnTo>
                <a:lnTo>
                  <a:pt x="195788" y="48985"/>
                </a:lnTo>
                <a:lnTo>
                  <a:pt x="132081" y="43863"/>
                </a:lnTo>
                <a:lnTo>
                  <a:pt x="78108" y="35920"/>
                </a:lnTo>
                <a:lnTo>
                  <a:pt x="36409" y="25638"/>
                </a:lnTo>
                <a:lnTo>
                  <a:pt x="9525" y="13504"/>
                </a:lnTo>
                <a:lnTo>
                  <a:pt x="0" y="0"/>
                </a:lnTo>
              </a:path>
            </a:pathLst>
          </a:custGeom>
          <a:ln w="9525">
            <a:solidFill>
              <a:srgbClr val="4A7EBB"/>
            </a:solidFill>
          </a:ln>
        </p:spPr>
        <p:txBody>
          <a:bodyPr wrap="square" lIns="0" tIns="0" rIns="0" bIns="0" rtlCol="0"/>
          <a:lstStyle/>
          <a:p>
            <a:endParaRPr sz="1350"/>
          </a:p>
        </p:txBody>
      </p:sp>
      <p:sp>
        <p:nvSpPr>
          <p:cNvPr id="63" name="object 63"/>
          <p:cNvSpPr/>
          <p:nvPr/>
        </p:nvSpPr>
        <p:spPr>
          <a:xfrm>
            <a:off x="1925911" y="3663917"/>
            <a:ext cx="400050" cy="228600"/>
          </a:xfrm>
          <a:custGeom>
            <a:avLst/>
            <a:gdLst/>
            <a:ahLst/>
            <a:cxnLst/>
            <a:rect l="l" t="t" r="r" b="b"/>
            <a:pathLst>
              <a:path w="533400" h="304800">
                <a:moveTo>
                  <a:pt x="0" y="50799"/>
                </a:moveTo>
                <a:lnTo>
                  <a:pt x="36411" y="25161"/>
                </a:lnTo>
                <a:lnTo>
                  <a:pt x="78112" y="14879"/>
                </a:lnTo>
                <a:lnTo>
                  <a:pt x="132087" y="6936"/>
                </a:lnTo>
                <a:lnTo>
                  <a:pt x="195793" y="1814"/>
                </a:lnTo>
                <a:lnTo>
                  <a:pt x="266687" y="0"/>
                </a:lnTo>
                <a:lnTo>
                  <a:pt x="337585" y="1814"/>
                </a:lnTo>
                <a:lnTo>
                  <a:pt x="401292" y="6936"/>
                </a:lnTo>
                <a:lnTo>
                  <a:pt x="455266" y="14879"/>
                </a:lnTo>
                <a:lnTo>
                  <a:pt x="496965" y="25161"/>
                </a:lnTo>
                <a:lnTo>
                  <a:pt x="533374" y="50799"/>
                </a:lnTo>
                <a:lnTo>
                  <a:pt x="533374" y="253987"/>
                </a:lnTo>
                <a:lnTo>
                  <a:pt x="496965" y="279622"/>
                </a:lnTo>
                <a:lnTo>
                  <a:pt x="455266" y="289901"/>
                </a:lnTo>
                <a:lnTo>
                  <a:pt x="401292" y="297841"/>
                </a:lnTo>
                <a:lnTo>
                  <a:pt x="337585" y="302960"/>
                </a:lnTo>
                <a:lnTo>
                  <a:pt x="266687" y="304774"/>
                </a:lnTo>
                <a:lnTo>
                  <a:pt x="195793" y="302960"/>
                </a:lnTo>
                <a:lnTo>
                  <a:pt x="132087" y="297841"/>
                </a:lnTo>
                <a:lnTo>
                  <a:pt x="78112" y="289901"/>
                </a:lnTo>
                <a:lnTo>
                  <a:pt x="36411" y="279622"/>
                </a:lnTo>
                <a:lnTo>
                  <a:pt x="0" y="253987"/>
                </a:lnTo>
                <a:lnTo>
                  <a:pt x="0" y="50799"/>
                </a:lnTo>
                <a:close/>
              </a:path>
            </a:pathLst>
          </a:custGeom>
          <a:ln w="9525">
            <a:solidFill>
              <a:srgbClr val="4A7EBB"/>
            </a:solidFill>
          </a:ln>
        </p:spPr>
        <p:txBody>
          <a:bodyPr wrap="square" lIns="0" tIns="0" rIns="0" bIns="0" rtlCol="0"/>
          <a:lstStyle/>
          <a:p>
            <a:endParaRPr sz="1350"/>
          </a:p>
        </p:txBody>
      </p:sp>
      <p:sp>
        <p:nvSpPr>
          <p:cNvPr id="64" name="object 64"/>
          <p:cNvSpPr/>
          <p:nvPr/>
        </p:nvSpPr>
        <p:spPr>
          <a:xfrm>
            <a:off x="2817416" y="3014184"/>
            <a:ext cx="128015" cy="242315"/>
          </a:xfrm>
          <a:prstGeom prst="rect">
            <a:avLst/>
          </a:prstGeom>
          <a:blipFill>
            <a:blip r:embed="rId17" cstate="print"/>
            <a:stretch>
              <a:fillRect/>
            </a:stretch>
          </a:blipFill>
        </p:spPr>
        <p:txBody>
          <a:bodyPr wrap="square" lIns="0" tIns="0" rIns="0" bIns="0" rtlCol="0"/>
          <a:lstStyle/>
          <a:p>
            <a:endParaRPr sz="1350"/>
          </a:p>
        </p:txBody>
      </p:sp>
      <p:sp>
        <p:nvSpPr>
          <p:cNvPr id="65" name="object 65"/>
          <p:cNvSpPr/>
          <p:nvPr/>
        </p:nvSpPr>
        <p:spPr>
          <a:xfrm>
            <a:off x="2852879" y="3034662"/>
            <a:ext cx="57147" cy="171440"/>
          </a:xfrm>
          <a:prstGeom prst="rect">
            <a:avLst/>
          </a:prstGeom>
          <a:blipFill>
            <a:blip r:embed="rId7" cstate="print"/>
            <a:stretch>
              <a:fillRect/>
            </a:stretch>
          </a:blipFill>
        </p:spPr>
        <p:txBody>
          <a:bodyPr wrap="square" lIns="0" tIns="0" rIns="0" bIns="0" rtlCol="0"/>
          <a:lstStyle/>
          <a:p>
            <a:endParaRPr sz="1350"/>
          </a:p>
        </p:txBody>
      </p:sp>
      <p:sp>
        <p:nvSpPr>
          <p:cNvPr id="66" name="object 66"/>
          <p:cNvSpPr/>
          <p:nvPr/>
        </p:nvSpPr>
        <p:spPr>
          <a:xfrm>
            <a:off x="2852877" y="3034662"/>
            <a:ext cx="57150" cy="171450"/>
          </a:xfrm>
          <a:custGeom>
            <a:avLst/>
            <a:gdLst/>
            <a:ahLst/>
            <a:cxnLst/>
            <a:rect l="l" t="t" r="r" b="b"/>
            <a:pathLst>
              <a:path w="76200" h="228600">
                <a:moveTo>
                  <a:pt x="0" y="0"/>
                </a:moveTo>
                <a:lnTo>
                  <a:pt x="76200" y="0"/>
                </a:lnTo>
                <a:lnTo>
                  <a:pt x="76200" y="228587"/>
                </a:lnTo>
                <a:lnTo>
                  <a:pt x="0" y="228587"/>
                </a:lnTo>
                <a:lnTo>
                  <a:pt x="0" y="0"/>
                </a:lnTo>
                <a:close/>
              </a:path>
            </a:pathLst>
          </a:custGeom>
          <a:ln w="9525">
            <a:solidFill>
              <a:srgbClr val="BE4B48"/>
            </a:solidFill>
          </a:ln>
        </p:spPr>
        <p:txBody>
          <a:bodyPr wrap="square" lIns="0" tIns="0" rIns="0" bIns="0" rtlCol="0"/>
          <a:lstStyle/>
          <a:p>
            <a:endParaRPr sz="1350"/>
          </a:p>
        </p:txBody>
      </p:sp>
      <p:sp>
        <p:nvSpPr>
          <p:cNvPr id="67" name="object 67"/>
          <p:cNvSpPr/>
          <p:nvPr/>
        </p:nvSpPr>
        <p:spPr>
          <a:xfrm>
            <a:off x="2931716" y="2957034"/>
            <a:ext cx="128015" cy="299465"/>
          </a:xfrm>
          <a:prstGeom prst="rect">
            <a:avLst/>
          </a:prstGeom>
          <a:blipFill>
            <a:blip r:embed="rId18" cstate="print"/>
            <a:stretch>
              <a:fillRect/>
            </a:stretch>
          </a:blipFill>
        </p:spPr>
        <p:txBody>
          <a:bodyPr wrap="square" lIns="0" tIns="0" rIns="0" bIns="0" rtlCol="0"/>
          <a:lstStyle/>
          <a:p>
            <a:endParaRPr sz="1350"/>
          </a:p>
        </p:txBody>
      </p:sp>
      <p:sp>
        <p:nvSpPr>
          <p:cNvPr id="68" name="object 68"/>
          <p:cNvSpPr/>
          <p:nvPr/>
        </p:nvSpPr>
        <p:spPr>
          <a:xfrm>
            <a:off x="2967177" y="2977521"/>
            <a:ext cx="57143" cy="228581"/>
          </a:xfrm>
          <a:prstGeom prst="rect">
            <a:avLst/>
          </a:prstGeom>
          <a:blipFill>
            <a:blip r:embed="rId9" cstate="print"/>
            <a:stretch>
              <a:fillRect/>
            </a:stretch>
          </a:blipFill>
        </p:spPr>
        <p:txBody>
          <a:bodyPr wrap="square" lIns="0" tIns="0" rIns="0" bIns="0" rtlCol="0"/>
          <a:lstStyle/>
          <a:p>
            <a:endParaRPr sz="1350"/>
          </a:p>
        </p:txBody>
      </p:sp>
      <p:sp>
        <p:nvSpPr>
          <p:cNvPr id="69" name="object 69"/>
          <p:cNvSpPr/>
          <p:nvPr/>
        </p:nvSpPr>
        <p:spPr>
          <a:xfrm>
            <a:off x="2967177" y="2977521"/>
            <a:ext cx="57150" cy="228600"/>
          </a:xfrm>
          <a:custGeom>
            <a:avLst/>
            <a:gdLst/>
            <a:ahLst/>
            <a:cxnLst/>
            <a:rect l="l" t="t" r="r" b="b"/>
            <a:pathLst>
              <a:path w="76200" h="304800">
                <a:moveTo>
                  <a:pt x="0" y="0"/>
                </a:moveTo>
                <a:lnTo>
                  <a:pt x="76200" y="0"/>
                </a:lnTo>
                <a:lnTo>
                  <a:pt x="76200" y="304774"/>
                </a:lnTo>
                <a:lnTo>
                  <a:pt x="0" y="304774"/>
                </a:lnTo>
                <a:lnTo>
                  <a:pt x="0" y="0"/>
                </a:lnTo>
                <a:close/>
              </a:path>
            </a:pathLst>
          </a:custGeom>
          <a:ln w="9525">
            <a:solidFill>
              <a:srgbClr val="46AAC5"/>
            </a:solidFill>
          </a:ln>
        </p:spPr>
        <p:txBody>
          <a:bodyPr wrap="square" lIns="0" tIns="0" rIns="0" bIns="0" rtlCol="0"/>
          <a:lstStyle/>
          <a:p>
            <a:endParaRPr sz="1350"/>
          </a:p>
        </p:txBody>
      </p:sp>
      <p:sp>
        <p:nvSpPr>
          <p:cNvPr id="70" name="object 70"/>
          <p:cNvSpPr/>
          <p:nvPr/>
        </p:nvSpPr>
        <p:spPr>
          <a:xfrm>
            <a:off x="3046016" y="3071334"/>
            <a:ext cx="128015" cy="185165"/>
          </a:xfrm>
          <a:prstGeom prst="rect">
            <a:avLst/>
          </a:prstGeom>
          <a:blipFill>
            <a:blip r:embed="rId19" cstate="print"/>
            <a:stretch>
              <a:fillRect/>
            </a:stretch>
          </a:blipFill>
        </p:spPr>
        <p:txBody>
          <a:bodyPr wrap="square" lIns="0" tIns="0" rIns="0" bIns="0" rtlCol="0"/>
          <a:lstStyle/>
          <a:p>
            <a:endParaRPr sz="1350"/>
          </a:p>
        </p:txBody>
      </p:sp>
      <p:sp>
        <p:nvSpPr>
          <p:cNvPr id="71" name="object 71"/>
          <p:cNvSpPr/>
          <p:nvPr/>
        </p:nvSpPr>
        <p:spPr>
          <a:xfrm>
            <a:off x="3081470" y="3091812"/>
            <a:ext cx="57146" cy="114290"/>
          </a:xfrm>
          <a:prstGeom prst="rect">
            <a:avLst/>
          </a:prstGeom>
          <a:blipFill>
            <a:blip r:embed="rId11" cstate="print"/>
            <a:stretch>
              <a:fillRect/>
            </a:stretch>
          </a:blipFill>
        </p:spPr>
        <p:txBody>
          <a:bodyPr wrap="square" lIns="0" tIns="0" rIns="0" bIns="0" rtlCol="0"/>
          <a:lstStyle/>
          <a:p>
            <a:endParaRPr sz="1350"/>
          </a:p>
        </p:txBody>
      </p:sp>
      <p:sp>
        <p:nvSpPr>
          <p:cNvPr id="72" name="object 72"/>
          <p:cNvSpPr/>
          <p:nvPr/>
        </p:nvSpPr>
        <p:spPr>
          <a:xfrm>
            <a:off x="3081467" y="3091812"/>
            <a:ext cx="57150" cy="114300"/>
          </a:xfrm>
          <a:custGeom>
            <a:avLst/>
            <a:gdLst/>
            <a:ahLst/>
            <a:cxnLst/>
            <a:rect l="l" t="t" r="r" b="b"/>
            <a:pathLst>
              <a:path w="76200" h="152400">
                <a:moveTo>
                  <a:pt x="0" y="0"/>
                </a:moveTo>
                <a:lnTo>
                  <a:pt x="76200" y="0"/>
                </a:lnTo>
                <a:lnTo>
                  <a:pt x="76200" y="152387"/>
                </a:lnTo>
                <a:lnTo>
                  <a:pt x="0" y="152387"/>
                </a:lnTo>
                <a:lnTo>
                  <a:pt x="0" y="0"/>
                </a:lnTo>
                <a:close/>
              </a:path>
            </a:pathLst>
          </a:custGeom>
          <a:ln w="9525">
            <a:solidFill>
              <a:srgbClr val="F69240"/>
            </a:solidFill>
          </a:ln>
        </p:spPr>
        <p:txBody>
          <a:bodyPr wrap="square" lIns="0" tIns="0" rIns="0" bIns="0" rtlCol="0"/>
          <a:lstStyle/>
          <a:p>
            <a:endParaRPr sz="1350"/>
          </a:p>
        </p:txBody>
      </p:sp>
      <p:sp>
        <p:nvSpPr>
          <p:cNvPr id="73" name="object 73"/>
          <p:cNvSpPr/>
          <p:nvPr/>
        </p:nvSpPr>
        <p:spPr>
          <a:xfrm>
            <a:off x="3160316" y="2899884"/>
            <a:ext cx="128015" cy="356615"/>
          </a:xfrm>
          <a:prstGeom prst="rect">
            <a:avLst/>
          </a:prstGeom>
          <a:blipFill>
            <a:blip r:embed="rId20" cstate="print"/>
            <a:stretch>
              <a:fillRect/>
            </a:stretch>
          </a:blipFill>
        </p:spPr>
        <p:txBody>
          <a:bodyPr wrap="square" lIns="0" tIns="0" rIns="0" bIns="0" rtlCol="0"/>
          <a:lstStyle/>
          <a:p>
            <a:endParaRPr sz="1350"/>
          </a:p>
        </p:txBody>
      </p:sp>
      <p:sp>
        <p:nvSpPr>
          <p:cNvPr id="74" name="object 74"/>
          <p:cNvSpPr/>
          <p:nvPr/>
        </p:nvSpPr>
        <p:spPr>
          <a:xfrm>
            <a:off x="3195767" y="2920371"/>
            <a:ext cx="57144" cy="285731"/>
          </a:xfrm>
          <a:prstGeom prst="rect">
            <a:avLst/>
          </a:prstGeom>
          <a:blipFill>
            <a:blip r:embed="rId13" cstate="print"/>
            <a:stretch>
              <a:fillRect/>
            </a:stretch>
          </a:blipFill>
        </p:spPr>
        <p:txBody>
          <a:bodyPr wrap="square" lIns="0" tIns="0" rIns="0" bIns="0" rtlCol="0"/>
          <a:lstStyle/>
          <a:p>
            <a:endParaRPr sz="1350"/>
          </a:p>
        </p:txBody>
      </p:sp>
      <p:sp>
        <p:nvSpPr>
          <p:cNvPr id="75" name="object 75"/>
          <p:cNvSpPr/>
          <p:nvPr/>
        </p:nvSpPr>
        <p:spPr>
          <a:xfrm>
            <a:off x="3195767" y="2920371"/>
            <a:ext cx="57150" cy="285750"/>
          </a:xfrm>
          <a:custGeom>
            <a:avLst/>
            <a:gdLst/>
            <a:ahLst/>
            <a:cxnLst/>
            <a:rect l="l" t="t" r="r" b="b"/>
            <a:pathLst>
              <a:path w="76200" h="381000">
                <a:moveTo>
                  <a:pt x="0" y="0"/>
                </a:moveTo>
                <a:lnTo>
                  <a:pt x="76200" y="0"/>
                </a:lnTo>
                <a:lnTo>
                  <a:pt x="76200" y="380974"/>
                </a:lnTo>
                <a:lnTo>
                  <a:pt x="0" y="380974"/>
                </a:lnTo>
                <a:lnTo>
                  <a:pt x="0" y="0"/>
                </a:lnTo>
                <a:close/>
              </a:path>
            </a:pathLst>
          </a:custGeom>
          <a:ln w="9525">
            <a:solidFill>
              <a:srgbClr val="98B954"/>
            </a:solidFill>
          </a:ln>
        </p:spPr>
        <p:txBody>
          <a:bodyPr wrap="square" lIns="0" tIns="0" rIns="0" bIns="0" rtlCol="0"/>
          <a:lstStyle/>
          <a:p>
            <a:endParaRPr sz="1350"/>
          </a:p>
        </p:txBody>
      </p:sp>
      <p:sp>
        <p:nvSpPr>
          <p:cNvPr id="76" name="object 76"/>
          <p:cNvSpPr/>
          <p:nvPr/>
        </p:nvSpPr>
        <p:spPr>
          <a:xfrm>
            <a:off x="2738805" y="2863040"/>
            <a:ext cx="628650" cy="400050"/>
          </a:xfrm>
          <a:custGeom>
            <a:avLst/>
            <a:gdLst/>
            <a:ahLst/>
            <a:cxnLst/>
            <a:rect l="l" t="t" r="r" b="b"/>
            <a:pathLst>
              <a:path w="838200" h="533400">
                <a:moveTo>
                  <a:pt x="0" y="0"/>
                </a:moveTo>
                <a:lnTo>
                  <a:pt x="838199" y="0"/>
                </a:lnTo>
                <a:lnTo>
                  <a:pt x="838199" y="533400"/>
                </a:lnTo>
                <a:lnTo>
                  <a:pt x="0" y="533400"/>
                </a:lnTo>
                <a:lnTo>
                  <a:pt x="0" y="0"/>
                </a:lnTo>
                <a:close/>
              </a:path>
            </a:pathLst>
          </a:custGeom>
          <a:ln w="9525">
            <a:solidFill>
              <a:srgbClr val="46AAC5"/>
            </a:solidFill>
          </a:ln>
        </p:spPr>
        <p:txBody>
          <a:bodyPr wrap="square" lIns="0" tIns="0" rIns="0" bIns="0" rtlCol="0"/>
          <a:lstStyle/>
          <a:p>
            <a:endParaRPr sz="1350"/>
          </a:p>
        </p:txBody>
      </p:sp>
      <p:sp>
        <p:nvSpPr>
          <p:cNvPr id="77" name="object 77"/>
          <p:cNvSpPr/>
          <p:nvPr/>
        </p:nvSpPr>
        <p:spPr>
          <a:xfrm>
            <a:off x="2354257" y="3174423"/>
            <a:ext cx="319563" cy="372904"/>
          </a:xfrm>
          <a:custGeom>
            <a:avLst/>
            <a:gdLst/>
            <a:ahLst/>
            <a:cxnLst/>
            <a:rect l="l" t="t" r="r" b="b"/>
            <a:pathLst>
              <a:path w="426085" h="497204">
                <a:moveTo>
                  <a:pt x="0" y="496900"/>
                </a:moveTo>
                <a:lnTo>
                  <a:pt x="425907" y="0"/>
                </a:lnTo>
              </a:path>
            </a:pathLst>
          </a:custGeom>
          <a:ln w="9525">
            <a:solidFill>
              <a:srgbClr val="4A7EBB"/>
            </a:solidFill>
          </a:ln>
        </p:spPr>
        <p:txBody>
          <a:bodyPr wrap="square" lIns="0" tIns="0" rIns="0" bIns="0" rtlCol="0"/>
          <a:lstStyle/>
          <a:p>
            <a:endParaRPr sz="1350"/>
          </a:p>
        </p:txBody>
      </p:sp>
      <p:sp>
        <p:nvSpPr>
          <p:cNvPr id="78" name="object 78"/>
          <p:cNvSpPr/>
          <p:nvPr/>
        </p:nvSpPr>
        <p:spPr>
          <a:xfrm>
            <a:off x="2611187" y="3174429"/>
            <a:ext cx="62865" cy="65246"/>
          </a:xfrm>
          <a:custGeom>
            <a:avLst/>
            <a:gdLst/>
            <a:ahLst/>
            <a:cxnLst/>
            <a:rect l="l" t="t" r="r" b="b"/>
            <a:pathLst>
              <a:path w="83819" h="86995">
                <a:moveTo>
                  <a:pt x="67500" y="86779"/>
                </a:moveTo>
                <a:lnTo>
                  <a:pt x="83337" y="0"/>
                </a:lnTo>
                <a:lnTo>
                  <a:pt x="0" y="28930"/>
                </a:lnTo>
              </a:path>
            </a:pathLst>
          </a:custGeom>
          <a:ln w="9525">
            <a:solidFill>
              <a:srgbClr val="4A7EBB"/>
            </a:solidFill>
          </a:ln>
        </p:spPr>
        <p:txBody>
          <a:bodyPr wrap="square" lIns="0" tIns="0" rIns="0" bIns="0" rtlCol="0"/>
          <a:lstStyle/>
          <a:p>
            <a:endParaRPr sz="1350"/>
          </a:p>
        </p:txBody>
      </p:sp>
      <p:sp>
        <p:nvSpPr>
          <p:cNvPr id="79" name="object 79"/>
          <p:cNvSpPr/>
          <p:nvPr/>
        </p:nvSpPr>
        <p:spPr>
          <a:xfrm>
            <a:off x="1330381" y="3229771"/>
            <a:ext cx="103823" cy="310991"/>
          </a:xfrm>
          <a:custGeom>
            <a:avLst/>
            <a:gdLst/>
            <a:ahLst/>
            <a:cxnLst/>
            <a:rect l="l" t="t" r="r" b="b"/>
            <a:pathLst>
              <a:path w="138430" h="414654">
                <a:moveTo>
                  <a:pt x="138049" y="0"/>
                </a:moveTo>
                <a:lnTo>
                  <a:pt x="0" y="414159"/>
                </a:lnTo>
              </a:path>
            </a:pathLst>
          </a:custGeom>
          <a:ln w="9525">
            <a:solidFill>
              <a:srgbClr val="4A7EBB"/>
            </a:solidFill>
          </a:ln>
        </p:spPr>
        <p:txBody>
          <a:bodyPr wrap="square" lIns="0" tIns="0" rIns="0" bIns="0" rtlCol="0"/>
          <a:lstStyle/>
          <a:p>
            <a:endParaRPr sz="1350"/>
          </a:p>
        </p:txBody>
      </p:sp>
      <p:sp>
        <p:nvSpPr>
          <p:cNvPr id="80" name="object 80"/>
          <p:cNvSpPr/>
          <p:nvPr/>
        </p:nvSpPr>
        <p:spPr>
          <a:xfrm>
            <a:off x="1316822" y="3475628"/>
            <a:ext cx="63341" cy="64770"/>
          </a:xfrm>
          <a:custGeom>
            <a:avLst/>
            <a:gdLst/>
            <a:ahLst/>
            <a:cxnLst/>
            <a:rect l="l" t="t" r="r" b="b"/>
            <a:pathLst>
              <a:path w="84455" h="86360">
                <a:moveTo>
                  <a:pt x="0" y="0"/>
                </a:moveTo>
                <a:lnTo>
                  <a:pt x="18072" y="86347"/>
                </a:lnTo>
                <a:lnTo>
                  <a:pt x="84340" y="28105"/>
                </a:lnTo>
              </a:path>
            </a:pathLst>
          </a:custGeom>
          <a:ln w="9525">
            <a:solidFill>
              <a:srgbClr val="4A7EBB"/>
            </a:solidFill>
          </a:ln>
        </p:spPr>
        <p:txBody>
          <a:bodyPr wrap="square" lIns="0" tIns="0" rIns="0" bIns="0" rtlCol="0"/>
          <a:lstStyle/>
          <a:p>
            <a:endParaRPr sz="1350"/>
          </a:p>
        </p:txBody>
      </p:sp>
      <p:sp>
        <p:nvSpPr>
          <p:cNvPr id="81" name="object 81"/>
          <p:cNvSpPr/>
          <p:nvPr/>
        </p:nvSpPr>
        <p:spPr>
          <a:xfrm>
            <a:off x="1384214" y="3229770"/>
            <a:ext cx="63341" cy="64770"/>
          </a:xfrm>
          <a:custGeom>
            <a:avLst/>
            <a:gdLst/>
            <a:ahLst/>
            <a:cxnLst/>
            <a:rect l="l" t="t" r="r" b="b"/>
            <a:pathLst>
              <a:path w="84455" h="86360">
                <a:moveTo>
                  <a:pt x="84340" y="86347"/>
                </a:moveTo>
                <a:lnTo>
                  <a:pt x="66268" y="0"/>
                </a:lnTo>
                <a:lnTo>
                  <a:pt x="0" y="58229"/>
                </a:lnTo>
              </a:path>
            </a:pathLst>
          </a:custGeom>
          <a:ln w="9525">
            <a:solidFill>
              <a:srgbClr val="4A7EBB"/>
            </a:solidFill>
          </a:ln>
        </p:spPr>
        <p:txBody>
          <a:bodyPr wrap="square" lIns="0" tIns="0" rIns="0" bIns="0" rtlCol="0"/>
          <a:lstStyle/>
          <a:p>
            <a:endParaRPr sz="1350"/>
          </a:p>
        </p:txBody>
      </p:sp>
      <p:sp>
        <p:nvSpPr>
          <p:cNvPr id="82" name="object 82"/>
          <p:cNvSpPr/>
          <p:nvPr/>
        </p:nvSpPr>
        <p:spPr>
          <a:xfrm>
            <a:off x="1654415" y="3445794"/>
            <a:ext cx="49530" cy="148590"/>
          </a:xfrm>
          <a:custGeom>
            <a:avLst/>
            <a:gdLst/>
            <a:ahLst/>
            <a:cxnLst/>
            <a:rect l="l" t="t" r="r" b="b"/>
            <a:pathLst>
              <a:path w="66039" h="198120">
                <a:moveTo>
                  <a:pt x="0" y="198132"/>
                </a:moveTo>
                <a:lnTo>
                  <a:pt x="66040" y="0"/>
                </a:lnTo>
              </a:path>
            </a:pathLst>
          </a:custGeom>
          <a:ln w="9525">
            <a:solidFill>
              <a:srgbClr val="4A7EBB"/>
            </a:solidFill>
          </a:ln>
        </p:spPr>
        <p:txBody>
          <a:bodyPr wrap="square" lIns="0" tIns="0" rIns="0" bIns="0" rtlCol="0"/>
          <a:lstStyle/>
          <a:p>
            <a:endParaRPr sz="1350"/>
          </a:p>
        </p:txBody>
      </p:sp>
      <p:sp>
        <p:nvSpPr>
          <p:cNvPr id="83" name="object 83"/>
          <p:cNvSpPr/>
          <p:nvPr/>
        </p:nvSpPr>
        <p:spPr>
          <a:xfrm>
            <a:off x="1654251" y="3445793"/>
            <a:ext cx="63341" cy="64770"/>
          </a:xfrm>
          <a:custGeom>
            <a:avLst/>
            <a:gdLst/>
            <a:ahLst/>
            <a:cxnLst/>
            <a:rect l="l" t="t" r="r" b="b"/>
            <a:pathLst>
              <a:path w="84455" h="86360">
                <a:moveTo>
                  <a:pt x="84340" y="86347"/>
                </a:moveTo>
                <a:lnTo>
                  <a:pt x="66268" y="0"/>
                </a:lnTo>
                <a:lnTo>
                  <a:pt x="0" y="58242"/>
                </a:lnTo>
              </a:path>
            </a:pathLst>
          </a:custGeom>
          <a:ln w="9525">
            <a:solidFill>
              <a:srgbClr val="4A7EBB"/>
            </a:solidFill>
          </a:ln>
        </p:spPr>
        <p:txBody>
          <a:bodyPr wrap="square" lIns="0" tIns="0" rIns="0" bIns="0" rtlCol="0"/>
          <a:lstStyle/>
          <a:p>
            <a:endParaRPr sz="1350"/>
          </a:p>
        </p:txBody>
      </p:sp>
      <p:sp>
        <p:nvSpPr>
          <p:cNvPr id="84" name="object 84"/>
          <p:cNvSpPr/>
          <p:nvPr/>
        </p:nvSpPr>
        <p:spPr>
          <a:xfrm>
            <a:off x="1640864" y="3529633"/>
            <a:ext cx="63341" cy="64770"/>
          </a:xfrm>
          <a:custGeom>
            <a:avLst/>
            <a:gdLst/>
            <a:ahLst/>
            <a:cxnLst/>
            <a:rect l="l" t="t" r="r" b="b"/>
            <a:pathLst>
              <a:path w="84455" h="86360">
                <a:moveTo>
                  <a:pt x="0" y="0"/>
                </a:moveTo>
                <a:lnTo>
                  <a:pt x="18072" y="86347"/>
                </a:lnTo>
                <a:lnTo>
                  <a:pt x="84340" y="28117"/>
                </a:lnTo>
              </a:path>
            </a:pathLst>
          </a:custGeom>
          <a:ln w="9525">
            <a:solidFill>
              <a:srgbClr val="4A7EBB"/>
            </a:solidFill>
          </a:ln>
        </p:spPr>
        <p:txBody>
          <a:bodyPr wrap="square" lIns="0" tIns="0" rIns="0" bIns="0" rtlCol="0"/>
          <a:lstStyle/>
          <a:p>
            <a:endParaRPr sz="1350"/>
          </a:p>
        </p:txBody>
      </p:sp>
      <p:sp>
        <p:nvSpPr>
          <p:cNvPr id="85" name="object 85"/>
          <p:cNvSpPr/>
          <p:nvPr/>
        </p:nvSpPr>
        <p:spPr>
          <a:xfrm>
            <a:off x="2085905" y="3445957"/>
            <a:ext cx="38576" cy="157163"/>
          </a:xfrm>
          <a:custGeom>
            <a:avLst/>
            <a:gdLst/>
            <a:ahLst/>
            <a:cxnLst/>
            <a:rect l="l" t="t" r="r" b="b"/>
            <a:pathLst>
              <a:path w="51435" h="209550">
                <a:moveTo>
                  <a:pt x="51130" y="209448"/>
                </a:moveTo>
                <a:lnTo>
                  <a:pt x="0" y="0"/>
                </a:lnTo>
              </a:path>
            </a:pathLst>
          </a:custGeom>
          <a:ln w="9525">
            <a:solidFill>
              <a:srgbClr val="4A7EBB"/>
            </a:solidFill>
          </a:ln>
        </p:spPr>
        <p:txBody>
          <a:bodyPr wrap="square" lIns="0" tIns="0" rIns="0" bIns="0" rtlCol="0"/>
          <a:lstStyle/>
          <a:p>
            <a:endParaRPr sz="1350"/>
          </a:p>
        </p:txBody>
      </p:sp>
      <p:sp>
        <p:nvSpPr>
          <p:cNvPr id="86" name="object 86"/>
          <p:cNvSpPr/>
          <p:nvPr/>
        </p:nvSpPr>
        <p:spPr>
          <a:xfrm>
            <a:off x="2067068" y="3445953"/>
            <a:ext cx="64770" cy="63818"/>
          </a:xfrm>
          <a:custGeom>
            <a:avLst/>
            <a:gdLst/>
            <a:ahLst/>
            <a:cxnLst/>
            <a:rect l="l" t="t" r="r" b="b"/>
            <a:pathLst>
              <a:path w="86360" h="85089">
                <a:moveTo>
                  <a:pt x="0" y="84569"/>
                </a:moveTo>
                <a:lnTo>
                  <a:pt x="25120" y="0"/>
                </a:lnTo>
                <a:lnTo>
                  <a:pt x="86360" y="63487"/>
                </a:lnTo>
              </a:path>
            </a:pathLst>
          </a:custGeom>
          <a:ln w="9525">
            <a:solidFill>
              <a:srgbClr val="4A7EBB"/>
            </a:solidFill>
          </a:ln>
        </p:spPr>
        <p:txBody>
          <a:bodyPr wrap="square" lIns="0" tIns="0" rIns="0" bIns="0" rtlCol="0"/>
          <a:lstStyle/>
          <a:p>
            <a:endParaRPr sz="1350"/>
          </a:p>
        </p:txBody>
      </p:sp>
      <p:sp>
        <p:nvSpPr>
          <p:cNvPr id="87" name="object 87"/>
          <p:cNvSpPr/>
          <p:nvPr/>
        </p:nvSpPr>
        <p:spPr>
          <a:xfrm>
            <a:off x="2078312" y="3539618"/>
            <a:ext cx="64770" cy="63818"/>
          </a:xfrm>
          <a:custGeom>
            <a:avLst/>
            <a:gdLst/>
            <a:ahLst/>
            <a:cxnLst/>
            <a:rect l="l" t="t" r="r" b="b"/>
            <a:pathLst>
              <a:path w="86360" h="85089">
                <a:moveTo>
                  <a:pt x="86360" y="0"/>
                </a:moveTo>
                <a:lnTo>
                  <a:pt x="61252" y="84569"/>
                </a:lnTo>
                <a:lnTo>
                  <a:pt x="0" y="21081"/>
                </a:lnTo>
              </a:path>
            </a:pathLst>
          </a:custGeom>
          <a:ln w="9525">
            <a:solidFill>
              <a:srgbClr val="4A7EBB"/>
            </a:solidFill>
          </a:ln>
        </p:spPr>
        <p:txBody>
          <a:bodyPr wrap="square" lIns="0" tIns="0" rIns="0" bIns="0" rtlCol="0"/>
          <a:lstStyle/>
          <a:p>
            <a:endParaRPr sz="1350"/>
          </a:p>
        </p:txBody>
      </p:sp>
    </p:spTree>
    <p:extLst>
      <p:ext uri="{BB962C8B-B14F-4D97-AF65-F5344CB8AC3E}">
        <p14:creationId xmlns:p14="http://schemas.microsoft.com/office/powerpoint/2010/main" val="1345030028"/>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p:cNvSpPr/>
          <p:nvPr/>
        </p:nvSpPr>
        <p:spPr>
          <a:xfrm>
            <a:off x="7493183" y="143536"/>
            <a:ext cx="1581015" cy="116568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0" name="object 10"/>
          <p:cNvSpPr/>
          <p:nvPr/>
        </p:nvSpPr>
        <p:spPr>
          <a:xfrm>
            <a:off x="1169618" y="4083918"/>
            <a:ext cx="1026319" cy="164783"/>
          </a:xfrm>
          <a:custGeom>
            <a:avLst/>
            <a:gdLst/>
            <a:ahLst/>
            <a:cxnLst/>
            <a:rect l="l" t="t" r="r" b="b"/>
            <a:pathLst>
              <a:path w="1368425" h="219710">
                <a:moveTo>
                  <a:pt x="1368158" y="0"/>
                </a:moveTo>
                <a:lnTo>
                  <a:pt x="1361939" y="42649"/>
                </a:lnTo>
                <a:lnTo>
                  <a:pt x="1344979" y="77474"/>
                </a:lnTo>
                <a:lnTo>
                  <a:pt x="1319825" y="100953"/>
                </a:lnTo>
                <a:lnTo>
                  <a:pt x="1289024" y="109562"/>
                </a:lnTo>
                <a:lnTo>
                  <a:pt x="751243" y="109562"/>
                </a:lnTo>
                <a:lnTo>
                  <a:pt x="720442" y="118173"/>
                </a:lnTo>
                <a:lnTo>
                  <a:pt x="695288" y="141655"/>
                </a:lnTo>
                <a:lnTo>
                  <a:pt x="678328" y="176481"/>
                </a:lnTo>
                <a:lnTo>
                  <a:pt x="672109" y="219125"/>
                </a:lnTo>
                <a:lnTo>
                  <a:pt x="665891" y="176481"/>
                </a:lnTo>
                <a:lnTo>
                  <a:pt x="648935" y="141655"/>
                </a:lnTo>
                <a:lnTo>
                  <a:pt x="623781" y="118173"/>
                </a:lnTo>
                <a:lnTo>
                  <a:pt x="592975" y="109562"/>
                </a:lnTo>
                <a:lnTo>
                  <a:pt x="79133" y="109562"/>
                </a:lnTo>
                <a:lnTo>
                  <a:pt x="48332" y="100953"/>
                </a:lnTo>
                <a:lnTo>
                  <a:pt x="23179" y="77474"/>
                </a:lnTo>
                <a:lnTo>
                  <a:pt x="6219" y="42649"/>
                </a:lnTo>
                <a:lnTo>
                  <a:pt x="0" y="0"/>
                </a:lnTo>
              </a:path>
            </a:pathLst>
          </a:custGeom>
          <a:ln w="9525">
            <a:solidFill>
              <a:srgbClr val="0070C0"/>
            </a:solidFill>
          </a:ln>
        </p:spPr>
        <p:txBody>
          <a:bodyPr wrap="square" lIns="0" tIns="0" rIns="0" bIns="0" rtlCol="0"/>
          <a:lstStyle/>
          <a:p>
            <a:endParaRPr sz="1350"/>
          </a:p>
        </p:txBody>
      </p:sp>
      <p:sp>
        <p:nvSpPr>
          <p:cNvPr id="11" name="object 11"/>
          <p:cNvSpPr/>
          <p:nvPr/>
        </p:nvSpPr>
        <p:spPr>
          <a:xfrm>
            <a:off x="3923925" y="4083918"/>
            <a:ext cx="1458278" cy="224790"/>
          </a:xfrm>
          <a:custGeom>
            <a:avLst/>
            <a:gdLst/>
            <a:ahLst/>
            <a:cxnLst/>
            <a:rect l="l" t="t" r="r" b="b"/>
            <a:pathLst>
              <a:path w="1944370" h="299720">
                <a:moveTo>
                  <a:pt x="1944217" y="0"/>
                </a:moveTo>
                <a:lnTo>
                  <a:pt x="1935726" y="58226"/>
                </a:lnTo>
                <a:lnTo>
                  <a:pt x="1912572" y="105776"/>
                </a:lnTo>
                <a:lnTo>
                  <a:pt x="1878230" y="137836"/>
                </a:lnTo>
                <a:lnTo>
                  <a:pt x="1836178" y="149593"/>
                </a:lnTo>
                <a:lnTo>
                  <a:pt x="1063142" y="149593"/>
                </a:lnTo>
                <a:lnTo>
                  <a:pt x="1021084" y="161349"/>
                </a:lnTo>
                <a:lnTo>
                  <a:pt x="986743" y="193409"/>
                </a:lnTo>
                <a:lnTo>
                  <a:pt x="963592" y="240960"/>
                </a:lnTo>
                <a:lnTo>
                  <a:pt x="955103" y="299186"/>
                </a:lnTo>
                <a:lnTo>
                  <a:pt x="946612" y="240960"/>
                </a:lnTo>
                <a:lnTo>
                  <a:pt x="923456" y="193409"/>
                </a:lnTo>
                <a:lnTo>
                  <a:pt x="889111" y="161349"/>
                </a:lnTo>
                <a:lnTo>
                  <a:pt x="847051" y="149593"/>
                </a:lnTo>
                <a:lnTo>
                  <a:pt x="108038" y="149593"/>
                </a:lnTo>
                <a:lnTo>
                  <a:pt x="65986" y="137836"/>
                </a:lnTo>
                <a:lnTo>
                  <a:pt x="31645" y="105776"/>
                </a:lnTo>
                <a:lnTo>
                  <a:pt x="8490" y="58226"/>
                </a:lnTo>
                <a:lnTo>
                  <a:pt x="0" y="0"/>
                </a:lnTo>
              </a:path>
            </a:pathLst>
          </a:custGeom>
          <a:ln w="9525">
            <a:solidFill>
              <a:srgbClr val="0070C0"/>
            </a:solidFill>
          </a:ln>
        </p:spPr>
        <p:txBody>
          <a:bodyPr wrap="square" lIns="0" tIns="0" rIns="0" bIns="0" rtlCol="0"/>
          <a:lstStyle/>
          <a:p>
            <a:endParaRPr sz="1350"/>
          </a:p>
        </p:txBody>
      </p:sp>
      <p:sp>
        <p:nvSpPr>
          <p:cNvPr id="12" name="object 12"/>
          <p:cNvSpPr txBox="1"/>
          <p:nvPr/>
        </p:nvSpPr>
        <p:spPr>
          <a:xfrm>
            <a:off x="1228677" y="4430814"/>
            <a:ext cx="872490" cy="207749"/>
          </a:xfrm>
          <a:prstGeom prst="rect">
            <a:avLst/>
          </a:prstGeom>
        </p:spPr>
        <p:txBody>
          <a:bodyPr vert="horz" wrap="square" lIns="0" tIns="0" rIns="0" bIns="0" rtlCol="0">
            <a:spAutoFit/>
          </a:bodyPr>
          <a:lstStyle/>
          <a:p>
            <a:pPr marL="9525"/>
            <a:r>
              <a:rPr sz="1350" spc="-94" dirty="0">
                <a:latin typeface="Arial"/>
                <a:cs typeface="Arial"/>
              </a:rPr>
              <a:t>Source</a:t>
            </a:r>
            <a:r>
              <a:rPr sz="1350" spc="-116" dirty="0">
                <a:latin typeface="Arial"/>
                <a:cs typeface="Arial"/>
              </a:rPr>
              <a:t> </a:t>
            </a:r>
            <a:r>
              <a:rPr sz="1350" spc="-56" dirty="0">
                <a:latin typeface="Arial"/>
                <a:cs typeface="Arial"/>
              </a:rPr>
              <a:t>layer</a:t>
            </a:r>
            <a:endParaRPr sz="1350">
              <a:latin typeface="Arial"/>
              <a:cs typeface="Arial"/>
            </a:endParaRPr>
          </a:p>
        </p:txBody>
      </p:sp>
      <p:sp>
        <p:nvSpPr>
          <p:cNvPr id="13" name="object 13"/>
          <p:cNvSpPr txBox="1"/>
          <p:nvPr/>
        </p:nvSpPr>
        <p:spPr>
          <a:xfrm>
            <a:off x="4036857" y="4430814"/>
            <a:ext cx="1555909" cy="207749"/>
          </a:xfrm>
          <a:prstGeom prst="rect">
            <a:avLst/>
          </a:prstGeom>
        </p:spPr>
        <p:txBody>
          <a:bodyPr vert="horz" wrap="square" lIns="0" tIns="0" rIns="0" bIns="0" rtlCol="0">
            <a:spAutoFit/>
          </a:bodyPr>
          <a:lstStyle/>
          <a:p>
            <a:pPr marL="9525"/>
            <a:r>
              <a:rPr sz="1350" spc="-79" dirty="0">
                <a:latin typeface="Arial"/>
                <a:cs typeface="Arial"/>
              </a:rPr>
              <a:t>Data </a:t>
            </a:r>
            <a:r>
              <a:rPr sz="1350" spc="-75" dirty="0">
                <a:latin typeface="Arial"/>
                <a:cs typeface="Arial"/>
              </a:rPr>
              <a:t>Warehouse</a:t>
            </a:r>
            <a:r>
              <a:rPr sz="1350" spc="-94" dirty="0">
                <a:latin typeface="Arial"/>
                <a:cs typeface="Arial"/>
              </a:rPr>
              <a:t> </a:t>
            </a:r>
            <a:r>
              <a:rPr sz="1350" spc="-56" dirty="0">
                <a:latin typeface="Arial"/>
                <a:cs typeface="Arial"/>
              </a:rPr>
              <a:t>layer</a:t>
            </a:r>
            <a:endParaRPr sz="1350">
              <a:latin typeface="Arial"/>
              <a:cs typeface="Arial"/>
            </a:endParaRPr>
          </a:p>
        </p:txBody>
      </p:sp>
      <p:sp>
        <p:nvSpPr>
          <p:cNvPr id="14" name="object 14"/>
          <p:cNvSpPr/>
          <p:nvPr/>
        </p:nvSpPr>
        <p:spPr>
          <a:xfrm>
            <a:off x="4266819" y="2299717"/>
            <a:ext cx="756665" cy="528065"/>
          </a:xfrm>
          <a:prstGeom prst="rect">
            <a:avLst/>
          </a:prstGeom>
          <a:blipFill>
            <a:blip r:embed="rId2" cstate="print"/>
            <a:stretch>
              <a:fillRect/>
            </a:stretch>
          </a:blipFill>
        </p:spPr>
        <p:txBody>
          <a:bodyPr wrap="square" lIns="0" tIns="0" rIns="0" bIns="0" rtlCol="0"/>
          <a:lstStyle/>
          <a:p>
            <a:endParaRPr sz="1350"/>
          </a:p>
        </p:txBody>
      </p:sp>
      <p:sp>
        <p:nvSpPr>
          <p:cNvPr id="15" name="object 15"/>
          <p:cNvSpPr/>
          <p:nvPr/>
        </p:nvSpPr>
        <p:spPr>
          <a:xfrm>
            <a:off x="4302567" y="2320557"/>
            <a:ext cx="685771" cy="457162"/>
          </a:xfrm>
          <a:prstGeom prst="rect">
            <a:avLst/>
          </a:prstGeom>
          <a:blipFill>
            <a:blip r:embed="rId3" cstate="print"/>
            <a:stretch>
              <a:fillRect/>
            </a:stretch>
          </a:blipFill>
        </p:spPr>
        <p:txBody>
          <a:bodyPr wrap="square" lIns="0" tIns="0" rIns="0" bIns="0" rtlCol="0"/>
          <a:lstStyle/>
          <a:p>
            <a:endParaRPr sz="1350"/>
          </a:p>
        </p:txBody>
      </p:sp>
      <p:sp>
        <p:nvSpPr>
          <p:cNvPr id="16" name="object 16"/>
          <p:cNvSpPr/>
          <p:nvPr/>
        </p:nvSpPr>
        <p:spPr>
          <a:xfrm>
            <a:off x="4302567" y="2396752"/>
            <a:ext cx="685800" cy="76200"/>
          </a:xfrm>
          <a:custGeom>
            <a:avLst/>
            <a:gdLst/>
            <a:ahLst/>
            <a:cxnLst/>
            <a:rect l="l" t="t" r="r" b="b"/>
            <a:pathLst>
              <a:path w="914400" h="101600">
                <a:moveTo>
                  <a:pt x="914361" y="0"/>
                </a:moveTo>
                <a:lnTo>
                  <a:pt x="891054" y="32110"/>
                </a:lnTo>
                <a:lnTo>
                  <a:pt x="826152" y="59997"/>
                </a:lnTo>
                <a:lnTo>
                  <a:pt x="780456" y="71834"/>
                </a:lnTo>
                <a:lnTo>
                  <a:pt x="727185" y="81987"/>
                </a:lnTo>
                <a:lnTo>
                  <a:pt x="667280" y="90248"/>
                </a:lnTo>
                <a:lnTo>
                  <a:pt x="601682" y="96408"/>
                </a:lnTo>
                <a:lnTo>
                  <a:pt x="531333" y="100257"/>
                </a:lnTo>
                <a:lnTo>
                  <a:pt x="457174" y="101587"/>
                </a:lnTo>
                <a:lnTo>
                  <a:pt x="383018" y="100257"/>
                </a:lnTo>
                <a:lnTo>
                  <a:pt x="312672" y="96408"/>
                </a:lnTo>
                <a:lnTo>
                  <a:pt x="247077" y="90248"/>
                </a:lnTo>
                <a:lnTo>
                  <a:pt x="187174" y="81987"/>
                </a:lnTo>
                <a:lnTo>
                  <a:pt x="133904" y="71834"/>
                </a:lnTo>
                <a:lnTo>
                  <a:pt x="88208" y="59997"/>
                </a:lnTo>
                <a:lnTo>
                  <a:pt x="51029" y="46686"/>
                </a:lnTo>
                <a:lnTo>
                  <a:pt x="5983" y="16478"/>
                </a:lnTo>
                <a:lnTo>
                  <a:pt x="0" y="0"/>
                </a:lnTo>
              </a:path>
            </a:pathLst>
          </a:custGeom>
          <a:ln w="9525">
            <a:solidFill>
              <a:srgbClr val="46AAC5"/>
            </a:solidFill>
          </a:ln>
        </p:spPr>
        <p:txBody>
          <a:bodyPr wrap="square" lIns="0" tIns="0" rIns="0" bIns="0" rtlCol="0"/>
          <a:lstStyle/>
          <a:p>
            <a:endParaRPr sz="1350"/>
          </a:p>
        </p:txBody>
      </p:sp>
      <p:sp>
        <p:nvSpPr>
          <p:cNvPr id="17" name="object 17"/>
          <p:cNvSpPr/>
          <p:nvPr/>
        </p:nvSpPr>
        <p:spPr>
          <a:xfrm>
            <a:off x="4302566" y="2320561"/>
            <a:ext cx="685800" cy="457200"/>
          </a:xfrm>
          <a:custGeom>
            <a:avLst/>
            <a:gdLst/>
            <a:ahLst/>
            <a:cxnLst/>
            <a:rect l="l" t="t" r="r" b="b"/>
            <a:pathLst>
              <a:path w="914400" h="609600">
                <a:moveTo>
                  <a:pt x="0" y="101587"/>
                </a:moveTo>
                <a:lnTo>
                  <a:pt x="23307" y="69476"/>
                </a:lnTo>
                <a:lnTo>
                  <a:pt x="88209" y="41589"/>
                </a:lnTo>
                <a:lnTo>
                  <a:pt x="133905" y="29752"/>
                </a:lnTo>
                <a:lnTo>
                  <a:pt x="187176" y="19599"/>
                </a:lnTo>
                <a:lnTo>
                  <a:pt x="247081" y="11338"/>
                </a:lnTo>
                <a:lnTo>
                  <a:pt x="312679" y="5178"/>
                </a:lnTo>
                <a:lnTo>
                  <a:pt x="383028" y="1329"/>
                </a:lnTo>
                <a:lnTo>
                  <a:pt x="457187" y="0"/>
                </a:lnTo>
                <a:lnTo>
                  <a:pt x="531342" y="1329"/>
                </a:lnTo>
                <a:lnTo>
                  <a:pt x="601689" y="5178"/>
                </a:lnTo>
                <a:lnTo>
                  <a:pt x="667284" y="11338"/>
                </a:lnTo>
                <a:lnTo>
                  <a:pt x="727187" y="19599"/>
                </a:lnTo>
                <a:lnTo>
                  <a:pt x="780457" y="29752"/>
                </a:lnTo>
                <a:lnTo>
                  <a:pt x="826153" y="41589"/>
                </a:lnTo>
                <a:lnTo>
                  <a:pt x="863332" y="54900"/>
                </a:lnTo>
                <a:lnTo>
                  <a:pt x="908378" y="85108"/>
                </a:lnTo>
                <a:lnTo>
                  <a:pt x="914361" y="101587"/>
                </a:lnTo>
                <a:lnTo>
                  <a:pt x="914361" y="507961"/>
                </a:lnTo>
                <a:lnTo>
                  <a:pt x="891054" y="540067"/>
                </a:lnTo>
                <a:lnTo>
                  <a:pt x="826153" y="567954"/>
                </a:lnTo>
                <a:lnTo>
                  <a:pt x="780457" y="579791"/>
                </a:lnTo>
                <a:lnTo>
                  <a:pt x="727187" y="589946"/>
                </a:lnTo>
                <a:lnTo>
                  <a:pt x="667284" y="598208"/>
                </a:lnTo>
                <a:lnTo>
                  <a:pt x="601689" y="604369"/>
                </a:lnTo>
                <a:lnTo>
                  <a:pt x="531342" y="608219"/>
                </a:lnTo>
                <a:lnTo>
                  <a:pt x="457187" y="609549"/>
                </a:lnTo>
                <a:lnTo>
                  <a:pt x="383028" y="608219"/>
                </a:lnTo>
                <a:lnTo>
                  <a:pt x="312679" y="604369"/>
                </a:lnTo>
                <a:lnTo>
                  <a:pt x="247081" y="598208"/>
                </a:lnTo>
                <a:lnTo>
                  <a:pt x="187176" y="589946"/>
                </a:lnTo>
                <a:lnTo>
                  <a:pt x="133905" y="579791"/>
                </a:lnTo>
                <a:lnTo>
                  <a:pt x="88209" y="567954"/>
                </a:lnTo>
                <a:lnTo>
                  <a:pt x="51029" y="554643"/>
                </a:lnTo>
                <a:lnTo>
                  <a:pt x="5983" y="524437"/>
                </a:lnTo>
                <a:lnTo>
                  <a:pt x="0" y="507961"/>
                </a:lnTo>
                <a:lnTo>
                  <a:pt x="0" y="101587"/>
                </a:lnTo>
                <a:close/>
              </a:path>
            </a:pathLst>
          </a:custGeom>
          <a:ln w="9525">
            <a:solidFill>
              <a:srgbClr val="46AAC5"/>
            </a:solidFill>
          </a:ln>
        </p:spPr>
        <p:txBody>
          <a:bodyPr wrap="square" lIns="0" tIns="0" rIns="0" bIns="0" rtlCol="0"/>
          <a:lstStyle/>
          <a:p>
            <a:endParaRPr sz="1350"/>
          </a:p>
        </p:txBody>
      </p:sp>
      <p:sp>
        <p:nvSpPr>
          <p:cNvPr id="18" name="object 18"/>
          <p:cNvSpPr/>
          <p:nvPr/>
        </p:nvSpPr>
        <p:spPr>
          <a:xfrm>
            <a:off x="4438269" y="2528317"/>
            <a:ext cx="756665" cy="528065"/>
          </a:xfrm>
          <a:prstGeom prst="rect">
            <a:avLst/>
          </a:prstGeom>
          <a:blipFill>
            <a:blip r:embed="rId4" cstate="print"/>
            <a:stretch>
              <a:fillRect/>
            </a:stretch>
          </a:blipFill>
        </p:spPr>
        <p:txBody>
          <a:bodyPr wrap="square" lIns="0" tIns="0" rIns="0" bIns="0" rtlCol="0"/>
          <a:lstStyle/>
          <a:p>
            <a:endParaRPr sz="1350"/>
          </a:p>
        </p:txBody>
      </p:sp>
      <p:sp>
        <p:nvSpPr>
          <p:cNvPr id="19" name="object 19"/>
          <p:cNvSpPr/>
          <p:nvPr/>
        </p:nvSpPr>
        <p:spPr>
          <a:xfrm>
            <a:off x="4474012" y="2549138"/>
            <a:ext cx="685766" cy="457171"/>
          </a:xfrm>
          <a:prstGeom prst="rect">
            <a:avLst/>
          </a:prstGeom>
          <a:blipFill>
            <a:blip r:embed="rId5" cstate="print"/>
            <a:stretch>
              <a:fillRect/>
            </a:stretch>
          </a:blipFill>
        </p:spPr>
        <p:txBody>
          <a:bodyPr wrap="square" lIns="0" tIns="0" rIns="0" bIns="0" rtlCol="0"/>
          <a:lstStyle/>
          <a:p>
            <a:endParaRPr sz="1350"/>
          </a:p>
        </p:txBody>
      </p:sp>
      <p:sp>
        <p:nvSpPr>
          <p:cNvPr id="20" name="object 20"/>
          <p:cNvSpPr/>
          <p:nvPr/>
        </p:nvSpPr>
        <p:spPr>
          <a:xfrm>
            <a:off x="4474010" y="2625334"/>
            <a:ext cx="685800" cy="76200"/>
          </a:xfrm>
          <a:custGeom>
            <a:avLst/>
            <a:gdLst/>
            <a:ahLst/>
            <a:cxnLst/>
            <a:rect l="l" t="t" r="r" b="b"/>
            <a:pathLst>
              <a:path w="914400" h="101600">
                <a:moveTo>
                  <a:pt x="914361" y="0"/>
                </a:moveTo>
                <a:lnTo>
                  <a:pt x="891054" y="32110"/>
                </a:lnTo>
                <a:lnTo>
                  <a:pt x="826152" y="59997"/>
                </a:lnTo>
                <a:lnTo>
                  <a:pt x="780456" y="71834"/>
                </a:lnTo>
                <a:lnTo>
                  <a:pt x="727185" y="81987"/>
                </a:lnTo>
                <a:lnTo>
                  <a:pt x="667280" y="90248"/>
                </a:lnTo>
                <a:lnTo>
                  <a:pt x="601682" y="96408"/>
                </a:lnTo>
                <a:lnTo>
                  <a:pt x="531333" y="100257"/>
                </a:lnTo>
                <a:lnTo>
                  <a:pt x="457174" y="101587"/>
                </a:lnTo>
                <a:lnTo>
                  <a:pt x="383018" y="100257"/>
                </a:lnTo>
                <a:lnTo>
                  <a:pt x="312672" y="96408"/>
                </a:lnTo>
                <a:lnTo>
                  <a:pt x="247077" y="90248"/>
                </a:lnTo>
                <a:lnTo>
                  <a:pt x="187174" y="81987"/>
                </a:lnTo>
                <a:lnTo>
                  <a:pt x="133904" y="71834"/>
                </a:lnTo>
                <a:lnTo>
                  <a:pt x="88208" y="59997"/>
                </a:lnTo>
                <a:lnTo>
                  <a:pt x="51029" y="46686"/>
                </a:lnTo>
                <a:lnTo>
                  <a:pt x="5983" y="16478"/>
                </a:lnTo>
                <a:lnTo>
                  <a:pt x="0" y="0"/>
                </a:lnTo>
              </a:path>
            </a:pathLst>
          </a:custGeom>
          <a:ln w="9525">
            <a:solidFill>
              <a:srgbClr val="46AAC5"/>
            </a:solidFill>
          </a:ln>
        </p:spPr>
        <p:txBody>
          <a:bodyPr wrap="square" lIns="0" tIns="0" rIns="0" bIns="0" rtlCol="0"/>
          <a:lstStyle/>
          <a:p>
            <a:endParaRPr sz="1350"/>
          </a:p>
        </p:txBody>
      </p:sp>
      <p:sp>
        <p:nvSpPr>
          <p:cNvPr id="21" name="object 21"/>
          <p:cNvSpPr/>
          <p:nvPr/>
        </p:nvSpPr>
        <p:spPr>
          <a:xfrm>
            <a:off x="4474010" y="2549143"/>
            <a:ext cx="685800" cy="457200"/>
          </a:xfrm>
          <a:custGeom>
            <a:avLst/>
            <a:gdLst/>
            <a:ahLst/>
            <a:cxnLst/>
            <a:rect l="l" t="t" r="r" b="b"/>
            <a:pathLst>
              <a:path w="914400" h="609600">
                <a:moveTo>
                  <a:pt x="0" y="101587"/>
                </a:moveTo>
                <a:lnTo>
                  <a:pt x="23307" y="69476"/>
                </a:lnTo>
                <a:lnTo>
                  <a:pt x="88209" y="41589"/>
                </a:lnTo>
                <a:lnTo>
                  <a:pt x="133905" y="29752"/>
                </a:lnTo>
                <a:lnTo>
                  <a:pt x="187176" y="19599"/>
                </a:lnTo>
                <a:lnTo>
                  <a:pt x="247081" y="11338"/>
                </a:lnTo>
                <a:lnTo>
                  <a:pt x="312679" y="5178"/>
                </a:lnTo>
                <a:lnTo>
                  <a:pt x="383028" y="1329"/>
                </a:lnTo>
                <a:lnTo>
                  <a:pt x="457187" y="0"/>
                </a:lnTo>
                <a:lnTo>
                  <a:pt x="531342" y="1329"/>
                </a:lnTo>
                <a:lnTo>
                  <a:pt x="601689" y="5178"/>
                </a:lnTo>
                <a:lnTo>
                  <a:pt x="667284" y="11338"/>
                </a:lnTo>
                <a:lnTo>
                  <a:pt x="727187" y="19599"/>
                </a:lnTo>
                <a:lnTo>
                  <a:pt x="780457" y="29752"/>
                </a:lnTo>
                <a:lnTo>
                  <a:pt x="826153" y="41589"/>
                </a:lnTo>
                <a:lnTo>
                  <a:pt x="863332" y="54900"/>
                </a:lnTo>
                <a:lnTo>
                  <a:pt x="908378" y="85108"/>
                </a:lnTo>
                <a:lnTo>
                  <a:pt x="914361" y="101587"/>
                </a:lnTo>
                <a:lnTo>
                  <a:pt x="914361" y="507961"/>
                </a:lnTo>
                <a:lnTo>
                  <a:pt x="891054" y="540067"/>
                </a:lnTo>
                <a:lnTo>
                  <a:pt x="826153" y="567954"/>
                </a:lnTo>
                <a:lnTo>
                  <a:pt x="780457" y="579791"/>
                </a:lnTo>
                <a:lnTo>
                  <a:pt x="727187" y="589946"/>
                </a:lnTo>
                <a:lnTo>
                  <a:pt x="667284" y="598208"/>
                </a:lnTo>
                <a:lnTo>
                  <a:pt x="601689" y="604369"/>
                </a:lnTo>
                <a:lnTo>
                  <a:pt x="531342" y="608219"/>
                </a:lnTo>
                <a:lnTo>
                  <a:pt x="457187" y="609549"/>
                </a:lnTo>
                <a:lnTo>
                  <a:pt x="383028" y="608219"/>
                </a:lnTo>
                <a:lnTo>
                  <a:pt x="312679" y="604369"/>
                </a:lnTo>
                <a:lnTo>
                  <a:pt x="247081" y="598208"/>
                </a:lnTo>
                <a:lnTo>
                  <a:pt x="187176" y="589946"/>
                </a:lnTo>
                <a:lnTo>
                  <a:pt x="133905" y="579791"/>
                </a:lnTo>
                <a:lnTo>
                  <a:pt x="88209" y="567954"/>
                </a:lnTo>
                <a:lnTo>
                  <a:pt x="51029" y="554643"/>
                </a:lnTo>
                <a:lnTo>
                  <a:pt x="5983" y="524437"/>
                </a:lnTo>
                <a:lnTo>
                  <a:pt x="0" y="507961"/>
                </a:lnTo>
                <a:lnTo>
                  <a:pt x="0" y="101587"/>
                </a:lnTo>
                <a:close/>
              </a:path>
            </a:pathLst>
          </a:custGeom>
          <a:ln w="9525">
            <a:solidFill>
              <a:srgbClr val="46AAC5"/>
            </a:solidFill>
          </a:ln>
        </p:spPr>
        <p:txBody>
          <a:bodyPr wrap="square" lIns="0" tIns="0" rIns="0" bIns="0" rtlCol="0"/>
          <a:lstStyle/>
          <a:p>
            <a:endParaRPr sz="1350"/>
          </a:p>
        </p:txBody>
      </p:sp>
      <p:sp>
        <p:nvSpPr>
          <p:cNvPr id="22" name="object 22"/>
          <p:cNvSpPr txBox="1"/>
          <p:nvPr/>
        </p:nvSpPr>
        <p:spPr>
          <a:xfrm>
            <a:off x="1385247" y="2954586"/>
            <a:ext cx="771049" cy="138499"/>
          </a:xfrm>
          <a:prstGeom prst="rect">
            <a:avLst/>
          </a:prstGeom>
        </p:spPr>
        <p:txBody>
          <a:bodyPr vert="horz" wrap="square" lIns="0" tIns="0" rIns="0" bIns="0" rtlCol="0">
            <a:spAutoFit/>
          </a:bodyPr>
          <a:lstStyle/>
          <a:p>
            <a:pPr marL="9525"/>
            <a:r>
              <a:rPr sz="900" i="1" spc="-41" dirty="0">
                <a:solidFill>
                  <a:srgbClr val="17375E"/>
                </a:solidFill>
                <a:latin typeface="Arial"/>
                <a:cs typeface="Arial"/>
              </a:rPr>
              <a:t>External</a:t>
            </a:r>
            <a:r>
              <a:rPr sz="900" i="1" spc="-101" dirty="0">
                <a:solidFill>
                  <a:srgbClr val="17375E"/>
                </a:solidFill>
                <a:latin typeface="Arial"/>
                <a:cs typeface="Arial"/>
              </a:rPr>
              <a:t> </a:t>
            </a:r>
            <a:r>
              <a:rPr sz="900" i="1" spc="-64" dirty="0">
                <a:solidFill>
                  <a:srgbClr val="17375E"/>
                </a:solidFill>
                <a:latin typeface="Arial"/>
                <a:cs typeface="Arial"/>
              </a:rPr>
              <a:t>sources</a:t>
            </a:r>
            <a:endParaRPr sz="900">
              <a:latin typeface="Arial"/>
              <a:cs typeface="Arial"/>
            </a:endParaRPr>
          </a:p>
        </p:txBody>
      </p:sp>
      <p:sp>
        <p:nvSpPr>
          <p:cNvPr id="23" name="object 23"/>
          <p:cNvSpPr txBox="1"/>
          <p:nvPr/>
        </p:nvSpPr>
        <p:spPr>
          <a:xfrm>
            <a:off x="1330611" y="2005095"/>
            <a:ext cx="3703320" cy="444417"/>
          </a:xfrm>
          <a:prstGeom prst="rect">
            <a:avLst/>
          </a:prstGeom>
        </p:spPr>
        <p:txBody>
          <a:bodyPr vert="horz" wrap="square" lIns="0" tIns="0" rIns="0" bIns="0" rtlCol="0">
            <a:spAutoFit/>
          </a:bodyPr>
          <a:lstStyle/>
          <a:p>
            <a:pPr marL="2937034"/>
            <a:r>
              <a:rPr sz="900" i="1" spc="-34" dirty="0">
                <a:solidFill>
                  <a:srgbClr val="17375E"/>
                </a:solidFill>
                <a:latin typeface="Arial"/>
                <a:cs typeface="Arial"/>
              </a:rPr>
              <a:t>Data</a:t>
            </a:r>
            <a:r>
              <a:rPr sz="900" i="1" spc="-116" dirty="0">
                <a:solidFill>
                  <a:srgbClr val="17375E"/>
                </a:solidFill>
                <a:latin typeface="Arial"/>
                <a:cs typeface="Arial"/>
              </a:rPr>
              <a:t> </a:t>
            </a:r>
            <a:r>
              <a:rPr sz="900" i="1" spc="-49" dirty="0">
                <a:solidFill>
                  <a:srgbClr val="17375E"/>
                </a:solidFill>
                <a:latin typeface="Arial"/>
                <a:cs typeface="Arial"/>
              </a:rPr>
              <a:t>warehouse</a:t>
            </a:r>
            <a:endParaRPr sz="900">
              <a:latin typeface="Arial"/>
              <a:cs typeface="Arial"/>
            </a:endParaRPr>
          </a:p>
          <a:p>
            <a:pPr>
              <a:spcBef>
                <a:spcPts val="41"/>
              </a:spcBef>
            </a:pPr>
            <a:endParaRPr sz="1088">
              <a:latin typeface="Times New Roman"/>
              <a:cs typeface="Times New Roman"/>
            </a:endParaRPr>
          </a:p>
          <a:p>
            <a:pPr marL="9525"/>
            <a:r>
              <a:rPr sz="900" i="1" spc="-30" dirty="0">
                <a:solidFill>
                  <a:srgbClr val="17375E"/>
                </a:solidFill>
                <a:latin typeface="Arial"/>
                <a:cs typeface="Arial"/>
              </a:rPr>
              <a:t>Operational</a:t>
            </a:r>
            <a:r>
              <a:rPr sz="900" i="1" spc="-116" dirty="0">
                <a:solidFill>
                  <a:srgbClr val="17375E"/>
                </a:solidFill>
                <a:latin typeface="Arial"/>
                <a:cs typeface="Arial"/>
              </a:rPr>
              <a:t> </a:t>
            </a:r>
            <a:r>
              <a:rPr sz="900" i="1" spc="-105" dirty="0">
                <a:solidFill>
                  <a:srgbClr val="17375E"/>
                </a:solidFill>
                <a:latin typeface="Arial"/>
                <a:cs typeface="Arial"/>
              </a:rPr>
              <a:t>DBs</a:t>
            </a:r>
            <a:endParaRPr sz="900">
              <a:latin typeface="Arial"/>
              <a:cs typeface="Arial"/>
            </a:endParaRPr>
          </a:p>
        </p:txBody>
      </p:sp>
      <p:sp>
        <p:nvSpPr>
          <p:cNvPr id="24" name="object 24"/>
          <p:cNvSpPr/>
          <p:nvPr/>
        </p:nvSpPr>
        <p:spPr>
          <a:xfrm>
            <a:off x="3923919" y="3259836"/>
            <a:ext cx="470915" cy="299465"/>
          </a:xfrm>
          <a:prstGeom prst="rect">
            <a:avLst/>
          </a:prstGeom>
          <a:blipFill>
            <a:blip r:embed="rId6" cstate="print"/>
            <a:stretch>
              <a:fillRect/>
            </a:stretch>
          </a:blipFill>
        </p:spPr>
        <p:txBody>
          <a:bodyPr wrap="square" lIns="0" tIns="0" rIns="0" bIns="0" rtlCol="0"/>
          <a:lstStyle/>
          <a:p>
            <a:endParaRPr sz="1350"/>
          </a:p>
        </p:txBody>
      </p:sp>
      <p:sp>
        <p:nvSpPr>
          <p:cNvPr id="25" name="object 25"/>
          <p:cNvSpPr/>
          <p:nvPr/>
        </p:nvSpPr>
        <p:spPr>
          <a:xfrm>
            <a:off x="3959685" y="3280134"/>
            <a:ext cx="400021" cy="228571"/>
          </a:xfrm>
          <a:prstGeom prst="rect">
            <a:avLst/>
          </a:prstGeom>
          <a:blipFill>
            <a:blip r:embed="rId7" cstate="print"/>
            <a:stretch>
              <a:fillRect/>
            </a:stretch>
          </a:blipFill>
        </p:spPr>
        <p:txBody>
          <a:bodyPr wrap="square" lIns="0" tIns="0" rIns="0" bIns="0" rtlCol="0"/>
          <a:lstStyle/>
          <a:p>
            <a:endParaRPr sz="1350"/>
          </a:p>
        </p:txBody>
      </p:sp>
      <p:sp>
        <p:nvSpPr>
          <p:cNvPr id="26" name="object 26"/>
          <p:cNvSpPr/>
          <p:nvPr/>
        </p:nvSpPr>
        <p:spPr>
          <a:xfrm>
            <a:off x="3959684" y="3318224"/>
            <a:ext cx="400050" cy="38100"/>
          </a:xfrm>
          <a:custGeom>
            <a:avLst/>
            <a:gdLst/>
            <a:ahLst/>
            <a:cxnLst/>
            <a:rect l="l" t="t" r="r" b="b"/>
            <a:pathLst>
              <a:path w="533400" h="50800">
                <a:moveTo>
                  <a:pt x="533374" y="0"/>
                </a:moveTo>
                <a:lnTo>
                  <a:pt x="496962" y="25638"/>
                </a:lnTo>
                <a:lnTo>
                  <a:pt x="455261" y="35920"/>
                </a:lnTo>
                <a:lnTo>
                  <a:pt x="401287" y="43863"/>
                </a:lnTo>
                <a:lnTo>
                  <a:pt x="337581" y="48985"/>
                </a:lnTo>
                <a:lnTo>
                  <a:pt x="266687" y="50800"/>
                </a:lnTo>
                <a:lnTo>
                  <a:pt x="195788" y="48985"/>
                </a:lnTo>
                <a:lnTo>
                  <a:pt x="132081" y="43863"/>
                </a:lnTo>
                <a:lnTo>
                  <a:pt x="78108" y="35920"/>
                </a:lnTo>
                <a:lnTo>
                  <a:pt x="36409" y="25638"/>
                </a:lnTo>
                <a:lnTo>
                  <a:pt x="9525" y="13504"/>
                </a:lnTo>
                <a:lnTo>
                  <a:pt x="0" y="0"/>
                </a:lnTo>
              </a:path>
            </a:pathLst>
          </a:custGeom>
          <a:ln w="9525">
            <a:solidFill>
              <a:srgbClr val="4A7EBB"/>
            </a:solidFill>
          </a:ln>
        </p:spPr>
        <p:txBody>
          <a:bodyPr wrap="square" lIns="0" tIns="0" rIns="0" bIns="0" rtlCol="0"/>
          <a:lstStyle/>
          <a:p>
            <a:endParaRPr sz="1350"/>
          </a:p>
        </p:txBody>
      </p:sp>
      <p:sp>
        <p:nvSpPr>
          <p:cNvPr id="27" name="object 27"/>
          <p:cNvSpPr/>
          <p:nvPr/>
        </p:nvSpPr>
        <p:spPr>
          <a:xfrm>
            <a:off x="3959679" y="3280124"/>
            <a:ext cx="400050" cy="228600"/>
          </a:xfrm>
          <a:custGeom>
            <a:avLst/>
            <a:gdLst/>
            <a:ahLst/>
            <a:cxnLst/>
            <a:rect l="l" t="t" r="r" b="b"/>
            <a:pathLst>
              <a:path w="533400" h="304800">
                <a:moveTo>
                  <a:pt x="0" y="50800"/>
                </a:moveTo>
                <a:lnTo>
                  <a:pt x="36411" y="25161"/>
                </a:lnTo>
                <a:lnTo>
                  <a:pt x="78112" y="14879"/>
                </a:lnTo>
                <a:lnTo>
                  <a:pt x="132087" y="6936"/>
                </a:lnTo>
                <a:lnTo>
                  <a:pt x="195793" y="1814"/>
                </a:lnTo>
                <a:lnTo>
                  <a:pt x="266687" y="0"/>
                </a:lnTo>
                <a:lnTo>
                  <a:pt x="337585" y="1814"/>
                </a:lnTo>
                <a:lnTo>
                  <a:pt x="401292" y="6936"/>
                </a:lnTo>
                <a:lnTo>
                  <a:pt x="455266" y="14879"/>
                </a:lnTo>
                <a:lnTo>
                  <a:pt x="496965" y="25161"/>
                </a:lnTo>
                <a:lnTo>
                  <a:pt x="533374" y="50800"/>
                </a:lnTo>
                <a:lnTo>
                  <a:pt x="533374" y="253987"/>
                </a:lnTo>
                <a:lnTo>
                  <a:pt x="496965" y="279622"/>
                </a:lnTo>
                <a:lnTo>
                  <a:pt x="455266" y="289901"/>
                </a:lnTo>
                <a:lnTo>
                  <a:pt x="401292" y="297841"/>
                </a:lnTo>
                <a:lnTo>
                  <a:pt x="337585" y="302960"/>
                </a:lnTo>
                <a:lnTo>
                  <a:pt x="266687" y="304774"/>
                </a:lnTo>
                <a:lnTo>
                  <a:pt x="195793" y="302960"/>
                </a:lnTo>
                <a:lnTo>
                  <a:pt x="132087" y="297841"/>
                </a:lnTo>
                <a:lnTo>
                  <a:pt x="78112" y="289901"/>
                </a:lnTo>
                <a:lnTo>
                  <a:pt x="36411" y="279622"/>
                </a:lnTo>
                <a:lnTo>
                  <a:pt x="0" y="253987"/>
                </a:lnTo>
                <a:lnTo>
                  <a:pt x="0" y="50800"/>
                </a:lnTo>
                <a:close/>
              </a:path>
            </a:pathLst>
          </a:custGeom>
          <a:ln w="9525">
            <a:solidFill>
              <a:srgbClr val="4A7EBB"/>
            </a:solidFill>
          </a:ln>
        </p:spPr>
        <p:txBody>
          <a:bodyPr wrap="square" lIns="0" tIns="0" rIns="0" bIns="0" rtlCol="0"/>
          <a:lstStyle/>
          <a:p>
            <a:endParaRPr sz="1350"/>
          </a:p>
        </p:txBody>
      </p:sp>
      <p:sp>
        <p:nvSpPr>
          <p:cNvPr id="28" name="object 28"/>
          <p:cNvSpPr txBox="1"/>
          <p:nvPr/>
        </p:nvSpPr>
        <p:spPr>
          <a:xfrm>
            <a:off x="4360823" y="3523046"/>
            <a:ext cx="539115" cy="138499"/>
          </a:xfrm>
          <a:prstGeom prst="rect">
            <a:avLst/>
          </a:prstGeom>
        </p:spPr>
        <p:txBody>
          <a:bodyPr vert="horz" wrap="square" lIns="0" tIns="0" rIns="0" bIns="0" rtlCol="0">
            <a:spAutoFit/>
          </a:bodyPr>
          <a:lstStyle/>
          <a:p>
            <a:pPr marL="9525"/>
            <a:r>
              <a:rPr sz="900" i="1" spc="-34" dirty="0">
                <a:solidFill>
                  <a:srgbClr val="17375E"/>
                </a:solidFill>
                <a:latin typeface="Arial"/>
                <a:cs typeface="Arial"/>
              </a:rPr>
              <a:t>Data</a:t>
            </a:r>
            <a:r>
              <a:rPr sz="900" i="1" spc="-127" dirty="0">
                <a:solidFill>
                  <a:srgbClr val="17375E"/>
                </a:solidFill>
                <a:latin typeface="Arial"/>
                <a:cs typeface="Arial"/>
              </a:rPr>
              <a:t> </a:t>
            </a:r>
            <a:r>
              <a:rPr sz="900" i="1" spc="-26" dirty="0">
                <a:solidFill>
                  <a:srgbClr val="17375E"/>
                </a:solidFill>
                <a:latin typeface="Arial"/>
                <a:cs typeface="Arial"/>
              </a:rPr>
              <a:t>marts</a:t>
            </a:r>
            <a:endParaRPr sz="900">
              <a:latin typeface="Arial"/>
              <a:cs typeface="Arial"/>
            </a:endParaRPr>
          </a:p>
        </p:txBody>
      </p:sp>
      <p:sp>
        <p:nvSpPr>
          <p:cNvPr id="29" name="object 29"/>
          <p:cNvSpPr/>
          <p:nvPr/>
        </p:nvSpPr>
        <p:spPr>
          <a:xfrm>
            <a:off x="4381119" y="3259836"/>
            <a:ext cx="470915" cy="299465"/>
          </a:xfrm>
          <a:prstGeom prst="rect">
            <a:avLst/>
          </a:prstGeom>
          <a:blipFill>
            <a:blip r:embed="rId8" cstate="print"/>
            <a:stretch>
              <a:fillRect/>
            </a:stretch>
          </a:blipFill>
        </p:spPr>
        <p:txBody>
          <a:bodyPr wrap="square" lIns="0" tIns="0" rIns="0" bIns="0" rtlCol="0"/>
          <a:lstStyle/>
          <a:p>
            <a:endParaRPr sz="1350"/>
          </a:p>
        </p:txBody>
      </p:sp>
      <p:sp>
        <p:nvSpPr>
          <p:cNvPr id="30" name="object 30"/>
          <p:cNvSpPr/>
          <p:nvPr/>
        </p:nvSpPr>
        <p:spPr>
          <a:xfrm>
            <a:off x="4416866" y="3280134"/>
            <a:ext cx="400031" cy="228571"/>
          </a:xfrm>
          <a:prstGeom prst="rect">
            <a:avLst/>
          </a:prstGeom>
          <a:blipFill>
            <a:blip r:embed="rId7" cstate="print"/>
            <a:stretch>
              <a:fillRect/>
            </a:stretch>
          </a:blipFill>
        </p:spPr>
        <p:txBody>
          <a:bodyPr wrap="square" lIns="0" tIns="0" rIns="0" bIns="0" rtlCol="0"/>
          <a:lstStyle/>
          <a:p>
            <a:endParaRPr sz="1350"/>
          </a:p>
        </p:txBody>
      </p:sp>
      <p:sp>
        <p:nvSpPr>
          <p:cNvPr id="31" name="object 31"/>
          <p:cNvSpPr/>
          <p:nvPr/>
        </p:nvSpPr>
        <p:spPr>
          <a:xfrm>
            <a:off x="4416865" y="3318224"/>
            <a:ext cx="400050" cy="38100"/>
          </a:xfrm>
          <a:custGeom>
            <a:avLst/>
            <a:gdLst/>
            <a:ahLst/>
            <a:cxnLst/>
            <a:rect l="l" t="t" r="r" b="b"/>
            <a:pathLst>
              <a:path w="533400" h="50800">
                <a:moveTo>
                  <a:pt x="533374" y="0"/>
                </a:moveTo>
                <a:lnTo>
                  <a:pt x="496962" y="25638"/>
                </a:lnTo>
                <a:lnTo>
                  <a:pt x="455261" y="35920"/>
                </a:lnTo>
                <a:lnTo>
                  <a:pt x="401287" y="43863"/>
                </a:lnTo>
                <a:lnTo>
                  <a:pt x="337581" y="48985"/>
                </a:lnTo>
                <a:lnTo>
                  <a:pt x="266687" y="50800"/>
                </a:lnTo>
                <a:lnTo>
                  <a:pt x="195788" y="48985"/>
                </a:lnTo>
                <a:lnTo>
                  <a:pt x="132081" y="43863"/>
                </a:lnTo>
                <a:lnTo>
                  <a:pt x="78108" y="35920"/>
                </a:lnTo>
                <a:lnTo>
                  <a:pt x="36409" y="25638"/>
                </a:lnTo>
                <a:lnTo>
                  <a:pt x="9525" y="13504"/>
                </a:lnTo>
                <a:lnTo>
                  <a:pt x="0" y="0"/>
                </a:lnTo>
              </a:path>
            </a:pathLst>
          </a:custGeom>
          <a:ln w="9525">
            <a:solidFill>
              <a:srgbClr val="4A7EBB"/>
            </a:solidFill>
          </a:ln>
        </p:spPr>
        <p:txBody>
          <a:bodyPr wrap="square" lIns="0" tIns="0" rIns="0" bIns="0" rtlCol="0"/>
          <a:lstStyle/>
          <a:p>
            <a:endParaRPr sz="1350"/>
          </a:p>
        </p:txBody>
      </p:sp>
      <p:sp>
        <p:nvSpPr>
          <p:cNvPr id="32" name="object 32"/>
          <p:cNvSpPr/>
          <p:nvPr/>
        </p:nvSpPr>
        <p:spPr>
          <a:xfrm>
            <a:off x="4416861" y="3280124"/>
            <a:ext cx="400050" cy="228600"/>
          </a:xfrm>
          <a:custGeom>
            <a:avLst/>
            <a:gdLst/>
            <a:ahLst/>
            <a:cxnLst/>
            <a:rect l="l" t="t" r="r" b="b"/>
            <a:pathLst>
              <a:path w="533400" h="304800">
                <a:moveTo>
                  <a:pt x="0" y="50800"/>
                </a:moveTo>
                <a:lnTo>
                  <a:pt x="36411" y="25161"/>
                </a:lnTo>
                <a:lnTo>
                  <a:pt x="78112" y="14879"/>
                </a:lnTo>
                <a:lnTo>
                  <a:pt x="132087" y="6936"/>
                </a:lnTo>
                <a:lnTo>
                  <a:pt x="195793" y="1814"/>
                </a:lnTo>
                <a:lnTo>
                  <a:pt x="266687" y="0"/>
                </a:lnTo>
                <a:lnTo>
                  <a:pt x="337585" y="1814"/>
                </a:lnTo>
                <a:lnTo>
                  <a:pt x="401292" y="6936"/>
                </a:lnTo>
                <a:lnTo>
                  <a:pt x="455266" y="14879"/>
                </a:lnTo>
                <a:lnTo>
                  <a:pt x="496965" y="25161"/>
                </a:lnTo>
                <a:lnTo>
                  <a:pt x="533374" y="50800"/>
                </a:lnTo>
                <a:lnTo>
                  <a:pt x="533374" y="253987"/>
                </a:lnTo>
                <a:lnTo>
                  <a:pt x="496965" y="279622"/>
                </a:lnTo>
                <a:lnTo>
                  <a:pt x="455266" y="289901"/>
                </a:lnTo>
                <a:lnTo>
                  <a:pt x="401292" y="297841"/>
                </a:lnTo>
                <a:lnTo>
                  <a:pt x="337585" y="302960"/>
                </a:lnTo>
                <a:lnTo>
                  <a:pt x="266687" y="304774"/>
                </a:lnTo>
                <a:lnTo>
                  <a:pt x="195793" y="302960"/>
                </a:lnTo>
                <a:lnTo>
                  <a:pt x="132087" y="297841"/>
                </a:lnTo>
                <a:lnTo>
                  <a:pt x="78112" y="289901"/>
                </a:lnTo>
                <a:lnTo>
                  <a:pt x="36411" y="279622"/>
                </a:lnTo>
                <a:lnTo>
                  <a:pt x="0" y="253987"/>
                </a:lnTo>
                <a:lnTo>
                  <a:pt x="0" y="50800"/>
                </a:lnTo>
                <a:close/>
              </a:path>
            </a:pathLst>
          </a:custGeom>
          <a:ln w="9525">
            <a:solidFill>
              <a:srgbClr val="4A7EBB"/>
            </a:solidFill>
          </a:ln>
        </p:spPr>
        <p:txBody>
          <a:bodyPr wrap="square" lIns="0" tIns="0" rIns="0" bIns="0" rtlCol="0"/>
          <a:lstStyle/>
          <a:p>
            <a:endParaRPr sz="1350"/>
          </a:p>
        </p:txBody>
      </p:sp>
      <p:sp>
        <p:nvSpPr>
          <p:cNvPr id="33" name="object 33"/>
          <p:cNvSpPr/>
          <p:nvPr/>
        </p:nvSpPr>
        <p:spPr>
          <a:xfrm>
            <a:off x="4838319" y="3259836"/>
            <a:ext cx="470915" cy="299465"/>
          </a:xfrm>
          <a:prstGeom prst="rect">
            <a:avLst/>
          </a:prstGeom>
          <a:blipFill>
            <a:blip r:embed="rId9" cstate="print"/>
            <a:stretch>
              <a:fillRect/>
            </a:stretch>
          </a:blipFill>
        </p:spPr>
        <p:txBody>
          <a:bodyPr wrap="square" lIns="0" tIns="0" rIns="0" bIns="0" rtlCol="0"/>
          <a:lstStyle/>
          <a:p>
            <a:endParaRPr sz="1350"/>
          </a:p>
        </p:txBody>
      </p:sp>
      <p:sp>
        <p:nvSpPr>
          <p:cNvPr id="34" name="object 34"/>
          <p:cNvSpPr/>
          <p:nvPr/>
        </p:nvSpPr>
        <p:spPr>
          <a:xfrm>
            <a:off x="4874047" y="3280134"/>
            <a:ext cx="400031" cy="228571"/>
          </a:xfrm>
          <a:prstGeom prst="rect">
            <a:avLst/>
          </a:prstGeom>
          <a:blipFill>
            <a:blip r:embed="rId7" cstate="print"/>
            <a:stretch>
              <a:fillRect/>
            </a:stretch>
          </a:blipFill>
        </p:spPr>
        <p:txBody>
          <a:bodyPr wrap="square" lIns="0" tIns="0" rIns="0" bIns="0" rtlCol="0"/>
          <a:lstStyle/>
          <a:p>
            <a:endParaRPr sz="1350"/>
          </a:p>
        </p:txBody>
      </p:sp>
      <p:sp>
        <p:nvSpPr>
          <p:cNvPr id="35" name="object 35"/>
          <p:cNvSpPr/>
          <p:nvPr/>
        </p:nvSpPr>
        <p:spPr>
          <a:xfrm>
            <a:off x="4874047" y="3318224"/>
            <a:ext cx="400050" cy="38100"/>
          </a:xfrm>
          <a:custGeom>
            <a:avLst/>
            <a:gdLst/>
            <a:ahLst/>
            <a:cxnLst/>
            <a:rect l="l" t="t" r="r" b="b"/>
            <a:pathLst>
              <a:path w="533400" h="50800">
                <a:moveTo>
                  <a:pt x="533374" y="0"/>
                </a:moveTo>
                <a:lnTo>
                  <a:pt x="496962" y="25638"/>
                </a:lnTo>
                <a:lnTo>
                  <a:pt x="455261" y="35920"/>
                </a:lnTo>
                <a:lnTo>
                  <a:pt x="401287" y="43863"/>
                </a:lnTo>
                <a:lnTo>
                  <a:pt x="337581" y="48985"/>
                </a:lnTo>
                <a:lnTo>
                  <a:pt x="266687" y="50800"/>
                </a:lnTo>
                <a:lnTo>
                  <a:pt x="195788" y="48985"/>
                </a:lnTo>
                <a:lnTo>
                  <a:pt x="132081" y="43863"/>
                </a:lnTo>
                <a:lnTo>
                  <a:pt x="78108" y="35920"/>
                </a:lnTo>
                <a:lnTo>
                  <a:pt x="36409" y="25638"/>
                </a:lnTo>
                <a:lnTo>
                  <a:pt x="9525" y="13504"/>
                </a:lnTo>
                <a:lnTo>
                  <a:pt x="0" y="0"/>
                </a:lnTo>
              </a:path>
            </a:pathLst>
          </a:custGeom>
          <a:ln w="9525">
            <a:solidFill>
              <a:srgbClr val="4A7EBB"/>
            </a:solidFill>
          </a:ln>
        </p:spPr>
        <p:txBody>
          <a:bodyPr wrap="square" lIns="0" tIns="0" rIns="0" bIns="0" rtlCol="0"/>
          <a:lstStyle/>
          <a:p>
            <a:endParaRPr sz="1350"/>
          </a:p>
        </p:txBody>
      </p:sp>
      <p:sp>
        <p:nvSpPr>
          <p:cNvPr id="36" name="object 36"/>
          <p:cNvSpPr/>
          <p:nvPr/>
        </p:nvSpPr>
        <p:spPr>
          <a:xfrm>
            <a:off x="4874043" y="3280124"/>
            <a:ext cx="400050" cy="228600"/>
          </a:xfrm>
          <a:custGeom>
            <a:avLst/>
            <a:gdLst/>
            <a:ahLst/>
            <a:cxnLst/>
            <a:rect l="l" t="t" r="r" b="b"/>
            <a:pathLst>
              <a:path w="533400" h="304800">
                <a:moveTo>
                  <a:pt x="0" y="50800"/>
                </a:moveTo>
                <a:lnTo>
                  <a:pt x="36411" y="25161"/>
                </a:lnTo>
                <a:lnTo>
                  <a:pt x="78112" y="14879"/>
                </a:lnTo>
                <a:lnTo>
                  <a:pt x="132087" y="6936"/>
                </a:lnTo>
                <a:lnTo>
                  <a:pt x="195793" y="1814"/>
                </a:lnTo>
                <a:lnTo>
                  <a:pt x="266687" y="0"/>
                </a:lnTo>
                <a:lnTo>
                  <a:pt x="337585" y="1814"/>
                </a:lnTo>
                <a:lnTo>
                  <a:pt x="401292" y="6936"/>
                </a:lnTo>
                <a:lnTo>
                  <a:pt x="455266" y="14879"/>
                </a:lnTo>
                <a:lnTo>
                  <a:pt x="496965" y="25161"/>
                </a:lnTo>
                <a:lnTo>
                  <a:pt x="533374" y="50800"/>
                </a:lnTo>
                <a:lnTo>
                  <a:pt x="533374" y="253987"/>
                </a:lnTo>
                <a:lnTo>
                  <a:pt x="496965" y="279622"/>
                </a:lnTo>
                <a:lnTo>
                  <a:pt x="455266" y="289901"/>
                </a:lnTo>
                <a:lnTo>
                  <a:pt x="401292" y="297841"/>
                </a:lnTo>
                <a:lnTo>
                  <a:pt x="337585" y="302960"/>
                </a:lnTo>
                <a:lnTo>
                  <a:pt x="266687" y="304774"/>
                </a:lnTo>
                <a:lnTo>
                  <a:pt x="195793" y="302960"/>
                </a:lnTo>
                <a:lnTo>
                  <a:pt x="132087" y="297841"/>
                </a:lnTo>
                <a:lnTo>
                  <a:pt x="78112" y="289901"/>
                </a:lnTo>
                <a:lnTo>
                  <a:pt x="36411" y="279622"/>
                </a:lnTo>
                <a:lnTo>
                  <a:pt x="0" y="253987"/>
                </a:lnTo>
                <a:lnTo>
                  <a:pt x="0" y="50800"/>
                </a:lnTo>
                <a:close/>
              </a:path>
            </a:pathLst>
          </a:custGeom>
          <a:ln w="9525">
            <a:solidFill>
              <a:srgbClr val="4A7EBB"/>
            </a:solidFill>
          </a:ln>
        </p:spPr>
        <p:txBody>
          <a:bodyPr wrap="square" lIns="0" tIns="0" rIns="0" bIns="0" rtlCol="0"/>
          <a:lstStyle/>
          <a:p>
            <a:endParaRPr sz="1350"/>
          </a:p>
        </p:txBody>
      </p:sp>
      <p:sp>
        <p:nvSpPr>
          <p:cNvPr id="37" name="object 37"/>
          <p:cNvSpPr/>
          <p:nvPr/>
        </p:nvSpPr>
        <p:spPr>
          <a:xfrm>
            <a:off x="1619632" y="1903096"/>
            <a:ext cx="329183" cy="388619"/>
          </a:xfrm>
          <a:prstGeom prst="rect">
            <a:avLst/>
          </a:prstGeom>
          <a:blipFill>
            <a:blip r:embed="rId10" cstate="print"/>
            <a:stretch>
              <a:fillRect/>
            </a:stretch>
          </a:blipFill>
        </p:spPr>
        <p:txBody>
          <a:bodyPr wrap="square" lIns="0" tIns="0" rIns="0" bIns="0" rtlCol="0"/>
          <a:lstStyle/>
          <a:p>
            <a:endParaRPr sz="1350"/>
          </a:p>
        </p:txBody>
      </p:sp>
      <p:sp>
        <p:nvSpPr>
          <p:cNvPr id="38" name="object 38"/>
          <p:cNvSpPr/>
          <p:nvPr/>
        </p:nvSpPr>
        <p:spPr>
          <a:xfrm>
            <a:off x="1655683" y="1923679"/>
            <a:ext cx="257441" cy="317744"/>
          </a:xfrm>
          <a:prstGeom prst="rect">
            <a:avLst/>
          </a:prstGeom>
          <a:blipFill>
            <a:blip r:embed="rId11" cstate="print"/>
            <a:stretch>
              <a:fillRect/>
            </a:stretch>
          </a:blipFill>
        </p:spPr>
        <p:txBody>
          <a:bodyPr wrap="square" lIns="0" tIns="0" rIns="0" bIns="0" rtlCol="0"/>
          <a:lstStyle/>
          <a:p>
            <a:endParaRPr sz="1350"/>
          </a:p>
        </p:txBody>
      </p:sp>
      <p:sp>
        <p:nvSpPr>
          <p:cNvPr id="39" name="object 39"/>
          <p:cNvSpPr/>
          <p:nvPr/>
        </p:nvSpPr>
        <p:spPr>
          <a:xfrm>
            <a:off x="1655679" y="1976636"/>
            <a:ext cx="257651" cy="53340"/>
          </a:xfrm>
          <a:custGeom>
            <a:avLst/>
            <a:gdLst/>
            <a:ahLst/>
            <a:cxnLst/>
            <a:rect l="l" t="t" r="r" b="b"/>
            <a:pathLst>
              <a:path w="343534" h="71119">
                <a:moveTo>
                  <a:pt x="343268" y="0"/>
                </a:moveTo>
                <a:lnTo>
                  <a:pt x="329779" y="27486"/>
                </a:lnTo>
                <a:lnTo>
                  <a:pt x="292995" y="49931"/>
                </a:lnTo>
                <a:lnTo>
                  <a:pt x="238437" y="65063"/>
                </a:lnTo>
                <a:lnTo>
                  <a:pt x="171627" y="70612"/>
                </a:lnTo>
                <a:lnTo>
                  <a:pt x="104820" y="65063"/>
                </a:lnTo>
                <a:lnTo>
                  <a:pt x="50266" y="49931"/>
                </a:lnTo>
                <a:lnTo>
                  <a:pt x="13486" y="27486"/>
                </a:lnTo>
                <a:lnTo>
                  <a:pt x="0" y="0"/>
                </a:lnTo>
              </a:path>
            </a:pathLst>
          </a:custGeom>
          <a:ln w="9525">
            <a:solidFill>
              <a:srgbClr val="000000"/>
            </a:solidFill>
          </a:ln>
        </p:spPr>
        <p:txBody>
          <a:bodyPr wrap="square" lIns="0" tIns="0" rIns="0" bIns="0" rtlCol="0"/>
          <a:lstStyle/>
          <a:p>
            <a:endParaRPr sz="1350"/>
          </a:p>
        </p:txBody>
      </p:sp>
      <p:sp>
        <p:nvSpPr>
          <p:cNvPr id="40" name="object 40"/>
          <p:cNvSpPr/>
          <p:nvPr/>
        </p:nvSpPr>
        <p:spPr>
          <a:xfrm>
            <a:off x="1655676" y="1923677"/>
            <a:ext cx="257651" cy="318135"/>
          </a:xfrm>
          <a:custGeom>
            <a:avLst/>
            <a:gdLst/>
            <a:ahLst/>
            <a:cxnLst/>
            <a:rect l="l" t="t" r="r" b="b"/>
            <a:pathLst>
              <a:path w="343534" h="424180">
                <a:moveTo>
                  <a:pt x="0" y="70612"/>
                </a:moveTo>
                <a:lnTo>
                  <a:pt x="13488" y="43125"/>
                </a:lnTo>
                <a:lnTo>
                  <a:pt x="50272" y="20680"/>
                </a:lnTo>
                <a:lnTo>
                  <a:pt x="104830" y="5548"/>
                </a:lnTo>
                <a:lnTo>
                  <a:pt x="171640" y="0"/>
                </a:lnTo>
                <a:lnTo>
                  <a:pt x="238448" y="5548"/>
                </a:lnTo>
                <a:lnTo>
                  <a:pt x="293001" y="20680"/>
                </a:lnTo>
                <a:lnTo>
                  <a:pt x="329781" y="43125"/>
                </a:lnTo>
                <a:lnTo>
                  <a:pt x="343268" y="70612"/>
                </a:lnTo>
                <a:lnTo>
                  <a:pt x="343268" y="353060"/>
                </a:lnTo>
                <a:lnTo>
                  <a:pt x="329781" y="380539"/>
                </a:lnTo>
                <a:lnTo>
                  <a:pt x="293001" y="402980"/>
                </a:lnTo>
                <a:lnTo>
                  <a:pt x="238448" y="418110"/>
                </a:lnTo>
                <a:lnTo>
                  <a:pt x="171640" y="423659"/>
                </a:lnTo>
                <a:lnTo>
                  <a:pt x="104830" y="418110"/>
                </a:lnTo>
                <a:lnTo>
                  <a:pt x="50272" y="402980"/>
                </a:lnTo>
                <a:lnTo>
                  <a:pt x="13488" y="380539"/>
                </a:lnTo>
                <a:lnTo>
                  <a:pt x="0" y="353060"/>
                </a:lnTo>
                <a:lnTo>
                  <a:pt x="0" y="70612"/>
                </a:lnTo>
                <a:close/>
              </a:path>
            </a:pathLst>
          </a:custGeom>
          <a:ln w="9525">
            <a:solidFill>
              <a:srgbClr val="000000"/>
            </a:solidFill>
          </a:ln>
        </p:spPr>
        <p:txBody>
          <a:bodyPr wrap="square" lIns="0" tIns="0" rIns="0" bIns="0" rtlCol="0"/>
          <a:lstStyle/>
          <a:p>
            <a:endParaRPr sz="1350"/>
          </a:p>
        </p:txBody>
      </p:sp>
      <p:sp>
        <p:nvSpPr>
          <p:cNvPr id="41" name="object 41"/>
          <p:cNvSpPr/>
          <p:nvPr/>
        </p:nvSpPr>
        <p:spPr>
          <a:xfrm>
            <a:off x="1619632" y="2497456"/>
            <a:ext cx="329183" cy="394334"/>
          </a:xfrm>
          <a:prstGeom prst="rect">
            <a:avLst/>
          </a:prstGeom>
          <a:blipFill>
            <a:blip r:embed="rId12" cstate="print"/>
            <a:stretch>
              <a:fillRect/>
            </a:stretch>
          </a:blipFill>
        </p:spPr>
        <p:txBody>
          <a:bodyPr wrap="square" lIns="0" tIns="0" rIns="0" bIns="0" rtlCol="0"/>
          <a:lstStyle/>
          <a:p>
            <a:endParaRPr sz="1350"/>
          </a:p>
        </p:txBody>
      </p:sp>
      <p:sp>
        <p:nvSpPr>
          <p:cNvPr id="42" name="object 42"/>
          <p:cNvSpPr/>
          <p:nvPr/>
        </p:nvSpPr>
        <p:spPr>
          <a:xfrm>
            <a:off x="1655683" y="2517742"/>
            <a:ext cx="257441" cy="324041"/>
          </a:xfrm>
          <a:prstGeom prst="rect">
            <a:avLst/>
          </a:prstGeom>
          <a:blipFill>
            <a:blip r:embed="rId13" cstate="print"/>
            <a:stretch>
              <a:fillRect/>
            </a:stretch>
          </a:blipFill>
        </p:spPr>
        <p:txBody>
          <a:bodyPr wrap="square" lIns="0" tIns="0" rIns="0" bIns="0" rtlCol="0"/>
          <a:lstStyle/>
          <a:p>
            <a:endParaRPr sz="1350"/>
          </a:p>
        </p:txBody>
      </p:sp>
      <p:sp>
        <p:nvSpPr>
          <p:cNvPr id="43" name="object 43"/>
          <p:cNvSpPr/>
          <p:nvPr/>
        </p:nvSpPr>
        <p:spPr>
          <a:xfrm>
            <a:off x="1655679" y="2571750"/>
            <a:ext cx="257651" cy="54293"/>
          </a:xfrm>
          <a:custGeom>
            <a:avLst/>
            <a:gdLst/>
            <a:ahLst/>
            <a:cxnLst/>
            <a:rect l="l" t="t" r="r" b="b"/>
            <a:pathLst>
              <a:path w="343534" h="72389">
                <a:moveTo>
                  <a:pt x="343268" y="0"/>
                </a:moveTo>
                <a:lnTo>
                  <a:pt x="329779" y="28026"/>
                </a:lnTo>
                <a:lnTo>
                  <a:pt x="292995" y="50915"/>
                </a:lnTo>
                <a:lnTo>
                  <a:pt x="238437" y="66349"/>
                </a:lnTo>
                <a:lnTo>
                  <a:pt x="171627" y="72009"/>
                </a:lnTo>
                <a:lnTo>
                  <a:pt x="104820" y="66349"/>
                </a:lnTo>
                <a:lnTo>
                  <a:pt x="50266" y="50915"/>
                </a:lnTo>
                <a:lnTo>
                  <a:pt x="13486" y="28026"/>
                </a:lnTo>
                <a:lnTo>
                  <a:pt x="0" y="0"/>
                </a:lnTo>
              </a:path>
            </a:pathLst>
          </a:custGeom>
          <a:ln w="9524">
            <a:solidFill>
              <a:srgbClr val="000000"/>
            </a:solidFill>
          </a:ln>
        </p:spPr>
        <p:txBody>
          <a:bodyPr wrap="square" lIns="0" tIns="0" rIns="0" bIns="0" rtlCol="0"/>
          <a:lstStyle/>
          <a:p>
            <a:endParaRPr sz="1350"/>
          </a:p>
        </p:txBody>
      </p:sp>
      <p:sp>
        <p:nvSpPr>
          <p:cNvPr id="44" name="object 44"/>
          <p:cNvSpPr/>
          <p:nvPr/>
        </p:nvSpPr>
        <p:spPr>
          <a:xfrm>
            <a:off x="1655676" y="2517742"/>
            <a:ext cx="257651" cy="324326"/>
          </a:xfrm>
          <a:custGeom>
            <a:avLst/>
            <a:gdLst/>
            <a:ahLst/>
            <a:cxnLst/>
            <a:rect l="l" t="t" r="r" b="b"/>
            <a:pathLst>
              <a:path w="343534" h="432435">
                <a:moveTo>
                  <a:pt x="0" y="72009"/>
                </a:moveTo>
                <a:lnTo>
                  <a:pt x="13488" y="43982"/>
                </a:lnTo>
                <a:lnTo>
                  <a:pt x="50272" y="21093"/>
                </a:lnTo>
                <a:lnTo>
                  <a:pt x="104830" y="5659"/>
                </a:lnTo>
                <a:lnTo>
                  <a:pt x="171640" y="0"/>
                </a:lnTo>
                <a:lnTo>
                  <a:pt x="238448" y="5659"/>
                </a:lnTo>
                <a:lnTo>
                  <a:pt x="293001" y="21093"/>
                </a:lnTo>
                <a:lnTo>
                  <a:pt x="329781" y="43982"/>
                </a:lnTo>
                <a:lnTo>
                  <a:pt x="343268" y="72009"/>
                </a:lnTo>
                <a:lnTo>
                  <a:pt x="343268" y="360045"/>
                </a:lnTo>
                <a:lnTo>
                  <a:pt x="329781" y="388071"/>
                </a:lnTo>
                <a:lnTo>
                  <a:pt x="293001" y="410960"/>
                </a:lnTo>
                <a:lnTo>
                  <a:pt x="238448" y="426394"/>
                </a:lnTo>
                <a:lnTo>
                  <a:pt x="171640" y="432054"/>
                </a:lnTo>
                <a:lnTo>
                  <a:pt x="104830" y="426394"/>
                </a:lnTo>
                <a:lnTo>
                  <a:pt x="50272" y="410960"/>
                </a:lnTo>
                <a:lnTo>
                  <a:pt x="13488" y="388071"/>
                </a:lnTo>
                <a:lnTo>
                  <a:pt x="0" y="360045"/>
                </a:lnTo>
                <a:lnTo>
                  <a:pt x="0" y="72009"/>
                </a:lnTo>
                <a:close/>
              </a:path>
            </a:pathLst>
          </a:custGeom>
          <a:ln w="9525">
            <a:solidFill>
              <a:srgbClr val="000000"/>
            </a:solidFill>
          </a:ln>
        </p:spPr>
        <p:txBody>
          <a:bodyPr wrap="square" lIns="0" tIns="0" rIns="0" bIns="0" rtlCol="0"/>
          <a:lstStyle/>
          <a:p>
            <a:endParaRPr sz="1350"/>
          </a:p>
        </p:txBody>
      </p:sp>
      <p:sp>
        <p:nvSpPr>
          <p:cNvPr id="45" name="object 45"/>
          <p:cNvSpPr/>
          <p:nvPr/>
        </p:nvSpPr>
        <p:spPr>
          <a:xfrm>
            <a:off x="1619632" y="3230118"/>
            <a:ext cx="329183" cy="395477"/>
          </a:xfrm>
          <a:prstGeom prst="rect">
            <a:avLst/>
          </a:prstGeom>
          <a:blipFill>
            <a:blip r:embed="rId14" cstate="print"/>
            <a:stretch>
              <a:fillRect/>
            </a:stretch>
          </a:blipFill>
        </p:spPr>
        <p:txBody>
          <a:bodyPr wrap="square" lIns="0" tIns="0" rIns="0" bIns="0" rtlCol="0"/>
          <a:lstStyle/>
          <a:p>
            <a:endParaRPr sz="1350"/>
          </a:p>
        </p:txBody>
      </p:sp>
      <p:sp>
        <p:nvSpPr>
          <p:cNvPr id="46" name="object 46"/>
          <p:cNvSpPr/>
          <p:nvPr/>
        </p:nvSpPr>
        <p:spPr>
          <a:xfrm>
            <a:off x="1655676" y="3251178"/>
            <a:ext cx="257453" cy="324040"/>
          </a:xfrm>
          <a:prstGeom prst="rect">
            <a:avLst/>
          </a:prstGeom>
          <a:blipFill>
            <a:blip r:embed="rId15" cstate="print"/>
            <a:stretch>
              <a:fillRect/>
            </a:stretch>
          </a:blipFill>
        </p:spPr>
        <p:txBody>
          <a:bodyPr wrap="square" lIns="0" tIns="0" rIns="0" bIns="0" rtlCol="0"/>
          <a:lstStyle/>
          <a:p>
            <a:endParaRPr sz="1350"/>
          </a:p>
        </p:txBody>
      </p:sp>
      <p:sp>
        <p:nvSpPr>
          <p:cNvPr id="47" name="object 47"/>
          <p:cNvSpPr/>
          <p:nvPr/>
        </p:nvSpPr>
        <p:spPr>
          <a:xfrm>
            <a:off x="1870225" y="3532309"/>
            <a:ext cx="42905" cy="42908"/>
          </a:xfrm>
          <a:prstGeom prst="rect">
            <a:avLst/>
          </a:prstGeom>
          <a:blipFill>
            <a:blip r:embed="rId16" cstate="print"/>
            <a:stretch>
              <a:fillRect/>
            </a:stretch>
          </a:blipFill>
        </p:spPr>
        <p:txBody>
          <a:bodyPr wrap="square" lIns="0" tIns="0" rIns="0" bIns="0" rtlCol="0"/>
          <a:lstStyle/>
          <a:p>
            <a:endParaRPr sz="1350"/>
          </a:p>
        </p:txBody>
      </p:sp>
      <p:sp>
        <p:nvSpPr>
          <p:cNvPr id="48" name="object 48"/>
          <p:cNvSpPr/>
          <p:nvPr/>
        </p:nvSpPr>
        <p:spPr>
          <a:xfrm>
            <a:off x="1655680" y="3251176"/>
            <a:ext cx="257651" cy="324326"/>
          </a:xfrm>
          <a:custGeom>
            <a:avLst/>
            <a:gdLst/>
            <a:ahLst/>
            <a:cxnLst/>
            <a:rect l="l" t="t" r="r" b="b"/>
            <a:pathLst>
              <a:path w="343534" h="432435">
                <a:moveTo>
                  <a:pt x="286054" y="432054"/>
                </a:moveTo>
                <a:lnTo>
                  <a:pt x="297497" y="386283"/>
                </a:lnTo>
                <a:lnTo>
                  <a:pt x="343268" y="374840"/>
                </a:lnTo>
                <a:lnTo>
                  <a:pt x="286054" y="432054"/>
                </a:lnTo>
                <a:lnTo>
                  <a:pt x="0" y="432054"/>
                </a:lnTo>
                <a:lnTo>
                  <a:pt x="0" y="0"/>
                </a:lnTo>
                <a:lnTo>
                  <a:pt x="343268" y="0"/>
                </a:lnTo>
                <a:lnTo>
                  <a:pt x="343268" y="374840"/>
                </a:lnTo>
              </a:path>
            </a:pathLst>
          </a:custGeom>
          <a:ln w="9525">
            <a:solidFill>
              <a:srgbClr val="7D60A0"/>
            </a:solidFill>
          </a:ln>
        </p:spPr>
        <p:txBody>
          <a:bodyPr wrap="square" lIns="0" tIns="0" rIns="0" bIns="0" rtlCol="0"/>
          <a:lstStyle/>
          <a:p>
            <a:endParaRPr sz="1350"/>
          </a:p>
        </p:txBody>
      </p:sp>
      <p:sp>
        <p:nvSpPr>
          <p:cNvPr id="49" name="object 49"/>
          <p:cNvSpPr txBox="1"/>
          <p:nvPr/>
        </p:nvSpPr>
        <p:spPr>
          <a:xfrm>
            <a:off x="1427074" y="3656654"/>
            <a:ext cx="641033" cy="138499"/>
          </a:xfrm>
          <a:prstGeom prst="rect">
            <a:avLst/>
          </a:prstGeom>
        </p:spPr>
        <p:txBody>
          <a:bodyPr vert="horz" wrap="square" lIns="0" tIns="0" rIns="0" bIns="0" rtlCol="0">
            <a:spAutoFit/>
          </a:bodyPr>
          <a:lstStyle/>
          <a:p>
            <a:pPr marL="9525"/>
            <a:r>
              <a:rPr sz="900" i="1" spc="-34" dirty="0">
                <a:solidFill>
                  <a:srgbClr val="17375E"/>
                </a:solidFill>
                <a:latin typeface="Arial"/>
                <a:cs typeface="Arial"/>
              </a:rPr>
              <a:t>Data</a:t>
            </a:r>
            <a:r>
              <a:rPr sz="900" i="1" spc="86" dirty="0">
                <a:solidFill>
                  <a:srgbClr val="17375E"/>
                </a:solidFill>
                <a:latin typeface="Arial"/>
                <a:cs typeface="Arial"/>
              </a:rPr>
              <a:t> </a:t>
            </a:r>
            <a:r>
              <a:rPr sz="900" i="1" spc="-64" dirty="0">
                <a:solidFill>
                  <a:srgbClr val="17375E"/>
                </a:solidFill>
                <a:latin typeface="Arial"/>
                <a:cs typeface="Arial"/>
              </a:rPr>
              <a:t>sources</a:t>
            </a:r>
            <a:endParaRPr sz="900">
              <a:latin typeface="Arial"/>
              <a:cs typeface="Arial"/>
            </a:endParaRPr>
          </a:p>
        </p:txBody>
      </p:sp>
      <p:sp>
        <p:nvSpPr>
          <p:cNvPr id="50" name="object 50"/>
          <p:cNvSpPr/>
          <p:nvPr/>
        </p:nvSpPr>
        <p:spPr>
          <a:xfrm>
            <a:off x="4163448" y="2777721"/>
            <a:ext cx="310991" cy="496729"/>
          </a:xfrm>
          <a:custGeom>
            <a:avLst/>
            <a:gdLst/>
            <a:ahLst/>
            <a:cxnLst/>
            <a:rect l="l" t="t" r="r" b="b"/>
            <a:pathLst>
              <a:path w="414654" h="662304">
                <a:moveTo>
                  <a:pt x="414083" y="0"/>
                </a:moveTo>
                <a:lnTo>
                  <a:pt x="0" y="661873"/>
                </a:lnTo>
              </a:path>
            </a:pathLst>
          </a:custGeom>
          <a:ln w="9525">
            <a:solidFill>
              <a:srgbClr val="4A7EBB"/>
            </a:solidFill>
          </a:ln>
        </p:spPr>
        <p:txBody>
          <a:bodyPr wrap="square" lIns="0" tIns="0" rIns="0" bIns="0" rtlCol="0"/>
          <a:lstStyle/>
          <a:p>
            <a:endParaRPr sz="1350"/>
          </a:p>
        </p:txBody>
      </p:sp>
      <p:sp>
        <p:nvSpPr>
          <p:cNvPr id="51" name="object 51"/>
          <p:cNvSpPr/>
          <p:nvPr/>
        </p:nvSpPr>
        <p:spPr>
          <a:xfrm>
            <a:off x="4163446" y="3207999"/>
            <a:ext cx="58579" cy="66199"/>
          </a:xfrm>
          <a:custGeom>
            <a:avLst/>
            <a:gdLst/>
            <a:ahLst/>
            <a:cxnLst/>
            <a:rect l="l" t="t" r="r" b="b"/>
            <a:pathLst>
              <a:path w="78104" h="88264">
                <a:moveTo>
                  <a:pt x="2730" y="0"/>
                </a:moveTo>
                <a:lnTo>
                  <a:pt x="0" y="88176"/>
                </a:lnTo>
                <a:lnTo>
                  <a:pt x="78104" y="47142"/>
                </a:lnTo>
              </a:path>
            </a:pathLst>
          </a:custGeom>
          <a:ln w="9525">
            <a:solidFill>
              <a:srgbClr val="4A7EBB"/>
            </a:solidFill>
          </a:ln>
        </p:spPr>
        <p:txBody>
          <a:bodyPr wrap="square" lIns="0" tIns="0" rIns="0" bIns="0" rtlCol="0"/>
          <a:lstStyle/>
          <a:p>
            <a:endParaRPr sz="1350"/>
          </a:p>
        </p:txBody>
      </p:sp>
      <p:sp>
        <p:nvSpPr>
          <p:cNvPr id="52" name="object 52"/>
          <p:cNvSpPr/>
          <p:nvPr/>
        </p:nvSpPr>
        <p:spPr>
          <a:xfrm>
            <a:off x="4617660" y="3021186"/>
            <a:ext cx="28099" cy="251936"/>
          </a:xfrm>
          <a:custGeom>
            <a:avLst/>
            <a:gdLst/>
            <a:ahLst/>
            <a:cxnLst/>
            <a:rect l="l" t="t" r="r" b="b"/>
            <a:pathLst>
              <a:path w="37464" h="335914">
                <a:moveTo>
                  <a:pt x="37236" y="0"/>
                </a:moveTo>
                <a:lnTo>
                  <a:pt x="0" y="335889"/>
                </a:lnTo>
              </a:path>
            </a:pathLst>
          </a:custGeom>
          <a:ln w="9525">
            <a:solidFill>
              <a:srgbClr val="4A7EBB"/>
            </a:solidFill>
          </a:ln>
        </p:spPr>
        <p:txBody>
          <a:bodyPr wrap="square" lIns="0" tIns="0" rIns="0" bIns="0" rtlCol="0"/>
          <a:lstStyle/>
          <a:p>
            <a:endParaRPr sz="1350"/>
          </a:p>
        </p:txBody>
      </p:sp>
      <p:sp>
        <p:nvSpPr>
          <p:cNvPr id="53" name="object 53"/>
          <p:cNvSpPr/>
          <p:nvPr/>
        </p:nvSpPr>
        <p:spPr>
          <a:xfrm>
            <a:off x="4590828" y="3212618"/>
            <a:ext cx="66675" cy="60484"/>
          </a:xfrm>
          <a:custGeom>
            <a:avLst/>
            <a:gdLst/>
            <a:ahLst/>
            <a:cxnLst/>
            <a:rect l="l" t="t" r="r" b="b"/>
            <a:pathLst>
              <a:path w="88900" h="80645">
                <a:moveTo>
                  <a:pt x="88353" y="9804"/>
                </a:moveTo>
                <a:lnTo>
                  <a:pt x="35775" y="80645"/>
                </a:lnTo>
                <a:lnTo>
                  <a:pt x="0" y="0"/>
                </a:lnTo>
              </a:path>
            </a:pathLst>
          </a:custGeom>
          <a:ln w="9525">
            <a:solidFill>
              <a:srgbClr val="4A7EBB"/>
            </a:solidFill>
          </a:ln>
        </p:spPr>
        <p:txBody>
          <a:bodyPr wrap="square" lIns="0" tIns="0" rIns="0" bIns="0" rtlCol="0"/>
          <a:lstStyle/>
          <a:p>
            <a:endParaRPr sz="1350"/>
          </a:p>
        </p:txBody>
      </p:sp>
      <p:sp>
        <p:nvSpPr>
          <p:cNvPr id="54" name="object 54"/>
          <p:cNvSpPr/>
          <p:nvPr/>
        </p:nvSpPr>
        <p:spPr>
          <a:xfrm>
            <a:off x="4969621" y="3021184"/>
            <a:ext cx="101918" cy="252413"/>
          </a:xfrm>
          <a:custGeom>
            <a:avLst/>
            <a:gdLst/>
            <a:ahLst/>
            <a:cxnLst/>
            <a:rect l="l" t="t" r="r" b="b"/>
            <a:pathLst>
              <a:path w="135889" h="336550">
                <a:moveTo>
                  <a:pt x="0" y="0"/>
                </a:moveTo>
                <a:lnTo>
                  <a:pt x="135724" y="336511"/>
                </a:lnTo>
              </a:path>
            </a:pathLst>
          </a:custGeom>
          <a:ln w="9525">
            <a:solidFill>
              <a:srgbClr val="4A7EBB"/>
            </a:solidFill>
          </a:ln>
        </p:spPr>
        <p:txBody>
          <a:bodyPr wrap="square" lIns="0" tIns="0" rIns="0" bIns="0" rtlCol="0"/>
          <a:lstStyle/>
          <a:p>
            <a:endParaRPr sz="1350"/>
          </a:p>
        </p:txBody>
      </p:sp>
      <p:sp>
        <p:nvSpPr>
          <p:cNvPr id="55" name="object 55"/>
          <p:cNvSpPr/>
          <p:nvPr/>
        </p:nvSpPr>
        <p:spPr>
          <a:xfrm>
            <a:off x="5019118" y="3208092"/>
            <a:ext cx="61913" cy="65723"/>
          </a:xfrm>
          <a:custGeom>
            <a:avLst/>
            <a:gdLst/>
            <a:ahLst/>
            <a:cxnLst/>
            <a:rect l="l" t="t" r="r" b="b"/>
            <a:pathLst>
              <a:path w="82550" h="87629">
                <a:moveTo>
                  <a:pt x="0" y="33261"/>
                </a:moveTo>
                <a:lnTo>
                  <a:pt x="69723" y="87299"/>
                </a:lnTo>
                <a:lnTo>
                  <a:pt x="82448" y="0"/>
                </a:lnTo>
              </a:path>
            </a:pathLst>
          </a:custGeom>
          <a:ln w="9525">
            <a:solidFill>
              <a:srgbClr val="4A7EBB"/>
            </a:solidFill>
          </a:ln>
        </p:spPr>
        <p:txBody>
          <a:bodyPr wrap="square" lIns="0" tIns="0" rIns="0" bIns="0" rtlCol="0"/>
          <a:lstStyle/>
          <a:p>
            <a:endParaRPr sz="1350"/>
          </a:p>
        </p:txBody>
      </p:sp>
      <p:sp>
        <p:nvSpPr>
          <p:cNvPr id="56" name="object 56"/>
          <p:cNvSpPr/>
          <p:nvPr/>
        </p:nvSpPr>
        <p:spPr>
          <a:xfrm>
            <a:off x="6823710" y="2630043"/>
            <a:ext cx="128015" cy="242315"/>
          </a:xfrm>
          <a:prstGeom prst="rect">
            <a:avLst/>
          </a:prstGeom>
          <a:blipFill>
            <a:blip r:embed="rId17" cstate="print"/>
            <a:stretch>
              <a:fillRect/>
            </a:stretch>
          </a:blipFill>
        </p:spPr>
        <p:txBody>
          <a:bodyPr wrap="square" lIns="0" tIns="0" rIns="0" bIns="0" rtlCol="0"/>
          <a:lstStyle/>
          <a:p>
            <a:endParaRPr sz="1350"/>
          </a:p>
        </p:txBody>
      </p:sp>
      <p:sp>
        <p:nvSpPr>
          <p:cNvPr id="57" name="object 57"/>
          <p:cNvSpPr/>
          <p:nvPr/>
        </p:nvSpPr>
        <p:spPr>
          <a:xfrm>
            <a:off x="6859533" y="2650873"/>
            <a:ext cx="57145" cy="171431"/>
          </a:xfrm>
          <a:prstGeom prst="rect">
            <a:avLst/>
          </a:prstGeom>
          <a:blipFill>
            <a:blip r:embed="rId18" cstate="print"/>
            <a:stretch>
              <a:fillRect/>
            </a:stretch>
          </a:blipFill>
        </p:spPr>
        <p:txBody>
          <a:bodyPr wrap="square" lIns="0" tIns="0" rIns="0" bIns="0" rtlCol="0"/>
          <a:lstStyle/>
          <a:p>
            <a:endParaRPr sz="1350"/>
          </a:p>
        </p:txBody>
      </p:sp>
      <p:sp>
        <p:nvSpPr>
          <p:cNvPr id="58" name="object 58"/>
          <p:cNvSpPr/>
          <p:nvPr/>
        </p:nvSpPr>
        <p:spPr>
          <a:xfrm>
            <a:off x="6859533" y="2650874"/>
            <a:ext cx="57150" cy="171450"/>
          </a:xfrm>
          <a:custGeom>
            <a:avLst/>
            <a:gdLst/>
            <a:ahLst/>
            <a:cxnLst/>
            <a:rect l="l" t="t" r="r" b="b"/>
            <a:pathLst>
              <a:path w="76200" h="228600">
                <a:moveTo>
                  <a:pt x="0" y="0"/>
                </a:moveTo>
                <a:lnTo>
                  <a:pt x="76200" y="0"/>
                </a:lnTo>
                <a:lnTo>
                  <a:pt x="76200" y="228587"/>
                </a:lnTo>
                <a:lnTo>
                  <a:pt x="0" y="228587"/>
                </a:lnTo>
                <a:lnTo>
                  <a:pt x="0" y="0"/>
                </a:lnTo>
                <a:close/>
              </a:path>
            </a:pathLst>
          </a:custGeom>
          <a:ln w="9525">
            <a:solidFill>
              <a:srgbClr val="BE4B48"/>
            </a:solidFill>
          </a:ln>
        </p:spPr>
        <p:txBody>
          <a:bodyPr wrap="square" lIns="0" tIns="0" rIns="0" bIns="0" rtlCol="0"/>
          <a:lstStyle/>
          <a:p>
            <a:endParaRPr sz="1350"/>
          </a:p>
        </p:txBody>
      </p:sp>
      <p:sp>
        <p:nvSpPr>
          <p:cNvPr id="59" name="object 59"/>
          <p:cNvSpPr/>
          <p:nvPr/>
        </p:nvSpPr>
        <p:spPr>
          <a:xfrm>
            <a:off x="6938011" y="2572893"/>
            <a:ext cx="128015" cy="299465"/>
          </a:xfrm>
          <a:prstGeom prst="rect">
            <a:avLst/>
          </a:prstGeom>
          <a:blipFill>
            <a:blip r:embed="rId19" cstate="print"/>
            <a:stretch>
              <a:fillRect/>
            </a:stretch>
          </a:blipFill>
        </p:spPr>
        <p:txBody>
          <a:bodyPr wrap="square" lIns="0" tIns="0" rIns="0" bIns="0" rtlCol="0"/>
          <a:lstStyle/>
          <a:p>
            <a:endParaRPr sz="1350"/>
          </a:p>
        </p:txBody>
      </p:sp>
      <p:sp>
        <p:nvSpPr>
          <p:cNvPr id="60" name="object 60"/>
          <p:cNvSpPr/>
          <p:nvPr/>
        </p:nvSpPr>
        <p:spPr>
          <a:xfrm>
            <a:off x="6973829" y="2593723"/>
            <a:ext cx="57140" cy="228581"/>
          </a:xfrm>
          <a:prstGeom prst="rect">
            <a:avLst/>
          </a:prstGeom>
          <a:blipFill>
            <a:blip r:embed="rId20" cstate="print"/>
            <a:stretch>
              <a:fillRect/>
            </a:stretch>
          </a:blipFill>
        </p:spPr>
        <p:txBody>
          <a:bodyPr wrap="square" lIns="0" tIns="0" rIns="0" bIns="0" rtlCol="0"/>
          <a:lstStyle/>
          <a:p>
            <a:endParaRPr sz="1350"/>
          </a:p>
        </p:txBody>
      </p:sp>
      <p:sp>
        <p:nvSpPr>
          <p:cNvPr id="61" name="object 61"/>
          <p:cNvSpPr/>
          <p:nvPr/>
        </p:nvSpPr>
        <p:spPr>
          <a:xfrm>
            <a:off x="6973823" y="2593724"/>
            <a:ext cx="57150" cy="228600"/>
          </a:xfrm>
          <a:custGeom>
            <a:avLst/>
            <a:gdLst/>
            <a:ahLst/>
            <a:cxnLst/>
            <a:rect l="l" t="t" r="r" b="b"/>
            <a:pathLst>
              <a:path w="76200" h="304800">
                <a:moveTo>
                  <a:pt x="0" y="0"/>
                </a:moveTo>
                <a:lnTo>
                  <a:pt x="76200" y="0"/>
                </a:lnTo>
                <a:lnTo>
                  <a:pt x="76200" y="304774"/>
                </a:lnTo>
                <a:lnTo>
                  <a:pt x="0" y="304774"/>
                </a:lnTo>
                <a:lnTo>
                  <a:pt x="0" y="0"/>
                </a:lnTo>
                <a:close/>
              </a:path>
            </a:pathLst>
          </a:custGeom>
          <a:ln w="9525">
            <a:solidFill>
              <a:srgbClr val="46AAC5"/>
            </a:solidFill>
          </a:ln>
        </p:spPr>
        <p:txBody>
          <a:bodyPr wrap="square" lIns="0" tIns="0" rIns="0" bIns="0" rtlCol="0"/>
          <a:lstStyle/>
          <a:p>
            <a:endParaRPr sz="1350"/>
          </a:p>
        </p:txBody>
      </p:sp>
      <p:sp>
        <p:nvSpPr>
          <p:cNvPr id="62" name="object 62"/>
          <p:cNvSpPr/>
          <p:nvPr/>
        </p:nvSpPr>
        <p:spPr>
          <a:xfrm>
            <a:off x="7052311" y="2687193"/>
            <a:ext cx="128015" cy="185165"/>
          </a:xfrm>
          <a:prstGeom prst="rect">
            <a:avLst/>
          </a:prstGeom>
          <a:blipFill>
            <a:blip r:embed="rId21" cstate="print"/>
            <a:stretch>
              <a:fillRect/>
            </a:stretch>
          </a:blipFill>
        </p:spPr>
        <p:txBody>
          <a:bodyPr wrap="square" lIns="0" tIns="0" rIns="0" bIns="0" rtlCol="0"/>
          <a:lstStyle/>
          <a:p>
            <a:endParaRPr sz="1350"/>
          </a:p>
        </p:txBody>
      </p:sp>
      <p:sp>
        <p:nvSpPr>
          <p:cNvPr id="63" name="object 63"/>
          <p:cNvSpPr/>
          <p:nvPr/>
        </p:nvSpPr>
        <p:spPr>
          <a:xfrm>
            <a:off x="7088123" y="2708015"/>
            <a:ext cx="57147" cy="114290"/>
          </a:xfrm>
          <a:prstGeom prst="rect">
            <a:avLst/>
          </a:prstGeom>
          <a:blipFill>
            <a:blip r:embed="rId22" cstate="print"/>
            <a:stretch>
              <a:fillRect/>
            </a:stretch>
          </a:blipFill>
        </p:spPr>
        <p:txBody>
          <a:bodyPr wrap="square" lIns="0" tIns="0" rIns="0" bIns="0" rtlCol="0"/>
          <a:lstStyle/>
          <a:p>
            <a:endParaRPr sz="1350"/>
          </a:p>
        </p:txBody>
      </p:sp>
      <p:sp>
        <p:nvSpPr>
          <p:cNvPr id="64" name="object 64"/>
          <p:cNvSpPr/>
          <p:nvPr/>
        </p:nvSpPr>
        <p:spPr>
          <a:xfrm>
            <a:off x="7088123" y="2708015"/>
            <a:ext cx="57150" cy="114300"/>
          </a:xfrm>
          <a:custGeom>
            <a:avLst/>
            <a:gdLst/>
            <a:ahLst/>
            <a:cxnLst/>
            <a:rect l="l" t="t" r="r" b="b"/>
            <a:pathLst>
              <a:path w="76200" h="152400">
                <a:moveTo>
                  <a:pt x="0" y="0"/>
                </a:moveTo>
                <a:lnTo>
                  <a:pt x="76200" y="0"/>
                </a:lnTo>
                <a:lnTo>
                  <a:pt x="76200" y="152387"/>
                </a:lnTo>
                <a:lnTo>
                  <a:pt x="0" y="152387"/>
                </a:lnTo>
                <a:lnTo>
                  <a:pt x="0" y="0"/>
                </a:lnTo>
                <a:close/>
              </a:path>
            </a:pathLst>
          </a:custGeom>
          <a:ln w="9525">
            <a:solidFill>
              <a:srgbClr val="F69240"/>
            </a:solidFill>
          </a:ln>
        </p:spPr>
        <p:txBody>
          <a:bodyPr wrap="square" lIns="0" tIns="0" rIns="0" bIns="0" rtlCol="0"/>
          <a:lstStyle/>
          <a:p>
            <a:endParaRPr sz="1350"/>
          </a:p>
        </p:txBody>
      </p:sp>
      <p:sp>
        <p:nvSpPr>
          <p:cNvPr id="65" name="object 65"/>
          <p:cNvSpPr/>
          <p:nvPr/>
        </p:nvSpPr>
        <p:spPr>
          <a:xfrm>
            <a:off x="7166611" y="2515743"/>
            <a:ext cx="128015" cy="356615"/>
          </a:xfrm>
          <a:prstGeom prst="rect">
            <a:avLst/>
          </a:prstGeom>
          <a:blipFill>
            <a:blip r:embed="rId23" cstate="print"/>
            <a:stretch>
              <a:fillRect/>
            </a:stretch>
          </a:blipFill>
        </p:spPr>
        <p:txBody>
          <a:bodyPr wrap="square" lIns="0" tIns="0" rIns="0" bIns="0" rtlCol="0"/>
          <a:lstStyle/>
          <a:p>
            <a:endParaRPr sz="1350"/>
          </a:p>
        </p:txBody>
      </p:sp>
      <p:sp>
        <p:nvSpPr>
          <p:cNvPr id="66" name="object 66"/>
          <p:cNvSpPr/>
          <p:nvPr/>
        </p:nvSpPr>
        <p:spPr>
          <a:xfrm>
            <a:off x="7202422" y="2536583"/>
            <a:ext cx="57140" cy="285731"/>
          </a:xfrm>
          <a:prstGeom prst="rect">
            <a:avLst/>
          </a:prstGeom>
          <a:blipFill>
            <a:blip r:embed="rId24" cstate="print"/>
            <a:stretch>
              <a:fillRect/>
            </a:stretch>
          </a:blipFill>
        </p:spPr>
        <p:txBody>
          <a:bodyPr wrap="square" lIns="0" tIns="0" rIns="0" bIns="0" rtlCol="0"/>
          <a:lstStyle/>
          <a:p>
            <a:endParaRPr sz="1350"/>
          </a:p>
        </p:txBody>
      </p:sp>
      <p:sp>
        <p:nvSpPr>
          <p:cNvPr id="67" name="object 67"/>
          <p:cNvSpPr/>
          <p:nvPr/>
        </p:nvSpPr>
        <p:spPr>
          <a:xfrm>
            <a:off x="7202414" y="2536583"/>
            <a:ext cx="57150" cy="285750"/>
          </a:xfrm>
          <a:custGeom>
            <a:avLst/>
            <a:gdLst/>
            <a:ahLst/>
            <a:cxnLst/>
            <a:rect l="l" t="t" r="r" b="b"/>
            <a:pathLst>
              <a:path w="76200" h="381000">
                <a:moveTo>
                  <a:pt x="0" y="0"/>
                </a:moveTo>
                <a:lnTo>
                  <a:pt x="76200" y="0"/>
                </a:lnTo>
                <a:lnTo>
                  <a:pt x="76200" y="380974"/>
                </a:lnTo>
                <a:lnTo>
                  <a:pt x="0" y="380974"/>
                </a:lnTo>
                <a:lnTo>
                  <a:pt x="0" y="0"/>
                </a:lnTo>
                <a:close/>
              </a:path>
            </a:pathLst>
          </a:custGeom>
          <a:ln w="9525">
            <a:solidFill>
              <a:srgbClr val="98B954"/>
            </a:solidFill>
          </a:ln>
        </p:spPr>
        <p:txBody>
          <a:bodyPr wrap="square" lIns="0" tIns="0" rIns="0" bIns="0" rtlCol="0"/>
          <a:lstStyle/>
          <a:p>
            <a:endParaRPr sz="1350"/>
          </a:p>
        </p:txBody>
      </p:sp>
      <p:sp>
        <p:nvSpPr>
          <p:cNvPr id="68" name="object 68"/>
          <p:cNvSpPr/>
          <p:nvPr/>
        </p:nvSpPr>
        <p:spPr>
          <a:xfrm>
            <a:off x="6745462" y="2479243"/>
            <a:ext cx="628650" cy="400050"/>
          </a:xfrm>
          <a:custGeom>
            <a:avLst/>
            <a:gdLst/>
            <a:ahLst/>
            <a:cxnLst/>
            <a:rect l="l" t="t" r="r" b="b"/>
            <a:pathLst>
              <a:path w="838200" h="533400">
                <a:moveTo>
                  <a:pt x="0" y="0"/>
                </a:moveTo>
                <a:lnTo>
                  <a:pt x="838200" y="0"/>
                </a:lnTo>
                <a:lnTo>
                  <a:pt x="838200" y="533400"/>
                </a:lnTo>
                <a:lnTo>
                  <a:pt x="0" y="533400"/>
                </a:lnTo>
                <a:lnTo>
                  <a:pt x="0" y="0"/>
                </a:lnTo>
                <a:close/>
              </a:path>
            </a:pathLst>
          </a:custGeom>
          <a:ln w="9525">
            <a:solidFill>
              <a:srgbClr val="46AAC5"/>
            </a:solidFill>
          </a:ln>
        </p:spPr>
        <p:txBody>
          <a:bodyPr wrap="square" lIns="0" tIns="0" rIns="0" bIns="0" rtlCol="0"/>
          <a:lstStyle/>
          <a:p>
            <a:endParaRPr sz="1350"/>
          </a:p>
        </p:txBody>
      </p:sp>
      <p:sp>
        <p:nvSpPr>
          <p:cNvPr id="69" name="object 69"/>
          <p:cNvSpPr txBox="1"/>
          <p:nvPr/>
        </p:nvSpPr>
        <p:spPr>
          <a:xfrm>
            <a:off x="586623" y="496051"/>
            <a:ext cx="8286157" cy="430887"/>
          </a:xfrm>
          <a:prstGeom prst="rect">
            <a:avLst/>
          </a:prstGeom>
        </p:spPr>
        <p:txBody>
          <a:bodyPr vert="horz" wrap="square" lIns="0" tIns="0" rIns="0" bIns="0" rtlCol="0">
            <a:spAutoFit/>
          </a:bodyPr>
          <a:lstStyle/>
          <a:p>
            <a:pPr marL="9525"/>
            <a:r>
              <a:rPr sz="2800" b="1" spc="-274" dirty="0">
                <a:latin typeface="Verdana" panose="020B0604030504040204" pitchFamily="34" charset="0"/>
                <a:ea typeface="Verdana" panose="020B0604030504040204" pitchFamily="34" charset="0"/>
                <a:cs typeface="Arial"/>
              </a:rPr>
              <a:t>DW </a:t>
            </a:r>
            <a:r>
              <a:rPr sz="2800" b="1" spc="-101" dirty="0">
                <a:latin typeface="Verdana" panose="020B0604030504040204" pitchFamily="34" charset="0"/>
                <a:ea typeface="Verdana" panose="020B0604030504040204" pitchFamily="34" charset="0"/>
                <a:cs typeface="Arial"/>
              </a:rPr>
              <a:t>Architectures: </a:t>
            </a:r>
            <a:r>
              <a:rPr sz="2800" b="1" spc="-191" dirty="0" smtClean="0">
                <a:latin typeface="Verdana" panose="020B0604030504040204" pitchFamily="34" charset="0"/>
                <a:ea typeface="Verdana" panose="020B0604030504040204" pitchFamily="34" charset="0"/>
                <a:cs typeface="Arial"/>
              </a:rPr>
              <a:t>Three-Layer</a:t>
            </a:r>
            <a:r>
              <a:rPr lang="sv-SE" sz="2800" b="1" spc="-191" dirty="0" smtClean="0">
                <a:latin typeface="Verdana" panose="020B0604030504040204" pitchFamily="34" charset="0"/>
                <a:ea typeface="Verdana" panose="020B0604030504040204" pitchFamily="34" charset="0"/>
                <a:cs typeface="Arial"/>
              </a:rPr>
              <a:t> for </a:t>
            </a:r>
            <a:r>
              <a:rPr lang="sv-SE" sz="2800" b="1" spc="-191" dirty="0" err="1" smtClean="0">
                <a:latin typeface="Verdana" panose="020B0604030504040204" pitchFamily="34" charset="0"/>
                <a:ea typeface="Verdana" panose="020B0604030504040204" pitchFamily="34" charset="0"/>
                <a:cs typeface="Arial"/>
              </a:rPr>
              <a:t>Analysis</a:t>
            </a:r>
            <a:r>
              <a:rPr sz="2800" b="1" i="1" spc="-53" dirty="0">
                <a:latin typeface="Verdana" panose="020B0604030504040204" pitchFamily="34" charset="0"/>
                <a:ea typeface="Verdana" panose="020B0604030504040204" pitchFamily="34" charset="0"/>
                <a:cs typeface="Arial"/>
              </a:rPr>
              <a:t>	</a:t>
            </a:r>
            <a:endParaRPr sz="2800" b="1" dirty="0">
              <a:latin typeface="Verdana" panose="020B0604030504040204" pitchFamily="34" charset="0"/>
              <a:ea typeface="Verdana" panose="020B0604030504040204" pitchFamily="34" charset="0"/>
              <a:cs typeface="Arial"/>
            </a:endParaRPr>
          </a:p>
        </p:txBody>
      </p:sp>
      <p:sp>
        <p:nvSpPr>
          <p:cNvPr id="70" name="object 70"/>
          <p:cNvSpPr/>
          <p:nvPr/>
        </p:nvSpPr>
        <p:spPr>
          <a:xfrm>
            <a:off x="2357753" y="4083918"/>
            <a:ext cx="1404461" cy="218599"/>
          </a:xfrm>
          <a:custGeom>
            <a:avLst/>
            <a:gdLst/>
            <a:ahLst/>
            <a:cxnLst/>
            <a:rect l="l" t="t" r="r" b="b"/>
            <a:pathLst>
              <a:path w="1872614" h="291464">
                <a:moveTo>
                  <a:pt x="1872208" y="0"/>
                </a:moveTo>
                <a:lnTo>
                  <a:pt x="1863947" y="56659"/>
                </a:lnTo>
                <a:lnTo>
                  <a:pt x="1841417" y="102930"/>
                </a:lnTo>
                <a:lnTo>
                  <a:pt x="1808000" y="134127"/>
                </a:lnTo>
                <a:lnTo>
                  <a:pt x="1767078" y="145567"/>
                </a:lnTo>
                <a:lnTo>
                  <a:pt x="1024851" y="145567"/>
                </a:lnTo>
                <a:lnTo>
                  <a:pt x="983929" y="157007"/>
                </a:lnTo>
                <a:lnTo>
                  <a:pt x="950512" y="188204"/>
                </a:lnTo>
                <a:lnTo>
                  <a:pt x="927982" y="234474"/>
                </a:lnTo>
                <a:lnTo>
                  <a:pt x="919721" y="291134"/>
                </a:lnTo>
                <a:lnTo>
                  <a:pt x="911459" y="234474"/>
                </a:lnTo>
                <a:lnTo>
                  <a:pt x="888930" y="188204"/>
                </a:lnTo>
                <a:lnTo>
                  <a:pt x="855513" y="157007"/>
                </a:lnTo>
                <a:lnTo>
                  <a:pt x="814590" y="145567"/>
                </a:lnTo>
                <a:lnTo>
                  <a:pt x="105130" y="145567"/>
                </a:lnTo>
                <a:lnTo>
                  <a:pt x="64208" y="134127"/>
                </a:lnTo>
                <a:lnTo>
                  <a:pt x="30791" y="102930"/>
                </a:lnTo>
                <a:lnTo>
                  <a:pt x="8261" y="56659"/>
                </a:lnTo>
                <a:lnTo>
                  <a:pt x="0" y="0"/>
                </a:lnTo>
              </a:path>
            </a:pathLst>
          </a:custGeom>
          <a:ln w="9525">
            <a:solidFill>
              <a:srgbClr val="0070C0"/>
            </a:solidFill>
          </a:ln>
        </p:spPr>
        <p:txBody>
          <a:bodyPr wrap="square" lIns="0" tIns="0" rIns="0" bIns="0" rtlCol="0"/>
          <a:lstStyle/>
          <a:p>
            <a:endParaRPr sz="1350"/>
          </a:p>
        </p:txBody>
      </p:sp>
      <p:sp>
        <p:nvSpPr>
          <p:cNvPr id="71" name="object 71"/>
          <p:cNvSpPr txBox="1"/>
          <p:nvPr/>
        </p:nvSpPr>
        <p:spPr>
          <a:xfrm>
            <a:off x="2632832" y="4430814"/>
            <a:ext cx="1152525" cy="207749"/>
          </a:xfrm>
          <a:prstGeom prst="rect">
            <a:avLst/>
          </a:prstGeom>
        </p:spPr>
        <p:txBody>
          <a:bodyPr vert="horz" wrap="square" lIns="0" tIns="0" rIns="0" bIns="0" rtlCol="0">
            <a:spAutoFit/>
          </a:bodyPr>
          <a:lstStyle/>
          <a:p>
            <a:pPr marL="9525"/>
            <a:r>
              <a:rPr sz="1350" spc="-79" dirty="0">
                <a:latin typeface="Arial"/>
                <a:cs typeface="Arial"/>
              </a:rPr>
              <a:t>Reconciled</a:t>
            </a:r>
            <a:r>
              <a:rPr sz="1350" spc="-94" dirty="0">
                <a:latin typeface="Arial"/>
                <a:cs typeface="Arial"/>
              </a:rPr>
              <a:t> </a:t>
            </a:r>
            <a:r>
              <a:rPr sz="1350" spc="-56" dirty="0">
                <a:latin typeface="Arial"/>
                <a:cs typeface="Arial"/>
              </a:rPr>
              <a:t>layer</a:t>
            </a:r>
            <a:endParaRPr sz="1350">
              <a:latin typeface="Arial"/>
              <a:cs typeface="Arial"/>
            </a:endParaRPr>
          </a:p>
        </p:txBody>
      </p:sp>
      <p:sp>
        <p:nvSpPr>
          <p:cNvPr id="72" name="object 72"/>
          <p:cNvSpPr/>
          <p:nvPr/>
        </p:nvSpPr>
        <p:spPr>
          <a:xfrm>
            <a:off x="1913130" y="2679761"/>
            <a:ext cx="764381" cy="859155"/>
          </a:xfrm>
          <a:custGeom>
            <a:avLst/>
            <a:gdLst/>
            <a:ahLst/>
            <a:cxnLst/>
            <a:rect l="l" t="t" r="r" b="b"/>
            <a:pathLst>
              <a:path w="1019175" h="1145539">
                <a:moveTo>
                  <a:pt x="0" y="0"/>
                </a:moveTo>
                <a:lnTo>
                  <a:pt x="1018616" y="1145082"/>
                </a:lnTo>
              </a:path>
            </a:pathLst>
          </a:custGeom>
          <a:ln w="9525">
            <a:solidFill>
              <a:srgbClr val="4A7EBB"/>
            </a:solidFill>
          </a:ln>
        </p:spPr>
        <p:txBody>
          <a:bodyPr wrap="square" lIns="0" tIns="0" rIns="0" bIns="0" rtlCol="0"/>
          <a:lstStyle/>
          <a:p>
            <a:endParaRPr sz="1350"/>
          </a:p>
        </p:txBody>
      </p:sp>
      <p:sp>
        <p:nvSpPr>
          <p:cNvPr id="73" name="object 73"/>
          <p:cNvSpPr/>
          <p:nvPr/>
        </p:nvSpPr>
        <p:spPr>
          <a:xfrm>
            <a:off x="2614201" y="3473716"/>
            <a:ext cx="63341" cy="65246"/>
          </a:xfrm>
          <a:custGeom>
            <a:avLst/>
            <a:gdLst/>
            <a:ahLst/>
            <a:cxnLst/>
            <a:rect l="l" t="t" r="r" b="b"/>
            <a:pathLst>
              <a:path w="84455" h="86995">
                <a:moveTo>
                  <a:pt x="66420" y="0"/>
                </a:moveTo>
                <a:lnTo>
                  <a:pt x="83845" y="86474"/>
                </a:lnTo>
                <a:lnTo>
                  <a:pt x="0" y="59080"/>
                </a:lnTo>
              </a:path>
            </a:pathLst>
          </a:custGeom>
          <a:ln w="9525">
            <a:solidFill>
              <a:srgbClr val="4A7EBB"/>
            </a:solidFill>
          </a:ln>
        </p:spPr>
        <p:txBody>
          <a:bodyPr wrap="square" lIns="0" tIns="0" rIns="0" bIns="0" rtlCol="0"/>
          <a:lstStyle/>
          <a:p>
            <a:endParaRPr sz="1350"/>
          </a:p>
        </p:txBody>
      </p:sp>
      <p:sp>
        <p:nvSpPr>
          <p:cNvPr id="74" name="object 74"/>
          <p:cNvSpPr/>
          <p:nvPr/>
        </p:nvSpPr>
        <p:spPr>
          <a:xfrm>
            <a:off x="1913130" y="2082552"/>
            <a:ext cx="872966" cy="1239679"/>
          </a:xfrm>
          <a:custGeom>
            <a:avLst/>
            <a:gdLst/>
            <a:ahLst/>
            <a:cxnLst/>
            <a:rect l="l" t="t" r="r" b="b"/>
            <a:pathLst>
              <a:path w="1163955" h="1652904">
                <a:moveTo>
                  <a:pt x="0" y="0"/>
                </a:moveTo>
                <a:lnTo>
                  <a:pt x="1163472" y="1652663"/>
                </a:lnTo>
              </a:path>
            </a:pathLst>
          </a:custGeom>
          <a:ln w="9525">
            <a:solidFill>
              <a:srgbClr val="4A7EBB"/>
            </a:solidFill>
          </a:ln>
        </p:spPr>
        <p:txBody>
          <a:bodyPr wrap="square" lIns="0" tIns="0" rIns="0" bIns="0" rtlCol="0"/>
          <a:lstStyle/>
          <a:p>
            <a:endParaRPr sz="1350"/>
          </a:p>
        </p:txBody>
      </p:sp>
      <p:sp>
        <p:nvSpPr>
          <p:cNvPr id="75" name="object 75"/>
          <p:cNvSpPr/>
          <p:nvPr/>
        </p:nvSpPr>
        <p:spPr>
          <a:xfrm>
            <a:off x="2725574" y="3256129"/>
            <a:ext cx="60484" cy="66199"/>
          </a:xfrm>
          <a:custGeom>
            <a:avLst/>
            <a:gdLst/>
            <a:ahLst/>
            <a:cxnLst/>
            <a:rect l="l" t="t" r="r" b="b"/>
            <a:pathLst>
              <a:path w="80644" h="88264">
                <a:moveTo>
                  <a:pt x="72694" y="0"/>
                </a:moveTo>
                <a:lnTo>
                  <a:pt x="80213" y="87896"/>
                </a:lnTo>
                <a:lnTo>
                  <a:pt x="0" y="51168"/>
                </a:lnTo>
              </a:path>
            </a:pathLst>
          </a:custGeom>
          <a:ln w="9525">
            <a:solidFill>
              <a:srgbClr val="4A7EBB"/>
            </a:solidFill>
          </a:ln>
        </p:spPr>
        <p:txBody>
          <a:bodyPr wrap="square" lIns="0" tIns="0" rIns="0" bIns="0" rtlCol="0"/>
          <a:lstStyle/>
          <a:p>
            <a:endParaRPr sz="1350"/>
          </a:p>
        </p:txBody>
      </p:sp>
      <p:sp>
        <p:nvSpPr>
          <p:cNvPr id="76" name="object 76"/>
          <p:cNvSpPr/>
          <p:nvPr/>
        </p:nvSpPr>
        <p:spPr>
          <a:xfrm>
            <a:off x="1913129" y="3413198"/>
            <a:ext cx="708660" cy="343853"/>
          </a:xfrm>
          <a:custGeom>
            <a:avLst/>
            <a:gdLst/>
            <a:ahLst/>
            <a:cxnLst/>
            <a:rect l="l" t="t" r="r" b="b"/>
            <a:pathLst>
              <a:path w="944880" h="458470">
                <a:moveTo>
                  <a:pt x="0" y="0"/>
                </a:moveTo>
                <a:lnTo>
                  <a:pt x="944384" y="458127"/>
                </a:lnTo>
              </a:path>
            </a:pathLst>
          </a:custGeom>
          <a:ln w="9525">
            <a:solidFill>
              <a:srgbClr val="4A7EBB"/>
            </a:solidFill>
          </a:ln>
        </p:spPr>
        <p:txBody>
          <a:bodyPr wrap="square" lIns="0" tIns="0" rIns="0" bIns="0" rtlCol="0"/>
          <a:lstStyle/>
          <a:p>
            <a:endParaRPr sz="1350"/>
          </a:p>
        </p:txBody>
      </p:sp>
      <p:sp>
        <p:nvSpPr>
          <p:cNvPr id="77" name="object 77"/>
          <p:cNvSpPr/>
          <p:nvPr/>
        </p:nvSpPr>
        <p:spPr>
          <a:xfrm>
            <a:off x="2555446" y="3701854"/>
            <a:ext cx="66199" cy="60008"/>
          </a:xfrm>
          <a:custGeom>
            <a:avLst/>
            <a:gdLst/>
            <a:ahLst/>
            <a:cxnLst/>
            <a:rect l="l" t="t" r="r" b="b"/>
            <a:pathLst>
              <a:path w="88264" h="80010">
                <a:moveTo>
                  <a:pt x="38811" y="0"/>
                </a:moveTo>
                <a:lnTo>
                  <a:pt x="87960" y="73253"/>
                </a:lnTo>
                <a:lnTo>
                  <a:pt x="0" y="79984"/>
                </a:lnTo>
              </a:path>
            </a:pathLst>
          </a:custGeom>
          <a:ln w="9525">
            <a:solidFill>
              <a:srgbClr val="4A7EBB"/>
            </a:solidFill>
          </a:ln>
        </p:spPr>
        <p:txBody>
          <a:bodyPr wrap="square" lIns="0" tIns="0" rIns="0" bIns="0" rtlCol="0"/>
          <a:lstStyle/>
          <a:p>
            <a:endParaRPr sz="1350"/>
          </a:p>
        </p:txBody>
      </p:sp>
      <p:sp>
        <p:nvSpPr>
          <p:cNvPr id="78" name="object 78"/>
          <p:cNvSpPr/>
          <p:nvPr/>
        </p:nvSpPr>
        <p:spPr>
          <a:xfrm>
            <a:off x="2754630" y="3415284"/>
            <a:ext cx="328040" cy="490346"/>
          </a:xfrm>
          <a:prstGeom prst="rect">
            <a:avLst/>
          </a:prstGeom>
          <a:blipFill>
            <a:blip r:embed="rId25" cstate="print"/>
            <a:stretch>
              <a:fillRect/>
            </a:stretch>
          </a:blipFill>
        </p:spPr>
        <p:txBody>
          <a:bodyPr wrap="square" lIns="0" tIns="0" rIns="0" bIns="0" rtlCol="0"/>
          <a:lstStyle/>
          <a:p>
            <a:endParaRPr sz="1350"/>
          </a:p>
        </p:txBody>
      </p:sp>
      <p:sp>
        <p:nvSpPr>
          <p:cNvPr id="79" name="object 79"/>
          <p:cNvSpPr/>
          <p:nvPr/>
        </p:nvSpPr>
        <p:spPr>
          <a:xfrm>
            <a:off x="2789806" y="3435849"/>
            <a:ext cx="257441" cy="419471"/>
          </a:xfrm>
          <a:prstGeom prst="rect">
            <a:avLst/>
          </a:prstGeom>
          <a:blipFill>
            <a:blip r:embed="rId26" cstate="print"/>
            <a:stretch>
              <a:fillRect/>
            </a:stretch>
          </a:blipFill>
        </p:spPr>
        <p:txBody>
          <a:bodyPr wrap="square" lIns="0" tIns="0" rIns="0" bIns="0" rtlCol="0"/>
          <a:lstStyle/>
          <a:p>
            <a:endParaRPr sz="1350"/>
          </a:p>
        </p:txBody>
      </p:sp>
      <p:sp>
        <p:nvSpPr>
          <p:cNvPr id="80" name="object 80"/>
          <p:cNvSpPr/>
          <p:nvPr/>
        </p:nvSpPr>
        <p:spPr>
          <a:xfrm>
            <a:off x="2789805" y="3505758"/>
            <a:ext cx="257651" cy="70009"/>
          </a:xfrm>
          <a:custGeom>
            <a:avLst/>
            <a:gdLst/>
            <a:ahLst/>
            <a:cxnLst/>
            <a:rect l="l" t="t" r="r" b="b"/>
            <a:pathLst>
              <a:path w="343535" h="93345">
                <a:moveTo>
                  <a:pt x="343268" y="0"/>
                </a:moveTo>
                <a:lnTo>
                  <a:pt x="310151" y="55054"/>
                </a:lnTo>
                <a:lnTo>
                  <a:pt x="272995" y="75233"/>
                </a:lnTo>
                <a:lnTo>
                  <a:pt x="225878" y="88465"/>
                </a:lnTo>
                <a:lnTo>
                  <a:pt x="171627" y="93218"/>
                </a:lnTo>
                <a:lnTo>
                  <a:pt x="117378" y="88465"/>
                </a:lnTo>
                <a:lnTo>
                  <a:pt x="70264" y="75233"/>
                </a:lnTo>
                <a:lnTo>
                  <a:pt x="33112" y="55054"/>
                </a:lnTo>
                <a:lnTo>
                  <a:pt x="8749" y="29465"/>
                </a:lnTo>
                <a:lnTo>
                  <a:pt x="0" y="0"/>
                </a:lnTo>
              </a:path>
            </a:pathLst>
          </a:custGeom>
          <a:ln w="9525">
            <a:solidFill>
              <a:srgbClr val="F69240"/>
            </a:solidFill>
          </a:ln>
        </p:spPr>
        <p:txBody>
          <a:bodyPr wrap="square" lIns="0" tIns="0" rIns="0" bIns="0" rtlCol="0"/>
          <a:lstStyle/>
          <a:p>
            <a:endParaRPr sz="1350"/>
          </a:p>
        </p:txBody>
      </p:sp>
      <p:sp>
        <p:nvSpPr>
          <p:cNvPr id="81" name="object 81"/>
          <p:cNvSpPr/>
          <p:nvPr/>
        </p:nvSpPr>
        <p:spPr>
          <a:xfrm>
            <a:off x="2789802" y="3435845"/>
            <a:ext cx="257651" cy="419576"/>
          </a:xfrm>
          <a:custGeom>
            <a:avLst/>
            <a:gdLst/>
            <a:ahLst/>
            <a:cxnLst/>
            <a:rect l="l" t="t" r="r" b="b"/>
            <a:pathLst>
              <a:path w="343535" h="559435">
                <a:moveTo>
                  <a:pt x="0" y="93217"/>
                </a:moveTo>
                <a:lnTo>
                  <a:pt x="33117" y="38163"/>
                </a:lnTo>
                <a:lnTo>
                  <a:pt x="70272" y="17984"/>
                </a:lnTo>
                <a:lnTo>
                  <a:pt x="117389" y="4752"/>
                </a:lnTo>
                <a:lnTo>
                  <a:pt x="171640" y="0"/>
                </a:lnTo>
                <a:lnTo>
                  <a:pt x="225890" y="4752"/>
                </a:lnTo>
                <a:lnTo>
                  <a:pt x="273003" y="17984"/>
                </a:lnTo>
                <a:lnTo>
                  <a:pt x="310155" y="38163"/>
                </a:lnTo>
                <a:lnTo>
                  <a:pt x="334519" y="63752"/>
                </a:lnTo>
                <a:lnTo>
                  <a:pt x="343268" y="93217"/>
                </a:lnTo>
                <a:lnTo>
                  <a:pt x="343268" y="466077"/>
                </a:lnTo>
                <a:lnTo>
                  <a:pt x="310155" y="521131"/>
                </a:lnTo>
                <a:lnTo>
                  <a:pt x="273003" y="541310"/>
                </a:lnTo>
                <a:lnTo>
                  <a:pt x="225890" y="554543"/>
                </a:lnTo>
                <a:lnTo>
                  <a:pt x="171640" y="559295"/>
                </a:lnTo>
                <a:lnTo>
                  <a:pt x="117389" y="554543"/>
                </a:lnTo>
                <a:lnTo>
                  <a:pt x="70272" y="541310"/>
                </a:lnTo>
                <a:lnTo>
                  <a:pt x="33117" y="521131"/>
                </a:lnTo>
                <a:lnTo>
                  <a:pt x="8750" y="495542"/>
                </a:lnTo>
                <a:lnTo>
                  <a:pt x="0" y="466077"/>
                </a:lnTo>
                <a:lnTo>
                  <a:pt x="0" y="93217"/>
                </a:lnTo>
                <a:close/>
              </a:path>
            </a:pathLst>
          </a:custGeom>
          <a:ln w="9525">
            <a:solidFill>
              <a:srgbClr val="F69240"/>
            </a:solidFill>
          </a:ln>
        </p:spPr>
        <p:txBody>
          <a:bodyPr wrap="square" lIns="0" tIns="0" rIns="0" bIns="0" rtlCol="0"/>
          <a:lstStyle/>
          <a:p>
            <a:endParaRPr sz="1350"/>
          </a:p>
        </p:txBody>
      </p:sp>
      <p:sp>
        <p:nvSpPr>
          <p:cNvPr id="82" name="object 82"/>
          <p:cNvSpPr/>
          <p:nvPr/>
        </p:nvSpPr>
        <p:spPr>
          <a:xfrm>
            <a:off x="2868930" y="3529584"/>
            <a:ext cx="328040" cy="490346"/>
          </a:xfrm>
          <a:prstGeom prst="rect">
            <a:avLst/>
          </a:prstGeom>
          <a:blipFill>
            <a:blip r:embed="rId27" cstate="print"/>
            <a:stretch>
              <a:fillRect/>
            </a:stretch>
          </a:blipFill>
        </p:spPr>
        <p:txBody>
          <a:bodyPr wrap="square" lIns="0" tIns="0" rIns="0" bIns="0" rtlCol="0"/>
          <a:lstStyle/>
          <a:p>
            <a:endParaRPr sz="1350"/>
          </a:p>
        </p:txBody>
      </p:sp>
      <p:sp>
        <p:nvSpPr>
          <p:cNvPr id="83" name="object 83"/>
          <p:cNvSpPr/>
          <p:nvPr/>
        </p:nvSpPr>
        <p:spPr>
          <a:xfrm>
            <a:off x="2904097" y="3550149"/>
            <a:ext cx="257459" cy="419471"/>
          </a:xfrm>
          <a:prstGeom prst="rect">
            <a:avLst/>
          </a:prstGeom>
          <a:blipFill>
            <a:blip r:embed="rId26" cstate="print"/>
            <a:stretch>
              <a:fillRect/>
            </a:stretch>
          </a:blipFill>
        </p:spPr>
        <p:txBody>
          <a:bodyPr wrap="square" lIns="0" tIns="0" rIns="0" bIns="0" rtlCol="0"/>
          <a:lstStyle/>
          <a:p>
            <a:endParaRPr sz="1350"/>
          </a:p>
        </p:txBody>
      </p:sp>
      <p:sp>
        <p:nvSpPr>
          <p:cNvPr id="84" name="object 84"/>
          <p:cNvSpPr/>
          <p:nvPr/>
        </p:nvSpPr>
        <p:spPr>
          <a:xfrm>
            <a:off x="2904105" y="3620058"/>
            <a:ext cx="257651" cy="70009"/>
          </a:xfrm>
          <a:custGeom>
            <a:avLst/>
            <a:gdLst/>
            <a:ahLst/>
            <a:cxnLst/>
            <a:rect l="l" t="t" r="r" b="b"/>
            <a:pathLst>
              <a:path w="343535" h="93345">
                <a:moveTo>
                  <a:pt x="343268" y="0"/>
                </a:moveTo>
                <a:lnTo>
                  <a:pt x="310151" y="55054"/>
                </a:lnTo>
                <a:lnTo>
                  <a:pt x="272995" y="75233"/>
                </a:lnTo>
                <a:lnTo>
                  <a:pt x="225878" y="88465"/>
                </a:lnTo>
                <a:lnTo>
                  <a:pt x="171627" y="93218"/>
                </a:lnTo>
                <a:lnTo>
                  <a:pt x="117378" y="88465"/>
                </a:lnTo>
                <a:lnTo>
                  <a:pt x="70264" y="75233"/>
                </a:lnTo>
                <a:lnTo>
                  <a:pt x="33112" y="55054"/>
                </a:lnTo>
                <a:lnTo>
                  <a:pt x="8749" y="29465"/>
                </a:lnTo>
                <a:lnTo>
                  <a:pt x="0" y="0"/>
                </a:lnTo>
              </a:path>
            </a:pathLst>
          </a:custGeom>
          <a:ln w="9525">
            <a:solidFill>
              <a:srgbClr val="F69240"/>
            </a:solidFill>
          </a:ln>
        </p:spPr>
        <p:txBody>
          <a:bodyPr wrap="square" lIns="0" tIns="0" rIns="0" bIns="0" rtlCol="0"/>
          <a:lstStyle/>
          <a:p>
            <a:endParaRPr sz="1350"/>
          </a:p>
        </p:txBody>
      </p:sp>
      <p:sp>
        <p:nvSpPr>
          <p:cNvPr id="85" name="object 85"/>
          <p:cNvSpPr/>
          <p:nvPr/>
        </p:nvSpPr>
        <p:spPr>
          <a:xfrm>
            <a:off x="2904102" y="3550145"/>
            <a:ext cx="257651" cy="419576"/>
          </a:xfrm>
          <a:custGeom>
            <a:avLst/>
            <a:gdLst/>
            <a:ahLst/>
            <a:cxnLst/>
            <a:rect l="l" t="t" r="r" b="b"/>
            <a:pathLst>
              <a:path w="343535" h="559435">
                <a:moveTo>
                  <a:pt x="0" y="93217"/>
                </a:moveTo>
                <a:lnTo>
                  <a:pt x="33117" y="38163"/>
                </a:lnTo>
                <a:lnTo>
                  <a:pt x="70272" y="17984"/>
                </a:lnTo>
                <a:lnTo>
                  <a:pt x="117389" y="4752"/>
                </a:lnTo>
                <a:lnTo>
                  <a:pt x="171640" y="0"/>
                </a:lnTo>
                <a:lnTo>
                  <a:pt x="225890" y="4752"/>
                </a:lnTo>
                <a:lnTo>
                  <a:pt x="273003" y="17984"/>
                </a:lnTo>
                <a:lnTo>
                  <a:pt x="310155" y="38163"/>
                </a:lnTo>
                <a:lnTo>
                  <a:pt x="334519" y="63752"/>
                </a:lnTo>
                <a:lnTo>
                  <a:pt x="343268" y="93217"/>
                </a:lnTo>
                <a:lnTo>
                  <a:pt x="343268" y="466077"/>
                </a:lnTo>
                <a:lnTo>
                  <a:pt x="310155" y="521131"/>
                </a:lnTo>
                <a:lnTo>
                  <a:pt x="273003" y="541310"/>
                </a:lnTo>
                <a:lnTo>
                  <a:pt x="225890" y="554543"/>
                </a:lnTo>
                <a:lnTo>
                  <a:pt x="171640" y="559295"/>
                </a:lnTo>
                <a:lnTo>
                  <a:pt x="117389" y="554543"/>
                </a:lnTo>
                <a:lnTo>
                  <a:pt x="70272" y="541310"/>
                </a:lnTo>
                <a:lnTo>
                  <a:pt x="33117" y="521131"/>
                </a:lnTo>
                <a:lnTo>
                  <a:pt x="8750" y="495542"/>
                </a:lnTo>
                <a:lnTo>
                  <a:pt x="0" y="466077"/>
                </a:lnTo>
                <a:lnTo>
                  <a:pt x="0" y="93217"/>
                </a:lnTo>
                <a:close/>
              </a:path>
            </a:pathLst>
          </a:custGeom>
          <a:ln w="9525">
            <a:solidFill>
              <a:srgbClr val="F69240"/>
            </a:solidFill>
          </a:ln>
        </p:spPr>
        <p:txBody>
          <a:bodyPr wrap="square" lIns="0" tIns="0" rIns="0" bIns="0" rtlCol="0"/>
          <a:lstStyle/>
          <a:p>
            <a:endParaRPr sz="1350"/>
          </a:p>
        </p:txBody>
      </p:sp>
      <p:sp>
        <p:nvSpPr>
          <p:cNvPr id="86" name="object 86"/>
          <p:cNvSpPr/>
          <p:nvPr/>
        </p:nvSpPr>
        <p:spPr>
          <a:xfrm>
            <a:off x="2983230" y="3643884"/>
            <a:ext cx="328031" cy="490346"/>
          </a:xfrm>
          <a:prstGeom prst="rect">
            <a:avLst/>
          </a:prstGeom>
          <a:blipFill>
            <a:blip r:embed="rId28" cstate="print"/>
            <a:stretch>
              <a:fillRect/>
            </a:stretch>
          </a:blipFill>
        </p:spPr>
        <p:txBody>
          <a:bodyPr wrap="square" lIns="0" tIns="0" rIns="0" bIns="0" rtlCol="0"/>
          <a:lstStyle/>
          <a:p>
            <a:endParaRPr sz="1350"/>
          </a:p>
        </p:txBody>
      </p:sp>
      <p:sp>
        <p:nvSpPr>
          <p:cNvPr id="87" name="object 87"/>
          <p:cNvSpPr/>
          <p:nvPr/>
        </p:nvSpPr>
        <p:spPr>
          <a:xfrm>
            <a:off x="3018406" y="3664449"/>
            <a:ext cx="257451" cy="419471"/>
          </a:xfrm>
          <a:prstGeom prst="rect">
            <a:avLst/>
          </a:prstGeom>
          <a:blipFill>
            <a:blip r:embed="rId26" cstate="print"/>
            <a:stretch>
              <a:fillRect/>
            </a:stretch>
          </a:blipFill>
        </p:spPr>
        <p:txBody>
          <a:bodyPr wrap="square" lIns="0" tIns="0" rIns="0" bIns="0" rtlCol="0"/>
          <a:lstStyle/>
          <a:p>
            <a:endParaRPr sz="1350"/>
          </a:p>
        </p:txBody>
      </p:sp>
      <p:sp>
        <p:nvSpPr>
          <p:cNvPr id="88" name="object 88"/>
          <p:cNvSpPr/>
          <p:nvPr/>
        </p:nvSpPr>
        <p:spPr>
          <a:xfrm>
            <a:off x="3018405" y="3734358"/>
            <a:ext cx="257651" cy="70009"/>
          </a:xfrm>
          <a:custGeom>
            <a:avLst/>
            <a:gdLst/>
            <a:ahLst/>
            <a:cxnLst/>
            <a:rect l="l" t="t" r="r" b="b"/>
            <a:pathLst>
              <a:path w="343535" h="93345">
                <a:moveTo>
                  <a:pt x="343268" y="0"/>
                </a:moveTo>
                <a:lnTo>
                  <a:pt x="310151" y="55054"/>
                </a:lnTo>
                <a:lnTo>
                  <a:pt x="272995" y="75233"/>
                </a:lnTo>
                <a:lnTo>
                  <a:pt x="225878" y="88465"/>
                </a:lnTo>
                <a:lnTo>
                  <a:pt x="171627" y="93218"/>
                </a:lnTo>
                <a:lnTo>
                  <a:pt x="117378" y="88465"/>
                </a:lnTo>
                <a:lnTo>
                  <a:pt x="70264" y="75233"/>
                </a:lnTo>
                <a:lnTo>
                  <a:pt x="33112" y="55054"/>
                </a:lnTo>
                <a:lnTo>
                  <a:pt x="8749" y="29465"/>
                </a:lnTo>
                <a:lnTo>
                  <a:pt x="0" y="0"/>
                </a:lnTo>
              </a:path>
            </a:pathLst>
          </a:custGeom>
          <a:ln w="9525">
            <a:solidFill>
              <a:srgbClr val="F69240"/>
            </a:solidFill>
          </a:ln>
        </p:spPr>
        <p:txBody>
          <a:bodyPr wrap="square" lIns="0" tIns="0" rIns="0" bIns="0" rtlCol="0"/>
          <a:lstStyle/>
          <a:p>
            <a:endParaRPr sz="1350"/>
          </a:p>
        </p:txBody>
      </p:sp>
      <p:sp>
        <p:nvSpPr>
          <p:cNvPr id="89" name="object 89"/>
          <p:cNvSpPr/>
          <p:nvPr/>
        </p:nvSpPr>
        <p:spPr>
          <a:xfrm>
            <a:off x="3018402" y="3664445"/>
            <a:ext cx="257651" cy="419576"/>
          </a:xfrm>
          <a:custGeom>
            <a:avLst/>
            <a:gdLst/>
            <a:ahLst/>
            <a:cxnLst/>
            <a:rect l="l" t="t" r="r" b="b"/>
            <a:pathLst>
              <a:path w="343535" h="559435">
                <a:moveTo>
                  <a:pt x="0" y="93217"/>
                </a:moveTo>
                <a:lnTo>
                  <a:pt x="33117" y="38163"/>
                </a:lnTo>
                <a:lnTo>
                  <a:pt x="70272" y="17984"/>
                </a:lnTo>
                <a:lnTo>
                  <a:pt x="117389" y="4752"/>
                </a:lnTo>
                <a:lnTo>
                  <a:pt x="171640" y="0"/>
                </a:lnTo>
                <a:lnTo>
                  <a:pt x="225890" y="4752"/>
                </a:lnTo>
                <a:lnTo>
                  <a:pt x="273003" y="17984"/>
                </a:lnTo>
                <a:lnTo>
                  <a:pt x="310155" y="38163"/>
                </a:lnTo>
                <a:lnTo>
                  <a:pt x="334519" y="63752"/>
                </a:lnTo>
                <a:lnTo>
                  <a:pt x="343268" y="93217"/>
                </a:lnTo>
                <a:lnTo>
                  <a:pt x="343268" y="466077"/>
                </a:lnTo>
                <a:lnTo>
                  <a:pt x="310155" y="521131"/>
                </a:lnTo>
                <a:lnTo>
                  <a:pt x="273003" y="541310"/>
                </a:lnTo>
                <a:lnTo>
                  <a:pt x="225890" y="554543"/>
                </a:lnTo>
                <a:lnTo>
                  <a:pt x="171640" y="559295"/>
                </a:lnTo>
                <a:lnTo>
                  <a:pt x="117389" y="554543"/>
                </a:lnTo>
                <a:lnTo>
                  <a:pt x="70272" y="541310"/>
                </a:lnTo>
                <a:lnTo>
                  <a:pt x="33117" y="521131"/>
                </a:lnTo>
                <a:lnTo>
                  <a:pt x="8750" y="495542"/>
                </a:lnTo>
                <a:lnTo>
                  <a:pt x="0" y="466077"/>
                </a:lnTo>
                <a:lnTo>
                  <a:pt x="0" y="93217"/>
                </a:lnTo>
                <a:close/>
              </a:path>
            </a:pathLst>
          </a:custGeom>
          <a:ln w="9525">
            <a:solidFill>
              <a:srgbClr val="F69240"/>
            </a:solidFill>
          </a:ln>
        </p:spPr>
        <p:txBody>
          <a:bodyPr wrap="square" lIns="0" tIns="0" rIns="0" bIns="0" rtlCol="0"/>
          <a:lstStyle/>
          <a:p>
            <a:endParaRPr sz="1350"/>
          </a:p>
        </p:txBody>
      </p:sp>
      <p:sp>
        <p:nvSpPr>
          <p:cNvPr id="90" name="object 90"/>
          <p:cNvSpPr txBox="1"/>
          <p:nvPr/>
        </p:nvSpPr>
        <p:spPr>
          <a:xfrm>
            <a:off x="3344461" y="3679301"/>
            <a:ext cx="367665" cy="415498"/>
          </a:xfrm>
          <a:prstGeom prst="rect">
            <a:avLst/>
          </a:prstGeom>
        </p:spPr>
        <p:txBody>
          <a:bodyPr vert="horz" wrap="square" lIns="0" tIns="0" rIns="0" bIns="0" rtlCol="0">
            <a:spAutoFit/>
          </a:bodyPr>
          <a:lstStyle/>
          <a:p>
            <a:pPr marL="39052" marR="3810" indent="-30004" algn="just"/>
            <a:r>
              <a:rPr sz="900" i="1" spc="-199" dirty="0">
                <a:solidFill>
                  <a:srgbClr val="17375E"/>
                </a:solidFill>
                <a:latin typeface="Arial"/>
                <a:cs typeface="Arial"/>
              </a:rPr>
              <a:t>S</a:t>
            </a:r>
            <a:r>
              <a:rPr sz="900" i="1" spc="41" dirty="0">
                <a:solidFill>
                  <a:srgbClr val="17375E"/>
                </a:solidFill>
                <a:latin typeface="Arial"/>
                <a:cs typeface="Arial"/>
              </a:rPr>
              <a:t>t</a:t>
            </a:r>
            <a:r>
              <a:rPr sz="900" i="1" spc="-34" dirty="0">
                <a:solidFill>
                  <a:srgbClr val="17375E"/>
                </a:solidFill>
                <a:latin typeface="Arial"/>
                <a:cs typeface="Arial"/>
              </a:rPr>
              <a:t>ag</a:t>
            </a:r>
            <a:r>
              <a:rPr sz="900" i="1" spc="-15" dirty="0">
                <a:solidFill>
                  <a:srgbClr val="17375E"/>
                </a:solidFill>
                <a:latin typeface="Arial"/>
                <a:cs typeface="Arial"/>
              </a:rPr>
              <a:t>i</a:t>
            </a:r>
            <a:r>
              <a:rPr sz="900" i="1" spc="-38" dirty="0">
                <a:solidFill>
                  <a:srgbClr val="17375E"/>
                </a:solidFill>
                <a:latin typeface="Arial"/>
                <a:cs typeface="Arial"/>
              </a:rPr>
              <a:t>ng  </a:t>
            </a:r>
            <a:r>
              <a:rPr sz="900" i="1" spc="-75" dirty="0">
                <a:solidFill>
                  <a:srgbClr val="17375E"/>
                </a:solidFill>
                <a:latin typeface="Arial"/>
                <a:cs typeface="Arial"/>
              </a:rPr>
              <a:t>Tables  </a:t>
            </a:r>
            <a:r>
              <a:rPr sz="900" i="1" spc="11" dirty="0">
                <a:solidFill>
                  <a:srgbClr val="17375E"/>
                </a:solidFill>
                <a:latin typeface="Arial"/>
                <a:cs typeface="Arial"/>
              </a:rPr>
              <a:t>&amp;</a:t>
            </a:r>
            <a:r>
              <a:rPr sz="900" i="1" spc="-120" dirty="0">
                <a:solidFill>
                  <a:srgbClr val="17375E"/>
                </a:solidFill>
                <a:latin typeface="Arial"/>
                <a:cs typeface="Arial"/>
              </a:rPr>
              <a:t> </a:t>
            </a:r>
            <a:r>
              <a:rPr sz="900" i="1" spc="-135" dirty="0">
                <a:solidFill>
                  <a:srgbClr val="17375E"/>
                </a:solidFill>
                <a:latin typeface="Arial"/>
                <a:cs typeface="Arial"/>
              </a:rPr>
              <a:t>ODS</a:t>
            </a:r>
            <a:endParaRPr sz="900">
              <a:latin typeface="Arial"/>
              <a:cs typeface="Arial"/>
            </a:endParaRPr>
          </a:p>
        </p:txBody>
      </p:sp>
      <p:sp>
        <p:nvSpPr>
          <p:cNvPr id="91" name="object 91"/>
          <p:cNvSpPr/>
          <p:nvPr/>
        </p:nvSpPr>
        <p:spPr>
          <a:xfrm>
            <a:off x="3491880" y="2955051"/>
            <a:ext cx="481489" cy="534829"/>
          </a:xfrm>
          <a:custGeom>
            <a:avLst/>
            <a:gdLst/>
            <a:ahLst/>
            <a:cxnLst/>
            <a:rect l="l" t="t" r="r" b="b"/>
            <a:pathLst>
              <a:path w="641985" h="713104">
                <a:moveTo>
                  <a:pt x="0" y="713066"/>
                </a:moveTo>
                <a:lnTo>
                  <a:pt x="641769" y="0"/>
                </a:lnTo>
              </a:path>
            </a:pathLst>
          </a:custGeom>
          <a:ln w="9525">
            <a:solidFill>
              <a:srgbClr val="4A7EBB"/>
            </a:solidFill>
          </a:ln>
        </p:spPr>
        <p:txBody>
          <a:bodyPr wrap="square" lIns="0" tIns="0" rIns="0" bIns="0" rtlCol="0"/>
          <a:lstStyle/>
          <a:p>
            <a:endParaRPr sz="1350"/>
          </a:p>
        </p:txBody>
      </p:sp>
      <p:sp>
        <p:nvSpPr>
          <p:cNvPr id="92" name="object 92"/>
          <p:cNvSpPr/>
          <p:nvPr/>
        </p:nvSpPr>
        <p:spPr>
          <a:xfrm>
            <a:off x="3910195" y="2955050"/>
            <a:ext cx="63341" cy="64770"/>
          </a:xfrm>
          <a:custGeom>
            <a:avLst/>
            <a:gdLst/>
            <a:ahLst/>
            <a:cxnLst/>
            <a:rect l="l" t="t" r="r" b="b"/>
            <a:pathLst>
              <a:path w="84454" h="86360">
                <a:moveTo>
                  <a:pt x="66078" y="86372"/>
                </a:moveTo>
                <a:lnTo>
                  <a:pt x="84010" y="0"/>
                </a:lnTo>
                <a:lnTo>
                  <a:pt x="0" y="26898"/>
                </a:lnTo>
              </a:path>
            </a:pathLst>
          </a:custGeom>
          <a:ln w="9524">
            <a:solidFill>
              <a:srgbClr val="4A7EBB"/>
            </a:solidFill>
          </a:ln>
        </p:spPr>
        <p:txBody>
          <a:bodyPr wrap="square" lIns="0" tIns="0" rIns="0" bIns="0" rtlCol="0"/>
          <a:lstStyle/>
          <a:p>
            <a:endParaRPr sz="1350"/>
          </a:p>
        </p:txBody>
      </p:sp>
      <p:sp>
        <p:nvSpPr>
          <p:cNvPr id="93" name="object 93"/>
          <p:cNvSpPr/>
          <p:nvPr/>
        </p:nvSpPr>
        <p:spPr>
          <a:xfrm>
            <a:off x="5436096" y="2735897"/>
            <a:ext cx="1019651" cy="321944"/>
          </a:xfrm>
          <a:custGeom>
            <a:avLst/>
            <a:gdLst/>
            <a:ahLst/>
            <a:cxnLst/>
            <a:rect l="l" t="t" r="r" b="b"/>
            <a:pathLst>
              <a:path w="1359534" h="429260">
                <a:moveTo>
                  <a:pt x="0" y="429209"/>
                </a:moveTo>
                <a:lnTo>
                  <a:pt x="1359154" y="0"/>
                </a:lnTo>
              </a:path>
            </a:pathLst>
          </a:custGeom>
          <a:ln w="9525">
            <a:solidFill>
              <a:srgbClr val="4A7EBB"/>
            </a:solidFill>
          </a:ln>
        </p:spPr>
        <p:txBody>
          <a:bodyPr wrap="square" lIns="0" tIns="0" rIns="0" bIns="0" rtlCol="0"/>
          <a:lstStyle/>
          <a:p>
            <a:endParaRPr sz="1350"/>
          </a:p>
        </p:txBody>
      </p:sp>
      <p:sp>
        <p:nvSpPr>
          <p:cNvPr id="94" name="object 94"/>
          <p:cNvSpPr/>
          <p:nvPr/>
        </p:nvSpPr>
        <p:spPr>
          <a:xfrm>
            <a:off x="6390931" y="2721321"/>
            <a:ext cx="64770" cy="63818"/>
          </a:xfrm>
          <a:custGeom>
            <a:avLst/>
            <a:gdLst/>
            <a:ahLst/>
            <a:cxnLst/>
            <a:rect l="l" t="t" r="r" b="b"/>
            <a:pathLst>
              <a:path w="86359" h="85089">
                <a:moveTo>
                  <a:pt x="26771" y="84772"/>
                </a:moveTo>
                <a:lnTo>
                  <a:pt x="86042" y="19431"/>
                </a:lnTo>
                <a:lnTo>
                  <a:pt x="0" y="0"/>
                </a:lnTo>
              </a:path>
            </a:pathLst>
          </a:custGeom>
          <a:ln w="9525">
            <a:solidFill>
              <a:srgbClr val="4A7EBB"/>
            </a:solidFill>
          </a:ln>
        </p:spPr>
        <p:txBody>
          <a:bodyPr wrap="square" lIns="0" tIns="0" rIns="0" bIns="0" rtlCol="0"/>
          <a:lstStyle/>
          <a:p>
            <a:endParaRPr sz="1350"/>
          </a:p>
        </p:txBody>
      </p:sp>
      <p:sp>
        <p:nvSpPr>
          <p:cNvPr id="97" name="object 15"/>
          <p:cNvSpPr txBox="1"/>
          <p:nvPr/>
        </p:nvSpPr>
        <p:spPr>
          <a:xfrm>
            <a:off x="6141919" y="1453584"/>
            <a:ext cx="581978" cy="207749"/>
          </a:xfrm>
          <a:prstGeom prst="rect">
            <a:avLst/>
          </a:prstGeom>
        </p:spPr>
        <p:txBody>
          <a:bodyPr vert="horz" wrap="square" lIns="0" tIns="0" rIns="0" bIns="0" rtlCol="0">
            <a:spAutoFit/>
          </a:bodyPr>
          <a:lstStyle/>
          <a:p>
            <a:pPr marL="9525"/>
            <a:r>
              <a:rPr sz="1350" i="1" spc="-79" dirty="0">
                <a:latin typeface="Arial"/>
                <a:cs typeface="Arial"/>
              </a:rPr>
              <a:t>Analysis</a:t>
            </a:r>
            <a:endParaRPr sz="1350" dirty="0">
              <a:latin typeface="Arial"/>
              <a:cs typeface="Arial"/>
            </a:endParaRPr>
          </a:p>
        </p:txBody>
      </p:sp>
      <p:sp>
        <p:nvSpPr>
          <p:cNvPr id="98" name="object 76"/>
          <p:cNvSpPr txBox="1"/>
          <p:nvPr/>
        </p:nvSpPr>
        <p:spPr>
          <a:xfrm>
            <a:off x="2577731" y="1453515"/>
            <a:ext cx="904875" cy="207749"/>
          </a:xfrm>
          <a:prstGeom prst="rect">
            <a:avLst/>
          </a:prstGeom>
        </p:spPr>
        <p:txBody>
          <a:bodyPr vert="horz" wrap="square" lIns="0" tIns="0" rIns="0" bIns="0" rtlCol="0">
            <a:spAutoFit/>
          </a:bodyPr>
          <a:lstStyle/>
          <a:p>
            <a:pPr marL="9525"/>
            <a:r>
              <a:rPr sz="1350" i="1" spc="-56" dirty="0">
                <a:latin typeface="Arial"/>
                <a:cs typeface="Arial"/>
              </a:rPr>
              <a:t>Data</a:t>
            </a:r>
            <a:r>
              <a:rPr sz="1350" i="1" spc="-113" dirty="0">
                <a:latin typeface="Arial"/>
                <a:cs typeface="Arial"/>
              </a:rPr>
              <a:t> </a:t>
            </a:r>
            <a:r>
              <a:rPr sz="1350" i="1" spc="-53" dirty="0">
                <a:latin typeface="Arial"/>
                <a:cs typeface="Arial"/>
              </a:rPr>
              <a:t>staging</a:t>
            </a:r>
            <a:endParaRPr sz="1350" dirty="0">
              <a:latin typeface="Arial"/>
              <a:cs typeface="Arial"/>
            </a:endParaRPr>
          </a:p>
        </p:txBody>
      </p:sp>
    </p:spTree>
    <p:extLst>
      <p:ext uri="{BB962C8B-B14F-4D97-AF65-F5344CB8AC3E}">
        <p14:creationId xmlns:p14="http://schemas.microsoft.com/office/powerpoint/2010/main" val="892227647"/>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677049" y="1338007"/>
            <a:ext cx="7584081" cy="3300904"/>
          </a:xfrm>
          <a:prstGeom prst="rect">
            <a:avLst/>
          </a:prstGeom>
        </p:spPr>
        <p:txBody>
          <a:bodyPr vert="horz" wrap="square" lIns="0" tIns="0" rIns="0" bIns="0" rtlCol="0">
            <a:spAutoFit/>
          </a:bodyPr>
          <a:lstStyle/>
          <a:p>
            <a:pPr marL="266700" indent="-257175">
              <a:spcBef>
                <a:spcPts val="1200"/>
              </a:spcBef>
              <a:buChar char="•"/>
              <a:tabLst>
                <a:tab pos="266224" algn="l"/>
                <a:tab pos="266700" algn="l"/>
              </a:tabLst>
            </a:pPr>
            <a:r>
              <a:rPr sz="1950" b="1" spc="-109" dirty="0">
                <a:latin typeface="Verdana" panose="020B0604030504040204" pitchFamily="34" charset="0"/>
                <a:ea typeface="Verdana" panose="020B0604030504040204" pitchFamily="34" charset="0"/>
                <a:cs typeface="Arial"/>
              </a:rPr>
              <a:t>Reconciled </a:t>
            </a:r>
            <a:r>
              <a:rPr sz="1950" b="1" spc="-75" dirty="0">
                <a:latin typeface="Verdana" panose="020B0604030504040204" pitchFamily="34" charset="0"/>
                <a:ea typeface="Verdana" panose="020B0604030504040204" pitchFamily="34" charset="0"/>
                <a:cs typeface="Arial"/>
              </a:rPr>
              <a:t>data</a:t>
            </a:r>
            <a:r>
              <a:rPr sz="1950" b="1" spc="-172" dirty="0">
                <a:latin typeface="Verdana" panose="020B0604030504040204" pitchFamily="34" charset="0"/>
                <a:ea typeface="Verdana" panose="020B0604030504040204" pitchFamily="34" charset="0"/>
                <a:cs typeface="Arial"/>
              </a:rPr>
              <a:t> </a:t>
            </a:r>
            <a:r>
              <a:rPr sz="1950" b="1" spc="-75" dirty="0">
                <a:latin typeface="Verdana" panose="020B0604030504040204" pitchFamily="34" charset="0"/>
                <a:ea typeface="Verdana" panose="020B0604030504040204" pitchFamily="34" charset="0"/>
                <a:cs typeface="Arial"/>
              </a:rPr>
              <a:t>layer</a:t>
            </a:r>
            <a:endParaRPr sz="1950" b="1" dirty="0">
              <a:latin typeface="Verdana" panose="020B0604030504040204" pitchFamily="34" charset="0"/>
              <a:ea typeface="Verdana" panose="020B0604030504040204" pitchFamily="34" charset="0"/>
              <a:cs typeface="Arial"/>
            </a:endParaRPr>
          </a:p>
          <a:p>
            <a:pPr marL="567214" marR="30956" lvl="1" indent="-214789">
              <a:lnSpc>
                <a:spcPts val="1785"/>
              </a:lnSpc>
              <a:spcBef>
                <a:spcPts val="1200"/>
              </a:spcBef>
              <a:buChar char="–"/>
              <a:tabLst>
                <a:tab pos="567214" algn="l"/>
                <a:tab pos="567690" algn="l"/>
              </a:tabLst>
            </a:pPr>
            <a:r>
              <a:rPr lang="sv-SE" sz="1650" spc="-124" dirty="0" err="1" smtClean="0">
                <a:latin typeface="Verdana" panose="020B0604030504040204" pitchFamily="34" charset="0"/>
                <a:ea typeface="Verdana" panose="020B0604030504040204" pitchFamily="34" charset="0"/>
                <a:cs typeface="Arial"/>
              </a:rPr>
              <a:t>Can</a:t>
            </a:r>
            <a:r>
              <a:rPr lang="sv-SE" sz="1650" spc="-124" dirty="0" smtClean="0">
                <a:latin typeface="Verdana" panose="020B0604030504040204" pitchFamily="34" charset="0"/>
                <a:ea typeface="Verdana" panose="020B0604030504040204" pitchFamily="34" charset="0"/>
                <a:cs typeface="Arial"/>
              </a:rPr>
              <a:t> be a so </a:t>
            </a:r>
            <a:r>
              <a:rPr lang="sv-SE" sz="1650" spc="-124" dirty="0" err="1" smtClean="0">
                <a:latin typeface="Verdana" panose="020B0604030504040204" pitchFamily="34" charset="0"/>
                <a:ea typeface="Verdana" panose="020B0604030504040204" pitchFamily="34" charset="0"/>
                <a:cs typeface="Arial"/>
              </a:rPr>
              <a:t>called</a:t>
            </a:r>
            <a:r>
              <a:rPr sz="1650" spc="-124" dirty="0" smtClean="0">
                <a:latin typeface="Verdana" panose="020B0604030504040204" pitchFamily="34" charset="0"/>
                <a:ea typeface="Verdana" panose="020B0604030504040204" pitchFamily="34" charset="0"/>
                <a:cs typeface="Arial"/>
              </a:rPr>
              <a:t> </a:t>
            </a:r>
            <a:r>
              <a:rPr sz="1650" spc="-60" dirty="0">
                <a:latin typeface="Verdana" panose="020B0604030504040204" pitchFamily="34" charset="0"/>
                <a:ea typeface="Verdana" panose="020B0604030504040204" pitchFamily="34" charset="0"/>
                <a:cs typeface="Arial"/>
              </a:rPr>
              <a:t>Operational </a:t>
            </a:r>
            <a:r>
              <a:rPr sz="1650" spc="-98" dirty="0">
                <a:latin typeface="Verdana" panose="020B0604030504040204" pitchFamily="34" charset="0"/>
                <a:ea typeface="Verdana" panose="020B0604030504040204" pitchFamily="34" charset="0"/>
                <a:cs typeface="Arial"/>
              </a:rPr>
              <a:t>Data </a:t>
            </a:r>
            <a:r>
              <a:rPr sz="1650" spc="-86" dirty="0">
                <a:latin typeface="Verdana" panose="020B0604030504040204" pitchFamily="34" charset="0"/>
                <a:ea typeface="Verdana" panose="020B0604030504040204" pitchFamily="34" charset="0"/>
                <a:cs typeface="Arial"/>
              </a:rPr>
              <a:t>Store  </a:t>
            </a:r>
            <a:r>
              <a:rPr sz="1650" spc="-169" dirty="0">
                <a:latin typeface="Verdana" panose="020B0604030504040204" pitchFamily="34" charset="0"/>
                <a:ea typeface="Verdana" panose="020B0604030504040204" pitchFamily="34" charset="0"/>
                <a:cs typeface="Arial"/>
              </a:rPr>
              <a:t>(ODS</a:t>
            </a:r>
            <a:r>
              <a:rPr sz="1650" spc="-169" dirty="0" smtClean="0">
                <a:latin typeface="Verdana" panose="020B0604030504040204" pitchFamily="34" charset="0"/>
                <a:ea typeface="Verdana" panose="020B0604030504040204" pitchFamily="34" charset="0"/>
                <a:cs typeface="Arial"/>
              </a:rPr>
              <a:t>)</a:t>
            </a:r>
            <a:r>
              <a:rPr lang="sv-SE" sz="1650" spc="-169" dirty="0" smtClean="0">
                <a:latin typeface="Verdana" panose="020B0604030504040204" pitchFamily="34" charset="0"/>
                <a:ea typeface="Verdana" panose="020B0604030504040204" pitchFamily="34" charset="0"/>
                <a:cs typeface="Arial"/>
              </a:rPr>
              <a:t> </a:t>
            </a:r>
          </a:p>
          <a:p>
            <a:pPr marL="567214" marR="30956" lvl="1" indent="-214789">
              <a:lnSpc>
                <a:spcPts val="1785"/>
              </a:lnSpc>
              <a:spcBef>
                <a:spcPts val="1200"/>
              </a:spcBef>
              <a:buChar char="–"/>
              <a:tabLst>
                <a:tab pos="567214" algn="l"/>
                <a:tab pos="567690" algn="l"/>
              </a:tabLst>
            </a:pPr>
            <a:r>
              <a:rPr lang="sv-SE" sz="1650" spc="-169" dirty="0" smtClean="0">
                <a:latin typeface="Verdana" panose="020B0604030504040204" pitchFamily="34" charset="0"/>
                <a:ea typeface="Verdana" panose="020B0604030504040204" pitchFamily="34" charset="0"/>
                <a:cs typeface="Arial"/>
              </a:rPr>
              <a:t>ODS </a:t>
            </a:r>
            <a:r>
              <a:rPr lang="sv-SE" sz="1650" spc="-169" dirty="0" err="1" smtClean="0">
                <a:latin typeface="Verdana" panose="020B0604030504040204" pitchFamily="34" charset="0"/>
                <a:ea typeface="Verdana" panose="020B0604030504040204" pitchFamily="34" charset="0"/>
                <a:cs typeface="Arial"/>
              </a:rPr>
              <a:t>can</a:t>
            </a:r>
            <a:r>
              <a:rPr lang="sv-SE" sz="1650" spc="-169" dirty="0" smtClean="0">
                <a:latin typeface="Verdana" panose="020B0604030504040204" pitchFamily="34" charset="0"/>
                <a:ea typeface="Verdana" panose="020B0604030504040204" pitchFamily="34" charset="0"/>
                <a:cs typeface="Arial"/>
              </a:rPr>
              <a:t> be </a:t>
            </a:r>
            <a:r>
              <a:rPr lang="sv-SE" sz="1650" spc="-169" dirty="0" err="1" smtClean="0">
                <a:latin typeface="Verdana" panose="020B0604030504040204" pitchFamily="34" charset="0"/>
                <a:ea typeface="Verdana" panose="020B0604030504040204" pitchFamily="34" charset="0"/>
                <a:cs typeface="Arial"/>
              </a:rPr>
              <a:t>used</a:t>
            </a:r>
            <a:r>
              <a:rPr lang="sv-SE" sz="1650" spc="-169" dirty="0" smtClean="0">
                <a:latin typeface="Verdana" panose="020B0604030504040204" pitchFamily="34" charset="0"/>
                <a:ea typeface="Verdana" panose="020B0604030504040204" pitchFamily="34" charset="0"/>
                <a:cs typeface="Arial"/>
              </a:rPr>
              <a:t> in organisation </a:t>
            </a:r>
            <a:r>
              <a:rPr lang="sv-SE" sz="1650" spc="-169" dirty="0" err="1" smtClean="0">
                <a:latin typeface="Verdana" panose="020B0604030504040204" pitchFamily="34" charset="0"/>
                <a:ea typeface="Verdana" panose="020B0604030504040204" pitchFamily="34" charset="0"/>
                <a:cs typeface="Arial"/>
              </a:rPr>
              <a:t>if</a:t>
            </a:r>
            <a:r>
              <a:rPr lang="sv-SE" sz="1650" spc="-169" dirty="0" smtClean="0">
                <a:latin typeface="Verdana" panose="020B0604030504040204" pitchFamily="34" charset="0"/>
                <a:ea typeface="Verdana" panose="020B0604030504040204" pitchFamily="34" charset="0"/>
                <a:cs typeface="Arial"/>
              </a:rPr>
              <a:t> the </a:t>
            </a:r>
            <a:r>
              <a:rPr lang="sv-SE" sz="1650" spc="-169" dirty="0" err="1" smtClean="0">
                <a:latin typeface="Verdana" panose="020B0604030504040204" pitchFamily="34" charset="0"/>
                <a:ea typeface="Verdana" panose="020B0604030504040204" pitchFamily="34" charset="0"/>
                <a:cs typeface="Arial"/>
              </a:rPr>
              <a:t>organization</a:t>
            </a:r>
            <a:r>
              <a:rPr lang="sv-SE" sz="1650" spc="-169" dirty="0" smtClean="0">
                <a:latin typeface="Verdana" panose="020B0604030504040204" pitchFamily="34" charset="0"/>
                <a:ea typeface="Verdana" panose="020B0604030504040204" pitchFamily="34" charset="0"/>
                <a:cs typeface="Arial"/>
              </a:rPr>
              <a:t> </a:t>
            </a:r>
            <a:r>
              <a:rPr lang="sv-SE" sz="1650" spc="-169" dirty="0" err="1" smtClean="0">
                <a:latin typeface="Verdana" panose="020B0604030504040204" pitchFamily="34" charset="0"/>
                <a:ea typeface="Verdana" panose="020B0604030504040204" pitchFamily="34" charset="0"/>
                <a:cs typeface="Arial"/>
              </a:rPr>
              <a:t>need</a:t>
            </a:r>
            <a:r>
              <a:rPr lang="sv-SE" sz="1650" spc="-169" dirty="0" smtClean="0">
                <a:latin typeface="Verdana" panose="020B0604030504040204" pitchFamily="34" charset="0"/>
                <a:ea typeface="Verdana" panose="020B0604030504040204" pitchFamily="34" charset="0"/>
                <a:cs typeface="Arial"/>
              </a:rPr>
              <a:t> to access </a:t>
            </a:r>
            <a:r>
              <a:rPr lang="sv-SE" sz="1650" spc="-169" dirty="0" err="1" smtClean="0">
                <a:latin typeface="Verdana" panose="020B0604030504040204" pitchFamily="34" charset="0"/>
                <a:ea typeface="Verdana" panose="020B0604030504040204" pitchFamily="34" charset="0"/>
                <a:cs typeface="Arial"/>
              </a:rPr>
              <a:t>this</a:t>
            </a:r>
            <a:r>
              <a:rPr lang="sv-SE" sz="1650" spc="-169" dirty="0" smtClean="0">
                <a:latin typeface="Verdana" panose="020B0604030504040204" pitchFamily="34" charset="0"/>
                <a:ea typeface="Verdana" panose="020B0604030504040204" pitchFamily="34" charset="0"/>
                <a:cs typeface="Arial"/>
              </a:rPr>
              <a:t> data </a:t>
            </a:r>
            <a:r>
              <a:rPr lang="sv-SE" sz="1650" spc="-169" dirty="0" err="1" smtClean="0">
                <a:latin typeface="Verdana" panose="020B0604030504040204" pitchFamily="34" charset="0"/>
                <a:ea typeface="Verdana" panose="020B0604030504040204" pitchFamily="34" charset="0"/>
                <a:cs typeface="Arial"/>
              </a:rPr>
              <a:t>before</a:t>
            </a:r>
            <a:r>
              <a:rPr lang="sv-SE" sz="1650" spc="-169" dirty="0" smtClean="0">
                <a:latin typeface="Verdana" panose="020B0604030504040204" pitchFamily="34" charset="0"/>
                <a:ea typeface="Verdana" panose="020B0604030504040204" pitchFamily="34" charset="0"/>
                <a:cs typeface="Arial"/>
              </a:rPr>
              <a:t> it </a:t>
            </a:r>
            <a:r>
              <a:rPr lang="sv-SE" sz="1650" spc="-169" dirty="0" err="1" smtClean="0">
                <a:latin typeface="Verdana" panose="020B0604030504040204" pitchFamily="34" charset="0"/>
                <a:ea typeface="Verdana" panose="020B0604030504040204" pitchFamily="34" charset="0"/>
                <a:cs typeface="Arial"/>
              </a:rPr>
              <a:t>reach</a:t>
            </a:r>
            <a:r>
              <a:rPr lang="sv-SE" sz="1650" spc="-169" dirty="0" smtClean="0">
                <a:latin typeface="Verdana" panose="020B0604030504040204" pitchFamily="34" charset="0"/>
                <a:ea typeface="Verdana" panose="020B0604030504040204" pitchFamily="34" charset="0"/>
                <a:cs typeface="Arial"/>
              </a:rPr>
              <a:t> the DW – for </a:t>
            </a:r>
            <a:r>
              <a:rPr lang="sv-SE" sz="1650" spc="-169" dirty="0" err="1" smtClean="0">
                <a:latin typeface="Verdana" panose="020B0604030504040204" pitchFamily="34" charset="0"/>
                <a:ea typeface="Verdana" panose="020B0604030504040204" pitchFamily="34" charset="0"/>
                <a:cs typeface="Arial"/>
              </a:rPr>
              <a:t>example</a:t>
            </a:r>
            <a:r>
              <a:rPr lang="sv-SE" sz="1650" spc="-169" dirty="0" smtClean="0">
                <a:latin typeface="Verdana" panose="020B0604030504040204" pitchFamily="34" charset="0"/>
                <a:ea typeface="Verdana" panose="020B0604030504040204" pitchFamily="34" charset="0"/>
                <a:cs typeface="Arial"/>
              </a:rPr>
              <a:t> a bank </a:t>
            </a:r>
            <a:r>
              <a:rPr lang="sv-SE" sz="1650" spc="-169" dirty="0" err="1" smtClean="0">
                <a:latin typeface="Verdana" panose="020B0604030504040204" pitchFamily="34" charset="0"/>
                <a:ea typeface="Verdana" panose="020B0604030504040204" pitchFamily="34" charset="0"/>
                <a:cs typeface="Arial"/>
              </a:rPr>
              <a:t>needs</a:t>
            </a:r>
            <a:r>
              <a:rPr lang="sv-SE" sz="1650" spc="-169" dirty="0" smtClean="0">
                <a:latin typeface="Verdana" panose="020B0604030504040204" pitchFamily="34" charset="0"/>
                <a:ea typeface="Verdana" panose="020B0604030504040204" pitchFamily="34" charset="0"/>
                <a:cs typeface="Arial"/>
              </a:rPr>
              <a:t> to access data in the end </a:t>
            </a:r>
            <a:r>
              <a:rPr lang="sv-SE" sz="1650" spc="-169" dirty="0" err="1" smtClean="0">
                <a:latin typeface="Verdana" panose="020B0604030504040204" pitchFamily="34" charset="0"/>
                <a:ea typeface="Verdana" panose="020B0604030504040204" pitchFamily="34" charset="0"/>
                <a:cs typeface="Arial"/>
              </a:rPr>
              <a:t>of</a:t>
            </a:r>
            <a:r>
              <a:rPr lang="sv-SE" sz="1650" spc="-169" dirty="0" smtClean="0">
                <a:latin typeface="Verdana" panose="020B0604030504040204" pitchFamily="34" charset="0"/>
                <a:ea typeface="Verdana" panose="020B0604030504040204" pitchFamily="34" charset="0"/>
                <a:cs typeface="Arial"/>
              </a:rPr>
              <a:t> the data </a:t>
            </a:r>
            <a:r>
              <a:rPr lang="sv-SE" sz="1650" spc="-169" dirty="0" err="1" smtClean="0">
                <a:latin typeface="Verdana" panose="020B0604030504040204" pitchFamily="34" charset="0"/>
                <a:ea typeface="Verdana" panose="020B0604030504040204" pitchFamily="34" charset="0"/>
                <a:cs typeface="Arial"/>
              </a:rPr>
              <a:t>that</a:t>
            </a:r>
            <a:r>
              <a:rPr lang="sv-SE" sz="1650" spc="-169" dirty="0" smtClean="0">
                <a:latin typeface="Verdana" panose="020B0604030504040204" pitchFamily="34" charset="0"/>
                <a:ea typeface="Verdana" panose="020B0604030504040204" pitchFamily="34" charset="0"/>
                <a:cs typeface="Arial"/>
              </a:rPr>
              <a:t> is hard to get from the </a:t>
            </a:r>
            <a:r>
              <a:rPr lang="sv-SE" sz="1650" spc="-169" dirty="0" err="1" smtClean="0">
                <a:latin typeface="Verdana" panose="020B0604030504040204" pitchFamily="34" charset="0"/>
                <a:ea typeface="Verdana" panose="020B0604030504040204" pitchFamily="34" charset="0"/>
                <a:cs typeface="Arial"/>
              </a:rPr>
              <a:t>operational</a:t>
            </a:r>
            <a:r>
              <a:rPr lang="sv-SE" sz="1650" spc="-169" dirty="0" smtClean="0">
                <a:latin typeface="Verdana" panose="020B0604030504040204" pitchFamily="34" charset="0"/>
                <a:ea typeface="Verdana" panose="020B0604030504040204" pitchFamily="34" charset="0"/>
                <a:cs typeface="Arial"/>
              </a:rPr>
              <a:t> system/</a:t>
            </a:r>
            <a:r>
              <a:rPr lang="sv-SE" sz="1650" spc="-169" dirty="0" err="1" smtClean="0">
                <a:latin typeface="Verdana" panose="020B0604030504040204" pitchFamily="34" charset="0"/>
                <a:ea typeface="Verdana" panose="020B0604030504040204" pitchFamily="34" charset="0"/>
                <a:cs typeface="Arial"/>
              </a:rPr>
              <a:t>transactiional</a:t>
            </a:r>
            <a:r>
              <a:rPr lang="sv-SE" sz="1650" spc="-169" dirty="0" smtClean="0">
                <a:latin typeface="Verdana" panose="020B0604030504040204" pitchFamily="34" charset="0"/>
                <a:ea typeface="Verdana" panose="020B0604030504040204" pitchFamily="34" charset="0"/>
                <a:cs typeface="Arial"/>
              </a:rPr>
              <a:t> system</a:t>
            </a:r>
            <a:endParaRPr sz="1650" dirty="0">
              <a:latin typeface="Verdana" panose="020B0604030504040204" pitchFamily="34" charset="0"/>
              <a:ea typeface="Verdana" panose="020B0604030504040204" pitchFamily="34" charset="0"/>
              <a:cs typeface="Arial"/>
            </a:endParaRPr>
          </a:p>
          <a:p>
            <a:pPr marL="567214" marR="3810" lvl="1" indent="-214789">
              <a:lnSpc>
                <a:spcPts val="1785"/>
              </a:lnSpc>
              <a:spcBef>
                <a:spcPts val="1200"/>
              </a:spcBef>
              <a:buChar char="–"/>
              <a:tabLst>
                <a:tab pos="567214" algn="l"/>
                <a:tab pos="567690" algn="l"/>
              </a:tabLst>
            </a:pPr>
            <a:r>
              <a:rPr sz="1650" spc="-90" dirty="0">
                <a:latin typeface="Verdana" panose="020B0604030504040204" pitchFamily="34" charset="0"/>
                <a:ea typeface="Verdana" panose="020B0604030504040204" pitchFamily="34" charset="0"/>
                <a:cs typeface="Arial"/>
              </a:rPr>
              <a:t>Holds </a:t>
            </a:r>
            <a:r>
              <a:rPr sz="1650" spc="-45" dirty="0">
                <a:latin typeface="Verdana" panose="020B0604030504040204" pitchFamily="34" charset="0"/>
                <a:ea typeface="Verdana" panose="020B0604030504040204" pitchFamily="34" charset="0"/>
                <a:cs typeface="Arial"/>
              </a:rPr>
              <a:t>operational </a:t>
            </a:r>
            <a:r>
              <a:rPr sz="1650" spc="-71" dirty="0" smtClean="0">
                <a:latin typeface="Verdana" panose="020B0604030504040204" pitchFamily="34" charset="0"/>
                <a:ea typeface="Verdana" panose="020B0604030504040204" pitchFamily="34" charset="0"/>
                <a:cs typeface="Arial"/>
              </a:rPr>
              <a:t>data </a:t>
            </a:r>
            <a:r>
              <a:rPr sz="1650" spc="-53" dirty="0">
                <a:latin typeface="Verdana" panose="020B0604030504040204" pitchFamily="34" charset="0"/>
                <a:ea typeface="Verdana" panose="020B0604030504040204" pitchFamily="34" charset="0"/>
                <a:cs typeface="Arial"/>
              </a:rPr>
              <a:t>before </a:t>
            </a:r>
            <a:r>
              <a:rPr sz="1650" spc="49" dirty="0">
                <a:latin typeface="Verdana" panose="020B0604030504040204" pitchFamily="34" charset="0"/>
                <a:ea typeface="Verdana" panose="020B0604030504040204" pitchFamily="34" charset="0"/>
                <a:cs typeface="Arial"/>
              </a:rPr>
              <a:t>it </a:t>
            </a:r>
            <a:r>
              <a:rPr sz="1650" spc="-90" dirty="0">
                <a:latin typeface="Verdana" panose="020B0604030504040204" pitchFamily="34" charset="0"/>
                <a:ea typeface="Verdana" panose="020B0604030504040204" pitchFamily="34" charset="0"/>
                <a:cs typeface="Arial"/>
              </a:rPr>
              <a:t>is </a:t>
            </a:r>
            <a:r>
              <a:rPr sz="1650" spc="-53" dirty="0">
                <a:latin typeface="Verdana" panose="020B0604030504040204" pitchFamily="34" charset="0"/>
                <a:ea typeface="Verdana" panose="020B0604030504040204" pitchFamily="34" charset="0"/>
                <a:cs typeface="Arial"/>
              </a:rPr>
              <a:t>manipulated</a:t>
            </a:r>
            <a:r>
              <a:rPr sz="1650" spc="-285" dirty="0">
                <a:latin typeface="Verdana" panose="020B0604030504040204" pitchFamily="34" charset="0"/>
                <a:ea typeface="Verdana" panose="020B0604030504040204" pitchFamily="34" charset="0"/>
                <a:cs typeface="Arial"/>
              </a:rPr>
              <a:t> </a:t>
            </a:r>
            <a:r>
              <a:rPr sz="1650" spc="-8" dirty="0">
                <a:latin typeface="Verdana" panose="020B0604030504040204" pitchFamily="34" charset="0"/>
                <a:ea typeface="Verdana" panose="020B0604030504040204" pitchFamily="34" charset="0"/>
                <a:cs typeface="Arial"/>
              </a:rPr>
              <a:t>for </a:t>
            </a:r>
            <a:r>
              <a:rPr sz="1650" spc="-23" dirty="0" smtClean="0">
                <a:latin typeface="Verdana" panose="020B0604030504040204" pitchFamily="34" charset="0"/>
                <a:ea typeface="Verdana" panose="020B0604030504040204" pitchFamily="34" charset="0"/>
                <a:cs typeface="Arial"/>
              </a:rPr>
              <a:t>the</a:t>
            </a:r>
            <a:r>
              <a:rPr sz="1650" spc="-143" dirty="0" smtClean="0">
                <a:latin typeface="Verdana" panose="020B0604030504040204" pitchFamily="34" charset="0"/>
                <a:ea typeface="Verdana" panose="020B0604030504040204" pitchFamily="34" charset="0"/>
                <a:cs typeface="Arial"/>
              </a:rPr>
              <a:t> </a:t>
            </a:r>
            <a:r>
              <a:rPr sz="1650" spc="-146" dirty="0" smtClean="0">
                <a:latin typeface="Verdana" panose="020B0604030504040204" pitchFamily="34" charset="0"/>
                <a:ea typeface="Verdana" panose="020B0604030504040204" pitchFamily="34" charset="0"/>
                <a:cs typeface="Arial"/>
              </a:rPr>
              <a:t>DW</a:t>
            </a:r>
            <a:endParaRPr lang="sv-SE" sz="1650" spc="-146" dirty="0" smtClean="0">
              <a:latin typeface="Verdana" panose="020B0604030504040204" pitchFamily="34" charset="0"/>
              <a:ea typeface="Verdana" panose="020B0604030504040204" pitchFamily="34" charset="0"/>
              <a:cs typeface="Arial"/>
            </a:endParaRPr>
          </a:p>
          <a:p>
            <a:pPr marL="567214" marR="3810" lvl="1" indent="-214789">
              <a:lnSpc>
                <a:spcPts val="1785"/>
              </a:lnSpc>
              <a:spcBef>
                <a:spcPts val="1200"/>
              </a:spcBef>
              <a:buChar char="–"/>
              <a:tabLst>
                <a:tab pos="567214" algn="l"/>
                <a:tab pos="567690" algn="l"/>
              </a:tabLst>
            </a:pPr>
            <a:r>
              <a:rPr lang="sv-SE" sz="1650" spc="-146" dirty="0" err="1" smtClean="0">
                <a:latin typeface="Verdana" panose="020B0604030504040204" pitchFamily="34" charset="0"/>
                <a:ea typeface="Verdana" panose="020B0604030504040204" pitchFamily="34" charset="0"/>
                <a:cs typeface="Arial"/>
              </a:rPr>
              <a:t>Can</a:t>
            </a:r>
            <a:r>
              <a:rPr lang="sv-SE" sz="1650" spc="-146" dirty="0" smtClean="0">
                <a:latin typeface="Verdana" panose="020B0604030504040204" pitchFamily="34" charset="0"/>
                <a:ea typeface="Verdana" panose="020B0604030504040204" pitchFamily="34" charset="0"/>
                <a:cs typeface="Arial"/>
              </a:rPr>
              <a:t> be an </a:t>
            </a:r>
            <a:r>
              <a:rPr lang="sv-SE" sz="1650" spc="-146" dirty="0" err="1" smtClean="0">
                <a:latin typeface="Verdana" panose="020B0604030504040204" pitchFamily="34" charset="0"/>
                <a:ea typeface="Verdana" panose="020B0604030504040204" pitchFamily="34" charset="0"/>
                <a:cs typeface="Arial"/>
              </a:rPr>
              <a:t>relational</a:t>
            </a:r>
            <a:r>
              <a:rPr lang="sv-SE" sz="1650" spc="-146" dirty="0" smtClean="0">
                <a:latin typeface="Verdana" panose="020B0604030504040204" pitchFamily="34" charset="0"/>
                <a:ea typeface="Verdana" panose="020B0604030504040204" pitchFamily="34" charset="0"/>
                <a:cs typeface="Arial"/>
              </a:rPr>
              <a:t> </a:t>
            </a:r>
            <a:r>
              <a:rPr lang="sv-SE" sz="1650" spc="-146" dirty="0" err="1" smtClean="0">
                <a:latin typeface="Verdana" panose="020B0604030504040204" pitchFamily="34" charset="0"/>
                <a:ea typeface="Verdana" panose="020B0604030504040204" pitchFamily="34" charset="0"/>
                <a:cs typeface="Arial"/>
              </a:rPr>
              <a:t>database</a:t>
            </a:r>
            <a:r>
              <a:rPr lang="sv-SE" sz="1650" spc="-146" dirty="0" smtClean="0">
                <a:latin typeface="Verdana" panose="020B0604030504040204" pitchFamily="34" charset="0"/>
                <a:ea typeface="Verdana" panose="020B0604030504040204" pitchFamily="34" charset="0"/>
                <a:cs typeface="Arial"/>
              </a:rPr>
              <a:t> in 3NF or flat </a:t>
            </a:r>
            <a:r>
              <a:rPr lang="sv-SE" sz="1650" spc="-146" dirty="0" err="1" smtClean="0">
                <a:latin typeface="Verdana" panose="020B0604030504040204" pitchFamily="34" charset="0"/>
                <a:ea typeface="Verdana" panose="020B0604030504040204" pitchFamily="34" charset="0"/>
                <a:cs typeface="Arial"/>
              </a:rPr>
              <a:t>files</a:t>
            </a:r>
            <a:r>
              <a:rPr lang="sv-SE" sz="1650" spc="-146" dirty="0" smtClean="0">
                <a:latin typeface="Verdana" panose="020B0604030504040204" pitchFamily="34" charset="0"/>
                <a:ea typeface="Verdana" panose="020B0604030504040204" pitchFamily="34" charset="0"/>
                <a:cs typeface="Arial"/>
              </a:rPr>
              <a:t> or </a:t>
            </a:r>
            <a:r>
              <a:rPr lang="sv-SE" sz="1650" spc="-146" dirty="0" err="1" smtClean="0">
                <a:latin typeface="Verdana" panose="020B0604030504040204" pitchFamily="34" charset="0"/>
                <a:ea typeface="Verdana" panose="020B0604030504040204" pitchFamily="34" charset="0"/>
                <a:cs typeface="Arial"/>
              </a:rPr>
              <a:t>both</a:t>
            </a:r>
            <a:endParaRPr lang="sv-SE" sz="1650" spc="-146" dirty="0" smtClean="0">
              <a:latin typeface="Verdana" panose="020B0604030504040204" pitchFamily="34" charset="0"/>
              <a:ea typeface="Verdana" panose="020B0604030504040204" pitchFamily="34" charset="0"/>
              <a:cs typeface="Arial"/>
            </a:endParaRPr>
          </a:p>
          <a:p>
            <a:pPr marL="567214" marR="3810" lvl="1" indent="-214789">
              <a:lnSpc>
                <a:spcPts val="1785"/>
              </a:lnSpc>
              <a:spcBef>
                <a:spcPts val="1200"/>
              </a:spcBef>
              <a:buChar char="–"/>
              <a:tabLst>
                <a:tab pos="567214" algn="l"/>
                <a:tab pos="567690" algn="l"/>
              </a:tabLst>
            </a:pPr>
            <a:r>
              <a:rPr lang="sv-SE" sz="1650" spc="-146" dirty="0" err="1" smtClean="0">
                <a:latin typeface="Verdana" panose="020B0604030504040204" pitchFamily="34" charset="0"/>
                <a:ea typeface="Verdana" panose="020B0604030504040204" pitchFamily="34" charset="0"/>
                <a:cs typeface="Arial"/>
              </a:rPr>
              <a:t>Are</a:t>
            </a:r>
            <a:r>
              <a:rPr lang="sv-SE" sz="1650" spc="-146" dirty="0" smtClean="0">
                <a:latin typeface="Verdana" panose="020B0604030504040204" pitchFamily="34" charset="0"/>
                <a:ea typeface="Verdana" panose="020B0604030504040204" pitchFamily="34" charset="0"/>
                <a:cs typeface="Arial"/>
              </a:rPr>
              <a:t> </a:t>
            </a:r>
            <a:r>
              <a:rPr lang="sv-SE" sz="1650" spc="-146" dirty="0" err="1" smtClean="0">
                <a:latin typeface="Verdana" panose="020B0604030504040204" pitchFamily="34" charset="0"/>
                <a:ea typeface="Verdana" panose="020B0604030504040204" pitchFamily="34" charset="0"/>
                <a:cs typeface="Arial"/>
              </a:rPr>
              <a:t>used</a:t>
            </a:r>
            <a:r>
              <a:rPr lang="sv-SE" sz="1650" spc="-146" dirty="0" smtClean="0">
                <a:latin typeface="Verdana" panose="020B0604030504040204" pitchFamily="34" charset="0"/>
                <a:ea typeface="Verdana" panose="020B0604030504040204" pitchFamily="34" charset="0"/>
                <a:cs typeface="Arial"/>
              </a:rPr>
              <a:t> by ETL </a:t>
            </a:r>
            <a:r>
              <a:rPr lang="sv-SE" sz="1650" spc="-146" dirty="0" err="1" smtClean="0">
                <a:latin typeface="Verdana" panose="020B0604030504040204" pitchFamily="34" charset="0"/>
                <a:ea typeface="Verdana" panose="020B0604030504040204" pitchFamily="34" charset="0"/>
                <a:cs typeface="Arial"/>
              </a:rPr>
              <a:t>tools</a:t>
            </a:r>
            <a:r>
              <a:rPr lang="sv-SE" sz="1650" spc="-146" dirty="0" smtClean="0">
                <a:latin typeface="Verdana" panose="020B0604030504040204" pitchFamily="34" charset="0"/>
                <a:ea typeface="Verdana" panose="020B0604030504040204" pitchFamily="34" charset="0"/>
                <a:cs typeface="Arial"/>
              </a:rPr>
              <a:t> for </a:t>
            </a:r>
            <a:r>
              <a:rPr lang="sv-SE" sz="1650" spc="-146" dirty="0" err="1" smtClean="0">
                <a:latin typeface="Verdana" panose="020B0604030504040204" pitchFamily="34" charset="0"/>
                <a:ea typeface="Verdana" panose="020B0604030504040204" pitchFamily="34" charset="0"/>
                <a:cs typeface="Arial"/>
              </a:rPr>
              <a:t>transforming</a:t>
            </a:r>
            <a:r>
              <a:rPr lang="sv-SE" sz="1650" spc="-146" dirty="0" smtClean="0">
                <a:latin typeface="Verdana" panose="020B0604030504040204" pitchFamily="34" charset="0"/>
                <a:ea typeface="Verdana" panose="020B0604030504040204" pitchFamily="34" charset="0"/>
                <a:cs typeface="Arial"/>
              </a:rPr>
              <a:t> data from source systems. </a:t>
            </a:r>
            <a:r>
              <a:rPr lang="sv-SE" sz="1650" spc="-146" dirty="0" err="1" smtClean="0">
                <a:latin typeface="Verdana" panose="020B0604030504040204" pitchFamily="34" charset="0"/>
                <a:ea typeface="Verdana" panose="020B0604030504040204" pitchFamily="34" charset="0"/>
                <a:cs typeface="Arial"/>
              </a:rPr>
              <a:t>Such</a:t>
            </a:r>
            <a:r>
              <a:rPr lang="sv-SE" sz="1650" spc="-146" dirty="0" smtClean="0">
                <a:latin typeface="Verdana" panose="020B0604030504040204" pitchFamily="34" charset="0"/>
                <a:ea typeface="Verdana" panose="020B0604030504040204" pitchFamily="34" charset="0"/>
                <a:cs typeface="Arial"/>
              </a:rPr>
              <a:t> </a:t>
            </a:r>
            <a:r>
              <a:rPr lang="sv-SE" sz="1650" spc="-146" dirty="0" err="1" smtClean="0">
                <a:latin typeface="Verdana" panose="020B0604030504040204" pitchFamily="34" charset="0"/>
                <a:ea typeface="Verdana" panose="020B0604030504040204" pitchFamily="34" charset="0"/>
                <a:cs typeface="Arial"/>
              </a:rPr>
              <a:t>extracted</a:t>
            </a:r>
            <a:r>
              <a:rPr lang="sv-SE" sz="1650" spc="-146" dirty="0" smtClean="0">
                <a:latin typeface="Verdana" panose="020B0604030504040204" pitchFamily="34" charset="0"/>
                <a:ea typeface="Verdana" panose="020B0604030504040204" pitchFamily="34" charset="0"/>
                <a:cs typeface="Arial"/>
              </a:rPr>
              <a:t> data </a:t>
            </a:r>
            <a:r>
              <a:rPr lang="sv-SE" sz="1650" spc="-146" dirty="0" err="1" smtClean="0">
                <a:latin typeface="Verdana" panose="020B0604030504040204" pitchFamily="34" charset="0"/>
                <a:ea typeface="Verdana" panose="020B0604030504040204" pitchFamily="34" charset="0"/>
                <a:cs typeface="Arial"/>
              </a:rPr>
              <a:t>can</a:t>
            </a:r>
            <a:r>
              <a:rPr lang="sv-SE" sz="1650" spc="-146" dirty="0" smtClean="0">
                <a:latin typeface="Verdana" panose="020B0604030504040204" pitchFamily="34" charset="0"/>
                <a:ea typeface="Verdana" panose="020B0604030504040204" pitchFamily="34" charset="0"/>
                <a:cs typeface="Arial"/>
              </a:rPr>
              <a:t> be </a:t>
            </a:r>
            <a:r>
              <a:rPr lang="sv-SE" sz="1650" spc="-146" dirty="0" err="1" smtClean="0">
                <a:latin typeface="Verdana" panose="020B0604030504040204" pitchFamily="34" charset="0"/>
                <a:ea typeface="Verdana" panose="020B0604030504040204" pitchFamily="34" charset="0"/>
                <a:cs typeface="Arial"/>
              </a:rPr>
              <a:t>stored</a:t>
            </a:r>
            <a:r>
              <a:rPr lang="sv-SE" sz="1650" spc="-146" dirty="0" smtClean="0">
                <a:latin typeface="Verdana" panose="020B0604030504040204" pitchFamily="34" charset="0"/>
                <a:ea typeface="Verdana" panose="020B0604030504040204" pitchFamily="34" charset="0"/>
                <a:cs typeface="Arial"/>
              </a:rPr>
              <a:t> as flat </a:t>
            </a:r>
            <a:r>
              <a:rPr lang="sv-SE" sz="1650" spc="-146" dirty="0" err="1" smtClean="0">
                <a:latin typeface="Verdana" panose="020B0604030504040204" pitchFamily="34" charset="0"/>
                <a:ea typeface="Verdana" panose="020B0604030504040204" pitchFamily="34" charset="0"/>
                <a:cs typeface="Arial"/>
              </a:rPr>
              <a:t>files</a:t>
            </a:r>
            <a:r>
              <a:rPr lang="sv-SE" sz="1650" spc="-146" dirty="0" smtClean="0">
                <a:latin typeface="Verdana" panose="020B0604030504040204" pitchFamily="34" charset="0"/>
                <a:ea typeface="Verdana" panose="020B0604030504040204" pitchFamily="34" charset="0"/>
                <a:cs typeface="Arial"/>
              </a:rPr>
              <a:t>, </a:t>
            </a:r>
            <a:r>
              <a:rPr lang="sv-SE" sz="1650" spc="-146" dirty="0" err="1" smtClean="0">
                <a:latin typeface="Verdana" panose="020B0604030504040204" pitchFamily="34" charset="0"/>
                <a:ea typeface="Verdana" panose="020B0604030504040204" pitchFamily="34" charset="0"/>
                <a:cs typeface="Arial"/>
              </a:rPr>
              <a:t>staging</a:t>
            </a:r>
            <a:r>
              <a:rPr lang="sv-SE" sz="1650" spc="-146" dirty="0" smtClean="0">
                <a:latin typeface="Verdana" panose="020B0604030504040204" pitchFamily="34" charset="0"/>
                <a:ea typeface="Verdana" panose="020B0604030504040204" pitchFamily="34" charset="0"/>
                <a:cs typeface="Arial"/>
              </a:rPr>
              <a:t> </a:t>
            </a:r>
            <a:r>
              <a:rPr lang="sv-SE" sz="1650" spc="-146" dirty="0" err="1" smtClean="0">
                <a:latin typeface="Verdana" panose="020B0604030504040204" pitchFamily="34" charset="0"/>
                <a:ea typeface="Verdana" panose="020B0604030504040204" pitchFamily="34" charset="0"/>
                <a:cs typeface="Arial"/>
              </a:rPr>
              <a:t>tables</a:t>
            </a:r>
            <a:r>
              <a:rPr lang="sv-SE" sz="1650" spc="-146" dirty="0" smtClean="0">
                <a:latin typeface="Verdana" panose="020B0604030504040204" pitchFamily="34" charset="0"/>
                <a:ea typeface="Verdana" panose="020B0604030504040204" pitchFamily="34" charset="0"/>
                <a:cs typeface="Arial"/>
              </a:rPr>
              <a:t>, or in a </a:t>
            </a:r>
            <a:r>
              <a:rPr lang="sv-SE" sz="1650" spc="-146" dirty="0" err="1" smtClean="0">
                <a:latin typeface="Verdana" panose="020B0604030504040204" pitchFamily="34" charset="0"/>
                <a:ea typeface="Verdana" panose="020B0604030504040204" pitchFamily="34" charset="0"/>
                <a:cs typeface="Arial"/>
              </a:rPr>
              <a:t>database</a:t>
            </a:r>
            <a:r>
              <a:rPr lang="sv-SE" sz="1650" spc="-146" dirty="0" smtClean="0">
                <a:latin typeface="Verdana" panose="020B0604030504040204" pitchFamily="34" charset="0"/>
                <a:ea typeface="Verdana" panose="020B0604030504040204" pitchFamily="34" charset="0"/>
                <a:cs typeface="Arial"/>
              </a:rPr>
              <a:t> i 3NF</a:t>
            </a:r>
          </a:p>
          <a:p>
            <a:pPr marL="567214" marR="3810" lvl="1" indent="-214789">
              <a:lnSpc>
                <a:spcPts val="1785"/>
              </a:lnSpc>
              <a:spcBef>
                <a:spcPts val="1200"/>
              </a:spcBef>
              <a:buChar char="–"/>
              <a:tabLst>
                <a:tab pos="567214" algn="l"/>
                <a:tab pos="567690" algn="l"/>
              </a:tabLst>
            </a:pPr>
            <a:endParaRPr sz="1650" dirty="0">
              <a:latin typeface="Arial"/>
              <a:cs typeface="Arial"/>
            </a:endParaRPr>
          </a:p>
        </p:txBody>
      </p:sp>
      <p:sp>
        <p:nvSpPr>
          <p:cNvPr id="4" name="Rectangle 3"/>
          <p:cNvSpPr/>
          <p:nvPr/>
        </p:nvSpPr>
        <p:spPr>
          <a:xfrm>
            <a:off x="7493183" y="143536"/>
            <a:ext cx="1581015" cy="116568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5" name="object 69"/>
          <p:cNvSpPr txBox="1"/>
          <p:nvPr/>
        </p:nvSpPr>
        <p:spPr>
          <a:xfrm>
            <a:off x="586623" y="496051"/>
            <a:ext cx="8286157" cy="430887"/>
          </a:xfrm>
          <a:prstGeom prst="rect">
            <a:avLst/>
          </a:prstGeom>
        </p:spPr>
        <p:txBody>
          <a:bodyPr vert="horz" wrap="square" lIns="0" tIns="0" rIns="0" bIns="0" rtlCol="0">
            <a:spAutoFit/>
          </a:bodyPr>
          <a:lstStyle/>
          <a:p>
            <a:pPr marL="9525"/>
            <a:r>
              <a:rPr sz="2800" b="1" spc="-274" dirty="0">
                <a:latin typeface="Verdana" panose="020B0604030504040204" pitchFamily="34" charset="0"/>
                <a:ea typeface="Verdana" panose="020B0604030504040204" pitchFamily="34" charset="0"/>
                <a:cs typeface="Arial"/>
              </a:rPr>
              <a:t>DW </a:t>
            </a:r>
            <a:r>
              <a:rPr sz="2800" b="1" spc="-101" dirty="0">
                <a:latin typeface="Verdana" panose="020B0604030504040204" pitchFamily="34" charset="0"/>
                <a:ea typeface="Verdana" panose="020B0604030504040204" pitchFamily="34" charset="0"/>
                <a:cs typeface="Arial"/>
              </a:rPr>
              <a:t>Architectures: </a:t>
            </a:r>
            <a:r>
              <a:rPr sz="2800" b="1" spc="-191" dirty="0" smtClean="0">
                <a:latin typeface="Verdana" panose="020B0604030504040204" pitchFamily="34" charset="0"/>
                <a:ea typeface="Verdana" panose="020B0604030504040204" pitchFamily="34" charset="0"/>
                <a:cs typeface="Arial"/>
              </a:rPr>
              <a:t>Three-Layer</a:t>
            </a:r>
            <a:r>
              <a:rPr lang="sv-SE" sz="2800" b="1" spc="-191" dirty="0" smtClean="0">
                <a:latin typeface="Verdana" panose="020B0604030504040204" pitchFamily="34" charset="0"/>
                <a:ea typeface="Verdana" panose="020B0604030504040204" pitchFamily="34" charset="0"/>
                <a:cs typeface="Arial"/>
              </a:rPr>
              <a:t> for </a:t>
            </a:r>
            <a:r>
              <a:rPr lang="sv-SE" sz="2800" b="1" spc="-191" dirty="0" err="1" smtClean="0">
                <a:latin typeface="Verdana" panose="020B0604030504040204" pitchFamily="34" charset="0"/>
                <a:ea typeface="Verdana" panose="020B0604030504040204" pitchFamily="34" charset="0"/>
                <a:cs typeface="Arial"/>
              </a:rPr>
              <a:t>Analysis</a:t>
            </a:r>
            <a:r>
              <a:rPr sz="2800" b="1" i="1" spc="-53" dirty="0">
                <a:latin typeface="Verdana" panose="020B0604030504040204" pitchFamily="34" charset="0"/>
                <a:ea typeface="Verdana" panose="020B0604030504040204" pitchFamily="34" charset="0"/>
                <a:cs typeface="Arial"/>
              </a:rPr>
              <a:t>	</a:t>
            </a:r>
            <a:endParaRPr sz="2800" b="1" dirty="0">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3424097759"/>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4266819" y="2663920"/>
            <a:ext cx="756665" cy="528065"/>
          </a:xfrm>
          <a:prstGeom prst="rect">
            <a:avLst/>
          </a:prstGeom>
          <a:blipFill>
            <a:blip r:embed="rId2" cstate="print"/>
            <a:stretch>
              <a:fillRect/>
            </a:stretch>
          </a:blipFill>
        </p:spPr>
        <p:txBody>
          <a:bodyPr wrap="square" lIns="0" tIns="0" rIns="0" bIns="0" rtlCol="0"/>
          <a:lstStyle/>
          <a:p>
            <a:endParaRPr sz="1350"/>
          </a:p>
        </p:txBody>
      </p:sp>
      <p:sp>
        <p:nvSpPr>
          <p:cNvPr id="11" name="object 11"/>
          <p:cNvSpPr/>
          <p:nvPr/>
        </p:nvSpPr>
        <p:spPr>
          <a:xfrm>
            <a:off x="4302567" y="2684760"/>
            <a:ext cx="685771" cy="457162"/>
          </a:xfrm>
          <a:prstGeom prst="rect">
            <a:avLst/>
          </a:prstGeom>
          <a:blipFill>
            <a:blip r:embed="rId3" cstate="print"/>
            <a:stretch>
              <a:fillRect/>
            </a:stretch>
          </a:blipFill>
        </p:spPr>
        <p:txBody>
          <a:bodyPr wrap="square" lIns="0" tIns="0" rIns="0" bIns="0" rtlCol="0"/>
          <a:lstStyle/>
          <a:p>
            <a:endParaRPr sz="1350"/>
          </a:p>
        </p:txBody>
      </p:sp>
      <p:sp>
        <p:nvSpPr>
          <p:cNvPr id="12" name="object 12"/>
          <p:cNvSpPr/>
          <p:nvPr/>
        </p:nvSpPr>
        <p:spPr>
          <a:xfrm>
            <a:off x="4302567" y="2760955"/>
            <a:ext cx="685800" cy="76200"/>
          </a:xfrm>
          <a:custGeom>
            <a:avLst/>
            <a:gdLst/>
            <a:ahLst/>
            <a:cxnLst/>
            <a:rect l="l" t="t" r="r" b="b"/>
            <a:pathLst>
              <a:path w="914400" h="101600">
                <a:moveTo>
                  <a:pt x="914361" y="0"/>
                </a:moveTo>
                <a:lnTo>
                  <a:pt x="891054" y="32110"/>
                </a:lnTo>
                <a:lnTo>
                  <a:pt x="826152" y="59997"/>
                </a:lnTo>
                <a:lnTo>
                  <a:pt x="780456" y="71834"/>
                </a:lnTo>
                <a:lnTo>
                  <a:pt x="727185" y="81987"/>
                </a:lnTo>
                <a:lnTo>
                  <a:pt x="667280" y="90248"/>
                </a:lnTo>
                <a:lnTo>
                  <a:pt x="601682" y="96408"/>
                </a:lnTo>
                <a:lnTo>
                  <a:pt x="531333" y="100257"/>
                </a:lnTo>
                <a:lnTo>
                  <a:pt x="457174" y="101587"/>
                </a:lnTo>
                <a:lnTo>
                  <a:pt x="383018" y="100257"/>
                </a:lnTo>
                <a:lnTo>
                  <a:pt x="312672" y="96408"/>
                </a:lnTo>
                <a:lnTo>
                  <a:pt x="247077" y="90248"/>
                </a:lnTo>
                <a:lnTo>
                  <a:pt x="187174" y="81987"/>
                </a:lnTo>
                <a:lnTo>
                  <a:pt x="133904" y="71834"/>
                </a:lnTo>
                <a:lnTo>
                  <a:pt x="88208" y="59997"/>
                </a:lnTo>
                <a:lnTo>
                  <a:pt x="51029" y="46686"/>
                </a:lnTo>
                <a:lnTo>
                  <a:pt x="5983" y="16478"/>
                </a:lnTo>
                <a:lnTo>
                  <a:pt x="0" y="0"/>
                </a:lnTo>
              </a:path>
            </a:pathLst>
          </a:custGeom>
          <a:ln w="9525">
            <a:solidFill>
              <a:srgbClr val="46AAC5"/>
            </a:solidFill>
          </a:ln>
        </p:spPr>
        <p:txBody>
          <a:bodyPr wrap="square" lIns="0" tIns="0" rIns="0" bIns="0" rtlCol="0"/>
          <a:lstStyle/>
          <a:p>
            <a:endParaRPr sz="1350"/>
          </a:p>
        </p:txBody>
      </p:sp>
      <p:sp>
        <p:nvSpPr>
          <p:cNvPr id="13" name="object 13"/>
          <p:cNvSpPr/>
          <p:nvPr/>
        </p:nvSpPr>
        <p:spPr>
          <a:xfrm>
            <a:off x="4302566" y="2684764"/>
            <a:ext cx="685800" cy="457200"/>
          </a:xfrm>
          <a:custGeom>
            <a:avLst/>
            <a:gdLst/>
            <a:ahLst/>
            <a:cxnLst/>
            <a:rect l="l" t="t" r="r" b="b"/>
            <a:pathLst>
              <a:path w="914400" h="609600">
                <a:moveTo>
                  <a:pt x="0" y="101587"/>
                </a:moveTo>
                <a:lnTo>
                  <a:pt x="23307" y="69476"/>
                </a:lnTo>
                <a:lnTo>
                  <a:pt x="88209" y="41589"/>
                </a:lnTo>
                <a:lnTo>
                  <a:pt x="133905" y="29752"/>
                </a:lnTo>
                <a:lnTo>
                  <a:pt x="187176" y="19599"/>
                </a:lnTo>
                <a:lnTo>
                  <a:pt x="247081" y="11338"/>
                </a:lnTo>
                <a:lnTo>
                  <a:pt x="312679" y="5178"/>
                </a:lnTo>
                <a:lnTo>
                  <a:pt x="383028" y="1329"/>
                </a:lnTo>
                <a:lnTo>
                  <a:pt x="457187" y="0"/>
                </a:lnTo>
                <a:lnTo>
                  <a:pt x="531342" y="1329"/>
                </a:lnTo>
                <a:lnTo>
                  <a:pt x="601689" y="5178"/>
                </a:lnTo>
                <a:lnTo>
                  <a:pt x="667284" y="11338"/>
                </a:lnTo>
                <a:lnTo>
                  <a:pt x="727187" y="19599"/>
                </a:lnTo>
                <a:lnTo>
                  <a:pt x="780457" y="29752"/>
                </a:lnTo>
                <a:lnTo>
                  <a:pt x="826153" y="41589"/>
                </a:lnTo>
                <a:lnTo>
                  <a:pt x="863332" y="54900"/>
                </a:lnTo>
                <a:lnTo>
                  <a:pt x="908378" y="85108"/>
                </a:lnTo>
                <a:lnTo>
                  <a:pt x="914361" y="101587"/>
                </a:lnTo>
                <a:lnTo>
                  <a:pt x="914361" y="507961"/>
                </a:lnTo>
                <a:lnTo>
                  <a:pt x="891054" y="540067"/>
                </a:lnTo>
                <a:lnTo>
                  <a:pt x="826153" y="567954"/>
                </a:lnTo>
                <a:lnTo>
                  <a:pt x="780457" y="579791"/>
                </a:lnTo>
                <a:lnTo>
                  <a:pt x="727187" y="589946"/>
                </a:lnTo>
                <a:lnTo>
                  <a:pt x="667284" y="598208"/>
                </a:lnTo>
                <a:lnTo>
                  <a:pt x="601689" y="604369"/>
                </a:lnTo>
                <a:lnTo>
                  <a:pt x="531342" y="608219"/>
                </a:lnTo>
                <a:lnTo>
                  <a:pt x="457187" y="609549"/>
                </a:lnTo>
                <a:lnTo>
                  <a:pt x="383028" y="608219"/>
                </a:lnTo>
                <a:lnTo>
                  <a:pt x="312679" y="604369"/>
                </a:lnTo>
                <a:lnTo>
                  <a:pt x="247081" y="598208"/>
                </a:lnTo>
                <a:lnTo>
                  <a:pt x="187176" y="589946"/>
                </a:lnTo>
                <a:lnTo>
                  <a:pt x="133905" y="579791"/>
                </a:lnTo>
                <a:lnTo>
                  <a:pt x="88209" y="567954"/>
                </a:lnTo>
                <a:lnTo>
                  <a:pt x="51029" y="554643"/>
                </a:lnTo>
                <a:lnTo>
                  <a:pt x="5983" y="524437"/>
                </a:lnTo>
                <a:lnTo>
                  <a:pt x="0" y="507961"/>
                </a:lnTo>
                <a:lnTo>
                  <a:pt x="0" y="101587"/>
                </a:lnTo>
                <a:close/>
              </a:path>
            </a:pathLst>
          </a:custGeom>
          <a:ln w="9525">
            <a:solidFill>
              <a:srgbClr val="46AAC5"/>
            </a:solidFill>
          </a:ln>
        </p:spPr>
        <p:txBody>
          <a:bodyPr wrap="square" lIns="0" tIns="0" rIns="0" bIns="0" rtlCol="0"/>
          <a:lstStyle/>
          <a:p>
            <a:endParaRPr sz="1350"/>
          </a:p>
        </p:txBody>
      </p:sp>
      <p:sp>
        <p:nvSpPr>
          <p:cNvPr id="14" name="object 14"/>
          <p:cNvSpPr/>
          <p:nvPr/>
        </p:nvSpPr>
        <p:spPr>
          <a:xfrm>
            <a:off x="4438269" y="2892520"/>
            <a:ext cx="756665" cy="528065"/>
          </a:xfrm>
          <a:prstGeom prst="rect">
            <a:avLst/>
          </a:prstGeom>
          <a:blipFill>
            <a:blip r:embed="rId4" cstate="print"/>
            <a:stretch>
              <a:fillRect/>
            </a:stretch>
          </a:blipFill>
        </p:spPr>
        <p:txBody>
          <a:bodyPr wrap="square" lIns="0" tIns="0" rIns="0" bIns="0" rtlCol="0"/>
          <a:lstStyle/>
          <a:p>
            <a:endParaRPr sz="1350"/>
          </a:p>
        </p:txBody>
      </p:sp>
      <p:sp>
        <p:nvSpPr>
          <p:cNvPr id="15" name="object 15"/>
          <p:cNvSpPr/>
          <p:nvPr/>
        </p:nvSpPr>
        <p:spPr>
          <a:xfrm>
            <a:off x="4474012" y="2913341"/>
            <a:ext cx="685766" cy="457171"/>
          </a:xfrm>
          <a:prstGeom prst="rect">
            <a:avLst/>
          </a:prstGeom>
          <a:blipFill>
            <a:blip r:embed="rId5" cstate="print"/>
            <a:stretch>
              <a:fillRect/>
            </a:stretch>
          </a:blipFill>
        </p:spPr>
        <p:txBody>
          <a:bodyPr wrap="square" lIns="0" tIns="0" rIns="0" bIns="0" rtlCol="0"/>
          <a:lstStyle/>
          <a:p>
            <a:endParaRPr sz="1350"/>
          </a:p>
        </p:txBody>
      </p:sp>
      <p:sp>
        <p:nvSpPr>
          <p:cNvPr id="16" name="object 16"/>
          <p:cNvSpPr/>
          <p:nvPr/>
        </p:nvSpPr>
        <p:spPr>
          <a:xfrm>
            <a:off x="4474010" y="2989537"/>
            <a:ext cx="685800" cy="76200"/>
          </a:xfrm>
          <a:custGeom>
            <a:avLst/>
            <a:gdLst/>
            <a:ahLst/>
            <a:cxnLst/>
            <a:rect l="l" t="t" r="r" b="b"/>
            <a:pathLst>
              <a:path w="914400" h="101600">
                <a:moveTo>
                  <a:pt x="914361" y="0"/>
                </a:moveTo>
                <a:lnTo>
                  <a:pt x="891054" y="32110"/>
                </a:lnTo>
                <a:lnTo>
                  <a:pt x="826152" y="59997"/>
                </a:lnTo>
                <a:lnTo>
                  <a:pt x="780456" y="71834"/>
                </a:lnTo>
                <a:lnTo>
                  <a:pt x="727185" y="81987"/>
                </a:lnTo>
                <a:lnTo>
                  <a:pt x="667280" y="90248"/>
                </a:lnTo>
                <a:lnTo>
                  <a:pt x="601682" y="96408"/>
                </a:lnTo>
                <a:lnTo>
                  <a:pt x="531333" y="100257"/>
                </a:lnTo>
                <a:lnTo>
                  <a:pt x="457174" y="101587"/>
                </a:lnTo>
                <a:lnTo>
                  <a:pt x="383018" y="100257"/>
                </a:lnTo>
                <a:lnTo>
                  <a:pt x="312672" y="96408"/>
                </a:lnTo>
                <a:lnTo>
                  <a:pt x="247077" y="90248"/>
                </a:lnTo>
                <a:lnTo>
                  <a:pt x="187174" y="81987"/>
                </a:lnTo>
                <a:lnTo>
                  <a:pt x="133904" y="71834"/>
                </a:lnTo>
                <a:lnTo>
                  <a:pt x="88208" y="59997"/>
                </a:lnTo>
                <a:lnTo>
                  <a:pt x="51029" y="46686"/>
                </a:lnTo>
                <a:lnTo>
                  <a:pt x="5983" y="16478"/>
                </a:lnTo>
                <a:lnTo>
                  <a:pt x="0" y="0"/>
                </a:lnTo>
              </a:path>
            </a:pathLst>
          </a:custGeom>
          <a:ln w="9525">
            <a:solidFill>
              <a:srgbClr val="46AAC5"/>
            </a:solidFill>
          </a:ln>
        </p:spPr>
        <p:txBody>
          <a:bodyPr wrap="square" lIns="0" tIns="0" rIns="0" bIns="0" rtlCol="0"/>
          <a:lstStyle/>
          <a:p>
            <a:endParaRPr sz="1350"/>
          </a:p>
        </p:txBody>
      </p:sp>
      <p:sp>
        <p:nvSpPr>
          <p:cNvPr id="17" name="object 17"/>
          <p:cNvSpPr/>
          <p:nvPr/>
        </p:nvSpPr>
        <p:spPr>
          <a:xfrm>
            <a:off x="4474010" y="2913346"/>
            <a:ext cx="685800" cy="457200"/>
          </a:xfrm>
          <a:custGeom>
            <a:avLst/>
            <a:gdLst/>
            <a:ahLst/>
            <a:cxnLst/>
            <a:rect l="l" t="t" r="r" b="b"/>
            <a:pathLst>
              <a:path w="914400" h="609600">
                <a:moveTo>
                  <a:pt x="0" y="101587"/>
                </a:moveTo>
                <a:lnTo>
                  <a:pt x="23307" y="69476"/>
                </a:lnTo>
                <a:lnTo>
                  <a:pt x="88209" y="41589"/>
                </a:lnTo>
                <a:lnTo>
                  <a:pt x="133905" y="29752"/>
                </a:lnTo>
                <a:lnTo>
                  <a:pt x="187176" y="19599"/>
                </a:lnTo>
                <a:lnTo>
                  <a:pt x="247081" y="11338"/>
                </a:lnTo>
                <a:lnTo>
                  <a:pt x="312679" y="5178"/>
                </a:lnTo>
                <a:lnTo>
                  <a:pt x="383028" y="1329"/>
                </a:lnTo>
                <a:lnTo>
                  <a:pt x="457187" y="0"/>
                </a:lnTo>
                <a:lnTo>
                  <a:pt x="531342" y="1329"/>
                </a:lnTo>
                <a:lnTo>
                  <a:pt x="601689" y="5178"/>
                </a:lnTo>
                <a:lnTo>
                  <a:pt x="667284" y="11338"/>
                </a:lnTo>
                <a:lnTo>
                  <a:pt x="727187" y="19599"/>
                </a:lnTo>
                <a:lnTo>
                  <a:pt x="780457" y="29752"/>
                </a:lnTo>
                <a:lnTo>
                  <a:pt x="826153" y="41589"/>
                </a:lnTo>
                <a:lnTo>
                  <a:pt x="863332" y="54900"/>
                </a:lnTo>
                <a:lnTo>
                  <a:pt x="908378" y="85108"/>
                </a:lnTo>
                <a:lnTo>
                  <a:pt x="914361" y="101587"/>
                </a:lnTo>
                <a:lnTo>
                  <a:pt x="914361" y="507961"/>
                </a:lnTo>
                <a:lnTo>
                  <a:pt x="891054" y="540067"/>
                </a:lnTo>
                <a:lnTo>
                  <a:pt x="826153" y="567954"/>
                </a:lnTo>
                <a:lnTo>
                  <a:pt x="780457" y="579791"/>
                </a:lnTo>
                <a:lnTo>
                  <a:pt x="727187" y="589946"/>
                </a:lnTo>
                <a:lnTo>
                  <a:pt x="667284" y="598208"/>
                </a:lnTo>
                <a:lnTo>
                  <a:pt x="601689" y="604369"/>
                </a:lnTo>
                <a:lnTo>
                  <a:pt x="531342" y="608219"/>
                </a:lnTo>
                <a:lnTo>
                  <a:pt x="457187" y="609549"/>
                </a:lnTo>
                <a:lnTo>
                  <a:pt x="383028" y="608219"/>
                </a:lnTo>
                <a:lnTo>
                  <a:pt x="312679" y="604369"/>
                </a:lnTo>
                <a:lnTo>
                  <a:pt x="247081" y="598208"/>
                </a:lnTo>
                <a:lnTo>
                  <a:pt x="187176" y="589946"/>
                </a:lnTo>
                <a:lnTo>
                  <a:pt x="133905" y="579791"/>
                </a:lnTo>
                <a:lnTo>
                  <a:pt x="88209" y="567954"/>
                </a:lnTo>
                <a:lnTo>
                  <a:pt x="51029" y="554643"/>
                </a:lnTo>
                <a:lnTo>
                  <a:pt x="5983" y="524437"/>
                </a:lnTo>
                <a:lnTo>
                  <a:pt x="0" y="507961"/>
                </a:lnTo>
                <a:lnTo>
                  <a:pt x="0" y="101587"/>
                </a:lnTo>
                <a:close/>
              </a:path>
            </a:pathLst>
          </a:custGeom>
          <a:ln w="9525">
            <a:solidFill>
              <a:srgbClr val="46AAC5"/>
            </a:solidFill>
          </a:ln>
        </p:spPr>
        <p:txBody>
          <a:bodyPr wrap="square" lIns="0" tIns="0" rIns="0" bIns="0" rtlCol="0"/>
          <a:lstStyle/>
          <a:p>
            <a:endParaRPr sz="1350"/>
          </a:p>
        </p:txBody>
      </p:sp>
      <p:sp>
        <p:nvSpPr>
          <p:cNvPr id="18" name="object 18"/>
          <p:cNvSpPr txBox="1"/>
          <p:nvPr/>
        </p:nvSpPr>
        <p:spPr>
          <a:xfrm>
            <a:off x="1330611" y="2670708"/>
            <a:ext cx="772954" cy="138499"/>
          </a:xfrm>
          <a:prstGeom prst="rect">
            <a:avLst/>
          </a:prstGeom>
        </p:spPr>
        <p:txBody>
          <a:bodyPr vert="horz" wrap="square" lIns="0" tIns="0" rIns="0" bIns="0" rtlCol="0">
            <a:spAutoFit/>
          </a:bodyPr>
          <a:lstStyle/>
          <a:p>
            <a:pPr marL="9525"/>
            <a:r>
              <a:rPr sz="900" i="1" spc="-30" dirty="0">
                <a:solidFill>
                  <a:srgbClr val="17375E"/>
                </a:solidFill>
                <a:latin typeface="Arial"/>
                <a:cs typeface="Arial"/>
              </a:rPr>
              <a:t>Operational</a:t>
            </a:r>
            <a:r>
              <a:rPr sz="900" i="1" spc="-116" dirty="0">
                <a:solidFill>
                  <a:srgbClr val="17375E"/>
                </a:solidFill>
                <a:latin typeface="Arial"/>
                <a:cs typeface="Arial"/>
              </a:rPr>
              <a:t> </a:t>
            </a:r>
            <a:r>
              <a:rPr sz="900" i="1" spc="-105" dirty="0">
                <a:solidFill>
                  <a:srgbClr val="17375E"/>
                </a:solidFill>
                <a:latin typeface="Arial"/>
                <a:cs typeface="Arial"/>
              </a:rPr>
              <a:t>DBs</a:t>
            </a:r>
            <a:endParaRPr sz="900">
              <a:latin typeface="Arial"/>
              <a:cs typeface="Arial"/>
            </a:endParaRPr>
          </a:p>
        </p:txBody>
      </p:sp>
      <p:sp>
        <p:nvSpPr>
          <p:cNvPr id="19" name="object 19"/>
          <p:cNvSpPr txBox="1"/>
          <p:nvPr/>
        </p:nvSpPr>
        <p:spPr>
          <a:xfrm>
            <a:off x="1385247" y="3318789"/>
            <a:ext cx="771049" cy="138499"/>
          </a:xfrm>
          <a:prstGeom prst="rect">
            <a:avLst/>
          </a:prstGeom>
        </p:spPr>
        <p:txBody>
          <a:bodyPr vert="horz" wrap="square" lIns="0" tIns="0" rIns="0" bIns="0" rtlCol="0">
            <a:spAutoFit/>
          </a:bodyPr>
          <a:lstStyle/>
          <a:p>
            <a:pPr marL="9525"/>
            <a:r>
              <a:rPr sz="900" i="1" spc="-41" dirty="0">
                <a:solidFill>
                  <a:srgbClr val="17375E"/>
                </a:solidFill>
                <a:latin typeface="Arial"/>
                <a:cs typeface="Arial"/>
              </a:rPr>
              <a:t>External</a:t>
            </a:r>
            <a:r>
              <a:rPr sz="900" i="1" spc="-101" dirty="0">
                <a:solidFill>
                  <a:srgbClr val="17375E"/>
                </a:solidFill>
                <a:latin typeface="Arial"/>
                <a:cs typeface="Arial"/>
              </a:rPr>
              <a:t> </a:t>
            </a:r>
            <a:r>
              <a:rPr sz="900" i="1" spc="-64" dirty="0">
                <a:solidFill>
                  <a:srgbClr val="17375E"/>
                </a:solidFill>
                <a:latin typeface="Arial"/>
                <a:cs typeface="Arial"/>
              </a:rPr>
              <a:t>sources</a:t>
            </a:r>
            <a:endParaRPr sz="900">
              <a:latin typeface="Arial"/>
              <a:cs typeface="Arial"/>
            </a:endParaRPr>
          </a:p>
        </p:txBody>
      </p:sp>
      <p:sp>
        <p:nvSpPr>
          <p:cNvPr id="20" name="object 20"/>
          <p:cNvSpPr txBox="1"/>
          <p:nvPr/>
        </p:nvSpPr>
        <p:spPr>
          <a:xfrm>
            <a:off x="4258405" y="2369299"/>
            <a:ext cx="775811" cy="138499"/>
          </a:xfrm>
          <a:prstGeom prst="rect">
            <a:avLst/>
          </a:prstGeom>
        </p:spPr>
        <p:txBody>
          <a:bodyPr vert="horz" wrap="square" lIns="0" tIns="0" rIns="0" bIns="0" rtlCol="0">
            <a:spAutoFit/>
          </a:bodyPr>
          <a:lstStyle/>
          <a:p>
            <a:pPr marL="9525"/>
            <a:r>
              <a:rPr sz="900" i="1" spc="-34" dirty="0">
                <a:solidFill>
                  <a:srgbClr val="17375E"/>
                </a:solidFill>
                <a:latin typeface="Arial"/>
                <a:cs typeface="Arial"/>
              </a:rPr>
              <a:t>Data</a:t>
            </a:r>
            <a:r>
              <a:rPr sz="900" i="1" spc="-116" dirty="0">
                <a:solidFill>
                  <a:srgbClr val="17375E"/>
                </a:solidFill>
                <a:latin typeface="Arial"/>
                <a:cs typeface="Arial"/>
              </a:rPr>
              <a:t> </a:t>
            </a:r>
            <a:r>
              <a:rPr sz="900" i="1" spc="-49" dirty="0">
                <a:solidFill>
                  <a:srgbClr val="17375E"/>
                </a:solidFill>
                <a:latin typeface="Arial"/>
                <a:cs typeface="Arial"/>
              </a:rPr>
              <a:t>warehouse</a:t>
            </a:r>
            <a:endParaRPr sz="900">
              <a:latin typeface="Arial"/>
              <a:cs typeface="Arial"/>
            </a:endParaRPr>
          </a:p>
        </p:txBody>
      </p:sp>
      <p:sp>
        <p:nvSpPr>
          <p:cNvPr id="21" name="object 21"/>
          <p:cNvSpPr/>
          <p:nvPr/>
        </p:nvSpPr>
        <p:spPr>
          <a:xfrm>
            <a:off x="3923919" y="3624039"/>
            <a:ext cx="470915" cy="299465"/>
          </a:xfrm>
          <a:prstGeom prst="rect">
            <a:avLst/>
          </a:prstGeom>
          <a:blipFill>
            <a:blip r:embed="rId6" cstate="print"/>
            <a:stretch>
              <a:fillRect/>
            </a:stretch>
          </a:blipFill>
        </p:spPr>
        <p:txBody>
          <a:bodyPr wrap="square" lIns="0" tIns="0" rIns="0" bIns="0" rtlCol="0"/>
          <a:lstStyle/>
          <a:p>
            <a:endParaRPr sz="1350"/>
          </a:p>
        </p:txBody>
      </p:sp>
      <p:sp>
        <p:nvSpPr>
          <p:cNvPr id="22" name="object 22"/>
          <p:cNvSpPr/>
          <p:nvPr/>
        </p:nvSpPr>
        <p:spPr>
          <a:xfrm>
            <a:off x="3959685" y="3644337"/>
            <a:ext cx="400021" cy="228571"/>
          </a:xfrm>
          <a:prstGeom prst="rect">
            <a:avLst/>
          </a:prstGeom>
          <a:blipFill>
            <a:blip r:embed="rId7" cstate="print"/>
            <a:stretch>
              <a:fillRect/>
            </a:stretch>
          </a:blipFill>
        </p:spPr>
        <p:txBody>
          <a:bodyPr wrap="square" lIns="0" tIns="0" rIns="0" bIns="0" rtlCol="0"/>
          <a:lstStyle/>
          <a:p>
            <a:endParaRPr sz="1350"/>
          </a:p>
        </p:txBody>
      </p:sp>
      <p:sp>
        <p:nvSpPr>
          <p:cNvPr id="23" name="object 23"/>
          <p:cNvSpPr/>
          <p:nvPr/>
        </p:nvSpPr>
        <p:spPr>
          <a:xfrm>
            <a:off x="3959684" y="3682427"/>
            <a:ext cx="400050" cy="38100"/>
          </a:xfrm>
          <a:custGeom>
            <a:avLst/>
            <a:gdLst/>
            <a:ahLst/>
            <a:cxnLst/>
            <a:rect l="l" t="t" r="r" b="b"/>
            <a:pathLst>
              <a:path w="533400" h="50800">
                <a:moveTo>
                  <a:pt x="533374" y="0"/>
                </a:moveTo>
                <a:lnTo>
                  <a:pt x="496962" y="25638"/>
                </a:lnTo>
                <a:lnTo>
                  <a:pt x="455261" y="35920"/>
                </a:lnTo>
                <a:lnTo>
                  <a:pt x="401287" y="43863"/>
                </a:lnTo>
                <a:lnTo>
                  <a:pt x="337581" y="48985"/>
                </a:lnTo>
                <a:lnTo>
                  <a:pt x="266687" y="50800"/>
                </a:lnTo>
                <a:lnTo>
                  <a:pt x="195788" y="48985"/>
                </a:lnTo>
                <a:lnTo>
                  <a:pt x="132081" y="43863"/>
                </a:lnTo>
                <a:lnTo>
                  <a:pt x="78108" y="35920"/>
                </a:lnTo>
                <a:lnTo>
                  <a:pt x="36409" y="25638"/>
                </a:lnTo>
                <a:lnTo>
                  <a:pt x="9525" y="13504"/>
                </a:lnTo>
                <a:lnTo>
                  <a:pt x="0" y="0"/>
                </a:lnTo>
              </a:path>
            </a:pathLst>
          </a:custGeom>
          <a:ln w="9525">
            <a:solidFill>
              <a:srgbClr val="4A7EBB"/>
            </a:solidFill>
          </a:ln>
        </p:spPr>
        <p:txBody>
          <a:bodyPr wrap="square" lIns="0" tIns="0" rIns="0" bIns="0" rtlCol="0"/>
          <a:lstStyle/>
          <a:p>
            <a:endParaRPr sz="1350"/>
          </a:p>
        </p:txBody>
      </p:sp>
      <p:sp>
        <p:nvSpPr>
          <p:cNvPr id="24" name="object 24"/>
          <p:cNvSpPr/>
          <p:nvPr/>
        </p:nvSpPr>
        <p:spPr>
          <a:xfrm>
            <a:off x="3959679" y="3644327"/>
            <a:ext cx="400050" cy="228600"/>
          </a:xfrm>
          <a:custGeom>
            <a:avLst/>
            <a:gdLst/>
            <a:ahLst/>
            <a:cxnLst/>
            <a:rect l="l" t="t" r="r" b="b"/>
            <a:pathLst>
              <a:path w="533400" h="304800">
                <a:moveTo>
                  <a:pt x="0" y="50800"/>
                </a:moveTo>
                <a:lnTo>
                  <a:pt x="36411" y="25161"/>
                </a:lnTo>
                <a:lnTo>
                  <a:pt x="78112" y="14879"/>
                </a:lnTo>
                <a:lnTo>
                  <a:pt x="132087" y="6936"/>
                </a:lnTo>
                <a:lnTo>
                  <a:pt x="195793" y="1814"/>
                </a:lnTo>
                <a:lnTo>
                  <a:pt x="266687" y="0"/>
                </a:lnTo>
                <a:lnTo>
                  <a:pt x="337585" y="1814"/>
                </a:lnTo>
                <a:lnTo>
                  <a:pt x="401292" y="6936"/>
                </a:lnTo>
                <a:lnTo>
                  <a:pt x="455266" y="14879"/>
                </a:lnTo>
                <a:lnTo>
                  <a:pt x="496965" y="25161"/>
                </a:lnTo>
                <a:lnTo>
                  <a:pt x="533374" y="50800"/>
                </a:lnTo>
                <a:lnTo>
                  <a:pt x="533374" y="253987"/>
                </a:lnTo>
                <a:lnTo>
                  <a:pt x="496965" y="279622"/>
                </a:lnTo>
                <a:lnTo>
                  <a:pt x="455266" y="289901"/>
                </a:lnTo>
                <a:lnTo>
                  <a:pt x="401292" y="297841"/>
                </a:lnTo>
                <a:lnTo>
                  <a:pt x="337585" y="302960"/>
                </a:lnTo>
                <a:lnTo>
                  <a:pt x="266687" y="304774"/>
                </a:lnTo>
                <a:lnTo>
                  <a:pt x="195793" y="302960"/>
                </a:lnTo>
                <a:lnTo>
                  <a:pt x="132087" y="297841"/>
                </a:lnTo>
                <a:lnTo>
                  <a:pt x="78112" y="289901"/>
                </a:lnTo>
                <a:lnTo>
                  <a:pt x="36411" y="279622"/>
                </a:lnTo>
                <a:lnTo>
                  <a:pt x="0" y="253987"/>
                </a:lnTo>
                <a:lnTo>
                  <a:pt x="0" y="50800"/>
                </a:lnTo>
                <a:close/>
              </a:path>
            </a:pathLst>
          </a:custGeom>
          <a:ln w="9525">
            <a:solidFill>
              <a:srgbClr val="4A7EBB"/>
            </a:solidFill>
          </a:ln>
        </p:spPr>
        <p:txBody>
          <a:bodyPr wrap="square" lIns="0" tIns="0" rIns="0" bIns="0" rtlCol="0"/>
          <a:lstStyle/>
          <a:p>
            <a:endParaRPr sz="1350"/>
          </a:p>
        </p:txBody>
      </p:sp>
      <p:sp>
        <p:nvSpPr>
          <p:cNvPr id="25" name="object 25"/>
          <p:cNvSpPr txBox="1"/>
          <p:nvPr/>
        </p:nvSpPr>
        <p:spPr>
          <a:xfrm>
            <a:off x="4360823" y="3887249"/>
            <a:ext cx="539115" cy="138499"/>
          </a:xfrm>
          <a:prstGeom prst="rect">
            <a:avLst/>
          </a:prstGeom>
        </p:spPr>
        <p:txBody>
          <a:bodyPr vert="horz" wrap="square" lIns="0" tIns="0" rIns="0" bIns="0" rtlCol="0">
            <a:spAutoFit/>
          </a:bodyPr>
          <a:lstStyle/>
          <a:p>
            <a:pPr marL="9525"/>
            <a:r>
              <a:rPr sz="900" i="1" spc="-34" dirty="0">
                <a:solidFill>
                  <a:srgbClr val="17375E"/>
                </a:solidFill>
                <a:latin typeface="Arial"/>
                <a:cs typeface="Arial"/>
              </a:rPr>
              <a:t>Data</a:t>
            </a:r>
            <a:r>
              <a:rPr sz="900" i="1" spc="-127" dirty="0">
                <a:solidFill>
                  <a:srgbClr val="17375E"/>
                </a:solidFill>
                <a:latin typeface="Arial"/>
                <a:cs typeface="Arial"/>
              </a:rPr>
              <a:t> </a:t>
            </a:r>
            <a:r>
              <a:rPr sz="900" i="1" spc="-26" dirty="0">
                <a:solidFill>
                  <a:srgbClr val="17375E"/>
                </a:solidFill>
                <a:latin typeface="Arial"/>
                <a:cs typeface="Arial"/>
              </a:rPr>
              <a:t>marts</a:t>
            </a:r>
            <a:endParaRPr sz="900">
              <a:latin typeface="Arial"/>
              <a:cs typeface="Arial"/>
            </a:endParaRPr>
          </a:p>
        </p:txBody>
      </p:sp>
      <p:sp>
        <p:nvSpPr>
          <p:cNvPr id="26" name="object 26"/>
          <p:cNvSpPr/>
          <p:nvPr/>
        </p:nvSpPr>
        <p:spPr>
          <a:xfrm>
            <a:off x="4381119" y="3624039"/>
            <a:ext cx="470915" cy="299465"/>
          </a:xfrm>
          <a:prstGeom prst="rect">
            <a:avLst/>
          </a:prstGeom>
          <a:blipFill>
            <a:blip r:embed="rId8" cstate="print"/>
            <a:stretch>
              <a:fillRect/>
            </a:stretch>
          </a:blipFill>
        </p:spPr>
        <p:txBody>
          <a:bodyPr wrap="square" lIns="0" tIns="0" rIns="0" bIns="0" rtlCol="0"/>
          <a:lstStyle/>
          <a:p>
            <a:endParaRPr sz="1350"/>
          </a:p>
        </p:txBody>
      </p:sp>
      <p:sp>
        <p:nvSpPr>
          <p:cNvPr id="27" name="object 27"/>
          <p:cNvSpPr/>
          <p:nvPr/>
        </p:nvSpPr>
        <p:spPr>
          <a:xfrm>
            <a:off x="4416866" y="3644337"/>
            <a:ext cx="400031" cy="228571"/>
          </a:xfrm>
          <a:prstGeom prst="rect">
            <a:avLst/>
          </a:prstGeom>
          <a:blipFill>
            <a:blip r:embed="rId7" cstate="print"/>
            <a:stretch>
              <a:fillRect/>
            </a:stretch>
          </a:blipFill>
        </p:spPr>
        <p:txBody>
          <a:bodyPr wrap="square" lIns="0" tIns="0" rIns="0" bIns="0" rtlCol="0"/>
          <a:lstStyle/>
          <a:p>
            <a:endParaRPr sz="1350"/>
          </a:p>
        </p:txBody>
      </p:sp>
      <p:sp>
        <p:nvSpPr>
          <p:cNvPr id="28" name="object 28"/>
          <p:cNvSpPr/>
          <p:nvPr/>
        </p:nvSpPr>
        <p:spPr>
          <a:xfrm>
            <a:off x="4416865" y="3682427"/>
            <a:ext cx="400050" cy="38100"/>
          </a:xfrm>
          <a:custGeom>
            <a:avLst/>
            <a:gdLst/>
            <a:ahLst/>
            <a:cxnLst/>
            <a:rect l="l" t="t" r="r" b="b"/>
            <a:pathLst>
              <a:path w="533400" h="50800">
                <a:moveTo>
                  <a:pt x="533374" y="0"/>
                </a:moveTo>
                <a:lnTo>
                  <a:pt x="496962" y="25638"/>
                </a:lnTo>
                <a:lnTo>
                  <a:pt x="455261" y="35920"/>
                </a:lnTo>
                <a:lnTo>
                  <a:pt x="401287" y="43863"/>
                </a:lnTo>
                <a:lnTo>
                  <a:pt x="337581" y="48985"/>
                </a:lnTo>
                <a:lnTo>
                  <a:pt x="266687" y="50800"/>
                </a:lnTo>
                <a:lnTo>
                  <a:pt x="195788" y="48985"/>
                </a:lnTo>
                <a:lnTo>
                  <a:pt x="132081" y="43863"/>
                </a:lnTo>
                <a:lnTo>
                  <a:pt x="78108" y="35920"/>
                </a:lnTo>
                <a:lnTo>
                  <a:pt x="36409" y="25638"/>
                </a:lnTo>
                <a:lnTo>
                  <a:pt x="9525" y="13504"/>
                </a:lnTo>
                <a:lnTo>
                  <a:pt x="0" y="0"/>
                </a:lnTo>
              </a:path>
            </a:pathLst>
          </a:custGeom>
          <a:ln w="9525">
            <a:solidFill>
              <a:srgbClr val="4A7EBB"/>
            </a:solidFill>
          </a:ln>
        </p:spPr>
        <p:txBody>
          <a:bodyPr wrap="square" lIns="0" tIns="0" rIns="0" bIns="0" rtlCol="0"/>
          <a:lstStyle/>
          <a:p>
            <a:endParaRPr sz="1350"/>
          </a:p>
        </p:txBody>
      </p:sp>
      <p:sp>
        <p:nvSpPr>
          <p:cNvPr id="29" name="object 29"/>
          <p:cNvSpPr/>
          <p:nvPr/>
        </p:nvSpPr>
        <p:spPr>
          <a:xfrm>
            <a:off x="4416861" y="3644327"/>
            <a:ext cx="400050" cy="228600"/>
          </a:xfrm>
          <a:custGeom>
            <a:avLst/>
            <a:gdLst/>
            <a:ahLst/>
            <a:cxnLst/>
            <a:rect l="l" t="t" r="r" b="b"/>
            <a:pathLst>
              <a:path w="533400" h="304800">
                <a:moveTo>
                  <a:pt x="0" y="50800"/>
                </a:moveTo>
                <a:lnTo>
                  <a:pt x="36411" y="25161"/>
                </a:lnTo>
                <a:lnTo>
                  <a:pt x="78112" y="14879"/>
                </a:lnTo>
                <a:lnTo>
                  <a:pt x="132087" y="6936"/>
                </a:lnTo>
                <a:lnTo>
                  <a:pt x="195793" y="1814"/>
                </a:lnTo>
                <a:lnTo>
                  <a:pt x="266687" y="0"/>
                </a:lnTo>
                <a:lnTo>
                  <a:pt x="337585" y="1814"/>
                </a:lnTo>
                <a:lnTo>
                  <a:pt x="401292" y="6936"/>
                </a:lnTo>
                <a:lnTo>
                  <a:pt x="455266" y="14879"/>
                </a:lnTo>
                <a:lnTo>
                  <a:pt x="496965" y="25161"/>
                </a:lnTo>
                <a:lnTo>
                  <a:pt x="533374" y="50800"/>
                </a:lnTo>
                <a:lnTo>
                  <a:pt x="533374" y="253987"/>
                </a:lnTo>
                <a:lnTo>
                  <a:pt x="496965" y="279622"/>
                </a:lnTo>
                <a:lnTo>
                  <a:pt x="455266" y="289901"/>
                </a:lnTo>
                <a:lnTo>
                  <a:pt x="401292" y="297841"/>
                </a:lnTo>
                <a:lnTo>
                  <a:pt x="337585" y="302960"/>
                </a:lnTo>
                <a:lnTo>
                  <a:pt x="266687" y="304774"/>
                </a:lnTo>
                <a:lnTo>
                  <a:pt x="195793" y="302960"/>
                </a:lnTo>
                <a:lnTo>
                  <a:pt x="132087" y="297841"/>
                </a:lnTo>
                <a:lnTo>
                  <a:pt x="78112" y="289901"/>
                </a:lnTo>
                <a:lnTo>
                  <a:pt x="36411" y="279622"/>
                </a:lnTo>
                <a:lnTo>
                  <a:pt x="0" y="253987"/>
                </a:lnTo>
                <a:lnTo>
                  <a:pt x="0" y="50800"/>
                </a:lnTo>
                <a:close/>
              </a:path>
            </a:pathLst>
          </a:custGeom>
          <a:ln w="9525">
            <a:solidFill>
              <a:srgbClr val="4A7EBB"/>
            </a:solidFill>
          </a:ln>
        </p:spPr>
        <p:txBody>
          <a:bodyPr wrap="square" lIns="0" tIns="0" rIns="0" bIns="0" rtlCol="0"/>
          <a:lstStyle/>
          <a:p>
            <a:endParaRPr sz="1350"/>
          </a:p>
        </p:txBody>
      </p:sp>
      <p:sp>
        <p:nvSpPr>
          <p:cNvPr id="30" name="object 30"/>
          <p:cNvSpPr/>
          <p:nvPr/>
        </p:nvSpPr>
        <p:spPr>
          <a:xfrm>
            <a:off x="4838319" y="3624039"/>
            <a:ext cx="470915" cy="299465"/>
          </a:xfrm>
          <a:prstGeom prst="rect">
            <a:avLst/>
          </a:prstGeom>
          <a:blipFill>
            <a:blip r:embed="rId9" cstate="print"/>
            <a:stretch>
              <a:fillRect/>
            </a:stretch>
          </a:blipFill>
        </p:spPr>
        <p:txBody>
          <a:bodyPr wrap="square" lIns="0" tIns="0" rIns="0" bIns="0" rtlCol="0"/>
          <a:lstStyle/>
          <a:p>
            <a:endParaRPr sz="1350"/>
          </a:p>
        </p:txBody>
      </p:sp>
      <p:sp>
        <p:nvSpPr>
          <p:cNvPr id="31" name="object 31"/>
          <p:cNvSpPr/>
          <p:nvPr/>
        </p:nvSpPr>
        <p:spPr>
          <a:xfrm>
            <a:off x="4874047" y="3644337"/>
            <a:ext cx="400031" cy="228571"/>
          </a:xfrm>
          <a:prstGeom prst="rect">
            <a:avLst/>
          </a:prstGeom>
          <a:blipFill>
            <a:blip r:embed="rId7" cstate="print"/>
            <a:stretch>
              <a:fillRect/>
            </a:stretch>
          </a:blipFill>
        </p:spPr>
        <p:txBody>
          <a:bodyPr wrap="square" lIns="0" tIns="0" rIns="0" bIns="0" rtlCol="0"/>
          <a:lstStyle/>
          <a:p>
            <a:endParaRPr sz="1350"/>
          </a:p>
        </p:txBody>
      </p:sp>
      <p:sp>
        <p:nvSpPr>
          <p:cNvPr id="32" name="object 32"/>
          <p:cNvSpPr/>
          <p:nvPr/>
        </p:nvSpPr>
        <p:spPr>
          <a:xfrm>
            <a:off x="4874047" y="3682427"/>
            <a:ext cx="400050" cy="38100"/>
          </a:xfrm>
          <a:custGeom>
            <a:avLst/>
            <a:gdLst/>
            <a:ahLst/>
            <a:cxnLst/>
            <a:rect l="l" t="t" r="r" b="b"/>
            <a:pathLst>
              <a:path w="533400" h="50800">
                <a:moveTo>
                  <a:pt x="533374" y="0"/>
                </a:moveTo>
                <a:lnTo>
                  <a:pt x="496962" y="25638"/>
                </a:lnTo>
                <a:lnTo>
                  <a:pt x="455261" y="35920"/>
                </a:lnTo>
                <a:lnTo>
                  <a:pt x="401287" y="43863"/>
                </a:lnTo>
                <a:lnTo>
                  <a:pt x="337581" y="48985"/>
                </a:lnTo>
                <a:lnTo>
                  <a:pt x="266687" y="50800"/>
                </a:lnTo>
                <a:lnTo>
                  <a:pt x="195788" y="48985"/>
                </a:lnTo>
                <a:lnTo>
                  <a:pt x="132081" y="43863"/>
                </a:lnTo>
                <a:lnTo>
                  <a:pt x="78108" y="35920"/>
                </a:lnTo>
                <a:lnTo>
                  <a:pt x="36409" y="25638"/>
                </a:lnTo>
                <a:lnTo>
                  <a:pt x="9525" y="13504"/>
                </a:lnTo>
                <a:lnTo>
                  <a:pt x="0" y="0"/>
                </a:lnTo>
              </a:path>
            </a:pathLst>
          </a:custGeom>
          <a:ln w="9525">
            <a:solidFill>
              <a:srgbClr val="4A7EBB"/>
            </a:solidFill>
          </a:ln>
        </p:spPr>
        <p:txBody>
          <a:bodyPr wrap="square" lIns="0" tIns="0" rIns="0" bIns="0" rtlCol="0"/>
          <a:lstStyle/>
          <a:p>
            <a:endParaRPr sz="1350"/>
          </a:p>
        </p:txBody>
      </p:sp>
      <p:sp>
        <p:nvSpPr>
          <p:cNvPr id="33" name="object 33"/>
          <p:cNvSpPr/>
          <p:nvPr/>
        </p:nvSpPr>
        <p:spPr>
          <a:xfrm>
            <a:off x="4874043" y="3644327"/>
            <a:ext cx="400050" cy="228600"/>
          </a:xfrm>
          <a:custGeom>
            <a:avLst/>
            <a:gdLst/>
            <a:ahLst/>
            <a:cxnLst/>
            <a:rect l="l" t="t" r="r" b="b"/>
            <a:pathLst>
              <a:path w="533400" h="304800">
                <a:moveTo>
                  <a:pt x="0" y="50800"/>
                </a:moveTo>
                <a:lnTo>
                  <a:pt x="36411" y="25161"/>
                </a:lnTo>
                <a:lnTo>
                  <a:pt x="78112" y="14879"/>
                </a:lnTo>
                <a:lnTo>
                  <a:pt x="132087" y="6936"/>
                </a:lnTo>
                <a:lnTo>
                  <a:pt x="195793" y="1814"/>
                </a:lnTo>
                <a:lnTo>
                  <a:pt x="266687" y="0"/>
                </a:lnTo>
                <a:lnTo>
                  <a:pt x="337585" y="1814"/>
                </a:lnTo>
                <a:lnTo>
                  <a:pt x="401292" y="6936"/>
                </a:lnTo>
                <a:lnTo>
                  <a:pt x="455266" y="14879"/>
                </a:lnTo>
                <a:lnTo>
                  <a:pt x="496965" y="25161"/>
                </a:lnTo>
                <a:lnTo>
                  <a:pt x="533374" y="50800"/>
                </a:lnTo>
                <a:lnTo>
                  <a:pt x="533374" y="253987"/>
                </a:lnTo>
                <a:lnTo>
                  <a:pt x="496965" y="279622"/>
                </a:lnTo>
                <a:lnTo>
                  <a:pt x="455266" y="289901"/>
                </a:lnTo>
                <a:lnTo>
                  <a:pt x="401292" y="297841"/>
                </a:lnTo>
                <a:lnTo>
                  <a:pt x="337585" y="302960"/>
                </a:lnTo>
                <a:lnTo>
                  <a:pt x="266687" y="304774"/>
                </a:lnTo>
                <a:lnTo>
                  <a:pt x="195793" y="302960"/>
                </a:lnTo>
                <a:lnTo>
                  <a:pt x="132087" y="297841"/>
                </a:lnTo>
                <a:lnTo>
                  <a:pt x="78112" y="289901"/>
                </a:lnTo>
                <a:lnTo>
                  <a:pt x="36411" y="279622"/>
                </a:lnTo>
                <a:lnTo>
                  <a:pt x="0" y="253987"/>
                </a:lnTo>
                <a:lnTo>
                  <a:pt x="0" y="50800"/>
                </a:lnTo>
                <a:close/>
              </a:path>
            </a:pathLst>
          </a:custGeom>
          <a:ln w="9525">
            <a:solidFill>
              <a:srgbClr val="4A7EBB"/>
            </a:solidFill>
          </a:ln>
        </p:spPr>
        <p:txBody>
          <a:bodyPr wrap="square" lIns="0" tIns="0" rIns="0" bIns="0" rtlCol="0"/>
          <a:lstStyle/>
          <a:p>
            <a:endParaRPr sz="1350"/>
          </a:p>
        </p:txBody>
      </p:sp>
      <p:sp>
        <p:nvSpPr>
          <p:cNvPr id="34" name="object 34"/>
          <p:cNvSpPr/>
          <p:nvPr/>
        </p:nvSpPr>
        <p:spPr>
          <a:xfrm>
            <a:off x="1619632" y="2267299"/>
            <a:ext cx="329183" cy="388619"/>
          </a:xfrm>
          <a:prstGeom prst="rect">
            <a:avLst/>
          </a:prstGeom>
          <a:blipFill>
            <a:blip r:embed="rId10" cstate="print"/>
            <a:stretch>
              <a:fillRect/>
            </a:stretch>
          </a:blipFill>
        </p:spPr>
        <p:txBody>
          <a:bodyPr wrap="square" lIns="0" tIns="0" rIns="0" bIns="0" rtlCol="0"/>
          <a:lstStyle/>
          <a:p>
            <a:endParaRPr sz="1350"/>
          </a:p>
        </p:txBody>
      </p:sp>
      <p:sp>
        <p:nvSpPr>
          <p:cNvPr id="35" name="object 35"/>
          <p:cNvSpPr/>
          <p:nvPr/>
        </p:nvSpPr>
        <p:spPr>
          <a:xfrm>
            <a:off x="1655683" y="2287882"/>
            <a:ext cx="257441" cy="317744"/>
          </a:xfrm>
          <a:prstGeom prst="rect">
            <a:avLst/>
          </a:prstGeom>
          <a:blipFill>
            <a:blip r:embed="rId11" cstate="print"/>
            <a:stretch>
              <a:fillRect/>
            </a:stretch>
          </a:blipFill>
        </p:spPr>
        <p:txBody>
          <a:bodyPr wrap="square" lIns="0" tIns="0" rIns="0" bIns="0" rtlCol="0"/>
          <a:lstStyle/>
          <a:p>
            <a:endParaRPr sz="1350"/>
          </a:p>
        </p:txBody>
      </p:sp>
      <p:sp>
        <p:nvSpPr>
          <p:cNvPr id="36" name="object 36"/>
          <p:cNvSpPr/>
          <p:nvPr/>
        </p:nvSpPr>
        <p:spPr>
          <a:xfrm>
            <a:off x="1655679" y="2340839"/>
            <a:ext cx="257651" cy="53340"/>
          </a:xfrm>
          <a:custGeom>
            <a:avLst/>
            <a:gdLst/>
            <a:ahLst/>
            <a:cxnLst/>
            <a:rect l="l" t="t" r="r" b="b"/>
            <a:pathLst>
              <a:path w="343534" h="71119">
                <a:moveTo>
                  <a:pt x="343268" y="0"/>
                </a:moveTo>
                <a:lnTo>
                  <a:pt x="329779" y="27486"/>
                </a:lnTo>
                <a:lnTo>
                  <a:pt x="292995" y="49931"/>
                </a:lnTo>
                <a:lnTo>
                  <a:pt x="238437" y="65063"/>
                </a:lnTo>
                <a:lnTo>
                  <a:pt x="171627" y="70612"/>
                </a:lnTo>
                <a:lnTo>
                  <a:pt x="104820" y="65063"/>
                </a:lnTo>
                <a:lnTo>
                  <a:pt x="50266" y="49931"/>
                </a:lnTo>
                <a:lnTo>
                  <a:pt x="13486" y="27486"/>
                </a:lnTo>
                <a:lnTo>
                  <a:pt x="0" y="0"/>
                </a:lnTo>
              </a:path>
            </a:pathLst>
          </a:custGeom>
          <a:ln w="9525">
            <a:solidFill>
              <a:srgbClr val="000000"/>
            </a:solidFill>
          </a:ln>
        </p:spPr>
        <p:txBody>
          <a:bodyPr wrap="square" lIns="0" tIns="0" rIns="0" bIns="0" rtlCol="0"/>
          <a:lstStyle/>
          <a:p>
            <a:endParaRPr sz="1350"/>
          </a:p>
        </p:txBody>
      </p:sp>
      <p:sp>
        <p:nvSpPr>
          <p:cNvPr id="37" name="object 37"/>
          <p:cNvSpPr/>
          <p:nvPr/>
        </p:nvSpPr>
        <p:spPr>
          <a:xfrm>
            <a:off x="1655676" y="2287880"/>
            <a:ext cx="257651" cy="318135"/>
          </a:xfrm>
          <a:custGeom>
            <a:avLst/>
            <a:gdLst/>
            <a:ahLst/>
            <a:cxnLst/>
            <a:rect l="l" t="t" r="r" b="b"/>
            <a:pathLst>
              <a:path w="343534" h="424180">
                <a:moveTo>
                  <a:pt x="0" y="70612"/>
                </a:moveTo>
                <a:lnTo>
                  <a:pt x="13488" y="43125"/>
                </a:lnTo>
                <a:lnTo>
                  <a:pt x="50272" y="20680"/>
                </a:lnTo>
                <a:lnTo>
                  <a:pt x="104830" y="5548"/>
                </a:lnTo>
                <a:lnTo>
                  <a:pt x="171640" y="0"/>
                </a:lnTo>
                <a:lnTo>
                  <a:pt x="238448" y="5548"/>
                </a:lnTo>
                <a:lnTo>
                  <a:pt x="293001" y="20680"/>
                </a:lnTo>
                <a:lnTo>
                  <a:pt x="329781" y="43125"/>
                </a:lnTo>
                <a:lnTo>
                  <a:pt x="343268" y="70612"/>
                </a:lnTo>
                <a:lnTo>
                  <a:pt x="343268" y="353060"/>
                </a:lnTo>
                <a:lnTo>
                  <a:pt x="329781" y="380539"/>
                </a:lnTo>
                <a:lnTo>
                  <a:pt x="293001" y="402980"/>
                </a:lnTo>
                <a:lnTo>
                  <a:pt x="238448" y="418110"/>
                </a:lnTo>
                <a:lnTo>
                  <a:pt x="171640" y="423659"/>
                </a:lnTo>
                <a:lnTo>
                  <a:pt x="104830" y="418110"/>
                </a:lnTo>
                <a:lnTo>
                  <a:pt x="50272" y="402980"/>
                </a:lnTo>
                <a:lnTo>
                  <a:pt x="13488" y="380539"/>
                </a:lnTo>
                <a:lnTo>
                  <a:pt x="0" y="353060"/>
                </a:lnTo>
                <a:lnTo>
                  <a:pt x="0" y="70612"/>
                </a:lnTo>
                <a:close/>
              </a:path>
            </a:pathLst>
          </a:custGeom>
          <a:ln w="9525">
            <a:solidFill>
              <a:srgbClr val="000000"/>
            </a:solidFill>
          </a:ln>
        </p:spPr>
        <p:txBody>
          <a:bodyPr wrap="square" lIns="0" tIns="0" rIns="0" bIns="0" rtlCol="0"/>
          <a:lstStyle/>
          <a:p>
            <a:endParaRPr sz="1350"/>
          </a:p>
        </p:txBody>
      </p:sp>
      <p:sp>
        <p:nvSpPr>
          <p:cNvPr id="38" name="object 38"/>
          <p:cNvSpPr/>
          <p:nvPr/>
        </p:nvSpPr>
        <p:spPr>
          <a:xfrm>
            <a:off x="1619632" y="2861659"/>
            <a:ext cx="329183" cy="394334"/>
          </a:xfrm>
          <a:prstGeom prst="rect">
            <a:avLst/>
          </a:prstGeom>
          <a:blipFill>
            <a:blip r:embed="rId12" cstate="print"/>
            <a:stretch>
              <a:fillRect/>
            </a:stretch>
          </a:blipFill>
        </p:spPr>
        <p:txBody>
          <a:bodyPr wrap="square" lIns="0" tIns="0" rIns="0" bIns="0" rtlCol="0"/>
          <a:lstStyle/>
          <a:p>
            <a:endParaRPr sz="1350"/>
          </a:p>
        </p:txBody>
      </p:sp>
      <p:sp>
        <p:nvSpPr>
          <p:cNvPr id="39" name="object 39"/>
          <p:cNvSpPr/>
          <p:nvPr/>
        </p:nvSpPr>
        <p:spPr>
          <a:xfrm>
            <a:off x="1655683" y="2881945"/>
            <a:ext cx="257441" cy="324041"/>
          </a:xfrm>
          <a:prstGeom prst="rect">
            <a:avLst/>
          </a:prstGeom>
          <a:blipFill>
            <a:blip r:embed="rId13" cstate="print"/>
            <a:stretch>
              <a:fillRect/>
            </a:stretch>
          </a:blipFill>
        </p:spPr>
        <p:txBody>
          <a:bodyPr wrap="square" lIns="0" tIns="0" rIns="0" bIns="0" rtlCol="0"/>
          <a:lstStyle/>
          <a:p>
            <a:endParaRPr sz="1350"/>
          </a:p>
        </p:txBody>
      </p:sp>
      <p:sp>
        <p:nvSpPr>
          <p:cNvPr id="40" name="object 40"/>
          <p:cNvSpPr/>
          <p:nvPr/>
        </p:nvSpPr>
        <p:spPr>
          <a:xfrm>
            <a:off x="1655679" y="2935953"/>
            <a:ext cx="257651" cy="54293"/>
          </a:xfrm>
          <a:custGeom>
            <a:avLst/>
            <a:gdLst/>
            <a:ahLst/>
            <a:cxnLst/>
            <a:rect l="l" t="t" r="r" b="b"/>
            <a:pathLst>
              <a:path w="343534" h="72389">
                <a:moveTo>
                  <a:pt x="343268" y="0"/>
                </a:moveTo>
                <a:lnTo>
                  <a:pt x="329779" y="28026"/>
                </a:lnTo>
                <a:lnTo>
                  <a:pt x="292995" y="50915"/>
                </a:lnTo>
                <a:lnTo>
                  <a:pt x="238437" y="66349"/>
                </a:lnTo>
                <a:lnTo>
                  <a:pt x="171627" y="72009"/>
                </a:lnTo>
                <a:lnTo>
                  <a:pt x="104820" y="66349"/>
                </a:lnTo>
                <a:lnTo>
                  <a:pt x="50266" y="50915"/>
                </a:lnTo>
                <a:lnTo>
                  <a:pt x="13486" y="28026"/>
                </a:lnTo>
                <a:lnTo>
                  <a:pt x="0" y="0"/>
                </a:lnTo>
              </a:path>
            </a:pathLst>
          </a:custGeom>
          <a:ln w="9524">
            <a:solidFill>
              <a:srgbClr val="000000"/>
            </a:solidFill>
          </a:ln>
        </p:spPr>
        <p:txBody>
          <a:bodyPr wrap="square" lIns="0" tIns="0" rIns="0" bIns="0" rtlCol="0"/>
          <a:lstStyle/>
          <a:p>
            <a:endParaRPr sz="1350"/>
          </a:p>
        </p:txBody>
      </p:sp>
      <p:sp>
        <p:nvSpPr>
          <p:cNvPr id="41" name="object 41"/>
          <p:cNvSpPr/>
          <p:nvPr/>
        </p:nvSpPr>
        <p:spPr>
          <a:xfrm>
            <a:off x="1655676" y="2881945"/>
            <a:ext cx="257651" cy="324326"/>
          </a:xfrm>
          <a:custGeom>
            <a:avLst/>
            <a:gdLst/>
            <a:ahLst/>
            <a:cxnLst/>
            <a:rect l="l" t="t" r="r" b="b"/>
            <a:pathLst>
              <a:path w="343534" h="432435">
                <a:moveTo>
                  <a:pt x="0" y="72009"/>
                </a:moveTo>
                <a:lnTo>
                  <a:pt x="13488" y="43982"/>
                </a:lnTo>
                <a:lnTo>
                  <a:pt x="50272" y="21093"/>
                </a:lnTo>
                <a:lnTo>
                  <a:pt x="104830" y="5659"/>
                </a:lnTo>
                <a:lnTo>
                  <a:pt x="171640" y="0"/>
                </a:lnTo>
                <a:lnTo>
                  <a:pt x="238448" y="5659"/>
                </a:lnTo>
                <a:lnTo>
                  <a:pt x="293001" y="21093"/>
                </a:lnTo>
                <a:lnTo>
                  <a:pt x="329781" y="43982"/>
                </a:lnTo>
                <a:lnTo>
                  <a:pt x="343268" y="72009"/>
                </a:lnTo>
                <a:lnTo>
                  <a:pt x="343268" y="360045"/>
                </a:lnTo>
                <a:lnTo>
                  <a:pt x="329781" y="388071"/>
                </a:lnTo>
                <a:lnTo>
                  <a:pt x="293001" y="410960"/>
                </a:lnTo>
                <a:lnTo>
                  <a:pt x="238448" y="426394"/>
                </a:lnTo>
                <a:lnTo>
                  <a:pt x="171640" y="432054"/>
                </a:lnTo>
                <a:lnTo>
                  <a:pt x="104830" y="426394"/>
                </a:lnTo>
                <a:lnTo>
                  <a:pt x="50272" y="410960"/>
                </a:lnTo>
                <a:lnTo>
                  <a:pt x="13488" y="388071"/>
                </a:lnTo>
                <a:lnTo>
                  <a:pt x="0" y="360045"/>
                </a:lnTo>
                <a:lnTo>
                  <a:pt x="0" y="72009"/>
                </a:lnTo>
                <a:close/>
              </a:path>
            </a:pathLst>
          </a:custGeom>
          <a:ln w="9525">
            <a:solidFill>
              <a:srgbClr val="000000"/>
            </a:solidFill>
          </a:ln>
        </p:spPr>
        <p:txBody>
          <a:bodyPr wrap="square" lIns="0" tIns="0" rIns="0" bIns="0" rtlCol="0"/>
          <a:lstStyle/>
          <a:p>
            <a:endParaRPr sz="1350"/>
          </a:p>
        </p:txBody>
      </p:sp>
      <p:sp>
        <p:nvSpPr>
          <p:cNvPr id="42" name="object 42"/>
          <p:cNvSpPr/>
          <p:nvPr/>
        </p:nvSpPr>
        <p:spPr>
          <a:xfrm>
            <a:off x="1619632" y="3594321"/>
            <a:ext cx="329183" cy="395477"/>
          </a:xfrm>
          <a:prstGeom prst="rect">
            <a:avLst/>
          </a:prstGeom>
          <a:blipFill>
            <a:blip r:embed="rId14" cstate="print"/>
            <a:stretch>
              <a:fillRect/>
            </a:stretch>
          </a:blipFill>
        </p:spPr>
        <p:txBody>
          <a:bodyPr wrap="square" lIns="0" tIns="0" rIns="0" bIns="0" rtlCol="0"/>
          <a:lstStyle/>
          <a:p>
            <a:endParaRPr sz="1350"/>
          </a:p>
        </p:txBody>
      </p:sp>
      <p:sp>
        <p:nvSpPr>
          <p:cNvPr id="43" name="object 43"/>
          <p:cNvSpPr/>
          <p:nvPr/>
        </p:nvSpPr>
        <p:spPr>
          <a:xfrm>
            <a:off x="1655676" y="3615381"/>
            <a:ext cx="257453" cy="324040"/>
          </a:xfrm>
          <a:prstGeom prst="rect">
            <a:avLst/>
          </a:prstGeom>
          <a:blipFill>
            <a:blip r:embed="rId15" cstate="print"/>
            <a:stretch>
              <a:fillRect/>
            </a:stretch>
          </a:blipFill>
        </p:spPr>
        <p:txBody>
          <a:bodyPr wrap="square" lIns="0" tIns="0" rIns="0" bIns="0" rtlCol="0"/>
          <a:lstStyle/>
          <a:p>
            <a:endParaRPr sz="1350"/>
          </a:p>
        </p:txBody>
      </p:sp>
      <p:sp>
        <p:nvSpPr>
          <p:cNvPr id="44" name="object 44"/>
          <p:cNvSpPr/>
          <p:nvPr/>
        </p:nvSpPr>
        <p:spPr>
          <a:xfrm>
            <a:off x="1870225" y="3896512"/>
            <a:ext cx="42905" cy="42908"/>
          </a:xfrm>
          <a:prstGeom prst="rect">
            <a:avLst/>
          </a:prstGeom>
          <a:blipFill>
            <a:blip r:embed="rId16" cstate="print"/>
            <a:stretch>
              <a:fillRect/>
            </a:stretch>
          </a:blipFill>
        </p:spPr>
        <p:txBody>
          <a:bodyPr wrap="square" lIns="0" tIns="0" rIns="0" bIns="0" rtlCol="0"/>
          <a:lstStyle/>
          <a:p>
            <a:endParaRPr sz="1350"/>
          </a:p>
        </p:txBody>
      </p:sp>
      <p:sp>
        <p:nvSpPr>
          <p:cNvPr id="45" name="object 45"/>
          <p:cNvSpPr/>
          <p:nvPr/>
        </p:nvSpPr>
        <p:spPr>
          <a:xfrm>
            <a:off x="1655680" y="3615379"/>
            <a:ext cx="257651" cy="324326"/>
          </a:xfrm>
          <a:custGeom>
            <a:avLst/>
            <a:gdLst/>
            <a:ahLst/>
            <a:cxnLst/>
            <a:rect l="l" t="t" r="r" b="b"/>
            <a:pathLst>
              <a:path w="343534" h="432435">
                <a:moveTo>
                  <a:pt x="286054" y="432054"/>
                </a:moveTo>
                <a:lnTo>
                  <a:pt x="297497" y="386283"/>
                </a:lnTo>
                <a:lnTo>
                  <a:pt x="343268" y="374840"/>
                </a:lnTo>
                <a:lnTo>
                  <a:pt x="286054" y="432054"/>
                </a:lnTo>
                <a:lnTo>
                  <a:pt x="0" y="432054"/>
                </a:lnTo>
                <a:lnTo>
                  <a:pt x="0" y="0"/>
                </a:lnTo>
                <a:lnTo>
                  <a:pt x="343268" y="0"/>
                </a:lnTo>
                <a:lnTo>
                  <a:pt x="343268" y="374840"/>
                </a:lnTo>
              </a:path>
            </a:pathLst>
          </a:custGeom>
          <a:ln w="9525">
            <a:solidFill>
              <a:srgbClr val="7D60A0"/>
            </a:solidFill>
          </a:ln>
        </p:spPr>
        <p:txBody>
          <a:bodyPr wrap="square" lIns="0" tIns="0" rIns="0" bIns="0" rtlCol="0"/>
          <a:lstStyle/>
          <a:p>
            <a:endParaRPr sz="1350"/>
          </a:p>
        </p:txBody>
      </p:sp>
      <p:sp>
        <p:nvSpPr>
          <p:cNvPr id="46" name="object 46"/>
          <p:cNvSpPr txBox="1"/>
          <p:nvPr/>
        </p:nvSpPr>
        <p:spPr>
          <a:xfrm>
            <a:off x="1427074" y="4020857"/>
            <a:ext cx="641033" cy="138499"/>
          </a:xfrm>
          <a:prstGeom prst="rect">
            <a:avLst/>
          </a:prstGeom>
        </p:spPr>
        <p:txBody>
          <a:bodyPr vert="horz" wrap="square" lIns="0" tIns="0" rIns="0" bIns="0" rtlCol="0">
            <a:spAutoFit/>
          </a:bodyPr>
          <a:lstStyle/>
          <a:p>
            <a:pPr marL="9525"/>
            <a:r>
              <a:rPr sz="900" i="1" spc="-34" dirty="0">
                <a:solidFill>
                  <a:srgbClr val="17375E"/>
                </a:solidFill>
                <a:latin typeface="Arial"/>
                <a:cs typeface="Arial"/>
              </a:rPr>
              <a:t>Data</a:t>
            </a:r>
            <a:r>
              <a:rPr sz="900" i="1" spc="86" dirty="0">
                <a:solidFill>
                  <a:srgbClr val="17375E"/>
                </a:solidFill>
                <a:latin typeface="Arial"/>
                <a:cs typeface="Arial"/>
              </a:rPr>
              <a:t> </a:t>
            </a:r>
            <a:r>
              <a:rPr sz="900" i="1" spc="-64" dirty="0">
                <a:solidFill>
                  <a:srgbClr val="17375E"/>
                </a:solidFill>
                <a:latin typeface="Arial"/>
                <a:cs typeface="Arial"/>
              </a:rPr>
              <a:t>sources</a:t>
            </a:r>
            <a:endParaRPr sz="900">
              <a:latin typeface="Arial"/>
              <a:cs typeface="Arial"/>
            </a:endParaRPr>
          </a:p>
        </p:txBody>
      </p:sp>
      <p:sp>
        <p:nvSpPr>
          <p:cNvPr id="47" name="object 47"/>
          <p:cNvSpPr/>
          <p:nvPr/>
        </p:nvSpPr>
        <p:spPr>
          <a:xfrm>
            <a:off x="4617662" y="3392418"/>
            <a:ext cx="27146" cy="245269"/>
          </a:xfrm>
          <a:custGeom>
            <a:avLst/>
            <a:gdLst/>
            <a:ahLst/>
            <a:cxnLst/>
            <a:rect l="l" t="t" r="r" b="b"/>
            <a:pathLst>
              <a:path w="36195" h="327025">
                <a:moveTo>
                  <a:pt x="36195" y="0"/>
                </a:moveTo>
                <a:lnTo>
                  <a:pt x="0" y="326517"/>
                </a:lnTo>
              </a:path>
            </a:pathLst>
          </a:custGeom>
          <a:ln w="9525">
            <a:solidFill>
              <a:srgbClr val="4A7EBB"/>
            </a:solidFill>
          </a:ln>
        </p:spPr>
        <p:txBody>
          <a:bodyPr wrap="square" lIns="0" tIns="0" rIns="0" bIns="0" rtlCol="0"/>
          <a:lstStyle/>
          <a:p>
            <a:endParaRPr sz="1350"/>
          </a:p>
        </p:txBody>
      </p:sp>
      <p:sp>
        <p:nvSpPr>
          <p:cNvPr id="48" name="object 48"/>
          <p:cNvSpPr/>
          <p:nvPr/>
        </p:nvSpPr>
        <p:spPr>
          <a:xfrm>
            <a:off x="4590828" y="3576821"/>
            <a:ext cx="66675" cy="60484"/>
          </a:xfrm>
          <a:custGeom>
            <a:avLst/>
            <a:gdLst/>
            <a:ahLst/>
            <a:cxnLst/>
            <a:rect l="l" t="t" r="r" b="b"/>
            <a:pathLst>
              <a:path w="88900" h="80645">
                <a:moveTo>
                  <a:pt x="88353" y="9804"/>
                </a:moveTo>
                <a:lnTo>
                  <a:pt x="35775" y="80645"/>
                </a:lnTo>
                <a:lnTo>
                  <a:pt x="0" y="0"/>
                </a:lnTo>
              </a:path>
            </a:pathLst>
          </a:custGeom>
          <a:ln w="9525">
            <a:solidFill>
              <a:srgbClr val="4A7EBB"/>
            </a:solidFill>
          </a:ln>
        </p:spPr>
        <p:txBody>
          <a:bodyPr wrap="square" lIns="0" tIns="0" rIns="0" bIns="0" rtlCol="0"/>
          <a:lstStyle/>
          <a:p>
            <a:endParaRPr sz="1350"/>
          </a:p>
        </p:txBody>
      </p:sp>
      <p:sp>
        <p:nvSpPr>
          <p:cNvPr id="49" name="object 49"/>
          <p:cNvSpPr/>
          <p:nvPr/>
        </p:nvSpPr>
        <p:spPr>
          <a:xfrm>
            <a:off x="4605379" y="3392418"/>
            <a:ext cx="66675" cy="60484"/>
          </a:xfrm>
          <a:custGeom>
            <a:avLst/>
            <a:gdLst/>
            <a:ahLst/>
            <a:cxnLst/>
            <a:rect l="l" t="t" r="r" b="b"/>
            <a:pathLst>
              <a:path w="88900" h="80645">
                <a:moveTo>
                  <a:pt x="0" y="70840"/>
                </a:moveTo>
                <a:lnTo>
                  <a:pt x="52577" y="0"/>
                </a:lnTo>
                <a:lnTo>
                  <a:pt x="88353" y="80632"/>
                </a:lnTo>
              </a:path>
            </a:pathLst>
          </a:custGeom>
          <a:ln w="9525">
            <a:solidFill>
              <a:srgbClr val="4A7EBB"/>
            </a:solidFill>
          </a:ln>
        </p:spPr>
        <p:txBody>
          <a:bodyPr wrap="square" lIns="0" tIns="0" rIns="0" bIns="0" rtlCol="0"/>
          <a:lstStyle/>
          <a:p>
            <a:endParaRPr sz="1350"/>
          </a:p>
        </p:txBody>
      </p:sp>
      <p:sp>
        <p:nvSpPr>
          <p:cNvPr id="50" name="object 50"/>
          <p:cNvSpPr/>
          <p:nvPr/>
        </p:nvSpPr>
        <p:spPr>
          <a:xfrm>
            <a:off x="4972268" y="3391946"/>
            <a:ext cx="99536" cy="246221"/>
          </a:xfrm>
          <a:custGeom>
            <a:avLst/>
            <a:gdLst/>
            <a:ahLst/>
            <a:cxnLst/>
            <a:rect l="l" t="t" r="r" b="b"/>
            <a:pathLst>
              <a:path w="132714" h="328295">
                <a:moveTo>
                  <a:pt x="0" y="0"/>
                </a:moveTo>
                <a:lnTo>
                  <a:pt x="132194" y="327761"/>
                </a:lnTo>
              </a:path>
            </a:pathLst>
          </a:custGeom>
          <a:ln w="9525">
            <a:solidFill>
              <a:srgbClr val="4A7EBB"/>
            </a:solidFill>
          </a:ln>
        </p:spPr>
        <p:txBody>
          <a:bodyPr wrap="square" lIns="0" tIns="0" rIns="0" bIns="0" rtlCol="0"/>
          <a:lstStyle/>
          <a:p>
            <a:endParaRPr sz="1350"/>
          </a:p>
        </p:txBody>
      </p:sp>
      <p:sp>
        <p:nvSpPr>
          <p:cNvPr id="51" name="object 51"/>
          <p:cNvSpPr/>
          <p:nvPr/>
        </p:nvSpPr>
        <p:spPr>
          <a:xfrm>
            <a:off x="5019118" y="3572295"/>
            <a:ext cx="61913" cy="65723"/>
          </a:xfrm>
          <a:custGeom>
            <a:avLst/>
            <a:gdLst/>
            <a:ahLst/>
            <a:cxnLst/>
            <a:rect l="l" t="t" r="r" b="b"/>
            <a:pathLst>
              <a:path w="82550" h="87629">
                <a:moveTo>
                  <a:pt x="0" y="33261"/>
                </a:moveTo>
                <a:lnTo>
                  <a:pt x="69723" y="87299"/>
                </a:lnTo>
                <a:lnTo>
                  <a:pt x="82448" y="0"/>
                </a:lnTo>
              </a:path>
            </a:pathLst>
          </a:custGeom>
          <a:ln w="9525">
            <a:solidFill>
              <a:srgbClr val="4A7EBB"/>
            </a:solidFill>
          </a:ln>
        </p:spPr>
        <p:txBody>
          <a:bodyPr wrap="square" lIns="0" tIns="0" rIns="0" bIns="0" rtlCol="0"/>
          <a:lstStyle/>
          <a:p>
            <a:endParaRPr sz="1350"/>
          </a:p>
        </p:txBody>
      </p:sp>
      <p:sp>
        <p:nvSpPr>
          <p:cNvPr id="52" name="object 52"/>
          <p:cNvSpPr/>
          <p:nvPr/>
        </p:nvSpPr>
        <p:spPr>
          <a:xfrm>
            <a:off x="4962723" y="3391942"/>
            <a:ext cx="61913" cy="65723"/>
          </a:xfrm>
          <a:custGeom>
            <a:avLst/>
            <a:gdLst/>
            <a:ahLst/>
            <a:cxnLst/>
            <a:rect l="l" t="t" r="r" b="b"/>
            <a:pathLst>
              <a:path w="82550" h="87629">
                <a:moveTo>
                  <a:pt x="82448" y="54051"/>
                </a:moveTo>
                <a:lnTo>
                  <a:pt x="12725" y="0"/>
                </a:lnTo>
                <a:lnTo>
                  <a:pt x="0" y="87299"/>
                </a:lnTo>
              </a:path>
            </a:pathLst>
          </a:custGeom>
          <a:ln w="9525">
            <a:solidFill>
              <a:srgbClr val="4A7EBB"/>
            </a:solidFill>
          </a:ln>
        </p:spPr>
        <p:txBody>
          <a:bodyPr wrap="square" lIns="0" tIns="0" rIns="0" bIns="0" rtlCol="0"/>
          <a:lstStyle/>
          <a:p>
            <a:endParaRPr sz="1350"/>
          </a:p>
        </p:txBody>
      </p:sp>
      <p:sp>
        <p:nvSpPr>
          <p:cNvPr id="53" name="object 53"/>
          <p:cNvSpPr/>
          <p:nvPr/>
        </p:nvSpPr>
        <p:spPr>
          <a:xfrm>
            <a:off x="6823710" y="2994246"/>
            <a:ext cx="128015" cy="242315"/>
          </a:xfrm>
          <a:prstGeom prst="rect">
            <a:avLst/>
          </a:prstGeom>
          <a:blipFill>
            <a:blip r:embed="rId17" cstate="print"/>
            <a:stretch>
              <a:fillRect/>
            </a:stretch>
          </a:blipFill>
        </p:spPr>
        <p:txBody>
          <a:bodyPr wrap="square" lIns="0" tIns="0" rIns="0" bIns="0" rtlCol="0"/>
          <a:lstStyle/>
          <a:p>
            <a:endParaRPr sz="1350"/>
          </a:p>
        </p:txBody>
      </p:sp>
      <p:sp>
        <p:nvSpPr>
          <p:cNvPr id="54" name="object 54"/>
          <p:cNvSpPr/>
          <p:nvPr/>
        </p:nvSpPr>
        <p:spPr>
          <a:xfrm>
            <a:off x="6859533" y="3015076"/>
            <a:ext cx="57145" cy="171431"/>
          </a:xfrm>
          <a:prstGeom prst="rect">
            <a:avLst/>
          </a:prstGeom>
          <a:blipFill>
            <a:blip r:embed="rId18" cstate="print"/>
            <a:stretch>
              <a:fillRect/>
            </a:stretch>
          </a:blipFill>
        </p:spPr>
        <p:txBody>
          <a:bodyPr wrap="square" lIns="0" tIns="0" rIns="0" bIns="0" rtlCol="0"/>
          <a:lstStyle/>
          <a:p>
            <a:endParaRPr sz="1350"/>
          </a:p>
        </p:txBody>
      </p:sp>
      <p:sp>
        <p:nvSpPr>
          <p:cNvPr id="55" name="object 55"/>
          <p:cNvSpPr/>
          <p:nvPr/>
        </p:nvSpPr>
        <p:spPr>
          <a:xfrm>
            <a:off x="6859533" y="3015077"/>
            <a:ext cx="57150" cy="171450"/>
          </a:xfrm>
          <a:custGeom>
            <a:avLst/>
            <a:gdLst/>
            <a:ahLst/>
            <a:cxnLst/>
            <a:rect l="l" t="t" r="r" b="b"/>
            <a:pathLst>
              <a:path w="76200" h="228600">
                <a:moveTo>
                  <a:pt x="0" y="0"/>
                </a:moveTo>
                <a:lnTo>
                  <a:pt x="76200" y="0"/>
                </a:lnTo>
                <a:lnTo>
                  <a:pt x="76200" y="228587"/>
                </a:lnTo>
                <a:lnTo>
                  <a:pt x="0" y="228587"/>
                </a:lnTo>
                <a:lnTo>
                  <a:pt x="0" y="0"/>
                </a:lnTo>
                <a:close/>
              </a:path>
            </a:pathLst>
          </a:custGeom>
          <a:ln w="9525">
            <a:solidFill>
              <a:srgbClr val="BE4B48"/>
            </a:solidFill>
          </a:ln>
        </p:spPr>
        <p:txBody>
          <a:bodyPr wrap="square" lIns="0" tIns="0" rIns="0" bIns="0" rtlCol="0"/>
          <a:lstStyle/>
          <a:p>
            <a:endParaRPr sz="1350"/>
          </a:p>
        </p:txBody>
      </p:sp>
      <p:sp>
        <p:nvSpPr>
          <p:cNvPr id="56" name="object 56"/>
          <p:cNvSpPr/>
          <p:nvPr/>
        </p:nvSpPr>
        <p:spPr>
          <a:xfrm>
            <a:off x="6938011" y="2937096"/>
            <a:ext cx="128015" cy="299465"/>
          </a:xfrm>
          <a:prstGeom prst="rect">
            <a:avLst/>
          </a:prstGeom>
          <a:blipFill>
            <a:blip r:embed="rId19" cstate="print"/>
            <a:stretch>
              <a:fillRect/>
            </a:stretch>
          </a:blipFill>
        </p:spPr>
        <p:txBody>
          <a:bodyPr wrap="square" lIns="0" tIns="0" rIns="0" bIns="0" rtlCol="0"/>
          <a:lstStyle/>
          <a:p>
            <a:endParaRPr sz="1350"/>
          </a:p>
        </p:txBody>
      </p:sp>
      <p:sp>
        <p:nvSpPr>
          <p:cNvPr id="57" name="object 57"/>
          <p:cNvSpPr/>
          <p:nvPr/>
        </p:nvSpPr>
        <p:spPr>
          <a:xfrm>
            <a:off x="6973829" y="2957926"/>
            <a:ext cx="57140" cy="228581"/>
          </a:xfrm>
          <a:prstGeom prst="rect">
            <a:avLst/>
          </a:prstGeom>
          <a:blipFill>
            <a:blip r:embed="rId20" cstate="print"/>
            <a:stretch>
              <a:fillRect/>
            </a:stretch>
          </a:blipFill>
        </p:spPr>
        <p:txBody>
          <a:bodyPr wrap="square" lIns="0" tIns="0" rIns="0" bIns="0" rtlCol="0"/>
          <a:lstStyle/>
          <a:p>
            <a:endParaRPr sz="1350"/>
          </a:p>
        </p:txBody>
      </p:sp>
      <p:sp>
        <p:nvSpPr>
          <p:cNvPr id="58" name="object 58"/>
          <p:cNvSpPr/>
          <p:nvPr/>
        </p:nvSpPr>
        <p:spPr>
          <a:xfrm>
            <a:off x="6973823" y="2957927"/>
            <a:ext cx="57150" cy="228600"/>
          </a:xfrm>
          <a:custGeom>
            <a:avLst/>
            <a:gdLst/>
            <a:ahLst/>
            <a:cxnLst/>
            <a:rect l="l" t="t" r="r" b="b"/>
            <a:pathLst>
              <a:path w="76200" h="304800">
                <a:moveTo>
                  <a:pt x="0" y="0"/>
                </a:moveTo>
                <a:lnTo>
                  <a:pt x="76200" y="0"/>
                </a:lnTo>
                <a:lnTo>
                  <a:pt x="76200" y="304774"/>
                </a:lnTo>
                <a:lnTo>
                  <a:pt x="0" y="304774"/>
                </a:lnTo>
                <a:lnTo>
                  <a:pt x="0" y="0"/>
                </a:lnTo>
                <a:close/>
              </a:path>
            </a:pathLst>
          </a:custGeom>
          <a:ln w="9525">
            <a:solidFill>
              <a:srgbClr val="46AAC5"/>
            </a:solidFill>
          </a:ln>
        </p:spPr>
        <p:txBody>
          <a:bodyPr wrap="square" lIns="0" tIns="0" rIns="0" bIns="0" rtlCol="0"/>
          <a:lstStyle/>
          <a:p>
            <a:endParaRPr sz="1350"/>
          </a:p>
        </p:txBody>
      </p:sp>
      <p:sp>
        <p:nvSpPr>
          <p:cNvPr id="59" name="object 59"/>
          <p:cNvSpPr/>
          <p:nvPr/>
        </p:nvSpPr>
        <p:spPr>
          <a:xfrm>
            <a:off x="7052311" y="3051396"/>
            <a:ext cx="128015" cy="185165"/>
          </a:xfrm>
          <a:prstGeom prst="rect">
            <a:avLst/>
          </a:prstGeom>
          <a:blipFill>
            <a:blip r:embed="rId21" cstate="print"/>
            <a:stretch>
              <a:fillRect/>
            </a:stretch>
          </a:blipFill>
        </p:spPr>
        <p:txBody>
          <a:bodyPr wrap="square" lIns="0" tIns="0" rIns="0" bIns="0" rtlCol="0"/>
          <a:lstStyle/>
          <a:p>
            <a:endParaRPr sz="1350"/>
          </a:p>
        </p:txBody>
      </p:sp>
      <p:sp>
        <p:nvSpPr>
          <p:cNvPr id="60" name="object 60"/>
          <p:cNvSpPr/>
          <p:nvPr/>
        </p:nvSpPr>
        <p:spPr>
          <a:xfrm>
            <a:off x="7088123" y="3072218"/>
            <a:ext cx="57147" cy="114290"/>
          </a:xfrm>
          <a:prstGeom prst="rect">
            <a:avLst/>
          </a:prstGeom>
          <a:blipFill>
            <a:blip r:embed="rId22" cstate="print"/>
            <a:stretch>
              <a:fillRect/>
            </a:stretch>
          </a:blipFill>
        </p:spPr>
        <p:txBody>
          <a:bodyPr wrap="square" lIns="0" tIns="0" rIns="0" bIns="0" rtlCol="0"/>
          <a:lstStyle/>
          <a:p>
            <a:endParaRPr sz="1350"/>
          </a:p>
        </p:txBody>
      </p:sp>
      <p:sp>
        <p:nvSpPr>
          <p:cNvPr id="61" name="object 61"/>
          <p:cNvSpPr/>
          <p:nvPr/>
        </p:nvSpPr>
        <p:spPr>
          <a:xfrm>
            <a:off x="7088123" y="3072218"/>
            <a:ext cx="57150" cy="114300"/>
          </a:xfrm>
          <a:custGeom>
            <a:avLst/>
            <a:gdLst/>
            <a:ahLst/>
            <a:cxnLst/>
            <a:rect l="l" t="t" r="r" b="b"/>
            <a:pathLst>
              <a:path w="76200" h="152400">
                <a:moveTo>
                  <a:pt x="0" y="0"/>
                </a:moveTo>
                <a:lnTo>
                  <a:pt x="76200" y="0"/>
                </a:lnTo>
                <a:lnTo>
                  <a:pt x="76200" y="152387"/>
                </a:lnTo>
                <a:lnTo>
                  <a:pt x="0" y="152387"/>
                </a:lnTo>
                <a:lnTo>
                  <a:pt x="0" y="0"/>
                </a:lnTo>
                <a:close/>
              </a:path>
            </a:pathLst>
          </a:custGeom>
          <a:ln w="9525">
            <a:solidFill>
              <a:srgbClr val="F69240"/>
            </a:solidFill>
          </a:ln>
        </p:spPr>
        <p:txBody>
          <a:bodyPr wrap="square" lIns="0" tIns="0" rIns="0" bIns="0" rtlCol="0"/>
          <a:lstStyle/>
          <a:p>
            <a:endParaRPr sz="1350"/>
          </a:p>
        </p:txBody>
      </p:sp>
      <p:sp>
        <p:nvSpPr>
          <p:cNvPr id="62" name="object 62"/>
          <p:cNvSpPr/>
          <p:nvPr/>
        </p:nvSpPr>
        <p:spPr>
          <a:xfrm>
            <a:off x="7166611" y="2879946"/>
            <a:ext cx="128015" cy="356615"/>
          </a:xfrm>
          <a:prstGeom prst="rect">
            <a:avLst/>
          </a:prstGeom>
          <a:blipFill>
            <a:blip r:embed="rId23" cstate="print"/>
            <a:stretch>
              <a:fillRect/>
            </a:stretch>
          </a:blipFill>
        </p:spPr>
        <p:txBody>
          <a:bodyPr wrap="square" lIns="0" tIns="0" rIns="0" bIns="0" rtlCol="0"/>
          <a:lstStyle/>
          <a:p>
            <a:endParaRPr sz="1350"/>
          </a:p>
        </p:txBody>
      </p:sp>
      <p:sp>
        <p:nvSpPr>
          <p:cNvPr id="63" name="object 63"/>
          <p:cNvSpPr/>
          <p:nvPr/>
        </p:nvSpPr>
        <p:spPr>
          <a:xfrm>
            <a:off x="7202422" y="2900786"/>
            <a:ext cx="57140" cy="285731"/>
          </a:xfrm>
          <a:prstGeom prst="rect">
            <a:avLst/>
          </a:prstGeom>
          <a:blipFill>
            <a:blip r:embed="rId24" cstate="print"/>
            <a:stretch>
              <a:fillRect/>
            </a:stretch>
          </a:blipFill>
        </p:spPr>
        <p:txBody>
          <a:bodyPr wrap="square" lIns="0" tIns="0" rIns="0" bIns="0" rtlCol="0"/>
          <a:lstStyle/>
          <a:p>
            <a:endParaRPr sz="1350"/>
          </a:p>
        </p:txBody>
      </p:sp>
      <p:sp>
        <p:nvSpPr>
          <p:cNvPr id="64" name="object 64"/>
          <p:cNvSpPr/>
          <p:nvPr/>
        </p:nvSpPr>
        <p:spPr>
          <a:xfrm>
            <a:off x="7202414" y="2900786"/>
            <a:ext cx="57150" cy="285750"/>
          </a:xfrm>
          <a:custGeom>
            <a:avLst/>
            <a:gdLst/>
            <a:ahLst/>
            <a:cxnLst/>
            <a:rect l="l" t="t" r="r" b="b"/>
            <a:pathLst>
              <a:path w="76200" h="381000">
                <a:moveTo>
                  <a:pt x="0" y="0"/>
                </a:moveTo>
                <a:lnTo>
                  <a:pt x="76200" y="0"/>
                </a:lnTo>
                <a:lnTo>
                  <a:pt x="76200" y="380974"/>
                </a:lnTo>
                <a:lnTo>
                  <a:pt x="0" y="380974"/>
                </a:lnTo>
                <a:lnTo>
                  <a:pt x="0" y="0"/>
                </a:lnTo>
                <a:close/>
              </a:path>
            </a:pathLst>
          </a:custGeom>
          <a:ln w="9525">
            <a:solidFill>
              <a:srgbClr val="98B954"/>
            </a:solidFill>
          </a:ln>
        </p:spPr>
        <p:txBody>
          <a:bodyPr wrap="square" lIns="0" tIns="0" rIns="0" bIns="0" rtlCol="0"/>
          <a:lstStyle/>
          <a:p>
            <a:endParaRPr sz="1350"/>
          </a:p>
        </p:txBody>
      </p:sp>
      <p:sp>
        <p:nvSpPr>
          <p:cNvPr id="65" name="object 65"/>
          <p:cNvSpPr/>
          <p:nvPr/>
        </p:nvSpPr>
        <p:spPr>
          <a:xfrm>
            <a:off x="6745462" y="2843446"/>
            <a:ext cx="628650" cy="400050"/>
          </a:xfrm>
          <a:custGeom>
            <a:avLst/>
            <a:gdLst/>
            <a:ahLst/>
            <a:cxnLst/>
            <a:rect l="l" t="t" r="r" b="b"/>
            <a:pathLst>
              <a:path w="838200" h="533400">
                <a:moveTo>
                  <a:pt x="0" y="0"/>
                </a:moveTo>
                <a:lnTo>
                  <a:pt x="838200" y="0"/>
                </a:lnTo>
                <a:lnTo>
                  <a:pt x="838200" y="533400"/>
                </a:lnTo>
                <a:lnTo>
                  <a:pt x="0" y="533400"/>
                </a:lnTo>
                <a:lnTo>
                  <a:pt x="0" y="0"/>
                </a:lnTo>
                <a:close/>
              </a:path>
            </a:pathLst>
          </a:custGeom>
          <a:ln w="9525">
            <a:solidFill>
              <a:srgbClr val="46AAC5"/>
            </a:solidFill>
          </a:ln>
        </p:spPr>
        <p:txBody>
          <a:bodyPr wrap="square" lIns="0" tIns="0" rIns="0" bIns="0" rtlCol="0"/>
          <a:lstStyle/>
          <a:p>
            <a:endParaRPr sz="1350"/>
          </a:p>
        </p:txBody>
      </p:sp>
      <p:sp>
        <p:nvSpPr>
          <p:cNvPr id="66" name="object 66"/>
          <p:cNvSpPr/>
          <p:nvPr/>
        </p:nvSpPr>
        <p:spPr>
          <a:xfrm>
            <a:off x="2754630" y="3779487"/>
            <a:ext cx="328040" cy="490346"/>
          </a:xfrm>
          <a:prstGeom prst="rect">
            <a:avLst/>
          </a:prstGeom>
          <a:blipFill>
            <a:blip r:embed="rId25" cstate="print"/>
            <a:stretch>
              <a:fillRect/>
            </a:stretch>
          </a:blipFill>
        </p:spPr>
        <p:txBody>
          <a:bodyPr wrap="square" lIns="0" tIns="0" rIns="0" bIns="0" rtlCol="0"/>
          <a:lstStyle/>
          <a:p>
            <a:endParaRPr sz="1350"/>
          </a:p>
        </p:txBody>
      </p:sp>
      <p:sp>
        <p:nvSpPr>
          <p:cNvPr id="67" name="object 67"/>
          <p:cNvSpPr/>
          <p:nvPr/>
        </p:nvSpPr>
        <p:spPr>
          <a:xfrm>
            <a:off x="2789806" y="3800052"/>
            <a:ext cx="257441" cy="419471"/>
          </a:xfrm>
          <a:prstGeom prst="rect">
            <a:avLst/>
          </a:prstGeom>
          <a:blipFill>
            <a:blip r:embed="rId26" cstate="print"/>
            <a:stretch>
              <a:fillRect/>
            </a:stretch>
          </a:blipFill>
        </p:spPr>
        <p:txBody>
          <a:bodyPr wrap="square" lIns="0" tIns="0" rIns="0" bIns="0" rtlCol="0"/>
          <a:lstStyle/>
          <a:p>
            <a:endParaRPr sz="1350"/>
          </a:p>
        </p:txBody>
      </p:sp>
      <p:sp>
        <p:nvSpPr>
          <p:cNvPr id="68" name="object 68"/>
          <p:cNvSpPr/>
          <p:nvPr/>
        </p:nvSpPr>
        <p:spPr>
          <a:xfrm>
            <a:off x="2789805" y="3869961"/>
            <a:ext cx="257651" cy="70009"/>
          </a:xfrm>
          <a:custGeom>
            <a:avLst/>
            <a:gdLst/>
            <a:ahLst/>
            <a:cxnLst/>
            <a:rect l="l" t="t" r="r" b="b"/>
            <a:pathLst>
              <a:path w="343535" h="93345">
                <a:moveTo>
                  <a:pt x="343268" y="0"/>
                </a:moveTo>
                <a:lnTo>
                  <a:pt x="310151" y="55054"/>
                </a:lnTo>
                <a:lnTo>
                  <a:pt x="272995" y="75233"/>
                </a:lnTo>
                <a:lnTo>
                  <a:pt x="225878" y="88465"/>
                </a:lnTo>
                <a:lnTo>
                  <a:pt x="171627" y="93218"/>
                </a:lnTo>
                <a:lnTo>
                  <a:pt x="117378" y="88465"/>
                </a:lnTo>
                <a:lnTo>
                  <a:pt x="70264" y="75233"/>
                </a:lnTo>
                <a:lnTo>
                  <a:pt x="33112" y="55054"/>
                </a:lnTo>
                <a:lnTo>
                  <a:pt x="8749" y="29465"/>
                </a:lnTo>
                <a:lnTo>
                  <a:pt x="0" y="0"/>
                </a:lnTo>
              </a:path>
            </a:pathLst>
          </a:custGeom>
          <a:ln w="9525">
            <a:solidFill>
              <a:srgbClr val="F69240"/>
            </a:solidFill>
          </a:ln>
        </p:spPr>
        <p:txBody>
          <a:bodyPr wrap="square" lIns="0" tIns="0" rIns="0" bIns="0" rtlCol="0"/>
          <a:lstStyle/>
          <a:p>
            <a:endParaRPr sz="1350"/>
          </a:p>
        </p:txBody>
      </p:sp>
      <p:sp>
        <p:nvSpPr>
          <p:cNvPr id="69" name="object 69"/>
          <p:cNvSpPr/>
          <p:nvPr/>
        </p:nvSpPr>
        <p:spPr>
          <a:xfrm>
            <a:off x="2789802" y="3800048"/>
            <a:ext cx="257651" cy="419576"/>
          </a:xfrm>
          <a:custGeom>
            <a:avLst/>
            <a:gdLst/>
            <a:ahLst/>
            <a:cxnLst/>
            <a:rect l="l" t="t" r="r" b="b"/>
            <a:pathLst>
              <a:path w="343535" h="559435">
                <a:moveTo>
                  <a:pt x="0" y="93217"/>
                </a:moveTo>
                <a:lnTo>
                  <a:pt x="33117" y="38163"/>
                </a:lnTo>
                <a:lnTo>
                  <a:pt x="70272" y="17984"/>
                </a:lnTo>
                <a:lnTo>
                  <a:pt x="117389" y="4752"/>
                </a:lnTo>
                <a:lnTo>
                  <a:pt x="171640" y="0"/>
                </a:lnTo>
                <a:lnTo>
                  <a:pt x="225890" y="4752"/>
                </a:lnTo>
                <a:lnTo>
                  <a:pt x="273003" y="17984"/>
                </a:lnTo>
                <a:lnTo>
                  <a:pt x="310155" y="38163"/>
                </a:lnTo>
                <a:lnTo>
                  <a:pt x="334519" y="63752"/>
                </a:lnTo>
                <a:lnTo>
                  <a:pt x="343268" y="93217"/>
                </a:lnTo>
                <a:lnTo>
                  <a:pt x="343268" y="466077"/>
                </a:lnTo>
                <a:lnTo>
                  <a:pt x="310155" y="521131"/>
                </a:lnTo>
                <a:lnTo>
                  <a:pt x="273003" y="541310"/>
                </a:lnTo>
                <a:lnTo>
                  <a:pt x="225890" y="554543"/>
                </a:lnTo>
                <a:lnTo>
                  <a:pt x="171640" y="559295"/>
                </a:lnTo>
                <a:lnTo>
                  <a:pt x="117389" y="554543"/>
                </a:lnTo>
                <a:lnTo>
                  <a:pt x="70272" y="541310"/>
                </a:lnTo>
                <a:lnTo>
                  <a:pt x="33117" y="521131"/>
                </a:lnTo>
                <a:lnTo>
                  <a:pt x="8750" y="495542"/>
                </a:lnTo>
                <a:lnTo>
                  <a:pt x="0" y="466077"/>
                </a:lnTo>
                <a:lnTo>
                  <a:pt x="0" y="93217"/>
                </a:lnTo>
                <a:close/>
              </a:path>
            </a:pathLst>
          </a:custGeom>
          <a:ln w="9525">
            <a:solidFill>
              <a:srgbClr val="F69240"/>
            </a:solidFill>
          </a:ln>
        </p:spPr>
        <p:txBody>
          <a:bodyPr wrap="square" lIns="0" tIns="0" rIns="0" bIns="0" rtlCol="0"/>
          <a:lstStyle/>
          <a:p>
            <a:endParaRPr sz="1350"/>
          </a:p>
        </p:txBody>
      </p:sp>
      <p:sp>
        <p:nvSpPr>
          <p:cNvPr id="70" name="object 70"/>
          <p:cNvSpPr/>
          <p:nvPr/>
        </p:nvSpPr>
        <p:spPr>
          <a:xfrm>
            <a:off x="2868930" y="3893787"/>
            <a:ext cx="328040" cy="490346"/>
          </a:xfrm>
          <a:prstGeom prst="rect">
            <a:avLst/>
          </a:prstGeom>
          <a:blipFill>
            <a:blip r:embed="rId27" cstate="print"/>
            <a:stretch>
              <a:fillRect/>
            </a:stretch>
          </a:blipFill>
        </p:spPr>
        <p:txBody>
          <a:bodyPr wrap="square" lIns="0" tIns="0" rIns="0" bIns="0" rtlCol="0"/>
          <a:lstStyle/>
          <a:p>
            <a:endParaRPr sz="1350"/>
          </a:p>
        </p:txBody>
      </p:sp>
      <p:sp>
        <p:nvSpPr>
          <p:cNvPr id="71" name="object 71"/>
          <p:cNvSpPr/>
          <p:nvPr/>
        </p:nvSpPr>
        <p:spPr>
          <a:xfrm>
            <a:off x="2904097" y="3914352"/>
            <a:ext cx="257459" cy="419471"/>
          </a:xfrm>
          <a:prstGeom prst="rect">
            <a:avLst/>
          </a:prstGeom>
          <a:blipFill>
            <a:blip r:embed="rId26" cstate="print"/>
            <a:stretch>
              <a:fillRect/>
            </a:stretch>
          </a:blipFill>
        </p:spPr>
        <p:txBody>
          <a:bodyPr wrap="square" lIns="0" tIns="0" rIns="0" bIns="0" rtlCol="0"/>
          <a:lstStyle/>
          <a:p>
            <a:endParaRPr sz="1350"/>
          </a:p>
        </p:txBody>
      </p:sp>
      <p:sp>
        <p:nvSpPr>
          <p:cNvPr id="72" name="object 72"/>
          <p:cNvSpPr/>
          <p:nvPr/>
        </p:nvSpPr>
        <p:spPr>
          <a:xfrm>
            <a:off x="2904105" y="3984261"/>
            <a:ext cx="257651" cy="70009"/>
          </a:xfrm>
          <a:custGeom>
            <a:avLst/>
            <a:gdLst/>
            <a:ahLst/>
            <a:cxnLst/>
            <a:rect l="l" t="t" r="r" b="b"/>
            <a:pathLst>
              <a:path w="343535" h="93345">
                <a:moveTo>
                  <a:pt x="343268" y="0"/>
                </a:moveTo>
                <a:lnTo>
                  <a:pt x="310151" y="55054"/>
                </a:lnTo>
                <a:lnTo>
                  <a:pt x="272995" y="75233"/>
                </a:lnTo>
                <a:lnTo>
                  <a:pt x="225878" y="88465"/>
                </a:lnTo>
                <a:lnTo>
                  <a:pt x="171627" y="93218"/>
                </a:lnTo>
                <a:lnTo>
                  <a:pt x="117378" y="88465"/>
                </a:lnTo>
                <a:lnTo>
                  <a:pt x="70264" y="75233"/>
                </a:lnTo>
                <a:lnTo>
                  <a:pt x="33112" y="55054"/>
                </a:lnTo>
                <a:lnTo>
                  <a:pt x="8749" y="29465"/>
                </a:lnTo>
                <a:lnTo>
                  <a:pt x="0" y="0"/>
                </a:lnTo>
              </a:path>
            </a:pathLst>
          </a:custGeom>
          <a:ln w="9525">
            <a:solidFill>
              <a:srgbClr val="F69240"/>
            </a:solidFill>
          </a:ln>
        </p:spPr>
        <p:txBody>
          <a:bodyPr wrap="square" lIns="0" tIns="0" rIns="0" bIns="0" rtlCol="0"/>
          <a:lstStyle/>
          <a:p>
            <a:endParaRPr sz="1350"/>
          </a:p>
        </p:txBody>
      </p:sp>
      <p:sp>
        <p:nvSpPr>
          <p:cNvPr id="73" name="object 73"/>
          <p:cNvSpPr/>
          <p:nvPr/>
        </p:nvSpPr>
        <p:spPr>
          <a:xfrm>
            <a:off x="2904102" y="3914348"/>
            <a:ext cx="257651" cy="419576"/>
          </a:xfrm>
          <a:custGeom>
            <a:avLst/>
            <a:gdLst/>
            <a:ahLst/>
            <a:cxnLst/>
            <a:rect l="l" t="t" r="r" b="b"/>
            <a:pathLst>
              <a:path w="343535" h="559435">
                <a:moveTo>
                  <a:pt x="0" y="93217"/>
                </a:moveTo>
                <a:lnTo>
                  <a:pt x="33117" y="38163"/>
                </a:lnTo>
                <a:lnTo>
                  <a:pt x="70272" y="17984"/>
                </a:lnTo>
                <a:lnTo>
                  <a:pt x="117389" y="4752"/>
                </a:lnTo>
                <a:lnTo>
                  <a:pt x="171640" y="0"/>
                </a:lnTo>
                <a:lnTo>
                  <a:pt x="225890" y="4752"/>
                </a:lnTo>
                <a:lnTo>
                  <a:pt x="273003" y="17984"/>
                </a:lnTo>
                <a:lnTo>
                  <a:pt x="310155" y="38163"/>
                </a:lnTo>
                <a:lnTo>
                  <a:pt x="334519" y="63752"/>
                </a:lnTo>
                <a:lnTo>
                  <a:pt x="343268" y="93217"/>
                </a:lnTo>
                <a:lnTo>
                  <a:pt x="343268" y="466077"/>
                </a:lnTo>
                <a:lnTo>
                  <a:pt x="310155" y="521131"/>
                </a:lnTo>
                <a:lnTo>
                  <a:pt x="273003" y="541310"/>
                </a:lnTo>
                <a:lnTo>
                  <a:pt x="225890" y="554543"/>
                </a:lnTo>
                <a:lnTo>
                  <a:pt x="171640" y="559295"/>
                </a:lnTo>
                <a:lnTo>
                  <a:pt x="117389" y="554543"/>
                </a:lnTo>
                <a:lnTo>
                  <a:pt x="70272" y="541310"/>
                </a:lnTo>
                <a:lnTo>
                  <a:pt x="33117" y="521131"/>
                </a:lnTo>
                <a:lnTo>
                  <a:pt x="8750" y="495542"/>
                </a:lnTo>
                <a:lnTo>
                  <a:pt x="0" y="466077"/>
                </a:lnTo>
                <a:lnTo>
                  <a:pt x="0" y="93217"/>
                </a:lnTo>
                <a:close/>
              </a:path>
            </a:pathLst>
          </a:custGeom>
          <a:ln w="9525">
            <a:solidFill>
              <a:srgbClr val="F69240"/>
            </a:solidFill>
          </a:ln>
        </p:spPr>
        <p:txBody>
          <a:bodyPr wrap="square" lIns="0" tIns="0" rIns="0" bIns="0" rtlCol="0"/>
          <a:lstStyle/>
          <a:p>
            <a:endParaRPr sz="1350"/>
          </a:p>
        </p:txBody>
      </p:sp>
      <p:sp>
        <p:nvSpPr>
          <p:cNvPr id="74" name="object 74"/>
          <p:cNvSpPr/>
          <p:nvPr/>
        </p:nvSpPr>
        <p:spPr>
          <a:xfrm>
            <a:off x="2983230" y="4008087"/>
            <a:ext cx="328031" cy="490346"/>
          </a:xfrm>
          <a:prstGeom prst="rect">
            <a:avLst/>
          </a:prstGeom>
          <a:blipFill>
            <a:blip r:embed="rId28" cstate="print"/>
            <a:stretch>
              <a:fillRect/>
            </a:stretch>
          </a:blipFill>
        </p:spPr>
        <p:txBody>
          <a:bodyPr wrap="square" lIns="0" tIns="0" rIns="0" bIns="0" rtlCol="0"/>
          <a:lstStyle/>
          <a:p>
            <a:endParaRPr sz="1350"/>
          </a:p>
        </p:txBody>
      </p:sp>
      <p:sp>
        <p:nvSpPr>
          <p:cNvPr id="75" name="object 75"/>
          <p:cNvSpPr/>
          <p:nvPr/>
        </p:nvSpPr>
        <p:spPr>
          <a:xfrm>
            <a:off x="3018406" y="4028652"/>
            <a:ext cx="257451" cy="419471"/>
          </a:xfrm>
          <a:prstGeom prst="rect">
            <a:avLst/>
          </a:prstGeom>
          <a:blipFill>
            <a:blip r:embed="rId26" cstate="print"/>
            <a:stretch>
              <a:fillRect/>
            </a:stretch>
          </a:blipFill>
        </p:spPr>
        <p:txBody>
          <a:bodyPr wrap="square" lIns="0" tIns="0" rIns="0" bIns="0" rtlCol="0"/>
          <a:lstStyle/>
          <a:p>
            <a:endParaRPr sz="1350"/>
          </a:p>
        </p:txBody>
      </p:sp>
      <p:sp>
        <p:nvSpPr>
          <p:cNvPr id="76" name="object 76"/>
          <p:cNvSpPr/>
          <p:nvPr/>
        </p:nvSpPr>
        <p:spPr>
          <a:xfrm>
            <a:off x="3018405" y="4098561"/>
            <a:ext cx="257651" cy="70009"/>
          </a:xfrm>
          <a:custGeom>
            <a:avLst/>
            <a:gdLst/>
            <a:ahLst/>
            <a:cxnLst/>
            <a:rect l="l" t="t" r="r" b="b"/>
            <a:pathLst>
              <a:path w="343535" h="93345">
                <a:moveTo>
                  <a:pt x="343268" y="0"/>
                </a:moveTo>
                <a:lnTo>
                  <a:pt x="310151" y="55054"/>
                </a:lnTo>
                <a:lnTo>
                  <a:pt x="272995" y="75233"/>
                </a:lnTo>
                <a:lnTo>
                  <a:pt x="225878" y="88465"/>
                </a:lnTo>
                <a:lnTo>
                  <a:pt x="171627" y="93218"/>
                </a:lnTo>
                <a:lnTo>
                  <a:pt x="117378" y="88465"/>
                </a:lnTo>
                <a:lnTo>
                  <a:pt x="70264" y="75233"/>
                </a:lnTo>
                <a:lnTo>
                  <a:pt x="33112" y="55054"/>
                </a:lnTo>
                <a:lnTo>
                  <a:pt x="8749" y="29465"/>
                </a:lnTo>
                <a:lnTo>
                  <a:pt x="0" y="0"/>
                </a:lnTo>
              </a:path>
            </a:pathLst>
          </a:custGeom>
          <a:ln w="9525">
            <a:solidFill>
              <a:srgbClr val="F69240"/>
            </a:solidFill>
          </a:ln>
        </p:spPr>
        <p:txBody>
          <a:bodyPr wrap="square" lIns="0" tIns="0" rIns="0" bIns="0" rtlCol="0"/>
          <a:lstStyle/>
          <a:p>
            <a:endParaRPr sz="1350"/>
          </a:p>
        </p:txBody>
      </p:sp>
      <p:sp>
        <p:nvSpPr>
          <p:cNvPr id="77" name="object 77"/>
          <p:cNvSpPr/>
          <p:nvPr/>
        </p:nvSpPr>
        <p:spPr>
          <a:xfrm>
            <a:off x="3018402" y="4028648"/>
            <a:ext cx="257651" cy="419576"/>
          </a:xfrm>
          <a:custGeom>
            <a:avLst/>
            <a:gdLst/>
            <a:ahLst/>
            <a:cxnLst/>
            <a:rect l="l" t="t" r="r" b="b"/>
            <a:pathLst>
              <a:path w="343535" h="559435">
                <a:moveTo>
                  <a:pt x="0" y="93217"/>
                </a:moveTo>
                <a:lnTo>
                  <a:pt x="33117" y="38163"/>
                </a:lnTo>
                <a:lnTo>
                  <a:pt x="70272" y="17984"/>
                </a:lnTo>
                <a:lnTo>
                  <a:pt x="117389" y="4752"/>
                </a:lnTo>
                <a:lnTo>
                  <a:pt x="171640" y="0"/>
                </a:lnTo>
                <a:lnTo>
                  <a:pt x="225890" y="4752"/>
                </a:lnTo>
                <a:lnTo>
                  <a:pt x="273003" y="17984"/>
                </a:lnTo>
                <a:lnTo>
                  <a:pt x="310155" y="38163"/>
                </a:lnTo>
                <a:lnTo>
                  <a:pt x="334519" y="63752"/>
                </a:lnTo>
                <a:lnTo>
                  <a:pt x="343268" y="93217"/>
                </a:lnTo>
                <a:lnTo>
                  <a:pt x="343268" y="466077"/>
                </a:lnTo>
                <a:lnTo>
                  <a:pt x="310155" y="521131"/>
                </a:lnTo>
                <a:lnTo>
                  <a:pt x="273003" y="541310"/>
                </a:lnTo>
                <a:lnTo>
                  <a:pt x="225890" y="554543"/>
                </a:lnTo>
                <a:lnTo>
                  <a:pt x="171640" y="559295"/>
                </a:lnTo>
                <a:lnTo>
                  <a:pt x="117389" y="554543"/>
                </a:lnTo>
                <a:lnTo>
                  <a:pt x="70272" y="541310"/>
                </a:lnTo>
                <a:lnTo>
                  <a:pt x="33117" y="521131"/>
                </a:lnTo>
                <a:lnTo>
                  <a:pt x="8750" y="495542"/>
                </a:lnTo>
                <a:lnTo>
                  <a:pt x="0" y="466077"/>
                </a:lnTo>
                <a:lnTo>
                  <a:pt x="0" y="93217"/>
                </a:lnTo>
                <a:close/>
              </a:path>
            </a:pathLst>
          </a:custGeom>
          <a:ln w="9525">
            <a:solidFill>
              <a:srgbClr val="F69240"/>
            </a:solidFill>
          </a:ln>
        </p:spPr>
        <p:txBody>
          <a:bodyPr wrap="square" lIns="0" tIns="0" rIns="0" bIns="0" rtlCol="0"/>
          <a:lstStyle/>
          <a:p>
            <a:endParaRPr sz="1350"/>
          </a:p>
        </p:txBody>
      </p:sp>
      <p:sp>
        <p:nvSpPr>
          <p:cNvPr id="78" name="object 78"/>
          <p:cNvSpPr txBox="1"/>
          <p:nvPr/>
        </p:nvSpPr>
        <p:spPr>
          <a:xfrm>
            <a:off x="3344461" y="4043504"/>
            <a:ext cx="367665" cy="415498"/>
          </a:xfrm>
          <a:prstGeom prst="rect">
            <a:avLst/>
          </a:prstGeom>
        </p:spPr>
        <p:txBody>
          <a:bodyPr vert="horz" wrap="square" lIns="0" tIns="0" rIns="0" bIns="0" rtlCol="0">
            <a:spAutoFit/>
          </a:bodyPr>
          <a:lstStyle/>
          <a:p>
            <a:pPr marL="39052" marR="3810" indent="-30004" algn="just"/>
            <a:r>
              <a:rPr sz="900" i="1" spc="-199" dirty="0">
                <a:solidFill>
                  <a:srgbClr val="17375E"/>
                </a:solidFill>
                <a:latin typeface="Arial"/>
                <a:cs typeface="Arial"/>
              </a:rPr>
              <a:t>S</a:t>
            </a:r>
            <a:r>
              <a:rPr sz="900" i="1" spc="41" dirty="0">
                <a:solidFill>
                  <a:srgbClr val="17375E"/>
                </a:solidFill>
                <a:latin typeface="Arial"/>
                <a:cs typeface="Arial"/>
              </a:rPr>
              <a:t>t</a:t>
            </a:r>
            <a:r>
              <a:rPr sz="900" i="1" spc="-34" dirty="0">
                <a:solidFill>
                  <a:srgbClr val="17375E"/>
                </a:solidFill>
                <a:latin typeface="Arial"/>
                <a:cs typeface="Arial"/>
              </a:rPr>
              <a:t>ag</a:t>
            </a:r>
            <a:r>
              <a:rPr sz="900" i="1" spc="-15" dirty="0">
                <a:solidFill>
                  <a:srgbClr val="17375E"/>
                </a:solidFill>
                <a:latin typeface="Arial"/>
                <a:cs typeface="Arial"/>
              </a:rPr>
              <a:t>i</a:t>
            </a:r>
            <a:r>
              <a:rPr sz="900" i="1" spc="-38" dirty="0">
                <a:solidFill>
                  <a:srgbClr val="17375E"/>
                </a:solidFill>
                <a:latin typeface="Arial"/>
                <a:cs typeface="Arial"/>
              </a:rPr>
              <a:t>ng  </a:t>
            </a:r>
            <a:r>
              <a:rPr sz="900" i="1" spc="-75" dirty="0">
                <a:solidFill>
                  <a:srgbClr val="17375E"/>
                </a:solidFill>
                <a:latin typeface="Arial"/>
                <a:cs typeface="Arial"/>
              </a:rPr>
              <a:t>Tables  </a:t>
            </a:r>
            <a:r>
              <a:rPr sz="900" i="1" spc="11" dirty="0">
                <a:solidFill>
                  <a:srgbClr val="17375E"/>
                </a:solidFill>
                <a:latin typeface="Arial"/>
                <a:cs typeface="Arial"/>
              </a:rPr>
              <a:t>&amp;</a:t>
            </a:r>
            <a:r>
              <a:rPr sz="900" i="1" spc="-120" dirty="0">
                <a:solidFill>
                  <a:srgbClr val="17375E"/>
                </a:solidFill>
                <a:latin typeface="Arial"/>
                <a:cs typeface="Arial"/>
              </a:rPr>
              <a:t> </a:t>
            </a:r>
            <a:r>
              <a:rPr sz="900" i="1" spc="-135" dirty="0">
                <a:solidFill>
                  <a:srgbClr val="17375E"/>
                </a:solidFill>
                <a:latin typeface="Arial"/>
                <a:cs typeface="Arial"/>
              </a:rPr>
              <a:t>ODS</a:t>
            </a:r>
            <a:endParaRPr sz="900">
              <a:latin typeface="Arial"/>
              <a:cs typeface="Arial"/>
            </a:endParaRPr>
          </a:p>
        </p:txBody>
      </p:sp>
      <p:sp>
        <p:nvSpPr>
          <p:cNvPr id="79" name="object 79"/>
          <p:cNvSpPr/>
          <p:nvPr/>
        </p:nvSpPr>
        <p:spPr>
          <a:xfrm>
            <a:off x="1913130" y="3043965"/>
            <a:ext cx="384334" cy="159544"/>
          </a:xfrm>
          <a:custGeom>
            <a:avLst/>
            <a:gdLst/>
            <a:ahLst/>
            <a:cxnLst/>
            <a:rect l="l" t="t" r="r" b="b"/>
            <a:pathLst>
              <a:path w="512444" h="212725">
                <a:moveTo>
                  <a:pt x="0" y="0"/>
                </a:moveTo>
                <a:lnTo>
                  <a:pt x="512114" y="212407"/>
                </a:lnTo>
              </a:path>
            </a:pathLst>
          </a:custGeom>
          <a:ln w="9525">
            <a:solidFill>
              <a:srgbClr val="4A7EBB"/>
            </a:solidFill>
          </a:ln>
        </p:spPr>
        <p:txBody>
          <a:bodyPr wrap="square" lIns="0" tIns="0" rIns="0" bIns="0" rtlCol="0"/>
          <a:lstStyle/>
          <a:p>
            <a:endParaRPr sz="1350"/>
          </a:p>
        </p:txBody>
      </p:sp>
      <p:sp>
        <p:nvSpPr>
          <p:cNvPr id="80" name="object 80"/>
          <p:cNvSpPr/>
          <p:nvPr/>
        </p:nvSpPr>
        <p:spPr>
          <a:xfrm>
            <a:off x="2231655" y="3150581"/>
            <a:ext cx="65723" cy="61913"/>
          </a:xfrm>
          <a:custGeom>
            <a:avLst/>
            <a:gdLst/>
            <a:ahLst/>
            <a:cxnLst/>
            <a:rect l="l" t="t" r="r" b="b"/>
            <a:pathLst>
              <a:path w="87630" h="82550">
                <a:moveTo>
                  <a:pt x="34061" y="0"/>
                </a:moveTo>
                <a:lnTo>
                  <a:pt x="87414" y="70256"/>
                </a:lnTo>
                <a:lnTo>
                  <a:pt x="0" y="82118"/>
                </a:lnTo>
              </a:path>
            </a:pathLst>
          </a:custGeom>
          <a:ln w="9525">
            <a:solidFill>
              <a:srgbClr val="4A7EBB"/>
            </a:solidFill>
          </a:ln>
        </p:spPr>
        <p:txBody>
          <a:bodyPr wrap="square" lIns="0" tIns="0" rIns="0" bIns="0" rtlCol="0"/>
          <a:lstStyle/>
          <a:p>
            <a:endParaRPr sz="1350"/>
          </a:p>
        </p:txBody>
      </p:sp>
      <p:sp>
        <p:nvSpPr>
          <p:cNvPr id="81" name="object 81"/>
          <p:cNvSpPr/>
          <p:nvPr/>
        </p:nvSpPr>
        <p:spPr>
          <a:xfrm>
            <a:off x="1913129" y="2446755"/>
            <a:ext cx="386238" cy="430054"/>
          </a:xfrm>
          <a:custGeom>
            <a:avLst/>
            <a:gdLst/>
            <a:ahLst/>
            <a:cxnLst/>
            <a:rect l="l" t="t" r="r" b="b"/>
            <a:pathLst>
              <a:path w="514984" h="573404">
                <a:moveTo>
                  <a:pt x="0" y="0"/>
                </a:moveTo>
                <a:lnTo>
                  <a:pt x="514527" y="573239"/>
                </a:lnTo>
              </a:path>
            </a:pathLst>
          </a:custGeom>
          <a:ln w="9525">
            <a:solidFill>
              <a:srgbClr val="4A7EBB"/>
            </a:solidFill>
          </a:ln>
        </p:spPr>
        <p:txBody>
          <a:bodyPr wrap="square" lIns="0" tIns="0" rIns="0" bIns="0" rtlCol="0"/>
          <a:lstStyle/>
          <a:p>
            <a:endParaRPr sz="1350"/>
          </a:p>
        </p:txBody>
      </p:sp>
      <p:sp>
        <p:nvSpPr>
          <p:cNvPr id="82" name="object 82"/>
          <p:cNvSpPr/>
          <p:nvPr/>
        </p:nvSpPr>
        <p:spPr>
          <a:xfrm>
            <a:off x="2236037" y="2811884"/>
            <a:ext cx="63341" cy="65246"/>
          </a:xfrm>
          <a:custGeom>
            <a:avLst/>
            <a:gdLst/>
            <a:ahLst/>
            <a:cxnLst/>
            <a:rect l="l" t="t" r="r" b="b"/>
            <a:pathLst>
              <a:path w="84455" h="86995">
                <a:moveTo>
                  <a:pt x="66166" y="0"/>
                </a:moveTo>
                <a:lnTo>
                  <a:pt x="83985" y="86398"/>
                </a:lnTo>
                <a:lnTo>
                  <a:pt x="0" y="59385"/>
                </a:lnTo>
              </a:path>
            </a:pathLst>
          </a:custGeom>
          <a:ln w="9525">
            <a:solidFill>
              <a:srgbClr val="4A7EBB"/>
            </a:solidFill>
          </a:ln>
        </p:spPr>
        <p:txBody>
          <a:bodyPr wrap="square" lIns="0" tIns="0" rIns="0" bIns="0" rtlCol="0"/>
          <a:lstStyle/>
          <a:p>
            <a:endParaRPr sz="1350"/>
          </a:p>
        </p:txBody>
      </p:sp>
      <p:sp>
        <p:nvSpPr>
          <p:cNvPr id="83" name="object 83"/>
          <p:cNvSpPr/>
          <p:nvPr/>
        </p:nvSpPr>
        <p:spPr>
          <a:xfrm>
            <a:off x="1913130" y="3480335"/>
            <a:ext cx="385286" cy="297180"/>
          </a:xfrm>
          <a:custGeom>
            <a:avLst/>
            <a:gdLst/>
            <a:ahLst/>
            <a:cxnLst/>
            <a:rect l="l" t="t" r="r" b="b"/>
            <a:pathLst>
              <a:path w="513715" h="396239">
                <a:moveTo>
                  <a:pt x="0" y="396087"/>
                </a:moveTo>
                <a:lnTo>
                  <a:pt x="513359" y="0"/>
                </a:lnTo>
              </a:path>
            </a:pathLst>
          </a:custGeom>
          <a:ln w="9525">
            <a:solidFill>
              <a:srgbClr val="4A7EBB"/>
            </a:solidFill>
          </a:ln>
        </p:spPr>
        <p:txBody>
          <a:bodyPr wrap="square" lIns="0" tIns="0" rIns="0" bIns="0" rtlCol="0"/>
          <a:lstStyle/>
          <a:p>
            <a:endParaRPr sz="1350"/>
          </a:p>
        </p:txBody>
      </p:sp>
      <p:sp>
        <p:nvSpPr>
          <p:cNvPr id="84" name="object 84"/>
          <p:cNvSpPr/>
          <p:nvPr/>
        </p:nvSpPr>
        <p:spPr>
          <a:xfrm>
            <a:off x="2232541" y="3480337"/>
            <a:ext cx="65723" cy="61436"/>
          </a:xfrm>
          <a:custGeom>
            <a:avLst/>
            <a:gdLst/>
            <a:ahLst/>
            <a:cxnLst/>
            <a:rect l="l" t="t" r="r" b="b"/>
            <a:pathLst>
              <a:path w="87630" h="81914">
                <a:moveTo>
                  <a:pt x="54305" y="81737"/>
                </a:moveTo>
                <a:lnTo>
                  <a:pt x="87477" y="0"/>
                </a:lnTo>
                <a:lnTo>
                  <a:pt x="0" y="11353"/>
                </a:lnTo>
              </a:path>
            </a:pathLst>
          </a:custGeom>
          <a:ln w="9525">
            <a:solidFill>
              <a:srgbClr val="4A7EBB"/>
            </a:solidFill>
          </a:ln>
        </p:spPr>
        <p:txBody>
          <a:bodyPr wrap="square" lIns="0" tIns="0" rIns="0" bIns="0" rtlCol="0"/>
          <a:lstStyle/>
          <a:p>
            <a:endParaRPr sz="1350"/>
          </a:p>
        </p:txBody>
      </p:sp>
      <p:sp>
        <p:nvSpPr>
          <p:cNvPr id="85" name="object 85"/>
          <p:cNvSpPr/>
          <p:nvPr/>
        </p:nvSpPr>
        <p:spPr>
          <a:xfrm>
            <a:off x="2376297" y="2639925"/>
            <a:ext cx="1800224" cy="1216142"/>
          </a:xfrm>
          <a:prstGeom prst="rect">
            <a:avLst/>
          </a:prstGeom>
          <a:blipFill>
            <a:blip r:embed="rId29" cstate="print"/>
            <a:stretch>
              <a:fillRect/>
            </a:stretch>
          </a:blipFill>
        </p:spPr>
        <p:txBody>
          <a:bodyPr wrap="square" lIns="0" tIns="0" rIns="0" bIns="0" rtlCol="0"/>
          <a:lstStyle/>
          <a:p>
            <a:endParaRPr sz="1350"/>
          </a:p>
        </p:txBody>
      </p:sp>
      <p:sp>
        <p:nvSpPr>
          <p:cNvPr id="86" name="object 86"/>
          <p:cNvSpPr/>
          <p:nvPr/>
        </p:nvSpPr>
        <p:spPr>
          <a:xfrm>
            <a:off x="2411761" y="2665919"/>
            <a:ext cx="1728190" cy="1134132"/>
          </a:xfrm>
          <a:prstGeom prst="rect">
            <a:avLst/>
          </a:prstGeom>
          <a:blipFill>
            <a:blip r:embed="rId30" cstate="print"/>
            <a:stretch>
              <a:fillRect/>
            </a:stretch>
          </a:blipFill>
        </p:spPr>
        <p:txBody>
          <a:bodyPr wrap="square" lIns="0" tIns="0" rIns="0" bIns="0" rtlCol="0"/>
          <a:lstStyle/>
          <a:p>
            <a:endParaRPr sz="1350"/>
          </a:p>
        </p:txBody>
      </p:sp>
      <p:sp>
        <p:nvSpPr>
          <p:cNvPr id="87" name="object 87"/>
          <p:cNvSpPr/>
          <p:nvPr/>
        </p:nvSpPr>
        <p:spPr>
          <a:xfrm>
            <a:off x="2411760" y="2665924"/>
            <a:ext cx="1728311" cy="1134428"/>
          </a:xfrm>
          <a:custGeom>
            <a:avLst/>
            <a:gdLst/>
            <a:ahLst/>
            <a:cxnLst/>
            <a:rect l="l" t="t" r="r" b="b"/>
            <a:pathLst>
              <a:path w="2304415" h="1512570">
                <a:moveTo>
                  <a:pt x="0" y="378040"/>
                </a:moveTo>
                <a:lnTo>
                  <a:pt x="1548168" y="378040"/>
                </a:lnTo>
                <a:lnTo>
                  <a:pt x="1548168" y="0"/>
                </a:lnTo>
                <a:lnTo>
                  <a:pt x="2304249" y="756081"/>
                </a:lnTo>
                <a:lnTo>
                  <a:pt x="1548168" y="1512163"/>
                </a:lnTo>
                <a:lnTo>
                  <a:pt x="1548168" y="1134122"/>
                </a:lnTo>
                <a:lnTo>
                  <a:pt x="0" y="1134122"/>
                </a:lnTo>
                <a:lnTo>
                  <a:pt x="0" y="378040"/>
                </a:lnTo>
                <a:close/>
              </a:path>
            </a:pathLst>
          </a:custGeom>
          <a:ln w="9525">
            <a:solidFill>
              <a:srgbClr val="98B954"/>
            </a:solidFill>
          </a:ln>
        </p:spPr>
        <p:txBody>
          <a:bodyPr wrap="square" lIns="0" tIns="0" rIns="0" bIns="0" rtlCol="0"/>
          <a:lstStyle/>
          <a:p>
            <a:endParaRPr sz="1350"/>
          </a:p>
        </p:txBody>
      </p:sp>
      <p:sp>
        <p:nvSpPr>
          <p:cNvPr id="88" name="object 88"/>
          <p:cNvSpPr/>
          <p:nvPr/>
        </p:nvSpPr>
        <p:spPr>
          <a:xfrm>
            <a:off x="2303752" y="4448122"/>
            <a:ext cx="1782604" cy="162401"/>
          </a:xfrm>
          <a:custGeom>
            <a:avLst/>
            <a:gdLst/>
            <a:ahLst/>
            <a:cxnLst/>
            <a:rect l="l" t="t" r="r" b="b"/>
            <a:pathLst>
              <a:path w="2376804" h="216535">
                <a:moveTo>
                  <a:pt x="2376258" y="0"/>
                </a:moveTo>
                <a:lnTo>
                  <a:pt x="2370128" y="42042"/>
                </a:lnTo>
                <a:lnTo>
                  <a:pt x="2353411" y="76376"/>
                </a:lnTo>
                <a:lnTo>
                  <a:pt x="2328617" y="99524"/>
                </a:lnTo>
                <a:lnTo>
                  <a:pt x="2298255" y="108013"/>
                </a:lnTo>
                <a:lnTo>
                  <a:pt x="1245336" y="108013"/>
                </a:lnTo>
                <a:lnTo>
                  <a:pt x="1214974" y="116502"/>
                </a:lnTo>
                <a:lnTo>
                  <a:pt x="1190180" y="139650"/>
                </a:lnTo>
                <a:lnTo>
                  <a:pt x="1173463" y="173984"/>
                </a:lnTo>
                <a:lnTo>
                  <a:pt x="1167333" y="216027"/>
                </a:lnTo>
                <a:lnTo>
                  <a:pt x="1161203" y="173984"/>
                </a:lnTo>
                <a:lnTo>
                  <a:pt x="1144485" y="139650"/>
                </a:lnTo>
                <a:lnTo>
                  <a:pt x="1119691" y="116502"/>
                </a:lnTo>
                <a:lnTo>
                  <a:pt x="1089329" y="108013"/>
                </a:lnTo>
                <a:lnTo>
                  <a:pt x="78003" y="108013"/>
                </a:lnTo>
                <a:lnTo>
                  <a:pt x="47641" y="99524"/>
                </a:lnTo>
                <a:lnTo>
                  <a:pt x="22847" y="76376"/>
                </a:lnTo>
                <a:lnTo>
                  <a:pt x="6130" y="42042"/>
                </a:lnTo>
                <a:lnTo>
                  <a:pt x="0" y="0"/>
                </a:lnTo>
              </a:path>
            </a:pathLst>
          </a:custGeom>
          <a:ln w="9524">
            <a:solidFill>
              <a:srgbClr val="0070C0"/>
            </a:solidFill>
          </a:ln>
        </p:spPr>
        <p:txBody>
          <a:bodyPr wrap="square" lIns="0" tIns="0" rIns="0" bIns="0" rtlCol="0"/>
          <a:lstStyle/>
          <a:p>
            <a:endParaRPr sz="1350"/>
          </a:p>
        </p:txBody>
      </p:sp>
      <p:sp>
        <p:nvSpPr>
          <p:cNvPr id="89" name="object 89"/>
          <p:cNvSpPr txBox="1"/>
          <p:nvPr/>
        </p:nvSpPr>
        <p:spPr>
          <a:xfrm>
            <a:off x="3062770" y="4795017"/>
            <a:ext cx="258128" cy="207749"/>
          </a:xfrm>
          <a:prstGeom prst="rect">
            <a:avLst/>
          </a:prstGeom>
        </p:spPr>
        <p:txBody>
          <a:bodyPr vert="horz" wrap="square" lIns="0" tIns="0" rIns="0" bIns="0" rtlCol="0">
            <a:spAutoFit/>
          </a:bodyPr>
          <a:lstStyle/>
          <a:p>
            <a:pPr marL="9525"/>
            <a:r>
              <a:rPr sz="1350" spc="-248" dirty="0">
                <a:latin typeface="Arial"/>
                <a:cs typeface="Arial"/>
              </a:rPr>
              <a:t>E</a:t>
            </a:r>
            <a:r>
              <a:rPr sz="1350" spc="-172" dirty="0">
                <a:latin typeface="Arial"/>
                <a:cs typeface="Arial"/>
              </a:rPr>
              <a:t>T</a:t>
            </a:r>
            <a:r>
              <a:rPr sz="1350" spc="-184" dirty="0">
                <a:latin typeface="Arial"/>
                <a:cs typeface="Arial"/>
              </a:rPr>
              <a:t>L</a:t>
            </a:r>
            <a:endParaRPr sz="1350">
              <a:latin typeface="Arial"/>
              <a:cs typeface="Arial"/>
            </a:endParaRPr>
          </a:p>
        </p:txBody>
      </p:sp>
      <p:sp>
        <p:nvSpPr>
          <p:cNvPr id="90" name="object 90"/>
          <p:cNvSpPr txBox="1"/>
          <p:nvPr/>
        </p:nvSpPr>
        <p:spPr>
          <a:xfrm>
            <a:off x="2847066" y="2963385"/>
            <a:ext cx="491014" cy="553998"/>
          </a:xfrm>
          <a:prstGeom prst="rect">
            <a:avLst/>
          </a:prstGeom>
        </p:spPr>
        <p:txBody>
          <a:bodyPr vert="horz" wrap="square" lIns="0" tIns="0" rIns="0" bIns="0" rtlCol="0">
            <a:spAutoFit/>
          </a:bodyPr>
          <a:lstStyle/>
          <a:p>
            <a:pPr marL="9049" marR="3810" indent="-476" algn="ctr"/>
            <a:r>
              <a:rPr sz="900" i="1" spc="-34" dirty="0">
                <a:solidFill>
                  <a:srgbClr val="17375E"/>
                </a:solidFill>
                <a:latin typeface="Arial"/>
                <a:cs typeface="Arial"/>
              </a:rPr>
              <a:t>Extract  </a:t>
            </a:r>
            <a:r>
              <a:rPr sz="900" i="1" spc="-158" dirty="0">
                <a:solidFill>
                  <a:srgbClr val="17375E"/>
                </a:solidFill>
                <a:latin typeface="Arial"/>
                <a:cs typeface="Arial"/>
              </a:rPr>
              <a:t>T</a:t>
            </a:r>
            <a:r>
              <a:rPr sz="900" i="1" spc="-19" dirty="0">
                <a:solidFill>
                  <a:srgbClr val="17375E"/>
                </a:solidFill>
                <a:latin typeface="Arial"/>
                <a:cs typeface="Arial"/>
              </a:rPr>
              <a:t>ra</a:t>
            </a:r>
            <a:r>
              <a:rPr sz="900" i="1" spc="-45" dirty="0">
                <a:solidFill>
                  <a:srgbClr val="17375E"/>
                </a:solidFill>
                <a:latin typeface="Arial"/>
                <a:cs typeface="Arial"/>
              </a:rPr>
              <a:t>n</a:t>
            </a:r>
            <a:r>
              <a:rPr sz="900" i="1" spc="-101" dirty="0">
                <a:solidFill>
                  <a:srgbClr val="17375E"/>
                </a:solidFill>
                <a:latin typeface="Arial"/>
                <a:cs typeface="Arial"/>
              </a:rPr>
              <a:t>s</a:t>
            </a:r>
            <a:r>
              <a:rPr sz="900" i="1" spc="15" dirty="0">
                <a:solidFill>
                  <a:srgbClr val="17375E"/>
                </a:solidFill>
                <a:latin typeface="Arial"/>
                <a:cs typeface="Arial"/>
              </a:rPr>
              <a:t>f</a:t>
            </a:r>
            <a:r>
              <a:rPr sz="900" i="1" spc="-23" dirty="0">
                <a:solidFill>
                  <a:srgbClr val="17375E"/>
                </a:solidFill>
                <a:latin typeface="Arial"/>
                <a:cs typeface="Arial"/>
              </a:rPr>
              <a:t>orm  </a:t>
            </a:r>
            <a:r>
              <a:rPr sz="900" i="1" spc="-64" dirty="0">
                <a:solidFill>
                  <a:srgbClr val="17375E"/>
                </a:solidFill>
                <a:latin typeface="Arial"/>
                <a:cs typeface="Arial"/>
              </a:rPr>
              <a:t>Load  Refresh</a:t>
            </a:r>
            <a:endParaRPr sz="900">
              <a:latin typeface="Arial"/>
              <a:cs typeface="Arial"/>
            </a:endParaRPr>
          </a:p>
        </p:txBody>
      </p:sp>
      <p:sp>
        <p:nvSpPr>
          <p:cNvPr id="91" name="object 91"/>
          <p:cNvSpPr txBox="1"/>
          <p:nvPr/>
        </p:nvSpPr>
        <p:spPr>
          <a:xfrm>
            <a:off x="3067208" y="2261355"/>
            <a:ext cx="487680" cy="276999"/>
          </a:xfrm>
          <a:prstGeom prst="rect">
            <a:avLst/>
          </a:prstGeom>
        </p:spPr>
        <p:txBody>
          <a:bodyPr vert="horz" wrap="square" lIns="0" tIns="0" rIns="0" bIns="0" rtlCol="0">
            <a:spAutoFit/>
          </a:bodyPr>
          <a:lstStyle/>
          <a:p>
            <a:pPr marL="9525" marR="3810" indent="3334"/>
            <a:r>
              <a:rPr sz="900" i="1" spc="23" dirty="0">
                <a:solidFill>
                  <a:srgbClr val="17375E"/>
                </a:solidFill>
                <a:latin typeface="Arial"/>
                <a:cs typeface="Arial"/>
              </a:rPr>
              <a:t>M</a:t>
            </a:r>
            <a:r>
              <a:rPr sz="900" i="1" spc="-79" dirty="0">
                <a:solidFill>
                  <a:srgbClr val="17375E"/>
                </a:solidFill>
                <a:latin typeface="Arial"/>
                <a:cs typeface="Arial"/>
              </a:rPr>
              <a:t>e</a:t>
            </a:r>
            <a:r>
              <a:rPr sz="900" i="1" spc="41" dirty="0">
                <a:solidFill>
                  <a:srgbClr val="17375E"/>
                </a:solidFill>
                <a:latin typeface="Arial"/>
                <a:cs typeface="Arial"/>
              </a:rPr>
              <a:t>t</a:t>
            </a:r>
            <a:r>
              <a:rPr sz="900" i="1" spc="-23" dirty="0">
                <a:solidFill>
                  <a:srgbClr val="17375E"/>
                </a:solidFill>
                <a:latin typeface="Arial"/>
                <a:cs typeface="Arial"/>
              </a:rPr>
              <a:t>ada</a:t>
            </a:r>
            <a:r>
              <a:rPr sz="900" i="1" spc="-19" dirty="0">
                <a:solidFill>
                  <a:srgbClr val="17375E"/>
                </a:solidFill>
                <a:latin typeface="Arial"/>
                <a:cs typeface="Arial"/>
              </a:rPr>
              <a:t>t</a:t>
            </a:r>
            <a:r>
              <a:rPr sz="900" i="1" spc="-26" dirty="0">
                <a:solidFill>
                  <a:srgbClr val="17375E"/>
                </a:solidFill>
                <a:latin typeface="Arial"/>
                <a:cs typeface="Arial"/>
              </a:rPr>
              <a:t>a  </a:t>
            </a:r>
            <a:r>
              <a:rPr sz="900" i="1" spc="-30" dirty="0">
                <a:solidFill>
                  <a:srgbClr val="17375E"/>
                </a:solidFill>
                <a:latin typeface="Arial"/>
                <a:cs typeface="Arial"/>
              </a:rPr>
              <a:t>r</a:t>
            </a:r>
            <a:r>
              <a:rPr sz="900" i="1" spc="-41" dirty="0">
                <a:solidFill>
                  <a:srgbClr val="17375E"/>
                </a:solidFill>
                <a:latin typeface="Arial"/>
                <a:cs typeface="Arial"/>
              </a:rPr>
              <a:t>e</a:t>
            </a:r>
            <a:r>
              <a:rPr sz="900" i="1" spc="-45" dirty="0">
                <a:solidFill>
                  <a:srgbClr val="17375E"/>
                </a:solidFill>
                <a:latin typeface="Arial"/>
                <a:cs typeface="Arial"/>
              </a:rPr>
              <a:t>p</a:t>
            </a:r>
            <a:r>
              <a:rPr sz="900" i="1" spc="-79" dirty="0">
                <a:solidFill>
                  <a:srgbClr val="17375E"/>
                </a:solidFill>
                <a:latin typeface="Arial"/>
                <a:cs typeface="Arial"/>
              </a:rPr>
              <a:t>o</a:t>
            </a:r>
            <a:r>
              <a:rPr sz="900" i="1" spc="-68" dirty="0">
                <a:solidFill>
                  <a:srgbClr val="17375E"/>
                </a:solidFill>
                <a:latin typeface="Arial"/>
                <a:cs typeface="Arial"/>
              </a:rPr>
              <a:t>s</a:t>
            </a:r>
            <a:r>
              <a:rPr sz="900" i="1" spc="4" dirty="0">
                <a:solidFill>
                  <a:srgbClr val="17375E"/>
                </a:solidFill>
                <a:latin typeface="Arial"/>
                <a:cs typeface="Arial"/>
              </a:rPr>
              <a:t>i</a:t>
            </a:r>
            <a:r>
              <a:rPr sz="900" i="1" spc="41" dirty="0">
                <a:solidFill>
                  <a:srgbClr val="17375E"/>
                </a:solidFill>
                <a:latin typeface="Arial"/>
                <a:cs typeface="Arial"/>
              </a:rPr>
              <a:t>t</a:t>
            </a:r>
            <a:r>
              <a:rPr sz="900" i="1" spc="-23" dirty="0">
                <a:solidFill>
                  <a:srgbClr val="17375E"/>
                </a:solidFill>
                <a:latin typeface="Arial"/>
                <a:cs typeface="Arial"/>
              </a:rPr>
              <a:t>o</a:t>
            </a:r>
            <a:r>
              <a:rPr sz="900" i="1" spc="-8" dirty="0">
                <a:solidFill>
                  <a:srgbClr val="17375E"/>
                </a:solidFill>
                <a:latin typeface="Arial"/>
                <a:cs typeface="Arial"/>
              </a:rPr>
              <a:t>r</a:t>
            </a:r>
            <a:r>
              <a:rPr sz="900" i="1" spc="-49" dirty="0">
                <a:solidFill>
                  <a:srgbClr val="17375E"/>
                </a:solidFill>
                <a:latin typeface="Arial"/>
                <a:cs typeface="Arial"/>
              </a:rPr>
              <a:t>y</a:t>
            </a:r>
            <a:endParaRPr sz="900">
              <a:latin typeface="Arial"/>
              <a:cs typeface="Arial"/>
            </a:endParaRPr>
          </a:p>
        </p:txBody>
      </p:sp>
      <p:sp>
        <p:nvSpPr>
          <p:cNvPr id="92" name="object 92"/>
          <p:cNvSpPr/>
          <p:nvPr/>
        </p:nvSpPr>
        <p:spPr>
          <a:xfrm>
            <a:off x="3010663" y="1890108"/>
            <a:ext cx="528065" cy="242315"/>
          </a:xfrm>
          <a:prstGeom prst="rect">
            <a:avLst/>
          </a:prstGeom>
          <a:blipFill>
            <a:blip r:embed="rId31" cstate="print"/>
            <a:stretch>
              <a:fillRect/>
            </a:stretch>
          </a:blipFill>
        </p:spPr>
        <p:txBody>
          <a:bodyPr wrap="square" lIns="0" tIns="0" rIns="0" bIns="0" rtlCol="0"/>
          <a:lstStyle/>
          <a:p>
            <a:endParaRPr sz="1350"/>
          </a:p>
        </p:txBody>
      </p:sp>
      <p:sp>
        <p:nvSpPr>
          <p:cNvPr id="93" name="object 93"/>
          <p:cNvSpPr/>
          <p:nvPr/>
        </p:nvSpPr>
        <p:spPr>
          <a:xfrm>
            <a:off x="3046485" y="1910758"/>
            <a:ext cx="457176" cy="171440"/>
          </a:xfrm>
          <a:prstGeom prst="rect">
            <a:avLst/>
          </a:prstGeom>
          <a:blipFill>
            <a:blip r:embed="rId32" cstate="print"/>
            <a:stretch>
              <a:fillRect/>
            </a:stretch>
          </a:blipFill>
        </p:spPr>
        <p:txBody>
          <a:bodyPr wrap="square" lIns="0" tIns="0" rIns="0" bIns="0" rtlCol="0"/>
          <a:lstStyle/>
          <a:p>
            <a:endParaRPr sz="1350"/>
          </a:p>
        </p:txBody>
      </p:sp>
      <p:sp>
        <p:nvSpPr>
          <p:cNvPr id="94" name="object 94"/>
          <p:cNvSpPr/>
          <p:nvPr/>
        </p:nvSpPr>
        <p:spPr>
          <a:xfrm>
            <a:off x="3046485" y="1910758"/>
            <a:ext cx="457200" cy="171450"/>
          </a:xfrm>
          <a:custGeom>
            <a:avLst/>
            <a:gdLst/>
            <a:ahLst/>
            <a:cxnLst/>
            <a:rect l="l" t="t" r="r" b="b"/>
            <a:pathLst>
              <a:path w="609600" h="228600">
                <a:moveTo>
                  <a:pt x="0" y="0"/>
                </a:moveTo>
                <a:lnTo>
                  <a:pt x="609574" y="0"/>
                </a:lnTo>
                <a:lnTo>
                  <a:pt x="609574" y="228587"/>
                </a:lnTo>
                <a:lnTo>
                  <a:pt x="0" y="228587"/>
                </a:lnTo>
                <a:lnTo>
                  <a:pt x="0" y="0"/>
                </a:lnTo>
                <a:close/>
              </a:path>
            </a:pathLst>
          </a:custGeom>
          <a:ln w="9525">
            <a:solidFill>
              <a:srgbClr val="BE4B48"/>
            </a:solidFill>
          </a:ln>
        </p:spPr>
        <p:txBody>
          <a:bodyPr wrap="square" lIns="0" tIns="0" rIns="0" bIns="0" rtlCol="0"/>
          <a:lstStyle/>
          <a:p>
            <a:endParaRPr sz="1350"/>
          </a:p>
        </p:txBody>
      </p:sp>
      <p:sp>
        <p:nvSpPr>
          <p:cNvPr id="95" name="object 95"/>
          <p:cNvSpPr/>
          <p:nvPr/>
        </p:nvSpPr>
        <p:spPr>
          <a:xfrm>
            <a:off x="2496313" y="1890108"/>
            <a:ext cx="528065" cy="242315"/>
          </a:xfrm>
          <a:prstGeom prst="rect">
            <a:avLst/>
          </a:prstGeom>
          <a:blipFill>
            <a:blip r:embed="rId33" cstate="print"/>
            <a:stretch>
              <a:fillRect/>
            </a:stretch>
          </a:blipFill>
        </p:spPr>
        <p:txBody>
          <a:bodyPr wrap="square" lIns="0" tIns="0" rIns="0" bIns="0" rtlCol="0"/>
          <a:lstStyle/>
          <a:p>
            <a:endParaRPr sz="1350"/>
          </a:p>
        </p:txBody>
      </p:sp>
      <p:sp>
        <p:nvSpPr>
          <p:cNvPr id="96" name="object 96"/>
          <p:cNvSpPr/>
          <p:nvPr/>
        </p:nvSpPr>
        <p:spPr>
          <a:xfrm>
            <a:off x="2532154" y="1910758"/>
            <a:ext cx="457181" cy="171440"/>
          </a:xfrm>
          <a:prstGeom prst="rect">
            <a:avLst/>
          </a:prstGeom>
          <a:blipFill>
            <a:blip r:embed="rId32" cstate="print"/>
            <a:stretch>
              <a:fillRect/>
            </a:stretch>
          </a:blipFill>
        </p:spPr>
        <p:txBody>
          <a:bodyPr wrap="square" lIns="0" tIns="0" rIns="0" bIns="0" rtlCol="0"/>
          <a:lstStyle/>
          <a:p>
            <a:endParaRPr sz="1350"/>
          </a:p>
        </p:txBody>
      </p:sp>
      <p:sp>
        <p:nvSpPr>
          <p:cNvPr id="97" name="object 97"/>
          <p:cNvSpPr/>
          <p:nvPr/>
        </p:nvSpPr>
        <p:spPr>
          <a:xfrm>
            <a:off x="2532155" y="1910758"/>
            <a:ext cx="457200" cy="171450"/>
          </a:xfrm>
          <a:custGeom>
            <a:avLst/>
            <a:gdLst/>
            <a:ahLst/>
            <a:cxnLst/>
            <a:rect l="l" t="t" r="r" b="b"/>
            <a:pathLst>
              <a:path w="609600" h="228600">
                <a:moveTo>
                  <a:pt x="0" y="0"/>
                </a:moveTo>
                <a:lnTo>
                  <a:pt x="609574" y="0"/>
                </a:lnTo>
                <a:lnTo>
                  <a:pt x="609574" y="228587"/>
                </a:lnTo>
                <a:lnTo>
                  <a:pt x="0" y="228587"/>
                </a:lnTo>
                <a:lnTo>
                  <a:pt x="0" y="0"/>
                </a:lnTo>
                <a:close/>
              </a:path>
            </a:pathLst>
          </a:custGeom>
          <a:ln w="9525">
            <a:solidFill>
              <a:srgbClr val="BE4B48"/>
            </a:solidFill>
          </a:ln>
        </p:spPr>
        <p:txBody>
          <a:bodyPr wrap="square" lIns="0" tIns="0" rIns="0" bIns="0" rtlCol="0"/>
          <a:lstStyle/>
          <a:p>
            <a:endParaRPr sz="1350"/>
          </a:p>
        </p:txBody>
      </p:sp>
      <p:sp>
        <p:nvSpPr>
          <p:cNvPr id="98" name="object 98"/>
          <p:cNvSpPr txBox="1"/>
          <p:nvPr/>
        </p:nvSpPr>
        <p:spPr>
          <a:xfrm>
            <a:off x="1689763" y="1263592"/>
            <a:ext cx="5763578" cy="474489"/>
          </a:xfrm>
          <a:prstGeom prst="rect">
            <a:avLst/>
          </a:prstGeom>
        </p:spPr>
        <p:txBody>
          <a:bodyPr vert="horz" wrap="square" lIns="0" tIns="0" rIns="0" bIns="0" rtlCol="0">
            <a:spAutoFit/>
          </a:bodyPr>
          <a:lstStyle/>
          <a:p>
            <a:pPr marL="1005364">
              <a:spcBef>
                <a:spcPts val="844"/>
              </a:spcBef>
              <a:tabLst>
                <a:tab pos="4570095" algn="l"/>
              </a:tabLst>
            </a:pPr>
            <a:r>
              <a:rPr sz="1350" i="1" spc="-56" dirty="0" smtClean="0">
                <a:latin typeface="Arial"/>
                <a:cs typeface="Arial"/>
              </a:rPr>
              <a:t>Data </a:t>
            </a:r>
            <a:r>
              <a:rPr sz="1350" i="1" spc="-53" dirty="0">
                <a:latin typeface="Arial"/>
                <a:cs typeface="Arial"/>
              </a:rPr>
              <a:t>staging	</a:t>
            </a:r>
            <a:r>
              <a:rPr sz="1350" i="1" spc="-79" dirty="0">
                <a:latin typeface="Arial"/>
                <a:cs typeface="Arial"/>
              </a:rPr>
              <a:t>Analysis</a:t>
            </a:r>
            <a:endParaRPr sz="1350" dirty="0">
              <a:latin typeface="Arial"/>
              <a:cs typeface="Arial"/>
            </a:endParaRPr>
          </a:p>
          <a:p>
            <a:pPr marL="631983">
              <a:spcBef>
                <a:spcPts val="964"/>
              </a:spcBef>
            </a:pPr>
            <a:r>
              <a:rPr sz="900" i="1" spc="-15" dirty="0">
                <a:solidFill>
                  <a:srgbClr val="17375E"/>
                </a:solidFill>
                <a:latin typeface="Arial"/>
                <a:cs typeface="Arial"/>
              </a:rPr>
              <a:t>Monitoring </a:t>
            </a:r>
            <a:r>
              <a:rPr sz="900" i="1" spc="11" dirty="0">
                <a:solidFill>
                  <a:srgbClr val="17375E"/>
                </a:solidFill>
                <a:latin typeface="Arial"/>
                <a:cs typeface="Arial"/>
              </a:rPr>
              <a:t>&amp;</a:t>
            </a:r>
            <a:r>
              <a:rPr sz="900" i="1" spc="-131" dirty="0">
                <a:solidFill>
                  <a:srgbClr val="17375E"/>
                </a:solidFill>
                <a:latin typeface="Arial"/>
                <a:cs typeface="Arial"/>
              </a:rPr>
              <a:t> </a:t>
            </a:r>
            <a:r>
              <a:rPr sz="900" i="1" spc="-23" dirty="0">
                <a:solidFill>
                  <a:srgbClr val="17375E"/>
                </a:solidFill>
                <a:latin typeface="Arial"/>
                <a:cs typeface="Arial"/>
              </a:rPr>
              <a:t>Administration</a:t>
            </a:r>
            <a:endParaRPr sz="900" dirty="0">
              <a:latin typeface="Arial"/>
              <a:cs typeface="Arial"/>
            </a:endParaRPr>
          </a:p>
        </p:txBody>
      </p:sp>
      <p:sp>
        <p:nvSpPr>
          <p:cNvPr id="99" name="object 99"/>
          <p:cNvSpPr/>
          <p:nvPr/>
        </p:nvSpPr>
        <p:spPr>
          <a:xfrm>
            <a:off x="3641599" y="2051272"/>
            <a:ext cx="328031" cy="490346"/>
          </a:xfrm>
          <a:prstGeom prst="rect">
            <a:avLst/>
          </a:prstGeom>
          <a:blipFill>
            <a:blip r:embed="rId34" cstate="print"/>
            <a:stretch>
              <a:fillRect/>
            </a:stretch>
          </a:blipFill>
        </p:spPr>
        <p:txBody>
          <a:bodyPr wrap="square" lIns="0" tIns="0" rIns="0" bIns="0" rtlCol="0"/>
          <a:lstStyle/>
          <a:p>
            <a:endParaRPr sz="1350"/>
          </a:p>
        </p:txBody>
      </p:sp>
      <p:sp>
        <p:nvSpPr>
          <p:cNvPr id="100" name="object 100"/>
          <p:cNvSpPr/>
          <p:nvPr/>
        </p:nvSpPr>
        <p:spPr>
          <a:xfrm>
            <a:off x="3677040" y="2071855"/>
            <a:ext cx="257451" cy="419471"/>
          </a:xfrm>
          <a:prstGeom prst="rect">
            <a:avLst/>
          </a:prstGeom>
          <a:blipFill>
            <a:blip r:embed="rId35" cstate="print"/>
            <a:stretch>
              <a:fillRect/>
            </a:stretch>
          </a:blipFill>
        </p:spPr>
        <p:txBody>
          <a:bodyPr wrap="square" lIns="0" tIns="0" rIns="0" bIns="0" rtlCol="0"/>
          <a:lstStyle/>
          <a:p>
            <a:endParaRPr sz="1350"/>
          </a:p>
        </p:txBody>
      </p:sp>
      <p:sp>
        <p:nvSpPr>
          <p:cNvPr id="101" name="object 101"/>
          <p:cNvSpPr/>
          <p:nvPr/>
        </p:nvSpPr>
        <p:spPr>
          <a:xfrm>
            <a:off x="3677041" y="2141769"/>
            <a:ext cx="257651" cy="70009"/>
          </a:xfrm>
          <a:custGeom>
            <a:avLst/>
            <a:gdLst/>
            <a:ahLst/>
            <a:cxnLst/>
            <a:rect l="l" t="t" r="r" b="b"/>
            <a:pathLst>
              <a:path w="343535" h="93344">
                <a:moveTo>
                  <a:pt x="343268" y="0"/>
                </a:moveTo>
                <a:lnTo>
                  <a:pt x="310151" y="55054"/>
                </a:lnTo>
                <a:lnTo>
                  <a:pt x="272995" y="75233"/>
                </a:lnTo>
                <a:lnTo>
                  <a:pt x="225878" y="88465"/>
                </a:lnTo>
                <a:lnTo>
                  <a:pt x="171627" y="93218"/>
                </a:lnTo>
                <a:lnTo>
                  <a:pt x="117378" y="88465"/>
                </a:lnTo>
                <a:lnTo>
                  <a:pt x="70264" y="75233"/>
                </a:lnTo>
                <a:lnTo>
                  <a:pt x="33112" y="55054"/>
                </a:lnTo>
                <a:lnTo>
                  <a:pt x="8749" y="29465"/>
                </a:lnTo>
                <a:lnTo>
                  <a:pt x="0" y="0"/>
                </a:lnTo>
              </a:path>
            </a:pathLst>
          </a:custGeom>
          <a:ln w="9525">
            <a:solidFill>
              <a:srgbClr val="F69240"/>
            </a:solidFill>
          </a:ln>
        </p:spPr>
        <p:txBody>
          <a:bodyPr wrap="square" lIns="0" tIns="0" rIns="0" bIns="0" rtlCol="0"/>
          <a:lstStyle/>
          <a:p>
            <a:endParaRPr sz="1350"/>
          </a:p>
        </p:txBody>
      </p:sp>
      <p:sp>
        <p:nvSpPr>
          <p:cNvPr id="102" name="object 102"/>
          <p:cNvSpPr/>
          <p:nvPr/>
        </p:nvSpPr>
        <p:spPr>
          <a:xfrm>
            <a:off x="3677038" y="2071855"/>
            <a:ext cx="257651" cy="419576"/>
          </a:xfrm>
          <a:custGeom>
            <a:avLst/>
            <a:gdLst/>
            <a:ahLst/>
            <a:cxnLst/>
            <a:rect l="l" t="t" r="r" b="b"/>
            <a:pathLst>
              <a:path w="343535" h="559435">
                <a:moveTo>
                  <a:pt x="0" y="93217"/>
                </a:moveTo>
                <a:lnTo>
                  <a:pt x="33117" y="38163"/>
                </a:lnTo>
                <a:lnTo>
                  <a:pt x="70272" y="17984"/>
                </a:lnTo>
                <a:lnTo>
                  <a:pt x="117389" y="4752"/>
                </a:lnTo>
                <a:lnTo>
                  <a:pt x="171640" y="0"/>
                </a:lnTo>
                <a:lnTo>
                  <a:pt x="225890" y="4752"/>
                </a:lnTo>
                <a:lnTo>
                  <a:pt x="273003" y="17984"/>
                </a:lnTo>
                <a:lnTo>
                  <a:pt x="310155" y="38163"/>
                </a:lnTo>
                <a:lnTo>
                  <a:pt x="334519" y="63752"/>
                </a:lnTo>
                <a:lnTo>
                  <a:pt x="343268" y="93217"/>
                </a:lnTo>
                <a:lnTo>
                  <a:pt x="343268" y="466077"/>
                </a:lnTo>
                <a:lnTo>
                  <a:pt x="310155" y="521131"/>
                </a:lnTo>
                <a:lnTo>
                  <a:pt x="273003" y="541310"/>
                </a:lnTo>
                <a:lnTo>
                  <a:pt x="225890" y="554543"/>
                </a:lnTo>
                <a:lnTo>
                  <a:pt x="171640" y="559295"/>
                </a:lnTo>
                <a:lnTo>
                  <a:pt x="117389" y="554543"/>
                </a:lnTo>
                <a:lnTo>
                  <a:pt x="70272" y="541310"/>
                </a:lnTo>
                <a:lnTo>
                  <a:pt x="33117" y="521131"/>
                </a:lnTo>
                <a:lnTo>
                  <a:pt x="8750" y="495542"/>
                </a:lnTo>
                <a:lnTo>
                  <a:pt x="0" y="466077"/>
                </a:lnTo>
                <a:lnTo>
                  <a:pt x="0" y="93217"/>
                </a:lnTo>
                <a:close/>
              </a:path>
            </a:pathLst>
          </a:custGeom>
          <a:ln w="9525">
            <a:solidFill>
              <a:srgbClr val="F69240"/>
            </a:solidFill>
          </a:ln>
        </p:spPr>
        <p:txBody>
          <a:bodyPr wrap="square" lIns="0" tIns="0" rIns="0" bIns="0" rtlCol="0"/>
          <a:lstStyle/>
          <a:p>
            <a:endParaRPr sz="1350"/>
          </a:p>
        </p:txBody>
      </p:sp>
      <p:sp>
        <p:nvSpPr>
          <p:cNvPr id="103" name="object 103"/>
          <p:cNvSpPr/>
          <p:nvPr/>
        </p:nvSpPr>
        <p:spPr>
          <a:xfrm>
            <a:off x="3983456" y="2508323"/>
            <a:ext cx="259080" cy="207645"/>
          </a:xfrm>
          <a:custGeom>
            <a:avLst/>
            <a:gdLst/>
            <a:ahLst/>
            <a:cxnLst/>
            <a:rect l="l" t="t" r="r" b="b"/>
            <a:pathLst>
              <a:path w="345439" h="276860">
                <a:moveTo>
                  <a:pt x="345313" y="276250"/>
                </a:moveTo>
                <a:lnTo>
                  <a:pt x="0" y="0"/>
                </a:lnTo>
              </a:path>
            </a:pathLst>
          </a:custGeom>
          <a:ln w="9525">
            <a:solidFill>
              <a:srgbClr val="4A7EBB"/>
            </a:solidFill>
          </a:ln>
        </p:spPr>
        <p:txBody>
          <a:bodyPr wrap="square" lIns="0" tIns="0" rIns="0" bIns="0" rtlCol="0"/>
          <a:lstStyle/>
          <a:p>
            <a:endParaRPr sz="1350"/>
          </a:p>
        </p:txBody>
      </p:sp>
      <p:sp>
        <p:nvSpPr>
          <p:cNvPr id="104" name="object 104"/>
          <p:cNvSpPr/>
          <p:nvPr/>
        </p:nvSpPr>
        <p:spPr>
          <a:xfrm>
            <a:off x="3983460" y="2508325"/>
            <a:ext cx="65723" cy="61913"/>
          </a:xfrm>
          <a:custGeom>
            <a:avLst/>
            <a:gdLst/>
            <a:ahLst/>
            <a:cxnLst/>
            <a:rect l="l" t="t" r="r" b="b"/>
            <a:pathLst>
              <a:path w="87629" h="82550">
                <a:moveTo>
                  <a:pt x="31724" y="82308"/>
                </a:moveTo>
                <a:lnTo>
                  <a:pt x="0" y="0"/>
                </a:lnTo>
                <a:lnTo>
                  <a:pt x="87261" y="12890"/>
                </a:lnTo>
              </a:path>
            </a:pathLst>
          </a:custGeom>
          <a:ln w="9525">
            <a:solidFill>
              <a:srgbClr val="4A7EBB"/>
            </a:solidFill>
          </a:ln>
        </p:spPr>
        <p:txBody>
          <a:bodyPr wrap="square" lIns="0" tIns="0" rIns="0" bIns="0" rtlCol="0"/>
          <a:lstStyle/>
          <a:p>
            <a:endParaRPr sz="1350"/>
          </a:p>
        </p:txBody>
      </p:sp>
      <p:sp>
        <p:nvSpPr>
          <p:cNvPr id="105" name="object 105"/>
          <p:cNvSpPr/>
          <p:nvPr/>
        </p:nvSpPr>
        <p:spPr>
          <a:xfrm>
            <a:off x="4176985" y="2653778"/>
            <a:ext cx="65723" cy="61913"/>
          </a:xfrm>
          <a:custGeom>
            <a:avLst/>
            <a:gdLst/>
            <a:ahLst/>
            <a:cxnLst/>
            <a:rect l="l" t="t" r="r" b="b"/>
            <a:pathLst>
              <a:path w="87629" h="82550">
                <a:moveTo>
                  <a:pt x="55537" y="0"/>
                </a:moveTo>
                <a:lnTo>
                  <a:pt x="87274" y="82308"/>
                </a:lnTo>
                <a:lnTo>
                  <a:pt x="0" y="69418"/>
                </a:lnTo>
              </a:path>
            </a:pathLst>
          </a:custGeom>
          <a:ln w="9525">
            <a:solidFill>
              <a:srgbClr val="4A7EBB"/>
            </a:solidFill>
          </a:ln>
        </p:spPr>
        <p:txBody>
          <a:bodyPr wrap="square" lIns="0" tIns="0" rIns="0" bIns="0" rtlCol="0"/>
          <a:lstStyle/>
          <a:p>
            <a:endParaRPr sz="1350"/>
          </a:p>
        </p:txBody>
      </p:sp>
      <p:sp>
        <p:nvSpPr>
          <p:cNvPr id="106" name="object 106"/>
          <p:cNvSpPr/>
          <p:nvPr/>
        </p:nvSpPr>
        <p:spPr>
          <a:xfrm>
            <a:off x="5436096" y="3100100"/>
            <a:ext cx="1019651" cy="321944"/>
          </a:xfrm>
          <a:custGeom>
            <a:avLst/>
            <a:gdLst/>
            <a:ahLst/>
            <a:cxnLst/>
            <a:rect l="l" t="t" r="r" b="b"/>
            <a:pathLst>
              <a:path w="1359534" h="429260">
                <a:moveTo>
                  <a:pt x="0" y="429209"/>
                </a:moveTo>
                <a:lnTo>
                  <a:pt x="1359154" y="0"/>
                </a:lnTo>
              </a:path>
            </a:pathLst>
          </a:custGeom>
          <a:ln w="9525">
            <a:solidFill>
              <a:srgbClr val="4A7EBB"/>
            </a:solidFill>
          </a:ln>
        </p:spPr>
        <p:txBody>
          <a:bodyPr wrap="square" lIns="0" tIns="0" rIns="0" bIns="0" rtlCol="0"/>
          <a:lstStyle/>
          <a:p>
            <a:endParaRPr sz="1350"/>
          </a:p>
        </p:txBody>
      </p:sp>
      <p:sp>
        <p:nvSpPr>
          <p:cNvPr id="107" name="object 107"/>
          <p:cNvSpPr/>
          <p:nvPr/>
        </p:nvSpPr>
        <p:spPr>
          <a:xfrm>
            <a:off x="6390931" y="3085524"/>
            <a:ext cx="64770" cy="63818"/>
          </a:xfrm>
          <a:custGeom>
            <a:avLst/>
            <a:gdLst/>
            <a:ahLst/>
            <a:cxnLst/>
            <a:rect l="l" t="t" r="r" b="b"/>
            <a:pathLst>
              <a:path w="86359" h="85089">
                <a:moveTo>
                  <a:pt x="26771" y="84772"/>
                </a:moveTo>
                <a:lnTo>
                  <a:pt x="86042" y="19431"/>
                </a:lnTo>
                <a:lnTo>
                  <a:pt x="0" y="0"/>
                </a:lnTo>
              </a:path>
            </a:pathLst>
          </a:custGeom>
          <a:ln w="9525">
            <a:solidFill>
              <a:srgbClr val="4A7EBB"/>
            </a:solidFill>
          </a:ln>
        </p:spPr>
        <p:txBody>
          <a:bodyPr wrap="square" lIns="0" tIns="0" rIns="0" bIns="0" rtlCol="0"/>
          <a:lstStyle/>
          <a:p>
            <a:endParaRPr sz="1350"/>
          </a:p>
        </p:txBody>
      </p:sp>
      <p:sp>
        <p:nvSpPr>
          <p:cNvPr id="108" name="object 108"/>
          <p:cNvSpPr/>
          <p:nvPr/>
        </p:nvSpPr>
        <p:spPr>
          <a:xfrm>
            <a:off x="2843807" y="2294949"/>
            <a:ext cx="0" cy="310038"/>
          </a:xfrm>
          <a:custGeom>
            <a:avLst/>
            <a:gdLst/>
            <a:ahLst/>
            <a:cxnLst/>
            <a:rect l="l" t="t" r="r" b="b"/>
            <a:pathLst>
              <a:path h="413385">
                <a:moveTo>
                  <a:pt x="0" y="413194"/>
                </a:moveTo>
                <a:lnTo>
                  <a:pt x="0" y="0"/>
                </a:lnTo>
              </a:path>
            </a:pathLst>
          </a:custGeom>
          <a:ln w="9525">
            <a:solidFill>
              <a:srgbClr val="4A7EBB"/>
            </a:solidFill>
          </a:ln>
        </p:spPr>
        <p:txBody>
          <a:bodyPr wrap="square" lIns="0" tIns="0" rIns="0" bIns="0" rtlCol="0"/>
          <a:lstStyle/>
          <a:p>
            <a:endParaRPr sz="1350"/>
          </a:p>
        </p:txBody>
      </p:sp>
      <p:sp>
        <p:nvSpPr>
          <p:cNvPr id="109" name="object 109"/>
          <p:cNvSpPr/>
          <p:nvPr/>
        </p:nvSpPr>
        <p:spPr>
          <a:xfrm>
            <a:off x="2810474" y="2294951"/>
            <a:ext cx="66675" cy="57150"/>
          </a:xfrm>
          <a:custGeom>
            <a:avLst/>
            <a:gdLst/>
            <a:ahLst/>
            <a:cxnLst/>
            <a:rect l="l" t="t" r="r" b="b"/>
            <a:pathLst>
              <a:path w="88900" h="76200">
                <a:moveTo>
                  <a:pt x="88900" y="76200"/>
                </a:moveTo>
                <a:lnTo>
                  <a:pt x="44450" y="0"/>
                </a:lnTo>
                <a:lnTo>
                  <a:pt x="0" y="76200"/>
                </a:lnTo>
              </a:path>
            </a:pathLst>
          </a:custGeom>
          <a:ln w="9525">
            <a:solidFill>
              <a:srgbClr val="4A7EBB"/>
            </a:solidFill>
          </a:ln>
        </p:spPr>
        <p:txBody>
          <a:bodyPr wrap="square" lIns="0" tIns="0" rIns="0" bIns="0" rtlCol="0"/>
          <a:lstStyle/>
          <a:p>
            <a:endParaRPr sz="1350"/>
          </a:p>
        </p:txBody>
      </p:sp>
      <p:sp>
        <p:nvSpPr>
          <p:cNvPr id="110" name="object 110"/>
          <p:cNvSpPr/>
          <p:nvPr/>
        </p:nvSpPr>
        <p:spPr>
          <a:xfrm>
            <a:off x="2810474" y="2547692"/>
            <a:ext cx="66675" cy="57150"/>
          </a:xfrm>
          <a:custGeom>
            <a:avLst/>
            <a:gdLst/>
            <a:ahLst/>
            <a:cxnLst/>
            <a:rect l="l" t="t" r="r" b="b"/>
            <a:pathLst>
              <a:path w="88900" h="76200">
                <a:moveTo>
                  <a:pt x="0" y="0"/>
                </a:moveTo>
                <a:lnTo>
                  <a:pt x="44450" y="76200"/>
                </a:lnTo>
                <a:lnTo>
                  <a:pt x="88900" y="0"/>
                </a:lnTo>
              </a:path>
            </a:pathLst>
          </a:custGeom>
          <a:ln w="9525">
            <a:solidFill>
              <a:srgbClr val="4A7EBB"/>
            </a:solidFill>
          </a:ln>
        </p:spPr>
        <p:txBody>
          <a:bodyPr wrap="square" lIns="0" tIns="0" rIns="0" bIns="0" rtlCol="0"/>
          <a:lstStyle/>
          <a:p>
            <a:endParaRPr sz="1350"/>
          </a:p>
        </p:txBody>
      </p:sp>
      <p:sp>
        <p:nvSpPr>
          <p:cNvPr id="111" name="object 111"/>
          <p:cNvSpPr/>
          <p:nvPr/>
        </p:nvSpPr>
        <p:spPr>
          <a:xfrm>
            <a:off x="3329861" y="3645098"/>
            <a:ext cx="0" cy="310038"/>
          </a:xfrm>
          <a:custGeom>
            <a:avLst/>
            <a:gdLst/>
            <a:ahLst/>
            <a:cxnLst/>
            <a:rect l="l" t="t" r="r" b="b"/>
            <a:pathLst>
              <a:path h="413385">
                <a:moveTo>
                  <a:pt x="0" y="413194"/>
                </a:moveTo>
                <a:lnTo>
                  <a:pt x="0" y="0"/>
                </a:lnTo>
              </a:path>
            </a:pathLst>
          </a:custGeom>
          <a:ln w="9525">
            <a:solidFill>
              <a:srgbClr val="4A7EBB"/>
            </a:solidFill>
          </a:ln>
        </p:spPr>
        <p:txBody>
          <a:bodyPr wrap="square" lIns="0" tIns="0" rIns="0" bIns="0" rtlCol="0"/>
          <a:lstStyle/>
          <a:p>
            <a:endParaRPr sz="1350"/>
          </a:p>
        </p:txBody>
      </p:sp>
      <p:sp>
        <p:nvSpPr>
          <p:cNvPr id="112" name="object 112"/>
          <p:cNvSpPr/>
          <p:nvPr/>
        </p:nvSpPr>
        <p:spPr>
          <a:xfrm>
            <a:off x="3296528" y="3645102"/>
            <a:ext cx="66675" cy="57150"/>
          </a:xfrm>
          <a:custGeom>
            <a:avLst/>
            <a:gdLst/>
            <a:ahLst/>
            <a:cxnLst/>
            <a:rect l="l" t="t" r="r" b="b"/>
            <a:pathLst>
              <a:path w="88900" h="76200">
                <a:moveTo>
                  <a:pt x="88900" y="76199"/>
                </a:moveTo>
                <a:lnTo>
                  <a:pt x="44450" y="0"/>
                </a:lnTo>
                <a:lnTo>
                  <a:pt x="0" y="76199"/>
                </a:lnTo>
              </a:path>
            </a:pathLst>
          </a:custGeom>
          <a:ln w="9525">
            <a:solidFill>
              <a:srgbClr val="4A7EBB"/>
            </a:solidFill>
          </a:ln>
        </p:spPr>
        <p:txBody>
          <a:bodyPr wrap="square" lIns="0" tIns="0" rIns="0" bIns="0" rtlCol="0"/>
          <a:lstStyle/>
          <a:p>
            <a:endParaRPr sz="1350"/>
          </a:p>
        </p:txBody>
      </p:sp>
      <p:sp>
        <p:nvSpPr>
          <p:cNvPr id="113" name="object 113"/>
          <p:cNvSpPr/>
          <p:nvPr/>
        </p:nvSpPr>
        <p:spPr>
          <a:xfrm>
            <a:off x="3296527" y="3897843"/>
            <a:ext cx="66675" cy="57150"/>
          </a:xfrm>
          <a:custGeom>
            <a:avLst/>
            <a:gdLst/>
            <a:ahLst/>
            <a:cxnLst/>
            <a:rect l="l" t="t" r="r" b="b"/>
            <a:pathLst>
              <a:path w="88900" h="76200">
                <a:moveTo>
                  <a:pt x="0" y="0"/>
                </a:moveTo>
                <a:lnTo>
                  <a:pt x="44450" y="76199"/>
                </a:lnTo>
                <a:lnTo>
                  <a:pt x="88900" y="0"/>
                </a:lnTo>
              </a:path>
            </a:pathLst>
          </a:custGeom>
          <a:ln w="9525">
            <a:solidFill>
              <a:srgbClr val="4A7EBB"/>
            </a:solidFill>
          </a:ln>
        </p:spPr>
        <p:txBody>
          <a:bodyPr wrap="square" lIns="0" tIns="0" rIns="0" bIns="0" rtlCol="0"/>
          <a:lstStyle/>
          <a:p>
            <a:endParaRPr sz="1350"/>
          </a:p>
        </p:txBody>
      </p:sp>
      <p:sp>
        <p:nvSpPr>
          <p:cNvPr id="114" name="object 114"/>
          <p:cNvSpPr/>
          <p:nvPr/>
        </p:nvSpPr>
        <p:spPr>
          <a:xfrm>
            <a:off x="4163450" y="3147920"/>
            <a:ext cx="307181" cy="490538"/>
          </a:xfrm>
          <a:custGeom>
            <a:avLst/>
            <a:gdLst/>
            <a:ahLst/>
            <a:cxnLst/>
            <a:rect l="l" t="t" r="r" b="b"/>
            <a:pathLst>
              <a:path w="409575" h="654050">
                <a:moveTo>
                  <a:pt x="409079" y="0"/>
                </a:moveTo>
                <a:lnTo>
                  <a:pt x="0" y="653884"/>
                </a:lnTo>
              </a:path>
            </a:pathLst>
          </a:custGeom>
          <a:ln w="9525">
            <a:solidFill>
              <a:srgbClr val="4A7EBB"/>
            </a:solidFill>
          </a:ln>
        </p:spPr>
        <p:txBody>
          <a:bodyPr wrap="square" lIns="0" tIns="0" rIns="0" bIns="0" rtlCol="0"/>
          <a:lstStyle/>
          <a:p>
            <a:endParaRPr sz="1350"/>
          </a:p>
        </p:txBody>
      </p:sp>
      <p:sp>
        <p:nvSpPr>
          <p:cNvPr id="115" name="object 115"/>
          <p:cNvSpPr/>
          <p:nvPr/>
        </p:nvSpPr>
        <p:spPr>
          <a:xfrm>
            <a:off x="4163446" y="3572203"/>
            <a:ext cx="58579" cy="66199"/>
          </a:xfrm>
          <a:custGeom>
            <a:avLst/>
            <a:gdLst/>
            <a:ahLst/>
            <a:cxnLst/>
            <a:rect l="l" t="t" r="r" b="b"/>
            <a:pathLst>
              <a:path w="78104" h="88264">
                <a:moveTo>
                  <a:pt x="2730" y="0"/>
                </a:moveTo>
                <a:lnTo>
                  <a:pt x="0" y="88176"/>
                </a:lnTo>
                <a:lnTo>
                  <a:pt x="78104" y="47142"/>
                </a:lnTo>
              </a:path>
            </a:pathLst>
          </a:custGeom>
          <a:ln w="9525">
            <a:solidFill>
              <a:srgbClr val="4A7EBB"/>
            </a:solidFill>
          </a:ln>
        </p:spPr>
        <p:txBody>
          <a:bodyPr wrap="square" lIns="0" tIns="0" rIns="0" bIns="0" rtlCol="0"/>
          <a:lstStyle/>
          <a:p>
            <a:endParaRPr sz="1350"/>
          </a:p>
        </p:txBody>
      </p:sp>
      <p:sp>
        <p:nvSpPr>
          <p:cNvPr id="116" name="object 116"/>
          <p:cNvSpPr/>
          <p:nvPr/>
        </p:nvSpPr>
        <p:spPr>
          <a:xfrm>
            <a:off x="4411686" y="3147919"/>
            <a:ext cx="58579" cy="66199"/>
          </a:xfrm>
          <a:custGeom>
            <a:avLst/>
            <a:gdLst/>
            <a:ahLst/>
            <a:cxnLst/>
            <a:rect l="l" t="t" r="r" b="b"/>
            <a:pathLst>
              <a:path w="78104" h="88264">
                <a:moveTo>
                  <a:pt x="75361" y="88176"/>
                </a:moveTo>
                <a:lnTo>
                  <a:pt x="78092" y="0"/>
                </a:lnTo>
                <a:lnTo>
                  <a:pt x="0" y="41021"/>
                </a:lnTo>
              </a:path>
            </a:pathLst>
          </a:custGeom>
          <a:ln w="9525">
            <a:solidFill>
              <a:srgbClr val="4A7EBB"/>
            </a:solidFill>
          </a:ln>
        </p:spPr>
        <p:txBody>
          <a:bodyPr wrap="square" lIns="0" tIns="0" rIns="0" bIns="0" rtlCol="0"/>
          <a:lstStyle/>
          <a:p>
            <a:endParaRPr sz="1350"/>
          </a:p>
        </p:txBody>
      </p:sp>
      <p:sp>
        <p:nvSpPr>
          <p:cNvPr id="118" name="Rectangle 117"/>
          <p:cNvSpPr/>
          <p:nvPr/>
        </p:nvSpPr>
        <p:spPr>
          <a:xfrm>
            <a:off x="784559" y="435006"/>
            <a:ext cx="6645474" cy="523220"/>
          </a:xfrm>
          <a:prstGeom prst="rect">
            <a:avLst/>
          </a:prstGeom>
        </p:spPr>
        <p:txBody>
          <a:bodyPr wrap="none">
            <a:spAutoFit/>
          </a:bodyPr>
          <a:lstStyle/>
          <a:p>
            <a:pPr marL="9525"/>
            <a:r>
              <a:rPr lang="en-US" sz="2800" b="1" spc="-101" dirty="0">
                <a:latin typeface="Verdana" panose="020B0604030504040204" pitchFamily="34" charset="0"/>
                <a:ea typeface="Verdana" panose="020B0604030504040204" pitchFamily="34" charset="0"/>
                <a:cs typeface="Arial"/>
              </a:rPr>
              <a:t>DW Architecture: The ETL Process</a:t>
            </a:r>
          </a:p>
        </p:txBody>
      </p:sp>
    </p:spTree>
    <p:extLst>
      <p:ext uri="{BB962C8B-B14F-4D97-AF65-F5344CB8AC3E}">
        <p14:creationId xmlns:p14="http://schemas.microsoft.com/office/powerpoint/2010/main" val="4219394485"/>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981680" y="1399245"/>
            <a:ext cx="6713228" cy="3027239"/>
          </a:xfrm>
          <a:prstGeom prst="rect">
            <a:avLst/>
          </a:prstGeom>
        </p:spPr>
        <p:txBody>
          <a:bodyPr vert="horz" wrap="square" lIns="0" tIns="0" rIns="0" bIns="0" rtlCol="0">
            <a:spAutoFit/>
          </a:bodyPr>
          <a:lstStyle/>
          <a:p>
            <a:pPr marL="266700" indent="-257175">
              <a:spcBef>
                <a:spcPts val="1200"/>
              </a:spcBef>
              <a:buChar char="•"/>
              <a:tabLst>
                <a:tab pos="266224" algn="l"/>
                <a:tab pos="266700" algn="l"/>
              </a:tabLst>
            </a:pPr>
            <a:r>
              <a:rPr sz="1950" b="1" spc="-68" dirty="0" smtClean="0">
                <a:solidFill>
                  <a:srgbClr val="1F497D"/>
                </a:solidFill>
                <a:latin typeface="Verdana" panose="020B0604030504040204" pitchFamily="34" charset="0"/>
                <a:ea typeface="Verdana" panose="020B0604030504040204" pitchFamily="34" charset="0"/>
                <a:cs typeface="Arial"/>
              </a:rPr>
              <a:t>Extract</a:t>
            </a:r>
            <a:r>
              <a:rPr sz="1950" b="1" spc="-161" dirty="0" smtClean="0">
                <a:solidFill>
                  <a:srgbClr val="1F497D"/>
                </a:solidFill>
                <a:latin typeface="Verdana" panose="020B0604030504040204" pitchFamily="34" charset="0"/>
                <a:ea typeface="Verdana" panose="020B0604030504040204" pitchFamily="34" charset="0"/>
                <a:cs typeface="Arial"/>
              </a:rPr>
              <a:t> </a:t>
            </a:r>
            <a:r>
              <a:rPr sz="1950" b="1" spc="-158" dirty="0">
                <a:solidFill>
                  <a:srgbClr val="1F497D"/>
                </a:solidFill>
                <a:latin typeface="Verdana" panose="020B0604030504040204" pitchFamily="34" charset="0"/>
                <a:ea typeface="Verdana" panose="020B0604030504040204" pitchFamily="34" charset="0"/>
                <a:cs typeface="Arial"/>
              </a:rPr>
              <a:t>(E)</a:t>
            </a:r>
            <a:endParaRPr sz="1950" b="1" dirty="0">
              <a:latin typeface="Verdana" panose="020B0604030504040204" pitchFamily="34" charset="0"/>
              <a:ea typeface="Verdana" panose="020B0604030504040204" pitchFamily="34" charset="0"/>
              <a:cs typeface="Arial"/>
            </a:endParaRPr>
          </a:p>
          <a:p>
            <a:pPr marL="567214" marR="3810" lvl="1" indent="-214789">
              <a:lnSpc>
                <a:spcPts val="1875"/>
              </a:lnSpc>
              <a:spcBef>
                <a:spcPts val="1200"/>
              </a:spcBef>
              <a:buChar char="–"/>
              <a:tabLst>
                <a:tab pos="567690" algn="l"/>
              </a:tabLst>
            </a:pPr>
            <a:r>
              <a:rPr lang="sv-SE" sz="1730" spc="-90" dirty="0">
                <a:latin typeface="Verdana" panose="020B0604030504040204" pitchFamily="34" charset="0"/>
                <a:ea typeface="Verdana" panose="020B0604030504040204" pitchFamily="34" charset="0"/>
                <a:cs typeface="Arial"/>
              </a:rPr>
              <a:t>C</a:t>
            </a:r>
            <a:r>
              <a:rPr sz="1730" spc="-90" dirty="0" err="1" smtClean="0">
                <a:latin typeface="Verdana" panose="020B0604030504040204" pitchFamily="34" charset="0"/>
                <a:ea typeface="Verdana" panose="020B0604030504040204" pitchFamily="34" charset="0"/>
                <a:cs typeface="Arial"/>
              </a:rPr>
              <a:t>opying</a:t>
            </a:r>
            <a:r>
              <a:rPr sz="1730" spc="-90" dirty="0" smtClean="0">
                <a:latin typeface="Verdana" panose="020B0604030504040204" pitchFamily="34" charset="0"/>
                <a:ea typeface="Verdana" panose="020B0604030504040204" pitchFamily="34" charset="0"/>
                <a:cs typeface="Arial"/>
              </a:rPr>
              <a:t> </a:t>
            </a:r>
            <a:r>
              <a:rPr sz="1730" spc="-23" dirty="0">
                <a:latin typeface="Verdana" panose="020B0604030504040204" pitchFamily="34" charset="0"/>
                <a:ea typeface="Verdana" panose="020B0604030504040204" pitchFamily="34" charset="0"/>
                <a:cs typeface="Arial"/>
              </a:rPr>
              <a:t>the </a:t>
            </a:r>
            <a:r>
              <a:rPr sz="1730" spc="-75" dirty="0">
                <a:latin typeface="Verdana" panose="020B0604030504040204" pitchFamily="34" charset="0"/>
                <a:ea typeface="Verdana" panose="020B0604030504040204" pitchFamily="34" charset="0"/>
                <a:cs typeface="Arial"/>
              </a:rPr>
              <a:t>data </a:t>
            </a:r>
            <a:r>
              <a:rPr sz="1730" spc="-90" dirty="0" smtClean="0">
                <a:latin typeface="Verdana" panose="020B0604030504040204" pitchFamily="34" charset="0"/>
                <a:ea typeface="Verdana" panose="020B0604030504040204" pitchFamily="34" charset="0"/>
                <a:cs typeface="Arial"/>
              </a:rPr>
              <a:t>needed </a:t>
            </a:r>
            <a:r>
              <a:rPr sz="1730" spc="-11" dirty="0">
                <a:latin typeface="Verdana" panose="020B0604030504040204" pitchFamily="34" charset="0"/>
                <a:ea typeface="Verdana" panose="020B0604030504040204" pitchFamily="34" charset="0"/>
                <a:cs typeface="Arial"/>
              </a:rPr>
              <a:t>for </a:t>
            </a:r>
            <a:r>
              <a:rPr sz="1730" spc="-23" dirty="0">
                <a:latin typeface="Verdana" panose="020B0604030504040204" pitchFamily="34" charset="0"/>
                <a:ea typeface="Verdana" panose="020B0604030504040204" pitchFamily="34" charset="0"/>
                <a:cs typeface="Arial"/>
              </a:rPr>
              <a:t>the </a:t>
            </a:r>
            <a:r>
              <a:rPr sz="1730" spc="-75" dirty="0">
                <a:latin typeface="Verdana" panose="020B0604030504040204" pitchFamily="34" charset="0"/>
                <a:ea typeface="Verdana" panose="020B0604030504040204" pitchFamily="34" charset="0"/>
                <a:cs typeface="Arial"/>
              </a:rPr>
              <a:t>data  </a:t>
            </a:r>
            <a:r>
              <a:rPr sz="1730" spc="-90" dirty="0">
                <a:latin typeface="Verdana" panose="020B0604030504040204" pitchFamily="34" charset="0"/>
                <a:ea typeface="Verdana" panose="020B0604030504040204" pitchFamily="34" charset="0"/>
                <a:cs typeface="Arial"/>
              </a:rPr>
              <a:t>warehouse </a:t>
            </a:r>
            <a:r>
              <a:rPr sz="1730" spc="-8" dirty="0">
                <a:latin typeface="Verdana" panose="020B0604030504040204" pitchFamily="34" charset="0"/>
                <a:ea typeface="Verdana" panose="020B0604030504040204" pitchFamily="34" charset="0"/>
                <a:cs typeface="Arial"/>
              </a:rPr>
              <a:t>into </a:t>
            </a:r>
            <a:r>
              <a:rPr sz="1730" spc="-23" dirty="0" smtClean="0">
                <a:latin typeface="Verdana" panose="020B0604030504040204" pitchFamily="34" charset="0"/>
                <a:ea typeface="Verdana" panose="020B0604030504040204" pitchFamily="34" charset="0"/>
                <a:cs typeface="Arial"/>
              </a:rPr>
              <a:t>the </a:t>
            </a:r>
            <a:r>
              <a:rPr sz="1730" spc="-98" dirty="0">
                <a:latin typeface="Verdana" panose="020B0604030504040204" pitchFamily="34" charset="0"/>
                <a:ea typeface="Verdana" panose="020B0604030504040204" pitchFamily="34" charset="0"/>
                <a:cs typeface="Arial"/>
              </a:rPr>
              <a:t>staging </a:t>
            </a:r>
            <a:r>
              <a:rPr sz="1730" spc="-105" dirty="0">
                <a:latin typeface="Verdana" panose="020B0604030504040204" pitchFamily="34" charset="0"/>
                <a:ea typeface="Verdana" panose="020B0604030504040204" pitchFamily="34" charset="0"/>
                <a:cs typeface="Arial"/>
              </a:rPr>
              <a:t>area </a:t>
            </a:r>
            <a:r>
              <a:rPr sz="1730" spc="-11" dirty="0">
                <a:latin typeface="Verdana" panose="020B0604030504040204" pitchFamily="34" charset="0"/>
                <a:ea typeface="Verdana" panose="020B0604030504040204" pitchFamily="34" charset="0"/>
                <a:cs typeface="Arial"/>
              </a:rPr>
              <a:t>for</a:t>
            </a:r>
            <a:r>
              <a:rPr sz="1730" spc="-139" dirty="0">
                <a:latin typeface="Verdana" panose="020B0604030504040204" pitchFamily="34" charset="0"/>
                <a:ea typeface="Verdana" panose="020B0604030504040204" pitchFamily="34" charset="0"/>
                <a:cs typeface="Arial"/>
              </a:rPr>
              <a:t> </a:t>
            </a:r>
            <a:r>
              <a:rPr sz="1730" spc="-4" dirty="0">
                <a:latin typeface="Verdana" panose="020B0604030504040204" pitchFamily="34" charset="0"/>
                <a:ea typeface="Verdana" panose="020B0604030504040204" pitchFamily="34" charset="0"/>
                <a:cs typeface="Arial"/>
              </a:rPr>
              <a:t>further </a:t>
            </a:r>
            <a:r>
              <a:rPr sz="1730" spc="-49" dirty="0" smtClean="0">
                <a:latin typeface="Verdana" panose="020B0604030504040204" pitchFamily="34" charset="0"/>
                <a:ea typeface="Verdana" panose="020B0604030504040204" pitchFamily="34" charset="0"/>
                <a:cs typeface="Arial"/>
              </a:rPr>
              <a:t>manipulation</a:t>
            </a:r>
            <a:r>
              <a:rPr sz="1730" spc="-49" dirty="0">
                <a:latin typeface="Verdana" panose="020B0604030504040204" pitchFamily="34" charset="0"/>
                <a:ea typeface="Verdana" panose="020B0604030504040204" pitchFamily="34" charset="0"/>
                <a:cs typeface="Arial"/>
              </a:rPr>
              <a:t>,</a:t>
            </a:r>
            <a:endParaRPr sz="1730" dirty="0">
              <a:latin typeface="Verdana" panose="020B0604030504040204" pitchFamily="34" charset="0"/>
              <a:ea typeface="Verdana" panose="020B0604030504040204" pitchFamily="34" charset="0"/>
              <a:cs typeface="Arial"/>
            </a:endParaRPr>
          </a:p>
          <a:p>
            <a:pPr marL="567214" marR="92392" lvl="1" indent="-214789">
              <a:lnSpc>
                <a:spcPct val="80000"/>
              </a:lnSpc>
              <a:spcBef>
                <a:spcPts val="1200"/>
              </a:spcBef>
              <a:buChar char="–"/>
              <a:tabLst>
                <a:tab pos="567690" algn="l"/>
              </a:tabLst>
            </a:pPr>
            <a:r>
              <a:rPr lang="sv-SE" sz="1730" spc="-71" dirty="0">
                <a:latin typeface="Verdana" panose="020B0604030504040204" pitchFamily="34" charset="0"/>
                <a:ea typeface="Verdana" panose="020B0604030504040204" pitchFamily="34" charset="0"/>
                <a:cs typeface="Arial"/>
              </a:rPr>
              <a:t>U</a:t>
            </a:r>
            <a:r>
              <a:rPr sz="1730" spc="-71" dirty="0" err="1" smtClean="0">
                <a:latin typeface="Verdana" panose="020B0604030504040204" pitchFamily="34" charset="0"/>
                <a:ea typeface="Verdana" panose="020B0604030504040204" pitchFamily="34" charset="0"/>
                <a:cs typeface="Arial"/>
              </a:rPr>
              <a:t>sually</a:t>
            </a:r>
            <a:r>
              <a:rPr sz="1730" spc="-71" dirty="0" smtClean="0">
                <a:latin typeface="Verdana" panose="020B0604030504040204" pitchFamily="34" charset="0"/>
                <a:ea typeface="Verdana" panose="020B0604030504040204" pitchFamily="34" charset="0"/>
                <a:cs typeface="Arial"/>
              </a:rPr>
              <a:t> </a:t>
            </a:r>
            <a:r>
              <a:rPr sz="1730" spc="-19" dirty="0">
                <a:latin typeface="Verdana" panose="020B0604030504040204" pitchFamily="34" charset="0"/>
                <a:ea typeface="Verdana" panose="020B0604030504040204" pitchFamily="34" charset="0"/>
                <a:cs typeface="Arial"/>
              </a:rPr>
              <a:t>from </a:t>
            </a:r>
            <a:r>
              <a:rPr sz="1730" spc="-94" dirty="0">
                <a:latin typeface="Verdana" panose="020B0604030504040204" pitchFamily="34" charset="0"/>
                <a:ea typeface="Verdana" panose="020B0604030504040204" pitchFamily="34" charset="0"/>
                <a:cs typeface="Arial"/>
              </a:rPr>
              <a:t>many</a:t>
            </a:r>
            <a:r>
              <a:rPr sz="1730" spc="-217" dirty="0">
                <a:latin typeface="Verdana" panose="020B0604030504040204" pitchFamily="34" charset="0"/>
                <a:ea typeface="Verdana" panose="020B0604030504040204" pitchFamily="34" charset="0"/>
                <a:cs typeface="Arial"/>
              </a:rPr>
              <a:t> </a:t>
            </a:r>
            <a:r>
              <a:rPr sz="1730" spc="-64" dirty="0">
                <a:latin typeface="Verdana" panose="020B0604030504040204" pitchFamily="34" charset="0"/>
                <a:ea typeface="Verdana" panose="020B0604030504040204" pitchFamily="34" charset="0"/>
                <a:cs typeface="Arial"/>
              </a:rPr>
              <a:t>(types </a:t>
            </a:r>
            <a:r>
              <a:rPr sz="1730" spc="-11" dirty="0" smtClean="0">
                <a:latin typeface="Verdana" panose="020B0604030504040204" pitchFamily="34" charset="0"/>
                <a:ea typeface="Verdana" panose="020B0604030504040204" pitchFamily="34" charset="0"/>
                <a:cs typeface="Arial"/>
              </a:rPr>
              <a:t>of</a:t>
            </a:r>
            <a:r>
              <a:rPr sz="1730" spc="-11" dirty="0">
                <a:latin typeface="Verdana" panose="020B0604030504040204" pitchFamily="34" charset="0"/>
                <a:ea typeface="Verdana" panose="020B0604030504040204" pitchFamily="34" charset="0"/>
                <a:cs typeface="Arial"/>
              </a:rPr>
              <a:t>)</a:t>
            </a:r>
            <a:r>
              <a:rPr sz="1730" spc="-143" dirty="0">
                <a:latin typeface="Verdana" panose="020B0604030504040204" pitchFamily="34" charset="0"/>
                <a:ea typeface="Verdana" panose="020B0604030504040204" pitchFamily="34" charset="0"/>
                <a:cs typeface="Arial"/>
              </a:rPr>
              <a:t> </a:t>
            </a:r>
            <a:r>
              <a:rPr sz="1730" spc="-105" dirty="0">
                <a:latin typeface="Verdana" panose="020B0604030504040204" pitchFamily="34" charset="0"/>
                <a:ea typeface="Verdana" panose="020B0604030504040204" pitchFamily="34" charset="0"/>
                <a:cs typeface="Arial"/>
              </a:rPr>
              <a:t>sources</a:t>
            </a:r>
            <a:endParaRPr sz="1730" dirty="0">
              <a:latin typeface="Verdana" panose="020B0604030504040204" pitchFamily="34" charset="0"/>
              <a:ea typeface="Verdana" panose="020B0604030504040204" pitchFamily="34" charset="0"/>
              <a:cs typeface="Arial"/>
            </a:endParaRPr>
          </a:p>
          <a:p>
            <a:pPr marL="266700" indent="-257175">
              <a:lnSpc>
                <a:spcPts val="2419"/>
              </a:lnSpc>
              <a:spcBef>
                <a:spcPts val="1200"/>
              </a:spcBef>
              <a:buChar char="•"/>
              <a:tabLst>
                <a:tab pos="266224" algn="l"/>
                <a:tab pos="266700" algn="l"/>
              </a:tabLst>
            </a:pPr>
            <a:r>
              <a:rPr sz="2025" b="1" spc="-83" dirty="0" smtClean="0">
                <a:solidFill>
                  <a:srgbClr val="1F497D"/>
                </a:solidFill>
                <a:latin typeface="Verdana" panose="020B0604030504040204" pitchFamily="34" charset="0"/>
                <a:ea typeface="Verdana" panose="020B0604030504040204" pitchFamily="34" charset="0"/>
                <a:cs typeface="Arial"/>
              </a:rPr>
              <a:t>Transform</a:t>
            </a:r>
            <a:r>
              <a:rPr lang="sv-SE" sz="2025" b="1" spc="-83" dirty="0" smtClean="0">
                <a:solidFill>
                  <a:srgbClr val="1F497D"/>
                </a:solidFill>
                <a:latin typeface="Verdana" panose="020B0604030504040204" pitchFamily="34" charset="0"/>
                <a:ea typeface="Verdana" panose="020B0604030504040204" pitchFamily="34" charset="0"/>
                <a:cs typeface="Arial"/>
              </a:rPr>
              <a:t> </a:t>
            </a:r>
            <a:r>
              <a:rPr sz="2025" b="1" spc="-127" dirty="0" smtClean="0">
                <a:solidFill>
                  <a:srgbClr val="1F497D"/>
                </a:solidFill>
                <a:latin typeface="Verdana" panose="020B0604030504040204" pitchFamily="34" charset="0"/>
                <a:ea typeface="Verdana" panose="020B0604030504040204" pitchFamily="34" charset="0"/>
                <a:cs typeface="Arial"/>
              </a:rPr>
              <a:t>(T</a:t>
            </a:r>
            <a:r>
              <a:rPr sz="2025" b="1" spc="-127" dirty="0">
                <a:solidFill>
                  <a:srgbClr val="1F497D"/>
                </a:solidFill>
                <a:latin typeface="Verdana" panose="020B0604030504040204" pitchFamily="34" charset="0"/>
                <a:ea typeface="Verdana" panose="020B0604030504040204" pitchFamily="34" charset="0"/>
                <a:cs typeface="Arial"/>
              </a:rPr>
              <a:t>)</a:t>
            </a:r>
            <a:endParaRPr sz="2025" b="1" dirty="0">
              <a:latin typeface="Verdana" panose="020B0604030504040204" pitchFamily="34" charset="0"/>
              <a:ea typeface="Verdana" panose="020B0604030504040204" pitchFamily="34" charset="0"/>
              <a:cs typeface="Arial"/>
            </a:endParaRPr>
          </a:p>
          <a:p>
            <a:pPr marL="567214" lvl="1" indent="-214789">
              <a:spcBef>
                <a:spcPts val="1200"/>
              </a:spcBef>
              <a:buChar char="–"/>
              <a:tabLst>
                <a:tab pos="567690" algn="l"/>
              </a:tabLst>
            </a:pPr>
            <a:r>
              <a:rPr sz="1725" spc="-101" dirty="0">
                <a:latin typeface="Verdana" panose="020B0604030504040204" pitchFamily="34" charset="0"/>
                <a:ea typeface="Verdana" panose="020B0604030504040204" pitchFamily="34" charset="0"/>
                <a:cs typeface="Arial"/>
              </a:rPr>
              <a:t>Data</a:t>
            </a:r>
            <a:r>
              <a:rPr sz="1725" spc="-139" dirty="0">
                <a:latin typeface="Verdana" panose="020B0604030504040204" pitchFamily="34" charset="0"/>
                <a:ea typeface="Verdana" panose="020B0604030504040204" pitchFamily="34" charset="0"/>
                <a:cs typeface="Arial"/>
              </a:rPr>
              <a:t> </a:t>
            </a:r>
            <a:r>
              <a:rPr sz="1725" spc="-79" dirty="0">
                <a:latin typeface="Verdana" panose="020B0604030504040204" pitchFamily="34" charset="0"/>
                <a:ea typeface="Verdana" panose="020B0604030504040204" pitchFamily="34" charset="0"/>
                <a:cs typeface="Arial"/>
              </a:rPr>
              <a:t>conversion</a:t>
            </a:r>
            <a:endParaRPr sz="1725" dirty="0">
              <a:latin typeface="Verdana" panose="020B0604030504040204" pitchFamily="34" charset="0"/>
              <a:ea typeface="Verdana" panose="020B0604030504040204" pitchFamily="34" charset="0"/>
              <a:cs typeface="Arial"/>
            </a:endParaRPr>
          </a:p>
          <a:p>
            <a:pPr marL="567214" lvl="1" indent="-214789">
              <a:spcBef>
                <a:spcPts val="1200"/>
              </a:spcBef>
              <a:buChar char="–"/>
              <a:tabLst>
                <a:tab pos="567690" algn="l"/>
              </a:tabLst>
            </a:pPr>
            <a:r>
              <a:rPr sz="1725" spc="-101" dirty="0">
                <a:latin typeface="Verdana" panose="020B0604030504040204" pitchFamily="34" charset="0"/>
                <a:ea typeface="Verdana" panose="020B0604030504040204" pitchFamily="34" charset="0"/>
                <a:cs typeface="Arial"/>
              </a:rPr>
              <a:t>Data</a:t>
            </a:r>
            <a:r>
              <a:rPr sz="1725" spc="-150" dirty="0">
                <a:latin typeface="Verdana" panose="020B0604030504040204" pitchFamily="34" charset="0"/>
                <a:ea typeface="Verdana" panose="020B0604030504040204" pitchFamily="34" charset="0"/>
                <a:cs typeface="Arial"/>
              </a:rPr>
              <a:t> </a:t>
            </a:r>
            <a:r>
              <a:rPr sz="1725" spc="-75" dirty="0">
                <a:latin typeface="Verdana" panose="020B0604030504040204" pitchFamily="34" charset="0"/>
                <a:ea typeface="Verdana" panose="020B0604030504040204" pitchFamily="34" charset="0"/>
                <a:cs typeface="Arial"/>
              </a:rPr>
              <a:t>cleaning</a:t>
            </a:r>
            <a:endParaRPr sz="1725" dirty="0">
              <a:latin typeface="Verdana" panose="020B0604030504040204" pitchFamily="34" charset="0"/>
              <a:ea typeface="Verdana" panose="020B0604030504040204" pitchFamily="34" charset="0"/>
              <a:cs typeface="Arial"/>
            </a:endParaRPr>
          </a:p>
          <a:p>
            <a:pPr marL="567214" lvl="1" indent="-214789">
              <a:spcBef>
                <a:spcPts val="1200"/>
              </a:spcBef>
              <a:buChar char="–"/>
              <a:tabLst>
                <a:tab pos="567690" algn="l"/>
              </a:tabLst>
            </a:pPr>
            <a:r>
              <a:rPr sz="1725" spc="-101" dirty="0">
                <a:latin typeface="Verdana" panose="020B0604030504040204" pitchFamily="34" charset="0"/>
                <a:ea typeface="Verdana" panose="020B0604030504040204" pitchFamily="34" charset="0"/>
                <a:cs typeface="Arial"/>
              </a:rPr>
              <a:t>Data</a:t>
            </a:r>
            <a:r>
              <a:rPr sz="1725" spc="-127" dirty="0">
                <a:latin typeface="Verdana" panose="020B0604030504040204" pitchFamily="34" charset="0"/>
                <a:ea typeface="Verdana" panose="020B0604030504040204" pitchFamily="34" charset="0"/>
                <a:cs typeface="Arial"/>
              </a:rPr>
              <a:t> </a:t>
            </a:r>
            <a:r>
              <a:rPr sz="1725" spc="-45" dirty="0">
                <a:latin typeface="Verdana" panose="020B0604030504040204" pitchFamily="34" charset="0"/>
                <a:ea typeface="Verdana" panose="020B0604030504040204" pitchFamily="34" charset="0"/>
                <a:cs typeface="Arial"/>
              </a:rPr>
              <a:t>enrichment</a:t>
            </a:r>
            <a:endParaRPr sz="1725" dirty="0">
              <a:latin typeface="Verdana" panose="020B0604030504040204" pitchFamily="34" charset="0"/>
              <a:ea typeface="Verdana" panose="020B0604030504040204" pitchFamily="34" charset="0"/>
              <a:cs typeface="Arial"/>
            </a:endParaRPr>
          </a:p>
        </p:txBody>
      </p:sp>
      <p:sp>
        <p:nvSpPr>
          <p:cNvPr id="4" name="Rectangle 3"/>
          <p:cNvSpPr/>
          <p:nvPr/>
        </p:nvSpPr>
        <p:spPr>
          <a:xfrm>
            <a:off x="784559" y="435006"/>
            <a:ext cx="6645474" cy="523220"/>
          </a:xfrm>
          <a:prstGeom prst="rect">
            <a:avLst/>
          </a:prstGeom>
        </p:spPr>
        <p:txBody>
          <a:bodyPr wrap="none">
            <a:spAutoFit/>
          </a:bodyPr>
          <a:lstStyle/>
          <a:p>
            <a:pPr marL="9525"/>
            <a:r>
              <a:rPr lang="en-US" sz="2800" b="1" spc="-101" dirty="0">
                <a:latin typeface="Verdana" panose="020B0604030504040204" pitchFamily="34" charset="0"/>
                <a:ea typeface="Verdana" panose="020B0604030504040204" pitchFamily="34" charset="0"/>
                <a:cs typeface="Arial"/>
              </a:rPr>
              <a:t>DW Architecture: The ETL Process</a:t>
            </a:r>
          </a:p>
        </p:txBody>
      </p:sp>
    </p:spTree>
    <p:extLst>
      <p:ext uri="{BB962C8B-B14F-4D97-AF65-F5344CB8AC3E}">
        <p14:creationId xmlns:p14="http://schemas.microsoft.com/office/powerpoint/2010/main" val="274936435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785839" y="3547481"/>
            <a:ext cx="6507271" cy="461665"/>
          </a:xfrm>
          <a:prstGeom prst="rect">
            <a:avLst/>
          </a:prstGeom>
        </p:spPr>
        <p:txBody>
          <a:bodyPr vert="horz" wrap="square" lIns="0" tIns="0" rIns="0" bIns="0" rtlCol="0">
            <a:spAutoFit/>
          </a:bodyPr>
          <a:lstStyle/>
          <a:p>
            <a:pPr marL="294799" marR="3810" indent="-285750">
              <a:lnSpc>
                <a:spcPts val="1785"/>
              </a:lnSpc>
              <a:buFont typeface="Arial" panose="020B0604020202020204" pitchFamily="34" charset="0"/>
              <a:buChar char="•"/>
              <a:tabLst>
                <a:tab pos="224314" algn="l"/>
              </a:tabLst>
            </a:pPr>
            <a:r>
              <a:rPr lang="en-US" spc="-127" dirty="0">
                <a:latin typeface="Verdana" panose="020B0604030504040204" pitchFamily="34" charset="0"/>
                <a:ea typeface="Verdana" panose="020B0604030504040204" pitchFamily="34" charset="0"/>
                <a:cs typeface="Arial"/>
              </a:rPr>
              <a:t>We </a:t>
            </a:r>
            <a:r>
              <a:rPr lang="en-US" spc="-79" dirty="0">
                <a:latin typeface="Verdana" panose="020B0604030504040204" pitchFamily="34" charset="0"/>
                <a:ea typeface="Verdana" panose="020B0604030504040204" pitchFamily="34" charset="0"/>
                <a:cs typeface="Arial"/>
              </a:rPr>
              <a:t>need</a:t>
            </a:r>
            <a:r>
              <a:rPr lang="en-US" spc="-53" dirty="0">
                <a:latin typeface="Verdana" panose="020B0604030504040204" pitchFamily="34" charset="0"/>
                <a:ea typeface="Verdana" panose="020B0604030504040204" pitchFamily="34" charset="0"/>
                <a:cs typeface="Arial"/>
              </a:rPr>
              <a:t> </a:t>
            </a:r>
            <a:r>
              <a:rPr lang="en-US" b="1" i="1" spc="-68" dirty="0">
                <a:latin typeface="Verdana" panose="020B0604030504040204" pitchFamily="34" charset="0"/>
                <a:ea typeface="Verdana" panose="020B0604030504040204" pitchFamily="34" charset="0"/>
                <a:cs typeface="Arial-BoldItalicMT"/>
              </a:rPr>
              <a:t>Data</a:t>
            </a:r>
            <a:r>
              <a:rPr lang="en-US" b="1" i="1" spc="-94" dirty="0">
                <a:latin typeface="Verdana" panose="020B0604030504040204" pitchFamily="34" charset="0"/>
                <a:ea typeface="Verdana" panose="020B0604030504040204" pitchFamily="34" charset="0"/>
                <a:cs typeface="Arial-BoldItalicMT"/>
              </a:rPr>
              <a:t> </a:t>
            </a:r>
            <a:r>
              <a:rPr lang="en-US" b="1" i="1" spc="-79" dirty="0" smtClean="0">
                <a:latin typeface="Verdana" panose="020B0604030504040204" pitchFamily="34" charset="0"/>
                <a:ea typeface="Verdana" panose="020B0604030504040204" pitchFamily="34" charset="0"/>
                <a:cs typeface="Arial-BoldItalicMT"/>
              </a:rPr>
              <a:t>integration </a:t>
            </a:r>
            <a:r>
              <a:rPr lang="en-US" spc="-53" dirty="0" smtClean="0">
                <a:latin typeface="Verdana" panose="020B0604030504040204" pitchFamily="34" charset="0"/>
                <a:ea typeface="Verdana" panose="020B0604030504040204" pitchFamily="34" charset="0"/>
                <a:cs typeface="Arial"/>
              </a:rPr>
              <a:t>on </a:t>
            </a:r>
            <a:r>
              <a:rPr lang="en-US" spc="-23" dirty="0">
                <a:latin typeface="Verdana" panose="020B0604030504040204" pitchFamily="34" charset="0"/>
                <a:ea typeface="Verdana" panose="020B0604030504040204" pitchFamily="34" charset="0"/>
                <a:cs typeface="Arial"/>
              </a:rPr>
              <a:t>the </a:t>
            </a:r>
            <a:r>
              <a:rPr lang="en-US" spc="-109" dirty="0">
                <a:latin typeface="Verdana" panose="020B0604030504040204" pitchFamily="34" charset="0"/>
                <a:ea typeface="Verdana" panose="020B0604030504040204" pitchFamily="34" charset="0"/>
                <a:cs typeface="Arial"/>
              </a:rPr>
              <a:t>basis </a:t>
            </a:r>
            <a:r>
              <a:rPr lang="en-US" spc="-4" dirty="0">
                <a:latin typeface="Verdana" panose="020B0604030504040204" pitchFamily="34" charset="0"/>
                <a:ea typeface="Verdana" panose="020B0604030504040204" pitchFamily="34" charset="0"/>
                <a:cs typeface="Arial"/>
              </a:rPr>
              <a:t>of </a:t>
            </a:r>
            <a:r>
              <a:rPr lang="en-US" spc="-131" dirty="0">
                <a:latin typeface="Verdana" panose="020B0604030504040204" pitchFamily="34" charset="0"/>
                <a:ea typeface="Verdana" panose="020B0604030504040204" pitchFamily="34" charset="0"/>
                <a:cs typeface="Arial"/>
              </a:rPr>
              <a:t>a </a:t>
            </a:r>
            <a:r>
              <a:rPr lang="en-US" spc="-71" dirty="0">
                <a:latin typeface="Verdana" panose="020B0604030504040204" pitchFamily="34" charset="0"/>
                <a:ea typeface="Verdana" panose="020B0604030504040204" pitchFamily="34" charset="0"/>
                <a:cs typeface="Arial"/>
              </a:rPr>
              <a:t>standard </a:t>
            </a:r>
            <a:r>
              <a:rPr lang="en-US" spc="-49" dirty="0" smtClean="0">
                <a:latin typeface="Verdana" panose="020B0604030504040204" pitchFamily="34" charset="0"/>
                <a:ea typeface="Verdana" panose="020B0604030504040204" pitchFamily="34" charset="0"/>
                <a:cs typeface="Arial"/>
              </a:rPr>
              <a:t>enterprise</a:t>
            </a:r>
            <a:r>
              <a:rPr lang="en-US" spc="-135" dirty="0" smtClean="0">
                <a:latin typeface="Verdana" panose="020B0604030504040204" pitchFamily="34" charset="0"/>
                <a:ea typeface="Verdana" panose="020B0604030504040204" pitchFamily="34" charset="0"/>
                <a:cs typeface="Arial"/>
              </a:rPr>
              <a:t> </a:t>
            </a:r>
            <a:r>
              <a:rPr lang="en-US" spc="-53" dirty="0">
                <a:latin typeface="Verdana" panose="020B0604030504040204" pitchFamily="34" charset="0"/>
                <a:ea typeface="Verdana" panose="020B0604030504040204" pitchFamily="34" charset="0"/>
                <a:cs typeface="Arial"/>
              </a:rPr>
              <a:t>model</a:t>
            </a:r>
            <a:endParaRPr lang="en-US" dirty="0">
              <a:latin typeface="Verdana" panose="020B0604030504040204" pitchFamily="34" charset="0"/>
              <a:ea typeface="Verdana" panose="020B0604030504040204" pitchFamily="34" charset="0"/>
              <a:cs typeface="Arial"/>
            </a:endParaRPr>
          </a:p>
        </p:txBody>
      </p:sp>
      <p:sp>
        <p:nvSpPr>
          <p:cNvPr id="8" name="object 8"/>
          <p:cNvSpPr txBox="1"/>
          <p:nvPr/>
        </p:nvSpPr>
        <p:spPr>
          <a:xfrm>
            <a:off x="762007" y="1456104"/>
            <a:ext cx="7238970" cy="820738"/>
          </a:xfrm>
          <a:prstGeom prst="rect">
            <a:avLst/>
          </a:prstGeom>
        </p:spPr>
        <p:txBody>
          <a:bodyPr vert="horz" wrap="square" lIns="0" tIns="0" rIns="0" bIns="0" rtlCol="0">
            <a:spAutoFit/>
          </a:bodyPr>
          <a:lstStyle/>
          <a:p>
            <a:pPr marL="352425" marR="245745" indent="-342900">
              <a:lnSpc>
                <a:spcPts val="2108"/>
              </a:lnSpc>
              <a:buFont typeface="Arial" panose="020B0604020202020204" pitchFamily="34" charset="0"/>
              <a:buChar char="•"/>
            </a:pPr>
            <a:r>
              <a:rPr lang="en-US" sz="2200" spc="-94" dirty="0" smtClean="0">
                <a:latin typeface="Verdana" panose="020B0604030504040204" pitchFamily="34" charset="0"/>
                <a:ea typeface="Verdana" panose="020B0604030504040204" pitchFamily="34" charset="0"/>
                <a:cs typeface="Arial"/>
              </a:rPr>
              <a:t>“We spend entire meetings arguing about who has the right numbers rather than making decisions</a:t>
            </a:r>
            <a:r>
              <a:rPr lang="en-US" sz="2200" spc="-83" dirty="0" smtClean="0">
                <a:latin typeface="Verdana" panose="020B0604030504040204" pitchFamily="34" charset="0"/>
                <a:ea typeface="Verdana" panose="020B0604030504040204" pitchFamily="34" charset="0"/>
                <a:cs typeface="Arial"/>
              </a:rPr>
              <a:t>”</a:t>
            </a:r>
            <a:endParaRPr lang="en-US" sz="2200" dirty="0">
              <a:latin typeface="Verdana" panose="020B0604030504040204" pitchFamily="34" charset="0"/>
              <a:ea typeface="Verdana" panose="020B0604030504040204" pitchFamily="34" charset="0"/>
              <a:cs typeface="Arial"/>
            </a:endParaRPr>
          </a:p>
          <a:p>
            <a:pPr marL="567214" marR="580549" indent="-215265">
              <a:lnSpc>
                <a:spcPts val="1785"/>
              </a:lnSpc>
              <a:spcBef>
                <a:spcPts val="439"/>
              </a:spcBef>
              <a:tabLst>
                <a:tab pos="567214" algn="l"/>
              </a:tabLst>
            </a:pPr>
            <a:endParaRPr sz="1400" dirty="0">
              <a:latin typeface="Arial"/>
              <a:cs typeface="Arial"/>
            </a:endParaRPr>
          </a:p>
        </p:txBody>
      </p:sp>
      <p:sp>
        <p:nvSpPr>
          <p:cNvPr id="2" name="Down Arrow 1"/>
          <p:cNvSpPr/>
          <p:nvPr/>
        </p:nvSpPr>
        <p:spPr>
          <a:xfrm>
            <a:off x="2795177" y="3030031"/>
            <a:ext cx="1123804" cy="318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object 10"/>
          <p:cNvSpPr txBox="1"/>
          <p:nvPr/>
        </p:nvSpPr>
        <p:spPr>
          <a:xfrm>
            <a:off x="6795980" y="4540184"/>
            <a:ext cx="1772957" cy="219291"/>
          </a:xfrm>
          <a:prstGeom prst="rect">
            <a:avLst/>
          </a:prstGeom>
        </p:spPr>
        <p:txBody>
          <a:bodyPr vert="horz" wrap="square" lIns="0" tIns="0" rIns="0" bIns="0" rtlCol="0">
            <a:spAutoFit/>
          </a:bodyPr>
          <a:lstStyle/>
          <a:p>
            <a:pPr marL="9525"/>
            <a:r>
              <a:rPr sz="1425" i="1" spc="-60" dirty="0" smtClean="0">
                <a:latin typeface="Arial"/>
                <a:cs typeface="Arial"/>
              </a:rPr>
              <a:t>(</a:t>
            </a:r>
            <a:r>
              <a:rPr lang="sv-SE" sz="1425" i="1" spc="-60" dirty="0" err="1" smtClean="0">
                <a:latin typeface="Arial"/>
                <a:cs typeface="Arial"/>
              </a:rPr>
              <a:t>Kimball</a:t>
            </a:r>
            <a:r>
              <a:rPr lang="sv-SE" sz="1425" i="1" spc="-60" dirty="0" smtClean="0">
                <a:latin typeface="Arial"/>
                <a:cs typeface="Arial"/>
              </a:rPr>
              <a:t> &amp; Ross, 2013</a:t>
            </a:r>
            <a:r>
              <a:rPr sz="1425" i="1" spc="-60" dirty="0" smtClean="0">
                <a:latin typeface="Arial"/>
                <a:cs typeface="Arial"/>
              </a:rPr>
              <a:t>)</a:t>
            </a:r>
            <a:endParaRPr sz="1425" dirty="0">
              <a:latin typeface="Arial"/>
              <a:cs typeface="Arial"/>
            </a:endParaRPr>
          </a:p>
        </p:txBody>
      </p:sp>
      <p:sp>
        <p:nvSpPr>
          <p:cNvPr id="12" name="object 11"/>
          <p:cNvSpPr txBox="1"/>
          <p:nvPr/>
        </p:nvSpPr>
        <p:spPr>
          <a:xfrm>
            <a:off x="785840" y="655997"/>
            <a:ext cx="8650468" cy="430887"/>
          </a:xfrm>
          <a:prstGeom prst="rect">
            <a:avLst/>
          </a:prstGeom>
        </p:spPr>
        <p:txBody>
          <a:bodyPr vert="horz" wrap="square" lIns="0" tIns="0" rIns="0" bIns="0" rtlCol="0">
            <a:spAutoFit/>
          </a:bodyPr>
          <a:lstStyle/>
          <a:p>
            <a:pPr marL="9525"/>
            <a:r>
              <a:rPr sz="2800" b="1" dirty="0">
                <a:latin typeface="Verdana" pitchFamily="34" charset="0"/>
                <a:ea typeface="Verdana" pitchFamily="34" charset="0"/>
                <a:cs typeface="Verdana" pitchFamily="34" charset="0"/>
              </a:rPr>
              <a:t>Problems </a:t>
            </a:r>
            <a:r>
              <a:rPr lang="sv-SE" sz="2800" b="1" dirty="0" smtClean="0">
                <a:latin typeface="Verdana" pitchFamily="34" charset="0"/>
                <a:ea typeface="Verdana" pitchFamily="34" charset="0"/>
                <a:cs typeface="Verdana" pitchFamily="34" charset="0"/>
              </a:rPr>
              <a:t>to </a:t>
            </a:r>
            <a:r>
              <a:rPr lang="sv-SE" sz="2800" b="1" dirty="0" err="1" smtClean="0">
                <a:latin typeface="Verdana" pitchFamily="34" charset="0"/>
                <a:ea typeface="Verdana" pitchFamily="34" charset="0"/>
                <a:cs typeface="Verdana" pitchFamily="34" charset="0"/>
              </a:rPr>
              <a:t>address</a:t>
            </a:r>
            <a:endParaRPr sz="2800" b="1" dirty="0">
              <a:latin typeface="Verdana" pitchFamily="34" charset="0"/>
              <a:ea typeface="Verdana" pitchFamily="34" charset="0"/>
              <a:cs typeface="Verdana" pitchFamily="34" charset="0"/>
            </a:endParaRPr>
          </a:p>
        </p:txBody>
      </p:sp>
      <p:sp>
        <p:nvSpPr>
          <p:cNvPr id="15" name="object 8"/>
          <p:cNvSpPr txBox="1"/>
          <p:nvPr/>
        </p:nvSpPr>
        <p:spPr>
          <a:xfrm>
            <a:off x="785839" y="2140288"/>
            <a:ext cx="7906215" cy="674993"/>
          </a:xfrm>
          <a:prstGeom prst="rect">
            <a:avLst/>
          </a:prstGeom>
        </p:spPr>
        <p:txBody>
          <a:bodyPr vert="horz" wrap="square" lIns="0" tIns="0" rIns="0" bIns="0" rtlCol="0">
            <a:spAutoFit/>
          </a:bodyPr>
          <a:lstStyle/>
          <a:p>
            <a:pPr marL="567214" marR="580549" indent="-215265">
              <a:lnSpc>
                <a:spcPts val="1785"/>
              </a:lnSpc>
              <a:spcBef>
                <a:spcPts val="439"/>
              </a:spcBef>
              <a:tabLst>
                <a:tab pos="567214" algn="l"/>
              </a:tabLst>
            </a:pPr>
            <a:r>
              <a:rPr sz="1400" spc="-4" dirty="0" smtClean="0">
                <a:latin typeface="Verdana" panose="020B0604030504040204" pitchFamily="34" charset="0"/>
                <a:ea typeface="Verdana" panose="020B0604030504040204" pitchFamily="34" charset="0"/>
                <a:cs typeface="Arial"/>
              </a:rPr>
              <a:t>–	</a:t>
            </a:r>
            <a:r>
              <a:rPr lang="sv-SE" sz="1400" spc="-4" dirty="0" smtClean="0">
                <a:latin typeface="Verdana" panose="020B0604030504040204" pitchFamily="34" charset="0"/>
                <a:ea typeface="Verdana" panose="020B0604030504040204" pitchFamily="34" charset="0"/>
                <a:cs typeface="Arial"/>
              </a:rPr>
              <a:t>Different </a:t>
            </a:r>
            <a:r>
              <a:rPr lang="sv-SE" sz="1400" spc="-4" dirty="0" err="1" smtClean="0">
                <a:latin typeface="Verdana" panose="020B0604030504040204" pitchFamily="34" charset="0"/>
                <a:ea typeface="Verdana" panose="020B0604030504040204" pitchFamily="34" charset="0"/>
                <a:cs typeface="Arial"/>
              </a:rPr>
              <a:t>operational</a:t>
            </a:r>
            <a:r>
              <a:rPr lang="sv-SE" sz="1400" spc="-4" dirty="0" smtClean="0">
                <a:latin typeface="Verdana" panose="020B0604030504040204" pitchFamily="34" charset="0"/>
                <a:ea typeface="Verdana" panose="020B0604030504040204" pitchFamily="34" charset="0"/>
                <a:cs typeface="Arial"/>
              </a:rPr>
              <a:t> systems</a:t>
            </a:r>
            <a:r>
              <a:rPr lang="en-US" sz="1400" spc="-124" dirty="0" smtClean="0">
                <a:latin typeface="Verdana" panose="020B0604030504040204" pitchFamily="34" charset="0"/>
                <a:ea typeface="Verdana" panose="020B0604030504040204" pitchFamily="34" charset="0"/>
                <a:cs typeface="Arial"/>
              </a:rPr>
              <a:t> (databases) </a:t>
            </a:r>
            <a:r>
              <a:rPr lang="en-US" sz="1400" b="1" spc="-56" dirty="0" smtClean="0">
                <a:latin typeface="Verdana" panose="020B0604030504040204" pitchFamily="34" charset="0"/>
                <a:ea typeface="Verdana" panose="020B0604030504040204" pitchFamily="34" charset="0"/>
                <a:cs typeface="Arial"/>
              </a:rPr>
              <a:t>devoted</a:t>
            </a:r>
            <a:r>
              <a:rPr lang="en-US" sz="1400" b="1" spc="-101" dirty="0" smtClean="0">
                <a:latin typeface="Verdana" panose="020B0604030504040204" pitchFamily="34" charset="0"/>
                <a:ea typeface="Verdana" panose="020B0604030504040204" pitchFamily="34" charset="0"/>
                <a:cs typeface="Arial"/>
              </a:rPr>
              <a:t> </a:t>
            </a:r>
            <a:r>
              <a:rPr lang="en-US" sz="1400" b="1" spc="8" dirty="0">
                <a:latin typeface="Verdana" panose="020B0604030504040204" pitchFamily="34" charset="0"/>
                <a:ea typeface="Verdana" panose="020B0604030504040204" pitchFamily="34" charset="0"/>
                <a:cs typeface="Arial"/>
              </a:rPr>
              <a:t>to </a:t>
            </a:r>
            <a:r>
              <a:rPr lang="en-US" sz="1400" b="1" spc="-68" dirty="0" smtClean="0">
                <a:latin typeface="Verdana" panose="020B0604030504040204" pitchFamily="34" charset="0"/>
                <a:ea typeface="Verdana" panose="020B0604030504040204" pitchFamily="34" charset="0"/>
                <a:cs typeface="Arial"/>
              </a:rPr>
              <a:t>specific </a:t>
            </a:r>
            <a:r>
              <a:rPr lang="en-US" sz="1400" b="1" spc="-101" dirty="0">
                <a:latin typeface="Verdana" panose="020B0604030504040204" pitchFamily="34" charset="0"/>
                <a:ea typeface="Verdana" panose="020B0604030504040204" pitchFamily="34" charset="0"/>
                <a:cs typeface="Arial"/>
              </a:rPr>
              <a:t>business </a:t>
            </a:r>
            <a:r>
              <a:rPr lang="en-US" sz="1400" b="1" spc="-109" dirty="0">
                <a:latin typeface="Verdana" panose="020B0604030504040204" pitchFamily="34" charset="0"/>
                <a:ea typeface="Verdana" panose="020B0604030504040204" pitchFamily="34" charset="0"/>
                <a:cs typeface="Arial"/>
              </a:rPr>
              <a:t>areas</a:t>
            </a:r>
            <a:r>
              <a:rPr lang="en-US" sz="1400" spc="-109" dirty="0">
                <a:latin typeface="Verdana" panose="020B0604030504040204" pitchFamily="34" charset="0"/>
                <a:ea typeface="Verdana" panose="020B0604030504040204" pitchFamily="34" charset="0"/>
                <a:cs typeface="Arial"/>
              </a:rPr>
              <a:t>  </a:t>
            </a:r>
            <a:r>
              <a:rPr lang="en-US" sz="1400" spc="-4" dirty="0">
                <a:latin typeface="Verdana" panose="020B0604030504040204" pitchFamily="34" charset="0"/>
                <a:ea typeface="Verdana" panose="020B0604030504040204" pitchFamily="34" charset="0"/>
                <a:cs typeface="Arial"/>
              </a:rPr>
              <a:t>within </a:t>
            </a:r>
            <a:r>
              <a:rPr lang="en-US" sz="1400" spc="-68" dirty="0">
                <a:latin typeface="Verdana" panose="020B0604030504040204" pitchFamily="34" charset="0"/>
                <a:ea typeface="Verdana" panose="020B0604030504040204" pitchFamily="34" charset="0"/>
                <a:cs typeface="Arial"/>
              </a:rPr>
              <a:t>one </a:t>
            </a:r>
            <a:r>
              <a:rPr lang="en-US" sz="1400" spc="-49" dirty="0" smtClean="0">
                <a:latin typeface="Verdana" panose="020B0604030504040204" pitchFamily="34" charset="0"/>
                <a:ea typeface="Verdana" panose="020B0604030504040204" pitchFamily="34" charset="0"/>
                <a:cs typeface="Arial"/>
              </a:rPr>
              <a:t>enterprise easily </a:t>
            </a:r>
            <a:r>
              <a:rPr lang="en-US" sz="1400" spc="-233" dirty="0" smtClean="0">
                <a:latin typeface="Verdana" panose="020B0604030504040204" pitchFamily="34" charset="0"/>
                <a:ea typeface="Verdana" panose="020B0604030504040204" pitchFamily="34" charset="0"/>
                <a:cs typeface="Arial"/>
              </a:rPr>
              <a:t> </a:t>
            </a:r>
            <a:r>
              <a:rPr lang="en-US" sz="1400" spc="-94" dirty="0" smtClean="0">
                <a:latin typeface="Verdana" panose="020B0604030504040204" pitchFamily="34" charset="0"/>
                <a:ea typeface="Verdana" panose="020B0604030504040204" pitchFamily="34" charset="0"/>
                <a:cs typeface="Arial"/>
              </a:rPr>
              <a:t>leads </a:t>
            </a:r>
            <a:r>
              <a:rPr lang="en-US" sz="1400" spc="8" dirty="0">
                <a:latin typeface="Verdana" panose="020B0604030504040204" pitchFamily="34" charset="0"/>
                <a:ea typeface="Verdana" panose="020B0604030504040204" pitchFamily="34" charset="0"/>
                <a:cs typeface="Arial"/>
              </a:rPr>
              <a:t>to</a:t>
            </a:r>
            <a:r>
              <a:rPr lang="en-US" sz="1400" spc="-131" dirty="0">
                <a:latin typeface="Verdana" panose="020B0604030504040204" pitchFamily="34" charset="0"/>
                <a:ea typeface="Verdana" panose="020B0604030504040204" pitchFamily="34" charset="0"/>
                <a:cs typeface="Arial"/>
              </a:rPr>
              <a:t> </a:t>
            </a:r>
            <a:r>
              <a:rPr lang="en-US" sz="1400" b="1" spc="-23" dirty="0" smtClean="0">
                <a:latin typeface="Verdana" panose="020B0604030504040204" pitchFamily="34" charset="0"/>
                <a:ea typeface="Verdana" panose="020B0604030504040204" pitchFamily="34" charset="0"/>
                <a:cs typeface="Arial"/>
              </a:rPr>
              <a:t>inconsistencies between the systems </a:t>
            </a:r>
            <a:r>
              <a:rPr lang="en-US" sz="1400" spc="-23" dirty="0" smtClean="0">
                <a:latin typeface="Verdana" panose="020B0604030504040204" pitchFamily="34" charset="0"/>
                <a:ea typeface="Verdana" panose="020B0604030504040204" pitchFamily="34" charset="0"/>
                <a:cs typeface="Arial"/>
              </a:rPr>
              <a:t>(databases)</a:t>
            </a:r>
            <a:endParaRPr sz="1400" dirty="0">
              <a:latin typeface="Arial"/>
              <a:cs typeface="Arial"/>
            </a:endParaRPr>
          </a:p>
        </p:txBody>
      </p:sp>
    </p:spTree>
    <p:extLst>
      <p:ext uri="{BB962C8B-B14F-4D97-AF65-F5344CB8AC3E}">
        <p14:creationId xmlns:p14="http://schemas.microsoft.com/office/powerpoint/2010/main" val="3956857136"/>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898902" y="1287128"/>
            <a:ext cx="8318670" cy="2077492"/>
          </a:xfrm>
          <a:prstGeom prst="rect">
            <a:avLst/>
          </a:prstGeom>
        </p:spPr>
        <p:txBody>
          <a:bodyPr vert="horz" wrap="square" lIns="0" tIns="0" rIns="0" bIns="0" rtlCol="0">
            <a:spAutoFit/>
          </a:bodyPr>
          <a:lstStyle/>
          <a:p>
            <a:pPr marL="266700" indent="-257175">
              <a:lnSpc>
                <a:spcPct val="150000"/>
              </a:lnSpc>
              <a:buChar char="•"/>
              <a:tabLst>
                <a:tab pos="266224" algn="l"/>
                <a:tab pos="266700" algn="l"/>
              </a:tabLst>
            </a:pPr>
            <a:r>
              <a:rPr b="1" spc="-131" dirty="0">
                <a:solidFill>
                  <a:srgbClr val="1F497D"/>
                </a:solidFill>
                <a:latin typeface="Verdana" panose="020B0604030504040204" pitchFamily="34" charset="0"/>
                <a:ea typeface="Verdana" panose="020B0604030504040204" pitchFamily="34" charset="0"/>
                <a:cs typeface="Arial"/>
              </a:rPr>
              <a:t>Load</a:t>
            </a:r>
            <a:r>
              <a:rPr b="1" spc="-169" dirty="0">
                <a:solidFill>
                  <a:srgbClr val="1F497D"/>
                </a:solidFill>
                <a:latin typeface="Verdana" panose="020B0604030504040204" pitchFamily="34" charset="0"/>
                <a:ea typeface="Verdana" panose="020B0604030504040204" pitchFamily="34" charset="0"/>
                <a:cs typeface="Arial"/>
              </a:rPr>
              <a:t> </a:t>
            </a:r>
            <a:r>
              <a:rPr b="1" spc="-131" dirty="0">
                <a:solidFill>
                  <a:srgbClr val="1F497D"/>
                </a:solidFill>
                <a:latin typeface="Verdana" panose="020B0604030504040204" pitchFamily="34" charset="0"/>
                <a:ea typeface="Verdana" panose="020B0604030504040204" pitchFamily="34" charset="0"/>
                <a:cs typeface="Arial"/>
              </a:rPr>
              <a:t>(L)</a:t>
            </a:r>
            <a:endParaRPr b="1" dirty="0">
              <a:latin typeface="Verdana" panose="020B0604030504040204" pitchFamily="34" charset="0"/>
              <a:ea typeface="Verdana" panose="020B0604030504040204" pitchFamily="34" charset="0"/>
              <a:cs typeface="Arial"/>
            </a:endParaRPr>
          </a:p>
          <a:p>
            <a:pPr marL="567214" lvl="1" indent="-214789">
              <a:lnSpc>
                <a:spcPct val="150000"/>
              </a:lnSpc>
              <a:buChar char="–"/>
              <a:tabLst>
                <a:tab pos="567214" algn="l"/>
                <a:tab pos="567690" algn="l"/>
              </a:tabLst>
            </a:pPr>
            <a:r>
              <a:rPr spc="-60" dirty="0">
                <a:latin typeface="Verdana" panose="020B0604030504040204" pitchFamily="34" charset="0"/>
                <a:ea typeface="Verdana" panose="020B0604030504040204" pitchFamily="34" charset="0"/>
                <a:cs typeface="Arial"/>
              </a:rPr>
              <a:t>data</a:t>
            </a:r>
            <a:r>
              <a:rPr spc="-172" dirty="0">
                <a:latin typeface="Verdana" panose="020B0604030504040204" pitchFamily="34" charset="0"/>
                <a:ea typeface="Verdana" panose="020B0604030504040204" pitchFamily="34" charset="0"/>
                <a:cs typeface="Arial"/>
              </a:rPr>
              <a:t> </a:t>
            </a:r>
            <a:r>
              <a:rPr spc="-41" dirty="0">
                <a:latin typeface="Verdana" panose="020B0604030504040204" pitchFamily="34" charset="0"/>
                <a:ea typeface="Verdana" panose="020B0604030504040204" pitchFamily="34" charset="0"/>
                <a:cs typeface="Arial"/>
              </a:rPr>
              <a:t>sorting</a:t>
            </a:r>
            <a:endParaRPr dirty="0">
              <a:latin typeface="Verdana" panose="020B0604030504040204" pitchFamily="34" charset="0"/>
              <a:ea typeface="Verdana" panose="020B0604030504040204" pitchFamily="34" charset="0"/>
              <a:cs typeface="Arial"/>
            </a:endParaRPr>
          </a:p>
          <a:p>
            <a:pPr marL="567214" lvl="1" indent="-214789">
              <a:lnSpc>
                <a:spcPct val="150000"/>
              </a:lnSpc>
              <a:buChar char="–"/>
              <a:tabLst>
                <a:tab pos="567214" algn="l"/>
                <a:tab pos="567690" algn="l"/>
              </a:tabLst>
            </a:pPr>
            <a:r>
              <a:rPr spc="-94" dirty="0">
                <a:latin typeface="Verdana" panose="020B0604030504040204" pitchFamily="34" charset="0"/>
                <a:ea typeface="Verdana" panose="020B0604030504040204" pitchFamily="34" charset="0"/>
                <a:cs typeface="Arial"/>
              </a:rPr>
              <a:t>assigning </a:t>
            </a:r>
            <a:r>
              <a:rPr spc="-75" dirty="0">
                <a:latin typeface="Verdana" panose="020B0604030504040204" pitchFamily="34" charset="0"/>
                <a:ea typeface="Verdana" panose="020B0604030504040204" pitchFamily="34" charset="0"/>
                <a:cs typeface="Arial"/>
              </a:rPr>
              <a:t>warehouse </a:t>
            </a:r>
            <a:r>
              <a:rPr spc="-127" dirty="0">
                <a:latin typeface="Verdana" panose="020B0604030504040204" pitchFamily="34" charset="0"/>
                <a:ea typeface="Verdana" panose="020B0604030504040204" pitchFamily="34" charset="0"/>
                <a:cs typeface="Arial"/>
              </a:rPr>
              <a:t>keys</a:t>
            </a:r>
            <a:endParaRPr dirty="0">
              <a:latin typeface="Verdana" panose="020B0604030504040204" pitchFamily="34" charset="0"/>
              <a:ea typeface="Verdana" panose="020B0604030504040204" pitchFamily="34" charset="0"/>
              <a:cs typeface="Arial"/>
            </a:endParaRPr>
          </a:p>
          <a:p>
            <a:pPr marL="567214" lvl="1" indent="-214789">
              <a:lnSpc>
                <a:spcPct val="150000"/>
              </a:lnSpc>
              <a:buChar char="–"/>
              <a:tabLst>
                <a:tab pos="567214" algn="l"/>
                <a:tab pos="567690" algn="l"/>
              </a:tabLst>
            </a:pPr>
            <a:r>
              <a:rPr spc="-56" dirty="0">
                <a:latin typeface="Verdana" panose="020B0604030504040204" pitchFamily="34" charset="0"/>
                <a:ea typeface="Verdana" panose="020B0604030504040204" pitchFamily="34" charset="0"/>
                <a:cs typeface="Arial"/>
              </a:rPr>
              <a:t>aggregation/summarisation</a:t>
            </a:r>
            <a:endParaRPr dirty="0">
              <a:latin typeface="Verdana" panose="020B0604030504040204" pitchFamily="34" charset="0"/>
              <a:ea typeface="Verdana" panose="020B0604030504040204" pitchFamily="34" charset="0"/>
              <a:cs typeface="Arial"/>
            </a:endParaRPr>
          </a:p>
          <a:p>
            <a:pPr marL="567214" lvl="1" indent="-214789">
              <a:lnSpc>
                <a:spcPct val="150000"/>
              </a:lnSpc>
              <a:buChar char="–"/>
              <a:tabLst>
                <a:tab pos="567214" algn="l"/>
                <a:tab pos="567690" algn="l"/>
              </a:tabLst>
            </a:pPr>
            <a:r>
              <a:rPr spc="-41" dirty="0">
                <a:latin typeface="Verdana" panose="020B0604030504040204" pitchFamily="34" charset="0"/>
                <a:ea typeface="Verdana" panose="020B0604030504040204" pitchFamily="34" charset="0"/>
                <a:cs typeface="Arial"/>
              </a:rPr>
              <a:t>building</a:t>
            </a:r>
            <a:r>
              <a:rPr spc="-135" dirty="0">
                <a:latin typeface="Verdana" panose="020B0604030504040204" pitchFamily="34" charset="0"/>
                <a:ea typeface="Verdana" panose="020B0604030504040204" pitchFamily="34" charset="0"/>
                <a:cs typeface="Arial"/>
              </a:rPr>
              <a:t> </a:t>
            </a:r>
            <a:r>
              <a:rPr spc="-90" dirty="0" smtClean="0">
                <a:latin typeface="Verdana" panose="020B0604030504040204" pitchFamily="34" charset="0"/>
                <a:ea typeface="Verdana" panose="020B0604030504040204" pitchFamily="34" charset="0"/>
                <a:cs typeface="Arial"/>
              </a:rPr>
              <a:t>indexes</a:t>
            </a:r>
            <a:endParaRPr dirty="0">
              <a:latin typeface="Verdana" panose="020B0604030504040204" pitchFamily="34" charset="0"/>
              <a:ea typeface="Verdana" panose="020B0604030504040204" pitchFamily="34" charset="0"/>
              <a:cs typeface="Arial"/>
            </a:endParaRPr>
          </a:p>
        </p:txBody>
      </p:sp>
      <p:sp>
        <p:nvSpPr>
          <p:cNvPr id="4" name="Rectangle 3"/>
          <p:cNvSpPr/>
          <p:nvPr/>
        </p:nvSpPr>
        <p:spPr>
          <a:xfrm>
            <a:off x="784559" y="435006"/>
            <a:ext cx="6645474" cy="523220"/>
          </a:xfrm>
          <a:prstGeom prst="rect">
            <a:avLst/>
          </a:prstGeom>
        </p:spPr>
        <p:txBody>
          <a:bodyPr wrap="none">
            <a:spAutoFit/>
          </a:bodyPr>
          <a:lstStyle/>
          <a:p>
            <a:pPr marL="9525"/>
            <a:r>
              <a:rPr lang="en-US" sz="2800" b="1" spc="-101" dirty="0">
                <a:latin typeface="Verdana" panose="020B0604030504040204" pitchFamily="34" charset="0"/>
                <a:ea typeface="Verdana" panose="020B0604030504040204" pitchFamily="34" charset="0"/>
                <a:cs typeface="Arial"/>
              </a:rPr>
              <a:t>DW Architecture: The ETL Process</a:t>
            </a:r>
          </a:p>
        </p:txBody>
      </p:sp>
    </p:spTree>
    <p:extLst>
      <p:ext uri="{BB962C8B-B14F-4D97-AF65-F5344CB8AC3E}">
        <p14:creationId xmlns:p14="http://schemas.microsoft.com/office/powerpoint/2010/main" val="3603358997"/>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898902" y="1287128"/>
            <a:ext cx="8318670" cy="2852448"/>
          </a:xfrm>
          <a:prstGeom prst="rect">
            <a:avLst/>
          </a:prstGeom>
        </p:spPr>
        <p:txBody>
          <a:bodyPr vert="horz" wrap="square" lIns="0" tIns="0" rIns="0" bIns="0" rtlCol="0">
            <a:spAutoFit/>
          </a:bodyPr>
          <a:lstStyle/>
          <a:p>
            <a:pPr marL="266700" indent="-257175">
              <a:lnSpc>
                <a:spcPct val="150000"/>
              </a:lnSpc>
              <a:buChar char="•"/>
              <a:tabLst>
                <a:tab pos="266224" algn="l"/>
                <a:tab pos="266700" algn="l"/>
              </a:tabLst>
            </a:pPr>
            <a:r>
              <a:rPr b="1" spc="-120" dirty="0" smtClean="0">
                <a:solidFill>
                  <a:srgbClr val="1F497D"/>
                </a:solidFill>
                <a:latin typeface="Verdana" panose="020B0604030504040204" pitchFamily="34" charset="0"/>
                <a:ea typeface="Verdana" panose="020B0604030504040204" pitchFamily="34" charset="0"/>
                <a:cs typeface="Arial"/>
              </a:rPr>
              <a:t>Refresh</a:t>
            </a:r>
            <a:endParaRPr b="1" dirty="0">
              <a:latin typeface="Verdana" panose="020B0604030504040204" pitchFamily="34" charset="0"/>
              <a:ea typeface="Verdana" panose="020B0604030504040204" pitchFamily="34" charset="0"/>
              <a:cs typeface="Arial"/>
            </a:endParaRPr>
          </a:p>
          <a:p>
            <a:pPr marL="567214" lvl="1" indent="-214789">
              <a:lnSpc>
                <a:spcPct val="150000"/>
              </a:lnSpc>
              <a:buChar char="–"/>
              <a:tabLst>
                <a:tab pos="567214" algn="l"/>
                <a:tab pos="567690" algn="l"/>
              </a:tabLst>
            </a:pPr>
            <a:r>
              <a:rPr spc="-53" dirty="0">
                <a:latin typeface="Verdana" panose="020B0604030504040204" pitchFamily="34" charset="0"/>
                <a:ea typeface="Verdana" panose="020B0604030504040204" pitchFamily="34" charset="0"/>
                <a:cs typeface="Arial"/>
              </a:rPr>
              <a:t>Incremental</a:t>
            </a:r>
            <a:r>
              <a:rPr spc="-127" dirty="0">
                <a:latin typeface="Verdana" panose="020B0604030504040204" pitchFamily="34" charset="0"/>
                <a:ea typeface="Verdana" panose="020B0604030504040204" pitchFamily="34" charset="0"/>
                <a:cs typeface="Arial"/>
              </a:rPr>
              <a:t> </a:t>
            </a:r>
            <a:r>
              <a:rPr spc="-71" dirty="0">
                <a:latin typeface="Verdana" panose="020B0604030504040204" pitchFamily="34" charset="0"/>
                <a:ea typeface="Verdana" panose="020B0604030504040204" pitchFamily="34" charset="0"/>
                <a:cs typeface="Arial"/>
              </a:rPr>
              <a:t>uploads</a:t>
            </a:r>
            <a:endParaRPr dirty="0">
              <a:latin typeface="Verdana" panose="020B0604030504040204" pitchFamily="34" charset="0"/>
              <a:ea typeface="Verdana" panose="020B0604030504040204" pitchFamily="34" charset="0"/>
              <a:cs typeface="Arial"/>
            </a:endParaRPr>
          </a:p>
          <a:p>
            <a:pPr marL="567214" marR="793909" lvl="1" indent="-214789">
              <a:lnSpc>
                <a:spcPct val="150000"/>
              </a:lnSpc>
              <a:buChar char="–"/>
              <a:tabLst>
                <a:tab pos="567214" algn="l"/>
                <a:tab pos="567690" algn="l"/>
              </a:tabLst>
            </a:pPr>
            <a:r>
              <a:rPr spc="-68" dirty="0">
                <a:latin typeface="Verdana" panose="020B0604030504040204" pitchFamily="34" charset="0"/>
                <a:ea typeface="Verdana" panose="020B0604030504040204" pitchFamily="34" charset="0"/>
                <a:cs typeface="Arial"/>
              </a:rPr>
              <a:t>Replication</a:t>
            </a:r>
            <a:r>
              <a:rPr spc="-116" dirty="0">
                <a:latin typeface="Verdana" panose="020B0604030504040204" pitchFamily="34" charset="0"/>
                <a:ea typeface="Verdana" panose="020B0604030504040204" pitchFamily="34" charset="0"/>
                <a:cs typeface="Arial"/>
              </a:rPr>
              <a:t> </a:t>
            </a:r>
            <a:r>
              <a:rPr spc="-68" dirty="0" smtClean="0">
                <a:latin typeface="Verdana" panose="020B0604030504040204" pitchFamily="34" charset="0"/>
                <a:ea typeface="Verdana" panose="020B0604030504040204" pitchFamily="34" charset="0"/>
                <a:cs typeface="Arial"/>
              </a:rPr>
              <a:t>server </a:t>
            </a:r>
            <a:r>
              <a:rPr spc="-60" dirty="0">
                <a:latin typeface="Verdana" panose="020B0604030504040204" pitchFamily="34" charset="0"/>
                <a:ea typeface="Verdana" panose="020B0604030504040204" pitchFamily="34" charset="0"/>
                <a:cs typeface="Arial"/>
              </a:rPr>
              <a:t>techniques</a:t>
            </a:r>
            <a:endParaRPr dirty="0">
              <a:latin typeface="Verdana" panose="020B0604030504040204" pitchFamily="34" charset="0"/>
              <a:ea typeface="Verdana" panose="020B0604030504040204" pitchFamily="34" charset="0"/>
              <a:cs typeface="Arial"/>
            </a:endParaRPr>
          </a:p>
          <a:p>
            <a:pPr marL="866775" lvl="2" indent="-171450">
              <a:lnSpc>
                <a:spcPct val="150000"/>
              </a:lnSpc>
              <a:buChar char="•"/>
              <a:tabLst>
                <a:tab pos="866299" algn="l"/>
                <a:tab pos="866775" algn="l"/>
              </a:tabLst>
            </a:pPr>
            <a:r>
              <a:rPr spc="-71" dirty="0">
                <a:latin typeface="Verdana" panose="020B0604030504040204" pitchFamily="34" charset="0"/>
                <a:ea typeface="Verdana" panose="020B0604030504040204" pitchFamily="34" charset="0"/>
                <a:cs typeface="Arial"/>
              </a:rPr>
              <a:t>Data</a:t>
            </a:r>
            <a:r>
              <a:rPr spc="-139" dirty="0">
                <a:latin typeface="Verdana" panose="020B0604030504040204" pitchFamily="34" charset="0"/>
                <a:ea typeface="Verdana" panose="020B0604030504040204" pitchFamily="34" charset="0"/>
                <a:cs typeface="Arial"/>
              </a:rPr>
              <a:t> </a:t>
            </a:r>
            <a:r>
              <a:rPr spc="-49" dirty="0" smtClean="0">
                <a:latin typeface="Verdana" panose="020B0604030504040204" pitchFamily="34" charset="0"/>
                <a:ea typeface="Verdana" panose="020B0604030504040204" pitchFamily="34" charset="0"/>
                <a:cs typeface="Arial"/>
              </a:rPr>
              <a:t>shipping</a:t>
            </a:r>
            <a:r>
              <a:rPr lang="sv-SE" spc="-49" dirty="0" smtClean="0">
                <a:latin typeface="Verdana" panose="020B0604030504040204" pitchFamily="34" charset="0"/>
                <a:ea typeface="Verdana" panose="020B0604030504040204" pitchFamily="34" charset="0"/>
                <a:cs typeface="Arial"/>
              </a:rPr>
              <a:t> (Push)</a:t>
            </a:r>
            <a:endParaRPr dirty="0">
              <a:latin typeface="Verdana" panose="020B0604030504040204" pitchFamily="34" charset="0"/>
              <a:ea typeface="Verdana" panose="020B0604030504040204" pitchFamily="34" charset="0"/>
              <a:cs typeface="Arial"/>
            </a:endParaRPr>
          </a:p>
          <a:p>
            <a:pPr marL="1209675" lvl="3" indent="-171450">
              <a:lnSpc>
                <a:spcPct val="150000"/>
              </a:lnSpc>
              <a:buChar char="–"/>
              <a:tabLst>
                <a:tab pos="1209675" algn="l"/>
              </a:tabLst>
            </a:pPr>
            <a:r>
              <a:rPr spc="-34" dirty="0" smtClean="0">
                <a:latin typeface="Verdana" panose="020B0604030504040204" pitchFamily="34" charset="0"/>
                <a:ea typeface="Verdana" panose="020B0604030504040204" pitchFamily="34" charset="0"/>
                <a:cs typeface="Arial"/>
              </a:rPr>
              <a:t>relying </a:t>
            </a:r>
            <a:r>
              <a:rPr spc="-34" dirty="0">
                <a:latin typeface="Verdana" panose="020B0604030504040204" pitchFamily="34" charset="0"/>
                <a:ea typeface="Verdana" panose="020B0604030504040204" pitchFamily="34" charset="0"/>
                <a:cs typeface="Arial"/>
              </a:rPr>
              <a:t>on</a:t>
            </a:r>
            <a:r>
              <a:rPr spc="-153" dirty="0">
                <a:latin typeface="Verdana" panose="020B0604030504040204" pitchFamily="34" charset="0"/>
                <a:ea typeface="Verdana" panose="020B0604030504040204" pitchFamily="34" charset="0"/>
                <a:cs typeface="Arial"/>
              </a:rPr>
              <a:t> </a:t>
            </a:r>
            <a:r>
              <a:rPr spc="-38" dirty="0">
                <a:latin typeface="Verdana" panose="020B0604030504040204" pitchFamily="34" charset="0"/>
                <a:ea typeface="Verdana" panose="020B0604030504040204" pitchFamily="34" charset="0"/>
                <a:cs typeface="Arial"/>
              </a:rPr>
              <a:t>triggers</a:t>
            </a:r>
            <a:endParaRPr dirty="0">
              <a:latin typeface="Verdana" panose="020B0604030504040204" pitchFamily="34" charset="0"/>
              <a:ea typeface="Verdana" panose="020B0604030504040204" pitchFamily="34" charset="0"/>
              <a:cs typeface="Arial"/>
            </a:endParaRPr>
          </a:p>
          <a:p>
            <a:pPr marL="866775" lvl="2" indent="-171450">
              <a:lnSpc>
                <a:spcPct val="150000"/>
              </a:lnSpc>
              <a:buChar char="•"/>
              <a:tabLst>
                <a:tab pos="866299" algn="l"/>
                <a:tab pos="866775" algn="l"/>
              </a:tabLst>
            </a:pPr>
            <a:r>
              <a:rPr spc="-68" dirty="0">
                <a:latin typeface="Verdana" panose="020B0604030504040204" pitchFamily="34" charset="0"/>
                <a:ea typeface="Verdana" panose="020B0604030504040204" pitchFamily="34" charset="0"/>
                <a:cs typeface="Arial"/>
              </a:rPr>
              <a:t>Transaction</a:t>
            </a:r>
            <a:r>
              <a:rPr spc="-127" dirty="0">
                <a:latin typeface="Verdana" panose="020B0604030504040204" pitchFamily="34" charset="0"/>
                <a:ea typeface="Verdana" panose="020B0604030504040204" pitchFamily="34" charset="0"/>
                <a:cs typeface="Arial"/>
              </a:rPr>
              <a:t> </a:t>
            </a:r>
            <a:r>
              <a:rPr spc="-49" dirty="0" smtClean="0">
                <a:latin typeface="Verdana" panose="020B0604030504040204" pitchFamily="34" charset="0"/>
                <a:ea typeface="Verdana" panose="020B0604030504040204" pitchFamily="34" charset="0"/>
                <a:cs typeface="Arial"/>
              </a:rPr>
              <a:t>shipping</a:t>
            </a:r>
            <a:r>
              <a:rPr lang="sv-SE" spc="-49" dirty="0" smtClean="0">
                <a:latin typeface="Verdana" panose="020B0604030504040204" pitchFamily="34" charset="0"/>
                <a:ea typeface="Verdana" panose="020B0604030504040204" pitchFamily="34" charset="0"/>
                <a:cs typeface="Arial"/>
              </a:rPr>
              <a:t> (</a:t>
            </a:r>
            <a:r>
              <a:rPr lang="sv-SE" spc="-49" dirty="0" err="1" smtClean="0">
                <a:latin typeface="Verdana" panose="020B0604030504040204" pitchFamily="34" charset="0"/>
                <a:ea typeface="Verdana" panose="020B0604030504040204" pitchFamily="34" charset="0"/>
                <a:cs typeface="Arial"/>
              </a:rPr>
              <a:t>Pull</a:t>
            </a:r>
            <a:r>
              <a:rPr lang="sv-SE" spc="-49" dirty="0" smtClean="0">
                <a:latin typeface="Verdana" panose="020B0604030504040204" pitchFamily="34" charset="0"/>
                <a:ea typeface="Verdana" panose="020B0604030504040204" pitchFamily="34" charset="0"/>
                <a:cs typeface="Arial"/>
              </a:rPr>
              <a:t>)</a:t>
            </a:r>
            <a:endParaRPr dirty="0">
              <a:latin typeface="Verdana" panose="020B0604030504040204" pitchFamily="34" charset="0"/>
              <a:ea typeface="Verdana" panose="020B0604030504040204" pitchFamily="34" charset="0"/>
              <a:cs typeface="Arial"/>
            </a:endParaRPr>
          </a:p>
          <a:p>
            <a:pPr marL="1209675" lvl="3" indent="-171450">
              <a:lnSpc>
                <a:spcPct val="150000"/>
              </a:lnSpc>
              <a:buChar char="–"/>
              <a:tabLst>
                <a:tab pos="1209675" algn="l"/>
              </a:tabLst>
            </a:pPr>
            <a:r>
              <a:rPr lang="sv-SE" spc="-68" dirty="0" smtClean="0">
                <a:latin typeface="Verdana" panose="020B0604030504040204" pitchFamily="34" charset="0"/>
                <a:ea typeface="Verdana" panose="020B0604030504040204" pitchFamily="34" charset="0"/>
                <a:cs typeface="Arial"/>
              </a:rPr>
              <a:t>r</a:t>
            </a:r>
            <a:r>
              <a:rPr spc="-68" dirty="0" err="1" smtClean="0">
                <a:latin typeface="Verdana" panose="020B0604030504040204" pitchFamily="34" charset="0"/>
                <a:ea typeface="Verdana" panose="020B0604030504040204" pitchFamily="34" charset="0"/>
                <a:cs typeface="Arial"/>
              </a:rPr>
              <a:t>elying</a:t>
            </a:r>
            <a:r>
              <a:rPr spc="-68" dirty="0" smtClean="0">
                <a:latin typeface="Verdana" panose="020B0604030504040204" pitchFamily="34" charset="0"/>
                <a:ea typeface="Verdana" panose="020B0604030504040204" pitchFamily="34" charset="0"/>
                <a:cs typeface="Arial"/>
              </a:rPr>
              <a:t> </a:t>
            </a:r>
            <a:r>
              <a:rPr spc="-34" dirty="0">
                <a:latin typeface="Verdana" panose="020B0604030504040204" pitchFamily="34" charset="0"/>
                <a:ea typeface="Verdana" panose="020B0604030504040204" pitchFamily="34" charset="0"/>
                <a:cs typeface="Arial"/>
              </a:rPr>
              <a:t>on transaction</a:t>
            </a:r>
            <a:r>
              <a:rPr spc="-146" dirty="0">
                <a:latin typeface="Verdana" panose="020B0604030504040204" pitchFamily="34" charset="0"/>
                <a:ea typeface="Verdana" panose="020B0604030504040204" pitchFamily="34" charset="0"/>
                <a:cs typeface="Arial"/>
              </a:rPr>
              <a:t> </a:t>
            </a:r>
            <a:r>
              <a:rPr spc="-64" dirty="0">
                <a:latin typeface="Verdana" panose="020B0604030504040204" pitchFamily="34" charset="0"/>
                <a:ea typeface="Verdana" panose="020B0604030504040204" pitchFamily="34" charset="0"/>
                <a:cs typeface="Arial"/>
              </a:rPr>
              <a:t>logs</a:t>
            </a:r>
            <a:endParaRPr dirty="0">
              <a:latin typeface="Verdana" panose="020B0604030504040204" pitchFamily="34" charset="0"/>
              <a:ea typeface="Verdana" panose="020B0604030504040204" pitchFamily="34" charset="0"/>
              <a:cs typeface="Arial"/>
            </a:endParaRPr>
          </a:p>
        </p:txBody>
      </p:sp>
      <p:sp>
        <p:nvSpPr>
          <p:cNvPr id="4" name="Rectangle 3"/>
          <p:cNvSpPr/>
          <p:nvPr/>
        </p:nvSpPr>
        <p:spPr>
          <a:xfrm>
            <a:off x="784559" y="435006"/>
            <a:ext cx="6645474" cy="523220"/>
          </a:xfrm>
          <a:prstGeom prst="rect">
            <a:avLst/>
          </a:prstGeom>
        </p:spPr>
        <p:txBody>
          <a:bodyPr wrap="none">
            <a:spAutoFit/>
          </a:bodyPr>
          <a:lstStyle/>
          <a:p>
            <a:pPr marL="9525"/>
            <a:r>
              <a:rPr lang="en-US" sz="2800" b="1" spc="-101" dirty="0">
                <a:latin typeface="Verdana" panose="020B0604030504040204" pitchFamily="34" charset="0"/>
                <a:ea typeface="Verdana" panose="020B0604030504040204" pitchFamily="34" charset="0"/>
                <a:cs typeface="Arial"/>
              </a:rPr>
              <a:t>DW Architecture: The ETL Process</a:t>
            </a:r>
          </a:p>
        </p:txBody>
      </p:sp>
    </p:spTree>
    <p:extLst>
      <p:ext uri="{BB962C8B-B14F-4D97-AF65-F5344CB8AC3E}">
        <p14:creationId xmlns:p14="http://schemas.microsoft.com/office/powerpoint/2010/main" val="71859887"/>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3748202" y="2524443"/>
            <a:ext cx="756665" cy="528065"/>
          </a:xfrm>
          <a:prstGeom prst="rect">
            <a:avLst/>
          </a:prstGeom>
          <a:blipFill>
            <a:blip r:embed="rId2" cstate="print"/>
            <a:stretch>
              <a:fillRect/>
            </a:stretch>
          </a:blipFill>
        </p:spPr>
        <p:txBody>
          <a:bodyPr wrap="square" lIns="0" tIns="0" rIns="0" bIns="0" rtlCol="0"/>
          <a:lstStyle/>
          <a:p>
            <a:endParaRPr sz="1350"/>
          </a:p>
        </p:txBody>
      </p:sp>
      <p:sp>
        <p:nvSpPr>
          <p:cNvPr id="11" name="object 11"/>
          <p:cNvSpPr/>
          <p:nvPr/>
        </p:nvSpPr>
        <p:spPr>
          <a:xfrm>
            <a:off x="3783950" y="2545283"/>
            <a:ext cx="685771" cy="457162"/>
          </a:xfrm>
          <a:prstGeom prst="rect">
            <a:avLst/>
          </a:prstGeom>
          <a:blipFill>
            <a:blip r:embed="rId3" cstate="print"/>
            <a:stretch>
              <a:fillRect/>
            </a:stretch>
          </a:blipFill>
        </p:spPr>
        <p:txBody>
          <a:bodyPr wrap="square" lIns="0" tIns="0" rIns="0" bIns="0" rtlCol="0"/>
          <a:lstStyle/>
          <a:p>
            <a:endParaRPr sz="1350"/>
          </a:p>
        </p:txBody>
      </p:sp>
      <p:sp>
        <p:nvSpPr>
          <p:cNvPr id="12" name="object 12"/>
          <p:cNvSpPr/>
          <p:nvPr/>
        </p:nvSpPr>
        <p:spPr>
          <a:xfrm>
            <a:off x="3783950" y="2621478"/>
            <a:ext cx="685800" cy="76200"/>
          </a:xfrm>
          <a:custGeom>
            <a:avLst/>
            <a:gdLst/>
            <a:ahLst/>
            <a:cxnLst/>
            <a:rect l="l" t="t" r="r" b="b"/>
            <a:pathLst>
              <a:path w="914400" h="101600">
                <a:moveTo>
                  <a:pt x="914361" y="0"/>
                </a:moveTo>
                <a:lnTo>
                  <a:pt x="891054" y="32110"/>
                </a:lnTo>
                <a:lnTo>
                  <a:pt x="826152" y="59997"/>
                </a:lnTo>
                <a:lnTo>
                  <a:pt x="780456" y="71834"/>
                </a:lnTo>
                <a:lnTo>
                  <a:pt x="727185" y="81987"/>
                </a:lnTo>
                <a:lnTo>
                  <a:pt x="667280" y="90248"/>
                </a:lnTo>
                <a:lnTo>
                  <a:pt x="601682" y="96408"/>
                </a:lnTo>
                <a:lnTo>
                  <a:pt x="531333" y="100257"/>
                </a:lnTo>
                <a:lnTo>
                  <a:pt x="457174" y="101587"/>
                </a:lnTo>
                <a:lnTo>
                  <a:pt x="383018" y="100257"/>
                </a:lnTo>
                <a:lnTo>
                  <a:pt x="312672" y="96408"/>
                </a:lnTo>
                <a:lnTo>
                  <a:pt x="247077" y="90248"/>
                </a:lnTo>
                <a:lnTo>
                  <a:pt x="187174" y="81987"/>
                </a:lnTo>
                <a:lnTo>
                  <a:pt x="133904" y="71834"/>
                </a:lnTo>
                <a:lnTo>
                  <a:pt x="88208" y="59997"/>
                </a:lnTo>
                <a:lnTo>
                  <a:pt x="51029" y="46686"/>
                </a:lnTo>
                <a:lnTo>
                  <a:pt x="5983" y="16478"/>
                </a:lnTo>
                <a:lnTo>
                  <a:pt x="0" y="0"/>
                </a:lnTo>
              </a:path>
            </a:pathLst>
          </a:custGeom>
          <a:ln w="9525">
            <a:solidFill>
              <a:srgbClr val="46AAC5"/>
            </a:solidFill>
          </a:ln>
        </p:spPr>
        <p:txBody>
          <a:bodyPr wrap="square" lIns="0" tIns="0" rIns="0" bIns="0" rtlCol="0"/>
          <a:lstStyle/>
          <a:p>
            <a:endParaRPr sz="1350"/>
          </a:p>
        </p:txBody>
      </p:sp>
      <p:sp>
        <p:nvSpPr>
          <p:cNvPr id="13" name="object 13"/>
          <p:cNvSpPr/>
          <p:nvPr/>
        </p:nvSpPr>
        <p:spPr>
          <a:xfrm>
            <a:off x="3783949" y="2545287"/>
            <a:ext cx="685800" cy="457200"/>
          </a:xfrm>
          <a:custGeom>
            <a:avLst/>
            <a:gdLst/>
            <a:ahLst/>
            <a:cxnLst/>
            <a:rect l="l" t="t" r="r" b="b"/>
            <a:pathLst>
              <a:path w="914400" h="609600">
                <a:moveTo>
                  <a:pt x="0" y="101587"/>
                </a:moveTo>
                <a:lnTo>
                  <a:pt x="23307" y="69476"/>
                </a:lnTo>
                <a:lnTo>
                  <a:pt x="88209" y="41589"/>
                </a:lnTo>
                <a:lnTo>
                  <a:pt x="133905" y="29752"/>
                </a:lnTo>
                <a:lnTo>
                  <a:pt x="187176" y="19599"/>
                </a:lnTo>
                <a:lnTo>
                  <a:pt x="247081" y="11338"/>
                </a:lnTo>
                <a:lnTo>
                  <a:pt x="312679" y="5178"/>
                </a:lnTo>
                <a:lnTo>
                  <a:pt x="383028" y="1329"/>
                </a:lnTo>
                <a:lnTo>
                  <a:pt x="457187" y="0"/>
                </a:lnTo>
                <a:lnTo>
                  <a:pt x="531342" y="1329"/>
                </a:lnTo>
                <a:lnTo>
                  <a:pt x="601689" y="5178"/>
                </a:lnTo>
                <a:lnTo>
                  <a:pt x="667284" y="11338"/>
                </a:lnTo>
                <a:lnTo>
                  <a:pt x="727187" y="19599"/>
                </a:lnTo>
                <a:lnTo>
                  <a:pt x="780457" y="29752"/>
                </a:lnTo>
                <a:lnTo>
                  <a:pt x="826153" y="41589"/>
                </a:lnTo>
                <a:lnTo>
                  <a:pt x="863332" y="54900"/>
                </a:lnTo>
                <a:lnTo>
                  <a:pt x="908378" y="85108"/>
                </a:lnTo>
                <a:lnTo>
                  <a:pt x="914361" y="101587"/>
                </a:lnTo>
                <a:lnTo>
                  <a:pt x="914361" y="507961"/>
                </a:lnTo>
                <a:lnTo>
                  <a:pt x="891054" y="540067"/>
                </a:lnTo>
                <a:lnTo>
                  <a:pt x="826153" y="567954"/>
                </a:lnTo>
                <a:lnTo>
                  <a:pt x="780457" y="579791"/>
                </a:lnTo>
                <a:lnTo>
                  <a:pt x="727187" y="589946"/>
                </a:lnTo>
                <a:lnTo>
                  <a:pt x="667284" y="598208"/>
                </a:lnTo>
                <a:lnTo>
                  <a:pt x="601689" y="604369"/>
                </a:lnTo>
                <a:lnTo>
                  <a:pt x="531342" y="608219"/>
                </a:lnTo>
                <a:lnTo>
                  <a:pt x="457187" y="609549"/>
                </a:lnTo>
                <a:lnTo>
                  <a:pt x="383028" y="608219"/>
                </a:lnTo>
                <a:lnTo>
                  <a:pt x="312679" y="604369"/>
                </a:lnTo>
                <a:lnTo>
                  <a:pt x="247081" y="598208"/>
                </a:lnTo>
                <a:lnTo>
                  <a:pt x="187176" y="589946"/>
                </a:lnTo>
                <a:lnTo>
                  <a:pt x="133905" y="579791"/>
                </a:lnTo>
                <a:lnTo>
                  <a:pt x="88209" y="567954"/>
                </a:lnTo>
                <a:lnTo>
                  <a:pt x="51029" y="554643"/>
                </a:lnTo>
                <a:lnTo>
                  <a:pt x="5983" y="524437"/>
                </a:lnTo>
                <a:lnTo>
                  <a:pt x="0" y="507961"/>
                </a:lnTo>
                <a:lnTo>
                  <a:pt x="0" y="101587"/>
                </a:lnTo>
                <a:close/>
              </a:path>
            </a:pathLst>
          </a:custGeom>
          <a:ln w="9525">
            <a:solidFill>
              <a:srgbClr val="46AAC5"/>
            </a:solidFill>
          </a:ln>
        </p:spPr>
        <p:txBody>
          <a:bodyPr wrap="square" lIns="0" tIns="0" rIns="0" bIns="0" rtlCol="0"/>
          <a:lstStyle/>
          <a:p>
            <a:endParaRPr sz="1350"/>
          </a:p>
        </p:txBody>
      </p:sp>
      <p:sp>
        <p:nvSpPr>
          <p:cNvPr id="14" name="object 14"/>
          <p:cNvSpPr/>
          <p:nvPr/>
        </p:nvSpPr>
        <p:spPr>
          <a:xfrm>
            <a:off x="3919652" y="2753043"/>
            <a:ext cx="756665" cy="528065"/>
          </a:xfrm>
          <a:prstGeom prst="rect">
            <a:avLst/>
          </a:prstGeom>
          <a:blipFill>
            <a:blip r:embed="rId4" cstate="print"/>
            <a:stretch>
              <a:fillRect/>
            </a:stretch>
          </a:blipFill>
        </p:spPr>
        <p:txBody>
          <a:bodyPr wrap="square" lIns="0" tIns="0" rIns="0" bIns="0" rtlCol="0"/>
          <a:lstStyle/>
          <a:p>
            <a:endParaRPr sz="1350"/>
          </a:p>
        </p:txBody>
      </p:sp>
      <p:sp>
        <p:nvSpPr>
          <p:cNvPr id="15" name="object 15"/>
          <p:cNvSpPr/>
          <p:nvPr/>
        </p:nvSpPr>
        <p:spPr>
          <a:xfrm>
            <a:off x="3955395" y="2773864"/>
            <a:ext cx="685766" cy="457171"/>
          </a:xfrm>
          <a:prstGeom prst="rect">
            <a:avLst/>
          </a:prstGeom>
          <a:blipFill>
            <a:blip r:embed="rId5" cstate="print"/>
            <a:stretch>
              <a:fillRect/>
            </a:stretch>
          </a:blipFill>
        </p:spPr>
        <p:txBody>
          <a:bodyPr wrap="square" lIns="0" tIns="0" rIns="0" bIns="0" rtlCol="0"/>
          <a:lstStyle/>
          <a:p>
            <a:endParaRPr sz="1350"/>
          </a:p>
        </p:txBody>
      </p:sp>
      <p:sp>
        <p:nvSpPr>
          <p:cNvPr id="16" name="object 16"/>
          <p:cNvSpPr/>
          <p:nvPr/>
        </p:nvSpPr>
        <p:spPr>
          <a:xfrm>
            <a:off x="3955393" y="2850060"/>
            <a:ext cx="685800" cy="76200"/>
          </a:xfrm>
          <a:custGeom>
            <a:avLst/>
            <a:gdLst/>
            <a:ahLst/>
            <a:cxnLst/>
            <a:rect l="l" t="t" r="r" b="b"/>
            <a:pathLst>
              <a:path w="914400" h="101600">
                <a:moveTo>
                  <a:pt x="914361" y="0"/>
                </a:moveTo>
                <a:lnTo>
                  <a:pt x="891054" y="32110"/>
                </a:lnTo>
                <a:lnTo>
                  <a:pt x="826152" y="59997"/>
                </a:lnTo>
                <a:lnTo>
                  <a:pt x="780456" y="71834"/>
                </a:lnTo>
                <a:lnTo>
                  <a:pt x="727185" y="81987"/>
                </a:lnTo>
                <a:lnTo>
                  <a:pt x="667280" y="90248"/>
                </a:lnTo>
                <a:lnTo>
                  <a:pt x="601682" y="96408"/>
                </a:lnTo>
                <a:lnTo>
                  <a:pt x="531333" y="100257"/>
                </a:lnTo>
                <a:lnTo>
                  <a:pt x="457174" y="101587"/>
                </a:lnTo>
                <a:lnTo>
                  <a:pt x="383018" y="100257"/>
                </a:lnTo>
                <a:lnTo>
                  <a:pt x="312672" y="96408"/>
                </a:lnTo>
                <a:lnTo>
                  <a:pt x="247077" y="90248"/>
                </a:lnTo>
                <a:lnTo>
                  <a:pt x="187174" y="81987"/>
                </a:lnTo>
                <a:lnTo>
                  <a:pt x="133904" y="71834"/>
                </a:lnTo>
                <a:lnTo>
                  <a:pt x="88208" y="59997"/>
                </a:lnTo>
                <a:lnTo>
                  <a:pt x="51029" y="46686"/>
                </a:lnTo>
                <a:lnTo>
                  <a:pt x="5983" y="16478"/>
                </a:lnTo>
                <a:lnTo>
                  <a:pt x="0" y="0"/>
                </a:lnTo>
              </a:path>
            </a:pathLst>
          </a:custGeom>
          <a:ln w="9525">
            <a:solidFill>
              <a:srgbClr val="46AAC5"/>
            </a:solidFill>
          </a:ln>
        </p:spPr>
        <p:txBody>
          <a:bodyPr wrap="square" lIns="0" tIns="0" rIns="0" bIns="0" rtlCol="0"/>
          <a:lstStyle/>
          <a:p>
            <a:endParaRPr sz="1350"/>
          </a:p>
        </p:txBody>
      </p:sp>
      <p:sp>
        <p:nvSpPr>
          <p:cNvPr id="17" name="object 17"/>
          <p:cNvSpPr/>
          <p:nvPr/>
        </p:nvSpPr>
        <p:spPr>
          <a:xfrm>
            <a:off x="3955393" y="2773869"/>
            <a:ext cx="685800" cy="457200"/>
          </a:xfrm>
          <a:custGeom>
            <a:avLst/>
            <a:gdLst/>
            <a:ahLst/>
            <a:cxnLst/>
            <a:rect l="l" t="t" r="r" b="b"/>
            <a:pathLst>
              <a:path w="914400" h="609600">
                <a:moveTo>
                  <a:pt x="0" y="101587"/>
                </a:moveTo>
                <a:lnTo>
                  <a:pt x="23307" y="69476"/>
                </a:lnTo>
                <a:lnTo>
                  <a:pt x="88209" y="41589"/>
                </a:lnTo>
                <a:lnTo>
                  <a:pt x="133905" y="29752"/>
                </a:lnTo>
                <a:lnTo>
                  <a:pt x="187176" y="19599"/>
                </a:lnTo>
                <a:lnTo>
                  <a:pt x="247081" y="11338"/>
                </a:lnTo>
                <a:lnTo>
                  <a:pt x="312679" y="5178"/>
                </a:lnTo>
                <a:lnTo>
                  <a:pt x="383028" y="1329"/>
                </a:lnTo>
                <a:lnTo>
                  <a:pt x="457187" y="0"/>
                </a:lnTo>
                <a:lnTo>
                  <a:pt x="531342" y="1329"/>
                </a:lnTo>
                <a:lnTo>
                  <a:pt x="601689" y="5178"/>
                </a:lnTo>
                <a:lnTo>
                  <a:pt x="667284" y="11338"/>
                </a:lnTo>
                <a:lnTo>
                  <a:pt x="727187" y="19599"/>
                </a:lnTo>
                <a:lnTo>
                  <a:pt x="780457" y="29752"/>
                </a:lnTo>
                <a:lnTo>
                  <a:pt x="826153" y="41589"/>
                </a:lnTo>
                <a:lnTo>
                  <a:pt x="863332" y="54900"/>
                </a:lnTo>
                <a:lnTo>
                  <a:pt x="908378" y="85108"/>
                </a:lnTo>
                <a:lnTo>
                  <a:pt x="914361" y="101587"/>
                </a:lnTo>
                <a:lnTo>
                  <a:pt x="914361" y="507961"/>
                </a:lnTo>
                <a:lnTo>
                  <a:pt x="891054" y="540067"/>
                </a:lnTo>
                <a:lnTo>
                  <a:pt x="826153" y="567954"/>
                </a:lnTo>
                <a:lnTo>
                  <a:pt x="780457" y="579791"/>
                </a:lnTo>
                <a:lnTo>
                  <a:pt x="727187" y="589946"/>
                </a:lnTo>
                <a:lnTo>
                  <a:pt x="667284" y="598208"/>
                </a:lnTo>
                <a:lnTo>
                  <a:pt x="601689" y="604369"/>
                </a:lnTo>
                <a:lnTo>
                  <a:pt x="531342" y="608219"/>
                </a:lnTo>
                <a:lnTo>
                  <a:pt x="457187" y="609549"/>
                </a:lnTo>
                <a:lnTo>
                  <a:pt x="383028" y="608219"/>
                </a:lnTo>
                <a:lnTo>
                  <a:pt x="312679" y="604369"/>
                </a:lnTo>
                <a:lnTo>
                  <a:pt x="247081" y="598208"/>
                </a:lnTo>
                <a:lnTo>
                  <a:pt x="187176" y="589946"/>
                </a:lnTo>
                <a:lnTo>
                  <a:pt x="133905" y="579791"/>
                </a:lnTo>
                <a:lnTo>
                  <a:pt x="88209" y="567954"/>
                </a:lnTo>
                <a:lnTo>
                  <a:pt x="51029" y="554643"/>
                </a:lnTo>
                <a:lnTo>
                  <a:pt x="5983" y="524437"/>
                </a:lnTo>
                <a:lnTo>
                  <a:pt x="0" y="507961"/>
                </a:lnTo>
                <a:lnTo>
                  <a:pt x="0" y="101587"/>
                </a:lnTo>
                <a:close/>
              </a:path>
            </a:pathLst>
          </a:custGeom>
          <a:ln w="9525">
            <a:solidFill>
              <a:srgbClr val="46AAC5"/>
            </a:solidFill>
          </a:ln>
        </p:spPr>
        <p:txBody>
          <a:bodyPr wrap="square" lIns="0" tIns="0" rIns="0" bIns="0" rtlCol="0"/>
          <a:lstStyle/>
          <a:p>
            <a:endParaRPr sz="1350"/>
          </a:p>
        </p:txBody>
      </p:sp>
      <p:sp>
        <p:nvSpPr>
          <p:cNvPr id="18" name="object 18"/>
          <p:cNvSpPr txBox="1"/>
          <p:nvPr/>
        </p:nvSpPr>
        <p:spPr>
          <a:xfrm>
            <a:off x="811994" y="2531231"/>
            <a:ext cx="772954" cy="138499"/>
          </a:xfrm>
          <a:prstGeom prst="rect">
            <a:avLst/>
          </a:prstGeom>
        </p:spPr>
        <p:txBody>
          <a:bodyPr vert="horz" wrap="square" lIns="0" tIns="0" rIns="0" bIns="0" rtlCol="0">
            <a:spAutoFit/>
          </a:bodyPr>
          <a:lstStyle/>
          <a:p>
            <a:pPr marL="9525"/>
            <a:r>
              <a:rPr sz="900" i="1" spc="-30" dirty="0">
                <a:solidFill>
                  <a:srgbClr val="17375E"/>
                </a:solidFill>
                <a:latin typeface="Arial"/>
                <a:cs typeface="Arial"/>
              </a:rPr>
              <a:t>Operational</a:t>
            </a:r>
            <a:r>
              <a:rPr sz="900" i="1" spc="-116" dirty="0">
                <a:solidFill>
                  <a:srgbClr val="17375E"/>
                </a:solidFill>
                <a:latin typeface="Arial"/>
                <a:cs typeface="Arial"/>
              </a:rPr>
              <a:t> </a:t>
            </a:r>
            <a:r>
              <a:rPr sz="900" i="1" spc="-105" dirty="0">
                <a:solidFill>
                  <a:srgbClr val="17375E"/>
                </a:solidFill>
                <a:latin typeface="Arial"/>
                <a:cs typeface="Arial"/>
              </a:rPr>
              <a:t>DBs</a:t>
            </a:r>
            <a:endParaRPr sz="900">
              <a:latin typeface="Arial"/>
              <a:cs typeface="Arial"/>
            </a:endParaRPr>
          </a:p>
        </p:txBody>
      </p:sp>
      <p:sp>
        <p:nvSpPr>
          <p:cNvPr id="19" name="object 19"/>
          <p:cNvSpPr txBox="1"/>
          <p:nvPr/>
        </p:nvSpPr>
        <p:spPr>
          <a:xfrm>
            <a:off x="866630" y="3179312"/>
            <a:ext cx="771049" cy="138499"/>
          </a:xfrm>
          <a:prstGeom prst="rect">
            <a:avLst/>
          </a:prstGeom>
        </p:spPr>
        <p:txBody>
          <a:bodyPr vert="horz" wrap="square" lIns="0" tIns="0" rIns="0" bIns="0" rtlCol="0">
            <a:spAutoFit/>
          </a:bodyPr>
          <a:lstStyle/>
          <a:p>
            <a:pPr marL="9525"/>
            <a:r>
              <a:rPr sz="900" i="1" spc="-41" dirty="0">
                <a:solidFill>
                  <a:srgbClr val="17375E"/>
                </a:solidFill>
                <a:latin typeface="Arial"/>
                <a:cs typeface="Arial"/>
              </a:rPr>
              <a:t>External</a:t>
            </a:r>
            <a:r>
              <a:rPr sz="900" i="1" spc="-101" dirty="0">
                <a:solidFill>
                  <a:srgbClr val="17375E"/>
                </a:solidFill>
                <a:latin typeface="Arial"/>
                <a:cs typeface="Arial"/>
              </a:rPr>
              <a:t> </a:t>
            </a:r>
            <a:r>
              <a:rPr sz="900" i="1" spc="-64" dirty="0">
                <a:solidFill>
                  <a:srgbClr val="17375E"/>
                </a:solidFill>
                <a:latin typeface="Arial"/>
                <a:cs typeface="Arial"/>
              </a:rPr>
              <a:t>sources</a:t>
            </a:r>
            <a:endParaRPr sz="900">
              <a:latin typeface="Arial"/>
              <a:cs typeface="Arial"/>
            </a:endParaRPr>
          </a:p>
        </p:txBody>
      </p:sp>
      <p:sp>
        <p:nvSpPr>
          <p:cNvPr id="20" name="object 20"/>
          <p:cNvSpPr txBox="1"/>
          <p:nvPr/>
        </p:nvSpPr>
        <p:spPr>
          <a:xfrm>
            <a:off x="3739788" y="2229822"/>
            <a:ext cx="775811" cy="138499"/>
          </a:xfrm>
          <a:prstGeom prst="rect">
            <a:avLst/>
          </a:prstGeom>
        </p:spPr>
        <p:txBody>
          <a:bodyPr vert="horz" wrap="square" lIns="0" tIns="0" rIns="0" bIns="0" rtlCol="0">
            <a:spAutoFit/>
          </a:bodyPr>
          <a:lstStyle/>
          <a:p>
            <a:pPr marL="9525"/>
            <a:r>
              <a:rPr sz="900" i="1" spc="-34" dirty="0">
                <a:solidFill>
                  <a:srgbClr val="17375E"/>
                </a:solidFill>
                <a:latin typeface="Arial"/>
                <a:cs typeface="Arial"/>
              </a:rPr>
              <a:t>Data</a:t>
            </a:r>
            <a:r>
              <a:rPr sz="900" i="1" spc="-116" dirty="0">
                <a:solidFill>
                  <a:srgbClr val="17375E"/>
                </a:solidFill>
                <a:latin typeface="Arial"/>
                <a:cs typeface="Arial"/>
              </a:rPr>
              <a:t> </a:t>
            </a:r>
            <a:r>
              <a:rPr sz="900" i="1" spc="-49" dirty="0">
                <a:solidFill>
                  <a:srgbClr val="17375E"/>
                </a:solidFill>
                <a:latin typeface="Arial"/>
                <a:cs typeface="Arial"/>
              </a:rPr>
              <a:t>warehouse</a:t>
            </a:r>
            <a:endParaRPr sz="900">
              <a:latin typeface="Arial"/>
              <a:cs typeface="Arial"/>
            </a:endParaRPr>
          </a:p>
        </p:txBody>
      </p:sp>
      <p:sp>
        <p:nvSpPr>
          <p:cNvPr id="21" name="object 21"/>
          <p:cNvSpPr/>
          <p:nvPr/>
        </p:nvSpPr>
        <p:spPr>
          <a:xfrm>
            <a:off x="3405302" y="3484562"/>
            <a:ext cx="470915" cy="299465"/>
          </a:xfrm>
          <a:prstGeom prst="rect">
            <a:avLst/>
          </a:prstGeom>
          <a:blipFill>
            <a:blip r:embed="rId6" cstate="print"/>
            <a:stretch>
              <a:fillRect/>
            </a:stretch>
          </a:blipFill>
        </p:spPr>
        <p:txBody>
          <a:bodyPr wrap="square" lIns="0" tIns="0" rIns="0" bIns="0" rtlCol="0"/>
          <a:lstStyle/>
          <a:p>
            <a:endParaRPr sz="1350"/>
          </a:p>
        </p:txBody>
      </p:sp>
      <p:sp>
        <p:nvSpPr>
          <p:cNvPr id="22" name="object 22"/>
          <p:cNvSpPr/>
          <p:nvPr/>
        </p:nvSpPr>
        <p:spPr>
          <a:xfrm>
            <a:off x="3441068" y="3504860"/>
            <a:ext cx="400021" cy="228571"/>
          </a:xfrm>
          <a:prstGeom prst="rect">
            <a:avLst/>
          </a:prstGeom>
          <a:blipFill>
            <a:blip r:embed="rId7" cstate="print"/>
            <a:stretch>
              <a:fillRect/>
            </a:stretch>
          </a:blipFill>
        </p:spPr>
        <p:txBody>
          <a:bodyPr wrap="square" lIns="0" tIns="0" rIns="0" bIns="0" rtlCol="0"/>
          <a:lstStyle/>
          <a:p>
            <a:endParaRPr sz="1350"/>
          </a:p>
        </p:txBody>
      </p:sp>
      <p:sp>
        <p:nvSpPr>
          <p:cNvPr id="23" name="object 23"/>
          <p:cNvSpPr/>
          <p:nvPr/>
        </p:nvSpPr>
        <p:spPr>
          <a:xfrm>
            <a:off x="3441067" y="3542950"/>
            <a:ext cx="400050" cy="38100"/>
          </a:xfrm>
          <a:custGeom>
            <a:avLst/>
            <a:gdLst/>
            <a:ahLst/>
            <a:cxnLst/>
            <a:rect l="l" t="t" r="r" b="b"/>
            <a:pathLst>
              <a:path w="533400" h="50800">
                <a:moveTo>
                  <a:pt x="533374" y="0"/>
                </a:moveTo>
                <a:lnTo>
                  <a:pt x="496962" y="25638"/>
                </a:lnTo>
                <a:lnTo>
                  <a:pt x="455261" y="35920"/>
                </a:lnTo>
                <a:lnTo>
                  <a:pt x="401287" y="43863"/>
                </a:lnTo>
                <a:lnTo>
                  <a:pt x="337581" y="48985"/>
                </a:lnTo>
                <a:lnTo>
                  <a:pt x="266687" y="50800"/>
                </a:lnTo>
                <a:lnTo>
                  <a:pt x="195788" y="48985"/>
                </a:lnTo>
                <a:lnTo>
                  <a:pt x="132081" y="43863"/>
                </a:lnTo>
                <a:lnTo>
                  <a:pt x="78108" y="35920"/>
                </a:lnTo>
                <a:lnTo>
                  <a:pt x="36409" y="25638"/>
                </a:lnTo>
                <a:lnTo>
                  <a:pt x="9525" y="13504"/>
                </a:lnTo>
                <a:lnTo>
                  <a:pt x="0" y="0"/>
                </a:lnTo>
              </a:path>
            </a:pathLst>
          </a:custGeom>
          <a:ln w="9525">
            <a:solidFill>
              <a:srgbClr val="4A7EBB"/>
            </a:solidFill>
          </a:ln>
        </p:spPr>
        <p:txBody>
          <a:bodyPr wrap="square" lIns="0" tIns="0" rIns="0" bIns="0" rtlCol="0"/>
          <a:lstStyle/>
          <a:p>
            <a:endParaRPr sz="1350"/>
          </a:p>
        </p:txBody>
      </p:sp>
      <p:sp>
        <p:nvSpPr>
          <p:cNvPr id="24" name="object 24"/>
          <p:cNvSpPr/>
          <p:nvPr/>
        </p:nvSpPr>
        <p:spPr>
          <a:xfrm>
            <a:off x="3441062" y="3504850"/>
            <a:ext cx="400050" cy="228600"/>
          </a:xfrm>
          <a:custGeom>
            <a:avLst/>
            <a:gdLst/>
            <a:ahLst/>
            <a:cxnLst/>
            <a:rect l="l" t="t" r="r" b="b"/>
            <a:pathLst>
              <a:path w="533400" h="304800">
                <a:moveTo>
                  <a:pt x="0" y="50800"/>
                </a:moveTo>
                <a:lnTo>
                  <a:pt x="36411" y="25161"/>
                </a:lnTo>
                <a:lnTo>
                  <a:pt x="78112" y="14879"/>
                </a:lnTo>
                <a:lnTo>
                  <a:pt x="132087" y="6936"/>
                </a:lnTo>
                <a:lnTo>
                  <a:pt x="195793" y="1814"/>
                </a:lnTo>
                <a:lnTo>
                  <a:pt x="266687" y="0"/>
                </a:lnTo>
                <a:lnTo>
                  <a:pt x="337585" y="1814"/>
                </a:lnTo>
                <a:lnTo>
                  <a:pt x="401292" y="6936"/>
                </a:lnTo>
                <a:lnTo>
                  <a:pt x="455266" y="14879"/>
                </a:lnTo>
                <a:lnTo>
                  <a:pt x="496965" y="25161"/>
                </a:lnTo>
                <a:lnTo>
                  <a:pt x="533374" y="50800"/>
                </a:lnTo>
                <a:lnTo>
                  <a:pt x="533374" y="253987"/>
                </a:lnTo>
                <a:lnTo>
                  <a:pt x="496965" y="279622"/>
                </a:lnTo>
                <a:lnTo>
                  <a:pt x="455266" y="289901"/>
                </a:lnTo>
                <a:lnTo>
                  <a:pt x="401292" y="297841"/>
                </a:lnTo>
                <a:lnTo>
                  <a:pt x="337585" y="302960"/>
                </a:lnTo>
                <a:lnTo>
                  <a:pt x="266687" y="304774"/>
                </a:lnTo>
                <a:lnTo>
                  <a:pt x="195793" y="302960"/>
                </a:lnTo>
                <a:lnTo>
                  <a:pt x="132087" y="297841"/>
                </a:lnTo>
                <a:lnTo>
                  <a:pt x="78112" y="289901"/>
                </a:lnTo>
                <a:lnTo>
                  <a:pt x="36411" y="279622"/>
                </a:lnTo>
                <a:lnTo>
                  <a:pt x="0" y="253987"/>
                </a:lnTo>
                <a:lnTo>
                  <a:pt x="0" y="50800"/>
                </a:lnTo>
                <a:close/>
              </a:path>
            </a:pathLst>
          </a:custGeom>
          <a:ln w="9525">
            <a:solidFill>
              <a:srgbClr val="4A7EBB"/>
            </a:solidFill>
          </a:ln>
        </p:spPr>
        <p:txBody>
          <a:bodyPr wrap="square" lIns="0" tIns="0" rIns="0" bIns="0" rtlCol="0"/>
          <a:lstStyle/>
          <a:p>
            <a:endParaRPr sz="1350"/>
          </a:p>
        </p:txBody>
      </p:sp>
      <p:sp>
        <p:nvSpPr>
          <p:cNvPr id="25" name="object 25"/>
          <p:cNvSpPr txBox="1"/>
          <p:nvPr/>
        </p:nvSpPr>
        <p:spPr>
          <a:xfrm>
            <a:off x="3842206" y="3747772"/>
            <a:ext cx="539115" cy="138499"/>
          </a:xfrm>
          <a:prstGeom prst="rect">
            <a:avLst/>
          </a:prstGeom>
        </p:spPr>
        <p:txBody>
          <a:bodyPr vert="horz" wrap="square" lIns="0" tIns="0" rIns="0" bIns="0" rtlCol="0">
            <a:spAutoFit/>
          </a:bodyPr>
          <a:lstStyle/>
          <a:p>
            <a:pPr marL="9525"/>
            <a:r>
              <a:rPr sz="900" i="1" spc="-34" dirty="0">
                <a:solidFill>
                  <a:srgbClr val="17375E"/>
                </a:solidFill>
                <a:latin typeface="Arial"/>
                <a:cs typeface="Arial"/>
              </a:rPr>
              <a:t>Data</a:t>
            </a:r>
            <a:r>
              <a:rPr sz="900" i="1" spc="-127" dirty="0">
                <a:solidFill>
                  <a:srgbClr val="17375E"/>
                </a:solidFill>
                <a:latin typeface="Arial"/>
                <a:cs typeface="Arial"/>
              </a:rPr>
              <a:t> </a:t>
            </a:r>
            <a:r>
              <a:rPr sz="900" i="1" spc="-26" dirty="0">
                <a:solidFill>
                  <a:srgbClr val="17375E"/>
                </a:solidFill>
                <a:latin typeface="Arial"/>
                <a:cs typeface="Arial"/>
              </a:rPr>
              <a:t>marts</a:t>
            </a:r>
            <a:endParaRPr sz="900">
              <a:latin typeface="Arial"/>
              <a:cs typeface="Arial"/>
            </a:endParaRPr>
          </a:p>
        </p:txBody>
      </p:sp>
      <p:sp>
        <p:nvSpPr>
          <p:cNvPr id="26" name="object 26"/>
          <p:cNvSpPr/>
          <p:nvPr/>
        </p:nvSpPr>
        <p:spPr>
          <a:xfrm>
            <a:off x="3862502" y="3484562"/>
            <a:ext cx="470915" cy="299465"/>
          </a:xfrm>
          <a:prstGeom prst="rect">
            <a:avLst/>
          </a:prstGeom>
          <a:blipFill>
            <a:blip r:embed="rId8" cstate="print"/>
            <a:stretch>
              <a:fillRect/>
            </a:stretch>
          </a:blipFill>
        </p:spPr>
        <p:txBody>
          <a:bodyPr wrap="square" lIns="0" tIns="0" rIns="0" bIns="0" rtlCol="0"/>
          <a:lstStyle/>
          <a:p>
            <a:endParaRPr sz="1350"/>
          </a:p>
        </p:txBody>
      </p:sp>
      <p:sp>
        <p:nvSpPr>
          <p:cNvPr id="27" name="object 27"/>
          <p:cNvSpPr/>
          <p:nvPr/>
        </p:nvSpPr>
        <p:spPr>
          <a:xfrm>
            <a:off x="3898249" y="3504860"/>
            <a:ext cx="400031" cy="228571"/>
          </a:xfrm>
          <a:prstGeom prst="rect">
            <a:avLst/>
          </a:prstGeom>
          <a:blipFill>
            <a:blip r:embed="rId7" cstate="print"/>
            <a:stretch>
              <a:fillRect/>
            </a:stretch>
          </a:blipFill>
        </p:spPr>
        <p:txBody>
          <a:bodyPr wrap="square" lIns="0" tIns="0" rIns="0" bIns="0" rtlCol="0"/>
          <a:lstStyle/>
          <a:p>
            <a:endParaRPr sz="1350"/>
          </a:p>
        </p:txBody>
      </p:sp>
      <p:sp>
        <p:nvSpPr>
          <p:cNvPr id="28" name="object 28"/>
          <p:cNvSpPr/>
          <p:nvPr/>
        </p:nvSpPr>
        <p:spPr>
          <a:xfrm>
            <a:off x="3898248" y="3542950"/>
            <a:ext cx="400050" cy="38100"/>
          </a:xfrm>
          <a:custGeom>
            <a:avLst/>
            <a:gdLst/>
            <a:ahLst/>
            <a:cxnLst/>
            <a:rect l="l" t="t" r="r" b="b"/>
            <a:pathLst>
              <a:path w="533400" h="50800">
                <a:moveTo>
                  <a:pt x="533374" y="0"/>
                </a:moveTo>
                <a:lnTo>
                  <a:pt x="496962" y="25638"/>
                </a:lnTo>
                <a:lnTo>
                  <a:pt x="455261" y="35920"/>
                </a:lnTo>
                <a:lnTo>
                  <a:pt x="401287" y="43863"/>
                </a:lnTo>
                <a:lnTo>
                  <a:pt x="337581" y="48985"/>
                </a:lnTo>
                <a:lnTo>
                  <a:pt x="266687" y="50800"/>
                </a:lnTo>
                <a:lnTo>
                  <a:pt x="195788" y="48985"/>
                </a:lnTo>
                <a:lnTo>
                  <a:pt x="132081" y="43863"/>
                </a:lnTo>
                <a:lnTo>
                  <a:pt x="78108" y="35920"/>
                </a:lnTo>
                <a:lnTo>
                  <a:pt x="36409" y="25638"/>
                </a:lnTo>
                <a:lnTo>
                  <a:pt x="9525" y="13504"/>
                </a:lnTo>
                <a:lnTo>
                  <a:pt x="0" y="0"/>
                </a:lnTo>
              </a:path>
            </a:pathLst>
          </a:custGeom>
          <a:ln w="9525">
            <a:solidFill>
              <a:srgbClr val="4A7EBB"/>
            </a:solidFill>
          </a:ln>
        </p:spPr>
        <p:txBody>
          <a:bodyPr wrap="square" lIns="0" tIns="0" rIns="0" bIns="0" rtlCol="0"/>
          <a:lstStyle/>
          <a:p>
            <a:endParaRPr sz="1350"/>
          </a:p>
        </p:txBody>
      </p:sp>
      <p:sp>
        <p:nvSpPr>
          <p:cNvPr id="29" name="object 29"/>
          <p:cNvSpPr/>
          <p:nvPr/>
        </p:nvSpPr>
        <p:spPr>
          <a:xfrm>
            <a:off x="3898244" y="3504850"/>
            <a:ext cx="400050" cy="228600"/>
          </a:xfrm>
          <a:custGeom>
            <a:avLst/>
            <a:gdLst/>
            <a:ahLst/>
            <a:cxnLst/>
            <a:rect l="l" t="t" r="r" b="b"/>
            <a:pathLst>
              <a:path w="533400" h="304800">
                <a:moveTo>
                  <a:pt x="0" y="50800"/>
                </a:moveTo>
                <a:lnTo>
                  <a:pt x="36411" y="25161"/>
                </a:lnTo>
                <a:lnTo>
                  <a:pt x="78112" y="14879"/>
                </a:lnTo>
                <a:lnTo>
                  <a:pt x="132087" y="6936"/>
                </a:lnTo>
                <a:lnTo>
                  <a:pt x="195793" y="1814"/>
                </a:lnTo>
                <a:lnTo>
                  <a:pt x="266687" y="0"/>
                </a:lnTo>
                <a:lnTo>
                  <a:pt x="337585" y="1814"/>
                </a:lnTo>
                <a:lnTo>
                  <a:pt x="401292" y="6936"/>
                </a:lnTo>
                <a:lnTo>
                  <a:pt x="455266" y="14879"/>
                </a:lnTo>
                <a:lnTo>
                  <a:pt x="496965" y="25161"/>
                </a:lnTo>
                <a:lnTo>
                  <a:pt x="533374" y="50800"/>
                </a:lnTo>
                <a:lnTo>
                  <a:pt x="533374" y="253987"/>
                </a:lnTo>
                <a:lnTo>
                  <a:pt x="496965" y="279622"/>
                </a:lnTo>
                <a:lnTo>
                  <a:pt x="455266" y="289901"/>
                </a:lnTo>
                <a:lnTo>
                  <a:pt x="401292" y="297841"/>
                </a:lnTo>
                <a:lnTo>
                  <a:pt x="337585" y="302960"/>
                </a:lnTo>
                <a:lnTo>
                  <a:pt x="266687" y="304774"/>
                </a:lnTo>
                <a:lnTo>
                  <a:pt x="195793" y="302960"/>
                </a:lnTo>
                <a:lnTo>
                  <a:pt x="132087" y="297841"/>
                </a:lnTo>
                <a:lnTo>
                  <a:pt x="78112" y="289901"/>
                </a:lnTo>
                <a:lnTo>
                  <a:pt x="36411" y="279622"/>
                </a:lnTo>
                <a:lnTo>
                  <a:pt x="0" y="253987"/>
                </a:lnTo>
                <a:lnTo>
                  <a:pt x="0" y="50800"/>
                </a:lnTo>
                <a:close/>
              </a:path>
            </a:pathLst>
          </a:custGeom>
          <a:ln w="9525">
            <a:solidFill>
              <a:srgbClr val="4A7EBB"/>
            </a:solidFill>
          </a:ln>
        </p:spPr>
        <p:txBody>
          <a:bodyPr wrap="square" lIns="0" tIns="0" rIns="0" bIns="0" rtlCol="0"/>
          <a:lstStyle/>
          <a:p>
            <a:endParaRPr sz="1350"/>
          </a:p>
        </p:txBody>
      </p:sp>
      <p:sp>
        <p:nvSpPr>
          <p:cNvPr id="30" name="object 30"/>
          <p:cNvSpPr/>
          <p:nvPr/>
        </p:nvSpPr>
        <p:spPr>
          <a:xfrm>
            <a:off x="4319702" y="3484562"/>
            <a:ext cx="470915" cy="299465"/>
          </a:xfrm>
          <a:prstGeom prst="rect">
            <a:avLst/>
          </a:prstGeom>
          <a:blipFill>
            <a:blip r:embed="rId9" cstate="print"/>
            <a:stretch>
              <a:fillRect/>
            </a:stretch>
          </a:blipFill>
        </p:spPr>
        <p:txBody>
          <a:bodyPr wrap="square" lIns="0" tIns="0" rIns="0" bIns="0" rtlCol="0"/>
          <a:lstStyle/>
          <a:p>
            <a:endParaRPr sz="1350"/>
          </a:p>
        </p:txBody>
      </p:sp>
      <p:sp>
        <p:nvSpPr>
          <p:cNvPr id="31" name="object 31"/>
          <p:cNvSpPr/>
          <p:nvPr/>
        </p:nvSpPr>
        <p:spPr>
          <a:xfrm>
            <a:off x="4355430" y="3504860"/>
            <a:ext cx="400031" cy="228571"/>
          </a:xfrm>
          <a:prstGeom prst="rect">
            <a:avLst/>
          </a:prstGeom>
          <a:blipFill>
            <a:blip r:embed="rId7" cstate="print"/>
            <a:stretch>
              <a:fillRect/>
            </a:stretch>
          </a:blipFill>
        </p:spPr>
        <p:txBody>
          <a:bodyPr wrap="square" lIns="0" tIns="0" rIns="0" bIns="0" rtlCol="0"/>
          <a:lstStyle/>
          <a:p>
            <a:endParaRPr sz="1350"/>
          </a:p>
        </p:txBody>
      </p:sp>
      <p:sp>
        <p:nvSpPr>
          <p:cNvPr id="32" name="object 32"/>
          <p:cNvSpPr/>
          <p:nvPr/>
        </p:nvSpPr>
        <p:spPr>
          <a:xfrm>
            <a:off x="4355430" y="3542950"/>
            <a:ext cx="400050" cy="38100"/>
          </a:xfrm>
          <a:custGeom>
            <a:avLst/>
            <a:gdLst/>
            <a:ahLst/>
            <a:cxnLst/>
            <a:rect l="l" t="t" r="r" b="b"/>
            <a:pathLst>
              <a:path w="533400" h="50800">
                <a:moveTo>
                  <a:pt x="533374" y="0"/>
                </a:moveTo>
                <a:lnTo>
                  <a:pt x="496962" y="25638"/>
                </a:lnTo>
                <a:lnTo>
                  <a:pt x="455261" y="35920"/>
                </a:lnTo>
                <a:lnTo>
                  <a:pt x="401287" y="43863"/>
                </a:lnTo>
                <a:lnTo>
                  <a:pt x="337581" y="48985"/>
                </a:lnTo>
                <a:lnTo>
                  <a:pt x="266687" y="50800"/>
                </a:lnTo>
                <a:lnTo>
                  <a:pt x="195788" y="48985"/>
                </a:lnTo>
                <a:lnTo>
                  <a:pt x="132081" y="43863"/>
                </a:lnTo>
                <a:lnTo>
                  <a:pt x="78108" y="35920"/>
                </a:lnTo>
                <a:lnTo>
                  <a:pt x="36409" y="25638"/>
                </a:lnTo>
                <a:lnTo>
                  <a:pt x="9525" y="13504"/>
                </a:lnTo>
                <a:lnTo>
                  <a:pt x="0" y="0"/>
                </a:lnTo>
              </a:path>
            </a:pathLst>
          </a:custGeom>
          <a:ln w="9525">
            <a:solidFill>
              <a:srgbClr val="4A7EBB"/>
            </a:solidFill>
          </a:ln>
        </p:spPr>
        <p:txBody>
          <a:bodyPr wrap="square" lIns="0" tIns="0" rIns="0" bIns="0" rtlCol="0"/>
          <a:lstStyle/>
          <a:p>
            <a:endParaRPr sz="1350"/>
          </a:p>
        </p:txBody>
      </p:sp>
      <p:sp>
        <p:nvSpPr>
          <p:cNvPr id="33" name="object 33"/>
          <p:cNvSpPr/>
          <p:nvPr/>
        </p:nvSpPr>
        <p:spPr>
          <a:xfrm>
            <a:off x="4355426" y="3504850"/>
            <a:ext cx="400050" cy="228600"/>
          </a:xfrm>
          <a:custGeom>
            <a:avLst/>
            <a:gdLst/>
            <a:ahLst/>
            <a:cxnLst/>
            <a:rect l="l" t="t" r="r" b="b"/>
            <a:pathLst>
              <a:path w="533400" h="304800">
                <a:moveTo>
                  <a:pt x="0" y="50800"/>
                </a:moveTo>
                <a:lnTo>
                  <a:pt x="36411" y="25161"/>
                </a:lnTo>
                <a:lnTo>
                  <a:pt x="78112" y="14879"/>
                </a:lnTo>
                <a:lnTo>
                  <a:pt x="132087" y="6936"/>
                </a:lnTo>
                <a:lnTo>
                  <a:pt x="195793" y="1814"/>
                </a:lnTo>
                <a:lnTo>
                  <a:pt x="266687" y="0"/>
                </a:lnTo>
                <a:lnTo>
                  <a:pt x="337585" y="1814"/>
                </a:lnTo>
                <a:lnTo>
                  <a:pt x="401292" y="6936"/>
                </a:lnTo>
                <a:lnTo>
                  <a:pt x="455266" y="14879"/>
                </a:lnTo>
                <a:lnTo>
                  <a:pt x="496965" y="25161"/>
                </a:lnTo>
                <a:lnTo>
                  <a:pt x="533374" y="50800"/>
                </a:lnTo>
                <a:lnTo>
                  <a:pt x="533374" y="253987"/>
                </a:lnTo>
                <a:lnTo>
                  <a:pt x="496965" y="279622"/>
                </a:lnTo>
                <a:lnTo>
                  <a:pt x="455266" y="289901"/>
                </a:lnTo>
                <a:lnTo>
                  <a:pt x="401292" y="297841"/>
                </a:lnTo>
                <a:lnTo>
                  <a:pt x="337585" y="302960"/>
                </a:lnTo>
                <a:lnTo>
                  <a:pt x="266687" y="304774"/>
                </a:lnTo>
                <a:lnTo>
                  <a:pt x="195793" y="302960"/>
                </a:lnTo>
                <a:lnTo>
                  <a:pt x="132087" y="297841"/>
                </a:lnTo>
                <a:lnTo>
                  <a:pt x="78112" y="289901"/>
                </a:lnTo>
                <a:lnTo>
                  <a:pt x="36411" y="279622"/>
                </a:lnTo>
                <a:lnTo>
                  <a:pt x="0" y="253987"/>
                </a:lnTo>
                <a:lnTo>
                  <a:pt x="0" y="50800"/>
                </a:lnTo>
                <a:close/>
              </a:path>
            </a:pathLst>
          </a:custGeom>
          <a:ln w="9525">
            <a:solidFill>
              <a:srgbClr val="4A7EBB"/>
            </a:solidFill>
          </a:ln>
        </p:spPr>
        <p:txBody>
          <a:bodyPr wrap="square" lIns="0" tIns="0" rIns="0" bIns="0" rtlCol="0"/>
          <a:lstStyle/>
          <a:p>
            <a:endParaRPr sz="1350"/>
          </a:p>
        </p:txBody>
      </p:sp>
      <p:sp>
        <p:nvSpPr>
          <p:cNvPr id="34" name="object 34"/>
          <p:cNvSpPr/>
          <p:nvPr/>
        </p:nvSpPr>
        <p:spPr>
          <a:xfrm>
            <a:off x="1101015" y="2127822"/>
            <a:ext cx="329183" cy="388619"/>
          </a:xfrm>
          <a:prstGeom prst="rect">
            <a:avLst/>
          </a:prstGeom>
          <a:blipFill>
            <a:blip r:embed="rId10" cstate="print"/>
            <a:stretch>
              <a:fillRect/>
            </a:stretch>
          </a:blipFill>
        </p:spPr>
        <p:txBody>
          <a:bodyPr wrap="square" lIns="0" tIns="0" rIns="0" bIns="0" rtlCol="0"/>
          <a:lstStyle/>
          <a:p>
            <a:endParaRPr sz="1350"/>
          </a:p>
        </p:txBody>
      </p:sp>
      <p:sp>
        <p:nvSpPr>
          <p:cNvPr id="35" name="object 35"/>
          <p:cNvSpPr/>
          <p:nvPr/>
        </p:nvSpPr>
        <p:spPr>
          <a:xfrm>
            <a:off x="1137066" y="2148405"/>
            <a:ext cx="257441" cy="317744"/>
          </a:xfrm>
          <a:prstGeom prst="rect">
            <a:avLst/>
          </a:prstGeom>
          <a:blipFill>
            <a:blip r:embed="rId11" cstate="print"/>
            <a:stretch>
              <a:fillRect/>
            </a:stretch>
          </a:blipFill>
        </p:spPr>
        <p:txBody>
          <a:bodyPr wrap="square" lIns="0" tIns="0" rIns="0" bIns="0" rtlCol="0"/>
          <a:lstStyle/>
          <a:p>
            <a:endParaRPr sz="1350"/>
          </a:p>
        </p:txBody>
      </p:sp>
      <p:sp>
        <p:nvSpPr>
          <p:cNvPr id="36" name="object 36"/>
          <p:cNvSpPr/>
          <p:nvPr/>
        </p:nvSpPr>
        <p:spPr>
          <a:xfrm>
            <a:off x="1137062" y="2201362"/>
            <a:ext cx="257651" cy="53340"/>
          </a:xfrm>
          <a:custGeom>
            <a:avLst/>
            <a:gdLst/>
            <a:ahLst/>
            <a:cxnLst/>
            <a:rect l="l" t="t" r="r" b="b"/>
            <a:pathLst>
              <a:path w="343534" h="71119">
                <a:moveTo>
                  <a:pt x="343268" y="0"/>
                </a:moveTo>
                <a:lnTo>
                  <a:pt x="329779" y="27486"/>
                </a:lnTo>
                <a:lnTo>
                  <a:pt x="292995" y="49931"/>
                </a:lnTo>
                <a:lnTo>
                  <a:pt x="238437" y="65063"/>
                </a:lnTo>
                <a:lnTo>
                  <a:pt x="171627" y="70612"/>
                </a:lnTo>
                <a:lnTo>
                  <a:pt x="104820" y="65063"/>
                </a:lnTo>
                <a:lnTo>
                  <a:pt x="50266" y="49931"/>
                </a:lnTo>
                <a:lnTo>
                  <a:pt x="13486" y="27486"/>
                </a:lnTo>
                <a:lnTo>
                  <a:pt x="0" y="0"/>
                </a:lnTo>
              </a:path>
            </a:pathLst>
          </a:custGeom>
          <a:ln w="9525">
            <a:solidFill>
              <a:srgbClr val="000000"/>
            </a:solidFill>
          </a:ln>
        </p:spPr>
        <p:txBody>
          <a:bodyPr wrap="square" lIns="0" tIns="0" rIns="0" bIns="0" rtlCol="0"/>
          <a:lstStyle/>
          <a:p>
            <a:endParaRPr sz="1350"/>
          </a:p>
        </p:txBody>
      </p:sp>
      <p:sp>
        <p:nvSpPr>
          <p:cNvPr id="37" name="object 37"/>
          <p:cNvSpPr/>
          <p:nvPr/>
        </p:nvSpPr>
        <p:spPr>
          <a:xfrm>
            <a:off x="1137059" y="2148403"/>
            <a:ext cx="257651" cy="318135"/>
          </a:xfrm>
          <a:custGeom>
            <a:avLst/>
            <a:gdLst/>
            <a:ahLst/>
            <a:cxnLst/>
            <a:rect l="l" t="t" r="r" b="b"/>
            <a:pathLst>
              <a:path w="343534" h="424180">
                <a:moveTo>
                  <a:pt x="0" y="70612"/>
                </a:moveTo>
                <a:lnTo>
                  <a:pt x="13488" y="43125"/>
                </a:lnTo>
                <a:lnTo>
                  <a:pt x="50272" y="20680"/>
                </a:lnTo>
                <a:lnTo>
                  <a:pt x="104830" y="5548"/>
                </a:lnTo>
                <a:lnTo>
                  <a:pt x="171640" y="0"/>
                </a:lnTo>
                <a:lnTo>
                  <a:pt x="238448" y="5548"/>
                </a:lnTo>
                <a:lnTo>
                  <a:pt x="293001" y="20680"/>
                </a:lnTo>
                <a:lnTo>
                  <a:pt x="329781" y="43125"/>
                </a:lnTo>
                <a:lnTo>
                  <a:pt x="343268" y="70612"/>
                </a:lnTo>
                <a:lnTo>
                  <a:pt x="343268" y="353060"/>
                </a:lnTo>
                <a:lnTo>
                  <a:pt x="329781" y="380539"/>
                </a:lnTo>
                <a:lnTo>
                  <a:pt x="293001" y="402980"/>
                </a:lnTo>
                <a:lnTo>
                  <a:pt x="238448" y="418110"/>
                </a:lnTo>
                <a:lnTo>
                  <a:pt x="171640" y="423659"/>
                </a:lnTo>
                <a:lnTo>
                  <a:pt x="104830" y="418110"/>
                </a:lnTo>
                <a:lnTo>
                  <a:pt x="50272" y="402980"/>
                </a:lnTo>
                <a:lnTo>
                  <a:pt x="13488" y="380539"/>
                </a:lnTo>
                <a:lnTo>
                  <a:pt x="0" y="353060"/>
                </a:lnTo>
                <a:lnTo>
                  <a:pt x="0" y="70612"/>
                </a:lnTo>
                <a:close/>
              </a:path>
            </a:pathLst>
          </a:custGeom>
          <a:ln w="9525">
            <a:solidFill>
              <a:srgbClr val="000000"/>
            </a:solidFill>
          </a:ln>
        </p:spPr>
        <p:txBody>
          <a:bodyPr wrap="square" lIns="0" tIns="0" rIns="0" bIns="0" rtlCol="0"/>
          <a:lstStyle/>
          <a:p>
            <a:endParaRPr sz="1350"/>
          </a:p>
        </p:txBody>
      </p:sp>
      <p:sp>
        <p:nvSpPr>
          <p:cNvPr id="38" name="object 38"/>
          <p:cNvSpPr/>
          <p:nvPr/>
        </p:nvSpPr>
        <p:spPr>
          <a:xfrm>
            <a:off x="1101015" y="2722182"/>
            <a:ext cx="329183" cy="394334"/>
          </a:xfrm>
          <a:prstGeom prst="rect">
            <a:avLst/>
          </a:prstGeom>
          <a:blipFill>
            <a:blip r:embed="rId12" cstate="print"/>
            <a:stretch>
              <a:fillRect/>
            </a:stretch>
          </a:blipFill>
        </p:spPr>
        <p:txBody>
          <a:bodyPr wrap="square" lIns="0" tIns="0" rIns="0" bIns="0" rtlCol="0"/>
          <a:lstStyle/>
          <a:p>
            <a:endParaRPr sz="1350"/>
          </a:p>
        </p:txBody>
      </p:sp>
      <p:sp>
        <p:nvSpPr>
          <p:cNvPr id="39" name="object 39"/>
          <p:cNvSpPr/>
          <p:nvPr/>
        </p:nvSpPr>
        <p:spPr>
          <a:xfrm>
            <a:off x="1137066" y="2742468"/>
            <a:ext cx="257441" cy="324041"/>
          </a:xfrm>
          <a:prstGeom prst="rect">
            <a:avLst/>
          </a:prstGeom>
          <a:blipFill>
            <a:blip r:embed="rId13" cstate="print"/>
            <a:stretch>
              <a:fillRect/>
            </a:stretch>
          </a:blipFill>
        </p:spPr>
        <p:txBody>
          <a:bodyPr wrap="square" lIns="0" tIns="0" rIns="0" bIns="0" rtlCol="0"/>
          <a:lstStyle/>
          <a:p>
            <a:endParaRPr sz="1350"/>
          </a:p>
        </p:txBody>
      </p:sp>
      <p:sp>
        <p:nvSpPr>
          <p:cNvPr id="40" name="object 40"/>
          <p:cNvSpPr/>
          <p:nvPr/>
        </p:nvSpPr>
        <p:spPr>
          <a:xfrm>
            <a:off x="1137062" y="2796476"/>
            <a:ext cx="257651" cy="54293"/>
          </a:xfrm>
          <a:custGeom>
            <a:avLst/>
            <a:gdLst/>
            <a:ahLst/>
            <a:cxnLst/>
            <a:rect l="l" t="t" r="r" b="b"/>
            <a:pathLst>
              <a:path w="343534" h="72389">
                <a:moveTo>
                  <a:pt x="343268" y="0"/>
                </a:moveTo>
                <a:lnTo>
                  <a:pt x="329779" y="28026"/>
                </a:lnTo>
                <a:lnTo>
                  <a:pt x="292995" y="50915"/>
                </a:lnTo>
                <a:lnTo>
                  <a:pt x="238437" y="66349"/>
                </a:lnTo>
                <a:lnTo>
                  <a:pt x="171627" y="72009"/>
                </a:lnTo>
                <a:lnTo>
                  <a:pt x="104820" y="66349"/>
                </a:lnTo>
                <a:lnTo>
                  <a:pt x="50266" y="50915"/>
                </a:lnTo>
                <a:lnTo>
                  <a:pt x="13486" y="28026"/>
                </a:lnTo>
                <a:lnTo>
                  <a:pt x="0" y="0"/>
                </a:lnTo>
              </a:path>
            </a:pathLst>
          </a:custGeom>
          <a:ln w="9524">
            <a:solidFill>
              <a:srgbClr val="000000"/>
            </a:solidFill>
          </a:ln>
        </p:spPr>
        <p:txBody>
          <a:bodyPr wrap="square" lIns="0" tIns="0" rIns="0" bIns="0" rtlCol="0"/>
          <a:lstStyle/>
          <a:p>
            <a:endParaRPr sz="1350"/>
          </a:p>
        </p:txBody>
      </p:sp>
      <p:sp>
        <p:nvSpPr>
          <p:cNvPr id="41" name="object 41"/>
          <p:cNvSpPr/>
          <p:nvPr/>
        </p:nvSpPr>
        <p:spPr>
          <a:xfrm>
            <a:off x="1137059" y="2742468"/>
            <a:ext cx="257651" cy="324326"/>
          </a:xfrm>
          <a:custGeom>
            <a:avLst/>
            <a:gdLst/>
            <a:ahLst/>
            <a:cxnLst/>
            <a:rect l="l" t="t" r="r" b="b"/>
            <a:pathLst>
              <a:path w="343534" h="432435">
                <a:moveTo>
                  <a:pt x="0" y="72009"/>
                </a:moveTo>
                <a:lnTo>
                  <a:pt x="13488" y="43982"/>
                </a:lnTo>
                <a:lnTo>
                  <a:pt x="50272" y="21093"/>
                </a:lnTo>
                <a:lnTo>
                  <a:pt x="104830" y="5659"/>
                </a:lnTo>
                <a:lnTo>
                  <a:pt x="171640" y="0"/>
                </a:lnTo>
                <a:lnTo>
                  <a:pt x="238448" y="5659"/>
                </a:lnTo>
                <a:lnTo>
                  <a:pt x="293001" y="21093"/>
                </a:lnTo>
                <a:lnTo>
                  <a:pt x="329781" y="43982"/>
                </a:lnTo>
                <a:lnTo>
                  <a:pt x="343268" y="72009"/>
                </a:lnTo>
                <a:lnTo>
                  <a:pt x="343268" y="360045"/>
                </a:lnTo>
                <a:lnTo>
                  <a:pt x="329781" y="388071"/>
                </a:lnTo>
                <a:lnTo>
                  <a:pt x="293001" y="410960"/>
                </a:lnTo>
                <a:lnTo>
                  <a:pt x="238448" y="426394"/>
                </a:lnTo>
                <a:lnTo>
                  <a:pt x="171640" y="432054"/>
                </a:lnTo>
                <a:lnTo>
                  <a:pt x="104830" y="426394"/>
                </a:lnTo>
                <a:lnTo>
                  <a:pt x="50272" y="410960"/>
                </a:lnTo>
                <a:lnTo>
                  <a:pt x="13488" y="388071"/>
                </a:lnTo>
                <a:lnTo>
                  <a:pt x="0" y="360045"/>
                </a:lnTo>
                <a:lnTo>
                  <a:pt x="0" y="72009"/>
                </a:lnTo>
                <a:close/>
              </a:path>
            </a:pathLst>
          </a:custGeom>
          <a:ln w="9525">
            <a:solidFill>
              <a:srgbClr val="000000"/>
            </a:solidFill>
          </a:ln>
        </p:spPr>
        <p:txBody>
          <a:bodyPr wrap="square" lIns="0" tIns="0" rIns="0" bIns="0" rtlCol="0"/>
          <a:lstStyle/>
          <a:p>
            <a:endParaRPr sz="1350"/>
          </a:p>
        </p:txBody>
      </p:sp>
      <p:sp>
        <p:nvSpPr>
          <p:cNvPr id="42" name="object 42"/>
          <p:cNvSpPr/>
          <p:nvPr/>
        </p:nvSpPr>
        <p:spPr>
          <a:xfrm>
            <a:off x="1101015" y="3454844"/>
            <a:ext cx="329183" cy="395477"/>
          </a:xfrm>
          <a:prstGeom prst="rect">
            <a:avLst/>
          </a:prstGeom>
          <a:blipFill>
            <a:blip r:embed="rId14" cstate="print"/>
            <a:stretch>
              <a:fillRect/>
            </a:stretch>
          </a:blipFill>
        </p:spPr>
        <p:txBody>
          <a:bodyPr wrap="square" lIns="0" tIns="0" rIns="0" bIns="0" rtlCol="0"/>
          <a:lstStyle/>
          <a:p>
            <a:endParaRPr sz="1350"/>
          </a:p>
        </p:txBody>
      </p:sp>
      <p:sp>
        <p:nvSpPr>
          <p:cNvPr id="43" name="object 43"/>
          <p:cNvSpPr/>
          <p:nvPr/>
        </p:nvSpPr>
        <p:spPr>
          <a:xfrm>
            <a:off x="1137059" y="3475904"/>
            <a:ext cx="257453" cy="324040"/>
          </a:xfrm>
          <a:prstGeom prst="rect">
            <a:avLst/>
          </a:prstGeom>
          <a:blipFill>
            <a:blip r:embed="rId15" cstate="print"/>
            <a:stretch>
              <a:fillRect/>
            </a:stretch>
          </a:blipFill>
        </p:spPr>
        <p:txBody>
          <a:bodyPr wrap="square" lIns="0" tIns="0" rIns="0" bIns="0" rtlCol="0"/>
          <a:lstStyle/>
          <a:p>
            <a:endParaRPr sz="1350"/>
          </a:p>
        </p:txBody>
      </p:sp>
      <p:sp>
        <p:nvSpPr>
          <p:cNvPr id="44" name="object 44"/>
          <p:cNvSpPr/>
          <p:nvPr/>
        </p:nvSpPr>
        <p:spPr>
          <a:xfrm>
            <a:off x="1351608" y="3757035"/>
            <a:ext cx="42905" cy="42908"/>
          </a:xfrm>
          <a:prstGeom prst="rect">
            <a:avLst/>
          </a:prstGeom>
          <a:blipFill>
            <a:blip r:embed="rId16" cstate="print"/>
            <a:stretch>
              <a:fillRect/>
            </a:stretch>
          </a:blipFill>
        </p:spPr>
        <p:txBody>
          <a:bodyPr wrap="square" lIns="0" tIns="0" rIns="0" bIns="0" rtlCol="0"/>
          <a:lstStyle/>
          <a:p>
            <a:endParaRPr sz="1350"/>
          </a:p>
        </p:txBody>
      </p:sp>
      <p:sp>
        <p:nvSpPr>
          <p:cNvPr id="45" name="object 45"/>
          <p:cNvSpPr/>
          <p:nvPr/>
        </p:nvSpPr>
        <p:spPr>
          <a:xfrm>
            <a:off x="1137063" y="3475902"/>
            <a:ext cx="257651" cy="324326"/>
          </a:xfrm>
          <a:custGeom>
            <a:avLst/>
            <a:gdLst/>
            <a:ahLst/>
            <a:cxnLst/>
            <a:rect l="l" t="t" r="r" b="b"/>
            <a:pathLst>
              <a:path w="343534" h="432435">
                <a:moveTo>
                  <a:pt x="286054" y="432054"/>
                </a:moveTo>
                <a:lnTo>
                  <a:pt x="297497" y="386283"/>
                </a:lnTo>
                <a:lnTo>
                  <a:pt x="343268" y="374840"/>
                </a:lnTo>
                <a:lnTo>
                  <a:pt x="286054" y="432054"/>
                </a:lnTo>
                <a:lnTo>
                  <a:pt x="0" y="432054"/>
                </a:lnTo>
                <a:lnTo>
                  <a:pt x="0" y="0"/>
                </a:lnTo>
                <a:lnTo>
                  <a:pt x="343268" y="0"/>
                </a:lnTo>
                <a:lnTo>
                  <a:pt x="343268" y="374840"/>
                </a:lnTo>
              </a:path>
            </a:pathLst>
          </a:custGeom>
          <a:ln w="9525">
            <a:solidFill>
              <a:srgbClr val="7D60A0"/>
            </a:solidFill>
          </a:ln>
        </p:spPr>
        <p:txBody>
          <a:bodyPr wrap="square" lIns="0" tIns="0" rIns="0" bIns="0" rtlCol="0"/>
          <a:lstStyle/>
          <a:p>
            <a:endParaRPr sz="1350"/>
          </a:p>
        </p:txBody>
      </p:sp>
      <p:sp>
        <p:nvSpPr>
          <p:cNvPr id="46" name="object 46"/>
          <p:cNvSpPr txBox="1"/>
          <p:nvPr/>
        </p:nvSpPr>
        <p:spPr>
          <a:xfrm>
            <a:off x="908457" y="3881380"/>
            <a:ext cx="641033" cy="138499"/>
          </a:xfrm>
          <a:prstGeom prst="rect">
            <a:avLst/>
          </a:prstGeom>
        </p:spPr>
        <p:txBody>
          <a:bodyPr vert="horz" wrap="square" lIns="0" tIns="0" rIns="0" bIns="0" rtlCol="0">
            <a:spAutoFit/>
          </a:bodyPr>
          <a:lstStyle/>
          <a:p>
            <a:pPr marL="9525"/>
            <a:r>
              <a:rPr sz="900" i="1" spc="-34" dirty="0">
                <a:solidFill>
                  <a:srgbClr val="17375E"/>
                </a:solidFill>
                <a:latin typeface="Arial"/>
                <a:cs typeface="Arial"/>
              </a:rPr>
              <a:t>Data</a:t>
            </a:r>
            <a:r>
              <a:rPr sz="900" i="1" spc="86" dirty="0">
                <a:solidFill>
                  <a:srgbClr val="17375E"/>
                </a:solidFill>
                <a:latin typeface="Arial"/>
                <a:cs typeface="Arial"/>
              </a:rPr>
              <a:t> </a:t>
            </a:r>
            <a:r>
              <a:rPr sz="900" i="1" spc="-64" dirty="0">
                <a:solidFill>
                  <a:srgbClr val="17375E"/>
                </a:solidFill>
                <a:latin typeface="Arial"/>
                <a:cs typeface="Arial"/>
              </a:rPr>
              <a:t>sources</a:t>
            </a:r>
            <a:endParaRPr sz="900">
              <a:latin typeface="Arial"/>
              <a:cs typeface="Arial"/>
            </a:endParaRPr>
          </a:p>
        </p:txBody>
      </p:sp>
      <p:sp>
        <p:nvSpPr>
          <p:cNvPr id="47" name="object 47"/>
          <p:cNvSpPr/>
          <p:nvPr/>
        </p:nvSpPr>
        <p:spPr>
          <a:xfrm>
            <a:off x="3644833" y="3008443"/>
            <a:ext cx="307181" cy="490538"/>
          </a:xfrm>
          <a:custGeom>
            <a:avLst/>
            <a:gdLst/>
            <a:ahLst/>
            <a:cxnLst/>
            <a:rect l="l" t="t" r="r" b="b"/>
            <a:pathLst>
              <a:path w="409575" h="654050">
                <a:moveTo>
                  <a:pt x="409079" y="0"/>
                </a:moveTo>
                <a:lnTo>
                  <a:pt x="0" y="653884"/>
                </a:lnTo>
              </a:path>
            </a:pathLst>
          </a:custGeom>
          <a:ln w="9525">
            <a:solidFill>
              <a:srgbClr val="4A7EBB"/>
            </a:solidFill>
          </a:ln>
        </p:spPr>
        <p:txBody>
          <a:bodyPr wrap="square" lIns="0" tIns="0" rIns="0" bIns="0" rtlCol="0"/>
          <a:lstStyle/>
          <a:p>
            <a:endParaRPr sz="1350"/>
          </a:p>
        </p:txBody>
      </p:sp>
      <p:sp>
        <p:nvSpPr>
          <p:cNvPr id="48" name="object 48"/>
          <p:cNvSpPr/>
          <p:nvPr/>
        </p:nvSpPr>
        <p:spPr>
          <a:xfrm>
            <a:off x="3644829" y="3432725"/>
            <a:ext cx="58579" cy="66199"/>
          </a:xfrm>
          <a:custGeom>
            <a:avLst/>
            <a:gdLst/>
            <a:ahLst/>
            <a:cxnLst/>
            <a:rect l="l" t="t" r="r" b="b"/>
            <a:pathLst>
              <a:path w="78104" h="88264">
                <a:moveTo>
                  <a:pt x="2730" y="0"/>
                </a:moveTo>
                <a:lnTo>
                  <a:pt x="0" y="88176"/>
                </a:lnTo>
                <a:lnTo>
                  <a:pt x="78104" y="47142"/>
                </a:lnTo>
              </a:path>
            </a:pathLst>
          </a:custGeom>
          <a:ln w="9525">
            <a:solidFill>
              <a:srgbClr val="4A7EBB"/>
            </a:solidFill>
          </a:ln>
        </p:spPr>
        <p:txBody>
          <a:bodyPr wrap="square" lIns="0" tIns="0" rIns="0" bIns="0" rtlCol="0"/>
          <a:lstStyle/>
          <a:p>
            <a:endParaRPr sz="1350"/>
          </a:p>
        </p:txBody>
      </p:sp>
      <p:sp>
        <p:nvSpPr>
          <p:cNvPr id="49" name="object 49"/>
          <p:cNvSpPr/>
          <p:nvPr/>
        </p:nvSpPr>
        <p:spPr>
          <a:xfrm>
            <a:off x="3893069" y="3008441"/>
            <a:ext cx="58579" cy="66199"/>
          </a:xfrm>
          <a:custGeom>
            <a:avLst/>
            <a:gdLst/>
            <a:ahLst/>
            <a:cxnLst/>
            <a:rect l="l" t="t" r="r" b="b"/>
            <a:pathLst>
              <a:path w="78104" h="88264">
                <a:moveTo>
                  <a:pt x="75361" y="88176"/>
                </a:moveTo>
                <a:lnTo>
                  <a:pt x="78092" y="0"/>
                </a:lnTo>
                <a:lnTo>
                  <a:pt x="0" y="41020"/>
                </a:lnTo>
              </a:path>
            </a:pathLst>
          </a:custGeom>
          <a:ln w="9525">
            <a:solidFill>
              <a:srgbClr val="4A7EBB"/>
            </a:solidFill>
          </a:ln>
        </p:spPr>
        <p:txBody>
          <a:bodyPr wrap="square" lIns="0" tIns="0" rIns="0" bIns="0" rtlCol="0"/>
          <a:lstStyle/>
          <a:p>
            <a:endParaRPr sz="1350"/>
          </a:p>
        </p:txBody>
      </p:sp>
      <p:sp>
        <p:nvSpPr>
          <p:cNvPr id="50" name="object 50"/>
          <p:cNvSpPr/>
          <p:nvPr/>
        </p:nvSpPr>
        <p:spPr>
          <a:xfrm>
            <a:off x="4099045" y="3252941"/>
            <a:ext cx="27146" cy="245269"/>
          </a:xfrm>
          <a:custGeom>
            <a:avLst/>
            <a:gdLst/>
            <a:ahLst/>
            <a:cxnLst/>
            <a:rect l="l" t="t" r="r" b="b"/>
            <a:pathLst>
              <a:path w="36195" h="327025">
                <a:moveTo>
                  <a:pt x="36195" y="0"/>
                </a:moveTo>
                <a:lnTo>
                  <a:pt x="0" y="326517"/>
                </a:lnTo>
              </a:path>
            </a:pathLst>
          </a:custGeom>
          <a:ln w="9525">
            <a:solidFill>
              <a:srgbClr val="4A7EBB"/>
            </a:solidFill>
          </a:ln>
        </p:spPr>
        <p:txBody>
          <a:bodyPr wrap="square" lIns="0" tIns="0" rIns="0" bIns="0" rtlCol="0"/>
          <a:lstStyle/>
          <a:p>
            <a:endParaRPr sz="1350"/>
          </a:p>
        </p:txBody>
      </p:sp>
      <p:sp>
        <p:nvSpPr>
          <p:cNvPr id="51" name="object 51"/>
          <p:cNvSpPr/>
          <p:nvPr/>
        </p:nvSpPr>
        <p:spPr>
          <a:xfrm>
            <a:off x="4072211" y="3437344"/>
            <a:ext cx="66675" cy="60484"/>
          </a:xfrm>
          <a:custGeom>
            <a:avLst/>
            <a:gdLst/>
            <a:ahLst/>
            <a:cxnLst/>
            <a:rect l="l" t="t" r="r" b="b"/>
            <a:pathLst>
              <a:path w="88900" h="80645">
                <a:moveTo>
                  <a:pt x="88353" y="9804"/>
                </a:moveTo>
                <a:lnTo>
                  <a:pt x="35775" y="80645"/>
                </a:lnTo>
                <a:lnTo>
                  <a:pt x="0" y="0"/>
                </a:lnTo>
              </a:path>
            </a:pathLst>
          </a:custGeom>
          <a:ln w="9525">
            <a:solidFill>
              <a:srgbClr val="4A7EBB"/>
            </a:solidFill>
          </a:ln>
        </p:spPr>
        <p:txBody>
          <a:bodyPr wrap="square" lIns="0" tIns="0" rIns="0" bIns="0" rtlCol="0"/>
          <a:lstStyle/>
          <a:p>
            <a:endParaRPr sz="1350"/>
          </a:p>
        </p:txBody>
      </p:sp>
      <p:sp>
        <p:nvSpPr>
          <p:cNvPr id="52" name="object 52"/>
          <p:cNvSpPr/>
          <p:nvPr/>
        </p:nvSpPr>
        <p:spPr>
          <a:xfrm>
            <a:off x="4086762" y="3252941"/>
            <a:ext cx="66675" cy="60484"/>
          </a:xfrm>
          <a:custGeom>
            <a:avLst/>
            <a:gdLst/>
            <a:ahLst/>
            <a:cxnLst/>
            <a:rect l="l" t="t" r="r" b="b"/>
            <a:pathLst>
              <a:path w="88900" h="80645">
                <a:moveTo>
                  <a:pt x="0" y="70840"/>
                </a:moveTo>
                <a:lnTo>
                  <a:pt x="52577" y="0"/>
                </a:lnTo>
                <a:lnTo>
                  <a:pt x="88353" y="80632"/>
                </a:lnTo>
              </a:path>
            </a:pathLst>
          </a:custGeom>
          <a:ln w="9525">
            <a:solidFill>
              <a:srgbClr val="4A7EBB"/>
            </a:solidFill>
          </a:ln>
        </p:spPr>
        <p:txBody>
          <a:bodyPr wrap="square" lIns="0" tIns="0" rIns="0" bIns="0" rtlCol="0"/>
          <a:lstStyle/>
          <a:p>
            <a:endParaRPr sz="1350"/>
          </a:p>
        </p:txBody>
      </p:sp>
      <p:sp>
        <p:nvSpPr>
          <p:cNvPr id="53" name="object 53"/>
          <p:cNvSpPr/>
          <p:nvPr/>
        </p:nvSpPr>
        <p:spPr>
          <a:xfrm>
            <a:off x="4453651" y="3252469"/>
            <a:ext cx="99536" cy="246221"/>
          </a:xfrm>
          <a:custGeom>
            <a:avLst/>
            <a:gdLst/>
            <a:ahLst/>
            <a:cxnLst/>
            <a:rect l="l" t="t" r="r" b="b"/>
            <a:pathLst>
              <a:path w="132714" h="328295">
                <a:moveTo>
                  <a:pt x="0" y="0"/>
                </a:moveTo>
                <a:lnTo>
                  <a:pt x="132194" y="327761"/>
                </a:lnTo>
              </a:path>
            </a:pathLst>
          </a:custGeom>
          <a:ln w="9525">
            <a:solidFill>
              <a:srgbClr val="4A7EBB"/>
            </a:solidFill>
          </a:ln>
        </p:spPr>
        <p:txBody>
          <a:bodyPr wrap="square" lIns="0" tIns="0" rIns="0" bIns="0" rtlCol="0"/>
          <a:lstStyle/>
          <a:p>
            <a:endParaRPr sz="1350"/>
          </a:p>
        </p:txBody>
      </p:sp>
      <p:sp>
        <p:nvSpPr>
          <p:cNvPr id="54" name="object 54"/>
          <p:cNvSpPr/>
          <p:nvPr/>
        </p:nvSpPr>
        <p:spPr>
          <a:xfrm>
            <a:off x="4500501" y="3432818"/>
            <a:ext cx="61913" cy="65723"/>
          </a:xfrm>
          <a:custGeom>
            <a:avLst/>
            <a:gdLst/>
            <a:ahLst/>
            <a:cxnLst/>
            <a:rect l="l" t="t" r="r" b="b"/>
            <a:pathLst>
              <a:path w="82550" h="87629">
                <a:moveTo>
                  <a:pt x="0" y="33261"/>
                </a:moveTo>
                <a:lnTo>
                  <a:pt x="69723" y="87299"/>
                </a:lnTo>
                <a:lnTo>
                  <a:pt x="82448" y="0"/>
                </a:lnTo>
              </a:path>
            </a:pathLst>
          </a:custGeom>
          <a:ln w="9525">
            <a:solidFill>
              <a:srgbClr val="4A7EBB"/>
            </a:solidFill>
          </a:ln>
        </p:spPr>
        <p:txBody>
          <a:bodyPr wrap="square" lIns="0" tIns="0" rIns="0" bIns="0" rtlCol="0"/>
          <a:lstStyle/>
          <a:p>
            <a:endParaRPr sz="1350"/>
          </a:p>
        </p:txBody>
      </p:sp>
      <p:sp>
        <p:nvSpPr>
          <p:cNvPr id="55" name="object 55"/>
          <p:cNvSpPr/>
          <p:nvPr/>
        </p:nvSpPr>
        <p:spPr>
          <a:xfrm>
            <a:off x="4444106" y="3252465"/>
            <a:ext cx="61913" cy="65723"/>
          </a:xfrm>
          <a:custGeom>
            <a:avLst/>
            <a:gdLst/>
            <a:ahLst/>
            <a:cxnLst/>
            <a:rect l="l" t="t" r="r" b="b"/>
            <a:pathLst>
              <a:path w="82550" h="87629">
                <a:moveTo>
                  <a:pt x="82448" y="54051"/>
                </a:moveTo>
                <a:lnTo>
                  <a:pt x="12725" y="0"/>
                </a:lnTo>
                <a:lnTo>
                  <a:pt x="0" y="87299"/>
                </a:lnTo>
              </a:path>
            </a:pathLst>
          </a:custGeom>
          <a:ln w="9525">
            <a:solidFill>
              <a:srgbClr val="4A7EBB"/>
            </a:solidFill>
          </a:ln>
        </p:spPr>
        <p:txBody>
          <a:bodyPr wrap="square" lIns="0" tIns="0" rIns="0" bIns="0" rtlCol="0"/>
          <a:lstStyle/>
          <a:p>
            <a:endParaRPr sz="1350"/>
          </a:p>
        </p:txBody>
      </p:sp>
      <p:sp>
        <p:nvSpPr>
          <p:cNvPr id="56" name="object 56"/>
          <p:cNvSpPr/>
          <p:nvPr/>
        </p:nvSpPr>
        <p:spPr>
          <a:xfrm>
            <a:off x="1394513" y="2904488"/>
            <a:ext cx="384334" cy="159544"/>
          </a:xfrm>
          <a:custGeom>
            <a:avLst/>
            <a:gdLst/>
            <a:ahLst/>
            <a:cxnLst/>
            <a:rect l="l" t="t" r="r" b="b"/>
            <a:pathLst>
              <a:path w="512444" h="212725">
                <a:moveTo>
                  <a:pt x="0" y="0"/>
                </a:moveTo>
                <a:lnTo>
                  <a:pt x="512114" y="212407"/>
                </a:lnTo>
              </a:path>
            </a:pathLst>
          </a:custGeom>
          <a:ln w="9525">
            <a:solidFill>
              <a:srgbClr val="4A7EBB"/>
            </a:solidFill>
          </a:ln>
        </p:spPr>
        <p:txBody>
          <a:bodyPr wrap="square" lIns="0" tIns="0" rIns="0" bIns="0" rtlCol="0"/>
          <a:lstStyle/>
          <a:p>
            <a:endParaRPr sz="1350"/>
          </a:p>
        </p:txBody>
      </p:sp>
      <p:sp>
        <p:nvSpPr>
          <p:cNvPr id="57" name="object 57"/>
          <p:cNvSpPr/>
          <p:nvPr/>
        </p:nvSpPr>
        <p:spPr>
          <a:xfrm>
            <a:off x="1713036" y="3011104"/>
            <a:ext cx="65723" cy="61913"/>
          </a:xfrm>
          <a:custGeom>
            <a:avLst/>
            <a:gdLst/>
            <a:ahLst/>
            <a:cxnLst/>
            <a:rect l="l" t="t" r="r" b="b"/>
            <a:pathLst>
              <a:path w="87630" h="82550">
                <a:moveTo>
                  <a:pt x="34061" y="0"/>
                </a:moveTo>
                <a:lnTo>
                  <a:pt x="87414" y="70256"/>
                </a:lnTo>
                <a:lnTo>
                  <a:pt x="0" y="82118"/>
                </a:lnTo>
              </a:path>
            </a:pathLst>
          </a:custGeom>
          <a:ln w="9525">
            <a:solidFill>
              <a:srgbClr val="4A7EBB"/>
            </a:solidFill>
          </a:ln>
        </p:spPr>
        <p:txBody>
          <a:bodyPr wrap="square" lIns="0" tIns="0" rIns="0" bIns="0" rtlCol="0"/>
          <a:lstStyle/>
          <a:p>
            <a:endParaRPr sz="1350"/>
          </a:p>
        </p:txBody>
      </p:sp>
      <p:sp>
        <p:nvSpPr>
          <p:cNvPr id="58" name="object 58"/>
          <p:cNvSpPr/>
          <p:nvPr/>
        </p:nvSpPr>
        <p:spPr>
          <a:xfrm>
            <a:off x="1394512" y="2307278"/>
            <a:ext cx="386238" cy="430054"/>
          </a:xfrm>
          <a:custGeom>
            <a:avLst/>
            <a:gdLst/>
            <a:ahLst/>
            <a:cxnLst/>
            <a:rect l="l" t="t" r="r" b="b"/>
            <a:pathLst>
              <a:path w="514984" h="573404">
                <a:moveTo>
                  <a:pt x="0" y="0"/>
                </a:moveTo>
                <a:lnTo>
                  <a:pt x="514527" y="573239"/>
                </a:lnTo>
              </a:path>
            </a:pathLst>
          </a:custGeom>
          <a:ln w="9525">
            <a:solidFill>
              <a:srgbClr val="4A7EBB"/>
            </a:solidFill>
          </a:ln>
        </p:spPr>
        <p:txBody>
          <a:bodyPr wrap="square" lIns="0" tIns="0" rIns="0" bIns="0" rtlCol="0"/>
          <a:lstStyle/>
          <a:p>
            <a:endParaRPr sz="1350"/>
          </a:p>
        </p:txBody>
      </p:sp>
      <p:sp>
        <p:nvSpPr>
          <p:cNvPr id="59" name="object 59"/>
          <p:cNvSpPr/>
          <p:nvPr/>
        </p:nvSpPr>
        <p:spPr>
          <a:xfrm>
            <a:off x="1717419" y="2672406"/>
            <a:ext cx="63341" cy="65246"/>
          </a:xfrm>
          <a:custGeom>
            <a:avLst/>
            <a:gdLst/>
            <a:ahLst/>
            <a:cxnLst/>
            <a:rect l="l" t="t" r="r" b="b"/>
            <a:pathLst>
              <a:path w="84455" h="86995">
                <a:moveTo>
                  <a:pt x="66166" y="0"/>
                </a:moveTo>
                <a:lnTo>
                  <a:pt x="83985" y="86398"/>
                </a:lnTo>
                <a:lnTo>
                  <a:pt x="0" y="59385"/>
                </a:lnTo>
              </a:path>
            </a:pathLst>
          </a:custGeom>
          <a:ln w="9525">
            <a:solidFill>
              <a:srgbClr val="4A7EBB"/>
            </a:solidFill>
          </a:ln>
        </p:spPr>
        <p:txBody>
          <a:bodyPr wrap="square" lIns="0" tIns="0" rIns="0" bIns="0" rtlCol="0"/>
          <a:lstStyle/>
          <a:p>
            <a:endParaRPr sz="1350"/>
          </a:p>
        </p:txBody>
      </p:sp>
      <p:sp>
        <p:nvSpPr>
          <p:cNvPr id="60" name="object 60"/>
          <p:cNvSpPr/>
          <p:nvPr/>
        </p:nvSpPr>
        <p:spPr>
          <a:xfrm>
            <a:off x="1394513" y="3340858"/>
            <a:ext cx="385286" cy="297180"/>
          </a:xfrm>
          <a:custGeom>
            <a:avLst/>
            <a:gdLst/>
            <a:ahLst/>
            <a:cxnLst/>
            <a:rect l="l" t="t" r="r" b="b"/>
            <a:pathLst>
              <a:path w="513715" h="396239">
                <a:moveTo>
                  <a:pt x="0" y="396087"/>
                </a:moveTo>
                <a:lnTo>
                  <a:pt x="513359" y="0"/>
                </a:lnTo>
              </a:path>
            </a:pathLst>
          </a:custGeom>
          <a:ln w="9525">
            <a:solidFill>
              <a:srgbClr val="4A7EBB"/>
            </a:solidFill>
          </a:ln>
        </p:spPr>
        <p:txBody>
          <a:bodyPr wrap="square" lIns="0" tIns="0" rIns="0" bIns="0" rtlCol="0"/>
          <a:lstStyle/>
          <a:p>
            <a:endParaRPr sz="1350"/>
          </a:p>
        </p:txBody>
      </p:sp>
      <p:sp>
        <p:nvSpPr>
          <p:cNvPr id="61" name="object 61"/>
          <p:cNvSpPr/>
          <p:nvPr/>
        </p:nvSpPr>
        <p:spPr>
          <a:xfrm>
            <a:off x="1713922" y="3340860"/>
            <a:ext cx="65723" cy="61436"/>
          </a:xfrm>
          <a:custGeom>
            <a:avLst/>
            <a:gdLst/>
            <a:ahLst/>
            <a:cxnLst/>
            <a:rect l="l" t="t" r="r" b="b"/>
            <a:pathLst>
              <a:path w="87630" h="81914">
                <a:moveTo>
                  <a:pt x="54305" y="81737"/>
                </a:moveTo>
                <a:lnTo>
                  <a:pt x="87477" y="0"/>
                </a:lnTo>
                <a:lnTo>
                  <a:pt x="0" y="11353"/>
                </a:lnTo>
              </a:path>
            </a:pathLst>
          </a:custGeom>
          <a:ln w="9525">
            <a:solidFill>
              <a:srgbClr val="4A7EBB"/>
            </a:solidFill>
          </a:ln>
        </p:spPr>
        <p:txBody>
          <a:bodyPr wrap="square" lIns="0" tIns="0" rIns="0" bIns="0" rtlCol="0"/>
          <a:lstStyle/>
          <a:p>
            <a:endParaRPr sz="1350"/>
          </a:p>
        </p:txBody>
      </p:sp>
      <p:sp>
        <p:nvSpPr>
          <p:cNvPr id="62" name="object 62"/>
          <p:cNvSpPr/>
          <p:nvPr/>
        </p:nvSpPr>
        <p:spPr>
          <a:xfrm>
            <a:off x="6492545" y="2854769"/>
            <a:ext cx="129158" cy="242315"/>
          </a:xfrm>
          <a:prstGeom prst="rect">
            <a:avLst/>
          </a:prstGeom>
          <a:blipFill>
            <a:blip r:embed="rId17" cstate="print"/>
            <a:stretch>
              <a:fillRect/>
            </a:stretch>
          </a:blipFill>
        </p:spPr>
        <p:txBody>
          <a:bodyPr wrap="square" lIns="0" tIns="0" rIns="0" bIns="0" rtlCol="0"/>
          <a:lstStyle/>
          <a:p>
            <a:endParaRPr sz="1350"/>
          </a:p>
        </p:txBody>
      </p:sp>
      <p:sp>
        <p:nvSpPr>
          <p:cNvPr id="63" name="object 63"/>
          <p:cNvSpPr/>
          <p:nvPr/>
        </p:nvSpPr>
        <p:spPr>
          <a:xfrm>
            <a:off x="6528630" y="2875599"/>
            <a:ext cx="57146" cy="171431"/>
          </a:xfrm>
          <a:prstGeom prst="rect">
            <a:avLst/>
          </a:prstGeom>
          <a:blipFill>
            <a:blip r:embed="rId18" cstate="print"/>
            <a:stretch>
              <a:fillRect/>
            </a:stretch>
          </a:blipFill>
        </p:spPr>
        <p:txBody>
          <a:bodyPr wrap="square" lIns="0" tIns="0" rIns="0" bIns="0" rtlCol="0"/>
          <a:lstStyle/>
          <a:p>
            <a:endParaRPr sz="1350"/>
          </a:p>
        </p:txBody>
      </p:sp>
      <p:sp>
        <p:nvSpPr>
          <p:cNvPr id="64" name="object 64"/>
          <p:cNvSpPr/>
          <p:nvPr/>
        </p:nvSpPr>
        <p:spPr>
          <a:xfrm>
            <a:off x="6528625" y="2875600"/>
            <a:ext cx="57150" cy="171450"/>
          </a:xfrm>
          <a:custGeom>
            <a:avLst/>
            <a:gdLst/>
            <a:ahLst/>
            <a:cxnLst/>
            <a:rect l="l" t="t" r="r" b="b"/>
            <a:pathLst>
              <a:path w="76200" h="228600">
                <a:moveTo>
                  <a:pt x="0" y="0"/>
                </a:moveTo>
                <a:lnTo>
                  <a:pt x="76200" y="0"/>
                </a:lnTo>
                <a:lnTo>
                  <a:pt x="76200" y="228587"/>
                </a:lnTo>
                <a:lnTo>
                  <a:pt x="0" y="228587"/>
                </a:lnTo>
                <a:lnTo>
                  <a:pt x="0" y="0"/>
                </a:lnTo>
                <a:close/>
              </a:path>
            </a:pathLst>
          </a:custGeom>
          <a:ln w="9525">
            <a:solidFill>
              <a:srgbClr val="BE4B48"/>
            </a:solidFill>
          </a:ln>
        </p:spPr>
        <p:txBody>
          <a:bodyPr wrap="square" lIns="0" tIns="0" rIns="0" bIns="0" rtlCol="0"/>
          <a:lstStyle/>
          <a:p>
            <a:endParaRPr sz="1350"/>
          </a:p>
        </p:txBody>
      </p:sp>
      <p:sp>
        <p:nvSpPr>
          <p:cNvPr id="65" name="object 65"/>
          <p:cNvSpPr/>
          <p:nvPr/>
        </p:nvSpPr>
        <p:spPr>
          <a:xfrm>
            <a:off x="6606846" y="2797619"/>
            <a:ext cx="129149" cy="299465"/>
          </a:xfrm>
          <a:prstGeom prst="rect">
            <a:avLst/>
          </a:prstGeom>
          <a:blipFill>
            <a:blip r:embed="rId19" cstate="print"/>
            <a:stretch>
              <a:fillRect/>
            </a:stretch>
          </a:blipFill>
        </p:spPr>
        <p:txBody>
          <a:bodyPr wrap="square" lIns="0" tIns="0" rIns="0" bIns="0" rtlCol="0"/>
          <a:lstStyle/>
          <a:p>
            <a:endParaRPr sz="1350"/>
          </a:p>
        </p:txBody>
      </p:sp>
      <p:sp>
        <p:nvSpPr>
          <p:cNvPr id="66" name="object 66"/>
          <p:cNvSpPr/>
          <p:nvPr/>
        </p:nvSpPr>
        <p:spPr>
          <a:xfrm>
            <a:off x="6642926" y="2818449"/>
            <a:ext cx="57145" cy="228581"/>
          </a:xfrm>
          <a:prstGeom prst="rect">
            <a:avLst/>
          </a:prstGeom>
          <a:blipFill>
            <a:blip r:embed="rId20" cstate="print"/>
            <a:stretch>
              <a:fillRect/>
            </a:stretch>
          </a:blipFill>
        </p:spPr>
        <p:txBody>
          <a:bodyPr wrap="square" lIns="0" tIns="0" rIns="0" bIns="0" rtlCol="0"/>
          <a:lstStyle/>
          <a:p>
            <a:endParaRPr sz="1350"/>
          </a:p>
        </p:txBody>
      </p:sp>
      <p:sp>
        <p:nvSpPr>
          <p:cNvPr id="67" name="object 67"/>
          <p:cNvSpPr/>
          <p:nvPr/>
        </p:nvSpPr>
        <p:spPr>
          <a:xfrm>
            <a:off x="6642925" y="2818450"/>
            <a:ext cx="57150" cy="228600"/>
          </a:xfrm>
          <a:custGeom>
            <a:avLst/>
            <a:gdLst/>
            <a:ahLst/>
            <a:cxnLst/>
            <a:rect l="l" t="t" r="r" b="b"/>
            <a:pathLst>
              <a:path w="76200" h="304800">
                <a:moveTo>
                  <a:pt x="0" y="0"/>
                </a:moveTo>
                <a:lnTo>
                  <a:pt x="76200" y="0"/>
                </a:lnTo>
                <a:lnTo>
                  <a:pt x="76200" y="304774"/>
                </a:lnTo>
                <a:lnTo>
                  <a:pt x="0" y="304774"/>
                </a:lnTo>
                <a:lnTo>
                  <a:pt x="0" y="0"/>
                </a:lnTo>
                <a:close/>
              </a:path>
            </a:pathLst>
          </a:custGeom>
          <a:ln w="9525">
            <a:solidFill>
              <a:srgbClr val="46AAC5"/>
            </a:solidFill>
          </a:ln>
        </p:spPr>
        <p:txBody>
          <a:bodyPr wrap="square" lIns="0" tIns="0" rIns="0" bIns="0" rtlCol="0"/>
          <a:lstStyle/>
          <a:p>
            <a:endParaRPr sz="1350"/>
          </a:p>
        </p:txBody>
      </p:sp>
      <p:sp>
        <p:nvSpPr>
          <p:cNvPr id="68" name="object 68"/>
          <p:cNvSpPr/>
          <p:nvPr/>
        </p:nvSpPr>
        <p:spPr>
          <a:xfrm>
            <a:off x="6721146" y="2911919"/>
            <a:ext cx="129158" cy="185165"/>
          </a:xfrm>
          <a:prstGeom prst="rect">
            <a:avLst/>
          </a:prstGeom>
          <a:blipFill>
            <a:blip r:embed="rId21" cstate="print"/>
            <a:stretch>
              <a:fillRect/>
            </a:stretch>
          </a:blipFill>
        </p:spPr>
        <p:txBody>
          <a:bodyPr wrap="square" lIns="0" tIns="0" rIns="0" bIns="0" rtlCol="0"/>
          <a:lstStyle/>
          <a:p>
            <a:endParaRPr sz="1350"/>
          </a:p>
        </p:txBody>
      </p:sp>
      <p:sp>
        <p:nvSpPr>
          <p:cNvPr id="69" name="object 69"/>
          <p:cNvSpPr/>
          <p:nvPr/>
        </p:nvSpPr>
        <p:spPr>
          <a:xfrm>
            <a:off x="6757221" y="2932741"/>
            <a:ext cx="57145" cy="114290"/>
          </a:xfrm>
          <a:prstGeom prst="rect">
            <a:avLst/>
          </a:prstGeom>
          <a:blipFill>
            <a:blip r:embed="rId22" cstate="print"/>
            <a:stretch>
              <a:fillRect/>
            </a:stretch>
          </a:blipFill>
        </p:spPr>
        <p:txBody>
          <a:bodyPr wrap="square" lIns="0" tIns="0" rIns="0" bIns="0" rtlCol="0"/>
          <a:lstStyle/>
          <a:p>
            <a:endParaRPr sz="1350"/>
          </a:p>
        </p:txBody>
      </p:sp>
      <p:sp>
        <p:nvSpPr>
          <p:cNvPr id="70" name="object 70"/>
          <p:cNvSpPr/>
          <p:nvPr/>
        </p:nvSpPr>
        <p:spPr>
          <a:xfrm>
            <a:off x="6757216" y="2932741"/>
            <a:ext cx="57150" cy="114300"/>
          </a:xfrm>
          <a:custGeom>
            <a:avLst/>
            <a:gdLst/>
            <a:ahLst/>
            <a:cxnLst/>
            <a:rect l="l" t="t" r="r" b="b"/>
            <a:pathLst>
              <a:path w="76200" h="152400">
                <a:moveTo>
                  <a:pt x="0" y="0"/>
                </a:moveTo>
                <a:lnTo>
                  <a:pt x="76200" y="0"/>
                </a:lnTo>
                <a:lnTo>
                  <a:pt x="76200" y="152387"/>
                </a:lnTo>
                <a:lnTo>
                  <a:pt x="0" y="152387"/>
                </a:lnTo>
                <a:lnTo>
                  <a:pt x="0" y="0"/>
                </a:lnTo>
                <a:close/>
              </a:path>
            </a:pathLst>
          </a:custGeom>
          <a:ln w="9525">
            <a:solidFill>
              <a:srgbClr val="F69240"/>
            </a:solidFill>
          </a:ln>
        </p:spPr>
        <p:txBody>
          <a:bodyPr wrap="square" lIns="0" tIns="0" rIns="0" bIns="0" rtlCol="0"/>
          <a:lstStyle/>
          <a:p>
            <a:endParaRPr sz="1350"/>
          </a:p>
        </p:txBody>
      </p:sp>
      <p:sp>
        <p:nvSpPr>
          <p:cNvPr id="71" name="object 71"/>
          <p:cNvSpPr/>
          <p:nvPr/>
        </p:nvSpPr>
        <p:spPr>
          <a:xfrm>
            <a:off x="6835446" y="2740469"/>
            <a:ext cx="129158" cy="356615"/>
          </a:xfrm>
          <a:prstGeom prst="rect">
            <a:avLst/>
          </a:prstGeom>
          <a:blipFill>
            <a:blip r:embed="rId23" cstate="print"/>
            <a:stretch>
              <a:fillRect/>
            </a:stretch>
          </a:blipFill>
        </p:spPr>
        <p:txBody>
          <a:bodyPr wrap="square" lIns="0" tIns="0" rIns="0" bIns="0" rtlCol="0"/>
          <a:lstStyle/>
          <a:p>
            <a:endParaRPr sz="1350"/>
          </a:p>
        </p:txBody>
      </p:sp>
      <p:sp>
        <p:nvSpPr>
          <p:cNvPr id="72" name="object 72"/>
          <p:cNvSpPr/>
          <p:nvPr/>
        </p:nvSpPr>
        <p:spPr>
          <a:xfrm>
            <a:off x="6871516" y="2761309"/>
            <a:ext cx="57145" cy="285731"/>
          </a:xfrm>
          <a:prstGeom prst="rect">
            <a:avLst/>
          </a:prstGeom>
          <a:blipFill>
            <a:blip r:embed="rId24" cstate="print"/>
            <a:stretch>
              <a:fillRect/>
            </a:stretch>
          </a:blipFill>
        </p:spPr>
        <p:txBody>
          <a:bodyPr wrap="square" lIns="0" tIns="0" rIns="0" bIns="0" rtlCol="0"/>
          <a:lstStyle/>
          <a:p>
            <a:endParaRPr sz="1350"/>
          </a:p>
        </p:txBody>
      </p:sp>
      <p:sp>
        <p:nvSpPr>
          <p:cNvPr id="73" name="object 73"/>
          <p:cNvSpPr/>
          <p:nvPr/>
        </p:nvSpPr>
        <p:spPr>
          <a:xfrm>
            <a:off x="6871516" y="2761309"/>
            <a:ext cx="57150" cy="285750"/>
          </a:xfrm>
          <a:custGeom>
            <a:avLst/>
            <a:gdLst/>
            <a:ahLst/>
            <a:cxnLst/>
            <a:rect l="l" t="t" r="r" b="b"/>
            <a:pathLst>
              <a:path w="76200" h="381000">
                <a:moveTo>
                  <a:pt x="0" y="0"/>
                </a:moveTo>
                <a:lnTo>
                  <a:pt x="76200" y="0"/>
                </a:lnTo>
                <a:lnTo>
                  <a:pt x="76200" y="380974"/>
                </a:lnTo>
                <a:lnTo>
                  <a:pt x="0" y="380974"/>
                </a:lnTo>
                <a:lnTo>
                  <a:pt x="0" y="0"/>
                </a:lnTo>
                <a:close/>
              </a:path>
            </a:pathLst>
          </a:custGeom>
          <a:ln w="9525">
            <a:solidFill>
              <a:srgbClr val="98B954"/>
            </a:solidFill>
          </a:ln>
        </p:spPr>
        <p:txBody>
          <a:bodyPr wrap="square" lIns="0" tIns="0" rIns="0" bIns="0" rtlCol="0"/>
          <a:lstStyle/>
          <a:p>
            <a:endParaRPr sz="1350"/>
          </a:p>
        </p:txBody>
      </p:sp>
      <p:sp>
        <p:nvSpPr>
          <p:cNvPr id="74" name="object 74"/>
          <p:cNvSpPr/>
          <p:nvPr/>
        </p:nvSpPr>
        <p:spPr>
          <a:xfrm>
            <a:off x="6414554" y="2703969"/>
            <a:ext cx="628650" cy="400050"/>
          </a:xfrm>
          <a:custGeom>
            <a:avLst/>
            <a:gdLst/>
            <a:ahLst/>
            <a:cxnLst/>
            <a:rect l="l" t="t" r="r" b="b"/>
            <a:pathLst>
              <a:path w="838200" h="533400">
                <a:moveTo>
                  <a:pt x="0" y="0"/>
                </a:moveTo>
                <a:lnTo>
                  <a:pt x="838200" y="0"/>
                </a:lnTo>
                <a:lnTo>
                  <a:pt x="838200" y="533400"/>
                </a:lnTo>
                <a:lnTo>
                  <a:pt x="0" y="533400"/>
                </a:lnTo>
                <a:lnTo>
                  <a:pt x="0" y="0"/>
                </a:lnTo>
                <a:close/>
              </a:path>
            </a:pathLst>
          </a:custGeom>
          <a:ln w="9525">
            <a:solidFill>
              <a:srgbClr val="46AAC5"/>
            </a:solidFill>
          </a:ln>
        </p:spPr>
        <p:txBody>
          <a:bodyPr wrap="square" lIns="0" tIns="0" rIns="0" bIns="0" rtlCol="0"/>
          <a:lstStyle/>
          <a:p>
            <a:endParaRPr sz="1350"/>
          </a:p>
        </p:txBody>
      </p:sp>
      <p:sp>
        <p:nvSpPr>
          <p:cNvPr id="75" name="object 75"/>
          <p:cNvSpPr/>
          <p:nvPr/>
        </p:nvSpPr>
        <p:spPr>
          <a:xfrm>
            <a:off x="1857680" y="2500448"/>
            <a:ext cx="1800224" cy="1216142"/>
          </a:xfrm>
          <a:prstGeom prst="rect">
            <a:avLst/>
          </a:prstGeom>
          <a:blipFill>
            <a:blip r:embed="rId25" cstate="print"/>
            <a:stretch>
              <a:fillRect/>
            </a:stretch>
          </a:blipFill>
        </p:spPr>
        <p:txBody>
          <a:bodyPr wrap="square" lIns="0" tIns="0" rIns="0" bIns="0" rtlCol="0"/>
          <a:lstStyle/>
          <a:p>
            <a:endParaRPr sz="1350"/>
          </a:p>
        </p:txBody>
      </p:sp>
      <p:sp>
        <p:nvSpPr>
          <p:cNvPr id="76" name="object 76"/>
          <p:cNvSpPr/>
          <p:nvPr/>
        </p:nvSpPr>
        <p:spPr>
          <a:xfrm>
            <a:off x="1893144" y="2526442"/>
            <a:ext cx="1728190" cy="1134132"/>
          </a:xfrm>
          <a:prstGeom prst="rect">
            <a:avLst/>
          </a:prstGeom>
          <a:blipFill>
            <a:blip r:embed="rId26" cstate="print"/>
            <a:stretch>
              <a:fillRect/>
            </a:stretch>
          </a:blipFill>
        </p:spPr>
        <p:txBody>
          <a:bodyPr wrap="square" lIns="0" tIns="0" rIns="0" bIns="0" rtlCol="0"/>
          <a:lstStyle/>
          <a:p>
            <a:endParaRPr sz="1350"/>
          </a:p>
        </p:txBody>
      </p:sp>
      <p:sp>
        <p:nvSpPr>
          <p:cNvPr id="77" name="object 77"/>
          <p:cNvSpPr/>
          <p:nvPr/>
        </p:nvSpPr>
        <p:spPr>
          <a:xfrm>
            <a:off x="1893143" y="2526447"/>
            <a:ext cx="1728311" cy="1134428"/>
          </a:xfrm>
          <a:custGeom>
            <a:avLst/>
            <a:gdLst/>
            <a:ahLst/>
            <a:cxnLst/>
            <a:rect l="l" t="t" r="r" b="b"/>
            <a:pathLst>
              <a:path w="2304415" h="1512570">
                <a:moveTo>
                  <a:pt x="0" y="378040"/>
                </a:moveTo>
                <a:lnTo>
                  <a:pt x="1548168" y="378040"/>
                </a:lnTo>
                <a:lnTo>
                  <a:pt x="1548168" y="0"/>
                </a:lnTo>
                <a:lnTo>
                  <a:pt x="2304249" y="756081"/>
                </a:lnTo>
                <a:lnTo>
                  <a:pt x="1548168" y="1512163"/>
                </a:lnTo>
                <a:lnTo>
                  <a:pt x="1548168" y="1134122"/>
                </a:lnTo>
                <a:lnTo>
                  <a:pt x="0" y="1134122"/>
                </a:lnTo>
                <a:lnTo>
                  <a:pt x="0" y="378040"/>
                </a:lnTo>
                <a:close/>
              </a:path>
            </a:pathLst>
          </a:custGeom>
          <a:ln w="9525">
            <a:solidFill>
              <a:srgbClr val="98B954"/>
            </a:solidFill>
          </a:ln>
        </p:spPr>
        <p:txBody>
          <a:bodyPr wrap="square" lIns="0" tIns="0" rIns="0" bIns="0" rtlCol="0"/>
          <a:lstStyle/>
          <a:p>
            <a:endParaRPr sz="1350"/>
          </a:p>
        </p:txBody>
      </p:sp>
      <p:sp>
        <p:nvSpPr>
          <p:cNvPr id="78" name="object 78"/>
          <p:cNvSpPr txBox="1"/>
          <p:nvPr/>
        </p:nvSpPr>
        <p:spPr>
          <a:xfrm>
            <a:off x="2328449" y="2823908"/>
            <a:ext cx="491014" cy="553998"/>
          </a:xfrm>
          <a:prstGeom prst="rect">
            <a:avLst/>
          </a:prstGeom>
        </p:spPr>
        <p:txBody>
          <a:bodyPr vert="horz" wrap="square" lIns="0" tIns="0" rIns="0" bIns="0" rtlCol="0">
            <a:spAutoFit/>
          </a:bodyPr>
          <a:lstStyle/>
          <a:p>
            <a:pPr marL="9049" marR="3810" indent="-476" algn="ctr"/>
            <a:r>
              <a:rPr sz="900" i="1" spc="-34" dirty="0">
                <a:solidFill>
                  <a:srgbClr val="17375E"/>
                </a:solidFill>
                <a:latin typeface="Arial"/>
                <a:cs typeface="Arial"/>
              </a:rPr>
              <a:t>Extract  </a:t>
            </a:r>
            <a:r>
              <a:rPr sz="900" i="1" spc="-158" dirty="0">
                <a:solidFill>
                  <a:srgbClr val="17375E"/>
                </a:solidFill>
                <a:latin typeface="Arial"/>
                <a:cs typeface="Arial"/>
              </a:rPr>
              <a:t>T</a:t>
            </a:r>
            <a:r>
              <a:rPr sz="900" i="1" spc="-19" dirty="0">
                <a:solidFill>
                  <a:srgbClr val="17375E"/>
                </a:solidFill>
                <a:latin typeface="Arial"/>
                <a:cs typeface="Arial"/>
              </a:rPr>
              <a:t>ra</a:t>
            </a:r>
            <a:r>
              <a:rPr sz="900" i="1" spc="-45" dirty="0">
                <a:solidFill>
                  <a:srgbClr val="17375E"/>
                </a:solidFill>
                <a:latin typeface="Arial"/>
                <a:cs typeface="Arial"/>
              </a:rPr>
              <a:t>n</a:t>
            </a:r>
            <a:r>
              <a:rPr sz="900" i="1" spc="-101" dirty="0">
                <a:solidFill>
                  <a:srgbClr val="17375E"/>
                </a:solidFill>
                <a:latin typeface="Arial"/>
                <a:cs typeface="Arial"/>
              </a:rPr>
              <a:t>s</a:t>
            </a:r>
            <a:r>
              <a:rPr sz="900" i="1" spc="15" dirty="0">
                <a:solidFill>
                  <a:srgbClr val="17375E"/>
                </a:solidFill>
                <a:latin typeface="Arial"/>
                <a:cs typeface="Arial"/>
              </a:rPr>
              <a:t>f</a:t>
            </a:r>
            <a:r>
              <a:rPr sz="900" i="1" spc="-23" dirty="0">
                <a:solidFill>
                  <a:srgbClr val="17375E"/>
                </a:solidFill>
                <a:latin typeface="Arial"/>
                <a:cs typeface="Arial"/>
              </a:rPr>
              <a:t>orm  </a:t>
            </a:r>
            <a:r>
              <a:rPr sz="900" i="1" spc="-64" dirty="0">
                <a:solidFill>
                  <a:srgbClr val="17375E"/>
                </a:solidFill>
                <a:latin typeface="Arial"/>
                <a:cs typeface="Arial"/>
              </a:rPr>
              <a:t>Load  Refresh</a:t>
            </a:r>
            <a:endParaRPr sz="900">
              <a:latin typeface="Arial"/>
              <a:cs typeface="Arial"/>
            </a:endParaRPr>
          </a:p>
        </p:txBody>
      </p:sp>
      <p:sp>
        <p:nvSpPr>
          <p:cNvPr id="79" name="object 79"/>
          <p:cNvSpPr txBox="1"/>
          <p:nvPr/>
        </p:nvSpPr>
        <p:spPr>
          <a:xfrm>
            <a:off x="2548643" y="2121830"/>
            <a:ext cx="487680" cy="276999"/>
          </a:xfrm>
          <a:prstGeom prst="rect">
            <a:avLst/>
          </a:prstGeom>
        </p:spPr>
        <p:txBody>
          <a:bodyPr vert="horz" wrap="square" lIns="0" tIns="0" rIns="0" bIns="0" rtlCol="0">
            <a:spAutoFit/>
          </a:bodyPr>
          <a:lstStyle/>
          <a:p>
            <a:pPr marL="9525" marR="3810" indent="3334"/>
            <a:r>
              <a:rPr sz="900" i="1" spc="23" dirty="0">
                <a:solidFill>
                  <a:srgbClr val="17375E"/>
                </a:solidFill>
                <a:latin typeface="Arial"/>
                <a:cs typeface="Arial"/>
              </a:rPr>
              <a:t>M</a:t>
            </a:r>
            <a:r>
              <a:rPr sz="900" i="1" spc="-79" dirty="0">
                <a:solidFill>
                  <a:srgbClr val="17375E"/>
                </a:solidFill>
                <a:latin typeface="Arial"/>
                <a:cs typeface="Arial"/>
              </a:rPr>
              <a:t>e</a:t>
            </a:r>
            <a:r>
              <a:rPr sz="900" i="1" spc="41" dirty="0">
                <a:solidFill>
                  <a:srgbClr val="17375E"/>
                </a:solidFill>
                <a:latin typeface="Arial"/>
                <a:cs typeface="Arial"/>
              </a:rPr>
              <a:t>t</a:t>
            </a:r>
            <a:r>
              <a:rPr sz="900" i="1" spc="-23" dirty="0">
                <a:solidFill>
                  <a:srgbClr val="17375E"/>
                </a:solidFill>
                <a:latin typeface="Arial"/>
                <a:cs typeface="Arial"/>
              </a:rPr>
              <a:t>ada</a:t>
            </a:r>
            <a:r>
              <a:rPr sz="900" i="1" spc="-19" dirty="0">
                <a:solidFill>
                  <a:srgbClr val="17375E"/>
                </a:solidFill>
                <a:latin typeface="Arial"/>
                <a:cs typeface="Arial"/>
              </a:rPr>
              <a:t>t</a:t>
            </a:r>
            <a:r>
              <a:rPr sz="900" i="1" spc="-26" dirty="0">
                <a:solidFill>
                  <a:srgbClr val="17375E"/>
                </a:solidFill>
                <a:latin typeface="Arial"/>
                <a:cs typeface="Arial"/>
              </a:rPr>
              <a:t>a  </a:t>
            </a:r>
            <a:r>
              <a:rPr sz="900" i="1" spc="-30" dirty="0">
                <a:solidFill>
                  <a:srgbClr val="17375E"/>
                </a:solidFill>
                <a:latin typeface="Arial"/>
                <a:cs typeface="Arial"/>
              </a:rPr>
              <a:t>r</a:t>
            </a:r>
            <a:r>
              <a:rPr sz="900" i="1" spc="-41" dirty="0">
                <a:solidFill>
                  <a:srgbClr val="17375E"/>
                </a:solidFill>
                <a:latin typeface="Arial"/>
                <a:cs typeface="Arial"/>
              </a:rPr>
              <a:t>e</a:t>
            </a:r>
            <a:r>
              <a:rPr sz="900" i="1" spc="-45" dirty="0">
                <a:solidFill>
                  <a:srgbClr val="17375E"/>
                </a:solidFill>
                <a:latin typeface="Arial"/>
                <a:cs typeface="Arial"/>
              </a:rPr>
              <a:t>p</a:t>
            </a:r>
            <a:r>
              <a:rPr sz="900" i="1" spc="-79" dirty="0">
                <a:solidFill>
                  <a:srgbClr val="17375E"/>
                </a:solidFill>
                <a:latin typeface="Arial"/>
                <a:cs typeface="Arial"/>
              </a:rPr>
              <a:t>o</a:t>
            </a:r>
            <a:r>
              <a:rPr sz="900" i="1" spc="-68" dirty="0">
                <a:solidFill>
                  <a:srgbClr val="17375E"/>
                </a:solidFill>
                <a:latin typeface="Arial"/>
                <a:cs typeface="Arial"/>
              </a:rPr>
              <a:t>s</a:t>
            </a:r>
            <a:r>
              <a:rPr sz="900" i="1" spc="4" dirty="0">
                <a:solidFill>
                  <a:srgbClr val="17375E"/>
                </a:solidFill>
                <a:latin typeface="Arial"/>
                <a:cs typeface="Arial"/>
              </a:rPr>
              <a:t>i</a:t>
            </a:r>
            <a:r>
              <a:rPr sz="900" i="1" spc="41" dirty="0">
                <a:solidFill>
                  <a:srgbClr val="17375E"/>
                </a:solidFill>
                <a:latin typeface="Arial"/>
                <a:cs typeface="Arial"/>
              </a:rPr>
              <a:t>t</a:t>
            </a:r>
            <a:r>
              <a:rPr sz="900" i="1" spc="-23" dirty="0">
                <a:solidFill>
                  <a:srgbClr val="17375E"/>
                </a:solidFill>
                <a:latin typeface="Arial"/>
                <a:cs typeface="Arial"/>
              </a:rPr>
              <a:t>o</a:t>
            </a:r>
            <a:r>
              <a:rPr sz="900" i="1" spc="-8" dirty="0">
                <a:solidFill>
                  <a:srgbClr val="17375E"/>
                </a:solidFill>
                <a:latin typeface="Arial"/>
                <a:cs typeface="Arial"/>
              </a:rPr>
              <a:t>r</a:t>
            </a:r>
            <a:r>
              <a:rPr sz="900" i="1" spc="-49" dirty="0">
                <a:solidFill>
                  <a:srgbClr val="17375E"/>
                </a:solidFill>
                <a:latin typeface="Arial"/>
                <a:cs typeface="Arial"/>
              </a:rPr>
              <a:t>y</a:t>
            </a:r>
            <a:endParaRPr sz="900">
              <a:latin typeface="Arial"/>
              <a:cs typeface="Arial"/>
            </a:endParaRPr>
          </a:p>
        </p:txBody>
      </p:sp>
      <p:sp>
        <p:nvSpPr>
          <p:cNvPr id="80" name="object 80"/>
          <p:cNvSpPr/>
          <p:nvPr/>
        </p:nvSpPr>
        <p:spPr>
          <a:xfrm>
            <a:off x="2492046" y="1750631"/>
            <a:ext cx="528065" cy="242315"/>
          </a:xfrm>
          <a:prstGeom prst="rect">
            <a:avLst/>
          </a:prstGeom>
          <a:blipFill>
            <a:blip r:embed="rId27" cstate="print"/>
            <a:stretch>
              <a:fillRect/>
            </a:stretch>
          </a:blipFill>
        </p:spPr>
        <p:txBody>
          <a:bodyPr wrap="square" lIns="0" tIns="0" rIns="0" bIns="0" rtlCol="0"/>
          <a:lstStyle/>
          <a:p>
            <a:endParaRPr sz="1350"/>
          </a:p>
        </p:txBody>
      </p:sp>
      <p:sp>
        <p:nvSpPr>
          <p:cNvPr id="81" name="object 81"/>
          <p:cNvSpPr/>
          <p:nvPr/>
        </p:nvSpPr>
        <p:spPr>
          <a:xfrm>
            <a:off x="2527868" y="1771281"/>
            <a:ext cx="457176" cy="171440"/>
          </a:xfrm>
          <a:prstGeom prst="rect">
            <a:avLst/>
          </a:prstGeom>
          <a:blipFill>
            <a:blip r:embed="rId28" cstate="print"/>
            <a:stretch>
              <a:fillRect/>
            </a:stretch>
          </a:blipFill>
        </p:spPr>
        <p:txBody>
          <a:bodyPr wrap="square" lIns="0" tIns="0" rIns="0" bIns="0" rtlCol="0"/>
          <a:lstStyle/>
          <a:p>
            <a:endParaRPr sz="1350"/>
          </a:p>
        </p:txBody>
      </p:sp>
      <p:sp>
        <p:nvSpPr>
          <p:cNvPr id="82" name="object 82"/>
          <p:cNvSpPr/>
          <p:nvPr/>
        </p:nvSpPr>
        <p:spPr>
          <a:xfrm>
            <a:off x="2527868" y="1771281"/>
            <a:ext cx="457200" cy="171450"/>
          </a:xfrm>
          <a:custGeom>
            <a:avLst/>
            <a:gdLst/>
            <a:ahLst/>
            <a:cxnLst/>
            <a:rect l="l" t="t" r="r" b="b"/>
            <a:pathLst>
              <a:path w="609600" h="228600">
                <a:moveTo>
                  <a:pt x="0" y="0"/>
                </a:moveTo>
                <a:lnTo>
                  <a:pt x="609574" y="0"/>
                </a:lnTo>
                <a:lnTo>
                  <a:pt x="609574" y="228587"/>
                </a:lnTo>
                <a:lnTo>
                  <a:pt x="0" y="228587"/>
                </a:lnTo>
                <a:lnTo>
                  <a:pt x="0" y="0"/>
                </a:lnTo>
                <a:close/>
              </a:path>
            </a:pathLst>
          </a:custGeom>
          <a:ln w="9525">
            <a:solidFill>
              <a:srgbClr val="BE4B48"/>
            </a:solidFill>
          </a:ln>
        </p:spPr>
        <p:txBody>
          <a:bodyPr wrap="square" lIns="0" tIns="0" rIns="0" bIns="0" rtlCol="0"/>
          <a:lstStyle/>
          <a:p>
            <a:endParaRPr sz="1350"/>
          </a:p>
        </p:txBody>
      </p:sp>
      <p:sp>
        <p:nvSpPr>
          <p:cNvPr id="83" name="object 83"/>
          <p:cNvSpPr/>
          <p:nvPr/>
        </p:nvSpPr>
        <p:spPr>
          <a:xfrm>
            <a:off x="1977696" y="1750631"/>
            <a:ext cx="528065" cy="242315"/>
          </a:xfrm>
          <a:prstGeom prst="rect">
            <a:avLst/>
          </a:prstGeom>
          <a:blipFill>
            <a:blip r:embed="rId29" cstate="print"/>
            <a:stretch>
              <a:fillRect/>
            </a:stretch>
          </a:blipFill>
        </p:spPr>
        <p:txBody>
          <a:bodyPr wrap="square" lIns="0" tIns="0" rIns="0" bIns="0" rtlCol="0"/>
          <a:lstStyle/>
          <a:p>
            <a:endParaRPr sz="1350"/>
          </a:p>
        </p:txBody>
      </p:sp>
      <p:sp>
        <p:nvSpPr>
          <p:cNvPr id="84" name="object 84"/>
          <p:cNvSpPr/>
          <p:nvPr/>
        </p:nvSpPr>
        <p:spPr>
          <a:xfrm>
            <a:off x="2013537" y="1771281"/>
            <a:ext cx="457181" cy="171440"/>
          </a:xfrm>
          <a:prstGeom prst="rect">
            <a:avLst/>
          </a:prstGeom>
          <a:blipFill>
            <a:blip r:embed="rId28" cstate="print"/>
            <a:stretch>
              <a:fillRect/>
            </a:stretch>
          </a:blipFill>
        </p:spPr>
        <p:txBody>
          <a:bodyPr wrap="square" lIns="0" tIns="0" rIns="0" bIns="0" rtlCol="0"/>
          <a:lstStyle/>
          <a:p>
            <a:endParaRPr sz="1350"/>
          </a:p>
        </p:txBody>
      </p:sp>
      <p:sp>
        <p:nvSpPr>
          <p:cNvPr id="85" name="object 85"/>
          <p:cNvSpPr/>
          <p:nvPr/>
        </p:nvSpPr>
        <p:spPr>
          <a:xfrm>
            <a:off x="2013538" y="1771281"/>
            <a:ext cx="457200" cy="171450"/>
          </a:xfrm>
          <a:custGeom>
            <a:avLst/>
            <a:gdLst/>
            <a:ahLst/>
            <a:cxnLst/>
            <a:rect l="l" t="t" r="r" b="b"/>
            <a:pathLst>
              <a:path w="609600" h="228600">
                <a:moveTo>
                  <a:pt x="0" y="0"/>
                </a:moveTo>
                <a:lnTo>
                  <a:pt x="609574" y="0"/>
                </a:lnTo>
                <a:lnTo>
                  <a:pt x="609574" y="228587"/>
                </a:lnTo>
                <a:lnTo>
                  <a:pt x="0" y="228587"/>
                </a:lnTo>
                <a:lnTo>
                  <a:pt x="0" y="0"/>
                </a:lnTo>
                <a:close/>
              </a:path>
            </a:pathLst>
          </a:custGeom>
          <a:ln w="9525">
            <a:solidFill>
              <a:srgbClr val="BE4B48"/>
            </a:solidFill>
          </a:ln>
        </p:spPr>
        <p:txBody>
          <a:bodyPr wrap="square" lIns="0" tIns="0" rIns="0" bIns="0" rtlCol="0"/>
          <a:lstStyle/>
          <a:p>
            <a:endParaRPr sz="1350"/>
          </a:p>
        </p:txBody>
      </p:sp>
      <p:sp>
        <p:nvSpPr>
          <p:cNvPr id="86" name="object 86"/>
          <p:cNvSpPr txBox="1"/>
          <p:nvPr/>
        </p:nvSpPr>
        <p:spPr>
          <a:xfrm>
            <a:off x="1812166" y="1193605"/>
            <a:ext cx="4520089" cy="474489"/>
          </a:xfrm>
          <a:prstGeom prst="rect">
            <a:avLst/>
          </a:prstGeom>
        </p:spPr>
        <p:txBody>
          <a:bodyPr vert="horz" wrap="square" lIns="0" tIns="0" rIns="0" bIns="0" rtlCol="0">
            <a:spAutoFit/>
          </a:bodyPr>
          <a:lstStyle/>
          <a:p>
            <a:pPr marL="382905">
              <a:spcBef>
                <a:spcPts val="844"/>
              </a:spcBef>
              <a:tabLst>
                <a:tab pos="3947160" algn="l"/>
              </a:tabLst>
            </a:pPr>
            <a:r>
              <a:rPr sz="1350" i="1" spc="-56" dirty="0" smtClean="0">
                <a:latin typeface="Arial"/>
                <a:cs typeface="Arial"/>
              </a:rPr>
              <a:t>Data </a:t>
            </a:r>
            <a:r>
              <a:rPr sz="1350" i="1" spc="-53" dirty="0">
                <a:latin typeface="Arial"/>
                <a:cs typeface="Arial"/>
              </a:rPr>
              <a:t>staging	</a:t>
            </a:r>
            <a:r>
              <a:rPr sz="1350" i="1" spc="-79" dirty="0">
                <a:latin typeface="Arial"/>
                <a:cs typeface="Arial"/>
              </a:rPr>
              <a:t>Analysis</a:t>
            </a:r>
            <a:endParaRPr sz="1350" dirty="0">
              <a:latin typeface="Arial"/>
              <a:cs typeface="Arial"/>
            </a:endParaRPr>
          </a:p>
          <a:p>
            <a:pPr marL="9525">
              <a:spcBef>
                <a:spcPts val="964"/>
              </a:spcBef>
            </a:pPr>
            <a:r>
              <a:rPr sz="900" i="1" spc="-15" dirty="0">
                <a:solidFill>
                  <a:srgbClr val="17375E"/>
                </a:solidFill>
                <a:latin typeface="Arial"/>
                <a:cs typeface="Arial"/>
              </a:rPr>
              <a:t>Monitoring </a:t>
            </a:r>
            <a:r>
              <a:rPr sz="900" i="1" spc="11" dirty="0">
                <a:solidFill>
                  <a:srgbClr val="17375E"/>
                </a:solidFill>
                <a:latin typeface="Arial"/>
                <a:cs typeface="Arial"/>
              </a:rPr>
              <a:t>&amp;</a:t>
            </a:r>
            <a:r>
              <a:rPr sz="900" i="1" spc="-131" dirty="0">
                <a:solidFill>
                  <a:srgbClr val="17375E"/>
                </a:solidFill>
                <a:latin typeface="Arial"/>
                <a:cs typeface="Arial"/>
              </a:rPr>
              <a:t> </a:t>
            </a:r>
            <a:r>
              <a:rPr sz="900" i="1" spc="-23" dirty="0">
                <a:solidFill>
                  <a:srgbClr val="17375E"/>
                </a:solidFill>
                <a:latin typeface="Arial"/>
                <a:cs typeface="Arial"/>
              </a:rPr>
              <a:t>Administration</a:t>
            </a:r>
            <a:endParaRPr sz="900" dirty="0">
              <a:latin typeface="Arial"/>
              <a:cs typeface="Arial"/>
            </a:endParaRPr>
          </a:p>
        </p:txBody>
      </p:sp>
      <p:sp>
        <p:nvSpPr>
          <p:cNvPr id="87" name="object 87"/>
          <p:cNvSpPr/>
          <p:nvPr/>
        </p:nvSpPr>
        <p:spPr>
          <a:xfrm>
            <a:off x="3122982" y="1911795"/>
            <a:ext cx="328031" cy="490346"/>
          </a:xfrm>
          <a:prstGeom prst="rect">
            <a:avLst/>
          </a:prstGeom>
          <a:blipFill>
            <a:blip r:embed="rId30" cstate="print"/>
            <a:stretch>
              <a:fillRect/>
            </a:stretch>
          </a:blipFill>
        </p:spPr>
        <p:txBody>
          <a:bodyPr wrap="square" lIns="0" tIns="0" rIns="0" bIns="0" rtlCol="0"/>
          <a:lstStyle/>
          <a:p>
            <a:endParaRPr sz="1350"/>
          </a:p>
        </p:txBody>
      </p:sp>
      <p:sp>
        <p:nvSpPr>
          <p:cNvPr id="88" name="object 88"/>
          <p:cNvSpPr/>
          <p:nvPr/>
        </p:nvSpPr>
        <p:spPr>
          <a:xfrm>
            <a:off x="3158423" y="1932378"/>
            <a:ext cx="257451" cy="419471"/>
          </a:xfrm>
          <a:prstGeom prst="rect">
            <a:avLst/>
          </a:prstGeom>
          <a:blipFill>
            <a:blip r:embed="rId31" cstate="print"/>
            <a:stretch>
              <a:fillRect/>
            </a:stretch>
          </a:blipFill>
        </p:spPr>
        <p:txBody>
          <a:bodyPr wrap="square" lIns="0" tIns="0" rIns="0" bIns="0" rtlCol="0"/>
          <a:lstStyle/>
          <a:p>
            <a:endParaRPr sz="1350"/>
          </a:p>
        </p:txBody>
      </p:sp>
      <p:sp>
        <p:nvSpPr>
          <p:cNvPr id="89" name="object 89"/>
          <p:cNvSpPr/>
          <p:nvPr/>
        </p:nvSpPr>
        <p:spPr>
          <a:xfrm>
            <a:off x="3158424" y="2002292"/>
            <a:ext cx="257651" cy="70009"/>
          </a:xfrm>
          <a:custGeom>
            <a:avLst/>
            <a:gdLst/>
            <a:ahLst/>
            <a:cxnLst/>
            <a:rect l="l" t="t" r="r" b="b"/>
            <a:pathLst>
              <a:path w="343535" h="93344">
                <a:moveTo>
                  <a:pt x="343268" y="0"/>
                </a:moveTo>
                <a:lnTo>
                  <a:pt x="310151" y="55054"/>
                </a:lnTo>
                <a:lnTo>
                  <a:pt x="272995" y="75233"/>
                </a:lnTo>
                <a:lnTo>
                  <a:pt x="225878" y="88465"/>
                </a:lnTo>
                <a:lnTo>
                  <a:pt x="171627" y="93218"/>
                </a:lnTo>
                <a:lnTo>
                  <a:pt x="117378" y="88465"/>
                </a:lnTo>
                <a:lnTo>
                  <a:pt x="70264" y="75233"/>
                </a:lnTo>
                <a:lnTo>
                  <a:pt x="33112" y="55054"/>
                </a:lnTo>
                <a:lnTo>
                  <a:pt x="8749" y="29465"/>
                </a:lnTo>
                <a:lnTo>
                  <a:pt x="0" y="0"/>
                </a:lnTo>
              </a:path>
            </a:pathLst>
          </a:custGeom>
          <a:ln w="9525">
            <a:solidFill>
              <a:srgbClr val="F69240"/>
            </a:solidFill>
          </a:ln>
        </p:spPr>
        <p:txBody>
          <a:bodyPr wrap="square" lIns="0" tIns="0" rIns="0" bIns="0" rtlCol="0"/>
          <a:lstStyle/>
          <a:p>
            <a:endParaRPr sz="1350"/>
          </a:p>
        </p:txBody>
      </p:sp>
      <p:sp>
        <p:nvSpPr>
          <p:cNvPr id="90" name="object 90"/>
          <p:cNvSpPr/>
          <p:nvPr/>
        </p:nvSpPr>
        <p:spPr>
          <a:xfrm>
            <a:off x="3158421" y="1932378"/>
            <a:ext cx="257651" cy="419576"/>
          </a:xfrm>
          <a:custGeom>
            <a:avLst/>
            <a:gdLst/>
            <a:ahLst/>
            <a:cxnLst/>
            <a:rect l="l" t="t" r="r" b="b"/>
            <a:pathLst>
              <a:path w="343535" h="559435">
                <a:moveTo>
                  <a:pt x="0" y="93217"/>
                </a:moveTo>
                <a:lnTo>
                  <a:pt x="33117" y="38163"/>
                </a:lnTo>
                <a:lnTo>
                  <a:pt x="70272" y="17984"/>
                </a:lnTo>
                <a:lnTo>
                  <a:pt x="117389" y="4752"/>
                </a:lnTo>
                <a:lnTo>
                  <a:pt x="171640" y="0"/>
                </a:lnTo>
                <a:lnTo>
                  <a:pt x="225890" y="4752"/>
                </a:lnTo>
                <a:lnTo>
                  <a:pt x="273003" y="17984"/>
                </a:lnTo>
                <a:lnTo>
                  <a:pt x="310155" y="38163"/>
                </a:lnTo>
                <a:lnTo>
                  <a:pt x="334519" y="63752"/>
                </a:lnTo>
                <a:lnTo>
                  <a:pt x="343268" y="93217"/>
                </a:lnTo>
                <a:lnTo>
                  <a:pt x="343268" y="466077"/>
                </a:lnTo>
                <a:lnTo>
                  <a:pt x="310155" y="521131"/>
                </a:lnTo>
                <a:lnTo>
                  <a:pt x="273003" y="541310"/>
                </a:lnTo>
                <a:lnTo>
                  <a:pt x="225890" y="554543"/>
                </a:lnTo>
                <a:lnTo>
                  <a:pt x="171640" y="559295"/>
                </a:lnTo>
                <a:lnTo>
                  <a:pt x="117389" y="554543"/>
                </a:lnTo>
                <a:lnTo>
                  <a:pt x="70272" y="541310"/>
                </a:lnTo>
                <a:lnTo>
                  <a:pt x="33117" y="521131"/>
                </a:lnTo>
                <a:lnTo>
                  <a:pt x="8750" y="495542"/>
                </a:lnTo>
                <a:lnTo>
                  <a:pt x="0" y="466077"/>
                </a:lnTo>
                <a:lnTo>
                  <a:pt x="0" y="93217"/>
                </a:lnTo>
                <a:close/>
              </a:path>
            </a:pathLst>
          </a:custGeom>
          <a:ln w="9525">
            <a:solidFill>
              <a:srgbClr val="F69240"/>
            </a:solidFill>
          </a:ln>
        </p:spPr>
        <p:txBody>
          <a:bodyPr wrap="square" lIns="0" tIns="0" rIns="0" bIns="0" rtlCol="0"/>
          <a:lstStyle/>
          <a:p>
            <a:endParaRPr sz="1350"/>
          </a:p>
        </p:txBody>
      </p:sp>
      <p:sp>
        <p:nvSpPr>
          <p:cNvPr id="91" name="object 91"/>
          <p:cNvSpPr/>
          <p:nvPr/>
        </p:nvSpPr>
        <p:spPr>
          <a:xfrm>
            <a:off x="3464839" y="2368846"/>
            <a:ext cx="259080" cy="207645"/>
          </a:xfrm>
          <a:custGeom>
            <a:avLst/>
            <a:gdLst/>
            <a:ahLst/>
            <a:cxnLst/>
            <a:rect l="l" t="t" r="r" b="b"/>
            <a:pathLst>
              <a:path w="345439" h="276860">
                <a:moveTo>
                  <a:pt x="345313" y="276250"/>
                </a:moveTo>
                <a:lnTo>
                  <a:pt x="0" y="0"/>
                </a:lnTo>
              </a:path>
            </a:pathLst>
          </a:custGeom>
          <a:ln w="9525">
            <a:solidFill>
              <a:srgbClr val="4A7EBB"/>
            </a:solidFill>
          </a:ln>
        </p:spPr>
        <p:txBody>
          <a:bodyPr wrap="square" lIns="0" tIns="0" rIns="0" bIns="0" rtlCol="0"/>
          <a:lstStyle/>
          <a:p>
            <a:endParaRPr sz="1350"/>
          </a:p>
        </p:txBody>
      </p:sp>
      <p:sp>
        <p:nvSpPr>
          <p:cNvPr id="92" name="object 92"/>
          <p:cNvSpPr/>
          <p:nvPr/>
        </p:nvSpPr>
        <p:spPr>
          <a:xfrm>
            <a:off x="3464843" y="2368848"/>
            <a:ext cx="65723" cy="61913"/>
          </a:xfrm>
          <a:custGeom>
            <a:avLst/>
            <a:gdLst/>
            <a:ahLst/>
            <a:cxnLst/>
            <a:rect l="l" t="t" r="r" b="b"/>
            <a:pathLst>
              <a:path w="87629" h="82550">
                <a:moveTo>
                  <a:pt x="31724" y="82308"/>
                </a:moveTo>
                <a:lnTo>
                  <a:pt x="0" y="0"/>
                </a:lnTo>
                <a:lnTo>
                  <a:pt x="87261" y="12890"/>
                </a:lnTo>
              </a:path>
            </a:pathLst>
          </a:custGeom>
          <a:ln w="9525">
            <a:solidFill>
              <a:srgbClr val="4A7EBB"/>
            </a:solidFill>
          </a:ln>
        </p:spPr>
        <p:txBody>
          <a:bodyPr wrap="square" lIns="0" tIns="0" rIns="0" bIns="0" rtlCol="0"/>
          <a:lstStyle/>
          <a:p>
            <a:endParaRPr sz="1350"/>
          </a:p>
        </p:txBody>
      </p:sp>
      <p:sp>
        <p:nvSpPr>
          <p:cNvPr id="93" name="object 93"/>
          <p:cNvSpPr/>
          <p:nvPr/>
        </p:nvSpPr>
        <p:spPr>
          <a:xfrm>
            <a:off x="3658368" y="2514301"/>
            <a:ext cx="65723" cy="61913"/>
          </a:xfrm>
          <a:custGeom>
            <a:avLst/>
            <a:gdLst/>
            <a:ahLst/>
            <a:cxnLst/>
            <a:rect l="l" t="t" r="r" b="b"/>
            <a:pathLst>
              <a:path w="87629" h="82550">
                <a:moveTo>
                  <a:pt x="55537" y="0"/>
                </a:moveTo>
                <a:lnTo>
                  <a:pt x="87274" y="82308"/>
                </a:lnTo>
                <a:lnTo>
                  <a:pt x="0" y="69418"/>
                </a:lnTo>
              </a:path>
            </a:pathLst>
          </a:custGeom>
          <a:ln w="9525">
            <a:solidFill>
              <a:srgbClr val="4A7EBB"/>
            </a:solidFill>
          </a:ln>
        </p:spPr>
        <p:txBody>
          <a:bodyPr wrap="square" lIns="0" tIns="0" rIns="0" bIns="0" rtlCol="0"/>
          <a:lstStyle/>
          <a:p>
            <a:endParaRPr sz="1350"/>
          </a:p>
        </p:txBody>
      </p:sp>
      <p:sp>
        <p:nvSpPr>
          <p:cNvPr id="94" name="object 94"/>
          <p:cNvSpPr/>
          <p:nvPr/>
        </p:nvSpPr>
        <p:spPr>
          <a:xfrm>
            <a:off x="2236013" y="3640010"/>
            <a:ext cx="328040" cy="490346"/>
          </a:xfrm>
          <a:prstGeom prst="rect">
            <a:avLst/>
          </a:prstGeom>
          <a:blipFill>
            <a:blip r:embed="rId32" cstate="print"/>
            <a:stretch>
              <a:fillRect/>
            </a:stretch>
          </a:blipFill>
        </p:spPr>
        <p:txBody>
          <a:bodyPr wrap="square" lIns="0" tIns="0" rIns="0" bIns="0" rtlCol="0"/>
          <a:lstStyle/>
          <a:p>
            <a:endParaRPr sz="1350"/>
          </a:p>
        </p:txBody>
      </p:sp>
      <p:sp>
        <p:nvSpPr>
          <p:cNvPr id="95" name="object 95"/>
          <p:cNvSpPr/>
          <p:nvPr/>
        </p:nvSpPr>
        <p:spPr>
          <a:xfrm>
            <a:off x="2271189" y="3660575"/>
            <a:ext cx="257441" cy="419471"/>
          </a:xfrm>
          <a:prstGeom prst="rect">
            <a:avLst/>
          </a:prstGeom>
          <a:blipFill>
            <a:blip r:embed="rId33" cstate="print"/>
            <a:stretch>
              <a:fillRect/>
            </a:stretch>
          </a:blipFill>
        </p:spPr>
        <p:txBody>
          <a:bodyPr wrap="square" lIns="0" tIns="0" rIns="0" bIns="0" rtlCol="0"/>
          <a:lstStyle/>
          <a:p>
            <a:endParaRPr sz="1350"/>
          </a:p>
        </p:txBody>
      </p:sp>
      <p:sp>
        <p:nvSpPr>
          <p:cNvPr id="96" name="object 96"/>
          <p:cNvSpPr/>
          <p:nvPr/>
        </p:nvSpPr>
        <p:spPr>
          <a:xfrm>
            <a:off x="2271188" y="3730484"/>
            <a:ext cx="257651" cy="70009"/>
          </a:xfrm>
          <a:custGeom>
            <a:avLst/>
            <a:gdLst/>
            <a:ahLst/>
            <a:cxnLst/>
            <a:rect l="l" t="t" r="r" b="b"/>
            <a:pathLst>
              <a:path w="343535" h="93345">
                <a:moveTo>
                  <a:pt x="343268" y="0"/>
                </a:moveTo>
                <a:lnTo>
                  <a:pt x="310151" y="55054"/>
                </a:lnTo>
                <a:lnTo>
                  <a:pt x="272995" y="75233"/>
                </a:lnTo>
                <a:lnTo>
                  <a:pt x="225878" y="88465"/>
                </a:lnTo>
                <a:lnTo>
                  <a:pt x="171627" y="93218"/>
                </a:lnTo>
                <a:lnTo>
                  <a:pt x="117378" y="88465"/>
                </a:lnTo>
                <a:lnTo>
                  <a:pt x="70264" y="75233"/>
                </a:lnTo>
                <a:lnTo>
                  <a:pt x="33112" y="55054"/>
                </a:lnTo>
                <a:lnTo>
                  <a:pt x="8749" y="29465"/>
                </a:lnTo>
                <a:lnTo>
                  <a:pt x="0" y="0"/>
                </a:lnTo>
              </a:path>
            </a:pathLst>
          </a:custGeom>
          <a:ln w="9525">
            <a:solidFill>
              <a:srgbClr val="F69240"/>
            </a:solidFill>
          </a:ln>
        </p:spPr>
        <p:txBody>
          <a:bodyPr wrap="square" lIns="0" tIns="0" rIns="0" bIns="0" rtlCol="0"/>
          <a:lstStyle/>
          <a:p>
            <a:endParaRPr sz="1350"/>
          </a:p>
        </p:txBody>
      </p:sp>
      <p:sp>
        <p:nvSpPr>
          <p:cNvPr id="97" name="object 97"/>
          <p:cNvSpPr/>
          <p:nvPr/>
        </p:nvSpPr>
        <p:spPr>
          <a:xfrm>
            <a:off x="2271185" y="3660571"/>
            <a:ext cx="257651" cy="419576"/>
          </a:xfrm>
          <a:custGeom>
            <a:avLst/>
            <a:gdLst/>
            <a:ahLst/>
            <a:cxnLst/>
            <a:rect l="l" t="t" r="r" b="b"/>
            <a:pathLst>
              <a:path w="343535" h="559435">
                <a:moveTo>
                  <a:pt x="0" y="93217"/>
                </a:moveTo>
                <a:lnTo>
                  <a:pt x="33117" y="38163"/>
                </a:lnTo>
                <a:lnTo>
                  <a:pt x="70272" y="17984"/>
                </a:lnTo>
                <a:lnTo>
                  <a:pt x="117389" y="4752"/>
                </a:lnTo>
                <a:lnTo>
                  <a:pt x="171640" y="0"/>
                </a:lnTo>
                <a:lnTo>
                  <a:pt x="225890" y="4752"/>
                </a:lnTo>
                <a:lnTo>
                  <a:pt x="273003" y="17984"/>
                </a:lnTo>
                <a:lnTo>
                  <a:pt x="310155" y="38163"/>
                </a:lnTo>
                <a:lnTo>
                  <a:pt x="334519" y="63752"/>
                </a:lnTo>
                <a:lnTo>
                  <a:pt x="343268" y="93217"/>
                </a:lnTo>
                <a:lnTo>
                  <a:pt x="343268" y="466077"/>
                </a:lnTo>
                <a:lnTo>
                  <a:pt x="310155" y="521131"/>
                </a:lnTo>
                <a:lnTo>
                  <a:pt x="273003" y="541310"/>
                </a:lnTo>
                <a:lnTo>
                  <a:pt x="225890" y="554543"/>
                </a:lnTo>
                <a:lnTo>
                  <a:pt x="171640" y="559295"/>
                </a:lnTo>
                <a:lnTo>
                  <a:pt x="117389" y="554543"/>
                </a:lnTo>
                <a:lnTo>
                  <a:pt x="70272" y="541310"/>
                </a:lnTo>
                <a:lnTo>
                  <a:pt x="33117" y="521131"/>
                </a:lnTo>
                <a:lnTo>
                  <a:pt x="8750" y="495542"/>
                </a:lnTo>
                <a:lnTo>
                  <a:pt x="0" y="466077"/>
                </a:lnTo>
                <a:lnTo>
                  <a:pt x="0" y="93217"/>
                </a:lnTo>
                <a:close/>
              </a:path>
            </a:pathLst>
          </a:custGeom>
          <a:ln w="9525">
            <a:solidFill>
              <a:srgbClr val="F69240"/>
            </a:solidFill>
          </a:ln>
        </p:spPr>
        <p:txBody>
          <a:bodyPr wrap="square" lIns="0" tIns="0" rIns="0" bIns="0" rtlCol="0"/>
          <a:lstStyle/>
          <a:p>
            <a:endParaRPr sz="1350"/>
          </a:p>
        </p:txBody>
      </p:sp>
      <p:sp>
        <p:nvSpPr>
          <p:cNvPr id="98" name="object 98"/>
          <p:cNvSpPr/>
          <p:nvPr/>
        </p:nvSpPr>
        <p:spPr>
          <a:xfrm>
            <a:off x="2350313" y="3754310"/>
            <a:ext cx="328040" cy="490346"/>
          </a:xfrm>
          <a:prstGeom prst="rect">
            <a:avLst/>
          </a:prstGeom>
          <a:blipFill>
            <a:blip r:embed="rId34" cstate="print"/>
            <a:stretch>
              <a:fillRect/>
            </a:stretch>
          </a:blipFill>
        </p:spPr>
        <p:txBody>
          <a:bodyPr wrap="square" lIns="0" tIns="0" rIns="0" bIns="0" rtlCol="0"/>
          <a:lstStyle/>
          <a:p>
            <a:endParaRPr sz="1350"/>
          </a:p>
        </p:txBody>
      </p:sp>
      <p:sp>
        <p:nvSpPr>
          <p:cNvPr id="99" name="object 99"/>
          <p:cNvSpPr/>
          <p:nvPr/>
        </p:nvSpPr>
        <p:spPr>
          <a:xfrm>
            <a:off x="2385480" y="3774875"/>
            <a:ext cx="257459" cy="419471"/>
          </a:xfrm>
          <a:prstGeom prst="rect">
            <a:avLst/>
          </a:prstGeom>
          <a:blipFill>
            <a:blip r:embed="rId33" cstate="print"/>
            <a:stretch>
              <a:fillRect/>
            </a:stretch>
          </a:blipFill>
        </p:spPr>
        <p:txBody>
          <a:bodyPr wrap="square" lIns="0" tIns="0" rIns="0" bIns="0" rtlCol="0"/>
          <a:lstStyle/>
          <a:p>
            <a:endParaRPr sz="1350"/>
          </a:p>
        </p:txBody>
      </p:sp>
      <p:sp>
        <p:nvSpPr>
          <p:cNvPr id="100" name="object 100"/>
          <p:cNvSpPr/>
          <p:nvPr/>
        </p:nvSpPr>
        <p:spPr>
          <a:xfrm>
            <a:off x="2385488" y="3844784"/>
            <a:ext cx="257651" cy="70009"/>
          </a:xfrm>
          <a:custGeom>
            <a:avLst/>
            <a:gdLst/>
            <a:ahLst/>
            <a:cxnLst/>
            <a:rect l="l" t="t" r="r" b="b"/>
            <a:pathLst>
              <a:path w="343535" h="93345">
                <a:moveTo>
                  <a:pt x="343268" y="0"/>
                </a:moveTo>
                <a:lnTo>
                  <a:pt x="310151" y="55054"/>
                </a:lnTo>
                <a:lnTo>
                  <a:pt x="272995" y="75233"/>
                </a:lnTo>
                <a:lnTo>
                  <a:pt x="225878" y="88465"/>
                </a:lnTo>
                <a:lnTo>
                  <a:pt x="171627" y="93218"/>
                </a:lnTo>
                <a:lnTo>
                  <a:pt x="117378" y="88465"/>
                </a:lnTo>
                <a:lnTo>
                  <a:pt x="70264" y="75233"/>
                </a:lnTo>
                <a:lnTo>
                  <a:pt x="33112" y="55054"/>
                </a:lnTo>
                <a:lnTo>
                  <a:pt x="8749" y="29465"/>
                </a:lnTo>
                <a:lnTo>
                  <a:pt x="0" y="0"/>
                </a:lnTo>
              </a:path>
            </a:pathLst>
          </a:custGeom>
          <a:ln w="9525">
            <a:solidFill>
              <a:srgbClr val="F69240"/>
            </a:solidFill>
          </a:ln>
        </p:spPr>
        <p:txBody>
          <a:bodyPr wrap="square" lIns="0" tIns="0" rIns="0" bIns="0" rtlCol="0"/>
          <a:lstStyle/>
          <a:p>
            <a:endParaRPr sz="1350"/>
          </a:p>
        </p:txBody>
      </p:sp>
      <p:sp>
        <p:nvSpPr>
          <p:cNvPr id="101" name="object 101"/>
          <p:cNvSpPr/>
          <p:nvPr/>
        </p:nvSpPr>
        <p:spPr>
          <a:xfrm>
            <a:off x="2385485" y="3774871"/>
            <a:ext cx="257651" cy="419576"/>
          </a:xfrm>
          <a:custGeom>
            <a:avLst/>
            <a:gdLst/>
            <a:ahLst/>
            <a:cxnLst/>
            <a:rect l="l" t="t" r="r" b="b"/>
            <a:pathLst>
              <a:path w="343535" h="559435">
                <a:moveTo>
                  <a:pt x="0" y="93217"/>
                </a:moveTo>
                <a:lnTo>
                  <a:pt x="33117" y="38163"/>
                </a:lnTo>
                <a:lnTo>
                  <a:pt x="70272" y="17984"/>
                </a:lnTo>
                <a:lnTo>
                  <a:pt x="117389" y="4752"/>
                </a:lnTo>
                <a:lnTo>
                  <a:pt x="171640" y="0"/>
                </a:lnTo>
                <a:lnTo>
                  <a:pt x="225890" y="4752"/>
                </a:lnTo>
                <a:lnTo>
                  <a:pt x="273003" y="17984"/>
                </a:lnTo>
                <a:lnTo>
                  <a:pt x="310155" y="38163"/>
                </a:lnTo>
                <a:lnTo>
                  <a:pt x="334519" y="63752"/>
                </a:lnTo>
                <a:lnTo>
                  <a:pt x="343268" y="93217"/>
                </a:lnTo>
                <a:lnTo>
                  <a:pt x="343268" y="466077"/>
                </a:lnTo>
                <a:lnTo>
                  <a:pt x="310155" y="521131"/>
                </a:lnTo>
                <a:lnTo>
                  <a:pt x="273003" y="541310"/>
                </a:lnTo>
                <a:lnTo>
                  <a:pt x="225890" y="554543"/>
                </a:lnTo>
                <a:lnTo>
                  <a:pt x="171640" y="559295"/>
                </a:lnTo>
                <a:lnTo>
                  <a:pt x="117389" y="554543"/>
                </a:lnTo>
                <a:lnTo>
                  <a:pt x="70272" y="541310"/>
                </a:lnTo>
                <a:lnTo>
                  <a:pt x="33117" y="521131"/>
                </a:lnTo>
                <a:lnTo>
                  <a:pt x="8750" y="495542"/>
                </a:lnTo>
                <a:lnTo>
                  <a:pt x="0" y="466077"/>
                </a:lnTo>
                <a:lnTo>
                  <a:pt x="0" y="93217"/>
                </a:lnTo>
                <a:close/>
              </a:path>
            </a:pathLst>
          </a:custGeom>
          <a:ln w="9525">
            <a:solidFill>
              <a:srgbClr val="F69240"/>
            </a:solidFill>
          </a:ln>
        </p:spPr>
        <p:txBody>
          <a:bodyPr wrap="square" lIns="0" tIns="0" rIns="0" bIns="0" rtlCol="0"/>
          <a:lstStyle/>
          <a:p>
            <a:endParaRPr sz="1350"/>
          </a:p>
        </p:txBody>
      </p:sp>
      <p:sp>
        <p:nvSpPr>
          <p:cNvPr id="102" name="object 102"/>
          <p:cNvSpPr/>
          <p:nvPr/>
        </p:nvSpPr>
        <p:spPr>
          <a:xfrm>
            <a:off x="2464613" y="3868610"/>
            <a:ext cx="328031" cy="490346"/>
          </a:xfrm>
          <a:prstGeom prst="rect">
            <a:avLst/>
          </a:prstGeom>
          <a:blipFill>
            <a:blip r:embed="rId35" cstate="print"/>
            <a:stretch>
              <a:fillRect/>
            </a:stretch>
          </a:blipFill>
        </p:spPr>
        <p:txBody>
          <a:bodyPr wrap="square" lIns="0" tIns="0" rIns="0" bIns="0" rtlCol="0"/>
          <a:lstStyle/>
          <a:p>
            <a:endParaRPr sz="1350"/>
          </a:p>
        </p:txBody>
      </p:sp>
      <p:sp>
        <p:nvSpPr>
          <p:cNvPr id="103" name="object 103"/>
          <p:cNvSpPr/>
          <p:nvPr/>
        </p:nvSpPr>
        <p:spPr>
          <a:xfrm>
            <a:off x="2499789" y="3889175"/>
            <a:ext cx="257451" cy="419471"/>
          </a:xfrm>
          <a:prstGeom prst="rect">
            <a:avLst/>
          </a:prstGeom>
          <a:blipFill>
            <a:blip r:embed="rId33" cstate="print"/>
            <a:stretch>
              <a:fillRect/>
            </a:stretch>
          </a:blipFill>
        </p:spPr>
        <p:txBody>
          <a:bodyPr wrap="square" lIns="0" tIns="0" rIns="0" bIns="0" rtlCol="0"/>
          <a:lstStyle/>
          <a:p>
            <a:endParaRPr sz="1350"/>
          </a:p>
        </p:txBody>
      </p:sp>
      <p:sp>
        <p:nvSpPr>
          <p:cNvPr id="104" name="object 104"/>
          <p:cNvSpPr/>
          <p:nvPr/>
        </p:nvSpPr>
        <p:spPr>
          <a:xfrm>
            <a:off x="2499788" y="3959084"/>
            <a:ext cx="257651" cy="70009"/>
          </a:xfrm>
          <a:custGeom>
            <a:avLst/>
            <a:gdLst/>
            <a:ahLst/>
            <a:cxnLst/>
            <a:rect l="l" t="t" r="r" b="b"/>
            <a:pathLst>
              <a:path w="343535" h="93345">
                <a:moveTo>
                  <a:pt x="343268" y="0"/>
                </a:moveTo>
                <a:lnTo>
                  <a:pt x="310151" y="55054"/>
                </a:lnTo>
                <a:lnTo>
                  <a:pt x="272995" y="75233"/>
                </a:lnTo>
                <a:lnTo>
                  <a:pt x="225878" y="88465"/>
                </a:lnTo>
                <a:lnTo>
                  <a:pt x="171627" y="93218"/>
                </a:lnTo>
                <a:lnTo>
                  <a:pt x="117378" y="88465"/>
                </a:lnTo>
                <a:lnTo>
                  <a:pt x="70264" y="75233"/>
                </a:lnTo>
                <a:lnTo>
                  <a:pt x="33112" y="55054"/>
                </a:lnTo>
                <a:lnTo>
                  <a:pt x="8749" y="29465"/>
                </a:lnTo>
                <a:lnTo>
                  <a:pt x="0" y="0"/>
                </a:lnTo>
              </a:path>
            </a:pathLst>
          </a:custGeom>
          <a:ln w="9525">
            <a:solidFill>
              <a:srgbClr val="F69240"/>
            </a:solidFill>
          </a:ln>
        </p:spPr>
        <p:txBody>
          <a:bodyPr wrap="square" lIns="0" tIns="0" rIns="0" bIns="0" rtlCol="0"/>
          <a:lstStyle/>
          <a:p>
            <a:endParaRPr sz="1350"/>
          </a:p>
        </p:txBody>
      </p:sp>
      <p:sp>
        <p:nvSpPr>
          <p:cNvPr id="105" name="object 105"/>
          <p:cNvSpPr/>
          <p:nvPr/>
        </p:nvSpPr>
        <p:spPr>
          <a:xfrm>
            <a:off x="2499785" y="3889171"/>
            <a:ext cx="257651" cy="419576"/>
          </a:xfrm>
          <a:custGeom>
            <a:avLst/>
            <a:gdLst/>
            <a:ahLst/>
            <a:cxnLst/>
            <a:rect l="l" t="t" r="r" b="b"/>
            <a:pathLst>
              <a:path w="343535" h="559435">
                <a:moveTo>
                  <a:pt x="0" y="93217"/>
                </a:moveTo>
                <a:lnTo>
                  <a:pt x="33117" y="38163"/>
                </a:lnTo>
                <a:lnTo>
                  <a:pt x="70272" y="17984"/>
                </a:lnTo>
                <a:lnTo>
                  <a:pt x="117389" y="4752"/>
                </a:lnTo>
                <a:lnTo>
                  <a:pt x="171640" y="0"/>
                </a:lnTo>
                <a:lnTo>
                  <a:pt x="225890" y="4752"/>
                </a:lnTo>
                <a:lnTo>
                  <a:pt x="273003" y="17984"/>
                </a:lnTo>
                <a:lnTo>
                  <a:pt x="310155" y="38163"/>
                </a:lnTo>
                <a:lnTo>
                  <a:pt x="334519" y="63752"/>
                </a:lnTo>
                <a:lnTo>
                  <a:pt x="343268" y="93217"/>
                </a:lnTo>
                <a:lnTo>
                  <a:pt x="343268" y="466077"/>
                </a:lnTo>
                <a:lnTo>
                  <a:pt x="310155" y="521131"/>
                </a:lnTo>
                <a:lnTo>
                  <a:pt x="273003" y="541310"/>
                </a:lnTo>
                <a:lnTo>
                  <a:pt x="225890" y="554543"/>
                </a:lnTo>
                <a:lnTo>
                  <a:pt x="171640" y="559295"/>
                </a:lnTo>
                <a:lnTo>
                  <a:pt x="117389" y="554543"/>
                </a:lnTo>
                <a:lnTo>
                  <a:pt x="70272" y="541310"/>
                </a:lnTo>
                <a:lnTo>
                  <a:pt x="33117" y="521131"/>
                </a:lnTo>
                <a:lnTo>
                  <a:pt x="8750" y="495542"/>
                </a:lnTo>
                <a:lnTo>
                  <a:pt x="0" y="466077"/>
                </a:lnTo>
                <a:lnTo>
                  <a:pt x="0" y="93217"/>
                </a:lnTo>
                <a:close/>
              </a:path>
            </a:pathLst>
          </a:custGeom>
          <a:ln w="9525">
            <a:solidFill>
              <a:srgbClr val="F69240"/>
            </a:solidFill>
          </a:ln>
        </p:spPr>
        <p:txBody>
          <a:bodyPr wrap="square" lIns="0" tIns="0" rIns="0" bIns="0" rtlCol="0"/>
          <a:lstStyle/>
          <a:p>
            <a:endParaRPr sz="1350"/>
          </a:p>
        </p:txBody>
      </p:sp>
      <p:sp>
        <p:nvSpPr>
          <p:cNvPr id="106" name="object 106"/>
          <p:cNvSpPr/>
          <p:nvPr/>
        </p:nvSpPr>
        <p:spPr>
          <a:xfrm>
            <a:off x="5154092" y="2368994"/>
            <a:ext cx="470915" cy="413765"/>
          </a:xfrm>
          <a:prstGeom prst="rect">
            <a:avLst/>
          </a:prstGeom>
          <a:blipFill>
            <a:blip r:embed="rId36" cstate="print"/>
            <a:stretch>
              <a:fillRect/>
            </a:stretch>
          </a:blipFill>
        </p:spPr>
        <p:txBody>
          <a:bodyPr wrap="square" lIns="0" tIns="0" rIns="0" bIns="0" rtlCol="0"/>
          <a:lstStyle/>
          <a:p>
            <a:endParaRPr sz="1350"/>
          </a:p>
        </p:txBody>
      </p:sp>
      <p:sp>
        <p:nvSpPr>
          <p:cNvPr id="107" name="object 107"/>
          <p:cNvSpPr/>
          <p:nvPr/>
        </p:nvSpPr>
        <p:spPr>
          <a:xfrm>
            <a:off x="5189925" y="2475264"/>
            <a:ext cx="314306" cy="257156"/>
          </a:xfrm>
          <a:prstGeom prst="rect">
            <a:avLst/>
          </a:prstGeom>
          <a:blipFill>
            <a:blip r:embed="rId37" cstate="print"/>
            <a:stretch>
              <a:fillRect/>
            </a:stretch>
          </a:blipFill>
        </p:spPr>
        <p:txBody>
          <a:bodyPr wrap="square" lIns="0" tIns="0" rIns="0" bIns="0" rtlCol="0"/>
          <a:lstStyle/>
          <a:p>
            <a:endParaRPr sz="1350"/>
          </a:p>
        </p:txBody>
      </p:sp>
      <p:sp>
        <p:nvSpPr>
          <p:cNvPr id="108" name="object 108"/>
          <p:cNvSpPr/>
          <p:nvPr/>
        </p:nvSpPr>
        <p:spPr>
          <a:xfrm>
            <a:off x="5504240" y="2389550"/>
            <a:ext cx="85715" cy="342871"/>
          </a:xfrm>
          <a:prstGeom prst="rect">
            <a:avLst/>
          </a:prstGeom>
          <a:blipFill>
            <a:blip r:embed="rId38" cstate="print"/>
            <a:stretch>
              <a:fillRect/>
            </a:stretch>
          </a:blipFill>
        </p:spPr>
        <p:txBody>
          <a:bodyPr wrap="square" lIns="0" tIns="0" rIns="0" bIns="0" rtlCol="0"/>
          <a:lstStyle/>
          <a:p>
            <a:endParaRPr sz="1350"/>
          </a:p>
        </p:txBody>
      </p:sp>
      <p:sp>
        <p:nvSpPr>
          <p:cNvPr id="109" name="object 109"/>
          <p:cNvSpPr/>
          <p:nvPr/>
        </p:nvSpPr>
        <p:spPr>
          <a:xfrm>
            <a:off x="5189924" y="2389549"/>
            <a:ext cx="400031" cy="85715"/>
          </a:xfrm>
          <a:prstGeom prst="rect">
            <a:avLst/>
          </a:prstGeom>
          <a:blipFill>
            <a:blip r:embed="rId39" cstate="print"/>
            <a:stretch>
              <a:fillRect/>
            </a:stretch>
          </a:blipFill>
        </p:spPr>
        <p:txBody>
          <a:bodyPr wrap="square" lIns="0" tIns="0" rIns="0" bIns="0" rtlCol="0"/>
          <a:lstStyle/>
          <a:p>
            <a:endParaRPr sz="1350"/>
          </a:p>
        </p:txBody>
      </p:sp>
      <p:sp>
        <p:nvSpPr>
          <p:cNvPr id="110" name="object 110"/>
          <p:cNvSpPr/>
          <p:nvPr/>
        </p:nvSpPr>
        <p:spPr>
          <a:xfrm>
            <a:off x="5189920" y="2389548"/>
            <a:ext cx="400050" cy="342900"/>
          </a:xfrm>
          <a:custGeom>
            <a:avLst/>
            <a:gdLst/>
            <a:ahLst/>
            <a:cxnLst/>
            <a:rect l="l" t="t" r="r" b="b"/>
            <a:pathLst>
              <a:path w="533400" h="457200">
                <a:moveTo>
                  <a:pt x="0" y="114287"/>
                </a:moveTo>
                <a:lnTo>
                  <a:pt x="114287" y="0"/>
                </a:lnTo>
                <a:lnTo>
                  <a:pt x="533374" y="0"/>
                </a:lnTo>
                <a:lnTo>
                  <a:pt x="533374" y="342874"/>
                </a:lnTo>
                <a:lnTo>
                  <a:pt x="419087" y="457161"/>
                </a:lnTo>
                <a:lnTo>
                  <a:pt x="0" y="457161"/>
                </a:lnTo>
                <a:lnTo>
                  <a:pt x="0" y="114287"/>
                </a:lnTo>
                <a:close/>
              </a:path>
            </a:pathLst>
          </a:custGeom>
          <a:ln w="9525">
            <a:solidFill>
              <a:srgbClr val="7D60A0"/>
            </a:solidFill>
          </a:ln>
        </p:spPr>
        <p:txBody>
          <a:bodyPr wrap="square" lIns="0" tIns="0" rIns="0" bIns="0" rtlCol="0"/>
          <a:lstStyle/>
          <a:p>
            <a:endParaRPr sz="1350"/>
          </a:p>
        </p:txBody>
      </p:sp>
      <p:sp>
        <p:nvSpPr>
          <p:cNvPr id="111" name="object 111"/>
          <p:cNvSpPr/>
          <p:nvPr/>
        </p:nvSpPr>
        <p:spPr>
          <a:xfrm>
            <a:off x="5189920" y="2389548"/>
            <a:ext cx="400050" cy="85725"/>
          </a:xfrm>
          <a:custGeom>
            <a:avLst/>
            <a:gdLst/>
            <a:ahLst/>
            <a:cxnLst/>
            <a:rect l="l" t="t" r="r" b="b"/>
            <a:pathLst>
              <a:path w="533400" h="114300">
                <a:moveTo>
                  <a:pt x="0" y="114287"/>
                </a:moveTo>
                <a:lnTo>
                  <a:pt x="419087" y="114287"/>
                </a:lnTo>
                <a:lnTo>
                  <a:pt x="533374" y="0"/>
                </a:lnTo>
              </a:path>
            </a:pathLst>
          </a:custGeom>
          <a:ln w="9525">
            <a:solidFill>
              <a:srgbClr val="7D60A0"/>
            </a:solidFill>
          </a:ln>
        </p:spPr>
        <p:txBody>
          <a:bodyPr wrap="square" lIns="0" tIns="0" rIns="0" bIns="0" rtlCol="0"/>
          <a:lstStyle/>
          <a:p>
            <a:endParaRPr sz="1350"/>
          </a:p>
        </p:txBody>
      </p:sp>
      <p:sp>
        <p:nvSpPr>
          <p:cNvPr id="112" name="object 112"/>
          <p:cNvSpPr/>
          <p:nvPr/>
        </p:nvSpPr>
        <p:spPr>
          <a:xfrm>
            <a:off x="5504236" y="2475263"/>
            <a:ext cx="0" cy="257175"/>
          </a:xfrm>
          <a:custGeom>
            <a:avLst/>
            <a:gdLst/>
            <a:ahLst/>
            <a:cxnLst/>
            <a:rect l="l" t="t" r="r" b="b"/>
            <a:pathLst>
              <a:path h="342900">
                <a:moveTo>
                  <a:pt x="0" y="0"/>
                </a:moveTo>
                <a:lnTo>
                  <a:pt x="0" y="342874"/>
                </a:lnTo>
              </a:path>
            </a:pathLst>
          </a:custGeom>
          <a:ln w="9525">
            <a:solidFill>
              <a:srgbClr val="7D60A0"/>
            </a:solidFill>
          </a:ln>
        </p:spPr>
        <p:txBody>
          <a:bodyPr wrap="square" lIns="0" tIns="0" rIns="0" bIns="0" rtlCol="0"/>
          <a:lstStyle/>
          <a:p>
            <a:endParaRPr sz="1350"/>
          </a:p>
        </p:txBody>
      </p:sp>
      <p:sp>
        <p:nvSpPr>
          <p:cNvPr id="113" name="object 113"/>
          <p:cNvSpPr/>
          <p:nvPr/>
        </p:nvSpPr>
        <p:spPr>
          <a:xfrm>
            <a:off x="5154092" y="3729165"/>
            <a:ext cx="470915" cy="413765"/>
          </a:xfrm>
          <a:prstGeom prst="rect">
            <a:avLst/>
          </a:prstGeom>
          <a:blipFill>
            <a:blip r:embed="rId40" cstate="print"/>
            <a:stretch>
              <a:fillRect/>
            </a:stretch>
          </a:blipFill>
        </p:spPr>
        <p:txBody>
          <a:bodyPr wrap="square" lIns="0" tIns="0" rIns="0" bIns="0" rtlCol="0"/>
          <a:lstStyle/>
          <a:p>
            <a:endParaRPr sz="1350"/>
          </a:p>
        </p:txBody>
      </p:sp>
      <p:sp>
        <p:nvSpPr>
          <p:cNvPr id="114" name="object 114"/>
          <p:cNvSpPr/>
          <p:nvPr/>
        </p:nvSpPr>
        <p:spPr>
          <a:xfrm>
            <a:off x="5189925" y="3835463"/>
            <a:ext cx="314306" cy="257156"/>
          </a:xfrm>
          <a:prstGeom prst="rect">
            <a:avLst/>
          </a:prstGeom>
          <a:blipFill>
            <a:blip r:embed="rId41" cstate="print"/>
            <a:stretch>
              <a:fillRect/>
            </a:stretch>
          </a:blipFill>
        </p:spPr>
        <p:txBody>
          <a:bodyPr wrap="square" lIns="0" tIns="0" rIns="0" bIns="0" rtlCol="0"/>
          <a:lstStyle/>
          <a:p>
            <a:endParaRPr sz="1350"/>
          </a:p>
        </p:txBody>
      </p:sp>
      <p:sp>
        <p:nvSpPr>
          <p:cNvPr id="115" name="object 115"/>
          <p:cNvSpPr/>
          <p:nvPr/>
        </p:nvSpPr>
        <p:spPr>
          <a:xfrm>
            <a:off x="5504240" y="3749748"/>
            <a:ext cx="85715" cy="342871"/>
          </a:xfrm>
          <a:prstGeom prst="rect">
            <a:avLst/>
          </a:prstGeom>
          <a:blipFill>
            <a:blip r:embed="rId42" cstate="print"/>
            <a:stretch>
              <a:fillRect/>
            </a:stretch>
          </a:blipFill>
        </p:spPr>
        <p:txBody>
          <a:bodyPr wrap="square" lIns="0" tIns="0" rIns="0" bIns="0" rtlCol="0"/>
          <a:lstStyle/>
          <a:p>
            <a:endParaRPr sz="1350"/>
          </a:p>
        </p:txBody>
      </p:sp>
      <p:sp>
        <p:nvSpPr>
          <p:cNvPr id="116" name="object 116"/>
          <p:cNvSpPr/>
          <p:nvPr/>
        </p:nvSpPr>
        <p:spPr>
          <a:xfrm>
            <a:off x="5189924" y="3749748"/>
            <a:ext cx="400031" cy="85715"/>
          </a:xfrm>
          <a:prstGeom prst="rect">
            <a:avLst/>
          </a:prstGeom>
          <a:blipFill>
            <a:blip r:embed="rId39" cstate="print"/>
            <a:stretch>
              <a:fillRect/>
            </a:stretch>
          </a:blipFill>
        </p:spPr>
        <p:txBody>
          <a:bodyPr wrap="square" lIns="0" tIns="0" rIns="0" bIns="0" rtlCol="0"/>
          <a:lstStyle/>
          <a:p>
            <a:endParaRPr sz="1350"/>
          </a:p>
        </p:txBody>
      </p:sp>
      <p:sp>
        <p:nvSpPr>
          <p:cNvPr id="117" name="object 117"/>
          <p:cNvSpPr/>
          <p:nvPr/>
        </p:nvSpPr>
        <p:spPr>
          <a:xfrm>
            <a:off x="5189920" y="3749749"/>
            <a:ext cx="400050" cy="342900"/>
          </a:xfrm>
          <a:custGeom>
            <a:avLst/>
            <a:gdLst/>
            <a:ahLst/>
            <a:cxnLst/>
            <a:rect l="l" t="t" r="r" b="b"/>
            <a:pathLst>
              <a:path w="533400" h="457200">
                <a:moveTo>
                  <a:pt x="0" y="114287"/>
                </a:moveTo>
                <a:lnTo>
                  <a:pt x="114287" y="0"/>
                </a:lnTo>
                <a:lnTo>
                  <a:pt x="533374" y="0"/>
                </a:lnTo>
                <a:lnTo>
                  <a:pt x="533374" y="342874"/>
                </a:lnTo>
                <a:lnTo>
                  <a:pt x="419087" y="457161"/>
                </a:lnTo>
                <a:lnTo>
                  <a:pt x="0" y="457161"/>
                </a:lnTo>
                <a:lnTo>
                  <a:pt x="0" y="114287"/>
                </a:lnTo>
                <a:close/>
              </a:path>
            </a:pathLst>
          </a:custGeom>
          <a:ln w="9525">
            <a:solidFill>
              <a:srgbClr val="7D60A0"/>
            </a:solidFill>
          </a:ln>
        </p:spPr>
        <p:txBody>
          <a:bodyPr wrap="square" lIns="0" tIns="0" rIns="0" bIns="0" rtlCol="0"/>
          <a:lstStyle/>
          <a:p>
            <a:endParaRPr sz="1350"/>
          </a:p>
        </p:txBody>
      </p:sp>
      <p:sp>
        <p:nvSpPr>
          <p:cNvPr id="118" name="object 118"/>
          <p:cNvSpPr/>
          <p:nvPr/>
        </p:nvSpPr>
        <p:spPr>
          <a:xfrm>
            <a:off x="5189920" y="3749749"/>
            <a:ext cx="400050" cy="85725"/>
          </a:xfrm>
          <a:custGeom>
            <a:avLst/>
            <a:gdLst/>
            <a:ahLst/>
            <a:cxnLst/>
            <a:rect l="l" t="t" r="r" b="b"/>
            <a:pathLst>
              <a:path w="533400" h="114300">
                <a:moveTo>
                  <a:pt x="0" y="114287"/>
                </a:moveTo>
                <a:lnTo>
                  <a:pt x="419087" y="114287"/>
                </a:lnTo>
                <a:lnTo>
                  <a:pt x="533374" y="0"/>
                </a:lnTo>
              </a:path>
            </a:pathLst>
          </a:custGeom>
          <a:ln w="9525">
            <a:solidFill>
              <a:srgbClr val="7D60A0"/>
            </a:solidFill>
          </a:ln>
        </p:spPr>
        <p:txBody>
          <a:bodyPr wrap="square" lIns="0" tIns="0" rIns="0" bIns="0" rtlCol="0"/>
          <a:lstStyle/>
          <a:p>
            <a:endParaRPr sz="1350"/>
          </a:p>
        </p:txBody>
      </p:sp>
      <p:sp>
        <p:nvSpPr>
          <p:cNvPr id="119" name="object 119"/>
          <p:cNvSpPr/>
          <p:nvPr/>
        </p:nvSpPr>
        <p:spPr>
          <a:xfrm>
            <a:off x="5504236" y="3835465"/>
            <a:ext cx="0" cy="257175"/>
          </a:xfrm>
          <a:custGeom>
            <a:avLst/>
            <a:gdLst/>
            <a:ahLst/>
            <a:cxnLst/>
            <a:rect l="l" t="t" r="r" b="b"/>
            <a:pathLst>
              <a:path h="342900">
                <a:moveTo>
                  <a:pt x="0" y="0"/>
                </a:moveTo>
                <a:lnTo>
                  <a:pt x="0" y="342874"/>
                </a:lnTo>
              </a:path>
            </a:pathLst>
          </a:custGeom>
          <a:ln w="9525">
            <a:solidFill>
              <a:srgbClr val="7D60A0"/>
            </a:solidFill>
          </a:ln>
        </p:spPr>
        <p:txBody>
          <a:bodyPr wrap="square" lIns="0" tIns="0" rIns="0" bIns="0" rtlCol="0"/>
          <a:lstStyle/>
          <a:p>
            <a:endParaRPr sz="1350"/>
          </a:p>
        </p:txBody>
      </p:sp>
      <p:sp>
        <p:nvSpPr>
          <p:cNvPr id="120" name="object 120"/>
          <p:cNvSpPr/>
          <p:nvPr/>
        </p:nvSpPr>
        <p:spPr>
          <a:xfrm>
            <a:off x="4761789" y="2637622"/>
            <a:ext cx="311468" cy="155734"/>
          </a:xfrm>
          <a:custGeom>
            <a:avLst/>
            <a:gdLst/>
            <a:ahLst/>
            <a:cxnLst/>
            <a:rect l="l" t="t" r="r" b="b"/>
            <a:pathLst>
              <a:path w="415289" h="207645">
                <a:moveTo>
                  <a:pt x="415175" y="0"/>
                </a:moveTo>
                <a:lnTo>
                  <a:pt x="0" y="207594"/>
                </a:lnTo>
              </a:path>
            </a:pathLst>
          </a:custGeom>
          <a:ln w="9525">
            <a:solidFill>
              <a:srgbClr val="4A7EBB"/>
            </a:solidFill>
          </a:ln>
        </p:spPr>
        <p:txBody>
          <a:bodyPr wrap="square" lIns="0" tIns="0" rIns="0" bIns="0" rtlCol="0"/>
          <a:lstStyle/>
          <a:p>
            <a:endParaRPr sz="1350"/>
          </a:p>
        </p:txBody>
      </p:sp>
      <p:sp>
        <p:nvSpPr>
          <p:cNvPr id="121" name="object 121"/>
          <p:cNvSpPr/>
          <p:nvPr/>
        </p:nvSpPr>
        <p:spPr>
          <a:xfrm>
            <a:off x="4761787" y="2737935"/>
            <a:ext cx="66199" cy="60008"/>
          </a:xfrm>
          <a:custGeom>
            <a:avLst/>
            <a:gdLst/>
            <a:ahLst/>
            <a:cxnLst/>
            <a:rect l="l" t="t" r="r" b="b"/>
            <a:pathLst>
              <a:path w="88264" h="80010">
                <a:moveTo>
                  <a:pt x="48272" y="0"/>
                </a:moveTo>
                <a:lnTo>
                  <a:pt x="0" y="73837"/>
                </a:lnTo>
                <a:lnTo>
                  <a:pt x="88036" y="79514"/>
                </a:lnTo>
              </a:path>
            </a:pathLst>
          </a:custGeom>
          <a:ln w="9525">
            <a:solidFill>
              <a:srgbClr val="4A7EBB"/>
            </a:solidFill>
          </a:ln>
        </p:spPr>
        <p:txBody>
          <a:bodyPr wrap="square" lIns="0" tIns="0" rIns="0" bIns="0" rtlCol="0"/>
          <a:lstStyle/>
          <a:p>
            <a:endParaRPr sz="1350"/>
          </a:p>
        </p:txBody>
      </p:sp>
      <p:sp>
        <p:nvSpPr>
          <p:cNvPr id="122" name="object 122"/>
          <p:cNvSpPr/>
          <p:nvPr/>
        </p:nvSpPr>
        <p:spPr>
          <a:xfrm>
            <a:off x="5007148" y="2633359"/>
            <a:ext cx="66199" cy="60008"/>
          </a:xfrm>
          <a:custGeom>
            <a:avLst/>
            <a:gdLst/>
            <a:ahLst/>
            <a:cxnLst/>
            <a:rect l="l" t="t" r="r" b="b"/>
            <a:pathLst>
              <a:path w="88264" h="80010">
                <a:moveTo>
                  <a:pt x="39750" y="79514"/>
                </a:moveTo>
                <a:lnTo>
                  <a:pt x="88036" y="5676"/>
                </a:lnTo>
                <a:lnTo>
                  <a:pt x="0" y="0"/>
                </a:lnTo>
              </a:path>
            </a:pathLst>
          </a:custGeom>
          <a:ln w="9525">
            <a:solidFill>
              <a:srgbClr val="4A7EBB"/>
            </a:solidFill>
          </a:ln>
        </p:spPr>
        <p:txBody>
          <a:bodyPr wrap="square" lIns="0" tIns="0" rIns="0" bIns="0" rtlCol="0"/>
          <a:lstStyle/>
          <a:p>
            <a:endParaRPr sz="1350"/>
          </a:p>
        </p:txBody>
      </p:sp>
      <p:sp>
        <p:nvSpPr>
          <p:cNvPr id="123" name="object 123"/>
          <p:cNvSpPr/>
          <p:nvPr/>
        </p:nvSpPr>
        <p:spPr>
          <a:xfrm>
            <a:off x="4815795" y="3717738"/>
            <a:ext cx="311468" cy="155734"/>
          </a:xfrm>
          <a:custGeom>
            <a:avLst/>
            <a:gdLst/>
            <a:ahLst/>
            <a:cxnLst/>
            <a:rect l="l" t="t" r="r" b="b"/>
            <a:pathLst>
              <a:path w="415289" h="207645">
                <a:moveTo>
                  <a:pt x="415175" y="207594"/>
                </a:moveTo>
                <a:lnTo>
                  <a:pt x="0" y="0"/>
                </a:lnTo>
              </a:path>
            </a:pathLst>
          </a:custGeom>
          <a:ln w="9525">
            <a:solidFill>
              <a:srgbClr val="4A7EBB"/>
            </a:solidFill>
          </a:ln>
        </p:spPr>
        <p:txBody>
          <a:bodyPr wrap="square" lIns="0" tIns="0" rIns="0" bIns="0" rtlCol="0"/>
          <a:lstStyle/>
          <a:p>
            <a:endParaRPr sz="1350"/>
          </a:p>
        </p:txBody>
      </p:sp>
      <p:sp>
        <p:nvSpPr>
          <p:cNvPr id="124" name="object 124"/>
          <p:cNvSpPr/>
          <p:nvPr/>
        </p:nvSpPr>
        <p:spPr>
          <a:xfrm>
            <a:off x="4815793" y="3713483"/>
            <a:ext cx="66199" cy="60008"/>
          </a:xfrm>
          <a:custGeom>
            <a:avLst/>
            <a:gdLst/>
            <a:ahLst/>
            <a:cxnLst/>
            <a:rect l="l" t="t" r="r" b="b"/>
            <a:pathLst>
              <a:path w="88264" h="80010">
                <a:moveTo>
                  <a:pt x="48272" y="79514"/>
                </a:moveTo>
                <a:lnTo>
                  <a:pt x="0" y="5676"/>
                </a:lnTo>
                <a:lnTo>
                  <a:pt x="88036" y="0"/>
                </a:lnTo>
              </a:path>
            </a:pathLst>
          </a:custGeom>
          <a:ln w="9525">
            <a:solidFill>
              <a:srgbClr val="4A7EBB"/>
            </a:solidFill>
          </a:ln>
        </p:spPr>
        <p:txBody>
          <a:bodyPr wrap="square" lIns="0" tIns="0" rIns="0" bIns="0" rtlCol="0"/>
          <a:lstStyle/>
          <a:p>
            <a:endParaRPr sz="1350"/>
          </a:p>
        </p:txBody>
      </p:sp>
      <p:sp>
        <p:nvSpPr>
          <p:cNvPr id="125" name="object 125"/>
          <p:cNvSpPr/>
          <p:nvPr/>
        </p:nvSpPr>
        <p:spPr>
          <a:xfrm>
            <a:off x="5061154" y="3818058"/>
            <a:ext cx="66199" cy="60008"/>
          </a:xfrm>
          <a:custGeom>
            <a:avLst/>
            <a:gdLst/>
            <a:ahLst/>
            <a:cxnLst/>
            <a:rect l="l" t="t" r="r" b="b"/>
            <a:pathLst>
              <a:path w="88264" h="80010">
                <a:moveTo>
                  <a:pt x="39750" y="0"/>
                </a:moveTo>
                <a:lnTo>
                  <a:pt x="88036" y="73837"/>
                </a:lnTo>
                <a:lnTo>
                  <a:pt x="0" y="79514"/>
                </a:lnTo>
              </a:path>
            </a:pathLst>
          </a:custGeom>
          <a:ln w="9525">
            <a:solidFill>
              <a:srgbClr val="4A7EBB"/>
            </a:solidFill>
          </a:ln>
        </p:spPr>
        <p:txBody>
          <a:bodyPr wrap="square" lIns="0" tIns="0" rIns="0" bIns="0" rtlCol="0"/>
          <a:lstStyle/>
          <a:p>
            <a:endParaRPr sz="1350"/>
          </a:p>
        </p:txBody>
      </p:sp>
      <p:sp>
        <p:nvSpPr>
          <p:cNvPr id="126" name="object 126"/>
          <p:cNvSpPr txBox="1"/>
          <p:nvPr/>
        </p:nvSpPr>
        <p:spPr>
          <a:xfrm>
            <a:off x="5292279" y="1959813"/>
            <a:ext cx="287655" cy="276999"/>
          </a:xfrm>
          <a:prstGeom prst="rect">
            <a:avLst/>
          </a:prstGeom>
        </p:spPr>
        <p:txBody>
          <a:bodyPr vert="horz" wrap="square" lIns="0" tIns="0" rIns="0" bIns="0" rtlCol="0">
            <a:spAutoFit/>
          </a:bodyPr>
          <a:lstStyle/>
          <a:p>
            <a:pPr marL="30004"/>
            <a:r>
              <a:rPr sz="900" i="1" spc="-146" dirty="0">
                <a:solidFill>
                  <a:srgbClr val="17375E"/>
                </a:solidFill>
                <a:latin typeface="Arial"/>
                <a:cs typeface="Arial"/>
              </a:rPr>
              <a:t>O</a:t>
            </a:r>
            <a:r>
              <a:rPr sz="900" i="1" spc="-101" dirty="0">
                <a:solidFill>
                  <a:srgbClr val="17375E"/>
                </a:solidFill>
                <a:latin typeface="Arial"/>
                <a:cs typeface="Arial"/>
              </a:rPr>
              <a:t>L</a:t>
            </a:r>
            <a:r>
              <a:rPr sz="900" i="1" spc="-83" dirty="0">
                <a:solidFill>
                  <a:srgbClr val="17375E"/>
                </a:solidFill>
                <a:latin typeface="Arial"/>
                <a:cs typeface="Arial"/>
              </a:rPr>
              <a:t>A</a:t>
            </a:r>
            <a:r>
              <a:rPr sz="900" i="1" spc="-139" dirty="0">
                <a:solidFill>
                  <a:srgbClr val="17375E"/>
                </a:solidFill>
                <a:latin typeface="Arial"/>
                <a:cs typeface="Arial"/>
              </a:rPr>
              <a:t>P</a:t>
            </a:r>
            <a:endParaRPr sz="900">
              <a:latin typeface="Arial"/>
              <a:cs typeface="Arial"/>
            </a:endParaRPr>
          </a:p>
          <a:p>
            <a:pPr marL="9525"/>
            <a:r>
              <a:rPr sz="900" i="1" spc="-68" dirty="0">
                <a:solidFill>
                  <a:srgbClr val="17375E"/>
                </a:solidFill>
                <a:latin typeface="Arial"/>
                <a:cs typeface="Arial"/>
              </a:rPr>
              <a:t>cubes</a:t>
            </a:r>
            <a:endParaRPr sz="900">
              <a:latin typeface="Arial"/>
              <a:cs typeface="Arial"/>
            </a:endParaRPr>
          </a:p>
        </p:txBody>
      </p:sp>
      <p:sp>
        <p:nvSpPr>
          <p:cNvPr id="127" name="object 127"/>
          <p:cNvSpPr/>
          <p:nvPr/>
        </p:nvSpPr>
        <p:spPr>
          <a:xfrm>
            <a:off x="4809471" y="4308645"/>
            <a:ext cx="1080135" cy="162401"/>
          </a:xfrm>
          <a:custGeom>
            <a:avLst/>
            <a:gdLst/>
            <a:ahLst/>
            <a:cxnLst/>
            <a:rect l="l" t="t" r="r" b="b"/>
            <a:pathLst>
              <a:path w="1440179" h="216535">
                <a:moveTo>
                  <a:pt x="1440154" y="0"/>
                </a:moveTo>
                <a:lnTo>
                  <a:pt x="1434024" y="42042"/>
                </a:lnTo>
                <a:lnTo>
                  <a:pt x="1417307" y="76376"/>
                </a:lnTo>
                <a:lnTo>
                  <a:pt x="1392512" y="99524"/>
                </a:lnTo>
                <a:lnTo>
                  <a:pt x="1362151" y="108013"/>
                </a:lnTo>
                <a:lnTo>
                  <a:pt x="785482" y="108013"/>
                </a:lnTo>
                <a:lnTo>
                  <a:pt x="755120" y="116502"/>
                </a:lnTo>
                <a:lnTo>
                  <a:pt x="730326" y="139650"/>
                </a:lnTo>
                <a:lnTo>
                  <a:pt x="713609" y="173984"/>
                </a:lnTo>
                <a:lnTo>
                  <a:pt x="707478" y="216027"/>
                </a:lnTo>
                <a:lnTo>
                  <a:pt x="701348" y="173984"/>
                </a:lnTo>
                <a:lnTo>
                  <a:pt x="684630" y="139650"/>
                </a:lnTo>
                <a:lnTo>
                  <a:pt x="659831" y="116502"/>
                </a:lnTo>
                <a:lnTo>
                  <a:pt x="629462" y="108013"/>
                </a:lnTo>
                <a:lnTo>
                  <a:pt x="78003" y="108013"/>
                </a:lnTo>
                <a:lnTo>
                  <a:pt x="47641" y="99524"/>
                </a:lnTo>
                <a:lnTo>
                  <a:pt x="22847" y="76376"/>
                </a:lnTo>
                <a:lnTo>
                  <a:pt x="6130" y="42042"/>
                </a:lnTo>
                <a:lnTo>
                  <a:pt x="0" y="0"/>
                </a:lnTo>
              </a:path>
            </a:pathLst>
          </a:custGeom>
          <a:ln w="9525">
            <a:solidFill>
              <a:srgbClr val="0070C0"/>
            </a:solidFill>
          </a:ln>
        </p:spPr>
        <p:txBody>
          <a:bodyPr wrap="square" lIns="0" tIns="0" rIns="0" bIns="0" rtlCol="0"/>
          <a:lstStyle/>
          <a:p>
            <a:endParaRPr sz="1350"/>
          </a:p>
        </p:txBody>
      </p:sp>
      <p:sp>
        <p:nvSpPr>
          <p:cNvPr id="129" name="object 129"/>
          <p:cNvSpPr/>
          <p:nvPr/>
        </p:nvSpPr>
        <p:spPr>
          <a:xfrm>
            <a:off x="5154092" y="3070796"/>
            <a:ext cx="470915" cy="413765"/>
          </a:xfrm>
          <a:prstGeom prst="rect">
            <a:avLst/>
          </a:prstGeom>
          <a:blipFill>
            <a:blip r:embed="rId43" cstate="print"/>
            <a:stretch>
              <a:fillRect/>
            </a:stretch>
          </a:blipFill>
        </p:spPr>
        <p:txBody>
          <a:bodyPr wrap="square" lIns="0" tIns="0" rIns="0" bIns="0" rtlCol="0"/>
          <a:lstStyle/>
          <a:p>
            <a:endParaRPr sz="1350"/>
          </a:p>
        </p:txBody>
      </p:sp>
      <p:sp>
        <p:nvSpPr>
          <p:cNvPr id="130" name="object 130"/>
          <p:cNvSpPr/>
          <p:nvPr/>
        </p:nvSpPr>
        <p:spPr>
          <a:xfrm>
            <a:off x="5189925" y="3177342"/>
            <a:ext cx="314307" cy="257156"/>
          </a:xfrm>
          <a:prstGeom prst="rect">
            <a:avLst/>
          </a:prstGeom>
          <a:blipFill>
            <a:blip r:embed="rId37" cstate="print"/>
            <a:stretch>
              <a:fillRect/>
            </a:stretch>
          </a:blipFill>
        </p:spPr>
        <p:txBody>
          <a:bodyPr wrap="square" lIns="0" tIns="0" rIns="0" bIns="0" rtlCol="0"/>
          <a:lstStyle/>
          <a:p>
            <a:endParaRPr sz="1350"/>
          </a:p>
        </p:txBody>
      </p:sp>
      <p:sp>
        <p:nvSpPr>
          <p:cNvPr id="131" name="object 131"/>
          <p:cNvSpPr/>
          <p:nvPr/>
        </p:nvSpPr>
        <p:spPr>
          <a:xfrm>
            <a:off x="5504241" y="3091627"/>
            <a:ext cx="85715" cy="342870"/>
          </a:xfrm>
          <a:prstGeom prst="rect">
            <a:avLst/>
          </a:prstGeom>
          <a:blipFill>
            <a:blip r:embed="rId38" cstate="print"/>
            <a:stretch>
              <a:fillRect/>
            </a:stretch>
          </a:blipFill>
        </p:spPr>
        <p:txBody>
          <a:bodyPr wrap="square" lIns="0" tIns="0" rIns="0" bIns="0" rtlCol="0"/>
          <a:lstStyle/>
          <a:p>
            <a:endParaRPr sz="1350"/>
          </a:p>
        </p:txBody>
      </p:sp>
      <p:sp>
        <p:nvSpPr>
          <p:cNvPr id="132" name="object 132"/>
          <p:cNvSpPr/>
          <p:nvPr/>
        </p:nvSpPr>
        <p:spPr>
          <a:xfrm>
            <a:off x="5189925" y="3091627"/>
            <a:ext cx="400031" cy="85715"/>
          </a:xfrm>
          <a:prstGeom prst="rect">
            <a:avLst/>
          </a:prstGeom>
          <a:blipFill>
            <a:blip r:embed="rId39" cstate="print"/>
            <a:stretch>
              <a:fillRect/>
            </a:stretch>
          </a:blipFill>
        </p:spPr>
        <p:txBody>
          <a:bodyPr wrap="square" lIns="0" tIns="0" rIns="0" bIns="0" rtlCol="0"/>
          <a:lstStyle/>
          <a:p>
            <a:endParaRPr sz="1350"/>
          </a:p>
        </p:txBody>
      </p:sp>
      <p:sp>
        <p:nvSpPr>
          <p:cNvPr id="133" name="object 133"/>
          <p:cNvSpPr/>
          <p:nvPr/>
        </p:nvSpPr>
        <p:spPr>
          <a:xfrm>
            <a:off x="5189920" y="3091626"/>
            <a:ext cx="400050" cy="342900"/>
          </a:xfrm>
          <a:custGeom>
            <a:avLst/>
            <a:gdLst/>
            <a:ahLst/>
            <a:cxnLst/>
            <a:rect l="l" t="t" r="r" b="b"/>
            <a:pathLst>
              <a:path w="533400" h="457200">
                <a:moveTo>
                  <a:pt x="0" y="114287"/>
                </a:moveTo>
                <a:lnTo>
                  <a:pt x="114287" y="0"/>
                </a:lnTo>
                <a:lnTo>
                  <a:pt x="533374" y="0"/>
                </a:lnTo>
                <a:lnTo>
                  <a:pt x="533374" y="342874"/>
                </a:lnTo>
                <a:lnTo>
                  <a:pt x="419087" y="457161"/>
                </a:lnTo>
                <a:lnTo>
                  <a:pt x="0" y="457161"/>
                </a:lnTo>
                <a:lnTo>
                  <a:pt x="0" y="114287"/>
                </a:lnTo>
                <a:close/>
              </a:path>
            </a:pathLst>
          </a:custGeom>
          <a:ln w="9525">
            <a:solidFill>
              <a:srgbClr val="7D60A0"/>
            </a:solidFill>
          </a:ln>
        </p:spPr>
        <p:txBody>
          <a:bodyPr wrap="square" lIns="0" tIns="0" rIns="0" bIns="0" rtlCol="0"/>
          <a:lstStyle/>
          <a:p>
            <a:endParaRPr sz="1350"/>
          </a:p>
        </p:txBody>
      </p:sp>
      <p:sp>
        <p:nvSpPr>
          <p:cNvPr id="134" name="object 134"/>
          <p:cNvSpPr/>
          <p:nvPr/>
        </p:nvSpPr>
        <p:spPr>
          <a:xfrm>
            <a:off x="5189920" y="3091626"/>
            <a:ext cx="400050" cy="85725"/>
          </a:xfrm>
          <a:custGeom>
            <a:avLst/>
            <a:gdLst/>
            <a:ahLst/>
            <a:cxnLst/>
            <a:rect l="l" t="t" r="r" b="b"/>
            <a:pathLst>
              <a:path w="533400" h="114300">
                <a:moveTo>
                  <a:pt x="0" y="114287"/>
                </a:moveTo>
                <a:lnTo>
                  <a:pt x="419087" y="114287"/>
                </a:lnTo>
                <a:lnTo>
                  <a:pt x="533374" y="0"/>
                </a:lnTo>
              </a:path>
            </a:pathLst>
          </a:custGeom>
          <a:ln w="9525">
            <a:solidFill>
              <a:srgbClr val="7D60A0"/>
            </a:solidFill>
          </a:ln>
        </p:spPr>
        <p:txBody>
          <a:bodyPr wrap="square" lIns="0" tIns="0" rIns="0" bIns="0" rtlCol="0"/>
          <a:lstStyle/>
          <a:p>
            <a:endParaRPr sz="1350"/>
          </a:p>
        </p:txBody>
      </p:sp>
      <p:sp>
        <p:nvSpPr>
          <p:cNvPr id="135" name="object 135"/>
          <p:cNvSpPr/>
          <p:nvPr/>
        </p:nvSpPr>
        <p:spPr>
          <a:xfrm>
            <a:off x="5504236" y="3177341"/>
            <a:ext cx="0" cy="257175"/>
          </a:xfrm>
          <a:custGeom>
            <a:avLst/>
            <a:gdLst/>
            <a:ahLst/>
            <a:cxnLst/>
            <a:rect l="l" t="t" r="r" b="b"/>
            <a:pathLst>
              <a:path h="342900">
                <a:moveTo>
                  <a:pt x="0" y="0"/>
                </a:moveTo>
                <a:lnTo>
                  <a:pt x="0" y="342874"/>
                </a:lnTo>
              </a:path>
            </a:pathLst>
          </a:custGeom>
          <a:ln w="9525">
            <a:solidFill>
              <a:srgbClr val="7D60A0"/>
            </a:solidFill>
          </a:ln>
        </p:spPr>
        <p:txBody>
          <a:bodyPr wrap="square" lIns="0" tIns="0" rIns="0" bIns="0" rtlCol="0"/>
          <a:lstStyle/>
          <a:p>
            <a:endParaRPr sz="1350"/>
          </a:p>
        </p:txBody>
      </p:sp>
      <p:sp>
        <p:nvSpPr>
          <p:cNvPr id="136" name="object 136"/>
          <p:cNvSpPr/>
          <p:nvPr/>
        </p:nvSpPr>
        <p:spPr>
          <a:xfrm>
            <a:off x="4761788" y="3339699"/>
            <a:ext cx="311468" cy="155734"/>
          </a:xfrm>
          <a:custGeom>
            <a:avLst/>
            <a:gdLst/>
            <a:ahLst/>
            <a:cxnLst/>
            <a:rect l="l" t="t" r="r" b="b"/>
            <a:pathLst>
              <a:path w="415289" h="207645">
                <a:moveTo>
                  <a:pt x="415175" y="0"/>
                </a:moveTo>
                <a:lnTo>
                  <a:pt x="0" y="207594"/>
                </a:lnTo>
              </a:path>
            </a:pathLst>
          </a:custGeom>
          <a:ln w="9525">
            <a:solidFill>
              <a:srgbClr val="4A7EBB"/>
            </a:solidFill>
          </a:ln>
        </p:spPr>
        <p:txBody>
          <a:bodyPr wrap="square" lIns="0" tIns="0" rIns="0" bIns="0" rtlCol="0"/>
          <a:lstStyle/>
          <a:p>
            <a:endParaRPr sz="1350"/>
          </a:p>
        </p:txBody>
      </p:sp>
      <p:sp>
        <p:nvSpPr>
          <p:cNvPr id="137" name="object 137"/>
          <p:cNvSpPr/>
          <p:nvPr/>
        </p:nvSpPr>
        <p:spPr>
          <a:xfrm>
            <a:off x="4761787" y="3440013"/>
            <a:ext cx="66199" cy="60008"/>
          </a:xfrm>
          <a:custGeom>
            <a:avLst/>
            <a:gdLst/>
            <a:ahLst/>
            <a:cxnLst/>
            <a:rect l="l" t="t" r="r" b="b"/>
            <a:pathLst>
              <a:path w="88264" h="80010">
                <a:moveTo>
                  <a:pt x="48272" y="0"/>
                </a:moveTo>
                <a:lnTo>
                  <a:pt x="0" y="73837"/>
                </a:lnTo>
                <a:lnTo>
                  <a:pt x="88036" y="79514"/>
                </a:lnTo>
              </a:path>
            </a:pathLst>
          </a:custGeom>
          <a:ln w="9525">
            <a:solidFill>
              <a:srgbClr val="4A7EBB"/>
            </a:solidFill>
          </a:ln>
        </p:spPr>
        <p:txBody>
          <a:bodyPr wrap="square" lIns="0" tIns="0" rIns="0" bIns="0" rtlCol="0"/>
          <a:lstStyle/>
          <a:p>
            <a:endParaRPr sz="1350"/>
          </a:p>
        </p:txBody>
      </p:sp>
      <p:sp>
        <p:nvSpPr>
          <p:cNvPr id="138" name="object 138"/>
          <p:cNvSpPr/>
          <p:nvPr/>
        </p:nvSpPr>
        <p:spPr>
          <a:xfrm>
            <a:off x="5007148" y="3335437"/>
            <a:ext cx="66199" cy="60008"/>
          </a:xfrm>
          <a:custGeom>
            <a:avLst/>
            <a:gdLst/>
            <a:ahLst/>
            <a:cxnLst/>
            <a:rect l="l" t="t" r="r" b="b"/>
            <a:pathLst>
              <a:path w="88264" h="80010">
                <a:moveTo>
                  <a:pt x="39750" y="79514"/>
                </a:moveTo>
                <a:lnTo>
                  <a:pt x="88036" y="5676"/>
                </a:lnTo>
                <a:lnTo>
                  <a:pt x="0" y="0"/>
                </a:lnTo>
              </a:path>
            </a:pathLst>
          </a:custGeom>
          <a:ln w="9525">
            <a:solidFill>
              <a:srgbClr val="4A7EBB"/>
            </a:solidFill>
          </a:ln>
        </p:spPr>
        <p:txBody>
          <a:bodyPr wrap="square" lIns="0" tIns="0" rIns="0" bIns="0" rtlCol="0"/>
          <a:lstStyle/>
          <a:p>
            <a:endParaRPr sz="1350"/>
          </a:p>
        </p:txBody>
      </p:sp>
      <p:sp>
        <p:nvSpPr>
          <p:cNvPr id="139" name="object 139"/>
          <p:cNvSpPr/>
          <p:nvPr/>
        </p:nvSpPr>
        <p:spPr>
          <a:xfrm>
            <a:off x="5841721" y="3016009"/>
            <a:ext cx="365760" cy="209074"/>
          </a:xfrm>
          <a:custGeom>
            <a:avLst/>
            <a:gdLst/>
            <a:ahLst/>
            <a:cxnLst/>
            <a:rect l="l" t="t" r="r" b="b"/>
            <a:pathLst>
              <a:path w="487679" h="278764">
                <a:moveTo>
                  <a:pt x="487679" y="0"/>
                </a:moveTo>
                <a:lnTo>
                  <a:pt x="0" y="278676"/>
                </a:lnTo>
              </a:path>
            </a:pathLst>
          </a:custGeom>
          <a:ln w="9525">
            <a:solidFill>
              <a:srgbClr val="4A7EBB"/>
            </a:solidFill>
          </a:ln>
        </p:spPr>
        <p:txBody>
          <a:bodyPr wrap="square" lIns="0" tIns="0" rIns="0" bIns="0" rtlCol="0"/>
          <a:lstStyle/>
          <a:p>
            <a:endParaRPr sz="1350"/>
          </a:p>
        </p:txBody>
      </p:sp>
      <p:sp>
        <p:nvSpPr>
          <p:cNvPr id="140" name="object 140"/>
          <p:cNvSpPr/>
          <p:nvPr/>
        </p:nvSpPr>
        <p:spPr>
          <a:xfrm>
            <a:off x="5841717" y="3167713"/>
            <a:ext cx="66199" cy="58103"/>
          </a:xfrm>
          <a:custGeom>
            <a:avLst/>
            <a:gdLst/>
            <a:ahLst/>
            <a:cxnLst/>
            <a:rect l="l" t="t" r="r" b="b"/>
            <a:pathLst>
              <a:path w="88265" h="77470">
                <a:moveTo>
                  <a:pt x="44107" y="0"/>
                </a:moveTo>
                <a:lnTo>
                  <a:pt x="0" y="76403"/>
                </a:lnTo>
                <a:lnTo>
                  <a:pt x="88214" y="77190"/>
                </a:lnTo>
              </a:path>
            </a:pathLst>
          </a:custGeom>
          <a:ln w="9525">
            <a:solidFill>
              <a:srgbClr val="4A7EBB"/>
            </a:solidFill>
          </a:ln>
        </p:spPr>
        <p:txBody>
          <a:bodyPr wrap="square" lIns="0" tIns="0" rIns="0" bIns="0" rtlCol="0"/>
          <a:lstStyle/>
          <a:p>
            <a:endParaRPr sz="1350"/>
          </a:p>
        </p:txBody>
      </p:sp>
      <p:sp>
        <p:nvSpPr>
          <p:cNvPr id="141" name="object 141"/>
          <p:cNvSpPr/>
          <p:nvPr/>
        </p:nvSpPr>
        <p:spPr>
          <a:xfrm>
            <a:off x="6141318" y="3015414"/>
            <a:ext cx="66199" cy="58103"/>
          </a:xfrm>
          <a:custGeom>
            <a:avLst/>
            <a:gdLst/>
            <a:ahLst/>
            <a:cxnLst/>
            <a:rect l="l" t="t" r="r" b="b"/>
            <a:pathLst>
              <a:path w="88265" h="77470">
                <a:moveTo>
                  <a:pt x="44107" y="77190"/>
                </a:moveTo>
                <a:lnTo>
                  <a:pt x="88214" y="787"/>
                </a:lnTo>
                <a:lnTo>
                  <a:pt x="0" y="0"/>
                </a:lnTo>
              </a:path>
            </a:pathLst>
          </a:custGeom>
          <a:ln w="9525">
            <a:solidFill>
              <a:srgbClr val="4A7EBB"/>
            </a:solidFill>
          </a:ln>
        </p:spPr>
        <p:txBody>
          <a:bodyPr wrap="square" lIns="0" tIns="0" rIns="0" bIns="0" rtlCol="0"/>
          <a:lstStyle/>
          <a:p>
            <a:endParaRPr sz="1350"/>
          </a:p>
        </p:txBody>
      </p:sp>
      <p:sp>
        <p:nvSpPr>
          <p:cNvPr id="142" name="object 142"/>
          <p:cNvSpPr txBox="1"/>
          <p:nvPr/>
        </p:nvSpPr>
        <p:spPr>
          <a:xfrm>
            <a:off x="2825844" y="3904027"/>
            <a:ext cx="367665" cy="415498"/>
          </a:xfrm>
          <a:prstGeom prst="rect">
            <a:avLst/>
          </a:prstGeom>
        </p:spPr>
        <p:txBody>
          <a:bodyPr vert="horz" wrap="square" lIns="0" tIns="0" rIns="0" bIns="0" rtlCol="0">
            <a:spAutoFit/>
          </a:bodyPr>
          <a:lstStyle/>
          <a:p>
            <a:pPr marL="39052" marR="3810" indent="-30004" algn="just"/>
            <a:r>
              <a:rPr sz="900" i="1" spc="-199" dirty="0">
                <a:solidFill>
                  <a:srgbClr val="17375E"/>
                </a:solidFill>
                <a:latin typeface="Arial"/>
                <a:cs typeface="Arial"/>
              </a:rPr>
              <a:t>S</a:t>
            </a:r>
            <a:r>
              <a:rPr sz="900" i="1" spc="41" dirty="0">
                <a:solidFill>
                  <a:srgbClr val="17375E"/>
                </a:solidFill>
                <a:latin typeface="Arial"/>
                <a:cs typeface="Arial"/>
              </a:rPr>
              <a:t>t</a:t>
            </a:r>
            <a:r>
              <a:rPr sz="900" i="1" spc="-34" dirty="0">
                <a:solidFill>
                  <a:srgbClr val="17375E"/>
                </a:solidFill>
                <a:latin typeface="Arial"/>
                <a:cs typeface="Arial"/>
              </a:rPr>
              <a:t>ag</a:t>
            </a:r>
            <a:r>
              <a:rPr sz="900" i="1" spc="-15" dirty="0">
                <a:solidFill>
                  <a:srgbClr val="17375E"/>
                </a:solidFill>
                <a:latin typeface="Arial"/>
                <a:cs typeface="Arial"/>
              </a:rPr>
              <a:t>i</a:t>
            </a:r>
            <a:r>
              <a:rPr sz="900" i="1" spc="-38" dirty="0">
                <a:solidFill>
                  <a:srgbClr val="17375E"/>
                </a:solidFill>
                <a:latin typeface="Arial"/>
                <a:cs typeface="Arial"/>
              </a:rPr>
              <a:t>ng  </a:t>
            </a:r>
            <a:r>
              <a:rPr sz="900" i="1" spc="-75" dirty="0">
                <a:solidFill>
                  <a:srgbClr val="17375E"/>
                </a:solidFill>
                <a:latin typeface="Arial"/>
                <a:cs typeface="Arial"/>
              </a:rPr>
              <a:t>Tables  </a:t>
            </a:r>
            <a:r>
              <a:rPr sz="900" i="1" spc="11" dirty="0">
                <a:solidFill>
                  <a:srgbClr val="17375E"/>
                </a:solidFill>
                <a:latin typeface="Arial"/>
                <a:cs typeface="Arial"/>
              </a:rPr>
              <a:t>&amp;</a:t>
            </a:r>
            <a:r>
              <a:rPr sz="900" i="1" spc="-120" dirty="0">
                <a:solidFill>
                  <a:srgbClr val="17375E"/>
                </a:solidFill>
                <a:latin typeface="Arial"/>
                <a:cs typeface="Arial"/>
              </a:rPr>
              <a:t> </a:t>
            </a:r>
            <a:r>
              <a:rPr sz="900" i="1" spc="-135" dirty="0">
                <a:solidFill>
                  <a:srgbClr val="17375E"/>
                </a:solidFill>
                <a:latin typeface="Arial"/>
                <a:cs typeface="Arial"/>
              </a:rPr>
              <a:t>ODS</a:t>
            </a:r>
            <a:endParaRPr sz="900">
              <a:latin typeface="Arial"/>
              <a:cs typeface="Arial"/>
            </a:endParaRPr>
          </a:p>
        </p:txBody>
      </p:sp>
      <p:sp>
        <p:nvSpPr>
          <p:cNvPr id="143" name="object 143"/>
          <p:cNvSpPr/>
          <p:nvPr/>
        </p:nvSpPr>
        <p:spPr>
          <a:xfrm>
            <a:off x="5840541" y="3389296"/>
            <a:ext cx="368141" cy="374332"/>
          </a:xfrm>
          <a:custGeom>
            <a:avLst/>
            <a:gdLst/>
            <a:ahLst/>
            <a:cxnLst/>
            <a:rect l="l" t="t" r="r" b="b"/>
            <a:pathLst>
              <a:path w="490854" h="499110">
                <a:moveTo>
                  <a:pt x="490829" y="0"/>
                </a:moveTo>
                <a:lnTo>
                  <a:pt x="0" y="498995"/>
                </a:lnTo>
              </a:path>
            </a:pathLst>
          </a:custGeom>
          <a:ln w="9525">
            <a:solidFill>
              <a:srgbClr val="4A7EBB"/>
            </a:solidFill>
          </a:ln>
        </p:spPr>
        <p:txBody>
          <a:bodyPr wrap="square" lIns="0" tIns="0" rIns="0" bIns="0" rtlCol="0"/>
          <a:lstStyle/>
          <a:p>
            <a:endParaRPr sz="1350"/>
          </a:p>
        </p:txBody>
      </p:sp>
      <p:sp>
        <p:nvSpPr>
          <p:cNvPr id="144" name="object 144"/>
          <p:cNvSpPr/>
          <p:nvPr/>
        </p:nvSpPr>
        <p:spPr>
          <a:xfrm>
            <a:off x="5840540" y="3699420"/>
            <a:ext cx="64294" cy="64294"/>
          </a:xfrm>
          <a:custGeom>
            <a:avLst/>
            <a:gdLst/>
            <a:ahLst/>
            <a:cxnLst/>
            <a:rect l="l" t="t" r="r" b="b"/>
            <a:pathLst>
              <a:path w="85725" h="85725">
                <a:moveTo>
                  <a:pt x="21742" y="0"/>
                </a:moveTo>
                <a:lnTo>
                  <a:pt x="0" y="85496"/>
                </a:lnTo>
                <a:lnTo>
                  <a:pt x="85128" y="62344"/>
                </a:lnTo>
              </a:path>
            </a:pathLst>
          </a:custGeom>
          <a:ln w="9524">
            <a:solidFill>
              <a:srgbClr val="4A7EBB"/>
            </a:solidFill>
          </a:ln>
        </p:spPr>
        <p:txBody>
          <a:bodyPr wrap="square" lIns="0" tIns="0" rIns="0" bIns="0" rtlCol="0"/>
          <a:lstStyle/>
          <a:p>
            <a:endParaRPr sz="1350"/>
          </a:p>
        </p:txBody>
      </p:sp>
      <p:sp>
        <p:nvSpPr>
          <p:cNvPr id="145" name="object 145"/>
          <p:cNvSpPr/>
          <p:nvPr/>
        </p:nvSpPr>
        <p:spPr>
          <a:xfrm>
            <a:off x="6144821" y="3389294"/>
            <a:ext cx="64294" cy="64294"/>
          </a:xfrm>
          <a:custGeom>
            <a:avLst/>
            <a:gdLst/>
            <a:ahLst/>
            <a:cxnLst/>
            <a:rect l="l" t="t" r="r" b="b"/>
            <a:pathLst>
              <a:path w="85725" h="85725">
                <a:moveTo>
                  <a:pt x="63373" y="85496"/>
                </a:moveTo>
                <a:lnTo>
                  <a:pt x="85128" y="0"/>
                </a:lnTo>
                <a:lnTo>
                  <a:pt x="0" y="23152"/>
                </a:lnTo>
              </a:path>
            </a:pathLst>
          </a:custGeom>
          <a:ln w="9525">
            <a:solidFill>
              <a:srgbClr val="4A7EBB"/>
            </a:solidFill>
          </a:ln>
        </p:spPr>
        <p:txBody>
          <a:bodyPr wrap="square" lIns="0" tIns="0" rIns="0" bIns="0" rtlCol="0"/>
          <a:lstStyle/>
          <a:p>
            <a:endParaRPr sz="1350"/>
          </a:p>
        </p:txBody>
      </p:sp>
      <p:sp>
        <p:nvSpPr>
          <p:cNvPr id="146" name="object 146"/>
          <p:cNvSpPr/>
          <p:nvPr/>
        </p:nvSpPr>
        <p:spPr>
          <a:xfrm>
            <a:off x="5788288" y="2582690"/>
            <a:ext cx="472916" cy="157639"/>
          </a:xfrm>
          <a:custGeom>
            <a:avLst/>
            <a:gdLst/>
            <a:ahLst/>
            <a:cxnLst/>
            <a:rect l="l" t="t" r="r" b="b"/>
            <a:pathLst>
              <a:path w="630554" h="210185">
                <a:moveTo>
                  <a:pt x="630174" y="210058"/>
                </a:moveTo>
                <a:lnTo>
                  <a:pt x="0" y="0"/>
                </a:lnTo>
              </a:path>
            </a:pathLst>
          </a:custGeom>
          <a:ln w="9525">
            <a:solidFill>
              <a:srgbClr val="4A7EBB"/>
            </a:solidFill>
          </a:ln>
        </p:spPr>
        <p:txBody>
          <a:bodyPr wrap="square" lIns="0" tIns="0" rIns="0" bIns="0" rtlCol="0"/>
          <a:lstStyle/>
          <a:p>
            <a:endParaRPr sz="1350"/>
          </a:p>
        </p:txBody>
      </p:sp>
      <p:sp>
        <p:nvSpPr>
          <p:cNvPr id="147" name="object 147"/>
          <p:cNvSpPr/>
          <p:nvPr/>
        </p:nvSpPr>
        <p:spPr>
          <a:xfrm>
            <a:off x="5788285" y="2569134"/>
            <a:ext cx="64770" cy="63341"/>
          </a:xfrm>
          <a:custGeom>
            <a:avLst/>
            <a:gdLst/>
            <a:ahLst/>
            <a:cxnLst/>
            <a:rect l="l" t="t" r="r" b="b"/>
            <a:pathLst>
              <a:path w="86359" h="84455">
                <a:moveTo>
                  <a:pt x="58229" y="84340"/>
                </a:moveTo>
                <a:lnTo>
                  <a:pt x="0" y="18072"/>
                </a:lnTo>
                <a:lnTo>
                  <a:pt x="86347" y="0"/>
                </a:lnTo>
              </a:path>
            </a:pathLst>
          </a:custGeom>
          <a:ln w="9525">
            <a:solidFill>
              <a:srgbClr val="4A7EBB"/>
            </a:solidFill>
          </a:ln>
        </p:spPr>
        <p:txBody>
          <a:bodyPr wrap="square" lIns="0" tIns="0" rIns="0" bIns="0" rtlCol="0"/>
          <a:lstStyle/>
          <a:p>
            <a:endParaRPr sz="1350"/>
          </a:p>
        </p:txBody>
      </p:sp>
      <p:sp>
        <p:nvSpPr>
          <p:cNvPr id="148" name="object 148"/>
          <p:cNvSpPr/>
          <p:nvPr/>
        </p:nvSpPr>
        <p:spPr>
          <a:xfrm>
            <a:off x="6196163" y="2690538"/>
            <a:ext cx="64770" cy="63341"/>
          </a:xfrm>
          <a:custGeom>
            <a:avLst/>
            <a:gdLst/>
            <a:ahLst/>
            <a:cxnLst/>
            <a:rect l="l" t="t" r="r" b="b"/>
            <a:pathLst>
              <a:path w="86359" h="84454">
                <a:moveTo>
                  <a:pt x="28105" y="0"/>
                </a:moveTo>
                <a:lnTo>
                  <a:pt x="86347" y="66268"/>
                </a:lnTo>
                <a:lnTo>
                  <a:pt x="0" y="84340"/>
                </a:lnTo>
              </a:path>
            </a:pathLst>
          </a:custGeom>
          <a:ln w="9525">
            <a:solidFill>
              <a:srgbClr val="4A7EBB"/>
            </a:solidFill>
          </a:ln>
        </p:spPr>
        <p:txBody>
          <a:bodyPr wrap="square" lIns="0" tIns="0" rIns="0" bIns="0" rtlCol="0"/>
          <a:lstStyle/>
          <a:p>
            <a:endParaRPr sz="1350"/>
          </a:p>
        </p:txBody>
      </p:sp>
      <p:sp>
        <p:nvSpPr>
          <p:cNvPr id="149" name="object 149"/>
          <p:cNvSpPr/>
          <p:nvPr/>
        </p:nvSpPr>
        <p:spPr>
          <a:xfrm>
            <a:off x="2325190" y="2155472"/>
            <a:ext cx="0" cy="310038"/>
          </a:xfrm>
          <a:custGeom>
            <a:avLst/>
            <a:gdLst/>
            <a:ahLst/>
            <a:cxnLst/>
            <a:rect l="l" t="t" r="r" b="b"/>
            <a:pathLst>
              <a:path h="413385">
                <a:moveTo>
                  <a:pt x="0" y="413194"/>
                </a:moveTo>
                <a:lnTo>
                  <a:pt x="0" y="0"/>
                </a:lnTo>
              </a:path>
            </a:pathLst>
          </a:custGeom>
          <a:ln w="9525">
            <a:solidFill>
              <a:srgbClr val="4A7EBB"/>
            </a:solidFill>
          </a:ln>
        </p:spPr>
        <p:txBody>
          <a:bodyPr wrap="square" lIns="0" tIns="0" rIns="0" bIns="0" rtlCol="0"/>
          <a:lstStyle/>
          <a:p>
            <a:endParaRPr sz="1350"/>
          </a:p>
        </p:txBody>
      </p:sp>
      <p:sp>
        <p:nvSpPr>
          <p:cNvPr id="150" name="object 150"/>
          <p:cNvSpPr/>
          <p:nvPr/>
        </p:nvSpPr>
        <p:spPr>
          <a:xfrm>
            <a:off x="2291857" y="2155474"/>
            <a:ext cx="66675" cy="57150"/>
          </a:xfrm>
          <a:custGeom>
            <a:avLst/>
            <a:gdLst/>
            <a:ahLst/>
            <a:cxnLst/>
            <a:rect l="l" t="t" r="r" b="b"/>
            <a:pathLst>
              <a:path w="88900" h="76200">
                <a:moveTo>
                  <a:pt x="88900" y="76200"/>
                </a:moveTo>
                <a:lnTo>
                  <a:pt x="44450" y="0"/>
                </a:lnTo>
                <a:lnTo>
                  <a:pt x="0" y="76200"/>
                </a:lnTo>
              </a:path>
            </a:pathLst>
          </a:custGeom>
          <a:ln w="9525">
            <a:solidFill>
              <a:srgbClr val="4A7EBB"/>
            </a:solidFill>
          </a:ln>
        </p:spPr>
        <p:txBody>
          <a:bodyPr wrap="square" lIns="0" tIns="0" rIns="0" bIns="0" rtlCol="0"/>
          <a:lstStyle/>
          <a:p>
            <a:endParaRPr sz="1350"/>
          </a:p>
        </p:txBody>
      </p:sp>
      <p:sp>
        <p:nvSpPr>
          <p:cNvPr id="151" name="object 151"/>
          <p:cNvSpPr/>
          <p:nvPr/>
        </p:nvSpPr>
        <p:spPr>
          <a:xfrm>
            <a:off x="2291856" y="2408215"/>
            <a:ext cx="66675" cy="57150"/>
          </a:xfrm>
          <a:custGeom>
            <a:avLst/>
            <a:gdLst/>
            <a:ahLst/>
            <a:cxnLst/>
            <a:rect l="l" t="t" r="r" b="b"/>
            <a:pathLst>
              <a:path w="88900" h="76200">
                <a:moveTo>
                  <a:pt x="0" y="0"/>
                </a:moveTo>
                <a:lnTo>
                  <a:pt x="44450" y="76200"/>
                </a:lnTo>
                <a:lnTo>
                  <a:pt x="88900" y="0"/>
                </a:lnTo>
              </a:path>
            </a:pathLst>
          </a:custGeom>
          <a:ln w="9525">
            <a:solidFill>
              <a:srgbClr val="4A7EBB"/>
            </a:solidFill>
          </a:ln>
        </p:spPr>
        <p:txBody>
          <a:bodyPr wrap="square" lIns="0" tIns="0" rIns="0" bIns="0" rtlCol="0"/>
          <a:lstStyle/>
          <a:p>
            <a:endParaRPr sz="1350"/>
          </a:p>
        </p:txBody>
      </p:sp>
      <p:sp>
        <p:nvSpPr>
          <p:cNvPr id="152" name="object 152"/>
          <p:cNvSpPr/>
          <p:nvPr/>
        </p:nvSpPr>
        <p:spPr>
          <a:xfrm>
            <a:off x="2811244" y="3505621"/>
            <a:ext cx="0" cy="310038"/>
          </a:xfrm>
          <a:custGeom>
            <a:avLst/>
            <a:gdLst/>
            <a:ahLst/>
            <a:cxnLst/>
            <a:rect l="l" t="t" r="r" b="b"/>
            <a:pathLst>
              <a:path h="413385">
                <a:moveTo>
                  <a:pt x="0" y="413194"/>
                </a:moveTo>
                <a:lnTo>
                  <a:pt x="0" y="0"/>
                </a:lnTo>
              </a:path>
            </a:pathLst>
          </a:custGeom>
          <a:ln w="9525">
            <a:solidFill>
              <a:srgbClr val="4A7EBB"/>
            </a:solidFill>
          </a:ln>
        </p:spPr>
        <p:txBody>
          <a:bodyPr wrap="square" lIns="0" tIns="0" rIns="0" bIns="0" rtlCol="0"/>
          <a:lstStyle/>
          <a:p>
            <a:endParaRPr sz="1350"/>
          </a:p>
        </p:txBody>
      </p:sp>
      <p:sp>
        <p:nvSpPr>
          <p:cNvPr id="153" name="object 153"/>
          <p:cNvSpPr/>
          <p:nvPr/>
        </p:nvSpPr>
        <p:spPr>
          <a:xfrm>
            <a:off x="2777911" y="3505624"/>
            <a:ext cx="66675" cy="57150"/>
          </a:xfrm>
          <a:custGeom>
            <a:avLst/>
            <a:gdLst/>
            <a:ahLst/>
            <a:cxnLst/>
            <a:rect l="l" t="t" r="r" b="b"/>
            <a:pathLst>
              <a:path w="88900" h="76200">
                <a:moveTo>
                  <a:pt x="88900" y="76200"/>
                </a:moveTo>
                <a:lnTo>
                  <a:pt x="44450" y="0"/>
                </a:lnTo>
                <a:lnTo>
                  <a:pt x="0" y="76200"/>
                </a:lnTo>
              </a:path>
            </a:pathLst>
          </a:custGeom>
          <a:ln w="9525">
            <a:solidFill>
              <a:srgbClr val="4A7EBB"/>
            </a:solidFill>
          </a:ln>
        </p:spPr>
        <p:txBody>
          <a:bodyPr wrap="square" lIns="0" tIns="0" rIns="0" bIns="0" rtlCol="0"/>
          <a:lstStyle/>
          <a:p>
            <a:endParaRPr sz="1350"/>
          </a:p>
        </p:txBody>
      </p:sp>
      <p:sp>
        <p:nvSpPr>
          <p:cNvPr id="154" name="object 154"/>
          <p:cNvSpPr/>
          <p:nvPr/>
        </p:nvSpPr>
        <p:spPr>
          <a:xfrm>
            <a:off x="2777910" y="3758365"/>
            <a:ext cx="66675" cy="57150"/>
          </a:xfrm>
          <a:custGeom>
            <a:avLst/>
            <a:gdLst/>
            <a:ahLst/>
            <a:cxnLst/>
            <a:rect l="l" t="t" r="r" b="b"/>
            <a:pathLst>
              <a:path w="88900" h="76200">
                <a:moveTo>
                  <a:pt x="0" y="0"/>
                </a:moveTo>
                <a:lnTo>
                  <a:pt x="44450" y="76199"/>
                </a:lnTo>
                <a:lnTo>
                  <a:pt x="88900" y="0"/>
                </a:lnTo>
              </a:path>
            </a:pathLst>
          </a:custGeom>
          <a:ln w="9525">
            <a:solidFill>
              <a:srgbClr val="4A7EBB"/>
            </a:solidFill>
          </a:ln>
        </p:spPr>
        <p:txBody>
          <a:bodyPr wrap="square" lIns="0" tIns="0" rIns="0" bIns="0" rtlCol="0"/>
          <a:lstStyle/>
          <a:p>
            <a:endParaRPr sz="1350"/>
          </a:p>
        </p:txBody>
      </p:sp>
      <p:sp>
        <p:nvSpPr>
          <p:cNvPr id="155" name="Rectangle 154"/>
          <p:cNvSpPr/>
          <p:nvPr/>
        </p:nvSpPr>
        <p:spPr>
          <a:xfrm>
            <a:off x="811994" y="303000"/>
            <a:ext cx="5809347" cy="523220"/>
          </a:xfrm>
          <a:prstGeom prst="rect">
            <a:avLst/>
          </a:prstGeom>
        </p:spPr>
        <p:txBody>
          <a:bodyPr wrap="none">
            <a:spAutoFit/>
          </a:bodyPr>
          <a:lstStyle/>
          <a:p>
            <a:pPr marL="9525"/>
            <a:r>
              <a:rPr lang="en-US" sz="2800" b="1" spc="-101" dirty="0">
                <a:latin typeface="Verdana" panose="020B0604030504040204" pitchFamily="34" charset="0"/>
                <a:ea typeface="Verdana" panose="020B0604030504040204" pitchFamily="34" charset="0"/>
                <a:cs typeface="Arial"/>
              </a:rPr>
              <a:t>DW Architecture: </a:t>
            </a:r>
            <a:r>
              <a:rPr lang="en-US" sz="2800" b="1" spc="-101" dirty="0" smtClean="0">
                <a:latin typeface="Verdana" panose="020B0604030504040204" pitchFamily="34" charset="0"/>
                <a:ea typeface="Verdana" panose="020B0604030504040204" pitchFamily="34" charset="0"/>
                <a:cs typeface="Arial"/>
              </a:rPr>
              <a:t>OLAP cubes</a:t>
            </a:r>
            <a:endParaRPr lang="en-US" sz="2800" b="1" spc="-101" dirty="0">
              <a:latin typeface="Verdana" panose="020B0604030504040204" pitchFamily="34" charset="0"/>
              <a:ea typeface="Verdana" panose="020B0604030504040204" pitchFamily="34" charset="0"/>
              <a:cs typeface="Arial"/>
            </a:endParaRPr>
          </a:p>
        </p:txBody>
      </p:sp>
      <p:sp>
        <p:nvSpPr>
          <p:cNvPr id="157" name="object 128"/>
          <p:cNvSpPr txBox="1"/>
          <p:nvPr/>
        </p:nvSpPr>
        <p:spPr>
          <a:xfrm>
            <a:off x="5094253" y="4546180"/>
            <a:ext cx="523240" cy="246221"/>
          </a:xfrm>
          <a:prstGeom prst="rect">
            <a:avLst/>
          </a:prstGeom>
        </p:spPr>
        <p:txBody>
          <a:bodyPr vert="horz" wrap="square" lIns="0" tIns="0" rIns="0" bIns="0" rtlCol="0">
            <a:spAutoFit/>
          </a:bodyPr>
          <a:lstStyle/>
          <a:p>
            <a:pPr marL="12700">
              <a:lnSpc>
                <a:spcPct val="100000"/>
              </a:lnSpc>
            </a:pPr>
            <a:r>
              <a:rPr sz="1600" spc="-235" dirty="0">
                <a:latin typeface="Arial"/>
                <a:cs typeface="Arial"/>
              </a:rPr>
              <a:t>OL</a:t>
            </a:r>
            <a:r>
              <a:rPr sz="1600" spc="-160" dirty="0">
                <a:latin typeface="Arial"/>
                <a:cs typeface="Arial"/>
              </a:rPr>
              <a:t>A</a:t>
            </a:r>
            <a:r>
              <a:rPr sz="1600" spc="-275" dirty="0">
                <a:latin typeface="Arial"/>
                <a:cs typeface="Arial"/>
              </a:rPr>
              <a:t>P</a:t>
            </a:r>
            <a:endParaRPr sz="1600" dirty="0">
              <a:latin typeface="Arial"/>
              <a:cs typeface="Arial"/>
            </a:endParaRPr>
          </a:p>
        </p:txBody>
      </p:sp>
    </p:spTree>
    <p:extLst>
      <p:ext uri="{BB962C8B-B14F-4D97-AF65-F5344CB8AC3E}">
        <p14:creationId xmlns:p14="http://schemas.microsoft.com/office/powerpoint/2010/main" val="2258807492"/>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784559" y="1741272"/>
            <a:ext cx="4848424" cy="1473737"/>
          </a:xfrm>
          <a:prstGeom prst="rect">
            <a:avLst/>
          </a:prstGeom>
        </p:spPr>
        <p:txBody>
          <a:bodyPr vert="horz" wrap="square" lIns="0" tIns="0" rIns="0" bIns="0" rtlCol="0">
            <a:spAutoFit/>
          </a:bodyPr>
          <a:lstStyle/>
          <a:p>
            <a:pPr marL="295275" indent="-285750">
              <a:spcBef>
                <a:spcPts val="1200"/>
              </a:spcBef>
              <a:buFont typeface="Arial" panose="020B0604020202020204" pitchFamily="34" charset="0"/>
              <a:buChar char="•"/>
              <a:tabLst>
                <a:tab pos="266224" algn="l"/>
                <a:tab pos="266700" algn="l"/>
              </a:tabLst>
            </a:pPr>
            <a:r>
              <a:rPr lang="sv-SE" sz="1600" spc="-68" dirty="0" err="1" smtClean="0">
                <a:solidFill>
                  <a:srgbClr val="1F497D"/>
                </a:solidFill>
                <a:latin typeface="Verdana" panose="020B0604030504040204" pitchFamily="34" charset="0"/>
                <a:ea typeface="Verdana" panose="020B0604030504040204" pitchFamily="34" charset="0"/>
                <a:cs typeface="Arial"/>
              </a:rPr>
              <a:t>Two</a:t>
            </a:r>
            <a:r>
              <a:rPr lang="sv-SE" sz="1600" spc="-68" dirty="0" smtClean="0">
                <a:solidFill>
                  <a:srgbClr val="1F497D"/>
                </a:solidFill>
                <a:latin typeface="Verdana" panose="020B0604030504040204" pitchFamily="34" charset="0"/>
                <a:ea typeface="Verdana" panose="020B0604030504040204" pitchFamily="34" charset="0"/>
                <a:cs typeface="Arial"/>
              </a:rPr>
              <a:t> </a:t>
            </a:r>
            <a:r>
              <a:rPr lang="sv-SE" sz="1600" spc="-68" dirty="0" err="1" smtClean="0">
                <a:solidFill>
                  <a:srgbClr val="1F497D"/>
                </a:solidFill>
                <a:latin typeface="Verdana" panose="020B0604030504040204" pitchFamily="34" charset="0"/>
                <a:ea typeface="Verdana" panose="020B0604030504040204" pitchFamily="34" charset="0"/>
                <a:cs typeface="Arial"/>
              </a:rPr>
              <a:t>dimensional</a:t>
            </a:r>
            <a:r>
              <a:rPr lang="sv-SE" sz="1600" spc="-68" dirty="0" smtClean="0">
                <a:solidFill>
                  <a:srgbClr val="1F497D"/>
                </a:solidFill>
                <a:latin typeface="Verdana" panose="020B0604030504040204" pitchFamily="34" charset="0"/>
                <a:ea typeface="Verdana" panose="020B0604030504040204" pitchFamily="34" charset="0"/>
                <a:cs typeface="Arial"/>
              </a:rPr>
              <a:t>: </a:t>
            </a:r>
            <a:r>
              <a:rPr lang="sv-SE" sz="1600" spc="-68" dirty="0" err="1" smtClean="0">
                <a:solidFill>
                  <a:srgbClr val="1F497D"/>
                </a:solidFill>
                <a:latin typeface="Verdana" panose="020B0604030504040204" pitchFamily="34" charset="0"/>
                <a:ea typeface="Verdana" panose="020B0604030504040204" pitchFamily="34" charset="0"/>
                <a:cs typeface="Arial"/>
              </a:rPr>
              <a:t>Relational</a:t>
            </a:r>
            <a:r>
              <a:rPr lang="sv-SE" sz="1600" spc="-68" dirty="0" smtClean="0">
                <a:solidFill>
                  <a:srgbClr val="1F497D"/>
                </a:solidFill>
                <a:latin typeface="Verdana" panose="020B0604030504040204" pitchFamily="34" charset="0"/>
                <a:ea typeface="Verdana" panose="020B0604030504040204" pitchFamily="34" charset="0"/>
                <a:cs typeface="Arial"/>
              </a:rPr>
              <a:t> Star schema</a:t>
            </a:r>
          </a:p>
          <a:p>
            <a:pPr marL="295275" indent="-285750">
              <a:spcBef>
                <a:spcPts val="1200"/>
              </a:spcBef>
              <a:buFont typeface="Arial" panose="020B0604020202020204" pitchFamily="34" charset="0"/>
              <a:buChar char="•"/>
              <a:tabLst>
                <a:tab pos="266224" algn="l"/>
                <a:tab pos="266700" algn="l"/>
              </a:tabLst>
            </a:pPr>
            <a:endParaRPr lang="sv-SE" sz="1600" spc="-68" dirty="0">
              <a:solidFill>
                <a:srgbClr val="1F497D"/>
              </a:solidFill>
              <a:latin typeface="Verdana" panose="020B0604030504040204" pitchFamily="34" charset="0"/>
              <a:ea typeface="Verdana" panose="020B0604030504040204" pitchFamily="34" charset="0"/>
              <a:cs typeface="Arial"/>
            </a:endParaRPr>
          </a:p>
          <a:p>
            <a:pPr marL="9525">
              <a:spcBef>
                <a:spcPts val="1200"/>
              </a:spcBef>
              <a:tabLst>
                <a:tab pos="266224" algn="l"/>
                <a:tab pos="266700" algn="l"/>
              </a:tabLst>
            </a:pPr>
            <a:endParaRPr sz="1600" dirty="0">
              <a:latin typeface="Verdana" panose="020B0604030504040204" pitchFamily="34" charset="0"/>
              <a:ea typeface="Verdana" panose="020B0604030504040204" pitchFamily="34" charset="0"/>
              <a:cs typeface="Arial"/>
            </a:endParaRPr>
          </a:p>
          <a:p>
            <a:pPr marL="266700" indent="-257175">
              <a:lnSpc>
                <a:spcPts val="2419"/>
              </a:lnSpc>
              <a:spcBef>
                <a:spcPts val="1200"/>
              </a:spcBef>
              <a:buChar char="•"/>
              <a:tabLst>
                <a:tab pos="266224" algn="l"/>
                <a:tab pos="266700" algn="l"/>
              </a:tabLst>
            </a:pPr>
            <a:r>
              <a:rPr lang="sv-SE" sz="1600" spc="-83" dirty="0" smtClean="0">
                <a:solidFill>
                  <a:srgbClr val="1F497D"/>
                </a:solidFill>
                <a:latin typeface="Verdana" panose="020B0604030504040204" pitchFamily="34" charset="0"/>
                <a:ea typeface="Verdana" panose="020B0604030504040204" pitchFamily="34" charset="0"/>
                <a:cs typeface="Arial"/>
              </a:rPr>
              <a:t> </a:t>
            </a:r>
            <a:r>
              <a:rPr lang="sv-SE" sz="1600" spc="-83" dirty="0" err="1" smtClean="0">
                <a:solidFill>
                  <a:srgbClr val="1F497D"/>
                </a:solidFill>
                <a:latin typeface="Verdana" panose="020B0604030504040204" pitchFamily="34" charset="0"/>
                <a:ea typeface="Verdana" panose="020B0604030504040204" pitchFamily="34" charset="0"/>
                <a:cs typeface="Arial"/>
              </a:rPr>
              <a:t>Multidimensional</a:t>
            </a:r>
            <a:r>
              <a:rPr lang="sv-SE" sz="1600" spc="-83" dirty="0" smtClean="0">
                <a:solidFill>
                  <a:srgbClr val="1F497D"/>
                </a:solidFill>
                <a:latin typeface="Verdana" panose="020B0604030504040204" pitchFamily="34" charset="0"/>
                <a:ea typeface="Verdana" panose="020B0604030504040204" pitchFamily="34" charset="0"/>
                <a:cs typeface="Arial"/>
              </a:rPr>
              <a:t> OLAP </a:t>
            </a:r>
            <a:r>
              <a:rPr lang="sv-SE" sz="1600" spc="-83" dirty="0" err="1" smtClean="0">
                <a:solidFill>
                  <a:srgbClr val="1F497D"/>
                </a:solidFill>
                <a:latin typeface="Verdana" panose="020B0604030504040204" pitchFamily="34" charset="0"/>
                <a:ea typeface="Verdana" panose="020B0604030504040204" pitchFamily="34" charset="0"/>
                <a:cs typeface="Arial"/>
              </a:rPr>
              <a:t>Cubes</a:t>
            </a:r>
            <a:endParaRPr sz="1600" dirty="0">
              <a:latin typeface="Verdana" panose="020B0604030504040204" pitchFamily="34" charset="0"/>
              <a:ea typeface="Verdana" panose="020B0604030504040204" pitchFamily="34" charset="0"/>
              <a:cs typeface="Arial"/>
            </a:endParaRPr>
          </a:p>
        </p:txBody>
      </p:sp>
      <p:sp>
        <p:nvSpPr>
          <p:cNvPr id="11" name="Rectangle 10"/>
          <p:cNvSpPr/>
          <p:nvPr/>
        </p:nvSpPr>
        <p:spPr>
          <a:xfrm>
            <a:off x="784559" y="435006"/>
            <a:ext cx="5389489" cy="523220"/>
          </a:xfrm>
          <a:prstGeom prst="rect">
            <a:avLst/>
          </a:prstGeom>
        </p:spPr>
        <p:txBody>
          <a:bodyPr wrap="none">
            <a:spAutoFit/>
          </a:bodyPr>
          <a:lstStyle/>
          <a:p>
            <a:pPr marL="9525"/>
            <a:r>
              <a:rPr lang="en-US" sz="2800" b="1" spc="-101" dirty="0" smtClean="0">
                <a:latin typeface="Verdana" panose="020B0604030504040204" pitchFamily="34" charset="0"/>
                <a:ea typeface="Verdana" panose="020B0604030504040204" pitchFamily="34" charset="0"/>
                <a:cs typeface="Arial"/>
              </a:rPr>
              <a:t>How to store data in a DW?</a:t>
            </a:r>
            <a:endParaRPr lang="en-US" sz="2800" b="1" spc="-101" dirty="0">
              <a:latin typeface="Verdana" panose="020B0604030504040204" pitchFamily="34" charset="0"/>
              <a:ea typeface="Verdana" panose="020B0604030504040204" pitchFamily="34" charset="0"/>
              <a:cs typeface="Arial"/>
            </a:endParaRPr>
          </a:p>
        </p:txBody>
      </p:sp>
      <p:sp>
        <p:nvSpPr>
          <p:cNvPr id="4" name="object 7"/>
          <p:cNvSpPr/>
          <p:nvPr/>
        </p:nvSpPr>
        <p:spPr>
          <a:xfrm>
            <a:off x="6152224" y="1458853"/>
            <a:ext cx="2622274" cy="890289"/>
          </a:xfrm>
          <a:prstGeom prst="rect">
            <a:avLst/>
          </a:prstGeom>
          <a:blipFill>
            <a:blip r:embed="rId2" cstate="print"/>
            <a:stretch>
              <a:fillRect/>
            </a:stretch>
          </a:blipFill>
        </p:spPr>
        <p:txBody>
          <a:bodyPr wrap="square" lIns="0" tIns="0" rIns="0" bIns="0" rtlCol="0"/>
          <a:lstStyle/>
          <a:p>
            <a:endParaRPr/>
          </a:p>
        </p:txBody>
      </p:sp>
      <p:sp>
        <p:nvSpPr>
          <p:cNvPr id="5" name="object 8"/>
          <p:cNvSpPr/>
          <p:nvPr/>
        </p:nvSpPr>
        <p:spPr>
          <a:xfrm>
            <a:off x="6875446" y="2785082"/>
            <a:ext cx="1624105" cy="124623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8644511"/>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ectangle 156"/>
          <p:cNvSpPr/>
          <p:nvPr/>
        </p:nvSpPr>
        <p:spPr>
          <a:xfrm>
            <a:off x="7493183" y="143536"/>
            <a:ext cx="1581015" cy="116568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0" name="object 10"/>
          <p:cNvSpPr txBox="1"/>
          <p:nvPr/>
        </p:nvSpPr>
        <p:spPr>
          <a:xfrm>
            <a:off x="693740" y="708954"/>
            <a:ext cx="7584628" cy="430887"/>
          </a:xfrm>
          <a:prstGeom prst="rect">
            <a:avLst/>
          </a:prstGeom>
        </p:spPr>
        <p:txBody>
          <a:bodyPr vert="horz" wrap="square" lIns="0" tIns="0" rIns="0" bIns="0" rtlCol="0">
            <a:spAutoFit/>
          </a:bodyPr>
          <a:lstStyle/>
          <a:p>
            <a:pPr marL="9525"/>
            <a:r>
              <a:rPr sz="2800" b="1" spc="-255" dirty="0" smtClean="0">
                <a:latin typeface="Verdana" panose="020B0604030504040204" pitchFamily="34" charset="0"/>
                <a:ea typeface="Verdana" panose="020B0604030504040204" pitchFamily="34" charset="0"/>
                <a:cs typeface="Arial"/>
              </a:rPr>
              <a:t>DW </a:t>
            </a:r>
            <a:r>
              <a:rPr sz="2800" b="1" spc="-79" dirty="0" smtClean="0">
                <a:latin typeface="Verdana" panose="020B0604030504040204" pitchFamily="34" charset="0"/>
                <a:ea typeface="Verdana" panose="020B0604030504040204" pitchFamily="34" charset="0"/>
                <a:cs typeface="Arial"/>
              </a:rPr>
              <a:t>Architecture: </a:t>
            </a:r>
            <a:r>
              <a:rPr sz="2800" b="1" spc="-244" dirty="0" smtClean="0">
                <a:latin typeface="Verdana" panose="020B0604030504040204" pitchFamily="34" charset="0"/>
                <a:ea typeface="Verdana" panose="020B0604030504040204" pitchFamily="34" charset="0"/>
                <a:cs typeface="Arial"/>
              </a:rPr>
              <a:t>End </a:t>
            </a:r>
            <a:r>
              <a:rPr sz="2800" b="1" spc="-176" dirty="0" smtClean="0">
                <a:latin typeface="Verdana" panose="020B0604030504040204" pitchFamily="34" charset="0"/>
                <a:ea typeface="Verdana" panose="020B0604030504040204" pitchFamily="34" charset="0"/>
                <a:cs typeface="Arial"/>
              </a:rPr>
              <a:t>User</a:t>
            </a:r>
            <a:r>
              <a:rPr sz="2800" b="1" spc="-60" dirty="0" smtClean="0">
                <a:latin typeface="Verdana" panose="020B0604030504040204" pitchFamily="34" charset="0"/>
                <a:ea typeface="Verdana" panose="020B0604030504040204" pitchFamily="34" charset="0"/>
                <a:cs typeface="Arial"/>
              </a:rPr>
              <a:t> </a:t>
            </a:r>
            <a:r>
              <a:rPr sz="2800" b="1" spc="-109" dirty="0" smtClean="0">
                <a:latin typeface="Verdana" panose="020B0604030504040204" pitchFamily="34" charset="0"/>
                <a:ea typeface="Verdana" panose="020B0604030504040204" pitchFamily="34" charset="0"/>
                <a:cs typeface="Arial"/>
              </a:rPr>
              <a:t>Applications</a:t>
            </a:r>
            <a:endParaRPr sz="2800" b="1" dirty="0">
              <a:latin typeface="Verdana" panose="020B0604030504040204" pitchFamily="34" charset="0"/>
              <a:ea typeface="Verdana" panose="020B0604030504040204" pitchFamily="34" charset="0"/>
              <a:cs typeface="Arial"/>
            </a:endParaRPr>
          </a:p>
        </p:txBody>
      </p:sp>
      <p:sp>
        <p:nvSpPr>
          <p:cNvPr id="11" name="object 11"/>
          <p:cNvSpPr/>
          <p:nvPr/>
        </p:nvSpPr>
        <p:spPr>
          <a:xfrm>
            <a:off x="3914554" y="2539557"/>
            <a:ext cx="756665" cy="528065"/>
          </a:xfrm>
          <a:prstGeom prst="rect">
            <a:avLst/>
          </a:prstGeom>
          <a:blipFill>
            <a:blip r:embed="rId2" cstate="print"/>
            <a:stretch>
              <a:fillRect/>
            </a:stretch>
          </a:blipFill>
        </p:spPr>
        <p:txBody>
          <a:bodyPr wrap="square" lIns="0" tIns="0" rIns="0" bIns="0" rtlCol="0"/>
          <a:lstStyle/>
          <a:p>
            <a:endParaRPr sz="1350"/>
          </a:p>
        </p:txBody>
      </p:sp>
      <p:sp>
        <p:nvSpPr>
          <p:cNvPr id="12" name="object 12"/>
          <p:cNvSpPr/>
          <p:nvPr/>
        </p:nvSpPr>
        <p:spPr>
          <a:xfrm>
            <a:off x="3950302" y="2560397"/>
            <a:ext cx="685771" cy="457162"/>
          </a:xfrm>
          <a:prstGeom prst="rect">
            <a:avLst/>
          </a:prstGeom>
          <a:blipFill>
            <a:blip r:embed="rId3" cstate="print"/>
            <a:stretch>
              <a:fillRect/>
            </a:stretch>
          </a:blipFill>
        </p:spPr>
        <p:txBody>
          <a:bodyPr wrap="square" lIns="0" tIns="0" rIns="0" bIns="0" rtlCol="0"/>
          <a:lstStyle/>
          <a:p>
            <a:endParaRPr sz="1350"/>
          </a:p>
        </p:txBody>
      </p:sp>
      <p:sp>
        <p:nvSpPr>
          <p:cNvPr id="13" name="object 13"/>
          <p:cNvSpPr/>
          <p:nvPr/>
        </p:nvSpPr>
        <p:spPr>
          <a:xfrm>
            <a:off x="3950302" y="2636592"/>
            <a:ext cx="685800" cy="76200"/>
          </a:xfrm>
          <a:custGeom>
            <a:avLst/>
            <a:gdLst/>
            <a:ahLst/>
            <a:cxnLst/>
            <a:rect l="l" t="t" r="r" b="b"/>
            <a:pathLst>
              <a:path w="914400" h="101600">
                <a:moveTo>
                  <a:pt x="914361" y="0"/>
                </a:moveTo>
                <a:lnTo>
                  <a:pt x="891054" y="32110"/>
                </a:lnTo>
                <a:lnTo>
                  <a:pt x="826152" y="59997"/>
                </a:lnTo>
                <a:lnTo>
                  <a:pt x="780456" y="71834"/>
                </a:lnTo>
                <a:lnTo>
                  <a:pt x="727185" y="81987"/>
                </a:lnTo>
                <a:lnTo>
                  <a:pt x="667280" y="90248"/>
                </a:lnTo>
                <a:lnTo>
                  <a:pt x="601682" y="96408"/>
                </a:lnTo>
                <a:lnTo>
                  <a:pt x="531333" y="100257"/>
                </a:lnTo>
                <a:lnTo>
                  <a:pt x="457174" y="101587"/>
                </a:lnTo>
                <a:lnTo>
                  <a:pt x="383018" y="100257"/>
                </a:lnTo>
                <a:lnTo>
                  <a:pt x="312672" y="96408"/>
                </a:lnTo>
                <a:lnTo>
                  <a:pt x="247077" y="90248"/>
                </a:lnTo>
                <a:lnTo>
                  <a:pt x="187174" y="81987"/>
                </a:lnTo>
                <a:lnTo>
                  <a:pt x="133904" y="71834"/>
                </a:lnTo>
                <a:lnTo>
                  <a:pt x="88208" y="59997"/>
                </a:lnTo>
                <a:lnTo>
                  <a:pt x="51029" y="46686"/>
                </a:lnTo>
                <a:lnTo>
                  <a:pt x="5983" y="16478"/>
                </a:lnTo>
                <a:lnTo>
                  <a:pt x="0" y="0"/>
                </a:lnTo>
              </a:path>
            </a:pathLst>
          </a:custGeom>
          <a:ln w="9525">
            <a:solidFill>
              <a:srgbClr val="46AAC5"/>
            </a:solidFill>
          </a:ln>
        </p:spPr>
        <p:txBody>
          <a:bodyPr wrap="square" lIns="0" tIns="0" rIns="0" bIns="0" rtlCol="0"/>
          <a:lstStyle/>
          <a:p>
            <a:endParaRPr sz="1350"/>
          </a:p>
        </p:txBody>
      </p:sp>
      <p:sp>
        <p:nvSpPr>
          <p:cNvPr id="14" name="object 14"/>
          <p:cNvSpPr/>
          <p:nvPr/>
        </p:nvSpPr>
        <p:spPr>
          <a:xfrm>
            <a:off x="3950301" y="2560401"/>
            <a:ext cx="685800" cy="457200"/>
          </a:xfrm>
          <a:custGeom>
            <a:avLst/>
            <a:gdLst/>
            <a:ahLst/>
            <a:cxnLst/>
            <a:rect l="l" t="t" r="r" b="b"/>
            <a:pathLst>
              <a:path w="914400" h="609600">
                <a:moveTo>
                  <a:pt x="0" y="101587"/>
                </a:moveTo>
                <a:lnTo>
                  <a:pt x="23307" y="69476"/>
                </a:lnTo>
                <a:lnTo>
                  <a:pt x="88209" y="41589"/>
                </a:lnTo>
                <a:lnTo>
                  <a:pt x="133905" y="29752"/>
                </a:lnTo>
                <a:lnTo>
                  <a:pt x="187176" y="19599"/>
                </a:lnTo>
                <a:lnTo>
                  <a:pt x="247081" y="11338"/>
                </a:lnTo>
                <a:lnTo>
                  <a:pt x="312679" y="5178"/>
                </a:lnTo>
                <a:lnTo>
                  <a:pt x="383028" y="1329"/>
                </a:lnTo>
                <a:lnTo>
                  <a:pt x="457187" y="0"/>
                </a:lnTo>
                <a:lnTo>
                  <a:pt x="531342" y="1329"/>
                </a:lnTo>
                <a:lnTo>
                  <a:pt x="601689" y="5178"/>
                </a:lnTo>
                <a:lnTo>
                  <a:pt x="667284" y="11338"/>
                </a:lnTo>
                <a:lnTo>
                  <a:pt x="727187" y="19599"/>
                </a:lnTo>
                <a:lnTo>
                  <a:pt x="780457" y="29752"/>
                </a:lnTo>
                <a:lnTo>
                  <a:pt x="826153" y="41589"/>
                </a:lnTo>
                <a:lnTo>
                  <a:pt x="863332" y="54900"/>
                </a:lnTo>
                <a:lnTo>
                  <a:pt x="908378" y="85108"/>
                </a:lnTo>
                <a:lnTo>
                  <a:pt x="914361" y="101587"/>
                </a:lnTo>
                <a:lnTo>
                  <a:pt x="914361" y="507961"/>
                </a:lnTo>
                <a:lnTo>
                  <a:pt x="891054" y="540067"/>
                </a:lnTo>
                <a:lnTo>
                  <a:pt x="826153" y="567954"/>
                </a:lnTo>
                <a:lnTo>
                  <a:pt x="780457" y="579791"/>
                </a:lnTo>
                <a:lnTo>
                  <a:pt x="727187" y="589946"/>
                </a:lnTo>
                <a:lnTo>
                  <a:pt x="667284" y="598208"/>
                </a:lnTo>
                <a:lnTo>
                  <a:pt x="601689" y="604369"/>
                </a:lnTo>
                <a:lnTo>
                  <a:pt x="531342" y="608219"/>
                </a:lnTo>
                <a:lnTo>
                  <a:pt x="457187" y="609549"/>
                </a:lnTo>
                <a:lnTo>
                  <a:pt x="383028" y="608219"/>
                </a:lnTo>
                <a:lnTo>
                  <a:pt x="312679" y="604369"/>
                </a:lnTo>
                <a:lnTo>
                  <a:pt x="247081" y="598208"/>
                </a:lnTo>
                <a:lnTo>
                  <a:pt x="187176" y="589946"/>
                </a:lnTo>
                <a:lnTo>
                  <a:pt x="133905" y="579791"/>
                </a:lnTo>
                <a:lnTo>
                  <a:pt x="88209" y="567954"/>
                </a:lnTo>
                <a:lnTo>
                  <a:pt x="51029" y="554643"/>
                </a:lnTo>
                <a:lnTo>
                  <a:pt x="5983" y="524437"/>
                </a:lnTo>
                <a:lnTo>
                  <a:pt x="0" y="507961"/>
                </a:lnTo>
                <a:lnTo>
                  <a:pt x="0" y="101587"/>
                </a:lnTo>
                <a:close/>
              </a:path>
            </a:pathLst>
          </a:custGeom>
          <a:ln w="9525">
            <a:solidFill>
              <a:srgbClr val="46AAC5"/>
            </a:solidFill>
          </a:ln>
        </p:spPr>
        <p:txBody>
          <a:bodyPr wrap="square" lIns="0" tIns="0" rIns="0" bIns="0" rtlCol="0"/>
          <a:lstStyle/>
          <a:p>
            <a:endParaRPr sz="1350"/>
          </a:p>
        </p:txBody>
      </p:sp>
      <p:sp>
        <p:nvSpPr>
          <p:cNvPr id="15" name="object 15"/>
          <p:cNvSpPr/>
          <p:nvPr/>
        </p:nvSpPr>
        <p:spPr>
          <a:xfrm>
            <a:off x="4086004" y="2768157"/>
            <a:ext cx="756665" cy="528065"/>
          </a:xfrm>
          <a:prstGeom prst="rect">
            <a:avLst/>
          </a:prstGeom>
          <a:blipFill>
            <a:blip r:embed="rId4" cstate="print"/>
            <a:stretch>
              <a:fillRect/>
            </a:stretch>
          </a:blipFill>
        </p:spPr>
        <p:txBody>
          <a:bodyPr wrap="square" lIns="0" tIns="0" rIns="0" bIns="0" rtlCol="0"/>
          <a:lstStyle/>
          <a:p>
            <a:endParaRPr sz="1350"/>
          </a:p>
        </p:txBody>
      </p:sp>
      <p:sp>
        <p:nvSpPr>
          <p:cNvPr id="16" name="object 16"/>
          <p:cNvSpPr/>
          <p:nvPr/>
        </p:nvSpPr>
        <p:spPr>
          <a:xfrm>
            <a:off x="4121747" y="2788978"/>
            <a:ext cx="685766" cy="457171"/>
          </a:xfrm>
          <a:prstGeom prst="rect">
            <a:avLst/>
          </a:prstGeom>
          <a:blipFill>
            <a:blip r:embed="rId5" cstate="print"/>
            <a:stretch>
              <a:fillRect/>
            </a:stretch>
          </a:blipFill>
        </p:spPr>
        <p:txBody>
          <a:bodyPr wrap="square" lIns="0" tIns="0" rIns="0" bIns="0" rtlCol="0"/>
          <a:lstStyle/>
          <a:p>
            <a:endParaRPr sz="1350"/>
          </a:p>
        </p:txBody>
      </p:sp>
      <p:sp>
        <p:nvSpPr>
          <p:cNvPr id="17" name="object 17"/>
          <p:cNvSpPr/>
          <p:nvPr/>
        </p:nvSpPr>
        <p:spPr>
          <a:xfrm>
            <a:off x="4121745" y="2865174"/>
            <a:ext cx="685800" cy="76200"/>
          </a:xfrm>
          <a:custGeom>
            <a:avLst/>
            <a:gdLst/>
            <a:ahLst/>
            <a:cxnLst/>
            <a:rect l="l" t="t" r="r" b="b"/>
            <a:pathLst>
              <a:path w="914400" h="101600">
                <a:moveTo>
                  <a:pt x="914361" y="0"/>
                </a:moveTo>
                <a:lnTo>
                  <a:pt x="891054" y="32110"/>
                </a:lnTo>
                <a:lnTo>
                  <a:pt x="826152" y="59997"/>
                </a:lnTo>
                <a:lnTo>
                  <a:pt x="780456" y="71834"/>
                </a:lnTo>
                <a:lnTo>
                  <a:pt x="727185" y="81987"/>
                </a:lnTo>
                <a:lnTo>
                  <a:pt x="667280" y="90248"/>
                </a:lnTo>
                <a:lnTo>
                  <a:pt x="601682" y="96408"/>
                </a:lnTo>
                <a:lnTo>
                  <a:pt x="531333" y="100257"/>
                </a:lnTo>
                <a:lnTo>
                  <a:pt x="457174" y="101587"/>
                </a:lnTo>
                <a:lnTo>
                  <a:pt x="383018" y="100257"/>
                </a:lnTo>
                <a:lnTo>
                  <a:pt x="312672" y="96408"/>
                </a:lnTo>
                <a:lnTo>
                  <a:pt x="247077" y="90248"/>
                </a:lnTo>
                <a:lnTo>
                  <a:pt x="187174" y="81987"/>
                </a:lnTo>
                <a:lnTo>
                  <a:pt x="133904" y="71834"/>
                </a:lnTo>
                <a:lnTo>
                  <a:pt x="88208" y="59997"/>
                </a:lnTo>
                <a:lnTo>
                  <a:pt x="51029" y="46686"/>
                </a:lnTo>
                <a:lnTo>
                  <a:pt x="5983" y="16478"/>
                </a:lnTo>
                <a:lnTo>
                  <a:pt x="0" y="0"/>
                </a:lnTo>
              </a:path>
            </a:pathLst>
          </a:custGeom>
          <a:ln w="9525">
            <a:solidFill>
              <a:srgbClr val="46AAC5"/>
            </a:solidFill>
          </a:ln>
        </p:spPr>
        <p:txBody>
          <a:bodyPr wrap="square" lIns="0" tIns="0" rIns="0" bIns="0" rtlCol="0"/>
          <a:lstStyle/>
          <a:p>
            <a:endParaRPr sz="1350"/>
          </a:p>
        </p:txBody>
      </p:sp>
      <p:sp>
        <p:nvSpPr>
          <p:cNvPr id="18" name="object 18"/>
          <p:cNvSpPr/>
          <p:nvPr/>
        </p:nvSpPr>
        <p:spPr>
          <a:xfrm>
            <a:off x="4121745" y="2788983"/>
            <a:ext cx="685800" cy="457200"/>
          </a:xfrm>
          <a:custGeom>
            <a:avLst/>
            <a:gdLst/>
            <a:ahLst/>
            <a:cxnLst/>
            <a:rect l="l" t="t" r="r" b="b"/>
            <a:pathLst>
              <a:path w="914400" h="609600">
                <a:moveTo>
                  <a:pt x="0" y="101587"/>
                </a:moveTo>
                <a:lnTo>
                  <a:pt x="23307" y="69476"/>
                </a:lnTo>
                <a:lnTo>
                  <a:pt x="88209" y="41589"/>
                </a:lnTo>
                <a:lnTo>
                  <a:pt x="133905" y="29752"/>
                </a:lnTo>
                <a:lnTo>
                  <a:pt x="187176" y="19599"/>
                </a:lnTo>
                <a:lnTo>
                  <a:pt x="247081" y="11338"/>
                </a:lnTo>
                <a:lnTo>
                  <a:pt x="312679" y="5178"/>
                </a:lnTo>
                <a:lnTo>
                  <a:pt x="383028" y="1329"/>
                </a:lnTo>
                <a:lnTo>
                  <a:pt x="457187" y="0"/>
                </a:lnTo>
                <a:lnTo>
                  <a:pt x="531342" y="1329"/>
                </a:lnTo>
                <a:lnTo>
                  <a:pt x="601689" y="5178"/>
                </a:lnTo>
                <a:lnTo>
                  <a:pt x="667284" y="11338"/>
                </a:lnTo>
                <a:lnTo>
                  <a:pt x="727187" y="19599"/>
                </a:lnTo>
                <a:lnTo>
                  <a:pt x="780457" y="29752"/>
                </a:lnTo>
                <a:lnTo>
                  <a:pt x="826153" y="41589"/>
                </a:lnTo>
                <a:lnTo>
                  <a:pt x="863332" y="54900"/>
                </a:lnTo>
                <a:lnTo>
                  <a:pt x="908378" y="85108"/>
                </a:lnTo>
                <a:lnTo>
                  <a:pt x="914361" y="101587"/>
                </a:lnTo>
                <a:lnTo>
                  <a:pt x="914361" y="507961"/>
                </a:lnTo>
                <a:lnTo>
                  <a:pt x="891054" y="540067"/>
                </a:lnTo>
                <a:lnTo>
                  <a:pt x="826153" y="567954"/>
                </a:lnTo>
                <a:lnTo>
                  <a:pt x="780457" y="579791"/>
                </a:lnTo>
                <a:lnTo>
                  <a:pt x="727187" y="589946"/>
                </a:lnTo>
                <a:lnTo>
                  <a:pt x="667284" y="598208"/>
                </a:lnTo>
                <a:lnTo>
                  <a:pt x="601689" y="604369"/>
                </a:lnTo>
                <a:lnTo>
                  <a:pt x="531342" y="608219"/>
                </a:lnTo>
                <a:lnTo>
                  <a:pt x="457187" y="609549"/>
                </a:lnTo>
                <a:lnTo>
                  <a:pt x="383028" y="608219"/>
                </a:lnTo>
                <a:lnTo>
                  <a:pt x="312679" y="604369"/>
                </a:lnTo>
                <a:lnTo>
                  <a:pt x="247081" y="598208"/>
                </a:lnTo>
                <a:lnTo>
                  <a:pt x="187176" y="589946"/>
                </a:lnTo>
                <a:lnTo>
                  <a:pt x="133905" y="579791"/>
                </a:lnTo>
                <a:lnTo>
                  <a:pt x="88209" y="567954"/>
                </a:lnTo>
                <a:lnTo>
                  <a:pt x="51029" y="554643"/>
                </a:lnTo>
                <a:lnTo>
                  <a:pt x="5983" y="524437"/>
                </a:lnTo>
                <a:lnTo>
                  <a:pt x="0" y="507961"/>
                </a:lnTo>
                <a:lnTo>
                  <a:pt x="0" y="101587"/>
                </a:lnTo>
                <a:close/>
              </a:path>
            </a:pathLst>
          </a:custGeom>
          <a:ln w="9525">
            <a:solidFill>
              <a:srgbClr val="46AAC5"/>
            </a:solidFill>
          </a:ln>
        </p:spPr>
        <p:txBody>
          <a:bodyPr wrap="square" lIns="0" tIns="0" rIns="0" bIns="0" rtlCol="0"/>
          <a:lstStyle/>
          <a:p>
            <a:endParaRPr sz="1350"/>
          </a:p>
        </p:txBody>
      </p:sp>
      <p:sp>
        <p:nvSpPr>
          <p:cNvPr id="19" name="object 19"/>
          <p:cNvSpPr txBox="1"/>
          <p:nvPr/>
        </p:nvSpPr>
        <p:spPr>
          <a:xfrm>
            <a:off x="978346" y="2546345"/>
            <a:ext cx="772954" cy="138499"/>
          </a:xfrm>
          <a:prstGeom prst="rect">
            <a:avLst/>
          </a:prstGeom>
        </p:spPr>
        <p:txBody>
          <a:bodyPr vert="horz" wrap="square" lIns="0" tIns="0" rIns="0" bIns="0" rtlCol="0">
            <a:spAutoFit/>
          </a:bodyPr>
          <a:lstStyle/>
          <a:p>
            <a:pPr marL="9525"/>
            <a:r>
              <a:rPr sz="900" i="1" spc="-30" dirty="0">
                <a:solidFill>
                  <a:srgbClr val="17375E"/>
                </a:solidFill>
                <a:latin typeface="Arial"/>
                <a:cs typeface="Arial"/>
              </a:rPr>
              <a:t>Operational</a:t>
            </a:r>
            <a:r>
              <a:rPr sz="900" i="1" spc="-116" dirty="0">
                <a:solidFill>
                  <a:srgbClr val="17375E"/>
                </a:solidFill>
                <a:latin typeface="Arial"/>
                <a:cs typeface="Arial"/>
              </a:rPr>
              <a:t> </a:t>
            </a:r>
            <a:r>
              <a:rPr sz="900" i="1" spc="-105" dirty="0">
                <a:solidFill>
                  <a:srgbClr val="17375E"/>
                </a:solidFill>
                <a:latin typeface="Arial"/>
                <a:cs typeface="Arial"/>
              </a:rPr>
              <a:t>DBs</a:t>
            </a:r>
            <a:endParaRPr sz="900">
              <a:latin typeface="Arial"/>
              <a:cs typeface="Arial"/>
            </a:endParaRPr>
          </a:p>
        </p:txBody>
      </p:sp>
      <p:sp>
        <p:nvSpPr>
          <p:cNvPr id="20" name="object 20"/>
          <p:cNvSpPr txBox="1"/>
          <p:nvPr/>
        </p:nvSpPr>
        <p:spPr>
          <a:xfrm>
            <a:off x="1032982" y="3194426"/>
            <a:ext cx="771049" cy="138499"/>
          </a:xfrm>
          <a:prstGeom prst="rect">
            <a:avLst/>
          </a:prstGeom>
        </p:spPr>
        <p:txBody>
          <a:bodyPr vert="horz" wrap="square" lIns="0" tIns="0" rIns="0" bIns="0" rtlCol="0">
            <a:spAutoFit/>
          </a:bodyPr>
          <a:lstStyle/>
          <a:p>
            <a:pPr marL="9525"/>
            <a:r>
              <a:rPr sz="900" i="1" spc="-41" dirty="0">
                <a:solidFill>
                  <a:srgbClr val="17375E"/>
                </a:solidFill>
                <a:latin typeface="Arial"/>
                <a:cs typeface="Arial"/>
              </a:rPr>
              <a:t>External</a:t>
            </a:r>
            <a:r>
              <a:rPr sz="900" i="1" spc="-101" dirty="0">
                <a:solidFill>
                  <a:srgbClr val="17375E"/>
                </a:solidFill>
                <a:latin typeface="Arial"/>
                <a:cs typeface="Arial"/>
              </a:rPr>
              <a:t> </a:t>
            </a:r>
            <a:r>
              <a:rPr sz="900" i="1" spc="-64" dirty="0">
                <a:solidFill>
                  <a:srgbClr val="17375E"/>
                </a:solidFill>
                <a:latin typeface="Arial"/>
                <a:cs typeface="Arial"/>
              </a:rPr>
              <a:t>sources</a:t>
            </a:r>
            <a:endParaRPr sz="900">
              <a:latin typeface="Arial"/>
              <a:cs typeface="Arial"/>
            </a:endParaRPr>
          </a:p>
        </p:txBody>
      </p:sp>
      <p:sp>
        <p:nvSpPr>
          <p:cNvPr id="21" name="object 21"/>
          <p:cNvSpPr txBox="1"/>
          <p:nvPr/>
        </p:nvSpPr>
        <p:spPr>
          <a:xfrm>
            <a:off x="3906140" y="2244936"/>
            <a:ext cx="775811" cy="138499"/>
          </a:xfrm>
          <a:prstGeom prst="rect">
            <a:avLst/>
          </a:prstGeom>
        </p:spPr>
        <p:txBody>
          <a:bodyPr vert="horz" wrap="square" lIns="0" tIns="0" rIns="0" bIns="0" rtlCol="0">
            <a:spAutoFit/>
          </a:bodyPr>
          <a:lstStyle/>
          <a:p>
            <a:pPr marL="9525"/>
            <a:r>
              <a:rPr sz="900" i="1" spc="-34" dirty="0">
                <a:solidFill>
                  <a:srgbClr val="17375E"/>
                </a:solidFill>
                <a:latin typeface="Arial"/>
                <a:cs typeface="Arial"/>
              </a:rPr>
              <a:t>Data</a:t>
            </a:r>
            <a:r>
              <a:rPr sz="900" i="1" spc="-116" dirty="0">
                <a:solidFill>
                  <a:srgbClr val="17375E"/>
                </a:solidFill>
                <a:latin typeface="Arial"/>
                <a:cs typeface="Arial"/>
              </a:rPr>
              <a:t> </a:t>
            </a:r>
            <a:r>
              <a:rPr sz="900" i="1" spc="-49" dirty="0">
                <a:solidFill>
                  <a:srgbClr val="17375E"/>
                </a:solidFill>
                <a:latin typeface="Arial"/>
                <a:cs typeface="Arial"/>
              </a:rPr>
              <a:t>warehouse</a:t>
            </a:r>
            <a:endParaRPr sz="900">
              <a:latin typeface="Arial"/>
              <a:cs typeface="Arial"/>
            </a:endParaRPr>
          </a:p>
        </p:txBody>
      </p:sp>
      <p:sp>
        <p:nvSpPr>
          <p:cNvPr id="22" name="object 22"/>
          <p:cNvSpPr/>
          <p:nvPr/>
        </p:nvSpPr>
        <p:spPr>
          <a:xfrm>
            <a:off x="3571654" y="3499676"/>
            <a:ext cx="470915" cy="299465"/>
          </a:xfrm>
          <a:prstGeom prst="rect">
            <a:avLst/>
          </a:prstGeom>
          <a:blipFill>
            <a:blip r:embed="rId6" cstate="print"/>
            <a:stretch>
              <a:fillRect/>
            </a:stretch>
          </a:blipFill>
        </p:spPr>
        <p:txBody>
          <a:bodyPr wrap="square" lIns="0" tIns="0" rIns="0" bIns="0" rtlCol="0"/>
          <a:lstStyle/>
          <a:p>
            <a:endParaRPr sz="1350"/>
          </a:p>
        </p:txBody>
      </p:sp>
      <p:sp>
        <p:nvSpPr>
          <p:cNvPr id="23" name="object 23"/>
          <p:cNvSpPr/>
          <p:nvPr/>
        </p:nvSpPr>
        <p:spPr>
          <a:xfrm>
            <a:off x="3607420" y="3519974"/>
            <a:ext cx="400021" cy="228571"/>
          </a:xfrm>
          <a:prstGeom prst="rect">
            <a:avLst/>
          </a:prstGeom>
          <a:blipFill>
            <a:blip r:embed="rId7" cstate="print"/>
            <a:stretch>
              <a:fillRect/>
            </a:stretch>
          </a:blipFill>
        </p:spPr>
        <p:txBody>
          <a:bodyPr wrap="square" lIns="0" tIns="0" rIns="0" bIns="0" rtlCol="0"/>
          <a:lstStyle/>
          <a:p>
            <a:endParaRPr sz="1350"/>
          </a:p>
        </p:txBody>
      </p:sp>
      <p:sp>
        <p:nvSpPr>
          <p:cNvPr id="24" name="object 24"/>
          <p:cNvSpPr/>
          <p:nvPr/>
        </p:nvSpPr>
        <p:spPr>
          <a:xfrm>
            <a:off x="3607419" y="3558064"/>
            <a:ext cx="400050" cy="38100"/>
          </a:xfrm>
          <a:custGeom>
            <a:avLst/>
            <a:gdLst/>
            <a:ahLst/>
            <a:cxnLst/>
            <a:rect l="l" t="t" r="r" b="b"/>
            <a:pathLst>
              <a:path w="533400" h="50800">
                <a:moveTo>
                  <a:pt x="533374" y="0"/>
                </a:moveTo>
                <a:lnTo>
                  <a:pt x="496962" y="25638"/>
                </a:lnTo>
                <a:lnTo>
                  <a:pt x="455261" y="35920"/>
                </a:lnTo>
                <a:lnTo>
                  <a:pt x="401287" y="43863"/>
                </a:lnTo>
                <a:lnTo>
                  <a:pt x="337581" y="48985"/>
                </a:lnTo>
                <a:lnTo>
                  <a:pt x="266687" y="50800"/>
                </a:lnTo>
                <a:lnTo>
                  <a:pt x="195788" y="48985"/>
                </a:lnTo>
                <a:lnTo>
                  <a:pt x="132081" y="43863"/>
                </a:lnTo>
                <a:lnTo>
                  <a:pt x="78108" y="35920"/>
                </a:lnTo>
                <a:lnTo>
                  <a:pt x="36409" y="25638"/>
                </a:lnTo>
                <a:lnTo>
                  <a:pt x="9525" y="13504"/>
                </a:lnTo>
                <a:lnTo>
                  <a:pt x="0" y="0"/>
                </a:lnTo>
              </a:path>
            </a:pathLst>
          </a:custGeom>
          <a:ln w="9525">
            <a:solidFill>
              <a:srgbClr val="4A7EBB"/>
            </a:solidFill>
          </a:ln>
        </p:spPr>
        <p:txBody>
          <a:bodyPr wrap="square" lIns="0" tIns="0" rIns="0" bIns="0" rtlCol="0"/>
          <a:lstStyle/>
          <a:p>
            <a:endParaRPr sz="1350"/>
          </a:p>
        </p:txBody>
      </p:sp>
      <p:sp>
        <p:nvSpPr>
          <p:cNvPr id="25" name="object 25"/>
          <p:cNvSpPr/>
          <p:nvPr/>
        </p:nvSpPr>
        <p:spPr>
          <a:xfrm>
            <a:off x="3607414" y="3519964"/>
            <a:ext cx="400050" cy="228600"/>
          </a:xfrm>
          <a:custGeom>
            <a:avLst/>
            <a:gdLst/>
            <a:ahLst/>
            <a:cxnLst/>
            <a:rect l="l" t="t" r="r" b="b"/>
            <a:pathLst>
              <a:path w="533400" h="304800">
                <a:moveTo>
                  <a:pt x="0" y="50800"/>
                </a:moveTo>
                <a:lnTo>
                  <a:pt x="36411" y="25161"/>
                </a:lnTo>
                <a:lnTo>
                  <a:pt x="78112" y="14879"/>
                </a:lnTo>
                <a:lnTo>
                  <a:pt x="132087" y="6936"/>
                </a:lnTo>
                <a:lnTo>
                  <a:pt x="195793" y="1814"/>
                </a:lnTo>
                <a:lnTo>
                  <a:pt x="266687" y="0"/>
                </a:lnTo>
                <a:lnTo>
                  <a:pt x="337585" y="1814"/>
                </a:lnTo>
                <a:lnTo>
                  <a:pt x="401292" y="6936"/>
                </a:lnTo>
                <a:lnTo>
                  <a:pt x="455266" y="14879"/>
                </a:lnTo>
                <a:lnTo>
                  <a:pt x="496965" y="25161"/>
                </a:lnTo>
                <a:lnTo>
                  <a:pt x="533374" y="50800"/>
                </a:lnTo>
                <a:lnTo>
                  <a:pt x="533374" y="253987"/>
                </a:lnTo>
                <a:lnTo>
                  <a:pt x="496965" y="279622"/>
                </a:lnTo>
                <a:lnTo>
                  <a:pt x="455266" y="289901"/>
                </a:lnTo>
                <a:lnTo>
                  <a:pt x="401292" y="297841"/>
                </a:lnTo>
                <a:lnTo>
                  <a:pt x="337585" y="302960"/>
                </a:lnTo>
                <a:lnTo>
                  <a:pt x="266687" y="304774"/>
                </a:lnTo>
                <a:lnTo>
                  <a:pt x="195793" y="302960"/>
                </a:lnTo>
                <a:lnTo>
                  <a:pt x="132087" y="297841"/>
                </a:lnTo>
                <a:lnTo>
                  <a:pt x="78112" y="289901"/>
                </a:lnTo>
                <a:lnTo>
                  <a:pt x="36411" y="279622"/>
                </a:lnTo>
                <a:lnTo>
                  <a:pt x="0" y="253987"/>
                </a:lnTo>
                <a:lnTo>
                  <a:pt x="0" y="50800"/>
                </a:lnTo>
                <a:close/>
              </a:path>
            </a:pathLst>
          </a:custGeom>
          <a:ln w="9525">
            <a:solidFill>
              <a:srgbClr val="4A7EBB"/>
            </a:solidFill>
          </a:ln>
        </p:spPr>
        <p:txBody>
          <a:bodyPr wrap="square" lIns="0" tIns="0" rIns="0" bIns="0" rtlCol="0"/>
          <a:lstStyle/>
          <a:p>
            <a:endParaRPr sz="1350"/>
          </a:p>
        </p:txBody>
      </p:sp>
      <p:sp>
        <p:nvSpPr>
          <p:cNvPr id="26" name="object 26"/>
          <p:cNvSpPr txBox="1"/>
          <p:nvPr/>
        </p:nvSpPr>
        <p:spPr>
          <a:xfrm>
            <a:off x="4008558" y="3762886"/>
            <a:ext cx="539115" cy="138499"/>
          </a:xfrm>
          <a:prstGeom prst="rect">
            <a:avLst/>
          </a:prstGeom>
        </p:spPr>
        <p:txBody>
          <a:bodyPr vert="horz" wrap="square" lIns="0" tIns="0" rIns="0" bIns="0" rtlCol="0">
            <a:spAutoFit/>
          </a:bodyPr>
          <a:lstStyle/>
          <a:p>
            <a:pPr marL="9525"/>
            <a:r>
              <a:rPr sz="900" i="1" spc="-34" dirty="0">
                <a:solidFill>
                  <a:srgbClr val="17375E"/>
                </a:solidFill>
                <a:latin typeface="Arial"/>
                <a:cs typeface="Arial"/>
              </a:rPr>
              <a:t>Data</a:t>
            </a:r>
            <a:r>
              <a:rPr sz="900" i="1" spc="-127" dirty="0">
                <a:solidFill>
                  <a:srgbClr val="17375E"/>
                </a:solidFill>
                <a:latin typeface="Arial"/>
                <a:cs typeface="Arial"/>
              </a:rPr>
              <a:t> </a:t>
            </a:r>
            <a:r>
              <a:rPr sz="900" i="1" spc="-26" dirty="0">
                <a:solidFill>
                  <a:srgbClr val="17375E"/>
                </a:solidFill>
                <a:latin typeface="Arial"/>
                <a:cs typeface="Arial"/>
              </a:rPr>
              <a:t>marts</a:t>
            </a:r>
            <a:endParaRPr sz="900">
              <a:latin typeface="Arial"/>
              <a:cs typeface="Arial"/>
            </a:endParaRPr>
          </a:p>
        </p:txBody>
      </p:sp>
      <p:sp>
        <p:nvSpPr>
          <p:cNvPr id="27" name="object 27"/>
          <p:cNvSpPr/>
          <p:nvPr/>
        </p:nvSpPr>
        <p:spPr>
          <a:xfrm>
            <a:off x="4028854" y="3499676"/>
            <a:ext cx="470915" cy="299465"/>
          </a:xfrm>
          <a:prstGeom prst="rect">
            <a:avLst/>
          </a:prstGeom>
          <a:blipFill>
            <a:blip r:embed="rId8" cstate="print"/>
            <a:stretch>
              <a:fillRect/>
            </a:stretch>
          </a:blipFill>
        </p:spPr>
        <p:txBody>
          <a:bodyPr wrap="square" lIns="0" tIns="0" rIns="0" bIns="0" rtlCol="0"/>
          <a:lstStyle/>
          <a:p>
            <a:endParaRPr sz="1350"/>
          </a:p>
        </p:txBody>
      </p:sp>
      <p:sp>
        <p:nvSpPr>
          <p:cNvPr id="28" name="object 28"/>
          <p:cNvSpPr/>
          <p:nvPr/>
        </p:nvSpPr>
        <p:spPr>
          <a:xfrm>
            <a:off x="4064601" y="3519974"/>
            <a:ext cx="400031" cy="228571"/>
          </a:xfrm>
          <a:prstGeom prst="rect">
            <a:avLst/>
          </a:prstGeom>
          <a:blipFill>
            <a:blip r:embed="rId7" cstate="print"/>
            <a:stretch>
              <a:fillRect/>
            </a:stretch>
          </a:blipFill>
        </p:spPr>
        <p:txBody>
          <a:bodyPr wrap="square" lIns="0" tIns="0" rIns="0" bIns="0" rtlCol="0"/>
          <a:lstStyle/>
          <a:p>
            <a:endParaRPr sz="1350"/>
          </a:p>
        </p:txBody>
      </p:sp>
      <p:sp>
        <p:nvSpPr>
          <p:cNvPr id="29" name="object 29"/>
          <p:cNvSpPr/>
          <p:nvPr/>
        </p:nvSpPr>
        <p:spPr>
          <a:xfrm>
            <a:off x="4064600" y="3558064"/>
            <a:ext cx="400050" cy="38100"/>
          </a:xfrm>
          <a:custGeom>
            <a:avLst/>
            <a:gdLst/>
            <a:ahLst/>
            <a:cxnLst/>
            <a:rect l="l" t="t" r="r" b="b"/>
            <a:pathLst>
              <a:path w="533400" h="50800">
                <a:moveTo>
                  <a:pt x="533374" y="0"/>
                </a:moveTo>
                <a:lnTo>
                  <a:pt x="496962" y="25638"/>
                </a:lnTo>
                <a:lnTo>
                  <a:pt x="455261" y="35920"/>
                </a:lnTo>
                <a:lnTo>
                  <a:pt x="401287" y="43863"/>
                </a:lnTo>
                <a:lnTo>
                  <a:pt x="337581" y="48985"/>
                </a:lnTo>
                <a:lnTo>
                  <a:pt x="266687" y="50800"/>
                </a:lnTo>
                <a:lnTo>
                  <a:pt x="195788" y="48985"/>
                </a:lnTo>
                <a:lnTo>
                  <a:pt x="132081" y="43863"/>
                </a:lnTo>
                <a:lnTo>
                  <a:pt x="78108" y="35920"/>
                </a:lnTo>
                <a:lnTo>
                  <a:pt x="36409" y="25638"/>
                </a:lnTo>
                <a:lnTo>
                  <a:pt x="9525" y="13504"/>
                </a:lnTo>
                <a:lnTo>
                  <a:pt x="0" y="0"/>
                </a:lnTo>
              </a:path>
            </a:pathLst>
          </a:custGeom>
          <a:ln w="9525">
            <a:solidFill>
              <a:srgbClr val="4A7EBB"/>
            </a:solidFill>
          </a:ln>
        </p:spPr>
        <p:txBody>
          <a:bodyPr wrap="square" lIns="0" tIns="0" rIns="0" bIns="0" rtlCol="0"/>
          <a:lstStyle/>
          <a:p>
            <a:endParaRPr sz="1350"/>
          </a:p>
        </p:txBody>
      </p:sp>
      <p:sp>
        <p:nvSpPr>
          <p:cNvPr id="30" name="object 30"/>
          <p:cNvSpPr/>
          <p:nvPr/>
        </p:nvSpPr>
        <p:spPr>
          <a:xfrm>
            <a:off x="4064596" y="3519964"/>
            <a:ext cx="400050" cy="228600"/>
          </a:xfrm>
          <a:custGeom>
            <a:avLst/>
            <a:gdLst/>
            <a:ahLst/>
            <a:cxnLst/>
            <a:rect l="l" t="t" r="r" b="b"/>
            <a:pathLst>
              <a:path w="533400" h="304800">
                <a:moveTo>
                  <a:pt x="0" y="50800"/>
                </a:moveTo>
                <a:lnTo>
                  <a:pt x="36411" y="25161"/>
                </a:lnTo>
                <a:lnTo>
                  <a:pt x="78112" y="14879"/>
                </a:lnTo>
                <a:lnTo>
                  <a:pt x="132087" y="6936"/>
                </a:lnTo>
                <a:lnTo>
                  <a:pt x="195793" y="1814"/>
                </a:lnTo>
                <a:lnTo>
                  <a:pt x="266687" y="0"/>
                </a:lnTo>
                <a:lnTo>
                  <a:pt x="337585" y="1814"/>
                </a:lnTo>
                <a:lnTo>
                  <a:pt x="401292" y="6936"/>
                </a:lnTo>
                <a:lnTo>
                  <a:pt x="455266" y="14879"/>
                </a:lnTo>
                <a:lnTo>
                  <a:pt x="496965" y="25161"/>
                </a:lnTo>
                <a:lnTo>
                  <a:pt x="533374" y="50800"/>
                </a:lnTo>
                <a:lnTo>
                  <a:pt x="533374" y="253987"/>
                </a:lnTo>
                <a:lnTo>
                  <a:pt x="496965" y="279622"/>
                </a:lnTo>
                <a:lnTo>
                  <a:pt x="455266" y="289901"/>
                </a:lnTo>
                <a:lnTo>
                  <a:pt x="401292" y="297841"/>
                </a:lnTo>
                <a:lnTo>
                  <a:pt x="337585" y="302960"/>
                </a:lnTo>
                <a:lnTo>
                  <a:pt x="266687" y="304774"/>
                </a:lnTo>
                <a:lnTo>
                  <a:pt x="195793" y="302960"/>
                </a:lnTo>
                <a:lnTo>
                  <a:pt x="132087" y="297841"/>
                </a:lnTo>
                <a:lnTo>
                  <a:pt x="78112" y="289901"/>
                </a:lnTo>
                <a:lnTo>
                  <a:pt x="36411" y="279622"/>
                </a:lnTo>
                <a:lnTo>
                  <a:pt x="0" y="253987"/>
                </a:lnTo>
                <a:lnTo>
                  <a:pt x="0" y="50800"/>
                </a:lnTo>
                <a:close/>
              </a:path>
            </a:pathLst>
          </a:custGeom>
          <a:ln w="9525">
            <a:solidFill>
              <a:srgbClr val="4A7EBB"/>
            </a:solidFill>
          </a:ln>
        </p:spPr>
        <p:txBody>
          <a:bodyPr wrap="square" lIns="0" tIns="0" rIns="0" bIns="0" rtlCol="0"/>
          <a:lstStyle/>
          <a:p>
            <a:endParaRPr sz="1350"/>
          </a:p>
        </p:txBody>
      </p:sp>
      <p:sp>
        <p:nvSpPr>
          <p:cNvPr id="31" name="object 31"/>
          <p:cNvSpPr/>
          <p:nvPr/>
        </p:nvSpPr>
        <p:spPr>
          <a:xfrm>
            <a:off x="4486054" y="3499676"/>
            <a:ext cx="470915" cy="299465"/>
          </a:xfrm>
          <a:prstGeom prst="rect">
            <a:avLst/>
          </a:prstGeom>
          <a:blipFill>
            <a:blip r:embed="rId9" cstate="print"/>
            <a:stretch>
              <a:fillRect/>
            </a:stretch>
          </a:blipFill>
        </p:spPr>
        <p:txBody>
          <a:bodyPr wrap="square" lIns="0" tIns="0" rIns="0" bIns="0" rtlCol="0"/>
          <a:lstStyle/>
          <a:p>
            <a:endParaRPr sz="1350"/>
          </a:p>
        </p:txBody>
      </p:sp>
      <p:sp>
        <p:nvSpPr>
          <p:cNvPr id="32" name="object 32"/>
          <p:cNvSpPr/>
          <p:nvPr/>
        </p:nvSpPr>
        <p:spPr>
          <a:xfrm>
            <a:off x="4521782" y="3519974"/>
            <a:ext cx="400031" cy="228571"/>
          </a:xfrm>
          <a:prstGeom prst="rect">
            <a:avLst/>
          </a:prstGeom>
          <a:blipFill>
            <a:blip r:embed="rId7" cstate="print"/>
            <a:stretch>
              <a:fillRect/>
            </a:stretch>
          </a:blipFill>
        </p:spPr>
        <p:txBody>
          <a:bodyPr wrap="square" lIns="0" tIns="0" rIns="0" bIns="0" rtlCol="0"/>
          <a:lstStyle/>
          <a:p>
            <a:endParaRPr sz="1350"/>
          </a:p>
        </p:txBody>
      </p:sp>
      <p:sp>
        <p:nvSpPr>
          <p:cNvPr id="33" name="object 33"/>
          <p:cNvSpPr/>
          <p:nvPr/>
        </p:nvSpPr>
        <p:spPr>
          <a:xfrm>
            <a:off x="4521782" y="3558064"/>
            <a:ext cx="400050" cy="38100"/>
          </a:xfrm>
          <a:custGeom>
            <a:avLst/>
            <a:gdLst/>
            <a:ahLst/>
            <a:cxnLst/>
            <a:rect l="l" t="t" r="r" b="b"/>
            <a:pathLst>
              <a:path w="533400" h="50800">
                <a:moveTo>
                  <a:pt x="533374" y="0"/>
                </a:moveTo>
                <a:lnTo>
                  <a:pt x="496962" y="25638"/>
                </a:lnTo>
                <a:lnTo>
                  <a:pt x="455261" y="35920"/>
                </a:lnTo>
                <a:lnTo>
                  <a:pt x="401287" y="43863"/>
                </a:lnTo>
                <a:lnTo>
                  <a:pt x="337581" y="48985"/>
                </a:lnTo>
                <a:lnTo>
                  <a:pt x="266687" y="50800"/>
                </a:lnTo>
                <a:lnTo>
                  <a:pt x="195788" y="48985"/>
                </a:lnTo>
                <a:lnTo>
                  <a:pt x="132081" y="43863"/>
                </a:lnTo>
                <a:lnTo>
                  <a:pt x="78108" y="35920"/>
                </a:lnTo>
                <a:lnTo>
                  <a:pt x="36409" y="25638"/>
                </a:lnTo>
                <a:lnTo>
                  <a:pt x="9525" y="13504"/>
                </a:lnTo>
                <a:lnTo>
                  <a:pt x="0" y="0"/>
                </a:lnTo>
              </a:path>
            </a:pathLst>
          </a:custGeom>
          <a:ln w="9525">
            <a:solidFill>
              <a:srgbClr val="4A7EBB"/>
            </a:solidFill>
          </a:ln>
        </p:spPr>
        <p:txBody>
          <a:bodyPr wrap="square" lIns="0" tIns="0" rIns="0" bIns="0" rtlCol="0"/>
          <a:lstStyle/>
          <a:p>
            <a:endParaRPr sz="1350"/>
          </a:p>
        </p:txBody>
      </p:sp>
      <p:sp>
        <p:nvSpPr>
          <p:cNvPr id="34" name="object 34"/>
          <p:cNvSpPr/>
          <p:nvPr/>
        </p:nvSpPr>
        <p:spPr>
          <a:xfrm>
            <a:off x="4521778" y="3519964"/>
            <a:ext cx="400050" cy="228600"/>
          </a:xfrm>
          <a:custGeom>
            <a:avLst/>
            <a:gdLst/>
            <a:ahLst/>
            <a:cxnLst/>
            <a:rect l="l" t="t" r="r" b="b"/>
            <a:pathLst>
              <a:path w="533400" h="304800">
                <a:moveTo>
                  <a:pt x="0" y="50800"/>
                </a:moveTo>
                <a:lnTo>
                  <a:pt x="36411" y="25161"/>
                </a:lnTo>
                <a:lnTo>
                  <a:pt x="78112" y="14879"/>
                </a:lnTo>
                <a:lnTo>
                  <a:pt x="132087" y="6936"/>
                </a:lnTo>
                <a:lnTo>
                  <a:pt x="195793" y="1814"/>
                </a:lnTo>
                <a:lnTo>
                  <a:pt x="266687" y="0"/>
                </a:lnTo>
                <a:lnTo>
                  <a:pt x="337585" y="1814"/>
                </a:lnTo>
                <a:lnTo>
                  <a:pt x="401292" y="6936"/>
                </a:lnTo>
                <a:lnTo>
                  <a:pt x="455266" y="14879"/>
                </a:lnTo>
                <a:lnTo>
                  <a:pt x="496965" y="25161"/>
                </a:lnTo>
                <a:lnTo>
                  <a:pt x="533374" y="50800"/>
                </a:lnTo>
                <a:lnTo>
                  <a:pt x="533374" y="253987"/>
                </a:lnTo>
                <a:lnTo>
                  <a:pt x="496965" y="279622"/>
                </a:lnTo>
                <a:lnTo>
                  <a:pt x="455266" y="289901"/>
                </a:lnTo>
                <a:lnTo>
                  <a:pt x="401292" y="297841"/>
                </a:lnTo>
                <a:lnTo>
                  <a:pt x="337585" y="302960"/>
                </a:lnTo>
                <a:lnTo>
                  <a:pt x="266687" y="304774"/>
                </a:lnTo>
                <a:lnTo>
                  <a:pt x="195793" y="302960"/>
                </a:lnTo>
                <a:lnTo>
                  <a:pt x="132087" y="297841"/>
                </a:lnTo>
                <a:lnTo>
                  <a:pt x="78112" y="289901"/>
                </a:lnTo>
                <a:lnTo>
                  <a:pt x="36411" y="279622"/>
                </a:lnTo>
                <a:lnTo>
                  <a:pt x="0" y="253987"/>
                </a:lnTo>
                <a:lnTo>
                  <a:pt x="0" y="50800"/>
                </a:lnTo>
                <a:close/>
              </a:path>
            </a:pathLst>
          </a:custGeom>
          <a:ln w="9525">
            <a:solidFill>
              <a:srgbClr val="4A7EBB"/>
            </a:solidFill>
          </a:ln>
        </p:spPr>
        <p:txBody>
          <a:bodyPr wrap="square" lIns="0" tIns="0" rIns="0" bIns="0" rtlCol="0"/>
          <a:lstStyle/>
          <a:p>
            <a:endParaRPr sz="1350"/>
          </a:p>
        </p:txBody>
      </p:sp>
      <p:sp>
        <p:nvSpPr>
          <p:cNvPr id="35" name="object 35"/>
          <p:cNvSpPr/>
          <p:nvPr/>
        </p:nvSpPr>
        <p:spPr>
          <a:xfrm>
            <a:off x="1267367" y="2142936"/>
            <a:ext cx="329183" cy="388619"/>
          </a:xfrm>
          <a:prstGeom prst="rect">
            <a:avLst/>
          </a:prstGeom>
          <a:blipFill>
            <a:blip r:embed="rId10" cstate="print"/>
            <a:stretch>
              <a:fillRect/>
            </a:stretch>
          </a:blipFill>
        </p:spPr>
        <p:txBody>
          <a:bodyPr wrap="square" lIns="0" tIns="0" rIns="0" bIns="0" rtlCol="0"/>
          <a:lstStyle/>
          <a:p>
            <a:endParaRPr sz="1350"/>
          </a:p>
        </p:txBody>
      </p:sp>
      <p:sp>
        <p:nvSpPr>
          <p:cNvPr id="36" name="object 36"/>
          <p:cNvSpPr/>
          <p:nvPr/>
        </p:nvSpPr>
        <p:spPr>
          <a:xfrm>
            <a:off x="1303418" y="2163519"/>
            <a:ext cx="257441" cy="317744"/>
          </a:xfrm>
          <a:prstGeom prst="rect">
            <a:avLst/>
          </a:prstGeom>
          <a:blipFill>
            <a:blip r:embed="rId11" cstate="print"/>
            <a:stretch>
              <a:fillRect/>
            </a:stretch>
          </a:blipFill>
        </p:spPr>
        <p:txBody>
          <a:bodyPr wrap="square" lIns="0" tIns="0" rIns="0" bIns="0" rtlCol="0"/>
          <a:lstStyle/>
          <a:p>
            <a:endParaRPr sz="1350"/>
          </a:p>
        </p:txBody>
      </p:sp>
      <p:sp>
        <p:nvSpPr>
          <p:cNvPr id="37" name="object 37"/>
          <p:cNvSpPr/>
          <p:nvPr/>
        </p:nvSpPr>
        <p:spPr>
          <a:xfrm>
            <a:off x="1303414" y="2216476"/>
            <a:ext cx="257651" cy="53340"/>
          </a:xfrm>
          <a:custGeom>
            <a:avLst/>
            <a:gdLst/>
            <a:ahLst/>
            <a:cxnLst/>
            <a:rect l="l" t="t" r="r" b="b"/>
            <a:pathLst>
              <a:path w="343534" h="71119">
                <a:moveTo>
                  <a:pt x="343268" y="0"/>
                </a:moveTo>
                <a:lnTo>
                  <a:pt x="329779" y="27486"/>
                </a:lnTo>
                <a:lnTo>
                  <a:pt x="292995" y="49931"/>
                </a:lnTo>
                <a:lnTo>
                  <a:pt x="238437" y="65063"/>
                </a:lnTo>
                <a:lnTo>
                  <a:pt x="171627" y="70612"/>
                </a:lnTo>
                <a:lnTo>
                  <a:pt x="104820" y="65063"/>
                </a:lnTo>
                <a:lnTo>
                  <a:pt x="50266" y="49931"/>
                </a:lnTo>
                <a:lnTo>
                  <a:pt x="13486" y="27486"/>
                </a:lnTo>
                <a:lnTo>
                  <a:pt x="0" y="0"/>
                </a:lnTo>
              </a:path>
            </a:pathLst>
          </a:custGeom>
          <a:ln w="9525">
            <a:solidFill>
              <a:srgbClr val="000000"/>
            </a:solidFill>
          </a:ln>
        </p:spPr>
        <p:txBody>
          <a:bodyPr wrap="square" lIns="0" tIns="0" rIns="0" bIns="0" rtlCol="0"/>
          <a:lstStyle/>
          <a:p>
            <a:endParaRPr sz="1350"/>
          </a:p>
        </p:txBody>
      </p:sp>
      <p:sp>
        <p:nvSpPr>
          <p:cNvPr id="38" name="object 38"/>
          <p:cNvSpPr/>
          <p:nvPr/>
        </p:nvSpPr>
        <p:spPr>
          <a:xfrm>
            <a:off x="1303411" y="2163517"/>
            <a:ext cx="257651" cy="318135"/>
          </a:xfrm>
          <a:custGeom>
            <a:avLst/>
            <a:gdLst/>
            <a:ahLst/>
            <a:cxnLst/>
            <a:rect l="l" t="t" r="r" b="b"/>
            <a:pathLst>
              <a:path w="343534" h="424180">
                <a:moveTo>
                  <a:pt x="0" y="70612"/>
                </a:moveTo>
                <a:lnTo>
                  <a:pt x="13488" y="43125"/>
                </a:lnTo>
                <a:lnTo>
                  <a:pt x="50272" y="20680"/>
                </a:lnTo>
                <a:lnTo>
                  <a:pt x="104830" y="5548"/>
                </a:lnTo>
                <a:lnTo>
                  <a:pt x="171640" y="0"/>
                </a:lnTo>
                <a:lnTo>
                  <a:pt x="238448" y="5548"/>
                </a:lnTo>
                <a:lnTo>
                  <a:pt x="293001" y="20680"/>
                </a:lnTo>
                <a:lnTo>
                  <a:pt x="329781" y="43125"/>
                </a:lnTo>
                <a:lnTo>
                  <a:pt x="343268" y="70612"/>
                </a:lnTo>
                <a:lnTo>
                  <a:pt x="343268" y="353060"/>
                </a:lnTo>
                <a:lnTo>
                  <a:pt x="329781" y="380539"/>
                </a:lnTo>
                <a:lnTo>
                  <a:pt x="293001" y="402980"/>
                </a:lnTo>
                <a:lnTo>
                  <a:pt x="238448" y="418110"/>
                </a:lnTo>
                <a:lnTo>
                  <a:pt x="171640" y="423659"/>
                </a:lnTo>
                <a:lnTo>
                  <a:pt x="104830" y="418110"/>
                </a:lnTo>
                <a:lnTo>
                  <a:pt x="50272" y="402980"/>
                </a:lnTo>
                <a:lnTo>
                  <a:pt x="13488" y="380539"/>
                </a:lnTo>
                <a:lnTo>
                  <a:pt x="0" y="353060"/>
                </a:lnTo>
                <a:lnTo>
                  <a:pt x="0" y="70612"/>
                </a:lnTo>
                <a:close/>
              </a:path>
            </a:pathLst>
          </a:custGeom>
          <a:ln w="9525">
            <a:solidFill>
              <a:srgbClr val="000000"/>
            </a:solidFill>
          </a:ln>
        </p:spPr>
        <p:txBody>
          <a:bodyPr wrap="square" lIns="0" tIns="0" rIns="0" bIns="0" rtlCol="0"/>
          <a:lstStyle/>
          <a:p>
            <a:endParaRPr sz="1350"/>
          </a:p>
        </p:txBody>
      </p:sp>
      <p:sp>
        <p:nvSpPr>
          <p:cNvPr id="39" name="object 39"/>
          <p:cNvSpPr/>
          <p:nvPr/>
        </p:nvSpPr>
        <p:spPr>
          <a:xfrm>
            <a:off x="1267367" y="2737296"/>
            <a:ext cx="329183" cy="394334"/>
          </a:xfrm>
          <a:prstGeom prst="rect">
            <a:avLst/>
          </a:prstGeom>
          <a:blipFill>
            <a:blip r:embed="rId12" cstate="print"/>
            <a:stretch>
              <a:fillRect/>
            </a:stretch>
          </a:blipFill>
        </p:spPr>
        <p:txBody>
          <a:bodyPr wrap="square" lIns="0" tIns="0" rIns="0" bIns="0" rtlCol="0"/>
          <a:lstStyle/>
          <a:p>
            <a:endParaRPr sz="1350"/>
          </a:p>
        </p:txBody>
      </p:sp>
      <p:sp>
        <p:nvSpPr>
          <p:cNvPr id="40" name="object 40"/>
          <p:cNvSpPr/>
          <p:nvPr/>
        </p:nvSpPr>
        <p:spPr>
          <a:xfrm>
            <a:off x="1303418" y="2757582"/>
            <a:ext cx="257441" cy="324041"/>
          </a:xfrm>
          <a:prstGeom prst="rect">
            <a:avLst/>
          </a:prstGeom>
          <a:blipFill>
            <a:blip r:embed="rId13" cstate="print"/>
            <a:stretch>
              <a:fillRect/>
            </a:stretch>
          </a:blipFill>
        </p:spPr>
        <p:txBody>
          <a:bodyPr wrap="square" lIns="0" tIns="0" rIns="0" bIns="0" rtlCol="0"/>
          <a:lstStyle/>
          <a:p>
            <a:endParaRPr sz="1350"/>
          </a:p>
        </p:txBody>
      </p:sp>
      <p:sp>
        <p:nvSpPr>
          <p:cNvPr id="41" name="object 41"/>
          <p:cNvSpPr/>
          <p:nvPr/>
        </p:nvSpPr>
        <p:spPr>
          <a:xfrm>
            <a:off x="1303414" y="2811590"/>
            <a:ext cx="257651" cy="54293"/>
          </a:xfrm>
          <a:custGeom>
            <a:avLst/>
            <a:gdLst/>
            <a:ahLst/>
            <a:cxnLst/>
            <a:rect l="l" t="t" r="r" b="b"/>
            <a:pathLst>
              <a:path w="343534" h="72389">
                <a:moveTo>
                  <a:pt x="343268" y="0"/>
                </a:moveTo>
                <a:lnTo>
                  <a:pt x="329779" y="28026"/>
                </a:lnTo>
                <a:lnTo>
                  <a:pt x="292995" y="50915"/>
                </a:lnTo>
                <a:lnTo>
                  <a:pt x="238437" y="66349"/>
                </a:lnTo>
                <a:lnTo>
                  <a:pt x="171627" y="72009"/>
                </a:lnTo>
                <a:lnTo>
                  <a:pt x="104820" y="66349"/>
                </a:lnTo>
                <a:lnTo>
                  <a:pt x="50266" y="50915"/>
                </a:lnTo>
                <a:lnTo>
                  <a:pt x="13486" y="28026"/>
                </a:lnTo>
                <a:lnTo>
                  <a:pt x="0" y="0"/>
                </a:lnTo>
              </a:path>
            </a:pathLst>
          </a:custGeom>
          <a:ln w="9524">
            <a:solidFill>
              <a:srgbClr val="000000"/>
            </a:solidFill>
          </a:ln>
        </p:spPr>
        <p:txBody>
          <a:bodyPr wrap="square" lIns="0" tIns="0" rIns="0" bIns="0" rtlCol="0"/>
          <a:lstStyle/>
          <a:p>
            <a:endParaRPr sz="1350"/>
          </a:p>
        </p:txBody>
      </p:sp>
      <p:sp>
        <p:nvSpPr>
          <p:cNvPr id="42" name="object 42"/>
          <p:cNvSpPr/>
          <p:nvPr/>
        </p:nvSpPr>
        <p:spPr>
          <a:xfrm>
            <a:off x="1303411" y="2757582"/>
            <a:ext cx="257651" cy="324326"/>
          </a:xfrm>
          <a:custGeom>
            <a:avLst/>
            <a:gdLst/>
            <a:ahLst/>
            <a:cxnLst/>
            <a:rect l="l" t="t" r="r" b="b"/>
            <a:pathLst>
              <a:path w="343534" h="432435">
                <a:moveTo>
                  <a:pt x="0" y="72009"/>
                </a:moveTo>
                <a:lnTo>
                  <a:pt x="13488" y="43982"/>
                </a:lnTo>
                <a:lnTo>
                  <a:pt x="50272" y="21093"/>
                </a:lnTo>
                <a:lnTo>
                  <a:pt x="104830" y="5659"/>
                </a:lnTo>
                <a:lnTo>
                  <a:pt x="171640" y="0"/>
                </a:lnTo>
                <a:lnTo>
                  <a:pt x="238448" y="5659"/>
                </a:lnTo>
                <a:lnTo>
                  <a:pt x="293001" y="21093"/>
                </a:lnTo>
                <a:lnTo>
                  <a:pt x="329781" y="43982"/>
                </a:lnTo>
                <a:lnTo>
                  <a:pt x="343268" y="72009"/>
                </a:lnTo>
                <a:lnTo>
                  <a:pt x="343268" y="360045"/>
                </a:lnTo>
                <a:lnTo>
                  <a:pt x="329781" y="388071"/>
                </a:lnTo>
                <a:lnTo>
                  <a:pt x="293001" y="410960"/>
                </a:lnTo>
                <a:lnTo>
                  <a:pt x="238448" y="426394"/>
                </a:lnTo>
                <a:lnTo>
                  <a:pt x="171640" y="432054"/>
                </a:lnTo>
                <a:lnTo>
                  <a:pt x="104830" y="426394"/>
                </a:lnTo>
                <a:lnTo>
                  <a:pt x="50272" y="410960"/>
                </a:lnTo>
                <a:lnTo>
                  <a:pt x="13488" y="388071"/>
                </a:lnTo>
                <a:lnTo>
                  <a:pt x="0" y="360045"/>
                </a:lnTo>
                <a:lnTo>
                  <a:pt x="0" y="72009"/>
                </a:lnTo>
                <a:close/>
              </a:path>
            </a:pathLst>
          </a:custGeom>
          <a:ln w="9525">
            <a:solidFill>
              <a:srgbClr val="000000"/>
            </a:solidFill>
          </a:ln>
        </p:spPr>
        <p:txBody>
          <a:bodyPr wrap="square" lIns="0" tIns="0" rIns="0" bIns="0" rtlCol="0"/>
          <a:lstStyle/>
          <a:p>
            <a:endParaRPr sz="1350"/>
          </a:p>
        </p:txBody>
      </p:sp>
      <p:sp>
        <p:nvSpPr>
          <p:cNvPr id="43" name="object 43"/>
          <p:cNvSpPr/>
          <p:nvPr/>
        </p:nvSpPr>
        <p:spPr>
          <a:xfrm>
            <a:off x="1267367" y="3469958"/>
            <a:ext cx="329183" cy="395477"/>
          </a:xfrm>
          <a:prstGeom prst="rect">
            <a:avLst/>
          </a:prstGeom>
          <a:blipFill>
            <a:blip r:embed="rId14" cstate="print"/>
            <a:stretch>
              <a:fillRect/>
            </a:stretch>
          </a:blipFill>
        </p:spPr>
        <p:txBody>
          <a:bodyPr wrap="square" lIns="0" tIns="0" rIns="0" bIns="0" rtlCol="0"/>
          <a:lstStyle/>
          <a:p>
            <a:endParaRPr sz="1350"/>
          </a:p>
        </p:txBody>
      </p:sp>
      <p:sp>
        <p:nvSpPr>
          <p:cNvPr id="44" name="object 44"/>
          <p:cNvSpPr/>
          <p:nvPr/>
        </p:nvSpPr>
        <p:spPr>
          <a:xfrm>
            <a:off x="1303411" y="3491018"/>
            <a:ext cx="257453" cy="324040"/>
          </a:xfrm>
          <a:prstGeom prst="rect">
            <a:avLst/>
          </a:prstGeom>
          <a:blipFill>
            <a:blip r:embed="rId15" cstate="print"/>
            <a:stretch>
              <a:fillRect/>
            </a:stretch>
          </a:blipFill>
        </p:spPr>
        <p:txBody>
          <a:bodyPr wrap="square" lIns="0" tIns="0" rIns="0" bIns="0" rtlCol="0"/>
          <a:lstStyle/>
          <a:p>
            <a:endParaRPr sz="1350"/>
          </a:p>
        </p:txBody>
      </p:sp>
      <p:sp>
        <p:nvSpPr>
          <p:cNvPr id="45" name="object 45"/>
          <p:cNvSpPr/>
          <p:nvPr/>
        </p:nvSpPr>
        <p:spPr>
          <a:xfrm>
            <a:off x="1517960" y="3772149"/>
            <a:ext cx="42905" cy="42908"/>
          </a:xfrm>
          <a:prstGeom prst="rect">
            <a:avLst/>
          </a:prstGeom>
          <a:blipFill>
            <a:blip r:embed="rId16" cstate="print"/>
            <a:stretch>
              <a:fillRect/>
            </a:stretch>
          </a:blipFill>
        </p:spPr>
        <p:txBody>
          <a:bodyPr wrap="square" lIns="0" tIns="0" rIns="0" bIns="0" rtlCol="0"/>
          <a:lstStyle/>
          <a:p>
            <a:endParaRPr sz="1350"/>
          </a:p>
        </p:txBody>
      </p:sp>
      <p:sp>
        <p:nvSpPr>
          <p:cNvPr id="46" name="object 46"/>
          <p:cNvSpPr/>
          <p:nvPr/>
        </p:nvSpPr>
        <p:spPr>
          <a:xfrm>
            <a:off x="1303415" y="3491016"/>
            <a:ext cx="257651" cy="324326"/>
          </a:xfrm>
          <a:custGeom>
            <a:avLst/>
            <a:gdLst/>
            <a:ahLst/>
            <a:cxnLst/>
            <a:rect l="l" t="t" r="r" b="b"/>
            <a:pathLst>
              <a:path w="343534" h="432435">
                <a:moveTo>
                  <a:pt x="286054" y="432054"/>
                </a:moveTo>
                <a:lnTo>
                  <a:pt x="297497" y="386283"/>
                </a:lnTo>
                <a:lnTo>
                  <a:pt x="343268" y="374840"/>
                </a:lnTo>
                <a:lnTo>
                  <a:pt x="286054" y="432054"/>
                </a:lnTo>
                <a:lnTo>
                  <a:pt x="0" y="432054"/>
                </a:lnTo>
                <a:lnTo>
                  <a:pt x="0" y="0"/>
                </a:lnTo>
                <a:lnTo>
                  <a:pt x="343268" y="0"/>
                </a:lnTo>
                <a:lnTo>
                  <a:pt x="343268" y="374840"/>
                </a:lnTo>
              </a:path>
            </a:pathLst>
          </a:custGeom>
          <a:ln w="9525">
            <a:solidFill>
              <a:srgbClr val="7D60A0"/>
            </a:solidFill>
          </a:ln>
        </p:spPr>
        <p:txBody>
          <a:bodyPr wrap="square" lIns="0" tIns="0" rIns="0" bIns="0" rtlCol="0"/>
          <a:lstStyle/>
          <a:p>
            <a:endParaRPr sz="1350"/>
          </a:p>
        </p:txBody>
      </p:sp>
      <p:sp>
        <p:nvSpPr>
          <p:cNvPr id="47" name="object 47"/>
          <p:cNvSpPr txBox="1"/>
          <p:nvPr/>
        </p:nvSpPr>
        <p:spPr>
          <a:xfrm>
            <a:off x="1074809" y="3896494"/>
            <a:ext cx="641033" cy="138499"/>
          </a:xfrm>
          <a:prstGeom prst="rect">
            <a:avLst/>
          </a:prstGeom>
        </p:spPr>
        <p:txBody>
          <a:bodyPr vert="horz" wrap="square" lIns="0" tIns="0" rIns="0" bIns="0" rtlCol="0">
            <a:spAutoFit/>
          </a:bodyPr>
          <a:lstStyle/>
          <a:p>
            <a:pPr marL="9525"/>
            <a:r>
              <a:rPr sz="900" i="1" spc="-34" dirty="0">
                <a:solidFill>
                  <a:srgbClr val="17375E"/>
                </a:solidFill>
                <a:latin typeface="Arial"/>
                <a:cs typeface="Arial"/>
              </a:rPr>
              <a:t>Data</a:t>
            </a:r>
            <a:r>
              <a:rPr sz="900" i="1" spc="86" dirty="0">
                <a:solidFill>
                  <a:srgbClr val="17375E"/>
                </a:solidFill>
                <a:latin typeface="Arial"/>
                <a:cs typeface="Arial"/>
              </a:rPr>
              <a:t> </a:t>
            </a:r>
            <a:r>
              <a:rPr sz="900" i="1" spc="-64" dirty="0">
                <a:solidFill>
                  <a:srgbClr val="17375E"/>
                </a:solidFill>
                <a:latin typeface="Arial"/>
                <a:cs typeface="Arial"/>
              </a:rPr>
              <a:t>sources</a:t>
            </a:r>
            <a:endParaRPr sz="900">
              <a:latin typeface="Arial"/>
              <a:cs typeface="Arial"/>
            </a:endParaRPr>
          </a:p>
        </p:txBody>
      </p:sp>
      <p:sp>
        <p:nvSpPr>
          <p:cNvPr id="48" name="object 48"/>
          <p:cNvSpPr/>
          <p:nvPr/>
        </p:nvSpPr>
        <p:spPr>
          <a:xfrm>
            <a:off x="3811185" y="3023557"/>
            <a:ext cx="307181" cy="490538"/>
          </a:xfrm>
          <a:custGeom>
            <a:avLst/>
            <a:gdLst/>
            <a:ahLst/>
            <a:cxnLst/>
            <a:rect l="l" t="t" r="r" b="b"/>
            <a:pathLst>
              <a:path w="409575" h="654050">
                <a:moveTo>
                  <a:pt x="409079" y="0"/>
                </a:moveTo>
                <a:lnTo>
                  <a:pt x="0" y="653884"/>
                </a:lnTo>
              </a:path>
            </a:pathLst>
          </a:custGeom>
          <a:ln w="9525">
            <a:solidFill>
              <a:srgbClr val="4A7EBB"/>
            </a:solidFill>
          </a:ln>
        </p:spPr>
        <p:txBody>
          <a:bodyPr wrap="square" lIns="0" tIns="0" rIns="0" bIns="0" rtlCol="0"/>
          <a:lstStyle/>
          <a:p>
            <a:endParaRPr sz="1350"/>
          </a:p>
        </p:txBody>
      </p:sp>
      <p:sp>
        <p:nvSpPr>
          <p:cNvPr id="49" name="object 49"/>
          <p:cNvSpPr/>
          <p:nvPr/>
        </p:nvSpPr>
        <p:spPr>
          <a:xfrm>
            <a:off x="3811181" y="3447839"/>
            <a:ext cx="58579" cy="66199"/>
          </a:xfrm>
          <a:custGeom>
            <a:avLst/>
            <a:gdLst/>
            <a:ahLst/>
            <a:cxnLst/>
            <a:rect l="l" t="t" r="r" b="b"/>
            <a:pathLst>
              <a:path w="78104" h="88264">
                <a:moveTo>
                  <a:pt x="2730" y="0"/>
                </a:moveTo>
                <a:lnTo>
                  <a:pt x="0" y="88176"/>
                </a:lnTo>
                <a:lnTo>
                  <a:pt x="78104" y="47142"/>
                </a:lnTo>
              </a:path>
            </a:pathLst>
          </a:custGeom>
          <a:ln w="9525">
            <a:solidFill>
              <a:srgbClr val="4A7EBB"/>
            </a:solidFill>
          </a:ln>
        </p:spPr>
        <p:txBody>
          <a:bodyPr wrap="square" lIns="0" tIns="0" rIns="0" bIns="0" rtlCol="0"/>
          <a:lstStyle/>
          <a:p>
            <a:endParaRPr sz="1350"/>
          </a:p>
        </p:txBody>
      </p:sp>
      <p:sp>
        <p:nvSpPr>
          <p:cNvPr id="50" name="object 50"/>
          <p:cNvSpPr/>
          <p:nvPr/>
        </p:nvSpPr>
        <p:spPr>
          <a:xfrm>
            <a:off x="4059421" y="3023555"/>
            <a:ext cx="58579" cy="66199"/>
          </a:xfrm>
          <a:custGeom>
            <a:avLst/>
            <a:gdLst/>
            <a:ahLst/>
            <a:cxnLst/>
            <a:rect l="l" t="t" r="r" b="b"/>
            <a:pathLst>
              <a:path w="78104" h="88264">
                <a:moveTo>
                  <a:pt x="75361" y="88176"/>
                </a:moveTo>
                <a:lnTo>
                  <a:pt x="78092" y="0"/>
                </a:lnTo>
                <a:lnTo>
                  <a:pt x="0" y="41020"/>
                </a:lnTo>
              </a:path>
            </a:pathLst>
          </a:custGeom>
          <a:ln w="9525">
            <a:solidFill>
              <a:srgbClr val="4A7EBB"/>
            </a:solidFill>
          </a:ln>
        </p:spPr>
        <p:txBody>
          <a:bodyPr wrap="square" lIns="0" tIns="0" rIns="0" bIns="0" rtlCol="0"/>
          <a:lstStyle/>
          <a:p>
            <a:endParaRPr sz="1350"/>
          </a:p>
        </p:txBody>
      </p:sp>
      <p:sp>
        <p:nvSpPr>
          <p:cNvPr id="51" name="object 51"/>
          <p:cNvSpPr/>
          <p:nvPr/>
        </p:nvSpPr>
        <p:spPr>
          <a:xfrm>
            <a:off x="4265397" y="3268055"/>
            <a:ext cx="27146" cy="245269"/>
          </a:xfrm>
          <a:custGeom>
            <a:avLst/>
            <a:gdLst/>
            <a:ahLst/>
            <a:cxnLst/>
            <a:rect l="l" t="t" r="r" b="b"/>
            <a:pathLst>
              <a:path w="36195" h="327025">
                <a:moveTo>
                  <a:pt x="36195" y="0"/>
                </a:moveTo>
                <a:lnTo>
                  <a:pt x="0" y="326517"/>
                </a:lnTo>
              </a:path>
            </a:pathLst>
          </a:custGeom>
          <a:ln w="9525">
            <a:solidFill>
              <a:srgbClr val="4A7EBB"/>
            </a:solidFill>
          </a:ln>
        </p:spPr>
        <p:txBody>
          <a:bodyPr wrap="square" lIns="0" tIns="0" rIns="0" bIns="0" rtlCol="0"/>
          <a:lstStyle/>
          <a:p>
            <a:endParaRPr sz="1350"/>
          </a:p>
        </p:txBody>
      </p:sp>
      <p:sp>
        <p:nvSpPr>
          <p:cNvPr id="52" name="object 52"/>
          <p:cNvSpPr/>
          <p:nvPr/>
        </p:nvSpPr>
        <p:spPr>
          <a:xfrm>
            <a:off x="4238563" y="3452458"/>
            <a:ext cx="66675" cy="60484"/>
          </a:xfrm>
          <a:custGeom>
            <a:avLst/>
            <a:gdLst/>
            <a:ahLst/>
            <a:cxnLst/>
            <a:rect l="l" t="t" r="r" b="b"/>
            <a:pathLst>
              <a:path w="88900" h="80645">
                <a:moveTo>
                  <a:pt x="88353" y="9804"/>
                </a:moveTo>
                <a:lnTo>
                  <a:pt x="35775" y="80645"/>
                </a:lnTo>
                <a:lnTo>
                  <a:pt x="0" y="0"/>
                </a:lnTo>
              </a:path>
            </a:pathLst>
          </a:custGeom>
          <a:ln w="9525">
            <a:solidFill>
              <a:srgbClr val="4A7EBB"/>
            </a:solidFill>
          </a:ln>
        </p:spPr>
        <p:txBody>
          <a:bodyPr wrap="square" lIns="0" tIns="0" rIns="0" bIns="0" rtlCol="0"/>
          <a:lstStyle/>
          <a:p>
            <a:endParaRPr sz="1350"/>
          </a:p>
        </p:txBody>
      </p:sp>
      <p:sp>
        <p:nvSpPr>
          <p:cNvPr id="53" name="object 53"/>
          <p:cNvSpPr/>
          <p:nvPr/>
        </p:nvSpPr>
        <p:spPr>
          <a:xfrm>
            <a:off x="4253114" y="3268055"/>
            <a:ext cx="66675" cy="60484"/>
          </a:xfrm>
          <a:custGeom>
            <a:avLst/>
            <a:gdLst/>
            <a:ahLst/>
            <a:cxnLst/>
            <a:rect l="l" t="t" r="r" b="b"/>
            <a:pathLst>
              <a:path w="88900" h="80645">
                <a:moveTo>
                  <a:pt x="0" y="70840"/>
                </a:moveTo>
                <a:lnTo>
                  <a:pt x="52577" y="0"/>
                </a:lnTo>
                <a:lnTo>
                  <a:pt x="88353" y="80632"/>
                </a:lnTo>
              </a:path>
            </a:pathLst>
          </a:custGeom>
          <a:ln w="9525">
            <a:solidFill>
              <a:srgbClr val="4A7EBB"/>
            </a:solidFill>
          </a:ln>
        </p:spPr>
        <p:txBody>
          <a:bodyPr wrap="square" lIns="0" tIns="0" rIns="0" bIns="0" rtlCol="0"/>
          <a:lstStyle/>
          <a:p>
            <a:endParaRPr sz="1350"/>
          </a:p>
        </p:txBody>
      </p:sp>
      <p:sp>
        <p:nvSpPr>
          <p:cNvPr id="54" name="object 54"/>
          <p:cNvSpPr/>
          <p:nvPr/>
        </p:nvSpPr>
        <p:spPr>
          <a:xfrm>
            <a:off x="4620003" y="3267583"/>
            <a:ext cx="99536" cy="246221"/>
          </a:xfrm>
          <a:custGeom>
            <a:avLst/>
            <a:gdLst/>
            <a:ahLst/>
            <a:cxnLst/>
            <a:rect l="l" t="t" r="r" b="b"/>
            <a:pathLst>
              <a:path w="132714" h="328295">
                <a:moveTo>
                  <a:pt x="0" y="0"/>
                </a:moveTo>
                <a:lnTo>
                  <a:pt x="132194" y="327761"/>
                </a:lnTo>
              </a:path>
            </a:pathLst>
          </a:custGeom>
          <a:ln w="9525">
            <a:solidFill>
              <a:srgbClr val="4A7EBB"/>
            </a:solidFill>
          </a:ln>
        </p:spPr>
        <p:txBody>
          <a:bodyPr wrap="square" lIns="0" tIns="0" rIns="0" bIns="0" rtlCol="0"/>
          <a:lstStyle/>
          <a:p>
            <a:endParaRPr sz="1350"/>
          </a:p>
        </p:txBody>
      </p:sp>
      <p:sp>
        <p:nvSpPr>
          <p:cNvPr id="55" name="object 55"/>
          <p:cNvSpPr/>
          <p:nvPr/>
        </p:nvSpPr>
        <p:spPr>
          <a:xfrm>
            <a:off x="4666853" y="3447932"/>
            <a:ext cx="61913" cy="65723"/>
          </a:xfrm>
          <a:custGeom>
            <a:avLst/>
            <a:gdLst/>
            <a:ahLst/>
            <a:cxnLst/>
            <a:rect l="l" t="t" r="r" b="b"/>
            <a:pathLst>
              <a:path w="82550" h="87629">
                <a:moveTo>
                  <a:pt x="0" y="33261"/>
                </a:moveTo>
                <a:lnTo>
                  <a:pt x="69723" y="87299"/>
                </a:lnTo>
                <a:lnTo>
                  <a:pt x="82448" y="0"/>
                </a:lnTo>
              </a:path>
            </a:pathLst>
          </a:custGeom>
          <a:ln w="9525">
            <a:solidFill>
              <a:srgbClr val="4A7EBB"/>
            </a:solidFill>
          </a:ln>
        </p:spPr>
        <p:txBody>
          <a:bodyPr wrap="square" lIns="0" tIns="0" rIns="0" bIns="0" rtlCol="0"/>
          <a:lstStyle/>
          <a:p>
            <a:endParaRPr sz="1350"/>
          </a:p>
        </p:txBody>
      </p:sp>
      <p:sp>
        <p:nvSpPr>
          <p:cNvPr id="56" name="object 56"/>
          <p:cNvSpPr/>
          <p:nvPr/>
        </p:nvSpPr>
        <p:spPr>
          <a:xfrm>
            <a:off x="4610458" y="3267579"/>
            <a:ext cx="61913" cy="65723"/>
          </a:xfrm>
          <a:custGeom>
            <a:avLst/>
            <a:gdLst/>
            <a:ahLst/>
            <a:cxnLst/>
            <a:rect l="l" t="t" r="r" b="b"/>
            <a:pathLst>
              <a:path w="82550" h="87629">
                <a:moveTo>
                  <a:pt x="82448" y="54051"/>
                </a:moveTo>
                <a:lnTo>
                  <a:pt x="12725" y="0"/>
                </a:lnTo>
                <a:lnTo>
                  <a:pt x="0" y="87299"/>
                </a:lnTo>
              </a:path>
            </a:pathLst>
          </a:custGeom>
          <a:ln w="9525">
            <a:solidFill>
              <a:srgbClr val="4A7EBB"/>
            </a:solidFill>
          </a:ln>
        </p:spPr>
        <p:txBody>
          <a:bodyPr wrap="square" lIns="0" tIns="0" rIns="0" bIns="0" rtlCol="0"/>
          <a:lstStyle/>
          <a:p>
            <a:endParaRPr sz="1350"/>
          </a:p>
        </p:txBody>
      </p:sp>
      <p:sp>
        <p:nvSpPr>
          <p:cNvPr id="57" name="object 57"/>
          <p:cNvSpPr/>
          <p:nvPr/>
        </p:nvSpPr>
        <p:spPr>
          <a:xfrm>
            <a:off x="1560865" y="2919602"/>
            <a:ext cx="384334" cy="159544"/>
          </a:xfrm>
          <a:custGeom>
            <a:avLst/>
            <a:gdLst/>
            <a:ahLst/>
            <a:cxnLst/>
            <a:rect l="l" t="t" r="r" b="b"/>
            <a:pathLst>
              <a:path w="512444" h="212725">
                <a:moveTo>
                  <a:pt x="0" y="0"/>
                </a:moveTo>
                <a:lnTo>
                  <a:pt x="512114" y="212407"/>
                </a:lnTo>
              </a:path>
            </a:pathLst>
          </a:custGeom>
          <a:ln w="9525">
            <a:solidFill>
              <a:srgbClr val="4A7EBB"/>
            </a:solidFill>
          </a:ln>
        </p:spPr>
        <p:txBody>
          <a:bodyPr wrap="square" lIns="0" tIns="0" rIns="0" bIns="0" rtlCol="0"/>
          <a:lstStyle/>
          <a:p>
            <a:endParaRPr sz="1350"/>
          </a:p>
        </p:txBody>
      </p:sp>
      <p:sp>
        <p:nvSpPr>
          <p:cNvPr id="58" name="object 58"/>
          <p:cNvSpPr/>
          <p:nvPr/>
        </p:nvSpPr>
        <p:spPr>
          <a:xfrm>
            <a:off x="1879388" y="3026218"/>
            <a:ext cx="65723" cy="61913"/>
          </a:xfrm>
          <a:custGeom>
            <a:avLst/>
            <a:gdLst/>
            <a:ahLst/>
            <a:cxnLst/>
            <a:rect l="l" t="t" r="r" b="b"/>
            <a:pathLst>
              <a:path w="87630" h="82550">
                <a:moveTo>
                  <a:pt x="34061" y="0"/>
                </a:moveTo>
                <a:lnTo>
                  <a:pt x="87414" y="70256"/>
                </a:lnTo>
                <a:lnTo>
                  <a:pt x="0" y="82118"/>
                </a:lnTo>
              </a:path>
            </a:pathLst>
          </a:custGeom>
          <a:ln w="9525">
            <a:solidFill>
              <a:srgbClr val="4A7EBB"/>
            </a:solidFill>
          </a:ln>
        </p:spPr>
        <p:txBody>
          <a:bodyPr wrap="square" lIns="0" tIns="0" rIns="0" bIns="0" rtlCol="0"/>
          <a:lstStyle/>
          <a:p>
            <a:endParaRPr sz="1350"/>
          </a:p>
        </p:txBody>
      </p:sp>
      <p:sp>
        <p:nvSpPr>
          <p:cNvPr id="59" name="object 59"/>
          <p:cNvSpPr/>
          <p:nvPr/>
        </p:nvSpPr>
        <p:spPr>
          <a:xfrm>
            <a:off x="1560864" y="2322392"/>
            <a:ext cx="386238" cy="430054"/>
          </a:xfrm>
          <a:custGeom>
            <a:avLst/>
            <a:gdLst/>
            <a:ahLst/>
            <a:cxnLst/>
            <a:rect l="l" t="t" r="r" b="b"/>
            <a:pathLst>
              <a:path w="514984" h="573404">
                <a:moveTo>
                  <a:pt x="0" y="0"/>
                </a:moveTo>
                <a:lnTo>
                  <a:pt x="514527" y="573239"/>
                </a:lnTo>
              </a:path>
            </a:pathLst>
          </a:custGeom>
          <a:ln w="9525">
            <a:solidFill>
              <a:srgbClr val="4A7EBB"/>
            </a:solidFill>
          </a:ln>
        </p:spPr>
        <p:txBody>
          <a:bodyPr wrap="square" lIns="0" tIns="0" rIns="0" bIns="0" rtlCol="0"/>
          <a:lstStyle/>
          <a:p>
            <a:endParaRPr sz="1350"/>
          </a:p>
        </p:txBody>
      </p:sp>
      <p:sp>
        <p:nvSpPr>
          <p:cNvPr id="60" name="object 60"/>
          <p:cNvSpPr/>
          <p:nvPr/>
        </p:nvSpPr>
        <p:spPr>
          <a:xfrm>
            <a:off x="1883771" y="2687520"/>
            <a:ext cx="63341" cy="65246"/>
          </a:xfrm>
          <a:custGeom>
            <a:avLst/>
            <a:gdLst/>
            <a:ahLst/>
            <a:cxnLst/>
            <a:rect l="l" t="t" r="r" b="b"/>
            <a:pathLst>
              <a:path w="84455" h="86995">
                <a:moveTo>
                  <a:pt x="66166" y="0"/>
                </a:moveTo>
                <a:lnTo>
                  <a:pt x="83985" y="86398"/>
                </a:lnTo>
                <a:lnTo>
                  <a:pt x="0" y="59385"/>
                </a:lnTo>
              </a:path>
            </a:pathLst>
          </a:custGeom>
          <a:ln w="9525">
            <a:solidFill>
              <a:srgbClr val="4A7EBB"/>
            </a:solidFill>
          </a:ln>
        </p:spPr>
        <p:txBody>
          <a:bodyPr wrap="square" lIns="0" tIns="0" rIns="0" bIns="0" rtlCol="0"/>
          <a:lstStyle/>
          <a:p>
            <a:endParaRPr sz="1350"/>
          </a:p>
        </p:txBody>
      </p:sp>
      <p:sp>
        <p:nvSpPr>
          <p:cNvPr id="61" name="object 61"/>
          <p:cNvSpPr/>
          <p:nvPr/>
        </p:nvSpPr>
        <p:spPr>
          <a:xfrm>
            <a:off x="1560865" y="3355972"/>
            <a:ext cx="385286" cy="297180"/>
          </a:xfrm>
          <a:custGeom>
            <a:avLst/>
            <a:gdLst/>
            <a:ahLst/>
            <a:cxnLst/>
            <a:rect l="l" t="t" r="r" b="b"/>
            <a:pathLst>
              <a:path w="513715" h="396239">
                <a:moveTo>
                  <a:pt x="0" y="396087"/>
                </a:moveTo>
                <a:lnTo>
                  <a:pt x="513359" y="0"/>
                </a:lnTo>
              </a:path>
            </a:pathLst>
          </a:custGeom>
          <a:ln w="9525">
            <a:solidFill>
              <a:srgbClr val="4A7EBB"/>
            </a:solidFill>
          </a:ln>
        </p:spPr>
        <p:txBody>
          <a:bodyPr wrap="square" lIns="0" tIns="0" rIns="0" bIns="0" rtlCol="0"/>
          <a:lstStyle/>
          <a:p>
            <a:endParaRPr sz="1350"/>
          </a:p>
        </p:txBody>
      </p:sp>
      <p:sp>
        <p:nvSpPr>
          <p:cNvPr id="62" name="object 62"/>
          <p:cNvSpPr/>
          <p:nvPr/>
        </p:nvSpPr>
        <p:spPr>
          <a:xfrm>
            <a:off x="1880274" y="3355974"/>
            <a:ext cx="65723" cy="61436"/>
          </a:xfrm>
          <a:custGeom>
            <a:avLst/>
            <a:gdLst/>
            <a:ahLst/>
            <a:cxnLst/>
            <a:rect l="l" t="t" r="r" b="b"/>
            <a:pathLst>
              <a:path w="87630" h="81914">
                <a:moveTo>
                  <a:pt x="54305" y="81737"/>
                </a:moveTo>
                <a:lnTo>
                  <a:pt x="87477" y="0"/>
                </a:lnTo>
                <a:lnTo>
                  <a:pt x="0" y="11353"/>
                </a:lnTo>
              </a:path>
            </a:pathLst>
          </a:custGeom>
          <a:ln w="9525">
            <a:solidFill>
              <a:srgbClr val="4A7EBB"/>
            </a:solidFill>
          </a:ln>
        </p:spPr>
        <p:txBody>
          <a:bodyPr wrap="square" lIns="0" tIns="0" rIns="0" bIns="0" rtlCol="0"/>
          <a:lstStyle/>
          <a:p>
            <a:endParaRPr sz="1350"/>
          </a:p>
        </p:txBody>
      </p:sp>
      <p:sp>
        <p:nvSpPr>
          <p:cNvPr id="63" name="object 63"/>
          <p:cNvSpPr/>
          <p:nvPr/>
        </p:nvSpPr>
        <p:spPr>
          <a:xfrm>
            <a:off x="6658897" y="2869883"/>
            <a:ext cx="129158" cy="242315"/>
          </a:xfrm>
          <a:prstGeom prst="rect">
            <a:avLst/>
          </a:prstGeom>
          <a:blipFill>
            <a:blip r:embed="rId17" cstate="print"/>
            <a:stretch>
              <a:fillRect/>
            </a:stretch>
          </a:blipFill>
        </p:spPr>
        <p:txBody>
          <a:bodyPr wrap="square" lIns="0" tIns="0" rIns="0" bIns="0" rtlCol="0"/>
          <a:lstStyle/>
          <a:p>
            <a:endParaRPr sz="1350"/>
          </a:p>
        </p:txBody>
      </p:sp>
      <p:sp>
        <p:nvSpPr>
          <p:cNvPr id="64" name="object 64"/>
          <p:cNvSpPr/>
          <p:nvPr/>
        </p:nvSpPr>
        <p:spPr>
          <a:xfrm>
            <a:off x="6694982" y="2890713"/>
            <a:ext cx="57146" cy="171431"/>
          </a:xfrm>
          <a:prstGeom prst="rect">
            <a:avLst/>
          </a:prstGeom>
          <a:blipFill>
            <a:blip r:embed="rId18" cstate="print"/>
            <a:stretch>
              <a:fillRect/>
            </a:stretch>
          </a:blipFill>
        </p:spPr>
        <p:txBody>
          <a:bodyPr wrap="square" lIns="0" tIns="0" rIns="0" bIns="0" rtlCol="0"/>
          <a:lstStyle/>
          <a:p>
            <a:endParaRPr sz="1350"/>
          </a:p>
        </p:txBody>
      </p:sp>
      <p:sp>
        <p:nvSpPr>
          <p:cNvPr id="65" name="object 65"/>
          <p:cNvSpPr/>
          <p:nvPr/>
        </p:nvSpPr>
        <p:spPr>
          <a:xfrm>
            <a:off x="6694977" y="2890714"/>
            <a:ext cx="57150" cy="171450"/>
          </a:xfrm>
          <a:custGeom>
            <a:avLst/>
            <a:gdLst/>
            <a:ahLst/>
            <a:cxnLst/>
            <a:rect l="l" t="t" r="r" b="b"/>
            <a:pathLst>
              <a:path w="76200" h="228600">
                <a:moveTo>
                  <a:pt x="0" y="0"/>
                </a:moveTo>
                <a:lnTo>
                  <a:pt x="76200" y="0"/>
                </a:lnTo>
                <a:lnTo>
                  <a:pt x="76200" y="228587"/>
                </a:lnTo>
                <a:lnTo>
                  <a:pt x="0" y="228587"/>
                </a:lnTo>
                <a:lnTo>
                  <a:pt x="0" y="0"/>
                </a:lnTo>
                <a:close/>
              </a:path>
            </a:pathLst>
          </a:custGeom>
          <a:ln w="9525">
            <a:solidFill>
              <a:srgbClr val="BE4B48"/>
            </a:solidFill>
          </a:ln>
        </p:spPr>
        <p:txBody>
          <a:bodyPr wrap="square" lIns="0" tIns="0" rIns="0" bIns="0" rtlCol="0"/>
          <a:lstStyle/>
          <a:p>
            <a:endParaRPr sz="1350"/>
          </a:p>
        </p:txBody>
      </p:sp>
      <p:sp>
        <p:nvSpPr>
          <p:cNvPr id="66" name="object 66"/>
          <p:cNvSpPr/>
          <p:nvPr/>
        </p:nvSpPr>
        <p:spPr>
          <a:xfrm>
            <a:off x="6773198" y="2812733"/>
            <a:ext cx="129149" cy="299465"/>
          </a:xfrm>
          <a:prstGeom prst="rect">
            <a:avLst/>
          </a:prstGeom>
          <a:blipFill>
            <a:blip r:embed="rId19" cstate="print"/>
            <a:stretch>
              <a:fillRect/>
            </a:stretch>
          </a:blipFill>
        </p:spPr>
        <p:txBody>
          <a:bodyPr wrap="square" lIns="0" tIns="0" rIns="0" bIns="0" rtlCol="0"/>
          <a:lstStyle/>
          <a:p>
            <a:endParaRPr sz="1350"/>
          </a:p>
        </p:txBody>
      </p:sp>
      <p:sp>
        <p:nvSpPr>
          <p:cNvPr id="67" name="object 67"/>
          <p:cNvSpPr/>
          <p:nvPr/>
        </p:nvSpPr>
        <p:spPr>
          <a:xfrm>
            <a:off x="6809278" y="2833563"/>
            <a:ext cx="57145" cy="228581"/>
          </a:xfrm>
          <a:prstGeom prst="rect">
            <a:avLst/>
          </a:prstGeom>
          <a:blipFill>
            <a:blip r:embed="rId20" cstate="print"/>
            <a:stretch>
              <a:fillRect/>
            </a:stretch>
          </a:blipFill>
        </p:spPr>
        <p:txBody>
          <a:bodyPr wrap="square" lIns="0" tIns="0" rIns="0" bIns="0" rtlCol="0"/>
          <a:lstStyle/>
          <a:p>
            <a:endParaRPr sz="1350"/>
          </a:p>
        </p:txBody>
      </p:sp>
      <p:sp>
        <p:nvSpPr>
          <p:cNvPr id="68" name="object 68"/>
          <p:cNvSpPr/>
          <p:nvPr/>
        </p:nvSpPr>
        <p:spPr>
          <a:xfrm>
            <a:off x="6809277" y="2833564"/>
            <a:ext cx="57150" cy="228600"/>
          </a:xfrm>
          <a:custGeom>
            <a:avLst/>
            <a:gdLst/>
            <a:ahLst/>
            <a:cxnLst/>
            <a:rect l="l" t="t" r="r" b="b"/>
            <a:pathLst>
              <a:path w="76200" h="304800">
                <a:moveTo>
                  <a:pt x="0" y="0"/>
                </a:moveTo>
                <a:lnTo>
                  <a:pt x="76200" y="0"/>
                </a:lnTo>
                <a:lnTo>
                  <a:pt x="76200" y="304774"/>
                </a:lnTo>
                <a:lnTo>
                  <a:pt x="0" y="304774"/>
                </a:lnTo>
                <a:lnTo>
                  <a:pt x="0" y="0"/>
                </a:lnTo>
                <a:close/>
              </a:path>
            </a:pathLst>
          </a:custGeom>
          <a:ln w="9525">
            <a:solidFill>
              <a:srgbClr val="46AAC5"/>
            </a:solidFill>
          </a:ln>
        </p:spPr>
        <p:txBody>
          <a:bodyPr wrap="square" lIns="0" tIns="0" rIns="0" bIns="0" rtlCol="0"/>
          <a:lstStyle/>
          <a:p>
            <a:endParaRPr sz="1350"/>
          </a:p>
        </p:txBody>
      </p:sp>
      <p:sp>
        <p:nvSpPr>
          <p:cNvPr id="69" name="object 69"/>
          <p:cNvSpPr/>
          <p:nvPr/>
        </p:nvSpPr>
        <p:spPr>
          <a:xfrm>
            <a:off x="6887498" y="2927033"/>
            <a:ext cx="129158" cy="185165"/>
          </a:xfrm>
          <a:prstGeom prst="rect">
            <a:avLst/>
          </a:prstGeom>
          <a:blipFill>
            <a:blip r:embed="rId21" cstate="print"/>
            <a:stretch>
              <a:fillRect/>
            </a:stretch>
          </a:blipFill>
        </p:spPr>
        <p:txBody>
          <a:bodyPr wrap="square" lIns="0" tIns="0" rIns="0" bIns="0" rtlCol="0"/>
          <a:lstStyle/>
          <a:p>
            <a:endParaRPr sz="1350"/>
          </a:p>
        </p:txBody>
      </p:sp>
      <p:sp>
        <p:nvSpPr>
          <p:cNvPr id="70" name="object 70"/>
          <p:cNvSpPr/>
          <p:nvPr/>
        </p:nvSpPr>
        <p:spPr>
          <a:xfrm>
            <a:off x="6923573" y="2947855"/>
            <a:ext cx="57145" cy="114290"/>
          </a:xfrm>
          <a:prstGeom prst="rect">
            <a:avLst/>
          </a:prstGeom>
          <a:blipFill>
            <a:blip r:embed="rId22" cstate="print"/>
            <a:stretch>
              <a:fillRect/>
            </a:stretch>
          </a:blipFill>
        </p:spPr>
        <p:txBody>
          <a:bodyPr wrap="square" lIns="0" tIns="0" rIns="0" bIns="0" rtlCol="0"/>
          <a:lstStyle/>
          <a:p>
            <a:endParaRPr sz="1350"/>
          </a:p>
        </p:txBody>
      </p:sp>
      <p:sp>
        <p:nvSpPr>
          <p:cNvPr id="71" name="object 71"/>
          <p:cNvSpPr/>
          <p:nvPr/>
        </p:nvSpPr>
        <p:spPr>
          <a:xfrm>
            <a:off x="6923568" y="2947855"/>
            <a:ext cx="57150" cy="114300"/>
          </a:xfrm>
          <a:custGeom>
            <a:avLst/>
            <a:gdLst/>
            <a:ahLst/>
            <a:cxnLst/>
            <a:rect l="l" t="t" r="r" b="b"/>
            <a:pathLst>
              <a:path w="76200" h="152400">
                <a:moveTo>
                  <a:pt x="0" y="0"/>
                </a:moveTo>
                <a:lnTo>
                  <a:pt x="76200" y="0"/>
                </a:lnTo>
                <a:lnTo>
                  <a:pt x="76200" y="152387"/>
                </a:lnTo>
                <a:lnTo>
                  <a:pt x="0" y="152387"/>
                </a:lnTo>
                <a:lnTo>
                  <a:pt x="0" y="0"/>
                </a:lnTo>
                <a:close/>
              </a:path>
            </a:pathLst>
          </a:custGeom>
          <a:ln w="9525">
            <a:solidFill>
              <a:srgbClr val="F69240"/>
            </a:solidFill>
          </a:ln>
        </p:spPr>
        <p:txBody>
          <a:bodyPr wrap="square" lIns="0" tIns="0" rIns="0" bIns="0" rtlCol="0"/>
          <a:lstStyle/>
          <a:p>
            <a:endParaRPr sz="1350"/>
          </a:p>
        </p:txBody>
      </p:sp>
      <p:sp>
        <p:nvSpPr>
          <p:cNvPr id="72" name="object 72"/>
          <p:cNvSpPr/>
          <p:nvPr/>
        </p:nvSpPr>
        <p:spPr>
          <a:xfrm>
            <a:off x="7001798" y="2755583"/>
            <a:ext cx="129158" cy="356615"/>
          </a:xfrm>
          <a:prstGeom prst="rect">
            <a:avLst/>
          </a:prstGeom>
          <a:blipFill>
            <a:blip r:embed="rId23" cstate="print"/>
            <a:stretch>
              <a:fillRect/>
            </a:stretch>
          </a:blipFill>
        </p:spPr>
        <p:txBody>
          <a:bodyPr wrap="square" lIns="0" tIns="0" rIns="0" bIns="0" rtlCol="0"/>
          <a:lstStyle/>
          <a:p>
            <a:endParaRPr sz="1350"/>
          </a:p>
        </p:txBody>
      </p:sp>
      <p:sp>
        <p:nvSpPr>
          <p:cNvPr id="73" name="object 73"/>
          <p:cNvSpPr/>
          <p:nvPr/>
        </p:nvSpPr>
        <p:spPr>
          <a:xfrm>
            <a:off x="7037868" y="2776423"/>
            <a:ext cx="57145" cy="285731"/>
          </a:xfrm>
          <a:prstGeom prst="rect">
            <a:avLst/>
          </a:prstGeom>
          <a:blipFill>
            <a:blip r:embed="rId24" cstate="print"/>
            <a:stretch>
              <a:fillRect/>
            </a:stretch>
          </a:blipFill>
        </p:spPr>
        <p:txBody>
          <a:bodyPr wrap="square" lIns="0" tIns="0" rIns="0" bIns="0" rtlCol="0"/>
          <a:lstStyle/>
          <a:p>
            <a:endParaRPr sz="1350"/>
          </a:p>
        </p:txBody>
      </p:sp>
      <p:sp>
        <p:nvSpPr>
          <p:cNvPr id="74" name="object 74"/>
          <p:cNvSpPr/>
          <p:nvPr/>
        </p:nvSpPr>
        <p:spPr>
          <a:xfrm>
            <a:off x="7037868" y="2776423"/>
            <a:ext cx="57150" cy="285750"/>
          </a:xfrm>
          <a:custGeom>
            <a:avLst/>
            <a:gdLst/>
            <a:ahLst/>
            <a:cxnLst/>
            <a:rect l="l" t="t" r="r" b="b"/>
            <a:pathLst>
              <a:path w="76200" h="381000">
                <a:moveTo>
                  <a:pt x="0" y="0"/>
                </a:moveTo>
                <a:lnTo>
                  <a:pt x="76200" y="0"/>
                </a:lnTo>
                <a:lnTo>
                  <a:pt x="76200" y="380974"/>
                </a:lnTo>
                <a:lnTo>
                  <a:pt x="0" y="380974"/>
                </a:lnTo>
                <a:lnTo>
                  <a:pt x="0" y="0"/>
                </a:lnTo>
                <a:close/>
              </a:path>
            </a:pathLst>
          </a:custGeom>
          <a:ln w="9525">
            <a:solidFill>
              <a:srgbClr val="98B954"/>
            </a:solidFill>
          </a:ln>
        </p:spPr>
        <p:txBody>
          <a:bodyPr wrap="square" lIns="0" tIns="0" rIns="0" bIns="0" rtlCol="0"/>
          <a:lstStyle/>
          <a:p>
            <a:endParaRPr sz="1350"/>
          </a:p>
        </p:txBody>
      </p:sp>
      <p:sp>
        <p:nvSpPr>
          <p:cNvPr id="75" name="object 75"/>
          <p:cNvSpPr/>
          <p:nvPr/>
        </p:nvSpPr>
        <p:spPr>
          <a:xfrm>
            <a:off x="6580906" y="2719083"/>
            <a:ext cx="628650" cy="400050"/>
          </a:xfrm>
          <a:custGeom>
            <a:avLst/>
            <a:gdLst/>
            <a:ahLst/>
            <a:cxnLst/>
            <a:rect l="l" t="t" r="r" b="b"/>
            <a:pathLst>
              <a:path w="838200" h="533400">
                <a:moveTo>
                  <a:pt x="0" y="0"/>
                </a:moveTo>
                <a:lnTo>
                  <a:pt x="838200" y="0"/>
                </a:lnTo>
                <a:lnTo>
                  <a:pt x="838200" y="533400"/>
                </a:lnTo>
                <a:lnTo>
                  <a:pt x="0" y="533400"/>
                </a:lnTo>
                <a:lnTo>
                  <a:pt x="0" y="0"/>
                </a:lnTo>
                <a:close/>
              </a:path>
            </a:pathLst>
          </a:custGeom>
          <a:ln w="9525">
            <a:solidFill>
              <a:srgbClr val="46AAC5"/>
            </a:solidFill>
          </a:ln>
        </p:spPr>
        <p:txBody>
          <a:bodyPr wrap="square" lIns="0" tIns="0" rIns="0" bIns="0" rtlCol="0"/>
          <a:lstStyle/>
          <a:p>
            <a:endParaRPr sz="1350"/>
          </a:p>
        </p:txBody>
      </p:sp>
      <p:sp>
        <p:nvSpPr>
          <p:cNvPr id="76" name="object 76"/>
          <p:cNvSpPr/>
          <p:nvPr/>
        </p:nvSpPr>
        <p:spPr>
          <a:xfrm>
            <a:off x="2024032" y="2515562"/>
            <a:ext cx="1800224" cy="1216142"/>
          </a:xfrm>
          <a:prstGeom prst="rect">
            <a:avLst/>
          </a:prstGeom>
          <a:blipFill>
            <a:blip r:embed="rId25" cstate="print"/>
            <a:stretch>
              <a:fillRect/>
            </a:stretch>
          </a:blipFill>
        </p:spPr>
        <p:txBody>
          <a:bodyPr wrap="square" lIns="0" tIns="0" rIns="0" bIns="0" rtlCol="0"/>
          <a:lstStyle/>
          <a:p>
            <a:endParaRPr sz="1350"/>
          </a:p>
        </p:txBody>
      </p:sp>
      <p:sp>
        <p:nvSpPr>
          <p:cNvPr id="77" name="object 77"/>
          <p:cNvSpPr/>
          <p:nvPr/>
        </p:nvSpPr>
        <p:spPr>
          <a:xfrm>
            <a:off x="2059496" y="2541556"/>
            <a:ext cx="1728190" cy="1134132"/>
          </a:xfrm>
          <a:prstGeom prst="rect">
            <a:avLst/>
          </a:prstGeom>
          <a:blipFill>
            <a:blip r:embed="rId26" cstate="print"/>
            <a:stretch>
              <a:fillRect/>
            </a:stretch>
          </a:blipFill>
        </p:spPr>
        <p:txBody>
          <a:bodyPr wrap="square" lIns="0" tIns="0" rIns="0" bIns="0" rtlCol="0"/>
          <a:lstStyle/>
          <a:p>
            <a:endParaRPr sz="1350"/>
          </a:p>
        </p:txBody>
      </p:sp>
      <p:sp>
        <p:nvSpPr>
          <p:cNvPr id="78" name="object 78"/>
          <p:cNvSpPr/>
          <p:nvPr/>
        </p:nvSpPr>
        <p:spPr>
          <a:xfrm>
            <a:off x="2059495" y="2541561"/>
            <a:ext cx="1728311" cy="1134428"/>
          </a:xfrm>
          <a:custGeom>
            <a:avLst/>
            <a:gdLst/>
            <a:ahLst/>
            <a:cxnLst/>
            <a:rect l="l" t="t" r="r" b="b"/>
            <a:pathLst>
              <a:path w="2304415" h="1512570">
                <a:moveTo>
                  <a:pt x="0" y="378040"/>
                </a:moveTo>
                <a:lnTo>
                  <a:pt x="1548168" y="378040"/>
                </a:lnTo>
                <a:lnTo>
                  <a:pt x="1548168" y="0"/>
                </a:lnTo>
                <a:lnTo>
                  <a:pt x="2304249" y="756081"/>
                </a:lnTo>
                <a:lnTo>
                  <a:pt x="1548168" y="1512163"/>
                </a:lnTo>
                <a:lnTo>
                  <a:pt x="1548168" y="1134122"/>
                </a:lnTo>
                <a:lnTo>
                  <a:pt x="0" y="1134122"/>
                </a:lnTo>
                <a:lnTo>
                  <a:pt x="0" y="378040"/>
                </a:lnTo>
                <a:close/>
              </a:path>
            </a:pathLst>
          </a:custGeom>
          <a:ln w="9525">
            <a:solidFill>
              <a:srgbClr val="98B954"/>
            </a:solidFill>
          </a:ln>
        </p:spPr>
        <p:txBody>
          <a:bodyPr wrap="square" lIns="0" tIns="0" rIns="0" bIns="0" rtlCol="0"/>
          <a:lstStyle/>
          <a:p>
            <a:endParaRPr sz="1350"/>
          </a:p>
        </p:txBody>
      </p:sp>
      <p:sp>
        <p:nvSpPr>
          <p:cNvPr id="79" name="object 79"/>
          <p:cNvSpPr txBox="1"/>
          <p:nvPr/>
        </p:nvSpPr>
        <p:spPr>
          <a:xfrm>
            <a:off x="2494801" y="2839022"/>
            <a:ext cx="491014" cy="553998"/>
          </a:xfrm>
          <a:prstGeom prst="rect">
            <a:avLst/>
          </a:prstGeom>
        </p:spPr>
        <p:txBody>
          <a:bodyPr vert="horz" wrap="square" lIns="0" tIns="0" rIns="0" bIns="0" rtlCol="0">
            <a:spAutoFit/>
          </a:bodyPr>
          <a:lstStyle/>
          <a:p>
            <a:pPr marL="9049" marR="3810" indent="-476" algn="ctr"/>
            <a:r>
              <a:rPr sz="900" i="1" spc="-34" dirty="0">
                <a:solidFill>
                  <a:srgbClr val="17375E"/>
                </a:solidFill>
                <a:latin typeface="Arial"/>
                <a:cs typeface="Arial"/>
              </a:rPr>
              <a:t>Extract  </a:t>
            </a:r>
            <a:r>
              <a:rPr sz="900" i="1" spc="-158" dirty="0">
                <a:solidFill>
                  <a:srgbClr val="17375E"/>
                </a:solidFill>
                <a:latin typeface="Arial"/>
                <a:cs typeface="Arial"/>
              </a:rPr>
              <a:t>T</a:t>
            </a:r>
            <a:r>
              <a:rPr sz="900" i="1" spc="-19" dirty="0">
                <a:solidFill>
                  <a:srgbClr val="17375E"/>
                </a:solidFill>
                <a:latin typeface="Arial"/>
                <a:cs typeface="Arial"/>
              </a:rPr>
              <a:t>ra</a:t>
            </a:r>
            <a:r>
              <a:rPr sz="900" i="1" spc="-45" dirty="0">
                <a:solidFill>
                  <a:srgbClr val="17375E"/>
                </a:solidFill>
                <a:latin typeface="Arial"/>
                <a:cs typeface="Arial"/>
              </a:rPr>
              <a:t>n</a:t>
            </a:r>
            <a:r>
              <a:rPr sz="900" i="1" spc="-101" dirty="0">
                <a:solidFill>
                  <a:srgbClr val="17375E"/>
                </a:solidFill>
                <a:latin typeface="Arial"/>
                <a:cs typeface="Arial"/>
              </a:rPr>
              <a:t>s</a:t>
            </a:r>
            <a:r>
              <a:rPr sz="900" i="1" spc="15" dirty="0">
                <a:solidFill>
                  <a:srgbClr val="17375E"/>
                </a:solidFill>
                <a:latin typeface="Arial"/>
                <a:cs typeface="Arial"/>
              </a:rPr>
              <a:t>f</a:t>
            </a:r>
            <a:r>
              <a:rPr sz="900" i="1" spc="-23" dirty="0">
                <a:solidFill>
                  <a:srgbClr val="17375E"/>
                </a:solidFill>
                <a:latin typeface="Arial"/>
                <a:cs typeface="Arial"/>
              </a:rPr>
              <a:t>orm  </a:t>
            </a:r>
            <a:r>
              <a:rPr sz="900" i="1" spc="-64" dirty="0">
                <a:solidFill>
                  <a:srgbClr val="17375E"/>
                </a:solidFill>
                <a:latin typeface="Arial"/>
                <a:cs typeface="Arial"/>
              </a:rPr>
              <a:t>Load  Refresh</a:t>
            </a:r>
            <a:endParaRPr sz="900">
              <a:latin typeface="Arial"/>
              <a:cs typeface="Arial"/>
            </a:endParaRPr>
          </a:p>
        </p:txBody>
      </p:sp>
      <p:sp>
        <p:nvSpPr>
          <p:cNvPr id="80" name="object 80"/>
          <p:cNvSpPr txBox="1"/>
          <p:nvPr/>
        </p:nvSpPr>
        <p:spPr>
          <a:xfrm>
            <a:off x="2714995" y="2136944"/>
            <a:ext cx="487680" cy="276999"/>
          </a:xfrm>
          <a:prstGeom prst="rect">
            <a:avLst/>
          </a:prstGeom>
        </p:spPr>
        <p:txBody>
          <a:bodyPr vert="horz" wrap="square" lIns="0" tIns="0" rIns="0" bIns="0" rtlCol="0">
            <a:spAutoFit/>
          </a:bodyPr>
          <a:lstStyle/>
          <a:p>
            <a:pPr marL="9525" marR="3810" indent="3334"/>
            <a:r>
              <a:rPr sz="900" i="1" spc="23" dirty="0">
                <a:solidFill>
                  <a:srgbClr val="17375E"/>
                </a:solidFill>
                <a:latin typeface="Arial"/>
                <a:cs typeface="Arial"/>
              </a:rPr>
              <a:t>M</a:t>
            </a:r>
            <a:r>
              <a:rPr sz="900" i="1" spc="-79" dirty="0">
                <a:solidFill>
                  <a:srgbClr val="17375E"/>
                </a:solidFill>
                <a:latin typeface="Arial"/>
                <a:cs typeface="Arial"/>
              </a:rPr>
              <a:t>e</a:t>
            </a:r>
            <a:r>
              <a:rPr sz="900" i="1" spc="41" dirty="0">
                <a:solidFill>
                  <a:srgbClr val="17375E"/>
                </a:solidFill>
                <a:latin typeface="Arial"/>
                <a:cs typeface="Arial"/>
              </a:rPr>
              <a:t>t</a:t>
            </a:r>
            <a:r>
              <a:rPr sz="900" i="1" spc="-23" dirty="0">
                <a:solidFill>
                  <a:srgbClr val="17375E"/>
                </a:solidFill>
                <a:latin typeface="Arial"/>
                <a:cs typeface="Arial"/>
              </a:rPr>
              <a:t>ada</a:t>
            </a:r>
            <a:r>
              <a:rPr sz="900" i="1" spc="-19" dirty="0">
                <a:solidFill>
                  <a:srgbClr val="17375E"/>
                </a:solidFill>
                <a:latin typeface="Arial"/>
                <a:cs typeface="Arial"/>
              </a:rPr>
              <a:t>t</a:t>
            </a:r>
            <a:r>
              <a:rPr sz="900" i="1" spc="-26" dirty="0">
                <a:solidFill>
                  <a:srgbClr val="17375E"/>
                </a:solidFill>
                <a:latin typeface="Arial"/>
                <a:cs typeface="Arial"/>
              </a:rPr>
              <a:t>a  </a:t>
            </a:r>
            <a:r>
              <a:rPr sz="900" i="1" spc="-30" dirty="0">
                <a:solidFill>
                  <a:srgbClr val="17375E"/>
                </a:solidFill>
                <a:latin typeface="Arial"/>
                <a:cs typeface="Arial"/>
              </a:rPr>
              <a:t>r</a:t>
            </a:r>
            <a:r>
              <a:rPr sz="900" i="1" spc="-41" dirty="0">
                <a:solidFill>
                  <a:srgbClr val="17375E"/>
                </a:solidFill>
                <a:latin typeface="Arial"/>
                <a:cs typeface="Arial"/>
              </a:rPr>
              <a:t>e</a:t>
            </a:r>
            <a:r>
              <a:rPr sz="900" i="1" spc="-45" dirty="0">
                <a:solidFill>
                  <a:srgbClr val="17375E"/>
                </a:solidFill>
                <a:latin typeface="Arial"/>
                <a:cs typeface="Arial"/>
              </a:rPr>
              <a:t>p</a:t>
            </a:r>
            <a:r>
              <a:rPr sz="900" i="1" spc="-79" dirty="0">
                <a:solidFill>
                  <a:srgbClr val="17375E"/>
                </a:solidFill>
                <a:latin typeface="Arial"/>
                <a:cs typeface="Arial"/>
              </a:rPr>
              <a:t>o</a:t>
            </a:r>
            <a:r>
              <a:rPr sz="900" i="1" spc="-68" dirty="0">
                <a:solidFill>
                  <a:srgbClr val="17375E"/>
                </a:solidFill>
                <a:latin typeface="Arial"/>
                <a:cs typeface="Arial"/>
              </a:rPr>
              <a:t>s</a:t>
            </a:r>
            <a:r>
              <a:rPr sz="900" i="1" spc="4" dirty="0">
                <a:solidFill>
                  <a:srgbClr val="17375E"/>
                </a:solidFill>
                <a:latin typeface="Arial"/>
                <a:cs typeface="Arial"/>
              </a:rPr>
              <a:t>i</a:t>
            </a:r>
            <a:r>
              <a:rPr sz="900" i="1" spc="41" dirty="0">
                <a:solidFill>
                  <a:srgbClr val="17375E"/>
                </a:solidFill>
                <a:latin typeface="Arial"/>
                <a:cs typeface="Arial"/>
              </a:rPr>
              <a:t>t</a:t>
            </a:r>
            <a:r>
              <a:rPr sz="900" i="1" spc="-23" dirty="0">
                <a:solidFill>
                  <a:srgbClr val="17375E"/>
                </a:solidFill>
                <a:latin typeface="Arial"/>
                <a:cs typeface="Arial"/>
              </a:rPr>
              <a:t>o</a:t>
            </a:r>
            <a:r>
              <a:rPr sz="900" i="1" spc="-8" dirty="0">
                <a:solidFill>
                  <a:srgbClr val="17375E"/>
                </a:solidFill>
                <a:latin typeface="Arial"/>
                <a:cs typeface="Arial"/>
              </a:rPr>
              <a:t>r</a:t>
            </a:r>
            <a:r>
              <a:rPr sz="900" i="1" spc="-49" dirty="0">
                <a:solidFill>
                  <a:srgbClr val="17375E"/>
                </a:solidFill>
                <a:latin typeface="Arial"/>
                <a:cs typeface="Arial"/>
              </a:rPr>
              <a:t>y</a:t>
            </a:r>
            <a:endParaRPr sz="900">
              <a:latin typeface="Arial"/>
              <a:cs typeface="Arial"/>
            </a:endParaRPr>
          </a:p>
        </p:txBody>
      </p:sp>
      <p:sp>
        <p:nvSpPr>
          <p:cNvPr id="81" name="object 81"/>
          <p:cNvSpPr/>
          <p:nvPr/>
        </p:nvSpPr>
        <p:spPr>
          <a:xfrm>
            <a:off x="2658398" y="1765745"/>
            <a:ext cx="528065" cy="242315"/>
          </a:xfrm>
          <a:prstGeom prst="rect">
            <a:avLst/>
          </a:prstGeom>
          <a:blipFill>
            <a:blip r:embed="rId27" cstate="print"/>
            <a:stretch>
              <a:fillRect/>
            </a:stretch>
          </a:blipFill>
        </p:spPr>
        <p:txBody>
          <a:bodyPr wrap="square" lIns="0" tIns="0" rIns="0" bIns="0" rtlCol="0"/>
          <a:lstStyle/>
          <a:p>
            <a:endParaRPr sz="1350"/>
          </a:p>
        </p:txBody>
      </p:sp>
      <p:sp>
        <p:nvSpPr>
          <p:cNvPr id="82" name="object 82"/>
          <p:cNvSpPr/>
          <p:nvPr/>
        </p:nvSpPr>
        <p:spPr>
          <a:xfrm>
            <a:off x="2694220" y="1786395"/>
            <a:ext cx="457176" cy="171440"/>
          </a:xfrm>
          <a:prstGeom prst="rect">
            <a:avLst/>
          </a:prstGeom>
          <a:blipFill>
            <a:blip r:embed="rId28" cstate="print"/>
            <a:stretch>
              <a:fillRect/>
            </a:stretch>
          </a:blipFill>
        </p:spPr>
        <p:txBody>
          <a:bodyPr wrap="square" lIns="0" tIns="0" rIns="0" bIns="0" rtlCol="0"/>
          <a:lstStyle/>
          <a:p>
            <a:endParaRPr sz="1350"/>
          </a:p>
        </p:txBody>
      </p:sp>
      <p:sp>
        <p:nvSpPr>
          <p:cNvPr id="83" name="object 83"/>
          <p:cNvSpPr/>
          <p:nvPr/>
        </p:nvSpPr>
        <p:spPr>
          <a:xfrm>
            <a:off x="2694220" y="1786395"/>
            <a:ext cx="457200" cy="171450"/>
          </a:xfrm>
          <a:custGeom>
            <a:avLst/>
            <a:gdLst/>
            <a:ahLst/>
            <a:cxnLst/>
            <a:rect l="l" t="t" r="r" b="b"/>
            <a:pathLst>
              <a:path w="609600" h="228600">
                <a:moveTo>
                  <a:pt x="0" y="0"/>
                </a:moveTo>
                <a:lnTo>
                  <a:pt x="609574" y="0"/>
                </a:lnTo>
                <a:lnTo>
                  <a:pt x="609574" y="228587"/>
                </a:lnTo>
                <a:lnTo>
                  <a:pt x="0" y="228587"/>
                </a:lnTo>
                <a:lnTo>
                  <a:pt x="0" y="0"/>
                </a:lnTo>
                <a:close/>
              </a:path>
            </a:pathLst>
          </a:custGeom>
          <a:ln w="9525">
            <a:solidFill>
              <a:srgbClr val="BE4B48"/>
            </a:solidFill>
          </a:ln>
        </p:spPr>
        <p:txBody>
          <a:bodyPr wrap="square" lIns="0" tIns="0" rIns="0" bIns="0" rtlCol="0"/>
          <a:lstStyle/>
          <a:p>
            <a:endParaRPr sz="1350"/>
          </a:p>
        </p:txBody>
      </p:sp>
      <p:sp>
        <p:nvSpPr>
          <p:cNvPr id="84" name="object 84"/>
          <p:cNvSpPr/>
          <p:nvPr/>
        </p:nvSpPr>
        <p:spPr>
          <a:xfrm>
            <a:off x="2144048" y="1765745"/>
            <a:ext cx="528065" cy="242315"/>
          </a:xfrm>
          <a:prstGeom prst="rect">
            <a:avLst/>
          </a:prstGeom>
          <a:blipFill>
            <a:blip r:embed="rId29" cstate="print"/>
            <a:stretch>
              <a:fillRect/>
            </a:stretch>
          </a:blipFill>
        </p:spPr>
        <p:txBody>
          <a:bodyPr wrap="square" lIns="0" tIns="0" rIns="0" bIns="0" rtlCol="0"/>
          <a:lstStyle/>
          <a:p>
            <a:endParaRPr sz="1350"/>
          </a:p>
        </p:txBody>
      </p:sp>
      <p:sp>
        <p:nvSpPr>
          <p:cNvPr id="85" name="object 85"/>
          <p:cNvSpPr/>
          <p:nvPr/>
        </p:nvSpPr>
        <p:spPr>
          <a:xfrm>
            <a:off x="2179889" y="1786395"/>
            <a:ext cx="457181" cy="171440"/>
          </a:xfrm>
          <a:prstGeom prst="rect">
            <a:avLst/>
          </a:prstGeom>
          <a:blipFill>
            <a:blip r:embed="rId28" cstate="print"/>
            <a:stretch>
              <a:fillRect/>
            </a:stretch>
          </a:blipFill>
        </p:spPr>
        <p:txBody>
          <a:bodyPr wrap="square" lIns="0" tIns="0" rIns="0" bIns="0" rtlCol="0"/>
          <a:lstStyle/>
          <a:p>
            <a:endParaRPr sz="1350"/>
          </a:p>
        </p:txBody>
      </p:sp>
      <p:sp>
        <p:nvSpPr>
          <p:cNvPr id="86" name="object 86"/>
          <p:cNvSpPr/>
          <p:nvPr/>
        </p:nvSpPr>
        <p:spPr>
          <a:xfrm>
            <a:off x="2179890" y="1786395"/>
            <a:ext cx="457200" cy="171450"/>
          </a:xfrm>
          <a:custGeom>
            <a:avLst/>
            <a:gdLst/>
            <a:ahLst/>
            <a:cxnLst/>
            <a:rect l="l" t="t" r="r" b="b"/>
            <a:pathLst>
              <a:path w="609600" h="228600">
                <a:moveTo>
                  <a:pt x="0" y="0"/>
                </a:moveTo>
                <a:lnTo>
                  <a:pt x="609574" y="0"/>
                </a:lnTo>
                <a:lnTo>
                  <a:pt x="609574" y="228587"/>
                </a:lnTo>
                <a:lnTo>
                  <a:pt x="0" y="228587"/>
                </a:lnTo>
                <a:lnTo>
                  <a:pt x="0" y="0"/>
                </a:lnTo>
                <a:close/>
              </a:path>
            </a:pathLst>
          </a:custGeom>
          <a:ln w="9525">
            <a:solidFill>
              <a:srgbClr val="BE4B48"/>
            </a:solidFill>
          </a:ln>
        </p:spPr>
        <p:txBody>
          <a:bodyPr wrap="square" lIns="0" tIns="0" rIns="0" bIns="0" rtlCol="0"/>
          <a:lstStyle/>
          <a:p>
            <a:endParaRPr sz="1350"/>
          </a:p>
        </p:txBody>
      </p:sp>
      <p:sp>
        <p:nvSpPr>
          <p:cNvPr id="87" name="object 87"/>
          <p:cNvSpPr txBox="1"/>
          <p:nvPr/>
        </p:nvSpPr>
        <p:spPr>
          <a:xfrm>
            <a:off x="1960861" y="1268276"/>
            <a:ext cx="1353503" cy="474489"/>
          </a:xfrm>
          <a:prstGeom prst="rect">
            <a:avLst/>
          </a:prstGeom>
        </p:spPr>
        <p:txBody>
          <a:bodyPr vert="horz" wrap="square" lIns="0" tIns="0" rIns="0" bIns="0" rtlCol="0">
            <a:spAutoFit/>
          </a:bodyPr>
          <a:lstStyle/>
          <a:p>
            <a:pPr marL="382905"/>
            <a:r>
              <a:rPr sz="1350" i="1" spc="-56" dirty="0">
                <a:latin typeface="Arial"/>
                <a:cs typeface="Arial"/>
              </a:rPr>
              <a:t>Data</a:t>
            </a:r>
            <a:r>
              <a:rPr sz="1350" i="1" spc="-113" dirty="0">
                <a:latin typeface="Arial"/>
                <a:cs typeface="Arial"/>
              </a:rPr>
              <a:t> </a:t>
            </a:r>
            <a:r>
              <a:rPr sz="1350" i="1" spc="-53" dirty="0">
                <a:latin typeface="Arial"/>
                <a:cs typeface="Arial"/>
              </a:rPr>
              <a:t>staging</a:t>
            </a:r>
            <a:endParaRPr sz="1350">
              <a:latin typeface="Arial"/>
              <a:cs typeface="Arial"/>
            </a:endParaRPr>
          </a:p>
          <a:p>
            <a:pPr marL="9525">
              <a:spcBef>
                <a:spcPts val="968"/>
              </a:spcBef>
            </a:pPr>
            <a:r>
              <a:rPr sz="900" i="1" spc="-15" dirty="0">
                <a:solidFill>
                  <a:srgbClr val="17375E"/>
                </a:solidFill>
                <a:latin typeface="Arial"/>
                <a:cs typeface="Arial"/>
              </a:rPr>
              <a:t>Monitoring </a:t>
            </a:r>
            <a:r>
              <a:rPr sz="900" i="1" spc="11" dirty="0">
                <a:solidFill>
                  <a:srgbClr val="17375E"/>
                </a:solidFill>
                <a:latin typeface="Arial"/>
                <a:cs typeface="Arial"/>
              </a:rPr>
              <a:t>&amp;</a:t>
            </a:r>
            <a:r>
              <a:rPr sz="900" i="1" spc="-131" dirty="0">
                <a:solidFill>
                  <a:srgbClr val="17375E"/>
                </a:solidFill>
                <a:latin typeface="Arial"/>
                <a:cs typeface="Arial"/>
              </a:rPr>
              <a:t> </a:t>
            </a:r>
            <a:r>
              <a:rPr sz="900" i="1" spc="-23" dirty="0">
                <a:solidFill>
                  <a:srgbClr val="17375E"/>
                </a:solidFill>
                <a:latin typeface="Arial"/>
                <a:cs typeface="Arial"/>
              </a:rPr>
              <a:t>Administration</a:t>
            </a:r>
            <a:endParaRPr sz="900">
              <a:latin typeface="Arial"/>
              <a:cs typeface="Arial"/>
            </a:endParaRPr>
          </a:p>
        </p:txBody>
      </p:sp>
      <p:sp>
        <p:nvSpPr>
          <p:cNvPr id="88" name="object 88"/>
          <p:cNvSpPr/>
          <p:nvPr/>
        </p:nvSpPr>
        <p:spPr>
          <a:xfrm>
            <a:off x="3289334" y="1926909"/>
            <a:ext cx="328031" cy="490346"/>
          </a:xfrm>
          <a:prstGeom prst="rect">
            <a:avLst/>
          </a:prstGeom>
          <a:blipFill>
            <a:blip r:embed="rId30" cstate="print"/>
            <a:stretch>
              <a:fillRect/>
            </a:stretch>
          </a:blipFill>
        </p:spPr>
        <p:txBody>
          <a:bodyPr wrap="square" lIns="0" tIns="0" rIns="0" bIns="0" rtlCol="0"/>
          <a:lstStyle/>
          <a:p>
            <a:endParaRPr sz="1350"/>
          </a:p>
        </p:txBody>
      </p:sp>
      <p:sp>
        <p:nvSpPr>
          <p:cNvPr id="89" name="object 89"/>
          <p:cNvSpPr/>
          <p:nvPr/>
        </p:nvSpPr>
        <p:spPr>
          <a:xfrm>
            <a:off x="3324775" y="1947492"/>
            <a:ext cx="257451" cy="419471"/>
          </a:xfrm>
          <a:prstGeom prst="rect">
            <a:avLst/>
          </a:prstGeom>
          <a:blipFill>
            <a:blip r:embed="rId31" cstate="print"/>
            <a:stretch>
              <a:fillRect/>
            </a:stretch>
          </a:blipFill>
        </p:spPr>
        <p:txBody>
          <a:bodyPr wrap="square" lIns="0" tIns="0" rIns="0" bIns="0" rtlCol="0"/>
          <a:lstStyle/>
          <a:p>
            <a:endParaRPr sz="1350"/>
          </a:p>
        </p:txBody>
      </p:sp>
      <p:sp>
        <p:nvSpPr>
          <p:cNvPr id="90" name="object 90"/>
          <p:cNvSpPr/>
          <p:nvPr/>
        </p:nvSpPr>
        <p:spPr>
          <a:xfrm>
            <a:off x="3324776" y="2017406"/>
            <a:ext cx="257651" cy="70009"/>
          </a:xfrm>
          <a:custGeom>
            <a:avLst/>
            <a:gdLst/>
            <a:ahLst/>
            <a:cxnLst/>
            <a:rect l="l" t="t" r="r" b="b"/>
            <a:pathLst>
              <a:path w="343535" h="93344">
                <a:moveTo>
                  <a:pt x="343268" y="0"/>
                </a:moveTo>
                <a:lnTo>
                  <a:pt x="310151" y="55054"/>
                </a:lnTo>
                <a:lnTo>
                  <a:pt x="272995" y="75233"/>
                </a:lnTo>
                <a:lnTo>
                  <a:pt x="225878" y="88465"/>
                </a:lnTo>
                <a:lnTo>
                  <a:pt x="171627" y="93218"/>
                </a:lnTo>
                <a:lnTo>
                  <a:pt x="117378" y="88465"/>
                </a:lnTo>
                <a:lnTo>
                  <a:pt x="70264" y="75233"/>
                </a:lnTo>
                <a:lnTo>
                  <a:pt x="33112" y="55054"/>
                </a:lnTo>
                <a:lnTo>
                  <a:pt x="8749" y="29465"/>
                </a:lnTo>
                <a:lnTo>
                  <a:pt x="0" y="0"/>
                </a:lnTo>
              </a:path>
            </a:pathLst>
          </a:custGeom>
          <a:ln w="9525">
            <a:solidFill>
              <a:srgbClr val="F69240"/>
            </a:solidFill>
          </a:ln>
        </p:spPr>
        <p:txBody>
          <a:bodyPr wrap="square" lIns="0" tIns="0" rIns="0" bIns="0" rtlCol="0"/>
          <a:lstStyle/>
          <a:p>
            <a:endParaRPr sz="1350"/>
          </a:p>
        </p:txBody>
      </p:sp>
      <p:sp>
        <p:nvSpPr>
          <p:cNvPr id="91" name="object 91"/>
          <p:cNvSpPr/>
          <p:nvPr/>
        </p:nvSpPr>
        <p:spPr>
          <a:xfrm>
            <a:off x="3324773" y="1947492"/>
            <a:ext cx="257651" cy="419576"/>
          </a:xfrm>
          <a:custGeom>
            <a:avLst/>
            <a:gdLst/>
            <a:ahLst/>
            <a:cxnLst/>
            <a:rect l="l" t="t" r="r" b="b"/>
            <a:pathLst>
              <a:path w="343535" h="559435">
                <a:moveTo>
                  <a:pt x="0" y="93217"/>
                </a:moveTo>
                <a:lnTo>
                  <a:pt x="33117" y="38163"/>
                </a:lnTo>
                <a:lnTo>
                  <a:pt x="70272" y="17984"/>
                </a:lnTo>
                <a:lnTo>
                  <a:pt x="117389" y="4752"/>
                </a:lnTo>
                <a:lnTo>
                  <a:pt x="171640" y="0"/>
                </a:lnTo>
                <a:lnTo>
                  <a:pt x="225890" y="4752"/>
                </a:lnTo>
                <a:lnTo>
                  <a:pt x="273003" y="17984"/>
                </a:lnTo>
                <a:lnTo>
                  <a:pt x="310155" y="38163"/>
                </a:lnTo>
                <a:lnTo>
                  <a:pt x="334519" y="63752"/>
                </a:lnTo>
                <a:lnTo>
                  <a:pt x="343268" y="93217"/>
                </a:lnTo>
                <a:lnTo>
                  <a:pt x="343268" y="466077"/>
                </a:lnTo>
                <a:lnTo>
                  <a:pt x="310155" y="521131"/>
                </a:lnTo>
                <a:lnTo>
                  <a:pt x="273003" y="541310"/>
                </a:lnTo>
                <a:lnTo>
                  <a:pt x="225890" y="554543"/>
                </a:lnTo>
                <a:lnTo>
                  <a:pt x="171640" y="559295"/>
                </a:lnTo>
                <a:lnTo>
                  <a:pt x="117389" y="554543"/>
                </a:lnTo>
                <a:lnTo>
                  <a:pt x="70272" y="541310"/>
                </a:lnTo>
                <a:lnTo>
                  <a:pt x="33117" y="521131"/>
                </a:lnTo>
                <a:lnTo>
                  <a:pt x="8750" y="495542"/>
                </a:lnTo>
                <a:lnTo>
                  <a:pt x="0" y="466077"/>
                </a:lnTo>
                <a:lnTo>
                  <a:pt x="0" y="93217"/>
                </a:lnTo>
                <a:close/>
              </a:path>
            </a:pathLst>
          </a:custGeom>
          <a:ln w="9525">
            <a:solidFill>
              <a:srgbClr val="F69240"/>
            </a:solidFill>
          </a:ln>
        </p:spPr>
        <p:txBody>
          <a:bodyPr wrap="square" lIns="0" tIns="0" rIns="0" bIns="0" rtlCol="0"/>
          <a:lstStyle/>
          <a:p>
            <a:endParaRPr sz="1350"/>
          </a:p>
        </p:txBody>
      </p:sp>
      <p:sp>
        <p:nvSpPr>
          <p:cNvPr id="92" name="object 92"/>
          <p:cNvSpPr/>
          <p:nvPr/>
        </p:nvSpPr>
        <p:spPr>
          <a:xfrm>
            <a:off x="3631191" y="2383960"/>
            <a:ext cx="259080" cy="207645"/>
          </a:xfrm>
          <a:custGeom>
            <a:avLst/>
            <a:gdLst/>
            <a:ahLst/>
            <a:cxnLst/>
            <a:rect l="l" t="t" r="r" b="b"/>
            <a:pathLst>
              <a:path w="345439" h="276860">
                <a:moveTo>
                  <a:pt x="345313" y="276250"/>
                </a:moveTo>
                <a:lnTo>
                  <a:pt x="0" y="0"/>
                </a:lnTo>
              </a:path>
            </a:pathLst>
          </a:custGeom>
          <a:ln w="9525">
            <a:solidFill>
              <a:srgbClr val="4A7EBB"/>
            </a:solidFill>
          </a:ln>
        </p:spPr>
        <p:txBody>
          <a:bodyPr wrap="square" lIns="0" tIns="0" rIns="0" bIns="0" rtlCol="0"/>
          <a:lstStyle/>
          <a:p>
            <a:endParaRPr sz="1350"/>
          </a:p>
        </p:txBody>
      </p:sp>
      <p:sp>
        <p:nvSpPr>
          <p:cNvPr id="93" name="object 93"/>
          <p:cNvSpPr/>
          <p:nvPr/>
        </p:nvSpPr>
        <p:spPr>
          <a:xfrm>
            <a:off x="3631195" y="2383962"/>
            <a:ext cx="65723" cy="61913"/>
          </a:xfrm>
          <a:custGeom>
            <a:avLst/>
            <a:gdLst/>
            <a:ahLst/>
            <a:cxnLst/>
            <a:rect l="l" t="t" r="r" b="b"/>
            <a:pathLst>
              <a:path w="87629" h="82550">
                <a:moveTo>
                  <a:pt x="31724" y="82308"/>
                </a:moveTo>
                <a:lnTo>
                  <a:pt x="0" y="0"/>
                </a:lnTo>
                <a:lnTo>
                  <a:pt x="87261" y="12890"/>
                </a:lnTo>
              </a:path>
            </a:pathLst>
          </a:custGeom>
          <a:ln w="9525">
            <a:solidFill>
              <a:srgbClr val="4A7EBB"/>
            </a:solidFill>
          </a:ln>
        </p:spPr>
        <p:txBody>
          <a:bodyPr wrap="square" lIns="0" tIns="0" rIns="0" bIns="0" rtlCol="0"/>
          <a:lstStyle/>
          <a:p>
            <a:endParaRPr sz="1350"/>
          </a:p>
        </p:txBody>
      </p:sp>
      <p:sp>
        <p:nvSpPr>
          <p:cNvPr id="94" name="object 94"/>
          <p:cNvSpPr/>
          <p:nvPr/>
        </p:nvSpPr>
        <p:spPr>
          <a:xfrm>
            <a:off x="3824720" y="2529415"/>
            <a:ext cx="65723" cy="61913"/>
          </a:xfrm>
          <a:custGeom>
            <a:avLst/>
            <a:gdLst/>
            <a:ahLst/>
            <a:cxnLst/>
            <a:rect l="l" t="t" r="r" b="b"/>
            <a:pathLst>
              <a:path w="87629" h="82550">
                <a:moveTo>
                  <a:pt x="55537" y="0"/>
                </a:moveTo>
                <a:lnTo>
                  <a:pt x="87274" y="82308"/>
                </a:lnTo>
                <a:lnTo>
                  <a:pt x="0" y="69418"/>
                </a:lnTo>
              </a:path>
            </a:pathLst>
          </a:custGeom>
          <a:ln w="9525">
            <a:solidFill>
              <a:srgbClr val="4A7EBB"/>
            </a:solidFill>
          </a:ln>
        </p:spPr>
        <p:txBody>
          <a:bodyPr wrap="square" lIns="0" tIns="0" rIns="0" bIns="0" rtlCol="0"/>
          <a:lstStyle/>
          <a:p>
            <a:endParaRPr sz="1350"/>
          </a:p>
        </p:txBody>
      </p:sp>
      <p:sp>
        <p:nvSpPr>
          <p:cNvPr id="95" name="object 95"/>
          <p:cNvSpPr/>
          <p:nvPr/>
        </p:nvSpPr>
        <p:spPr>
          <a:xfrm>
            <a:off x="2402365" y="3655124"/>
            <a:ext cx="328040" cy="490346"/>
          </a:xfrm>
          <a:prstGeom prst="rect">
            <a:avLst/>
          </a:prstGeom>
          <a:blipFill>
            <a:blip r:embed="rId32" cstate="print"/>
            <a:stretch>
              <a:fillRect/>
            </a:stretch>
          </a:blipFill>
        </p:spPr>
        <p:txBody>
          <a:bodyPr wrap="square" lIns="0" tIns="0" rIns="0" bIns="0" rtlCol="0"/>
          <a:lstStyle/>
          <a:p>
            <a:endParaRPr sz="1350"/>
          </a:p>
        </p:txBody>
      </p:sp>
      <p:sp>
        <p:nvSpPr>
          <p:cNvPr id="96" name="object 96"/>
          <p:cNvSpPr/>
          <p:nvPr/>
        </p:nvSpPr>
        <p:spPr>
          <a:xfrm>
            <a:off x="2437541" y="3675689"/>
            <a:ext cx="257441" cy="419471"/>
          </a:xfrm>
          <a:prstGeom prst="rect">
            <a:avLst/>
          </a:prstGeom>
          <a:blipFill>
            <a:blip r:embed="rId33" cstate="print"/>
            <a:stretch>
              <a:fillRect/>
            </a:stretch>
          </a:blipFill>
        </p:spPr>
        <p:txBody>
          <a:bodyPr wrap="square" lIns="0" tIns="0" rIns="0" bIns="0" rtlCol="0"/>
          <a:lstStyle/>
          <a:p>
            <a:endParaRPr sz="1350"/>
          </a:p>
        </p:txBody>
      </p:sp>
      <p:sp>
        <p:nvSpPr>
          <p:cNvPr id="97" name="object 97"/>
          <p:cNvSpPr/>
          <p:nvPr/>
        </p:nvSpPr>
        <p:spPr>
          <a:xfrm>
            <a:off x="2437540" y="3745598"/>
            <a:ext cx="257651" cy="70009"/>
          </a:xfrm>
          <a:custGeom>
            <a:avLst/>
            <a:gdLst/>
            <a:ahLst/>
            <a:cxnLst/>
            <a:rect l="l" t="t" r="r" b="b"/>
            <a:pathLst>
              <a:path w="343535" h="93345">
                <a:moveTo>
                  <a:pt x="343268" y="0"/>
                </a:moveTo>
                <a:lnTo>
                  <a:pt x="310151" y="55054"/>
                </a:lnTo>
                <a:lnTo>
                  <a:pt x="272995" y="75233"/>
                </a:lnTo>
                <a:lnTo>
                  <a:pt x="225878" y="88465"/>
                </a:lnTo>
                <a:lnTo>
                  <a:pt x="171627" y="93218"/>
                </a:lnTo>
                <a:lnTo>
                  <a:pt x="117378" y="88465"/>
                </a:lnTo>
                <a:lnTo>
                  <a:pt x="70264" y="75233"/>
                </a:lnTo>
                <a:lnTo>
                  <a:pt x="33112" y="55054"/>
                </a:lnTo>
                <a:lnTo>
                  <a:pt x="8749" y="29465"/>
                </a:lnTo>
                <a:lnTo>
                  <a:pt x="0" y="0"/>
                </a:lnTo>
              </a:path>
            </a:pathLst>
          </a:custGeom>
          <a:ln w="9525">
            <a:solidFill>
              <a:srgbClr val="F69240"/>
            </a:solidFill>
          </a:ln>
        </p:spPr>
        <p:txBody>
          <a:bodyPr wrap="square" lIns="0" tIns="0" rIns="0" bIns="0" rtlCol="0"/>
          <a:lstStyle/>
          <a:p>
            <a:endParaRPr sz="1350"/>
          </a:p>
        </p:txBody>
      </p:sp>
      <p:sp>
        <p:nvSpPr>
          <p:cNvPr id="98" name="object 98"/>
          <p:cNvSpPr/>
          <p:nvPr/>
        </p:nvSpPr>
        <p:spPr>
          <a:xfrm>
            <a:off x="2437537" y="3675685"/>
            <a:ext cx="257651" cy="419576"/>
          </a:xfrm>
          <a:custGeom>
            <a:avLst/>
            <a:gdLst/>
            <a:ahLst/>
            <a:cxnLst/>
            <a:rect l="l" t="t" r="r" b="b"/>
            <a:pathLst>
              <a:path w="343535" h="559435">
                <a:moveTo>
                  <a:pt x="0" y="93217"/>
                </a:moveTo>
                <a:lnTo>
                  <a:pt x="33117" y="38163"/>
                </a:lnTo>
                <a:lnTo>
                  <a:pt x="70272" y="17984"/>
                </a:lnTo>
                <a:lnTo>
                  <a:pt x="117389" y="4752"/>
                </a:lnTo>
                <a:lnTo>
                  <a:pt x="171640" y="0"/>
                </a:lnTo>
                <a:lnTo>
                  <a:pt x="225890" y="4752"/>
                </a:lnTo>
                <a:lnTo>
                  <a:pt x="273003" y="17984"/>
                </a:lnTo>
                <a:lnTo>
                  <a:pt x="310155" y="38163"/>
                </a:lnTo>
                <a:lnTo>
                  <a:pt x="334519" y="63752"/>
                </a:lnTo>
                <a:lnTo>
                  <a:pt x="343268" y="93217"/>
                </a:lnTo>
                <a:lnTo>
                  <a:pt x="343268" y="466077"/>
                </a:lnTo>
                <a:lnTo>
                  <a:pt x="310155" y="521131"/>
                </a:lnTo>
                <a:lnTo>
                  <a:pt x="273003" y="541310"/>
                </a:lnTo>
                <a:lnTo>
                  <a:pt x="225890" y="554543"/>
                </a:lnTo>
                <a:lnTo>
                  <a:pt x="171640" y="559295"/>
                </a:lnTo>
                <a:lnTo>
                  <a:pt x="117389" y="554543"/>
                </a:lnTo>
                <a:lnTo>
                  <a:pt x="70272" y="541310"/>
                </a:lnTo>
                <a:lnTo>
                  <a:pt x="33117" y="521131"/>
                </a:lnTo>
                <a:lnTo>
                  <a:pt x="8750" y="495542"/>
                </a:lnTo>
                <a:lnTo>
                  <a:pt x="0" y="466077"/>
                </a:lnTo>
                <a:lnTo>
                  <a:pt x="0" y="93217"/>
                </a:lnTo>
                <a:close/>
              </a:path>
            </a:pathLst>
          </a:custGeom>
          <a:ln w="9525">
            <a:solidFill>
              <a:srgbClr val="F69240"/>
            </a:solidFill>
          </a:ln>
        </p:spPr>
        <p:txBody>
          <a:bodyPr wrap="square" lIns="0" tIns="0" rIns="0" bIns="0" rtlCol="0"/>
          <a:lstStyle/>
          <a:p>
            <a:endParaRPr sz="1350"/>
          </a:p>
        </p:txBody>
      </p:sp>
      <p:sp>
        <p:nvSpPr>
          <p:cNvPr id="99" name="object 99"/>
          <p:cNvSpPr/>
          <p:nvPr/>
        </p:nvSpPr>
        <p:spPr>
          <a:xfrm>
            <a:off x="2516665" y="3769424"/>
            <a:ext cx="328040" cy="490346"/>
          </a:xfrm>
          <a:prstGeom prst="rect">
            <a:avLst/>
          </a:prstGeom>
          <a:blipFill>
            <a:blip r:embed="rId34" cstate="print"/>
            <a:stretch>
              <a:fillRect/>
            </a:stretch>
          </a:blipFill>
        </p:spPr>
        <p:txBody>
          <a:bodyPr wrap="square" lIns="0" tIns="0" rIns="0" bIns="0" rtlCol="0"/>
          <a:lstStyle/>
          <a:p>
            <a:endParaRPr sz="1350"/>
          </a:p>
        </p:txBody>
      </p:sp>
      <p:sp>
        <p:nvSpPr>
          <p:cNvPr id="100" name="object 100"/>
          <p:cNvSpPr/>
          <p:nvPr/>
        </p:nvSpPr>
        <p:spPr>
          <a:xfrm>
            <a:off x="2551832" y="3789989"/>
            <a:ext cx="257459" cy="419471"/>
          </a:xfrm>
          <a:prstGeom prst="rect">
            <a:avLst/>
          </a:prstGeom>
          <a:blipFill>
            <a:blip r:embed="rId33" cstate="print"/>
            <a:stretch>
              <a:fillRect/>
            </a:stretch>
          </a:blipFill>
        </p:spPr>
        <p:txBody>
          <a:bodyPr wrap="square" lIns="0" tIns="0" rIns="0" bIns="0" rtlCol="0"/>
          <a:lstStyle/>
          <a:p>
            <a:endParaRPr sz="1350"/>
          </a:p>
        </p:txBody>
      </p:sp>
      <p:sp>
        <p:nvSpPr>
          <p:cNvPr id="101" name="object 101"/>
          <p:cNvSpPr/>
          <p:nvPr/>
        </p:nvSpPr>
        <p:spPr>
          <a:xfrm>
            <a:off x="2551840" y="3859898"/>
            <a:ext cx="257651" cy="70009"/>
          </a:xfrm>
          <a:custGeom>
            <a:avLst/>
            <a:gdLst/>
            <a:ahLst/>
            <a:cxnLst/>
            <a:rect l="l" t="t" r="r" b="b"/>
            <a:pathLst>
              <a:path w="343535" h="93345">
                <a:moveTo>
                  <a:pt x="343268" y="0"/>
                </a:moveTo>
                <a:lnTo>
                  <a:pt x="310151" y="55054"/>
                </a:lnTo>
                <a:lnTo>
                  <a:pt x="272995" y="75233"/>
                </a:lnTo>
                <a:lnTo>
                  <a:pt x="225878" y="88465"/>
                </a:lnTo>
                <a:lnTo>
                  <a:pt x="171627" y="93218"/>
                </a:lnTo>
                <a:lnTo>
                  <a:pt x="117378" y="88465"/>
                </a:lnTo>
                <a:lnTo>
                  <a:pt x="70264" y="75233"/>
                </a:lnTo>
                <a:lnTo>
                  <a:pt x="33112" y="55054"/>
                </a:lnTo>
                <a:lnTo>
                  <a:pt x="8749" y="29465"/>
                </a:lnTo>
                <a:lnTo>
                  <a:pt x="0" y="0"/>
                </a:lnTo>
              </a:path>
            </a:pathLst>
          </a:custGeom>
          <a:ln w="9525">
            <a:solidFill>
              <a:srgbClr val="F69240"/>
            </a:solidFill>
          </a:ln>
        </p:spPr>
        <p:txBody>
          <a:bodyPr wrap="square" lIns="0" tIns="0" rIns="0" bIns="0" rtlCol="0"/>
          <a:lstStyle/>
          <a:p>
            <a:endParaRPr sz="1350"/>
          </a:p>
        </p:txBody>
      </p:sp>
      <p:sp>
        <p:nvSpPr>
          <p:cNvPr id="102" name="object 102"/>
          <p:cNvSpPr/>
          <p:nvPr/>
        </p:nvSpPr>
        <p:spPr>
          <a:xfrm>
            <a:off x="2551837" y="3789985"/>
            <a:ext cx="257651" cy="419576"/>
          </a:xfrm>
          <a:custGeom>
            <a:avLst/>
            <a:gdLst/>
            <a:ahLst/>
            <a:cxnLst/>
            <a:rect l="l" t="t" r="r" b="b"/>
            <a:pathLst>
              <a:path w="343535" h="559435">
                <a:moveTo>
                  <a:pt x="0" y="93217"/>
                </a:moveTo>
                <a:lnTo>
                  <a:pt x="33117" y="38163"/>
                </a:lnTo>
                <a:lnTo>
                  <a:pt x="70272" y="17984"/>
                </a:lnTo>
                <a:lnTo>
                  <a:pt x="117389" y="4752"/>
                </a:lnTo>
                <a:lnTo>
                  <a:pt x="171640" y="0"/>
                </a:lnTo>
                <a:lnTo>
                  <a:pt x="225890" y="4752"/>
                </a:lnTo>
                <a:lnTo>
                  <a:pt x="273003" y="17984"/>
                </a:lnTo>
                <a:lnTo>
                  <a:pt x="310155" y="38163"/>
                </a:lnTo>
                <a:lnTo>
                  <a:pt x="334519" y="63752"/>
                </a:lnTo>
                <a:lnTo>
                  <a:pt x="343268" y="93217"/>
                </a:lnTo>
                <a:lnTo>
                  <a:pt x="343268" y="466077"/>
                </a:lnTo>
                <a:lnTo>
                  <a:pt x="310155" y="521131"/>
                </a:lnTo>
                <a:lnTo>
                  <a:pt x="273003" y="541310"/>
                </a:lnTo>
                <a:lnTo>
                  <a:pt x="225890" y="554543"/>
                </a:lnTo>
                <a:lnTo>
                  <a:pt x="171640" y="559295"/>
                </a:lnTo>
                <a:lnTo>
                  <a:pt x="117389" y="554543"/>
                </a:lnTo>
                <a:lnTo>
                  <a:pt x="70272" y="541310"/>
                </a:lnTo>
                <a:lnTo>
                  <a:pt x="33117" y="521131"/>
                </a:lnTo>
                <a:lnTo>
                  <a:pt x="8750" y="495542"/>
                </a:lnTo>
                <a:lnTo>
                  <a:pt x="0" y="466077"/>
                </a:lnTo>
                <a:lnTo>
                  <a:pt x="0" y="93217"/>
                </a:lnTo>
                <a:close/>
              </a:path>
            </a:pathLst>
          </a:custGeom>
          <a:ln w="9525">
            <a:solidFill>
              <a:srgbClr val="F69240"/>
            </a:solidFill>
          </a:ln>
        </p:spPr>
        <p:txBody>
          <a:bodyPr wrap="square" lIns="0" tIns="0" rIns="0" bIns="0" rtlCol="0"/>
          <a:lstStyle/>
          <a:p>
            <a:endParaRPr sz="1350"/>
          </a:p>
        </p:txBody>
      </p:sp>
      <p:sp>
        <p:nvSpPr>
          <p:cNvPr id="103" name="object 103"/>
          <p:cNvSpPr/>
          <p:nvPr/>
        </p:nvSpPr>
        <p:spPr>
          <a:xfrm>
            <a:off x="2630965" y="3883724"/>
            <a:ext cx="328031" cy="490346"/>
          </a:xfrm>
          <a:prstGeom prst="rect">
            <a:avLst/>
          </a:prstGeom>
          <a:blipFill>
            <a:blip r:embed="rId35" cstate="print"/>
            <a:stretch>
              <a:fillRect/>
            </a:stretch>
          </a:blipFill>
        </p:spPr>
        <p:txBody>
          <a:bodyPr wrap="square" lIns="0" tIns="0" rIns="0" bIns="0" rtlCol="0"/>
          <a:lstStyle/>
          <a:p>
            <a:endParaRPr sz="1350"/>
          </a:p>
        </p:txBody>
      </p:sp>
      <p:sp>
        <p:nvSpPr>
          <p:cNvPr id="104" name="object 104"/>
          <p:cNvSpPr/>
          <p:nvPr/>
        </p:nvSpPr>
        <p:spPr>
          <a:xfrm>
            <a:off x="2666141" y="3904289"/>
            <a:ext cx="257451" cy="419471"/>
          </a:xfrm>
          <a:prstGeom prst="rect">
            <a:avLst/>
          </a:prstGeom>
          <a:blipFill>
            <a:blip r:embed="rId33" cstate="print"/>
            <a:stretch>
              <a:fillRect/>
            </a:stretch>
          </a:blipFill>
        </p:spPr>
        <p:txBody>
          <a:bodyPr wrap="square" lIns="0" tIns="0" rIns="0" bIns="0" rtlCol="0"/>
          <a:lstStyle/>
          <a:p>
            <a:endParaRPr sz="1350"/>
          </a:p>
        </p:txBody>
      </p:sp>
      <p:sp>
        <p:nvSpPr>
          <p:cNvPr id="105" name="object 105"/>
          <p:cNvSpPr/>
          <p:nvPr/>
        </p:nvSpPr>
        <p:spPr>
          <a:xfrm>
            <a:off x="2666140" y="3974198"/>
            <a:ext cx="257651" cy="70009"/>
          </a:xfrm>
          <a:custGeom>
            <a:avLst/>
            <a:gdLst/>
            <a:ahLst/>
            <a:cxnLst/>
            <a:rect l="l" t="t" r="r" b="b"/>
            <a:pathLst>
              <a:path w="343535" h="93345">
                <a:moveTo>
                  <a:pt x="343268" y="0"/>
                </a:moveTo>
                <a:lnTo>
                  <a:pt x="310151" y="55054"/>
                </a:lnTo>
                <a:lnTo>
                  <a:pt x="272995" y="75233"/>
                </a:lnTo>
                <a:lnTo>
                  <a:pt x="225878" y="88465"/>
                </a:lnTo>
                <a:lnTo>
                  <a:pt x="171627" y="93218"/>
                </a:lnTo>
                <a:lnTo>
                  <a:pt x="117378" y="88465"/>
                </a:lnTo>
                <a:lnTo>
                  <a:pt x="70264" y="75233"/>
                </a:lnTo>
                <a:lnTo>
                  <a:pt x="33112" y="55054"/>
                </a:lnTo>
                <a:lnTo>
                  <a:pt x="8749" y="29465"/>
                </a:lnTo>
                <a:lnTo>
                  <a:pt x="0" y="0"/>
                </a:lnTo>
              </a:path>
            </a:pathLst>
          </a:custGeom>
          <a:ln w="9525">
            <a:solidFill>
              <a:srgbClr val="F69240"/>
            </a:solidFill>
          </a:ln>
        </p:spPr>
        <p:txBody>
          <a:bodyPr wrap="square" lIns="0" tIns="0" rIns="0" bIns="0" rtlCol="0"/>
          <a:lstStyle/>
          <a:p>
            <a:endParaRPr sz="1350"/>
          </a:p>
        </p:txBody>
      </p:sp>
      <p:sp>
        <p:nvSpPr>
          <p:cNvPr id="106" name="object 106"/>
          <p:cNvSpPr/>
          <p:nvPr/>
        </p:nvSpPr>
        <p:spPr>
          <a:xfrm>
            <a:off x="2666137" y="3904285"/>
            <a:ext cx="257651" cy="419576"/>
          </a:xfrm>
          <a:custGeom>
            <a:avLst/>
            <a:gdLst/>
            <a:ahLst/>
            <a:cxnLst/>
            <a:rect l="l" t="t" r="r" b="b"/>
            <a:pathLst>
              <a:path w="343535" h="559435">
                <a:moveTo>
                  <a:pt x="0" y="93217"/>
                </a:moveTo>
                <a:lnTo>
                  <a:pt x="33117" y="38163"/>
                </a:lnTo>
                <a:lnTo>
                  <a:pt x="70272" y="17984"/>
                </a:lnTo>
                <a:lnTo>
                  <a:pt x="117389" y="4752"/>
                </a:lnTo>
                <a:lnTo>
                  <a:pt x="171640" y="0"/>
                </a:lnTo>
                <a:lnTo>
                  <a:pt x="225890" y="4752"/>
                </a:lnTo>
                <a:lnTo>
                  <a:pt x="273003" y="17984"/>
                </a:lnTo>
                <a:lnTo>
                  <a:pt x="310155" y="38163"/>
                </a:lnTo>
                <a:lnTo>
                  <a:pt x="334519" y="63752"/>
                </a:lnTo>
                <a:lnTo>
                  <a:pt x="343268" y="93217"/>
                </a:lnTo>
                <a:lnTo>
                  <a:pt x="343268" y="466077"/>
                </a:lnTo>
                <a:lnTo>
                  <a:pt x="310155" y="521131"/>
                </a:lnTo>
                <a:lnTo>
                  <a:pt x="273003" y="541310"/>
                </a:lnTo>
                <a:lnTo>
                  <a:pt x="225890" y="554543"/>
                </a:lnTo>
                <a:lnTo>
                  <a:pt x="171640" y="559295"/>
                </a:lnTo>
                <a:lnTo>
                  <a:pt x="117389" y="554543"/>
                </a:lnTo>
                <a:lnTo>
                  <a:pt x="70272" y="541310"/>
                </a:lnTo>
                <a:lnTo>
                  <a:pt x="33117" y="521131"/>
                </a:lnTo>
                <a:lnTo>
                  <a:pt x="8750" y="495542"/>
                </a:lnTo>
                <a:lnTo>
                  <a:pt x="0" y="466077"/>
                </a:lnTo>
                <a:lnTo>
                  <a:pt x="0" y="93217"/>
                </a:lnTo>
                <a:close/>
              </a:path>
            </a:pathLst>
          </a:custGeom>
          <a:ln w="9525">
            <a:solidFill>
              <a:srgbClr val="F69240"/>
            </a:solidFill>
          </a:ln>
        </p:spPr>
        <p:txBody>
          <a:bodyPr wrap="square" lIns="0" tIns="0" rIns="0" bIns="0" rtlCol="0"/>
          <a:lstStyle/>
          <a:p>
            <a:endParaRPr sz="1350"/>
          </a:p>
        </p:txBody>
      </p:sp>
      <p:sp>
        <p:nvSpPr>
          <p:cNvPr id="107" name="object 107"/>
          <p:cNvSpPr/>
          <p:nvPr/>
        </p:nvSpPr>
        <p:spPr>
          <a:xfrm>
            <a:off x="5320444" y="2384108"/>
            <a:ext cx="470915" cy="413765"/>
          </a:xfrm>
          <a:prstGeom prst="rect">
            <a:avLst/>
          </a:prstGeom>
          <a:blipFill>
            <a:blip r:embed="rId36" cstate="print"/>
            <a:stretch>
              <a:fillRect/>
            </a:stretch>
          </a:blipFill>
        </p:spPr>
        <p:txBody>
          <a:bodyPr wrap="square" lIns="0" tIns="0" rIns="0" bIns="0" rtlCol="0"/>
          <a:lstStyle/>
          <a:p>
            <a:endParaRPr sz="1350"/>
          </a:p>
        </p:txBody>
      </p:sp>
      <p:sp>
        <p:nvSpPr>
          <p:cNvPr id="108" name="object 108"/>
          <p:cNvSpPr/>
          <p:nvPr/>
        </p:nvSpPr>
        <p:spPr>
          <a:xfrm>
            <a:off x="5356277" y="2490378"/>
            <a:ext cx="314306" cy="257156"/>
          </a:xfrm>
          <a:prstGeom prst="rect">
            <a:avLst/>
          </a:prstGeom>
          <a:blipFill>
            <a:blip r:embed="rId37" cstate="print"/>
            <a:stretch>
              <a:fillRect/>
            </a:stretch>
          </a:blipFill>
        </p:spPr>
        <p:txBody>
          <a:bodyPr wrap="square" lIns="0" tIns="0" rIns="0" bIns="0" rtlCol="0"/>
          <a:lstStyle/>
          <a:p>
            <a:endParaRPr sz="1350"/>
          </a:p>
        </p:txBody>
      </p:sp>
      <p:sp>
        <p:nvSpPr>
          <p:cNvPr id="109" name="object 109"/>
          <p:cNvSpPr/>
          <p:nvPr/>
        </p:nvSpPr>
        <p:spPr>
          <a:xfrm>
            <a:off x="5670592" y="2404664"/>
            <a:ext cx="85715" cy="342871"/>
          </a:xfrm>
          <a:prstGeom prst="rect">
            <a:avLst/>
          </a:prstGeom>
          <a:blipFill>
            <a:blip r:embed="rId38" cstate="print"/>
            <a:stretch>
              <a:fillRect/>
            </a:stretch>
          </a:blipFill>
        </p:spPr>
        <p:txBody>
          <a:bodyPr wrap="square" lIns="0" tIns="0" rIns="0" bIns="0" rtlCol="0"/>
          <a:lstStyle/>
          <a:p>
            <a:endParaRPr sz="1350"/>
          </a:p>
        </p:txBody>
      </p:sp>
      <p:sp>
        <p:nvSpPr>
          <p:cNvPr id="110" name="object 110"/>
          <p:cNvSpPr/>
          <p:nvPr/>
        </p:nvSpPr>
        <p:spPr>
          <a:xfrm>
            <a:off x="5356276" y="2404663"/>
            <a:ext cx="400031" cy="85715"/>
          </a:xfrm>
          <a:prstGeom prst="rect">
            <a:avLst/>
          </a:prstGeom>
          <a:blipFill>
            <a:blip r:embed="rId39" cstate="print"/>
            <a:stretch>
              <a:fillRect/>
            </a:stretch>
          </a:blipFill>
        </p:spPr>
        <p:txBody>
          <a:bodyPr wrap="square" lIns="0" tIns="0" rIns="0" bIns="0" rtlCol="0"/>
          <a:lstStyle/>
          <a:p>
            <a:endParaRPr sz="1350"/>
          </a:p>
        </p:txBody>
      </p:sp>
      <p:sp>
        <p:nvSpPr>
          <p:cNvPr id="111" name="object 111"/>
          <p:cNvSpPr/>
          <p:nvPr/>
        </p:nvSpPr>
        <p:spPr>
          <a:xfrm>
            <a:off x="5356272" y="2404662"/>
            <a:ext cx="400050" cy="342900"/>
          </a:xfrm>
          <a:custGeom>
            <a:avLst/>
            <a:gdLst/>
            <a:ahLst/>
            <a:cxnLst/>
            <a:rect l="l" t="t" r="r" b="b"/>
            <a:pathLst>
              <a:path w="533400" h="457200">
                <a:moveTo>
                  <a:pt x="0" y="114287"/>
                </a:moveTo>
                <a:lnTo>
                  <a:pt x="114287" y="0"/>
                </a:lnTo>
                <a:lnTo>
                  <a:pt x="533374" y="0"/>
                </a:lnTo>
                <a:lnTo>
                  <a:pt x="533374" y="342874"/>
                </a:lnTo>
                <a:lnTo>
                  <a:pt x="419087" y="457161"/>
                </a:lnTo>
                <a:lnTo>
                  <a:pt x="0" y="457161"/>
                </a:lnTo>
                <a:lnTo>
                  <a:pt x="0" y="114287"/>
                </a:lnTo>
                <a:close/>
              </a:path>
            </a:pathLst>
          </a:custGeom>
          <a:ln w="9525">
            <a:solidFill>
              <a:srgbClr val="7D60A0"/>
            </a:solidFill>
          </a:ln>
        </p:spPr>
        <p:txBody>
          <a:bodyPr wrap="square" lIns="0" tIns="0" rIns="0" bIns="0" rtlCol="0"/>
          <a:lstStyle/>
          <a:p>
            <a:endParaRPr sz="1350"/>
          </a:p>
        </p:txBody>
      </p:sp>
      <p:sp>
        <p:nvSpPr>
          <p:cNvPr id="112" name="object 112"/>
          <p:cNvSpPr/>
          <p:nvPr/>
        </p:nvSpPr>
        <p:spPr>
          <a:xfrm>
            <a:off x="5356272" y="2404662"/>
            <a:ext cx="400050" cy="85725"/>
          </a:xfrm>
          <a:custGeom>
            <a:avLst/>
            <a:gdLst/>
            <a:ahLst/>
            <a:cxnLst/>
            <a:rect l="l" t="t" r="r" b="b"/>
            <a:pathLst>
              <a:path w="533400" h="114300">
                <a:moveTo>
                  <a:pt x="0" y="114287"/>
                </a:moveTo>
                <a:lnTo>
                  <a:pt x="419087" y="114287"/>
                </a:lnTo>
                <a:lnTo>
                  <a:pt x="533374" y="0"/>
                </a:lnTo>
              </a:path>
            </a:pathLst>
          </a:custGeom>
          <a:ln w="9525">
            <a:solidFill>
              <a:srgbClr val="7D60A0"/>
            </a:solidFill>
          </a:ln>
        </p:spPr>
        <p:txBody>
          <a:bodyPr wrap="square" lIns="0" tIns="0" rIns="0" bIns="0" rtlCol="0"/>
          <a:lstStyle/>
          <a:p>
            <a:endParaRPr sz="1350"/>
          </a:p>
        </p:txBody>
      </p:sp>
      <p:sp>
        <p:nvSpPr>
          <p:cNvPr id="113" name="object 113"/>
          <p:cNvSpPr/>
          <p:nvPr/>
        </p:nvSpPr>
        <p:spPr>
          <a:xfrm>
            <a:off x="5670588" y="2490377"/>
            <a:ext cx="0" cy="257175"/>
          </a:xfrm>
          <a:custGeom>
            <a:avLst/>
            <a:gdLst/>
            <a:ahLst/>
            <a:cxnLst/>
            <a:rect l="l" t="t" r="r" b="b"/>
            <a:pathLst>
              <a:path h="342900">
                <a:moveTo>
                  <a:pt x="0" y="0"/>
                </a:moveTo>
                <a:lnTo>
                  <a:pt x="0" y="342874"/>
                </a:lnTo>
              </a:path>
            </a:pathLst>
          </a:custGeom>
          <a:ln w="9525">
            <a:solidFill>
              <a:srgbClr val="7D60A0"/>
            </a:solidFill>
          </a:ln>
        </p:spPr>
        <p:txBody>
          <a:bodyPr wrap="square" lIns="0" tIns="0" rIns="0" bIns="0" rtlCol="0"/>
          <a:lstStyle/>
          <a:p>
            <a:endParaRPr sz="1350"/>
          </a:p>
        </p:txBody>
      </p:sp>
      <p:sp>
        <p:nvSpPr>
          <p:cNvPr id="114" name="object 114"/>
          <p:cNvSpPr/>
          <p:nvPr/>
        </p:nvSpPr>
        <p:spPr>
          <a:xfrm>
            <a:off x="5320444" y="3744279"/>
            <a:ext cx="470915" cy="413765"/>
          </a:xfrm>
          <a:prstGeom prst="rect">
            <a:avLst/>
          </a:prstGeom>
          <a:blipFill>
            <a:blip r:embed="rId40" cstate="print"/>
            <a:stretch>
              <a:fillRect/>
            </a:stretch>
          </a:blipFill>
        </p:spPr>
        <p:txBody>
          <a:bodyPr wrap="square" lIns="0" tIns="0" rIns="0" bIns="0" rtlCol="0"/>
          <a:lstStyle/>
          <a:p>
            <a:endParaRPr sz="1350"/>
          </a:p>
        </p:txBody>
      </p:sp>
      <p:sp>
        <p:nvSpPr>
          <p:cNvPr id="115" name="object 115"/>
          <p:cNvSpPr/>
          <p:nvPr/>
        </p:nvSpPr>
        <p:spPr>
          <a:xfrm>
            <a:off x="5356277" y="3850577"/>
            <a:ext cx="314306" cy="257156"/>
          </a:xfrm>
          <a:prstGeom prst="rect">
            <a:avLst/>
          </a:prstGeom>
          <a:blipFill>
            <a:blip r:embed="rId41" cstate="print"/>
            <a:stretch>
              <a:fillRect/>
            </a:stretch>
          </a:blipFill>
        </p:spPr>
        <p:txBody>
          <a:bodyPr wrap="square" lIns="0" tIns="0" rIns="0" bIns="0" rtlCol="0"/>
          <a:lstStyle/>
          <a:p>
            <a:endParaRPr sz="1350"/>
          </a:p>
        </p:txBody>
      </p:sp>
      <p:sp>
        <p:nvSpPr>
          <p:cNvPr id="116" name="object 116"/>
          <p:cNvSpPr/>
          <p:nvPr/>
        </p:nvSpPr>
        <p:spPr>
          <a:xfrm>
            <a:off x="5670592" y="3764862"/>
            <a:ext cx="85715" cy="342871"/>
          </a:xfrm>
          <a:prstGeom prst="rect">
            <a:avLst/>
          </a:prstGeom>
          <a:blipFill>
            <a:blip r:embed="rId42" cstate="print"/>
            <a:stretch>
              <a:fillRect/>
            </a:stretch>
          </a:blipFill>
        </p:spPr>
        <p:txBody>
          <a:bodyPr wrap="square" lIns="0" tIns="0" rIns="0" bIns="0" rtlCol="0"/>
          <a:lstStyle/>
          <a:p>
            <a:endParaRPr sz="1350"/>
          </a:p>
        </p:txBody>
      </p:sp>
      <p:sp>
        <p:nvSpPr>
          <p:cNvPr id="117" name="object 117"/>
          <p:cNvSpPr/>
          <p:nvPr/>
        </p:nvSpPr>
        <p:spPr>
          <a:xfrm>
            <a:off x="5356276" y="3764862"/>
            <a:ext cx="400031" cy="85715"/>
          </a:xfrm>
          <a:prstGeom prst="rect">
            <a:avLst/>
          </a:prstGeom>
          <a:blipFill>
            <a:blip r:embed="rId39" cstate="print"/>
            <a:stretch>
              <a:fillRect/>
            </a:stretch>
          </a:blipFill>
        </p:spPr>
        <p:txBody>
          <a:bodyPr wrap="square" lIns="0" tIns="0" rIns="0" bIns="0" rtlCol="0"/>
          <a:lstStyle/>
          <a:p>
            <a:endParaRPr sz="1350"/>
          </a:p>
        </p:txBody>
      </p:sp>
      <p:sp>
        <p:nvSpPr>
          <p:cNvPr id="118" name="object 118"/>
          <p:cNvSpPr/>
          <p:nvPr/>
        </p:nvSpPr>
        <p:spPr>
          <a:xfrm>
            <a:off x="5356272" y="3764863"/>
            <a:ext cx="400050" cy="342900"/>
          </a:xfrm>
          <a:custGeom>
            <a:avLst/>
            <a:gdLst/>
            <a:ahLst/>
            <a:cxnLst/>
            <a:rect l="l" t="t" r="r" b="b"/>
            <a:pathLst>
              <a:path w="533400" h="457200">
                <a:moveTo>
                  <a:pt x="0" y="114287"/>
                </a:moveTo>
                <a:lnTo>
                  <a:pt x="114287" y="0"/>
                </a:lnTo>
                <a:lnTo>
                  <a:pt x="533374" y="0"/>
                </a:lnTo>
                <a:lnTo>
                  <a:pt x="533374" y="342874"/>
                </a:lnTo>
                <a:lnTo>
                  <a:pt x="419087" y="457161"/>
                </a:lnTo>
                <a:lnTo>
                  <a:pt x="0" y="457161"/>
                </a:lnTo>
                <a:lnTo>
                  <a:pt x="0" y="114287"/>
                </a:lnTo>
                <a:close/>
              </a:path>
            </a:pathLst>
          </a:custGeom>
          <a:ln w="9525">
            <a:solidFill>
              <a:srgbClr val="7D60A0"/>
            </a:solidFill>
          </a:ln>
        </p:spPr>
        <p:txBody>
          <a:bodyPr wrap="square" lIns="0" tIns="0" rIns="0" bIns="0" rtlCol="0"/>
          <a:lstStyle/>
          <a:p>
            <a:endParaRPr sz="1350"/>
          </a:p>
        </p:txBody>
      </p:sp>
      <p:sp>
        <p:nvSpPr>
          <p:cNvPr id="119" name="object 119"/>
          <p:cNvSpPr/>
          <p:nvPr/>
        </p:nvSpPr>
        <p:spPr>
          <a:xfrm>
            <a:off x="5356272" y="3764863"/>
            <a:ext cx="400050" cy="85725"/>
          </a:xfrm>
          <a:custGeom>
            <a:avLst/>
            <a:gdLst/>
            <a:ahLst/>
            <a:cxnLst/>
            <a:rect l="l" t="t" r="r" b="b"/>
            <a:pathLst>
              <a:path w="533400" h="114300">
                <a:moveTo>
                  <a:pt x="0" y="114287"/>
                </a:moveTo>
                <a:lnTo>
                  <a:pt x="419087" y="114287"/>
                </a:lnTo>
                <a:lnTo>
                  <a:pt x="533374" y="0"/>
                </a:lnTo>
              </a:path>
            </a:pathLst>
          </a:custGeom>
          <a:ln w="9525">
            <a:solidFill>
              <a:srgbClr val="7D60A0"/>
            </a:solidFill>
          </a:ln>
        </p:spPr>
        <p:txBody>
          <a:bodyPr wrap="square" lIns="0" tIns="0" rIns="0" bIns="0" rtlCol="0"/>
          <a:lstStyle/>
          <a:p>
            <a:endParaRPr sz="1350"/>
          </a:p>
        </p:txBody>
      </p:sp>
      <p:sp>
        <p:nvSpPr>
          <p:cNvPr id="120" name="object 120"/>
          <p:cNvSpPr/>
          <p:nvPr/>
        </p:nvSpPr>
        <p:spPr>
          <a:xfrm>
            <a:off x="5670588" y="3850579"/>
            <a:ext cx="0" cy="257175"/>
          </a:xfrm>
          <a:custGeom>
            <a:avLst/>
            <a:gdLst/>
            <a:ahLst/>
            <a:cxnLst/>
            <a:rect l="l" t="t" r="r" b="b"/>
            <a:pathLst>
              <a:path h="342900">
                <a:moveTo>
                  <a:pt x="0" y="0"/>
                </a:moveTo>
                <a:lnTo>
                  <a:pt x="0" y="342874"/>
                </a:lnTo>
              </a:path>
            </a:pathLst>
          </a:custGeom>
          <a:ln w="9525">
            <a:solidFill>
              <a:srgbClr val="7D60A0"/>
            </a:solidFill>
          </a:ln>
        </p:spPr>
        <p:txBody>
          <a:bodyPr wrap="square" lIns="0" tIns="0" rIns="0" bIns="0" rtlCol="0"/>
          <a:lstStyle/>
          <a:p>
            <a:endParaRPr sz="1350"/>
          </a:p>
        </p:txBody>
      </p:sp>
      <p:sp>
        <p:nvSpPr>
          <p:cNvPr id="121" name="object 121"/>
          <p:cNvSpPr/>
          <p:nvPr/>
        </p:nvSpPr>
        <p:spPr>
          <a:xfrm>
            <a:off x="4928141" y="2652736"/>
            <a:ext cx="311468" cy="155734"/>
          </a:xfrm>
          <a:custGeom>
            <a:avLst/>
            <a:gdLst/>
            <a:ahLst/>
            <a:cxnLst/>
            <a:rect l="l" t="t" r="r" b="b"/>
            <a:pathLst>
              <a:path w="415289" h="207645">
                <a:moveTo>
                  <a:pt x="415175" y="0"/>
                </a:moveTo>
                <a:lnTo>
                  <a:pt x="0" y="207594"/>
                </a:lnTo>
              </a:path>
            </a:pathLst>
          </a:custGeom>
          <a:ln w="9525">
            <a:solidFill>
              <a:srgbClr val="4A7EBB"/>
            </a:solidFill>
          </a:ln>
        </p:spPr>
        <p:txBody>
          <a:bodyPr wrap="square" lIns="0" tIns="0" rIns="0" bIns="0" rtlCol="0"/>
          <a:lstStyle/>
          <a:p>
            <a:endParaRPr sz="1350"/>
          </a:p>
        </p:txBody>
      </p:sp>
      <p:sp>
        <p:nvSpPr>
          <p:cNvPr id="122" name="object 122"/>
          <p:cNvSpPr/>
          <p:nvPr/>
        </p:nvSpPr>
        <p:spPr>
          <a:xfrm>
            <a:off x="4928139" y="2753049"/>
            <a:ext cx="66199" cy="60008"/>
          </a:xfrm>
          <a:custGeom>
            <a:avLst/>
            <a:gdLst/>
            <a:ahLst/>
            <a:cxnLst/>
            <a:rect l="l" t="t" r="r" b="b"/>
            <a:pathLst>
              <a:path w="88264" h="80010">
                <a:moveTo>
                  <a:pt x="48272" y="0"/>
                </a:moveTo>
                <a:lnTo>
                  <a:pt x="0" y="73837"/>
                </a:lnTo>
                <a:lnTo>
                  <a:pt x="88036" y="79514"/>
                </a:lnTo>
              </a:path>
            </a:pathLst>
          </a:custGeom>
          <a:ln w="9525">
            <a:solidFill>
              <a:srgbClr val="4A7EBB"/>
            </a:solidFill>
          </a:ln>
        </p:spPr>
        <p:txBody>
          <a:bodyPr wrap="square" lIns="0" tIns="0" rIns="0" bIns="0" rtlCol="0"/>
          <a:lstStyle/>
          <a:p>
            <a:endParaRPr sz="1350"/>
          </a:p>
        </p:txBody>
      </p:sp>
      <p:sp>
        <p:nvSpPr>
          <p:cNvPr id="123" name="object 123"/>
          <p:cNvSpPr/>
          <p:nvPr/>
        </p:nvSpPr>
        <p:spPr>
          <a:xfrm>
            <a:off x="5173500" y="2648473"/>
            <a:ext cx="66199" cy="60008"/>
          </a:xfrm>
          <a:custGeom>
            <a:avLst/>
            <a:gdLst/>
            <a:ahLst/>
            <a:cxnLst/>
            <a:rect l="l" t="t" r="r" b="b"/>
            <a:pathLst>
              <a:path w="88264" h="80010">
                <a:moveTo>
                  <a:pt x="39750" y="79514"/>
                </a:moveTo>
                <a:lnTo>
                  <a:pt x="88036" y="5676"/>
                </a:lnTo>
                <a:lnTo>
                  <a:pt x="0" y="0"/>
                </a:lnTo>
              </a:path>
            </a:pathLst>
          </a:custGeom>
          <a:ln w="9525">
            <a:solidFill>
              <a:srgbClr val="4A7EBB"/>
            </a:solidFill>
          </a:ln>
        </p:spPr>
        <p:txBody>
          <a:bodyPr wrap="square" lIns="0" tIns="0" rIns="0" bIns="0" rtlCol="0"/>
          <a:lstStyle/>
          <a:p>
            <a:endParaRPr sz="1350"/>
          </a:p>
        </p:txBody>
      </p:sp>
      <p:sp>
        <p:nvSpPr>
          <p:cNvPr id="124" name="object 124"/>
          <p:cNvSpPr/>
          <p:nvPr/>
        </p:nvSpPr>
        <p:spPr>
          <a:xfrm>
            <a:off x="4982147" y="3732852"/>
            <a:ext cx="311468" cy="155734"/>
          </a:xfrm>
          <a:custGeom>
            <a:avLst/>
            <a:gdLst/>
            <a:ahLst/>
            <a:cxnLst/>
            <a:rect l="l" t="t" r="r" b="b"/>
            <a:pathLst>
              <a:path w="415289" h="207645">
                <a:moveTo>
                  <a:pt x="415175" y="207594"/>
                </a:moveTo>
                <a:lnTo>
                  <a:pt x="0" y="0"/>
                </a:lnTo>
              </a:path>
            </a:pathLst>
          </a:custGeom>
          <a:ln w="9525">
            <a:solidFill>
              <a:srgbClr val="4A7EBB"/>
            </a:solidFill>
          </a:ln>
        </p:spPr>
        <p:txBody>
          <a:bodyPr wrap="square" lIns="0" tIns="0" rIns="0" bIns="0" rtlCol="0"/>
          <a:lstStyle/>
          <a:p>
            <a:endParaRPr sz="1350"/>
          </a:p>
        </p:txBody>
      </p:sp>
      <p:sp>
        <p:nvSpPr>
          <p:cNvPr id="125" name="object 125"/>
          <p:cNvSpPr/>
          <p:nvPr/>
        </p:nvSpPr>
        <p:spPr>
          <a:xfrm>
            <a:off x="4982145" y="3728597"/>
            <a:ext cx="66199" cy="60008"/>
          </a:xfrm>
          <a:custGeom>
            <a:avLst/>
            <a:gdLst/>
            <a:ahLst/>
            <a:cxnLst/>
            <a:rect l="l" t="t" r="r" b="b"/>
            <a:pathLst>
              <a:path w="88264" h="80010">
                <a:moveTo>
                  <a:pt x="48272" y="79514"/>
                </a:moveTo>
                <a:lnTo>
                  <a:pt x="0" y="5676"/>
                </a:lnTo>
                <a:lnTo>
                  <a:pt x="88036" y="0"/>
                </a:lnTo>
              </a:path>
            </a:pathLst>
          </a:custGeom>
          <a:ln w="9525">
            <a:solidFill>
              <a:srgbClr val="4A7EBB"/>
            </a:solidFill>
          </a:ln>
        </p:spPr>
        <p:txBody>
          <a:bodyPr wrap="square" lIns="0" tIns="0" rIns="0" bIns="0" rtlCol="0"/>
          <a:lstStyle/>
          <a:p>
            <a:endParaRPr sz="1350"/>
          </a:p>
        </p:txBody>
      </p:sp>
      <p:sp>
        <p:nvSpPr>
          <p:cNvPr id="126" name="object 126"/>
          <p:cNvSpPr/>
          <p:nvPr/>
        </p:nvSpPr>
        <p:spPr>
          <a:xfrm>
            <a:off x="5227506" y="3833172"/>
            <a:ext cx="66199" cy="60008"/>
          </a:xfrm>
          <a:custGeom>
            <a:avLst/>
            <a:gdLst/>
            <a:ahLst/>
            <a:cxnLst/>
            <a:rect l="l" t="t" r="r" b="b"/>
            <a:pathLst>
              <a:path w="88264" h="80010">
                <a:moveTo>
                  <a:pt x="39750" y="0"/>
                </a:moveTo>
                <a:lnTo>
                  <a:pt x="88036" y="73837"/>
                </a:lnTo>
                <a:lnTo>
                  <a:pt x="0" y="79514"/>
                </a:lnTo>
              </a:path>
            </a:pathLst>
          </a:custGeom>
          <a:ln w="9525">
            <a:solidFill>
              <a:srgbClr val="4A7EBB"/>
            </a:solidFill>
          </a:ln>
        </p:spPr>
        <p:txBody>
          <a:bodyPr wrap="square" lIns="0" tIns="0" rIns="0" bIns="0" rtlCol="0"/>
          <a:lstStyle/>
          <a:p>
            <a:endParaRPr sz="1350"/>
          </a:p>
        </p:txBody>
      </p:sp>
      <p:sp>
        <p:nvSpPr>
          <p:cNvPr id="127" name="object 127"/>
          <p:cNvSpPr/>
          <p:nvPr/>
        </p:nvSpPr>
        <p:spPr>
          <a:xfrm>
            <a:off x="5857655" y="2233233"/>
            <a:ext cx="557774" cy="1511045"/>
          </a:xfrm>
          <a:prstGeom prst="rect">
            <a:avLst/>
          </a:prstGeom>
          <a:blipFill>
            <a:blip r:embed="rId43" cstate="print"/>
            <a:stretch>
              <a:fillRect/>
            </a:stretch>
          </a:blipFill>
        </p:spPr>
        <p:txBody>
          <a:bodyPr wrap="square" lIns="0" tIns="0" rIns="0" bIns="0" rtlCol="0"/>
          <a:lstStyle/>
          <a:p>
            <a:endParaRPr sz="1350"/>
          </a:p>
        </p:txBody>
      </p:sp>
      <p:sp>
        <p:nvSpPr>
          <p:cNvPr id="128" name="object 128"/>
          <p:cNvSpPr/>
          <p:nvPr/>
        </p:nvSpPr>
        <p:spPr>
          <a:xfrm>
            <a:off x="5893925" y="2271532"/>
            <a:ext cx="486051" cy="1404151"/>
          </a:xfrm>
          <a:prstGeom prst="rect">
            <a:avLst/>
          </a:prstGeom>
          <a:blipFill>
            <a:blip r:embed="rId44" cstate="print"/>
            <a:stretch>
              <a:fillRect/>
            </a:stretch>
          </a:blipFill>
        </p:spPr>
        <p:txBody>
          <a:bodyPr wrap="square" lIns="0" tIns="0" rIns="0" bIns="0" rtlCol="0"/>
          <a:lstStyle/>
          <a:p>
            <a:endParaRPr sz="1350"/>
          </a:p>
        </p:txBody>
      </p:sp>
      <p:sp>
        <p:nvSpPr>
          <p:cNvPr id="129" name="object 129"/>
          <p:cNvSpPr/>
          <p:nvPr/>
        </p:nvSpPr>
        <p:spPr>
          <a:xfrm>
            <a:off x="5893924" y="2271534"/>
            <a:ext cx="486251" cy="1404461"/>
          </a:xfrm>
          <a:custGeom>
            <a:avLst/>
            <a:gdLst/>
            <a:ahLst/>
            <a:cxnLst/>
            <a:rect l="l" t="t" r="r" b="b"/>
            <a:pathLst>
              <a:path w="648334" h="1872614">
                <a:moveTo>
                  <a:pt x="648068" y="1404150"/>
                </a:moveTo>
                <a:lnTo>
                  <a:pt x="324027" y="1404150"/>
                </a:lnTo>
                <a:lnTo>
                  <a:pt x="324027" y="1872195"/>
                </a:lnTo>
                <a:lnTo>
                  <a:pt x="0" y="936104"/>
                </a:lnTo>
                <a:lnTo>
                  <a:pt x="324027" y="0"/>
                </a:lnTo>
                <a:lnTo>
                  <a:pt x="324027" y="468045"/>
                </a:lnTo>
                <a:lnTo>
                  <a:pt x="648068" y="468045"/>
                </a:lnTo>
                <a:lnTo>
                  <a:pt x="648068" y="1404150"/>
                </a:lnTo>
                <a:close/>
              </a:path>
            </a:pathLst>
          </a:custGeom>
          <a:ln w="9525">
            <a:solidFill>
              <a:srgbClr val="98B954"/>
            </a:solidFill>
          </a:ln>
        </p:spPr>
        <p:txBody>
          <a:bodyPr wrap="square" lIns="0" tIns="0" rIns="0" bIns="0" rtlCol="0"/>
          <a:lstStyle/>
          <a:p>
            <a:endParaRPr sz="1350"/>
          </a:p>
        </p:txBody>
      </p:sp>
      <p:sp>
        <p:nvSpPr>
          <p:cNvPr id="130" name="object 130"/>
          <p:cNvSpPr/>
          <p:nvPr/>
        </p:nvSpPr>
        <p:spPr>
          <a:xfrm>
            <a:off x="5320444" y="3085910"/>
            <a:ext cx="470915" cy="413765"/>
          </a:xfrm>
          <a:prstGeom prst="rect">
            <a:avLst/>
          </a:prstGeom>
          <a:blipFill>
            <a:blip r:embed="rId45" cstate="print"/>
            <a:stretch>
              <a:fillRect/>
            </a:stretch>
          </a:blipFill>
        </p:spPr>
        <p:txBody>
          <a:bodyPr wrap="square" lIns="0" tIns="0" rIns="0" bIns="0" rtlCol="0"/>
          <a:lstStyle/>
          <a:p>
            <a:endParaRPr sz="1350"/>
          </a:p>
        </p:txBody>
      </p:sp>
      <p:sp>
        <p:nvSpPr>
          <p:cNvPr id="131" name="object 131"/>
          <p:cNvSpPr/>
          <p:nvPr/>
        </p:nvSpPr>
        <p:spPr>
          <a:xfrm>
            <a:off x="5356277" y="3192456"/>
            <a:ext cx="314307" cy="257156"/>
          </a:xfrm>
          <a:prstGeom prst="rect">
            <a:avLst/>
          </a:prstGeom>
          <a:blipFill>
            <a:blip r:embed="rId37" cstate="print"/>
            <a:stretch>
              <a:fillRect/>
            </a:stretch>
          </a:blipFill>
        </p:spPr>
        <p:txBody>
          <a:bodyPr wrap="square" lIns="0" tIns="0" rIns="0" bIns="0" rtlCol="0"/>
          <a:lstStyle/>
          <a:p>
            <a:endParaRPr sz="1350"/>
          </a:p>
        </p:txBody>
      </p:sp>
      <p:sp>
        <p:nvSpPr>
          <p:cNvPr id="132" name="object 132"/>
          <p:cNvSpPr/>
          <p:nvPr/>
        </p:nvSpPr>
        <p:spPr>
          <a:xfrm>
            <a:off x="5670593" y="3106741"/>
            <a:ext cx="85715" cy="342870"/>
          </a:xfrm>
          <a:prstGeom prst="rect">
            <a:avLst/>
          </a:prstGeom>
          <a:blipFill>
            <a:blip r:embed="rId38" cstate="print"/>
            <a:stretch>
              <a:fillRect/>
            </a:stretch>
          </a:blipFill>
        </p:spPr>
        <p:txBody>
          <a:bodyPr wrap="square" lIns="0" tIns="0" rIns="0" bIns="0" rtlCol="0"/>
          <a:lstStyle/>
          <a:p>
            <a:endParaRPr sz="1350"/>
          </a:p>
        </p:txBody>
      </p:sp>
      <p:sp>
        <p:nvSpPr>
          <p:cNvPr id="133" name="object 133"/>
          <p:cNvSpPr/>
          <p:nvPr/>
        </p:nvSpPr>
        <p:spPr>
          <a:xfrm>
            <a:off x="5356277" y="3106741"/>
            <a:ext cx="400031" cy="85715"/>
          </a:xfrm>
          <a:prstGeom prst="rect">
            <a:avLst/>
          </a:prstGeom>
          <a:blipFill>
            <a:blip r:embed="rId39" cstate="print"/>
            <a:stretch>
              <a:fillRect/>
            </a:stretch>
          </a:blipFill>
        </p:spPr>
        <p:txBody>
          <a:bodyPr wrap="square" lIns="0" tIns="0" rIns="0" bIns="0" rtlCol="0"/>
          <a:lstStyle/>
          <a:p>
            <a:endParaRPr sz="1350"/>
          </a:p>
        </p:txBody>
      </p:sp>
      <p:sp>
        <p:nvSpPr>
          <p:cNvPr id="134" name="object 134"/>
          <p:cNvSpPr/>
          <p:nvPr/>
        </p:nvSpPr>
        <p:spPr>
          <a:xfrm>
            <a:off x="5356272" y="3106740"/>
            <a:ext cx="400050" cy="342900"/>
          </a:xfrm>
          <a:custGeom>
            <a:avLst/>
            <a:gdLst/>
            <a:ahLst/>
            <a:cxnLst/>
            <a:rect l="l" t="t" r="r" b="b"/>
            <a:pathLst>
              <a:path w="533400" h="457200">
                <a:moveTo>
                  <a:pt x="0" y="114287"/>
                </a:moveTo>
                <a:lnTo>
                  <a:pt x="114287" y="0"/>
                </a:lnTo>
                <a:lnTo>
                  <a:pt x="533374" y="0"/>
                </a:lnTo>
                <a:lnTo>
                  <a:pt x="533374" y="342874"/>
                </a:lnTo>
                <a:lnTo>
                  <a:pt x="419087" y="457161"/>
                </a:lnTo>
                <a:lnTo>
                  <a:pt x="0" y="457161"/>
                </a:lnTo>
                <a:lnTo>
                  <a:pt x="0" y="114287"/>
                </a:lnTo>
                <a:close/>
              </a:path>
            </a:pathLst>
          </a:custGeom>
          <a:ln w="9525">
            <a:solidFill>
              <a:srgbClr val="7D60A0"/>
            </a:solidFill>
          </a:ln>
        </p:spPr>
        <p:txBody>
          <a:bodyPr wrap="square" lIns="0" tIns="0" rIns="0" bIns="0" rtlCol="0"/>
          <a:lstStyle/>
          <a:p>
            <a:endParaRPr sz="1350"/>
          </a:p>
        </p:txBody>
      </p:sp>
      <p:sp>
        <p:nvSpPr>
          <p:cNvPr id="135" name="object 135"/>
          <p:cNvSpPr/>
          <p:nvPr/>
        </p:nvSpPr>
        <p:spPr>
          <a:xfrm>
            <a:off x="5356272" y="3106740"/>
            <a:ext cx="400050" cy="85725"/>
          </a:xfrm>
          <a:custGeom>
            <a:avLst/>
            <a:gdLst/>
            <a:ahLst/>
            <a:cxnLst/>
            <a:rect l="l" t="t" r="r" b="b"/>
            <a:pathLst>
              <a:path w="533400" h="114300">
                <a:moveTo>
                  <a:pt x="0" y="114287"/>
                </a:moveTo>
                <a:lnTo>
                  <a:pt x="419087" y="114287"/>
                </a:lnTo>
                <a:lnTo>
                  <a:pt x="533374" y="0"/>
                </a:lnTo>
              </a:path>
            </a:pathLst>
          </a:custGeom>
          <a:ln w="9525">
            <a:solidFill>
              <a:srgbClr val="7D60A0"/>
            </a:solidFill>
          </a:ln>
        </p:spPr>
        <p:txBody>
          <a:bodyPr wrap="square" lIns="0" tIns="0" rIns="0" bIns="0" rtlCol="0"/>
          <a:lstStyle/>
          <a:p>
            <a:endParaRPr sz="1350"/>
          </a:p>
        </p:txBody>
      </p:sp>
      <p:sp>
        <p:nvSpPr>
          <p:cNvPr id="136" name="object 136"/>
          <p:cNvSpPr/>
          <p:nvPr/>
        </p:nvSpPr>
        <p:spPr>
          <a:xfrm>
            <a:off x="5670588" y="3192455"/>
            <a:ext cx="0" cy="257175"/>
          </a:xfrm>
          <a:custGeom>
            <a:avLst/>
            <a:gdLst/>
            <a:ahLst/>
            <a:cxnLst/>
            <a:rect l="l" t="t" r="r" b="b"/>
            <a:pathLst>
              <a:path h="342900">
                <a:moveTo>
                  <a:pt x="0" y="0"/>
                </a:moveTo>
                <a:lnTo>
                  <a:pt x="0" y="342874"/>
                </a:lnTo>
              </a:path>
            </a:pathLst>
          </a:custGeom>
          <a:ln w="9525">
            <a:solidFill>
              <a:srgbClr val="7D60A0"/>
            </a:solidFill>
          </a:ln>
        </p:spPr>
        <p:txBody>
          <a:bodyPr wrap="square" lIns="0" tIns="0" rIns="0" bIns="0" rtlCol="0"/>
          <a:lstStyle/>
          <a:p>
            <a:endParaRPr sz="1350"/>
          </a:p>
        </p:txBody>
      </p:sp>
      <p:sp>
        <p:nvSpPr>
          <p:cNvPr id="137" name="object 137"/>
          <p:cNvSpPr/>
          <p:nvPr/>
        </p:nvSpPr>
        <p:spPr>
          <a:xfrm>
            <a:off x="4928140" y="3354813"/>
            <a:ext cx="311468" cy="155734"/>
          </a:xfrm>
          <a:custGeom>
            <a:avLst/>
            <a:gdLst/>
            <a:ahLst/>
            <a:cxnLst/>
            <a:rect l="l" t="t" r="r" b="b"/>
            <a:pathLst>
              <a:path w="415289" h="207645">
                <a:moveTo>
                  <a:pt x="415175" y="0"/>
                </a:moveTo>
                <a:lnTo>
                  <a:pt x="0" y="207594"/>
                </a:lnTo>
              </a:path>
            </a:pathLst>
          </a:custGeom>
          <a:ln w="9525">
            <a:solidFill>
              <a:srgbClr val="4A7EBB"/>
            </a:solidFill>
          </a:ln>
        </p:spPr>
        <p:txBody>
          <a:bodyPr wrap="square" lIns="0" tIns="0" rIns="0" bIns="0" rtlCol="0"/>
          <a:lstStyle/>
          <a:p>
            <a:endParaRPr sz="1350"/>
          </a:p>
        </p:txBody>
      </p:sp>
      <p:sp>
        <p:nvSpPr>
          <p:cNvPr id="138" name="object 138"/>
          <p:cNvSpPr/>
          <p:nvPr/>
        </p:nvSpPr>
        <p:spPr>
          <a:xfrm>
            <a:off x="4928139" y="3455127"/>
            <a:ext cx="66199" cy="60008"/>
          </a:xfrm>
          <a:custGeom>
            <a:avLst/>
            <a:gdLst/>
            <a:ahLst/>
            <a:cxnLst/>
            <a:rect l="l" t="t" r="r" b="b"/>
            <a:pathLst>
              <a:path w="88264" h="80010">
                <a:moveTo>
                  <a:pt x="48272" y="0"/>
                </a:moveTo>
                <a:lnTo>
                  <a:pt x="0" y="73837"/>
                </a:lnTo>
                <a:lnTo>
                  <a:pt x="88036" y="79514"/>
                </a:lnTo>
              </a:path>
            </a:pathLst>
          </a:custGeom>
          <a:ln w="9525">
            <a:solidFill>
              <a:srgbClr val="4A7EBB"/>
            </a:solidFill>
          </a:ln>
        </p:spPr>
        <p:txBody>
          <a:bodyPr wrap="square" lIns="0" tIns="0" rIns="0" bIns="0" rtlCol="0"/>
          <a:lstStyle/>
          <a:p>
            <a:endParaRPr sz="1350"/>
          </a:p>
        </p:txBody>
      </p:sp>
      <p:sp>
        <p:nvSpPr>
          <p:cNvPr id="139" name="object 139"/>
          <p:cNvSpPr/>
          <p:nvPr/>
        </p:nvSpPr>
        <p:spPr>
          <a:xfrm>
            <a:off x="5173500" y="3350551"/>
            <a:ext cx="66199" cy="60008"/>
          </a:xfrm>
          <a:custGeom>
            <a:avLst/>
            <a:gdLst/>
            <a:ahLst/>
            <a:cxnLst/>
            <a:rect l="l" t="t" r="r" b="b"/>
            <a:pathLst>
              <a:path w="88264" h="80010">
                <a:moveTo>
                  <a:pt x="39750" y="79514"/>
                </a:moveTo>
                <a:lnTo>
                  <a:pt x="88036" y="5676"/>
                </a:lnTo>
                <a:lnTo>
                  <a:pt x="0" y="0"/>
                </a:lnTo>
              </a:path>
            </a:pathLst>
          </a:custGeom>
          <a:ln w="9525">
            <a:solidFill>
              <a:srgbClr val="4A7EBB"/>
            </a:solidFill>
          </a:ln>
        </p:spPr>
        <p:txBody>
          <a:bodyPr wrap="square" lIns="0" tIns="0" rIns="0" bIns="0" rtlCol="0"/>
          <a:lstStyle/>
          <a:p>
            <a:endParaRPr sz="1350"/>
          </a:p>
        </p:txBody>
      </p:sp>
      <p:sp>
        <p:nvSpPr>
          <p:cNvPr id="140" name="object 140"/>
          <p:cNvSpPr txBox="1"/>
          <p:nvPr/>
        </p:nvSpPr>
        <p:spPr>
          <a:xfrm>
            <a:off x="6016748" y="2901302"/>
            <a:ext cx="323374" cy="138499"/>
          </a:xfrm>
          <a:prstGeom prst="rect">
            <a:avLst/>
          </a:prstGeom>
        </p:spPr>
        <p:txBody>
          <a:bodyPr vert="horz" wrap="square" lIns="0" tIns="0" rIns="0" bIns="0" rtlCol="0">
            <a:spAutoFit/>
          </a:bodyPr>
          <a:lstStyle/>
          <a:p>
            <a:pPr marL="9525"/>
            <a:r>
              <a:rPr sz="900" i="1" spc="-83" dirty="0">
                <a:solidFill>
                  <a:srgbClr val="17375E"/>
                </a:solidFill>
                <a:latin typeface="Arial"/>
                <a:cs typeface="Arial"/>
              </a:rPr>
              <a:t>A</a:t>
            </a:r>
            <a:r>
              <a:rPr sz="900" i="1" spc="-79" dirty="0">
                <a:solidFill>
                  <a:srgbClr val="17375E"/>
                </a:solidFill>
                <a:latin typeface="Arial"/>
                <a:cs typeface="Arial"/>
              </a:rPr>
              <a:t>cc</a:t>
            </a:r>
            <a:r>
              <a:rPr sz="900" i="1" spc="-83" dirty="0">
                <a:solidFill>
                  <a:srgbClr val="17375E"/>
                </a:solidFill>
                <a:latin typeface="Arial"/>
                <a:cs typeface="Arial"/>
              </a:rPr>
              <a:t>e</a:t>
            </a:r>
            <a:r>
              <a:rPr sz="900" i="1" spc="-101" dirty="0">
                <a:solidFill>
                  <a:srgbClr val="17375E"/>
                </a:solidFill>
                <a:latin typeface="Arial"/>
                <a:cs typeface="Arial"/>
              </a:rPr>
              <a:t>ss</a:t>
            </a:r>
            <a:endParaRPr sz="900">
              <a:latin typeface="Arial"/>
              <a:cs typeface="Arial"/>
            </a:endParaRPr>
          </a:p>
        </p:txBody>
      </p:sp>
      <p:sp>
        <p:nvSpPr>
          <p:cNvPr id="141" name="object 141"/>
          <p:cNvSpPr/>
          <p:nvPr/>
        </p:nvSpPr>
        <p:spPr>
          <a:xfrm>
            <a:off x="6001931" y="4269751"/>
            <a:ext cx="1404461" cy="216218"/>
          </a:xfrm>
          <a:custGeom>
            <a:avLst/>
            <a:gdLst/>
            <a:ahLst/>
            <a:cxnLst/>
            <a:rect l="l" t="t" r="r" b="b"/>
            <a:pathLst>
              <a:path w="1872615" h="288289">
                <a:moveTo>
                  <a:pt x="1872208" y="0"/>
                </a:moveTo>
                <a:lnTo>
                  <a:pt x="1864034" y="56058"/>
                </a:lnTo>
                <a:lnTo>
                  <a:pt x="1841742" y="101836"/>
                </a:lnTo>
                <a:lnTo>
                  <a:pt x="1808681" y="132700"/>
                </a:lnTo>
                <a:lnTo>
                  <a:pt x="1768195" y="144017"/>
                </a:lnTo>
                <a:lnTo>
                  <a:pt x="1023734" y="144017"/>
                </a:lnTo>
                <a:lnTo>
                  <a:pt x="983248" y="155335"/>
                </a:lnTo>
                <a:lnTo>
                  <a:pt x="950187" y="186199"/>
                </a:lnTo>
                <a:lnTo>
                  <a:pt x="927895" y="231977"/>
                </a:lnTo>
                <a:lnTo>
                  <a:pt x="919721" y="288035"/>
                </a:lnTo>
                <a:lnTo>
                  <a:pt x="911547" y="231977"/>
                </a:lnTo>
                <a:lnTo>
                  <a:pt x="889255" y="186199"/>
                </a:lnTo>
                <a:lnTo>
                  <a:pt x="856193" y="155335"/>
                </a:lnTo>
                <a:lnTo>
                  <a:pt x="815708" y="144017"/>
                </a:lnTo>
                <a:lnTo>
                  <a:pt x="104012" y="144017"/>
                </a:lnTo>
                <a:lnTo>
                  <a:pt x="63527" y="132700"/>
                </a:lnTo>
                <a:lnTo>
                  <a:pt x="30465" y="101836"/>
                </a:lnTo>
                <a:lnTo>
                  <a:pt x="8174" y="56058"/>
                </a:lnTo>
                <a:lnTo>
                  <a:pt x="0" y="0"/>
                </a:lnTo>
              </a:path>
            </a:pathLst>
          </a:custGeom>
          <a:ln w="9525">
            <a:solidFill>
              <a:srgbClr val="0070C0"/>
            </a:solidFill>
          </a:ln>
        </p:spPr>
        <p:txBody>
          <a:bodyPr wrap="square" lIns="0" tIns="0" rIns="0" bIns="0" rtlCol="0"/>
          <a:lstStyle/>
          <a:p>
            <a:endParaRPr sz="1350"/>
          </a:p>
        </p:txBody>
      </p:sp>
      <p:sp>
        <p:nvSpPr>
          <p:cNvPr id="142" name="object 142"/>
          <p:cNvSpPr txBox="1"/>
          <p:nvPr/>
        </p:nvSpPr>
        <p:spPr>
          <a:xfrm>
            <a:off x="6252755" y="4562642"/>
            <a:ext cx="872966" cy="415498"/>
          </a:xfrm>
          <a:prstGeom prst="rect">
            <a:avLst/>
          </a:prstGeom>
        </p:spPr>
        <p:txBody>
          <a:bodyPr vert="horz" wrap="square" lIns="0" tIns="0" rIns="0" bIns="0" rtlCol="0">
            <a:spAutoFit/>
          </a:bodyPr>
          <a:lstStyle/>
          <a:p>
            <a:pPr marL="9525" marR="3810" indent="94773"/>
            <a:r>
              <a:rPr sz="1350" spc="-113" dirty="0">
                <a:latin typeface="Arial"/>
                <a:cs typeface="Arial"/>
              </a:rPr>
              <a:t>End </a:t>
            </a:r>
            <a:r>
              <a:rPr sz="1350" spc="-83" dirty="0">
                <a:latin typeface="Arial"/>
                <a:cs typeface="Arial"/>
              </a:rPr>
              <a:t>User  Ap</a:t>
            </a:r>
            <a:r>
              <a:rPr sz="1350" spc="-45" dirty="0">
                <a:latin typeface="Arial"/>
                <a:cs typeface="Arial"/>
              </a:rPr>
              <a:t>p</a:t>
            </a:r>
            <a:r>
              <a:rPr sz="1350" spc="4" dirty="0">
                <a:latin typeface="Arial"/>
                <a:cs typeface="Arial"/>
              </a:rPr>
              <a:t>li</a:t>
            </a:r>
            <a:r>
              <a:rPr sz="1350" spc="-120" dirty="0">
                <a:latin typeface="Arial"/>
                <a:cs typeface="Arial"/>
              </a:rPr>
              <a:t>c</a:t>
            </a:r>
            <a:r>
              <a:rPr sz="1350" spc="-116" dirty="0">
                <a:latin typeface="Arial"/>
                <a:cs typeface="Arial"/>
              </a:rPr>
              <a:t>a</a:t>
            </a:r>
            <a:r>
              <a:rPr sz="1350" spc="71" dirty="0">
                <a:latin typeface="Arial"/>
                <a:cs typeface="Arial"/>
              </a:rPr>
              <a:t>t</a:t>
            </a:r>
            <a:r>
              <a:rPr sz="1350" spc="4" dirty="0">
                <a:latin typeface="Arial"/>
                <a:cs typeface="Arial"/>
              </a:rPr>
              <a:t>i</a:t>
            </a:r>
            <a:r>
              <a:rPr sz="1350" spc="-45" dirty="0">
                <a:latin typeface="Arial"/>
                <a:cs typeface="Arial"/>
              </a:rPr>
              <a:t>on</a:t>
            </a:r>
            <a:r>
              <a:rPr sz="1350" spc="-150" dirty="0">
                <a:latin typeface="Arial"/>
                <a:cs typeface="Arial"/>
              </a:rPr>
              <a:t>s</a:t>
            </a:r>
            <a:endParaRPr sz="1350">
              <a:latin typeface="Arial"/>
              <a:cs typeface="Arial"/>
            </a:endParaRPr>
          </a:p>
        </p:txBody>
      </p:sp>
      <p:graphicFrame>
        <p:nvGraphicFramePr>
          <p:cNvPr id="143" name="object 143"/>
          <p:cNvGraphicFramePr>
            <a:graphicFrameLocks noGrp="1"/>
          </p:cNvGraphicFramePr>
          <p:nvPr>
            <p:extLst>
              <p:ext uri="{D42A27DB-BD31-4B8C-83A1-F6EECF244321}">
                <p14:modId xmlns:p14="http://schemas.microsoft.com/office/powerpoint/2010/main" val="1406026840"/>
              </p:ext>
            </p:extLst>
          </p:nvPr>
        </p:nvGraphicFramePr>
        <p:xfrm>
          <a:off x="6351992" y="1821580"/>
          <a:ext cx="989370" cy="1048053"/>
        </p:xfrm>
        <a:graphic>
          <a:graphicData uri="http://schemas.openxmlformats.org/drawingml/2006/table">
            <a:tbl>
              <a:tblPr firstRow="1" bandRow="1">
                <a:tableStyleId>{2D5ABB26-0587-4C30-8999-92F81FD0307C}</a:tableStyleId>
              </a:tblPr>
              <a:tblGrid>
                <a:gridCol w="64294">
                  <a:extLst>
                    <a:ext uri="{9D8B030D-6E8A-4147-A177-3AD203B41FA5}">
                      <a16:colId xmlns:a16="http://schemas.microsoft.com/office/drawing/2014/main" val="20000"/>
                    </a:ext>
                  </a:extLst>
                </a:gridCol>
                <a:gridCol w="228592">
                  <a:extLst>
                    <a:ext uri="{9D8B030D-6E8A-4147-A177-3AD203B41FA5}">
                      <a16:colId xmlns:a16="http://schemas.microsoft.com/office/drawing/2014/main" val="20001"/>
                    </a:ext>
                  </a:extLst>
                </a:gridCol>
                <a:gridCol w="228591">
                  <a:extLst>
                    <a:ext uri="{9D8B030D-6E8A-4147-A177-3AD203B41FA5}">
                      <a16:colId xmlns:a16="http://schemas.microsoft.com/office/drawing/2014/main" val="20002"/>
                    </a:ext>
                  </a:extLst>
                </a:gridCol>
                <a:gridCol w="285738">
                  <a:extLst>
                    <a:ext uri="{9D8B030D-6E8A-4147-A177-3AD203B41FA5}">
                      <a16:colId xmlns:a16="http://schemas.microsoft.com/office/drawing/2014/main" val="20003"/>
                    </a:ext>
                  </a:extLst>
                </a:gridCol>
                <a:gridCol w="182155">
                  <a:extLst>
                    <a:ext uri="{9D8B030D-6E8A-4147-A177-3AD203B41FA5}">
                      <a16:colId xmlns:a16="http://schemas.microsoft.com/office/drawing/2014/main" val="20004"/>
                    </a:ext>
                  </a:extLst>
                </a:gridCol>
              </a:tblGrid>
              <a:tr h="205740">
                <a:tc>
                  <a:txBody>
                    <a:bodyPr/>
                    <a:lstStyle/>
                    <a:p>
                      <a:endParaRPr sz="1400">
                        <a:latin typeface="Arial"/>
                        <a:cs typeface="Arial"/>
                      </a:endParaRPr>
                    </a:p>
                  </a:txBody>
                  <a:tcPr marL="0" marR="0" marT="0" marB="0">
                    <a:lnR w="9525">
                      <a:solidFill>
                        <a:srgbClr val="46AAC5"/>
                      </a:solidFill>
                      <a:prstDash val="solid"/>
                    </a:lnR>
                    <a:lnB w="9524">
                      <a:solidFill>
                        <a:srgbClr val="EEECE1"/>
                      </a:solidFill>
                      <a:prstDash val="solid"/>
                    </a:lnB>
                  </a:tcPr>
                </a:tc>
                <a:tc>
                  <a:txBody>
                    <a:bodyPr/>
                    <a:lstStyle/>
                    <a:p>
                      <a:endParaRPr sz="1400">
                        <a:latin typeface="Arial"/>
                        <a:cs typeface="Arial"/>
                      </a:endParaRPr>
                    </a:p>
                  </a:txBody>
                  <a:tcPr marL="0" marR="0" marT="0" marB="0">
                    <a:lnL w="9525">
                      <a:solidFill>
                        <a:srgbClr val="46AAC5"/>
                      </a:solidFill>
                      <a:prstDash val="solid"/>
                    </a:lnL>
                    <a:lnR w="9525">
                      <a:solidFill>
                        <a:srgbClr val="46AAC5"/>
                      </a:solidFill>
                      <a:prstDash val="solid"/>
                    </a:lnR>
                    <a:lnT w="9525">
                      <a:solidFill>
                        <a:srgbClr val="46AAC5"/>
                      </a:solidFill>
                      <a:prstDash val="solid"/>
                    </a:lnT>
                    <a:lnB w="9524">
                      <a:solidFill>
                        <a:srgbClr val="EEECE1"/>
                      </a:solidFill>
                      <a:prstDash val="solid"/>
                    </a:lnB>
                  </a:tcPr>
                </a:tc>
                <a:tc>
                  <a:txBody>
                    <a:bodyPr/>
                    <a:lstStyle/>
                    <a:p>
                      <a:endParaRPr sz="1400">
                        <a:latin typeface="Arial"/>
                        <a:cs typeface="Arial"/>
                      </a:endParaRPr>
                    </a:p>
                  </a:txBody>
                  <a:tcPr marL="0" marR="0" marT="0" marB="0">
                    <a:lnL w="9525">
                      <a:solidFill>
                        <a:srgbClr val="46AAC5"/>
                      </a:solidFill>
                      <a:prstDash val="solid"/>
                    </a:lnL>
                    <a:lnR w="9525">
                      <a:solidFill>
                        <a:srgbClr val="46AAC5"/>
                      </a:solidFill>
                      <a:prstDash val="solid"/>
                    </a:lnR>
                    <a:lnT w="9525">
                      <a:solidFill>
                        <a:srgbClr val="46AAC5"/>
                      </a:solidFill>
                      <a:prstDash val="solid"/>
                    </a:lnT>
                    <a:lnB w="9524">
                      <a:solidFill>
                        <a:srgbClr val="EEECE1"/>
                      </a:solidFill>
                      <a:prstDash val="solid"/>
                    </a:lnB>
                  </a:tcPr>
                </a:tc>
                <a:tc>
                  <a:txBody>
                    <a:bodyPr/>
                    <a:lstStyle/>
                    <a:p>
                      <a:endParaRPr sz="1400">
                        <a:latin typeface="Arial"/>
                        <a:cs typeface="Arial"/>
                      </a:endParaRPr>
                    </a:p>
                  </a:txBody>
                  <a:tcPr marL="0" marR="0" marT="0" marB="0">
                    <a:lnL w="9525">
                      <a:solidFill>
                        <a:srgbClr val="46AAC5"/>
                      </a:solidFill>
                      <a:prstDash val="solid"/>
                    </a:lnL>
                    <a:lnR w="9525">
                      <a:solidFill>
                        <a:srgbClr val="46AAC5"/>
                      </a:solidFill>
                      <a:prstDash val="solid"/>
                    </a:lnR>
                    <a:lnT w="9525">
                      <a:solidFill>
                        <a:srgbClr val="46AAC5"/>
                      </a:solidFill>
                      <a:prstDash val="solid"/>
                    </a:lnT>
                    <a:lnB w="9524">
                      <a:solidFill>
                        <a:srgbClr val="EEECE1"/>
                      </a:solidFill>
                      <a:prstDash val="solid"/>
                    </a:lnB>
                  </a:tcPr>
                </a:tc>
                <a:tc>
                  <a:txBody>
                    <a:bodyPr/>
                    <a:lstStyle/>
                    <a:p>
                      <a:endParaRPr sz="1400">
                        <a:latin typeface="Arial"/>
                        <a:cs typeface="Arial"/>
                      </a:endParaRPr>
                    </a:p>
                  </a:txBody>
                  <a:tcPr marL="0" marR="0" marT="0" marB="0">
                    <a:lnL w="9525">
                      <a:solidFill>
                        <a:srgbClr val="46AAC5"/>
                      </a:solidFill>
                      <a:prstDash val="solid"/>
                    </a:lnL>
                    <a:lnR w="9525">
                      <a:solidFill>
                        <a:srgbClr val="46AAC5"/>
                      </a:solidFill>
                      <a:prstDash val="solid"/>
                    </a:lnR>
                    <a:lnT w="9525">
                      <a:solidFill>
                        <a:srgbClr val="46AAC5"/>
                      </a:solidFill>
                      <a:prstDash val="solid"/>
                    </a:lnT>
                    <a:lnB w="9524">
                      <a:solidFill>
                        <a:srgbClr val="EEECE1"/>
                      </a:solidFill>
                      <a:prstDash val="solid"/>
                    </a:lnB>
                  </a:tcPr>
                </a:tc>
                <a:extLst>
                  <a:ext uri="{0D108BD9-81ED-4DB2-BD59-A6C34878D82A}">
                    <a16:rowId xmlns:a16="http://schemas.microsoft.com/office/drawing/2014/main" val="10000"/>
                  </a:ext>
                </a:extLst>
              </a:tr>
              <a:tr h="205740">
                <a:tc>
                  <a:txBody>
                    <a:bodyPr/>
                    <a:lstStyle/>
                    <a:p>
                      <a:endParaRPr sz="1400">
                        <a:latin typeface="Arial"/>
                        <a:cs typeface="Arial"/>
                      </a:endParaRPr>
                    </a:p>
                  </a:txBody>
                  <a:tcPr marL="0" marR="0" marT="0" marB="0">
                    <a:lnL w="9524">
                      <a:solidFill>
                        <a:srgbClr val="EEECE1"/>
                      </a:solidFill>
                      <a:prstDash val="solid"/>
                    </a:lnL>
                    <a:lnR w="9525">
                      <a:solidFill>
                        <a:srgbClr val="46AAC5"/>
                      </a:solidFill>
                      <a:prstDash val="solid"/>
                    </a:lnR>
                    <a:lnT w="9524">
                      <a:solidFill>
                        <a:srgbClr val="EEECE1"/>
                      </a:solidFill>
                      <a:prstDash val="solid"/>
                    </a:lnT>
                  </a:tcPr>
                </a:tc>
                <a:tc>
                  <a:txBody>
                    <a:bodyPr/>
                    <a:lstStyle/>
                    <a:p>
                      <a:pPr marL="24765">
                        <a:lnSpc>
                          <a:spcPts val="590"/>
                        </a:lnSpc>
                      </a:pPr>
                      <a:r>
                        <a:rPr sz="400" spc="10" dirty="0">
                          <a:solidFill>
                            <a:srgbClr val="000080"/>
                          </a:solidFill>
                          <a:latin typeface="Times New Roman"/>
                          <a:cs typeface="Times New Roman"/>
                        </a:rPr>
                        <a:t>Productt</a:t>
                      </a:r>
                      <a:endParaRPr sz="400">
                        <a:latin typeface="Times New Roman"/>
                        <a:cs typeface="Times New Roman"/>
                      </a:endParaRPr>
                    </a:p>
                  </a:txBody>
                  <a:tcPr marL="0" marR="0" marT="0" marB="0">
                    <a:lnL w="9525">
                      <a:solidFill>
                        <a:srgbClr val="46AAC5"/>
                      </a:solidFill>
                      <a:prstDash val="solid"/>
                    </a:lnL>
                    <a:lnR w="9525">
                      <a:solidFill>
                        <a:srgbClr val="46AAC5"/>
                      </a:solidFill>
                      <a:prstDash val="solid"/>
                    </a:lnR>
                    <a:lnT w="9524">
                      <a:solidFill>
                        <a:srgbClr val="EEECE1"/>
                      </a:solidFill>
                      <a:prstDash val="solid"/>
                    </a:lnT>
                    <a:lnB w="9525">
                      <a:solidFill>
                        <a:srgbClr val="FFFFFF"/>
                      </a:solidFill>
                      <a:prstDash val="solid"/>
                    </a:lnB>
                  </a:tcPr>
                </a:tc>
                <a:tc>
                  <a:txBody>
                    <a:bodyPr/>
                    <a:lstStyle/>
                    <a:p>
                      <a:pPr marL="20320" algn="ctr">
                        <a:lnSpc>
                          <a:spcPts val="590"/>
                        </a:lnSpc>
                      </a:pPr>
                      <a:r>
                        <a:rPr sz="400" spc="15" dirty="0">
                          <a:solidFill>
                            <a:srgbClr val="000080"/>
                          </a:solidFill>
                          <a:latin typeface="Times New Roman"/>
                          <a:cs typeface="Times New Roman"/>
                        </a:rPr>
                        <a:t>Time1</a:t>
                      </a:r>
                      <a:endParaRPr sz="400">
                        <a:latin typeface="Times New Roman"/>
                        <a:cs typeface="Times New Roman"/>
                      </a:endParaRPr>
                    </a:p>
                  </a:txBody>
                  <a:tcPr marL="0" marR="0" marT="0" marB="0">
                    <a:lnL w="9525">
                      <a:solidFill>
                        <a:srgbClr val="46AAC5"/>
                      </a:solidFill>
                      <a:prstDash val="solid"/>
                    </a:lnL>
                    <a:lnR w="9525">
                      <a:solidFill>
                        <a:srgbClr val="46AAC5"/>
                      </a:solidFill>
                      <a:prstDash val="solid"/>
                    </a:lnR>
                    <a:lnT w="9524">
                      <a:solidFill>
                        <a:srgbClr val="EEECE1"/>
                      </a:solidFill>
                      <a:prstDash val="solid"/>
                    </a:lnT>
                    <a:lnB w="9525">
                      <a:solidFill>
                        <a:srgbClr val="FFFFFF"/>
                      </a:solidFill>
                      <a:prstDash val="solid"/>
                    </a:lnB>
                  </a:tcPr>
                </a:tc>
                <a:tc>
                  <a:txBody>
                    <a:bodyPr/>
                    <a:lstStyle/>
                    <a:p>
                      <a:pPr marL="66040">
                        <a:lnSpc>
                          <a:spcPts val="590"/>
                        </a:lnSpc>
                      </a:pPr>
                      <a:r>
                        <a:rPr sz="400" spc="10" dirty="0">
                          <a:solidFill>
                            <a:srgbClr val="000080"/>
                          </a:solidFill>
                          <a:latin typeface="Times New Roman"/>
                          <a:cs typeface="Times New Roman"/>
                        </a:rPr>
                        <a:t>Value1</a:t>
                      </a:r>
                      <a:endParaRPr sz="400">
                        <a:latin typeface="Times New Roman"/>
                        <a:cs typeface="Times New Roman"/>
                      </a:endParaRPr>
                    </a:p>
                  </a:txBody>
                  <a:tcPr marL="0" marR="0" marT="0" marB="0">
                    <a:lnL w="9525">
                      <a:solidFill>
                        <a:srgbClr val="46AAC5"/>
                      </a:solidFill>
                      <a:prstDash val="solid"/>
                    </a:lnL>
                    <a:lnR w="9525">
                      <a:solidFill>
                        <a:srgbClr val="46AAC5"/>
                      </a:solidFill>
                      <a:prstDash val="solid"/>
                    </a:lnR>
                    <a:lnT w="9524">
                      <a:solidFill>
                        <a:srgbClr val="EEECE1"/>
                      </a:solidFill>
                      <a:prstDash val="solid"/>
                    </a:lnT>
                    <a:lnB w="9525">
                      <a:solidFill>
                        <a:srgbClr val="FFFFFF"/>
                      </a:solidFill>
                      <a:prstDash val="solid"/>
                    </a:lnB>
                  </a:tcPr>
                </a:tc>
                <a:tc>
                  <a:txBody>
                    <a:bodyPr/>
                    <a:lstStyle/>
                    <a:p>
                      <a:pPr marR="5080" algn="ctr">
                        <a:lnSpc>
                          <a:spcPts val="590"/>
                        </a:lnSpc>
                      </a:pPr>
                      <a:r>
                        <a:rPr sz="400" spc="-5" dirty="0">
                          <a:solidFill>
                            <a:srgbClr val="000080"/>
                          </a:solidFill>
                          <a:latin typeface="Times New Roman"/>
                          <a:cs typeface="Times New Roman"/>
                        </a:rPr>
                        <a:t>V</a:t>
                      </a:r>
                      <a:r>
                        <a:rPr sz="400" dirty="0">
                          <a:solidFill>
                            <a:srgbClr val="000080"/>
                          </a:solidFill>
                          <a:latin typeface="Times New Roman"/>
                          <a:cs typeface="Times New Roman"/>
                        </a:rPr>
                        <a:t>a</a:t>
                      </a:r>
                      <a:r>
                        <a:rPr sz="400" spc="-5" dirty="0">
                          <a:solidFill>
                            <a:srgbClr val="000080"/>
                          </a:solidFill>
                          <a:latin typeface="Times New Roman"/>
                          <a:cs typeface="Times New Roman"/>
                        </a:rPr>
                        <a:t>l</a:t>
                      </a:r>
                      <a:r>
                        <a:rPr sz="400" dirty="0">
                          <a:solidFill>
                            <a:srgbClr val="000080"/>
                          </a:solidFill>
                          <a:latin typeface="Times New Roman"/>
                          <a:cs typeface="Times New Roman"/>
                        </a:rPr>
                        <a:t>u</a:t>
                      </a:r>
                      <a:r>
                        <a:rPr sz="400" spc="-10" dirty="0">
                          <a:solidFill>
                            <a:srgbClr val="000080"/>
                          </a:solidFill>
                          <a:latin typeface="Times New Roman"/>
                          <a:cs typeface="Times New Roman"/>
                        </a:rPr>
                        <a:t>e</a:t>
                      </a:r>
                      <a:r>
                        <a:rPr sz="400" dirty="0">
                          <a:solidFill>
                            <a:srgbClr val="000080"/>
                          </a:solidFill>
                          <a:latin typeface="Times New Roman"/>
                          <a:cs typeface="Times New Roman"/>
                        </a:rPr>
                        <a:t>11</a:t>
                      </a:r>
                      <a:endParaRPr sz="400">
                        <a:latin typeface="Times New Roman"/>
                        <a:cs typeface="Times New Roman"/>
                      </a:endParaRPr>
                    </a:p>
                  </a:txBody>
                  <a:tcPr marL="0" marR="0" marT="0" marB="0">
                    <a:lnL w="9525">
                      <a:solidFill>
                        <a:srgbClr val="46AAC5"/>
                      </a:solidFill>
                      <a:prstDash val="solid"/>
                    </a:lnL>
                    <a:lnR w="9525">
                      <a:solidFill>
                        <a:srgbClr val="46AAC5"/>
                      </a:solidFill>
                      <a:prstDash val="solid"/>
                    </a:lnR>
                    <a:lnT w="9524">
                      <a:solidFill>
                        <a:srgbClr val="EEECE1"/>
                      </a:solidFill>
                      <a:prstDash val="solid"/>
                    </a:lnT>
                    <a:lnB w="9525">
                      <a:solidFill>
                        <a:srgbClr val="FFFFFF"/>
                      </a:solidFill>
                      <a:prstDash val="solid"/>
                    </a:lnB>
                  </a:tcPr>
                </a:tc>
                <a:extLst>
                  <a:ext uri="{0D108BD9-81ED-4DB2-BD59-A6C34878D82A}">
                    <a16:rowId xmlns:a16="http://schemas.microsoft.com/office/drawing/2014/main" val="10001"/>
                  </a:ext>
                </a:extLst>
              </a:tr>
              <a:tr h="225606">
                <a:tc>
                  <a:txBody>
                    <a:bodyPr/>
                    <a:lstStyle/>
                    <a:p>
                      <a:endParaRPr sz="400">
                        <a:latin typeface="Times New Roman"/>
                        <a:cs typeface="Times New Roman"/>
                      </a:endParaRPr>
                    </a:p>
                  </a:txBody>
                  <a:tcPr marL="0" marR="0" marT="0" marB="0">
                    <a:lnL w="9524">
                      <a:solidFill>
                        <a:srgbClr val="EEECE1"/>
                      </a:solidFill>
                      <a:prstDash val="solid"/>
                    </a:lnL>
                    <a:lnR w="9525">
                      <a:solidFill>
                        <a:srgbClr val="46AAC5"/>
                      </a:solidFill>
                      <a:prstDash val="solid"/>
                    </a:lnR>
                  </a:tcPr>
                </a:tc>
                <a:tc>
                  <a:txBody>
                    <a:bodyPr/>
                    <a:lstStyle/>
                    <a:p>
                      <a:pPr marL="24765" marR="14604">
                        <a:lnSpc>
                          <a:spcPts val="969"/>
                        </a:lnSpc>
                        <a:spcBef>
                          <a:spcPts val="50"/>
                        </a:spcBef>
                      </a:pPr>
                      <a:r>
                        <a:rPr sz="400" spc="-5" dirty="0">
                          <a:solidFill>
                            <a:srgbClr val="000080"/>
                          </a:solidFill>
                          <a:latin typeface="Times New Roman"/>
                          <a:cs typeface="Times New Roman"/>
                        </a:rPr>
                        <a:t>Pro</a:t>
                      </a:r>
                      <a:r>
                        <a:rPr sz="400" dirty="0">
                          <a:solidFill>
                            <a:srgbClr val="000080"/>
                          </a:solidFill>
                          <a:latin typeface="Times New Roman"/>
                          <a:cs typeface="Times New Roman"/>
                        </a:rPr>
                        <a:t>du</a:t>
                      </a:r>
                      <a:r>
                        <a:rPr sz="400" spc="-10" dirty="0">
                          <a:solidFill>
                            <a:srgbClr val="000080"/>
                          </a:solidFill>
                          <a:latin typeface="Times New Roman"/>
                          <a:cs typeface="Times New Roman"/>
                        </a:rPr>
                        <a:t>c</a:t>
                      </a:r>
                      <a:r>
                        <a:rPr sz="400" dirty="0">
                          <a:solidFill>
                            <a:srgbClr val="000080"/>
                          </a:solidFill>
                          <a:latin typeface="Times New Roman"/>
                          <a:cs typeface="Times New Roman"/>
                        </a:rPr>
                        <a:t>t2  </a:t>
                      </a:r>
                      <a:r>
                        <a:rPr sz="400" spc="-5" dirty="0">
                          <a:solidFill>
                            <a:srgbClr val="000080"/>
                          </a:solidFill>
                          <a:latin typeface="Times New Roman"/>
                          <a:cs typeface="Times New Roman"/>
                        </a:rPr>
                        <a:t>Pro</a:t>
                      </a:r>
                      <a:r>
                        <a:rPr sz="400" dirty="0">
                          <a:solidFill>
                            <a:srgbClr val="000080"/>
                          </a:solidFill>
                          <a:latin typeface="Times New Roman"/>
                          <a:cs typeface="Times New Roman"/>
                        </a:rPr>
                        <a:t>du</a:t>
                      </a:r>
                      <a:r>
                        <a:rPr sz="400" spc="-10" dirty="0">
                          <a:solidFill>
                            <a:srgbClr val="000080"/>
                          </a:solidFill>
                          <a:latin typeface="Times New Roman"/>
                          <a:cs typeface="Times New Roman"/>
                        </a:rPr>
                        <a:t>c</a:t>
                      </a:r>
                      <a:r>
                        <a:rPr sz="400" dirty="0">
                          <a:solidFill>
                            <a:srgbClr val="000080"/>
                          </a:solidFill>
                          <a:latin typeface="Times New Roman"/>
                          <a:cs typeface="Times New Roman"/>
                        </a:rPr>
                        <a:t>t3</a:t>
                      </a:r>
                      <a:endParaRPr sz="400">
                        <a:latin typeface="Times New Roman"/>
                        <a:cs typeface="Times New Roman"/>
                      </a:endParaRPr>
                    </a:p>
                  </a:txBody>
                  <a:tcPr marL="0" marR="0" marT="4763" marB="0">
                    <a:lnL w="9525">
                      <a:solidFill>
                        <a:srgbClr val="46AAC5"/>
                      </a:solidFill>
                      <a:prstDash val="solid"/>
                    </a:lnL>
                    <a:lnR w="9525">
                      <a:solidFill>
                        <a:srgbClr val="46AAC5"/>
                      </a:solidFill>
                      <a:prstDash val="solid"/>
                    </a:lnR>
                    <a:lnT w="9525">
                      <a:solidFill>
                        <a:srgbClr val="FFFFFF"/>
                      </a:solidFill>
                      <a:prstDash val="solid"/>
                    </a:lnT>
                    <a:lnB w="9525">
                      <a:solidFill>
                        <a:srgbClr val="FFFFFF"/>
                      </a:solidFill>
                      <a:prstDash val="solid"/>
                    </a:lnB>
                  </a:tcPr>
                </a:tc>
                <a:tc>
                  <a:txBody>
                    <a:bodyPr/>
                    <a:lstStyle/>
                    <a:p>
                      <a:pPr marL="68580" marR="40640">
                        <a:lnSpc>
                          <a:spcPts val="969"/>
                        </a:lnSpc>
                        <a:spcBef>
                          <a:spcPts val="50"/>
                        </a:spcBef>
                      </a:pPr>
                      <a:r>
                        <a:rPr sz="400" spc="-10" dirty="0">
                          <a:solidFill>
                            <a:srgbClr val="000080"/>
                          </a:solidFill>
                          <a:latin typeface="Times New Roman"/>
                          <a:cs typeface="Times New Roman"/>
                        </a:rPr>
                        <a:t>T</a:t>
                      </a:r>
                      <a:r>
                        <a:rPr sz="400" dirty="0">
                          <a:solidFill>
                            <a:srgbClr val="000080"/>
                          </a:solidFill>
                          <a:latin typeface="Times New Roman"/>
                          <a:cs typeface="Times New Roman"/>
                        </a:rPr>
                        <a:t>i</a:t>
                      </a:r>
                      <a:r>
                        <a:rPr sz="400" spc="-5" dirty="0">
                          <a:solidFill>
                            <a:srgbClr val="000080"/>
                          </a:solidFill>
                          <a:latin typeface="Times New Roman"/>
                          <a:cs typeface="Times New Roman"/>
                        </a:rPr>
                        <a:t>m</a:t>
                      </a:r>
                      <a:r>
                        <a:rPr sz="400" spc="-10" dirty="0">
                          <a:solidFill>
                            <a:srgbClr val="000080"/>
                          </a:solidFill>
                          <a:latin typeface="Times New Roman"/>
                          <a:cs typeface="Times New Roman"/>
                        </a:rPr>
                        <a:t>e</a:t>
                      </a:r>
                      <a:r>
                        <a:rPr sz="400" dirty="0">
                          <a:solidFill>
                            <a:srgbClr val="000080"/>
                          </a:solidFill>
                          <a:latin typeface="Times New Roman"/>
                          <a:cs typeface="Times New Roman"/>
                        </a:rPr>
                        <a:t>2  </a:t>
                      </a:r>
                      <a:r>
                        <a:rPr sz="400" spc="-10" dirty="0">
                          <a:solidFill>
                            <a:srgbClr val="000080"/>
                          </a:solidFill>
                          <a:latin typeface="Times New Roman"/>
                          <a:cs typeface="Times New Roman"/>
                        </a:rPr>
                        <a:t>T</a:t>
                      </a:r>
                      <a:r>
                        <a:rPr sz="400" dirty="0">
                          <a:solidFill>
                            <a:srgbClr val="000080"/>
                          </a:solidFill>
                          <a:latin typeface="Times New Roman"/>
                          <a:cs typeface="Times New Roman"/>
                        </a:rPr>
                        <a:t>i</a:t>
                      </a:r>
                      <a:r>
                        <a:rPr sz="400" spc="-5" dirty="0">
                          <a:solidFill>
                            <a:srgbClr val="000080"/>
                          </a:solidFill>
                          <a:latin typeface="Times New Roman"/>
                          <a:cs typeface="Times New Roman"/>
                        </a:rPr>
                        <a:t>m</a:t>
                      </a:r>
                      <a:r>
                        <a:rPr sz="400" spc="-10" dirty="0">
                          <a:solidFill>
                            <a:srgbClr val="000080"/>
                          </a:solidFill>
                          <a:latin typeface="Times New Roman"/>
                          <a:cs typeface="Times New Roman"/>
                        </a:rPr>
                        <a:t>e</a:t>
                      </a:r>
                      <a:r>
                        <a:rPr sz="400" dirty="0">
                          <a:solidFill>
                            <a:srgbClr val="000080"/>
                          </a:solidFill>
                          <a:latin typeface="Times New Roman"/>
                          <a:cs typeface="Times New Roman"/>
                        </a:rPr>
                        <a:t>3</a:t>
                      </a:r>
                      <a:endParaRPr sz="400">
                        <a:latin typeface="Times New Roman"/>
                        <a:cs typeface="Times New Roman"/>
                      </a:endParaRPr>
                    </a:p>
                  </a:txBody>
                  <a:tcPr marL="0" marR="0" marT="4763" marB="0">
                    <a:lnL w="9525">
                      <a:solidFill>
                        <a:srgbClr val="46AAC5"/>
                      </a:solidFill>
                      <a:prstDash val="solid"/>
                    </a:lnL>
                    <a:lnR w="9525">
                      <a:solidFill>
                        <a:srgbClr val="46AAC5"/>
                      </a:solidFill>
                      <a:prstDash val="solid"/>
                    </a:lnR>
                    <a:lnT w="9525">
                      <a:solidFill>
                        <a:srgbClr val="FFFFFF"/>
                      </a:solidFill>
                      <a:prstDash val="solid"/>
                    </a:lnT>
                    <a:lnB w="9525">
                      <a:solidFill>
                        <a:srgbClr val="FFFFFF"/>
                      </a:solidFill>
                      <a:prstDash val="solid"/>
                    </a:lnB>
                  </a:tcPr>
                </a:tc>
                <a:tc>
                  <a:txBody>
                    <a:bodyPr/>
                    <a:lstStyle/>
                    <a:p>
                      <a:pPr marL="66040" marR="100330">
                        <a:lnSpc>
                          <a:spcPts val="969"/>
                        </a:lnSpc>
                        <a:spcBef>
                          <a:spcPts val="50"/>
                        </a:spcBef>
                      </a:pPr>
                      <a:r>
                        <a:rPr sz="400" spc="-5" dirty="0">
                          <a:solidFill>
                            <a:srgbClr val="000080"/>
                          </a:solidFill>
                          <a:latin typeface="Times New Roman"/>
                          <a:cs typeface="Times New Roman"/>
                        </a:rPr>
                        <a:t>V</a:t>
                      </a:r>
                      <a:r>
                        <a:rPr sz="400" dirty="0">
                          <a:solidFill>
                            <a:srgbClr val="000080"/>
                          </a:solidFill>
                          <a:latin typeface="Times New Roman"/>
                          <a:cs typeface="Times New Roman"/>
                        </a:rPr>
                        <a:t>a</a:t>
                      </a:r>
                      <a:r>
                        <a:rPr sz="400" spc="-5" dirty="0">
                          <a:solidFill>
                            <a:srgbClr val="000080"/>
                          </a:solidFill>
                          <a:latin typeface="Times New Roman"/>
                          <a:cs typeface="Times New Roman"/>
                        </a:rPr>
                        <a:t>l</a:t>
                      </a:r>
                      <a:r>
                        <a:rPr sz="400" dirty="0">
                          <a:solidFill>
                            <a:srgbClr val="000080"/>
                          </a:solidFill>
                          <a:latin typeface="Times New Roman"/>
                          <a:cs typeface="Times New Roman"/>
                        </a:rPr>
                        <a:t>u</a:t>
                      </a:r>
                      <a:r>
                        <a:rPr sz="400" spc="-10" dirty="0">
                          <a:solidFill>
                            <a:srgbClr val="000080"/>
                          </a:solidFill>
                          <a:latin typeface="Times New Roman"/>
                          <a:cs typeface="Times New Roman"/>
                        </a:rPr>
                        <a:t>e2  </a:t>
                      </a:r>
                      <a:r>
                        <a:rPr sz="400" spc="-5" dirty="0">
                          <a:solidFill>
                            <a:srgbClr val="000080"/>
                          </a:solidFill>
                          <a:latin typeface="Times New Roman"/>
                          <a:cs typeface="Times New Roman"/>
                        </a:rPr>
                        <a:t>V</a:t>
                      </a:r>
                      <a:r>
                        <a:rPr sz="400" dirty="0">
                          <a:solidFill>
                            <a:srgbClr val="000080"/>
                          </a:solidFill>
                          <a:latin typeface="Times New Roman"/>
                          <a:cs typeface="Times New Roman"/>
                        </a:rPr>
                        <a:t>a</a:t>
                      </a:r>
                      <a:r>
                        <a:rPr sz="400" spc="-5" dirty="0">
                          <a:solidFill>
                            <a:srgbClr val="000080"/>
                          </a:solidFill>
                          <a:latin typeface="Times New Roman"/>
                          <a:cs typeface="Times New Roman"/>
                        </a:rPr>
                        <a:t>l</a:t>
                      </a:r>
                      <a:r>
                        <a:rPr sz="400" dirty="0">
                          <a:solidFill>
                            <a:srgbClr val="000080"/>
                          </a:solidFill>
                          <a:latin typeface="Times New Roman"/>
                          <a:cs typeface="Times New Roman"/>
                        </a:rPr>
                        <a:t>u</a:t>
                      </a:r>
                      <a:r>
                        <a:rPr sz="400" spc="-10" dirty="0">
                          <a:solidFill>
                            <a:srgbClr val="000080"/>
                          </a:solidFill>
                          <a:latin typeface="Times New Roman"/>
                          <a:cs typeface="Times New Roman"/>
                        </a:rPr>
                        <a:t>e3</a:t>
                      </a:r>
                      <a:endParaRPr sz="400">
                        <a:latin typeface="Times New Roman"/>
                        <a:cs typeface="Times New Roman"/>
                      </a:endParaRPr>
                    </a:p>
                  </a:txBody>
                  <a:tcPr marL="0" marR="0" marT="4763" marB="0">
                    <a:lnL w="9525">
                      <a:solidFill>
                        <a:srgbClr val="46AAC5"/>
                      </a:solidFill>
                      <a:prstDash val="solid"/>
                    </a:lnL>
                    <a:lnR w="9525">
                      <a:solidFill>
                        <a:srgbClr val="46AAC5"/>
                      </a:solidFill>
                      <a:prstDash val="solid"/>
                    </a:lnR>
                    <a:lnT w="9525">
                      <a:solidFill>
                        <a:srgbClr val="FFFFFF"/>
                      </a:solidFill>
                      <a:prstDash val="solid"/>
                    </a:lnT>
                    <a:lnB w="9525">
                      <a:solidFill>
                        <a:srgbClr val="FFFFFF"/>
                      </a:solidFill>
                      <a:prstDash val="solid"/>
                    </a:lnB>
                  </a:tcPr>
                </a:tc>
                <a:tc>
                  <a:txBody>
                    <a:bodyPr/>
                    <a:lstStyle/>
                    <a:p>
                      <a:pPr marR="5080">
                        <a:lnSpc>
                          <a:spcPts val="969"/>
                        </a:lnSpc>
                        <a:spcBef>
                          <a:spcPts val="50"/>
                        </a:spcBef>
                      </a:pPr>
                      <a:r>
                        <a:rPr sz="400" spc="-5" dirty="0">
                          <a:solidFill>
                            <a:srgbClr val="000080"/>
                          </a:solidFill>
                          <a:latin typeface="Times New Roman"/>
                          <a:cs typeface="Times New Roman"/>
                        </a:rPr>
                        <a:t>V</a:t>
                      </a:r>
                      <a:r>
                        <a:rPr sz="400" dirty="0">
                          <a:solidFill>
                            <a:srgbClr val="000080"/>
                          </a:solidFill>
                          <a:latin typeface="Times New Roman"/>
                          <a:cs typeface="Times New Roman"/>
                        </a:rPr>
                        <a:t>a</a:t>
                      </a:r>
                      <a:r>
                        <a:rPr sz="400" spc="-5" dirty="0">
                          <a:solidFill>
                            <a:srgbClr val="000080"/>
                          </a:solidFill>
                          <a:latin typeface="Times New Roman"/>
                          <a:cs typeface="Times New Roman"/>
                        </a:rPr>
                        <a:t>l</a:t>
                      </a:r>
                      <a:r>
                        <a:rPr sz="400" dirty="0">
                          <a:solidFill>
                            <a:srgbClr val="000080"/>
                          </a:solidFill>
                          <a:latin typeface="Times New Roman"/>
                          <a:cs typeface="Times New Roman"/>
                        </a:rPr>
                        <a:t>u</a:t>
                      </a:r>
                      <a:r>
                        <a:rPr sz="400" spc="-10" dirty="0">
                          <a:solidFill>
                            <a:srgbClr val="000080"/>
                          </a:solidFill>
                          <a:latin typeface="Times New Roman"/>
                          <a:cs typeface="Times New Roman"/>
                        </a:rPr>
                        <a:t>e</a:t>
                      </a:r>
                      <a:r>
                        <a:rPr sz="400" dirty="0">
                          <a:solidFill>
                            <a:srgbClr val="000080"/>
                          </a:solidFill>
                          <a:latin typeface="Times New Roman"/>
                          <a:cs typeface="Times New Roman"/>
                        </a:rPr>
                        <a:t>21  </a:t>
                      </a:r>
                      <a:r>
                        <a:rPr sz="400" spc="-5" dirty="0">
                          <a:solidFill>
                            <a:srgbClr val="000080"/>
                          </a:solidFill>
                          <a:latin typeface="Times New Roman"/>
                          <a:cs typeface="Times New Roman"/>
                        </a:rPr>
                        <a:t>V</a:t>
                      </a:r>
                      <a:r>
                        <a:rPr sz="400" dirty="0">
                          <a:solidFill>
                            <a:srgbClr val="000080"/>
                          </a:solidFill>
                          <a:latin typeface="Times New Roman"/>
                          <a:cs typeface="Times New Roman"/>
                        </a:rPr>
                        <a:t>a</a:t>
                      </a:r>
                      <a:r>
                        <a:rPr sz="400" spc="-5" dirty="0">
                          <a:solidFill>
                            <a:srgbClr val="000080"/>
                          </a:solidFill>
                          <a:latin typeface="Times New Roman"/>
                          <a:cs typeface="Times New Roman"/>
                        </a:rPr>
                        <a:t>l</a:t>
                      </a:r>
                      <a:r>
                        <a:rPr sz="400" dirty="0">
                          <a:solidFill>
                            <a:srgbClr val="000080"/>
                          </a:solidFill>
                          <a:latin typeface="Times New Roman"/>
                          <a:cs typeface="Times New Roman"/>
                        </a:rPr>
                        <a:t>u</a:t>
                      </a:r>
                      <a:r>
                        <a:rPr sz="400" spc="-10" dirty="0">
                          <a:solidFill>
                            <a:srgbClr val="000080"/>
                          </a:solidFill>
                          <a:latin typeface="Times New Roman"/>
                          <a:cs typeface="Times New Roman"/>
                        </a:rPr>
                        <a:t>e</a:t>
                      </a:r>
                      <a:r>
                        <a:rPr sz="400" dirty="0">
                          <a:solidFill>
                            <a:srgbClr val="000080"/>
                          </a:solidFill>
                          <a:latin typeface="Times New Roman"/>
                          <a:cs typeface="Times New Roman"/>
                        </a:rPr>
                        <a:t>31</a:t>
                      </a:r>
                      <a:endParaRPr sz="400">
                        <a:latin typeface="Times New Roman"/>
                        <a:cs typeface="Times New Roman"/>
                      </a:endParaRPr>
                    </a:p>
                  </a:txBody>
                  <a:tcPr marL="0" marR="0" marT="4763" marB="0">
                    <a:lnL w="9525">
                      <a:solidFill>
                        <a:srgbClr val="46AAC5"/>
                      </a:solidFill>
                      <a:prstDash val="solid"/>
                    </a:lnL>
                    <a:lnR w="9525">
                      <a:solidFill>
                        <a:srgbClr val="46AAC5"/>
                      </a:solidFill>
                      <a:prstDash val="solid"/>
                    </a:lnR>
                    <a:lnT w="9525">
                      <a:solidFill>
                        <a:srgbClr val="FFFFFF"/>
                      </a:solidFill>
                      <a:prstDash val="solid"/>
                    </a:lnT>
                    <a:lnB w="9525">
                      <a:solidFill>
                        <a:srgbClr val="FFFFFF"/>
                      </a:solidFill>
                      <a:prstDash val="solid"/>
                    </a:lnB>
                  </a:tcPr>
                </a:tc>
                <a:extLst>
                  <a:ext uri="{0D108BD9-81ED-4DB2-BD59-A6C34878D82A}">
                    <a16:rowId xmlns:a16="http://schemas.microsoft.com/office/drawing/2014/main" val="10002"/>
                  </a:ext>
                </a:extLst>
              </a:tr>
              <a:tr h="128445">
                <a:tc>
                  <a:txBody>
                    <a:bodyPr/>
                    <a:lstStyle/>
                    <a:p>
                      <a:endParaRPr sz="400">
                        <a:latin typeface="Times New Roman"/>
                        <a:cs typeface="Times New Roman"/>
                      </a:endParaRPr>
                    </a:p>
                  </a:txBody>
                  <a:tcPr marL="0" marR="0" marT="0" marB="0">
                    <a:lnL w="9524">
                      <a:solidFill>
                        <a:srgbClr val="EEECE1"/>
                      </a:solidFill>
                      <a:prstDash val="solid"/>
                    </a:lnL>
                    <a:lnR w="9525">
                      <a:solidFill>
                        <a:srgbClr val="46AAC5"/>
                      </a:solidFill>
                      <a:prstDash val="solid"/>
                    </a:lnR>
                    <a:lnB w="9524">
                      <a:solidFill>
                        <a:srgbClr val="EEECE1"/>
                      </a:solidFill>
                      <a:prstDash val="solid"/>
                    </a:lnB>
                  </a:tcPr>
                </a:tc>
                <a:tc>
                  <a:txBody>
                    <a:bodyPr/>
                    <a:lstStyle/>
                    <a:p>
                      <a:pPr marL="24765">
                        <a:lnSpc>
                          <a:spcPts val="470"/>
                        </a:lnSpc>
                      </a:pPr>
                      <a:r>
                        <a:rPr sz="400" spc="15" dirty="0">
                          <a:solidFill>
                            <a:srgbClr val="000080"/>
                          </a:solidFill>
                          <a:latin typeface="Times New Roman"/>
                          <a:cs typeface="Times New Roman"/>
                        </a:rPr>
                        <a:t>Product4</a:t>
                      </a:r>
                      <a:endParaRPr sz="400">
                        <a:latin typeface="Times New Roman"/>
                        <a:cs typeface="Times New Roman"/>
                      </a:endParaRPr>
                    </a:p>
                  </a:txBody>
                  <a:tcPr marL="0" marR="0" marT="0" marB="0">
                    <a:lnL w="9525">
                      <a:solidFill>
                        <a:srgbClr val="46AAC5"/>
                      </a:solidFill>
                      <a:prstDash val="solid"/>
                    </a:lnL>
                    <a:lnR w="9525">
                      <a:solidFill>
                        <a:srgbClr val="46AAC5"/>
                      </a:solidFill>
                      <a:prstDash val="solid"/>
                    </a:lnR>
                    <a:lnT w="9525">
                      <a:solidFill>
                        <a:srgbClr val="FFFFFF"/>
                      </a:solidFill>
                      <a:prstDash val="solid"/>
                    </a:lnT>
                    <a:lnB w="9525">
                      <a:solidFill>
                        <a:srgbClr val="46AAC5"/>
                      </a:solidFill>
                      <a:prstDash val="solid"/>
                    </a:lnB>
                  </a:tcPr>
                </a:tc>
                <a:tc>
                  <a:txBody>
                    <a:bodyPr/>
                    <a:lstStyle/>
                    <a:p>
                      <a:pPr marL="20320" algn="ctr">
                        <a:lnSpc>
                          <a:spcPts val="470"/>
                        </a:lnSpc>
                      </a:pPr>
                      <a:r>
                        <a:rPr sz="400" spc="15" dirty="0">
                          <a:solidFill>
                            <a:srgbClr val="000080"/>
                          </a:solidFill>
                          <a:latin typeface="Times New Roman"/>
                          <a:cs typeface="Times New Roman"/>
                        </a:rPr>
                        <a:t>Time4</a:t>
                      </a:r>
                      <a:endParaRPr sz="400">
                        <a:latin typeface="Times New Roman"/>
                        <a:cs typeface="Times New Roman"/>
                      </a:endParaRPr>
                    </a:p>
                  </a:txBody>
                  <a:tcPr marL="0" marR="0" marT="0" marB="0">
                    <a:lnL w="9525">
                      <a:solidFill>
                        <a:srgbClr val="46AAC5"/>
                      </a:solidFill>
                      <a:prstDash val="solid"/>
                    </a:lnL>
                    <a:lnR w="9525">
                      <a:solidFill>
                        <a:srgbClr val="46AAC5"/>
                      </a:solidFill>
                      <a:prstDash val="solid"/>
                    </a:lnR>
                    <a:lnT w="9525">
                      <a:solidFill>
                        <a:srgbClr val="FFFFFF"/>
                      </a:solidFill>
                      <a:prstDash val="solid"/>
                    </a:lnT>
                    <a:lnB w="9525">
                      <a:solidFill>
                        <a:srgbClr val="46AAC5"/>
                      </a:solidFill>
                      <a:prstDash val="solid"/>
                    </a:lnB>
                  </a:tcPr>
                </a:tc>
                <a:tc>
                  <a:txBody>
                    <a:bodyPr/>
                    <a:lstStyle/>
                    <a:p>
                      <a:pPr marL="66040">
                        <a:lnSpc>
                          <a:spcPts val="470"/>
                        </a:lnSpc>
                      </a:pPr>
                      <a:r>
                        <a:rPr sz="400" spc="10" dirty="0">
                          <a:solidFill>
                            <a:srgbClr val="000080"/>
                          </a:solidFill>
                          <a:latin typeface="Times New Roman"/>
                          <a:cs typeface="Times New Roman"/>
                        </a:rPr>
                        <a:t>Value4</a:t>
                      </a:r>
                      <a:endParaRPr sz="400">
                        <a:latin typeface="Times New Roman"/>
                        <a:cs typeface="Times New Roman"/>
                      </a:endParaRPr>
                    </a:p>
                  </a:txBody>
                  <a:tcPr marL="0" marR="0" marT="0" marB="0">
                    <a:lnL w="9525">
                      <a:solidFill>
                        <a:srgbClr val="46AAC5"/>
                      </a:solidFill>
                      <a:prstDash val="solid"/>
                    </a:lnL>
                    <a:lnR w="9525">
                      <a:solidFill>
                        <a:srgbClr val="46AAC5"/>
                      </a:solidFill>
                      <a:prstDash val="solid"/>
                    </a:lnR>
                    <a:lnT w="9525">
                      <a:solidFill>
                        <a:srgbClr val="FFFFFF"/>
                      </a:solidFill>
                      <a:prstDash val="solid"/>
                    </a:lnT>
                    <a:lnB w="9525">
                      <a:solidFill>
                        <a:srgbClr val="46AAC5"/>
                      </a:solidFill>
                      <a:prstDash val="solid"/>
                    </a:lnB>
                  </a:tcPr>
                </a:tc>
                <a:tc>
                  <a:txBody>
                    <a:bodyPr/>
                    <a:lstStyle/>
                    <a:p>
                      <a:pPr marR="5080" algn="ctr">
                        <a:lnSpc>
                          <a:spcPts val="470"/>
                        </a:lnSpc>
                      </a:pPr>
                      <a:r>
                        <a:rPr sz="400" spc="-5" dirty="0">
                          <a:solidFill>
                            <a:srgbClr val="000080"/>
                          </a:solidFill>
                          <a:latin typeface="Times New Roman"/>
                          <a:cs typeface="Times New Roman"/>
                        </a:rPr>
                        <a:t>V</a:t>
                      </a:r>
                      <a:r>
                        <a:rPr sz="400" dirty="0">
                          <a:solidFill>
                            <a:srgbClr val="000080"/>
                          </a:solidFill>
                          <a:latin typeface="Times New Roman"/>
                          <a:cs typeface="Times New Roman"/>
                        </a:rPr>
                        <a:t>a</a:t>
                      </a:r>
                      <a:r>
                        <a:rPr sz="400" spc="-5" dirty="0">
                          <a:solidFill>
                            <a:srgbClr val="000080"/>
                          </a:solidFill>
                          <a:latin typeface="Times New Roman"/>
                          <a:cs typeface="Times New Roman"/>
                        </a:rPr>
                        <a:t>l</a:t>
                      </a:r>
                      <a:r>
                        <a:rPr sz="400" dirty="0">
                          <a:solidFill>
                            <a:srgbClr val="000080"/>
                          </a:solidFill>
                          <a:latin typeface="Times New Roman"/>
                          <a:cs typeface="Times New Roman"/>
                        </a:rPr>
                        <a:t>u</a:t>
                      </a:r>
                      <a:r>
                        <a:rPr sz="400" spc="-10" dirty="0">
                          <a:solidFill>
                            <a:srgbClr val="000080"/>
                          </a:solidFill>
                          <a:latin typeface="Times New Roman"/>
                          <a:cs typeface="Times New Roman"/>
                        </a:rPr>
                        <a:t>e</a:t>
                      </a:r>
                      <a:r>
                        <a:rPr sz="400" dirty="0">
                          <a:solidFill>
                            <a:srgbClr val="000080"/>
                          </a:solidFill>
                          <a:latin typeface="Times New Roman"/>
                          <a:cs typeface="Times New Roman"/>
                        </a:rPr>
                        <a:t>41</a:t>
                      </a:r>
                      <a:endParaRPr sz="400">
                        <a:latin typeface="Times New Roman"/>
                        <a:cs typeface="Times New Roman"/>
                      </a:endParaRPr>
                    </a:p>
                  </a:txBody>
                  <a:tcPr marL="0" marR="0" marT="0" marB="0">
                    <a:lnL w="9525">
                      <a:solidFill>
                        <a:srgbClr val="46AAC5"/>
                      </a:solidFill>
                      <a:prstDash val="solid"/>
                    </a:lnL>
                    <a:lnR w="9525">
                      <a:solidFill>
                        <a:srgbClr val="46AAC5"/>
                      </a:solidFill>
                      <a:prstDash val="solid"/>
                    </a:lnR>
                    <a:lnT w="9525">
                      <a:solidFill>
                        <a:srgbClr val="FFFFFF"/>
                      </a:solidFill>
                      <a:prstDash val="solid"/>
                    </a:lnT>
                    <a:lnB w="9525">
                      <a:solidFill>
                        <a:srgbClr val="46AAC5"/>
                      </a:solidFill>
                      <a:prstDash val="solid"/>
                    </a:lnB>
                  </a:tcPr>
                </a:tc>
                <a:extLst>
                  <a:ext uri="{0D108BD9-81ED-4DB2-BD59-A6C34878D82A}">
                    <a16:rowId xmlns:a16="http://schemas.microsoft.com/office/drawing/2014/main" val="10003"/>
                  </a:ext>
                </a:extLst>
              </a:tr>
            </a:tbl>
          </a:graphicData>
        </a:graphic>
      </p:graphicFrame>
      <p:sp>
        <p:nvSpPr>
          <p:cNvPr id="144" name="object 144"/>
          <p:cNvSpPr txBox="1"/>
          <p:nvPr/>
        </p:nvSpPr>
        <p:spPr>
          <a:xfrm>
            <a:off x="6502477" y="3680260"/>
            <a:ext cx="576739" cy="302006"/>
          </a:xfrm>
          <a:prstGeom prst="rect">
            <a:avLst/>
          </a:prstGeom>
          <a:ln w="9524">
            <a:solidFill>
              <a:srgbClr val="46AAC5"/>
            </a:solidFill>
          </a:ln>
        </p:spPr>
        <p:txBody>
          <a:bodyPr vert="horz" wrap="square" lIns="0" tIns="59055" rIns="0" bIns="0" rtlCol="0">
            <a:spAutoFit/>
          </a:bodyPr>
          <a:lstStyle/>
          <a:p>
            <a:pPr marL="110966" marR="105251" indent="7620" algn="just">
              <a:spcBef>
                <a:spcPts val="465"/>
              </a:spcBef>
            </a:pPr>
            <a:r>
              <a:rPr sz="525" spc="-38" dirty="0">
                <a:solidFill>
                  <a:srgbClr val="17375E"/>
                </a:solidFill>
                <a:latin typeface="Arial"/>
                <a:cs typeface="Arial"/>
              </a:rPr>
              <a:t>Falö </a:t>
            </a:r>
            <a:r>
              <a:rPr sz="525" spc="-19" dirty="0">
                <a:solidFill>
                  <a:srgbClr val="17375E"/>
                </a:solidFill>
                <a:latin typeface="Arial"/>
                <a:cs typeface="Arial"/>
              </a:rPr>
              <a:t>aöldf  </a:t>
            </a:r>
            <a:r>
              <a:rPr sz="525" spc="-15" dirty="0">
                <a:solidFill>
                  <a:srgbClr val="17375E"/>
                </a:solidFill>
                <a:latin typeface="Arial"/>
                <a:cs typeface="Arial"/>
              </a:rPr>
              <a:t>flaöd </a:t>
            </a:r>
            <a:r>
              <a:rPr sz="525" spc="-23" dirty="0">
                <a:solidFill>
                  <a:srgbClr val="17375E"/>
                </a:solidFill>
                <a:latin typeface="Arial"/>
                <a:cs typeface="Arial"/>
              </a:rPr>
              <a:t>aklöd  </a:t>
            </a:r>
            <a:r>
              <a:rPr sz="525" spc="-15" dirty="0">
                <a:solidFill>
                  <a:srgbClr val="17375E"/>
                </a:solidFill>
                <a:latin typeface="Arial"/>
                <a:cs typeface="Arial"/>
              </a:rPr>
              <a:t>falö   </a:t>
            </a:r>
            <a:r>
              <a:rPr sz="525" spc="23" dirty="0">
                <a:solidFill>
                  <a:srgbClr val="17375E"/>
                </a:solidFill>
                <a:latin typeface="Arial"/>
                <a:cs typeface="Arial"/>
              </a:rPr>
              <a:t> </a:t>
            </a:r>
            <a:r>
              <a:rPr sz="525" spc="-26" dirty="0">
                <a:solidFill>
                  <a:srgbClr val="17375E"/>
                </a:solidFill>
                <a:latin typeface="Arial"/>
                <a:cs typeface="Arial"/>
              </a:rPr>
              <a:t>alksdf</a:t>
            </a:r>
            <a:endParaRPr sz="525">
              <a:latin typeface="Arial"/>
              <a:cs typeface="Arial"/>
            </a:endParaRPr>
          </a:p>
        </p:txBody>
      </p:sp>
      <p:sp>
        <p:nvSpPr>
          <p:cNvPr id="145" name="object 145"/>
          <p:cNvSpPr txBox="1"/>
          <p:nvPr/>
        </p:nvSpPr>
        <p:spPr>
          <a:xfrm>
            <a:off x="6363048" y="2460981"/>
            <a:ext cx="1137285" cy="138499"/>
          </a:xfrm>
          <a:prstGeom prst="rect">
            <a:avLst/>
          </a:prstGeom>
        </p:spPr>
        <p:txBody>
          <a:bodyPr vert="horz" wrap="square" lIns="0" tIns="0" rIns="0" bIns="0" rtlCol="0">
            <a:spAutoFit/>
          </a:bodyPr>
          <a:lstStyle/>
          <a:p>
            <a:pPr marL="9525"/>
            <a:r>
              <a:rPr sz="900" i="1" spc="-60" dirty="0">
                <a:solidFill>
                  <a:srgbClr val="17375E"/>
                </a:solidFill>
                <a:latin typeface="Arial"/>
                <a:cs typeface="Arial"/>
              </a:rPr>
              <a:t>Ad </a:t>
            </a:r>
            <a:r>
              <a:rPr sz="900" i="1" spc="-56" dirty="0">
                <a:solidFill>
                  <a:srgbClr val="17375E"/>
                </a:solidFill>
                <a:latin typeface="Arial"/>
                <a:cs typeface="Arial"/>
              </a:rPr>
              <a:t>hoc</a:t>
            </a:r>
            <a:r>
              <a:rPr sz="900" i="1" spc="-49" dirty="0">
                <a:solidFill>
                  <a:srgbClr val="17375E"/>
                </a:solidFill>
                <a:latin typeface="Arial"/>
                <a:cs typeface="Arial"/>
              </a:rPr>
              <a:t> </a:t>
            </a:r>
            <a:r>
              <a:rPr sz="900" i="1" spc="-38" dirty="0">
                <a:solidFill>
                  <a:srgbClr val="17375E"/>
                </a:solidFill>
                <a:latin typeface="Arial"/>
                <a:cs typeface="Arial"/>
              </a:rPr>
              <a:t>Query/Reporting</a:t>
            </a:r>
            <a:endParaRPr sz="900">
              <a:latin typeface="Arial"/>
              <a:cs typeface="Arial"/>
            </a:endParaRPr>
          </a:p>
        </p:txBody>
      </p:sp>
      <p:sp>
        <p:nvSpPr>
          <p:cNvPr id="146" name="object 146"/>
          <p:cNvSpPr txBox="1"/>
          <p:nvPr/>
        </p:nvSpPr>
        <p:spPr>
          <a:xfrm>
            <a:off x="5898971" y="1268276"/>
            <a:ext cx="1435417" cy="474489"/>
          </a:xfrm>
          <a:prstGeom prst="rect">
            <a:avLst/>
          </a:prstGeom>
        </p:spPr>
        <p:txBody>
          <a:bodyPr vert="horz" wrap="square" lIns="0" tIns="0" rIns="0" bIns="0" rtlCol="0">
            <a:spAutoFit/>
          </a:bodyPr>
          <a:lstStyle/>
          <a:p>
            <a:pPr marL="9525"/>
            <a:r>
              <a:rPr sz="1350" i="1" spc="-79" dirty="0">
                <a:latin typeface="Arial"/>
                <a:cs typeface="Arial"/>
              </a:rPr>
              <a:t>Analysis</a:t>
            </a:r>
            <a:endParaRPr sz="1350">
              <a:latin typeface="Arial"/>
              <a:cs typeface="Arial"/>
            </a:endParaRPr>
          </a:p>
          <a:p>
            <a:pPr marL="468154">
              <a:spcBef>
                <a:spcPts val="968"/>
              </a:spcBef>
            </a:pPr>
            <a:r>
              <a:rPr sz="900" i="1" spc="-30" dirty="0">
                <a:solidFill>
                  <a:srgbClr val="17375E"/>
                </a:solidFill>
                <a:latin typeface="Arial"/>
                <a:cs typeface="Arial"/>
              </a:rPr>
              <a:t>Analytic</a:t>
            </a:r>
            <a:r>
              <a:rPr sz="900" i="1" spc="-60" dirty="0">
                <a:solidFill>
                  <a:srgbClr val="17375E"/>
                </a:solidFill>
                <a:latin typeface="Arial"/>
                <a:cs typeface="Arial"/>
              </a:rPr>
              <a:t> </a:t>
            </a:r>
            <a:r>
              <a:rPr sz="900" i="1" spc="-34" dirty="0">
                <a:solidFill>
                  <a:srgbClr val="17375E"/>
                </a:solidFill>
                <a:latin typeface="Arial"/>
                <a:cs typeface="Arial"/>
              </a:rPr>
              <a:t>applications</a:t>
            </a:r>
            <a:endParaRPr sz="900">
              <a:latin typeface="Arial"/>
              <a:cs typeface="Arial"/>
            </a:endParaRPr>
          </a:p>
        </p:txBody>
      </p:sp>
      <p:sp>
        <p:nvSpPr>
          <p:cNvPr id="147" name="object 147"/>
          <p:cNvSpPr txBox="1"/>
          <p:nvPr/>
        </p:nvSpPr>
        <p:spPr>
          <a:xfrm>
            <a:off x="6403053" y="3389211"/>
            <a:ext cx="965359" cy="276999"/>
          </a:xfrm>
          <a:prstGeom prst="rect">
            <a:avLst/>
          </a:prstGeom>
        </p:spPr>
        <p:txBody>
          <a:bodyPr vert="horz" wrap="square" lIns="0" tIns="0" rIns="0" bIns="0" rtlCol="0">
            <a:spAutoFit/>
          </a:bodyPr>
          <a:lstStyle/>
          <a:p>
            <a:pPr marL="212884" marR="3810" indent="-203835"/>
            <a:r>
              <a:rPr sz="900" i="1" spc="-45" dirty="0">
                <a:solidFill>
                  <a:srgbClr val="17375E"/>
                </a:solidFill>
                <a:latin typeface="Arial"/>
                <a:cs typeface="Arial"/>
              </a:rPr>
              <a:t>Forecasting,</a:t>
            </a:r>
            <a:r>
              <a:rPr sz="900" i="1" spc="-124" dirty="0">
                <a:solidFill>
                  <a:srgbClr val="17375E"/>
                </a:solidFill>
                <a:latin typeface="Arial"/>
                <a:cs typeface="Arial"/>
              </a:rPr>
              <a:t> </a:t>
            </a:r>
            <a:r>
              <a:rPr sz="900" i="1" spc="-41" dirty="0">
                <a:solidFill>
                  <a:srgbClr val="17375E"/>
                </a:solidFill>
                <a:latin typeface="Arial"/>
                <a:cs typeface="Arial"/>
              </a:rPr>
              <a:t>scoring,  </a:t>
            </a:r>
            <a:r>
              <a:rPr sz="900" i="1" spc="-34" dirty="0">
                <a:solidFill>
                  <a:srgbClr val="17375E"/>
                </a:solidFill>
                <a:latin typeface="Arial"/>
                <a:cs typeface="Arial"/>
              </a:rPr>
              <a:t>Data</a:t>
            </a:r>
            <a:r>
              <a:rPr sz="900" i="1" spc="-131" dirty="0">
                <a:solidFill>
                  <a:srgbClr val="17375E"/>
                </a:solidFill>
                <a:latin typeface="Arial"/>
                <a:cs typeface="Arial"/>
              </a:rPr>
              <a:t> </a:t>
            </a:r>
            <a:r>
              <a:rPr sz="900" i="1" spc="-26" dirty="0">
                <a:solidFill>
                  <a:srgbClr val="17375E"/>
                </a:solidFill>
                <a:latin typeface="Arial"/>
                <a:cs typeface="Arial"/>
              </a:rPr>
              <a:t>mining</a:t>
            </a:r>
            <a:endParaRPr sz="900">
              <a:latin typeface="Arial"/>
              <a:cs typeface="Arial"/>
            </a:endParaRPr>
          </a:p>
        </p:txBody>
      </p:sp>
      <p:sp>
        <p:nvSpPr>
          <p:cNvPr id="148" name="object 148"/>
          <p:cNvSpPr txBox="1"/>
          <p:nvPr/>
        </p:nvSpPr>
        <p:spPr>
          <a:xfrm>
            <a:off x="5458706" y="1974977"/>
            <a:ext cx="287655" cy="276999"/>
          </a:xfrm>
          <a:prstGeom prst="rect">
            <a:avLst/>
          </a:prstGeom>
        </p:spPr>
        <p:txBody>
          <a:bodyPr vert="horz" wrap="square" lIns="0" tIns="0" rIns="0" bIns="0" rtlCol="0">
            <a:spAutoFit/>
          </a:bodyPr>
          <a:lstStyle/>
          <a:p>
            <a:pPr marL="30004"/>
            <a:r>
              <a:rPr sz="900" i="1" spc="-146" dirty="0">
                <a:solidFill>
                  <a:srgbClr val="17375E"/>
                </a:solidFill>
                <a:latin typeface="Arial"/>
                <a:cs typeface="Arial"/>
              </a:rPr>
              <a:t>O</a:t>
            </a:r>
            <a:r>
              <a:rPr sz="900" i="1" spc="-101" dirty="0">
                <a:solidFill>
                  <a:srgbClr val="17375E"/>
                </a:solidFill>
                <a:latin typeface="Arial"/>
                <a:cs typeface="Arial"/>
              </a:rPr>
              <a:t>L</a:t>
            </a:r>
            <a:r>
              <a:rPr sz="900" i="1" spc="-83" dirty="0">
                <a:solidFill>
                  <a:srgbClr val="17375E"/>
                </a:solidFill>
                <a:latin typeface="Arial"/>
                <a:cs typeface="Arial"/>
              </a:rPr>
              <a:t>A</a:t>
            </a:r>
            <a:r>
              <a:rPr sz="900" i="1" spc="-139" dirty="0">
                <a:solidFill>
                  <a:srgbClr val="17375E"/>
                </a:solidFill>
                <a:latin typeface="Arial"/>
                <a:cs typeface="Arial"/>
              </a:rPr>
              <a:t>P</a:t>
            </a:r>
            <a:endParaRPr sz="900">
              <a:latin typeface="Arial"/>
              <a:cs typeface="Arial"/>
            </a:endParaRPr>
          </a:p>
          <a:p>
            <a:pPr marL="9525"/>
            <a:r>
              <a:rPr sz="900" i="1" spc="-68" dirty="0">
                <a:solidFill>
                  <a:srgbClr val="17375E"/>
                </a:solidFill>
                <a:latin typeface="Arial"/>
                <a:cs typeface="Arial"/>
              </a:rPr>
              <a:t>cubes</a:t>
            </a:r>
            <a:endParaRPr sz="900">
              <a:latin typeface="Arial"/>
              <a:cs typeface="Arial"/>
            </a:endParaRPr>
          </a:p>
        </p:txBody>
      </p:sp>
      <p:sp>
        <p:nvSpPr>
          <p:cNvPr id="149" name="object 149"/>
          <p:cNvSpPr txBox="1"/>
          <p:nvPr/>
        </p:nvSpPr>
        <p:spPr>
          <a:xfrm>
            <a:off x="2992226" y="3919220"/>
            <a:ext cx="367665" cy="415498"/>
          </a:xfrm>
          <a:prstGeom prst="rect">
            <a:avLst/>
          </a:prstGeom>
        </p:spPr>
        <p:txBody>
          <a:bodyPr vert="horz" wrap="square" lIns="0" tIns="0" rIns="0" bIns="0" rtlCol="0">
            <a:spAutoFit/>
          </a:bodyPr>
          <a:lstStyle/>
          <a:p>
            <a:pPr marL="39052" marR="3810" indent="-30004" algn="just"/>
            <a:r>
              <a:rPr sz="900" i="1" spc="-199" dirty="0">
                <a:solidFill>
                  <a:srgbClr val="17375E"/>
                </a:solidFill>
                <a:latin typeface="Arial"/>
                <a:cs typeface="Arial"/>
              </a:rPr>
              <a:t>S</a:t>
            </a:r>
            <a:r>
              <a:rPr sz="900" i="1" spc="41" dirty="0">
                <a:solidFill>
                  <a:srgbClr val="17375E"/>
                </a:solidFill>
                <a:latin typeface="Arial"/>
                <a:cs typeface="Arial"/>
              </a:rPr>
              <a:t>t</a:t>
            </a:r>
            <a:r>
              <a:rPr sz="900" i="1" spc="-34" dirty="0">
                <a:solidFill>
                  <a:srgbClr val="17375E"/>
                </a:solidFill>
                <a:latin typeface="Arial"/>
                <a:cs typeface="Arial"/>
              </a:rPr>
              <a:t>ag</a:t>
            </a:r>
            <a:r>
              <a:rPr sz="900" i="1" spc="-15" dirty="0">
                <a:solidFill>
                  <a:srgbClr val="17375E"/>
                </a:solidFill>
                <a:latin typeface="Arial"/>
                <a:cs typeface="Arial"/>
              </a:rPr>
              <a:t>i</a:t>
            </a:r>
            <a:r>
              <a:rPr sz="900" i="1" spc="-38" dirty="0">
                <a:solidFill>
                  <a:srgbClr val="17375E"/>
                </a:solidFill>
                <a:latin typeface="Arial"/>
                <a:cs typeface="Arial"/>
              </a:rPr>
              <a:t>ng  </a:t>
            </a:r>
            <a:r>
              <a:rPr sz="900" i="1" spc="-75" dirty="0">
                <a:solidFill>
                  <a:srgbClr val="17375E"/>
                </a:solidFill>
                <a:latin typeface="Arial"/>
                <a:cs typeface="Arial"/>
              </a:rPr>
              <a:t>Tables  </a:t>
            </a:r>
            <a:r>
              <a:rPr sz="900" i="1" spc="11" dirty="0">
                <a:solidFill>
                  <a:srgbClr val="17375E"/>
                </a:solidFill>
                <a:latin typeface="Arial"/>
                <a:cs typeface="Arial"/>
              </a:rPr>
              <a:t>&amp;</a:t>
            </a:r>
            <a:r>
              <a:rPr sz="900" i="1" spc="-120" dirty="0">
                <a:solidFill>
                  <a:srgbClr val="17375E"/>
                </a:solidFill>
                <a:latin typeface="Arial"/>
                <a:cs typeface="Arial"/>
              </a:rPr>
              <a:t> </a:t>
            </a:r>
            <a:r>
              <a:rPr sz="900" i="1" spc="-135" dirty="0">
                <a:solidFill>
                  <a:srgbClr val="17375E"/>
                </a:solidFill>
                <a:latin typeface="Arial"/>
                <a:cs typeface="Arial"/>
              </a:rPr>
              <a:t>ODS</a:t>
            </a:r>
            <a:endParaRPr sz="900">
              <a:latin typeface="Arial"/>
              <a:cs typeface="Arial"/>
            </a:endParaRPr>
          </a:p>
        </p:txBody>
      </p:sp>
      <p:sp>
        <p:nvSpPr>
          <p:cNvPr id="150" name="object 150"/>
          <p:cNvSpPr txBox="1"/>
          <p:nvPr/>
        </p:nvSpPr>
        <p:spPr>
          <a:xfrm>
            <a:off x="4066189" y="4275036"/>
            <a:ext cx="706279" cy="276999"/>
          </a:xfrm>
          <a:prstGeom prst="rect">
            <a:avLst/>
          </a:prstGeom>
        </p:spPr>
        <p:txBody>
          <a:bodyPr vert="horz" wrap="square" lIns="0" tIns="0" rIns="0" bIns="0" rtlCol="0">
            <a:spAutoFit/>
          </a:bodyPr>
          <a:lstStyle/>
          <a:p>
            <a:pPr marL="53816" marR="3810" indent="-44768"/>
            <a:r>
              <a:rPr sz="900" i="1" spc="-98" dirty="0">
                <a:solidFill>
                  <a:srgbClr val="17375E"/>
                </a:solidFill>
                <a:latin typeface="Arial"/>
                <a:cs typeface="Arial"/>
              </a:rPr>
              <a:t>RDBMS, </a:t>
            </a:r>
            <a:r>
              <a:rPr sz="900" i="1" spc="-56" dirty="0">
                <a:solidFill>
                  <a:srgbClr val="17375E"/>
                </a:solidFill>
                <a:latin typeface="Arial"/>
                <a:cs typeface="Arial"/>
              </a:rPr>
              <a:t>Rolap,  </a:t>
            </a:r>
            <a:r>
              <a:rPr sz="900" i="1" spc="-23" dirty="0">
                <a:solidFill>
                  <a:srgbClr val="17375E"/>
                </a:solidFill>
                <a:latin typeface="Arial"/>
                <a:cs typeface="Arial"/>
              </a:rPr>
              <a:t>Molap,</a:t>
            </a:r>
            <a:r>
              <a:rPr sz="900" i="1" spc="-98" dirty="0">
                <a:solidFill>
                  <a:srgbClr val="17375E"/>
                </a:solidFill>
                <a:latin typeface="Arial"/>
                <a:cs typeface="Arial"/>
              </a:rPr>
              <a:t> </a:t>
            </a:r>
            <a:r>
              <a:rPr sz="900" i="1" spc="-45" dirty="0">
                <a:solidFill>
                  <a:srgbClr val="17375E"/>
                </a:solidFill>
                <a:latin typeface="Arial"/>
                <a:cs typeface="Arial"/>
              </a:rPr>
              <a:t>Holap</a:t>
            </a:r>
            <a:endParaRPr sz="900">
              <a:latin typeface="Arial"/>
              <a:cs typeface="Arial"/>
            </a:endParaRPr>
          </a:p>
        </p:txBody>
      </p:sp>
      <p:sp>
        <p:nvSpPr>
          <p:cNvPr id="151" name="object 151"/>
          <p:cNvSpPr/>
          <p:nvPr/>
        </p:nvSpPr>
        <p:spPr>
          <a:xfrm>
            <a:off x="2491542" y="2170586"/>
            <a:ext cx="0" cy="310038"/>
          </a:xfrm>
          <a:custGeom>
            <a:avLst/>
            <a:gdLst/>
            <a:ahLst/>
            <a:cxnLst/>
            <a:rect l="l" t="t" r="r" b="b"/>
            <a:pathLst>
              <a:path h="413385">
                <a:moveTo>
                  <a:pt x="0" y="413194"/>
                </a:moveTo>
                <a:lnTo>
                  <a:pt x="0" y="0"/>
                </a:lnTo>
              </a:path>
            </a:pathLst>
          </a:custGeom>
          <a:ln w="9525">
            <a:solidFill>
              <a:srgbClr val="4A7EBB"/>
            </a:solidFill>
          </a:ln>
        </p:spPr>
        <p:txBody>
          <a:bodyPr wrap="square" lIns="0" tIns="0" rIns="0" bIns="0" rtlCol="0"/>
          <a:lstStyle/>
          <a:p>
            <a:endParaRPr sz="1350"/>
          </a:p>
        </p:txBody>
      </p:sp>
      <p:sp>
        <p:nvSpPr>
          <p:cNvPr id="152" name="object 152"/>
          <p:cNvSpPr/>
          <p:nvPr/>
        </p:nvSpPr>
        <p:spPr>
          <a:xfrm>
            <a:off x="2458209" y="2170588"/>
            <a:ext cx="66675" cy="57150"/>
          </a:xfrm>
          <a:custGeom>
            <a:avLst/>
            <a:gdLst/>
            <a:ahLst/>
            <a:cxnLst/>
            <a:rect l="l" t="t" r="r" b="b"/>
            <a:pathLst>
              <a:path w="88900" h="76200">
                <a:moveTo>
                  <a:pt x="88900" y="76200"/>
                </a:moveTo>
                <a:lnTo>
                  <a:pt x="44450" y="0"/>
                </a:lnTo>
                <a:lnTo>
                  <a:pt x="0" y="76200"/>
                </a:lnTo>
              </a:path>
            </a:pathLst>
          </a:custGeom>
          <a:ln w="9525">
            <a:solidFill>
              <a:srgbClr val="4A7EBB"/>
            </a:solidFill>
          </a:ln>
        </p:spPr>
        <p:txBody>
          <a:bodyPr wrap="square" lIns="0" tIns="0" rIns="0" bIns="0" rtlCol="0"/>
          <a:lstStyle/>
          <a:p>
            <a:endParaRPr sz="1350"/>
          </a:p>
        </p:txBody>
      </p:sp>
      <p:sp>
        <p:nvSpPr>
          <p:cNvPr id="153" name="object 153"/>
          <p:cNvSpPr/>
          <p:nvPr/>
        </p:nvSpPr>
        <p:spPr>
          <a:xfrm>
            <a:off x="2458208" y="2423329"/>
            <a:ext cx="66675" cy="57150"/>
          </a:xfrm>
          <a:custGeom>
            <a:avLst/>
            <a:gdLst/>
            <a:ahLst/>
            <a:cxnLst/>
            <a:rect l="l" t="t" r="r" b="b"/>
            <a:pathLst>
              <a:path w="88900" h="76200">
                <a:moveTo>
                  <a:pt x="0" y="0"/>
                </a:moveTo>
                <a:lnTo>
                  <a:pt x="44450" y="76200"/>
                </a:lnTo>
                <a:lnTo>
                  <a:pt x="88900" y="0"/>
                </a:lnTo>
              </a:path>
            </a:pathLst>
          </a:custGeom>
          <a:ln w="9525">
            <a:solidFill>
              <a:srgbClr val="4A7EBB"/>
            </a:solidFill>
          </a:ln>
        </p:spPr>
        <p:txBody>
          <a:bodyPr wrap="square" lIns="0" tIns="0" rIns="0" bIns="0" rtlCol="0"/>
          <a:lstStyle/>
          <a:p>
            <a:endParaRPr sz="1350"/>
          </a:p>
        </p:txBody>
      </p:sp>
      <p:sp>
        <p:nvSpPr>
          <p:cNvPr id="154" name="object 154"/>
          <p:cNvSpPr/>
          <p:nvPr/>
        </p:nvSpPr>
        <p:spPr>
          <a:xfrm>
            <a:off x="2977596" y="3520735"/>
            <a:ext cx="0" cy="310038"/>
          </a:xfrm>
          <a:custGeom>
            <a:avLst/>
            <a:gdLst/>
            <a:ahLst/>
            <a:cxnLst/>
            <a:rect l="l" t="t" r="r" b="b"/>
            <a:pathLst>
              <a:path h="413385">
                <a:moveTo>
                  <a:pt x="0" y="413194"/>
                </a:moveTo>
                <a:lnTo>
                  <a:pt x="0" y="0"/>
                </a:lnTo>
              </a:path>
            </a:pathLst>
          </a:custGeom>
          <a:ln w="9525">
            <a:solidFill>
              <a:srgbClr val="4A7EBB"/>
            </a:solidFill>
          </a:ln>
        </p:spPr>
        <p:txBody>
          <a:bodyPr wrap="square" lIns="0" tIns="0" rIns="0" bIns="0" rtlCol="0"/>
          <a:lstStyle/>
          <a:p>
            <a:endParaRPr sz="1350"/>
          </a:p>
        </p:txBody>
      </p:sp>
      <p:sp>
        <p:nvSpPr>
          <p:cNvPr id="155" name="object 155"/>
          <p:cNvSpPr/>
          <p:nvPr/>
        </p:nvSpPr>
        <p:spPr>
          <a:xfrm>
            <a:off x="2944263" y="3520738"/>
            <a:ext cx="66675" cy="57150"/>
          </a:xfrm>
          <a:custGeom>
            <a:avLst/>
            <a:gdLst/>
            <a:ahLst/>
            <a:cxnLst/>
            <a:rect l="l" t="t" r="r" b="b"/>
            <a:pathLst>
              <a:path w="88900" h="76200">
                <a:moveTo>
                  <a:pt x="88900" y="76200"/>
                </a:moveTo>
                <a:lnTo>
                  <a:pt x="44450" y="0"/>
                </a:lnTo>
                <a:lnTo>
                  <a:pt x="0" y="76200"/>
                </a:lnTo>
              </a:path>
            </a:pathLst>
          </a:custGeom>
          <a:ln w="9525">
            <a:solidFill>
              <a:srgbClr val="4A7EBB"/>
            </a:solidFill>
          </a:ln>
        </p:spPr>
        <p:txBody>
          <a:bodyPr wrap="square" lIns="0" tIns="0" rIns="0" bIns="0" rtlCol="0"/>
          <a:lstStyle/>
          <a:p>
            <a:endParaRPr sz="1350"/>
          </a:p>
        </p:txBody>
      </p:sp>
      <p:sp>
        <p:nvSpPr>
          <p:cNvPr id="156" name="object 156"/>
          <p:cNvSpPr/>
          <p:nvPr/>
        </p:nvSpPr>
        <p:spPr>
          <a:xfrm>
            <a:off x="2944262" y="3773479"/>
            <a:ext cx="66675" cy="57150"/>
          </a:xfrm>
          <a:custGeom>
            <a:avLst/>
            <a:gdLst/>
            <a:ahLst/>
            <a:cxnLst/>
            <a:rect l="l" t="t" r="r" b="b"/>
            <a:pathLst>
              <a:path w="88900" h="76200">
                <a:moveTo>
                  <a:pt x="0" y="0"/>
                </a:moveTo>
                <a:lnTo>
                  <a:pt x="44450" y="76199"/>
                </a:lnTo>
                <a:lnTo>
                  <a:pt x="88900" y="0"/>
                </a:lnTo>
              </a:path>
            </a:pathLst>
          </a:custGeom>
          <a:ln w="9525">
            <a:solidFill>
              <a:srgbClr val="4A7EBB"/>
            </a:solidFill>
          </a:ln>
        </p:spPr>
        <p:txBody>
          <a:bodyPr wrap="square" lIns="0" tIns="0" rIns="0" bIns="0" rtlCol="0"/>
          <a:lstStyle/>
          <a:p>
            <a:endParaRPr sz="1350"/>
          </a:p>
        </p:txBody>
      </p:sp>
    </p:spTree>
    <p:extLst>
      <p:ext uri="{BB962C8B-B14F-4D97-AF65-F5344CB8AC3E}">
        <p14:creationId xmlns:p14="http://schemas.microsoft.com/office/powerpoint/2010/main" val="1422904848"/>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693740" y="1425065"/>
            <a:ext cx="7115446" cy="2398092"/>
          </a:xfrm>
          <a:prstGeom prst="rect">
            <a:avLst/>
          </a:prstGeom>
        </p:spPr>
        <p:txBody>
          <a:bodyPr vert="horz" wrap="square" lIns="0" tIns="0" rIns="0" bIns="0" rtlCol="0">
            <a:spAutoFit/>
          </a:bodyPr>
          <a:lstStyle/>
          <a:p>
            <a:pPr marL="266700" indent="-257175">
              <a:buChar char="•"/>
              <a:tabLst>
                <a:tab pos="266224" algn="l"/>
                <a:tab pos="266700" algn="l"/>
              </a:tabLst>
            </a:pPr>
            <a:r>
              <a:rPr sz="2100" spc="-98" dirty="0">
                <a:latin typeface="Verdana" panose="020B0604030504040204" pitchFamily="34" charset="0"/>
                <a:ea typeface="Verdana" panose="020B0604030504040204" pitchFamily="34" charset="0"/>
                <a:cs typeface="Arial"/>
              </a:rPr>
              <a:t>Query </a:t>
            </a:r>
            <a:r>
              <a:rPr sz="2100" spc="225" dirty="0">
                <a:latin typeface="Verdana" panose="020B0604030504040204" pitchFamily="34" charset="0"/>
                <a:ea typeface="Verdana" panose="020B0604030504040204" pitchFamily="34" charset="0"/>
                <a:cs typeface="Arial"/>
              </a:rPr>
              <a:t>/</a:t>
            </a:r>
            <a:r>
              <a:rPr sz="2100" spc="-165" dirty="0">
                <a:latin typeface="Verdana" panose="020B0604030504040204" pitchFamily="34" charset="0"/>
                <a:ea typeface="Verdana" panose="020B0604030504040204" pitchFamily="34" charset="0"/>
                <a:cs typeface="Arial"/>
              </a:rPr>
              <a:t> </a:t>
            </a:r>
            <a:r>
              <a:rPr sz="2100" spc="-86" dirty="0">
                <a:latin typeface="Verdana" panose="020B0604030504040204" pitchFamily="34" charset="0"/>
                <a:ea typeface="Verdana" panose="020B0604030504040204" pitchFamily="34" charset="0"/>
                <a:cs typeface="Arial"/>
              </a:rPr>
              <a:t>Reporting</a:t>
            </a:r>
            <a:endParaRPr sz="2100" dirty="0">
              <a:latin typeface="Verdana" panose="020B0604030504040204" pitchFamily="34" charset="0"/>
              <a:ea typeface="Verdana" panose="020B0604030504040204" pitchFamily="34" charset="0"/>
              <a:cs typeface="Arial"/>
            </a:endParaRPr>
          </a:p>
          <a:p>
            <a:pPr marL="567214" marR="194309" lvl="1" indent="-214789">
              <a:spcBef>
                <a:spcPts val="450"/>
              </a:spcBef>
              <a:buChar char="–"/>
              <a:tabLst>
                <a:tab pos="567690" algn="l"/>
                <a:tab pos="947738" algn="l"/>
              </a:tabLst>
            </a:pPr>
            <a:r>
              <a:rPr spc="-172" dirty="0">
                <a:latin typeface="Verdana" panose="020B0604030504040204" pitchFamily="34" charset="0"/>
                <a:ea typeface="Verdana" panose="020B0604030504040204" pitchFamily="34" charset="0"/>
                <a:cs typeface="Arial"/>
              </a:rPr>
              <a:t>E.g	</a:t>
            </a:r>
            <a:r>
              <a:rPr spc="-83" dirty="0">
                <a:latin typeface="Verdana" panose="020B0604030504040204" pitchFamily="34" charset="0"/>
                <a:ea typeface="Verdana" panose="020B0604030504040204" pitchFamily="34" charset="0"/>
                <a:cs typeface="Arial"/>
              </a:rPr>
              <a:t>sql </a:t>
            </a:r>
            <a:r>
              <a:rPr spc="-8" dirty="0">
                <a:latin typeface="Verdana" panose="020B0604030504040204" pitchFamily="34" charset="0"/>
                <a:ea typeface="Verdana" panose="020B0604030504040204" pitchFamily="34" charset="0"/>
                <a:cs typeface="Arial"/>
              </a:rPr>
              <a:t>output</a:t>
            </a:r>
            <a:r>
              <a:rPr spc="-146" dirty="0">
                <a:latin typeface="Verdana" panose="020B0604030504040204" pitchFamily="34" charset="0"/>
                <a:ea typeface="Verdana" panose="020B0604030504040204" pitchFamily="34" charset="0"/>
                <a:cs typeface="Arial"/>
              </a:rPr>
              <a:t> </a:t>
            </a:r>
            <a:r>
              <a:rPr spc="-169" dirty="0">
                <a:latin typeface="Verdana" panose="020B0604030504040204" pitchFamily="34" charset="0"/>
                <a:ea typeface="Verdana" panose="020B0604030504040204" pitchFamily="34" charset="0"/>
                <a:cs typeface="Arial"/>
              </a:rPr>
              <a:t>as</a:t>
            </a:r>
            <a:r>
              <a:rPr spc="-116" dirty="0">
                <a:latin typeface="Verdana" panose="020B0604030504040204" pitchFamily="34" charset="0"/>
                <a:ea typeface="Verdana" panose="020B0604030504040204" pitchFamily="34" charset="0"/>
                <a:cs typeface="Arial"/>
              </a:rPr>
              <a:t> </a:t>
            </a:r>
            <a:r>
              <a:rPr spc="-41" dirty="0">
                <a:latin typeface="Verdana" panose="020B0604030504040204" pitchFamily="34" charset="0"/>
                <a:ea typeface="Verdana" panose="020B0604030504040204" pitchFamily="34" charset="0"/>
                <a:cs typeface="Arial"/>
              </a:rPr>
              <a:t>reports </a:t>
            </a:r>
            <a:r>
              <a:rPr spc="-86" dirty="0" smtClean="0">
                <a:latin typeface="Verdana" panose="020B0604030504040204" pitchFamily="34" charset="0"/>
                <a:ea typeface="Verdana" panose="020B0604030504040204" pitchFamily="34" charset="0"/>
                <a:cs typeface="Arial"/>
              </a:rPr>
              <a:t>and </a:t>
            </a:r>
            <a:r>
              <a:rPr spc="-94" dirty="0">
                <a:latin typeface="Verdana" panose="020B0604030504040204" pitchFamily="34" charset="0"/>
                <a:ea typeface="Verdana" panose="020B0604030504040204" pitchFamily="34" charset="0"/>
                <a:cs typeface="Arial"/>
              </a:rPr>
              <a:t>spread</a:t>
            </a:r>
            <a:r>
              <a:rPr spc="-153" dirty="0">
                <a:latin typeface="Verdana" panose="020B0604030504040204" pitchFamily="34" charset="0"/>
                <a:ea typeface="Verdana" panose="020B0604030504040204" pitchFamily="34" charset="0"/>
                <a:cs typeface="Arial"/>
              </a:rPr>
              <a:t> </a:t>
            </a:r>
            <a:r>
              <a:rPr spc="-98" dirty="0">
                <a:latin typeface="Verdana" panose="020B0604030504040204" pitchFamily="34" charset="0"/>
                <a:ea typeface="Verdana" panose="020B0604030504040204" pitchFamily="34" charset="0"/>
                <a:cs typeface="Arial"/>
              </a:rPr>
              <a:t>sheets</a:t>
            </a:r>
            <a:endParaRPr dirty="0">
              <a:latin typeface="Verdana" panose="020B0604030504040204" pitchFamily="34" charset="0"/>
              <a:ea typeface="Verdana" panose="020B0604030504040204" pitchFamily="34" charset="0"/>
              <a:cs typeface="Arial"/>
            </a:endParaRPr>
          </a:p>
          <a:p>
            <a:pPr marL="266700" indent="-257175">
              <a:spcBef>
                <a:spcPts val="480"/>
              </a:spcBef>
              <a:buChar char="•"/>
              <a:tabLst>
                <a:tab pos="266224" algn="l"/>
                <a:tab pos="266700" algn="l"/>
              </a:tabLst>
            </a:pPr>
            <a:r>
              <a:rPr sz="2100" spc="-158" dirty="0">
                <a:latin typeface="Verdana" panose="020B0604030504040204" pitchFamily="34" charset="0"/>
                <a:ea typeface="Verdana" panose="020B0604030504040204" pitchFamily="34" charset="0"/>
                <a:cs typeface="Arial"/>
              </a:rPr>
              <a:t>BI </a:t>
            </a:r>
            <a:r>
              <a:rPr sz="2100" spc="-139" dirty="0">
                <a:latin typeface="Verdana" panose="020B0604030504040204" pitchFamily="34" charset="0"/>
                <a:ea typeface="Verdana" panose="020B0604030504040204" pitchFamily="34" charset="0"/>
                <a:cs typeface="Arial"/>
              </a:rPr>
              <a:t>apps </a:t>
            </a:r>
            <a:r>
              <a:rPr sz="2100" spc="-101" dirty="0">
                <a:latin typeface="Verdana" panose="020B0604030504040204" pitchFamily="34" charset="0"/>
                <a:ea typeface="Verdana" panose="020B0604030504040204" pitchFamily="34" charset="0"/>
                <a:cs typeface="Arial"/>
              </a:rPr>
              <a:t>and </a:t>
            </a:r>
            <a:r>
              <a:rPr sz="2100" spc="-263" dirty="0">
                <a:latin typeface="Verdana" panose="020B0604030504040204" pitchFamily="34" charset="0"/>
                <a:ea typeface="Verdana" panose="020B0604030504040204" pitchFamily="34" charset="0"/>
                <a:cs typeface="Arial"/>
              </a:rPr>
              <a:t>OLAP</a:t>
            </a:r>
            <a:r>
              <a:rPr sz="2100" spc="-45" dirty="0">
                <a:latin typeface="Verdana" panose="020B0604030504040204" pitchFamily="34" charset="0"/>
                <a:ea typeface="Verdana" panose="020B0604030504040204" pitchFamily="34" charset="0"/>
                <a:cs typeface="Arial"/>
              </a:rPr>
              <a:t> </a:t>
            </a:r>
            <a:r>
              <a:rPr sz="2100" spc="-53" dirty="0">
                <a:latin typeface="Verdana" panose="020B0604030504040204" pitchFamily="34" charset="0"/>
                <a:ea typeface="Verdana" panose="020B0604030504040204" pitchFamily="34" charset="0"/>
                <a:cs typeface="Arial"/>
              </a:rPr>
              <a:t>tools</a:t>
            </a:r>
            <a:endParaRPr sz="2100" dirty="0">
              <a:latin typeface="Verdana" panose="020B0604030504040204" pitchFamily="34" charset="0"/>
              <a:ea typeface="Verdana" panose="020B0604030504040204" pitchFamily="34" charset="0"/>
              <a:cs typeface="Arial"/>
            </a:endParaRPr>
          </a:p>
          <a:p>
            <a:pPr marL="567214" marR="3810" lvl="1" indent="-214789">
              <a:spcBef>
                <a:spcPts val="450"/>
              </a:spcBef>
              <a:buChar char="–"/>
              <a:tabLst>
                <a:tab pos="567690" algn="l"/>
              </a:tabLst>
            </a:pPr>
            <a:r>
              <a:rPr lang="sv-SE" spc="-79" dirty="0" smtClean="0">
                <a:latin typeface="Verdana" panose="020B0604030504040204" pitchFamily="34" charset="0"/>
                <a:ea typeface="Verdana" panose="020B0604030504040204" pitchFamily="34" charset="0"/>
                <a:cs typeface="Arial"/>
              </a:rPr>
              <a:t>Microsoft Power BI, </a:t>
            </a:r>
            <a:r>
              <a:rPr spc="-79" dirty="0" smtClean="0">
                <a:latin typeface="Verdana" panose="020B0604030504040204" pitchFamily="34" charset="0"/>
                <a:ea typeface="Verdana" panose="020B0604030504040204" pitchFamily="34" charset="0"/>
                <a:cs typeface="Arial"/>
              </a:rPr>
              <a:t>IBM </a:t>
            </a:r>
            <a:r>
              <a:rPr spc="-135" dirty="0">
                <a:latin typeface="Verdana" panose="020B0604030504040204" pitchFamily="34" charset="0"/>
                <a:ea typeface="Verdana" panose="020B0604030504040204" pitchFamily="34" charset="0"/>
                <a:cs typeface="Arial"/>
              </a:rPr>
              <a:t>Cognos, </a:t>
            </a:r>
            <a:r>
              <a:rPr spc="-86" dirty="0">
                <a:latin typeface="Verdana" panose="020B0604030504040204" pitchFamily="34" charset="0"/>
                <a:ea typeface="Verdana" panose="020B0604030504040204" pitchFamily="34" charset="0"/>
                <a:cs typeface="Arial"/>
              </a:rPr>
              <a:t>QlikView,  </a:t>
            </a:r>
            <a:r>
              <a:rPr spc="-30" dirty="0">
                <a:latin typeface="Verdana" panose="020B0604030504040204" pitchFamily="34" charset="0"/>
                <a:ea typeface="Verdana" panose="020B0604030504040204" pitchFamily="34" charset="0"/>
                <a:cs typeface="Arial"/>
              </a:rPr>
              <a:t>Microsoft </a:t>
            </a:r>
            <a:r>
              <a:rPr spc="-270" dirty="0">
                <a:latin typeface="Verdana" panose="020B0604030504040204" pitchFamily="34" charset="0"/>
                <a:ea typeface="Verdana" panose="020B0604030504040204" pitchFamily="34" charset="0"/>
                <a:cs typeface="Arial"/>
              </a:rPr>
              <a:t>SSAS, </a:t>
            </a:r>
            <a:r>
              <a:rPr spc="-90" dirty="0">
                <a:latin typeface="Verdana" panose="020B0604030504040204" pitchFamily="34" charset="0"/>
                <a:ea typeface="Verdana" panose="020B0604030504040204" pitchFamily="34" charset="0"/>
                <a:cs typeface="Arial"/>
              </a:rPr>
              <a:t>Jaspersoft,  </a:t>
            </a:r>
            <a:r>
              <a:rPr spc="-274" dirty="0">
                <a:latin typeface="Verdana" panose="020B0604030504040204" pitchFamily="34" charset="0"/>
                <a:ea typeface="Verdana" panose="020B0604030504040204" pitchFamily="34" charset="0"/>
                <a:cs typeface="Arial"/>
              </a:rPr>
              <a:t>SAP </a:t>
            </a:r>
            <a:r>
              <a:rPr spc="-86" dirty="0">
                <a:latin typeface="Verdana" panose="020B0604030504040204" pitchFamily="34" charset="0"/>
                <a:ea typeface="Verdana" panose="020B0604030504040204" pitchFamily="34" charset="0"/>
                <a:cs typeface="Arial"/>
              </a:rPr>
              <a:t>NetWeaver </a:t>
            </a:r>
            <a:r>
              <a:rPr spc="-109" dirty="0">
                <a:latin typeface="Verdana" panose="020B0604030504040204" pitchFamily="34" charset="0"/>
                <a:ea typeface="Verdana" panose="020B0604030504040204" pitchFamily="34" charset="0"/>
                <a:cs typeface="Arial"/>
              </a:rPr>
              <a:t>BI,  </a:t>
            </a:r>
            <a:r>
              <a:rPr spc="-94" dirty="0">
                <a:latin typeface="Verdana" panose="020B0604030504040204" pitchFamily="34" charset="0"/>
                <a:ea typeface="Verdana" panose="020B0604030504040204" pitchFamily="34" charset="0"/>
                <a:cs typeface="Arial"/>
              </a:rPr>
              <a:t>Pentaho </a:t>
            </a:r>
            <a:r>
              <a:rPr spc="-109" dirty="0">
                <a:latin typeface="Verdana" panose="020B0604030504040204" pitchFamily="34" charset="0"/>
                <a:ea typeface="Verdana" panose="020B0604030504040204" pitchFamily="34" charset="0"/>
                <a:cs typeface="Arial"/>
              </a:rPr>
              <a:t>BI, </a:t>
            </a:r>
            <a:r>
              <a:rPr spc="-124" dirty="0">
                <a:latin typeface="Verdana" panose="020B0604030504040204" pitchFamily="34" charset="0"/>
                <a:ea typeface="Verdana" panose="020B0604030504040204" pitchFamily="34" charset="0"/>
                <a:cs typeface="Arial"/>
              </a:rPr>
              <a:t>Tableau</a:t>
            </a:r>
            <a:r>
              <a:rPr spc="-150" dirty="0">
                <a:latin typeface="Verdana" panose="020B0604030504040204" pitchFamily="34" charset="0"/>
                <a:ea typeface="Verdana" panose="020B0604030504040204" pitchFamily="34" charset="0"/>
                <a:cs typeface="Arial"/>
              </a:rPr>
              <a:t> </a:t>
            </a:r>
            <a:r>
              <a:rPr spc="-135" dirty="0">
                <a:latin typeface="Verdana" panose="020B0604030504040204" pitchFamily="34" charset="0"/>
                <a:ea typeface="Verdana" panose="020B0604030504040204" pitchFamily="34" charset="0"/>
                <a:cs typeface="Arial"/>
              </a:rPr>
              <a:t>BI</a:t>
            </a:r>
            <a:endParaRPr dirty="0">
              <a:latin typeface="Verdana" panose="020B0604030504040204" pitchFamily="34" charset="0"/>
              <a:ea typeface="Verdana" panose="020B0604030504040204" pitchFamily="34" charset="0"/>
              <a:cs typeface="Arial"/>
            </a:endParaRPr>
          </a:p>
          <a:p>
            <a:pPr marL="266700" indent="-257175">
              <a:spcBef>
                <a:spcPts val="480"/>
              </a:spcBef>
              <a:buChar char="•"/>
              <a:tabLst>
                <a:tab pos="266224" algn="l"/>
                <a:tab pos="266700" algn="l"/>
              </a:tabLst>
            </a:pPr>
            <a:r>
              <a:rPr sz="2100" spc="-124" dirty="0">
                <a:latin typeface="Verdana" panose="020B0604030504040204" pitchFamily="34" charset="0"/>
                <a:ea typeface="Verdana" panose="020B0604030504040204" pitchFamily="34" charset="0"/>
                <a:cs typeface="Arial"/>
              </a:rPr>
              <a:t>Data</a:t>
            </a:r>
            <a:r>
              <a:rPr sz="2100" spc="-150" dirty="0">
                <a:latin typeface="Verdana" panose="020B0604030504040204" pitchFamily="34" charset="0"/>
                <a:ea typeface="Verdana" panose="020B0604030504040204" pitchFamily="34" charset="0"/>
                <a:cs typeface="Arial"/>
              </a:rPr>
              <a:t> </a:t>
            </a:r>
            <a:r>
              <a:rPr sz="2100" spc="-68" dirty="0">
                <a:latin typeface="Verdana" panose="020B0604030504040204" pitchFamily="34" charset="0"/>
                <a:ea typeface="Verdana" panose="020B0604030504040204" pitchFamily="34" charset="0"/>
                <a:cs typeface="Arial"/>
              </a:rPr>
              <a:t>mining</a:t>
            </a:r>
            <a:endParaRPr sz="2100" dirty="0">
              <a:latin typeface="Verdana" panose="020B0604030504040204" pitchFamily="34" charset="0"/>
              <a:ea typeface="Verdana" panose="020B0604030504040204" pitchFamily="34" charset="0"/>
              <a:cs typeface="Arial"/>
            </a:endParaRPr>
          </a:p>
          <a:p>
            <a:pPr marL="567214" lvl="1" indent="-214789">
              <a:spcBef>
                <a:spcPts val="454"/>
              </a:spcBef>
              <a:buChar char="–"/>
              <a:tabLst>
                <a:tab pos="567690" algn="l"/>
              </a:tabLst>
            </a:pPr>
            <a:r>
              <a:rPr spc="-86" dirty="0">
                <a:latin typeface="Verdana" panose="020B0604030504040204" pitchFamily="34" charset="0"/>
                <a:ea typeface="Verdana" panose="020B0604030504040204" pitchFamily="34" charset="0"/>
                <a:cs typeface="Arial"/>
              </a:rPr>
              <a:t>e.g. </a:t>
            </a:r>
            <a:r>
              <a:rPr spc="-135" dirty="0">
                <a:latin typeface="Verdana" panose="020B0604030504040204" pitchFamily="34" charset="0"/>
                <a:ea typeface="Verdana" panose="020B0604030504040204" pitchFamily="34" charset="0"/>
                <a:cs typeface="Arial"/>
              </a:rPr>
              <a:t>Text</a:t>
            </a:r>
            <a:r>
              <a:rPr spc="-176" dirty="0">
                <a:latin typeface="Verdana" panose="020B0604030504040204" pitchFamily="34" charset="0"/>
                <a:ea typeface="Verdana" panose="020B0604030504040204" pitchFamily="34" charset="0"/>
                <a:cs typeface="Arial"/>
              </a:rPr>
              <a:t> </a:t>
            </a:r>
            <a:r>
              <a:rPr spc="-53" dirty="0">
                <a:latin typeface="Verdana" panose="020B0604030504040204" pitchFamily="34" charset="0"/>
                <a:ea typeface="Verdana" panose="020B0604030504040204" pitchFamily="34" charset="0"/>
                <a:cs typeface="Arial"/>
              </a:rPr>
              <a:t>mining</a:t>
            </a:r>
            <a:endParaRPr dirty="0">
              <a:latin typeface="Verdana" panose="020B0604030504040204" pitchFamily="34" charset="0"/>
              <a:ea typeface="Verdana" panose="020B0604030504040204" pitchFamily="34" charset="0"/>
              <a:cs typeface="Arial"/>
            </a:endParaRPr>
          </a:p>
        </p:txBody>
      </p:sp>
      <p:sp>
        <p:nvSpPr>
          <p:cNvPr id="4" name="Rectangle 3"/>
          <p:cNvSpPr/>
          <p:nvPr/>
        </p:nvSpPr>
        <p:spPr>
          <a:xfrm>
            <a:off x="7493183" y="143536"/>
            <a:ext cx="1581015" cy="116568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5" name="object 10"/>
          <p:cNvSpPr txBox="1"/>
          <p:nvPr/>
        </p:nvSpPr>
        <p:spPr>
          <a:xfrm>
            <a:off x="693740" y="708954"/>
            <a:ext cx="7584628" cy="430887"/>
          </a:xfrm>
          <a:prstGeom prst="rect">
            <a:avLst/>
          </a:prstGeom>
        </p:spPr>
        <p:txBody>
          <a:bodyPr vert="horz" wrap="square" lIns="0" tIns="0" rIns="0" bIns="0" rtlCol="0">
            <a:spAutoFit/>
          </a:bodyPr>
          <a:lstStyle/>
          <a:p>
            <a:pPr marL="9525"/>
            <a:r>
              <a:rPr sz="2800" b="1" spc="-255" dirty="0" smtClean="0">
                <a:latin typeface="Verdana" panose="020B0604030504040204" pitchFamily="34" charset="0"/>
                <a:ea typeface="Verdana" panose="020B0604030504040204" pitchFamily="34" charset="0"/>
                <a:cs typeface="Arial"/>
              </a:rPr>
              <a:t>DW </a:t>
            </a:r>
            <a:r>
              <a:rPr sz="2800" b="1" spc="-79" dirty="0" smtClean="0">
                <a:latin typeface="Verdana" panose="020B0604030504040204" pitchFamily="34" charset="0"/>
                <a:ea typeface="Verdana" panose="020B0604030504040204" pitchFamily="34" charset="0"/>
                <a:cs typeface="Arial"/>
              </a:rPr>
              <a:t>Architecture: </a:t>
            </a:r>
            <a:r>
              <a:rPr sz="2800" b="1" spc="-244" dirty="0" smtClean="0">
                <a:latin typeface="Verdana" panose="020B0604030504040204" pitchFamily="34" charset="0"/>
                <a:ea typeface="Verdana" panose="020B0604030504040204" pitchFamily="34" charset="0"/>
                <a:cs typeface="Arial"/>
              </a:rPr>
              <a:t>End </a:t>
            </a:r>
            <a:r>
              <a:rPr sz="2800" b="1" spc="-176" dirty="0" smtClean="0">
                <a:latin typeface="Verdana" panose="020B0604030504040204" pitchFamily="34" charset="0"/>
                <a:ea typeface="Verdana" panose="020B0604030504040204" pitchFamily="34" charset="0"/>
                <a:cs typeface="Arial"/>
              </a:rPr>
              <a:t>User</a:t>
            </a:r>
            <a:r>
              <a:rPr sz="2800" b="1" spc="-60" dirty="0" smtClean="0">
                <a:latin typeface="Verdana" panose="020B0604030504040204" pitchFamily="34" charset="0"/>
                <a:ea typeface="Verdana" panose="020B0604030504040204" pitchFamily="34" charset="0"/>
                <a:cs typeface="Arial"/>
              </a:rPr>
              <a:t> </a:t>
            </a:r>
            <a:r>
              <a:rPr sz="2800" b="1" spc="-109" dirty="0" smtClean="0">
                <a:latin typeface="Verdana" panose="020B0604030504040204" pitchFamily="34" charset="0"/>
                <a:ea typeface="Verdana" panose="020B0604030504040204" pitchFamily="34" charset="0"/>
                <a:cs typeface="Arial"/>
              </a:rPr>
              <a:t>Applications</a:t>
            </a:r>
            <a:endParaRPr sz="2800" b="1" dirty="0">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142270011"/>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693740" y="1317599"/>
            <a:ext cx="3564731" cy="307777"/>
          </a:xfrm>
          <a:prstGeom prst="rect">
            <a:avLst/>
          </a:prstGeom>
        </p:spPr>
        <p:txBody>
          <a:bodyPr vert="horz" wrap="square" lIns="0" tIns="0" rIns="0" bIns="0" rtlCol="0">
            <a:spAutoFit/>
          </a:bodyPr>
          <a:lstStyle/>
          <a:p>
            <a:pPr marL="9525"/>
            <a:r>
              <a:rPr sz="2000" spc="-180" dirty="0">
                <a:latin typeface="Arial"/>
                <a:cs typeface="Arial"/>
              </a:rPr>
              <a:t>Dashboard</a:t>
            </a:r>
            <a:r>
              <a:rPr sz="2000" spc="-221" dirty="0">
                <a:latin typeface="Arial"/>
                <a:cs typeface="Arial"/>
              </a:rPr>
              <a:t> </a:t>
            </a:r>
            <a:r>
              <a:rPr sz="2000" spc="-191" dirty="0">
                <a:latin typeface="Arial"/>
                <a:cs typeface="Arial"/>
              </a:rPr>
              <a:t>examples</a:t>
            </a:r>
            <a:endParaRPr sz="2000" dirty="0">
              <a:latin typeface="Arial"/>
              <a:cs typeface="Arial"/>
            </a:endParaRPr>
          </a:p>
        </p:txBody>
      </p:sp>
      <p:sp>
        <p:nvSpPr>
          <p:cNvPr id="8" name="object 8"/>
          <p:cNvSpPr txBox="1"/>
          <p:nvPr/>
        </p:nvSpPr>
        <p:spPr>
          <a:xfrm>
            <a:off x="1544955" y="1687415"/>
            <a:ext cx="1755458" cy="276999"/>
          </a:xfrm>
          <a:prstGeom prst="rect">
            <a:avLst/>
          </a:prstGeom>
        </p:spPr>
        <p:txBody>
          <a:bodyPr vert="horz" wrap="square" lIns="0" tIns="0" rIns="0" bIns="0" rtlCol="0">
            <a:spAutoFit/>
          </a:bodyPr>
          <a:lstStyle/>
          <a:p>
            <a:pPr marL="9525"/>
            <a:r>
              <a:rPr b="1" spc="-161" dirty="0">
                <a:latin typeface="Arial"/>
                <a:cs typeface="Arial"/>
              </a:rPr>
              <a:t>On </a:t>
            </a:r>
            <a:r>
              <a:rPr b="1" spc="-71" dirty="0">
                <a:latin typeface="Arial"/>
                <a:cs typeface="Arial"/>
              </a:rPr>
              <a:t>the </a:t>
            </a:r>
            <a:r>
              <a:rPr b="1" spc="-83" dirty="0">
                <a:latin typeface="Arial"/>
                <a:cs typeface="Arial"/>
              </a:rPr>
              <a:t>fly</a:t>
            </a:r>
            <a:r>
              <a:rPr b="1" spc="-94" dirty="0">
                <a:latin typeface="Arial"/>
                <a:cs typeface="Arial"/>
              </a:rPr>
              <a:t> </a:t>
            </a:r>
            <a:r>
              <a:rPr b="1" spc="-153" dirty="0">
                <a:latin typeface="Arial"/>
                <a:cs typeface="Arial"/>
              </a:rPr>
              <a:t>analysis</a:t>
            </a:r>
            <a:endParaRPr>
              <a:latin typeface="Arial"/>
              <a:cs typeface="Arial"/>
            </a:endParaRPr>
          </a:p>
        </p:txBody>
      </p:sp>
      <p:sp>
        <p:nvSpPr>
          <p:cNvPr id="9" name="object 9"/>
          <p:cNvSpPr txBox="1"/>
          <p:nvPr/>
        </p:nvSpPr>
        <p:spPr>
          <a:xfrm>
            <a:off x="4685919" y="1705245"/>
            <a:ext cx="1508284" cy="276999"/>
          </a:xfrm>
          <a:prstGeom prst="rect">
            <a:avLst/>
          </a:prstGeom>
        </p:spPr>
        <p:txBody>
          <a:bodyPr vert="horz" wrap="square" lIns="0" tIns="0" rIns="0" bIns="0" rtlCol="0">
            <a:spAutoFit/>
          </a:bodyPr>
          <a:lstStyle/>
          <a:p>
            <a:pPr marL="9525"/>
            <a:r>
              <a:rPr b="1" spc="-120" dirty="0">
                <a:latin typeface="Arial"/>
                <a:cs typeface="Arial"/>
              </a:rPr>
              <a:t>Prediction</a:t>
            </a:r>
            <a:r>
              <a:rPr b="1" spc="-146" dirty="0">
                <a:latin typeface="Arial"/>
                <a:cs typeface="Arial"/>
              </a:rPr>
              <a:t> </a:t>
            </a:r>
            <a:r>
              <a:rPr b="1" spc="-169" dirty="0">
                <a:latin typeface="Arial"/>
                <a:cs typeface="Arial"/>
              </a:rPr>
              <a:t>sales</a:t>
            </a:r>
            <a:endParaRPr>
              <a:latin typeface="Arial"/>
              <a:cs typeface="Arial"/>
            </a:endParaRPr>
          </a:p>
        </p:txBody>
      </p:sp>
      <p:sp>
        <p:nvSpPr>
          <p:cNvPr id="10" name="object 10"/>
          <p:cNvSpPr txBox="1"/>
          <p:nvPr/>
        </p:nvSpPr>
        <p:spPr>
          <a:xfrm>
            <a:off x="6845300" y="4816141"/>
            <a:ext cx="818674" cy="207749"/>
          </a:xfrm>
          <a:prstGeom prst="rect">
            <a:avLst/>
          </a:prstGeom>
        </p:spPr>
        <p:txBody>
          <a:bodyPr vert="horz" wrap="square" lIns="0" tIns="0" rIns="0" bIns="0" rtlCol="0">
            <a:spAutoFit/>
          </a:bodyPr>
          <a:lstStyle/>
          <a:p>
            <a:pPr marL="9525"/>
            <a:r>
              <a:rPr sz="1350" spc="-248" dirty="0">
                <a:latin typeface="Arial"/>
                <a:cs typeface="Arial"/>
              </a:rPr>
              <a:t>J</a:t>
            </a:r>
            <a:r>
              <a:rPr sz="1350" spc="-105" dirty="0">
                <a:latin typeface="Arial"/>
                <a:cs typeface="Arial"/>
              </a:rPr>
              <a:t>a</a:t>
            </a:r>
            <a:r>
              <a:rPr sz="1350" spc="-71" dirty="0">
                <a:latin typeface="Arial"/>
                <a:cs typeface="Arial"/>
              </a:rPr>
              <a:t>spe</a:t>
            </a:r>
            <a:r>
              <a:rPr sz="1350" spc="-75" dirty="0">
                <a:latin typeface="Arial"/>
                <a:cs typeface="Arial"/>
              </a:rPr>
              <a:t>r</a:t>
            </a:r>
            <a:r>
              <a:rPr sz="1350" spc="-90" dirty="0">
                <a:latin typeface="Arial"/>
                <a:cs typeface="Arial"/>
              </a:rPr>
              <a:t>s</a:t>
            </a:r>
            <a:r>
              <a:rPr sz="1350" spc="-105" dirty="0">
                <a:latin typeface="Arial"/>
                <a:cs typeface="Arial"/>
              </a:rPr>
              <a:t>o</a:t>
            </a:r>
            <a:r>
              <a:rPr sz="1350" spc="56" dirty="0">
                <a:latin typeface="Arial"/>
                <a:cs typeface="Arial"/>
              </a:rPr>
              <a:t>f</a:t>
            </a:r>
            <a:r>
              <a:rPr sz="1350" spc="53" dirty="0">
                <a:latin typeface="Arial"/>
                <a:cs typeface="Arial"/>
              </a:rPr>
              <a:t>t</a:t>
            </a:r>
            <a:r>
              <a:rPr sz="1350" spc="129" baseline="25462" dirty="0">
                <a:latin typeface="Arial"/>
                <a:cs typeface="Arial"/>
              </a:rPr>
              <a:t>©</a:t>
            </a:r>
            <a:endParaRPr sz="1350" baseline="25462">
              <a:latin typeface="Arial"/>
              <a:cs typeface="Arial"/>
            </a:endParaRPr>
          </a:p>
        </p:txBody>
      </p:sp>
      <p:sp>
        <p:nvSpPr>
          <p:cNvPr id="11" name="object 11"/>
          <p:cNvSpPr/>
          <p:nvPr/>
        </p:nvSpPr>
        <p:spPr>
          <a:xfrm>
            <a:off x="4666661" y="2418688"/>
            <a:ext cx="2957511" cy="2185984"/>
          </a:xfrm>
          <a:prstGeom prst="rect">
            <a:avLst/>
          </a:prstGeom>
          <a:blipFill>
            <a:blip r:embed="rId2" cstate="print"/>
            <a:stretch>
              <a:fillRect/>
            </a:stretch>
          </a:blipFill>
        </p:spPr>
        <p:txBody>
          <a:bodyPr wrap="square" lIns="0" tIns="0" rIns="0" bIns="0" rtlCol="0"/>
          <a:lstStyle/>
          <a:p>
            <a:endParaRPr sz="1350"/>
          </a:p>
        </p:txBody>
      </p:sp>
      <p:sp>
        <p:nvSpPr>
          <p:cNvPr id="12" name="object 12"/>
          <p:cNvSpPr/>
          <p:nvPr/>
        </p:nvSpPr>
        <p:spPr>
          <a:xfrm>
            <a:off x="1926905" y="2282961"/>
            <a:ext cx="2150262" cy="2457445"/>
          </a:xfrm>
          <a:prstGeom prst="rect">
            <a:avLst/>
          </a:prstGeom>
          <a:blipFill>
            <a:blip r:embed="rId3" cstate="print"/>
            <a:stretch>
              <a:fillRect/>
            </a:stretch>
          </a:blipFill>
        </p:spPr>
        <p:txBody>
          <a:bodyPr wrap="square" lIns="0" tIns="0" rIns="0" bIns="0" rtlCol="0"/>
          <a:lstStyle/>
          <a:p>
            <a:endParaRPr sz="1350"/>
          </a:p>
        </p:txBody>
      </p:sp>
      <p:sp>
        <p:nvSpPr>
          <p:cNvPr id="14" name="Rectangle 13"/>
          <p:cNvSpPr/>
          <p:nvPr/>
        </p:nvSpPr>
        <p:spPr>
          <a:xfrm>
            <a:off x="7493183" y="143536"/>
            <a:ext cx="1581015" cy="116568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5" name="object 10"/>
          <p:cNvSpPr txBox="1"/>
          <p:nvPr/>
        </p:nvSpPr>
        <p:spPr>
          <a:xfrm>
            <a:off x="693740" y="708954"/>
            <a:ext cx="7584628" cy="430887"/>
          </a:xfrm>
          <a:prstGeom prst="rect">
            <a:avLst/>
          </a:prstGeom>
        </p:spPr>
        <p:txBody>
          <a:bodyPr vert="horz" wrap="square" lIns="0" tIns="0" rIns="0" bIns="0" rtlCol="0">
            <a:spAutoFit/>
          </a:bodyPr>
          <a:lstStyle/>
          <a:p>
            <a:pPr marL="9525"/>
            <a:r>
              <a:rPr sz="2800" b="1" spc="-255" dirty="0" smtClean="0">
                <a:latin typeface="Verdana" panose="020B0604030504040204" pitchFamily="34" charset="0"/>
                <a:ea typeface="Verdana" panose="020B0604030504040204" pitchFamily="34" charset="0"/>
                <a:cs typeface="Arial"/>
              </a:rPr>
              <a:t>DW </a:t>
            </a:r>
            <a:r>
              <a:rPr sz="2800" b="1" spc="-79" dirty="0" smtClean="0">
                <a:latin typeface="Verdana" panose="020B0604030504040204" pitchFamily="34" charset="0"/>
                <a:ea typeface="Verdana" panose="020B0604030504040204" pitchFamily="34" charset="0"/>
                <a:cs typeface="Arial"/>
              </a:rPr>
              <a:t>Architecture: </a:t>
            </a:r>
            <a:r>
              <a:rPr sz="2800" b="1" spc="-244" dirty="0" smtClean="0">
                <a:latin typeface="Verdana" panose="020B0604030504040204" pitchFamily="34" charset="0"/>
                <a:ea typeface="Verdana" panose="020B0604030504040204" pitchFamily="34" charset="0"/>
                <a:cs typeface="Arial"/>
              </a:rPr>
              <a:t>End </a:t>
            </a:r>
            <a:r>
              <a:rPr sz="2800" b="1" spc="-176" dirty="0" smtClean="0">
                <a:latin typeface="Verdana" panose="020B0604030504040204" pitchFamily="34" charset="0"/>
                <a:ea typeface="Verdana" panose="020B0604030504040204" pitchFamily="34" charset="0"/>
                <a:cs typeface="Arial"/>
              </a:rPr>
              <a:t>User</a:t>
            </a:r>
            <a:r>
              <a:rPr sz="2800" b="1" spc="-60" dirty="0" smtClean="0">
                <a:latin typeface="Verdana" panose="020B0604030504040204" pitchFamily="34" charset="0"/>
                <a:ea typeface="Verdana" panose="020B0604030504040204" pitchFamily="34" charset="0"/>
                <a:cs typeface="Arial"/>
              </a:rPr>
              <a:t> </a:t>
            </a:r>
            <a:r>
              <a:rPr sz="2800" b="1" spc="-109" dirty="0" smtClean="0">
                <a:latin typeface="Verdana" panose="020B0604030504040204" pitchFamily="34" charset="0"/>
                <a:ea typeface="Verdana" panose="020B0604030504040204" pitchFamily="34" charset="0"/>
                <a:cs typeface="Arial"/>
              </a:rPr>
              <a:t>Applications</a:t>
            </a:r>
            <a:endParaRPr sz="2800" b="1" dirty="0">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1703277943"/>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708660" y="1212415"/>
            <a:ext cx="5303024" cy="3222536"/>
          </a:xfrm>
          <a:prstGeom prst="rect">
            <a:avLst/>
          </a:prstGeom>
          <a:blipFill>
            <a:blip r:embed="rId2" cstate="print"/>
            <a:stretch>
              <a:fillRect/>
            </a:stretch>
          </a:blipFill>
        </p:spPr>
        <p:txBody>
          <a:bodyPr wrap="square" lIns="0" tIns="0" rIns="0" bIns="0" rtlCol="0"/>
          <a:lstStyle/>
          <a:p>
            <a:endParaRPr sz="1350"/>
          </a:p>
        </p:txBody>
      </p:sp>
      <p:sp>
        <p:nvSpPr>
          <p:cNvPr id="13" name="object 13"/>
          <p:cNvSpPr txBox="1"/>
          <p:nvPr/>
        </p:nvSpPr>
        <p:spPr>
          <a:xfrm>
            <a:off x="6193227" y="4227202"/>
            <a:ext cx="865823" cy="207749"/>
          </a:xfrm>
          <a:prstGeom prst="rect">
            <a:avLst/>
          </a:prstGeom>
        </p:spPr>
        <p:txBody>
          <a:bodyPr vert="horz" wrap="square" lIns="0" tIns="0" rIns="0" bIns="0" rtlCol="0">
            <a:spAutoFit/>
          </a:bodyPr>
          <a:lstStyle/>
          <a:p>
            <a:pPr marL="9525"/>
            <a:r>
              <a:rPr sz="1350" spc="-206" dirty="0">
                <a:latin typeface="Arial"/>
                <a:cs typeface="Arial"/>
              </a:rPr>
              <a:t>ESRI  </a:t>
            </a:r>
            <a:r>
              <a:rPr sz="1350" spc="19" dirty="0">
                <a:latin typeface="Arial"/>
                <a:cs typeface="Arial"/>
              </a:rPr>
              <a:t>&amp;</a:t>
            </a:r>
            <a:r>
              <a:rPr sz="1350" spc="-161" dirty="0">
                <a:latin typeface="Arial"/>
                <a:cs typeface="Arial"/>
              </a:rPr>
              <a:t> </a:t>
            </a:r>
            <a:r>
              <a:rPr sz="1350" spc="-109" dirty="0">
                <a:latin typeface="Arial"/>
                <a:cs typeface="Arial"/>
              </a:rPr>
              <a:t>SvD</a:t>
            </a:r>
            <a:r>
              <a:rPr sz="1350" spc="-163" baseline="25462" dirty="0">
                <a:latin typeface="Arial"/>
                <a:cs typeface="Arial"/>
              </a:rPr>
              <a:t>©</a:t>
            </a:r>
            <a:endParaRPr sz="1350" baseline="25462" dirty="0">
              <a:latin typeface="Arial"/>
              <a:cs typeface="Arial"/>
            </a:endParaRPr>
          </a:p>
        </p:txBody>
      </p:sp>
      <p:sp>
        <p:nvSpPr>
          <p:cNvPr id="15" name="object 7"/>
          <p:cNvSpPr txBox="1"/>
          <p:nvPr/>
        </p:nvSpPr>
        <p:spPr>
          <a:xfrm>
            <a:off x="6193227" y="1212415"/>
            <a:ext cx="3564731" cy="307777"/>
          </a:xfrm>
          <a:prstGeom prst="rect">
            <a:avLst/>
          </a:prstGeom>
        </p:spPr>
        <p:txBody>
          <a:bodyPr vert="horz" wrap="square" lIns="0" tIns="0" rIns="0" bIns="0" rtlCol="0">
            <a:spAutoFit/>
          </a:bodyPr>
          <a:lstStyle/>
          <a:p>
            <a:pPr marL="9525"/>
            <a:r>
              <a:rPr lang="sv-SE" sz="2000" spc="-180" dirty="0" smtClean="0">
                <a:latin typeface="Arial"/>
                <a:cs typeface="Arial"/>
              </a:rPr>
              <a:t>GIS </a:t>
            </a:r>
            <a:r>
              <a:rPr lang="sv-SE" sz="2000" spc="-180" dirty="0" err="1" smtClean="0">
                <a:latin typeface="Arial"/>
                <a:cs typeface="Arial"/>
              </a:rPr>
              <a:t>analysis</a:t>
            </a:r>
            <a:endParaRPr sz="2000" dirty="0">
              <a:latin typeface="Arial"/>
              <a:cs typeface="Arial"/>
            </a:endParaRPr>
          </a:p>
        </p:txBody>
      </p:sp>
    </p:spTree>
    <p:extLst>
      <p:ext uri="{BB962C8B-B14F-4D97-AF65-F5344CB8AC3E}">
        <p14:creationId xmlns:p14="http://schemas.microsoft.com/office/powerpoint/2010/main" val="1600794543"/>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0119" y="1444109"/>
            <a:ext cx="6260769" cy="857250"/>
          </a:xfrm>
          <a:prstGeom prst="rect">
            <a:avLst/>
          </a:prstGeom>
        </p:spPr>
        <p:txBody>
          <a:bodyPr>
            <a:noAutofit/>
          </a:bodyPr>
          <a:lstStyle/>
          <a:p>
            <a:pPr defTabSz="685800">
              <a:spcBef>
                <a:spcPct val="0"/>
              </a:spcBef>
              <a:defRPr/>
            </a:pPr>
            <a:r>
              <a:rPr lang="sv-SE" sz="2700" dirty="0" err="1" smtClean="0">
                <a:latin typeface="Verdana" panose="020B0604030504040204" pitchFamily="34" charset="0"/>
                <a:ea typeface="Verdana" panose="020B0604030504040204" pitchFamily="34" charset="0"/>
                <a:cs typeface="+mj-cs"/>
              </a:rPr>
              <a:t>Four</a:t>
            </a:r>
            <a:r>
              <a:rPr lang="sv-SE" sz="2700" dirty="0" smtClean="0">
                <a:latin typeface="Verdana" panose="020B0604030504040204" pitchFamily="34" charset="0"/>
                <a:ea typeface="Verdana" panose="020B0604030504040204" pitchFamily="34" charset="0"/>
                <a:cs typeface="+mj-cs"/>
              </a:rPr>
              <a:t> </a:t>
            </a:r>
            <a:r>
              <a:rPr lang="sv-SE" sz="2700" dirty="0" err="1" smtClean="0">
                <a:latin typeface="Verdana" panose="020B0604030504040204" pitchFamily="34" charset="0"/>
                <a:ea typeface="Verdana" panose="020B0604030504040204" pitchFamily="34" charset="0"/>
                <a:cs typeface="+mj-cs"/>
              </a:rPr>
              <a:t>types</a:t>
            </a:r>
            <a:r>
              <a:rPr lang="sv-SE" sz="2700" dirty="0" smtClean="0">
                <a:latin typeface="Verdana" panose="020B0604030504040204" pitchFamily="34" charset="0"/>
                <a:ea typeface="Verdana" panose="020B0604030504040204" pitchFamily="34" charset="0"/>
                <a:cs typeface="+mj-cs"/>
              </a:rPr>
              <a:t> </a:t>
            </a:r>
            <a:r>
              <a:rPr lang="sv-SE" sz="2700" dirty="0" err="1" smtClean="0">
                <a:latin typeface="Verdana" panose="020B0604030504040204" pitchFamily="34" charset="0"/>
                <a:ea typeface="Verdana" panose="020B0604030504040204" pitchFamily="34" charset="0"/>
                <a:cs typeface="+mj-cs"/>
              </a:rPr>
              <a:t>of</a:t>
            </a:r>
            <a:r>
              <a:rPr lang="sv-SE" sz="2700" dirty="0" smtClean="0">
                <a:latin typeface="Verdana" panose="020B0604030504040204" pitchFamily="34" charset="0"/>
                <a:ea typeface="Verdana" panose="020B0604030504040204" pitchFamily="34" charset="0"/>
                <a:cs typeface="+mj-cs"/>
              </a:rPr>
              <a:t> Data </a:t>
            </a:r>
            <a:r>
              <a:rPr lang="sv-SE" sz="2700" dirty="0" err="1" smtClean="0">
                <a:latin typeface="Verdana" panose="020B0604030504040204" pitchFamily="34" charset="0"/>
                <a:ea typeface="Verdana" panose="020B0604030504040204" pitchFamily="34" charset="0"/>
                <a:cs typeface="+mj-cs"/>
              </a:rPr>
              <a:t>Warehouse</a:t>
            </a:r>
            <a:r>
              <a:rPr lang="sv-SE" sz="2700" dirty="0" smtClean="0">
                <a:latin typeface="Verdana" panose="020B0604030504040204" pitchFamily="34" charset="0"/>
                <a:ea typeface="Verdana" panose="020B0604030504040204" pitchFamily="34" charset="0"/>
                <a:cs typeface="+mj-cs"/>
              </a:rPr>
              <a:t> </a:t>
            </a:r>
            <a:r>
              <a:rPr lang="sv-SE" sz="2700" dirty="0" err="1" smtClean="0">
                <a:latin typeface="Verdana" panose="020B0604030504040204" pitchFamily="34" charset="0"/>
                <a:ea typeface="Verdana" panose="020B0604030504040204" pitchFamily="34" charset="0"/>
                <a:cs typeface="+mj-cs"/>
              </a:rPr>
              <a:t>architectures</a:t>
            </a:r>
            <a:endParaRPr lang="sv-SE" sz="2700" dirty="0">
              <a:latin typeface="Verdana" panose="020B0604030504040204" pitchFamily="34" charset="0"/>
              <a:ea typeface="Verdana" panose="020B0604030504040204" pitchFamily="34" charset="0"/>
              <a:cs typeface="+mj-cs"/>
            </a:endParaRPr>
          </a:p>
        </p:txBody>
      </p:sp>
      <p:sp>
        <p:nvSpPr>
          <p:cNvPr id="3" name="Rectangle 2"/>
          <p:cNvSpPr/>
          <p:nvPr/>
        </p:nvSpPr>
        <p:spPr>
          <a:xfrm>
            <a:off x="7559505" y="111682"/>
            <a:ext cx="1500733" cy="1263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02164823"/>
      </p:ext>
    </p:extLst>
  </p:cSld>
  <p:clrMapOvr>
    <a:masterClrMapping/>
  </p:clrMapOvr>
  <mc:AlternateContent xmlns:mc="http://schemas.openxmlformats.org/markup-compatibility/2006" xmlns:p14="http://schemas.microsoft.com/office/powerpoint/2010/main">
    <mc:Choice Requires="p14">
      <p:transition spd="slow" p14:dur="2000" advTm="5164"/>
    </mc:Choice>
    <mc:Fallback xmlns="">
      <p:transition spd="slow" advTm="5164"/>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93183" y="143536"/>
            <a:ext cx="1581015" cy="116568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 name="Title 1"/>
          <p:cNvSpPr>
            <a:spLocks noGrp="1"/>
          </p:cNvSpPr>
          <p:nvPr>
            <p:ph type="title"/>
          </p:nvPr>
        </p:nvSpPr>
        <p:spPr>
          <a:xfrm>
            <a:off x="792000" y="627534"/>
            <a:ext cx="7553214" cy="596700"/>
          </a:xfrm>
        </p:spPr>
        <p:txBody>
          <a:bodyPr/>
          <a:lstStyle/>
          <a:p>
            <a:r>
              <a:rPr lang="sv-SE" dirty="0" smtClean="0">
                <a:cs typeface="Arial" panose="020B0604020202020204" pitchFamily="34" charset="0"/>
              </a:rPr>
              <a:t>Independent Data Mart </a:t>
            </a:r>
            <a:r>
              <a:rPr lang="sv-SE" dirty="0" err="1" smtClean="0">
                <a:cs typeface="Arial" panose="020B0604020202020204" pitchFamily="34" charset="0"/>
              </a:rPr>
              <a:t>Architecture</a:t>
            </a:r>
            <a:endParaRPr lang="sv-SE" dirty="0">
              <a:cs typeface="Arial" panose="020B0604020202020204" pitchFamily="34" charset="0"/>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9456" y="1444479"/>
            <a:ext cx="5162138" cy="347113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67" name="object 10"/>
          <p:cNvSpPr txBox="1"/>
          <p:nvPr/>
        </p:nvSpPr>
        <p:spPr>
          <a:xfrm>
            <a:off x="6994113" y="4603098"/>
            <a:ext cx="1772957" cy="219291"/>
          </a:xfrm>
          <a:prstGeom prst="rect">
            <a:avLst/>
          </a:prstGeom>
        </p:spPr>
        <p:txBody>
          <a:bodyPr vert="horz" wrap="square" lIns="0" tIns="0" rIns="0" bIns="0" rtlCol="0">
            <a:spAutoFit/>
          </a:bodyPr>
          <a:lstStyle/>
          <a:p>
            <a:pPr marL="9525"/>
            <a:r>
              <a:rPr sz="1425" i="1" spc="-60" dirty="0" smtClean="0">
                <a:latin typeface="Arial"/>
                <a:cs typeface="Arial"/>
              </a:rPr>
              <a:t>(</a:t>
            </a:r>
            <a:r>
              <a:rPr lang="sv-SE" sz="1425" i="1" spc="-60" dirty="0" err="1" smtClean="0">
                <a:latin typeface="Arial"/>
                <a:cs typeface="Arial"/>
              </a:rPr>
              <a:t>Kimball</a:t>
            </a:r>
            <a:r>
              <a:rPr lang="sv-SE" sz="1425" i="1" spc="-60" dirty="0" smtClean="0">
                <a:latin typeface="Arial"/>
                <a:cs typeface="Arial"/>
              </a:rPr>
              <a:t> &amp; Ross, 2013</a:t>
            </a:r>
            <a:r>
              <a:rPr sz="1425" i="1" spc="-60" dirty="0" smtClean="0">
                <a:latin typeface="Arial"/>
                <a:cs typeface="Arial"/>
              </a:rPr>
              <a:t>)</a:t>
            </a:r>
            <a:endParaRPr sz="1425" dirty="0">
              <a:latin typeface="Arial"/>
              <a:cs typeface="Arial"/>
            </a:endParaRPr>
          </a:p>
        </p:txBody>
      </p:sp>
    </p:spTree>
    <p:extLst>
      <p:ext uri="{BB962C8B-B14F-4D97-AF65-F5344CB8AC3E}">
        <p14:creationId xmlns:p14="http://schemas.microsoft.com/office/powerpoint/2010/main" val="748539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785840" y="3207401"/>
            <a:ext cx="6507271" cy="461665"/>
          </a:xfrm>
          <a:prstGeom prst="rect">
            <a:avLst/>
          </a:prstGeom>
        </p:spPr>
        <p:txBody>
          <a:bodyPr vert="horz" wrap="square" lIns="0" tIns="0" rIns="0" bIns="0" rtlCol="0">
            <a:spAutoFit/>
          </a:bodyPr>
          <a:lstStyle/>
          <a:p>
            <a:pPr marL="294799" marR="3810" indent="-285750">
              <a:lnSpc>
                <a:spcPts val="1785"/>
              </a:lnSpc>
              <a:buFont typeface="Arial" panose="020B0604020202020204" pitchFamily="34" charset="0"/>
              <a:buChar char="•"/>
              <a:tabLst>
                <a:tab pos="224314" algn="l"/>
              </a:tabLst>
            </a:pPr>
            <a:r>
              <a:rPr lang="en-US" spc="-127" dirty="0">
                <a:latin typeface="Verdana" panose="020B0604030504040204" pitchFamily="34" charset="0"/>
                <a:ea typeface="Verdana" panose="020B0604030504040204" pitchFamily="34" charset="0"/>
                <a:cs typeface="Arial"/>
              </a:rPr>
              <a:t>We </a:t>
            </a:r>
            <a:r>
              <a:rPr lang="en-US" spc="-79" dirty="0">
                <a:latin typeface="Verdana" panose="020B0604030504040204" pitchFamily="34" charset="0"/>
                <a:ea typeface="Verdana" panose="020B0604030504040204" pitchFamily="34" charset="0"/>
                <a:cs typeface="Arial"/>
              </a:rPr>
              <a:t>need</a:t>
            </a:r>
            <a:r>
              <a:rPr lang="en-US" spc="-45" dirty="0">
                <a:latin typeface="Verdana" panose="020B0604030504040204" pitchFamily="34" charset="0"/>
                <a:ea typeface="Verdana" panose="020B0604030504040204" pitchFamily="34" charset="0"/>
                <a:cs typeface="Arial"/>
              </a:rPr>
              <a:t> </a:t>
            </a:r>
            <a:r>
              <a:rPr lang="en-US" b="1" i="1" spc="-124" dirty="0">
                <a:latin typeface="Verdana" panose="020B0604030504040204" pitchFamily="34" charset="0"/>
                <a:ea typeface="Verdana" panose="020B0604030504040204" pitchFamily="34" charset="0"/>
                <a:cs typeface="Arial-BoldItalicMT"/>
              </a:rPr>
              <a:t>Query</a:t>
            </a:r>
            <a:r>
              <a:rPr lang="en-US" b="1" i="1" spc="-98" dirty="0">
                <a:latin typeface="Verdana" panose="020B0604030504040204" pitchFamily="34" charset="0"/>
                <a:ea typeface="Verdana" panose="020B0604030504040204" pitchFamily="34" charset="0"/>
                <a:cs typeface="Arial-BoldItalicMT"/>
              </a:rPr>
              <a:t> </a:t>
            </a:r>
            <a:r>
              <a:rPr lang="en-US" b="1" i="1" spc="-83" dirty="0">
                <a:latin typeface="Verdana" panose="020B0604030504040204" pitchFamily="34" charset="0"/>
                <a:ea typeface="Verdana" panose="020B0604030504040204" pitchFamily="34" charset="0"/>
                <a:cs typeface="Arial-BoldItalicMT"/>
              </a:rPr>
              <a:t>flexibility </a:t>
            </a:r>
            <a:r>
              <a:rPr lang="en-US" spc="8" dirty="0" smtClean="0">
                <a:latin typeface="Verdana" panose="020B0604030504040204" pitchFamily="34" charset="0"/>
                <a:ea typeface="Verdana" panose="020B0604030504040204" pitchFamily="34" charset="0"/>
                <a:cs typeface="Arial"/>
              </a:rPr>
              <a:t>to </a:t>
            </a:r>
            <a:r>
              <a:rPr lang="en-US" spc="-83" dirty="0" err="1">
                <a:latin typeface="Verdana" panose="020B0604030504040204" pitchFamily="34" charset="0"/>
                <a:ea typeface="Verdana" panose="020B0604030504040204" pitchFamily="34" charset="0"/>
                <a:cs typeface="Arial"/>
              </a:rPr>
              <a:t>maximise</a:t>
            </a:r>
            <a:r>
              <a:rPr lang="en-US" spc="-83" dirty="0">
                <a:latin typeface="Verdana" panose="020B0604030504040204" pitchFamily="34" charset="0"/>
                <a:ea typeface="Verdana" panose="020B0604030504040204" pitchFamily="34" charset="0"/>
                <a:cs typeface="Arial"/>
              </a:rPr>
              <a:t> </a:t>
            </a:r>
            <a:r>
              <a:rPr lang="en-US" spc="-101" dirty="0" smtClean="0">
                <a:latin typeface="Verdana" panose="020B0604030504040204" pitchFamily="34" charset="0"/>
                <a:ea typeface="Verdana" panose="020B0604030504040204" pitchFamily="34" charset="0"/>
                <a:cs typeface="Arial"/>
              </a:rPr>
              <a:t>advantages </a:t>
            </a:r>
            <a:r>
              <a:rPr lang="en-US" spc="-49" dirty="0">
                <a:latin typeface="Verdana" panose="020B0604030504040204" pitchFamily="34" charset="0"/>
                <a:ea typeface="Verdana" panose="020B0604030504040204" pitchFamily="34" charset="0"/>
                <a:cs typeface="Arial"/>
              </a:rPr>
              <a:t>obtained </a:t>
            </a:r>
            <a:r>
              <a:rPr lang="en-US" spc="-53" dirty="0">
                <a:latin typeface="Verdana" panose="020B0604030504040204" pitchFamily="34" charset="0"/>
                <a:ea typeface="Verdana" panose="020B0604030504040204" pitchFamily="34" charset="0"/>
                <a:cs typeface="Arial"/>
              </a:rPr>
              <a:t>on </a:t>
            </a:r>
            <a:r>
              <a:rPr lang="en-US" spc="-23" dirty="0">
                <a:latin typeface="Verdana" panose="020B0604030504040204" pitchFamily="34" charset="0"/>
                <a:ea typeface="Verdana" panose="020B0604030504040204" pitchFamily="34" charset="0"/>
                <a:cs typeface="Arial"/>
              </a:rPr>
              <a:t>the</a:t>
            </a:r>
            <a:r>
              <a:rPr lang="en-US" spc="-199" dirty="0">
                <a:latin typeface="Verdana" panose="020B0604030504040204" pitchFamily="34" charset="0"/>
                <a:ea typeface="Verdana" panose="020B0604030504040204" pitchFamily="34" charset="0"/>
                <a:cs typeface="Arial"/>
              </a:rPr>
              <a:t> </a:t>
            </a:r>
            <a:r>
              <a:rPr lang="en-US" spc="-30" dirty="0">
                <a:latin typeface="Verdana" panose="020B0604030504040204" pitchFamily="34" charset="0"/>
                <a:ea typeface="Verdana" panose="020B0604030504040204" pitchFamily="34" charset="0"/>
                <a:cs typeface="Arial"/>
              </a:rPr>
              <a:t>run</a:t>
            </a:r>
            <a:endParaRPr lang="en-US" dirty="0">
              <a:latin typeface="Verdana" panose="020B0604030504040204" pitchFamily="34" charset="0"/>
              <a:ea typeface="Verdana" panose="020B0604030504040204" pitchFamily="34" charset="0"/>
              <a:cs typeface="Arial"/>
            </a:endParaRPr>
          </a:p>
        </p:txBody>
      </p:sp>
      <p:sp>
        <p:nvSpPr>
          <p:cNvPr id="8" name="object 8"/>
          <p:cNvSpPr txBox="1"/>
          <p:nvPr/>
        </p:nvSpPr>
        <p:spPr>
          <a:xfrm>
            <a:off x="762007" y="1456104"/>
            <a:ext cx="7238970" cy="564257"/>
          </a:xfrm>
          <a:prstGeom prst="rect">
            <a:avLst/>
          </a:prstGeom>
        </p:spPr>
        <p:txBody>
          <a:bodyPr vert="horz" wrap="square" lIns="0" tIns="0" rIns="0" bIns="0" rtlCol="0">
            <a:spAutoFit/>
          </a:bodyPr>
          <a:lstStyle/>
          <a:p>
            <a:pPr marL="266700" indent="-257175">
              <a:lnSpc>
                <a:spcPts val="2224"/>
              </a:lnSpc>
              <a:buChar char="•"/>
              <a:tabLst>
                <a:tab pos="266224" algn="l"/>
                <a:tab pos="266700" algn="l"/>
                <a:tab pos="3152299" algn="l"/>
              </a:tabLst>
            </a:pPr>
            <a:r>
              <a:rPr lang="en-US" sz="2200" spc="-180" dirty="0" smtClean="0">
                <a:latin typeface="Verdana" panose="020B0604030504040204" pitchFamily="34" charset="0"/>
                <a:ea typeface="Verdana" panose="020B0604030504040204" pitchFamily="34" charset="0"/>
                <a:cs typeface="Arial"/>
              </a:rPr>
              <a:t>“W</a:t>
            </a:r>
            <a:r>
              <a:rPr lang="en-US" sz="2200" spc="-116" dirty="0" smtClean="0">
                <a:latin typeface="Verdana" panose="020B0604030504040204" pitchFamily="34" charset="0"/>
                <a:ea typeface="Verdana" panose="020B0604030504040204" pitchFamily="34" charset="0"/>
                <a:cs typeface="Arial"/>
              </a:rPr>
              <a:t>e</a:t>
            </a:r>
            <a:r>
              <a:rPr lang="en-US" sz="2200" spc="-113" dirty="0" smtClean="0">
                <a:latin typeface="Verdana" panose="020B0604030504040204" pitchFamily="34" charset="0"/>
                <a:ea typeface="Verdana" panose="020B0604030504040204" pitchFamily="34" charset="0"/>
                <a:cs typeface="Arial"/>
              </a:rPr>
              <a:t> </a:t>
            </a:r>
            <a:r>
              <a:rPr lang="en-US" sz="2200" spc="-116" dirty="0">
                <a:latin typeface="Verdana" panose="020B0604030504040204" pitchFamily="34" charset="0"/>
                <a:ea typeface="Verdana" panose="020B0604030504040204" pitchFamily="34" charset="0"/>
                <a:cs typeface="Arial"/>
              </a:rPr>
              <a:t>w</a:t>
            </a:r>
            <a:r>
              <a:rPr lang="en-US" sz="2200" spc="-71" dirty="0">
                <a:latin typeface="Verdana" panose="020B0604030504040204" pitchFamily="34" charset="0"/>
                <a:ea typeface="Verdana" panose="020B0604030504040204" pitchFamily="34" charset="0"/>
                <a:cs typeface="Arial"/>
              </a:rPr>
              <a:t>a</a:t>
            </a:r>
            <a:r>
              <a:rPr lang="en-US" sz="2200" spc="-79" dirty="0">
                <a:latin typeface="Verdana" panose="020B0604030504040204" pitchFamily="34" charset="0"/>
                <a:ea typeface="Verdana" panose="020B0604030504040204" pitchFamily="34" charset="0"/>
                <a:cs typeface="Arial"/>
              </a:rPr>
              <a:t>n</a:t>
            </a:r>
            <a:r>
              <a:rPr lang="en-US" sz="2200" spc="109" dirty="0">
                <a:latin typeface="Verdana" panose="020B0604030504040204" pitchFamily="34" charset="0"/>
                <a:ea typeface="Verdana" panose="020B0604030504040204" pitchFamily="34" charset="0"/>
                <a:cs typeface="Arial"/>
              </a:rPr>
              <a:t>t</a:t>
            </a:r>
            <a:r>
              <a:rPr lang="en-US" sz="2200" spc="-109" dirty="0">
                <a:latin typeface="Verdana" panose="020B0604030504040204" pitchFamily="34" charset="0"/>
                <a:ea typeface="Verdana" panose="020B0604030504040204" pitchFamily="34" charset="0"/>
                <a:cs typeface="Arial"/>
              </a:rPr>
              <a:t> </a:t>
            </a:r>
            <a:r>
              <a:rPr lang="en-US" sz="2200" dirty="0">
                <a:latin typeface="Verdana" panose="020B0604030504040204" pitchFamily="34" charset="0"/>
                <a:ea typeface="Verdana" panose="020B0604030504040204" pitchFamily="34" charset="0"/>
                <a:cs typeface="Arial"/>
              </a:rPr>
              <a:t>t</a:t>
            </a:r>
            <a:r>
              <a:rPr lang="en-US" sz="2200" spc="38" dirty="0">
                <a:latin typeface="Verdana" panose="020B0604030504040204" pitchFamily="34" charset="0"/>
                <a:ea typeface="Verdana" panose="020B0604030504040204" pitchFamily="34" charset="0"/>
                <a:cs typeface="Arial"/>
              </a:rPr>
              <a:t>o</a:t>
            </a:r>
            <a:r>
              <a:rPr lang="en-US" sz="2200" spc="-98" dirty="0">
                <a:latin typeface="Verdana" panose="020B0604030504040204" pitchFamily="34" charset="0"/>
                <a:ea typeface="Verdana" panose="020B0604030504040204" pitchFamily="34" charset="0"/>
                <a:cs typeface="Arial"/>
              </a:rPr>
              <a:t> </a:t>
            </a:r>
            <a:r>
              <a:rPr lang="en-US" sz="2200" spc="-165" dirty="0" smtClean="0">
                <a:latin typeface="Verdana" panose="020B0604030504040204" pitchFamily="34" charset="0"/>
                <a:ea typeface="Verdana" panose="020B0604030504040204" pitchFamily="34" charset="0"/>
                <a:cs typeface="Arial"/>
              </a:rPr>
              <a:t>slice and dice the data every which way</a:t>
            </a:r>
            <a:r>
              <a:rPr lang="en-US" sz="2200" spc="-56" dirty="0" smtClean="0">
                <a:latin typeface="Verdana" panose="020B0604030504040204" pitchFamily="34" charset="0"/>
                <a:ea typeface="Verdana" panose="020B0604030504040204" pitchFamily="34" charset="0"/>
                <a:cs typeface="Arial"/>
              </a:rPr>
              <a:t>!”</a:t>
            </a:r>
            <a:endParaRPr lang="en-US" sz="2200" dirty="0">
              <a:latin typeface="Verdana" panose="020B0604030504040204" pitchFamily="34" charset="0"/>
              <a:ea typeface="Verdana" panose="020B0604030504040204" pitchFamily="34" charset="0"/>
              <a:cs typeface="Arial"/>
            </a:endParaRPr>
          </a:p>
          <a:p>
            <a:pPr marL="567214" marR="580549" indent="-215265">
              <a:lnSpc>
                <a:spcPts val="1785"/>
              </a:lnSpc>
              <a:spcBef>
                <a:spcPts val="439"/>
              </a:spcBef>
              <a:tabLst>
                <a:tab pos="567214" algn="l"/>
              </a:tabLst>
            </a:pPr>
            <a:endParaRPr sz="1400" dirty="0">
              <a:latin typeface="Arial"/>
              <a:cs typeface="Arial"/>
            </a:endParaRPr>
          </a:p>
        </p:txBody>
      </p:sp>
      <p:sp>
        <p:nvSpPr>
          <p:cNvPr id="2" name="Down Arrow 1"/>
          <p:cNvSpPr/>
          <p:nvPr/>
        </p:nvSpPr>
        <p:spPr>
          <a:xfrm>
            <a:off x="2669052" y="2558996"/>
            <a:ext cx="1123804" cy="318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object 10"/>
          <p:cNvSpPr txBox="1"/>
          <p:nvPr/>
        </p:nvSpPr>
        <p:spPr>
          <a:xfrm>
            <a:off x="6922410" y="4599431"/>
            <a:ext cx="1772957" cy="219291"/>
          </a:xfrm>
          <a:prstGeom prst="rect">
            <a:avLst/>
          </a:prstGeom>
        </p:spPr>
        <p:txBody>
          <a:bodyPr vert="horz" wrap="square" lIns="0" tIns="0" rIns="0" bIns="0" rtlCol="0">
            <a:spAutoFit/>
          </a:bodyPr>
          <a:lstStyle/>
          <a:p>
            <a:pPr marL="9525"/>
            <a:r>
              <a:rPr sz="1425" i="1" spc="-60" dirty="0" smtClean="0">
                <a:latin typeface="Arial"/>
                <a:cs typeface="Arial"/>
              </a:rPr>
              <a:t>(</a:t>
            </a:r>
            <a:r>
              <a:rPr lang="sv-SE" sz="1425" i="1" spc="-60" dirty="0" err="1" smtClean="0">
                <a:latin typeface="Arial"/>
                <a:cs typeface="Arial"/>
              </a:rPr>
              <a:t>Kimball</a:t>
            </a:r>
            <a:r>
              <a:rPr lang="sv-SE" sz="1425" i="1" spc="-60" dirty="0" smtClean="0">
                <a:latin typeface="Arial"/>
                <a:cs typeface="Arial"/>
              </a:rPr>
              <a:t> &amp; Ross, 2013</a:t>
            </a:r>
            <a:r>
              <a:rPr sz="1425" i="1" spc="-60" dirty="0" smtClean="0">
                <a:latin typeface="Arial"/>
                <a:cs typeface="Arial"/>
              </a:rPr>
              <a:t>)</a:t>
            </a:r>
            <a:endParaRPr sz="1425" dirty="0">
              <a:latin typeface="Arial"/>
              <a:cs typeface="Arial"/>
            </a:endParaRPr>
          </a:p>
        </p:txBody>
      </p:sp>
      <p:sp>
        <p:nvSpPr>
          <p:cNvPr id="12" name="object 11"/>
          <p:cNvSpPr txBox="1"/>
          <p:nvPr/>
        </p:nvSpPr>
        <p:spPr>
          <a:xfrm>
            <a:off x="785840" y="655997"/>
            <a:ext cx="8650468" cy="430887"/>
          </a:xfrm>
          <a:prstGeom prst="rect">
            <a:avLst/>
          </a:prstGeom>
        </p:spPr>
        <p:txBody>
          <a:bodyPr vert="horz" wrap="square" lIns="0" tIns="0" rIns="0" bIns="0" rtlCol="0">
            <a:spAutoFit/>
          </a:bodyPr>
          <a:lstStyle/>
          <a:p>
            <a:pPr marL="9525"/>
            <a:r>
              <a:rPr sz="2800" b="1" dirty="0">
                <a:latin typeface="Verdana" pitchFamily="34" charset="0"/>
                <a:ea typeface="Verdana" pitchFamily="34" charset="0"/>
                <a:cs typeface="Verdana" pitchFamily="34" charset="0"/>
              </a:rPr>
              <a:t>Problems </a:t>
            </a:r>
            <a:r>
              <a:rPr lang="sv-SE" sz="2800" b="1" dirty="0" smtClean="0">
                <a:latin typeface="Verdana" pitchFamily="34" charset="0"/>
                <a:ea typeface="Verdana" pitchFamily="34" charset="0"/>
                <a:cs typeface="Verdana" pitchFamily="34" charset="0"/>
              </a:rPr>
              <a:t>to </a:t>
            </a:r>
            <a:r>
              <a:rPr lang="sv-SE" sz="2800" b="1" dirty="0" err="1" smtClean="0">
                <a:latin typeface="Verdana" pitchFamily="34" charset="0"/>
                <a:ea typeface="Verdana" pitchFamily="34" charset="0"/>
                <a:cs typeface="Verdana" pitchFamily="34" charset="0"/>
              </a:rPr>
              <a:t>address</a:t>
            </a:r>
            <a:endParaRPr sz="2800" b="1" dirty="0">
              <a:latin typeface="Verdana" pitchFamily="34" charset="0"/>
              <a:ea typeface="Verdana" pitchFamily="34" charset="0"/>
              <a:cs typeface="Verdana" pitchFamily="34" charset="0"/>
            </a:endParaRPr>
          </a:p>
        </p:txBody>
      </p:sp>
      <p:sp>
        <p:nvSpPr>
          <p:cNvPr id="13" name="object 8"/>
          <p:cNvSpPr txBox="1"/>
          <p:nvPr/>
        </p:nvSpPr>
        <p:spPr>
          <a:xfrm>
            <a:off x="708880" y="1957744"/>
            <a:ext cx="7238970" cy="726930"/>
          </a:xfrm>
          <a:prstGeom prst="rect">
            <a:avLst/>
          </a:prstGeom>
        </p:spPr>
        <p:txBody>
          <a:bodyPr vert="horz" wrap="square" lIns="0" tIns="0" rIns="0" bIns="0" rtlCol="0">
            <a:spAutoFit/>
          </a:bodyPr>
          <a:lstStyle/>
          <a:p>
            <a:pPr marL="567214" marR="366713" indent="-215265" algn="just">
              <a:lnSpc>
                <a:spcPts val="1785"/>
              </a:lnSpc>
              <a:spcBef>
                <a:spcPts val="409"/>
              </a:spcBef>
            </a:pPr>
            <a:r>
              <a:rPr lang="en-US" sz="1400" spc="-4" dirty="0" smtClean="0">
                <a:latin typeface="Verdana" panose="020B0604030504040204" pitchFamily="34" charset="0"/>
                <a:ea typeface="Verdana" panose="020B0604030504040204" pitchFamily="34" charset="0"/>
                <a:cs typeface="Arial"/>
              </a:rPr>
              <a:t>– </a:t>
            </a:r>
            <a:r>
              <a:rPr lang="en-US" sz="1400" b="1" spc="-86" dirty="0" smtClean="0">
                <a:latin typeface="Verdana" panose="020B0604030504040204" pitchFamily="34" charset="0"/>
                <a:ea typeface="Verdana" panose="020B0604030504040204" pitchFamily="34" charset="0"/>
                <a:cs typeface="Arial"/>
              </a:rPr>
              <a:t>Decision </a:t>
            </a:r>
            <a:r>
              <a:rPr lang="en-US" sz="1400" b="1" spc="-79" dirty="0">
                <a:latin typeface="Verdana" panose="020B0604030504040204" pitchFamily="34" charset="0"/>
                <a:ea typeface="Verdana" panose="020B0604030504040204" pitchFamily="34" charset="0"/>
                <a:cs typeface="Arial"/>
              </a:rPr>
              <a:t>making </a:t>
            </a:r>
            <a:r>
              <a:rPr lang="en-US" sz="1400" b="1" spc="-113" dirty="0" smtClean="0">
                <a:latin typeface="Verdana" panose="020B0604030504040204" pitchFamily="34" charset="0"/>
                <a:ea typeface="Verdana" panose="020B0604030504040204" pitchFamily="34" charset="0"/>
                <a:cs typeface="Arial"/>
              </a:rPr>
              <a:t>processes are often</a:t>
            </a:r>
            <a:r>
              <a:rPr lang="en-US" sz="1400" b="1" spc="-90" dirty="0" smtClean="0">
                <a:latin typeface="Verdana" panose="020B0604030504040204" pitchFamily="34" charset="0"/>
                <a:ea typeface="Verdana" panose="020B0604030504040204" pitchFamily="34" charset="0"/>
                <a:cs typeface="Arial"/>
              </a:rPr>
              <a:t> </a:t>
            </a:r>
            <a:r>
              <a:rPr lang="en-US" sz="1400" b="1" spc="-94" dirty="0" smtClean="0">
                <a:latin typeface="Verdana" panose="020B0604030504040204" pitchFamily="34" charset="0"/>
                <a:ea typeface="Verdana" panose="020B0604030504040204" pitchFamily="34" charset="0"/>
                <a:cs typeface="Arial"/>
              </a:rPr>
              <a:t>ad </a:t>
            </a:r>
            <a:r>
              <a:rPr lang="en-US" sz="1400" b="1" spc="-79" dirty="0">
                <a:latin typeface="Verdana" panose="020B0604030504040204" pitchFamily="34" charset="0"/>
                <a:ea typeface="Verdana" panose="020B0604030504040204" pitchFamily="34" charset="0"/>
                <a:cs typeface="Arial"/>
              </a:rPr>
              <a:t>hoc </a:t>
            </a:r>
            <a:r>
              <a:rPr lang="en-US" sz="1400" spc="-83" dirty="0">
                <a:latin typeface="Verdana" panose="020B0604030504040204" pitchFamily="34" charset="0"/>
                <a:ea typeface="Verdana" panose="020B0604030504040204" pitchFamily="34" charset="0"/>
                <a:cs typeface="Arial"/>
              </a:rPr>
              <a:t>and </a:t>
            </a:r>
            <a:r>
              <a:rPr lang="en-US" sz="1400" spc="-83" dirty="0" smtClean="0">
                <a:latin typeface="Verdana" panose="020B0604030504040204" pitchFamily="34" charset="0"/>
                <a:ea typeface="Verdana" panose="020B0604030504040204" pitchFamily="34" charset="0"/>
                <a:cs typeface="Arial"/>
              </a:rPr>
              <a:t>we </a:t>
            </a:r>
            <a:r>
              <a:rPr lang="en-US" sz="1400" spc="-45" dirty="0" smtClean="0">
                <a:latin typeface="Verdana" panose="020B0604030504040204" pitchFamily="34" charset="0"/>
                <a:ea typeface="Verdana" panose="020B0604030504040204" pitchFamily="34" charset="0"/>
                <a:cs typeface="Arial"/>
              </a:rPr>
              <a:t>do not </a:t>
            </a:r>
            <a:r>
              <a:rPr lang="en-US" sz="1400" spc="-53" dirty="0" smtClean="0">
                <a:latin typeface="Verdana" panose="020B0604030504040204" pitchFamily="34" charset="0"/>
                <a:ea typeface="Verdana" panose="020B0604030504040204" pitchFamily="34" charset="0"/>
                <a:cs typeface="Arial"/>
              </a:rPr>
              <a:t>know </a:t>
            </a:r>
            <a:r>
              <a:rPr lang="en-US" sz="1400" spc="-23" dirty="0" smtClean="0">
                <a:latin typeface="Verdana" panose="020B0604030504040204" pitchFamily="34" charset="0"/>
                <a:ea typeface="Verdana" panose="020B0604030504040204" pitchFamily="34" charset="0"/>
                <a:cs typeface="Arial"/>
              </a:rPr>
              <a:t>in </a:t>
            </a:r>
            <a:r>
              <a:rPr lang="en-US" sz="1400" spc="-101" dirty="0">
                <a:latin typeface="Verdana" panose="020B0604030504040204" pitchFamily="34" charset="0"/>
                <a:ea typeface="Verdana" panose="020B0604030504040204" pitchFamily="34" charset="0"/>
                <a:cs typeface="Arial"/>
              </a:rPr>
              <a:t>advance </a:t>
            </a:r>
            <a:r>
              <a:rPr lang="en-US" sz="1400" spc="-34" dirty="0">
                <a:latin typeface="Verdana" panose="020B0604030504040204" pitchFamily="34" charset="0"/>
                <a:ea typeface="Verdana" panose="020B0604030504040204" pitchFamily="34" charset="0"/>
                <a:cs typeface="Arial"/>
              </a:rPr>
              <a:t>what </a:t>
            </a:r>
            <a:r>
              <a:rPr lang="en-US" sz="1400" spc="-90" dirty="0">
                <a:latin typeface="Verdana" panose="020B0604030504040204" pitchFamily="34" charset="0"/>
                <a:ea typeface="Verdana" panose="020B0604030504040204" pitchFamily="34" charset="0"/>
                <a:cs typeface="Arial"/>
              </a:rPr>
              <a:t>is</a:t>
            </a:r>
            <a:r>
              <a:rPr lang="en-US" sz="1400" spc="-248" dirty="0">
                <a:latin typeface="Verdana" panose="020B0604030504040204" pitchFamily="34" charset="0"/>
                <a:ea typeface="Verdana" panose="020B0604030504040204" pitchFamily="34" charset="0"/>
                <a:cs typeface="Arial"/>
              </a:rPr>
              <a:t> </a:t>
            </a:r>
            <a:r>
              <a:rPr lang="en-US" sz="1400" spc="-75" dirty="0" smtClean="0">
                <a:latin typeface="Verdana" panose="020B0604030504040204" pitchFamily="34" charset="0"/>
                <a:ea typeface="Verdana" panose="020B0604030504040204" pitchFamily="34" charset="0"/>
                <a:cs typeface="Arial"/>
              </a:rPr>
              <a:t>needed</a:t>
            </a:r>
            <a:endParaRPr lang="en-US" sz="1400" dirty="0">
              <a:latin typeface="Verdana" panose="020B0604030504040204" pitchFamily="34" charset="0"/>
              <a:ea typeface="Verdana" panose="020B0604030504040204" pitchFamily="34" charset="0"/>
              <a:cs typeface="Arial"/>
            </a:endParaRPr>
          </a:p>
          <a:p>
            <a:pPr marL="567214" marR="580549" indent="-215265">
              <a:lnSpc>
                <a:spcPts val="1785"/>
              </a:lnSpc>
              <a:spcBef>
                <a:spcPts val="439"/>
              </a:spcBef>
              <a:tabLst>
                <a:tab pos="567214" algn="l"/>
              </a:tabLst>
            </a:pPr>
            <a:endParaRPr sz="1400" dirty="0">
              <a:latin typeface="Arial"/>
              <a:cs typeface="Arial"/>
            </a:endParaRPr>
          </a:p>
        </p:txBody>
      </p:sp>
    </p:spTree>
    <p:extLst>
      <p:ext uri="{BB962C8B-B14F-4D97-AF65-F5344CB8AC3E}">
        <p14:creationId xmlns:p14="http://schemas.microsoft.com/office/powerpoint/2010/main" val="3863689083"/>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93183" y="143536"/>
            <a:ext cx="1581015" cy="116568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 name="Title 1"/>
          <p:cNvSpPr>
            <a:spLocks noGrp="1"/>
          </p:cNvSpPr>
          <p:nvPr>
            <p:ph type="title"/>
          </p:nvPr>
        </p:nvSpPr>
        <p:spPr>
          <a:xfrm>
            <a:off x="792000" y="627534"/>
            <a:ext cx="7975070" cy="596700"/>
          </a:xfrm>
        </p:spPr>
        <p:txBody>
          <a:bodyPr/>
          <a:lstStyle/>
          <a:p>
            <a:r>
              <a:rPr lang="sv-SE" dirty="0" err="1" smtClean="0">
                <a:cs typeface="Arial" panose="020B0604020202020204" pitchFamily="34" charset="0"/>
              </a:rPr>
              <a:t>Hub</a:t>
            </a:r>
            <a:r>
              <a:rPr lang="sv-SE" dirty="0" smtClean="0">
                <a:cs typeface="Arial" panose="020B0604020202020204" pitchFamily="34" charset="0"/>
              </a:rPr>
              <a:t>-and-</a:t>
            </a:r>
            <a:r>
              <a:rPr lang="sv-SE" dirty="0" err="1" smtClean="0">
                <a:cs typeface="Arial" panose="020B0604020202020204" pitchFamily="34" charset="0"/>
              </a:rPr>
              <a:t>Spoke</a:t>
            </a:r>
            <a:r>
              <a:rPr lang="sv-SE" dirty="0" smtClean="0">
                <a:cs typeface="Arial" panose="020B0604020202020204" pitchFamily="34" charset="0"/>
              </a:rPr>
              <a:t> Corporate Information </a:t>
            </a:r>
            <a:r>
              <a:rPr lang="sv-SE" dirty="0" err="1" smtClean="0">
                <a:cs typeface="Arial" panose="020B0604020202020204" pitchFamily="34" charset="0"/>
              </a:rPr>
              <a:t>Factury</a:t>
            </a:r>
            <a:r>
              <a:rPr lang="sv-SE" dirty="0" smtClean="0">
                <a:cs typeface="Arial" panose="020B0604020202020204" pitchFamily="34" charset="0"/>
              </a:rPr>
              <a:t> </a:t>
            </a:r>
            <a:r>
              <a:rPr lang="sv-SE" dirty="0" err="1" smtClean="0">
                <a:cs typeface="Arial" panose="020B0604020202020204" pitchFamily="34" charset="0"/>
              </a:rPr>
              <a:t>Archiecture</a:t>
            </a:r>
            <a:r>
              <a:rPr lang="sv-SE" dirty="0" smtClean="0">
                <a:cs typeface="Arial" panose="020B0604020202020204" pitchFamily="34" charset="0"/>
              </a:rPr>
              <a:t> (</a:t>
            </a:r>
            <a:r>
              <a:rPr lang="sv-SE" dirty="0" err="1" smtClean="0">
                <a:cs typeface="Arial" panose="020B0604020202020204" pitchFamily="34" charset="0"/>
              </a:rPr>
              <a:t>Inmon</a:t>
            </a:r>
            <a:r>
              <a:rPr lang="sv-SE" dirty="0" smtClean="0">
                <a:cs typeface="Arial" panose="020B0604020202020204" pitchFamily="34" charset="0"/>
              </a:rPr>
              <a:t>)</a:t>
            </a:r>
            <a:endParaRPr lang="sv-SE" dirty="0">
              <a:cs typeface="Arial" panose="020B0604020202020204"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517" y="1743833"/>
            <a:ext cx="5539066" cy="308874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3" name="object 10"/>
          <p:cNvSpPr txBox="1"/>
          <p:nvPr/>
        </p:nvSpPr>
        <p:spPr>
          <a:xfrm>
            <a:off x="6994113" y="4603098"/>
            <a:ext cx="1772957" cy="219291"/>
          </a:xfrm>
          <a:prstGeom prst="rect">
            <a:avLst/>
          </a:prstGeom>
        </p:spPr>
        <p:txBody>
          <a:bodyPr vert="horz" wrap="square" lIns="0" tIns="0" rIns="0" bIns="0" rtlCol="0">
            <a:spAutoFit/>
          </a:bodyPr>
          <a:lstStyle/>
          <a:p>
            <a:pPr marL="9525"/>
            <a:r>
              <a:rPr sz="1425" i="1" spc="-60" dirty="0" smtClean="0">
                <a:latin typeface="Arial"/>
                <a:cs typeface="Arial"/>
              </a:rPr>
              <a:t>(</a:t>
            </a:r>
            <a:r>
              <a:rPr lang="sv-SE" sz="1425" i="1" spc="-60" dirty="0" err="1" smtClean="0">
                <a:latin typeface="Arial"/>
                <a:cs typeface="Arial"/>
              </a:rPr>
              <a:t>Kimball</a:t>
            </a:r>
            <a:r>
              <a:rPr lang="sv-SE" sz="1425" i="1" spc="-60" dirty="0" smtClean="0">
                <a:latin typeface="Arial"/>
                <a:cs typeface="Arial"/>
              </a:rPr>
              <a:t> &amp; Ross, 2013</a:t>
            </a:r>
            <a:r>
              <a:rPr sz="1425" i="1" spc="-60" dirty="0" smtClean="0">
                <a:latin typeface="Arial"/>
                <a:cs typeface="Arial"/>
              </a:rPr>
              <a:t>)</a:t>
            </a:r>
            <a:endParaRPr sz="1425" dirty="0">
              <a:latin typeface="Arial"/>
              <a:cs typeface="Arial"/>
            </a:endParaRPr>
          </a:p>
        </p:txBody>
      </p:sp>
    </p:spTree>
    <p:extLst>
      <p:ext uri="{BB962C8B-B14F-4D97-AF65-F5344CB8AC3E}">
        <p14:creationId xmlns:p14="http://schemas.microsoft.com/office/powerpoint/2010/main" val="13533667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93183" y="143536"/>
            <a:ext cx="1581015" cy="116568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 name="Title 1"/>
          <p:cNvSpPr>
            <a:spLocks noGrp="1"/>
          </p:cNvSpPr>
          <p:nvPr>
            <p:ph type="title"/>
          </p:nvPr>
        </p:nvSpPr>
        <p:spPr>
          <a:xfrm>
            <a:off x="791999" y="627534"/>
            <a:ext cx="7584745" cy="596700"/>
          </a:xfrm>
        </p:spPr>
        <p:txBody>
          <a:bodyPr/>
          <a:lstStyle/>
          <a:p>
            <a:r>
              <a:rPr lang="sv-SE" dirty="0" err="1" smtClean="0">
                <a:cs typeface="Arial" panose="020B0604020202020204" pitchFamily="34" charset="0"/>
              </a:rPr>
              <a:t>Kimball</a:t>
            </a:r>
            <a:r>
              <a:rPr lang="sv-SE" dirty="0" smtClean="0">
                <a:cs typeface="Arial" panose="020B0604020202020204" pitchFamily="34" charset="0"/>
              </a:rPr>
              <a:t>/Ross DW/BI </a:t>
            </a:r>
            <a:r>
              <a:rPr lang="sv-SE" dirty="0" err="1" smtClean="0">
                <a:cs typeface="Arial" panose="020B0604020202020204" pitchFamily="34" charset="0"/>
              </a:rPr>
              <a:t>Architecture</a:t>
            </a:r>
            <a:endParaRPr lang="sv-SE" dirty="0">
              <a:cs typeface="Arial" panose="020B0604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000" y="1430931"/>
            <a:ext cx="6804025" cy="3314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object 10"/>
          <p:cNvSpPr txBox="1"/>
          <p:nvPr/>
        </p:nvSpPr>
        <p:spPr>
          <a:xfrm>
            <a:off x="6994113" y="4603098"/>
            <a:ext cx="1772957" cy="219291"/>
          </a:xfrm>
          <a:prstGeom prst="rect">
            <a:avLst/>
          </a:prstGeom>
        </p:spPr>
        <p:txBody>
          <a:bodyPr vert="horz" wrap="square" lIns="0" tIns="0" rIns="0" bIns="0" rtlCol="0">
            <a:spAutoFit/>
          </a:bodyPr>
          <a:lstStyle/>
          <a:p>
            <a:pPr marL="9525"/>
            <a:r>
              <a:rPr sz="1425" i="1" spc="-60" dirty="0" smtClean="0">
                <a:latin typeface="Arial"/>
                <a:cs typeface="Arial"/>
              </a:rPr>
              <a:t>(</a:t>
            </a:r>
            <a:r>
              <a:rPr lang="sv-SE" sz="1425" i="1" spc="-60" dirty="0" err="1" smtClean="0">
                <a:latin typeface="Arial"/>
                <a:cs typeface="Arial"/>
              </a:rPr>
              <a:t>Kimball</a:t>
            </a:r>
            <a:r>
              <a:rPr lang="sv-SE" sz="1425" i="1" spc="-60" dirty="0" smtClean="0">
                <a:latin typeface="Arial"/>
                <a:cs typeface="Arial"/>
              </a:rPr>
              <a:t> &amp; Ross, 2013</a:t>
            </a:r>
            <a:r>
              <a:rPr sz="1425" i="1" spc="-60" dirty="0" smtClean="0">
                <a:latin typeface="Arial"/>
                <a:cs typeface="Arial"/>
              </a:rPr>
              <a:t>)</a:t>
            </a:r>
            <a:endParaRPr sz="1425" dirty="0">
              <a:latin typeface="Arial"/>
              <a:cs typeface="Arial"/>
            </a:endParaRPr>
          </a:p>
        </p:txBody>
      </p:sp>
    </p:spTree>
    <p:extLst>
      <p:ext uri="{BB962C8B-B14F-4D97-AF65-F5344CB8AC3E}">
        <p14:creationId xmlns:p14="http://schemas.microsoft.com/office/powerpoint/2010/main" val="41871926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cs typeface="Arial" panose="020B0604020202020204" pitchFamily="34" charset="0"/>
              </a:rPr>
              <a:t>Hybrid </a:t>
            </a:r>
            <a:r>
              <a:rPr lang="sv-SE" dirty="0" err="1" smtClean="0">
                <a:cs typeface="Arial" panose="020B0604020202020204" pitchFamily="34" charset="0"/>
              </a:rPr>
              <a:t>Architecture</a:t>
            </a:r>
            <a:endParaRPr lang="sv-SE" dirty="0">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87" y="1334797"/>
            <a:ext cx="6804025" cy="35306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object 10"/>
          <p:cNvSpPr txBox="1"/>
          <p:nvPr/>
        </p:nvSpPr>
        <p:spPr>
          <a:xfrm>
            <a:off x="7294259" y="4865397"/>
            <a:ext cx="1772957" cy="219291"/>
          </a:xfrm>
          <a:prstGeom prst="rect">
            <a:avLst/>
          </a:prstGeom>
        </p:spPr>
        <p:txBody>
          <a:bodyPr vert="horz" wrap="square" lIns="0" tIns="0" rIns="0" bIns="0" rtlCol="0">
            <a:spAutoFit/>
          </a:bodyPr>
          <a:lstStyle/>
          <a:p>
            <a:pPr marL="9525"/>
            <a:r>
              <a:rPr sz="1425" i="1" spc="-60" dirty="0" smtClean="0">
                <a:latin typeface="Arial"/>
                <a:cs typeface="Arial"/>
              </a:rPr>
              <a:t>(</a:t>
            </a:r>
            <a:r>
              <a:rPr lang="sv-SE" sz="1425" i="1" spc="-60" dirty="0" err="1" smtClean="0">
                <a:latin typeface="Arial"/>
                <a:cs typeface="Arial"/>
              </a:rPr>
              <a:t>Kimball</a:t>
            </a:r>
            <a:r>
              <a:rPr lang="sv-SE" sz="1425" i="1" spc="-60" dirty="0" smtClean="0">
                <a:latin typeface="Arial"/>
                <a:cs typeface="Arial"/>
              </a:rPr>
              <a:t> &amp; Ross, 2013</a:t>
            </a:r>
            <a:r>
              <a:rPr sz="1425" i="1" spc="-60" dirty="0" smtClean="0">
                <a:latin typeface="Arial"/>
                <a:cs typeface="Arial"/>
              </a:rPr>
              <a:t>)</a:t>
            </a:r>
            <a:endParaRPr sz="1425" dirty="0">
              <a:latin typeface="Arial"/>
              <a:cs typeface="Arial"/>
            </a:endParaRPr>
          </a:p>
        </p:txBody>
      </p:sp>
    </p:spTree>
    <p:extLst>
      <p:ext uri="{BB962C8B-B14F-4D97-AF65-F5344CB8AC3E}">
        <p14:creationId xmlns:p14="http://schemas.microsoft.com/office/powerpoint/2010/main" val="1113933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785840" y="3295088"/>
            <a:ext cx="6507271" cy="487313"/>
          </a:xfrm>
          <a:prstGeom prst="rect">
            <a:avLst/>
          </a:prstGeom>
        </p:spPr>
        <p:txBody>
          <a:bodyPr vert="horz" wrap="square" lIns="0" tIns="0" rIns="0" bIns="0" rtlCol="0">
            <a:spAutoFit/>
          </a:bodyPr>
          <a:lstStyle/>
          <a:p>
            <a:pPr marL="295275" indent="-285750">
              <a:lnSpc>
                <a:spcPts val="1883"/>
              </a:lnSpc>
              <a:buFont typeface="Arial" panose="020B0604020202020204" pitchFamily="34" charset="0"/>
              <a:buChar char="•"/>
              <a:tabLst>
                <a:tab pos="224314" algn="l"/>
              </a:tabLst>
            </a:pPr>
            <a:r>
              <a:rPr lang="en-US" spc="-127" dirty="0">
                <a:latin typeface="Verdana" panose="020B0604030504040204" pitchFamily="34" charset="0"/>
                <a:ea typeface="Verdana" panose="020B0604030504040204" pitchFamily="34" charset="0"/>
                <a:cs typeface="Arial"/>
              </a:rPr>
              <a:t>We</a:t>
            </a:r>
            <a:r>
              <a:rPr lang="en-US" spc="-146" dirty="0">
                <a:latin typeface="Verdana" panose="020B0604030504040204" pitchFamily="34" charset="0"/>
                <a:ea typeface="Verdana" panose="020B0604030504040204" pitchFamily="34" charset="0"/>
                <a:cs typeface="Arial"/>
              </a:rPr>
              <a:t> </a:t>
            </a:r>
            <a:r>
              <a:rPr lang="en-US" spc="-79" dirty="0" smtClean="0">
                <a:latin typeface="Verdana" panose="020B0604030504040204" pitchFamily="34" charset="0"/>
                <a:ea typeface="Verdana" panose="020B0604030504040204" pitchFamily="34" charset="0"/>
                <a:cs typeface="Arial"/>
              </a:rPr>
              <a:t>need </a:t>
            </a:r>
            <a:r>
              <a:rPr lang="en-US" b="1" i="1" spc="-83" dirty="0" smtClean="0">
                <a:latin typeface="Verdana" panose="020B0604030504040204" pitchFamily="34" charset="0"/>
                <a:ea typeface="Verdana" panose="020B0604030504040204" pitchFamily="34" charset="0"/>
                <a:cs typeface="Arial-BoldItalicMT"/>
              </a:rPr>
              <a:t>Information</a:t>
            </a:r>
            <a:r>
              <a:rPr lang="en-US" b="1" i="1" spc="-120" dirty="0" smtClean="0">
                <a:latin typeface="Verdana" panose="020B0604030504040204" pitchFamily="34" charset="0"/>
                <a:ea typeface="Verdana" panose="020B0604030504040204" pitchFamily="34" charset="0"/>
                <a:cs typeface="Arial-BoldItalicMT"/>
              </a:rPr>
              <a:t> </a:t>
            </a:r>
            <a:r>
              <a:rPr lang="en-US" b="1" i="1" spc="-191" dirty="0" smtClean="0">
                <a:latin typeface="Verdana" panose="020B0604030504040204" pitchFamily="34" charset="0"/>
                <a:ea typeface="Verdana" panose="020B0604030504040204" pitchFamily="34" charset="0"/>
                <a:cs typeface="Arial-BoldItalicMT"/>
              </a:rPr>
              <a:t>conciseness  </a:t>
            </a:r>
            <a:r>
              <a:rPr lang="en-US" spc="-49" dirty="0">
                <a:latin typeface="Verdana" panose="020B0604030504040204" pitchFamily="34" charset="0"/>
                <a:ea typeface="Verdana" panose="020B0604030504040204" pitchFamily="34" charset="0"/>
                <a:cs typeface="Arial"/>
              </a:rPr>
              <a:t>allowing </a:t>
            </a:r>
            <a:r>
              <a:rPr lang="en-US" spc="-41" dirty="0">
                <a:latin typeface="Verdana" panose="020B0604030504040204" pitchFamily="34" charset="0"/>
                <a:ea typeface="Verdana" panose="020B0604030504040204" pitchFamily="34" charset="0"/>
                <a:cs typeface="Arial"/>
              </a:rPr>
              <a:t>target </a:t>
            </a:r>
            <a:r>
              <a:rPr lang="en-US" spc="-34" dirty="0">
                <a:latin typeface="Verdana" panose="020B0604030504040204" pitchFamily="34" charset="0"/>
                <a:ea typeface="Verdana" panose="020B0604030504040204" pitchFamily="34" charset="0"/>
                <a:cs typeface="Arial"/>
              </a:rPr>
              <a:t>oriented </a:t>
            </a:r>
            <a:r>
              <a:rPr lang="en-US" spc="-83" dirty="0" smtClean="0">
                <a:latin typeface="Verdana" panose="020B0604030504040204" pitchFamily="34" charset="0"/>
                <a:ea typeface="Verdana" panose="020B0604030504040204" pitchFamily="34" charset="0"/>
                <a:cs typeface="Arial"/>
              </a:rPr>
              <a:t>and </a:t>
            </a:r>
            <a:r>
              <a:rPr lang="en-US" spc="-49" dirty="0">
                <a:latin typeface="Verdana" panose="020B0604030504040204" pitchFamily="34" charset="0"/>
                <a:ea typeface="Verdana" panose="020B0604030504040204" pitchFamily="34" charset="0"/>
                <a:cs typeface="Arial"/>
              </a:rPr>
              <a:t>effective</a:t>
            </a:r>
            <a:r>
              <a:rPr lang="en-US" spc="-101" dirty="0">
                <a:latin typeface="Verdana" panose="020B0604030504040204" pitchFamily="34" charset="0"/>
                <a:ea typeface="Verdana" panose="020B0604030504040204" pitchFamily="34" charset="0"/>
                <a:cs typeface="Arial"/>
              </a:rPr>
              <a:t> </a:t>
            </a:r>
            <a:r>
              <a:rPr lang="en-US" spc="-98" dirty="0">
                <a:latin typeface="Verdana" panose="020B0604030504040204" pitchFamily="34" charset="0"/>
                <a:ea typeface="Verdana" panose="020B0604030504040204" pitchFamily="34" charset="0"/>
                <a:cs typeface="Arial"/>
              </a:rPr>
              <a:t>analysis</a:t>
            </a:r>
            <a:endParaRPr lang="en-US" dirty="0">
              <a:latin typeface="Verdana" panose="020B0604030504040204" pitchFamily="34" charset="0"/>
              <a:ea typeface="Verdana" panose="020B0604030504040204" pitchFamily="34" charset="0"/>
              <a:cs typeface="Arial"/>
            </a:endParaRPr>
          </a:p>
        </p:txBody>
      </p:sp>
      <p:sp>
        <p:nvSpPr>
          <p:cNvPr id="8" name="object 8"/>
          <p:cNvSpPr txBox="1"/>
          <p:nvPr/>
        </p:nvSpPr>
        <p:spPr>
          <a:xfrm>
            <a:off x="762007" y="1456104"/>
            <a:ext cx="7587514" cy="564257"/>
          </a:xfrm>
          <a:prstGeom prst="rect">
            <a:avLst/>
          </a:prstGeom>
        </p:spPr>
        <p:txBody>
          <a:bodyPr vert="horz" wrap="square" lIns="0" tIns="0" rIns="0" bIns="0" rtlCol="0">
            <a:spAutoFit/>
          </a:bodyPr>
          <a:lstStyle/>
          <a:p>
            <a:pPr marL="266700" indent="-257175">
              <a:lnSpc>
                <a:spcPts val="2224"/>
              </a:lnSpc>
              <a:buFontTx/>
              <a:buChar char="•"/>
              <a:tabLst>
                <a:tab pos="266224" algn="l"/>
                <a:tab pos="266700" algn="l"/>
                <a:tab pos="3152299" algn="l"/>
              </a:tabLst>
            </a:pPr>
            <a:r>
              <a:rPr lang="en-US" sz="2200" spc="-139" dirty="0" smtClean="0">
                <a:latin typeface="Verdana" panose="020B0604030504040204" pitchFamily="34" charset="0"/>
                <a:ea typeface="Verdana" panose="020B0604030504040204" pitchFamily="34" charset="0"/>
                <a:cs typeface="Arial"/>
              </a:rPr>
              <a:t>“Just show </a:t>
            </a:r>
            <a:r>
              <a:rPr lang="en-US" sz="2200" spc="-94" dirty="0">
                <a:latin typeface="Verdana" panose="020B0604030504040204" pitchFamily="34" charset="0"/>
                <a:ea typeface="Verdana" panose="020B0604030504040204" pitchFamily="34" charset="0"/>
                <a:cs typeface="Arial"/>
              </a:rPr>
              <a:t>me </a:t>
            </a:r>
            <a:r>
              <a:rPr lang="en-US" sz="2200" spc="-38" dirty="0">
                <a:latin typeface="Verdana" panose="020B0604030504040204" pitchFamily="34" charset="0"/>
                <a:ea typeface="Verdana" panose="020B0604030504040204" pitchFamily="34" charset="0"/>
                <a:cs typeface="Arial"/>
              </a:rPr>
              <a:t>just</a:t>
            </a:r>
            <a:r>
              <a:rPr lang="en-US" sz="2200" spc="-146" dirty="0">
                <a:latin typeface="Verdana" panose="020B0604030504040204" pitchFamily="34" charset="0"/>
                <a:ea typeface="Verdana" panose="020B0604030504040204" pitchFamily="34" charset="0"/>
                <a:cs typeface="Arial"/>
              </a:rPr>
              <a:t> </a:t>
            </a:r>
            <a:r>
              <a:rPr lang="en-US" sz="2200" spc="-34" dirty="0">
                <a:latin typeface="Verdana" panose="020B0604030504040204" pitchFamily="34" charset="0"/>
                <a:ea typeface="Verdana" panose="020B0604030504040204" pitchFamily="34" charset="0"/>
                <a:cs typeface="Arial"/>
              </a:rPr>
              <a:t>what </a:t>
            </a:r>
            <a:r>
              <a:rPr lang="en-US" sz="2200" spc="-34" dirty="0" smtClean="0">
                <a:latin typeface="Verdana" panose="020B0604030504040204" pitchFamily="34" charset="0"/>
                <a:ea typeface="Verdana" panose="020B0604030504040204" pitchFamily="34" charset="0"/>
                <a:cs typeface="Arial"/>
              </a:rPr>
              <a:t>is </a:t>
            </a:r>
            <a:r>
              <a:rPr lang="en-US" sz="2200" spc="-38" dirty="0" smtClean="0">
                <a:latin typeface="Verdana" panose="020B0604030504040204" pitchFamily="34" charset="0"/>
                <a:ea typeface="Verdana" panose="020B0604030504040204" pitchFamily="34" charset="0"/>
                <a:cs typeface="Arial"/>
              </a:rPr>
              <a:t>important!”</a:t>
            </a:r>
            <a:endParaRPr lang="en-US" sz="2200" dirty="0" smtClean="0">
              <a:latin typeface="Verdana" panose="020B0604030504040204" pitchFamily="34" charset="0"/>
              <a:ea typeface="Verdana" panose="020B0604030504040204" pitchFamily="34" charset="0"/>
              <a:cs typeface="Arial"/>
            </a:endParaRPr>
          </a:p>
          <a:p>
            <a:pPr marL="567214" marR="580549" indent="-215265">
              <a:lnSpc>
                <a:spcPts val="1785"/>
              </a:lnSpc>
              <a:spcBef>
                <a:spcPts val="439"/>
              </a:spcBef>
              <a:tabLst>
                <a:tab pos="567214" algn="l"/>
              </a:tabLst>
            </a:pPr>
            <a:endParaRPr sz="1400" dirty="0">
              <a:latin typeface="Arial"/>
              <a:cs typeface="Arial"/>
            </a:endParaRPr>
          </a:p>
        </p:txBody>
      </p:sp>
      <p:sp>
        <p:nvSpPr>
          <p:cNvPr id="2" name="Down Arrow 1"/>
          <p:cNvSpPr/>
          <p:nvPr/>
        </p:nvSpPr>
        <p:spPr>
          <a:xfrm>
            <a:off x="2669052" y="2727156"/>
            <a:ext cx="1123804" cy="318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object 10"/>
          <p:cNvSpPr txBox="1"/>
          <p:nvPr/>
        </p:nvSpPr>
        <p:spPr>
          <a:xfrm>
            <a:off x="7139012" y="4723679"/>
            <a:ext cx="1772957" cy="219291"/>
          </a:xfrm>
          <a:prstGeom prst="rect">
            <a:avLst/>
          </a:prstGeom>
        </p:spPr>
        <p:txBody>
          <a:bodyPr vert="horz" wrap="square" lIns="0" tIns="0" rIns="0" bIns="0" rtlCol="0">
            <a:spAutoFit/>
          </a:bodyPr>
          <a:lstStyle/>
          <a:p>
            <a:pPr marL="9525"/>
            <a:r>
              <a:rPr sz="1425" i="1" spc="-60" dirty="0" smtClean="0">
                <a:latin typeface="Arial"/>
                <a:cs typeface="Arial"/>
              </a:rPr>
              <a:t>(</a:t>
            </a:r>
            <a:r>
              <a:rPr lang="sv-SE" sz="1425" i="1" spc="-60" dirty="0" err="1" smtClean="0">
                <a:latin typeface="Arial"/>
                <a:cs typeface="Arial"/>
              </a:rPr>
              <a:t>Kimball</a:t>
            </a:r>
            <a:r>
              <a:rPr lang="sv-SE" sz="1425" i="1" spc="-60" dirty="0" smtClean="0">
                <a:latin typeface="Arial"/>
                <a:cs typeface="Arial"/>
              </a:rPr>
              <a:t> &amp; Ross, 2013</a:t>
            </a:r>
            <a:r>
              <a:rPr sz="1425" i="1" spc="-60" dirty="0" smtClean="0">
                <a:latin typeface="Arial"/>
                <a:cs typeface="Arial"/>
              </a:rPr>
              <a:t>)</a:t>
            </a:r>
            <a:endParaRPr sz="1425" dirty="0">
              <a:latin typeface="Arial"/>
              <a:cs typeface="Arial"/>
            </a:endParaRPr>
          </a:p>
        </p:txBody>
      </p:sp>
      <p:sp>
        <p:nvSpPr>
          <p:cNvPr id="12" name="object 11"/>
          <p:cNvSpPr txBox="1"/>
          <p:nvPr/>
        </p:nvSpPr>
        <p:spPr>
          <a:xfrm>
            <a:off x="785840" y="655997"/>
            <a:ext cx="8650468" cy="430887"/>
          </a:xfrm>
          <a:prstGeom prst="rect">
            <a:avLst/>
          </a:prstGeom>
        </p:spPr>
        <p:txBody>
          <a:bodyPr vert="horz" wrap="square" lIns="0" tIns="0" rIns="0" bIns="0" rtlCol="0">
            <a:spAutoFit/>
          </a:bodyPr>
          <a:lstStyle/>
          <a:p>
            <a:pPr marL="9525"/>
            <a:r>
              <a:rPr sz="2800" b="1" dirty="0">
                <a:latin typeface="Verdana" pitchFamily="34" charset="0"/>
                <a:ea typeface="Verdana" pitchFamily="34" charset="0"/>
                <a:cs typeface="Verdana" pitchFamily="34" charset="0"/>
              </a:rPr>
              <a:t>Problems </a:t>
            </a:r>
            <a:r>
              <a:rPr lang="sv-SE" sz="2800" b="1" dirty="0" smtClean="0">
                <a:latin typeface="Verdana" pitchFamily="34" charset="0"/>
                <a:ea typeface="Verdana" pitchFamily="34" charset="0"/>
                <a:cs typeface="Verdana" pitchFamily="34" charset="0"/>
              </a:rPr>
              <a:t>to </a:t>
            </a:r>
            <a:r>
              <a:rPr lang="sv-SE" sz="2800" b="1" dirty="0" err="1" smtClean="0">
                <a:latin typeface="Verdana" pitchFamily="34" charset="0"/>
                <a:ea typeface="Verdana" pitchFamily="34" charset="0"/>
                <a:cs typeface="Verdana" pitchFamily="34" charset="0"/>
              </a:rPr>
              <a:t>address</a:t>
            </a:r>
            <a:endParaRPr sz="2800" b="1" dirty="0">
              <a:latin typeface="Verdana" pitchFamily="34" charset="0"/>
              <a:ea typeface="Verdana" pitchFamily="34" charset="0"/>
              <a:cs typeface="Verdana" pitchFamily="34" charset="0"/>
            </a:endParaRPr>
          </a:p>
        </p:txBody>
      </p:sp>
      <p:sp>
        <p:nvSpPr>
          <p:cNvPr id="13" name="object 8"/>
          <p:cNvSpPr txBox="1"/>
          <p:nvPr/>
        </p:nvSpPr>
        <p:spPr>
          <a:xfrm>
            <a:off x="1010834" y="1829565"/>
            <a:ext cx="7587514" cy="880819"/>
          </a:xfrm>
          <a:prstGeom prst="rect">
            <a:avLst/>
          </a:prstGeom>
        </p:spPr>
        <p:txBody>
          <a:bodyPr vert="horz" wrap="square" lIns="0" tIns="0" rIns="0" bIns="0" rtlCol="0">
            <a:spAutoFit/>
          </a:bodyPr>
          <a:lstStyle/>
          <a:p>
            <a:pPr marL="413384" marR="222885" indent="-287020">
              <a:lnSpc>
                <a:spcPts val="2380"/>
              </a:lnSpc>
              <a:spcBef>
                <a:spcPts val="545"/>
              </a:spcBef>
              <a:tabLst>
                <a:tab pos="413384" algn="l"/>
              </a:tabLst>
            </a:pPr>
            <a:r>
              <a:rPr lang="en-US" sz="1650" spc="-4" dirty="0" smtClean="0">
                <a:latin typeface="Arial"/>
                <a:cs typeface="Arial"/>
              </a:rPr>
              <a:t>– </a:t>
            </a:r>
            <a:r>
              <a:rPr lang="en-US" sz="1400" b="1" spc="-130" dirty="0">
                <a:latin typeface="Verdana" panose="020B0604030504040204" pitchFamily="34" charset="0"/>
                <a:ea typeface="Verdana" panose="020B0604030504040204" pitchFamily="34" charset="0"/>
                <a:cs typeface="Arial"/>
              </a:rPr>
              <a:t>Examining </a:t>
            </a:r>
            <a:r>
              <a:rPr lang="en-US" sz="1400" b="1" spc="-90" dirty="0">
                <a:latin typeface="Verdana" panose="020B0604030504040204" pitchFamily="34" charset="0"/>
                <a:ea typeface="Verdana" panose="020B0604030504040204" pitchFamily="34" charset="0"/>
                <a:cs typeface="Arial"/>
              </a:rPr>
              <a:t>data</a:t>
            </a:r>
            <a:r>
              <a:rPr lang="en-US" sz="1400" b="1" spc="-140" dirty="0">
                <a:latin typeface="Verdana" panose="020B0604030504040204" pitchFamily="34" charset="0"/>
                <a:ea typeface="Verdana" panose="020B0604030504040204" pitchFamily="34" charset="0"/>
                <a:cs typeface="Arial"/>
              </a:rPr>
              <a:t> </a:t>
            </a:r>
            <a:r>
              <a:rPr lang="en-US" sz="1400" b="1" spc="-70" dirty="0">
                <a:latin typeface="Verdana" panose="020B0604030504040204" pitchFamily="34" charset="0"/>
                <a:ea typeface="Verdana" panose="020B0604030504040204" pitchFamily="34" charset="0"/>
                <a:cs typeface="Arial"/>
              </a:rPr>
              <a:t>on</a:t>
            </a:r>
            <a:r>
              <a:rPr lang="en-US" sz="1400" b="1" spc="-150" dirty="0">
                <a:latin typeface="Verdana" panose="020B0604030504040204" pitchFamily="34" charset="0"/>
                <a:ea typeface="Verdana" panose="020B0604030504040204" pitchFamily="34" charset="0"/>
                <a:cs typeface="Arial"/>
              </a:rPr>
              <a:t> </a:t>
            </a:r>
            <a:r>
              <a:rPr lang="en-US" sz="1400" b="1" spc="-175" dirty="0">
                <a:latin typeface="Verdana" panose="020B0604030504040204" pitchFamily="34" charset="0"/>
                <a:ea typeface="Verdana" panose="020B0604030504040204" pitchFamily="34" charset="0"/>
                <a:cs typeface="Arial"/>
              </a:rPr>
              <a:t>a </a:t>
            </a:r>
            <a:r>
              <a:rPr lang="en-US" sz="1400" b="1" spc="-90" dirty="0">
                <a:latin typeface="Verdana" panose="020B0604030504040204" pitchFamily="34" charset="0"/>
                <a:ea typeface="Verdana" panose="020B0604030504040204" pitchFamily="34" charset="0"/>
                <a:cs typeface="Arial"/>
              </a:rPr>
              <a:t> </a:t>
            </a:r>
            <a:r>
              <a:rPr lang="en-US" sz="1400" b="1" spc="-95" dirty="0">
                <a:latin typeface="Verdana" panose="020B0604030504040204" pitchFamily="34" charset="0"/>
                <a:ea typeface="Verdana" panose="020B0604030504040204" pitchFamily="34" charset="0"/>
                <a:cs typeface="Arial"/>
              </a:rPr>
              <a:t>maximum </a:t>
            </a:r>
            <a:r>
              <a:rPr lang="en-US" sz="1400" b="1" spc="-80" dirty="0">
                <a:latin typeface="Verdana" panose="020B0604030504040204" pitchFamily="34" charset="0"/>
                <a:ea typeface="Verdana" panose="020B0604030504040204" pitchFamily="34" charset="0"/>
                <a:cs typeface="Arial"/>
              </a:rPr>
              <a:t>level </a:t>
            </a:r>
            <a:r>
              <a:rPr lang="en-US" sz="1400" b="1" spc="-5" dirty="0">
                <a:latin typeface="Verdana" panose="020B0604030504040204" pitchFamily="34" charset="0"/>
                <a:ea typeface="Verdana" panose="020B0604030504040204" pitchFamily="34" charset="0"/>
                <a:cs typeface="Arial"/>
              </a:rPr>
              <a:t>of </a:t>
            </a:r>
            <a:r>
              <a:rPr lang="en-US" sz="1400" b="1" spc="-50" dirty="0" smtClean="0">
                <a:latin typeface="Verdana" panose="020B0604030504040204" pitchFamily="34" charset="0"/>
                <a:ea typeface="Verdana" panose="020B0604030504040204" pitchFamily="34" charset="0"/>
                <a:cs typeface="Arial"/>
              </a:rPr>
              <a:t>detail</a:t>
            </a:r>
            <a:r>
              <a:rPr lang="en-US" sz="1400" b="1" spc="-120" dirty="0" smtClean="0">
                <a:latin typeface="Verdana" panose="020B0604030504040204" pitchFamily="34" charset="0"/>
                <a:ea typeface="Verdana" panose="020B0604030504040204" pitchFamily="34" charset="0"/>
                <a:cs typeface="Arial"/>
              </a:rPr>
              <a:t> is </a:t>
            </a:r>
            <a:r>
              <a:rPr lang="en-US" sz="1400" b="1" spc="-80" dirty="0">
                <a:latin typeface="Verdana" panose="020B0604030504040204" pitchFamily="34" charset="0"/>
                <a:ea typeface="Verdana" panose="020B0604030504040204" pitchFamily="34" charset="0"/>
                <a:cs typeface="Arial"/>
              </a:rPr>
              <a:t>self-defeating </a:t>
            </a:r>
            <a:r>
              <a:rPr lang="en-US" sz="1400" spc="-150" dirty="0">
                <a:latin typeface="Verdana" panose="020B0604030504040204" pitchFamily="34" charset="0"/>
                <a:ea typeface="Verdana" panose="020B0604030504040204" pitchFamily="34" charset="0"/>
                <a:cs typeface="Arial"/>
              </a:rPr>
              <a:t>because </a:t>
            </a:r>
            <a:r>
              <a:rPr lang="en-US" sz="1400" spc="-150" dirty="0" smtClean="0">
                <a:latin typeface="Verdana" panose="020B0604030504040204" pitchFamily="34" charset="0"/>
                <a:ea typeface="Verdana" panose="020B0604030504040204" pitchFamily="34" charset="0"/>
                <a:cs typeface="Arial"/>
              </a:rPr>
              <a:t>it </a:t>
            </a:r>
            <a:r>
              <a:rPr lang="en-US" sz="1400" spc="-130" dirty="0" smtClean="0">
                <a:latin typeface="Verdana" panose="020B0604030504040204" pitchFamily="34" charset="0"/>
                <a:ea typeface="Verdana" panose="020B0604030504040204" pitchFamily="34" charset="0"/>
                <a:cs typeface="Arial"/>
              </a:rPr>
              <a:t>takes </a:t>
            </a:r>
            <a:r>
              <a:rPr lang="en-US" sz="1400" spc="-110" dirty="0">
                <a:latin typeface="Verdana" panose="020B0604030504040204" pitchFamily="34" charset="0"/>
                <a:ea typeface="Verdana" panose="020B0604030504040204" pitchFamily="34" charset="0"/>
                <a:cs typeface="Arial"/>
              </a:rPr>
              <a:t>focus </a:t>
            </a:r>
            <a:r>
              <a:rPr lang="en-US" sz="1400" spc="-25" dirty="0">
                <a:latin typeface="Verdana" panose="020B0604030504040204" pitchFamily="34" charset="0"/>
                <a:ea typeface="Verdana" panose="020B0604030504040204" pitchFamily="34" charset="0"/>
                <a:cs typeface="Arial"/>
              </a:rPr>
              <a:t>from </a:t>
            </a:r>
            <a:r>
              <a:rPr lang="en-US" sz="1400" spc="-75" dirty="0" smtClean="0">
                <a:latin typeface="Verdana" panose="020B0604030504040204" pitchFamily="34" charset="0"/>
                <a:ea typeface="Verdana" panose="020B0604030504040204" pitchFamily="34" charset="0"/>
                <a:cs typeface="Arial"/>
              </a:rPr>
              <a:t>meaningful</a:t>
            </a:r>
            <a:r>
              <a:rPr lang="en-US" sz="1400" spc="-165" dirty="0" smtClean="0">
                <a:latin typeface="Verdana" panose="020B0604030504040204" pitchFamily="34" charset="0"/>
                <a:ea typeface="Verdana" panose="020B0604030504040204" pitchFamily="34" charset="0"/>
                <a:cs typeface="Arial"/>
              </a:rPr>
              <a:t> </a:t>
            </a:r>
            <a:r>
              <a:rPr lang="en-US" sz="1400" spc="-35" dirty="0" smtClean="0">
                <a:latin typeface="Verdana" panose="020B0604030504040204" pitchFamily="34" charset="0"/>
                <a:ea typeface="Verdana" panose="020B0604030504040204" pitchFamily="34" charset="0"/>
                <a:cs typeface="Arial"/>
              </a:rPr>
              <a:t>information (although details are sometimes needed)</a:t>
            </a:r>
            <a:endParaRPr lang="en-US" sz="1400" dirty="0">
              <a:latin typeface="Verdana" panose="020B0604030504040204" pitchFamily="34" charset="0"/>
              <a:ea typeface="Verdana" panose="020B0604030504040204" pitchFamily="34" charset="0"/>
              <a:cs typeface="Arial"/>
            </a:endParaRPr>
          </a:p>
          <a:p>
            <a:pPr marL="567214" marR="580549" indent="-215265">
              <a:lnSpc>
                <a:spcPts val="1785"/>
              </a:lnSpc>
              <a:spcBef>
                <a:spcPts val="439"/>
              </a:spcBef>
              <a:tabLst>
                <a:tab pos="567214" algn="l"/>
              </a:tabLst>
            </a:pPr>
            <a:endParaRPr sz="1400" dirty="0">
              <a:latin typeface="Arial"/>
              <a:cs typeface="Arial"/>
            </a:endParaRPr>
          </a:p>
        </p:txBody>
      </p:sp>
    </p:spTree>
    <p:extLst>
      <p:ext uri="{BB962C8B-B14F-4D97-AF65-F5344CB8AC3E}">
        <p14:creationId xmlns:p14="http://schemas.microsoft.com/office/powerpoint/2010/main" val="215437153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437981" y="3161884"/>
            <a:ext cx="6507271" cy="553998"/>
          </a:xfrm>
          <a:prstGeom prst="rect">
            <a:avLst/>
          </a:prstGeom>
        </p:spPr>
        <p:txBody>
          <a:bodyPr vert="horz" wrap="square" lIns="0" tIns="0" rIns="0" bIns="0" rtlCol="0">
            <a:spAutoFit/>
          </a:bodyPr>
          <a:lstStyle/>
          <a:p>
            <a:pPr marL="638175" marR="359569" lvl="1" indent="-285750" algn="just">
              <a:spcBef>
                <a:spcPts val="4"/>
              </a:spcBef>
              <a:buFont typeface="Arial" panose="020B0604020202020204" pitchFamily="34" charset="0"/>
              <a:buChar char="•"/>
              <a:tabLst>
                <a:tab pos="567690" algn="l"/>
              </a:tabLst>
            </a:pPr>
            <a:r>
              <a:rPr lang="en-US" spc="-135" dirty="0">
                <a:latin typeface="Verdana" panose="020B0604030504040204" pitchFamily="34" charset="0"/>
                <a:ea typeface="Verdana" panose="020B0604030504040204" pitchFamily="34" charset="0"/>
                <a:cs typeface="Arial"/>
              </a:rPr>
              <a:t>We </a:t>
            </a:r>
            <a:r>
              <a:rPr lang="en-US" spc="-83" dirty="0">
                <a:latin typeface="Verdana" panose="020B0604030504040204" pitchFamily="34" charset="0"/>
                <a:ea typeface="Verdana" panose="020B0604030504040204" pitchFamily="34" charset="0"/>
                <a:cs typeface="Arial"/>
              </a:rPr>
              <a:t>need </a:t>
            </a:r>
            <a:r>
              <a:rPr lang="en-US" b="1" i="1" spc="-172" dirty="0">
                <a:latin typeface="Verdana" panose="020B0604030504040204" pitchFamily="34" charset="0"/>
                <a:ea typeface="Verdana" panose="020B0604030504040204" pitchFamily="34" charset="0"/>
                <a:cs typeface="Arial-BoldItalicMT"/>
              </a:rPr>
              <a:t>Correctness  </a:t>
            </a:r>
            <a:r>
              <a:rPr lang="en-US" spc="-86" dirty="0">
                <a:latin typeface="Verdana" panose="020B0604030504040204" pitchFamily="34" charset="0"/>
                <a:ea typeface="Verdana" panose="020B0604030504040204" pitchFamily="34" charset="0"/>
                <a:cs typeface="Arial"/>
              </a:rPr>
              <a:t>and </a:t>
            </a:r>
            <a:r>
              <a:rPr lang="en-US" b="1" i="1" spc="-161" dirty="0" smtClean="0">
                <a:latin typeface="Verdana" panose="020B0604030504040204" pitchFamily="34" charset="0"/>
                <a:ea typeface="Verdana" panose="020B0604030504040204" pitchFamily="34" charset="0"/>
                <a:cs typeface="Arial"/>
              </a:rPr>
              <a:t>C</a:t>
            </a:r>
            <a:r>
              <a:rPr lang="en-US" b="1" i="1" spc="-161" dirty="0" smtClean="0">
                <a:latin typeface="Verdana" panose="020B0604030504040204" pitchFamily="34" charset="0"/>
                <a:ea typeface="Verdana" panose="020B0604030504040204" pitchFamily="34" charset="0"/>
                <a:cs typeface="Arial-BoldItalicMT"/>
              </a:rPr>
              <a:t>ompleteness </a:t>
            </a:r>
            <a:r>
              <a:rPr lang="en-US" spc="-11" dirty="0" smtClean="0">
                <a:latin typeface="Verdana" panose="020B0604030504040204" pitchFamily="34" charset="0"/>
                <a:ea typeface="Verdana" panose="020B0604030504040204" pitchFamily="34" charset="0"/>
                <a:cs typeface="Arial"/>
              </a:rPr>
              <a:t>of </a:t>
            </a:r>
            <a:r>
              <a:rPr lang="en-US" spc="-49" dirty="0">
                <a:latin typeface="Verdana" panose="020B0604030504040204" pitchFamily="34" charset="0"/>
                <a:ea typeface="Verdana" panose="020B0604030504040204" pitchFamily="34" charset="0"/>
                <a:cs typeface="Arial"/>
              </a:rPr>
              <a:t>integrated</a:t>
            </a:r>
            <a:r>
              <a:rPr lang="en-US" spc="-158" dirty="0">
                <a:latin typeface="Verdana" panose="020B0604030504040204" pitchFamily="34" charset="0"/>
                <a:ea typeface="Verdana" panose="020B0604030504040204" pitchFamily="34" charset="0"/>
                <a:cs typeface="Arial"/>
              </a:rPr>
              <a:t> </a:t>
            </a:r>
            <a:r>
              <a:rPr lang="en-US" spc="-75" dirty="0">
                <a:latin typeface="Verdana" panose="020B0604030504040204" pitchFamily="34" charset="0"/>
                <a:ea typeface="Verdana" panose="020B0604030504040204" pitchFamily="34" charset="0"/>
                <a:cs typeface="Arial"/>
              </a:rPr>
              <a:t>data</a:t>
            </a:r>
            <a:endParaRPr lang="en-US" dirty="0">
              <a:latin typeface="Verdana" panose="020B0604030504040204" pitchFamily="34" charset="0"/>
              <a:ea typeface="Verdana" panose="020B0604030504040204" pitchFamily="34" charset="0"/>
              <a:cs typeface="Arial"/>
            </a:endParaRPr>
          </a:p>
        </p:txBody>
      </p:sp>
      <p:sp>
        <p:nvSpPr>
          <p:cNvPr id="8" name="object 8"/>
          <p:cNvSpPr txBox="1"/>
          <p:nvPr/>
        </p:nvSpPr>
        <p:spPr>
          <a:xfrm>
            <a:off x="762007" y="1456104"/>
            <a:ext cx="7238970" cy="942374"/>
          </a:xfrm>
          <a:prstGeom prst="rect">
            <a:avLst/>
          </a:prstGeom>
        </p:spPr>
        <p:txBody>
          <a:bodyPr vert="horz" wrap="square" lIns="0" tIns="0" rIns="0" bIns="0" rtlCol="0">
            <a:spAutoFit/>
          </a:bodyPr>
          <a:lstStyle/>
          <a:p>
            <a:pPr marL="266700" marR="380048" indent="-257175">
              <a:buChar char="•"/>
              <a:tabLst>
                <a:tab pos="266224" algn="l"/>
                <a:tab pos="266700" algn="l"/>
              </a:tabLst>
            </a:pPr>
            <a:r>
              <a:rPr lang="en-US" sz="2200" spc="-131" dirty="0" smtClean="0">
                <a:latin typeface="Verdana" panose="020B0604030504040204" pitchFamily="34" charset="0"/>
                <a:ea typeface="Verdana" panose="020B0604030504040204" pitchFamily="34" charset="0"/>
                <a:cs typeface="Arial"/>
              </a:rPr>
              <a:t>“We want to people to use information to support more fact based decision making”</a:t>
            </a:r>
            <a:endParaRPr lang="en-US" sz="2200" dirty="0">
              <a:latin typeface="Verdana" panose="020B0604030504040204" pitchFamily="34" charset="0"/>
              <a:ea typeface="Verdana" panose="020B0604030504040204" pitchFamily="34" charset="0"/>
              <a:cs typeface="Arial"/>
            </a:endParaRPr>
          </a:p>
          <a:p>
            <a:pPr marL="567214" marR="580549" indent="-215265">
              <a:lnSpc>
                <a:spcPts val="1785"/>
              </a:lnSpc>
              <a:spcBef>
                <a:spcPts val="439"/>
              </a:spcBef>
              <a:tabLst>
                <a:tab pos="567214" algn="l"/>
              </a:tabLst>
            </a:pPr>
            <a:endParaRPr sz="1400" dirty="0">
              <a:latin typeface="Arial"/>
              <a:cs typeface="Arial"/>
            </a:endParaRPr>
          </a:p>
        </p:txBody>
      </p:sp>
      <p:sp>
        <p:nvSpPr>
          <p:cNvPr id="2" name="Down Arrow 1"/>
          <p:cNvSpPr/>
          <p:nvPr/>
        </p:nvSpPr>
        <p:spPr>
          <a:xfrm>
            <a:off x="2658542" y="2753089"/>
            <a:ext cx="1123804" cy="318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object 10"/>
          <p:cNvSpPr txBox="1"/>
          <p:nvPr/>
        </p:nvSpPr>
        <p:spPr>
          <a:xfrm>
            <a:off x="7036235" y="4682088"/>
            <a:ext cx="1772957" cy="219291"/>
          </a:xfrm>
          <a:prstGeom prst="rect">
            <a:avLst/>
          </a:prstGeom>
        </p:spPr>
        <p:txBody>
          <a:bodyPr vert="horz" wrap="square" lIns="0" tIns="0" rIns="0" bIns="0" rtlCol="0">
            <a:spAutoFit/>
          </a:bodyPr>
          <a:lstStyle/>
          <a:p>
            <a:pPr marL="9525"/>
            <a:r>
              <a:rPr sz="1425" i="1" spc="-60" dirty="0" smtClean="0">
                <a:latin typeface="Arial"/>
                <a:cs typeface="Arial"/>
              </a:rPr>
              <a:t>(</a:t>
            </a:r>
            <a:r>
              <a:rPr lang="sv-SE" sz="1425" i="1" spc="-60" dirty="0" err="1" smtClean="0">
                <a:latin typeface="Arial"/>
                <a:cs typeface="Arial"/>
              </a:rPr>
              <a:t>Kimball</a:t>
            </a:r>
            <a:r>
              <a:rPr lang="sv-SE" sz="1425" i="1" spc="-60" dirty="0" smtClean="0">
                <a:latin typeface="Arial"/>
                <a:cs typeface="Arial"/>
              </a:rPr>
              <a:t> &amp; Ross, 2013</a:t>
            </a:r>
            <a:r>
              <a:rPr sz="1425" i="1" spc="-60" dirty="0" smtClean="0">
                <a:latin typeface="Arial"/>
                <a:cs typeface="Arial"/>
              </a:rPr>
              <a:t>)</a:t>
            </a:r>
            <a:endParaRPr sz="1425" dirty="0">
              <a:latin typeface="Arial"/>
              <a:cs typeface="Arial"/>
            </a:endParaRPr>
          </a:p>
        </p:txBody>
      </p:sp>
      <p:sp>
        <p:nvSpPr>
          <p:cNvPr id="12" name="object 11"/>
          <p:cNvSpPr txBox="1"/>
          <p:nvPr/>
        </p:nvSpPr>
        <p:spPr>
          <a:xfrm>
            <a:off x="785840" y="655997"/>
            <a:ext cx="8650468" cy="430887"/>
          </a:xfrm>
          <a:prstGeom prst="rect">
            <a:avLst/>
          </a:prstGeom>
        </p:spPr>
        <p:txBody>
          <a:bodyPr vert="horz" wrap="square" lIns="0" tIns="0" rIns="0" bIns="0" rtlCol="0">
            <a:spAutoFit/>
          </a:bodyPr>
          <a:lstStyle/>
          <a:p>
            <a:pPr marL="9525"/>
            <a:r>
              <a:rPr sz="2800" b="1" dirty="0">
                <a:latin typeface="Verdana" pitchFamily="34" charset="0"/>
                <a:ea typeface="Verdana" pitchFamily="34" charset="0"/>
                <a:cs typeface="Verdana" pitchFamily="34" charset="0"/>
              </a:rPr>
              <a:t>Problems </a:t>
            </a:r>
            <a:r>
              <a:rPr lang="sv-SE" sz="2800" b="1" dirty="0" smtClean="0">
                <a:latin typeface="Verdana" pitchFamily="34" charset="0"/>
                <a:ea typeface="Verdana" pitchFamily="34" charset="0"/>
                <a:cs typeface="Verdana" pitchFamily="34" charset="0"/>
              </a:rPr>
              <a:t>to </a:t>
            </a:r>
            <a:r>
              <a:rPr lang="sv-SE" sz="2800" b="1" dirty="0" err="1" smtClean="0">
                <a:latin typeface="Verdana" pitchFamily="34" charset="0"/>
                <a:ea typeface="Verdana" pitchFamily="34" charset="0"/>
                <a:cs typeface="Verdana" pitchFamily="34" charset="0"/>
              </a:rPr>
              <a:t>address</a:t>
            </a:r>
            <a:endParaRPr sz="2800" b="1" dirty="0">
              <a:latin typeface="Verdana" pitchFamily="34" charset="0"/>
              <a:ea typeface="Verdana" pitchFamily="34" charset="0"/>
              <a:cs typeface="Verdana" pitchFamily="34" charset="0"/>
            </a:endParaRPr>
          </a:p>
        </p:txBody>
      </p:sp>
      <p:sp>
        <p:nvSpPr>
          <p:cNvPr id="13" name="object 8"/>
          <p:cNvSpPr txBox="1"/>
          <p:nvPr/>
        </p:nvSpPr>
        <p:spPr>
          <a:xfrm>
            <a:off x="683743" y="2268968"/>
            <a:ext cx="7238970" cy="480709"/>
          </a:xfrm>
          <a:prstGeom prst="rect">
            <a:avLst/>
          </a:prstGeom>
        </p:spPr>
        <p:txBody>
          <a:bodyPr vert="horz" wrap="square" lIns="0" tIns="0" rIns="0" bIns="0" rtlCol="0">
            <a:spAutoFit/>
          </a:bodyPr>
          <a:lstStyle/>
          <a:p>
            <a:pPr marL="567214" marR="30956" lvl="1" indent="-214789">
              <a:spcBef>
                <a:spcPts val="450"/>
              </a:spcBef>
              <a:buChar char="–"/>
              <a:tabLst>
                <a:tab pos="567690" algn="l"/>
              </a:tabLst>
            </a:pPr>
            <a:r>
              <a:rPr lang="en-US" sz="1400" b="1" spc="-86" dirty="0" smtClean="0">
                <a:latin typeface="Verdana" panose="020B0604030504040204" pitchFamily="34" charset="0"/>
                <a:ea typeface="Verdana" panose="020B0604030504040204" pitchFamily="34" charset="0"/>
                <a:cs typeface="Arial"/>
              </a:rPr>
              <a:t>Data </a:t>
            </a:r>
            <a:r>
              <a:rPr lang="en-US" sz="1400" b="1" spc="-86" dirty="0">
                <a:latin typeface="Verdana" panose="020B0604030504040204" pitchFamily="34" charset="0"/>
                <a:ea typeface="Verdana" panose="020B0604030504040204" pitchFamily="34" charset="0"/>
                <a:cs typeface="Arial"/>
              </a:rPr>
              <a:t>is often incorrect or </a:t>
            </a:r>
            <a:r>
              <a:rPr lang="en-US" sz="1400" b="1" spc="-86" dirty="0" smtClean="0">
                <a:latin typeface="Verdana" panose="020B0604030504040204" pitchFamily="34" charset="0"/>
                <a:ea typeface="Verdana" panose="020B0604030504040204" pitchFamily="34" charset="0"/>
                <a:cs typeface="Arial"/>
              </a:rPr>
              <a:t>unavailable</a:t>
            </a:r>
            <a:endParaRPr lang="en-US" sz="1400" b="1" spc="-86" dirty="0">
              <a:latin typeface="Verdana" panose="020B0604030504040204" pitchFamily="34" charset="0"/>
              <a:ea typeface="Verdana" panose="020B0604030504040204" pitchFamily="34" charset="0"/>
              <a:cs typeface="Arial"/>
            </a:endParaRPr>
          </a:p>
          <a:p>
            <a:pPr marL="567214" marR="580549" indent="-215265">
              <a:lnSpc>
                <a:spcPts val="1785"/>
              </a:lnSpc>
              <a:spcBef>
                <a:spcPts val="439"/>
              </a:spcBef>
              <a:tabLst>
                <a:tab pos="567214" algn="l"/>
              </a:tabLst>
            </a:pPr>
            <a:endParaRPr sz="1400" dirty="0">
              <a:latin typeface="Arial"/>
              <a:cs typeface="Arial"/>
            </a:endParaRPr>
          </a:p>
        </p:txBody>
      </p:sp>
    </p:spTree>
    <p:extLst>
      <p:ext uri="{BB962C8B-B14F-4D97-AF65-F5344CB8AC3E}">
        <p14:creationId xmlns:p14="http://schemas.microsoft.com/office/powerpoint/2010/main" val="310491287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437981" y="3416700"/>
            <a:ext cx="6507271" cy="276999"/>
          </a:xfrm>
          <a:prstGeom prst="rect">
            <a:avLst/>
          </a:prstGeom>
        </p:spPr>
        <p:txBody>
          <a:bodyPr vert="horz" wrap="square" lIns="0" tIns="0" rIns="0" bIns="0" rtlCol="0">
            <a:spAutoFit/>
          </a:bodyPr>
          <a:lstStyle/>
          <a:p>
            <a:pPr marL="638175" marR="359569" lvl="1" indent="-285750" algn="just">
              <a:spcBef>
                <a:spcPts val="4"/>
              </a:spcBef>
              <a:buFont typeface="Arial" panose="020B0604020202020204" pitchFamily="34" charset="0"/>
              <a:buChar char="•"/>
              <a:tabLst>
                <a:tab pos="567690" algn="l"/>
              </a:tabLst>
            </a:pPr>
            <a:r>
              <a:rPr lang="en-US" spc="-135" dirty="0">
                <a:latin typeface="Verdana" panose="020B0604030504040204" pitchFamily="34" charset="0"/>
                <a:ea typeface="Verdana" panose="020B0604030504040204" pitchFamily="34" charset="0"/>
                <a:cs typeface="Arial"/>
              </a:rPr>
              <a:t>We need a solution that </a:t>
            </a:r>
            <a:r>
              <a:rPr lang="en-US" spc="-135" dirty="0" smtClean="0">
                <a:latin typeface="Verdana" panose="020B0604030504040204" pitchFamily="34" charset="0"/>
                <a:ea typeface="Verdana" panose="020B0604030504040204" pitchFamily="34" charset="0"/>
                <a:cs typeface="Arial"/>
              </a:rPr>
              <a:t>captures </a:t>
            </a:r>
            <a:r>
              <a:rPr lang="en-US" b="1" i="1" spc="-116" dirty="0">
                <a:latin typeface="Verdana" panose="020B0604030504040204" pitchFamily="34" charset="0"/>
                <a:ea typeface="Verdana" panose="020B0604030504040204" pitchFamily="34" charset="0"/>
                <a:cs typeface="Arial-BoldItalicMT"/>
              </a:rPr>
              <a:t>Historical data</a:t>
            </a:r>
          </a:p>
        </p:txBody>
      </p:sp>
      <p:sp>
        <p:nvSpPr>
          <p:cNvPr id="8" name="object 8"/>
          <p:cNvSpPr txBox="1"/>
          <p:nvPr/>
        </p:nvSpPr>
        <p:spPr>
          <a:xfrm>
            <a:off x="762007" y="1456104"/>
            <a:ext cx="7238970" cy="547394"/>
          </a:xfrm>
          <a:prstGeom prst="rect">
            <a:avLst/>
          </a:prstGeom>
        </p:spPr>
        <p:txBody>
          <a:bodyPr vert="horz" wrap="square" lIns="0" tIns="0" rIns="0" bIns="0" rtlCol="0">
            <a:spAutoFit/>
          </a:bodyPr>
          <a:lstStyle/>
          <a:p>
            <a:pPr marL="266700" indent="-257175">
              <a:lnSpc>
                <a:spcPts val="2243"/>
              </a:lnSpc>
              <a:buChar char="•"/>
              <a:tabLst>
                <a:tab pos="266224" algn="l"/>
                <a:tab pos="266700" algn="l"/>
              </a:tabLst>
            </a:pPr>
            <a:r>
              <a:rPr lang="en-US" sz="2200" spc="-146" dirty="0">
                <a:latin typeface="Verdana" panose="020B0604030504040204" pitchFamily="34" charset="0"/>
                <a:ea typeface="Verdana" panose="020B0604030504040204" pitchFamily="34" charset="0"/>
                <a:cs typeface="Arial"/>
              </a:rPr>
              <a:t>We </a:t>
            </a:r>
            <a:r>
              <a:rPr lang="en-US" sz="2200" spc="-38" dirty="0">
                <a:latin typeface="Verdana" panose="020B0604030504040204" pitchFamily="34" charset="0"/>
                <a:ea typeface="Verdana" panose="020B0604030504040204" pitchFamily="34" charset="0"/>
                <a:cs typeface="Arial"/>
              </a:rPr>
              <a:t>want </a:t>
            </a:r>
            <a:r>
              <a:rPr lang="en-US" sz="2200" spc="19" dirty="0" smtClean="0">
                <a:latin typeface="Verdana" panose="020B0604030504040204" pitchFamily="34" charset="0"/>
                <a:ea typeface="Verdana" panose="020B0604030504040204" pitchFamily="34" charset="0"/>
                <a:cs typeface="Arial"/>
              </a:rPr>
              <a:t>to </a:t>
            </a:r>
            <a:r>
              <a:rPr lang="en-US" sz="2200" spc="-146" dirty="0" smtClean="0">
                <a:latin typeface="Verdana" panose="020B0604030504040204" pitchFamily="34" charset="0"/>
                <a:ea typeface="Verdana" panose="020B0604030504040204" pitchFamily="34" charset="0"/>
                <a:cs typeface="Arial"/>
              </a:rPr>
              <a:t>see </a:t>
            </a:r>
            <a:r>
              <a:rPr lang="en-US" sz="2200" spc="-330" dirty="0" smtClean="0">
                <a:latin typeface="Verdana" panose="020B0604030504040204" pitchFamily="34" charset="0"/>
                <a:ea typeface="Verdana" panose="020B0604030504040204" pitchFamily="34" charset="0"/>
                <a:cs typeface="Arial"/>
              </a:rPr>
              <a:t> </a:t>
            </a:r>
            <a:r>
              <a:rPr lang="en-US" sz="2200" spc="-56" dirty="0">
                <a:latin typeface="Verdana" panose="020B0604030504040204" pitchFamily="34" charset="0"/>
                <a:ea typeface="Verdana" panose="020B0604030504040204" pitchFamily="34" charset="0"/>
                <a:cs typeface="Arial"/>
              </a:rPr>
              <a:t>trends</a:t>
            </a:r>
            <a:endParaRPr lang="en-US" sz="2200" dirty="0">
              <a:latin typeface="Verdana" panose="020B0604030504040204" pitchFamily="34" charset="0"/>
              <a:ea typeface="Verdana" panose="020B0604030504040204" pitchFamily="34" charset="0"/>
              <a:cs typeface="Arial"/>
            </a:endParaRPr>
          </a:p>
          <a:p>
            <a:pPr marL="567214" marR="580549" indent="-215265">
              <a:lnSpc>
                <a:spcPts val="1785"/>
              </a:lnSpc>
              <a:spcBef>
                <a:spcPts val="439"/>
              </a:spcBef>
              <a:tabLst>
                <a:tab pos="567214" algn="l"/>
              </a:tabLst>
            </a:pPr>
            <a:endParaRPr sz="1400" dirty="0">
              <a:latin typeface="Arial"/>
              <a:cs typeface="Arial"/>
            </a:endParaRPr>
          </a:p>
        </p:txBody>
      </p:sp>
      <p:sp>
        <p:nvSpPr>
          <p:cNvPr id="2" name="Down Arrow 1"/>
          <p:cNvSpPr/>
          <p:nvPr/>
        </p:nvSpPr>
        <p:spPr>
          <a:xfrm>
            <a:off x="2567812" y="2702253"/>
            <a:ext cx="1123804" cy="318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object 10"/>
          <p:cNvSpPr txBox="1"/>
          <p:nvPr/>
        </p:nvSpPr>
        <p:spPr>
          <a:xfrm>
            <a:off x="7299691" y="4618864"/>
            <a:ext cx="1402571" cy="219291"/>
          </a:xfrm>
          <a:prstGeom prst="rect">
            <a:avLst/>
          </a:prstGeom>
        </p:spPr>
        <p:txBody>
          <a:bodyPr vert="horz" wrap="square" lIns="0" tIns="0" rIns="0" bIns="0" rtlCol="0">
            <a:spAutoFit/>
          </a:bodyPr>
          <a:lstStyle/>
          <a:p>
            <a:pPr marL="9525"/>
            <a:r>
              <a:rPr sz="1425" i="1" spc="-60" dirty="0">
                <a:latin typeface="Arial"/>
                <a:cs typeface="Arial"/>
              </a:rPr>
              <a:t>(</a:t>
            </a:r>
            <a:r>
              <a:rPr sz="1425" i="1" spc="-60" dirty="0" err="1" smtClean="0">
                <a:latin typeface="Arial"/>
                <a:cs typeface="Arial"/>
              </a:rPr>
              <a:t>Navathe</a:t>
            </a:r>
            <a:r>
              <a:rPr lang="sv-SE" sz="1425" i="1" spc="-60" dirty="0" smtClean="0">
                <a:latin typeface="Arial"/>
                <a:cs typeface="Arial"/>
              </a:rPr>
              <a:t>, 2010</a:t>
            </a:r>
            <a:r>
              <a:rPr sz="1425" i="1" spc="-60" dirty="0" smtClean="0">
                <a:latin typeface="Arial"/>
                <a:cs typeface="Arial"/>
              </a:rPr>
              <a:t>)</a:t>
            </a:r>
            <a:endParaRPr sz="1425" dirty="0">
              <a:latin typeface="Arial"/>
              <a:cs typeface="Arial"/>
            </a:endParaRPr>
          </a:p>
        </p:txBody>
      </p:sp>
      <p:sp>
        <p:nvSpPr>
          <p:cNvPr id="10" name="object 11"/>
          <p:cNvSpPr txBox="1"/>
          <p:nvPr/>
        </p:nvSpPr>
        <p:spPr>
          <a:xfrm>
            <a:off x="785840" y="655997"/>
            <a:ext cx="8650468" cy="430887"/>
          </a:xfrm>
          <a:prstGeom prst="rect">
            <a:avLst/>
          </a:prstGeom>
        </p:spPr>
        <p:txBody>
          <a:bodyPr vert="horz" wrap="square" lIns="0" tIns="0" rIns="0" bIns="0" rtlCol="0">
            <a:spAutoFit/>
          </a:bodyPr>
          <a:lstStyle/>
          <a:p>
            <a:pPr marL="9525"/>
            <a:r>
              <a:rPr sz="2800" b="1" dirty="0">
                <a:latin typeface="Verdana" pitchFamily="34" charset="0"/>
                <a:ea typeface="Verdana" pitchFamily="34" charset="0"/>
                <a:cs typeface="Verdana" pitchFamily="34" charset="0"/>
              </a:rPr>
              <a:t>Problems </a:t>
            </a:r>
            <a:r>
              <a:rPr lang="sv-SE" sz="2800" b="1" dirty="0" smtClean="0">
                <a:latin typeface="Verdana" pitchFamily="34" charset="0"/>
                <a:ea typeface="Verdana" pitchFamily="34" charset="0"/>
                <a:cs typeface="Verdana" pitchFamily="34" charset="0"/>
              </a:rPr>
              <a:t>to </a:t>
            </a:r>
            <a:r>
              <a:rPr lang="sv-SE" sz="2800" b="1" dirty="0" err="1" smtClean="0">
                <a:latin typeface="Verdana" pitchFamily="34" charset="0"/>
                <a:ea typeface="Verdana" pitchFamily="34" charset="0"/>
                <a:cs typeface="Verdana" pitchFamily="34" charset="0"/>
              </a:rPr>
              <a:t>address</a:t>
            </a:r>
            <a:endParaRPr sz="2800" b="1" dirty="0">
              <a:latin typeface="Verdana" pitchFamily="34" charset="0"/>
              <a:ea typeface="Verdana" pitchFamily="34" charset="0"/>
              <a:cs typeface="Verdana" pitchFamily="34" charset="0"/>
            </a:endParaRPr>
          </a:p>
        </p:txBody>
      </p:sp>
      <p:sp>
        <p:nvSpPr>
          <p:cNvPr id="12" name="object 8"/>
          <p:cNvSpPr txBox="1"/>
          <p:nvPr/>
        </p:nvSpPr>
        <p:spPr>
          <a:xfrm>
            <a:off x="664970" y="1890261"/>
            <a:ext cx="7238970" cy="696153"/>
          </a:xfrm>
          <a:prstGeom prst="rect">
            <a:avLst/>
          </a:prstGeom>
        </p:spPr>
        <p:txBody>
          <a:bodyPr vert="horz" wrap="square" lIns="0" tIns="0" rIns="0" bIns="0" rtlCol="0">
            <a:spAutoFit/>
          </a:bodyPr>
          <a:lstStyle/>
          <a:p>
            <a:pPr marL="567214" marR="30956" lvl="1" indent="-214789">
              <a:spcBef>
                <a:spcPts val="450"/>
              </a:spcBef>
              <a:buChar char="–"/>
              <a:tabLst>
                <a:tab pos="567690" algn="l"/>
              </a:tabLst>
            </a:pPr>
            <a:r>
              <a:rPr lang="en-US" sz="1400" spc="-86" dirty="0" smtClean="0">
                <a:latin typeface="Verdana" panose="020B0604030504040204" pitchFamily="34" charset="0"/>
                <a:ea typeface="Verdana" panose="020B0604030504040204" pitchFamily="34" charset="0"/>
                <a:cs typeface="Arial"/>
              </a:rPr>
              <a:t>In </a:t>
            </a:r>
            <a:r>
              <a:rPr lang="en-US" sz="1400" spc="-86" dirty="0">
                <a:latin typeface="Verdana" panose="020B0604030504040204" pitchFamily="34" charset="0"/>
                <a:ea typeface="Verdana" panose="020B0604030504040204" pitchFamily="34" charset="0"/>
                <a:cs typeface="Arial"/>
              </a:rPr>
              <a:t>business </a:t>
            </a:r>
            <a:r>
              <a:rPr lang="en-US" sz="1400" spc="-86" dirty="0" smtClean="0">
                <a:latin typeface="Verdana" panose="020B0604030504040204" pitchFamily="34" charset="0"/>
                <a:ea typeface="Verdana" panose="020B0604030504040204" pitchFamily="34" charset="0"/>
                <a:cs typeface="Arial"/>
              </a:rPr>
              <a:t>analytics, </a:t>
            </a:r>
            <a:r>
              <a:rPr lang="en-US" sz="1400" b="1" spc="-86" dirty="0">
                <a:latin typeface="Verdana" panose="020B0604030504040204" pitchFamily="34" charset="0"/>
                <a:ea typeface="Verdana" panose="020B0604030504040204" pitchFamily="34" charset="0"/>
                <a:cs typeface="Arial"/>
              </a:rPr>
              <a:t>trend </a:t>
            </a:r>
            <a:r>
              <a:rPr lang="en-US" sz="1400" b="1" spc="-86" dirty="0" smtClean="0">
                <a:latin typeface="Verdana" panose="020B0604030504040204" pitchFamily="34" charset="0"/>
                <a:ea typeface="Verdana" panose="020B0604030504040204" pitchFamily="34" charset="0"/>
                <a:cs typeface="Arial"/>
              </a:rPr>
              <a:t>and </a:t>
            </a:r>
            <a:r>
              <a:rPr lang="en-US" sz="1400" b="1" spc="-86" dirty="0">
                <a:latin typeface="Verdana" panose="020B0604030504040204" pitchFamily="34" charset="0"/>
                <a:ea typeface="Verdana" panose="020B0604030504040204" pitchFamily="34" charset="0"/>
                <a:cs typeface="Arial"/>
              </a:rPr>
              <a:t>time-series analysis </a:t>
            </a:r>
            <a:r>
              <a:rPr lang="en-US" sz="1400" b="1" spc="-86" dirty="0" smtClean="0">
                <a:latin typeface="Verdana" panose="020B0604030504040204" pitchFamily="34" charset="0"/>
                <a:ea typeface="Verdana" panose="020B0604030504040204" pitchFamily="34" charset="0"/>
                <a:cs typeface="Arial"/>
              </a:rPr>
              <a:t>are </a:t>
            </a:r>
            <a:r>
              <a:rPr lang="en-US" sz="1400" b="1" spc="-86" dirty="0">
                <a:latin typeface="Verdana" panose="020B0604030504040204" pitchFamily="34" charset="0"/>
                <a:ea typeface="Verdana" panose="020B0604030504040204" pitchFamily="34" charset="0"/>
                <a:cs typeface="Arial"/>
              </a:rPr>
              <a:t>essential to predict </a:t>
            </a:r>
            <a:r>
              <a:rPr lang="en-US" sz="1400" spc="-86" dirty="0" smtClean="0">
                <a:latin typeface="Verdana" panose="020B0604030504040204" pitchFamily="34" charset="0"/>
                <a:ea typeface="Verdana" panose="020B0604030504040204" pitchFamily="34" charset="0"/>
                <a:cs typeface="Arial"/>
              </a:rPr>
              <a:t>and </a:t>
            </a:r>
            <a:r>
              <a:rPr lang="en-US" sz="1400" spc="-86" dirty="0">
                <a:latin typeface="Verdana" panose="020B0604030504040204" pitchFamily="34" charset="0"/>
                <a:ea typeface="Verdana" panose="020B0604030504040204" pitchFamily="34" charset="0"/>
                <a:cs typeface="Arial"/>
              </a:rPr>
              <a:t>meet future demands.</a:t>
            </a:r>
          </a:p>
          <a:p>
            <a:pPr marL="567214" marR="580549" indent="-215265">
              <a:lnSpc>
                <a:spcPts val="1785"/>
              </a:lnSpc>
              <a:spcBef>
                <a:spcPts val="439"/>
              </a:spcBef>
              <a:tabLst>
                <a:tab pos="567214" algn="l"/>
              </a:tabLst>
            </a:pPr>
            <a:endParaRPr sz="1400" dirty="0">
              <a:latin typeface="Arial"/>
              <a:cs typeface="Arial"/>
            </a:endParaRPr>
          </a:p>
        </p:txBody>
      </p:sp>
    </p:spTree>
    <p:extLst>
      <p:ext uri="{BB962C8B-B14F-4D97-AF65-F5344CB8AC3E}">
        <p14:creationId xmlns:p14="http://schemas.microsoft.com/office/powerpoint/2010/main" val="105620724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912020" y="3161076"/>
            <a:ext cx="6507271" cy="198003"/>
          </a:xfrm>
          <a:prstGeom prst="rect">
            <a:avLst/>
          </a:prstGeom>
        </p:spPr>
        <p:txBody>
          <a:bodyPr vert="horz" wrap="square" lIns="0" tIns="0" rIns="0" bIns="0" rtlCol="0">
            <a:spAutoFit/>
          </a:bodyPr>
          <a:lstStyle/>
          <a:p>
            <a:pPr marL="294799" marR="3810" indent="-285750">
              <a:lnSpc>
                <a:spcPct val="70000"/>
              </a:lnSpc>
              <a:buFont typeface="Arial" panose="020B0604020202020204" pitchFamily="34" charset="0"/>
              <a:buChar char="•"/>
              <a:tabLst>
                <a:tab pos="223838" algn="l"/>
              </a:tabLst>
            </a:pPr>
            <a:r>
              <a:rPr lang="en-US" spc="-127" dirty="0" smtClean="0">
                <a:latin typeface="Verdana" panose="020B0604030504040204" pitchFamily="34" charset="0"/>
                <a:ea typeface="Verdana" panose="020B0604030504040204" pitchFamily="34" charset="0"/>
                <a:cs typeface="Arial"/>
              </a:rPr>
              <a:t>We </a:t>
            </a:r>
            <a:r>
              <a:rPr lang="en-US" spc="-79" dirty="0">
                <a:latin typeface="Verdana" panose="020B0604030504040204" pitchFamily="34" charset="0"/>
                <a:ea typeface="Verdana" panose="020B0604030504040204" pitchFamily="34" charset="0"/>
                <a:cs typeface="Arial"/>
              </a:rPr>
              <a:t>need </a:t>
            </a:r>
            <a:r>
              <a:rPr lang="en-US" spc="8" dirty="0">
                <a:latin typeface="Verdana" panose="020B0604030504040204" pitchFamily="34" charset="0"/>
                <a:ea typeface="Verdana" panose="020B0604030504040204" pitchFamily="34" charset="0"/>
                <a:cs typeface="Arial"/>
              </a:rPr>
              <a:t>to</a:t>
            </a:r>
            <a:r>
              <a:rPr lang="en-US" spc="-64" dirty="0">
                <a:latin typeface="Verdana" panose="020B0604030504040204" pitchFamily="34" charset="0"/>
                <a:ea typeface="Verdana" panose="020B0604030504040204" pitchFamily="34" charset="0"/>
                <a:cs typeface="Arial"/>
              </a:rPr>
              <a:t> </a:t>
            </a:r>
            <a:r>
              <a:rPr lang="en-US" spc="-49" dirty="0">
                <a:latin typeface="Verdana" panose="020B0604030504040204" pitchFamily="34" charset="0"/>
                <a:ea typeface="Verdana" panose="020B0604030504040204" pitchFamily="34" charset="0"/>
                <a:cs typeface="Arial"/>
              </a:rPr>
              <a:t>optimize</a:t>
            </a:r>
            <a:r>
              <a:rPr lang="en-US" spc="-79" dirty="0">
                <a:latin typeface="Verdana" panose="020B0604030504040204" pitchFamily="34" charset="0"/>
                <a:ea typeface="Verdana" panose="020B0604030504040204" pitchFamily="34" charset="0"/>
                <a:cs typeface="Arial"/>
              </a:rPr>
              <a:t> </a:t>
            </a:r>
            <a:r>
              <a:rPr lang="en-US" b="1" i="1" spc="-146" dirty="0">
                <a:latin typeface="Verdana" panose="020B0604030504040204" pitchFamily="34" charset="0"/>
                <a:ea typeface="Verdana" panose="020B0604030504040204" pitchFamily="34" charset="0"/>
                <a:cs typeface="Arial-BoldItalicMT"/>
              </a:rPr>
              <a:t>Read </a:t>
            </a:r>
            <a:r>
              <a:rPr lang="en-US" b="1" i="1" spc="-116" dirty="0" smtClean="0">
                <a:latin typeface="Verdana" panose="020B0604030504040204" pitchFamily="34" charset="0"/>
                <a:ea typeface="Verdana" panose="020B0604030504040204" pitchFamily="34" charset="0"/>
                <a:cs typeface="Arial-BoldItalicMT"/>
              </a:rPr>
              <a:t>performance</a:t>
            </a:r>
            <a:endParaRPr lang="en-US" dirty="0">
              <a:latin typeface="Verdana" panose="020B0604030504040204" pitchFamily="34" charset="0"/>
              <a:ea typeface="Verdana" panose="020B0604030504040204" pitchFamily="34" charset="0"/>
              <a:cs typeface="Arial-BoldItalicMT"/>
            </a:endParaRPr>
          </a:p>
        </p:txBody>
      </p:sp>
      <p:sp>
        <p:nvSpPr>
          <p:cNvPr id="8" name="object 8"/>
          <p:cNvSpPr txBox="1"/>
          <p:nvPr/>
        </p:nvSpPr>
        <p:spPr>
          <a:xfrm>
            <a:off x="762007" y="1456104"/>
            <a:ext cx="7238970" cy="241926"/>
          </a:xfrm>
          <a:prstGeom prst="rect">
            <a:avLst/>
          </a:prstGeom>
        </p:spPr>
        <p:txBody>
          <a:bodyPr vert="horz" wrap="square" lIns="0" tIns="0" rIns="0" bIns="0" rtlCol="0">
            <a:spAutoFit/>
          </a:bodyPr>
          <a:lstStyle/>
          <a:p>
            <a:pPr marL="266700" marR="250984" indent="-257175">
              <a:lnSpc>
                <a:spcPct val="70000"/>
              </a:lnSpc>
              <a:buChar char="•"/>
              <a:tabLst>
                <a:tab pos="266224" algn="l"/>
                <a:tab pos="266700" algn="l"/>
              </a:tabLst>
            </a:pPr>
            <a:r>
              <a:rPr lang="en-US" sz="2200" spc="-146" dirty="0">
                <a:latin typeface="Arial"/>
                <a:cs typeface="Arial"/>
              </a:rPr>
              <a:t>We </a:t>
            </a:r>
            <a:r>
              <a:rPr lang="en-US" sz="2200" spc="-60" dirty="0">
                <a:latin typeface="Arial"/>
                <a:cs typeface="Arial"/>
              </a:rPr>
              <a:t>do </a:t>
            </a:r>
            <a:r>
              <a:rPr lang="en-US" sz="2200" spc="-8" dirty="0">
                <a:latin typeface="Arial"/>
                <a:cs typeface="Arial"/>
              </a:rPr>
              <a:t>not </a:t>
            </a:r>
            <a:r>
              <a:rPr lang="en-US" sz="2200" spc="-38" dirty="0">
                <a:latin typeface="Arial"/>
                <a:cs typeface="Arial"/>
              </a:rPr>
              <a:t>want </a:t>
            </a:r>
            <a:r>
              <a:rPr lang="en-US" sz="2200" spc="19" dirty="0">
                <a:latin typeface="Arial"/>
                <a:cs typeface="Arial"/>
              </a:rPr>
              <a:t>to</a:t>
            </a:r>
            <a:r>
              <a:rPr lang="en-US" sz="2200" spc="-326" dirty="0">
                <a:latin typeface="Arial"/>
                <a:cs typeface="Arial"/>
              </a:rPr>
              <a:t> </a:t>
            </a:r>
            <a:r>
              <a:rPr lang="en-US" sz="2200" spc="-15" dirty="0">
                <a:latin typeface="Arial"/>
                <a:cs typeface="Arial"/>
              </a:rPr>
              <a:t>wait </a:t>
            </a:r>
            <a:r>
              <a:rPr lang="en-US" sz="2200" spc="-11" dirty="0" smtClean="0">
                <a:latin typeface="Arial"/>
                <a:cs typeface="Arial"/>
              </a:rPr>
              <a:t>for</a:t>
            </a:r>
            <a:r>
              <a:rPr lang="en-US" sz="2200" spc="-150" dirty="0" smtClean="0">
                <a:latin typeface="Arial"/>
                <a:cs typeface="Arial"/>
              </a:rPr>
              <a:t> </a:t>
            </a:r>
            <a:r>
              <a:rPr lang="en-US" sz="2200" spc="-75" dirty="0" smtClean="0">
                <a:latin typeface="Arial"/>
                <a:cs typeface="Arial"/>
              </a:rPr>
              <a:t>data</a:t>
            </a:r>
            <a:endParaRPr lang="en-US" sz="2200" dirty="0">
              <a:latin typeface="Arial"/>
              <a:cs typeface="Arial"/>
            </a:endParaRPr>
          </a:p>
        </p:txBody>
      </p:sp>
      <p:sp>
        <p:nvSpPr>
          <p:cNvPr id="11" name="object 11"/>
          <p:cNvSpPr txBox="1"/>
          <p:nvPr/>
        </p:nvSpPr>
        <p:spPr>
          <a:xfrm>
            <a:off x="733344" y="618259"/>
            <a:ext cx="6126004" cy="461665"/>
          </a:xfrm>
          <a:prstGeom prst="rect">
            <a:avLst/>
          </a:prstGeom>
        </p:spPr>
        <p:txBody>
          <a:bodyPr vert="horz" wrap="square" lIns="0" tIns="0" rIns="0" bIns="0" rtlCol="0">
            <a:spAutoFit/>
          </a:bodyPr>
          <a:lstStyle/>
          <a:p>
            <a:pPr marL="9525"/>
            <a:r>
              <a:rPr sz="3000" b="1" spc="-158" dirty="0">
                <a:latin typeface="Verdana" panose="020B0604030504040204" pitchFamily="34" charset="0"/>
                <a:ea typeface="Verdana" panose="020B0604030504040204" pitchFamily="34" charset="0"/>
                <a:cs typeface="Arial"/>
              </a:rPr>
              <a:t>Problems </a:t>
            </a:r>
            <a:r>
              <a:rPr lang="sv-SE" sz="3000" b="1" spc="-41" dirty="0" smtClean="0">
                <a:latin typeface="Verdana" panose="020B0604030504040204" pitchFamily="34" charset="0"/>
                <a:ea typeface="Verdana" panose="020B0604030504040204" pitchFamily="34" charset="0"/>
                <a:cs typeface="Arial"/>
              </a:rPr>
              <a:t>to </a:t>
            </a:r>
            <a:r>
              <a:rPr lang="sv-SE" sz="3000" b="1" spc="-41" dirty="0" err="1" smtClean="0">
                <a:latin typeface="Verdana" panose="020B0604030504040204" pitchFamily="34" charset="0"/>
                <a:ea typeface="Verdana" panose="020B0604030504040204" pitchFamily="34" charset="0"/>
                <a:cs typeface="Arial"/>
              </a:rPr>
              <a:t>address</a:t>
            </a:r>
            <a:endParaRPr sz="3000" b="1" dirty="0">
              <a:latin typeface="Verdana" panose="020B0604030504040204" pitchFamily="34" charset="0"/>
              <a:ea typeface="Verdana" panose="020B0604030504040204" pitchFamily="34" charset="0"/>
              <a:cs typeface="Arial"/>
            </a:endParaRPr>
          </a:p>
        </p:txBody>
      </p:sp>
      <p:sp>
        <p:nvSpPr>
          <p:cNvPr id="2" name="Down Arrow 1"/>
          <p:cNvSpPr/>
          <p:nvPr/>
        </p:nvSpPr>
        <p:spPr>
          <a:xfrm>
            <a:off x="2669052" y="2495936"/>
            <a:ext cx="1123804" cy="318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object 10"/>
          <p:cNvSpPr txBox="1"/>
          <p:nvPr/>
        </p:nvSpPr>
        <p:spPr>
          <a:xfrm>
            <a:off x="7419291" y="4589745"/>
            <a:ext cx="1395604" cy="219291"/>
          </a:xfrm>
          <a:prstGeom prst="rect">
            <a:avLst/>
          </a:prstGeom>
        </p:spPr>
        <p:txBody>
          <a:bodyPr vert="horz" wrap="square" lIns="0" tIns="0" rIns="0" bIns="0" rtlCol="0">
            <a:spAutoFit/>
          </a:bodyPr>
          <a:lstStyle/>
          <a:p>
            <a:pPr marL="9525"/>
            <a:r>
              <a:rPr sz="1425" i="1" spc="-60" dirty="0">
                <a:latin typeface="Arial"/>
                <a:cs typeface="Arial"/>
              </a:rPr>
              <a:t>(</a:t>
            </a:r>
            <a:r>
              <a:rPr sz="1425" i="1" spc="-60" dirty="0" err="1" smtClean="0">
                <a:latin typeface="Arial"/>
                <a:cs typeface="Arial"/>
              </a:rPr>
              <a:t>Navathe</a:t>
            </a:r>
            <a:r>
              <a:rPr lang="sv-SE" sz="1425" i="1" spc="-60" dirty="0" smtClean="0">
                <a:latin typeface="Arial"/>
                <a:cs typeface="Arial"/>
              </a:rPr>
              <a:t>, 2010</a:t>
            </a:r>
            <a:r>
              <a:rPr sz="1425" i="1" spc="-60" dirty="0" smtClean="0">
                <a:latin typeface="Arial"/>
                <a:cs typeface="Arial"/>
              </a:rPr>
              <a:t>)</a:t>
            </a:r>
            <a:endParaRPr sz="1425" dirty="0">
              <a:latin typeface="Arial"/>
              <a:cs typeface="Arial"/>
            </a:endParaRPr>
          </a:p>
        </p:txBody>
      </p:sp>
      <p:sp>
        <p:nvSpPr>
          <p:cNvPr id="9" name="object 8"/>
          <p:cNvSpPr txBox="1"/>
          <p:nvPr/>
        </p:nvSpPr>
        <p:spPr>
          <a:xfrm>
            <a:off x="546170" y="1877830"/>
            <a:ext cx="7238970" cy="430887"/>
          </a:xfrm>
          <a:prstGeom prst="rect">
            <a:avLst/>
          </a:prstGeom>
        </p:spPr>
        <p:txBody>
          <a:bodyPr vert="horz" wrap="square" lIns="0" tIns="0" rIns="0" bIns="0" rtlCol="0">
            <a:spAutoFit/>
          </a:bodyPr>
          <a:lstStyle/>
          <a:p>
            <a:pPr marL="567214" marR="30956" lvl="1" indent="-214789">
              <a:spcBef>
                <a:spcPts val="450"/>
              </a:spcBef>
              <a:buChar char="–"/>
              <a:tabLst>
                <a:tab pos="567690" algn="l"/>
              </a:tabLst>
            </a:pPr>
            <a:r>
              <a:rPr lang="en-US" sz="1400" b="1" spc="-56" dirty="0" smtClean="0">
                <a:latin typeface="Verdana" panose="020B0604030504040204" pitchFamily="34" charset="0"/>
                <a:ea typeface="Verdana" panose="020B0604030504040204" pitchFamily="34" charset="0"/>
                <a:cs typeface="Arial"/>
              </a:rPr>
              <a:t>Fast </a:t>
            </a:r>
            <a:r>
              <a:rPr lang="en-US" sz="1400" b="1" spc="-71" dirty="0">
                <a:latin typeface="Verdana" panose="020B0604030504040204" pitchFamily="34" charset="0"/>
                <a:ea typeface="Verdana" panose="020B0604030504040204" pitchFamily="34" charset="0"/>
                <a:cs typeface="Arial"/>
              </a:rPr>
              <a:t>read </a:t>
            </a:r>
            <a:r>
              <a:rPr lang="en-US" sz="1400" b="1" spc="-146" dirty="0">
                <a:latin typeface="Verdana" panose="020B0604030504040204" pitchFamily="34" charset="0"/>
                <a:ea typeface="Verdana" panose="020B0604030504040204" pitchFamily="34" charset="0"/>
                <a:cs typeface="Arial"/>
              </a:rPr>
              <a:t>access</a:t>
            </a:r>
            <a:r>
              <a:rPr lang="en-US" sz="1400" b="1" spc="-161" dirty="0">
                <a:latin typeface="Verdana" panose="020B0604030504040204" pitchFamily="34" charset="0"/>
                <a:ea typeface="Verdana" panose="020B0604030504040204" pitchFamily="34" charset="0"/>
                <a:cs typeface="Arial"/>
              </a:rPr>
              <a:t> </a:t>
            </a:r>
            <a:r>
              <a:rPr lang="en-US" sz="1400" b="1" spc="-90" dirty="0">
                <a:latin typeface="Verdana" panose="020B0604030504040204" pitchFamily="34" charset="0"/>
                <a:ea typeface="Verdana" panose="020B0604030504040204" pitchFamily="34" charset="0"/>
                <a:cs typeface="Arial"/>
              </a:rPr>
              <a:t>even</a:t>
            </a:r>
            <a:r>
              <a:rPr lang="en-US" sz="1400" b="1" spc="-94" dirty="0">
                <a:latin typeface="Verdana" panose="020B0604030504040204" pitchFamily="34" charset="0"/>
                <a:ea typeface="Verdana" panose="020B0604030504040204" pitchFamily="34" charset="0"/>
                <a:cs typeface="Arial"/>
              </a:rPr>
              <a:t> </a:t>
            </a:r>
            <a:r>
              <a:rPr lang="en-US" sz="1400" b="1" spc="-60" dirty="0">
                <a:latin typeface="Verdana" panose="020B0604030504040204" pitchFamily="34" charset="0"/>
                <a:ea typeface="Verdana" panose="020B0604030504040204" pitchFamily="34" charset="0"/>
                <a:cs typeface="Arial"/>
              </a:rPr>
              <a:t>over </a:t>
            </a:r>
            <a:r>
              <a:rPr lang="en-US" sz="1400" b="1" spc="-131" dirty="0" smtClean="0">
                <a:latin typeface="Verdana" panose="020B0604030504040204" pitchFamily="34" charset="0"/>
                <a:ea typeface="Verdana" panose="020B0604030504040204" pitchFamily="34" charset="0"/>
                <a:cs typeface="Arial"/>
              </a:rPr>
              <a:t>a </a:t>
            </a:r>
            <a:r>
              <a:rPr lang="en-US" sz="1400" b="1" spc="-79" dirty="0">
                <a:latin typeface="Verdana" panose="020B0604030504040204" pitchFamily="34" charset="0"/>
                <a:ea typeface="Verdana" panose="020B0604030504040204" pitchFamily="34" charset="0"/>
                <a:cs typeface="Arial"/>
              </a:rPr>
              <a:t>large </a:t>
            </a:r>
            <a:r>
              <a:rPr lang="en-US" sz="1400" b="1" spc="-60" dirty="0">
                <a:latin typeface="Verdana" panose="020B0604030504040204" pitchFamily="34" charset="0"/>
                <a:ea typeface="Verdana" panose="020B0604030504040204" pitchFamily="34" charset="0"/>
                <a:cs typeface="Arial"/>
              </a:rPr>
              <a:t>volume </a:t>
            </a:r>
            <a:r>
              <a:rPr lang="en-US" sz="1400" b="1" spc="-4" dirty="0">
                <a:latin typeface="Verdana" panose="020B0604030504040204" pitchFamily="34" charset="0"/>
                <a:ea typeface="Verdana" panose="020B0604030504040204" pitchFamily="34" charset="0"/>
                <a:cs typeface="Arial"/>
              </a:rPr>
              <a:t>of </a:t>
            </a:r>
            <a:r>
              <a:rPr lang="en-US" sz="1400" b="1" spc="-68" dirty="0">
                <a:latin typeface="Verdana" panose="020B0604030504040204" pitchFamily="34" charset="0"/>
                <a:ea typeface="Verdana" panose="020B0604030504040204" pitchFamily="34" charset="0"/>
                <a:cs typeface="Arial"/>
              </a:rPr>
              <a:t>data </a:t>
            </a:r>
            <a:r>
              <a:rPr lang="en-US" sz="1400" spc="-90" dirty="0" smtClean="0">
                <a:latin typeface="Verdana" panose="020B0604030504040204" pitchFamily="34" charset="0"/>
                <a:ea typeface="Verdana" panose="020B0604030504040204" pitchFamily="34" charset="0"/>
                <a:cs typeface="Arial"/>
              </a:rPr>
              <a:t>is </a:t>
            </a:r>
            <a:r>
              <a:rPr lang="en-US" sz="1400" spc="-105" dirty="0">
                <a:latin typeface="Verdana" panose="020B0604030504040204" pitchFamily="34" charset="0"/>
                <a:ea typeface="Verdana" panose="020B0604030504040204" pitchFamily="34" charset="0"/>
                <a:cs typeface="Arial"/>
              </a:rPr>
              <a:t>necessary </a:t>
            </a:r>
            <a:r>
              <a:rPr lang="en-US" sz="1400" spc="-23" dirty="0">
                <a:latin typeface="Verdana" panose="020B0604030504040204" pitchFamily="34" charset="0"/>
                <a:ea typeface="Verdana" panose="020B0604030504040204" pitchFamily="34" charset="0"/>
                <a:cs typeface="Arial"/>
              </a:rPr>
              <a:t>in </a:t>
            </a:r>
            <a:r>
              <a:rPr lang="en-US" sz="1400" spc="-101" dirty="0">
                <a:latin typeface="Verdana" panose="020B0604030504040204" pitchFamily="34" charset="0"/>
                <a:ea typeface="Verdana" panose="020B0604030504040204" pitchFamily="34" charset="0"/>
                <a:cs typeface="Arial"/>
              </a:rPr>
              <a:t>business  </a:t>
            </a:r>
            <a:r>
              <a:rPr lang="en-US" sz="1400" spc="-64" dirty="0" smtClean="0">
                <a:latin typeface="Verdana" panose="020B0604030504040204" pitchFamily="34" charset="0"/>
                <a:ea typeface="Verdana" panose="020B0604030504040204" pitchFamily="34" charset="0"/>
                <a:cs typeface="Arial"/>
              </a:rPr>
              <a:t>analytics</a:t>
            </a:r>
            <a:r>
              <a:rPr lang="en-US" sz="1400" spc="-64" dirty="0" smtClean="0">
                <a:latin typeface="Arial"/>
                <a:cs typeface="Arial"/>
              </a:rPr>
              <a:t> </a:t>
            </a:r>
            <a:endParaRPr sz="1400" dirty="0">
              <a:latin typeface="Arial"/>
              <a:cs typeface="Arial"/>
            </a:endParaRPr>
          </a:p>
        </p:txBody>
      </p:sp>
    </p:spTree>
    <p:extLst>
      <p:ext uri="{BB962C8B-B14F-4D97-AF65-F5344CB8AC3E}">
        <p14:creationId xmlns:p14="http://schemas.microsoft.com/office/powerpoint/2010/main" val="3420038077"/>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su_dsv_ppt_template_16_9_20130920">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glish SU 16:9 -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glish 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pecial">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noProof="0" dirty="0" smtClean="0">
            <a:solidFill>
              <a:srgbClr val="FFFFFF"/>
            </a:solidFill>
            <a:latin typeface="Verdana"/>
          </a:defRPr>
        </a:defPPr>
      </a:lstStyle>
    </a:tx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su_dsv_ppt_template_16_9_20141030</Template>
  <TotalTime>10258</TotalTime>
  <Words>2096</Words>
  <Application>Microsoft Office PowerPoint</Application>
  <PresentationFormat>On-screen Show (16:9)</PresentationFormat>
  <Paragraphs>401</Paragraphs>
  <Slides>52</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52</vt:i4>
      </vt:variant>
    </vt:vector>
  </HeadingPairs>
  <TitlesOfParts>
    <vt:vector size="63" baseType="lpstr">
      <vt:lpstr>Arial</vt:lpstr>
      <vt:lpstr>Arial-BoldItalicMT</vt:lpstr>
      <vt:lpstr>Calibri</vt:lpstr>
      <vt:lpstr>Times New Roman</vt:lpstr>
      <vt:lpstr>Verdana</vt:lpstr>
      <vt:lpstr>Wingdings</vt:lpstr>
      <vt:lpstr>su_dsv_ppt_template_16_9_20130920</vt:lpstr>
      <vt:lpstr>English SU 16:9 - Widescreen</vt:lpstr>
      <vt:lpstr>SU 16:9 - Blå Widescreen</vt:lpstr>
      <vt:lpstr>English SU 16:9 - Blå Widescreen</vt:lpstr>
      <vt:lpstr>Special</vt:lpstr>
      <vt:lpstr> Presentation: Introduction to Data Warehousing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Independent Data Mart Architecture</vt:lpstr>
      <vt:lpstr>Hub-and-Spoke Corporate Information Factury Archiecture (Inmon)</vt:lpstr>
      <vt:lpstr>Kimball/Ross DW/BI Architecture</vt:lpstr>
      <vt:lpstr>Hybrid Architecture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dc:creator>
  <cp:lastModifiedBy>Erik Perjons</cp:lastModifiedBy>
  <cp:revision>393</cp:revision>
  <cp:lastPrinted>2019-01-04T11:27:25Z</cp:lastPrinted>
  <dcterms:created xsi:type="dcterms:W3CDTF">2015-05-25T21:35:52Z</dcterms:created>
  <dcterms:modified xsi:type="dcterms:W3CDTF">2019-01-04T14:41:47Z</dcterms:modified>
</cp:coreProperties>
</file>