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  <p:sldMasterId id="2147483735" r:id="rId2"/>
    <p:sldMasterId id="2147483717" r:id="rId3"/>
    <p:sldMasterId id="2147483750" r:id="rId4"/>
    <p:sldMasterId id="2147483689" r:id="rId5"/>
  </p:sldMasterIdLst>
  <p:notesMasterIdLst>
    <p:notesMasterId r:id="rId77"/>
  </p:notesMasterIdLst>
  <p:handoutMasterIdLst>
    <p:handoutMasterId r:id="rId78"/>
  </p:handoutMasterIdLst>
  <p:sldIdLst>
    <p:sldId id="264" r:id="rId6"/>
    <p:sldId id="1084" r:id="rId7"/>
    <p:sldId id="1123" r:id="rId8"/>
    <p:sldId id="1093" r:id="rId9"/>
    <p:sldId id="1086" r:id="rId10"/>
    <p:sldId id="1087" r:id="rId11"/>
    <p:sldId id="1124" r:id="rId12"/>
    <p:sldId id="1125" r:id="rId13"/>
    <p:sldId id="1090" r:id="rId14"/>
    <p:sldId id="1091" r:id="rId15"/>
    <p:sldId id="1092" r:id="rId16"/>
    <p:sldId id="1126" r:id="rId17"/>
    <p:sldId id="1127" r:id="rId18"/>
    <p:sldId id="1128" r:id="rId19"/>
    <p:sldId id="1129" r:id="rId20"/>
    <p:sldId id="1095" r:id="rId21"/>
    <p:sldId id="1096" r:id="rId22"/>
    <p:sldId id="1097" r:id="rId23"/>
    <p:sldId id="1098" r:id="rId24"/>
    <p:sldId id="1099" r:id="rId25"/>
    <p:sldId id="1137" r:id="rId26"/>
    <p:sldId id="1100" r:id="rId27"/>
    <p:sldId id="1131" r:id="rId28"/>
    <p:sldId id="1101" r:id="rId29"/>
    <p:sldId id="1133" r:id="rId30"/>
    <p:sldId id="1102" r:id="rId31"/>
    <p:sldId id="1144" r:id="rId32"/>
    <p:sldId id="1130" r:id="rId33"/>
    <p:sldId id="1103" r:id="rId34"/>
    <p:sldId id="1105" r:id="rId35"/>
    <p:sldId id="1145" r:id="rId36"/>
    <p:sldId id="1146" r:id="rId37"/>
    <p:sldId id="1106" r:id="rId38"/>
    <p:sldId id="1107" r:id="rId39"/>
    <p:sldId id="1134" r:id="rId40"/>
    <p:sldId id="1135" r:id="rId41"/>
    <p:sldId id="1108" r:id="rId42"/>
    <p:sldId id="1147" r:id="rId43"/>
    <p:sldId id="1109" r:id="rId44"/>
    <p:sldId id="1110" r:id="rId45"/>
    <p:sldId id="1111" r:id="rId46"/>
    <p:sldId id="1136" r:id="rId47"/>
    <p:sldId id="1112" r:id="rId48"/>
    <p:sldId id="1114" r:id="rId49"/>
    <p:sldId id="1113" r:id="rId50"/>
    <p:sldId id="1159" r:id="rId51"/>
    <p:sldId id="1140" r:id="rId52"/>
    <p:sldId id="1157" r:id="rId53"/>
    <p:sldId id="1158" r:id="rId54"/>
    <p:sldId id="1160" r:id="rId55"/>
    <p:sldId id="1162" r:id="rId56"/>
    <p:sldId id="1156" r:id="rId57"/>
    <p:sldId id="1141" r:id="rId58"/>
    <p:sldId id="1161" r:id="rId59"/>
    <p:sldId id="1139" r:id="rId60"/>
    <p:sldId id="1150" r:id="rId61"/>
    <p:sldId id="1149" r:id="rId62"/>
    <p:sldId id="1163" r:id="rId63"/>
    <p:sldId id="1151" r:id="rId64"/>
    <p:sldId id="1152" r:id="rId65"/>
    <p:sldId id="1153" r:id="rId66"/>
    <p:sldId id="1154" r:id="rId67"/>
    <p:sldId id="1155" r:id="rId68"/>
    <p:sldId id="1116" r:id="rId69"/>
    <p:sldId id="1117" r:id="rId70"/>
    <p:sldId id="1118" r:id="rId71"/>
    <p:sldId id="1119" r:id="rId72"/>
    <p:sldId id="1120" r:id="rId73"/>
    <p:sldId id="1138" r:id="rId74"/>
    <p:sldId id="1121" r:id="rId75"/>
    <p:sldId id="1122" r:id="rId76"/>
  </p:sldIdLst>
  <p:sldSz cx="9144000" cy="5143500" type="screen16x9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00204F"/>
    <a:srgbClr val="939A5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0" autoAdjust="0"/>
    <p:restoredTop sz="92998" autoAdjust="0"/>
  </p:normalViewPr>
  <p:slideViewPr>
    <p:cSldViewPr snapToGrid="0">
      <p:cViewPr varScale="1">
        <p:scale>
          <a:sx n="103" d="100"/>
          <a:sy n="103" d="100"/>
        </p:scale>
        <p:origin x="792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47C84FDD-BB37-6B48-A9C5-1C3155F992C4}" type="datetimeFigureOut">
              <a:rPr lang="en-US" smtClean="0"/>
              <a:t>10/6/2019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EA10884B-425D-4B4B-8C23-55A1918885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0230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32100B7E-7A17-47E8-A5AB-33071C0C8AAA}" type="datetimeFigureOut">
              <a:rPr lang="sv-SE" smtClean="0"/>
              <a:pPr/>
              <a:t>2019-10-06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A9264AB5-3208-46EB-A2CB-53BA67DEFF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43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4988" t="-362"/>
          <a:stretch>
            <a:fillRect/>
          </a:stretch>
        </p:blipFill>
        <p:spPr bwMode="auto">
          <a:xfrm>
            <a:off x="1" y="1225226"/>
            <a:ext cx="5408969" cy="3938812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272635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79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2411100"/>
          </a:xfrm>
        </p:spPr>
        <p:txBody>
          <a:bodyPr>
            <a:normAutofit/>
          </a:bodyPr>
          <a:lstStyle>
            <a:lvl1pPr marL="1588" indent="-1588">
              <a:lnSpc>
                <a:spcPts val="2600"/>
              </a:lnSpc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997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595470"/>
            <a:ext cx="6850800" cy="3992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6804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932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F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4988" t="-362"/>
          <a:stretch>
            <a:fillRect/>
          </a:stretch>
        </p:blipFill>
        <p:spPr bwMode="auto">
          <a:xfrm>
            <a:off x="1" y="1225226"/>
            <a:ext cx="5408969" cy="3938812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3735963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Olive bra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23754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Crow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/>
          <a:stretch>
            <a:fillRect/>
          </a:stretch>
        </p:blipFill>
        <p:spPr bwMode="auto">
          <a:xfrm>
            <a:off x="0" y="1262062"/>
            <a:ext cx="4197096" cy="3881628"/>
          </a:xfrm>
          <a:prstGeom prst="rect">
            <a:avLst/>
          </a:prstGeom>
          <a:noFill/>
        </p:spPr>
      </p:pic>
      <p:sp>
        <p:nvSpPr>
          <p:cNvPr id="12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42507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29145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687807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- F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4988" t="-362"/>
          <a:stretch>
            <a:fillRect/>
          </a:stretch>
        </p:blipFill>
        <p:spPr bwMode="auto">
          <a:xfrm>
            <a:off x="1" y="1225226"/>
            <a:ext cx="5408969" cy="3938812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59836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Kro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/>
          <a:stretch>
            <a:fillRect/>
          </a:stretch>
        </p:blipFill>
        <p:spPr bwMode="auto">
          <a:xfrm>
            <a:off x="0" y="1262062"/>
            <a:ext cx="4197096" cy="3881628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</p:spTree>
    <p:extLst>
      <p:ext uri="{BB962C8B-B14F-4D97-AF65-F5344CB8AC3E}">
        <p14:creationId xmlns:p14="http://schemas.microsoft.com/office/powerpoint/2010/main" val="658289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Olive bra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672574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Crow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/>
          <a:stretch>
            <a:fillRect/>
          </a:stretch>
        </p:blipFill>
        <p:spPr bwMode="auto">
          <a:xfrm>
            <a:off x="0" y="1262062"/>
            <a:ext cx="4197096" cy="3881628"/>
          </a:xfrm>
          <a:prstGeom prst="rect">
            <a:avLst/>
          </a:prstGeom>
          <a:noFill/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330753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033075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0504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2411100"/>
          </a:xfrm>
        </p:spPr>
        <p:txBody>
          <a:bodyPr>
            <a:normAutofit/>
          </a:bodyPr>
          <a:lstStyle>
            <a:lvl1pPr marL="1588" indent="-1588">
              <a:lnSpc>
                <a:spcPts val="2600"/>
              </a:lnSpc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495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595470"/>
            <a:ext cx="6850800" cy="3992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6325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176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E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275606"/>
            <a:ext cx="6264696" cy="4271832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170193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Olivkvi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_olivkvist_neg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23" y="267494"/>
            <a:ext cx="5762595" cy="5328592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798015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Krono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431" y="1275606"/>
            <a:ext cx="5267391" cy="3867894"/>
          </a:xfrm>
          <a:prstGeom prst="rect">
            <a:avLst/>
          </a:prstGeom>
          <a:noFill/>
        </p:spPr>
      </p:pic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1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296838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Olivkv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</p:spPr>
      </p:pic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</p:spTree>
    <p:extLst>
      <p:ext uri="{BB962C8B-B14F-4D97-AF65-F5344CB8AC3E}">
        <p14:creationId xmlns:p14="http://schemas.microsoft.com/office/powerpoint/2010/main" val="3271404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9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4249829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250514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E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275606"/>
            <a:ext cx="6264696" cy="4271832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5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116915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Olivkvi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_olivkvist_neg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23" y="267494"/>
            <a:ext cx="5762595" cy="5328592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25911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Krono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431" y="1275606"/>
            <a:ext cx="5267391" cy="3867894"/>
          </a:xfrm>
          <a:prstGeom prst="rect">
            <a:avLst/>
          </a:prstGeom>
          <a:noFill/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2787982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8978091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8948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2411100"/>
          </a:xfrm>
        </p:spPr>
        <p:txBody>
          <a:bodyPr>
            <a:normAutofit/>
          </a:bodyPr>
          <a:lstStyle>
            <a:lvl1pPr marL="1588" indent="-1588">
              <a:lnSpc>
                <a:spcPts val="2600"/>
              </a:lnSpc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6407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595470"/>
            <a:ext cx="6850800" cy="3992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7642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27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</p:spTree>
    <p:extLst>
      <p:ext uri="{BB962C8B-B14F-4D97-AF65-F5344CB8AC3E}">
        <p14:creationId xmlns:p14="http://schemas.microsoft.com/office/powerpoint/2010/main" val="592840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Fi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275606"/>
            <a:ext cx="6264696" cy="4271832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1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179916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Olive bran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_olivkvist_neg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23" y="267494"/>
            <a:ext cx="5762595" cy="5328592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18505095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Crow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431" y="1275606"/>
            <a:ext cx="5267391" cy="3867894"/>
          </a:xfrm>
          <a:prstGeom prst="rect">
            <a:avLst/>
          </a:prstGeom>
          <a:noFill/>
        </p:spPr>
      </p:pic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22847219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454194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6495333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Fi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275606"/>
            <a:ext cx="6264696" cy="4271832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5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Click to edit Master title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6494611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Olive bran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_olivkvist_neg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23" y="267494"/>
            <a:ext cx="5762595" cy="5328592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Click to edit Master title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4717795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Crow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431" y="1275606"/>
            <a:ext cx="5267391" cy="3867894"/>
          </a:xfrm>
          <a:prstGeom prst="rect">
            <a:avLst/>
          </a:prstGeom>
          <a:noFill/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Click to edit Master title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715187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Click to edit Master title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193454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par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54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251073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2411100"/>
          </a:xfrm>
        </p:spPr>
        <p:txBody>
          <a:bodyPr>
            <a:normAutofit/>
          </a:bodyPr>
          <a:lstStyle>
            <a:lvl1pPr marL="1588" indent="-1588">
              <a:lnSpc>
                <a:spcPts val="2600"/>
              </a:lnSpc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5926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595470"/>
            <a:ext cx="6850800" cy="3992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12670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062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verkande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07854"/>
            <a:ext cx="1435366" cy="1195504"/>
          </a:xfrm>
          <a:prstGeom prst="rect">
            <a:avLst/>
          </a:prstGeom>
        </p:spPr>
      </p:pic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50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002F5F"/>
                </a:solidFill>
                <a:latin typeface="Verdana"/>
                <a:cs typeface="Verdana"/>
              </a:rPr>
              <a:t>Medverkande</a:t>
            </a:r>
            <a:endParaRPr lang="sv-SE" sz="2400" b="1" dirty="0">
              <a:solidFill>
                <a:srgbClr val="002F5F"/>
              </a:solidFill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2000" y="4227934"/>
            <a:ext cx="53540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noProof="0" dirty="0" smtClean="0">
                <a:solidFill>
                  <a:schemeClr val="tx1"/>
                </a:solidFill>
                <a:latin typeface="Verdana"/>
              </a:rPr>
              <a:t>Inspelat</a:t>
            </a:r>
            <a:r>
              <a:rPr lang="sv-SE" sz="1600" baseline="0" noProof="0" dirty="0" smtClean="0">
                <a:solidFill>
                  <a:schemeClr val="tx1"/>
                </a:solidFill>
                <a:latin typeface="Verdana"/>
              </a:rPr>
              <a:t> </a:t>
            </a:r>
            <a:fld id="{DEF0F593-7E64-D74F-96F6-B611C3DC3FC9}" type="datetime1">
              <a:rPr lang="sv-SE" sz="1600" baseline="0" noProof="0" smtClean="0">
                <a:solidFill>
                  <a:schemeClr val="tx1"/>
                </a:solidFill>
                <a:latin typeface="Verdana"/>
              </a:rPr>
              <a:t>2019-10-06</a:t>
            </a:fld>
            <a:endParaRPr lang="sv-SE" sz="1600" noProof="0" dirty="0" smtClean="0">
              <a:solidFill>
                <a:schemeClr val="tx1"/>
              </a:solidFill>
              <a:latin typeface="Verdana"/>
            </a:endParaRPr>
          </a:p>
          <a:p>
            <a:r>
              <a:rPr lang="sv-SE" sz="1600" noProof="0" dirty="0" smtClean="0">
                <a:solidFill>
                  <a:schemeClr val="tx1"/>
                </a:solidFill>
                <a:latin typeface="Verdana"/>
              </a:rPr>
              <a:t>Institutionen för data- och systemvetenskap, DSV </a:t>
            </a:r>
            <a:endParaRPr lang="sv-SE" sz="1600" noProof="0" dirty="0">
              <a:solidFill>
                <a:schemeClr val="tx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321057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or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35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smtClean="0">
                <a:solidFill>
                  <a:srgbClr val="002F5F"/>
                </a:solidFill>
                <a:latin typeface="Verdana"/>
                <a:cs typeface="Verdana"/>
              </a:rPr>
              <a:t>Contributors</a:t>
            </a:r>
            <a:endParaRPr lang="en-US" sz="2400" b="1" noProof="0">
              <a:solidFill>
                <a:srgbClr val="002F5F"/>
              </a:solidFill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2000" y="4227934"/>
            <a:ext cx="57246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 smtClean="0">
                <a:solidFill>
                  <a:schemeClr val="tx1"/>
                </a:solidFill>
                <a:latin typeface="Verdana"/>
              </a:rPr>
              <a:t>Recorded </a:t>
            </a:r>
            <a:fld id="{DEF0F593-7E64-D74F-96F6-B611C3DC3FC9}" type="datetime1">
              <a:rPr lang="en-US" sz="1600" baseline="0" noProof="0" smtClean="0">
                <a:solidFill>
                  <a:schemeClr val="tx1"/>
                </a:solidFill>
                <a:latin typeface="Verdana"/>
              </a:rPr>
              <a:t>10/6/2019</a:t>
            </a:fld>
            <a:endParaRPr lang="en-US" sz="1600" noProof="0" dirty="0" smtClean="0">
              <a:solidFill>
                <a:schemeClr val="tx1"/>
              </a:solidFill>
              <a:latin typeface="Verdana"/>
            </a:endParaRPr>
          </a:p>
          <a:p>
            <a:r>
              <a:rPr lang="en-US" sz="1600" noProof="0" dirty="0" smtClean="0">
                <a:solidFill>
                  <a:schemeClr val="tx1"/>
                </a:solidFill>
                <a:latin typeface="Verdana"/>
              </a:rPr>
              <a:t>Department of Computer and Systems Sciences, DSV </a:t>
            </a:r>
            <a:endParaRPr lang="en-US" sz="1600" noProof="0" dirty="0">
              <a:solidFill>
                <a:schemeClr val="tx1"/>
              </a:solidFill>
              <a:latin typeface="Verdana"/>
            </a:endParaRPr>
          </a:p>
        </p:txBody>
      </p:sp>
      <p:pic>
        <p:nvPicPr>
          <p:cNvPr id="8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67618"/>
            <a:ext cx="1296144" cy="123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612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verkande -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92000" y="4227934"/>
            <a:ext cx="53540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noProof="0" dirty="0" smtClean="0">
                <a:solidFill>
                  <a:srgbClr val="FFFFFF"/>
                </a:solidFill>
                <a:latin typeface="Verdana"/>
              </a:rPr>
              <a:t>Inspelat</a:t>
            </a:r>
            <a:r>
              <a:rPr lang="sv-SE" sz="1600" baseline="0" noProof="0" dirty="0" smtClean="0">
                <a:solidFill>
                  <a:srgbClr val="FFFFFF"/>
                </a:solidFill>
                <a:latin typeface="Verdana"/>
              </a:rPr>
              <a:t> </a:t>
            </a:r>
            <a:fld id="{DEF0F593-7E64-D74F-96F6-B611C3DC3FC9}" type="datetime1">
              <a:rPr lang="sv-SE" sz="1600" baseline="0" noProof="0" smtClean="0">
                <a:solidFill>
                  <a:srgbClr val="FFFFFF"/>
                </a:solidFill>
                <a:latin typeface="Verdana"/>
              </a:rPr>
              <a:t>2019-10-06</a:t>
            </a:fld>
            <a:endParaRPr lang="sv-SE" sz="1600" noProof="0" dirty="0" smtClean="0">
              <a:solidFill>
                <a:srgbClr val="FFFFFF"/>
              </a:solidFill>
              <a:latin typeface="Verdana"/>
            </a:endParaRPr>
          </a:p>
          <a:p>
            <a:r>
              <a:rPr lang="sv-SE" sz="1600" noProof="0" dirty="0" smtClean="0">
                <a:solidFill>
                  <a:srgbClr val="FFFFFF"/>
                </a:solidFill>
                <a:latin typeface="Verdana"/>
              </a:rPr>
              <a:t>Institutionen för data- och systemvetenskap, DSV </a:t>
            </a:r>
            <a:endParaRPr lang="sv-SE" sz="1600" noProof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50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FFFFFF"/>
                </a:solidFill>
                <a:latin typeface="Verdana"/>
                <a:cs typeface="Verdana"/>
              </a:rPr>
              <a:t>Medverkande</a:t>
            </a:r>
            <a:endParaRPr lang="sv-SE" sz="2400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42890"/>
            <a:ext cx="1435367" cy="119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49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verkande - egen sidfot -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42890"/>
            <a:ext cx="1435367" cy="1195504"/>
          </a:xfrm>
          <a:prstGeom prst="rect">
            <a:avLst/>
          </a:prstGeom>
        </p:spPr>
      </p:pic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50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FFFFFF"/>
                </a:solidFill>
                <a:latin typeface="Verdana"/>
                <a:cs typeface="Verdana"/>
              </a:rPr>
              <a:t>Medverkande</a:t>
            </a:r>
            <a:endParaRPr lang="sv-SE" sz="2400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90772" y="4221654"/>
            <a:ext cx="6387308" cy="586827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strike="noStrike" baseline="0">
                <a:solidFill>
                  <a:schemeClr val="bg1"/>
                </a:solidFill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 smtClean="0">
                <a:solidFill>
                  <a:schemeClr val="bg1"/>
                </a:solidFill>
                <a:latin typeface="Verdana"/>
              </a:rPr>
              <a:t>Click to insert custom footer</a:t>
            </a:r>
            <a:endParaRPr lang="en-US" sz="1600" noProof="0" dirty="0">
              <a:solidFill>
                <a:schemeClr val="bg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8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ors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92000" y="4227934"/>
            <a:ext cx="57246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 smtClean="0">
                <a:solidFill>
                  <a:schemeClr val="bg1"/>
                </a:solidFill>
                <a:latin typeface="Verdana"/>
              </a:rPr>
              <a:t>Recorded </a:t>
            </a:r>
            <a:fld id="{DEF0F593-7E64-D74F-96F6-B611C3DC3FC9}" type="datetime1">
              <a:rPr lang="en-US" sz="1600" baseline="0" noProof="0" smtClean="0">
                <a:solidFill>
                  <a:schemeClr val="bg1"/>
                </a:solidFill>
                <a:latin typeface="Verdana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10/6/2019</a:t>
            </a:fld>
            <a:endParaRPr lang="en-US" sz="1600" noProof="0" dirty="0" smtClean="0">
              <a:solidFill>
                <a:schemeClr val="bg1"/>
              </a:solidFill>
              <a:latin typeface="Verdana"/>
            </a:endParaRPr>
          </a:p>
          <a:p>
            <a:r>
              <a:rPr lang="en-US" sz="1600" noProof="0" dirty="0" smtClean="0">
                <a:solidFill>
                  <a:schemeClr val="bg1"/>
                </a:solidFill>
                <a:latin typeface="Verdana"/>
              </a:rPr>
              <a:t>Department of Computer and Systems Sciences, DSV </a:t>
            </a:r>
            <a:endParaRPr lang="en-US" sz="1600" noProof="0" dirty="0">
              <a:solidFill>
                <a:schemeClr val="bg1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35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dirty="0" smtClean="0">
                <a:solidFill>
                  <a:srgbClr val="FFFFFF"/>
                </a:solidFill>
                <a:latin typeface="Verdana"/>
                <a:cs typeface="Verdana"/>
              </a:rPr>
              <a:t>Contributors</a:t>
            </a:r>
            <a:endParaRPr lang="en-US" sz="2400" b="1" noProof="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67618"/>
            <a:ext cx="1296144" cy="123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158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ors - custom footer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35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dirty="0" smtClean="0">
                <a:solidFill>
                  <a:srgbClr val="FFFFFF"/>
                </a:solidFill>
                <a:latin typeface="Verdana"/>
                <a:cs typeface="Verdana"/>
              </a:rPr>
              <a:t>Contributors</a:t>
            </a:r>
            <a:endParaRPr lang="en-US" sz="2400" b="1" noProof="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67618"/>
            <a:ext cx="1296144" cy="1236379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90772" y="4221654"/>
            <a:ext cx="6387308" cy="586827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strike="noStrike" baseline="0">
                <a:solidFill>
                  <a:schemeClr val="bg1"/>
                </a:solidFill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 smtClean="0">
                <a:solidFill>
                  <a:schemeClr val="bg1"/>
                </a:solidFill>
                <a:latin typeface="Verdana"/>
              </a:rPr>
              <a:t>Click to insert custom footer</a:t>
            </a:r>
            <a:endParaRPr lang="en-US" sz="1600" noProof="0" dirty="0">
              <a:solidFill>
                <a:schemeClr val="bg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7444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logo -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07854"/>
            <a:ext cx="1435367" cy="119550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92000" y="4465444"/>
            <a:ext cx="5354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noProof="0" dirty="0" smtClean="0">
                <a:solidFill>
                  <a:srgbClr val="FFFFFF"/>
                </a:solidFill>
                <a:latin typeface="Verdana"/>
              </a:rPr>
              <a:t>Institutionen för data- och systemvetenskap, DSV </a:t>
            </a:r>
            <a:endParaRPr lang="sv-SE" sz="1600" noProof="0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3342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sida - 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4988" t="-362"/>
          <a:stretch>
            <a:fillRect/>
          </a:stretch>
        </p:blipFill>
        <p:spPr bwMode="auto">
          <a:xfrm>
            <a:off x="1" y="1225226"/>
            <a:ext cx="5408969" cy="3938812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sv-SE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377308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logo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2000" y="4465444"/>
            <a:ext cx="5724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 smtClean="0">
                <a:solidFill>
                  <a:schemeClr val="bg1"/>
                </a:solidFill>
                <a:latin typeface="Verdana"/>
              </a:rPr>
              <a:t>Department of Computer and Systems Sciences, DSV </a:t>
            </a:r>
            <a:endParaRPr lang="en-US" sz="1600" noProof="0" dirty="0">
              <a:solidFill>
                <a:schemeClr val="bg1"/>
              </a:solidFill>
              <a:latin typeface="Verdana"/>
            </a:endParaRP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67619"/>
            <a:ext cx="1296144" cy="123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6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vit/Emp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08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svart/Empty 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9523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blå/Empty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76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Olivkv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</p:spPr>
      </p:pic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3530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Kro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/>
          <a:stretch>
            <a:fillRect/>
          </a:stretch>
        </p:blipFill>
        <p:spPr bwMode="auto">
          <a:xfrm>
            <a:off x="0" y="1262062"/>
            <a:ext cx="4197096" cy="3881628"/>
          </a:xfrm>
          <a:prstGeom prst="rect">
            <a:avLst/>
          </a:prstGeom>
          <a:noFill/>
        </p:spPr>
      </p:pic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3530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sv-SE" noProof="0" dirty="0"/>
          </a:p>
        </p:txBody>
      </p:sp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sv-S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1254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0.emf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7" name="Bildobjekt 6" descr="logo-org-svensk_rgb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884368" y="216001"/>
            <a:ext cx="980375" cy="8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09" r:id="rId2"/>
    <p:sldLayoutId id="2147483710" r:id="rId3"/>
    <p:sldLayoutId id="2147483713" r:id="rId4"/>
    <p:sldLayoutId id="2147483684" r:id="rId5"/>
    <p:sldLayoutId id="2147483683" r:id="rId6"/>
    <p:sldLayoutId id="2147483712" r:id="rId7"/>
    <p:sldLayoutId id="2147483711" r:id="rId8"/>
    <p:sldLayoutId id="2147483714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noProof="0" smtClean="0"/>
              <a:t>Klicka här för att ändra format</a:t>
            </a:r>
            <a:endParaRPr lang="en-US" noProof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smtClean="0"/>
              <a:t>Klicka här för att ändra format på bakgrundstexten</a:t>
            </a:r>
          </a:p>
          <a:p>
            <a:pPr lvl="1"/>
            <a:r>
              <a:rPr lang="en-US" noProof="0" smtClean="0"/>
              <a:t>Nivå två</a:t>
            </a:r>
          </a:p>
          <a:p>
            <a:pPr lvl="2"/>
            <a:r>
              <a:rPr lang="en-US" noProof="0" smtClean="0"/>
              <a:t>Nivå tre</a:t>
            </a:r>
          </a:p>
          <a:p>
            <a:pPr lvl="3"/>
            <a:r>
              <a:rPr lang="en-US" noProof="0" smtClean="0"/>
              <a:t>Nivå fyra</a:t>
            </a:r>
          </a:p>
          <a:p>
            <a:pPr lvl="4"/>
            <a:r>
              <a:rPr lang="en-US" noProof="0" smtClean="0"/>
              <a:t>Nivå fem</a:t>
            </a:r>
            <a:endParaRPr lang="en-US" noProof="0"/>
          </a:p>
        </p:txBody>
      </p:sp>
      <p:pic>
        <p:nvPicPr>
          <p:cNvPr id="5" name="Bildobjekt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16001"/>
            <a:ext cx="884358" cy="84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2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7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16655"/>
            <a:ext cx="980375" cy="81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0" r:id="rId2"/>
    <p:sldLayoutId id="2147483719" r:id="rId3"/>
    <p:sldLayoutId id="2147483721" r:id="rId4"/>
    <p:sldLayoutId id="2147483722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4" name="Picture 3" descr="logo-neg-engelsk_rgb.eps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572" y="216023"/>
            <a:ext cx="884336" cy="8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7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343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65" r:id="rId2"/>
    <p:sldLayoutId id="2147483733" r:id="rId3"/>
    <p:sldLayoutId id="2147483769" r:id="rId4"/>
    <p:sldLayoutId id="2147483766" r:id="rId5"/>
    <p:sldLayoutId id="2147483770" r:id="rId6"/>
    <p:sldLayoutId id="2147483767" r:id="rId7"/>
    <p:sldLayoutId id="2147483768" r:id="rId8"/>
    <p:sldLayoutId id="2147483697" r:id="rId9"/>
    <p:sldLayoutId id="2147483715" r:id="rId10"/>
    <p:sldLayoutId id="2147483716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638" y="1425832"/>
            <a:ext cx="7329457" cy="1069200"/>
          </a:xfrm>
        </p:spPr>
        <p:txBody>
          <a:bodyPr/>
          <a:lstStyle/>
          <a:p>
            <a:r>
              <a:rPr lang="sv-SE" sz="3600" dirty="0" err="1"/>
              <a:t>Introduction</a:t>
            </a:r>
            <a:r>
              <a:rPr lang="sv-SE" sz="3600" dirty="0"/>
              <a:t> to Design Science</a:t>
            </a:r>
            <a:endParaRPr lang="sv-SE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966318"/>
            <a:ext cx="7423967" cy="1045502"/>
          </a:xfrm>
        </p:spPr>
        <p:txBody>
          <a:bodyPr/>
          <a:lstStyle/>
          <a:p>
            <a:r>
              <a:rPr lang="sv-SE" sz="2000" dirty="0" smtClean="0"/>
              <a:t>Erik Perjons</a:t>
            </a:r>
          </a:p>
          <a:p>
            <a:r>
              <a:rPr lang="sv-SE" sz="2000" dirty="0" err="1" smtClean="0"/>
              <a:t>Department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Computer and Systems Sciences (DSV), Stockholm University</a:t>
            </a:r>
          </a:p>
        </p:txBody>
      </p:sp>
    </p:spTree>
    <p:extLst>
      <p:ext uri="{BB962C8B-B14F-4D97-AF65-F5344CB8AC3E}">
        <p14:creationId xmlns:p14="http://schemas.microsoft.com/office/powerpoint/2010/main" val="66829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 example of a practice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 smtClean="0"/>
              <a:t>The </a:t>
            </a:r>
            <a:r>
              <a:rPr lang="en-GB" sz="1600" b="1" dirty="0"/>
              <a:t>practice of </a:t>
            </a:r>
            <a:r>
              <a:rPr lang="en-GB" sz="1600" b="1" dirty="0" smtClean="0"/>
              <a:t>dentists</a:t>
            </a:r>
            <a:r>
              <a:rPr lang="en-GB" sz="1600" dirty="0" smtClean="0"/>
              <a:t> is an example a practice</a:t>
            </a:r>
          </a:p>
          <a:p>
            <a:r>
              <a:rPr lang="en-GB" sz="1600" dirty="0" smtClean="0"/>
              <a:t>Dentist are engaging </a:t>
            </a:r>
            <a:r>
              <a:rPr lang="en-GB" sz="1600" dirty="0"/>
              <a:t>in cleaning teeth, drilling teeth, taking X-rays, and many other activities. </a:t>
            </a:r>
            <a:endParaRPr lang="en-GB" sz="1600" dirty="0" smtClean="0"/>
          </a:p>
          <a:p>
            <a:r>
              <a:rPr lang="en-GB" sz="1600" dirty="0" smtClean="0"/>
              <a:t>To carry out the practice, dentists make </a:t>
            </a:r>
            <a:r>
              <a:rPr lang="en-GB" sz="1600" b="1" dirty="0"/>
              <a:t>use of </a:t>
            </a:r>
            <a:r>
              <a:rPr lang="en-GB" sz="1600" b="1" dirty="0" smtClean="0"/>
              <a:t>artefacts</a:t>
            </a:r>
            <a:r>
              <a:rPr lang="en-GB" sz="1600" dirty="0" smtClean="0"/>
              <a:t>, such as pliers</a:t>
            </a:r>
            <a:r>
              <a:rPr lang="en-GB" sz="1600" dirty="0"/>
              <a:t>, drills, X-ray machines, and other tools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8726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7482570" cy="596700"/>
          </a:xfrm>
        </p:spPr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characterize</a:t>
            </a:r>
            <a:r>
              <a:rPr lang="sv-SE" dirty="0" smtClean="0"/>
              <a:t> design science? </a:t>
            </a:r>
            <a:endParaRPr lang="sv-SE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75" y="1394085"/>
            <a:ext cx="5202278" cy="3028013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>
            <a:off x="385729" y="3364856"/>
            <a:ext cx="1525800" cy="1215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148629" y="3369174"/>
            <a:ext cx="2224159" cy="1727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32014" y="1825453"/>
            <a:ext cx="18713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GB" sz="1400" dirty="0"/>
              <a:t>The </a:t>
            </a:r>
            <a:r>
              <a:rPr lang="en-GB" sz="1400" b="1" dirty="0"/>
              <a:t>artefact developed </a:t>
            </a:r>
            <a:r>
              <a:rPr lang="en-GB" sz="1400" dirty="0"/>
              <a:t>in a design science </a:t>
            </a:r>
            <a:r>
              <a:rPr lang="en-GB" sz="1400" dirty="0" smtClean="0"/>
              <a:t>project </a:t>
            </a:r>
            <a:r>
              <a:rPr lang="en-GB" sz="1400" b="1" dirty="0"/>
              <a:t>needs to be novel, something new and original</a:t>
            </a:r>
            <a:r>
              <a:rPr lang="en-GB" sz="1400" dirty="0"/>
              <a:t>, not previously developed</a:t>
            </a:r>
          </a:p>
        </p:txBody>
      </p:sp>
      <p:sp>
        <p:nvSpPr>
          <p:cNvPr id="8" name="Oval 7"/>
          <p:cNvSpPr/>
          <p:nvPr/>
        </p:nvSpPr>
        <p:spPr>
          <a:xfrm>
            <a:off x="195638" y="1595098"/>
            <a:ext cx="2065070" cy="2061147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6740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7482570" cy="596700"/>
          </a:xfrm>
        </p:spPr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characterize</a:t>
            </a:r>
            <a:r>
              <a:rPr lang="sv-SE" dirty="0" smtClean="0"/>
              <a:t> design science? </a:t>
            </a:r>
            <a:endParaRPr lang="sv-SE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75" y="1394085"/>
            <a:ext cx="5202278" cy="3028013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 flipV="1">
            <a:off x="1721843" y="3571284"/>
            <a:ext cx="1611871" cy="4168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77305" y="3980295"/>
            <a:ext cx="1525800" cy="1215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72630" y="3992451"/>
            <a:ext cx="1871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The </a:t>
            </a:r>
            <a:r>
              <a:rPr lang="sv-SE" sz="1400" b="1" dirty="0" err="1" smtClean="0"/>
              <a:t>artefact</a:t>
            </a:r>
            <a:r>
              <a:rPr lang="sv-SE" sz="1400" b="1" dirty="0" smtClean="0"/>
              <a:t> is the solution </a:t>
            </a:r>
            <a:r>
              <a:rPr lang="sv-SE" sz="1400" b="1" dirty="0" err="1" smtClean="0"/>
              <a:t>that</a:t>
            </a:r>
            <a:r>
              <a:rPr lang="sv-SE" sz="1400" b="1" dirty="0" smtClean="0"/>
              <a:t> </a:t>
            </a:r>
            <a:r>
              <a:rPr lang="sv-SE" sz="1400" b="1" dirty="0" err="1" smtClean="0"/>
              <a:t>needs</a:t>
            </a:r>
            <a:r>
              <a:rPr lang="sv-SE" sz="1400" b="1" dirty="0" smtClean="0"/>
              <a:t> to be </a:t>
            </a:r>
            <a:r>
              <a:rPr lang="sv-SE" sz="1400" b="1" dirty="0" err="1" smtClean="0"/>
              <a:t>developed</a:t>
            </a:r>
            <a:r>
              <a:rPr lang="sv-SE" sz="1400" b="1" dirty="0" smtClean="0"/>
              <a:t> </a:t>
            </a:r>
            <a:r>
              <a:rPr lang="sv-SE" sz="1400" dirty="0" smtClean="0"/>
              <a:t>to </a:t>
            </a:r>
            <a:r>
              <a:rPr lang="sv-SE" sz="1400" dirty="0" err="1" smtClean="0"/>
              <a:t>address</a:t>
            </a:r>
            <a:r>
              <a:rPr lang="sv-SE" sz="1400" dirty="0" smtClean="0"/>
              <a:t> the problem</a:t>
            </a:r>
            <a:endParaRPr lang="sv-SE" sz="14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385729" y="3364856"/>
            <a:ext cx="1525800" cy="1215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148629" y="3369174"/>
            <a:ext cx="2224159" cy="1727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32014" y="1825453"/>
            <a:ext cx="18713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GB" sz="1400" dirty="0"/>
              <a:t>The </a:t>
            </a:r>
            <a:r>
              <a:rPr lang="en-GB" sz="1400" b="1" dirty="0"/>
              <a:t>artefact developed </a:t>
            </a:r>
            <a:r>
              <a:rPr lang="en-GB" sz="1400" dirty="0"/>
              <a:t>in a design science initiative </a:t>
            </a:r>
            <a:r>
              <a:rPr lang="en-GB" sz="1400" b="1" dirty="0"/>
              <a:t>needs to be novel, something new and original</a:t>
            </a:r>
            <a:r>
              <a:rPr lang="en-GB" sz="1400" dirty="0"/>
              <a:t>, not previously developed</a:t>
            </a:r>
          </a:p>
        </p:txBody>
      </p:sp>
      <p:sp>
        <p:nvSpPr>
          <p:cNvPr id="21" name="Oval 20"/>
          <p:cNvSpPr/>
          <p:nvPr/>
        </p:nvSpPr>
        <p:spPr>
          <a:xfrm>
            <a:off x="614723" y="3953835"/>
            <a:ext cx="2065070" cy="1052524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2039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7482570" cy="596700"/>
          </a:xfrm>
        </p:spPr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characterize</a:t>
            </a:r>
            <a:r>
              <a:rPr lang="sv-SE" dirty="0" smtClean="0"/>
              <a:t> design science? </a:t>
            </a:r>
            <a:endParaRPr lang="sv-SE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75" y="1394085"/>
            <a:ext cx="5202278" cy="30280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2801" y="4423338"/>
            <a:ext cx="187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The </a:t>
            </a:r>
            <a:r>
              <a:rPr lang="sv-SE" sz="1400" b="1" dirty="0" err="1" smtClean="0"/>
              <a:t>artefact</a:t>
            </a:r>
            <a:r>
              <a:rPr lang="sv-SE" sz="1400" b="1" dirty="0" smtClean="0"/>
              <a:t> </a:t>
            </a:r>
            <a:r>
              <a:rPr lang="sv-SE" sz="1400" b="1" dirty="0" err="1" smtClean="0"/>
              <a:t>needs</a:t>
            </a:r>
            <a:r>
              <a:rPr lang="sv-SE" sz="1400" b="1" dirty="0" smtClean="0"/>
              <a:t> to be </a:t>
            </a:r>
            <a:r>
              <a:rPr lang="sv-SE" sz="1400" b="1" dirty="0" err="1" smtClean="0"/>
              <a:t>used</a:t>
            </a:r>
            <a:r>
              <a:rPr lang="sv-SE" sz="1400" b="1" dirty="0" smtClean="0"/>
              <a:t> in a </a:t>
            </a:r>
            <a:r>
              <a:rPr lang="sv-SE" sz="1400" b="1" dirty="0" err="1" smtClean="0"/>
              <a:t>practice</a:t>
            </a:r>
            <a:endParaRPr lang="sv-SE" sz="1400" b="1" dirty="0"/>
          </a:p>
        </p:txBody>
      </p:sp>
      <p:cxnSp>
        <p:nvCxnSpPr>
          <p:cNvPr id="15" name="Straight Connector 14"/>
          <p:cNvCxnSpPr>
            <a:stCxn id="3" idx="0"/>
          </p:cNvCxnSpPr>
          <p:nvPr/>
        </p:nvCxnSpPr>
        <p:spPr>
          <a:xfrm flipH="1" flipV="1">
            <a:off x="3372788" y="3571284"/>
            <a:ext cx="765698" cy="8520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287523" y="4437050"/>
            <a:ext cx="1525800" cy="1215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21843" y="3571284"/>
            <a:ext cx="1611871" cy="4168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77305" y="3980295"/>
            <a:ext cx="1525800" cy="1215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72630" y="3992451"/>
            <a:ext cx="1871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The </a:t>
            </a:r>
            <a:r>
              <a:rPr lang="sv-SE" sz="1400" b="1" dirty="0" err="1" smtClean="0"/>
              <a:t>artefact</a:t>
            </a:r>
            <a:r>
              <a:rPr lang="sv-SE" sz="1400" b="1" dirty="0" smtClean="0"/>
              <a:t> is the solution </a:t>
            </a:r>
            <a:r>
              <a:rPr lang="sv-SE" sz="1400" b="1" dirty="0" err="1" smtClean="0"/>
              <a:t>that</a:t>
            </a:r>
            <a:r>
              <a:rPr lang="sv-SE" sz="1400" b="1" dirty="0" smtClean="0"/>
              <a:t> </a:t>
            </a:r>
            <a:r>
              <a:rPr lang="sv-SE" sz="1400" b="1" dirty="0" err="1" smtClean="0"/>
              <a:t>needs</a:t>
            </a:r>
            <a:r>
              <a:rPr lang="sv-SE" sz="1400" b="1" dirty="0" smtClean="0"/>
              <a:t> to be </a:t>
            </a:r>
            <a:r>
              <a:rPr lang="sv-SE" sz="1400" b="1" dirty="0" err="1" smtClean="0"/>
              <a:t>developed</a:t>
            </a:r>
            <a:r>
              <a:rPr lang="sv-SE" sz="1400" b="1" dirty="0" smtClean="0"/>
              <a:t> </a:t>
            </a:r>
            <a:r>
              <a:rPr lang="sv-SE" sz="1400" dirty="0" smtClean="0"/>
              <a:t>to </a:t>
            </a:r>
            <a:r>
              <a:rPr lang="sv-SE" sz="1400" dirty="0" err="1" smtClean="0"/>
              <a:t>address</a:t>
            </a:r>
            <a:r>
              <a:rPr lang="sv-SE" sz="1400" dirty="0" smtClean="0"/>
              <a:t> the problem</a:t>
            </a:r>
            <a:endParaRPr lang="sv-SE" sz="14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385729" y="3364856"/>
            <a:ext cx="1525800" cy="1215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148629" y="3369174"/>
            <a:ext cx="2224159" cy="1727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32014" y="1825453"/>
            <a:ext cx="18713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GB" sz="1400" dirty="0"/>
              <a:t>The </a:t>
            </a:r>
            <a:r>
              <a:rPr lang="en-GB" sz="1400" b="1" dirty="0"/>
              <a:t>artefact developed </a:t>
            </a:r>
            <a:r>
              <a:rPr lang="en-GB" sz="1400" dirty="0"/>
              <a:t>in a design science initiative </a:t>
            </a:r>
            <a:r>
              <a:rPr lang="en-GB" sz="1400" b="1" dirty="0"/>
              <a:t>needs to be novel, something new and original</a:t>
            </a:r>
            <a:r>
              <a:rPr lang="en-GB" sz="1400" dirty="0"/>
              <a:t>, not previously developed</a:t>
            </a:r>
          </a:p>
        </p:txBody>
      </p:sp>
      <p:sp>
        <p:nvSpPr>
          <p:cNvPr id="21" name="Oval 20"/>
          <p:cNvSpPr/>
          <p:nvPr/>
        </p:nvSpPr>
        <p:spPr>
          <a:xfrm>
            <a:off x="2961907" y="4249271"/>
            <a:ext cx="2065070" cy="783548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8102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7482570" cy="596700"/>
          </a:xfrm>
        </p:spPr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characterize</a:t>
            </a:r>
            <a:r>
              <a:rPr lang="sv-SE" dirty="0" smtClean="0"/>
              <a:t> design science? </a:t>
            </a:r>
            <a:endParaRPr lang="sv-SE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75" y="1394085"/>
            <a:ext cx="5202278" cy="30280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2801" y="4423338"/>
            <a:ext cx="187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The </a:t>
            </a:r>
            <a:r>
              <a:rPr lang="sv-SE" sz="1400" b="1" dirty="0" err="1" smtClean="0"/>
              <a:t>artefact</a:t>
            </a:r>
            <a:r>
              <a:rPr lang="sv-SE" sz="1400" b="1" dirty="0" smtClean="0"/>
              <a:t> </a:t>
            </a:r>
            <a:r>
              <a:rPr lang="sv-SE" sz="1400" b="1" dirty="0" err="1" smtClean="0"/>
              <a:t>needs</a:t>
            </a:r>
            <a:r>
              <a:rPr lang="sv-SE" sz="1400" b="1" dirty="0" smtClean="0"/>
              <a:t> to be </a:t>
            </a:r>
            <a:r>
              <a:rPr lang="sv-SE" sz="1400" b="1" dirty="0" err="1" smtClean="0"/>
              <a:t>used</a:t>
            </a:r>
            <a:r>
              <a:rPr lang="sv-SE" sz="1400" b="1" dirty="0" smtClean="0"/>
              <a:t> in a </a:t>
            </a:r>
            <a:r>
              <a:rPr lang="sv-SE" sz="1400" b="1" dirty="0" err="1" smtClean="0"/>
              <a:t>practice</a:t>
            </a:r>
            <a:endParaRPr lang="sv-SE" sz="1400" b="1" dirty="0"/>
          </a:p>
        </p:txBody>
      </p:sp>
      <p:cxnSp>
        <p:nvCxnSpPr>
          <p:cNvPr id="15" name="Straight Connector 14"/>
          <p:cNvCxnSpPr>
            <a:stCxn id="3" idx="0"/>
          </p:cNvCxnSpPr>
          <p:nvPr/>
        </p:nvCxnSpPr>
        <p:spPr>
          <a:xfrm flipH="1" flipV="1">
            <a:off x="3372788" y="3571284"/>
            <a:ext cx="765698" cy="8520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11631" y="1657663"/>
            <a:ext cx="16935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The </a:t>
            </a:r>
            <a:r>
              <a:rPr lang="sv-SE" sz="1400" b="1" dirty="0" smtClean="0"/>
              <a:t>problem </a:t>
            </a:r>
            <a:r>
              <a:rPr lang="sv-SE" sz="1400" b="1" dirty="0" err="1" smtClean="0"/>
              <a:t>needs</a:t>
            </a:r>
            <a:r>
              <a:rPr lang="sv-SE" sz="1400" b="1" dirty="0" smtClean="0"/>
              <a:t> to be a problem in a </a:t>
            </a:r>
            <a:r>
              <a:rPr lang="sv-SE" sz="1400" b="1" dirty="0" err="1" smtClean="0"/>
              <a:t>practice</a:t>
            </a:r>
            <a:endParaRPr lang="sv-SE" sz="1400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395483" y="2432445"/>
            <a:ext cx="1525800" cy="1215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269045" y="2467917"/>
            <a:ext cx="1926234" cy="4251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287523" y="4437050"/>
            <a:ext cx="1525800" cy="1215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21843" y="3571284"/>
            <a:ext cx="1611871" cy="4168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77305" y="3980295"/>
            <a:ext cx="1525800" cy="1215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72630" y="3992451"/>
            <a:ext cx="1871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The </a:t>
            </a:r>
            <a:r>
              <a:rPr lang="sv-SE" sz="1400" b="1" dirty="0" err="1" smtClean="0"/>
              <a:t>artefact</a:t>
            </a:r>
            <a:r>
              <a:rPr lang="sv-SE" sz="1400" b="1" dirty="0" smtClean="0"/>
              <a:t> is the solution </a:t>
            </a:r>
            <a:r>
              <a:rPr lang="sv-SE" sz="1400" b="1" dirty="0" err="1" smtClean="0"/>
              <a:t>that</a:t>
            </a:r>
            <a:r>
              <a:rPr lang="sv-SE" sz="1400" b="1" dirty="0" smtClean="0"/>
              <a:t> </a:t>
            </a:r>
            <a:r>
              <a:rPr lang="sv-SE" sz="1400" b="1" dirty="0" err="1" smtClean="0"/>
              <a:t>needs</a:t>
            </a:r>
            <a:r>
              <a:rPr lang="sv-SE" sz="1400" b="1" dirty="0" smtClean="0"/>
              <a:t> to be </a:t>
            </a:r>
            <a:r>
              <a:rPr lang="sv-SE" sz="1400" b="1" dirty="0" err="1" smtClean="0"/>
              <a:t>developed</a:t>
            </a:r>
            <a:r>
              <a:rPr lang="sv-SE" sz="1400" b="1" dirty="0" smtClean="0"/>
              <a:t> </a:t>
            </a:r>
            <a:r>
              <a:rPr lang="sv-SE" sz="1400" dirty="0" smtClean="0"/>
              <a:t>to </a:t>
            </a:r>
            <a:r>
              <a:rPr lang="sv-SE" sz="1400" dirty="0" err="1" smtClean="0"/>
              <a:t>address</a:t>
            </a:r>
            <a:r>
              <a:rPr lang="sv-SE" sz="1400" dirty="0" smtClean="0"/>
              <a:t> the problem</a:t>
            </a:r>
            <a:endParaRPr lang="sv-SE" sz="14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385729" y="3364856"/>
            <a:ext cx="1525800" cy="1215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148629" y="3369174"/>
            <a:ext cx="2224159" cy="1727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32014" y="1825453"/>
            <a:ext cx="18713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GB" sz="1400" dirty="0"/>
              <a:t>The </a:t>
            </a:r>
            <a:r>
              <a:rPr lang="en-GB" sz="1400" b="1" dirty="0"/>
              <a:t>artefact developed </a:t>
            </a:r>
            <a:r>
              <a:rPr lang="en-GB" sz="1400" dirty="0"/>
              <a:t>in a design science initiative </a:t>
            </a:r>
            <a:r>
              <a:rPr lang="en-GB" sz="1400" b="1" dirty="0"/>
              <a:t>needs to be novel, something new and original</a:t>
            </a:r>
            <a:r>
              <a:rPr lang="en-GB" sz="1400" dirty="0"/>
              <a:t>, not previously developed</a:t>
            </a:r>
          </a:p>
        </p:txBody>
      </p:sp>
      <p:sp>
        <p:nvSpPr>
          <p:cNvPr id="21" name="Oval 20"/>
          <p:cNvSpPr/>
          <p:nvPr/>
        </p:nvSpPr>
        <p:spPr>
          <a:xfrm>
            <a:off x="6162744" y="1433678"/>
            <a:ext cx="2065070" cy="1255733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0236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7482570" cy="596700"/>
          </a:xfrm>
        </p:spPr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characterize</a:t>
            </a:r>
            <a:r>
              <a:rPr lang="sv-SE" dirty="0" smtClean="0"/>
              <a:t> design science? </a:t>
            </a:r>
            <a:endParaRPr lang="sv-SE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75" y="1394085"/>
            <a:ext cx="5202278" cy="30280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2801" y="4423338"/>
            <a:ext cx="187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The </a:t>
            </a:r>
            <a:r>
              <a:rPr lang="sv-SE" sz="1400" b="1" dirty="0" err="1" smtClean="0"/>
              <a:t>artefact</a:t>
            </a:r>
            <a:r>
              <a:rPr lang="sv-SE" sz="1400" b="1" dirty="0" smtClean="0"/>
              <a:t> </a:t>
            </a:r>
            <a:r>
              <a:rPr lang="sv-SE" sz="1400" b="1" dirty="0" err="1" smtClean="0"/>
              <a:t>needs</a:t>
            </a:r>
            <a:r>
              <a:rPr lang="sv-SE" sz="1400" b="1" dirty="0" smtClean="0"/>
              <a:t> to be </a:t>
            </a:r>
            <a:r>
              <a:rPr lang="sv-SE" sz="1400" b="1" dirty="0" err="1" smtClean="0"/>
              <a:t>used</a:t>
            </a:r>
            <a:r>
              <a:rPr lang="sv-SE" sz="1400" b="1" dirty="0" smtClean="0"/>
              <a:t> in a </a:t>
            </a:r>
            <a:r>
              <a:rPr lang="sv-SE" sz="1400" b="1" dirty="0" err="1" smtClean="0"/>
              <a:t>practice</a:t>
            </a:r>
            <a:endParaRPr lang="sv-SE" sz="1400" b="1" dirty="0"/>
          </a:p>
        </p:txBody>
      </p:sp>
      <p:cxnSp>
        <p:nvCxnSpPr>
          <p:cNvPr id="15" name="Straight Connector 14"/>
          <p:cNvCxnSpPr>
            <a:stCxn id="3" idx="0"/>
          </p:cNvCxnSpPr>
          <p:nvPr/>
        </p:nvCxnSpPr>
        <p:spPr>
          <a:xfrm flipH="1" flipV="1">
            <a:off x="3372788" y="3571284"/>
            <a:ext cx="765698" cy="8520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11631" y="1657663"/>
            <a:ext cx="16935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The </a:t>
            </a:r>
            <a:r>
              <a:rPr lang="sv-SE" sz="1400" b="1" dirty="0" smtClean="0"/>
              <a:t>problem </a:t>
            </a:r>
            <a:r>
              <a:rPr lang="sv-SE" sz="1400" b="1" dirty="0" err="1" smtClean="0"/>
              <a:t>needs</a:t>
            </a:r>
            <a:r>
              <a:rPr lang="sv-SE" sz="1400" b="1" dirty="0" smtClean="0"/>
              <a:t> to be a problem in a </a:t>
            </a:r>
            <a:r>
              <a:rPr lang="sv-SE" sz="1400" b="1" dirty="0" err="1" smtClean="0"/>
              <a:t>practice</a:t>
            </a:r>
            <a:endParaRPr lang="sv-SE" sz="1400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395483" y="2432445"/>
            <a:ext cx="1525800" cy="1215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269045" y="2467917"/>
            <a:ext cx="1926234" cy="4251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1" idx="0"/>
          </p:cNvCxnSpPr>
          <p:nvPr/>
        </p:nvCxnSpPr>
        <p:spPr>
          <a:xfrm flipH="1" flipV="1">
            <a:off x="5269045" y="2951903"/>
            <a:ext cx="1990876" cy="24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395483" y="3192903"/>
            <a:ext cx="1525800" cy="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395483" y="3192903"/>
            <a:ext cx="17288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The </a:t>
            </a:r>
            <a:r>
              <a:rPr lang="sv-SE" sz="1400" b="1" dirty="0" smtClean="0"/>
              <a:t>problem </a:t>
            </a:r>
            <a:r>
              <a:rPr lang="sv-SE" sz="1400" b="1" dirty="0" err="1" smtClean="0"/>
              <a:t>needs</a:t>
            </a:r>
            <a:r>
              <a:rPr lang="sv-SE" sz="1400" b="1" dirty="0" smtClean="0"/>
              <a:t> to be </a:t>
            </a:r>
            <a:r>
              <a:rPr lang="sv-SE" sz="1400" b="1" dirty="0" err="1" smtClean="0"/>
              <a:t>generic</a:t>
            </a:r>
            <a:r>
              <a:rPr lang="sv-SE" sz="1400" dirty="0" smtClean="0"/>
              <a:t>, </a:t>
            </a:r>
            <a:r>
              <a:rPr lang="sv-SE" sz="1400" dirty="0" err="1" smtClean="0"/>
              <a:t>that</a:t>
            </a:r>
            <a:r>
              <a:rPr lang="sv-SE" sz="1400" dirty="0" smtClean="0"/>
              <a:t> is, </a:t>
            </a:r>
            <a:r>
              <a:rPr lang="en-GB" sz="1400" dirty="0" smtClean="0"/>
              <a:t>a </a:t>
            </a:r>
            <a:r>
              <a:rPr lang="en-GB" sz="1400" dirty="0"/>
              <a:t>solution not only for one </a:t>
            </a:r>
            <a:r>
              <a:rPr lang="en-GB" sz="1400" dirty="0" smtClean="0"/>
              <a:t>organization</a:t>
            </a:r>
            <a:endParaRPr lang="en-GB" sz="1400" dirty="0"/>
          </a:p>
          <a:p>
            <a:endParaRPr lang="sv-SE" sz="14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3287523" y="4437050"/>
            <a:ext cx="1525800" cy="1215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21843" y="3571284"/>
            <a:ext cx="1611871" cy="4168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77305" y="3980295"/>
            <a:ext cx="1525800" cy="1215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72630" y="3992451"/>
            <a:ext cx="1871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The </a:t>
            </a:r>
            <a:r>
              <a:rPr lang="sv-SE" sz="1400" b="1" dirty="0" err="1" smtClean="0"/>
              <a:t>artefact</a:t>
            </a:r>
            <a:r>
              <a:rPr lang="sv-SE" sz="1400" b="1" dirty="0" smtClean="0"/>
              <a:t> is the solution </a:t>
            </a:r>
            <a:r>
              <a:rPr lang="sv-SE" sz="1400" b="1" dirty="0" err="1" smtClean="0"/>
              <a:t>that</a:t>
            </a:r>
            <a:r>
              <a:rPr lang="sv-SE" sz="1400" b="1" dirty="0" smtClean="0"/>
              <a:t> </a:t>
            </a:r>
            <a:r>
              <a:rPr lang="sv-SE" sz="1400" b="1" dirty="0" err="1" smtClean="0"/>
              <a:t>needs</a:t>
            </a:r>
            <a:r>
              <a:rPr lang="sv-SE" sz="1400" b="1" dirty="0" smtClean="0"/>
              <a:t> to be </a:t>
            </a:r>
            <a:r>
              <a:rPr lang="sv-SE" sz="1400" b="1" dirty="0" err="1" smtClean="0"/>
              <a:t>developed</a:t>
            </a:r>
            <a:r>
              <a:rPr lang="sv-SE" sz="1400" b="1" dirty="0" smtClean="0"/>
              <a:t> </a:t>
            </a:r>
            <a:r>
              <a:rPr lang="sv-SE" sz="1400" dirty="0" smtClean="0"/>
              <a:t>to </a:t>
            </a:r>
            <a:r>
              <a:rPr lang="sv-SE" sz="1400" dirty="0" err="1" smtClean="0"/>
              <a:t>address</a:t>
            </a:r>
            <a:r>
              <a:rPr lang="sv-SE" sz="1400" dirty="0" smtClean="0"/>
              <a:t> the problem</a:t>
            </a:r>
            <a:endParaRPr lang="sv-SE" sz="14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385729" y="3364856"/>
            <a:ext cx="1525800" cy="1215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148629" y="3369174"/>
            <a:ext cx="2224159" cy="1727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32014" y="1825453"/>
            <a:ext cx="18713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GB" sz="1400" dirty="0"/>
              <a:t>The </a:t>
            </a:r>
            <a:r>
              <a:rPr lang="en-GB" sz="1400" b="1" dirty="0"/>
              <a:t>artefact developed </a:t>
            </a:r>
            <a:r>
              <a:rPr lang="en-GB" sz="1400" dirty="0"/>
              <a:t>in a design science initiative </a:t>
            </a:r>
            <a:r>
              <a:rPr lang="en-GB" sz="1400" b="1" dirty="0"/>
              <a:t>needs to be novel, something new and original</a:t>
            </a:r>
            <a:r>
              <a:rPr lang="en-GB" sz="1400" dirty="0"/>
              <a:t>, not previously developed</a:t>
            </a:r>
          </a:p>
        </p:txBody>
      </p:sp>
      <p:sp>
        <p:nvSpPr>
          <p:cNvPr id="21" name="Oval 20"/>
          <p:cNvSpPr/>
          <p:nvPr/>
        </p:nvSpPr>
        <p:spPr>
          <a:xfrm>
            <a:off x="6171613" y="3013548"/>
            <a:ext cx="2065070" cy="1255733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3734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60874" y="30736"/>
            <a:ext cx="1352645" cy="11758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99" y="627534"/>
            <a:ext cx="7629701" cy="596700"/>
          </a:xfrm>
        </p:spPr>
        <p:txBody>
          <a:bodyPr/>
          <a:lstStyle/>
          <a:p>
            <a:r>
              <a:rPr lang="sv-SE" dirty="0"/>
              <a:t>Design science and </a:t>
            </a:r>
            <a:r>
              <a:rPr lang="sv-SE" dirty="0" err="1"/>
              <a:t>Practice</a:t>
            </a:r>
            <a:r>
              <a:rPr lang="sv-SE" dirty="0"/>
              <a:t>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600" b="1" i="1" dirty="0"/>
              <a:t>Design </a:t>
            </a:r>
            <a:r>
              <a:rPr lang="fi-FI" sz="1600" b="1" i="1" dirty="0" smtClean="0"/>
              <a:t>science </a:t>
            </a:r>
            <a:r>
              <a:rPr lang="fi-FI" sz="1600" dirty="0" smtClean="0"/>
              <a:t>is </a:t>
            </a:r>
            <a:r>
              <a:rPr lang="fi-FI" sz="1600" dirty="0"/>
              <a:t>often seen as </a:t>
            </a:r>
            <a:r>
              <a:rPr lang="fi-FI" sz="1600" dirty="0" smtClean="0"/>
              <a:t>part of what is called practical research</a:t>
            </a:r>
          </a:p>
          <a:p>
            <a:r>
              <a:rPr lang="fi-FI" sz="1600" b="1" i="1" dirty="0" smtClean="0"/>
              <a:t>Practice </a:t>
            </a:r>
            <a:r>
              <a:rPr lang="fi-FI" sz="1600" b="1" i="1" dirty="0"/>
              <a:t>research </a:t>
            </a:r>
            <a:r>
              <a:rPr lang="fi-FI" sz="1600" dirty="0"/>
              <a:t>is research that addresses problems in practices </a:t>
            </a:r>
            <a:endParaRPr lang="fi-FI" sz="1600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1436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760874" y="30736"/>
            <a:ext cx="1352645" cy="11758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7852538" cy="596700"/>
          </a:xfrm>
        </p:spPr>
        <p:txBody>
          <a:bodyPr/>
          <a:lstStyle/>
          <a:p>
            <a:r>
              <a:rPr lang="sv-SE" dirty="0" smtClean="0"/>
              <a:t>Design science and </a:t>
            </a:r>
            <a:r>
              <a:rPr lang="sv-SE" dirty="0" err="1" smtClean="0"/>
              <a:t>Practice</a:t>
            </a:r>
            <a:r>
              <a:rPr lang="sv-SE" dirty="0" smtClean="0"/>
              <a:t> research</a:t>
            </a:r>
            <a:endParaRPr lang="sv-SE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90" y="1419896"/>
            <a:ext cx="7050881" cy="33905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68191" y="1709670"/>
            <a:ext cx="1197736" cy="6924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"/>
          </a:p>
        </p:txBody>
      </p:sp>
      <p:sp>
        <p:nvSpPr>
          <p:cNvPr id="7" name="TextBox 6"/>
          <p:cNvSpPr txBox="1"/>
          <p:nvPr/>
        </p:nvSpPr>
        <p:spPr>
          <a:xfrm>
            <a:off x="1558975" y="1664919"/>
            <a:ext cx="1334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Design Science</a:t>
            </a:r>
            <a:endParaRPr lang="sv-SE" sz="1600" b="1" dirty="0"/>
          </a:p>
          <a:p>
            <a:r>
              <a:rPr lang="sv-SE" sz="1600" b="1" dirty="0"/>
              <a:t>Project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4758" y="4415977"/>
            <a:ext cx="2325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[Inspired by Goldkuhl,  2012] </a:t>
            </a:r>
          </a:p>
        </p:txBody>
      </p:sp>
    </p:spTree>
    <p:extLst>
      <p:ext uri="{BB962C8B-B14F-4D97-AF65-F5344CB8AC3E}">
        <p14:creationId xmlns:p14="http://schemas.microsoft.com/office/powerpoint/2010/main" val="2713688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700" dirty="0"/>
              <a:t>A Design Science Framework</a:t>
            </a:r>
          </a:p>
        </p:txBody>
      </p:sp>
    </p:spTree>
    <p:extLst>
      <p:ext uri="{BB962C8B-B14F-4D97-AF65-F5344CB8AC3E}">
        <p14:creationId xmlns:p14="http://schemas.microsoft.com/office/powerpoint/2010/main" val="4213341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1080" y="1555550"/>
            <a:ext cx="960120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8" name="Rectangle 7"/>
          <p:cNvSpPr/>
          <p:nvPr/>
        </p:nvSpPr>
        <p:spPr>
          <a:xfrm>
            <a:off x="2552700" y="2104189"/>
            <a:ext cx="960120" cy="9667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9" name="Rectangle 8"/>
          <p:cNvSpPr/>
          <p:nvPr/>
        </p:nvSpPr>
        <p:spPr>
          <a:xfrm>
            <a:off x="4084320" y="2652830"/>
            <a:ext cx="96012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10" name="Rectangle 9"/>
          <p:cNvSpPr/>
          <p:nvPr/>
        </p:nvSpPr>
        <p:spPr>
          <a:xfrm>
            <a:off x="5600700" y="3231950"/>
            <a:ext cx="960120" cy="7136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11" name="Rectangle 10"/>
          <p:cNvSpPr/>
          <p:nvPr/>
        </p:nvSpPr>
        <p:spPr>
          <a:xfrm>
            <a:off x="7117080" y="3780590"/>
            <a:ext cx="960120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cxnSp>
        <p:nvCxnSpPr>
          <p:cNvPr id="13" name="Elbow Connector 12"/>
          <p:cNvCxnSpPr/>
          <p:nvPr/>
        </p:nvCxnSpPr>
        <p:spPr>
          <a:xfrm>
            <a:off x="1981200" y="1666095"/>
            <a:ext cx="571500" cy="6934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3482340" y="2370890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5059680" y="2942390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6576060" y="3365355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65760" y="1829870"/>
            <a:ext cx="6553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8092440" y="4039669"/>
            <a:ext cx="6553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657989" y="2078398"/>
            <a:ext cx="1150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Define require-</a:t>
            </a:r>
          </a:p>
          <a:p>
            <a:r>
              <a:rPr lang="en-US" sz="1500" dirty="0" err="1"/>
              <a:t>ments</a:t>
            </a:r>
            <a:r>
              <a:rPr lang="en-US" sz="1500" dirty="0"/>
              <a:t> on artefact</a:t>
            </a:r>
            <a:endParaRPr lang="sv-SE" sz="1500" dirty="0"/>
          </a:p>
        </p:txBody>
      </p:sp>
      <p:sp>
        <p:nvSpPr>
          <p:cNvPr id="59" name="TextBox 58"/>
          <p:cNvSpPr txBox="1"/>
          <p:nvPr/>
        </p:nvSpPr>
        <p:spPr>
          <a:xfrm>
            <a:off x="1058624" y="1576923"/>
            <a:ext cx="1158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Explicate</a:t>
            </a:r>
          </a:p>
          <a:p>
            <a:r>
              <a:rPr lang="sv-SE" sz="1500" dirty="0"/>
              <a:t>problem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069268" y="2628662"/>
            <a:ext cx="11582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Design and develop artefact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691397" y="3200685"/>
            <a:ext cx="9296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Demon-</a:t>
            </a:r>
          </a:p>
          <a:p>
            <a:r>
              <a:rPr lang="sv-SE" sz="1500" dirty="0"/>
              <a:t>strate artefact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216141" y="3814002"/>
            <a:ext cx="1158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Evaluate artefact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01928" y="1552870"/>
            <a:ext cx="926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Initial problem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33661" y="1615909"/>
            <a:ext cx="12147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Explicated problem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488202" y="2357179"/>
            <a:ext cx="1483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Requirements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058176" y="2929563"/>
            <a:ext cx="12147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Artefact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548367" y="3310033"/>
            <a:ext cx="13132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Demonstrated artefact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077199" y="3791141"/>
            <a:ext cx="1036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Evaluated artefact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27508" y="4799786"/>
            <a:ext cx="24085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[Inspired by Peffer,  et al, 2007] 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sv-SE" dirty="0" smtClean="0"/>
              <a:t>A design science framework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258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700" dirty="0" err="1" smtClean="0"/>
              <a:t>What</a:t>
            </a:r>
            <a:r>
              <a:rPr lang="sv-SE" sz="2700" dirty="0" smtClean="0"/>
              <a:t> is </a:t>
            </a:r>
            <a:r>
              <a:rPr lang="sv-SE" sz="2700" dirty="0"/>
              <a:t>Design </a:t>
            </a:r>
            <a:r>
              <a:rPr lang="sv-SE" sz="2700" dirty="0" smtClean="0"/>
              <a:t>Science?</a:t>
            </a:r>
            <a:endParaRPr lang="sv-SE" sz="2700" dirty="0"/>
          </a:p>
        </p:txBody>
      </p:sp>
    </p:spTree>
    <p:extLst>
      <p:ext uri="{BB962C8B-B14F-4D97-AF65-F5344CB8AC3E}">
        <p14:creationId xmlns:p14="http://schemas.microsoft.com/office/powerpoint/2010/main" val="3532638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1080" y="1555550"/>
            <a:ext cx="960120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8" name="Rectangle 7"/>
          <p:cNvSpPr/>
          <p:nvPr/>
        </p:nvSpPr>
        <p:spPr>
          <a:xfrm>
            <a:off x="2552700" y="2104189"/>
            <a:ext cx="960120" cy="9667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9" name="Rectangle 8"/>
          <p:cNvSpPr/>
          <p:nvPr/>
        </p:nvSpPr>
        <p:spPr>
          <a:xfrm>
            <a:off x="4084320" y="2652830"/>
            <a:ext cx="96012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10" name="Rectangle 9"/>
          <p:cNvSpPr/>
          <p:nvPr/>
        </p:nvSpPr>
        <p:spPr>
          <a:xfrm>
            <a:off x="5600700" y="3231950"/>
            <a:ext cx="960120" cy="7136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11" name="Rectangle 10"/>
          <p:cNvSpPr/>
          <p:nvPr/>
        </p:nvSpPr>
        <p:spPr>
          <a:xfrm>
            <a:off x="7117080" y="3780590"/>
            <a:ext cx="960120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cxnSp>
        <p:nvCxnSpPr>
          <p:cNvPr id="13" name="Elbow Connector 12"/>
          <p:cNvCxnSpPr/>
          <p:nvPr/>
        </p:nvCxnSpPr>
        <p:spPr>
          <a:xfrm>
            <a:off x="1981200" y="1666095"/>
            <a:ext cx="571500" cy="6934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3482340" y="2370890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5059680" y="2942390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6576060" y="3365355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65760" y="1829870"/>
            <a:ext cx="6553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8092440" y="4039669"/>
            <a:ext cx="6553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657989" y="2078398"/>
            <a:ext cx="1150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Define require-</a:t>
            </a:r>
          </a:p>
          <a:p>
            <a:r>
              <a:rPr lang="en-US" sz="1500" dirty="0" err="1"/>
              <a:t>ments</a:t>
            </a:r>
            <a:r>
              <a:rPr lang="en-US" sz="1500" dirty="0"/>
              <a:t> on artefact</a:t>
            </a:r>
            <a:endParaRPr lang="sv-SE" sz="1500" dirty="0"/>
          </a:p>
        </p:txBody>
      </p:sp>
      <p:sp>
        <p:nvSpPr>
          <p:cNvPr id="59" name="TextBox 58"/>
          <p:cNvSpPr txBox="1"/>
          <p:nvPr/>
        </p:nvSpPr>
        <p:spPr>
          <a:xfrm>
            <a:off x="1058624" y="1576923"/>
            <a:ext cx="1158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Explicate</a:t>
            </a:r>
          </a:p>
          <a:p>
            <a:r>
              <a:rPr lang="sv-SE" sz="1500" dirty="0"/>
              <a:t>problem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069268" y="2628662"/>
            <a:ext cx="11582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Design and develop artefact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691397" y="3200685"/>
            <a:ext cx="9296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Demon-</a:t>
            </a:r>
          </a:p>
          <a:p>
            <a:r>
              <a:rPr lang="sv-SE" sz="1500" dirty="0"/>
              <a:t>strate artefact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216141" y="3814002"/>
            <a:ext cx="1158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Evaluate artefact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01928" y="1552870"/>
            <a:ext cx="926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Initial problem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33661" y="1615909"/>
            <a:ext cx="12147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Explicated problem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488202" y="2357179"/>
            <a:ext cx="15562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Requirements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058176" y="2929563"/>
            <a:ext cx="12147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Artefact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548367" y="3310033"/>
            <a:ext cx="13132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Demonstrated artefact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077199" y="3791141"/>
            <a:ext cx="1036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Evaluated artefact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sv-SE" dirty="0" smtClean="0"/>
              <a:t>A design science framework</a:t>
            </a:r>
            <a:endParaRPr lang="sv-SE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416620" y="2032960"/>
            <a:ext cx="474704" cy="14748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65761" y="3507786"/>
            <a:ext cx="17689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26424" y="3534641"/>
            <a:ext cx="196199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In this activity, the problem needs to be precisely formulated and justified by showing that it is significant for some practice</a:t>
            </a:r>
            <a:endParaRPr lang="sv-SE" sz="1350" dirty="0"/>
          </a:p>
        </p:txBody>
      </p:sp>
      <p:sp>
        <p:nvSpPr>
          <p:cNvPr id="28" name="Oval 27"/>
          <p:cNvSpPr/>
          <p:nvPr/>
        </p:nvSpPr>
        <p:spPr>
          <a:xfrm>
            <a:off x="151794" y="3236164"/>
            <a:ext cx="2199520" cy="170467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8891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447652"/>
            <a:ext cx="6850800" cy="596700"/>
          </a:xfrm>
        </p:spPr>
        <p:txBody>
          <a:bodyPr/>
          <a:lstStyle/>
          <a:p>
            <a:r>
              <a:rPr lang="sv-SE" dirty="0" err="1" smtClean="0"/>
              <a:t>Explicate</a:t>
            </a:r>
            <a:r>
              <a:rPr lang="sv-SE" dirty="0" smtClean="0"/>
              <a:t> problem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306207"/>
            <a:ext cx="6850800" cy="3240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Two categories of problems, and both need to be stated:</a:t>
            </a:r>
          </a:p>
          <a:p>
            <a:pPr lvl="0"/>
            <a:r>
              <a:rPr lang="sv-SE" sz="1600" b="1" dirty="0" smtClean="0"/>
              <a:t>Practical problem</a:t>
            </a:r>
            <a:r>
              <a:rPr lang="sv-SE" sz="1600" dirty="0" smtClean="0"/>
              <a:t> – is an </a:t>
            </a:r>
            <a:r>
              <a:rPr lang="sv-SE" sz="1600" dirty="0" err="1" smtClean="0"/>
              <a:t>issue</a:t>
            </a:r>
            <a:r>
              <a:rPr lang="sv-SE" sz="1600" dirty="0" smtClean="0"/>
              <a:t> for </a:t>
            </a:r>
            <a:r>
              <a:rPr lang="sv-SE" sz="1600" dirty="0" err="1" smtClean="0"/>
              <a:t>practitioners</a:t>
            </a:r>
            <a:r>
              <a:rPr lang="sv-SE" sz="1600" dirty="0" smtClean="0"/>
              <a:t> in the </a:t>
            </a:r>
            <a:r>
              <a:rPr lang="sv-SE" sz="1600" dirty="0" err="1" smtClean="0"/>
              <a:t>practice</a:t>
            </a:r>
            <a:r>
              <a:rPr lang="sv-SE" sz="1600" dirty="0" smtClean="0"/>
              <a:t> </a:t>
            </a:r>
            <a:r>
              <a:rPr lang="sv-SE" sz="1600" dirty="0" err="1" smtClean="0"/>
              <a:t>that</a:t>
            </a:r>
            <a:r>
              <a:rPr lang="sv-SE" sz="1600" dirty="0" smtClean="0"/>
              <a:t> </a:t>
            </a:r>
            <a:r>
              <a:rPr lang="sv-SE" sz="1600" dirty="0" err="1" smtClean="0"/>
              <a:t>they</a:t>
            </a:r>
            <a:r>
              <a:rPr lang="sv-SE" sz="1600" dirty="0" smtClean="0"/>
              <a:t> </a:t>
            </a:r>
            <a:r>
              <a:rPr lang="sv-SE" sz="1600" dirty="0" err="1" smtClean="0"/>
              <a:t>want</a:t>
            </a:r>
            <a:r>
              <a:rPr lang="sv-SE" sz="1600" dirty="0" smtClean="0"/>
              <a:t> to be </a:t>
            </a:r>
            <a:r>
              <a:rPr lang="sv-SE" sz="1600" dirty="0" err="1" smtClean="0"/>
              <a:t>addressed</a:t>
            </a:r>
            <a:endParaRPr lang="sv-SE" sz="1600" dirty="0" smtClean="0"/>
          </a:p>
          <a:p>
            <a:pPr lvl="0"/>
            <a:r>
              <a:rPr lang="sv-SE" sz="1600" b="1" dirty="0" err="1" smtClean="0"/>
              <a:t>Knowledge</a:t>
            </a:r>
            <a:r>
              <a:rPr lang="sv-SE" sz="1600" b="1" dirty="0" smtClean="0"/>
              <a:t> problem </a:t>
            </a:r>
            <a:r>
              <a:rPr lang="sv-SE" sz="1600" dirty="0" smtClean="0"/>
              <a:t>– is </a:t>
            </a:r>
            <a:r>
              <a:rPr lang="sv-SE" sz="1600" dirty="0" err="1" smtClean="0"/>
              <a:t>often</a:t>
            </a:r>
            <a:r>
              <a:rPr lang="sv-SE" sz="1600" dirty="0" smtClean="0"/>
              <a:t> a </a:t>
            </a:r>
            <a:r>
              <a:rPr lang="sv-SE" sz="1600" dirty="0" err="1" smtClean="0"/>
              <a:t>knowledge</a:t>
            </a:r>
            <a:r>
              <a:rPr lang="sv-SE" sz="1600" dirty="0" smtClean="0"/>
              <a:t> gap in research</a:t>
            </a:r>
          </a:p>
          <a:p>
            <a:pPr lvl="0"/>
            <a:endParaRPr lang="en-US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TextBox 3"/>
          <p:cNvSpPr txBox="1"/>
          <p:nvPr/>
        </p:nvSpPr>
        <p:spPr>
          <a:xfrm>
            <a:off x="792000" y="3282111"/>
            <a:ext cx="33322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Example of practical problem: </a:t>
            </a:r>
          </a:p>
          <a:p>
            <a:r>
              <a:rPr lang="en-US" sz="1600" i="1" dirty="0" smtClean="0"/>
              <a:t>The </a:t>
            </a:r>
            <a:r>
              <a:rPr lang="en-US" sz="1600" i="1" dirty="0"/>
              <a:t>difficulty of finding and selecting appropriate </a:t>
            </a:r>
            <a:r>
              <a:rPr lang="en-US" sz="1600" i="1" dirty="0" smtClean="0"/>
              <a:t>best practices (BPs) in </a:t>
            </a:r>
            <a:r>
              <a:rPr lang="en-US" sz="1600" i="1" dirty="0"/>
              <a:t>large collections of </a:t>
            </a:r>
            <a:r>
              <a:rPr lang="en-US" sz="1600" i="1" dirty="0" smtClean="0"/>
              <a:t>BPs impedes </a:t>
            </a:r>
            <a:r>
              <a:rPr lang="en-US" sz="1600" i="1" dirty="0"/>
              <a:t>the use of </a:t>
            </a:r>
            <a:r>
              <a:rPr lang="en-US" sz="1600" i="1" dirty="0" smtClean="0"/>
              <a:t>BPs.</a:t>
            </a:r>
            <a:endParaRPr lang="sv-SE" sz="1600" dirty="0"/>
          </a:p>
          <a:p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4579874" y="3305679"/>
            <a:ext cx="32000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Example of knowledge problem:</a:t>
            </a:r>
          </a:p>
          <a:p>
            <a:r>
              <a:rPr lang="en-US" sz="1600" i="1" dirty="0"/>
              <a:t>There is a lack of </a:t>
            </a:r>
            <a:r>
              <a:rPr lang="en-US" sz="1600" i="1" dirty="0" smtClean="0"/>
              <a:t>knowledge/research of how to find and select appropriate </a:t>
            </a:r>
            <a:r>
              <a:rPr lang="en-US" sz="1600" i="1" dirty="0"/>
              <a:t>best practices (</a:t>
            </a:r>
            <a:r>
              <a:rPr lang="en-US" sz="1600" i="1" dirty="0" smtClean="0"/>
              <a:t>BPs) in BP repositories.</a:t>
            </a:r>
            <a:endParaRPr lang="sv-SE" sz="1600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1238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1080" y="1555550"/>
            <a:ext cx="960120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8" name="Rectangle 7"/>
          <p:cNvSpPr/>
          <p:nvPr/>
        </p:nvSpPr>
        <p:spPr>
          <a:xfrm>
            <a:off x="2552700" y="2104189"/>
            <a:ext cx="960120" cy="9667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9" name="Rectangle 8"/>
          <p:cNvSpPr/>
          <p:nvPr/>
        </p:nvSpPr>
        <p:spPr>
          <a:xfrm>
            <a:off x="4084320" y="2652830"/>
            <a:ext cx="96012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10" name="Rectangle 9"/>
          <p:cNvSpPr/>
          <p:nvPr/>
        </p:nvSpPr>
        <p:spPr>
          <a:xfrm>
            <a:off x="5600700" y="3231950"/>
            <a:ext cx="960120" cy="7136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11" name="Rectangle 10"/>
          <p:cNvSpPr/>
          <p:nvPr/>
        </p:nvSpPr>
        <p:spPr>
          <a:xfrm>
            <a:off x="7117080" y="3780590"/>
            <a:ext cx="960120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cxnSp>
        <p:nvCxnSpPr>
          <p:cNvPr id="13" name="Elbow Connector 12"/>
          <p:cNvCxnSpPr/>
          <p:nvPr/>
        </p:nvCxnSpPr>
        <p:spPr>
          <a:xfrm>
            <a:off x="1981200" y="1666095"/>
            <a:ext cx="571500" cy="6934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3482340" y="2370890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5059680" y="2942390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6576060" y="3365355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65760" y="1829870"/>
            <a:ext cx="6553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8092440" y="4039669"/>
            <a:ext cx="6553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657989" y="2078398"/>
            <a:ext cx="1150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Define require-</a:t>
            </a:r>
          </a:p>
          <a:p>
            <a:r>
              <a:rPr lang="en-US" sz="1500" dirty="0" err="1"/>
              <a:t>ments</a:t>
            </a:r>
            <a:r>
              <a:rPr lang="en-US" sz="1500" dirty="0"/>
              <a:t> on artefact</a:t>
            </a:r>
            <a:endParaRPr lang="sv-SE" sz="1500" dirty="0"/>
          </a:p>
        </p:txBody>
      </p:sp>
      <p:sp>
        <p:nvSpPr>
          <p:cNvPr id="59" name="TextBox 58"/>
          <p:cNvSpPr txBox="1"/>
          <p:nvPr/>
        </p:nvSpPr>
        <p:spPr>
          <a:xfrm>
            <a:off x="1058624" y="1576923"/>
            <a:ext cx="1158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Explicate</a:t>
            </a:r>
          </a:p>
          <a:p>
            <a:r>
              <a:rPr lang="sv-SE" sz="1500" dirty="0"/>
              <a:t>problem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069268" y="2628662"/>
            <a:ext cx="11582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Design and develop artefact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691397" y="3200685"/>
            <a:ext cx="9296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Demon-</a:t>
            </a:r>
          </a:p>
          <a:p>
            <a:r>
              <a:rPr lang="sv-SE" sz="1500" dirty="0"/>
              <a:t>strate artefact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216141" y="3814002"/>
            <a:ext cx="1158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Evaluate artefact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01928" y="1552870"/>
            <a:ext cx="926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Initial problem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33661" y="1615909"/>
            <a:ext cx="12147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Explicated problem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488201" y="2357179"/>
            <a:ext cx="13220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Requirements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058176" y="2929563"/>
            <a:ext cx="12147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Artefact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548367" y="3310033"/>
            <a:ext cx="13132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Demonstrated artefact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077199" y="3791141"/>
            <a:ext cx="1036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Evaluated artefact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sv-SE" dirty="0" smtClean="0"/>
              <a:t>A design science framework</a:t>
            </a:r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3050046" y="1038255"/>
            <a:ext cx="2641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Defining requirements can be seen as a transformation of the problem into demands on the proposed artefact. </a:t>
            </a:r>
            <a:endParaRPr lang="sv-SE" sz="135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416620" y="2032960"/>
            <a:ext cx="474704" cy="14748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65761" y="3507786"/>
            <a:ext cx="17689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095876" y="1938502"/>
            <a:ext cx="24233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398086" y="1934956"/>
            <a:ext cx="511658" cy="3331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26424" y="3534641"/>
            <a:ext cx="196199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In this activity, the problem needs to be precisely formulated and justified by showing that it is significant for some practice</a:t>
            </a:r>
            <a:endParaRPr lang="sv-SE" sz="1350" dirty="0"/>
          </a:p>
        </p:txBody>
      </p:sp>
      <p:sp>
        <p:nvSpPr>
          <p:cNvPr id="31" name="Oval 30"/>
          <p:cNvSpPr/>
          <p:nvPr/>
        </p:nvSpPr>
        <p:spPr>
          <a:xfrm>
            <a:off x="2833801" y="868295"/>
            <a:ext cx="3158798" cy="1309697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969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447652"/>
            <a:ext cx="6850800" cy="596700"/>
          </a:xfrm>
        </p:spPr>
        <p:txBody>
          <a:bodyPr/>
          <a:lstStyle/>
          <a:p>
            <a:r>
              <a:rPr lang="sv-SE" dirty="0" err="1" smtClean="0"/>
              <a:t>Define</a:t>
            </a:r>
            <a:r>
              <a:rPr lang="sv-SE" dirty="0" smtClean="0"/>
              <a:t> </a:t>
            </a:r>
            <a:r>
              <a:rPr lang="sv-SE" dirty="0" err="1" smtClean="0"/>
              <a:t>requirement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306207"/>
            <a:ext cx="6850800" cy="3240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Two categories of requirements:</a:t>
            </a:r>
          </a:p>
          <a:p>
            <a:pPr lvl="0"/>
            <a:r>
              <a:rPr lang="sv-SE" sz="1600" b="1" dirty="0" smtClean="0"/>
              <a:t>Features/</a:t>
            </a:r>
            <a:r>
              <a:rPr lang="sv-SE" sz="1600" b="1" dirty="0" err="1" smtClean="0"/>
              <a:t>Functions</a:t>
            </a:r>
            <a:r>
              <a:rPr lang="sv-SE" sz="1600" dirty="0" smtClean="0"/>
              <a:t> – for </a:t>
            </a:r>
            <a:r>
              <a:rPr lang="sv-SE" sz="1600" dirty="0" err="1" smtClean="0"/>
              <a:t>example</a:t>
            </a:r>
            <a:r>
              <a:rPr lang="sv-SE" sz="1600" dirty="0" smtClean="0"/>
              <a:t>, the </a:t>
            </a:r>
            <a:r>
              <a:rPr lang="sv-SE" sz="1600" dirty="0" err="1" smtClean="0"/>
              <a:t>artefact</a:t>
            </a:r>
            <a:r>
              <a:rPr lang="sv-SE" sz="1600" dirty="0" smtClean="0"/>
              <a:t> </a:t>
            </a:r>
            <a:r>
              <a:rPr lang="sv-SE" sz="1600" dirty="0" err="1" smtClean="0"/>
              <a:t>should</a:t>
            </a:r>
            <a:r>
              <a:rPr lang="sv-SE" sz="1600" dirty="0" smtClean="0"/>
              <a:t> support </a:t>
            </a:r>
            <a:r>
              <a:rPr lang="sv-SE" sz="1600" dirty="0" err="1" smtClean="0"/>
              <a:t>communcation</a:t>
            </a:r>
            <a:r>
              <a:rPr lang="sv-SE" sz="1600" dirty="0" smtClean="0"/>
              <a:t> </a:t>
            </a:r>
            <a:r>
              <a:rPr lang="sv-SE" sz="1600" dirty="0" err="1" smtClean="0"/>
              <a:t>between</a:t>
            </a:r>
            <a:r>
              <a:rPr lang="sv-SE" sz="1600" dirty="0" smtClean="0"/>
              <a:t> decision </a:t>
            </a:r>
            <a:r>
              <a:rPr lang="sv-SE" sz="1600" dirty="0" err="1" smtClean="0"/>
              <a:t>makers</a:t>
            </a:r>
            <a:r>
              <a:rPr lang="sv-SE" sz="1600" dirty="0" smtClean="0"/>
              <a:t>  </a:t>
            </a:r>
          </a:p>
          <a:p>
            <a:pPr lvl="0"/>
            <a:r>
              <a:rPr lang="sv-SE" sz="1600" b="1" dirty="0" err="1" smtClean="0"/>
              <a:t>Generic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qualities</a:t>
            </a:r>
            <a:r>
              <a:rPr lang="sv-SE" sz="1600" b="1" dirty="0" smtClean="0"/>
              <a:t> </a:t>
            </a:r>
            <a:r>
              <a:rPr lang="sv-SE" sz="1600" dirty="0" smtClean="0"/>
              <a:t>– for </a:t>
            </a:r>
            <a:r>
              <a:rPr lang="sv-SE" sz="1600" dirty="0" err="1" smtClean="0"/>
              <a:t>example</a:t>
            </a:r>
            <a:r>
              <a:rPr lang="sv-SE" sz="1600" dirty="0" smtClean="0"/>
              <a:t>, the </a:t>
            </a:r>
            <a:r>
              <a:rPr lang="sv-SE" sz="1600" dirty="0" err="1" smtClean="0"/>
              <a:t>artefact</a:t>
            </a:r>
            <a:r>
              <a:rPr lang="sv-SE" sz="1600" dirty="0" smtClean="0"/>
              <a:t> </a:t>
            </a:r>
            <a:r>
              <a:rPr lang="sv-SE" sz="1600" dirty="0" err="1" smtClean="0"/>
              <a:t>should</a:t>
            </a:r>
            <a:r>
              <a:rPr lang="sv-SE" sz="1600" dirty="0" smtClean="0"/>
              <a:t> be </a:t>
            </a:r>
            <a:r>
              <a:rPr lang="en-US" sz="1600" dirty="0" smtClean="0"/>
              <a:t>should </a:t>
            </a:r>
            <a:r>
              <a:rPr lang="en-US" sz="1600" dirty="0"/>
              <a:t>be easy to </a:t>
            </a:r>
            <a:r>
              <a:rPr lang="en-US" sz="1600" dirty="0" smtClean="0"/>
              <a:t>use </a:t>
            </a:r>
            <a:r>
              <a:rPr lang="en-US" sz="1600" dirty="0"/>
              <a:t>for the </a:t>
            </a:r>
            <a:r>
              <a:rPr lang="en-US" sz="1600" dirty="0" smtClean="0"/>
              <a:t>users</a:t>
            </a:r>
            <a:r>
              <a:rPr lang="sv-SE" sz="1600" dirty="0" smtClean="0"/>
              <a:t> </a:t>
            </a:r>
          </a:p>
          <a:p>
            <a:pPr lvl="0"/>
            <a:endParaRPr lang="en-US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1056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447652"/>
            <a:ext cx="6850800" cy="596700"/>
          </a:xfrm>
        </p:spPr>
        <p:txBody>
          <a:bodyPr/>
          <a:lstStyle/>
          <a:p>
            <a:r>
              <a:rPr lang="sv-SE" dirty="0" err="1" smtClean="0"/>
              <a:t>Define</a:t>
            </a:r>
            <a:r>
              <a:rPr lang="sv-SE" dirty="0" smtClean="0"/>
              <a:t> </a:t>
            </a:r>
            <a:r>
              <a:rPr lang="sv-SE" dirty="0" err="1" smtClean="0"/>
              <a:t>requirements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144842"/>
            <a:ext cx="7537492" cy="329652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Example of requirements in form of </a:t>
            </a:r>
            <a:r>
              <a:rPr lang="en-US" b="1" dirty="0" smtClean="0"/>
              <a:t>generic qualities</a:t>
            </a:r>
            <a:r>
              <a:rPr lang="en-US" dirty="0" smtClean="0"/>
              <a:t>:</a:t>
            </a:r>
          </a:p>
          <a:p>
            <a:pPr lvl="0"/>
            <a:r>
              <a:rPr lang="en-US" i="1" dirty="0" smtClean="0"/>
              <a:t>Understandability</a:t>
            </a:r>
            <a:r>
              <a:rPr lang="en-US" dirty="0"/>
              <a:t>: The a</a:t>
            </a:r>
            <a:r>
              <a:rPr lang="en-US" dirty="0" smtClean="0"/>
              <a:t>rtefact should </a:t>
            </a:r>
            <a:r>
              <a:rPr lang="en-US" dirty="0"/>
              <a:t>be easy to comprehend for the users, </a:t>
            </a:r>
            <a:r>
              <a:rPr lang="en-US" dirty="0" smtClean="0"/>
              <a:t>since they need use </a:t>
            </a:r>
            <a:r>
              <a:rPr lang="en-US" dirty="0"/>
              <a:t>it in an effective </a:t>
            </a:r>
            <a:r>
              <a:rPr lang="en-US" dirty="0" smtClean="0"/>
              <a:t>way</a:t>
            </a:r>
            <a:endParaRPr lang="sv-SE" dirty="0"/>
          </a:p>
          <a:p>
            <a:r>
              <a:rPr lang="en-US" i="1" dirty="0" smtClean="0"/>
              <a:t>Efficient</a:t>
            </a:r>
            <a:r>
              <a:rPr lang="en-US" i="1" dirty="0"/>
              <a:t>:</a:t>
            </a:r>
            <a:r>
              <a:rPr lang="en-US" dirty="0"/>
              <a:t> The artefact </a:t>
            </a:r>
            <a:r>
              <a:rPr lang="en-US" dirty="0" smtClean="0"/>
              <a:t>should </a:t>
            </a:r>
            <a:r>
              <a:rPr lang="en-US" dirty="0"/>
              <a:t>make it possible to carry out </a:t>
            </a:r>
            <a:r>
              <a:rPr lang="en-US" dirty="0" smtClean="0"/>
              <a:t>improvement of business processes </a:t>
            </a:r>
            <a:r>
              <a:rPr lang="en-US" dirty="0"/>
              <a:t>in a time and resource efficient </a:t>
            </a:r>
            <a:r>
              <a:rPr lang="en-US" dirty="0" smtClean="0"/>
              <a:t>ways, since business process improvement  is </a:t>
            </a:r>
            <a:r>
              <a:rPr lang="en-US" dirty="0"/>
              <a:t>a cost and resource intensive </a:t>
            </a:r>
            <a:r>
              <a:rPr lang="en-US" dirty="0" smtClean="0"/>
              <a:t>endeavor</a:t>
            </a:r>
            <a:r>
              <a:rPr lang="en-US" dirty="0"/>
              <a:t>, where cost may easily exceed the </a:t>
            </a:r>
            <a:r>
              <a:rPr lang="en-US" dirty="0" smtClean="0"/>
              <a:t>benefit</a:t>
            </a:r>
          </a:p>
          <a:p>
            <a:r>
              <a:rPr lang="en-US" i="1" dirty="0" smtClean="0"/>
              <a:t>Completeness</a:t>
            </a:r>
            <a:r>
              <a:rPr lang="en-US" dirty="0" smtClean="0"/>
              <a:t> ….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Oval 3"/>
          <p:cNvSpPr/>
          <p:nvPr/>
        </p:nvSpPr>
        <p:spPr>
          <a:xfrm>
            <a:off x="1970452" y="2337050"/>
            <a:ext cx="5137279" cy="913296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" name="Straight Connector 4"/>
          <p:cNvCxnSpPr/>
          <p:nvPr/>
        </p:nvCxnSpPr>
        <p:spPr>
          <a:xfrm>
            <a:off x="4318427" y="3196558"/>
            <a:ext cx="486852" cy="9967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15082" y="4220170"/>
            <a:ext cx="31467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 smtClean="0"/>
              <a:t>Specify the generic quality for the artefact </a:t>
            </a:r>
            <a:endParaRPr lang="sv-SE" sz="1350" b="1" dirty="0"/>
          </a:p>
        </p:txBody>
      </p:sp>
    </p:spTree>
    <p:extLst>
      <p:ext uri="{BB962C8B-B14F-4D97-AF65-F5344CB8AC3E}">
        <p14:creationId xmlns:p14="http://schemas.microsoft.com/office/powerpoint/2010/main" val="1766036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447652"/>
            <a:ext cx="6850800" cy="596700"/>
          </a:xfrm>
        </p:spPr>
        <p:txBody>
          <a:bodyPr/>
          <a:lstStyle/>
          <a:p>
            <a:r>
              <a:rPr lang="sv-SE" dirty="0" err="1" smtClean="0"/>
              <a:t>Define</a:t>
            </a:r>
            <a:r>
              <a:rPr lang="sv-SE" dirty="0" smtClean="0"/>
              <a:t> </a:t>
            </a:r>
            <a:r>
              <a:rPr lang="sv-SE" dirty="0" err="1" smtClean="0"/>
              <a:t>requirements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144842"/>
            <a:ext cx="7537492" cy="329652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Example of requirements in form of </a:t>
            </a:r>
            <a:r>
              <a:rPr lang="en-US" b="1" dirty="0" smtClean="0"/>
              <a:t>generic qualities</a:t>
            </a:r>
            <a:r>
              <a:rPr lang="en-US" dirty="0" smtClean="0"/>
              <a:t>:</a:t>
            </a:r>
          </a:p>
          <a:p>
            <a:pPr lvl="0"/>
            <a:r>
              <a:rPr lang="en-US" i="1" dirty="0" smtClean="0"/>
              <a:t>Understandability</a:t>
            </a:r>
            <a:r>
              <a:rPr lang="en-US" dirty="0"/>
              <a:t>: The a</a:t>
            </a:r>
            <a:r>
              <a:rPr lang="en-US" dirty="0" smtClean="0"/>
              <a:t>rtefact should </a:t>
            </a:r>
            <a:r>
              <a:rPr lang="en-US" dirty="0"/>
              <a:t>be easy to comprehend for the users, </a:t>
            </a:r>
            <a:r>
              <a:rPr lang="en-US" dirty="0" smtClean="0"/>
              <a:t>since they need use </a:t>
            </a:r>
            <a:r>
              <a:rPr lang="en-US" dirty="0"/>
              <a:t>it in an effective </a:t>
            </a:r>
            <a:r>
              <a:rPr lang="en-US" dirty="0" smtClean="0"/>
              <a:t>way</a:t>
            </a:r>
            <a:endParaRPr lang="sv-SE" dirty="0"/>
          </a:p>
          <a:p>
            <a:r>
              <a:rPr lang="en-US" i="1" dirty="0" smtClean="0"/>
              <a:t>Efficient</a:t>
            </a:r>
            <a:r>
              <a:rPr lang="en-US" i="1" dirty="0"/>
              <a:t>:</a:t>
            </a:r>
            <a:r>
              <a:rPr lang="en-US" dirty="0"/>
              <a:t> The artefact </a:t>
            </a:r>
            <a:r>
              <a:rPr lang="en-US" dirty="0" smtClean="0"/>
              <a:t>should </a:t>
            </a:r>
            <a:r>
              <a:rPr lang="en-US" dirty="0"/>
              <a:t>make it possible to carry out </a:t>
            </a:r>
            <a:r>
              <a:rPr lang="en-US" dirty="0" smtClean="0"/>
              <a:t>improvement of business processes </a:t>
            </a:r>
            <a:r>
              <a:rPr lang="en-US" dirty="0"/>
              <a:t>in a time and resource efficient </a:t>
            </a:r>
            <a:r>
              <a:rPr lang="en-US" dirty="0" smtClean="0"/>
              <a:t>ways, since business process improvement  is </a:t>
            </a:r>
            <a:r>
              <a:rPr lang="en-US" dirty="0"/>
              <a:t>a cost and resource intensive </a:t>
            </a:r>
            <a:r>
              <a:rPr lang="en-US" dirty="0" smtClean="0"/>
              <a:t>endeavor</a:t>
            </a:r>
            <a:r>
              <a:rPr lang="en-US" dirty="0"/>
              <a:t>, where cost may easily exceed the </a:t>
            </a:r>
            <a:r>
              <a:rPr lang="en-US" dirty="0" smtClean="0"/>
              <a:t>benefit</a:t>
            </a:r>
          </a:p>
          <a:p>
            <a:r>
              <a:rPr lang="en-US" i="1" dirty="0" smtClean="0"/>
              <a:t>Completeness</a:t>
            </a:r>
            <a:r>
              <a:rPr lang="en-US" dirty="0" smtClean="0"/>
              <a:t> ….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Oval 3"/>
          <p:cNvSpPr/>
          <p:nvPr/>
        </p:nvSpPr>
        <p:spPr>
          <a:xfrm>
            <a:off x="1048368" y="3169702"/>
            <a:ext cx="6873871" cy="763837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" name="Straight Connector 4"/>
          <p:cNvCxnSpPr/>
          <p:nvPr/>
        </p:nvCxnSpPr>
        <p:spPr>
          <a:xfrm>
            <a:off x="4272323" y="3933539"/>
            <a:ext cx="238205" cy="3464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15082" y="4220170"/>
            <a:ext cx="31467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 smtClean="0"/>
              <a:t>Justify the generic quality for the artefact </a:t>
            </a:r>
            <a:endParaRPr lang="sv-SE" sz="1350" b="1" dirty="0"/>
          </a:p>
        </p:txBody>
      </p:sp>
    </p:spTree>
    <p:extLst>
      <p:ext uri="{BB962C8B-B14F-4D97-AF65-F5344CB8AC3E}">
        <p14:creationId xmlns:p14="http://schemas.microsoft.com/office/powerpoint/2010/main" val="649719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1080" y="1555550"/>
            <a:ext cx="960120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8" name="Rectangle 7"/>
          <p:cNvSpPr/>
          <p:nvPr/>
        </p:nvSpPr>
        <p:spPr>
          <a:xfrm>
            <a:off x="2552700" y="2104189"/>
            <a:ext cx="960120" cy="9667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9" name="Rectangle 8"/>
          <p:cNvSpPr/>
          <p:nvPr/>
        </p:nvSpPr>
        <p:spPr>
          <a:xfrm>
            <a:off x="4084320" y="2652830"/>
            <a:ext cx="96012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10" name="Rectangle 9"/>
          <p:cNvSpPr/>
          <p:nvPr/>
        </p:nvSpPr>
        <p:spPr>
          <a:xfrm>
            <a:off x="5600700" y="3231950"/>
            <a:ext cx="960120" cy="7136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11" name="Rectangle 10"/>
          <p:cNvSpPr/>
          <p:nvPr/>
        </p:nvSpPr>
        <p:spPr>
          <a:xfrm>
            <a:off x="7117080" y="3780590"/>
            <a:ext cx="960120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cxnSp>
        <p:nvCxnSpPr>
          <p:cNvPr id="13" name="Elbow Connector 12"/>
          <p:cNvCxnSpPr/>
          <p:nvPr/>
        </p:nvCxnSpPr>
        <p:spPr>
          <a:xfrm>
            <a:off x="1981200" y="1666095"/>
            <a:ext cx="571500" cy="6934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3482340" y="2370890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5059680" y="2942390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6576060" y="3365355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65760" y="1829870"/>
            <a:ext cx="6553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8092440" y="4039669"/>
            <a:ext cx="6553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657989" y="2078398"/>
            <a:ext cx="1150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Define require-</a:t>
            </a:r>
          </a:p>
          <a:p>
            <a:r>
              <a:rPr lang="en-US" sz="1500" dirty="0" err="1"/>
              <a:t>ments</a:t>
            </a:r>
            <a:r>
              <a:rPr lang="en-US" sz="1500" dirty="0"/>
              <a:t> on artefact</a:t>
            </a:r>
            <a:endParaRPr lang="sv-SE" sz="1500" dirty="0"/>
          </a:p>
        </p:txBody>
      </p:sp>
      <p:sp>
        <p:nvSpPr>
          <p:cNvPr id="59" name="TextBox 58"/>
          <p:cNvSpPr txBox="1"/>
          <p:nvPr/>
        </p:nvSpPr>
        <p:spPr>
          <a:xfrm>
            <a:off x="1058624" y="1576923"/>
            <a:ext cx="1158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Explicate</a:t>
            </a:r>
          </a:p>
          <a:p>
            <a:r>
              <a:rPr lang="sv-SE" sz="1500" dirty="0"/>
              <a:t>problem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069268" y="2628662"/>
            <a:ext cx="11582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Design and develop artefact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691397" y="3200685"/>
            <a:ext cx="9296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Demon-</a:t>
            </a:r>
          </a:p>
          <a:p>
            <a:r>
              <a:rPr lang="sv-SE" sz="1500" dirty="0"/>
              <a:t>strate artefact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216141" y="3814002"/>
            <a:ext cx="1158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Evaluate artefact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01928" y="1552870"/>
            <a:ext cx="926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Initial problem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33661" y="1615909"/>
            <a:ext cx="12147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Explicated problem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488201" y="2357179"/>
            <a:ext cx="13899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Requirements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058176" y="2929563"/>
            <a:ext cx="12147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Artefact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548367" y="3310033"/>
            <a:ext cx="13132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Demonstrated artefact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077199" y="3791141"/>
            <a:ext cx="1036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Evaluated artefact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40970" y="357998"/>
            <a:ext cx="7886700" cy="994172"/>
          </a:xfrm>
        </p:spPr>
        <p:txBody>
          <a:bodyPr/>
          <a:lstStyle/>
          <a:p>
            <a:r>
              <a:rPr lang="sv-SE" dirty="0" smtClean="0"/>
              <a:t>A design science framework</a:t>
            </a:r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3050046" y="1038255"/>
            <a:ext cx="2641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Defining requirements can be seen as a transformation of the problem into demands on the proposed artefact. </a:t>
            </a:r>
            <a:endParaRPr lang="sv-SE" sz="135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416620" y="2032960"/>
            <a:ext cx="474704" cy="14748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65761" y="3507786"/>
            <a:ext cx="17689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095876" y="1938502"/>
            <a:ext cx="24233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398086" y="1934956"/>
            <a:ext cx="511658" cy="3331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26424" y="3534641"/>
            <a:ext cx="196199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In this activity, the problem needs to be precisely formulated and justified by showing that it is significant for some practice</a:t>
            </a:r>
            <a:endParaRPr lang="sv-SE" sz="135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4265881" y="3253028"/>
            <a:ext cx="570995" cy="3756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2657989" y="3628634"/>
            <a:ext cx="20886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591350" y="3680829"/>
            <a:ext cx="2476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This activity creates an artefact that addresses the explicated problem and fulfils the defined requirements. </a:t>
            </a:r>
            <a:endParaRPr lang="sv-SE" sz="1350" dirty="0"/>
          </a:p>
        </p:txBody>
      </p:sp>
      <p:sp>
        <p:nvSpPr>
          <p:cNvPr id="36" name="Oval 35"/>
          <p:cNvSpPr/>
          <p:nvPr/>
        </p:nvSpPr>
        <p:spPr>
          <a:xfrm>
            <a:off x="2316234" y="3489654"/>
            <a:ext cx="2788421" cy="1255091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0172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447652"/>
            <a:ext cx="6850800" cy="596700"/>
          </a:xfrm>
        </p:spPr>
        <p:txBody>
          <a:bodyPr/>
          <a:lstStyle/>
          <a:p>
            <a:r>
              <a:rPr lang="sv-SE" dirty="0" smtClean="0"/>
              <a:t>Design and </a:t>
            </a:r>
            <a:r>
              <a:rPr lang="sv-SE" dirty="0" err="1" smtClean="0"/>
              <a:t>devlop</a:t>
            </a:r>
            <a:r>
              <a:rPr lang="sv-SE" dirty="0" smtClean="0"/>
              <a:t> </a:t>
            </a:r>
            <a:r>
              <a:rPr lang="sv-SE" dirty="0" err="1" smtClean="0"/>
              <a:t>artefact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144842"/>
            <a:ext cx="7537492" cy="3296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This part usually contains:</a:t>
            </a:r>
          </a:p>
          <a:p>
            <a:pPr lvl="0"/>
            <a:r>
              <a:rPr lang="en-US" sz="1600" dirty="0" smtClean="0"/>
              <a:t>A description of the artefact and its components </a:t>
            </a:r>
          </a:p>
          <a:p>
            <a:pPr lvl="0"/>
            <a:r>
              <a:rPr lang="en-US" sz="1600" dirty="0" smtClean="0"/>
              <a:t>A </a:t>
            </a:r>
            <a:r>
              <a:rPr lang="en-US" sz="1600" dirty="0"/>
              <a:t>description of </a:t>
            </a:r>
            <a:r>
              <a:rPr lang="en-US" sz="1600" dirty="0" smtClean="0"/>
              <a:t>h</a:t>
            </a:r>
            <a:r>
              <a:rPr lang="sv-SE" sz="1600" dirty="0" err="1" smtClean="0"/>
              <a:t>ow</a:t>
            </a:r>
            <a:r>
              <a:rPr lang="sv-SE" sz="1600" dirty="0" smtClean="0"/>
              <a:t> the </a:t>
            </a:r>
            <a:r>
              <a:rPr lang="sv-SE" sz="1600" dirty="0" err="1" smtClean="0"/>
              <a:t>artefact</a:t>
            </a:r>
            <a:r>
              <a:rPr lang="sv-SE" sz="1600" dirty="0" smtClean="0"/>
              <a:t> </a:t>
            </a:r>
            <a:r>
              <a:rPr lang="sv-SE" sz="1600" dirty="0" err="1" smtClean="0"/>
              <a:t>was</a:t>
            </a:r>
            <a:r>
              <a:rPr lang="sv-SE" sz="1600" dirty="0" smtClean="0"/>
              <a:t> </a:t>
            </a:r>
            <a:r>
              <a:rPr lang="sv-SE" sz="1600" dirty="0" err="1" smtClean="0"/>
              <a:t>designed</a:t>
            </a:r>
            <a:r>
              <a:rPr lang="sv-SE" sz="1600" dirty="0" smtClean="0"/>
              <a:t> and </a:t>
            </a:r>
            <a:r>
              <a:rPr lang="sv-SE" sz="1600" dirty="0" err="1" smtClean="0"/>
              <a:t>developed</a:t>
            </a:r>
            <a:endParaRPr lang="en-US" sz="1600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5860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60874" y="30736"/>
            <a:ext cx="1352645" cy="11758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021080" y="1555550"/>
            <a:ext cx="960120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8" name="Rectangle 7"/>
          <p:cNvSpPr/>
          <p:nvPr/>
        </p:nvSpPr>
        <p:spPr>
          <a:xfrm>
            <a:off x="2552700" y="2104189"/>
            <a:ext cx="960120" cy="9667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9" name="Rectangle 8"/>
          <p:cNvSpPr/>
          <p:nvPr/>
        </p:nvSpPr>
        <p:spPr>
          <a:xfrm>
            <a:off x="4084320" y="2652830"/>
            <a:ext cx="96012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10" name="Rectangle 9"/>
          <p:cNvSpPr/>
          <p:nvPr/>
        </p:nvSpPr>
        <p:spPr>
          <a:xfrm>
            <a:off x="5600700" y="3231950"/>
            <a:ext cx="960120" cy="7136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11" name="Rectangle 10"/>
          <p:cNvSpPr/>
          <p:nvPr/>
        </p:nvSpPr>
        <p:spPr>
          <a:xfrm>
            <a:off x="7117080" y="3780590"/>
            <a:ext cx="960120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cxnSp>
        <p:nvCxnSpPr>
          <p:cNvPr id="13" name="Elbow Connector 12"/>
          <p:cNvCxnSpPr/>
          <p:nvPr/>
        </p:nvCxnSpPr>
        <p:spPr>
          <a:xfrm>
            <a:off x="1981200" y="1666095"/>
            <a:ext cx="571500" cy="6934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3482340" y="2370890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5059680" y="2942390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6576060" y="3365355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65760" y="1829870"/>
            <a:ext cx="6553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8092440" y="4039669"/>
            <a:ext cx="6553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657989" y="2078398"/>
            <a:ext cx="1150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Define require-</a:t>
            </a:r>
          </a:p>
          <a:p>
            <a:r>
              <a:rPr lang="en-US" sz="1500" dirty="0" err="1"/>
              <a:t>ments</a:t>
            </a:r>
            <a:r>
              <a:rPr lang="en-US" sz="1500" dirty="0"/>
              <a:t> on artefact</a:t>
            </a:r>
            <a:endParaRPr lang="sv-SE" sz="1500" dirty="0"/>
          </a:p>
        </p:txBody>
      </p:sp>
      <p:sp>
        <p:nvSpPr>
          <p:cNvPr id="59" name="TextBox 58"/>
          <p:cNvSpPr txBox="1"/>
          <p:nvPr/>
        </p:nvSpPr>
        <p:spPr>
          <a:xfrm>
            <a:off x="1058624" y="1576923"/>
            <a:ext cx="1158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Explicate</a:t>
            </a:r>
          </a:p>
          <a:p>
            <a:r>
              <a:rPr lang="sv-SE" sz="1500" dirty="0"/>
              <a:t>problem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069268" y="2628662"/>
            <a:ext cx="11582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Design and develop artefact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691397" y="3200685"/>
            <a:ext cx="9296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Demon-</a:t>
            </a:r>
          </a:p>
          <a:p>
            <a:r>
              <a:rPr lang="sv-SE" sz="1500" dirty="0"/>
              <a:t>strate artefact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216141" y="3814002"/>
            <a:ext cx="1158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Evaluate artefact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01928" y="1552870"/>
            <a:ext cx="926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Initial problem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33661" y="1615909"/>
            <a:ext cx="12147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Explicated problem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488202" y="2357179"/>
            <a:ext cx="14554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Requirements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058176" y="2929563"/>
            <a:ext cx="12147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Artefact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548367" y="3310033"/>
            <a:ext cx="13132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Demonstrated artefact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077199" y="3791141"/>
            <a:ext cx="1036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Evaluated artefact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207483" y="267994"/>
            <a:ext cx="7886700" cy="994172"/>
          </a:xfrm>
        </p:spPr>
        <p:txBody>
          <a:bodyPr/>
          <a:lstStyle/>
          <a:p>
            <a:r>
              <a:rPr lang="sv-SE" dirty="0" smtClean="0"/>
              <a:t>A design science framework</a:t>
            </a:r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3050046" y="1038255"/>
            <a:ext cx="2641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Defining requirements can be seen as a transformation of the problem into demands on the proposed artefact. </a:t>
            </a:r>
            <a:endParaRPr lang="sv-SE" sz="135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416620" y="2032960"/>
            <a:ext cx="474704" cy="14748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65761" y="3507786"/>
            <a:ext cx="17689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095876" y="1938502"/>
            <a:ext cx="24233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398086" y="1934956"/>
            <a:ext cx="511658" cy="3331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26424" y="3534641"/>
            <a:ext cx="196199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In this activity, the problem needs to be precisely formulated and justified by showing that it is significant for some practice</a:t>
            </a:r>
            <a:endParaRPr lang="sv-SE" sz="135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4265881" y="3253028"/>
            <a:ext cx="570995" cy="3756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2657989" y="3628634"/>
            <a:ext cx="20886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591350" y="3680829"/>
            <a:ext cx="2476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This activity creates an artefact that addresses the explicated problem and fulfils the defined requirements. </a:t>
            </a:r>
            <a:endParaRPr lang="sv-SE" sz="1350" dirty="0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6444770" y="1417260"/>
            <a:ext cx="103597" cy="19617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312396" y="1417260"/>
            <a:ext cx="27452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221619" y="248313"/>
            <a:ext cx="292683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This activity uses the developed artefact in an illustrative or real-life case, sometimes called a “proof of concept”, thereby proving the feasibility of the artefact. </a:t>
            </a:r>
            <a:endParaRPr lang="sv-SE" sz="1350" dirty="0"/>
          </a:p>
        </p:txBody>
      </p:sp>
      <p:sp>
        <p:nvSpPr>
          <p:cNvPr id="49" name="Oval 48"/>
          <p:cNvSpPr/>
          <p:nvPr/>
        </p:nvSpPr>
        <p:spPr>
          <a:xfrm>
            <a:off x="5989580" y="80148"/>
            <a:ext cx="2957204" cy="1490377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3758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60874" y="30736"/>
            <a:ext cx="1352645" cy="11758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021080" y="1555550"/>
            <a:ext cx="960120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8" name="Rectangle 7"/>
          <p:cNvSpPr/>
          <p:nvPr/>
        </p:nvSpPr>
        <p:spPr>
          <a:xfrm>
            <a:off x="2552700" y="2104189"/>
            <a:ext cx="960120" cy="9667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9" name="Rectangle 8"/>
          <p:cNvSpPr/>
          <p:nvPr/>
        </p:nvSpPr>
        <p:spPr>
          <a:xfrm>
            <a:off x="4084320" y="2652830"/>
            <a:ext cx="96012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10" name="Rectangle 9"/>
          <p:cNvSpPr/>
          <p:nvPr/>
        </p:nvSpPr>
        <p:spPr>
          <a:xfrm>
            <a:off x="5600700" y="3231950"/>
            <a:ext cx="960120" cy="7136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11" name="Rectangle 10"/>
          <p:cNvSpPr/>
          <p:nvPr/>
        </p:nvSpPr>
        <p:spPr>
          <a:xfrm>
            <a:off x="7117080" y="3780590"/>
            <a:ext cx="960120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cxnSp>
        <p:nvCxnSpPr>
          <p:cNvPr id="13" name="Elbow Connector 12"/>
          <p:cNvCxnSpPr/>
          <p:nvPr/>
        </p:nvCxnSpPr>
        <p:spPr>
          <a:xfrm>
            <a:off x="1981200" y="1666095"/>
            <a:ext cx="571500" cy="6934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3482340" y="2370890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5059680" y="2942390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6576060" y="3365355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65760" y="1829870"/>
            <a:ext cx="6553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8092440" y="4039669"/>
            <a:ext cx="6553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657989" y="2078398"/>
            <a:ext cx="1150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Define require-</a:t>
            </a:r>
          </a:p>
          <a:p>
            <a:r>
              <a:rPr lang="en-US" sz="1500" dirty="0" err="1"/>
              <a:t>ments</a:t>
            </a:r>
            <a:r>
              <a:rPr lang="en-US" sz="1500" dirty="0"/>
              <a:t> on artefact</a:t>
            </a:r>
            <a:endParaRPr lang="sv-SE" sz="1500" dirty="0"/>
          </a:p>
        </p:txBody>
      </p:sp>
      <p:sp>
        <p:nvSpPr>
          <p:cNvPr id="59" name="TextBox 58"/>
          <p:cNvSpPr txBox="1"/>
          <p:nvPr/>
        </p:nvSpPr>
        <p:spPr>
          <a:xfrm>
            <a:off x="1058624" y="1576923"/>
            <a:ext cx="1158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Explicate</a:t>
            </a:r>
          </a:p>
          <a:p>
            <a:r>
              <a:rPr lang="sv-SE" sz="1500" dirty="0"/>
              <a:t>problem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069268" y="2628662"/>
            <a:ext cx="11582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Design and develop artefact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691397" y="3200685"/>
            <a:ext cx="9296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Demon-</a:t>
            </a:r>
          </a:p>
          <a:p>
            <a:r>
              <a:rPr lang="sv-SE" sz="1500" dirty="0"/>
              <a:t>strate artefact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216141" y="3814002"/>
            <a:ext cx="1158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Evaluate artefact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01928" y="1552870"/>
            <a:ext cx="926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Initial problem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33661" y="1615909"/>
            <a:ext cx="12147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Explicated problem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488201" y="2357179"/>
            <a:ext cx="13899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Requirements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058176" y="2929563"/>
            <a:ext cx="12147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Artefact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548367" y="3310033"/>
            <a:ext cx="13132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Demonstrated artefact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077199" y="3791141"/>
            <a:ext cx="1036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Evaluated artefact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207483" y="267994"/>
            <a:ext cx="7886700" cy="994172"/>
          </a:xfrm>
        </p:spPr>
        <p:txBody>
          <a:bodyPr/>
          <a:lstStyle/>
          <a:p>
            <a:r>
              <a:rPr lang="sv-SE" dirty="0" smtClean="0"/>
              <a:t>A design science framework</a:t>
            </a:r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3050046" y="1038255"/>
            <a:ext cx="2641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Defining requirements can be seen as a transformation of the problem into demands on the proposed artefact. </a:t>
            </a:r>
            <a:endParaRPr lang="sv-SE" sz="135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416620" y="2032960"/>
            <a:ext cx="474704" cy="14748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65761" y="3507786"/>
            <a:ext cx="17689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095876" y="1938502"/>
            <a:ext cx="24233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398086" y="1934956"/>
            <a:ext cx="511658" cy="3331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26424" y="3534641"/>
            <a:ext cx="196199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In this activity, the problem needs to be precisely formulated and justified by showing that it is significant for some practice</a:t>
            </a:r>
            <a:endParaRPr lang="sv-SE" sz="135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4265881" y="3253028"/>
            <a:ext cx="570995" cy="3756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2657989" y="3628634"/>
            <a:ext cx="20886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591350" y="3680829"/>
            <a:ext cx="2476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This activity creates an artefact that addresses the explicated problem and fulfils the defined requirements. </a:t>
            </a:r>
            <a:endParaRPr lang="sv-SE" sz="1350" dirty="0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6444770" y="1417260"/>
            <a:ext cx="103597" cy="19617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312396" y="1417260"/>
            <a:ext cx="27452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221619" y="248313"/>
            <a:ext cx="292683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This activity uses the developed artefact in an illustrative or real-life case, sometimes called a “proof of concept”, thereby proving the feasibility of the artefact. </a:t>
            </a:r>
            <a:endParaRPr lang="sv-SE" sz="1350" dirty="0"/>
          </a:p>
        </p:txBody>
      </p:sp>
      <p:sp>
        <p:nvSpPr>
          <p:cNvPr id="43" name="TextBox 42"/>
          <p:cNvSpPr txBox="1"/>
          <p:nvPr/>
        </p:nvSpPr>
        <p:spPr>
          <a:xfrm>
            <a:off x="6878579" y="1610489"/>
            <a:ext cx="2353276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This activity determines how well the artefact </a:t>
            </a:r>
            <a:r>
              <a:rPr lang="en-GB" sz="1350" dirty="0" smtClean="0"/>
              <a:t>fulfils </a:t>
            </a:r>
            <a:r>
              <a:rPr lang="en-GB" sz="1350" dirty="0"/>
              <a:t>the requirements and to what extent it can solve, or alleviate, the practical problem that motivated the research.</a:t>
            </a:r>
            <a:endParaRPr lang="sv-SE" sz="1350" dirty="0"/>
          </a:p>
          <a:p>
            <a:endParaRPr lang="sv-SE" sz="1350" dirty="0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7970398" y="2919530"/>
            <a:ext cx="275971" cy="9699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6945963" y="2929563"/>
            <a:ext cx="1988756" cy="128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763703" y="1289967"/>
            <a:ext cx="2353276" cy="1784788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783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49" y="643448"/>
            <a:ext cx="8267432" cy="994172"/>
          </a:xfrm>
        </p:spPr>
        <p:txBody>
          <a:bodyPr/>
          <a:lstStyle/>
          <a:p>
            <a:r>
              <a:rPr lang="sv-SE" dirty="0" smtClean="0"/>
              <a:t>Positioning design science</a:t>
            </a:r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1176728" y="1588957"/>
            <a:ext cx="1671403" cy="4946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1208387" y="1651629"/>
            <a:ext cx="163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Natural</a:t>
            </a:r>
            <a:r>
              <a:rPr lang="sv-SE" dirty="0" smtClean="0"/>
              <a:t> Science</a:t>
            </a:r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3105462" y="1588957"/>
            <a:ext cx="1671403" cy="4946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Box 7"/>
          <p:cNvSpPr txBox="1"/>
          <p:nvPr/>
        </p:nvSpPr>
        <p:spPr>
          <a:xfrm>
            <a:off x="3137121" y="1651629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Social Science</a:t>
            </a:r>
            <a:endParaRPr lang="sv-SE" dirty="0"/>
          </a:p>
        </p:txBody>
      </p:sp>
      <p:sp>
        <p:nvSpPr>
          <p:cNvPr id="9" name="Rectangle 8"/>
          <p:cNvSpPr/>
          <p:nvPr/>
        </p:nvSpPr>
        <p:spPr>
          <a:xfrm>
            <a:off x="5633798" y="1588957"/>
            <a:ext cx="1671403" cy="4946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Box 9"/>
          <p:cNvSpPr txBox="1"/>
          <p:nvPr/>
        </p:nvSpPr>
        <p:spPr>
          <a:xfrm>
            <a:off x="5665457" y="1651629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Design Science</a:t>
            </a:r>
            <a:endParaRPr lang="sv-SE" dirty="0"/>
          </a:p>
        </p:txBody>
      </p:sp>
      <p:sp>
        <p:nvSpPr>
          <p:cNvPr id="11" name="Right Brace 10"/>
          <p:cNvSpPr/>
          <p:nvPr/>
        </p:nvSpPr>
        <p:spPr>
          <a:xfrm rot="5400000">
            <a:off x="2747522" y="766325"/>
            <a:ext cx="391094" cy="366759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1823808" y="2970691"/>
            <a:ext cx="2480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sv-SE" b="1" dirty="0" err="1" smtClean="0"/>
              <a:t>Empirical</a:t>
            </a:r>
            <a:r>
              <a:rPr lang="sv-SE" b="1" dirty="0" smtClean="0"/>
              <a:t> science </a:t>
            </a:r>
            <a:r>
              <a:rPr lang="sv-SE" dirty="0" smtClean="0"/>
              <a:t>- </a:t>
            </a:r>
            <a:r>
              <a:rPr lang="fi-FI" dirty="0" err="1"/>
              <a:t>aims</a:t>
            </a:r>
            <a:r>
              <a:rPr lang="fi-FI" dirty="0"/>
              <a:t> at </a:t>
            </a:r>
            <a:r>
              <a:rPr lang="fi-FI" b="1" dirty="0" err="1"/>
              <a:t>describing</a:t>
            </a:r>
            <a:r>
              <a:rPr lang="fi-FI" b="1" dirty="0"/>
              <a:t> and </a:t>
            </a:r>
            <a:r>
              <a:rPr lang="fi-FI" b="1" dirty="0" err="1"/>
              <a:t>explaining</a:t>
            </a:r>
            <a:r>
              <a:rPr lang="fi-FI" b="1" dirty="0"/>
              <a:t>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actual</a:t>
            </a:r>
            <a:r>
              <a:rPr lang="fi-FI" b="1" dirty="0"/>
              <a:t> </a:t>
            </a:r>
            <a:r>
              <a:rPr lang="fi-FI" b="1" dirty="0" err="1"/>
              <a:t>world</a:t>
            </a:r>
            <a:r>
              <a:rPr lang="fi-FI" b="1" dirty="0"/>
              <a:t> </a:t>
            </a:r>
            <a:r>
              <a:rPr lang="fi-FI" dirty="0"/>
              <a:t>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</a:t>
            </a:r>
            <a:r>
              <a:rPr lang="fi-FI" dirty="0"/>
              <a:t> (as-is)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past</a:t>
            </a:r>
            <a:r>
              <a:rPr lang="fi-FI" dirty="0"/>
              <a:t> (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been</a:t>
            </a:r>
            <a:r>
              <a:rPr lang="fi-FI" dirty="0"/>
              <a:t>)</a:t>
            </a:r>
          </a:p>
          <a:p>
            <a:endParaRPr lang="sv-SE" dirty="0"/>
          </a:p>
        </p:txBody>
      </p:sp>
      <p:sp>
        <p:nvSpPr>
          <p:cNvPr id="13" name="TextBox 12"/>
          <p:cNvSpPr txBox="1"/>
          <p:nvPr/>
        </p:nvSpPr>
        <p:spPr>
          <a:xfrm>
            <a:off x="4956746" y="2970691"/>
            <a:ext cx="28381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1350"/>
              </a:spcBef>
            </a:pPr>
            <a:r>
              <a:rPr lang="sv-SE" b="1" dirty="0" smtClean="0"/>
              <a:t>Design science </a:t>
            </a:r>
            <a:r>
              <a:rPr lang="sv-SE" dirty="0" smtClean="0"/>
              <a:t>- </a:t>
            </a:r>
            <a:r>
              <a:rPr lang="fi-FI" dirty="0" err="1"/>
              <a:t>aims</a:t>
            </a:r>
            <a:r>
              <a:rPr lang="fi-FI" dirty="0"/>
              <a:t> </a:t>
            </a:r>
            <a:r>
              <a:rPr lang="fi-FI" dirty="0" smtClean="0"/>
              <a:t>at </a:t>
            </a:r>
            <a:r>
              <a:rPr lang="fi-FI" b="1" dirty="0" err="1" smtClean="0"/>
              <a:t>improve</a:t>
            </a:r>
            <a:r>
              <a:rPr lang="fi-FI" b="1" dirty="0" smtClean="0"/>
              <a:t> and </a:t>
            </a:r>
            <a:r>
              <a:rPr lang="fi-FI" b="1" dirty="0" err="1" smtClean="0"/>
              <a:t>change</a:t>
            </a:r>
            <a:r>
              <a:rPr lang="fi-FI" b="1" dirty="0" smtClean="0"/>
              <a:t> </a:t>
            </a:r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 err="1" smtClean="0"/>
              <a:t>world</a:t>
            </a:r>
            <a:r>
              <a:rPr lang="fi-FI" b="1" dirty="0" smtClean="0"/>
              <a:t> in </a:t>
            </a:r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 err="1" smtClean="0"/>
              <a:t>future</a:t>
            </a:r>
            <a:r>
              <a:rPr lang="fi-FI" b="1" dirty="0" smtClean="0"/>
              <a:t>  </a:t>
            </a:r>
            <a:r>
              <a:rPr lang="fi-FI" dirty="0"/>
              <a:t>(to-</a:t>
            </a:r>
            <a:r>
              <a:rPr lang="fi-FI" dirty="0" err="1"/>
              <a:t>be</a:t>
            </a:r>
            <a:r>
              <a:rPr lang="fi-FI" dirty="0"/>
              <a:t>) -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developing</a:t>
            </a:r>
            <a:r>
              <a:rPr lang="fi-FI" dirty="0"/>
              <a:t> and </a:t>
            </a:r>
            <a:r>
              <a:rPr lang="fi-FI" dirty="0" err="1"/>
              <a:t>introducing</a:t>
            </a:r>
            <a:r>
              <a:rPr lang="fi-FI" dirty="0"/>
              <a:t> </a:t>
            </a:r>
            <a:r>
              <a:rPr lang="fi-FI" b="1" dirty="0" err="1" smtClean="0"/>
              <a:t>artefacts</a:t>
            </a:r>
            <a:r>
              <a:rPr lang="fi-FI" b="1" dirty="0" smtClean="0"/>
              <a:t> </a:t>
            </a:r>
            <a:r>
              <a:rPr lang="fi-FI" dirty="0" smtClean="0"/>
              <a:t>in </a:t>
            </a:r>
            <a:r>
              <a:rPr lang="fi-FI" dirty="0" err="1" smtClean="0"/>
              <a:t>practice</a:t>
            </a:r>
            <a:endParaRPr lang="fi-FI" dirty="0"/>
          </a:p>
          <a:p>
            <a:endParaRPr lang="sv-SE" dirty="0"/>
          </a:p>
        </p:txBody>
      </p:sp>
      <p:sp>
        <p:nvSpPr>
          <p:cNvPr id="18" name="Right Brace 17"/>
          <p:cNvSpPr/>
          <p:nvPr/>
        </p:nvSpPr>
        <p:spPr>
          <a:xfrm rot="5400000">
            <a:off x="6313551" y="1815223"/>
            <a:ext cx="343163" cy="151279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9689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Evaluate</a:t>
            </a:r>
            <a:r>
              <a:rPr lang="sv-SE" dirty="0" smtClean="0"/>
              <a:t> </a:t>
            </a:r>
            <a:r>
              <a:rPr lang="sv-SE" dirty="0" err="1" smtClean="0"/>
              <a:t>artefact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275533"/>
            <a:ext cx="7867906" cy="3603827"/>
          </a:xfrm>
        </p:spPr>
        <p:txBody>
          <a:bodyPr>
            <a:normAutofit fontScale="62500" lnSpcReduction="20000"/>
          </a:bodyPr>
          <a:lstStyle/>
          <a:p>
            <a:r>
              <a:rPr lang="en-US" b="1" i="1" dirty="0"/>
              <a:t>Ex ante evaluation</a:t>
            </a:r>
            <a:r>
              <a:rPr lang="en-US" b="1" dirty="0"/>
              <a:t> </a:t>
            </a:r>
            <a:r>
              <a:rPr lang="en-US" dirty="0" smtClean="0"/>
              <a:t>- means </a:t>
            </a:r>
            <a:r>
              <a:rPr lang="en-US" dirty="0"/>
              <a:t>that the artefact is evaluated without being used or even being fully </a:t>
            </a:r>
            <a:r>
              <a:rPr lang="en-US" dirty="0" smtClean="0"/>
              <a:t>developed</a:t>
            </a:r>
          </a:p>
          <a:p>
            <a:pPr lvl="1">
              <a:lnSpc>
                <a:spcPct val="170000"/>
              </a:lnSpc>
              <a:spcBef>
                <a:spcPts val="1200"/>
              </a:spcBef>
            </a:pPr>
            <a:r>
              <a:rPr lang="en-US" sz="2200" dirty="0"/>
              <a:t>For example, an ex ante evaluation of a </a:t>
            </a:r>
            <a:r>
              <a:rPr lang="en-US" sz="2200" b="1" dirty="0"/>
              <a:t>new collaborative editor </a:t>
            </a:r>
            <a:r>
              <a:rPr lang="en-US" sz="2200" b="1" dirty="0" smtClean="0"/>
              <a:t>software </a:t>
            </a:r>
            <a:r>
              <a:rPr lang="en-US" sz="2200" dirty="0" smtClean="0"/>
              <a:t>(like Google docs) can </a:t>
            </a:r>
            <a:r>
              <a:rPr lang="en-US" sz="2200" dirty="0"/>
              <a:t>be carried out by </a:t>
            </a:r>
            <a:r>
              <a:rPr lang="en-US" sz="2200" b="1" dirty="0"/>
              <a:t>interviewing a number of experts </a:t>
            </a:r>
            <a:r>
              <a:rPr lang="en-US" sz="2200" dirty="0"/>
              <a:t>on word processing and social software, based on a specification and early prototype of the editor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b="1" i="1" dirty="0"/>
              <a:t>E</a:t>
            </a:r>
            <a:r>
              <a:rPr lang="en-US" b="1" i="1" dirty="0" smtClean="0"/>
              <a:t>x </a:t>
            </a:r>
            <a:r>
              <a:rPr lang="en-US" b="1" i="1" dirty="0"/>
              <a:t>post evaluation</a:t>
            </a:r>
            <a:r>
              <a:rPr lang="en-US" b="1" dirty="0"/>
              <a:t> </a:t>
            </a:r>
            <a:r>
              <a:rPr lang="en-US" dirty="0" smtClean="0"/>
              <a:t>- requires </a:t>
            </a:r>
            <a:r>
              <a:rPr lang="en-US" dirty="0"/>
              <a:t>the artefact to be employed. </a:t>
            </a:r>
            <a:endParaRPr lang="en-US" dirty="0" smtClean="0"/>
          </a:p>
          <a:p>
            <a:pPr lvl="1">
              <a:lnSpc>
                <a:spcPct val="170000"/>
              </a:lnSpc>
              <a:spcBef>
                <a:spcPts val="1200"/>
              </a:spcBef>
            </a:pPr>
            <a:r>
              <a:rPr lang="en-US" sz="2200" dirty="0"/>
              <a:t>An ex post evaluation can be done by </a:t>
            </a:r>
            <a:r>
              <a:rPr lang="en-US" sz="2200" b="1" dirty="0"/>
              <a:t>implementing the </a:t>
            </a:r>
            <a:r>
              <a:rPr lang="en-US" sz="2200" b="1" dirty="0" smtClean="0"/>
              <a:t>collaborative editor software in </a:t>
            </a:r>
            <a:r>
              <a:rPr lang="en-US" sz="2200" b="1" dirty="0"/>
              <a:t>an organization and observing the use of it</a:t>
            </a:r>
            <a:r>
              <a:rPr lang="en-US" sz="2200" dirty="0"/>
              <a:t>.</a:t>
            </a:r>
            <a:endParaRPr lang="sv-SE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7030387" y="4725471"/>
            <a:ext cx="184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(</a:t>
            </a:r>
            <a:r>
              <a:rPr lang="sv-SE" sz="1400" dirty="0" err="1" smtClean="0"/>
              <a:t>Pries-Heje</a:t>
            </a:r>
            <a:r>
              <a:rPr lang="sv-SE" sz="1400" dirty="0" smtClean="0"/>
              <a:t> et al, 2008)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447170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Evaluate</a:t>
            </a:r>
            <a:r>
              <a:rPr lang="sv-SE" dirty="0" smtClean="0"/>
              <a:t> </a:t>
            </a:r>
            <a:r>
              <a:rPr lang="sv-SE" dirty="0" err="1" smtClean="0"/>
              <a:t>artefact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275533"/>
            <a:ext cx="7867906" cy="3603827"/>
          </a:xfrm>
        </p:spPr>
        <p:txBody>
          <a:bodyPr>
            <a:normAutofit/>
          </a:bodyPr>
          <a:lstStyle/>
          <a:p>
            <a:r>
              <a:rPr lang="en-US" sz="1600" dirty="0" smtClean="0"/>
              <a:t>Evaluate</a:t>
            </a:r>
            <a:r>
              <a:rPr lang="en-US" sz="1600" dirty="0"/>
              <a:t> </a:t>
            </a:r>
            <a:r>
              <a:rPr lang="en-US" sz="1600" dirty="0" smtClean="0"/>
              <a:t>how the artefact </a:t>
            </a:r>
            <a:r>
              <a:rPr lang="en-US" sz="1600" b="1" dirty="0" smtClean="0"/>
              <a:t>fulfills each requirement</a:t>
            </a:r>
            <a:r>
              <a:rPr lang="en-US" sz="1600" dirty="0" smtClean="0"/>
              <a:t>, for example in form of strengths/benefits, weaknesses/drawbacks, and also suggested improvement</a:t>
            </a:r>
          </a:p>
          <a:p>
            <a:r>
              <a:rPr lang="en-US" sz="1600" dirty="0" smtClean="0"/>
              <a:t>Evaluate </a:t>
            </a:r>
            <a:r>
              <a:rPr lang="en-US" sz="1600" dirty="0"/>
              <a:t>how the artefact </a:t>
            </a:r>
            <a:r>
              <a:rPr lang="en-US" sz="1600" b="1" dirty="0" smtClean="0"/>
              <a:t>addresses the overall practical problems</a:t>
            </a:r>
            <a:r>
              <a:rPr lang="en-US" sz="1600" dirty="0" smtClean="0"/>
              <a:t>, for </a:t>
            </a:r>
            <a:r>
              <a:rPr lang="en-US" sz="1600" dirty="0"/>
              <a:t>example in form of strengths/benefits, weaknesses/drawbacks and suggested improvement</a:t>
            </a:r>
          </a:p>
          <a:p>
            <a:pPr marL="0" indent="0">
              <a:buNone/>
            </a:pPr>
            <a:endParaRPr lang="en-US" sz="1600" dirty="0"/>
          </a:p>
          <a:p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893154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60874" y="30736"/>
            <a:ext cx="1352645" cy="11758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99" y="627534"/>
            <a:ext cx="8106111" cy="596700"/>
          </a:xfrm>
        </p:spPr>
        <p:txBody>
          <a:bodyPr/>
          <a:lstStyle/>
          <a:p>
            <a:r>
              <a:rPr lang="sv-SE" dirty="0" err="1"/>
              <a:t>Evaluate</a:t>
            </a:r>
            <a:r>
              <a:rPr lang="sv-SE" dirty="0"/>
              <a:t> </a:t>
            </a:r>
            <a:r>
              <a:rPr lang="sv-SE" dirty="0" err="1" smtClean="0"/>
              <a:t>artefact</a:t>
            </a:r>
            <a:r>
              <a:rPr lang="sv-SE" dirty="0" smtClean="0"/>
              <a:t>: </a:t>
            </a:r>
            <a:r>
              <a:rPr lang="sv-SE" dirty="0" err="1" smtClean="0"/>
              <a:t>Informed</a:t>
            </a:r>
            <a:r>
              <a:rPr lang="sv-SE" dirty="0" smtClean="0"/>
              <a:t> argument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275533"/>
            <a:ext cx="7314655" cy="3603827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Informed argument </a:t>
            </a:r>
            <a:r>
              <a:rPr lang="en-US" sz="1600" dirty="0" smtClean="0"/>
              <a:t>- is an </a:t>
            </a:r>
            <a:r>
              <a:rPr lang="en-US" sz="1600" b="1" dirty="0" smtClean="0"/>
              <a:t>evaluation “method” </a:t>
            </a:r>
            <a:r>
              <a:rPr lang="en-US" sz="1600" dirty="0" smtClean="0"/>
              <a:t>presented </a:t>
            </a:r>
            <a:r>
              <a:rPr lang="en-US" sz="1600" dirty="0"/>
              <a:t>in </a:t>
            </a:r>
            <a:r>
              <a:rPr lang="en-US" sz="1600" dirty="0" err="1"/>
              <a:t>Hevner</a:t>
            </a:r>
            <a:r>
              <a:rPr lang="en-US" sz="1600" dirty="0"/>
              <a:t> et al. (2004). </a:t>
            </a:r>
            <a:endParaRPr lang="en-US" sz="1600" dirty="0" smtClean="0"/>
          </a:p>
          <a:p>
            <a:r>
              <a:rPr lang="en-US" sz="1600" b="1" dirty="0" smtClean="0"/>
              <a:t>Informed argument </a:t>
            </a:r>
            <a:r>
              <a:rPr lang="en-US" sz="1600" dirty="0" smtClean="0"/>
              <a:t>- is </a:t>
            </a:r>
            <a:r>
              <a:rPr lang="en-US" sz="1600" dirty="0"/>
              <a:t>a </a:t>
            </a:r>
            <a:r>
              <a:rPr lang="en-US" sz="1600" b="1" dirty="0"/>
              <a:t>lightweight </a:t>
            </a:r>
            <a:r>
              <a:rPr lang="en-US" sz="1600" b="1" dirty="0" smtClean="0"/>
              <a:t>evaluation method </a:t>
            </a:r>
            <a:r>
              <a:rPr lang="en-US" sz="1600" dirty="0" smtClean="0"/>
              <a:t>where </a:t>
            </a:r>
            <a:r>
              <a:rPr lang="en-US" sz="1600" dirty="0"/>
              <a:t>the </a:t>
            </a:r>
            <a:r>
              <a:rPr lang="en-US" sz="1600" b="1" dirty="0"/>
              <a:t>researchers who developed an artefact discuss its benefits and </a:t>
            </a:r>
            <a:r>
              <a:rPr lang="en-US" sz="1600" b="1" dirty="0" smtClean="0"/>
              <a:t>drawbacks</a:t>
            </a:r>
            <a:r>
              <a:rPr lang="en-US" sz="1600" dirty="0"/>
              <a:t>, and by </a:t>
            </a:r>
            <a:r>
              <a:rPr lang="en-US" sz="1600" dirty="0" smtClean="0"/>
              <a:t>this argumentation </a:t>
            </a:r>
            <a:r>
              <a:rPr lang="en-US" sz="1600" dirty="0"/>
              <a:t>show that it </a:t>
            </a:r>
            <a:r>
              <a:rPr lang="en-US" sz="1600" dirty="0" smtClean="0"/>
              <a:t>does (or does not) </a:t>
            </a:r>
            <a:r>
              <a:rPr lang="en-US" sz="1600" dirty="0"/>
              <a:t>fulfil the defined requirements. </a:t>
            </a:r>
          </a:p>
          <a:p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2893455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1080" y="1555550"/>
            <a:ext cx="960120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8" name="Rectangle 7"/>
          <p:cNvSpPr/>
          <p:nvPr/>
        </p:nvSpPr>
        <p:spPr>
          <a:xfrm>
            <a:off x="2552700" y="2104189"/>
            <a:ext cx="960120" cy="9667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9" name="Rectangle 8"/>
          <p:cNvSpPr/>
          <p:nvPr/>
        </p:nvSpPr>
        <p:spPr>
          <a:xfrm>
            <a:off x="4084320" y="2652830"/>
            <a:ext cx="96012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10" name="Rectangle 9"/>
          <p:cNvSpPr/>
          <p:nvPr/>
        </p:nvSpPr>
        <p:spPr>
          <a:xfrm>
            <a:off x="5600700" y="3231950"/>
            <a:ext cx="960120" cy="7136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11" name="Rectangle 10"/>
          <p:cNvSpPr/>
          <p:nvPr/>
        </p:nvSpPr>
        <p:spPr>
          <a:xfrm>
            <a:off x="7117080" y="3780590"/>
            <a:ext cx="960120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cxnSp>
        <p:nvCxnSpPr>
          <p:cNvPr id="13" name="Elbow Connector 12"/>
          <p:cNvCxnSpPr/>
          <p:nvPr/>
        </p:nvCxnSpPr>
        <p:spPr>
          <a:xfrm>
            <a:off x="1981200" y="1666095"/>
            <a:ext cx="571500" cy="6934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3482340" y="2370890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5059680" y="2942390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6576060" y="3365355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65760" y="1829870"/>
            <a:ext cx="6553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8092440" y="4039669"/>
            <a:ext cx="6553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657989" y="2078398"/>
            <a:ext cx="1150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Define require-</a:t>
            </a:r>
          </a:p>
          <a:p>
            <a:r>
              <a:rPr lang="en-US" sz="1500" dirty="0" err="1"/>
              <a:t>ments</a:t>
            </a:r>
            <a:r>
              <a:rPr lang="en-US" sz="1500" dirty="0"/>
              <a:t> on artefact</a:t>
            </a:r>
            <a:endParaRPr lang="sv-SE" sz="1500" dirty="0"/>
          </a:p>
        </p:txBody>
      </p:sp>
      <p:sp>
        <p:nvSpPr>
          <p:cNvPr id="59" name="TextBox 58"/>
          <p:cNvSpPr txBox="1"/>
          <p:nvPr/>
        </p:nvSpPr>
        <p:spPr>
          <a:xfrm>
            <a:off x="1058624" y="1576923"/>
            <a:ext cx="1158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Explicate</a:t>
            </a:r>
          </a:p>
          <a:p>
            <a:r>
              <a:rPr lang="sv-SE" sz="1500" dirty="0"/>
              <a:t>problem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069268" y="2628662"/>
            <a:ext cx="11582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Design and develop artefact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691397" y="3200685"/>
            <a:ext cx="9296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Demon-</a:t>
            </a:r>
          </a:p>
          <a:p>
            <a:r>
              <a:rPr lang="sv-SE" sz="1500" dirty="0"/>
              <a:t>strate artefact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216141" y="3814002"/>
            <a:ext cx="1158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Evaluate artefact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01928" y="1552870"/>
            <a:ext cx="926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Initial problem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33661" y="1615909"/>
            <a:ext cx="12147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Explicated problem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488201" y="2357179"/>
            <a:ext cx="13899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Requirements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058176" y="2929563"/>
            <a:ext cx="12147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Artefact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548367" y="3310033"/>
            <a:ext cx="13132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Demonstrated artefact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077199" y="3791141"/>
            <a:ext cx="1036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Evaluated artefact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sv-SE" dirty="0" smtClean="0"/>
              <a:t>A design science framework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88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design science framework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999" y="1275534"/>
            <a:ext cx="7552861" cy="3867966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IMPORTANT: </a:t>
            </a:r>
            <a:r>
              <a:rPr lang="en-US" sz="1600" dirty="0" smtClean="0"/>
              <a:t>The design science framework </a:t>
            </a:r>
            <a:r>
              <a:rPr lang="en-US" sz="1600" b="1" dirty="0" smtClean="0"/>
              <a:t>supports presentations of the research methodology: it presents the result of each activity. </a:t>
            </a:r>
          </a:p>
          <a:p>
            <a:r>
              <a:rPr lang="en-US" sz="1600" dirty="0" smtClean="0"/>
              <a:t>However, the design science framework is </a:t>
            </a:r>
            <a:r>
              <a:rPr lang="en-US" sz="1600" b="1" dirty="0" smtClean="0"/>
              <a:t>NOT a description of how the research has been carried out</a:t>
            </a:r>
            <a:r>
              <a:rPr lang="en-US" dirty="0" smtClean="0"/>
              <a:t>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71025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design science framework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999" y="1275534"/>
            <a:ext cx="7552861" cy="3867966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The actual design science research </a:t>
            </a:r>
            <a:r>
              <a:rPr lang="en-US" sz="1600" b="1" dirty="0" smtClean="0"/>
              <a:t>can be carried out in different ways</a:t>
            </a:r>
            <a:r>
              <a:rPr lang="en-US" sz="1600" dirty="0" smtClean="0"/>
              <a:t>, for example: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en-US" sz="1400" dirty="0"/>
              <a:t>o</a:t>
            </a:r>
            <a:r>
              <a:rPr lang="en-US" sz="1400" dirty="0" smtClean="0"/>
              <a:t>ften a design </a:t>
            </a:r>
            <a:r>
              <a:rPr lang="en-US" sz="1400" dirty="0"/>
              <a:t>science research </a:t>
            </a:r>
            <a:r>
              <a:rPr lang="en-US" sz="1400" dirty="0" smtClean="0"/>
              <a:t>project is carried out </a:t>
            </a:r>
            <a:r>
              <a:rPr lang="en-US" sz="1400" b="1" dirty="0" smtClean="0"/>
              <a:t>using several iterations of design and evaluation </a:t>
            </a:r>
            <a:r>
              <a:rPr lang="en-US" sz="1400" dirty="0" smtClean="0"/>
              <a:t>(as in agile software development methods). </a:t>
            </a:r>
            <a:r>
              <a:rPr lang="en-US" sz="1400" b="1" dirty="0" smtClean="0"/>
              <a:t>This is not explicitly showed in the framework. </a:t>
            </a:r>
            <a:r>
              <a:rPr lang="en-US" sz="1400" dirty="0" smtClean="0"/>
              <a:t>The framework just present the result of each activity when the research project has been finished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en-US" sz="1400" dirty="0" smtClean="0"/>
              <a:t>the developed artefact </a:t>
            </a:r>
            <a:r>
              <a:rPr lang="en-US" sz="1400" b="1" dirty="0" smtClean="0"/>
              <a:t>may solve another problem than the first expected</a:t>
            </a:r>
            <a:r>
              <a:rPr lang="en-US" sz="1400" dirty="0" smtClean="0"/>
              <a:t>, therefore the original problem statement (and probably also the requirements) need to be changed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10826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15" y="596798"/>
            <a:ext cx="6850800" cy="596700"/>
          </a:xfrm>
        </p:spPr>
        <p:txBody>
          <a:bodyPr/>
          <a:lstStyle/>
          <a:p>
            <a:r>
              <a:rPr lang="sv-SE" dirty="0" smtClean="0"/>
              <a:t>Peffer et al (2007) 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22" y="1268016"/>
            <a:ext cx="6953280" cy="32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84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7760874" y="30736"/>
            <a:ext cx="1352645" cy="11758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021080" y="1111229"/>
            <a:ext cx="960120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8" name="Rectangle 7"/>
          <p:cNvSpPr/>
          <p:nvPr/>
        </p:nvSpPr>
        <p:spPr>
          <a:xfrm>
            <a:off x="2552700" y="1659868"/>
            <a:ext cx="960120" cy="9667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9" name="Rectangle 8"/>
          <p:cNvSpPr/>
          <p:nvPr/>
        </p:nvSpPr>
        <p:spPr>
          <a:xfrm>
            <a:off x="4084320" y="2208509"/>
            <a:ext cx="96012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10" name="Rectangle 9"/>
          <p:cNvSpPr/>
          <p:nvPr/>
        </p:nvSpPr>
        <p:spPr>
          <a:xfrm>
            <a:off x="5600700" y="2787629"/>
            <a:ext cx="960120" cy="7136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11" name="Rectangle 10"/>
          <p:cNvSpPr/>
          <p:nvPr/>
        </p:nvSpPr>
        <p:spPr>
          <a:xfrm>
            <a:off x="7117080" y="3336269"/>
            <a:ext cx="960120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cxnSp>
        <p:nvCxnSpPr>
          <p:cNvPr id="13" name="Elbow Connector 12"/>
          <p:cNvCxnSpPr/>
          <p:nvPr/>
        </p:nvCxnSpPr>
        <p:spPr>
          <a:xfrm>
            <a:off x="1981200" y="1221774"/>
            <a:ext cx="571500" cy="6934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3482340" y="1926569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5059680" y="2498069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6576060" y="2921034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501140" y="349229"/>
            <a:ext cx="0" cy="7620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032760" y="349229"/>
            <a:ext cx="0" cy="130302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26280" y="364470"/>
            <a:ext cx="0" cy="184403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080760" y="349229"/>
            <a:ext cx="0" cy="24384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849712" y="333989"/>
            <a:ext cx="0" cy="298704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65760" y="1385549"/>
            <a:ext cx="6553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8092440" y="3595348"/>
            <a:ext cx="6553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657989" y="1634077"/>
            <a:ext cx="1150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Define require-</a:t>
            </a:r>
          </a:p>
          <a:p>
            <a:r>
              <a:rPr lang="en-US" sz="1500" dirty="0" err="1"/>
              <a:t>ments</a:t>
            </a:r>
            <a:r>
              <a:rPr lang="en-US" sz="1500" dirty="0"/>
              <a:t> on artefact</a:t>
            </a:r>
            <a:endParaRPr lang="sv-SE" sz="1500" dirty="0"/>
          </a:p>
        </p:txBody>
      </p:sp>
      <p:sp>
        <p:nvSpPr>
          <p:cNvPr id="59" name="TextBox 58"/>
          <p:cNvSpPr txBox="1"/>
          <p:nvPr/>
        </p:nvSpPr>
        <p:spPr>
          <a:xfrm>
            <a:off x="1058624" y="1132602"/>
            <a:ext cx="1158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Explicate</a:t>
            </a:r>
          </a:p>
          <a:p>
            <a:r>
              <a:rPr lang="sv-SE" sz="1500" dirty="0"/>
              <a:t>problem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069268" y="2184341"/>
            <a:ext cx="11582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Design and develop artefact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691397" y="2756364"/>
            <a:ext cx="9296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Demon-</a:t>
            </a:r>
          </a:p>
          <a:p>
            <a:r>
              <a:rPr lang="sv-SE" sz="1500" dirty="0"/>
              <a:t>strate artefact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216141" y="3369681"/>
            <a:ext cx="1158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Evaluate artefact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01928" y="1108549"/>
            <a:ext cx="926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Initial problem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33661" y="1171588"/>
            <a:ext cx="12147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Explicated problem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488202" y="1912858"/>
            <a:ext cx="15490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Requirements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058176" y="2485242"/>
            <a:ext cx="12147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Artefact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548367" y="2865712"/>
            <a:ext cx="13132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Demonstrated artefact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077199" y="3346820"/>
            <a:ext cx="1036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Evaluated artefact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01929" y="2006"/>
            <a:ext cx="8722044" cy="349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50" dirty="0"/>
              <a:t>Research strategies and methods</a:t>
            </a:r>
          </a:p>
        </p:txBody>
      </p:sp>
    </p:spTree>
    <p:extLst>
      <p:ext uri="{BB962C8B-B14F-4D97-AF65-F5344CB8AC3E}">
        <p14:creationId xmlns:p14="http://schemas.microsoft.com/office/powerpoint/2010/main" val="24047408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Research </a:t>
            </a:r>
            <a:r>
              <a:rPr lang="sv-SE" dirty="0" err="1" smtClean="0"/>
              <a:t>methods</a:t>
            </a:r>
            <a:endParaRPr lang="sv-SE" dirty="0"/>
          </a:p>
        </p:txBody>
      </p:sp>
      <p:sp>
        <p:nvSpPr>
          <p:cNvPr id="4" name="Rectangle 3"/>
          <p:cNvSpPr/>
          <p:nvPr/>
        </p:nvSpPr>
        <p:spPr>
          <a:xfrm>
            <a:off x="3465499" y="1523804"/>
            <a:ext cx="1037344" cy="48409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3550022" y="1473463"/>
            <a:ext cx="1106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Research </a:t>
            </a:r>
            <a:r>
              <a:rPr lang="sv-SE" sz="1600" dirty="0" err="1" smtClean="0"/>
              <a:t>strategy</a:t>
            </a:r>
            <a:endParaRPr lang="sv-SE" sz="1600" dirty="0"/>
          </a:p>
        </p:txBody>
      </p:sp>
      <p:sp>
        <p:nvSpPr>
          <p:cNvPr id="8" name="Rectangle 7"/>
          <p:cNvSpPr/>
          <p:nvPr/>
        </p:nvSpPr>
        <p:spPr>
          <a:xfrm>
            <a:off x="3465499" y="2413073"/>
            <a:ext cx="1037344" cy="48409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3550022" y="2362732"/>
            <a:ext cx="1106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Research </a:t>
            </a:r>
            <a:r>
              <a:rPr lang="sv-SE" sz="1600" dirty="0" err="1" smtClean="0"/>
              <a:t>Method</a:t>
            </a:r>
            <a:endParaRPr lang="sv-SE" sz="1600" dirty="0"/>
          </a:p>
        </p:txBody>
      </p:sp>
      <p:sp>
        <p:nvSpPr>
          <p:cNvPr id="10" name="Rectangle 9"/>
          <p:cNvSpPr/>
          <p:nvPr/>
        </p:nvSpPr>
        <p:spPr>
          <a:xfrm>
            <a:off x="1766046" y="3400668"/>
            <a:ext cx="1515034" cy="48409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1766046" y="3327365"/>
            <a:ext cx="1430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Data </a:t>
            </a:r>
            <a:r>
              <a:rPr lang="sv-SE" sz="1600" dirty="0" err="1" smtClean="0"/>
              <a:t>collection</a:t>
            </a:r>
            <a:r>
              <a:rPr lang="sv-SE" sz="1600" dirty="0" smtClean="0"/>
              <a:t> </a:t>
            </a:r>
            <a:r>
              <a:rPr lang="sv-SE" sz="1600" dirty="0" err="1" smtClean="0"/>
              <a:t>method</a:t>
            </a:r>
            <a:endParaRPr lang="sv-SE" sz="1600" dirty="0"/>
          </a:p>
        </p:txBody>
      </p:sp>
      <p:sp>
        <p:nvSpPr>
          <p:cNvPr id="12" name="Rectangle 11"/>
          <p:cNvSpPr/>
          <p:nvPr/>
        </p:nvSpPr>
        <p:spPr>
          <a:xfrm>
            <a:off x="4746170" y="3400668"/>
            <a:ext cx="1515034" cy="48409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4746170" y="3327365"/>
            <a:ext cx="1430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Data </a:t>
            </a:r>
            <a:r>
              <a:rPr lang="sv-SE" sz="1600" dirty="0" err="1" smtClean="0"/>
              <a:t>analysis</a:t>
            </a:r>
            <a:r>
              <a:rPr lang="sv-SE" sz="1600" dirty="0" smtClean="0"/>
              <a:t> </a:t>
            </a:r>
            <a:r>
              <a:rPr lang="sv-SE" sz="1600" dirty="0" err="1" smtClean="0"/>
              <a:t>method</a:t>
            </a:r>
            <a:endParaRPr lang="sv-SE" sz="1600" dirty="0"/>
          </a:p>
        </p:txBody>
      </p:sp>
      <p:sp>
        <p:nvSpPr>
          <p:cNvPr id="14" name="Rectangle 13"/>
          <p:cNvSpPr/>
          <p:nvPr/>
        </p:nvSpPr>
        <p:spPr>
          <a:xfrm>
            <a:off x="3793348" y="4446778"/>
            <a:ext cx="1515034" cy="48409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Box 14"/>
          <p:cNvSpPr txBox="1"/>
          <p:nvPr/>
        </p:nvSpPr>
        <p:spPr>
          <a:xfrm>
            <a:off x="3813035" y="4366581"/>
            <a:ext cx="165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err="1" smtClean="0"/>
              <a:t>Qualitative</a:t>
            </a:r>
            <a:r>
              <a:rPr lang="sv-SE" sz="1600" dirty="0" smtClean="0"/>
              <a:t> </a:t>
            </a:r>
            <a:r>
              <a:rPr lang="sv-SE" sz="1600" dirty="0" err="1" smtClean="0"/>
              <a:t>analysis</a:t>
            </a:r>
            <a:r>
              <a:rPr lang="sv-SE" sz="1600" dirty="0" smtClean="0"/>
              <a:t> </a:t>
            </a:r>
            <a:r>
              <a:rPr lang="sv-SE" sz="1600" dirty="0" err="1" smtClean="0"/>
              <a:t>method</a:t>
            </a:r>
            <a:endParaRPr lang="sv-SE" sz="1600" dirty="0"/>
          </a:p>
        </p:txBody>
      </p:sp>
      <p:sp>
        <p:nvSpPr>
          <p:cNvPr id="16" name="Rectangle 15"/>
          <p:cNvSpPr/>
          <p:nvPr/>
        </p:nvSpPr>
        <p:spPr>
          <a:xfrm>
            <a:off x="5834415" y="4424792"/>
            <a:ext cx="1515034" cy="48409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Box 16"/>
          <p:cNvSpPr txBox="1"/>
          <p:nvPr/>
        </p:nvSpPr>
        <p:spPr>
          <a:xfrm>
            <a:off x="5834415" y="4346197"/>
            <a:ext cx="1734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err="1" smtClean="0"/>
              <a:t>Quantitative</a:t>
            </a:r>
            <a:r>
              <a:rPr lang="sv-SE" sz="1600" dirty="0" smtClean="0"/>
              <a:t> </a:t>
            </a:r>
            <a:r>
              <a:rPr lang="sv-SE" sz="1600" dirty="0" err="1" smtClean="0"/>
              <a:t>analysis</a:t>
            </a:r>
            <a:r>
              <a:rPr lang="sv-SE" sz="1600" dirty="0" smtClean="0"/>
              <a:t> </a:t>
            </a:r>
            <a:r>
              <a:rPr lang="sv-SE" sz="1600" dirty="0" err="1" smtClean="0"/>
              <a:t>method</a:t>
            </a:r>
            <a:endParaRPr lang="sv-SE" sz="1600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481301" y="3188873"/>
            <a:ext cx="0" cy="2117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461425" y="3188872"/>
            <a:ext cx="0" cy="2117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81301" y="3188873"/>
            <a:ext cx="29801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983530" y="2897167"/>
            <a:ext cx="0" cy="2917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Isosceles Triangle 27"/>
          <p:cNvSpPr/>
          <p:nvPr/>
        </p:nvSpPr>
        <p:spPr>
          <a:xfrm>
            <a:off x="3845857" y="2890181"/>
            <a:ext cx="275345" cy="130629"/>
          </a:xfrm>
          <a:prstGeom prst="triangl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564315" y="4227197"/>
            <a:ext cx="0" cy="2117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609541" y="4240299"/>
            <a:ext cx="0" cy="2117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564315" y="4219410"/>
            <a:ext cx="2045226" cy="15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480630" y="3948595"/>
            <a:ext cx="0" cy="2917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Isosceles Triangle 32"/>
          <p:cNvSpPr/>
          <p:nvPr/>
        </p:nvSpPr>
        <p:spPr>
          <a:xfrm>
            <a:off x="5342957" y="3941609"/>
            <a:ext cx="275345" cy="130629"/>
          </a:xfrm>
          <a:prstGeom prst="triangl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3984171" y="2001584"/>
            <a:ext cx="0" cy="4114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835292" y="1335923"/>
            <a:ext cx="125226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/>
              <a:t>Case </a:t>
            </a:r>
            <a:r>
              <a:rPr lang="sv-SE" sz="1100" dirty="0" err="1" smtClean="0"/>
              <a:t>Study</a:t>
            </a:r>
            <a:endParaRPr lang="sv-SE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/>
              <a:t>Survey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/>
              <a:t>Action research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/>
              <a:t>Experiment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/>
              <a:t>…</a:t>
            </a:r>
            <a:endParaRPr lang="sv-SE" sz="1100" dirty="0"/>
          </a:p>
        </p:txBody>
      </p:sp>
      <p:sp>
        <p:nvSpPr>
          <p:cNvPr id="39" name="Left Brace 38"/>
          <p:cNvSpPr/>
          <p:nvPr/>
        </p:nvSpPr>
        <p:spPr>
          <a:xfrm>
            <a:off x="4741046" y="1327467"/>
            <a:ext cx="94246" cy="88553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TextBox 39"/>
          <p:cNvSpPr txBox="1"/>
          <p:nvPr/>
        </p:nvSpPr>
        <p:spPr>
          <a:xfrm>
            <a:off x="386773" y="3200979"/>
            <a:ext cx="11705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err="1" smtClean="0"/>
              <a:t>Questionnaire</a:t>
            </a:r>
            <a:endParaRPr lang="sv-SE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err="1" smtClean="0"/>
              <a:t>Interview</a:t>
            </a:r>
            <a:endParaRPr lang="sv-SE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/>
              <a:t>Observation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/>
              <a:t>…</a:t>
            </a:r>
            <a:endParaRPr lang="sv-SE" sz="1100" dirty="0"/>
          </a:p>
        </p:txBody>
      </p:sp>
      <p:sp>
        <p:nvSpPr>
          <p:cNvPr id="41" name="Right Brace 40"/>
          <p:cNvSpPr/>
          <p:nvPr/>
        </p:nvSpPr>
        <p:spPr>
          <a:xfrm>
            <a:off x="1490705" y="3200978"/>
            <a:ext cx="196580" cy="74831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TextBox 41"/>
          <p:cNvSpPr txBox="1"/>
          <p:nvPr/>
        </p:nvSpPr>
        <p:spPr>
          <a:xfrm>
            <a:off x="2199254" y="4443524"/>
            <a:ext cx="13949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err="1" smtClean="0"/>
              <a:t>Content</a:t>
            </a:r>
            <a:r>
              <a:rPr lang="sv-SE" sz="1100" dirty="0" smtClean="0"/>
              <a:t> </a:t>
            </a:r>
            <a:r>
              <a:rPr lang="sv-SE" sz="1100" dirty="0" err="1" smtClean="0"/>
              <a:t>analysis</a:t>
            </a:r>
            <a:endParaRPr lang="sv-SE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err="1" smtClean="0"/>
              <a:t>Discource</a:t>
            </a:r>
            <a:r>
              <a:rPr lang="sv-SE" sz="1100" dirty="0" smtClean="0"/>
              <a:t> </a:t>
            </a:r>
            <a:r>
              <a:rPr lang="sv-SE" sz="1100" dirty="0" err="1" smtClean="0"/>
              <a:t>analysis</a:t>
            </a:r>
            <a:endParaRPr lang="sv-SE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/>
              <a:t>…</a:t>
            </a:r>
          </a:p>
        </p:txBody>
      </p:sp>
      <p:sp>
        <p:nvSpPr>
          <p:cNvPr id="43" name="Right Brace 42"/>
          <p:cNvSpPr/>
          <p:nvPr/>
        </p:nvSpPr>
        <p:spPr>
          <a:xfrm>
            <a:off x="3526413" y="4366581"/>
            <a:ext cx="195217" cy="61768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TextBox 43"/>
          <p:cNvSpPr txBox="1"/>
          <p:nvPr/>
        </p:nvSpPr>
        <p:spPr>
          <a:xfrm>
            <a:off x="7486366" y="4391778"/>
            <a:ext cx="14430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err="1" smtClean="0"/>
              <a:t>Statistical</a:t>
            </a:r>
            <a:r>
              <a:rPr lang="sv-SE" sz="1100" dirty="0" smtClean="0"/>
              <a:t> </a:t>
            </a:r>
            <a:r>
              <a:rPr lang="sv-SE" sz="1100" dirty="0" err="1" smtClean="0"/>
              <a:t>methods</a:t>
            </a:r>
            <a:endParaRPr lang="sv-SE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/>
              <a:t>…</a:t>
            </a:r>
          </a:p>
        </p:txBody>
      </p:sp>
      <p:sp>
        <p:nvSpPr>
          <p:cNvPr id="45" name="Left Brace 44"/>
          <p:cNvSpPr/>
          <p:nvPr/>
        </p:nvSpPr>
        <p:spPr>
          <a:xfrm>
            <a:off x="7438193" y="4331873"/>
            <a:ext cx="157077" cy="58921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TextBox 50"/>
          <p:cNvSpPr txBox="1"/>
          <p:nvPr/>
        </p:nvSpPr>
        <p:spPr>
          <a:xfrm>
            <a:off x="3439857" y="1993682"/>
            <a:ext cx="615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 err="1" smtClean="0"/>
              <a:t>govern</a:t>
            </a:r>
            <a:endParaRPr lang="sv-SE" sz="1200" i="1" dirty="0"/>
          </a:p>
        </p:txBody>
      </p:sp>
      <p:sp>
        <p:nvSpPr>
          <p:cNvPr id="54" name="Isosceles Triangle 53"/>
          <p:cNvSpPr/>
          <p:nvPr/>
        </p:nvSpPr>
        <p:spPr>
          <a:xfrm rot="10800000">
            <a:off x="3782574" y="2252940"/>
            <a:ext cx="126566" cy="45719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TextBox 55"/>
          <p:cNvSpPr txBox="1"/>
          <p:nvPr/>
        </p:nvSpPr>
        <p:spPr>
          <a:xfrm rot="16200000">
            <a:off x="8187584" y="1839793"/>
            <a:ext cx="1605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(</a:t>
            </a:r>
            <a:r>
              <a:rPr lang="sv-SE" sz="1400" dirty="0" err="1" smtClean="0"/>
              <a:t>Denscombe</a:t>
            </a:r>
            <a:r>
              <a:rPr lang="sv-SE" sz="1400" dirty="0" smtClean="0"/>
              <a:t>, 2014)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3202383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7760874" y="30736"/>
            <a:ext cx="1352645" cy="11758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021080" y="1111229"/>
            <a:ext cx="960120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8" name="Rectangle 7"/>
          <p:cNvSpPr/>
          <p:nvPr/>
        </p:nvSpPr>
        <p:spPr>
          <a:xfrm>
            <a:off x="2552700" y="1659868"/>
            <a:ext cx="960120" cy="9667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9" name="Rectangle 8"/>
          <p:cNvSpPr/>
          <p:nvPr/>
        </p:nvSpPr>
        <p:spPr>
          <a:xfrm>
            <a:off x="4084320" y="2208509"/>
            <a:ext cx="96012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10" name="Rectangle 9"/>
          <p:cNvSpPr/>
          <p:nvPr/>
        </p:nvSpPr>
        <p:spPr>
          <a:xfrm>
            <a:off x="5600700" y="2787629"/>
            <a:ext cx="960120" cy="7136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11" name="Rectangle 10"/>
          <p:cNvSpPr/>
          <p:nvPr/>
        </p:nvSpPr>
        <p:spPr>
          <a:xfrm>
            <a:off x="7117080" y="3336269"/>
            <a:ext cx="960120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cxnSp>
        <p:nvCxnSpPr>
          <p:cNvPr id="13" name="Elbow Connector 12"/>
          <p:cNvCxnSpPr/>
          <p:nvPr/>
        </p:nvCxnSpPr>
        <p:spPr>
          <a:xfrm>
            <a:off x="1981200" y="1221774"/>
            <a:ext cx="571500" cy="6934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3482340" y="1926569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5059680" y="2498069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6576060" y="2921034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501140" y="349229"/>
            <a:ext cx="0" cy="7620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032760" y="349229"/>
            <a:ext cx="0" cy="130302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26280" y="364470"/>
            <a:ext cx="0" cy="184403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080760" y="349229"/>
            <a:ext cx="0" cy="24384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849712" y="333989"/>
            <a:ext cx="0" cy="298704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65760" y="1385549"/>
            <a:ext cx="6553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8092440" y="3595348"/>
            <a:ext cx="6553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657989" y="1634077"/>
            <a:ext cx="1150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Define require-</a:t>
            </a:r>
          </a:p>
          <a:p>
            <a:r>
              <a:rPr lang="en-US" sz="1500" dirty="0" err="1"/>
              <a:t>ments</a:t>
            </a:r>
            <a:r>
              <a:rPr lang="en-US" sz="1500" dirty="0"/>
              <a:t> on artefact</a:t>
            </a:r>
            <a:endParaRPr lang="sv-SE" sz="1500" dirty="0"/>
          </a:p>
        </p:txBody>
      </p:sp>
      <p:sp>
        <p:nvSpPr>
          <p:cNvPr id="59" name="TextBox 58"/>
          <p:cNvSpPr txBox="1"/>
          <p:nvPr/>
        </p:nvSpPr>
        <p:spPr>
          <a:xfrm>
            <a:off x="1058624" y="1132602"/>
            <a:ext cx="1158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Explicate</a:t>
            </a:r>
          </a:p>
          <a:p>
            <a:r>
              <a:rPr lang="sv-SE" sz="1500" dirty="0"/>
              <a:t>problem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069268" y="2184341"/>
            <a:ext cx="11582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Design and develop artefact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691397" y="2756364"/>
            <a:ext cx="9296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Demon-</a:t>
            </a:r>
          </a:p>
          <a:p>
            <a:r>
              <a:rPr lang="sv-SE" sz="1500" dirty="0"/>
              <a:t>strate artefact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216141" y="3369681"/>
            <a:ext cx="1158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Evaluate artefact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66801" y="364470"/>
            <a:ext cx="1409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 err="1"/>
              <a:t>Literature</a:t>
            </a:r>
            <a:r>
              <a:rPr lang="sv-SE" sz="1500" dirty="0"/>
              <a:t> </a:t>
            </a:r>
            <a:r>
              <a:rPr lang="sv-SE" sz="1500" dirty="0" smtClean="0"/>
              <a:t>survey</a:t>
            </a:r>
            <a:endParaRPr lang="sv-SE" sz="1500" dirty="0"/>
          </a:p>
        </p:txBody>
      </p:sp>
      <p:sp>
        <p:nvSpPr>
          <p:cNvPr id="72" name="TextBox 71"/>
          <p:cNvSpPr txBox="1"/>
          <p:nvPr/>
        </p:nvSpPr>
        <p:spPr>
          <a:xfrm>
            <a:off x="3920548" y="379710"/>
            <a:ext cx="1671098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sv-SE" sz="1500" dirty="0"/>
              <a:t>Survey using expert interviews</a:t>
            </a:r>
          </a:p>
          <a:p>
            <a:pPr>
              <a:spcBef>
                <a:spcPts val="900"/>
              </a:spcBef>
            </a:pPr>
            <a:r>
              <a:rPr lang="sv-SE" sz="1500" dirty="0" err="1"/>
              <a:t>Literature</a:t>
            </a:r>
            <a:r>
              <a:rPr lang="sv-SE" sz="1500" dirty="0"/>
              <a:t> </a:t>
            </a:r>
            <a:r>
              <a:rPr lang="sv-SE" sz="1500" dirty="0" smtClean="0"/>
              <a:t>survey </a:t>
            </a:r>
            <a:r>
              <a:rPr lang="sv-SE" sz="1500" dirty="0"/>
              <a:t>based on Grounded Theory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07380" y="387330"/>
            <a:ext cx="1440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 smtClean="0"/>
              <a:t>Case </a:t>
            </a:r>
            <a:r>
              <a:rPr lang="sv-SE" sz="1500" dirty="0" err="1" smtClean="0"/>
              <a:t>study</a:t>
            </a:r>
            <a:r>
              <a:rPr lang="sv-SE" sz="1500" dirty="0" smtClean="0"/>
              <a:t> </a:t>
            </a:r>
            <a:r>
              <a:rPr lang="sv-SE" sz="1500" dirty="0"/>
              <a:t>using interviews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263294" y="372090"/>
            <a:ext cx="1668458" cy="28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sv-SE" sz="1500" dirty="0"/>
              <a:t>Survey using expert interviews</a:t>
            </a:r>
          </a:p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sv-SE" sz="1500" dirty="0"/>
              <a:t>Quantitative analysis using descriptive statistics </a:t>
            </a:r>
          </a:p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sv-SE" sz="1500" dirty="0" err="1" smtClean="0"/>
              <a:t>Qualitative</a:t>
            </a:r>
            <a:r>
              <a:rPr lang="sv-SE" sz="1500" dirty="0" smtClean="0"/>
              <a:t> </a:t>
            </a:r>
            <a:r>
              <a:rPr lang="sv-SE" sz="1500" dirty="0"/>
              <a:t>analysis using content analysis</a:t>
            </a:r>
          </a:p>
          <a:p>
            <a:endParaRPr lang="sv-SE" sz="1500" dirty="0"/>
          </a:p>
        </p:txBody>
      </p:sp>
      <p:sp>
        <p:nvSpPr>
          <p:cNvPr id="77" name="TextBox 76"/>
          <p:cNvSpPr txBox="1"/>
          <p:nvPr/>
        </p:nvSpPr>
        <p:spPr>
          <a:xfrm>
            <a:off x="201928" y="1108549"/>
            <a:ext cx="926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Initial problem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33661" y="1171588"/>
            <a:ext cx="12147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Explicated problem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488202" y="1912858"/>
            <a:ext cx="13287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Requirements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058176" y="2485242"/>
            <a:ext cx="12147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Artefact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548367" y="2865712"/>
            <a:ext cx="13132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Demonstrated artefact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077199" y="3346820"/>
            <a:ext cx="1036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Evaluated artefact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69843" y="358755"/>
            <a:ext cx="1409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 err="1"/>
              <a:t>Literature</a:t>
            </a:r>
            <a:r>
              <a:rPr lang="sv-SE" sz="1500" dirty="0"/>
              <a:t> </a:t>
            </a:r>
            <a:r>
              <a:rPr lang="sv-SE" sz="1500" dirty="0" smtClean="0"/>
              <a:t>survey </a:t>
            </a:r>
            <a:endParaRPr lang="sv-SE" sz="1500" dirty="0"/>
          </a:p>
        </p:txBody>
      </p:sp>
      <p:sp>
        <p:nvSpPr>
          <p:cNvPr id="43" name="Rectangle 42"/>
          <p:cNvSpPr/>
          <p:nvPr/>
        </p:nvSpPr>
        <p:spPr>
          <a:xfrm>
            <a:off x="201929" y="2006"/>
            <a:ext cx="8722044" cy="349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50" dirty="0"/>
              <a:t>Research strategies and methods</a:t>
            </a:r>
          </a:p>
        </p:txBody>
      </p:sp>
    </p:spTree>
    <p:extLst>
      <p:ext uri="{BB962C8B-B14F-4D97-AF65-F5344CB8AC3E}">
        <p14:creationId xmlns:p14="http://schemas.microsoft.com/office/powerpoint/2010/main" val="122521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Defining</a:t>
            </a:r>
            <a:r>
              <a:rPr lang="sv-SE" dirty="0" smtClean="0"/>
              <a:t> design </a:t>
            </a:r>
            <a:r>
              <a:rPr lang="sv-SE" dirty="0"/>
              <a:t>s</a:t>
            </a:r>
            <a:r>
              <a:rPr lang="sv-SE" dirty="0" smtClean="0"/>
              <a:t>cience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/>
          <a:lstStyle/>
          <a:p>
            <a:pPr hangingPunct="0"/>
            <a:r>
              <a:rPr lang="en-GB" sz="1600" b="1" i="1" dirty="0"/>
              <a:t>Design science</a:t>
            </a:r>
            <a:r>
              <a:rPr lang="en-GB" sz="1600" b="1" dirty="0"/>
              <a:t> </a:t>
            </a:r>
            <a:r>
              <a:rPr lang="en-GB" sz="1600" dirty="0"/>
              <a:t>is the scientific study and creation of </a:t>
            </a:r>
            <a:r>
              <a:rPr lang="en-GB" sz="1600" b="1" dirty="0"/>
              <a:t>artefacts</a:t>
            </a:r>
            <a:r>
              <a:rPr lang="en-GB" sz="1600" dirty="0"/>
              <a:t> as they are </a:t>
            </a:r>
            <a:r>
              <a:rPr lang="en-GB" sz="1600" b="1" dirty="0"/>
              <a:t>developed and used by people </a:t>
            </a:r>
            <a:r>
              <a:rPr lang="en-GB" sz="1600" dirty="0"/>
              <a:t>with the goal of </a:t>
            </a:r>
            <a:r>
              <a:rPr lang="en-GB" sz="1600" b="1" dirty="0"/>
              <a:t>solving practical problems </a:t>
            </a:r>
            <a:r>
              <a:rPr lang="en-GB" sz="1600" dirty="0"/>
              <a:t>of general </a:t>
            </a:r>
            <a:r>
              <a:rPr lang="en-GB" sz="1600" dirty="0" smtClean="0"/>
              <a:t>interest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10" y="2488366"/>
            <a:ext cx="5352424" cy="265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725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7760874" y="30736"/>
            <a:ext cx="1352645" cy="11758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021080" y="1111229"/>
            <a:ext cx="960120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8" name="Rectangle 7"/>
          <p:cNvSpPr/>
          <p:nvPr/>
        </p:nvSpPr>
        <p:spPr>
          <a:xfrm>
            <a:off x="2552700" y="1659868"/>
            <a:ext cx="960120" cy="9667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9" name="Rectangle 8"/>
          <p:cNvSpPr/>
          <p:nvPr/>
        </p:nvSpPr>
        <p:spPr>
          <a:xfrm>
            <a:off x="4084320" y="2208509"/>
            <a:ext cx="96012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10" name="Rectangle 9"/>
          <p:cNvSpPr/>
          <p:nvPr/>
        </p:nvSpPr>
        <p:spPr>
          <a:xfrm>
            <a:off x="5600700" y="2787629"/>
            <a:ext cx="960120" cy="7136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11" name="Rectangle 10"/>
          <p:cNvSpPr/>
          <p:nvPr/>
        </p:nvSpPr>
        <p:spPr>
          <a:xfrm>
            <a:off x="7117080" y="3336269"/>
            <a:ext cx="960120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cxnSp>
        <p:nvCxnSpPr>
          <p:cNvPr id="13" name="Elbow Connector 12"/>
          <p:cNvCxnSpPr/>
          <p:nvPr/>
        </p:nvCxnSpPr>
        <p:spPr>
          <a:xfrm>
            <a:off x="1981200" y="1221774"/>
            <a:ext cx="571500" cy="6934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3482340" y="1926569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5059680" y="2498069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6576060" y="2921034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501140" y="349229"/>
            <a:ext cx="0" cy="7620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032760" y="349229"/>
            <a:ext cx="0" cy="130302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26280" y="364470"/>
            <a:ext cx="0" cy="184403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080760" y="349229"/>
            <a:ext cx="0" cy="24384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849712" y="333989"/>
            <a:ext cx="0" cy="298704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650480" y="3877289"/>
            <a:ext cx="0" cy="7620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0" idx="2"/>
          </p:cNvCxnSpPr>
          <p:nvPr/>
        </p:nvCxnSpPr>
        <p:spPr>
          <a:xfrm>
            <a:off x="6080760" y="3501230"/>
            <a:ext cx="0" cy="1122819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9" idx="2"/>
          </p:cNvCxnSpPr>
          <p:nvPr/>
        </p:nvCxnSpPr>
        <p:spPr>
          <a:xfrm>
            <a:off x="4564380" y="2909549"/>
            <a:ext cx="0" cy="1691639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8" idx="2"/>
          </p:cNvCxnSpPr>
          <p:nvPr/>
        </p:nvCxnSpPr>
        <p:spPr>
          <a:xfrm>
            <a:off x="3032760" y="2626656"/>
            <a:ext cx="0" cy="1997393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524000" y="1637009"/>
            <a:ext cx="0" cy="298704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65760" y="1385549"/>
            <a:ext cx="6553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8092440" y="3595348"/>
            <a:ext cx="6553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657989" y="1634077"/>
            <a:ext cx="1150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Define require-</a:t>
            </a:r>
          </a:p>
          <a:p>
            <a:r>
              <a:rPr lang="en-US" sz="1500" dirty="0" err="1"/>
              <a:t>ments</a:t>
            </a:r>
            <a:r>
              <a:rPr lang="en-US" sz="1500" dirty="0"/>
              <a:t> on artefact</a:t>
            </a:r>
            <a:endParaRPr lang="sv-SE" sz="1500" dirty="0"/>
          </a:p>
        </p:txBody>
      </p:sp>
      <p:sp>
        <p:nvSpPr>
          <p:cNvPr id="59" name="TextBox 58"/>
          <p:cNvSpPr txBox="1"/>
          <p:nvPr/>
        </p:nvSpPr>
        <p:spPr>
          <a:xfrm>
            <a:off x="1058624" y="1132602"/>
            <a:ext cx="1158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Explicate</a:t>
            </a:r>
          </a:p>
          <a:p>
            <a:r>
              <a:rPr lang="sv-SE" sz="1500" dirty="0"/>
              <a:t>problem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069268" y="2184341"/>
            <a:ext cx="11582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Design and develop artefact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691397" y="2756364"/>
            <a:ext cx="9296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Demon-</a:t>
            </a:r>
          </a:p>
          <a:p>
            <a:r>
              <a:rPr lang="sv-SE" sz="1500" dirty="0"/>
              <a:t>strate artefact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216141" y="3369681"/>
            <a:ext cx="1158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Evaluate artefact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66801" y="364470"/>
            <a:ext cx="1409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 err="1"/>
              <a:t>Literature</a:t>
            </a:r>
            <a:r>
              <a:rPr lang="sv-SE" sz="1500" dirty="0"/>
              <a:t> survey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920548" y="379710"/>
            <a:ext cx="1613474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sv-SE" sz="1500" dirty="0"/>
              <a:t>Survey using expert interviews</a:t>
            </a:r>
          </a:p>
          <a:p>
            <a:pPr>
              <a:spcBef>
                <a:spcPts val="900"/>
              </a:spcBef>
            </a:pPr>
            <a:r>
              <a:rPr lang="sv-SE" sz="1500" dirty="0" err="1"/>
              <a:t>Literature</a:t>
            </a:r>
            <a:r>
              <a:rPr lang="sv-SE" sz="1500" dirty="0"/>
              <a:t> </a:t>
            </a:r>
            <a:r>
              <a:rPr lang="sv-SE" sz="1500" dirty="0" smtClean="0"/>
              <a:t>survey </a:t>
            </a:r>
            <a:r>
              <a:rPr lang="sv-SE" sz="1500" dirty="0"/>
              <a:t>based on Grounded Theory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07380" y="387330"/>
            <a:ext cx="1440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 smtClean="0"/>
              <a:t>Case </a:t>
            </a:r>
            <a:r>
              <a:rPr lang="sv-SE" sz="1500" dirty="0" err="1" smtClean="0"/>
              <a:t>study</a:t>
            </a:r>
            <a:r>
              <a:rPr lang="sv-SE" sz="1500" dirty="0" smtClean="0"/>
              <a:t> </a:t>
            </a:r>
            <a:r>
              <a:rPr lang="sv-SE" sz="1500" dirty="0"/>
              <a:t>using interviews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145658" y="372090"/>
            <a:ext cx="1786094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sv-SE" sz="1500" dirty="0"/>
              <a:t>Survey using expert interviews</a:t>
            </a:r>
          </a:p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sv-SE" sz="1500" dirty="0"/>
              <a:t>Quantitative analysis using descriptive statistics </a:t>
            </a:r>
          </a:p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sv-SE" sz="1500" dirty="0" err="1" smtClean="0"/>
              <a:t>Qualitative</a:t>
            </a:r>
            <a:r>
              <a:rPr lang="sv-SE" sz="1500" dirty="0" smtClean="0"/>
              <a:t> </a:t>
            </a:r>
            <a:r>
              <a:rPr lang="sv-SE" sz="1500" dirty="0"/>
              <a:t>analysis using content analysis</a:t>
            </a:r>
          </a:p>
          <a:p>
            <a:endParaRPr lang="sv-SE" sz="1500" dirty="0"/>
          </a:p>
        </p:txBody>
      </p:sp>
      <p:sp>
        <p:nvSpPr>
          <p:cNvPr id="77" name="TextBox 76"/>
          <p:cNvSpPr txBox="1"/>
          <p:nvPr/>
        </p:nvSpPr>
        <p:spPr>
          <a:xfrm>
            <a:off x="201928" y="1108549"/>
            <a:ext cx="926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Initial problem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33661" y="1171588"/>
            <a:ext cx="12147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Explicated problem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488202" y="1912858"/>
            <a:ext cx="14667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Requirements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058176" y="2485242"/>
            <a:ext cx="12147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Artefact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548367" y="2865712"/>
            <a:ext cx="13132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Demonstrated artefact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077199" y="3346820"/>
            <a:ext cx="1036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Evaluated artefact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69843" y="358755"/>
            <a:ext cx="1409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 err="1"/>
              <a:t>Literature</a:t>
            </a:r>
            <a:r>
              <a:rPr lang="sv-SE" sz="1500" dirty="0"/>
              <a:t> survey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01929" y="2006"/>
            <a:ext cx="8722044" cy="349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50" dirty="0"/>
              <a:t>Research strategies and methods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21931" y="4659731"/>
            <a:ext cx="8722044" cy="349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50" dirty="0"/>
              <a:t>Knowledge base</a:t>
            </a:r>
          </a:p>
        </p:txBody>
      </p:sp>
    </p:spTree>
    <p:extLst>
      <p:ext uri="{BB962C8B-B14F-4D97-AF65-F5344CB8AC3E}">
        <p14:creationId xmlns:p14="http://schemas.microsoft.com/office/powerpoint/2010/main" val="27637546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7760874" y="30736"/>
            <a:ext cx="1352645" cy="11758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021080" y="1111229"/>
            <a:ext cx="960120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8" name="Rectangle 7"/>
          <p:cNvSpPr/>
          <p:nvPr/>
        </p:nvSpPr>
        <p:spPr>
          <a:xfrm>
            <a:off x="2552700" y="1659868"/>
            <a:ext cx="960120" cy="9667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9" name="Rectangle 8"/>
          <p:cNvSpPr/>
          <p:nvPr/>
        </p:nvSpPr>
        <p:spPr>
          <a:xfrm>
            <a:off x="4084320" y="2208509"/>
            <a:ext cx="96012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10" name="Rectangle 9"/>
          <p:cNvSpPr/>
          <p:nvPr/>
        </p:nvSpPr>
        <p:spPr>
          <a:xfrm>
            <a:off x="5600700" y="2787629"/>
            <a:ext cx="960120" cy="7136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sp>
        <p:nvSpPr>
          <p:cNvPr id="11" name="Rectangle 10"/>
          <p:cNvSpPr/>
          <p:nvPr/>
        </p:nvSpPr>
        <p:spPr>
          <a:xfrm>
            <a:off x="7117080" y="3336269"/>
            <a:ext cx="960120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500"/>
          </a:p>
        </p:txBody>
      </p:sp>
      <p:cxnSp>
        <p:nvCxnSpPr>
          <p:cNvPr id="13" name="Elbow Connector 12"/>
          <p:cNvCxnSpPr/>
          <p:nvPr/>
        </p:nvCxnSpPr>
        <p:spPr>
          <a:xfrm>
            <a:off x="1981200" y="1221774"/>
            <a:ext cx="571500" cy="6934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3482340" y="1926569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5059680" y="2498069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6576060" y="2921034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501140" y="349229"/>
            <a:ext cx="0" cy="7620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032760" y="349229"/>
            <a:ext cx="0" cy="130302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26280" y="364470"/>
            <a:ext cx="0" cy="184403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080760" y="349229"/>
            <a:ext cx="0" cy="24384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849712" y="333989"/>
            <a:ext cx="0" cy="298704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650480" y="3877289"/>
            <a:ext cx="0" cy="7620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0" idx="2"/>
          </p:cNvCxnSpPr>
          <p:nvPr/>
        </p:nvCxnSpPr>
        <p:spPr>
          <a:xfrm>
            <a:off x="6080760" y="3501230"/>
            <a:ext cx="0" cy="1122819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9" idx="2"/>
          </p:cNvCxnSpPr>
          <p:nvPr/>
        </p:nvCxnSpPr>
        <p:spPr>
          <a:xfrm>
            <a:off x="4564380" y="2909549"/>
            <a:ext cx="0" cy="1691639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8" idx="2"/>
          </p:cNvCxnSpPr>
          <p:nvPr/>
        </p:nvCxnSpPr>
        <p:spPr>
          <a:xfrm>
            <a:off x="3032760" y="2626656"/>
            <a:ext cx="0" cy="1997393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524000" y="1637009"/>
            <a:ext cx="0" cy="298704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65760" y="1385549"/>
            <a:ext cx="6553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8092440" y="3595348"/>
            <a:ext cx="6553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657989" y="1634077"/>
            <a:ext cx="1150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Define require-</a:t>
            </a:r>
          </a:p>
          <a:p>
            <a:r>
              <a:rPr lang="en-US" sz="1500" dirty="0" err="1"/>
              <a:t>ments</a:t>
            </a:r>
            <a:r>
              <a:rPr lang="en-US" sz="1500" dirty="0"/>
              <a:t> on artefact</a:t>
            </a:r>
            <a:endParaRPr lang="sv-SE" sz="1500" dirty="0"/>
          </a:p>
        </p:txBody>
      </p:sp>
      <p:sp>
        <p:nvSpPr>
          <p:cNvPr id="59" name="TextBox 58"/>
          <p:cNvSpPr txBox="1"/>
          <p:nvPr/>
        </p:nvSpPr>
        <p:spPr>
          <a:xfrm>
            <a:off x="1058624" y="1132602"/>
            <a:ext cx="1158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Explicate</a:t>
            </a:r>
          </a:p>
          <a:p>
            <a:r>
              <a:rPr lang="sv-SE" sz="1500" dirty="0"/>
              <a:t>problem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069268" y="2184341"/>
            <a:ext cx="11582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Design and develop artefact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691397" y="2756364"/>
            <a:ext cx="9296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Demon-</a:t>
            </a:r>
          </a:p>
          <a:p>
            <a:r>
              <a:rPr lang="sv-SE" sz="1500" dirty="0"/>
              <a:t>strate artefact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216141" y="3369681"/>
            <a:ext cx="1158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Evaluate artefact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66801" y="364470"/>
            <a:ext cx="1409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 err="1"/>
              <a:t>Literature</a:t>
            </a:r>
            <a:r>
              <a:rPr lang="sv-SE" sz="1500" dirty="0"/>
              <a:t> survey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920547" y="379710"/>
            <a:ext cx="1687771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sv-SE" sz="1500" dirty="0"/>
              <a:t>Survey using expert interviews</a:t>
            </a:r>
          </a:p>
          <a:p>
            <a:pPr>
              <a:spcBef>
                <a:spcPts val="900"/>
              </a:spcBef>
            </a:pPr>
            <a:r>
              <a:rPr lang="sv-SE" sz="1500" dirty="0" err="1"/>
              <a:t>Literature</a:t>
            </a:r>
            <a:r>
              <a:rPr lang="sv-SE" sz="1500" dirty="0"/>
              <a:t> </a:t>
            </a:r>
            <a:r>
              <a:rPr lang="sv-SE" sz="1500" dirty="0" smtClean="0"/>
              <a:t>survey </a:t>
            </a:r>
            <a:r>
              <a:rPr lang="sv-SE" sz="1500" dirty="0"/>
              <a:t>based on Grounded Theory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07380" y="387330"/>
            <a:ext cx="1440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 smtClean="0"/>
              <a:t>Case </a:t>
            </a:r>
            <a:r>
              <a:rPr lang="sv-SE" sz="1500" dirty="0" err="1" smtClean="0"/>
              <a:t>study</a:t>
            </a:r>
            <a:r>
              <a:rPr lang="sv-SE" sz="1500" dirty="0" smtClean="0"/>
              <a:t> </a:t>
            </a:r>
            <a:r>
              <a:rPr lang="sv-SE" sz="1500" dirty="0"/>
              <a:t>using interviews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328726" y="372090"/>
            <a:ext cx="1603026" cy="28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sv-SE" sz="1500" dirty="0"/>
              <a:t>Survey using expert interviews</a:t>
            </a:r>
          </a:p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sv-SE" sz="1500" dirty="0"/>
              <a:t>Quantitative analysis using descriptive statistics </a:t>
            </a:r>
          </a:p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sv-SE" sz="1500" dirty="0" err="1" smtClean="0"/>
              <a:t>Qualitative</a:t>
            </a:r>
            <a:r>
              <a:rPr lang="sv-SE" sz="1500" dirty="0" smtClean="0"/>
              <a:t> </a:t>
            </a:r>
            <a:r>
              <a:rPr lang="sv-SE" sz="1500" dirty="0"/>
              <a:t>analysis using content analysis</a:t>
            </a:r>
          </a:p>
          <a:p>
            <a:endParaRPr lang="sv-SE" sz="1500" dirty="0"/>
          </a:p>
        </p:txBody>
      </p:sp>
      <p:sp>
        <p:nvSpPr>
          <p:cNvPr id="77" name="TextBox 76"/>
          <p:cNvSpPr txBox="1"/>
          <p:nvPr/>
        </p:nvSpPr>
        <p:spPr>
          <a:xfrm>
            <a:off x="201928" y="1108549"/>
            <a:ext cx="926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Initial problem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33661" y="1171588"/>
            <a:ext cx="12147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Explicated problem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488201" y="1912858"/>
            <a:ext cx="12541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Requirements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058176" y="2485242"/>
            <a:ext cx="12147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Artefact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548367" y="2865712"/>
            <a:ext cx="13132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Demonstrated artefact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077199" y="3346820"/>
            <a:ext cx="1036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Evaluated artefact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69843" y="358755"/>
            <a:ext cx="1409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 err="1"/>
              <a:t>Literature</a:t>
            </a:r>
            <a:r>
              <a:rPr lang="sv-SE" sz="1500" dirty="0"/>
              <a:t> survey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12312" y="3623640"/>
            <a:ext cx="15533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Existing solutions for documenting best practices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01929" y="2006"/>
            <a:ext cx="8722044" cy="349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50" dirty="0"/>
              <a:t>Research strategies and methods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21931" y="4659731"/>
            <a:ext cx="8722044" cy="349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50" dirty="0"/>
              <a:t>Knowledge base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6032" y="3639921"/>
            <a:ext cx="2011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Literature on Best Practices and on documentations on best practices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27584" y="3633855"/>
            <a:ext cx="2011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Literature on Best Practices and on documentations on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18287700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Knowledge</a:t>
            </a:r>
            <a:r>
              <a:rPr lang="sv-SE" dirty="0" smtClean="0"/>
              <a:t> </a:t>
            </a:r>
            <a:r>
              <a:rPr lang="sv-SE" dirty="0" err="1" smtClean="0"/>
              <a:t>base</a:t>
            </a:r>
            <a:endParaRPr lang="sv-SE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90" y="1419896"/>
            <a:ext cx="7050881" cy="33905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68191" y="1709670"/>
            <a:ext cx="1197736" cy="6924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"/>
          </a:p>
        </p:txBody>
      </p:sp>
      <p:sp>
        <p:nvSpPr>
          <p:cNvPr id="7" name="TextBox 6"/>
          <p:cNvSpPr txBox="1"/>
          <p:nvPr/>
        </p:nvSpPr>
        <p:spPr>
          <a:xfrm>
            <a:off x="1558975" y="1664919"/>
            <a:ext cx="1334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Design Science</a:t>
            </a:r>
          </a:p>
          <a:p>
            <a:r>
              <a:rPr lang="sv-SE" sz="1600" b="1" dirty="0"/>
              <a:t>Project</a:t>
            </a:r>
          </a:p>
        </p:txBody>
      </p:sp>
      <p:sp>
        <p:nvSpPr>
          <p:cNvPr id="9" name="Oval 8"/>
          <p:cNvSpPr/>
          <p:nvPr/>
        </p:nvSpPr>
        <p:spPr>
          <a:xfrm>
            <a:off x="3269792" y="3115178"/>
            <a:ext cx="2353276" cy="1784788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07106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Cases </a:t>
            </a:r>
            <a:r>
              <a:rPr lang="sv-SE" dirty="0" err="1" smtClean="0"/>
              <a:t>of</a:t>
            </a:r>
            <a:r>
              <a:rPr lang="sv-SE" dirty="0" smtClean="0"/>
              <a:t> Design Science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999" y="1275533"/>
            <a:ext cx="7182767" cy="3498833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Many design science projects </a:t>
            </a:r>
            <a:r>
              <a:rPr lang="en-GB" b="1" dirty="0"/>
              <a:t>do not undertake all of the five activities of the method framework </a:t>
            </a:r>
            <a:r>
              <a:rPr lang="en-GB" dirty="0"/>
              <a:t>in depth. </a:t>
            </a:r>
            <a:endParaRPr lang="en-GB" dirty="0" smtClean="0"/>
          </a:p>
          <a:p>
            <a:r>
              <a:rPr lang="en-GB" dirty="0" smtClean="0"/>
              <a:t>Instead</a:t>
            </a:r>
            <a:r>
              <a:rPr lang="en-GB" dirty="0"/>
              <a:t>, they may focus on one or two of the activities, while the others are treated more lightly. </a:t>
            </a:r>
            <a:endParaRPr lang="en-GB" dirty="0" smtClean="0"/>
          </a:p>
          <a:p>
            <a:r>
              <a:rPr lang="en-GB" dirty="0" smtClean="0"/>
              <a:t>Typical </a:t>
            </a:r>
            <a:r>
              <a:rPr lang="en-GB" dirty="0"/>
              <a:t>cases of design science </a:t>
            </a:r>
            <a:r>
              <a:rPr lang="en-GB" dirty="0" smtClean="0"/>
              <a:t>research:</a:t>
            </a:r>
          </a:p>
          <a:p>
            <a:pPr lvl="1"/>
            <a:r>
              <a:rPr lang="en-US" i="1" dirty="0"/>
              <a:t>Problem-focused Design Science </a:t>
            </a:r>
            <a:r>
              <a:rPr lang="en-US" i="1" dirty="0" smtClean="0"/>
              <a:t>Research</a:t>
            </a:r>
          </a:p>
          <a:p>
            <a:pPr lvl="1"/>
            <a:r>
              <a:rPr lang="en-US" i="1" dirty="0"/>
              <a:t>Requirements-focused Design Science Research</a:t>
            </a:r>
            <a:endParaRPr lang="sv-SE" i="1" dirty="0"/>
          </a:p>
          <a:p>
            <a:pPr lvl="1"/>
            <a:r>
              <a:rPr lang="en-US" i="1" dirty="0"/>
              <a:t>Requirements- and development-focused Design Science Research</a:t>
            </a:r>
            <a:endParaRPr lang="sv-SE" i="1" dirty="0"/>
          </a:p>
          <a:p>
            <a:pPr lvl="1"/>
            <a:r>
              <a:rPr lang="en-US" i="1" dirty="0"/>
              <a:t>Development- and evaluation-focused Design Science Research</a:t>
            </a:r>
            <a:endParaRPr lang="sv-SE" i="1" dirty="0"/>
          </a:p>
          <a:p>
            <a:pPr lvl="1"/>
            <a:r>
              <a:rPr lang="en-US" i="1" dirty="0"/>
              <a:t>Evaluation-focused Design Science Research</a:t>
            </a:r>
            <a:endParaRPr lang="sv-SE" i="1" dirty="0"/>
          </a:p>
          <a:p>
            <a:pPr marL="342900" lvl="1" indent="0">
              <a:buNone/>
            </a:pPr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21790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60874" y="30736"/>
            <a:ext cx="1352645" cy="11758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66" y="212372"/>
            <a:ext cx="9272354" cy="994172"/>
          </a:xfrm>
        </p:spPr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is the science part </a:t>
            </a:r>
            <a:r>
              <a:rPr lang="sv-SE" dirty="0" err="1" smtClean="0"/>
              <a:t>of</a:t>
            </a:r>
            <a:r>
              <a:rPr lang="sv-SE" dirty="0" smtClean="0"/>
              <a:t> Design Science?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43016"/>
            <a:ext cx="8325386" cy="3427505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  <a:buFontTx/>
              <a:buChar char="-"/>
            </a:pPr>
            <a:r>
              <a:rPr lang="sv-SE" sz="2300" dirty="0" smtClean="0"/>
              <a:t>Design science needs to develop artefacts that are:</a:t>
            </a:r>
          </a:p>
          <a:p>
            <a:pPr lvl="1">
              <a:spcBef>
                <a:spcPts val="1200"/>
              </a:spcBef>
              <a:buFontTx/>
              <a:buChar char="-"/>
            </a:pPr>
            <a:r>
              <a:rPr lang="sv-SE" sz="2000" b="1" dirty="0" err="1"/>
              <a:t>g</a:t>
            </a:r>
            <a:r>
              <a:rPr lang="sv-SE" sz="2000" b="1" dirty="0" err="1" smtClean="0"/>
              <a:t>eneric</a:t>
            </a:r>
            <a:r>
              <a:rPr lang="sv-SE" sz="2000" dirty="0" smtClean="0"/>
              <a:t>, in that they are solutions for generic problems</a:t>
            </a:r>
          </a:p>
          <a:p>
            <a:pPr lvl="1">
              <a:spcBef>
                <a:spcPts val="1200"/>
              </a:spcBef>
              <a:buFontTx/>
              <a:buChar char="-"/>
            </a:pPr>
            <a:r>
              <a:rPr lang="sv-SE" sz="2000" b="1" dirty="0" smtClean="0"/>
              <a:t>new, novel, original</a:t>
            </a:r>
          </a:p>
          <a:p>
            <a:pPr lvl="1">
              <a:spcBef>
                <a:spcPts val="1200"/>
              </a:spcBef>
              <a:buFontTx/>
              <a:buChar char="-"/>
            </a:pPr>
            <a:r>
              <a:rPr lang="sv-SE" sz="2000" b="1" dirty="0" smtClean="0"/>
              <a:t>based on the knowledge base/scientific body of knowledge</a:t>
            </a:r>
          </a:p>
          <a:p>
            <a:pPr lvl="1">
              <a:spcBef>
                <a:spcPts val="1200"/>
              </a:spcBef>
              <a:buFontTx/>
              <a:buChar char="-"/>
            </a:pPr>
            <a:r>
              <a:rPr lang="sv-SE" sz="2000" b="1" dirty="0"/>
              <a:t>contributing to the knowledge base/scientific body of knowledge</a:t>
            </a:r>
          </a:p>
          <a:p>
            <a:pPr lvl="1">
              <a:spcBef>
                <a:spcPts val="1200"/>
              </a:spcBef>
              <a:buFontTx/>
              <a:buChar char="-"/>
            </a:pPr>
            <a:r>
              <a:rPr lang="sv-SE" sz="2000" dirty="0" smtClean="0"/>
              <a:t>well described, so it is possible to critically discuss and evalute the artefact </a:t>
            </a:r>
            <a:r>
              <a:rPr lang="sv-SE" sz="2000" b="1" dirty="0" smtClean="0"/>
              <a:t>using rigouros scientific </a:t>
            </a:r>
            <a:r>
              <a:rPr lang="sv-SE" sz="2000" b="1" dirty="0"/>
              <a:t>strategies and </a:t>
            </a:r>
            <a:r>
              <a:rPr lang="sv-SE" sz="2000" b="1" dirty="0" smtClean="0"/>
              <a:t>methods</a:t>
            </a:r>
          </a:p>
          <a:p>
            <a:pPr lvl="1">
              <a:spcBef>
                <a:spcPts val="1200"/>
              </a:spcBef>
              <a:buFontTx/>
              <a:buChar char="-"/>
            </a:pPr>
            <a:r>
              <a:rPr lang="sv-SE" sz="2000" b="1" dirty="0"/>
              <a:t>e</a:t>
            </a:r>
            <a:r>
              <a:rPr lang="sv-SE" sz="2000" b="1" dirty="0" smtClean="0"/>
              <a:t>valuated/tested</a:t>
            </a:r>
          </a:p>
          <a:p>
            <a:pPr lvl="1">
              <a:spcBef>
                <a:spcPts val="1200"/>
              </a:spcBef>
              <a:buFontTx/>
              <a:buChar char="-"/>
            </a:pPr>
            <a:r>
              <a:rPr lang="sv-SE" sz="2000" b="1" dirty="0"/>
              <a:t>c</a:t>
            </a:r>
            <a:r>
              <a:rPr lang="sv-SE" sz="2000" b="1" dirty="0" smtClean="0"/>
              <a:t>ommunicated to </a:t>
            </a:r>
            <a:r>
              <a:rPr lang="sv-SE" sz="2000" b="1" dirty="0" err="1" smtClean="0"/>
              <a:t>both</a:t>
            </a:r>
            <a:r>
              <a:rPr lang="sv-SE" sz="2000" b="1" dirty="0" smtClean="0"/>
              <a:t> researchers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sv-SE" sz="2000" dirty="0" smtClean="0"/>
              <a:t>    and practitioners</a:t>
            </a:r>
          </a:p>
          <a:p>
            <a:pPr lvl="1">
              <a:buFontTx/>
              <a:buChar char="-"/>
            </a:pPr>
            <a:endParaRPr lang="sv-SE" dirty="0" smtClean="0"/>
          </a:p>
          <a:p>
            <a:pPr marL="342900" lvl="1" indent="0">
              <a:buNone/>
            </a:pP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582" y="3240795"/>
            <a:ext cx="3570624" cy="171701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16874149">
            <a:off x="5807399" y="2486220"/>
            <a:ext cx="1550972" cy="3223747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16243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700" dirty="0" smtClean="0"/>
              <a:t>An master </a:t>
            </a:r>
            <a:r>
              <a:rPr lang="sv-SE" sz="2700" dirty="0" err="1" smtClean="0"/>
              <a:t>thesis</a:t>
            </a:r>
            <a:r>
              <a:rPr lang="sv-SE" sz="2700" dirty="0" smtClean="0"/>
              <a:t> </a:t>
            </a:r>
            <a:r>
              <a:rPr lang="sv-SE" sz="2700" dirty="0" err="1" smtClean="0"/>
              <a:t>example</a:t>
            </a:r>
            <a:r>
              <a:rPr lang="sv-SE" sz="2700" dirty="0" smtClean="0"/>
              <a:t> </a:t>
            </a:r>
            <a:r>
              <a:rPr lang="sv-SE" sz="2700" dirty="0" err="1" smtClean="0"/>
              <a:t>of</a:t>
            </a:r>
            <a:r>
              <a:rPr lang="sv-SE" sz="2700" dirty="0" smtClean="0"/>
              <a:t> Design Science Research </a:t>
            </a:r>
            <a:endParaRPr lang="sv-SE" sz="2700" dirty="0"/>
          </a:p>
        </p:txBody>
      </p:sp>
    </p:spTree>
    <p:extLst>
      <p:ext uri="{BB962C8B-B14F-4D97-AF65-F5344CB8AC3E}">
        <p14:creationId xmlns:p14="http://schemas.microsoft.com/office/powerpoint/2010/main" val="4422668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Background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sz="1600" b="1" dirty="0" smtClean="0"/>
              <a:t>An </a:t>
            </a:r>
            <a:r>
              <a:rPr lang="en-US" sz="1600" b="1" dirty="0" smtClean="0"/>
              <a:t>insurance </a:t>
            </a:r>
            <a:r>
              <a:rPr lang="en-US" sz="1600" b="1" dirty="0"/>
              <a:t>company </a:t>
            </a:r>
            <a:r>
              <a:rPr lang="en-US" sz="1600" b="1" dirty="0" smtClean="0"/>
              <a:t>have carried </a:t>
            </a:r>
            <a:r>
              <a:rPr lang="en-US" sz="1600" b="1" dirty="0"/>
              <a:t>out a </a:t>
            </a:r>
            <a:r>
              <a:rPr lang="en-US" sz="1600" b="1" dirty="0" smtClean="0"/>
              <a:t>business process improvement </a:t>
            </a:r>
            <a:r>
              <a:rPr lang="en-US" sz="1600" b="1" dirty="0"/>
              <a:t>project </a:t>
            </a:r>
            <a:r>
              <a:rPr lang="en-US" sz="1600" dirty="0"/>
              <a:t>where an insurance claim process (also called regulate damage process) has been </a:t>
            </a:r>
            <a:r>
              <a:rPr lang="en-US" sz="1600" dirty="0" smtClean="0"/>
              <a:t>improved</a:t>
            </a:r>
            <a:endParaRPr lang="en-US" sz="1600" dirty="0"/>
          </a:p>
          <a:p>
            <a:r>
              <a:rPr lang="en-US" sz="1600" dirty="0" smtClean="0"/>
              <a:t>However, </a:t>
            </a:r>
            <a:r>
              <a:rPr lang="en-US" sz="1600" dirty="0"/>
              <a:t>the insurance company </a:t>
            </a:r>
            <a:r>
              <a:rPr lang="en-US" sz="1600" dirty="0" smtClean="0"/>
              <a:t>wanted to know </a:t>
            </a:r>
            <a:r>
              <a:rPr lang="en-US" sz="1600" b="1" dirty="0" smtClean="0"/>
              <a:t>if these business process improvement could be further improved. </a:t>
            </a:r>
          </a:p>
          <a:p>
            <a:r>
              <a:rPr lang="en-US" sz="1600" dirty="0" smtClean="0"/>
              <a:t>The insurance company </a:t>
            </a:r>
            <a:r>
              <a:rPr lang="en-US" sz="1600" b="1" dirty="0" smtClean="0"/>
              <a:t>did not know which business process improvement methods to use for this</a:t>
            </a:r>
            <a:endParaRPr lang="sv-SE" sz="1600" b="1" dirty="0"/>
          </a:p>
          <a:p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6528217" y="4515966"/>
            <a:ext cx="1406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(Skoglund, 2016)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0909636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Research problem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The research problem that the thesis addresses is that it is </a:t>
            </a:r>
            <a:r>
              <a:rPr lang="en-US" sz="1600" b="1" dirty="0"/>
              <a:t>difficult for an organization to find a </a:t>
            </a:r>
            <a:r>
              <a:rPr lang="en-US" sz="1600" b="1" dirty="0" smtClean="0"/>
              <a:t>business improvement method (BPI) </a:t>
            </a:r>
            <a:r>
              <a:rPr lang="en-US" sz="1600" b="1" dirty="0"/>
              <a:t>that best suites the organization at hand</a:t>
            </a:r>
            <a:r>
              <a:rPr lang="en-US" sz="1600" dirty="0"/>
              <a:t>, either by choosing an existing BPI method or selecting a combination of different existing BPI methods. </a:t>
            </a:r>
            <a:endParaRPr lang="sv-SE" sz="16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84127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Research </a:t>
            </a:r>
            <a:r>
              <a:rPr lang="sv-SE" dirty="0" err="1" smtClean="0"/>
              <a:t>goal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goal of this thesis is to </a:t>
            </a:r>
            <a:r>
              <a:rPr lang="en-US" sz="1600" b="1" dirty="0"/>
              <a:t>design and evaluate a BPI framework that supports practitioners to find an appropriate BPI method</a:t>
            </a:r>
            <a:r>
              <a:rPr lang="en-US" sz="1600" dirty="0"/>
              <a:t>, either by choosing an existing BPI method or select a combination of parts from existing BPI methods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2806737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Requirements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1999" y="1275533"/>
            <a:ext cx="8052198" cy="3776152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2700" b="1" i="1" dirty="0"/>
              <a:t>Understandability</a:t>
            </a:r>
            <a:r>
              <a:rPr lang="en-US" sz="2700" b="1" dirty="0"/>
              <a:t>: The BPI framework should be easy to comprehend for the users</a:t>
            </a:r>
            <a:r>
              <a:rPr lang="en-US" sz="2700" dirty="0"/>
              <a:t>, </a:t>
            </a:r>
            <a:r>
              <a:rPr lang="en-US" sz="2700" dirty="0" smtClean="0"/>
              <a:t>which </a:t>
            </a:r>
            <a:r>
              <a:rPr lang="en-US" sz="2700" dirty="0"/>
              <a:t>are mainly business managers, business analysts, business process designers, IT managers, and requirement </a:t>
            </a:r>
            <a:r>
              <a:rPr lang="en-US" sz="2700" dirty="0" smtClean="0"/>
              <a:t>engineers. The </a:t>
            </a:r>
            <a:r>
              <a:rPr lang="en-US" sz="2700" dirty="0"/>
              <a:t>reason for this requirement is that the BPI framework will be used by employees in these roles in an </a:t>
            </a:r>
            <a:r>
              <a:rPr lang="en-US" sz="2700" dirty="0" smtClean="0"/>
              <a:t>organization.</a:t>
            </a:r>
            <a:endParaRPr lang="sv-SE" sz="2700" dirty="0"/>
          </a:p>
          <a:p>
            <a:pPr lvl="0"/>
            <a:r>
              <a:rPr lang="en-US" sz="2700" b="1" i="1" dirty="0" smtClean="0"/>
              <a:t>Reflection </a:t>
            </a:r>
            <a:r>
              <a:rPr lang="en-US" sz="2700" b="1" i="1" dirty="0"/>
              <a:t>and sense making: </a:t>
            </a:r>
            <a:r>
              <a:rPr lang="en-US" sz="2700" b="1" dirty="0"/>
              <a:t>The BPI framework should support reflection and sense making of doing BPI</a:t>
            </a:r>
            <a:r>
              <a:rPr lang="en-US" sz="2700" dirty="0"/>
              <a:t>, </a:t>
            </a:r>
            <a:r>
              <a:rPr lang="en-US" sz="2700" b="1" dirty="0"/>
              <a:t>including alternative ways of carrying out BPI. </a:t>
            </a:r>
            <a:r>
              <a:rPr lang="en-US" sz="2700" dirty="0"/>
              <a:t>The reason for this requirement is that BPI is a complex endeavor that requires that the employees involved in the BPI project mange different issues that may </a:t>
            </a:r>
            <a:r>
              <a:rPr lang="en-US" sz="2700" dirty="0" smtClean="0"/>
              <a:t>arise</a:t>
            </a:r>
            <a:endParaRPr lang="sv-SE" sz="2700" dirty="0"/>
          </a:p>
        </p:txBody>
      </p:sp>
    </p:spTree>
    <p:extLst>
      <p:ext uri="{BB962C8B-B14F-4D97-AF65-F5344CB8AC3E}">
        <p14:creationId xmlns:p14="http://schemas.microsoft.com/office/powerpoint/2010/main" val="1376965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Defining</a:t>
            </a:r>
            <a:r>
              <a:rPr lang="sv-SE" dirty="0" smtClean="0"/>
              <a:t> </a:t>
            </a:r>
            <a:r>
              <a:rPr lang="sv-SE" dirty="0" err="1" smtClean="0"/>
              <a:t>artefact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An </a:t>
            </a:r>
            <a:r>
              <a:rPr lang="en-GB" sz="1600" b="1" i="1" dirty="0"/>
              <a:t>artefact</a:t>
            </a:r>
            <a:r>
              <a:rPr lang="en-GB" sz="1600" i="1" dirty="0"/>
              <a:t> </a:t>
            </a:r>
            <a:r>
              <a:rPr lang="en-GB" sz="1600" dirty="0"/>
              <a:t>is an object made by humans with the intention </a:t>
            </a:r>
            <a:r>
              <a:rPr lang="en-GB" sz="1600" dirty="0" smtClean="0"/>
              <a:t>to be </a:t>
            </a:r>
            <a:r>
              <a:rPr lang="en-GB" sz="1600" b="1" dirty="0"/>
              <a:t>used to address a practical </a:t>
            </a:r>
            <a:r>
              <a:rPr lang="en-GB" sz="1600" b="1" dirty="0" smtClean="0"/>
              <a:t>problem</a:t>
            </a:r>
            <a:r>
              <a:rPr lang="en-GB" sz="1600" dirty="0" smtClean="0"/>
              <a:t> in a </a:t>
            </a:r>
            <a:r>
              <a:rPr lang="en-GB" sz="1600" b="1" dirty="0" smtClean="0"/>
              <a:t>practice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10" y="2436146"/>
            <a:ext cx="5352424" cy="270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650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artefact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1999" y="1275533"/>
            <a:ext cx="7609987" cy="3566289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The artefact was a </a:t>
            </a:r>
            <a:r>
              <a:rPr lang="en-US" sz="1600" b="1" dirty="0"/>
              <a:t>BPI framework </a:t>
            </a:r>
            <a:r>
              <a:rPr lang="en-US" sz="1600" dirty="0"/>
              <a:t>consists of various </a:t>
            </a:r>
            <a:r>
              <a:rPr lang="en-US" sz="1600" b="1" dirty="0"/>
              <a:t>BPI tasks from different BPI methods</a:t>
            </a:r>
            <a:r>
              <a:rPr lang="en-US" sz="1600" dirty="0"/>
              <a:t>, more precisely Six Sigma and Lean, and from a method called </a:t>
            </a:r>
            <a:r>
              <a:rPr lang="en-US" sz="1600" dirty="0" smtClean="0"/>
              <a:t>manage </a:t>
            </a:r>
            <a:r>
              <a:rPr lang="en-US" sz="1600" dirty="0"/>
              <a:t>duplicate systems. </a:t>
            </a:r>
            <a:endParaRPr lang="en-US" sz="1600" dirty="0" smtClean="0"/>
          </a:p>
          <a:p>
            <a:r>
              <a:rPr lang="en-US" sz="1600" dirty="0" smtClean="0"/>
              <a:t>The </a:t>
            </a:r>
            <a:r>
              <a:rPr lang="en-US" sz="1600" dirty="0"/>
              <a:t>framework also consists of </a:t>
            </a:r>
            <a:r>
              <a:rPr lang="en-US" sz="1600" b="1" dirty="0"/>
              <a:t>goal and problem statements related to the BPI tasks</a:t>
            </a:r>
            <a:r>
              <a:rPr lang="en-US" sz="1600" dirty="0"/>
              <a:t>, and these goal and problem statements are represented as goal and problem models. </a:t>
            </a:r>
            <a:endParaRPr lang="en-US" sz="1600" dirty="0" smtClean="0"/>
          </a:p>
          <a:p>
            <a:r>
              <a:rPr lang="en-US" sz="1600" dirty="0" smtClean="0"/>
              <a:t>These </a:t>
            </a:r>
            <a:r>
              <a:rPr lang="en-US" sz="1600" b="1" dirty="0"/>
              <a:t>goals and problem models aim to support the selection, combination, and application of the BPI tasks given a situation at hand.</a:t>
            </a:r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20343767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artefact</a:t>
            </a:r>
            <a:endParaRPr lang="sv-SE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98" y="1359147"/>
            <a:ext cx="6155712" cy="355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4414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7760874" y="30736"/>
            <a:ext cx="1352645" cy="11758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021080" y="1111229"/>
            <a:ext cx="960120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8" name="Rectangle 7"/>
          <p:cNvSpPr/>
          <p:nvPr/>
        </p:nvSpPr>
        <p:spPr>
          <a:xfrm>
            <a:off x="2552700" y="1659868"/>
            <a:ext cx="960120" cy="9667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9" name="Rectangle 8"/>
          <p:cNvSpPr/>
          <p:nvPr/>
        </p:nvSpPr>
        <p:spPr>
          <a:xfrm>
            <a:off x="4084320" y="2208509"/>
            <a:ext cx="96012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0" name="Rectangle 9"/>
          <p:cNvSpPr/>
          <p:nvPr/>
        </p:nvSpPr>
        <p:spPr>
          <a:xfrm>
            <a:off x="5600700" y="2787629"/>
            <a:ext cx="960120" cy="7136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1" name="Rectangle 10"/>
          <p:cNvSpPr/>
          <p:nvPr/>
        </p:nvSpPr>
        <p:spPr>
          <a:xfrm>
            <a:off x="7117080" y="3336269"/>
            <a:ext cx="960120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cxnSp>
        <p:nvCxnSpPr>
          <p:cNvPr id="13" name="Elbow Connector 12"/>
          <p:cNvCxnSpPr/>
          <p:nvPr/>
        </p:nvCxnSpPr>
        <p:spPr>
          <a:xfrm>
            <a:off x="1981200" y="1221774"/>
            <a:ext cx="571500" cy="6934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3482340" y="1926569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5059680" y="2498069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6576060" y="2921034"/>
            <a:ext cx="571500" cy="548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501140" y="349229"/>
            <a:ext cx="0" cy="7620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032760" y="349229"/>
            <a:ext cx="0" cy="130302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26280" y="364470"/>
            <a:ext cx="0" cy="184403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080760" y="349229"/>
            <a:ext cx="0" cy="24384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849712" y="333989"/>
            <a:ext cx="0" cy="298704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650480" y="3877289"/>
            <a:ext cx="0" cy="7620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0" idx="2"/>
          </p:cNvCxnSpPr>
          <p:nvPr/>
        </p:nvCxnSpPr>
        <p:spPr>
          <a:xfrm>
            <a:off x="6080760" y="3501230"/>
            <a:ext cx="0" cy="1122819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9" idx="2"/>
          </p:cNvCxnSpPr>
          <p:nvPr/>
        </p:nvCxnSpPr>
        <p:spPr>
          <a:xfrm>
            <a:off x="4564380" y="2909549"/>
            <a:ext cx="0" cy="1691639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8" idx="2"/>
          </p:cNvCxnSpPr>
          <p:nvPr/>
        </p:nvCxnSpPr>
        <p:spPr>
          <a:xfrm>
            <a:off x="3032760" y="2626656"/>
            <a:ext cx="0" cy="1997393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524000" y="1637009"/>
            <a:ext cx="0" cy="298704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65760" y="1385549"/>
            <a:ext cx="6553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8092440" y="3595348"/>
            <a:ext cx="6553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657989" y="1634077"/>
            <a:ext cx="1150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Define require-</a:t>
            </a:r>
          </a:p>
          <a:p>
            <a:r>
              <a:rPr lang="en-US" sz="1400" dirty="0" err="1"/>
              <a:t>ments</a:t>
            </a:r>
            <a:r>
              <a:rPr lang="en-US" sz="1400" dirty="0"/>
              <a:t> on artefact</a:t>
            </a:r>
            <a:endParaRPr lang="sv-SE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1058624" y="1132602"/>
            <a:ext cx="115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Explicate</a:t>
            </a:r>
          </a:p>
          <a:p>
            <a:r>
              <a:rPr lang="sv-SE" sz="1400" dirty="0"/>
              <a:t>problem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069268" y="2184341"/>
            <a:ext cx="1158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Design and develop artefact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691397" y="2756364"/>
            <a:ext cx="929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Demon-</a:t>
            </a:r>
          </a:p>
          <a:p>
            <a:r>
              <a:rPr lang="sv-SE" sz="1400" dirty="0"/>
              <a:t>strate artefact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216141" y="3369681"/>
            <a:ext cx="115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Evaluate artefact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9183" y="334001"/>
            <a:ext cx="22520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Case </a:t>
            </a:r>
            <a:r>
              <a:rPr lang="sv-SE" sz="1400" dirty="0" err="1" smtClean="0"/>
              <a:t>study</a:t>
            </a:r>
            <a:endParaRPr lang="sv-S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 smtClean="0"/>
              <a:t>Informal</a:t>
            </a:r>
            <a:r>
              <a:rPr lang="sv-SE" sz="1400" dirty="0" smtClean="0"/>
              <a:t> </a:t>
            </a:r>
            <a:r>
              <a:rPr lang="sv-SE" sz="1400" dirty="0" err="1" smtClean="0"/>
              <a:t>interviews</a:t>
            </a:r>
            <a:endParaRPr lang="sv-S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 smtClean="0"/>
              <a:t>Literature</a:t>
            </a:r>
            <a:r>
              <a:rPr lang="sv-SE" sz="1400" dirty="0" smtClean="0"/>
              <a:t> </a:t>
            </a:r>
            <a:r>
              <a:rPr lang="sv-SE" sz="1400" dirty="0" err="1" smtClean="0"/>
              <a:t>study</a:t>
            </a:r>
            <a:endParaRPr lang="sv-SE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201928" y="1108549"/>
            <a:ext cx="926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Initial problem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33661" y="1171588"/>
            <a:ext cx="1214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Explicated problem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488201" y="1912858"/>
            <a:ext cx="1254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Requirements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058176" y="2485242"/>
            <a:ext cx="1214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Artefact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548367" y="2865712"/>
            <a:ext cx="1313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Demonstrated artefact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077199" y="3346820"/>
            <a:ext cx="1036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i="1" dirty="0"/>
              <a:t>Evaluated artefact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69843" y="358755"/>
            <a:ext cx="1409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Case </a:t>
            </a:r>
            <a:r>
              <a:rPr lang="sv-SE" sz="1400" dirty="0" err="1" smtClean="0"/>
              <a:t>study</a:t>
            </a:r>
            <a:endParaRPr lang="sv-S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 smtClean="0"/>
              <a:t>Informal</a:t>
            </a:r>
            <a:r>
              <a:rPr lang="sv-SE" sz="1400" dirty="0" smtClean="0"/>
              <a:t> argument</a:t>
            </a:r>
            <a:endParaRPr lang="sv-SE" sz="1400" dirty="0"/>
          </a:p>
        </p:txBody>
      </p:sp>
      <p:sp>
        <p:nvSpPr>
          <p:cNvPr id="43" name="Rectangle 42"/>
          <p:cNvSpPr/>
          <p:nvPr/>
        </p:nvSpPr>
        <p:spPr>
          <a:xfrm>
            <a:off x="201929" y="2006"/>
            <a:ext cx="8722044" cy="349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/>
              <a:t>Research strategies and methods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21931" y="4659731"/>
            <a:ext cx="8722044" cy="349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/>
              <a:t>Knowledge base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65504" y="3855766"/>
            <a:ext cx="1626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Literature on </a:t>
            </a:r>
            <a:r>
              <a:rPr lang="sv-SE" sz="1400" dirty="0" smtClean="0"/>
              <a:t>Business </a:t>
            </a:r>
            <a:r>
              <a:rPr lang="sv-SE" sz="1400" dirty="0" err="1" smtClean="0"/>
              <a:t>Improvement</a:t>
            </a:r>
            <a:endParaRPr lang="sv-SE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3828726" y="387732"/>
            <a:ext cx="2252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Case </a:t>
            </a:r>
            <a:r>
              <a:rPr lang="sv-SE" sz="1400" dirty="0" err="1" smtClean="0"/>
              <a:t>study</a:t>
            </a:r>
            <a:endParaRPr lang="sv-S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 smtClean="0"/>
              <a:t>Interviews</a:t>
            </a:r>
            <a:endParaRPr lang="sv-S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 smtClean="0"/>
              <a:t>Literature</a:t>
            </a:r>
            <a:r>
              <a:rPr lang="sv-SE" sz="1400" dirty="0" smtClean="0"/>
              <a:t> </a:t>
            </a:r>
            <a:r>
              <a:rPr lang="sv-SE" sz="1400" dirty="0" err="1" smtClean="0"/>
              <a:t>study</a:t>
            </a:r>
            <a:endParaRPr lang="sv-S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 smtClean="0"/>
              <a:t>Document</a:t>
            </a:r>
            <a:r>
              <a:rPr lang="sv-SE" sz="1400" dirty="0" smtClean="0"/>
              <a:t> </a:t>
            </a:r>
            <a:r>
              <a:rPr lang="sv-SE" sz="1400" dirty="0" err="1" smtClean="0"/>
              <a:t>study</a:t>
            </a:r>
            <a:endParaRPr lang="sv-SE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5411755" y="387256"/>
            <a:ext cx="22520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Case </a:t>
            </a:r>
            <a:r>
              <a:rPr lang="sv-SE" sz="1400" dirty="0" err="1" smtClean="0"/>
              <a:t>study</a:t>
            </a:r>
            <a:endParaRPr lang="sv-S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 smtClean="0"/>
              <a:t>Interviews</a:t>
            </a:r>
            <a:endParaRPr lang="sv-S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 smtClean="0"/>
              <a:t>Document</a:t>
            </a:r>
            <a:r>
              <a:rPr lang="sv-SE" sz="1400" dirty="0" smtClean="0"/>
              <a:t> </a:t>
            </a:r>
            <a:r>
              <a:rPr lang="sv-SE" sz="1400" dirty="0" err="1" smtClean="0"/>
              <a:t>study</a:t>
            </a:r>
            <a:endParaRPr lang="sv-SE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7197186" y="385260"/>
            <a:ext cx="22520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Case </a:t>
            </a:r>
            <a:r>
              <a:rPr lang="sv-SE" sz="1400" dirty="0" err="1" smtClean="0"/>
              <a:t>study</a:t>
            </a:r>
            <a:endParaRPr lang="sv-S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 smtClean="0"/>
              <a:t>Interviews</a:t>
            </a:r>
            <a:endParaRPr lang="sv-S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Data </a:t>
            </a:r>
            <a:r>
              <a:rPr lang="sv-SE" sz="1400" dirty="0" err="1" smtClean="0"/>
              <a:t>analysis</a:t>
            </a:r>
            <a:endParaRPr lang="sv-SE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3790950" y="3845651"/>
            <a:ext cx="2011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Literature on </a:t>
            </a:r>
            <a:r>
              <a:rPr lang="sv-SE" sz="1400" dirty="0" smtClean="0"/>
              <a:t>Business </a:t>
            </a:r>
            <a:r>
              <a:rPr lang="sv-SE" sz="1400" dirty="0" err="1" smtClean="0"/>
              <a:t>Improvment</a:t>
            </a:r>
            <a:r>
              <a:rPr lang="sv-SE" sz="1400" dirty="0" smtClean="0"/>
              <a:t> </a:t>
            </a:r>
            <a:r>
              <a:rPr lang="sv-SE" sz="1400" dirty="0" err="1" smtClean="0"/>
              <a:t>methods</a:t>
            </a:r>
            <a:r>
              <a:rPr lang="sv-SE" sz="1400" dirty="0" smtClean="0"/>
              <a:t>: </a:t>
            </a:r>
            <a:r>
              <a:rPr lang="sv-SE" sz="1400" dirty="0" err="1" smtClean="0"/>
              <a:t>Lean</a:t>
            </a:r>
            <a:r>
              <a:rPr lang="sv-SE" sz="1400" dirty="0" smtClean="0"/>
              <a:t>, </a:t>
            </a:r>
            <a:r>
              <a:rPr lang="sv-SE" sz="1400" dirty="0" err="1" smtClean="0"/>
              <a:t>Six</a:t>
            </a:r>
            <a:r>
              <a:rPr lang="sv-SE" sz="1400" dirty="0" smtClean="0"/>
              <a:t> Sigma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5519062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Demonstration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600" dirty="0" smtClean="0"/>
              <a:t>The demonstration </a:t>
            </a:r>
            <a:r>
              <a:rPr lang="sv-SE" sz="1600" dirty="0" err="1" smtClean="0"/>
              <a:t>showed</a:t>
            </a:r>
            <a:r>
              <a:rPr lang="sv-SE" sz="1600" b="1" dirty="0" smtClean="0"/>
              <a:t> in </a:t>
            </a:r>
            <a:r>
              <a:rPr lang="sv-SE" sz="1600" b="1" dirty="0" err="1" smtClean="0"/>
              <a:t>which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respects</a:t>
            </a:r>
            <a:r>
              <a:rPr lang="sv-SE" sz="1600" b="1" dirty="0" smtClean="0"/>
              <a:t> the </a:t>
            </a:r>
            <a:r>
              <a:rPr lang="en-US" sz="1600" b="1" dirty="0" smtClean="0"/>
              <a:t>artefact, the BPI framework, could improve the existing process descriptions further</a:t>
            </a:r>
          </a:p>
          <a:p>
            <a:r>
              <a:rPr lang="en-US" sz="1600" b="1" dirty="0" smtClean="0"/>
              <a:t>The </a:t>
            </a:r>
            <a:r>
              <a:rPr lang="en-US" sz="1600" b="1" dirty="0"/>
              <a:t>BPI framework </a:t>
            </a:r>
            <a:r>
              <a:rPr lang="en-US" sz="1600" b="1" dirty="0" smtClean="0"/>
              <a:t>were applied on the existing process descriptions in order to find the improvement possibilities</a:t>
            </a:r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2382419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Evaluation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BPI framework has also been </a:t>
            </a:r>
            <a:r>
              <a:rPr lang="en-US" sz="1600" b="1" dirty="0"/>
              <a:t>evaluated based on interviews with practitioners and academic </a:t>
            </a:r>
            <a:r>
              <a:rPr lang="en-US" sz="1600" b="1" dirty="0" smtClean="0"/>
              <a:t>experts</a:t>
            </a:r>
          </a:p>
          <a:p>
            <a:r>
              <a:rPr lang="en-US" sz="1600" dirty="0" smtClean="0"/>
              <a:t>The evaluation </a:t>
            </a:r>
            <a:r>
              <a:rPr lang="en-US" sz="1600" dirty="0"/>
              <a:t>indicates that the </a:t>
            </a:r>
            <a:r>
              <a:rPr lang="en-US" sz="1600" b="1" dirty="0"/>
              <a:t>BPI framework </a:t>
            </a:r>
            <a:r>
              <a:rPr lang="en-US" sz="1600" b="1" dirty="0" smtClean="0"/>
              <a:t>was </a:t>
            </a:r>
            <a:r>
              <a:rPr lang="en-US" sz="1600" b="1" dirty="0"/>
              <a:t>understandable, </a:t>
            </a:r>
            <a:r>
              <a:rPr lang="en-US" sz="1600" b="1" dirty="0" smtClean="0"/>
              <a:t>and </a:t>
            </a:r>
            <a:r>
              <a:rPr lang="en-US" sz="1600" b="1" dirty="0"/>
              <a:t>support reflection and sense making of doing BPI</a:t>
            </a:r>
            <a:r>
              <a:rPr lang="en-US" sz="1600" dirty="0"/>
              <a:t>, although the evaluation also </a:t>
            </a:r>
            <a:r>
              <a:rPr lang="en-US" sz="1600" b="1" dirty="0"/>
              <a:t>shows some drawbacks and suggestions of </a:t>
            </a:r>
            <a:r>
              <a:rPr lang="en-US" sz="1600" b="1" dirty="0" smtClean="0"/>
              <a:t>improvements</a:t>
            </a:r>
            <a:r>
              <a:rPr lang="en-US" b="1" dirty="0" smtClean="0"/>
              <a:t> </a:t>
            </a:r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8767156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700" dirty="0" err="1" smtClean="0"/>
              <a:t>Positioning</a:t>
            </a:r>
            <a:r>
              <a:rPr lang="sv-SE" sz="2700" dirty="0" smtClean="0"/>
              <a:t> Design Science</a:t>
            </a:r>
            <a:endParaRPr lang="sv-SE" sz="2700" dirty="0"/>
          </a:p>
        </p:txBody>
      </p:sp>
    </p:spTree>
    <p:extLst>
      <p:ext uri="{BB962C8B-B14F-4D97-AF65-F5344CB8AC3E}">
        <p14:creationId xmlns:p14="http://schemas.microsoft.com/office/powerpoint/2010/main" val="17777904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is design science?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275534"/>
            <a:ext cx="6430992" cy="32404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 sz="1600" dirty="0" err="1" smtClean="0"/>
              <a:t>Which</a:t>
            </a:r>
            <a:r>
              <a:rPr lang="sv-SE" sz="1600" dirty="0" smtClean="0"/>
              <a:t> </a:t>
            </a:r>
            <a:r>
              <a:rPr lang="sv-SE" sz="1600" dirty="0" err="1" smtClean="0"/>
              <a:t>of</a:t>
            </a:r>
            <a:r>
              <a:rPr lang="sv-SE" sz="1600" dirty="0" smtClean="0"/>
              <a:t> the </a:t>
            </a:r>
            <a:r>
              <a:rPr lang="sv-SE" sz="1600" dirty="0" err="1" smtClean="0"/>
              <a:t>following</a:t>
            </a:r>
            <a:r>
              <a:rPr lang="sv-SE" sz="1600" dirty="0" smtClean="0"/>
              <a:t> </a:t>
            </a:r>
            <a:r>
              <a:rPr lang="sv-SE" sz="1600" dirty="0" err="1" smtClean="0"/>
              <a:t>statements</a:t>
            </a:r>
            <a:r>
              <a:rPr lang="sv-SE" sz="1600" dirty="0" smtClean="0"/>
              <a:t> </a:t>
            </a:r>
            <a:r>
              <a:rPr lang="sv-SE" sz="1600" dirty="0" err="1" smtClean="0"/>
              <a:t>are</a:t>
            </a:r>
            <a:r>
              <a:rPr lang="sv-SE" sz="1600" dirty="0" smtClean="0"/>
              <a:t> OK to </a:t>
            </a:r>
            <a:r>
              <a:rPr lang="sv-SE" sz="1600" dirty="0" err="1" smtClean="0"/>
              <a:t>use</a:t>
            </a:r>
            <a:endParaRPr lang="sv-SE" sz="1600" dirty="0" smtClean="0"/>
          </a:p>
          <a:p>
            <a:r>
              <a:rPr lang="sv-SE" sz="1400" dirty="0" smtClean="0"/>
              <a:t>Design science is a </a:t>
            </a:r>
            <a:r>
              <a:rPr lang="sv-SE" sz="1400" dirty="0" err="1" smtClean="0"/>
              <a:t>methodology</a:t>
            </a:r>
            <a:endParaRPr lang="sv-SE" sz="1400" dirty="0" smtClean="0"/>
          </a:p>
          <a:p>
            <a:r>
              <a:rPr lang="sv-SE" sz="1400" dirty="0" smtClean="0"/>
              <a:t>Design science is a research approach</a:t>
            </a:r>
          </a:p>
          <a:p>
            <a:r>
              <a:rPr lang="sv-SE" sz="1400" dirty="0" smtClean="0"/>
              <a:t>Design science is a </a:t>
            </a:r>
            <a:r>
              <a:rPr lang="sv-SE" sz="1400" dirty="0" err="1" smtClean="0"/>
              <a:t>branch</a:t>
            </a:r>
            <a:r>
              <a:rPr lang="sv-SE" sz="1400" dirty="0" smtClean="0"/>
              <a:t> </a:t>
            </a:r>
            <a:r>
              <a:rPr lang="sv-SE" sz="1400" dirty="0" err="1" smtClean="0"/>
              <a:t>of</a:t>
            </a:r>
            <a:r>
              <a:rPr lang="sv-SE" sz="1400" dirty="0" smtClean="0"/>
              <a:t> science, </a:t>
            </a:r>
            <a:r>
              <a:rPr lang="sv-SE" sz="1400" dirty="0" err="1" smtClean="0"/>
              <a:t>such</a:t>
            </a:r>
            <a:r>
              <a:rPr lang="sv-SE" sz="1400" dirty="0" smtClean="0"/>
              <a:t> as </a:t>
            </a:r>
            <a:r>
              <a:rPr lang="sv-SE" sz="1400" dirty="0" err="1" smtClean="0"/>
              <a:t>natural</a:t>
            </a:r>
            <a:r>
              <a:rPr lang="sv-SE" sz="1400" dirty="0" smtClean="0"/>
              <a:t>, social and formal science</a:t>
            </a:r>
          </a:p>
          <a:p>
            <a:r>
              <a:rPr lang="sv-SE" sz="1400" dirty="0" smtClean="0"/>
              <a:t>Design science is a paradigm, </a:t>
            </a:r>
            <a:r>
              <a:rPr lang="sv-SE" sz="1400" dirty="0" err="1" smtClean="0"/>
              <a:t>such</a:t>
            </a:r>
            <a:r>
              <a:rPr lang="sv-SE" sz="1400" dirty="0" smtClean="0"/>
              <a:t> as positivism and </a:t>
            </a:r>
            <a:r>
              <a:rPr lang="sv-SE" sz="1400" dirty="0" err="1" smtClean="0"/>
              <a:t>interpretivism</a:t>
            </a:r>
            <a:endParaRPr lang="sv-SE" sz="1400" dirty="0" smtClean="0"/>
          </a:p>
          <a:p>
            <a:r>
              <a:rPr lang="sv-SE" sz="1400" dirty="0" smtClean="0"/>
              <a:t>Design science is a research </a:t>
            </a:r>
            <a:r>
              <a:rPr lang="sv-SE" sz="1400" dirty="0" err="1" smtClean="0"/>
              <a:t>strategy</a:t>
            </a:r>
            <a:r>
              <a:rPr lang="sv-SE" sz="1400" dirty="0" smtClean="0"/>
              <a:t>, </a:t>
            </a:r>
            <a:r>
              <a:rPr lang="sv-SE" sz="1400" dirty="0" err="1" smtClean="0"/>
              <a:t>such</a:t>
            </a:r>
            <a:r>
              <a:rPr lang="sv-SE" sz="1400" dirty="0" smtClean="0"/>
              <a:t> as </a:t>
            </a:r>
            <a:r>
              <a:rPr lang="sv-SE" sz="1400" dirty="0" err="1" smtClean="0"/>
              <a:t>case</a:t>
            </a:r>
            <a:r>
              <a:rPr lang="sv-SE" sz="1400" dirty="0" smtClean="0"/>
              <a:t> </a:t>
            </a:r>
            <a:r>
              <a:rPr lang="sv-SE" sz="1400" dirty="0" err="1" smtClean="0"/>
              <a:t>study</a:t>
            </a:r>
            <a:r>
              <a:rPr lang="sv-SE" sz="1400" dirty="0" smtClean="0"/>
              <a:t> and survey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6215473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is design science?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275534"/>
            <a:ext cx="6430992" cy="32404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 sz="1600" dirty="0" err="1" smtClean="0"/>
              <a:t>Which</a:t>
            </a:r>
            <a:r>
              <a:rPr lang="sv-SE" sz="1600" dirty="0" smtClean="0"/>
              <a:t> </a:t>
            </a:r>
            <a:r>
              <a:rPr lang="sv-SE" sz="1600" dirty="0" err="1" smtClean="0"/>
              <a:t>of</a:t>
            </a:r>
            <a:r>
              <a:rPr lang="sv-SE" sz="1600" dirty="0" smtClean="0"/>
              <a:t> the </a:t>
            </a:r>
            <a:r>
              <a:rPr lang="sv-SE" sz="1600" dirty="0" err="1" smtClean="0"/>
              <a:t>following</a:t>
            </a:r>
            <a:r>
              <a:rPr lang="sv-SE" sz="1600" dirty="0" smtClean="0"/>
              <a:t> </a:t>
            </a:r>
            <a:r>
              <a:rPr lang="sv-SE" sz="1600" dirty="0" err="1" smtClean="0"/>
              <a:t>statements</a:t>
            </a:r>
            <a:r>
              <a:rPr lang="sv-SE" sz="1600" dirty="0" smtClean="0"/>
              <a:t> </a:t>
            </a:r>
            <a:r>
              <a:rPr lang="sv-SE" sz="1600" dirty="0" err="1" smtClean="0"/>
              <a:t>are</a:t>
            </a:r>
            <a:r>
              <a:rPr lang="sv-SE" sz="1600" dirty="0" smtClean="0"/>
              <a:t> OK to </a:t>
            </a:r>
            <a:r>
              <a:rPr lang="sv-SE" sz="1600" dirty="0" err="1" smtClean="0"/>
              <a:t>use</a:t>
            </a:r>
            <a:endParaRPr lang="sv-SE" sz="1600" dirty="0" smtClean="0"/>
          </a:p>
          <a:p>
            <a:r>
              <a:rPr lang="sv-SE" sz="1400" b="1" dirty="0" smtClean="0"/>
              <a:t>Design science is a </a:t>
            </a:r>
            <a:r>
              <a:rPr lang="sv-SE" sz="1400" b="1" dirty="0" err="1" smtClean="0"/>
              <a:t>methodology</a:t>
            </a:r>
            <a:endParaRPr lang="sv-SE" sz="1400" b="1" dirty="0" smtClean="0"/>
          </a:p>
          <a:p>
            <a:r>
              <a:rPr lang="sv-SE" sz="1400" b="1" dirty="0" smtClean="0"/>
              <a:t>Design science is a research approach</a:t>
            </a:r>
          </a:p>
          <a:p>
            <a:r>
              <a:rPr lang="sv-SE" sz="1400" b="1" dirty="0" smtClean="0"/>
              <a:t>Design science is a </a:t>
            </a:r>
            <a:r>
              <a:rPr lang="sv-SE" sz="1400" b="1" dirty="0" err="1" smtClean="0"/>
              <a:t>branch</a:t>
            </a:r>
            <a:r>
              <a:rPr lang="sv-SE" sz="1400" b="1" dirty="0" smtClean="0"/>
              <a:t> </a:t>
            </a:r>
            <a:r>
              <a:rPr lang="sv-SE" sz="1400" b="1" dirty="0" err="1" smtClean="0"/>
              <a:t>of</a:t>
            </a:r>
            <a:r>
              <a:rPr lang="sv-SE" sz="1400" b="1" dirty="0" smtClean="0"/>
              <a:t> science, </a:t>
            </a:r>
            <a:r>
              <a:rPr lang="sv-SE" sz="1400" b="1" dirty="0" err="1" smtClean="0"/>
              <a:t>such</a:t>
            </a:r>
            <a:r>
              <a:rPr lang="sv-SE" sz="1400" b="1" dirty="0" smtClean="0"/>
              <a:t> as </a:t>
            </a:r>
            <a:r>
              <a:rPr lang="sv-SE" sz="1400" b="1" dirty="0" err="1" smtClean="0"/>
              <a:t>natural</a:t>
            </a:r>
            <a:r>
              <a:rPr lang="sv-SE" sz="1400" b="1" dirty="0" smtClean="0"/>
              <a:t>, social and formal science</a:t>
            </a:r>
          </a:p>
          <a:p>
            <a:r>
              <a:rPr lang="sv-SE" sz="1400" dirty="0" smtClean="0"/>
              <a:t>Design science is a paradigm, </a:t>
            </a:r>
            <a:r>
              <a:rPr lang="sv-SE" sz="1400" dirty="0" err="1" smtClean="0"/>
              <a:t>such</a:t>
            </a:r>
            <a:r>
              <a:rPr lang="sv-SE" sz="1400" dirty="0" smtClean="0"/>
              <a:t> as positivism and </a:t>
            </a:r>
            <a:r>
              <a:rPr lang="sv-SE" sz="1400" dirty="0" err="1" smtClean="0"/>
              <a:t>interpretivism</a:t>
            </a:r>
            <a:endParaRPr lang="sv-SE" sz="1400" dirty="0" smtClean="0"/>
          </a:p>
          <a:p>
            <a:r>
              <a:rPr lang="sv-SE" sz="1400" dirty="0" smtClean="0"/>
              <a:t>Design science is a research </a:t>
            </a:r>
            <a:r>
              <a:rPr lang="sv-SE" sz="1400" dirty="0" err="1" smtClean="0"/>
              <a:t>strategy</a:t>
            </a:r>
            <a:r>
              <a:rPr lang="sv-SE" sz="1400" dirty="0" smtClean="0"/>
              <a:t>, </a:t>
            </a:r>
            <a:r>
              <a:rPr lang="sv-SE" sz="1400" dirty="0" err="1" smtClean="0"/>
              <a:t>such</a:t>
            </a:r>
            <a:r>
              <a:rPr lang="sv-SE" sz="1400" dirty="0" smtClean="0"/>
              <a:t> as </a:t>
            </a:r>
            <a:r>
              <a:rPr lang="sv-SE" sz="1400" dirty="0" err="1" smtClean="0"/>
              <a:t>case</a:t>
            </a:r>
            <a:r>
              <a:rPr lang="sv-SE" sz="1400" dirty="0" smtClean="0"/>
              <a:t> </a:t>
            </a:r>
            <a:r>
              <a:rPr lang="sv-SE" sz="1400" dirty="0" err="1" smtClean="0"/>
              <a:t>study</a:t>
            </a:r>
            <a:r>
              <a:rPr lang="sv-SE" sz="1400" dirty="0" smtClean="0"/>
              <a:t> and survey</a:t>
            </a:r>
          </a:p>
          <a:p>
            <a:endParaRPr lang="sv-SE" dirty="0" smtClean="0"/>
          </a:p>
        </p:txBody>
      </p:sp>
      <p:sp>
        <p:nvSpPr>
          <p:cNvPr id="4" name="Right Brace 3"/>
          <p:cNvSpPr/>
          <p:nvPr/>
        </p:nvSpPr>
        <p:spPr>
          <a:xfrm>
            <a:off x="6878639" y="1736592"/>
            <a:ext cx="253573" cy="152912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7213415" y="2163475"/>
            <a:ext cx="14811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/>
              <a:t>These</a:t>
            </a:r>
            <a:r>
              <a:rPr lang="sv-SE" sz="1400" dirty="0" smtClean="0"/>
              <a:t> </a:t>
            </a:r>
            <a:r>
              <a:rPr lang="sv-SE" sz="1400" dirty="0" err="1" smtClean="0"/>
              <a:t>statement</a:t>
            </a:r>
            <a:r>
              <a:rPr lang="sv-SE" sz="1400" dirty="0" smtClean="0"/>
              <a:t> </a:t>
            </a:r>
            <a:r>
              <a:rPr lang="sv-SE" sz="1400" dirty="0" err="1" smtClean="0"/>
              <a:t>are</a:t>
            </a:r>
            <a:r>
              <a:rPr lang="sv-SE" sz="1400" dirty="0" smtClean="0"/>
              <a:t> OK to </a:t>
            </a:r>
            <a:r>
              <a:rPr lang="sv-SE" sz="1400" dirty="0" err="1" smtClean="0"/>
              <a:t>use</a:t>
            </a:r>
            <a:r>
              <a:rPr lang="sv-SE" sz="1400" dirty="0" smtClean="0"/>
              <a:t> </a:t>
            </a:r>
            <a:r>
              <a:rPr lang="sv-SE" sz="1400" dirty="0" err="1" smtClean="0"/>
              <a:t>according</a:t>
            </a:r>
            <a:r>
              <a:rPr lang="sv-SE" sz="1400" dirty="0" smtClean="0"/>
              <a:t> to </a:t>
            </a:r>
            <a:r>
              <a:rPr lang="sv-SE" sz="1400" dirty="0" err="1" smtClean="0"/>
              <a:t>me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42073835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DS vs DSR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1632558"/>
          </a:xfrm>
        </p:spPr>
        <p:txBody>
          <a:bodyPr>
            <a:normAutofit/>
          </a:bodyPr>
          <a:lstStyle/>
          <a:p>
            <a:r>
              <a:rPr lang="en-US" sz="1600" dirty="0"/>
              <a:t>D</a:t>
            </a:r>
            <a:r>
              <a:rPr lang="en-US" sz="1600" dirty="0" smtClean="0"/>
              <a:t>esign </a:t>
            </a:r>
            <a:r>
              <a:rPr lang="en-US" sz="1600" dirty="0"/>
              <a:t>science research creates solutions to specific classes of relevant problems by using a rigorous design </a:t>
            </a:r>
            <a:r>
              <a:rPr lang="en-US" sz="1600" dirty="0" smtClean="0"/>
              <a:t>process</a:t>
            </a:r>
          </a:p>
          <a:p>
            <a:r>
              <a:rPr lang="en-US" sz="1600" dirty="0" smtClean="0"/>
              <a:t>Design </a:t>
            </a:r>
            <a:r>
              <a:rPr lang="en-US" sz="1600" dirty="0"/>
              <a:t>science investigates the design science research process and creates standards for its </a:t>
            </a:r>
            <a:r>
              <a:rPr lang="en-US" sz="1600" dirty="0" err="1"/>
              <a:t>rigour</a:t>
            </a:r>
            <a:r>
              <a:rPr lang="en-US" sz="1600" dirty="0"/>
              <a:t>.</a:t>
            </a:r>
            <a:endParaRPr lang="sv-SE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108492" y="4017364"/>
            <a:ext cx="1234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(Winter, 2008</a:t>
            </a:r>
            <a:r>
              <a:rPr lang="sv-SE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634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is design science?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999" y="1275533"/>
            <a:ext cx="8224585" cy="37686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 sz="1600" dirty="0" smtClean="0"/>
              <a:t>The </a:t>
            </a:r>
            <a:r>
              <a:rPr lang="sv-SE" sz="1600" dirty="0" err="1" smtClean="0"/>
              <a:t>core</a:t>
            </a:r>
            <a:r>
              <a:rPr lang="sv-SE" sz="1600" dirty="0" smtClean="0"/>
              <a:t> </a:t>
            </a:r>
            <a:r>
              <a:rPr lang="sv-SE" sz="1600" dirty="0" err="1" smtClean="0"/>
              <a:t>of</a:t>
            </a:r>
            <a:r>
              <a:rPr lang="sv-SE" sz="1600" dirty="0" smtClean="0"/>
              <a:t> design science is </a:t>
            </a:r>
            <a:r>
              <a:rPr lang="sv-SE" sz="1600" dirty="0" err="1" smtClean="0"/>
              <a:t>based</a:t>
            </a:r>
            <a:r>
              <a:rPr lang="sv-SE" sz="1600" dirty="0" smtClean="0"/>
              <a:t> </a:t>
            </a:r>
            <a:r>
              <a:rPr lang="sv-SE" sz="1600" dirty="0" err="1" smtClean="0"/>
              <a:t>of</a:t>
            </a:r>
            <a:r>
              <a:rPr lang="sv-SE" sz="1600" dirty="0" smtClean="0"/>
              <a:t> </a:t>
            </a:r>
            <a:r>
              <a:rPr lang="sv-SE" sz="1600" b="1" dirty="0" err="1" smtClean="0"/>
              <a:t>prescriptive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knowledge</a:t>
            </a:r>
            <a:r>
              <a:rPr lang="sv-SE" sz="1600" dirty="0" smtClean="0"/>
              <a:t>: </a:t>
            </a:r>
          </a:p>
          <a:p>
            <a:r>
              <a:rPr lang="en-GB" sz="1400" b="1" dirty="0"/>
              <a:t>Definitional knowledge </a:t>
            </a:r>
            <a:r>
              <a:rPr lang="en-GB" sz="1400" dirty="0" smtClean="0"/>
              <a:t>- </a:t>
            </a:r>
            <a:r>
              <a:rPr lang="en-GB" sz="1400" dirty="0"/>
              <a:t>consists of concepts, constructs, terms, definitions, </a:t>
            </a:r>
            <a:r>
              <a:rPr lang="en-GB" sz="1400" dirty="0" smtClean="0"/>
              <a:t>classifications</a:t>
            </a:r>
            <a:endParaRPr lang="en-GB" sz="1400" dirty="0"/>
          </a:p>
          <a:p>
            <a:r>
              <a:rPr lang="en-GB" sz="1400" b="1" dirty="0"/>
              <a:t>Descriptive </a:t>
            </a:r>
            <a:r>
              <a:rPr lang="en-GB" sz="1400" b="1" dirty="0" smtClean="0"/>
              <a:t>knowledge </a:t>
            </a:r>
            <a:r>
              <a:rPr lang="en-GB" sz="1400" dirty="0" smtClean="0"/>
              <a:t>- describes </a:t>
            </a:r>
            <a:r>
              <a:rPr lang="en-GB" sz="1400" dirty="0"/>
              <a:t>an existing or past </a:t>
            </a:r>
            <a:r>
              <a:rPr lang="en-GB" sz="1400" dirty="0" smtClean="0"/>
              <a:t>reality</a:t>
            </a:r>
            <a:endParaRPr lang="en-GB" sz="1400" dirty="0"/>
          </a:p>
          <a:p>
            <a:r>
              <a:rPr lang="en-GB" sz="1400" b="1" dirty="0"/>
              <a:t>Explanatory </a:t>
            </a:r>
            <a:r>
              <a:rPr lang="en-GB" sz="1400" b="1" dirty="0" smtClean="0"/>
              <a:t>knowledge </a:t>
            </a:r>
            <a:r>
              <a:rPr lang="en-GB" sz="1400" dirty="0" smtClean="0"/>
              <a:t>- </a:t>
            </a:r>
            <a:r>
              <a:rPr lang="en-GB" sz="1400" dirty="0"/>
              <a:t>provides answers to questions of </a:t>
            </a:r>
            <a:r>
              <a:rPr lang="en-GB" sz="1400" dirty="0" smtClean="0"/>
              <a:t>why</a:t>
            </a:r>
            <a:endParaRPr lang="en-GB" sz="1400" dirty="0"/>
          </a:p>
          <a:p>
            <a:r>
              <a:rPr lang="en-GB" sz="1400" b="1" dirty="0"/>
              <a:t>Predictive </a:t>
            </a:r>
            <a:r>
              <a:rPr lang="en-GB" sz="1400" b="1" dirty="0" smtClean="0"/>
              <a:t>knowledge </a:t>
            </a:r>
            <a:r>
              <a:rPr lang="en-GB" sz="1400" dirty="0" smtClean="0"/>
              <a:t>- </a:t>
            </a:r>
            <a:r>
              <a:rPr lang="en-GB" sz="1400" dirty="0"/>
              <a:t>offers black-box predictions, i.e. it predicts outcomes based on underlying factors but without explaining causal or other relationships between them. </a:t>
            </a:r>
          </a:p>
          <a:p>
            <a:r>
              <a:rPr lang="en-GB" sz="1400" b="1" dirty="0"/>
              <a:t>Explanatory and predictive knowledge</a:t>
            </a:r>
          </a:p>
          <a:p>
            <a:r>
              <a:rPr lang="en-GB" sz="1400" b="1" dirty="0"/>
              <a:t>Prescriptive knowledge</a:t>
            </a:r>
          </a:p>
          <a:p>
            <a:pPr marL="0" indent="0">
              <a:buNone/>
            </a:pPr>
            <a:endParaRPr lang="sv-SE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180289" y="4482059"/>
            <a:ext cx="1233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(Gregor, 2006)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105431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60874" y="30736"/>
            <a:ext cx="1352645" cy="11758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99" y="627534"/>
            <a:ext cx="7902295" cy="596700"/>
          </a:xfrm>
        </p:spPr>
        <p:txBody>
          <a:bodyPr/>
          <a:lstStyle/>
          <a:p>
            <a:r>
              <a:rPr lang="sv-SE" dirty="0" err="1" smtClean="0"/>
              <a:t>Artefact</a:t>
            </a:r>
            <a:r>
              <a:rPr lang="sv-SE" dirty="0" smtClean="0"/>
              <a:t> </a:t>
            </a:r>
            <a:r>
              <a:rPr lang="sv-SE" dirty="0" err="1" smtClean="0"/>
              <a:t>types</a:t>
            </a:r>
            <a:r>
              <a:rPr lang="sv-SE" dirty="0" smtClean="0"/>
              <a:t> in information systems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358461"/>
            <a:ext cx="3365062" cy="3695098"/>
          </a:xfrm>
        </p:spPr>
        <p:txBody>
          <a:bodyPr>
            <a:normAutofit/>
          </a:bodyPr>
          <a:lstStyle/>
          <a:p>
            <a:r>
              <a:rPr lang="fi-FI" sz="1600" dirty="0" smtClean="0"/>
              <a:t>IT </a:t>
            </a:r>
            <a:r>
              <a:rPr lang="fi-FI" sz="1600" dirty="0" err="1" smtClean="0"/>
              <a:t>system</a:t>
            </a:r>
            <a:r>
              <a:rPr lang="fi-FI" sz="1600" dirty="0" smtClean="0"/>
              <a:t>  </a:t>
            </a:r>
          </a:p>
          <a:p>
            <a:r>
              <a:rPr lang="fi-FI" sz="1600" dirty="0" err="1" smtClean="0"/>
              <a:t>Prototype</a:t>
            </a:r>
            <a:r>
              <a:rPr lang="fi-FI" sz="1600" dirty="0" smtClean="0"/>
              <a:t> of an IT system</a:t>
            </a:r>
          </a:p>
          <a:p>
            <a:r>
              <a:rPr lang="fi-FI" sz="1600" dirty="0" smtClean="0"/>
              <a:t>Method</a:t>
            </a:r>
          </a:p>
          <a:p>
            <a:r>
              <a:rPr lang="fi-FI" sz="1600" dirty="0" err="1" smtClean="0"/>
              <a:t>Model</a:t>
            </a:r>
            <a:endParaRPr lang="fi-FI" sz="1600" dirty="0" smtClean="0"/>
          </a:p>
          <a:p>
            <a:r>
              <a:rPr lang="fi-FI" sz="1600" dirty="0" err="1" smtClean="0"/>
              <a:t>Guidelines</a:t>
            </a:r>
            <a:endParaRPr lang="fi-FI" sz="1600" dirty="0" smtClean="0"/>
          </a:p>
          <a:p>
            <a:r>
              <a:rPr lang="fi-FI" sz="1600" dirty="0" err="1" smtClean="0"/>
              <a:t>Requirements</a:t>
            </a:r>
            <a:endParaRPr lang="fi-FI" sz="1600" dirty="0" smtClean="0"/>
          </a:p>
          <a:p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78518" y="1358461"/>
            <a:ext cx="3365062" cy="3695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900"/>
              </a:lnSpc>
              <a:spcBef>
                <a:spcPct val="20000"/>
              </a:spcBef>
              <a:buSzPct val="93000"/>
              <a:buFont typeface="Verdana" pitchFamily="34" charset="0"/>
              <a:buChar char="●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 err="1" smtClean="0"/>
              <a:t>Algorithm</a:t>
            </a:r>
            <a:endParaRPr lang="fi-FI" sz="1600" dirty="0" smtClean="0"/>
          </a:p>
          <a:p>
            <a:r>
              <a:rPr lang="fi-FI" sz="1600" dirty="0" err="1" smtClean="0"/>
              <a:t>Notation</a:t>
            </a:r>
            <a:endParaRPr lang="fi-FI" sz="1600" dirty="0" smtClean="0"/>
          </a:p>
          <a:p>
            <a:r>
              <a:rPr lang="fi-FI" sz="1600" dirty="0" err="1" smtClean="0"/>
              <a:t>Metric</a:t>
            </a:r>
            <a:endParaRPr lang="fi-FI" sz="1600" dirty="0" smtClean="0"/>
          </a:p>
          <a:p>
            <a:r>
              <a:rPr lang="fi-FI" sz="1600" dirty="0" err="1" smtClean="0"/>
              <a:t>Pattern</a:t>
            </a:r>
            <a:endParaRPr lang="fi-FI" sz="1600" dirty="0" smtClean="0"/>
          </a:p>
          <a:p>
            <a:r>
              <a:rPr lang="fi-FI" sz="1600" dirty="0" err="1" smtClean="0"/>
              <a:t>Socio</a:t>
            </a:r>
            <a:r>
              <a:rPr lang="fi-FI" sz="1600" dirty="0" smtClean="0"/>
              <a:t>-Technical </a:t>
            </a:r>
            <a:r>
              <a:rPr lang="fi-FI" sz="1600" dirty="0" err="1" smtClean="0"/>
              <a:t>system</a:t>
            </a:r>
            <a:endParaRPr lang="fi-FI" sz="1600" dirty="0" smtClean="0"/>
          </a:p>
          <a:p>
            <a:r>
              <a:rPr lang="fi-FI" sz="1600" dirty="0" smtClean="0"/>
              <a:t>…</a:t>
            </a:r>
          </a:p>
          <a:p>
            <a:endParaRPr lang="fi-FI" dirty="0" smtClean="0"/>
          </a:p>
          <a:p>
            <a:pPr marL="0" indent="0">
              <a:buFont typeface="Verdana" pitchFamily="34" charset="0"/>
              <a:buNone/>
            </a:pPr>
            <a:endParaRPr lang="fi-FI" dirty="0" smtClean="0"/>
          </a:p>
          <a:p>
            <a:pPr marL="0" indent="0">
              <a:buFont typeface="Verdana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66638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700" dirty="0"/>
              <a:t>Presciptive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500" b="1" i="1" dirty="0"/>
              <a:t>Prescriptive knowledge</a:t>
            </a:r>
            <a:r>
              <a:rPr lang="en-GB" sz="1500" b="1" dirty="0"/>
              <a:t> </a:t>
            </a:r>
            <a:r>
              <a:rPr lang="en-GB" sz="1500" dirty="0"/>
              <a:t>consists of </a:t>
            </a:r>
            <a:r>
              <a:rPr lang="en-GB" sz="1500" b="1" dirty="0"/>
              <a:t>prescriptive models </a:t>
            </a:r>
            <a:r>
              <a:rPr lang="en-GB" sz="1500" dirty="0"/>
              <a:t>and </a:t>
            </a:r>
            <a:r>
              <a:rPr lang="en-GB" sz="1500" b="1" dirty="0"/>
              <a:t>methods</a:t>
            </a:r>
            <a:r>
              <a:rPr lang="en-GB" sz="1500" dirty="0"/>
              <a:t> that help solve </a:t>
            </a:r>
            <a:r>
              <a:rPr lang="en-GB" sz="1500" b="1" dirty="0"/>
              <a:t>practical problems</a:t>
            </a:r>
          </a:p>
          <a:p>
            <a:r>
              <a:rPr lang="en-GB" sz="1500" b="1" i="1" dirty="0"/>
              <a:t>Prescriptive methods </a:t>
            </a:r>
            <a:r>
              <a:rPr lang="en-GB" sz="1500" dirty="0"/>
              <a:t>are </a:t>
            </a:r>
            <a:r>
              <a:rPr lang="en-GB" sz="1500" b="1" dirty="0"/>
              <a:t>guidelines and procedures </a:t>
            </a:r>
            <a:r>
              <a:rPr lang="en-GB" sz="1500" dirty="0"/>
              <a:t>that help people to work in systematic ways when solving problems. </a:t>
            </a:r>
          </a:p>
          <a:p>
            <a:r>
              <a:rPr lang="en-GB" sz="1500" b="1" i="1" dirty="0" smtClean="0"/>
              <a:t>Prescriptive </a:t>
            </a:r>
            <a:r>
              <a:rPr lang="en-GB" sz="1500" b="1" i="1" dirty="0"/>
              <a:t>models </a:t>
            </a:r>
            <a:r>
              <a:rPr lang="en-GB" sz="1500" dirty="0"/>
              <a:t>can be seen as </a:t>
            </a:r>
            <a:r>
              <a:rPr lang="en-GB" sz="1500" b="1" dirty="0"/>
              <a:t>blueprints</a:t>
            </a:r>
            <a:r>
              <a:rPr lang="en-GB" sz="1500" dirty="0"/>
              <a:t> for </a:t>
            </a:r>
            <a:r>
              <a:rPr lang="en-GB" sz="1500" dirty="0" smtClean="0"/>
              <a:t>developing, for example, business processes or IT systems</a:t>
            </a:r>
          </a:p>
          <a:p>
            <a:endParaRPr lang="sv-SE" sz="15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738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50"/>
    </mc:Choice>
    <mc:Fallback xmlns="">
      <p:transition spd="slow" advTm="3395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700" dirty="0"/>
              <a:t>Presciptive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275534"/>
            <a:ext cx="7695866" cy="3240432"/>
          </a:xfrm>
        </p:spPr>
        <p:txBody>
          <a:bodyPr>
            <a:normAutofit/>
          </a:bodyPr>
          <a:lstStyle/>
          <a:p>
            <a:r>
              <a:rPr lang="en-GB" sz="1500" dirty="0"/>
              <a:t>Typical examples of </a:t>
            </a:r>
            <a:r>
              <a:rPr lang="en-GB" sz="1500" i="1" dirty="0"/>
              <a:t>prescriptive methods </a:t>
            </a:r>
            <a:r>
              <a:rPr lang="en-GB" sz="1500" dirty="0"/>
              <a:t>are </a:t>
            </a:r>
            <a:r>
              <a:rPr lang="en-GB" sz="1500" b="1" dirty="0"/>
              <a:t>systems and software development methods</a:t>
            </a:r>
            <a:r>
              <a:rPr lang="en-GB" sz="1500" dirty="0"/>
              <a:t>, such as the </a:t>
            </a:r>
            <a:r>
              <a:rPr lang="en-GB" sz="1500" b="1" dirty="0"/>
              <a:t>Rational Unified Process (RUP) </a:t>
            </a:r>
            <a:r>
              <a:rPr lang="en-GB" sz="1500" dirty="0"/>
              <a:t>(Kroll et al. 2003), or agile methods, such as </a:t>
            </a:r>
            <a:r>
              <a:rPr lang="en-GB" sz="1500" b="1" dirty="0"/>
              <a:t>XP and SCRUM </a:t>
            </a:r>
            <a:r>
              <a:rPr lang="en-GB" sz="1500" dirty="0"/>
              <a:t>(Cohn 2009). </a:t>
            </a:r>
          </a:p>
          <a:p>
            <a:r>
              <a:rPr lang="en-GB" sz="1500" dirty="0"/>
              <a:t>Typical examples of </a:t>
            </a:r>
            <a:r>
              <a:rPr lang="en-GB" sz="1500" i="1" dirty="0"/>
              <a:t>prescriptive models </a:t>
            </a:r>
            <a:r>
              <a:rPr lang="en-GB" sz="1500" dirty="0"/>
              <a:t>are </a:t>
            </a:r>
            <a:r>
              <a:rPr lang="en-GB" sz="1500" b="1" dirty="0"/>
              <a:t>conceptual reference models, such as SCOR </a:t>
            </a:r>
            <a:r>
              <a:rPr lang="en-GB" sz="1500" dirty="0"/>
              <a:t>(</a:t>
            </a:r>
            <a:r>
              <a:rPr lang="en-GB" sz="1500" dirty="0" err="1"/>
              <a:t>Bolstorff</a:t>
            </a:r>
            <a:r>
              <a:rPr lang="en-GB" sz="1500" dirty="0"/>
              <a:t> and Rosenbaum 2007), or </a:t>
            </a:r>
            <a:r>
              <a:rPr lang="en-GB" sz="1500" b="1" dirty="0"/>
              <a:t>architectural models, such as OSI </a:t>
            </a:r>
            <a:r>
              <a:rPr lang="en-GB" sz="1500" dirty="0"/>
              <a:t>(Day and Zimmerman 1983).  </a:t>
            </a:r>
          </a:p>
          <a:p>
            <a:endParaRPr lang="en-GB" sz="1500" dirty="0"/>
          </a:p>
          <a:p>
            <a:endParaRPr lang="sv-SE" sz="15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24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13"/>
    </mc:Choice>
    <mc:Fallback xmlns="">
      <p:transition spd="slow" advTm="39613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700" dirty="0"/>
              <a:t>Presciptive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275533"/>
            <a:ext cx="7437600" cy="3610573"/>
          </a:xfrm>
        </p:spPr>
        <p:txBody>
          <a:bodyPr>
            <a:normAutofit/>
          </a:bodyPr>
          <a:lstStyle/>
          <a:p>
            <a:r>
              <a:rPr lang="en-GB" sz="1500" i="1" dirty="0" smtClean="0"/>
              <a:t>Prescriptive </a:t>
            </a:r>
            <a:r>
              <a:rPr lang="en-GB" sz="1500" i="1" dirty="0"/>
              <a:t>models and methods </a:t>
            </a:r>
            <a:r>
              <a:rPr lang="en-GB" sz="1500" dirty="0"/>
              <a:t>can be viewed as comprising two </a:t>
            </a:r>
            <a:r>
              <a:rPr lang="en-GB" sz="1500" dirty="0" smtClean="0"/>
              <a:t>parts.</a:t>
            </a:r>
          </a:p>
          <a:p>
            <a:r>
              <a:rPr lang="en-GB" sz="1350" b="1" dirty="0" smtClean="0"/>
              <a:t>The </a:t>
            </a:r>
            <a:r>
              <a:rPr lang="en-GB" sz="1350" b="1" dirty="0"/>
              <a:t>first </a:t>
            </a:r>
            <a:r>
              <a:rPr lang="en-GB" sz="1350" b="1" dirty="0" smtClean="0"/>
              <a:t>part </a:t>
            </a:r>
            <a:r>
              <a:rPr lang="en-GB" sz="1350" dirty="0" smtClean="0"/>
              <a:t>- is </a:t>
            </a:r>
            <a:r>
              <a:rPr lang="en-GB" sz="1350" dirty="0"/>
              <a:t>the </a:t>
            </a:r>
            <a:r>
              <a:rPr lang="en-GB" sz="1350" b="1" dirty="0"/>
              <a:t>model or method </a:t>
            </a:r>
            <a:r>
              <a:rPr lang="en-GB" sz="1350" b="1" dirty="0" smtClean="0"/>
              <a:t>itself</a:t>
            </a:r>
          </a:p>
          <a:p>
            <a:r>
              <a:rPr lang="en-GB" sz="1350" b="1" dirty="0" smtClean="0"/>
              <a:t>The </a:t>
            </a:r>
            <a:r>
              <a:rPr lang="en-GB" sz="1350" b="1" dirty="0"/>
              <a:t>second </a:t>
            </a:r>
            <a:r>
              <a:rPr lang="en-GB" sz="1350" b="1" dirty="0" smtClean="0"/>
              <a:t>part </a:t>
            </a:r>
            <a:r>
              <a:rPr lang="en-GB" sz="1350" dirty="0" smtClean="0"/>
              <a:t>- is </a:t>
            </a:r>
            <a:r>
              <a:rPr lang="en-GB" sz="1350" dirty="0"/>
              <a:t>a </a:t>
            </a:r>
            <a:r>
              <a:rPr lang="en-GB" sz="1350" b="1" dirty="0"/>
              <a:t>statement </a:t>
            </a:r>
            <a:r>
              <a:rPr lang="en-GB" sz="1350" dirty="0"/>
              <a:t>about some desirable effect of using the model or method. </a:t>
            </a:r>
            <a:endParaRPr lang="en-GB" sz="1350" dirty="0" smtClean="0"/>
          </a:p>
          <a:p>
            <a:r>
              <a:rPr lang="en-GB" sz="1350" dirty="0" smtClean="0"/>
              <a:t>This </a:t>
            </a:r>
            <a:r>
              <a:rPr lang="en-GB" sz="1350" b="1" dirty="0" smtClean="0"/>
              <a:t>statement </a:t>
            </a:r>
            <a:r>
              <a:rPr lang="en-GB" sz="1350" dirty="0" smtClean="0"/>
              <a:t>(the second part) implies that if a prescriptive model or method is used in a certain practice, </a:t>
            </a:r>
            <a:r>
              <a:rPr lang="en-GB" sz="1350" dirty="0"/>
              <a:t>this will contribute to effects desired by some stakeholders</a:t>
            </a:r>
            <a:r>
              <a:rPr lang="en-GB" sz="1350" dirty="0" smtClean="0"/>
              <a:t>. </a:t>
            </a:r>
          </a:p>
          <a:p>
            <a:r>
              <a:rPr lang="en-GB" sz="1350" dirty="0" smtClean="0"/>
              <a:t>In </a:t>
            </a:r>
            <a:r>
              <a:rPr lang="en-GB" sz="1350" dirty="0"/>
              <a:t>this sense, prescription can be seen as a special case of prediction</a:t>
            </a:r>
            <a:r>
              <a:rPr lang="en-GB" sz="1200" dirty="0"/>
              <a:t>. </a:t>
            </a:r>
            <a:endParaRPr lang="sv-SE" sz="1200" dirty="0"/>
          </a:p>
          <a:p>
            <a:endParaRPr lang="sv-SE" sz="15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050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7"/>
    </mc:Choice>
    <mc:Fallback xmlns="">
      <p:transition spd="slow" advTm="57377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700" dirty="0"/>
              <a:t>Presciptive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>
              <a:lnSpc>
                <a:spcPct val="150000"/>
              </a:lnSpc>
            </a:pPr>
            <a:r>
              <a:rPr lang="en-GB" sz="1500" dirty="0" smtClean="0"/>
              <a:t>Examples </a:t>
            </a:r>
            <a:r>
              <a:rPr lang="en-GB" sz="1500" dirty="0"/>
              <a:t>of </a:t>
            </a:r>
            <a:r>
              <a:rPr lang="en-GB" sz="1500" b="1" i="1" dirty="0"/>
              <a:t>prescriptive knowledge</a:t>
            </a:r>
            <a:r>
              <a:rPr lang="en-GB" sz="1500" dirty="0"/>
              <a:t>:</a:t>
            </a:r>
            <a:endParaRPr lang="sv-SE" sz="1500" dirty="0"/>
          </a:p>
          <a:p>
            <a:pPr lvl="1" hangingPunct="0">
              <a:lnSpc>
                <a:spcPct val="150000"/>
              </a:lnSpc>
            </a:pPr>
            <a:r>
              <a:rPr lang="en-GB" sz="1350" dirty="0"/>
              <a:t>Apply sun lotion before sun bathing!</a:t>
            </a:r>
            <a:endParaRPr lang="sv-SE" sz="1350" dirty="0"/>
          </a:p>
          <a:p>
            <a:pPr lvl="1" hangingPunct="0">
              <a:lnSpc>
                <a:spcPct val="150000"/>
              </a:lnSpc>
            </a:pPr>
            <a:r>
              <a:rPr lang="en-GB" sz="1350" dirty="0"/>
              <a:t>Develop your software system iteratively!</a:t>
            </a:r>
            <a:endParaRPr lang="sv-SE" sz="1350" dirty="0"/>
          </a:p>
          <a:p>
            <a:endParaRPr lang="en-GB" sz="1500" dirty="0"/>
          </a:p>
          <a:p>
            <a:endParaRPr lang="sv-SE" sz="15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372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04"/>
    </mc:Choice>
    <mc:Fallback xmlns="">
      <p:transition spd="slow" advTm="14604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700" dirty="0"/>
              <a:t>Seminal Research Papers about Design Science</a:t>
            </a:r>
          </a:p>
        </p:txBody>
      </p:sp>
    </p:spTree>
    <p:extLst>
      <p:ext uri="{BB962C8B-B14F-4D97-AF65-F5344CB8AC3E}">
        <p14:creationId xmlns:p14="http://schemas.microsoft.com/office/powerpoint/2010/main" val="25696195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Some seminal research papers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999" y="1275533"/>
            <a:ext cx="7637385" cy="3580775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err="1"/>
              <a:t>Hevner</a:t>
            </a:r>
            <a:r>
              <a:rPr lang="en-US" sz="1800" dirty="0"/>
              <a:t> AR, March ST, Park J, Ram S (2004) Design science in information systems research. MIS Quarterly 28:75–105</a:t>
            </a:r>
            <a:endParaRPr lang="sv-SE" sz="1800" dirty="0"/>
          </a:p>
          <a:p>
            <a:r>
              <a:rPr lang="en-US" sz="1800" dirty="0" err="1"/>
              <a:t>Peffers</a:t>
            </a:r>
            <a:r>
              <a:rPr lang="en-US" sz="1800" dirty="0"/>
              <a:t> K, </a:t>
            </a:r>
            <a:r>
              <a:rPr lang="en-US" sz="1800" dirty="0" err="1"/>
              <a:t>Tuunanen</a:t>
            </a:r>
            <a:r>
              <a:rPr lang="en-US" sz="1800" dirty="0"/>
              <a:t> T, </a:t>
            </a:r>
            <a:r>
              <a:rPr lang="en-US" sz="1800" dirty="0" err="1"/>
              <a:t>Rothenberger</a:t>
            </a:r>
            <a:r>
              <a:rPr lang="en-US" sz="1800" dirty="0"/>
              <a:t> MA, Chatterjee S (2007) A Design Science Research Methodology for Information Systems Research. Journal of Management Information Systems 24:45–77</a:t>
            </a:r>
          </a:p>
          <a:p>
            <a:r>
              <a:rPr lang="en-US" sz="1800" dirty="0"/>
              <a:t>Sein M, </a:t>
            </a:r>
            <a:r>
              <a:rPr lang="en-US" sz="1800" dirty="0" err="1"/>
              <a:t>Henfridsson</a:t>
            </a:r>
            <a:r>
              <a:rPr lang="en-US" sz="1800" dirty="0"/>
              <a:t> O, </a:t>
            </a:r>
            <a:r>
              <a:rPr lang="en-US" sz="1800" dirty="0" err="1"/>
              <a:t>Purao</a:t>
            </a:r>
            <a:r>
              <a:rPr lang="en-US" sz="1800" dirty="0"/>
              <a:t> S, et al. (2011) Action Design Research. Management Information Systems Quarterly 35:37–56</a:t>
            </a:r>
            <a:endParaRPr lang="sv-SE" sz="1800" dirty="0"/>
          </a:p>
          <a:p>
            <a:r>
              <a:rPr lang="en-US" sz="1800" dirty="0" err="1"/>
              <a:t>Gregor</a:t>
            </a:r>
            <a:r>
              <a:rPr lang="en-US" sz="1800" dirty="0"/>
              <a:t> S, Jones D (2007) The Anatomy of a Design Science Theory. Journal of the Association for Information Systems 8:312–335</a:t>
            </a:r>
            <a:endParaRPr lang="sv-SE" sz="18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09628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Hevner et al (2004) 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600" dirty="0" smtClean="0"/>
              <a:t>Make a distinction between two paradigm that characterize much of the research in the information systems discipline: </a:t>
            </a:r>
            <a:r>
              <a:rPr lang="sv-SE" sz="1600" b="1" dirty="0" smtClean="0"/>
              <a:t>behavioural science </a:t>
            </a:r>
            <a:r>
              <a:rPr lang="sv-SE" sz="1600" dirty="0" smtClean="0"/>
              <a:t>and design science</a:t>
            </a:r>
          </a:p>
          <a:p>
            <a:r>
              <a:rPr lang="sv-SE" sz="1600" dirty="0" smtClean="0"/>
              <a:t>Introduce </a:t>
            </a:r>
            <a:r>
              <a:rPr lang="sv-SE" sz="1600" b="1" dirty="0" smtClean="0"/>
              <a:t>seven </a:t>
            </a:r>
            <a:r>
              <a:rPr lang="en-US" sz="1600" b="1" dirty="0" smtClean="0"/>
              <a:t>guidelines </a:t>
            </a:r>
            <a:r>
              <a:rPr lang="en-US" sz="1600" dirty="0"/>
              <a:t>for understanding, executing, </a:t>
            </a:r>
            <a:r>
              <a:rPr lang="en-US" sz="1600" dirty="0" smtClean="0"/>
              <a:t>and </a:t>
            </a:r>
            <a:r>
              <a:rPr lang="sv-SE" sz="1600" dirty="0" smtClean="0"/>
              <a:t>evaluating design science research</a:t>
            </a:r>
          </a:p>
          <a:p>
            <a:r>
              <a:rPr lang="sv-SE" sz="1600" dirty="0" err="1" smtClean="0"/>
              <a:t>These</a:t>
            </a:r>
            <a:r>
              <a:rPr lang="sv-SE" sz="1600" dirty="0" smtClean="0"/>
              <a:t> </a:t>
            </a:r>
            <a:r>
              <a:rPr lang="sv-SE" sz="1600" b="1" dirty="0" err="1"/>
              <a:t>seven</a:t>
            </a:r>
            <a:r>
              <a:rPr lang="sv-SE" sz="1600" b="1" dirty="0"/>
              <a:t> </a:t>
            </a:r>
            <a:r>
              <a:rPr lang="en-US" sz="1600" b="1" dirty="0"/>
              <a:t>guidelines </a:t>
            </a:r>
            <a:r>
              <a:rPr lang="en-US" sz="1600" dirty="0" smtClean="0"/>
              <a:t>can be </a:t>
            </a:r>
            <a:r>
              <a:rPr lang="en-US" sz="1600" b="1" dirty="0" smtClean="0"/>
              <a:t>used for summarizing the design science research 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4045366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900" y="535325"/>
            <a:ext cx="6850800" cy="596700"/>
          </a:xfrm>
        </p:spPr>
        <p:txBody>
          <a:bodyPr/>
          <a:lstStyle/>
          <a:p>
            <a:r>
              <a:rPr lang="sv-SE" dirty="0" smtClean="0"/>
              <a:t>Peffer et al (2007) 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22" y="1268016"/>
            <a:ext cx="6953280" cy="32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738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Sein et al (2011) 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91999" y="1275534"/>
            <a:ext cx="7691173" cy="3240432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They introduce </a:t>
            </a:r>
            <a:r>
              <a:rPr lang="en-GB" b="1" dirty="0" smtClean="0"/>
              <a:t>Action Design Research, </a:t>
            </a:r>
            <a:r>
              <a:rPr lang="en-GB" dirty="0" smtClean="0"/>
              <a:t>inspired by action research</a:t>
            </a:r>
          </a:p>
          <a:p>
            <a:r>
              <a:rPr lang="en-GB" dirty="0" smtClean="0"/>
              <a:t>They argue </a:t>
            </a:r>
            <a:r>
              <a:rPr lang="en-GB" dirty="0"/>
              <a:t>that design science research methods have focused </a:t>
            </a:r>
            <a:r>
              <a:rPr lang="en-GB" b="1" dirty="0"/>
              <a:t>too much on building an artefact and have relegated evaluation to a separate phase. </a:t>
            </a:r>
            <a:endParaRPr lang="en-GB" b="1" dirty="0" smtClean="0"/>
          </a:p>
          <a:p>
            <a:r>
              <a:rPr lang="en-GB" dirty="0" smtClean="0"/>
              <a:t>In </a:t>
            </a:r>
            <a:r>
              <a:rPr lang="en-GB" dirty="0"/>
              <a:t>order to address this shortcoming, </a:t>
            </a:r>
            <a:r>
              <a:rPr lang="en-GB" b="1" dirty="0"/>
              <a:t>they propose action design research </a:t>
            </a:r>
            <a:r>
              <a:rPr lang="en-GB" dirty="0"/>
              <a:t>as an alternative method of design science research, in which </a:t>
            </a:r>
            <a:r>
              <a:rPr lang="en-GB" b="1" dirty="0"/>
              <a:t>building, organisational intervention, and evaluation are intertwined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7857662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Gregor and Jones (2007)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275533"/>
            <a:ext cx="7814118" cy="3657617"/>
          </a:xfrm>
        </p:spPr>
        <p:txBody>
          <a:bodyPr>
            <a:normAutofit/>
          </a:bodyPr>
          <a:lstStyle/>
          <a:p>
            <a:r>
              <a:rPr lang="en-US" sz="1700" b="1" dirty="0" smtClean="0"/>
              <a:t>They have introduced design theory</a:t>
            </a:r>
          </a:p>
          <a:p>
            <a:r>
              <a:rPr lang="en-US" sz="1700" b="1" dirty="0" smtClean="0"/>
              <a:t>Design </a:t>
            </a:r>
            <a:r>
              <a:rPr lang="en-US" sz="1700" b="1" dirty="0"/>
              <a:t>science </a:t>
            </a:r>
            <a:r>
              <a:rPr lang="en-US" sz="1700" b="1" dirty="0" smtClean="0"/>
              <a:t>results can be expressed knowledge </a:t>
            </a:r>
            <a:r>
              <a:rPr lang="en-US" sz="1700" dirty="0"/>
              <a:t>about </a:t>
            </a:r>
            <a:r>
              <a:rPr lang="en-US" sz="1700" dirty="0" smtClean="0"/>
              <a:t>the artefact – especially </a:t>
            </a:r>
            <a:r>
              <a:rPr lang="en-US" sz="1700" dirty="0"/>
              <a:t>w</a:t>
            </a:r>
            <a:r>
              <a:rPr lang="en-US" sz="1700" dirty="0" smtClean="0"/>
              <a:t>hen </a:t>
            </a:r>
            <a:r>
              <a:rPr lang="en-US" sz="1700" dirty="0"/>
              <a:t>this knowledge is mature and </a:t>
            </a:r>
            <a:r>
              <a:rPr lang="en-US" sz="1700" dirty="0" smtClean="0"/>
              <a:t>comprehensive</a:t>
            </a:r>
          </a:p>
          <a:p>
            <a:r>
              <a:rPr lang="en-GB" sz="1700" dirty="0" smtClean="0"/>
              <a:t>The </a:t>
            </a:r>
            <a:r>
              <a:rPr lang="en-GB" sz="1700" dirty="0"/>
              <a:t>purpose of expressing design knowledge as a theory is to </a:t>
            </a:r>
            <a:r>
              <a:rPr lang="en-GB" sz="1700" b="1" dirty="0"/>
              <a:t>make </a:t>
            </a:r>
            <a:r>
              <a:rPr lang="en-GB" sz="1700" b="1" dirty="0" smtClean="0"/>
              <a:t>the knowledge explicit </a:t>
            </a:r>
            <a:r>
              <a:rPr lang="en-GB" sz="1700" b="1" dirty="0"/>
              <a:t>and systematic </a:t>
            </a:r>
            <a:r>
              <a:rPr lang="en-GB" sz="1700" dirty="0"/>
              <a:t>so that it can be used and extended in a process of cumulative knowledge </a:t>
            </a:r>
            <a:r>
              <a:rPr lang="en-GB" sz="1700" dirty="0" smtClean="0"/>
              <a:t>development</a:t>
            </a:r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sp>
        <p:nvSpPr>
          <p:cNvPr id="4" name="TextBox 3"/>
          <p:cNvSpPr txBox="1"/>
          <p:nvPr/>
        </p:nvSpPr>
        <p:spPr>
          <a:xfrm>
            <a:off x="6151549" y="4633068"/>
            <a:ext cx="20006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[Gregor and Jones, </a:t>
            </a:r>
            <a:r>
              <a:rPr lang="sv-SE" sz="1350" dirty="0" smtClean="0"/>
              <a:t>2007]</a:t>
            </a:r>
            <a:endParaRPr lang="sv-SE" sz="1350" dirty="0"/>
          </a:p>
        </p:txBody>
      </p:sp>
    </p:spTree>
    <p:extLst>
      <p:ext uri="{BB962C8B-B14F-4D97-AF65-F5344CB8AC3E}">
        <p14:creationId xmlns:p14="http://schemas.microsoft.com/office/powerpoint/2010/main" val="4179791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663" y="1448402"/>
            <a:ext cx="8147344" cy="3695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600" dirty="0" err="1" smtClean="0"/>
              <a:t>Usually</a:t>
            </a:r>
            <a:r>
              <a:rPr lang="fi-FI" sz="1600" dirty="0" smtClean="0"/>
              <a:t>, </a:t>
            </a:r>
            <a:r>
              <a:rPr lang="fi-FI" sz="1600" b="1" dirty="0" err="1" smtClean="0"/>
              <a:t>four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types</a:t>
            </a:r>
            <a:r>
              <a:rPr lang="fi-FI" sz="1600" b="1" dirty="0" smtClean="0"/>
              <a:t> of </a:t>
            </a:r>
            <a:r>
              <a:rPr lang="fi-FI" sz="1600" b="1" dirty="0" err="1" smtClean="0"/>
              <a:t>artefacts</a:t>
            </a:r>
            <a:r>
              <a:rPr lang="fi-FI" sz="1600" b="1" dirty="0" smtClean="0"/>
              <a:t> </a:t>
            </a:r>
            <a:r>
              <a:rPr lang="fi-FI" sz="1600" dirty="0" err="1" smtClean="0"/>
              <a:t>are</a:t>
            </a:r>
            <a:r>
              <a:rPr lang="fi-FI" sz="1600" dirty="0" smtClean="0"/>
              <a:t> </a:t>
            </a:r>
            <a:r>
              <a:rPr lang="fi-FI" sz="1600" dirty="0" err="1" smtClean="0"/>
              <a:t>presented</a:t>
            </a:r>
            <a:r>
              <a:rPr lang="fi-FI" sz="1600" dirty="0" smtClean="0"/>
              <a:t> </a:t>
            </a:r>
            <a:r>
              <a:rPr lang="fi-FI" sz="1600" dirty="0" err="1" smtClean="0"/>
              <a:t>when</a:t>
            </a:r>
            <a:r>
              <a:rPr lang="fi-FI" sz="1600" dirty="0" smtClean="0"/>
              <a:t> </a:t>
            </a:r>
            <a:r>
              <a:rPr lang="fi-FI" sz="1600" dirty="0" err="1" smtClean="0"/>
              <a:t>introduce</a:t>
            </a:r>
            <a:r>
              <a:rPr lang="fi-FI" sz="1600" dirty="0" smtClean="0"/>
              <a:t> design science (</a:t>
            </a:r>
            <a:r>
              <a:rPr lang="sv-SE" sz="1600" dirty="0" err="1"/>
              <a:t>March</a:t>
            </a:r>
            <a:r>
              <a:rPr lang="sv-SE" sz="1600" dirty="0"/>
              <a:t> &amp; Smith, </a:t>
            </a:r>
            <a:r>
              <a:rPr lang="sv-SE" sz="1600" dirty="0" smtClean="0"/>
              <a:t>1995)</a:t>
            </a:r>
            <a:r>
              <a:rPr lang="fi-FI" sz="1600" dirty="0" smtClean="0"/>
              <a:t>:</a:t>
            </a:r>
          </a:p>
          <a:p>
            <a:r>
              <a:rPr lang="fi-FI" sz="1400" b="1" dirty="0" err="1" smtClean="0"/>
              <a:t>Construct</a:t>
            </a:r>
            <a:r>
              <a:rPr lang="fi-FI" sz="1400" b="1" dirty="0" smtClean="0"/>
              <a:t> </a:t>
            </a:r>
            <a:r>
              <a:rPr lang="fi-FI" sz="1400" dirty="0" smtClean="0"/>
              <a:t>– is a </a:t>
            </a:r>
            <a:r>
              <a:rPr lang="fi-FI" sz="1400" dirty="0" err="1" smtClean="0"/>
              <a:t>term</a:t>
            </a:r>
            <a:r>
              <a:rPr lang="fi-FI" sz="1400" dirty="0" smtClean="0"/>
              <a:t>, </a:t>
            </a:r>
            <a:r>
              <a:rPr lang="fi-FI" sz="1400" dirty="0" err="1" smtClean="0"/>
              <a:t>notation</a:t>
            </a:r>
            <a:r>
              <a:rPr lang="fi-FI" sz="1400" dirty="0" smtClean="0"/>
              <a:t>, </a:t>
            </a:r>
            <a:r>
              <a:rPr lang="fi-FI" sz="1400" dirty="0" err="1" smtClean="0"/>
              <a:t>concept</a:t>
            </a:r>
            <a:r>
              <a:rPr lang="fi-FI" sz="1400" dirty="0" smtClean="0"/>
              <a:t> </a:t>
            </a:r>
            <a:r>
              <a:rPr lang="fi-FI" sz="1400" dirty="0" err="1" smtClean="0"/>
              <a:t>needed</a:t>
            </a:r>
            <a:r>
              <a:rPr lang="fi-FI" sz="1400" dirty="0" smtClean="0"/>
              <a:t> for </a:t>
            </a:r>
            <a:r>
              <a:rPr lang="fi-FI" sz="1400" dirty="0" err="1" smtClean="0"/>
              <a:t>formulate</a:t>
            </a:r>
            <a:r>
              <a:rPr lang="fi-FI" sz="1400" dirty="0" smtClean="0"/>
              <a:t> </a:t>
            </a:r>
            <a:r>
              <a:rPr lang="fi-FI" sz="1400" dirty="0" err="1" smtClean="0"/>
              <a:t>problems</a:t>
            </a:r>
            <a:r>
              <a:rPr lang="fi-FI" sz="1400" dirty="0" smtClean="0"/>
              <a:t> and </a:t>
            </a:r>
            <a:r>
              <a:rPr lang="fi-FI" sz="1400" dirty="0" err="1" smtClean="0"/>
              <a:t>their</a:t>
            </a:r>
            <a:r>
              <a:rPr lang="fi-FI" sz="1400" dirty="0" smtClean="0"/>
              <a:t> </a:t>
            </a:r>
            <a:r>
              <a:rPr lang="fi-FI" sz="1400" dirty="0" err="1" smtClean="0"/>
              <a:t>possible</a:t>
            </a:r>
            <a:r>
              <a:rPr lang="fi-FI" sz="1400" dirty="0" smtClean="0"/>
              <a:t> </a:t>
            </a:r>
            <a:r>
              <a:rPr lang="fi-FI" sz="1400" dirty="0" err="1" smtClean="0"/>
              <a:t>solutions</a:t>
            </a:r>
            <a:endParaRPr lang="fi-FI" sz="1400" dirty="0"/>
          </a:p>
          <a:p>
            <a:r>
              <a:rPr lang="fi-FI" sz="1400" b="1" dirty="0" err="1" smtClean="0"/>
              <a:t>Model</a:t>
            </a:r>
            <a:r>
              <a:rPr lang="fi-FI" sz="1400" dirty="0" smtClean="0"/>
              <a:t> – is a </a:t>
            </a:r>
            <a:r>
              <a:rPr lang="fi-FI" sz="1400" dirty="0" err="1" smtClean="0"/>
              <a:t>representation</a:t>
            </a:r>
            <a:r>
              <a:rPr lang="fi-FI" sz="1400" dirty="0" smtClean="0"/>
              <a:t> of </a:t>
            </a:r>
            <a:r>
              <a:rPr lang="fi-FI" sz="1400" dirty="0" err="1" smtClean="0"/>
              <a:t>possible</a:t>
            </a:r>
            <a:r>
              <a:rPr lang="fi-FI" sz="1400" dirty="0" smtClean="0"/>
              <a:t> </a:t>
            </a:r>
            <a:r>
              <a:rPr lang="fi-FI" sz="1400" dirty="0" err="1" smtClean="0"/>
              <a:t>solution</a:t>
            </a:r>
            <a:r>
              <a:rPr lang="fi-FI" sz="1400" dirty="0" smtClean="0"/>
              <a:t>, </a:t>
            </a:r>
            <a:r>
              <a:rPr lang="fi-FI" sz="1400" dirty="0" err="1" smtClean="0"/>
              <a:t>that</a:t>
            </a:r>
            <a:r>
              <a:rPr lang="fi-FI" sz="1400" dirty="0" smtClean="0"/>
              <a:t> is, a </a:t>
            </a:r>
            <a:r>
              <a:rPr lang="fi-FI" sz="1400" dirty="0" err="1" smtClean="0"/>
              <a:t>model</a:t>
            </a:r>
            <a:r>
              <a:rPr lang="fi-FI" sz="1400" dirty="0" smtClean="0"/>
              <a:t> </a:t>
            </a:r>
            <a:r>
              <a:rPr lang="fi-FI" sz="1400" dirty="0" err="1" smtClean="0"/>
              <a:t>can</a:t>
            </a:r>
            <a:r>
              <a:rPr lang="fi-FI" sz="1400" dirty="0" smtClean="0"/>
              <a:t> </a:t>
            </a:r>
            <a:r>
              <a:rPr lang="fi-FI" sz="1400" dirty="0" err="1" smtClean="0"/>
              <a:t>be</a:t>
            </a:r>
            <a:r>
              <a:rPr lang="fi-FI" sz="1400" dirty="0" smtClean="0"/>
              <a:t> </a:t>
            </a:r>
            <a:r>
              <a:rPr lang="fi-FI" sz="1400" dirty="0" err="1" smtClean="0"/>
              <a:t>used</a:t>
            </a:r>
            <a:r>
              <a:rPr lang="fi-FI" sz="1400" dirty="0" smtClean="0"/>
              <a:t> for </a:t>
            </a:r>
            <a:r>
              <a:rPr lang="fi-FI" sz="1400" dirty="0" err="1" smtClean="0"/>
              <a:t>supporting</a:t>
            </a:r>
            <a:r>
              <a:rPr lang="fi-FI" sz="1400" dirty="0" smtClean="0"/>
              <a:t> </a:t>
            </a:r>
            <a:r>
              <a:rPr lang="fi-FI" sz="1400" dirty="0" err="1" smtClean="0"/>
              <a:t>construction</a:t>
            </a:r>
            <a:r>
              <a:rPr lang="fi-FI" sz="1400" dirty="0" smtClean="0"/>
              <a:t> of </a:t>
            </a:r>
            <a:r>
              <a:rPr lang="fi-FI" sz="1400" dirty="0" err="1" smtClean="0"/>
              <a:t>other</a:t>
            </a:r>
            <a:r>
              <a:rPr lang="fi-FI" sz="1400" dirty="0" smtClean="0"/>
              <a:t> </a:t>
            </a:r>
            <a:r>
              <a:rPr lang="fi-FI" sz="1400" dirty="0" err="1" smtClean="0"/>
              <a:t>artefact</a:t>
            </a:r>
            <a:endParaRPr lang="fi-FI" sz="1400" dirty="0" smtClean="0"/>
          </a:p>
          <a:p>
            <a:r>
              <a:rPr lang="fi-FI" sz="1400" b="1" dirty="0" smtClean="0"/>
              <a:t>Method</a:t>
            </a:r>
            <a:r>
              <a:rPr lang="fi-FI" sz="1400" dirty="0" smtClean="0"/>
              <a:t> – </a:t>
            </a:r>
            <a:r>
              <a:rPr lang="fi-FI" sz="1400" dirty="0" err="1" smtClean="0"/>
              <a:t>defined</a:t>
            </a:r>
            <a:r>
              <a:rPr lang="fi-FI" sz="1400" dirty="0" smtClean="0"/>
              <a:t> </a:t>
            </a:r>
            <a:r>
              <a:rPr lang="fi-FI" sz="1400" dirty="0" err="1" smtClean="0"/>
              <a:t>guidelines</a:t>
            </a:r>
            <a:r>
              <a:rPr lang="fi-FI" sz="1400" dirty="0" smtClean="0"/>
              <a:t> and </a:t>
            </a:r>
            <a:r>
              <a:rPr lang="fi-FI" sz="1400" dirty="0" err="1" smtClean="0"/>
              <a:t>processes</a:t>
            </a:r>
            <a:r>
              <a:rPr lang="fi-FI" sz="1400" dirty="0" smtClean="0"/>
              <a:t> of </a:t>
            </a:r>
            <a:r>
              <a:rPr lang="fi-FI" sz="1400" dirty="0" err="1" smtClean="0"/>
              <a:t>how</a:t>
            </a:r>
            <a:r>
              <a:rPr lang="fi-FI" sz="1400" dirty="0" smtClean="0"/>
              <a:t> to </a:t>
            </a:r>
            <a:r>
              <a:rPr lang="fi-FI" sz="1400" dirty="0" err="1" smtClean="0"/>
              <a:t>solve</a:t>
            </a:r>
            <a:r>
              <a:rPr lang="fi-FI" sz="1400" dirty="0" smtClean="0"/>
              <a:t> </a:t>
            </a:r>
            <a:r>
              <a:rPr lang="fi-FI" sz="1400" dirty="0" err="1" smtClean="0"/>
              <a:t>problems</a:t>
            </a:r>
            <a:r>
              <a:rPr lang="fi-FI" sz="1400" dirty="0" smtClean="0"/>
              <a:t> and </a:t>
            </a:r>
            <a:r>
              <a:rPr lang="fi-FI" sz="1400" dirty="0" err="1" smtClean="0"/>
              <a:t>achieve</a:t>
            </a:r>
            <a:r>
              <a:rPr lang="fi-FI" sz="1400" dirty="0" smtClean="0"/>
              <a:t> </a:t>
            </a:r>
            <a:r>
              <a:rPr lang="fi-FI" sz="1400" dirty="0" err="1" smtClean="0"/>
              <a:t>goals</a:t>
            </a:r>
            <a:endParaRPr lang="fi-FI" sz="1400" dirty="0" smtClean="0"/>
          </a:p>
          <a:p>
            <a:r>
              <a:rPr lang="fi-FI" sz="1400" b="1" dirty="0" err="1" smtClean="0"/>
              <a:t>Instantiation</a:t>
            </a:r>
            <a:r>
              <a:rPr lang="fi-FI" sz="1400" dirty="0"/>
              <a:t> – is a </a:t>
            </a:r>
            <a:r>
              <a:rPr lang="fi-FI" sz="1400" dirty="0" err="1" smtClean="0"/>
              <a:t>working</a:t>
            </a:r>
            <a:r>
              <a:rPr lang="fi-FI" sz="1400" dirty="0" smtClean="0"/>
              <a:t> </a:t>
            </a:r>
            <a:r>
              <a:rPr lang="fi-FI" sz="1400" dirty="0" err="1" smtClean="0"/>
              <a:t>system</a:t>
            </a:r>
            <a:r>
              <a:rPr lang="fi-FI" sz="1400" dirty="0" smtClean="0"/>
              <a:t> </a:t>
            </a:r>
            <a:r>
              <a:rPr lang="fi-FI" sz="1400" dirty="0" err="1" smtClean="0"/>
              <a:t>that</a:t>
            </a:r>
            <a:r>
              <a:rPr lang="fi-FI" sz="1400" dirty="0" smtClean="0"/>
              <a:t> </a:t>
            </a:r>
            <a:r>
              <a:rPr lang="fi-FI" sz="1400" dirty="0" err="1" smtClean="0"/>
              <a:t>can</a:t>
            </a:r>
            <a:r>
              <a:rPr lang="fi-FI" sz="1400" dirty="0" smtClean="0"/>
              <a:t> </a:t>
            </a:r>
            <a:r>
              <a:rPr lang="fi-FI" sz="1400" dirty="0" err="1" smtClean="0"/>
              <a:t>be</a:t>
            </a:r>
            <a:r>
              <a:rPr lang="fi-FI" sz="1400" dirty="0" smtClean="0"/>
              <a:t> </a:t>
            </a:r>
            <a:r>
              <a:rPr lang="fi-FI" sz="1400" dirty="0" err="1" smtClean="0"/>
              <a:t>used</a:t>
            </a:r>
            <a:r>
              <a:rPr lang="fi-FI" sz="1400" dirty="0" smtClean="0"/>
              <a:t> in </a:t>
            </a:r>
            <a:r>
              <a:rPr lang="fi-FI" sz="1400" dirty="0" err="1" smtClean="0"/>
              <a:t>practice</a:t>
            </a:r>
            <a:endParaRPr lang="fi-FI" sz="1400" dirty="0" smtClean="0"/>
          </a:p>
          <a:p>
            <a:endParaRPr lang="fi-FI" sz="1600" dirty="0" smtClean="0"/>
          </a:p>
          <a:p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7760874" y="30736"/>
            <a:ext cx="1352645" cy="11758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91999" y="627534"/>
            <a:ext cx="7902295" cy="596700"/>
          </a:xfrm>
        </p:spPr>
        <p:txBody>
          <a:bodyPr/>
          <a:lstStyle/>
          <a:p>
            <a:r>
              <a:rPr lang="sv-SE" dirty="0" err="1" smtClean="0"/>
              <a:t>Artefact</a:t>
            </a:r>
            <a:r>
              <a:rPr lang="sv-SE" dirty="0" smtClean="0"/>
              <a:t> </a:t>
            </a:r>
            <a:r>
              <a:rPr lang="sv-SE" dirty="0" err="1" smtClean="0"/>
              <a:t>types</a:t>
            </a:r>
            <a:r>
              <a:rPr lang="sv-SE" dirty="0" smtClean="0"/>
              <a:t> in information systems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65021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Gregor and Jones (2007)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275534"/>
            <a:ext cx="7814118" cy="3150470"/>
          </a:xfrm>
        </p:spPr>
        <p:txBody>
          <a:bodyPr>
            <a:normAutofit/>
          </a:bodyPr>
          <a:lstStyle/>
          <a:p>
            <a:r>
              <a:rPr lang="en-GB" sz="1700" dirty="0" smtClean="0"/>
              <a:t>Design theory – the artefact is described using a set of components:</a:t>
            </a:r>
          </a:p>
          <a:p>
            <a:pPr lvl="1"/>
            <a:r>
              <a:rPr lang="sv-SE" sz="1400" dirty="0" err="1" smtClean="0"/>
              <a:t>Purpose</a:t>
            </a:r>
            <a:r>
              <a:rPr lang="sv-SE" sz="1400" dirty="0" smtClean="0"/>
              <a:t> and </a:t>
            </a:r>
            <a:r>
              <a:rPr lang="sv-SE" sz="1400" dirty="0" err="1" smtClean="0"/>
              <a:t>Scope</a:t>
            </a:r>
            <a:r>
              <a:rPr lang="sv-SE" sz="1400" dirty="0" smtClean="0"/>
              <a:t> </a:t>
            </a:r>
            <a:r>
              <a:rPr lang="sv-SE" sz="1400" dirty="0" err="1" smtClean="0"/>
              <a:t>of</a:t>
            </a:r>
            <a:r>
              <a:rPr lang="sv-SE" sz="1400" dirty="0" smtClean="0"/>
              <a:t> the </a:t>
            </a:r>
            <a:r>
              <a:rPr lang="sv-SE" sz="1400" dirty="0" err="1" smtClean="0"/>
              <a:t>artefact</a:t>
            </a:r>
            <a:endParaRPr lang="sv-SE" sz="1400" dirty="0" smtClean="0"/>
          </a:p>
          <a:p>
            <a:pPr lvl="1"/>
            <a:r>
              <a:rPr lang="sv-SE" sz="1400" dirty="0" err="1" smtClean="0"/>
              <a:t>Constructs</a:t>
            </a:r>
            <a:endParaRPr lang="sv-SE" sz="1400" dirty="0" smtClean="0"/>
          </a:p>
          <a:p>
            <a:pPr lvl="1"/>
            <a:r>
              <a:rPr lang="sv-SE" sz="1400" dirty="0" smtClean="0"/>
              <a:t>Principles of form and functions</a:t>
            </a:r>
          </a:p>
          <a:p>
            <a:pPr lvl="1"/>
            <a:r>
              <a:rPr lang="sv-SE" sz="1400" dirty="0" err="1" smtClean="0"/>
              <a:t>Artefact</a:t>
            </a:r>
            <a:r>
              <a:rPr lang="sv-SE" sz="1400" dirty="0" smtClean="0"/>
              <a:t> </a:t>
            </a:r>
            <a:r>
              <a:rPr lang="sv-SE" sz="1400" dirty="0" err="1" smtClean="0"/>
              <a:t>mutability</a:t>
            </a:r>
            <a:endParaRPr lang="sv-SE" sz="1400" dirty="0" smtClean="0"/>
          </a:p>
          <a:p>
            <a:pPr lvl="1"/>
            <a:r>
              <a:rPr lang="sv-SE" sz="1400" dirty="0" smtClean="0"/>
              <a:t>Testable proposition</a:t>
            </a:r>
          </a:p>
          <a:p>
            <a:pPr lvl="1"/>
            <a:r>
              <a:rPr lang="sv-SE" sz="1400" dirty="0" err="1" smtClean="0"/>
              <a:t>Justificatory</a:t>
            </a:r>
            <a:r>
              <a:rPr lang="sv-SE" sz="1400" dirty="0" smtClean="0"/>
              <a:t> </a:t>
            </a:r>
            <a:r>
              <a:rPr lang="sv-SE" sz="1400" dirty="0" err="1" smtClean="0"/>
              <a:t>knowledge</a:t>
            </a:r>
            <a:endParaRPr lang="sv-SE" sz="1400" dirty="0" smtClean="0"/>
          </a:p>
          <a:p>
            <a:pPr lvl="1"/>
            <a:r>
              <a:rPr lang="sv-SE" sz="1400" dirty="0" err="1" smtClean="0"/>
              <a:t>Principle</a:t>
            </a:r>
            <a:r>
              <a:rPr lang="sv-SE" sz="1400" dirty="0" smtClean="0"/>
              <a:t> </a:t>
            </a:r>
            <a:r>
              <a:rPr lang="sv-SE" sz="1400" dirty="0" err="1" smtClean="0"/>
              <a:t>of</a:t>
            </a:r>
            <a:r>
              <a:rPr lang="sv-SE" sz="1400" dirty="0" smtClean="0"/>
              <a:t> </a:t>
            </a:r>
            <a:r>
              <a:rPr lang="sv-SE" sz="1400" dirty="0" err="1" smtClean="0"/>
              <a:t>implemantation</a:t>
            </a:r>
            <a:endParaRPr lang="sv-SE" sz="1400" dirty="0" smtClean="0"/>
          </a:p>
          <a:p>
            <a:pPr lvl="1"/>
            <a:r>
              <a:rPr lang="sv-SE" sz="1400" dirty="0" err="1" smtClean="0"/>
              <a:t>Expository</a:t>
            </a:r>
            <a:r>
              <a:rPr lang="sv-SE" sz="1400" dirty="0" smtClean="0"/>
              <a:t> </a:t>
            </a:r>
            <a:r>
              <a:rPr lang="sv-SE" sz="1400" dirty="0" err="1" smtClean="0"/>
              <a:t>instantiation</a:t>
            </a:r>
            <a:endParaRPr lang="sv-SE" sz="1400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sp>
        <p:nvSpPr>
          <p:cNvPr id="4" name="TextBox 3"/>
          <p:cNvSpPr txBox="1"/>
          <p:nvPr/>
        </p:nvSpPr>
        <p:spPr>
          <a:xfrm>
            <a:off x="5921028" y="4599375"/>
            <a:ext cx="20006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[Gregor and Jones, </a:t>
            </a:r>
            <a:r>
              <a:rPr lang="sv-SE" sz="1350" dirty="0" smtClean="0"/>
              <a:t>2007]</a:t>
            </a:r>
            <a:endParaRPr lang="sv-SE" sz="1350" dirty="0"/>
          </a:p>
        </p:txBody>
      </p:sp>
    </p:spTree>
    <p:extLst>
      <p:ext uri="{BB962C8B-B14F-4D97-AF65-F5344CB8AC3E}">
        <p14:creationId xmlns:p14="http://schemas.microsoft.com/office/powerpoint/2010/main" val="29182824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Book and presentations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68016"/>
            <a:ext cx="2475520" cy="35925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3008" y="1268016"/>
            <a:ext cx="58517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 err="1"/>
              <a:t>Johannesson</a:t>
            </a:r>
            <a:r>
              <a:rPr lang="en-US" sz="1350" dirty="0"/>
              <a:t>, P., &amp; </a:t>
            </a:r>
            <a:r>
              <a:rPr lang="en-US" sz="1350" dirty="0" err="1"/>
              <a:t>Perjons</a:t>
            </a:r>
            <a:r>
              <a:rPr lang="en-US" sz="1350" dirty="0"/>
              <a:t>, E. (2014). </a:t>
            </a:r>
            <a:r>
              <a:rPr lang="en-US" sz="1350" i="1" dirty="0"/>
              <a:t>An introduction to design science</a:t>
            </a:r>
            <a:r>
              <a:rPr lang="en-US" sz="1350" dirty="0"/>
              <a:t>. Springer.</a:t>
            </a:r>
            <a:endParaRPr lang="sv-SE" sz="1350" dirty="0"/>
          </a:p>
          <a:p>
            <a:endParaRPr lang="sv-SE" sz="1350" dirty="0"/>
          </a:p>
          <a:p>
            <a:r>
              <a:rPr lang="sv-SE" sz="1350" dirty="0"/>
              <a:t>Presentation of the major chapters: </a:t>
            </a:r>
          </a:p>
          <a:p>
            <a:r>
              <a:rPr lang="sv-SE" sz="1350" dirty="0"/>
              <a:t>https://introtodesignscience.wordpress.com/</a:t>
            </a:r>
          </a:p>
        </p:txBody>
      </p:sp>
    </p:spTree>
    <p:extLst>
      <p:ext uri="{BB962C8B-B14F-4D97-AF65-F5344CB8AC3E}">
        <p14:creationId xmlns:p14="http://schemas.microsoft.com/office/powerpoint/2010/main" val="3324037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Artefact</a:t>
            </a:r>
            <a:r>
              <a:rPr lang="sv-SE" dirty="0" smtClean="0"/>
              <a:t> and </a:t>
            </a:r>
            <a:r>
              <a:rPr lang="sv-SE" dirty="0" err="1" smtClean="0"/>
              <a:t>practice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An </a:t>
            </a:r>
            <a:r>
              <a:rPr lang="en-GB" sz="1600" b="1" i="1" dirty="0"/>
              <a:t>artefact</a:t>
            </a:r>
            <a:r>
              <a:rPr lang="en-GB" sz="1600" i="1" dirty="0"/>
              <a:t> </a:t>
            </a:r>
            <a:r>
              <a:rPr lang="en-GB" sz="1600" dirty="0"/>
              <a:t>is an object made by humans with the intention </a:t>
            </a:r>
            <a:r>
              <a:rPr lang="en-GB" sz="1600" dirty="0" smtClean="0"/>
              <a:t>to be </a:t>
            </a:r>
            <a:r>
              <a:rPr lang="en-GB" sz="1600" b="1" dirty="0"/>
              <a:t>used to address a practical </a:t>
            </a:r>
            <a:r>
              <a:rPr lang="en-GB" sz="1600" b="1" dirty="0" smtClean="0"/>
              <a:t>problem</a:t>
            </a:r>
            <a:r>
              <a:rPr lang="en-GB" sz="1600" dirty="0" smtClean="0"/>
              <a:t> in a </a:t>
            </a:r>
            <a:r>
              <a:rPr lang="en-GB" sz="1600" b="1" dirty="0" smtClean="0"/>
              <a:t>practice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10" y="2436146"/>
            <a:ext cx="5352424" cy="270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0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Defining</a:t>
            </a:r>
            <a:r>
              <a:rPr lang="sv-SE" dirty="0" smtClean="0"/>
              <a:t> practice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600" dirty="0"/>
              <a:t>A </a:t>
            </a:r>
            <a:r>
              <a:rPr lang="en-GB" sz="1600" b="1" i="1" dirty="0"/>
              <a:t>practice</a:t>
            </a:r>
            <a:r>
              <a:rPr lang="en-GB" sz="1600" dirty="0"/>
              <a:t> is a set </a:t>
            </a:r>
            <a:r>
              <a:rPr lang="en-GB" sz="1600" b="1" dirty="0"/>
              <a:t>of human activities performed regularly </a:t>
            </a:r>
            <a:r>
              <a:rPr lang="en-GB" sz="1600" dirty="0"/>
              <a:t>and seen as </a:t>
            </a:r>
            <a:r>
              <a:rPr lang="en-GB" sz="1600" b="1" dirty="0"/>
              <a:t>meaningfully</a:t>
            </a:r>
            <a:r>
              <a:rPr lang="en-GB" sz="1600" dirty="0"/>
              <a:t> related to each other by the people participating in them</a:t>
            </a:r>
            <a:r>
              <a:rPr lang="en-GB" sz="1600" dirty="0" smtClean="0"/>
              <a:t>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10" y="2436146"/>
            <a:ext cx="5352424" cy="270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86266"/>
      </p:ext>
    </p:extLst>
  </p:cSld>
  <p:clrMapOvr>
    <a:masterClrMapping/>
  </p:clrMapOvr>
</p:sld>
</file>

<file path=ppt/theme/theme1.xml><?xml version="1.0" encoding="utf-8"?>
<a:theme xmlns:a="http://schemas.openxmlformats.org/drawingml/2006/main" name="su_dsv_ppt_template_16_9_20130920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glish SU 16:9 - Widescree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U 16:9 - Blå Widescree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nglish SU 16:9 - Blå Widescree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pecial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600" noProof="0" dirty="0" smtClean="0">
            <a:solidFill>
              <a:srgbClr val="FFFFFF"/>
            </a:solidFill>
            <a:latin typeface="Verdana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su_dsv_ppt_template_16_9_20141030</Template>
  <TotalTime>5224</TotalTime>
  <Words>3729</Words>
  <Application>Microsoft Office PowerPoint</Application>
  <PresentationFormat>On-screen Show (16:9)</PresentationFormat>
  <Paragraphs>518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71</vt:i4>
      </vt:variant>
    </vt:vector>
  </HeadingPairs>
  <TitlesOfParts>
    <vt:vector size="79" baseType="lpstr">
      <vt:lpstr>Arial</vt:lpstr>
      <vt:lpstr>Calibri</vt:lpstr>
      <vt:lpstr>Verdana</vt:lpstr>
      <vt:lpstr>su_dsv_ppt_template_16_9_20130920</vt:lpstr>
      <vt:lpstr>English SU 16:9 - Widescreen</vt:lpstr>
      <vt:lpstr>SU 16:9 - Blå Widescreen</vt:lpstr>
      <vt:lpstr>English SU 16:9 - Blå Widescreen</vt:lpstr>
      <vt:lpstr>Special</vt:lpstr>
      <vt:lpstr>Introduction to Design Science</vt:lpstr>
      <vt:lpstr>PowerPoint Presentation</vt:lpstr>
      <vt:lpstr>Positioning design science</vt:lpstr>
      <vt:lpstr>Defining design science</vt:lpstr>
      <vt:lpstr>Defining artefact</vt:lpstr>
      <vt:lpstr>Artefact types in information systems</vt:lpstr>
      <vt:lpstr>Artefact types in information systems</vt:lpstr>
      <vt:lpstr>Artefact and practice</vt:lpstr>
      <vt:lpstr>Defining practice</vt:lpstr>
      <vt:lpstr>An example of a practice</vt:lpstr>
      <vt:lpstr>What characterize design science? </vt:lpstr>
      <vt:lpstr>What characterize design science? </vt:lpstr>
      <vt:lpstr>What characterize design science? </vt:lpstr>
      <vt:lpstr>What characterize design science? </vt:lpstr>
      <vt:lpstr>What characterize design science? </vt:lpstr>
      <vt:lpstr>Design science and Practice research</vt:lpstr>
      <vt:lpstr>Design science and Practice research</vt:lpstr>
      <vt:lpstr>PowerPoint Presentation</vt:lpstr>
      <vt:lpstr>A design science framework</vt:lpstr>
      <vt:lpstr>A design science framework</vt:lpstr>
      <vt:lpstr>Explicate problem</vt:lpstr>
      <vt:lpstr>A design science framework</vt:lpstr>
      <vt:lpstr>Define requirement</vt:lpstr>
      <vt:lpstr>Define requirements</vt:lpstr>
      <vt:lpstr>Define requirements</vt:lpstr>
      <vt:lpstr>A design science framework</vt:lpstr>
      <vt:lpstr>Design and devlop artefact</vt:lpstr>
      <vt:lpstr>A design science framework</vt:lpstr>
      <vt:lpstr>A design science framework</vt:lpstr>
      <vt:lpstr>Evaluate artefact</vt:lpstr>
      <vt:lpstr>Evaluate artefact</vt:lpstr>
      <vt:lpstr>Evaluate artefact: Informed argument</vt:lpstr>
      <vt:lpstr>A design science framework</vt:lpstr>
      <vt:lpstr>The design science framework</vt:lpstr>
      <vt:lpstr>The design science framework</vt:lpstr>
      <vt:lpstr>Peffer et al (2007) </vt:lpstr>
      <vt:lpstr>PowerPoint Presentation</vt:lpstr>
      <vt:lpstr>Research methods</vt:lpstr>
      <vt:lpstr>PowerPoint Presentation</vt:lpstr>
      <vt:lpstr>PowerPoint Presentation</vt:lpstr>
      <vt:lpstr>PowerPoint Presentation</vt:lpstr>
      <vt:lpstr>Knowledge base</vt:lpstr>
      <vt:lpstr>Cases of Design Science</vt:lpstr>
      <vt:lpstr>What is the science part of Design Science?</vt:lpstr>
      <vt:lpstr>PowerPoint Presentation</vt:lpstr>
      <vt:lpstr>Background</vt:lpstr>
      <vt:lpstr>Research problem</vt:lpstr>
      <vt:lpstr>Research goal</vt:lpstr>
      <vt:lpstr>Requirements</vt:lpstr>
      <vt:lpstr>The artefact</vt:lpstr>
      <vt:lpstr>The artefact</vt:lpstr>
      <vt:lpstr>PowerPoint Presentation</vt:lpstr>
      <vt:lpstr>Demonstration </vt:lpstr>
      <vt:lpstr>Evaluation </vt:lpstr>
      <vt:lpstr>PowerPoint Presentation</vt:lpstr>
      <vt:lpstr>What is design science?</vt:lpstr>
      <vt:lpstr>What is design science?</vt:lpstr>
      <vt:lpstr>DS vs DSR</vt:lpstr>
      <vt:lpstr>What is design science?</vt:lpstr>
      <vt:lpstr>Presciptive knowledge</vt:lpstr>
      <vt:lpstr>Presciptive knowledge</vt:lpstr>
      <vt:lpstr>Presciptive knowledge</vt:lpstr>
      <vt:lpstr>Presciptive knowledge</vt:lpstr>
      <vt:lpstr>PowerPoint Presentation</vt:lpstr>
      <vt:lpstr>Some seminal research papers</vt:lpstr>
      <vt:lpstr>Hevner et al (2004) </vt:lpstr>
      <vt:lpstr>Peffer et al (2007) </vt:lpstr>
      <vt:lpstr>Sein et al (2011) </vt:lpstr>
      <vt:lpstr>Gregor and Jones (2007)</vt:lpstr>
      <vt:lpstr>Gregor and Jones (2007)</vt:lpstr>
      <vt:lpstr>Book and presentations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</dc:creator>
  <cp:lastModifiedBy>Erik Perjons</cp:lastModifiedBy>
  <cp:revision>358</cp:revision>
  <cp:lastPrinted>2017-10-17T04:13:00Z</cp:lastPrinted>
  <dcterms:created xsi:type="dcterms:W3CDTF">2015-05-25T21:35:52Z</dcterms:created>
  <dcterms:modified xsi:type="dcterms:W3CDTF">2019-10-06T12:14:31Z</dcterms:modified>
</cp:coreProperties>
</file>