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0"/>
  </p:notesMasterIdLst>
  <p:handoutMasterIdLst>
    <p:handoutMasterId r:id="rId31"/>
  </p:handoutMasterIdLst>
  <p:sldIdLst>
    <p:sldId id="479" r:id="rId6"/>
    <p:sldId id="529" r:id="rId7"/>
    <p:sldId id="593" r:id="rId8"/>
    <p:sldId id="492" r:id="rId9"/>
    <p:sldId id="520" r:id="rId10"/>
    <p:sldId id="594" r:id="rId11"/>
    <p:sldId id="526" r:id="rId12"/>
    <p:sldId id="575" r:id="rId13"/>
    <p:sldId id="574" r:id="rId14"/>
    <p:sldId id="496" r:id="rId15"/>
    <p:sldId id="521" r:id="rId16"/>
    <p:sldId id="555" r:id="rId17"/>
    <p:sldId id="512" r:id="rId18"/>
    <p:sldId id="545" r:id="rId19"/>
    <p:sldId id="532" r:id="rId20"/>
    <p:sldId id="544" r:id="rId21"/>
    <p:sldId id="569" r:id="rId22"/>
    <p:sldId id="546" r:id="rId23"/>
    <p:sldId id="572" r:id="rId24"/>
    <p:sldId id="571" r:id="rId25"/>
    <p:sldId id="579" r:id="rId26"/>
    <p:sldId id="580" r:id="rId27"/>
    <p:sldId id="581" r:id="rId28"/>
    <p:sldId id="582" r:id="rId29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Perjons" initials="EP" lastIdx="1" clrIdx="0">
    <p:extLst>
      <p:ext uri="{19B8F6BF-5375-455C-9EA6-DF929625EA0E}">
        <p15:presenceInfo xmlns:p15="http://schemas.microsoft.com/office/powerpoint/2012/main" userId="51775065d2c6cd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" y="4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4/3/2025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2025-04-03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2025-04-03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4/3/2025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2025-04-03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 fontScale="90000"/>
          </a:bodyPr>
          <a:lstStyle/>
          <a:p>
            <a:br>
              <a:rPr lang="sv-SE" sz="2250" dirty="0"/>
            </a:br>
            <a:r>
              <a:rPr lang="sv-SE" sz="3300" dirty="0"/>
              <a:t>Market for </a:t>
            </a:r>
            <a:r>
              <a:rPr lang="sv-SE" sz="3300" dirty="0" err="1"/>
              <a:t>Analytics</a:t>
            </a:r>
            <a:r>
              <a:rPr lang="sv-SE" sz="3300" dirty="0"/>
              <a:t> och Business </a:t>
            </a:r>
            <a:r>
              <a:rPr lang="sv-SE" sz="3300" dirty="0" err="1"/>
              <a:t>Intelligence-platforms</a:t>
            </a:r>
            <a:r>
              <a:rPr lang="sv-SE" sz="3300" dirty="0"/>
              <a:t> (ABI-</a:t>
            </a:r>
            <a:r>
              <a:rPr lang="sv-SE" sz="3300" dirty="0" err="1"/>
              <a:t>platforms</a:t>
            </a:r>
            <a:r>
              <a:rPr lang="sv-SE" sz="3300" dirty="0"/>
              <a:t>) – part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35C00F0-78EB-4CB6-9E1D-AC173FEB4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0"/>
    </mc:Choice>
    <mc:Fallback xmlns="">
      <p:transition spd="slow" advTm="1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21348" y="1285956"/>
            <a:ext cx="4974885" cy="3606886"/>
          </a:xfrm>
        </p:spPr>
        <p:txBody>
          <a:bodyPr>
            <a:normAutofit/>
          </a:bodyPr>
          <a:lstStyle/>
          <a:p>
            <a:r>
              <a:rPr lang="sv-SE" sz="1400" b="1" dirty="0" err="1"/>
              <a:t>Leaders</a:t>
            </a:r>
            <a:r>
              <a:rPr lang="sv-SE" sz="1400" dirty="0"/>
              <a:t> – </a:t>
            </a:r>
            <a:r>
              <a:rPr lang="en-US" sz="1400" dirty="0"/>
              <a:t>have a solid understanding of the market's needs and deliver comprehensive solutions with strong execution capabilities, customer satisfaction, and a clear vision for the future</a:t>
            </a:r>
            <a:r>
              <a:rPr lang="en-US" sz="1200" dirty="0"/>
              <a:t>.</a:t>
            </a:r>
            <a:endParaRPr lang="sv-S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70A1B-DCD1-4841-A412-8492F3B64F62}"/>
              </a:ext>
            </a:extLst>
          </p:cNvPr>
          <p:cNvSpPr txBox="1"/>
          <p:nvPr/>
        </p:nvSpPr>
        <p:spPr>
          <a:xfrm>
            <a:off x="6904543" y="4725555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8BA60D-CA23-4E8A-9E65-C88C6EFB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7" y="1572675"/>
            <a:ext cx="3513713" cy="26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B9F34A-4E54-4A34-B11F-919254B36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3"/>
    </mc:Choice>
    <mc:Fallback xmlns="">
      <p:transition spd="slow" advTm="2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217400" y="1412259"/>
            <a:ext cx="4150645" cy="3366253"/>
          </a:xfrm>
        </p:spPr>
        <p:txBody>
          <a:bodyPr>
            <a:normAutofit/>
          </a:bodyPr>
          <a:lstStyle/>
          <a:p>
            <a:r>
              <a:rPr lang="sv-SE" sz="1400" b="1" dirty="0"/>
              <a:t>Nisch </a:t>
            </a:r>
            <a:r>
              <a:rPr lang="sv-SE" sz="1400" b="1" dirty="0" err="1"/>
              <a:t>players</a:t>
            </a:r>
            <a:r>
              <a:rPr lang="sv-SE" sz="1400" b="1" dirty="0"/>
              <a:t> </a:t>
            </a:r>
            <a:r>
              <a:rPr lang="sv-SE" sz="1400" dirty="0"/>
              <a:t>– </a:t>
            </a:r>
            <a:r>
              <a:rPr lang="en-US" sz="1400" dirty="0"/>
              <a:t>focus on a specific domain, industry, or use case but may lack the broader capabilities or market reach of the larger vendors.</a:t>
            </a:r>
            <a:endParaRPr lang="sv-S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8EE20E-CCB0-498D-8A46-C93C940D7274}"/>
              </a:ext>
            </a:extLst>
          </p:cNvPr>
          <p:cNvSpPr txBox="1"/>
          <p:nvPr/>
        </p:nvSpPr>
        <p:spPr>
          <a:xfrm>
            <a:off x="6904543" y="4725555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D29E98-1676-4F8A-ABF3-207E72BD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7" y="1611421"/>
            <a:ext cx="3513713" cy="26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5EFDE2-08E8-45C9-9D71-155564C15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1"/>
    </mc:Choice>
    <mc:Fallback xmlns="">
      <p:transition spd="slow"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4514-EE51-460D-AF43-5CAB639D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r>
              <a:rPr lang="sv-SE" dirty="0"/>
              <a:t> 2019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AD590E-5329-489D-8EAA-20AEA75085C0}"/>
              </a:ext>
            </a:extLst>
          </p:cNvPr>
          <p:cNvSpPr txBox="1"/>
          <p:nvPr/>
        </p:nvSpPr>
        <p:spPr>
          <a:xfrm>
            <a:off x="3762212" y="42754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2019</a:t>
            </a:r>
          </a:p>
        </p:txBody>
      </p:sp>
      <p:sp>
        <p:nvSpPr>
          <p:cNvPr id="42" name="Rektangel 5">
            <a:extLst>
              <a:ext uri="{FF2B5EF4-FFF2-40B4-BE49-F238E27FC236}">
                <a16:creationId xmlns:a16="http://schemas.microsoft.com/office/drawing/2014/main" id="{ED9C6086-5A4A-48C7-8808-F8C936E18D03}"/>
              </a:ext>
            </a:extLst>
          </p:cNvPr>
          <p:cNvSpPr/>
          <p:nvPr/>
        </p:nvSpPr>
        <p:spPr>
          <a:xfrm>
            <a:off x="2670483" y="2871367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4" name="Rektangel 7">
            <a:extLst>
              <a:ext uri="{FF2B5EF4-FFF2-40B4-BE49-F238E27FC236}">
                <a16:creationId xmlns:a16="http://schemas.microsoft.com/office/drawing/2014/main" id="{15B9E285-4CC8-4AB6-BB77-275A5F341DA9}"/>
              </a:ext>
            </a:extLst>
          </p:cNvPr>
          <p:cNvSpPr/>
          <p:nvPr/>
        </p:nvSpPr>
        <p:spPr>
          <a:xfrm>
            <a:off x="979931" y="2871367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5" name="Rektangel 8">
            <a:extLst>
              <a:ext uri="{FF2B5EF4-FFF2-40B4-BE49-F238E27FC236}">
                <a16:creationId xmlns:a16="http://schemas.microsoft.com/office/drawing/2014/main" id="{3A2AB7EF-1AF0-437D-81A1-B6CF49AC54C3}"/>
              </a:ext>
            </a:extLst>
          </p:cNvPr>
          <p:cNvSpPr/>
          <p:nvPr/>
        </p:nvSpPr>
        <p:spPr>
          <a:xfrm>
            <a:off x="979932" y="1504489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6" name="Rektangel 9">
            <a:extLst>
              <a:ext uri="{FF2B5EF4-FFF2-40B4-BE49-F238E27FC236}">
                <a16:creationId xmlns:a16="http://schemas.microsoft.com/office/drawing/2014/main" id="{AE9FB469-DD2E-426C-8A00-52DB23C74A88}"/>
              </a:ext>
            </a:extLst>
          </p:cNvPr>
          <p:cNvSpPr/>
          <p:nvPr/>
        </p:nvSpPr>
        <p:spPr>
          <a:xfrm>
            <a:off x="2670483" y="1504489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7" name="textruta 19">
            <a:extLst>
              <a:ext uri="{FF2B5EF4-FFF2-40B4-BE49-F238E27FC236}">
                <a16:creationId xmlns:a16="http://schemas.microsoft.com/office/drawing/2014/main" id="{4AEC3AEF-C1F1-4058-B23A-1C49046A8E56}"/>
              </a:ext>
            </a:extLst>
          </p:cNvPr>
          <p:cNvSpPr txBox="1"/>
          <p:nvPr/>
        </p:nvSpPr>
        <p:spPr>
          <a:xfrm>
            <a:off x="3471733" y="3151548"/>
            <a:ext cx="92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Salesforce</a:t>
            </a:r>
            <a:endParaRPr lang="sv-SE" sz="1400" dirty="0"/>
          </a:p>
        </p:txBody>
      </p:sp>
      <p:sp>
        <p:nvSpPr>
          <p:cNvPr id="49" name="textruta 22">
            <a:extLst>
              <a:ext uri="{FF2B5EF4-FFF2-40B4-BE49-F238E27FC236}">
                <a16:creationId xmlns:a16="http://schemas.microsoft.com/office/drawing/2014/main" id="{4AA403DE-050F-4103-A030-3AB8D8FAD255}"/>
              </a:ext>
            </a:extLst>
          </p:cNvPr>
          <p:cNvSpPr txBox="1"/>
          <p:nvPr/>
        </p:nvSpPr>
        <p:spPr>
          <a:xfrm>
            <a:off x="3309262" y="286819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Visionaries</a:t>
            </a:r>
            <a:endParaRPr lang="sv-SE" sz="1400" b="1" dirty="0"/>
          </a:p>
        </p:txBody>
      </p:sp>
      <p:sp>
        <p:nvSpPr>
          <p:cNvPr id="50" name="textruta 26">
            <a:extLst>
              <a:ext uri="{FF2B5EF4-FFF2-40B4-BE49-F238E27FC236}">
                <a16:creationId xmlns:a16="http://schemas.microsoft.com/office/drawing/2014/main" id="{1257699B-6717-4939-96EF-A5BD100C72D4}"/>
              </a:ext>
            </a:extLst>
          </p:cNvPr>
          <p:cNvSpPr txBox="1"/>
          <p:nvPr/>
        </p:nvSpPr>
        <p:spPr>
          <a:xfrm>
            <a:off x="974822" y="286819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Niche</a:t>
            </a:r>
            <a:r>
              <a:rPr lang="sv-SE" sz="1400" b="1" dirty="0"/>
              <a:t> </a:t>
            </a:r>
            <a:r>
              <a:rPr lang="sv-SE" sz="1400" b="1" dirty="0" err="1"/>
              <a:t>players</a:t>
            </a:r>
            <a:endParaRPr lang="sv-SE" sz="1400" b="1" dirty="0"/>
          </a:p>
        </p:txBody>
      </p:sp>
      <p:sp>
        <p:nvSpPr>
          <p:cNvPr id="51" name="textruta 27">
            <a:extLst>
              <a:ext uri="{FF2B5EF4-FFF2-40B4-BE49-F238E27FC236}">
                <a16:creationId xmlns:a16="http://schemas.microsoft.com/office/drawing/2014/main" id="{9BD63FEB-B01A-4C5C-A987-1FE9F9CE9AE9}"/>
              </a:ext>
            </a:extLst>
          </p:cNvPr>
          <p:cNvSpPr txBox="1"/>
          <p:nvPr/>
        </p:nvSpPr>
        <p:spPr>
          <a:xfrm>
            <a:off x="3559409" y="1488036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Leaders</a:t>
            </a:r>
            <a:endParaRPr lang="sv-SE" sz="1400" b="1" dirty="0"/>
          </a:p>
        </p:txBody>
      </p:sp>
      <p:sp>
        <p:nvSpPr>
          <p:cNvPr id="52" name="textruta 28">
            <a:extLst>
              <a:ext uri="{FF2B5EF4-FFF2-40B4-BE49-F238E27FC236}">
                <a16:creationId xmlns:a16="http://schemas.microsoft.com/office/drawing/2014/main" id="{C1415414-CFF9-41E7-BD6E-BACB0DC9AFA4}"/>
              </a:ext>
            </a:extLst>
          </p:cNvPr>
          <p:cNvSpPr txBox="1"/>
          <p:nvPr/>
        </p:nvSpPr>
        <p:spPr>
          <a:xfrm>
            <a:off x="1005004" y="1488036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/>
              <a:t>Challengers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0E7057-3F02-4480-B0ED-22DF837149B6}"/>
              </a:ext>
            </a:extLst>
          </p:cNvPr>
          <p:cNvGrpSpPr/>
          <p:nvPr/>
        </p:nvGrpSpPr>
        <p:grpSpPr>
          <a:xfrm>
            <a:off x="2746479" y="1819272"/>
            <a:ext cx="1568186" cy="753142"/>
            <a:chOff x="4153235" y="1732123"/>
            <a:chExt cx="1568186" cy="753142"/>
          </a:xfrm>
        </p:grpSpPr>
        <p:sp>
          <p:nvSpPr>
            <p:cNvPr id="54" name="textruta 13">
              <a:extLst>
                <a:ext uri="{FF2B5EF4-FFF2-40B4-BE49-F238E27FC236}">
                  <a16:creationId xmlns:a16="http://schemas.microsoft.com/office/drawing/2014/main" id="{C160F105-33EF-4759-8866-4365D08E3A13}"/>
                </a:ext>
              </a:extLst>
            </p:cNvPr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400" dirty="0"/>
            </a:p>
          </p:txBody>
        </p:sp>
        <p:sp>
          <p:nvSpPr>
            <p:cNvPr id="55" name="textruta 14">
              <a:extLst>
                <a:ext uri="{FF2B5EF4-FFF2-40B4-BE49-F238E27FC236}">
                  <a16:creationId xmlns:a16="http://schemas.microsoft.com/office/drawing/2014/main" id="{222BF34A-DACF-4A05-A257-E3ECF5B533D7}"/>
                </a:ext>
              </a:extLst>
            </p:cNvPr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Microsoft</a:t>
              </a:r>
            </a:p>
          </p:txBody>
        </p:sp>
        <p:sp>
          <p:nvSpPr>
            <p:cNvPr id="56" name="textruta 15">
              <a:extLst>
                <a:ext uri="{FF2B5EF4-FFF2-40B4-BE49-F238E27FC236}">
                  <a16:creationId xmlns:a16="http://schemas.microsoft.com/office/drawing/2014/main" id="{699E2C6D-E02E-4578-9F59-80C81178BD73}"/>
                </a:ext>
              </a:extLst>
            </p:cNvPr>
            <p:cNvSpPr txBox="1"/>
            <p:nvPr/>
          </p:nvSpPr>
          <p:spPr>
            <a:xfrm>
              <a:off x="4153235" y="1909470"/>
              <a:ext cx="76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 err="1"/>
                <a:t>Tableau</a:t>
              </a:r>
              <a:endParaRPr lang="sv-SE" sz="1400" dirty="0"/>
            </a:p>
          </p:txBody>
        </p:sp>
      </p:grpSp>
      <p:sp>
        <p:nvSpPr>
          <p:cNvPr id="57" name="textruta 12">
            <a:extLst>
              <a:ext uri="{FF2B5EF4-FFF2-40B4-BE49-F238E27FC236}">
                <a16:creationId xmlns:a16="http://schemas.microsoft.com/office/drawing/2014/main" id="{4ADB64CA-9738-4E3B-88AB-5D55BEF796DA}"/>
              </a:ext>
            </a:extLst>
          </p:cNvPr>
          <p:cNvSpPr txBox="1"/>
          <p:nvPr/>
        </p:nvSpPr>
        <p:spPr>
          <a:xfrm>
            <a:off x="2859917" y="3450716"/>
            <a:ext cx="184731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400" dirty="0"/>
          </a:p>
        </p:txBody>
      </p:sp>
      <p:sp>
        <p:nvSpPr>
          <p:cNvPr id="58" name="textruta 11">
            <a:extLst>
              <a:ext uri="{FF2B5EF4-FFF2-40B4-BE49-F238E27FC236}">
                <a16:creationId xmlns:a16="http://schemas.microsoft.com/office/drawing/2014/main" id="{CC8D5FCE-6778-4CCF-9CF4-7AFFF1260F39}"/>
              </a:ext>
            </a:extLst>
          </p:cNvPr>
          <p:cNvSpPr txBox="1"/>
          <p:nvPr/>
        </p:nvSpPr>
        <p:spPr>
          <a:xfrm>
            <a:off x="2846956" y="3755626"/>
            <a:ext cx="462306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SAP</a:t>
            </a:r>
          </a:p>
        </p:txBody>
      </p:sp>
      <p:sp>
        <p:nvSpPr>
          <p:cNvPr id="59" name="textruta 19">
            <a:extLst>
              <a:ext uri="{FF2B5EF4-FFF2-40B4-BE49-F238E27FC236}">
                <a16:creationId xmlns:a16="http://schemas.microsoft.com/office/drawing/2014/main" id="{3AD96A57-B844-4A03-86D3-31181AFA4042}"/>
              </a:ext>
            </a:extLst>
          </p:cNvPr>
          <p:cNvSpPr txBox="1"/>
          <p:nvPr/>
        </p:nvSpPr>
        <p:spPr>
          <a:xfrm>
            <a:off x="2118622" y="3738648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IBM</a:t>
            </a:r>
          </a:p>
        </p:txBody>
      </p:sp>
      <p:sp>
        <p:nvSpPr>
          <p:cNvPr id="60" name="textruta 19">
            <a:extLst>
              <a:ext uri="{FF2B5EF4-FFF2-40B4-BE49-F238E27FC236}">
                <a16:creationId xmlns:a16="http://schemas.microsoft.com/office/drawing/2014/main" id="{336DB0C2-40A5-4C1F-ACA2-A8426327AE6C}"/>
              </a:ext>
            </a:extLst>
          </p:cNvPr>
          <p:cNvSpPr txBox="1"/>
          <p:nvPr/>
        </p:nvSpPr>
        <p:spPr>
          <a:xfrm>
            <a:off x="3168380" y="2401798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Qlik</a:t>
            </a:r>
            <a:endParaRPr lang="sv-SE" sz="1400" dirty="0"/>
          </a:p>
        </p:txBody>
      </p:sp>
      <p:sp>
        <p:nvSpPr>
          <p:cNvPr id="61" name="textruta 11">
            <a:extLst>
              <a:ext uri="{FF2B5EF4-FFF2-40B4-BE49-F238E27FC236}">
                <a16:creationId xmlns:a16="http://schemas.microsoft.com/office/drawing/2014/main" id="{7ADBF317-8235-4F9A-8B27-2680A75839FF}"/>
              </a:ext>
            </a:extLst>
          </p:cNvPr>
          <p:cNvSpPr txBox="1"/>
          <p:nvPr/>
        </p:nvSpPr>
        <p:spPr>
          <a:xfrm>
            <a:off x="2951631" y="3516283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SAS</a:t>
            </a:r>
          </a:p>
        </p:txBody>
      </p:sp>
      <p:sp>
        <p:nvSpPr>
          <p:cNvPr id="62" name="textruta 11">
            <a:extLst>
              <a:ext uri="{FF2B5EF4-FFF2-40B4-BE49-F238E27FC236}">
                <a16:creationId xmlns:a16="http://schemas.microsoft.com/office/drawing/2014/main" id="{BD629ABA-2964-446F-9448-48C02C64A535}"/>
              </a:ext>
            </a:extLst>
          </p:cNvPr>
          <p:cNvSpPr txBox="1"/>
          <p:nvPr/>
        </p:nvSpPr>
        <p:spPr>
          <a:xfrm>
            <a:off x="2616042" y="3301467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TIBCO</a:t>
            </a:r>
          </a:p>
        </p:txBody>
      </p:sp>
      <p:sp>
        <p:nvSpPr>
          <p:cNvPr id="63" name="textruta 19">
            <a:extLst>
              <a:ext uri="{FF2B5EF4-FFF2-40B4-BE49-F238E27FC236}">
                <a16:creationId xmlns:a16="http://schemas.microsoft.com/office/drawing/2014/main" id="{9BCD9B47-9E9E-485C-A9E4-89FB42E1448C}"/>
              </a:ext>
            </a:extLst>
          </p:cNvPr>
          <p:cNvSpPr txBox="1"/>
          <p:nvPr/>
        </p:nvSpPr>
        <p:spPr>
          <a:xfrm>
            <a:off x="2766149" y="2625566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ThoughtSpot</a:t>
            </a:r>
            <a:endParaRPr lang="sv-SE" sz="1400" dirty="0"/>
          </a:p>
        </p:txBody>
      </p:sp>
      <p:sp>
        <p:nvSpPr>
          <p:cNvPr id="65" name="textruta 11">
            <a:extLst>
              <a:ext uri="{FF2B5EF4-FFF2-40B4-BE49-F238E27FC236}">
                <a16:creationId xmlns:a16="http://schemas.microsoft.com/office/drawing/2014/main" id="{B13CDD0F-4561-4D07-95A4-38A0D4ED3F2F}"/>
              </a:ext>
            </a:extLst>
          </p:cNvPr>
          <p:cNvSpPr txBox="1"/>
          <p:nvPr/>
        </p:nvSpPr>
        <p:spPr>
          <a:xfrm>
            <a:off x="1882954" y="3582094"/>
            <a:ext cx="65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Oracle</a:t>
            </a:r>
          </a:p>
        </p:txBody>
      </p:sp>
      <p:sp>
        <p:nvSpPr>
          <p:cNvPr id="69" name="textruta 19">
            <a:extLst>
              <a:ext uri="{FF2B5EF4-FFF2-40B4-BE49-F238E27FC236}">
                <a16:creationId xmlns:a16="http://schemas.microsoft.com/office/drawing/2014/main" id="{23C4BBD2-6FE7-4AF3-B0E6-145A14F76B85}"/>
              </a:ext>
            </a:extLst>
          </p:cNvPr>
          <p:cNvSpPr txBox="1"/>
          <p:nvPr/>
        </p:nvSpPr>
        <p:spPr>
          <a:xfrm>
            <a:off x="2775551" y="293957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Sisense</a:t>
            </a:r>
            <a:endParaRPr lang="sv-SE" sz="1400" dirty="0"/>
          </a:p>
        </p:txBody>
      </p:sp>
      <p:sp>
        <p:nvSpPr>
          <p:cNvPr id="71" name="textruta 19">
            <a:extLst>
              <a:ext uri="{FF2B5EF4-FFF2-40B4-BE49-F238E27FC236}">
                <a16:creationId xmlns:a16="http://schemas.microsoft.com/office/drawing/2014/main" id="{9F467174-F0EF-46D8-9521-3483A05A882D}"/>
              </a:ext>
            </a:extLst>
          </p:cNvPr>
          <p:cNvSpPr txBox="1"/>
          <p:nvPr/>
        </p:nvSpPr>
        <p:spPr>
          <a:xfrm>
            <a:off x="1494218" y="2618068"/>
            <a:ext cx="121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MicroStrategy</a:t>
            </a:r>
            <a:endParaRPr lang="sv-SE" sz="1400" dirty="0"/>
          </a:p>
        </p:txBody>
      </p:sp>
      <p:sp>
        <p:nvSpPr>
          <p:cNvPr id="72" name="textruta 19">
            <a:extLst>
              <a:ext uri="{FF2B5EF4-FFF2-40B4-BE49-F238E27FC236}">
                <a16:creationId xmlns:a16="http://schemas.microsoft.com/office/drawing/2014/main" id="{6F81D1CA-1E73-4C82-8313-C0156FE23BB4}"/>
              </a:ext>
            </a:extLst>
          </p:cNvPr>
          <p:cNvSpPr txBox="1"/>
          <p:nvPr/>
        </p:nvSpPr>
        <p:spPr>
          <a:xfrm>
            <a:off x="1496419" y="3020929"/>
            <a:ext cx="677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Looker</a:t>
            </a:r>
            <a:endParaRPr lang="sv-SE" sz="1400" dirty="0"/>
          </a:p>
        </p:txBody>
      </p:sp>
      <p:sp>
        <p:nvSpPr>
          <p:cNvPr id="73" name="textruta 11">
            <a:extLst>
              <a:ext uri="{FF2B5EF4-FFF2-40B4-BE49-F238E27FC236}">
                <a16:creationId xmlns:a16="http://schemas.microsoft.com/office/drawing/2014/main" id="{16F20005-6CAC-4524-93CB-A4C6EDBA7443}"/>
              </a:ext>
            </a:extLst>
          </p:cNvPr>
          <p:cNvSpPr txBox="1"/>
          <p:nvPr/>
        </p:nvSpPr>
        <p:spPr>
          <a:xfrm>
            <a:off x="1224168" y="3846531"/>
            <a:ext cx="873001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Pyramid </a:t>
            </a:r>
            <a:r>
              <a:rPr lang="sv-SE" sz="1400" dirty="0" err="1"/>
              <a:t>Analytics</a:t>
            </a:r>
            <a:endParaRPr lang="sv-SE" sz="14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857187A-E7AF-430A-A2E2-1BF5FF174C03}"/>
              </a:ext>
            </a:extLst>
          </p:cNvPr>
          <p:cNvSpPr/>
          <p:nvPr/>
        </p:nvSpPr>
        <p:spPr>
          <a:xfrm>
            <a:off x="905967" y="3296163"/>
            <a:ext cx="9230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GoodData</a:t>
            </a:r>
            <a:endParaRPr lang="sv-SE" sz="1400" dirty="0"/>
          </a:p>
        </p:txBody>
      </p:sp>
      <p:sp>
        <p:nvSpPr>
          <p:cNvPr id="75" name="textruta 11">
            <a:extLst>
              <a:ext uri="{FF2B5EF4-FFF2-40B4-BE49-F238E27FC236}">
                <a16:creationId xmlns:a16="http://schemas.microsoft.com/office/drawing/2014/main" id="{F0DB9EB9-36FA-402E-9FEF-BCFBFD073402}"/>
              </a:ext>
            </a:extLst>
          </p:cNvPr>
          <p:cNvSpPr txBox="1"/>
          <p:nvPr/>
        </p:nvSpPr>
        <p:spPr>
          <a:xfrm>
            <a:off x="1937156" y="3409796"/>
            <a:ext cx="846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Yellowfin</a:t>
            </a:r>
            <a:endParaRPr lang="sv-SE" sz="14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C05E977-B877-47C2-84B9-5CEC6E6FBAC4}"/>
              </a:ext>
            </a:extLst>
          </p:cNvPr>
          <p:cNvSpPr/>
          <p:nvPr/>
        </p:nvSpPr>
        <p:spPr>
          <a:xfrm>
            <a:off x="1695720" y="3174817"/>
            <a:ext cx="627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Domo</a:t>
            </a:r>
            <a:endParaRPr lang="sv-SE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D40A19-9D1B-4570-9D07-90B0A5345D7F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21FEEF-EDD0-4C4C-BAF0-771401DC4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8"/>
    </mc:Choice>
    <mc:Fallback xmlns="">
      <p:transition spd="slow" advTm="4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2"/>
            <a:ext cx="7478543" cy="3617189"/>
          </a:xfrm>
        </p:spPr>
        <p:txBody>
          <a:bodyPr>
            <a:normAutofit/>
          </a:bodyPr>
          <a:lstStyle/>
          <a:p>
            <a:r>
              <a:rPr lang="sv-SE" sz="1300" b="1" dirty="0" err="1"/>
              <a:t>Microsoft’s</a:t>
            </a:r>
            <a:r>
              <a:rPr lang="sv-SE" sz="1300" b="1" dirty="0"/>
              <a:t> major BI </a:t>
            </a:r>
            <a:r>
              <a:rPr lang="sv-SE" sz="1300" b="1" dirty="0" err="1"/>
              <a:t>product</a:t>
            </a:r>
            <a:r>
              <a:rPr lang="sv-SE" sz="1300" b="1" dirty="0"/>
              <a:t> is Power BI. </a:t>
            </a:r>
            <a:r>
              <a:rPr lang="sv-SE" sz="1300" dirty="0"/>
              <a:t>Power BI is an </a:t>
            </a:r>
            <a:r>
              <a:rPr lang="sv-SE" sz="1300" dirty="0" err="1"/>
              <a:t>easy</a:t>
            </a:r>
            <a:r>
              <a:rPr lang="sv-SE" sz="1300" dirty="0"/>
              <a:t>-to-</a:t>
            </a:r>
            <a:r>
              <a:rPr lang="sv-SE" sz="1300" dirty="0" err="1"/>
              <a:t>use</a:t>
            </a:r>
            <a:r>
              <a:rPr lang="sv-SE" sz="1300" dirty="0"/>
              <a:t> </a:t>
            </a:r>
            <a:r>
              <a:rPr lang="sv-SE" sz="1300" dirty="0" err="1"/>
              <a:t>product</a:t>
            </a:r>
            <a:r>
              <a:rPr lang="sv-SE" sz="1300" dirty="0"/>
              <a:t> </a:t>
            </a:r>
            <a:r>
              <a:rPr lang="sv-SE" sz="1300" dirty="0" err="1"/>
              <a:t>with</a:t>
            </a:r>
            <a:r>
              <a:rPr lang="sv-SE" sz="1300" dirty="0"/>
              <a:t> </a:t>
            </a:r>
            <a:r>
              <a:rPr lang="sv-SE" sz="1300" dirty="0" err="1"/>
              <a:t>high</a:t>
            </a:r>
            <a:r>
              <a:rPr lang="sv-SE" sz="1300" dirty="0"/>
              <a:t> </a:t>
            </a:r>
            <a:r>
              <a:rPr lang="sv-SE" sz="1300" dirty="0" err="1"/>
              <a:t>levels</a:t>
            </a:r>
            <a:r>
              <a:rPr lang="sv-SE" sz="1300" dirty="0"/>
              <a:t> </a:t>
            </a:r>
            <a:r>
              <a:rPr lang="sv-SE" sz="1300" dirty="0" err="1"/>
              <a:t>of</a:t>
            </a:r>
            <a:r>
              <a:rPr lang="sv-SE" sz="1300" dirty="0"/>
              <a:t> </a:t>
            </a:r>
            <a:r>
              <a:rPr lang="sv-SE" sz="1300" dirty="0" err="1"/>
              <a:t>customer</a:t>
            </a:r>
            <a:r>
              <a:rPr lang="sv-SE" sz="1300" dirty="0"/>
              <a:t> </a:t>
            </a:r>
            <a:r>
              <a:rPr lang="sv-SE" sz="1300" dirty="0" err="1"/>
              <a:t>satisfaction</a:t>
            </a:r>
            <a:r>
              <a:rPr lang="sv-SE" sz="1300" dirty="0"/>
              <a:t>. Power BI is </a:t>
            </a:r>
            <a:r>
              <a:rPr lang="sv-SE" sz="1300" dirty="0" err="1"/>
              <a:t>low</a:t>
            </a:r>
            <a:r>
              <a:rPr lang="sv-SE" sz="1300" dirty="0"/>
              <a:t> </a:t>
            </a:r>
            <a:r>
              <a:rPr lang="sv-SE" sz="1300" dirty="0" err="1"/>
              <a:t>priced</a:t>
            </a:r>
            <a:r>
              <a:rPr lang="sv-SE" sz="1300" dirty="0"/>
              <a:t> and </a:t>
            </a:r>
            <a:r>
              <a:rPr lang="sv-SE" sz="1300" dirty="0" err="1"/>
              <a:t>have</a:t>
            </a:r>
            <a:r>
              <a:rPr lang="sv-SE" sz="1300" dirty="0"/>
              <a:t> a strong global adoption. </a:t>
            </a:r>
          </a:p>
          <a:p>
            <a:r>
              <a:rPr lang="sv-SE" sz="1300" b="1" dirty="0" err="1"/>
              <a:t>Tableau’s</a:t>
            </a:r>
            <a:r>
              <a:rPr lang="sv-SE" sz="1300" b="1" dirty="0"/>
              <a:t> major BI </a:t>
            </a:r>
            <a:r>
              <a:rPr lang="sv-SE" sz="1300" b="1" dirty="0" err="1"/>
              <a:t>product</a:t>
            </a:r>
            <a:r>
              <a:rPr lang="sv-SE" sz="1300" b="1" dirty="0"/>
              <a:t> is </a:t>
            </a:r>
            <a:r>
              <a:rPr lang="sv-SE" sz="1300" b="1" dirty="0" err="1"/>
              <a:t>named</a:t>
            </a:r>
            <a:r>
              <a:rPr lang="sv-SE" sz="1300" b="1" dirty="0"/>
              <a:t> </a:t>
            </a:r>
            <a:r>
              <a:rPr lang="sv-SE" sz="1300" b="1" dirty="0" err="1"/>
              <a:t>Tableau</a:t>
            </a:r>
            <a:r>
              <a:rPr lang="sv-SE" sz="1300" b="1" dirty="0"/>
              <a:t>. </a:t>
            </a:r>
            <a:r>
              <a:rPr lang="sv-SE" sz="1300" dirty="0"/>
              <a:t>The </a:t>
            </a:r>
            <a:r>
              <a:rPr lang="sv-SE" sz="1300" dirty="0" err="1"/>
              <a:t>product</a:t>
            </a:r>
            <a:r>
              <a:rPr lang="sv-SE" sz="1300" dirty="0"/>
              <a:t> is </a:t>
            </a:r>
            <a:r>
              <a:rPr lang="sv-SE" sz="1300" dirty="0" err="1"/>
              <a:t>popular</a:t>
            </a:r>
            <a:r>
              <a:rPr lang="sv-SE" sz="1300" dirty="0"/>
              <a:t> </a:t>
            </a:r>
            <a:r>
              <a:rPr lang="sv-SE" sz="1300" dirty="0" err="1"/>
              <a:t>due</a:t>
            </a:r>
            <a:r>
              <a:rPr lang="sv-SE" sz="1300" dirty="0"/>
              <a:t> to </a:t>
            </a:r>
            <a:r>
              <a:rPr lang="sv-SE" sz="1300" dirty="0" err="1"/>
              <a:t>its</a:t>
            </a:r>
            <a:r>
              <a:rPr lang="sv-SE" sz="1300" dirty="0"/>
              <a:t> </a:t>
            </a:r>
            <a:r>
              <a:rPr lang="sv-SE" sz="1300" dirty="0" err="1"/>
              <a:t>easy</a:t>
            </a:r>
            <a:r>
              <a:rPr lang="sv-SE" sz="1300" dirty="0"/>
              <a:t>-to-</a:t>
            </a:r>
            <a:r>
              <a:rPr lang="sv-SE" sz="1300" dirty="0" err="1"/>
              <a:t>use</a:t>
            </a:r>
            <a:r>
              <a:rPr lang="sv-SE" sz="1300" dirty="0"/>
              <a:t> </a:t>
            </a:r>
            <a:r>
              <a:rPr lang="sv-SE" sz="1300" dirty="0" err="1"/>
              <a:t>visual</a:t>
            </a:r>
            <a:r>
              <a:rPr lang="sv-SE" sz="1300" dirty="0"/>
              <a:t> </a:t>
            </a:r>
            <a:r>
              <a:rPr lang="sv-SE" sz="1300" dirty="0" err="1"/>
              <a:t>exploration</a:t>
            </a:r>
            <a:r>
              <a:rPr lang="sv-SE" sz="1300" dirty="0"/>
              <a:t> and data manipulation. </a:t>
            </a:r>
            <a:r>
              <a:rPr lang="sv-SE" sz="1300" dirty="0" err="1"/>
              <a:t>Tableau</a:t>
            </a:r>
            <a:r>
              <a:rPr lang="sv-SE" sz="1300" dirty="0"/>
              <a:t> has a </a:t>
            </a:r>
            <a:r>
              <a:rPr lang="sv-SE" sz="1300" dirty="0" err="1"/>
              <a:t>large</a:t>
            </a:r>
            <a:r>
              <a:rPr lang="sv-SE" sz="1300" dirty="0"/>
              <a:t> </a:t>
            </a:r>
            <a:r>
              <a:rPr lang="sv-SE" sz="1300" dirty="0" err="1"/>
              <a:t>active</a:t>
            </a:r>
            <a:r>
              <a:rPr lang="sv-SE" sz="1300" dirty="0"/>
              <a:t> </a:t>
            </a:r>
            <a:r>
              <a:rPr lang="sv-SE" sz="1300" dirty="0" err="1"/>
              <a:t>user</a:t>
            </a:r>
            <a:r>
              <a:rPr lang="sv-SE" sz="1300" dirty="0"/>
              <a:t> </a:t>
            </a:r>
            <a:r>
              <a:rPr lang="sv-SE" sz="1300" dirty="0" err="1"/>
              <a:t>community</a:t>
            </a:r>
            <a:r>
              <a:rPr lang="sv-SE" sz="1300" dirty="0"/>
              <a:t> </a:t>
            </a:r>
            <a:r>
              <a:rPr lang="sv-SE" sz="1300" dirty="0" err="1"/>
              <a:t>that</a:t>
            </a:r>
            <a:r>
              <a:rPr lang="sv-SE" sz="1300" dirty="0"/>
              <a:t> </a:t>
            </a:r>
            <a:r>
              <a:rPr lang="sv-SE" sz="1300" dirty="0" err="1"/>
              <a:t>acts</a:t>
            </a:r>
            <a:r>
              <a:rPr lang="sv-SE" sz="1300" dirty="0"/>
              <a:t> like fans.</a:t>
            </a:r>
          </a:p>
          <a:p>
            <a:r>
              <a:rPr lang="sv-SE" sz="1300" b="1" dirty="0" err="1"/>
              <a:t>Qlik’s</a:t>
            </a:r>
            <a:r>
              <a:rPr lang="sv-SE" sz="1300" b="1" dirty="0"/>
              <a:t> major </a:t>
            </a:r>
            <a:r>
              <a:rPr lang="sv-SE" sz="1300" b="1" dirty="0" err="1"/>
              <a:t>product</a:t>
            </a:r>
            <a:r>
              <a:rPr lang="sv-SE" sz="1300" b="1" dirty="0"/>
              <a:t> is </a:t>
            </a:r>
            <a:r>
              <a:rPr lang="sv-SE" sz="1300" b="1" dirty="0" err="1"/>
              <a:t>QlikSense</a:t>
            </a:r>
            <a:r>
              <a:rPr lang="sv-SE" sz="1300" dirty="0"/>
              <a:t>, </a:t>
            </a:r>
            <a:r>
              <a:rPr lang="sv-SE" sz="1300" dirty="0" err="1"/>
              <a:t>built</a:t>
            </a:r>
            <a:r>
              <a:rPr lang="sv-SE" sz="1300" dirty="0"/>
              <a:t> on </a:t>
            </a:r>
            <a:r>
              <a:rPr lang="sv-SE" sz="1300" dirty="0" err="1"/>
              <a:t>Qlik</a:t>
            </a:r>
            <a:r>
              <a:rPr lang="sv-SE" sz="1300" dirty="0"/>
              <a:t> </a:t>
            </a:r>
            <a:r>
              <a:rPr lang="sv-SE" sz="1300" dirty="0" err="1"/>
              <a:t>Analytics</a:t>
            </a:r>
            <a:r>
              <a:rPr lang="sv-SE" sz="1300" dirty="0"/>
              <a:t> </a:t>
            </a:r>
            <a:r>
              <a:rPr lang="sv-SE" sz="1300" dirty="0" err="1"/>
              <a:t>Platform</a:t>
            </a:r>
            <a:r>
              <a:rPr lang="sv-SE" sz="1300" dirty="0"/>
              <a:t>. </a:t>
            </a:r>
            <a:r>
              <a:rPr lang="sv-SE" sz="1300" dirty="0" err="1"/>
              <a:t>However</a:t>
            </a:r>
            <a:r>
              <a:rPr lang="sv-SE" sz="1300" dirty="0"/>
              <a:t>, </a:t>
            </a:r>
            <a:r>
              <a:rPr lang="sv-SE" sz="1300" dirty="0" err="1"/>
              <a:t>Qlik’s</a:t>
            </a:r>
            <a:r>
              <a:rPr lang="sv-SE" sz="1300" dirty="0"/>
              <a:t> original </a:t>
            </a:r>
            <a:r>
              <a:rPr lang="sv-SE" sz="1300" dirty="0" err="1"/>
              <a:t>product</a:t>
            </a:r>
            <a:r>
              <a:rPr lang="sv-SE" sz="1300" dirty="0"/>
              <a:t>, </a:t>
            </a:r>
            <a:r>
              <a:rPr lang="sv-SE" sz="1300" b="1" dirty="0" err="1"/>
              <a:t>QlikView</a:t>
            </a:r>
            <a:r>
              <a:rPr lang="sv-SE" sz="1300" b="1" dirty="0"/>
              <a:t>, </a:t>
            </a:r>
            <a:r>
              <a:rPr lang="sv-SE" sz="1300" dirty="0"/>
              <a:t>still </a:t>
            </a:r>
            <a:r>
              <a:rPr lang="sv-SE" sz="1300" dirty="0" err="1"/>
              <a:t>have</a:t>
            </a:r>
            <a:r>
              <a:rPr lang="sv-SE" sz="1300" dirty="0"/>
              <a:t> a </a:t>
            </a:r>
            <a:r>
              <a:rPr lang="sv-SE" sz="1300" dirty="0" err="1"/>
              <a:t>large</a:t>
            </a:r>
            <a:r>
              <a:rPr lang="sv-SE" sz="1300" dirty="0"/>
              <a:t> </a:t>
            </a:r>
            <a:r>
              <a:rPr lang="sv-SE" sz="1300" dirty="0" err="1"/>
              <a:t>customer</a:t>
            </a:r>
            <a:r>
              <a:rPr lang="sv-SE" sz="1300" dirty="0"/>
              <a:t> </a:t>
            </a:r>
            <a:r>
              <a:rPr lang="sv-SE" sz="1300" dirty="0" err="1"/>
              <a:t>base</a:t>
            </a:r>
            <a:r>
              <a:rPr lang="sv-SE" sz="1300" dirty="0"/>
              <a:t>. </a:t>
            </a:r>
            <a:r>
              <a:rPr lang="sv-SE" sz="1300" dirty="0" err="1"/>
              <a:t>Qlik</a:t>
            </a:r>
            <a:r>
              <a:rPr lang="sv-SE" sz="1300" dirty="0"/>
              <a:t> </a:t>
            </a:r>
            <a:r>
              <a:rPr lang="sv-SE" sz="1300" dirty="0" err="1"/>
              <a:t>have</a:t>
            </a:r>
            <a:r>
              <a:rPr lang="sv-SE" sz="1300" dirty="0"/>
              <a:t> a </a:t>
            </a:r>
            <a:r>
              <a:rPr lang="sv-SE" sz="1300" dirty="0" err="1"/>
              <a:t>large</a:t>
            </a:r>
            <a:r>
              <a:rPr lang="sv-SE" sz="1300" dirty="0"/>
              <a:t> and </a:t>
            </a:r>
            <a:r>
              <a:rPr lang="sv-SE" sz="1300" dirty="0" err="1"/>
              <a:t>active</a:t>
            </a:r>
            <a:r>
              <a:rPr lang="sv-SE" sz="1300" dirty="0"/>
              <a:t> </a:t>
            </a:r>
            <a:r>
              <a:rPr lang="sv-SE" sz="1300" dirty="0" err="1"/>
              <a:t>user</a:t>
            </a:r>
            <a:r>
              <a:rPr lang="sv-SE" sz="1300" dirty="0"/>
              <a:t> </a:t>
            </a:r>
            <a:r>
              <a:rPr lang="sv-SE" sz="1300" dirty="0" err="1"/>
              <a:t>community</a:t>
            </a:r>
            <a:r>
              <a:rPr lang="sv-SE" sz="1300" dirty="0"/>
              <a:t>. </a:t>
            </a:r>
          </a:p>
          <a:p>
            <a:endParaRPr lang="sv-SE" sz="1400" dirty="0"/>
          </a:p>
          <a:p>
            <a:endParaRPr lang="sv-SE" sz="1300" dirty="0"/>
          </a:p>
          <a:p>
            <a:endParaRPr lang="sv-SE" sz="13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08671-2397-4D8E-AF38-CCFF08337A1E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36101" cy="596700"/>
          </a:xfrm>
        </p:spPr>
        <p:txBody>
          <a:bodyPr/>
          <a:lstStyle/>
          <a:p>
            <a:r>
              <a:rPr lang="sv-SE" sz="2800" dirty="0"/>
              <a:t>The market 2019 </a:t>
            </a:r>
            <a:r>
              <a:rPr lang="sv-SE" sz="2800" dirty="0" err="1"/>
              <a:t>according</a:t>
            </a:r>
            <a:r>
              <a:rPr lang="sv-SE" sz="2800" dirty="0"/>
              <a:t> to Gartner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3E0D3-731E-4187-94D4-934FC9094138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B1FA2C-FF54-42F6-9028-C74FFF418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11"/>
    </mc:Choice>
    <mc:Fallback xmlns="">
      <p:transition spd="slow" advTm="9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4514-EE51-460D-AF43-5CAB639D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r>
              <a:rPr lang="sv-SE" dirty="0"/>
              <a:t> 2019 and 2022</a:t>
            </a:r>
          </a:p>
        </p:txBody>
      </p:sp>
      <p:sp>
        <p:nvSpPr>
          <p:cNvPr id="23" name="Rektangel 5">
            <a:extLst>
              <a:ext uri="{FF2B5EF4-FFF2-40B4-BE49-F238E27FC236}">
                <a16:creationId xmlns:a16="http://schemas.microsoft.com/office/drawing/2014/main" id="{F447EA90-130F-4040-9257-5338356003A6}"/>
              </a:ext>
            </a:extLst>
          </p:cNvPr>
          <p:cNvSpPr/>
          <p:nvPr/>
        </p:nvSpPr>
        <p:spPr>
          <a:xfrm>
            <a:off x="2670483" y="2871367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24" name="Rektangel 7">
            <a:extLst>
              <a:ext uri="{FF2B5EF4-FFF2-40B4-BE49-F238E27FC236}">
                <a16:creationId xmlns:a16="http://schemas.microsoft.com/office/drawing/2014/main" id="{68C8FA43-2ACC-4AF8-843E-BA5F7600DE41}"/>
              </a:ext>
            </a:extLst>
          </p:cNvPr>
          <p:cNvSpPr/>
          <p:nvPr/>
        </p:nvSpPr>
        <p:spPr>
          <a:xfrm>
            <a:off x="979931" y="2871367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25" name="Rektangel 8">
            <a:extLst>
              <a:ext uri="{FF2B5EF4-FFF2-40B4-BE49-F238E27FC236}">
                <a16:creationId xmlns:a16="http://schemas.microsoft.com/office/drawing/2014/main" id="{BD2D5B74-5FC3-4E30-9534-9A47794CCE5A}"/>
              </a:ext>
            </a:extLst>
          </p:cNvPr>
          <p:cNvSpPr/>
          <p:nvPr/>
        </p:nvSpPr>
        <p:spPr>
          <a:xfrm>
            <a:off x="979932" y="1504489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26" name="Rektangel 9">
            <a:extLst>
              <a:ext uri="{FF2B5EF4-FFF2-40B4-BE49-F238E27FC236}">
                <a16:creationId xmlns:a16="http://schemas.microsoft.com/office/drawing/2014/main" id="{9B8D0372-31F7-461E-A554-A904B14964CE}"/>
              </a:ext>
            </a:extLst>
          </p:cNvPr>
          <p:cNvSpPr/>
          <p:nvPr/>
        </p:nvSpPr>
        <p:spPr>
          <a:xfrm>
            <a:off x="2670483" y="1504489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27" name="textruta 19">
            <a:extLst>
              <a:ext uri="{FF2B5EF4-FFF2-40B4-BE49-F238E27FC236}">
                <a16:creationId xmlns:a16="http://schemas.microsoft.com/office/drawing/2014/main" id="{AC64140F-3A13-49C9-B90D-5DA241948775}"/>
              </a:ext>
            </a:extLst>
          </p:cNvPr>
          <p:cNvSpPr txBox="1"/>
          <p:nvPr/>
        </p:nvSpPr>
        <p:spPr>
          <a:xfrm>
            <a:off x="3471733" y="3151548"/>
            <a:ext cx="92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Salesforce</a:t>
            </a:r>
            <a:endParaRPr lang="sv-SE" sz="1400" dirty="0"/>
          </a:p>
        </p:txBody>
      </p:sp>
      <p:sp>
        <p:nvSpPr>
          <p:cNvPr id="28" name="textruta 22">
            <a:extLst>
              <a:ext uri="{FF2B5EF4-FFF2-40B4-BE49-F238E27FC236}">
                <a16:creationId xmlns:a16="http://schemas.microsoft.com/office/drawing/2014/main" id="{2E17D0FE-5C32-496A-95B8-48518E02AC81}"/>
              </a:ext>
            </a:extLst>
          </p:cNvPr>
          <p:cNvSpPr txBox="1"/>
          <p:nvPr/>
        </p:nvSpPr>
        <p:spPr>
          <a:xfrm>
            <a:off x="3309262" y="286819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Visionaries</a:t>
            </a:r>
            <a:endParaRPr lang="sv-SE" sz="1400" b="1" dirty="0"/>
          </a:p>
        </p:txBody>
      </p:sp>
      <p:sp>
        <p:nvSpPr>
          <p:cNvPr id="29" name="textruta 26">
            <a:extLst>
              <a:ext uri="{FF2B5EF4-FFF2-40B4-BE49-F238E27FC236}">
                <a16:creationId xmlns:a16="http://schemas.microsoft.com/office/drawing/2014/main" id="{9CFBF96C-1887-4F29-A4EA-BF382ED42B36}"/>
              </a:ext>
            </a:extLst>
          </p:cNvPr>
          <p:cNvSpPr txBox="1"/>
          <p:nvPr/>
        </p:nvSpPr>
        <p:spPr>
          <a:xfrm>
            <a:off x="974822" y="286819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Niche</a:t>
            </a:r>
            <a:r>
              <a:rPr lang="sv-SE" sz="1400" b="1" dirty="0"/>
              <a:t> </a:t>
            </a:r>
            <a:r>
              <a:rPr lang="sv-SE" sz="1400" b="1" dirty="0" err="1"/>
              <a:t>players</a:t>
            </a:r>
            <a:endParaRPr lang="sv-SE" sz="1400" b="1" dirty="0"/>
          </a:p>
        </p:txBody>
      </p:sp>
      <p:sp>
        <p:nvSpPr>
          <p:cNvPr id="30" name="textruta 27">
            <a:extLst>
              <a:ext uri="{FF2B5EF4-FFF2-40B4-BE49-F238E27FC236}">
                <a16:creationId xmlns:a16="http://schemas.microsoft.com/office/drawing/2014/main" id="{0758F8E0-9A92-4198-AA5A-8564F75C7732}"/>
              </a:ext>
            </a:extLst>
          </p:cNvPr>
          <p:cNvSpPr txBox="1"/>
          <p:nvPr/>
        </p:nvSpPr>
        <p:spPr>
          <a:xfrm>
            <a:off x="3559409" y="1488036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Leaders</a:t>
            </a:r>
            <a:endParaRPr lang="sv-SE" sz="1400" b="1" dirty="0"/>
          </a:p>
        </p:txBody>
      </p:sp>
      <p:sp>
        <p:nvSpPr>
          <p:cNvPr id="31" name="textruta 28">
            <a:extLst>
              <a:ext uri="{FF2B5EF4-FFF2-40B4-BE49-F238E27FC236}">
                <a16:creationId xmlns:a16="http://schemas.microsoft.com/office/drawing/2014/main" id="{C6447FC6-C0A8-4A4C-9DCB-43CE7E2BC85D}"/>
              </a:ext>
            </a:extLst>
          </p:cNvPr>
          <p:cNvSpPr txBox="1"/>
          <p:nvPr/>
        </p:nvSpPr>
        <p:spPr>
          <a:xfrm>
            <a:off x="1005004" y="1488036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/>
              <a:t>Challengers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9623BE-D3D8-4EAE-83F4-757709033D2C}"/>
              </a:ext>
            </a:extLst>
          </p:cNvPr>
          <p:cNvGrpSpPr/>
          <p:nvPr/>
        </p:nvGrpSpPr>
        <p:grpSpPr>
          <a:xfrm>
            <a:off x="2746479" y="1819272"/>
            <a:ext cx="1568186" cy="753142"/>
            <a:chOff x="4153235" y="1732123"/>
            <a:chExt cx="1568186" cy="753142"/>
          </a:xfrm>
        </p:grpSpPr>
        <p:sp>
          <p:nvSpPr>
            <p:cNvPr id="39" name="textruta 13">
              <a:extLst>
                <a:ext uri="{FF2B5EF4-FFF2-40B4-BE49-F238E27FC236}">
                  <a16:creationId xmlns:a16="http://schemas.microsoft.com/office/drawing/2014/main" id="{34095E66-85CA-4D63-AA1C-E21CD597FDCC}"/>
                </a:ext>
              </a:extLst>
            </p:cNvPr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400" dirty="0"/>
            </a:p>
          </p:txBody>
        </p:sp>
        <p:sp>
          <p:nvSpPr>
            <p:cNvPr id="40" name="textruta 14">
              <a:extLst>
                <a:ext uri="{FF2B5EF4-FFF2-40B4-BE49-F238E27FC236}">
                  <a16:creationId xmlns:a16="http://schemas.microsoft.com/office/drawing/2014/main" id="{9BC8F528-207D-46A2-9134-84C268AABD40}"/>
                </a:ext>
              </a:extLst>
            </p:cNvPr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Microsoft</a:t>
              </a:r>
            </a:p>
          </p:txBody>
        </p:sp>
        <p:sp>
          <p:nvSpPr>
            <p:cNvPr id="41" name="textruta 15">
              <a:extLst>
                <a:ext uri="{FF2B5EF4-FFF2-40B4-BE49-F238E27FC236}">
                  <a16:creationId xmlns:a16="http://schemas.microsoft.com/office/drawing/2014/main" id="{045C3A81-8640-44D3-963E-385C4FB9B088}"/>
                </a:ext>
              </a:extLst>
            </p:cNvPr>
            <p:cNvSpPr txBox="1"/>
            <p:nvPr/>
          </p:nvSpPr>
          <p:spPr>
            <a:xfrm>
              <a:off x="4153235" y="1909470"/>
              <a:ext cx="76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 err="1"/>
                <a:t>Tableau</a:t>
              </a:r>
              <a:endParaRPr lang="sv-SE" sz="1400" dirty="0"/>
            </a:p>
          </p:txBody>
        </p:sp>
      </p:grpSp>
      <p:sp>
        <p:nvSpPr>
          <p:cNvPr id="33" name="textruta 12">
            <a:extLst>
              <a:ext uri="{FF2B5EF4-FFF2-40B4-BE49-F238E27FC236}">
                <a16:creationId xmlns:a16="http://schemas.microsoft.com/office/drawing/2014/main" id="{E3ED0A48-46BA-43E0-8518-1E4BF43834DB}"/>
              </a:ext>
            </a:extLst>
          </p:cNvPr>
          <p:cNvSpPr txBox="1"/>
          <p:nvPr/>
        </p:nvSpPr>
        <p:spPr>
          <a:xfrm>
            <a:off x="2859917" y="3450716"/>
            <a:ext cx="184731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400" dirty="0"/>
          </a:p>
        </p:txBody>
      </p:sp>
      <p:sp>
        <p:nvSpPr>
          <p:cNvPr id="34" name="textruta 11">
            <a:extLst>
              <a:ext uri="{FF2B5EF4-FFF2-40B4-BE49-F238E27FC236}">
                <a16:creationId xmlns:a16="http://schemas.microsoft.com/office/drawing/2014/main" id="{B56D8A01-6A5F-43AA-AB7D-F737AC6A873C}"/>
              </a:ext>
            </a:extLst>
          </p:cNvPr>
          <p:cNvSpPr txBox="1"/>
          <p:nvPr/>
        </p:nvSpPr>
        <p:spPr>
          <a:xfrm>
            <a:off x="2846956" y="3755626"/>
            <a:ext cx="462306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SAP</a:t>
            </a:r>
          </a:p>
        </p:txBody>
      </p:sp>
      <p:sp>
        <p:nvSpPr>
          <p:cNvPr id="35" name="textruta 19">
            <a:extLst>
              <a:ext uri="{FF2B5EF4-FFF2-40B4-BE49-F238E27FC236}">
                <a16:creationId xmlns:a16="http://schemas.microsoft.com/office/drawing/2014/main" id="{920341D7-1A74-4741-A4FB-C76B4866D537}"/>
              </a:ext>
            </a:extLst>
          </p:cNvPr>
          <p:cNvSpPr txBox="1"/>
          <p:nvPr/>
        </p:nvSpPr>
        <p:spPr>
          <a:xfrm>
            <a:off x="2118622" y="3738648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IBM</a:t>
            </a:r>
          </a:p>
        </p:txBody>
      </p:sp>
      <p:sp>
        <p:nvSpPr>
          <p:cNvPr id="36" name="textruta 19">
            <a:extLst>
              <a:ext uri="{FF2B5EF4-FFF2-40B4-BE49-F238E27FC236}">
                <a16:creationId xmlns:a16="http://schemas.microsoft.com/office/drawing/2014/main" id="{591BBFB1-D255-4684-A407-94F366F1E496}"/>
              </a:ext>
            </a:extLst>
          </p:cNvPr>
          <p:cNvSpPr txBox="1"/>
          <p:nvPr/>
        </p:nvSpPr>
        <p:spPr>
          <a:xfrm>
            <a:off x="3168380" y="2401798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Qlik</a:t>
            </a:r>
            <a:endParaRPr lang="sv-SE" sz="1400" dirty="0"/>
          </a:p>
        </p:txBody>
      </p:sp>
      <p:sp>
        <p:nvSpPr>
          <p:cNvPr id="37" name="textruta 11">
            <a:extLst>
              <a:ext uri="{FF2B5EF4-FFF2-40B4-BE49-F238E27FC236}">
                <a16:creationId xmlns:a16="http://schemas.microsoft.com/office/drawing/2014/main" id="{5AB779AA-87AA-4AB1-A772-058058100C3A}"/>
              </a:ext>
            </a:extLst>
          </p:cNvPr>
          <p:cNvSpPr txBox="1"/>
          <p:nvPr/>
        </p:nvSpPr>
        <p:spPr>
          <a:xfrm>
            <a:off x="2951631" y="3516283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SAS</a:t>
            </a:r>
          </a:p>
        </p:txBody>
      </p:sp>
      <p:sp>
        <p:nvSpPr>
          <p:cNvPr id="38" name="textruta 11">
            <a:extLst>
              <a:ext uri="{FF2B5EF4-FFF2-40B4-BE49-F238E27FC236}">
                <a16:creationId xmlns:a16="http://schemas.microsoft.com/office/drawing/2014/main" id="{8D392B99-C943-4EE1-8A50-822F259325D5}"/>
              </a:ext>
            </a:extLst>
          </p:cNvPr>
          <p:cNvSpPr txBox="1"/>
          <p:nvPr/>
        </p:nvSpPr>
        <p:spPr>
          <a:xfrm>
            <a:off x="2616042" y="3301467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TIBCO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D637AD-B140-4FB7-BF5E-6967EED397E9}"/>
              </a:ext>
            </a:extLst>
          </p:cNvPr>
          <p:cNvSpPr txBox="1"/>
          <p:nvPr/>
        </p:nvSpPr>
        <p:spPr>
          <a:xfrm>
            <a:off x="7361716" y="4307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AD590E-5329-489D-8EAA-20AEA75085C0}"/>
              </a:ext>
            </a:extLst>
          </p:cNvPr>
          <p:cNvSpPr txBox="1"/>
          <p:nvPr/>
        </p:nvSpPr>
        <p:spPr>
          <a:xfrm>
            <a:off x="3811964" y="43352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2019</a:t>
            </a:r>
          </a:p>
        </p:txBody>
      </p:sp>
      <p:sp>
        <p:nvSpPr>
          <p:cNvPr id="48" name="textruta 19">
            <a:extLst>
              <a:ext uri="{FF2B5EF4-FFF2-40B4-BE49-F238E27FC236}">
                <a16:creationId xmlns:a16="http://schemas.microsoft.com/office/drawing/2014/main" id="{FC2D32C2-F6D8-4A5A-A131-AFDC126E4E6D}"/>
              </a:ext>
            </a:extLst>
          </p:cNvPr>
          <p:cNvSpPr txBox="1"/>
          <p:nvPr/>
        </p:nvSpPr>
        <p:spPr>
          <a:xfrm>
            <a:off x="2766149" y="2625566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ThoughtSpot</a:t>
            </a:r>
            <a:endParaRPr lang="sv-SE" sz="1400" dirty="0"/>
          </a:p>
        </p:txBody>
      </p:sp>
      <p:sp>
        <p:nvSpPr>
          <p:cNvPr id="64" name="textruta 11">
            <a:extLst>
              <a:ext uri="{FF2B5EF4-FFF2-40B4-BE49-F238E27FC236}">
                <a16:creationId xmlns:a16="http://schemas.microsoft.com/office/drawing/2014/main" id="{97B7C151-187F-4521-873A-EE19C436B44B}"/>
              </a:ext>
            </a:extLst>
          </p:cNvPr>
          <p:cNvSpPr txBox="1"/>
          <p:nvPr/>
        </p:nvSpPr>
        <p:spPr>
          <a:xfrm>
            <a:off x="1882954" y="3582094"/>
            <a:ext cx="65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Oracle</a:t>
            </a:r>
          </a:p>
        </p:txBody>
      </p:sp>
      <p:sp>
        <p:nvSpPr>
          <p:cNvPr id="66" name="textruta 19">
            <a:extLst>
              <a:ext uri="{FF2B5EF4-FFF2-40B4-BE49-F238E27FC236}">
                <a16:creationId xmlns:a16="http://schemas.microsoft.com/office/drawing/2014/main" id="{A6753824-1CF4-4D79-AD12-5E3A2A58A37F}"/>
              </a:ext>
            </a:extLst>
          </p:cNvPr>
          <p:cNvSpPr txBox="1"/>
          <p:nvPr/>
        </p:nvSpPr>
        <p:spPr>
          <a:xfrm>
            <a:off x="2775551" y="293957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Sisense</a:t>
            </a:r>
            <a:endParaRPr lang="sv-SE" sz="1400" dirty="0"/>
          </a:p>
        </p:txBody>
      </p:sp>
      <p:sp>
        <p:nvSpPr>
          <p:cNvPr id="67" name="textruta 19">
            <a:extLst>
              <a:ext uri="{FF2B5EF4-FFF2-40B4-BE49-F238E27FC236}">
                <a16:creationId xmlns:a16="http://schemas.microsoft.com/office/drawing/2014/main" id="{559EE5CF-9C2D-4E0D-8491-152874FFFD29}"/>
              </a:ext>
            </a:extLst>
          </p:cNvPr>
          <p:cNvSpPr txBox="1"/>
          <p:nvPr/>
        </p:nvSpPr>
        <p:spPr>
          <a:xfrm>
            <a:off x="1494218" y="2618068"/>
            <a:ext cx="121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MicroStrategy</a:t>
            </a:r>
            <a:endParaRPr lang="sv-SE" sz="1400" dirty="0"/>
          </a:p>
        </p:txBody>
      </p:sp>
      <p:sp>
        <p:nvSpPr>
          <p:cNvPr id="68" name="textruta 19">
            <a:extLst>
              <a:ext uri="{FF2B5EF4-FFF2-40B4-BE49-F238E27FC236}">
                <a16:creationId xmlns:a16="http://schemas.microsoft.com/office/drawing/2014/main" id="{16FA015A-409C-455D-8F43-BB020E7ACD86}"/>
              </a:ext>
            </a:extLst>
          </p:cNvPr>
          <p:cNvSpPr txBox="1"/>
          <p:nvPr/>
        </p:nvSpPr>
        <p:spPr>
          <a:xfrm>
            <a:off x="1496419" y="3020929"/>
            <a:ext cx="677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Looker</a:t>
            </a:r>
            <a:endParaRPr lang="sv-SE" sz="1400" dirty="0"/>
          </a:p>
        </p:txBody>
      </p:sp>
      <p:sp>
        <p:nvSpPr>
          <p:cNvPr id="70" name="textruta 11">
            <a:extLst>
              <a:ext uri="{FF2B5EF4-FFF2-40B4-BE49-F238E27FC236}">
                <a16:creationId xmlns:a16="http://schemas.microsoft.com/office/drawing/2014/main" id="{A0D1E779-84CD-475C-92C2-67FFC8CA512C}"/>
              </a:ext>
            </a:extLst>
          </p:cNvPr>
          <p:cNvSpPr txBox="1"/>
          <p:nvPr/>
        </p:nvSpPr>
        <p:spPr>
          <a:xfrm>
            <a:off x="1224168" y="3846531"/>
            <a:ext cx="873001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Pyramid </a:t>
            </a:r>
            <a:r>
              <a:rPr lang="sv-SE" sz="1400" dirty="0" err="1"/>
              <a:t>Analytics</a:t>
            </a:r>
            <a:endParaRPr lang="sv-SE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D70FC9-9B0B-4091-A89F-E027910B13E0}"/>
              </a:ext>
            </a:extLst>
          </p:cNvPr>
          <p:cNvSpPr/>
          <p:nvPr/>
        </p:nvSpPr>
        <p:spPr>
          <a:xfrm>
            <a:off x="905967" y="3296163"/>
            <a:ext cx="9230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GoodData</a:t>
            </a:r>
            <a:endParaRPr lang="sv-SE" sz="1400" dirty="0"/>
          </a:p>
        </p:txBody>
      </p:sp>
      <p:sp>
        <p:nvSpPr>
          <p:cNvPr id="108" name="Rektangel 5">
            <a:extLst>
              <a:ext uri="{FF2B5EF4-FFF2-40B4-BE49-F238E27FC236}">
                <a16:creationId xmlns:a16="http://schemas.microsoft.com/office/drawing/2014/main" id="{FAE49EED-3E8B-4B84-A38C-3826247B1E49}"/>
              </a:ext>
            </a:extLst>
          </p:cNvPr>
          <p:cNvSpPr/>
          <p:nvPr/>
        </p:nvSpPr>
        <p:spPr>
          <a:xfrm>
            <a:off x="6351768" y="2843483"/>
            <a:ext cx="1690551" cy="14035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09" name="Rektangel 7">
            <a:extLst>
              <a:ext uri="{FF2B5EF4-FFF2-40B4-BE49-F238E27FC236}">
                <a16:creationId xmlns:a16="http://schemas.microsoft.com/office/drawing/2014/main" id="{EE08CAD2-1002-4C21-963F-13E44FCD9574}"/>
              </a:ext>
            </a:extLst>
          </p:cNvPr>
          <p:cNvSpPr/>
          <p:nvPr/>
        </p:nvSpPr>
        <p:spPr>
          <a:xfrm>
            <a:off x="4670203" y="2870703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10" name="Rektangel 8">
            <a:extLst>
              <a:ext uri="{FF2B5EF4-FFF2-40B4-BE49-F238E27FC236}">
                <a16:creationId xmlns:a16="http://schemas.microsoft.com/office/drawing/2014/main" id="{54E38A36-C79B-4FC0-8A81-548C2FCD817D}"/>
              </a:ext>
            </a:extLst>
          </p:cNvPr>
          <p:cNvSpPr/>
          <p:nvPr/>
        </p:nvSpPr>
        <p:spPr>
          <a:xfrm>
            <a:off x="4670204" y="1503825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11" name="Rektangel 9">
            <a:extLst>
              <a:ext uri="{FF2B5EF4-FFF2-40B4-BE49-F238E27FC236}">
                <a16:creationId xmlns:a16="http://schemas.microsoft.com/office/drawing/2014/main" id="{A6AD6474-F2B8-4D68-92E3-B5A67FEE5402}"/>
              </a:ext>
            </a:extLst>
          </p:cNvPr>
          <p:cNvSpPr/>
          <p:nvPr/>
        </p:nvSpPr>
        <p:spPr>
          <a:xfrm>
            <a:off x="6360755" y="1503825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12" name="textruta 22">
            <a:extLst>
              <a:ext uri="{FF2B5EF4-FFF2-40B4-BE49-F238E27FC236}">
                <a16:creationId xmlns:a16="http://schemas.microsoft.com/office/drawing/2014/main" id="{B858C499-9F66-4C7C-B5EF-495647410812}"/>
              </a:ext>
            </a:extLst>
          </p:cNvPr>
          <p:cNvSpPr txBox="1"/>
          <p:nvPr/>
        </p:nvSpPr>
        <p:spPr>
          <a:xfrm>
            <a:off x="7010916" y="2829586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Visionaries</a:t>
            </a:r>
            <a:endParaRPr lang="sv-SE" sz="1400" b="1" dirty="0"/>
          </a:p>
        </p:txBody>
      </p:sp>
      <p:sp>
        <p:nvSpPr>
          <p:cNvPr id="113" name="textruta 26">
            <a:extLst>
              <a:ext uri="{FF2B5EF4-FFF2-40B4-BE49-F238E27FC236}">
                <a16:creationId xmlns:a16="http://schemas.microsoft.com/office/drawing/2014/main" id="{A747DAE2-9061-45AD-BEAE-D43E70373A29}"/>
              </a:ext>
            </a:extLst>
          </p:cNvPr>
          <p:cNvSpPr txBox="1"/>
          <p:nvPr/>
        </p:nvSpPr>
        <p:spPr>
          <a:xfrm>
            <a:off x="4665094" y="2867526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Niche</a:t>
            </a:r>
            <a:r>
              <a:rPr lang="sv-SE" sz="1400" b="1" dirty="0"/>
              <a:t> </a:t>
            </a:r>
            <a:r>
              <a:rPr lang="sv-SE" sz="1400" b="1" dirty="0" err="1"/>
              <a:t>players</a:t>
            </a:r>
            <a:endParaRPr lang="sv-SE" sz="1400" b="1" dirty="0"/>
          </a:p>
        </p:txBody>
      </p:sp>
      <p:sp>
        <p:nvSpPr>
          <p:cNvPr id="114" name="textruta 27">
            <a:extLst>
              <a:ext uri="{FF2B5EF4-FFF2-40B4-BE49-F238E27FC236}">
                <a16:creationId xmlns:a16="http://schemas.microsoft.com/office/drawing/2014/main" id="{8D9DD38A-4DB3-482D-9209-C13671A87F64}"/>
              </a:ext>
            </a:extLst>
          </p:cNvPr>
          <p:cNvSpPr txBox="1"/>
          <p:nvPr/>
        </p:nvSpPr>
        <p:spPr>
          <a:xfrm>
            <a:off x="7249681" y="1487372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Leaders</a:t>
            </a:r>
            <a:endParaRPr lang="sv-SE" sz="1400" b="1" dirty="0"/>
          </a:p>
        </p:txBody>
      </p:sp>
      <p:sp>
        <p:nvSpPr>
          <p:cNvPr id="115" name="textruta 28">
            <a:extLst>
              <a:ext uri="{FF2B5EF4-FFF2-40B4-BE49-F238E27FC236}">
                <a16:creationId xmlns:a16="http://schemas.microsoft.com/office/drawing/2014/main" id="{3A0578F7-A3EB-49A3-BF5F-C5725C43A18A}"/>
              </a:ext>
            </a:extLst>
          </p:cNvPr>
          <p:cNvSpPr txBox="1"/>
          <p:nvPr/>
        </p:nvSpPr>
        <p:spPr>
          <a:xfrm>
            <a:off x="4695276" y="1487372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/>
              <a:t>Challengers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6E73ECD-FCCC-446A-8B4E-8F715CA3D7A9}"/>
              </a:ext>
            </a:extLst>
          </p:cNvPr>
          <p:cNvGrpSpPr/>
          <p:nvPr/>
        </p:nvGrpSpPr>
        <p:grpSpPr>
          <a:xfrm>
            <a:off x="6436751" y="1818608"/>
            <a:ext cx="1640514" cy="753142"/>
            <a:chOff x="4153235" y="1732123"/>
            <a:chExt cx="1640514" cy="753142"/>
          </a:xfrm>
        </p:grpSpPr>
        <p:sp>
          <p:nvSpPr>
            <p:cNvPr id="117" name="textruta 13">
              <a:extLst>
                <a:ext uri="{FF2B5EF4-FFF2-40B4-BE49-F238E27FC236}">
                  <a16:creationId xmlns:a16="http://schemas.microsoft.com/office/drawing/2014/main" id="{0C1A694A-0B6C-4268-A35A-FB13FA843CB8}"/>
                </a:ext>
              </a:extLst>
            </p:cNvPr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400" dirty="0"/>
            </a:p>
          </p:txBody>
        </p:sp>
        <p:sp>
          <p:nvSpPr>
            <p:cNvPr id="118" name="textruta 14">
              <a:extLst>
                <a:ext uri="{FF2B5EF4-FFF2-40B4-BE49-F238E27FC236}">
                  <a16:creationId xmlns:a16="http://schemas.microsoft.com/office/drawing/2014/main" id="{8480DFF2-BEF7-4FF9-B369-7BA4646E8B73}"/>
                </a:ext>
              </a:extLst>
            </p:cNvPr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Microsoft</a:t>
              </a:r>
            </a:p>
          </p:txBody>
        </p:sp>
        <p:sp>
          <p:nvSpPr>
            <p:cNvPr id="119" name="textruta 15">
              <a:extLst>
                <a:ext uri="{FF2B5EF4-FFF2-40B4-BE49-F238E27FC236}">
                  <a16:creationId xmlns:a16="http://schemas.microsoft.com/office/drawing/2014/main" id="{36F45633-E802-4170-A928-F0A19646E607}"/>
                </a:ext>
              </a:extLst>
            </p:cNvPr>
            <p:cNvSpPr txBox="1"/>
            <p:nvPr/>
          </p:nvSpPr>
          <p:spPr>
            <a:xfrm>
              <a:off x="4153235" y="2019498"/>
              <a:ext cx="1640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 err="1">
                  <a:solidFill>
                    <a:srgbClr val="FF0000"/>
                  </a:solidFill>
                </a:rPr>
                <a:t>Salesforce</a:t>
              </a:r>
              <a:r>
                <a:rPr lang="sv-SE" sz="1400" dirty="0">
                  <a:solidFill>
                    <a:srgbClr val="FF0000"/>
                  </a:solidFill>
                </a:rPr>
                <a:t> (</a:t>
              </a:r>
              <a:r>
                <a:rPr lang="sv-SE" sz="1400" dirty="0" err="1">
                  <a:solidFill>
                    <a:srgbClr val="FF0000"/>
                  </a:solidFill>
                </a:rPr>
                <a:t>Tableau</a:t>
              </a:r>
              <a:r>
                <a:rPr lang="sv-SE" sz="140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120" name="textruta 12">
            <a:extLst>
              <a:ext uri="{FF2B5EF4-FFF2-40B4-BE49-F238E27FC236}">
                <a16:creationId xmlns:a16="http://schemas.microsoft.com/office/drawing/2014/main" id="{B4A311AD-B64D-48DC-A44C-23ECFBF415FE}"/>
              </a:ext>
            </a:extLst>
          </p:cNvPr>
          <p:cNvSpPr txBox="1"/>
          <p:nvPr/>
        </p:nvSpPr>
        <p:spPr>
          <a:xfrm>
            <a:off x="6550189" y="34500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400" dirty="0"/>
          </a:p>
        </p:txBody>
      </p:sp>
      <p:sp>
        <p:nvSpPr>
          <p:cNvPr id="121" name="textruta 11">
            <a:extLst>
              <a:ext uri="{FF2B5EF4-FFF2-40B4-BE49-F238E27FC236}">
                <a16:creationId xmlns:a16="http://schemas.microsoft.com/office/drawing/2014/main" id="{B2E054A2-AA6D-48AA-BED1-BD58503A1F45}"/>
              </a:ext>
            </a:extLst>
          </p:cNvPr>
          <p:cNvSpPr txBox="1"/>
          <p:nvPr/>
        </p:nvSpPr>
        <p:spPr>
          <a:xfrm>
            <a:off x="6588835" y="3391678"/>
            <a:ext cx="462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SAP</a:t>
            </a:r>
          </a:p>
        </p:txBody>
      </p:sp>
      <p:sp>
        <p:nvSpPr>
          <p:cNvPr id="122" name="textruta 19">
            <a:extLst>
              <a:ext uri="{FF2B5EF4-FFF2-40B4-BE49-F238E27FC236}">
                <a16:creationId xmlns:a16="http://schemas.microsoft.com/office/drawing/2014/main" id="{125DBE82-2D85-49A4-BA91-2BDECE03061A}"/>
              </a:ext>
            </a:extLst>
          </p:cNvPr>
          <p:cNvSpPr txBox="1"/>
          <p:nvPr/>
        </p:nvSpPr>
        <p:spPr>
          <a:xfrm>
            <a:off x="6338766" y="3537354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IBM</a:t>
            </a:r>
          </a:p>
        </p:txBody>
      </p:sp>
      <p:sp>
        <p:nvSpPr>
          <p:cNvPr id="123" name="textruta 19">
            <a:extLst>
              <a:ext uri="{FF2B5EF4-FFF2-40B4-BE49-F238E27FC236}">
                <a16:creationId xmlns:a16="http://schemas.microsoft.com/office/drawing/2014/main" id="{9466FFFB-3DE3-4663-98E4-353781B31836}"/>
              </a:ext>
            </a:extLst>
          </p:cNvPr>
          <p:cNvSpPr txBox="1"/>
          <p:nvPr/>
        </p:nvSpPr>
        <p:spPr>
          <a:xfrm>
            <a:off x="6782772" y="2533930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Qlik</a:t>
            </a:r>
            <a:endParaRPr lang="sv-SE" sz="1400" dirty="0"/>
          </a:p>
        </p:txBody>
      </p:sp>
      <p:sp>
        <p:nvSpPr>
          <p:cNvPr id="124" name="textruta 11">
            <a:extLst>
              <a:ext uri="{FF2B5EF4-FFF2-40B4-BE49-F238E27FC236}">
                <a16:creationId xmlns:a16="http://schemas.microsoft.com/office/drawing/2014/main" id="{9FEC0110-DFFD-4D62-8FA1-82AB4055E44E}"/>
              </a:ext>
            </a:extLst>
          </p:cNvPr>
          <p:cNvSpPr txBox="1"/>
          <p:nvPr/>
        </p:nvSpPr>
        <p:spPr>
          <a:xfrm>
            <a:off x="6717311" y="3590383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SAS</a:t>
            </a:r>
          </a:p>
        </p:txBody>
      </p:sp>
      <p:sp>
        <p:nvSpPr>
          <p:cNvPr id="125" name="textruta 11">
            <a:extLst>
              <a:ext uri="{FF2B5EF4-FFF2-40B4-BE49-F238E27FC236}">
                <a16:creationId xmlns:a16="http://schemas.microsoft.com/office/drawing/2014/main" id="{E89742DB-2CE6-43E3-8BE1-2417FF8B170D}"/>
              </a:ext>
            </a:extLst>
          </p:cNvPr>
          <p:cNvSpPr txBox="1"/>
          <p:nvPr/>
        </p:nvSpPr>
        <p:spPr>
          <a:xfrm>
            <a:off x="6322092" y="3135695"/>
            <a:ext cx="674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TIBCO</a:t>
            </a:r>
          </a:p>
        </p:txBody>
      </p:sp>
      <p:sp>
        <p:nvSpPr>
          <p:cNvPr id="126" name="textruta 19">
            <a:extLst>
              <a:ext uri="{FF2B5EF4-FFF2-40B4-BE49-F238E27FC236}">
                <a16:creationId xmlns:a16="http://schemas.microsoft.com/office/drawing/2014/main" id="{07A94A8F-7B4C-4D8A-BFA1-74E890272F30}"/>
              </a:ext>
            </a:extLst>
          </p:cNvPr>
          <p:cNvSpPr txBox="1"/>
          <p:nvPr/>
        </p:nvSpPr>
        <p:spPr>
          <a:xfrm>
            <a:off x="7347607" y="318385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Sisense</a:t>
            </a:r>
            <a:endParaRPr lang="sv-SE" sz="1400" dirty="0"/>
          </a:p>
        </p:txBody>
      </p:sp>
      <p:sp>
        <p:nvSpPr>
          <p:cNvPr id="127" name="textruta 11">
            <a:extLst>
              <a:ext uri="{FF2B5EF4-FFF2-40B4-BE49-F238E27FC236}">
                <a16:creationId xmlns:a16="http://schemas.microsoft.com/office/drawing/2014/main" id="{226B9ABE-D863-4DAA-B7FC-CA887F0A52F4}"/>
              </a:ext>
            </a:extLst>
          </p:cNvPr>
          <p:cNvSpPr txBox="1"/>
          <p:nvPr/>
        </p:nvSpPr>
        <p:spPr>
          <a:xfrm>
            <a:off x="5496196" y="2611233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>
                <a:solidFill>
                  <a:srgbClr val="FF0000"/>
                </a:solidFill>
              </a:rPr>
              <a:t>Domo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28" name="textruta 11">
            <a:extLst>
              <a:ext uri="{FF2B5EF4-FFF2-40B4-BE49-F238E27FC236}">
                <a16:creationId xmlns:a16="http://schemas.microsoft.com/office/drawing/2014/main" id="{93A2DA88-CCFB-47AB-8E6D-D5EC80080125}"/>
              </a:ext>
            </a:extLst>
          </p:cNvPr>
          <p:cNvSpPr txBox="1"/>
          <p:nvPr/>
        </p:nvSpPr>
        <p:spPr>
          <a:xfrm>
            <a:off x="5052872" y="2327798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Google (</a:t>
            </a:r>
            <a:r>
              <a:rPr lang="sv-SE" sz="1400" dirty="0" err="1">
                <a:solidFill>
                  <a:srgbClr val="FF0000"/>
                </a:solidFill>
              </a:rPr>
              <a:t>Looker</a:t>
            </a:r>
            <a:r>
              <a:rPr lang="sv-SE" sz="1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9" name="textruta 19">
            <a:extLst>
              <a:ext uri="{FF2B5EF4-FFF2-40B4-BE49-F238E27FC236}">
                <a16:creationId xmlns:a16="http://schemas.microsoft.com/office/drawing/2014/main" id="{E8EB2E53-5135-4335-B3F9-F02E8BC244F0}"/>
              </a:ext>
            </a:extLst>
          </p:cNvPr>
          <p:cNvSpPr txBox="1"/>
          <p:nvPr/>
        </p:nvSpPr>
        <p:spPr>
          <a:xfrm>
            <a:off x="4799413" y="3106560"/>
            <a:ext cx="121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MicroStrategy</a:t>
            </a:r>
            <a:endParaRPr lang="sv-SE" sz="1400" dirty="0"/>
          </a:p>
        </p:txBody>
      </p:sp>
      <p:sp>
        <p:nvSpPr>
          <p:cNvPr id="130" name="textruta 11">
            <a:extLst>
              <a:ext uri="{FF2B5EF4-FFF2-40B4-BE49-F238E27FC236}">
                <a16:creationId xmlns:a16="http://schemas.microsoft.com/office/drawing/2014/main" id="{24A6F275-7B3D-463C-B7BE-6CAED1EC49C6}"/>
              </a:ext>
            </a:extLst>
          </p:cNvPr>
          <p:cNvSpPr txBox="1"/>
          <p:nvPr/>
        </p:nvSpPr>
        <p:spPr>
          <a:xfrm>
            <a:off x="4693042" y="3730880"/>
            <a:ext cx="873001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Pyramid </a:t>
            </a:r>
            <a:r>
              <a:rPr lang="sv-SE" sz="1400" dirty="0" err="1"/>
              <a:t>Analytics</a:t>
            </a:r>
            <a:endParaRPr lang="sv-SE" sz="1400" dirty="0"/>
          </a:p>
        </p:txBody>
      </p:sp>
      <p:sp>
        <p:nvSpPr>
          <p:cNvPr id="131" name="textruta 19">
            <a:extLst>
              <a:ext uri="{FF2B5EF4-FFF2-40B4-BE49-F238E27FC236}">
                <a16:creationId xmlns:a16="http://schemas.microsoft.com/office/drawing/2014/main" id="{EAB675FE-1826-46AE-91FE-D984A9A5437B}"/>
              </a:ext>
            </a:extLst>
          </p:cNvPr>
          <p:cNvSpPr txBox="1"/>
          <p:nvPr/>
        </p:nvSpPr>
        <p:spPr>
          <a:xfrm>
            <a:off x="5538575" y="3313701"/>
            <a:ext cx="1035422" cy="56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Amazon Web Services</a:t>
            </a:r>
          </a:p>
        </p:txBody>
      </p:sp>
      <p:sp>
        <p:nvSpPr>
          <p:cNvPr id="132" name="textruta 19">
            <a:extLst>
              <a:ext uri="{FF2B5EF4-FFF2-40B4-BE49-F238E27FC236}">
                <a16:creationId xmlns:a16="http://schemas.microsoft.com/office/drawing/2014/main" id="{BB819D6A-91E8-4EC6-9114-12F331901868}"/>
              </a:ext>
            </a:extLst>
          </p:cNvPr>
          <p:cNvSpPr txBox="1"/>
          <p:nvPr/>
        </p:nvSpPr>
        <p:spPr>
          <a:xfrm>
            <a:off x="6671755" y="2981084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ThoughtSpot</a:t>
            </a:r>
            <a:endParaRPr lang="sv-SE" sz="1400" dirty="0"/>
          </a:p>
        </p:txBody>
      </p:sp>
      <p:sp>
        <p:nvSpPr>
          <p:cNvPr id="133" name="textruta 11">
            <a:extLst>
              <a:ext uri="{FF2B5EF4-FFF2-40B4-BE49-F238E27FC236}">
                <a16:creationId xmlns:a16="http://schemas.microsoft.com/office/drawing/2014/main" id="{882252FE-3D75-4A1C-AFAF-FBF454EBAEAE}"/>
              </a:ext>
            </a:extLst>
          </p:cNvPr>
          <p:cNvSpPr txBox="1"/>
          <p:nvPr/>
        </p:nvSpPr>
        <p:spPr>
          <a:xfrm>
            <a:off x="6997380" y="3332247"/>
            <a:ext cx="65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Oracle</a:t>
            </a:r>
          </a:p>
        </p:txBody>
      </p:sp>
      <p:sp>
        <p:nvSpPr>
          <p:cNvPr id="134" name="textruta 11">
            <a:extLst>
              <a:ext uri="{FF2B5EF4-FFF2-40B4-BE49-F238E27FC236}">
                <a16:creationId xmlns:a16="http://schemas.microsoft.com/office/drawing/2014/main" id="{92F7B1F3-772A-48DE-88AE-A8C0507153F7}"/>
              </a:ext>
            </a:extLst>
          </p:cNvPr>
          <p:cNvSpPr txBox="1"/>
          <p:nvPr/>
        </p:nvSpPr>
        <p:spPr>
          <a:xfrm>
            <a:off x="6416531" y="3955025"/>
            <a:ext cx="63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>
                <a:solidFill>
                  <a:srgbClr val="FF0000"/>
                </a:solidFill>
              </a:rPr>
              <a:t>Tellius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35" name="textruta 19">
            <a:extLst>
              <a:ext uri="{FF2B5EF4-FFF2-40B4-BE49-F238E27FC236}">
                <a16:creationId xmlns:a16="http://schemas.microsoft.com/office/drawing/2014/main" id="{7C6BE28E-56C6-4A85-ACEE-9786AC0222CB}"/>
              </a:ext>
            </a:extLst>
          </p:cNvPr>
          <p:cNvSpPr txBox="1"/>
          <p:nvPr/>
        </p:nvSpPr>
        <p:spPr>
          <a:xfrm>
            <a:off x="4901530" y="3378797"/>
            <a:ext cx="764432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Alibaba Cloud</a:t>
            </a:r>
          </a:p>
        </p:txBody>
      </p:sp>
      <p:sp>
        <p:nvSpPr>
          <p:cNvPr id="136" name="textruta 19">
            <a:extLst>
              <a:ext uri="{FF2B5EF4-FFF2-40B4-BE49-F238E27FC236}">
                <a16:creationId xmlns:a16="http://schemas.microsoft.com/office/drawing/2014/main" id="{D2D13BE8-FE9B-4743-B995-8B91BEB629C2}"/>
              </a:ext>
            </a:extLst>
          </p:cNvPr>
          <p:cNvSpPr txBox="1"/>
          <p:nvPr/>
        </p:nvSpPr>
        <p:spPr>
          <a:xfrm>
            <a:off x="4995296" y="4009027"/>
            <a:ext cx="70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Incorta</a:t>
            </a:r>
            <a:endParaRPr lang="sv-SE" sz="1400" dirty="0"/>
          </a:p>
        </p:txBody>
      </p:sp>
      <p:sp>
        <p:nvSpPr>
          <p:cNvPr id="137" name="textruta 19">
            <a:extLst>
              <a:ext uri="{FF2B5EF4-FFF2-40B4-BE49-F238E27FC236}">
                <a16:creationId xmlns:a16="http://schemas.microsoft.com/office/drawing/2014/main" id="{EDCC1495-A9B4-4C84-871D-B9682539BC4B}"/>
              </a:ext>
            </a:extLst>
          </p:cNvPr>
          <p:cNvSpPr txBox="1"/>
          <p:nvPr/>
        </p:nvSpPr>
        <p:spPr>
          <a:xfrm>
            <a:off x="5621870" y="3869059"/>
            <a:ext cx="54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Zoho</a:t>
            </a:r>
            <a:endParaRPr lang="sv-SE" sz="1400" dirty="0"/>
          </a:p>
        </p:txBody>
      </p:sp>
      <p:sp>
        <p:nvSpPr>
          <p:cNvPr id="138" name="textruta 11">
            <a:extLst>
              <a:ext uri="{FF2B5EF4-FFF2-40B4-BE49-F238E27FC236}">
                <a16:creationId xmlns:a16="http://schemas.microsoft.com/office/drawing/2014/main" id="{D0AA68AF-E7A2-4F2C-86E4-6F894E46EEFA}"/>
              </a:ext>
            </a:extLst>
          </p:cNvPr>
          <p:cNvSpPr txBox="1"/>
          <p:nvPr/>
        </p:nvSpPr>
        <p:spPr>
          <a:xfrm>
            <a:off x="6548130" y="3782286"/>
            <a:ext cx="846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Yellowfin</a:t>
            </a:r>
            <a:endParaRPr lang="sv-SE" sz="1400" dirty="0"/>
          </a:p>
        </p:txBody>
      </p:sp>
      <p:sp>
        <p:nvSpPr>
          <p:cNvPr id="139" name="textruta 11">
            <a:extLst>
              <a:ext uri="{FF2B5EF4-FFF2-40B4-BE49-F238E27FC236}">
                <a16:creationId xmlns:a16="http://schemas.microsoft.com/office/drawing/2014/main" id="{8CFF3AB6-DD7D-4ECF-9AF5-043AF93B2306}"/>
              </a:ext>
            </a:extLst>
          </p:cNvPr>
          <p:cNvSpPr txBox="1"/>
          <p:nvPr/>
        </p:nvSpPr>
        <p:spPr>
          <a:xfrm>
            <a:off x="1937156" y="3409796"/>
            <a:ext cx="846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Yellowfin</a:t>
            </a:r>
            <a:endParaRPr lang="sv-SE" sz="1400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1924BD5-E27B-4763-BFE7-5E2F5F0DAC6C}"/>
              </a:ext>
            </a:extLst>
          </p:cNvPr>
          <p:cNvSpPr/>
          <p:nvPr/>
        </p:nvSpPr>
        <p:spPr>
          <a:xfrm>
            <a:off x="1695720" y="3174817"/>
            <a:ext cx="627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Domo</a:t>
            </a:r>
            <a:endParaRPr lang="sv-SE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8272B-A4CC-42E5-8567-E9D7D798B2FE}"/>
              </a:ext>
            </a:extLst>
          </p:cNvPr>
          <p:cNvSpPr txBox="1"/>
          <p:nvPr/>
        </p:nvSpPr>
        <p:spPr>
          <a:xfrm>
            <a:off x="869459" y="4735471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9F3D786-1BBE-4A56-8563-7A01E5D7539D}"/>
              </a:ext>
            </a:extLst>
          </p:cNvPr>
          <p:cNvSpPr txBox="1"/>
          <p:nvPr/>
        </p:nvSpPr>
        <p:spPr>
          <a:xfrm>
            <a:off x="6230699" y="4758255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3A6E54-02CD-49CA-87D6-7B21E92AE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32"/>
    </mc:Choice>
    <mc:Fallback xmlns="">
      <p:transition spd="slow" advTm="6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484214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b="1" dirty="0"/>
              <a:t>Microsoft</a:t>
            </a:r>
            <a:r>
              <a:rPr lang="sv-SE" sz="1600" dirty="0"/>
              <a:t> is still the market </a:t>
            </a:r>
            <a:r>
              <a:rPr lang="sv-SE" sz="1600" dirty="0" err="1"/>
              <a:t>leader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its</a:t>
            </a:r>
            <a:r>
              <a:rPr lang="sv-SE" sz="1600" dirty="0"/>
              <a:t> Power BI </a:t>
            </a:r>
            <a:r>
              <a:rPr lang="sv-SE" sz="1600" dirty="0" err="1"/>
              <a:t>tool</a:t>
            </a:r>
            <a:r>
              <a:rPr lang="sv-SE" sz="1600" dirty="0"/>
              <a:t>, </a:t>
            </a:r>
            <a:r>
              <a:rPr lang="sv-SE" sz="1600" dirty="0" err="1"/>
              <a:t>which</a:t>
            </a:r>
            <a:r>
              <a:rPr lang="sv-SE" sz="1600" dirty="0"/>
              <a:t> has </a:t>
            </a:r>
            <a:r>
              <a:rPr lang="sv-SE" sz="1600" dirty="0" err="1"/>
              <a:t>now</a:t>
            </a:r>
            <a:r>
              <a:rPr lang="sv-SE" sz="1600" dirty="0"/>
              <a:t> </a:t>
            </a:r>
            <a:r>
              <a:rPr lang="sv-SE" sz="1600" dirty="0" err="1"/>
              <a:t>been</a:t>
            </a:r>
            <a:r>
              <a:rPr lang="sv-SE" sz="1600" dirty="0"/>
              <a:t> </a:t>
            </a:r>
            <a:r>
              <a:rPr lang="sv-SE" sz="1600" dirty="0" err="1"/>
              <a:t>aligned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MS Office 365 and Teams</a:t>
            </a:r>
          </a:p>
          <a:p>
            <a:r>
              <a:rPr lang="sv-SE" sz="1600" b="1" dirty="0"/>
              <a:t>The CRM </a:t>
            </a:r>
            <a:r>
              <a:rPr lang="sv-SE" sz="1600" b="1" dirty="0" err="1"/>
              <a:t>giant</a:t>
            </a:r>
            <a:r>
              <a:rPr lang="sv-SE" sz="1600" b="1" dirty="0"/>
              <a:t> </a:t>
            </a:r>
            <a:r>
              <a:rPr lang="sv-SE" sz="1600" b="1" dirty="0" err="1"/>
              <a:t>Saleforce</a:t>
            </a:r>
            <a:r>
              <a:rPr lang="sv-SE" sz="1600" b="1" dirty="0"/>
              <a:t> has </a:t>
            </a:r>
            <a:r>
              <a:rPr lang="sv-SE" sz="1600" b="1" dirty="0" err="1"/>
              <a:t>aquired</a:t>
            </a:r>
            <a:r>
              <a:rPr lang="sv-SE" sz="1600" b="1" dirty="0"/>
              <a:t> </a:t>
            </a:r>
            <a:r>
              <a:rPr lang="sv-SE" sz="1600" b="1" dirty="0" err="1"/>
              <a:t>Tableau</a:t>
            </a:r>
            <a:r>
              <a:rPr lang="sv-SE" sz="1600" b="1" dirty="0"/>
              <a:t> </a:t>
            </a:r>
            <a:r>
              <a:rPr lang="sv-SE" sz="1600" dirty="0"/>
              <a:t>and </a:t>
            </a:r>
            <a:r>
              <a:rPr lang="sv-SE" sz="1600" dirty="0" err="1"/>
              <a:t>have</a:t>
            </a:r>
            <a:r>
              <a:rPr lang="sv-SE" sz="1600" dirty="0"/>
              <a:t> </a:t>
            </a:r>
            <a:r>
              <a:rPr lang="sv-SE" sz="1600" dirty="0" err="1"/>
              <a:t>started</a:t>
            </a:r>
            <a:r>
              <a:rPr lang="sv-SE" sz="1600" dirty="0"/>
              <a:t> to </a:t>
            </a:r>
            <a:r>
              <a:rPr lang="sv-SE" sz="1600" dirty="0" err="1"/>
              <a:t>integrate</a:t>
            </a:r>
            <a:r>
              <a:rPr lang="sv-SE" sz="1600" dirty="0"/>
              <a:t> </a:t>
            </a:r>
            <a:r>
              <a:rPr lang="sv-SE" sz="1600" dirty="0" err="1"/>
              <a:t>their</a:t>
            </a:r>
            <a:r>
              <a:rPr lang="sv-SE" sz="1600" dirty="0"/>
              <a:t> solutions. </a:t>
            </a:r>
            <a:r>
              <a:rPr lang="sv-SE" sz="1600" dirty="0" err="1"/>
              <a:t>Salesforce</a:t>
            </a:r>
            <a:r>
              <a:rPr lang="sv-SE" sz="1600" dirty="0"/>
              <a:t> has </a:t>
            </a:r>
            <a:r>
              <a:rPr lang="sv-SE" sz="1600" dirty="0" err="1"/>
              <a:t>also</a:t>
            </a:r>
            <a:r>
              <a:rPr lang="sv-SE" sz="1600" dirty="0"/>
              <a:t> </a:t>
            </a:r>
            <a:r>
              <a:rPr lang="sv-SE" sz="1600" dirty="0" err="1"/>
              <a:t>aquired</a:t>
            </a:r>
            <a:r>
              <a:rPr lang="sv-SE" sz="1600" dirty="0"/>
              <a:t> Narrative Science, a data </a:t>
            </a:r>
            <a:r>
              <a:rPr lang="sv-SE" sz="1600" dirty="0" err="1"/>
              <a:t>storytelling</a:t>
            </a:r>
            <a:r>
              <a:rPr lang="sv-SE" sz="1600" dirty="0"/>
              <a:t> </a:t>
            </a:r>
            <a:r>
              <a:rPr lang="sv-SE" sz="1600" dirty="0" err="1"/>
              <a:t>vendor</a:t>
            </a:r>
            <a:r>
              <a:rPr lang="sv-SE" sz="1600" dirty="0"/>
              <a:t>. The </a:t>
            </a:r>
            <a:r>
              <a:rPr lang="sv-SE" sz="1600" dirty="0" err="1"/>
              <a:t>result</a:t>
            </a:r>
            <a:r>
              <a:rPr lang="sv-SE" sz="1600" dirty="0"/>
              <a:t>: </a:t>
            </a:r>
            <a:r>
              <a:rPr lang="sv-SE" sz="1600" dirty="0" err="1"/>
              <a:t>Salesforce</a:t>
            </a:r>
            <a:r>
              <a:rPr lang="sv-SE" sz="1600" dirty="0"/>
              <a:t> (</a:t>
            </a:r>
            <a:r>
              <a:rPr lang="sv-SE" sz="1600" dirty="0" err="1"/>
              <a:t>Tableau</a:t>
            </a:r>
            <a:r>
              <a:rPr lang="sv-SE" sz="1600" dirty="0"/>
              <a:t>) has </a:t>
            </a:r>
            <a:r>
              <a:rPr lang="sv-SE" sz="1600" dirty="0" err="1"/>
              <a:t>now</a:t>
            </a:r>
            <a:r>
              <a:rPr lang="sv-SE" sz="1600" dirty="0"/>
              <a:t> </a:t>
            </a:r>
            <a:r>
              <a:rPr lang="sv-SE" sz="1600" dirty="0" err="1"/>
              <a:t>become</a:t>
            </a:r>
            <a:r>
              <a:rPr lang="sv-SE" sz="1600" dirty="0"/>
              <a:t> a market </a:t>
            </a:r>
            <a:r>
              <a:rPr lang="sv-SE" sz="1600" dirty="0" err="1"/>
              <a:t>leader</a:t>
            </a:r>
            <a:r>
              <a:rPr lang="sv-SE" sz="1600" dirty="0"/>
              <a:t> as </a:t>
            </a:r>
            <a:r>
              <a:rPr lang="sv-SE" sz="1600" dirty="0" err="1"/>
              <a:t>well</a:t>
            </a:r>
            <a:r>
              <a:rPr lang="sv-SE" sz="1600" dirty="0"/>
              <a:t>.</a:t>
            </a:r>
          </a:p>
          <a:p>
            <a:r>
              <a:rPr lang="sv-SE" sz="1600" b="1" dirty="0" err="1"/>
              <a:t>Qlik</a:t>
            </a:r>
            <a:r>
              <a:rPr lang="sv-SE" sz="1600" dirty="0"/>
              <a:t> is still a </a:t>
            </a:r>
            <a:r>
              <a:rPr lang="sv-SE" sz="1600" dirty="0" err="1"/>
              <a:t>leader</a:t>
            </a:r>
            <a:endParaRPr lang="sv-SE" sz="1600" dirty="0"/>
          </a:p>
          <a:p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7FD19-8D47-48DB-8A8B-91A5B1812B89}"/>
              </a:ext>
            </a:extLst>
          </p:cNvPr>
          <p:cNvSpPr txBox="1"/>
          <p:nvPr/>
        </p:nvSpPr>
        <p:spPr>
          <a:xfrm>
            <a:off x="6101517" y="4456668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A67B4-B05F-49E1-AEF3-42EBA209D033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2900" cy="596700"/>
          </a:xfrm>
        </p:spPr>
        <p:txBody>
          <a:bodyPr/>
          <a:lstStyle/>
          <a:p>
            <a:r>
              <a:rPr lang="sv-SE" dirty="0"/>
              <a:t>The market 2022 </a:t>
            </a:r>
            <a:r>
              <a:rPr lang="sv-SE" dirty="0" err="1"/>
              <a:t>according</a:t>
            </a:r>
            <a:r>
              <a:rPr lang="sv-SE" dirty="0"/>
              <a:t> to Gartner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AB5C56-42F7-45BC-A0B8-F2369CD53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10"/>
    </mc:Choice>
    <mc:Fallback xmlns="">
      <p:transition spd="slow" advTm="6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484214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b="1" dirty="0" err="1"/>
              <a:t>Google’s</a:t>
            </a:r>
            <a:r>
              <a:rPr lang="sv-SE" sz="1600" b="1" dirty="0"/>
              <a:t> </a:t>
            </a:r>
            <a:r>
              <a:rPr lang="sv-SE" sz="1600" b="1" dirty="0" err="1"/>
              <a:t>entrance</a:t>
            </a:r>
            <a:r>
              <a:rPr lang="sv-SE" sz="1600" b="1" dirty="0"/>
              <a:t>. </a:t>
            </a:r>
            <a:r>
              <a:rPr lang="sv-SE" sz="1600" dirty="0"/>
              <a:t>Google </a:t>
            </a:r>
            <a:r>
              <a:rPr lang="sv-SE" sz="1600" dirty="0" err="1"/>
              <a:t>acquired</a:t>
            </a:r>
            <a:r>
              <a:rPr lang="sv-SE" sz="1600" dirty="0"/>
              <a:t> </a:t>
            </a:r>
            <a:r>
              <a:rPr lang="sv-SE" sz="1600" dirty="0" err="1"/>
              <a:t>Looker</a:t>
            </a:r>
            <a:r>
              <a:rPr lang="sv-SE" sz="1600" dirty="0"/>
              <a:t> and has </a:t>
            </a:r>
            <a:r>
              <a:rPr lang="sv-SE" sz="1600" dirty="0" err="1"/>
              <a:t>made</a:t>
            </a:r>
            <a:r>
              <a:rPr lang="sv-SE" sz="1600" dirty="0"/>
              <a:t> an ”</a:t>
            </a:r>
            <a:r>
              <a:rPr lang="sv-SE" sz="1600" dirty="0" err="1"/>
              <a:t>impressive</a:t>
            </a:r>
            <a:r>
              <a:rPr lang="sv-SE" sz="1600" dirty="0"/>
              <a:t> </a:t>
            </a:r>
            <a:r>
              <a:rPr lang="sv-SE" sz="1600" dirty="0" err="1"/>
              <a:t>entrance</a:t>
            </a:r>
            <a:r>
              <a:rPr lang="sv-SE" sz="1600" dirty="0"/>
              <a:t>” </a:t>
            </a:r>
            <a:r>
              <a:rPr lang="sv-SE" sz="1600" dirty="0" err="1"/>
              <a:t>into</a:t>
            </a:r>
            <a:r>
              <a:rPr lang="sv-SE" sz="1600" dirty="0"/>
              <a:t> the ABI market, </a:t>
            </a:r>
            <a:r>
              <a:rPr lang="sv-SE" sz="1600" dirty="0" err="1"/>
              <a:t>according</a:t>
            </a:r>
            <a:r>
              <a:rPr lang="sv-SE" sz="1600" dirty="0"/>
              <a:t> to the Gartner </a:t>
            </a:r>
            <a:r>
              <a:rPr lang="sv-SE" sz="1600" dirty="0" err="1"/>
              <a:t>report</a:t>
            </a:r>
            <a:r>
              <a:rPr lang="sv-SE" sz="1600" dirty="0"/>
              <a:t>. The </a:t>
            </a:r>
            <a:r>
              <a:rPr lang="sv-SE" sz="1600" dirty="0" err="1"/>
              <a:t>Looker</a:t>
            </a:r>
            <a:r>
              <a:rPr lang="sv-SE" sz="1600" dirty="0"/>
              <a:t> ABI </a:t>
            </a:r>
            <a:r>
              <a:rPr lang="sv-SE" sz="1600" dirty="0" err="1"/>
              <a:t>platform</a:t>
            </a:r>
            <a:r>
              <a:rPr lang="sv-SE" sz="1600" dirty="0"/>
              <a:t> has </a:t>
            </a:r>
            <a:r>
              <a:rPr lang="sv-SE" sz="1600" dirty="0" err="1"/>
              <a:t>been</a:t>
            </a:r>
            <a:r>
              <a:rPr lang="sv-SE" sz="1600" dirty="0"/>
              <a:t> </a:t>
            </a:r>
            <a:r>
              <a:rPr lang="sv-SE" sz="1600" dirty="0" err="1"/>
              <a:t>integrated</a:t>
            </a:r>
            <a:r>
              <a:rPr lang="sv-SE" sz="1600" dirty="0"/>
              <a:t> </a:t>
            </a:r>
            <a:r>
              <a:rPr lang="sv-SE" sz="1600" dirty="0" err="1"/>
              <a:t>into</a:t>
            </a:r>
            <a:r>
              <a:rPr lang="sv-SE" sz="1600" dirty="0"/>
              <a:t> the Google Cloud </a:t>
            </a:r>
            <a:r>
              <a:rPr lang="sv-SE" sz="1600" dirty="0" err="1"/>
              <a:t>Platform</a:t>
            </a:r>
            <a:r>
              <a:rPr lang="sv-SE" sz="1600" dirty="0"/>
              <a:t> </a:t>
            </a:r>
            <a:r>
              <a:rPr lang="sv-SE" sz="1600" dirty="0" err="1"/>
              <a:t>ecosystem</a:t>
            </a:r>
            <a:endParaRPr lang="sv-SE" sz="1600" dirty="0"/>
          </a:p>
          <a:p>
            <a:r>
              <a:rPr lang="sv-SE" sz="1600" b="1" dirty="0" err="1"/>
              <a:t>Domo</a:t>
            </a:r>
            <a:r>
              <a:rPr lang="sv-SE" sz="1600" dirty="0"/>
              <a:t>. </a:t>
            </a:r>
            <a:r>
              <a:rPr lang="sv-SE" sz="1600" dirty="0" err="1"/>
              <a:t>Domo</a:t>
            </a:r>
            <a:r>
              <a:rPr lang="sv-SE" sz="1600" dirty="0"/>
              <a:t> has </a:t>
            </a:r>
            <a:r>
              <a:rPr lang="sv-SE" sz="1600" dirty="0" err="1"/>
              <a:t>gone</a:t>
            </a:r>
            <a:r>
              <a:rPr lang="sv-SE" sz="1600" dirty="0"/>
              <a:t> from a nisch </a:t>
            </a:r>
            <a:r>
              <a:rPr lang="sv-SE" sz="1600" dirty="0" err="1"/>
              <a:t>player</a:t>
            </a:r>
            <a:r>
              <a:rPr lang="sv-SE" sz="1600" dirty="0"/>
              <a:t> to a </a:t>
            </a:r>
            <a:r>
              <a:rPr lang="sv-SE" sz="1600" dirty="0" err="1"/>
              <a:t>challenger</a:t>
            </a:r>
            <a:r>
              <a:rPr lang="sv-SE" sz="1600" dirty="0"/>
              <a:t> by, for </a:t>
            </a:r>
            <a:r>
              <a:rPr lang="sv-SE" sz="1600" dirty="0" err="1"/>
              <a:t>example</a:t>
            </a:r>
            <a:r>
              <a:rPr lang="sv-SE" sz="1600" dirty="0"/>
              <a:t>, </a:t>
            </a:r>
            <a:r>
              <a:rPr lang="sv-SE" sz="1600" dirty="0" err="1"/>
              <a:t>made</a:t>
            </a:r>
            <a:r>
              <a:rPr lang="sv-SE" sz="1600" dirty="0"/>
              <a:t> </a:t>
            </a:r>
            <a:r>
              <a:rPr lang="sv-SE" sz="1600" dirty="0" err="1"/>
              <a:t>use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the </a:t>
            </a:r>
            <a:r>
              <a:rPr lang="sv-SE" sz="1600" dirty="0" err="1"/>
              <a:t>low-code</a:t>
            </a:r>
            <a:r>
              <a:rPr lang="sv-SE" sz="1600" dirty="0"/>
              <a:t>/no-</a:t>
            </a:r>
            <a:r>
              <a:rPr lang="sv-SE" sz="1600" dirty="0" err="1"/>
              <a:t>code</a:t>
            </a:r>
            <a:r>
              <a:rPr lang="sv-SE" sz="1600" dirty="0"/>
              <a:t> solution</a:t>
            </a:r>
          </a:p>
          <a:p>
            <a:r>
              <a:rPr lang="sv-SE" sz="1600" b="1" dirty="0"/>
              <a:t>Oracle and SAP</a:t>
            </a:r>
            <a:r>
              <a:rPr lang="sv-SE" sz="1600" dirty="0"/>
              <a:t> </a:t>
            </a:r>
            <a:r>
              <a:rPr lang="sv-SE" sz="1600" dirty="0" err="1"/>
              <a:t>have</a:t>
            </a:r>
            <a:r>
              <a:rPr lang="sv-SE" sz="1600" dirty="0"/>
              <a:t> </a:t>
            </a:r>
            <a:r>
              <a:rPr lang="sv-SE" sz="1600" dirty="0" err="1"/>
              <a:t>momentum</a:t>
            </a:r>
            <a:r>
              <a:rPr lang="sv-SE" sz="1600" dirty="0"/>
              <a:t>.</a:t>
            </a:r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7FD19-8D47-48DB-8A8B-91A5B1812B89}"/>
              </a:ext>
            </a:extLst>
          </p:cNvPr>
          <p:cNvSpPr txBox="1"/>
          <p:nvPr/>
        </p:nvSpPr>
        <p:spPr>
          <a:xfrm>
            <a:off x="6977438" y="4641334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D1B2B-AA49-4653-8869-58AFE5DDF801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236853" cy="596700"/>
          </a:xfrm>
        </p:spPr>
        <p:txBody>
          <a:bodyPr/>
          <a:lstStyle/>
          <a:p>
            <a:r>
              <a:rPr lang="sv-SE" dirty="0"/>
              <a:t>The market 2022 </a:t>
            </a:r>
            <a:r>
              <a:rPr lang="sv-SE" dirty="0" err="1"/>
              <a:t>according</a:t>
            </a:r>
            <a:r>
              <a:rPr lang="sv-SE" dirty="0"/>
              <a:t> to Gartner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9153B4-FD3E-4602-A480-0699A4B28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7"/>
    </mc:Choice>
    <mc:Fallback xmlns="">
      <p:transition spd="slow" advTm="4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4514-EE51-460D-AF43-5CAB639D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r>
              <a:rPr lang="sv-SE" dirty="0"/>
              <a:t> 2022 and 2023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D637AD-B140-4FB7-BF5E-6967EED397E9}"/>
              </a:ext>
            </a:extLst>
          </p:cNvPr>
          <p:cNvSpPr txBox="1"/>
          <p:nvPr/>
        </p:nvSpPr>
        <p:spPr>
          <a:xfrm>
            <a:off x="3633171" y="43550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2022</a:t>
            </a:r>
          </a:p>
        </p:txBody>
      </p:sp>
      <p:sp>
        <p:nvSpPr>
          <p:cNvPr id="44" name="Rektangel 5">
            <a:extLst>
              <a:ext uri="{FF2B5EF4-FFF2-40B4-BE49-F238E27FC236}">
                <a16:creationId xmlns:a16="http://schemas.microsoft.com/office/drawing/2014/main" id="{19CBF1D5-8CAA-44BD-A524-1CC28106F3D3}"/>
              </a:ext>
            </a:extLst>
          </p:cNvPr>
          <p:cNvSpPr/>
          <p:nvPr/>
        </p:nvSpPr>
        <p:spPr>
          <a:xfrm>
            <a:off x="2589214" y="2891597"/>
            <a:ext cx="1690551" cy="14035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5" name="Rektangel 7">
            <a:extLst>
              <a:ext uri="{FF2B5EF4-FFF2-40B4-BE49-F238E27FC236}">
                <a16:creationId xmlns:a16="http://schemas.microsoft.com/office/drawing/2014/main" id="{6676C940-ED8E-4ACC-A46F-CAA4C30C27A5}"/>
              </a:ext>
            </a:extLst>
          </p:cNvPr>
          <p:cNvSpPr/>
          <p:nvPr/>
        </p:nvSpPr>
        <p:spPr>
          <a:xfrm>
            <a:off x="907649" y="2918817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6" name="Rektangel 8">
            <a:extLst>
              <a:ext uri="{FF2B5EF4-FFF2-40B4-BE49-F238E27FC236}">
                <a16:creationId xmlns:a16="http://schemas.microsoft.com/office/drawing/2014/main" id="{6A4D18DA-AE8B-4C0C-BB24-E983AD9AB326}"/>
              </a:ext>
            </a:extLst>
          </p:cNvPr>
          <p:cNvSpPr/>
          <p:nvPr/>
        </p:nvSpPr>
        <p:spPr>
          <a:xfrm>
            <a:off x="907650" y="1551939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7" name="Rektangel 9">
            <a:extLst>
              <a:ext uri="{FF2B5EF4-FFF2-40B4-BE49-F238E27FC236}">
                <a16:creationId xmlns:a16="http://schemas.microsoft.com/office/drawing/2014/main" id="{AA1926BF-5F7F-45D8-B41B-D5A1570AD882}"/>
              </a:ext>
            </a:extLst>
          </p:cNvPr>
          <p:cNvSpPr/>
          <p:nvPr/>
        </p:nvSpPr>
        <p:spPr>
          <a:xfrm>
            <a:off x="2598201" y="1551939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9" name="textruta 22">
            <a:extLst>
              <a:ext uri="{FF2B5EF4-FFF2-40B4-BE49-F238E27FC236}">
                <a16:creationId xmlns:a16="http://schemas.microsoft.com/office/drawing/2014/main" id="{58B1720F-3359-4BFF-A8E6-B72506B53635}"/>
              </a:ext>
            </a:extLst>
          </p:cNvPr>
          <p:cNvSpPr txBox="1"/>
          <p:nvPr/>
        </p:nvSpPr>
        <p:spPr>
          <a:xfrm>
            <a:off x="3248362" y="287770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Visionaries</a:t>
            </a:r>
            <a:endParaRPr lang="sv-SE" sz="1400" b="1" dirty="0"/>
          </a:p>
        </p:txBody>
      </p:sp>
      <p:sp>
        <p:nvSpPr>
          <p:cNvPr id="50" name="textruta 26">
            <a:extLst>
              <a:ext uri="{FF2B5EF4-FFF2-40B4-BE49-F238E27FC236}">
                <a16:creationId xmlns:a16="http://schemas.microsoft.com/office/drawing/2014/main" id="{6450F0DB-BA1C-45DC-ACD4-945AF803AD82}"/>
              </a:ext>
            </a:extLst>
          </p:cNvPr>
          <p:cNvSpPr txBox="1"/>
          <p:nvPr/>
        </p:nvSpPr>
        <p:spPr>
          <a:xfrm>
            <a:off x="902540" y="291564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Niche</a:t>
            </a:r>
            <a:r>
              <a:rPr lang="sv-SE" sz="1400" b="1" dirty="0"/>
              <a:t> </a:t>
            </a:r>
            <a:r>
              <a:rPr lang="sv-SE" sz="1400" b="1" dirty="0" err="1"/>
              <a:t>players</a:t>
            </a:r>
            <a:endParaRPr lang="sv-SE" sz="1400" b="1" dirty="0"/>
          </a:p>
        </p:txBody>
      </p:sp>
      <p:sp>
        <p:nvSpPr>
          <p:cNvPr id="51" name="textruta 27">
            <a:extLst>
              <a:ext uri="{FF2B5EF4-FFF2-40B4-BE49-F238E27FC236}">
                <a16:creationId xmlns:a16="http://schemas.microsoft.com/office/drawing/2014/main" id="{935D1FB5-A90E-4F0B-A012-47E4AC34F748}"/>
              </a:ext>
            </a:extLst>
          </p:cNvPr>
          <p:cNvSpPr txBox="1"/>
          <p:nvPr/>
        </p:nvSpPr>
        <p:spPr>
          <a:xfrm>
            <a:off x="3487127" y="1535486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Leaders</a:t>
            </a:r>
            <a:endParaRPr lang="sv-SE" sz="1400" b="1" dirty="0"/>
          </a:p>
        </p:txBody>
      </p:sp>
      <p:sp>
        <p:nvSpPr>
          <p:cNvPr id="52" name="textruta 28">
            <a:extLst>
              <a:ext uri="{FF2B5EF4-FFF2-40B4-BE49-F238E27FC236}">
                <a16:creationId xmlns:a16="http://schemas.microsoft.com/office/drawing/2014/main" id="{24D5AF3D-9F2C-4D4C-B184-F3F0D530E781}"/>
              </a:ext>
            </a:extLst>
          </p:cNvPr>
          <p:cNvSpPr txBox="1"/>
          <p:nvPr/>
        </p:nvSpPr>
        <p:spPr>
          <a:xfrm>
            <a:off x="932722" y="1535486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/>
              <a:t>Challengers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53A17B8-207A-42B5-A21F-EDDEC7A73980}"/>
              </a:ext>
            </a:extLst>
          </p:cNvPr>
          <p:cNvGrpSpPr/>
          <p:nvPr/>
        </p:nvGrpSpPr>
        <p:grpSpPr>
          <a:xfrm>
            <a:off x="2674197" y="1866722"/>
            <a:ext cx="1640514" cy="753142"/>
            <a:chOff x="4153235" y="1732123"/>
            <a:chExt cx="1640514" cy="753142"/>
          </a:xfrm>
        </p:grpSpPr>
        <p:sp>
          <p:nvSpPr>
            <p:cNvPr id="54" name="textruta 13">
              <a:extLst>
                <a:ext uri="{FF2B5EF4-FFF2-40B4-BE49-F238E27FC236}">
                  <a16:creationId xmlns:a16="http://schemas.microsoft.com/office/drawing/2014/main" id="{66BB9DAC-82A6-460F-82BB-67325E7C3390}"/>
                </a:ext>
              </a:extLst>
            </p:cNvPr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400" dirty="0"/>
            </a:p>
          </p:txBody>
        </p:sp>
        <p:sp>
          <p:nvSpPr>
            <p:cNvPr id="55" name="textruta 14">
              <a:extLst>
                <a:ext uri="{FF2B5EF4-FFF2-40B4-BE49-F238E27FC236}">
                  <a16:creationId xmlns:a16="http://schemas.microsoft.com/office/drawing/2014/main" id="{7B3A5231-552E-4264-9791-93CFC3E565DE}"/>
                </a:ext>
              </a:extLst>
            </p:cNvPr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Microsoft</a:t>
              </a:r>
            </a:p>
          </p:txBody>
        </p:sp>
        <p:sp>
          <p:nvSpPr>
            <p:cNvPr id="56" name="textruta 15">
              <a:extLst>
                <a:ext uri="{FF2B5EF4-FFF2-40B4-BE49-F238E27FC236}">
                  <a16:creationId xmlns:a16="http://schemas.microsoft.com/office/drawing/2014/main" id="{8F63131B-840E-441C-A1A1-6E8DB66E3C26}"/>
                </a:ext>
              </a:extLst>
            </p:cNvPr>
            <p:cNvSpPr txBox="1"/>
            <p:nvPr/>
          </p:nvSpPr>
          <p:spPr>
            <a:xfrm>
              <a:off x="4153235" y="2019498"/>
              <a:ext cx="1640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 err="1"/>
                <a:t>Salesforce</a:t>
              </a:r>
              <a:r>
                <a:rPr lang="sv-SE" sz="1400" dirty="0"/>
                <a:t> (</a:t>
              </a:r>
              <a:r>
                <a:rPr lang="sv-SE" sz="1400" dirty="0" err="1"/>
                <a:t>Tableau</a:t>
              </a:r>
              <a:r>
                <a:rPr lang="sv-SE" sz="1400" dirty="0"/>
                <a:t>)</a:t>
              </a:r>
            </a:p>
          </p:txBody>
        </p:sp>
      </p:grpSp>
      <p:sp>
        <p:nvSpPr>
          <p:cNvPr id="57" name="textruta 12">
            <a:extLst>
              <a:ext uri="{FF2B5EF4-FFF2-40B4-BE49-F238E27FC236}">
                <a16:creationId xmlns:a16="http://schemas.microsoft.com/office/drawing/2014/main" id="{7A48B18C-4035-4968-820F-430189278FAF}"/>
              </a:ext>
            </a:extLst>
          </p:cNvPr>
          <p:cNvSpPr txBox="1"/>
          <p:nvPr/>
        </p:nvSpPr>
        <p:spPr>
          <a:xfrm>
            <a:off x="2787635" y="349816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400" dirty="0"/>
          </a:p>
        </p:txBody>
      </p:sp>
      <p:sp>
        <p:nvSpPr>
          <p:cNvPr id="58" name="textruta 11">
            <a:extLst>
              <a:ext uri="{FF2B5EF4-FFF2-40B4-BE49-F238E27FC236}">
                <a16:creationId xmlns:a16="http://schemas.microsoft.com/office/drawing/2014/main" id="{BD170C56-7E4C-407E-8927-8B9C18DF163C}"/>
              </a:ext>
            </a:extLst>
          </p:cNvPr>
          <p:cNvSpPr txBox="1"/>
          <p:nvPr/>
        </p:nvSpPr>
        <p:spPr>
          <a:xfrm>
            <a:off x="2826281" y="3439792"/>
            <a:ext cx="462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SAP</a:t>
            </a:r>
          </a:p>
        </p:txBody>
      </p:sp>
      <p:sp>
        <p:nvSpPr>
          <p:cNvPr id="59" name="textruta 19">
            <a:extLst>
              <a:ext uri="{FF2B5EF4-FFF2-40B4-BE49-F238E27FC236}">
                <a16:creationId xmlns:a16="http://schemas.microsoft.com/office/drawing/2014/main" id="{82EDDD31-2C1F-4A07-8AA1-3A03BAF84BA7}"/>
              </a:ext>
            </a:extLst>
          </p:cNvPr>
          <p:cNvSpPr txBox="1"/>
          <p:nvPr/>
        </p:nvSpPr>
        <p:spPr>
          <a:xfrm>
            <a:off x="2576212" y="3585468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IBM</a:t>
            </a:r>
          </a:p>
        </p:txBody>
      </p:sp>
      <p:sp>
        <p:nvSpPr>
          <p:cNvPr id="60" name="textruta 19">
            <a:extLst>
              <a:ext uri="{FF2B5EF4-FFF2-40B4-BE49-F238E27FC236}">
                <a16:creationId xmlns:a16="http://schemas.microsoft.com/office/drawing/2014/main" id="{7A20A56F-595B-4EA9-95B4-04EB998C2AF6}"/>
              </a:ext>
            </a:extLst>
          </p:cNvPr>
          <p:cNvSpPr txBox="1"/>
          <p:nvPr/>
        </p:nvSpPr>
        <p:spPr>
          <a:xfrm>
            <a:off x="3020218" y="2582044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Qlik</a:t>
            </a:r>
            <a:endParaRPr lang="sv-SE" sz="1400" dirty="0"/>
          </a:p>
        </p:txBody>
      </p:sp>
      <p:sp>
        <p:nvSpPr>
          <p:cNvPr id="61" name="textruta 11">
            <a:extLst>
              <a:ext uri="{FF2B5EF4-FFF2-40B4-BE49-F238E27FC236}">
                <a16:creationId xmlns:a16="http://schemas.microsoft.com/office/drawing/2014/main" id="{D3C295B8-B036-493B-9531-960E43E38127}"/>
              </a:ext>
            </a:extLst>
          </p:cNvPr>
          <p:cNvSpPr txBox="1"/>
          <p:nvPr/>
        </p:nvSpPr>
        <p:spPr>
          <a:xfrm>
            <a:off x="2954757" y="3638497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SAS</a:t>
            </a:r>
          </a:p>
        </p:txBody>
      </p:sp>
      <p:sp>
        <p:nvSpPr>
          <p:cNvPr id="62" name="textruta 11">
            <a:extLst>
              <a:ext uri="{FF2B5EF4-FFF2-40B4-BE49-F238E27FC236}">
                <a16:creationId xmlns:a16="http://schemas.microsoft.com/office/drawing/2014/main" id="{9ECB9C67-715D-46AC-9A76-384EA2641454}"/>
              </a:ext>
            </a:extLst>
          </p:cNvPr>
          <p:cNvSpPr txBox="1"/>
          <p:nvPr/>
        </p:nvSpPr>
        <p:spPr>
          <a:xfrm>
            <a:off x="2559538" y="3183809"/>
            <a:ext cx="674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TIBCO</a:t>
            </a:r>
          </a:p>
        </p:txBody>
      </p:sp>
      <p:sp>
        <p:nvSpPr>
          <p:cNvPr id="63" name="textruta 19">
            <a:extLst>
              <a:ext uri="{FF2B5EF4-FFF2-40B4-BE49-F238E27FC236}">
                <a16:creationId xmlns:a16="http://schemas.microsoft.com/office/drawing/2014/main" id="{9CD19849-7C2C-4632-8C82-5270EE8E702F}"/>
              </a:ext>
            </a:extLst>
          </p:cNvPr>
          <p:cNvSpPr txBox="1"/>
          <p:nvPr/>
        </p:nvSpPr>
        <p:spPr>
          <a:xfrm>
            <a:off x="3585053" y="323196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Sisense</a:t>
            </a:r>
            <a:endParaRPr lang="sv-SE" sz="1400" dirty="0"/>
          </a:p>
        </p:txBody>
      </p:sp>
      <p:sp>
        <p:nvSpPr>
          <p:cNvPr id="69" name="textruta 11">
            <a:extLst>
              <a:ext uri="{FF2B5EF4-FFF2-40B4-BE49-F238E27FC236}">
                <a16:creationId xmlns:a16="http://schemas.microsoft.com/office/drawing/2014/main" id="{A47D1EB2-ADEC-4784-8244-8FCEA21E45D8}"/>
              </a:ext>
            </a:extLst>
          </p:cNvPr>
          <p:cNvSpPr txBox="1"/>
          <p:nvPr/>
        </p:nvSpPr>
        <p:spPr>
          <a:xfrm>
            <a:off x="1733642" y="2659347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Domo</a:t>
            </a:r>
            <a:endParaRPr lang="sv-SE" sz="1400" dirty="0"/>
          </a:p>
        </p:txBody>
      </p:sp>
      <p:sp>
        <p:nvSpPr>
          <p:cNvPr id="71" name="textruta 11">
            <a:extLst>
              <a:ext uri="{FF2B5EF4-FFF2-40B4-BE49-F238E27FC236}">
                <a16:creationId xmlns:a16="http://schemas.microsoft.com/office/drawing/2014/main" id="{E88BD70E-B4D9-4A1A-8249-933F016DF0F1}"/>
              </a:ext>
            </a:extLst>
          </p:cNvPr>
          <p:cNvSpPr txBox="1"/>
          <p:nvPr/>
        </p:nvSpPr>
        <p:spPr>
          <a:xfrm>
            <a:off x="1290318" y="2375912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Google (</a:t>
            </a:r>
            <a:r>
              <a:rPr lang="sv-SE" sz="1400" dirty="0" err="1"/>
              <a:t>Looker</a:t>
            </a:r>
            <a:r>
              <a:rPr lang="sv-SE" sz="1400" dirty="0"/>
              <a:t>)</a:t>
            </a:r>
          </a:p>
        </p:txBody>
      </p:sp>
      <p:sp>
        <p:nvSpPr>
          <p:cNvPr id="72" name="textruta 19">
            <a:extLst>
              <a:ext uri="{FF2B5EF4-FFF2-40B4-BE49-F238E27FC236}">
                <a16:creationId xmlns:a16="http://schemas.microsoft.com/office/drawing/2014/main" id="{CC9DEA51-BE1F-49F5-BF65-1020033A417C}"/>
              </a:ext>
            </a:extLst>
          </p:cNvPr>
          <p:cNvSpPr txBox="1"/>
          <p:nvPr/>
        </p:nvSpPr>
        <p:spPr>
          <a:xfrm>
            <a:off x="1036859" y="3154674"/>
            <a:ext cx="121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MicroStrategy</a:t>
            </a:r>
            <a:endParaRPr lang="sv-SE" sz="1400" dirty="0"/>
          </a:p>
        </p:txBody>
      </p:sp>
      <p:sp>
        <p:nvSpPr>
          <p:cNvPr id="73" name="textruta 11">
            <a:extLst>
              <a:ext uri="{FF2B5EF4-FFF2-40B4-BE49-F238E27FC236}">
                <a16:creationId xmlns:a16="http://schemas.microsoft.com/office/drawing/2014/main" id="{773E3C48-5FAA-42F8-B653-F75DF55B93F7}"/>
              </a:ext>
            </a:extLst>
          </p:cNvPr>
          <p:cNvSpPr txBox="1"/>
          <p:nvPr/>
        </p:nvSpPr>
        <p:spPr>
          <a:xfrm>
            <a:off x="930488" y="3778994"/>
            <a:ext cx="873001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Pyramid </a:t>
            </a:r>
            <a:r>
              <a:rPr lang="sv-SE" sz="1400" dirty="0" err="1"/>
              <a:t>Analytics</a:t>
            </a:r>
            <a:endParaRPr lang="sv-SE" sz="1400" dirty="0"/>
          </a:p>
        </p:txBody>
      </p:sp>
      <p:sp>
        <p:nvSpPr>
          <p:cNvPr id="74" name="textruta 19">
            <a:extLst>
              <a:ext uri="{FF2B5EF4-FFF2-40B4-BE49-F238E27FC236}">
                <a16:creationId xmlns:a16="http://schemas.microsoft.com/office/drawing/2014/main" id="{C502FE77-C90A-4E23-B3B0-15254753AF9A}"/>
              </a:ext>
            </a:extLst>
          </p:cNvPr>
          <p:cNvSpPr txBox="1"/>
          <p:nvPr/>
        </p:nvSpPr>
        <p:spPr>
          <a:xfrm>
            <a:off x="1776021" y="3361815"/>
            <a:ext cx="1035422" cy="56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Amazon Web Services</a:t>
            </a:r>
          </a:p>
        </p:txBody>
      </p:sp>
      <p:sp>
        <p:nvSpPr>
          <p:cNvPr id="75" name="textruta 19">
            <a:extLst>
              <a:ext uri="{FF2B5EF4-FFF2-40B4-BE49-F238E27FC236}">
                <a16:creationId xmlns:a16="http://schemas.microsoft.com/office/drawing/2014/main" id="{97A0DC08-71E3-4BAD-8512-9EAC99912FC3}"/>
              </a:ext>
            </a:extLst>
          </p:cNvPr>
          <p:cNvSpPr txBox="1"/>
          <p:nvPr/>
        </p:nvSpPr>
        <p:spPr>
          <a:xfrm>
            <a:off x="2909201" y="3029198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ThoughtSpot</a:t>
            </a:r>
            <a:endParaRPr lang="sv-SE" sz="1400" dirty="0"/>
          </a:p>
        </p:txBody>
      </p:sp>
      <p:sp>
        <p:nvSpPr>
          <p:cNvPr id="76" name="textruta 11">
            <a:extLst>
              <a:ext uri="{FF2B5EF4-FFF2-40B4-BE49-F238E27FC236}">
                <a16:creationId xmlns:a16="http://schemas.microsoft.com/office/drawing/2014/main" id="{62C89FCF-0767-4A8F-9309-C137C3C719E2}"/>
              </a:ext>
            </a:extLst>
          </p:cNvPr>
          <p:cNvSpPr txBox="1"/>
          <p:nvPr/>
        </p:nvSpPr>
        <p:spPr>
          <a:xfrm>
            <a:off x="3234826" y="3380361"/>
            <a:ext cx="65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Oracle</a:t>
            </a:r>
          </a:p>
        </p:txBody>
      </p:sp>
      <p:sp>
        <p:nvSpPr>
          <p:cNvPr id="77" name="textruta 11">
            <a:extLst>
              <a:ext uri="{FF2B5EF4-FFF2-40B4-BE49-F238E27FC236}">
                <a16:creationId xmlns:a16="http://schemas.microsoft.com/office/drawing/2014/main" id="{51DF7BBC-C590-46F7-8A8F-C6B12C3AD182}"/>
              </a:ext>
            </a:extLst>
          </p:cNvPr>
          <p:cNvSpPr txBox="1"/>
          <p:nvPr/>
        </p:nvSpPr>
        <p:spPr>
          <a:xfrm>
            <a:off x="2653977" y="4003139"/>
            <a:ext cx="63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Tellius</a:t>
            </a:r>
            <a:endParaRPr lang="sv-SE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1749A35-F642-4C25-B0E3-C2DFDB4B5683}"/>
              </a:ext>
            </a:extLst>
          </p:cNvPr>
          <p:cNvSpPr txBox="1"/>
          <p:nvPr/>
        </p:nvSpPr>
        <p:spPr>
          <a:xfrm>
            <a:off x="7361716" y="4307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2023</a:t>
            </a:r>
          </a:p>
        </p:txBody>
      </p:sp>
      <p:sp>
        <p:nvSpPr>
          <p:cNvPr id="78" name="Rektangel 5">
            <a:extLst>
              <a:ext uri="{FF2B5EF4-FFF2-40B4-BE49-F238E27FC236}">
                <a16:creationId xmlns:a16="http://schemas.microsoft.com/office/drawing/2014/main" id="{71C52205-88F1-467F-96E6-9FFC67794A7B}"/>
              </a:ext>
            </a:extLst>
          </p:cNvPr>
          <p:cNvSpPr/>
          <p:nvPr/>
        </p:nvSpPr>
        <p:spPr>
          <a:xfrm>
            <a:off x="6297016" y="2833189"/>
            <a:ext cx="1690551" cy="14035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79" name="Rektangel 7">
            <a:extLst>
              <a:ext uri="{FF2B5EF4-FFF2-40B4-BE49-F238E27FC236}">
                <a16:creationId xmlns:a16="http://schemas.microsoft.com/office/drawing/2014/main" id="{18CDF831-0141-4BEE-B48F-25FCC0BE96B5}"/>
              </a:ext>
            </a:extLst>
          </p:cNvPr>
          <p:cNvSpPr/>
          <p:nvPr/>
        </p:nvSpPr>
        <p:spPr>
          <a:xfrm>
            <a:off x="4593825" y="2861957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80" name="Rektangel 8">
            <a:extLst>
              <a:ext uri="{FF2B5EF4-FFF2-40B4-BE49-F238E27FC236}">
                <a16:creationId xmlns:a16="http://schemas.microsoft.com/office/drawing/2014/main" id="{AEF4E20C-B215-497B-BB5F-DD63F403B80A}"/>
              </a:ext>
            </a:extLst>
          </p:cNvPr>
          <p:cNvSpPr/>
          <p:nvPr/>
        </p:nvSpPr>
        <p:spPr>
          <a:xfrm>
            <a:off x="4590825" y="148976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81" name="Rektangel 9">
            <a:extLst>
              <a:ext uri="{FF2B5EF4-FFF2-40B4-BE49-F238E27FC236}">
                <a16:creationId xmlns:a16="http://schemas.microsoft.com/office/drawing/2014/main" id="{81732965-332D-4FAA-9A33-9AB89959A6F1}"/>
              </a:ext>
            </a:extLst>
          </p:cNvPr>
          <p:cNvSpPr/>
          <p:nvPr/>
        </p:nvSpPr>
        <p:spPr>
          <a:xfrm>
            <a:off x="6281376" y="1482135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82" name="textruta 22">
            <a:extLst>
              <a:ext uri="{FF2B5EF4-FFF2-40B4-BE49-F238E27FC236}">
                <a16:creationId xmlns:a16="http://schemas.microsoft.com/office/drawing/2014/main" id="{C0B3AA96-0879-4910-8BFC-76436F4D5970}"/>
              </a:ext>
            </a:extLst>
          </p:cNvPr>
          <p:cNvSpPr txBox="1"/>
          <p:nvPr/>
        </p:nvSpPr>
        <p:spPr>
          <a:xfrm>
            <a:off x="6931537" y="2848509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Visionaries</a:t>
            </a:r>
            <a:endParaRPr lang="sv-SE" sz="1400" b="1" dirty="0"/>
          </a:p>
        </p:txBody>
      </p:sp>
      <p:sp>
        <p:nvSpPr>
          <p:cNvPr id="83" name="textruta 26">
            <a:extLst>
              <a:ext uri="{FF2B5EF4-FFF2-40B4-BE49-F238E27FC236}">
                <a16:creationId xmlns:a16="http://schemas.microsoft.com/office/drawing/2014/main" id="{A444E8AB-D144-49CD-9BE4-D7AC4CFDA95C}"/>
              </a:ext>
            </a:extLst>
          </p:cNvPr>
          <p:cNvSpPr txBox="1"/>
          <p:nvPr/>
        </p:nvSpPr>
        <p:spPr>
          <a:xfrm>
            <a:off x="4585715" y="2886449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Niche</a:t>
            </a:r>
            <a:r>
              <a:rPr lang="sv-SE" sz="1400" b="1" dirty="0"/>
              <a:t> </a:t>
            </a:r>
            <a:r>
              <a:rPr lang="sv-SE" sz="1400" b="1" dirty="0" err="1"/>
              <a:t>players</a:t>
            </a:r>
            <a:endParaRPr lang="sv-SE" sz="1400" b="1" dirty="0"/>
          </a:p>
        </p:txBody>
      </p:sp>
      <p:sp>
        <p:nvSpPr>
          <p:cNvPr id="84" name="textruta 27">
            <a:extLst>
              <a:ext uri="{FF2B5EF4-FFF2-40B4-BE49-F238E27FC236}">
                <a16:creationId xmlns:a16="http://schemas.microsoft.com/office/drawing/2014/main" id="{6A0B1114-2761-4BA5-89D4-08613C7993F2}"/>
              </a:ext>
            </a:extLst>
          </p:cNvPr>
          <p:cNvSpPr txBox="1"/>
          <p:nvPr/>
        </p:nvSpPr>
        <p:spPr>
          <a:xfrm>
            <a:off x="7170302" y="1506295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Leaders</a:t>
            </a:r>
            <a:endParaRPr lang="sv-SE" sz="1400" b="1" dirty="0"/>
          </a:p>
        </p:txBody>
      </p:sp>
      <p:sp>
        <p:nvSpPr>
          <p:cNvPr id="85" name="textruta 28">
            <a:extLst>
              <a:ext uri="{FF2B5EF4-FFF2-40B4-BE49-F238E27FC236}">
                <a16:creationId xmlns:a16="http://schemas.microsoft.com/office/drawing/2014/main" id="{8218F3AF-ED13-4D05-B065-125338AE4C71}"/>
              </a:ext>
            </a:extLst>
          </p:cNvPr>
          <p:cNvSpPr txBox="1"/>
          <p:nvPr/>
        </p:nvSpPr>
        <p:spPr>
          <a:xfrm>
            <a:off x="4615897" y="1506295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/>
              <a:t>Challengers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48C0732-98E0-4637-9626-E85D45032865}"/>
              </a:ext>
            </a:extLst>
          </p:cNvPr>
          <p:cNvGrpSpPr/>
          <p:nvPr/>
        </p:nvGrpSpPr>
        <p:grpSpPr>
          <a:xfrm>
            <a:off x="6357372" y="1837531"/>
            <a:ext cx="1640514" cy="753142"/>
            <a:chOff x="4153235" y="1732123"/>
            <a:chExt cx="1640514" cy="753142"/>
          </a:xfrm>
        </p:grpSpPr>
        <p:sp>
          <p:nvSpPr>
            <p:cNvPr id="87" name="textruta 13">
              <a:extLst>
                <a:ext uri="{FF2B5EF4-FFF2-40B4-BE49-F238E27FC236}">
                  <a16:creationId xmlns:a16="http://schemas.microsoft.com/office/drawing/2014/main" id="{9C77115A-C6E6-40A2-B62F-52A2F325E6BA}"/>
                </a:ext>
              </a:extLst>
            </p:cNvPr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400" dirty="0"/>
            </a:p>
          </p:txBody>
        </p:sp>
        <p:sp>
          <p:nvSpPr>
            <p:cNvPr id="88" name="textruta 14">
              <a:extLst>
                <a:ext uri="{FF2B5EF4-FFF2-40B4-BE49-F238E27FC236}">
                  <a16:creationId xmlns:a16="http://schemas.microsoft.com/office/drawing/2014/main" id="{2FE7279B-C36C-4C1A-89F5-F1508446FD3F}"/>
                </a:ext>
              </a:extLst>
            </p:cNvPr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Microsoft</a:t>
              </a:r>
            </a:p>
          </p:txBody>
        </p:sp>
        <p:sp>
          <p:nvSpPr>
            <p:cNvPr id="89" name="textruta 15">
              <a:extLst>
                <a:ext uri="{FF2B5EF4-FFF2-40B4-BE49-F238E27FC236}">
                  <a16:creationId xmlns:a16="http://schemas.microsoft.com/office/drawing/2014/main" id="{50A11404-5064-4800-BBB4-80E0130B7002}"/>
                </a:ext>
              </a:extLst>
            </p:cNvPr>
            <p:cNvSpPr txBox="1"/>
            <p:nvPr/>
          </p:nvSpPr>
          <p:spPr>
            <a:xfrm>
              <a:off x="4153235" y="2019498"/>
              <a:ext cx="1640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 err="1"/>
                <a:t>Salesforce</a:t>
              </a:r>
              <a:r>
                <a:rPr lang="sv-SE" sz="1400" dirty="0"/>
                <a:t> (</a:t>
              </a:r>
              <a:r>
                <a:rPr lang="sv-SE" sz="1400" dirty="0" err="1"/>
                <a:t>Tableau</a:t>
              </a:r>
              <a:r>
                <a:rPr lang="sv-SE" sz="1400" dirty="0"/>
                <a:t>)</a:t>
              </a:r>
            </a:p>
          </p:txBody>
        </p:sp>
      </p:grpSp>
      <p:sp>
        <p:nvSpPr>
          <p:cNvPr id="90" name="textruta 12">
            <a:extLst>
              <a:ext uri="{FF2B5EF4-FFF2-40B4-BE49-F238E27FC236}">
                <a16:creationId xmlns:a16="http://schemas.microsoft.com/office/drawing/2014/main" id="{10D5CF27-F4EC-4FB4-8CDA-9853C2FBDD4E}"/>
              </a:ext>
            </a:extLst>
          </p:cNvPr>
          <p:cNvSpPr txBox="1"/>
          <p:nvPr/>
        </p:nvSpPr>
        <p:spPr>
          <a:xfrm>
            <a:off x="6706049" y="3468975"/>
            <a:ext cx="184731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400" dirty="0"/>
          </a:p>
        </p:txBody>
      </p:sp>
      <p:sp>
        <p:nvSpPr>
          <p:cNvPr id="91" name="textruta 11">
            <a:extLst>
              <a:ext uri="{FF2B5EF4-FFF2-40B4-BE49-F238E27FC236}">
                <a16:creationId xmlns:a16="http://schemas.microsoft.com/office/drawing/2014/main" id="{4E68E684-366B-4FFB-9B90-5E3C08D13DF0}"/>
              </a:ext>
            </a:extLst>
          </p:cNvPr>
          <p:cNvSpPr txBox="1"/>
          <p:nvPr/>
        </p:nvSpPr>
        <p:spPr>
          <a:xfrm>
            <a:off x="6305649" y="2947733"/>
            <a:ext cx="462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SAP</a:t>
            </a:r>
          </a:p>
        </p:txBody>
      </p:sp>
      <p:sp>
        <p:nvSpPr>
          <p:cNvPr id="92" name="textruta 19">
            <a:extLst>
              <a:ext uri="{FF2B5EF4-FFF2-40B4-BE49-F238E27FC236}">
                <a16:creationId xmlns:a16="http://schemas.microsoft.com/office/drawing/2014/main" id="{808F361B-A782-493B-BEA9-5A9DC6B5CF75}"/>
              </a:ext>
            </a:extLst>
          </p:cNvPr>
          <p:cNvSpPr txBox="1"/>
          <p:nvPr/>
        </p:nvSpPr>
        <p:spPr>
          <a:xfrm>
            <a:off x="6837092" y="3748306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IBM</a:t>
            </a:r>
          </a:p>
        </p:txBody>
      </p:sp>
      <p:sp>
        <p:nvSpPr>
          <p:cNvPr id="93" name="textruta 19">
            <a:extLst>
              <a:ext uri="{FF2B5EF4-FFF2-40B4-BE49-F238E27FC236}">
                <a16:creationId xmlns:a16="http://schemas.microsoft.com/office/drawing/2014/main" id="{B207C49D-57B5-4115-938A-F9B9B36EAED9}"/>
              </a:ext>
            </a:extLst>
          </p:cNvPr>
          <p:cNvSpPr txBox="1"/>
          <p:nvPr/>
        </p:nvSpPr>
        <p:spPr>
          <a:xfrm>
            <a:off x="6703393" y="2552853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Qlik</a:t>
            </a:r>
            <a:endParaRPr lang="sv-SE" sz="1400" dirty="0"/>
          </a:p>
        </p:txBody>
      </p:sp>
      <p:sp>
        <p:nvSpPr>
          <p:cNvPr id="94" name="textruta 11">
            <a:extLst>
              <a:ext uri="{FF2B5EF4-FFF2-40B4-BE49-F238E27FC236}">
                <a16:creationId xmlns:a16="http://schemas.microsoft.com/office/drawing/2014/main" id="{3329A035-776E-4F3C-A10E-186942A4705A}"/>
              </a:ext>
            </a:extLst>
          </p:cNvPr>
          <p:cNvSpPr txBox="1"/>
          <p:nvPr/>
        </p:nvSpPr>
        <p:spPr>
          <a:xfrm>
            <a:off x="7166776" y="3880240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SAS</a:t>
            </a:r>
          </a:p>
        </p:txBody>
      </p:sp>
      <p:sp>
        <p:nvSpPr>
          <p:cNvPr id="95" name="textruta 11">
            <a:extLst>
              <a:ext uri="{FF2B5EF4-FFF2-40B4-BE49-F238E27FC236}">
                <a16:creationId xmlns:a16="http://schemas.microsoft.com/office/drawing/2014/main" id="{695B444F-DC34-498C-AFDC-131D13D0CD2C}"/>
              </a:ext>
            </a:extLst>
          </p:cNvPr>
          <p:cNvSpPr txBox="1"/>
          <p:nvPr/>
        </p:nvSpPr>
        <p:spPr>
          <a:xfrm>
            <a:off x="6242095" y="3215068"/>
            <a:ext cx="674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TIBCO</a:t>
            </a:r>
          </a:p>
        </p:txBody>
      </p:sp>
      <p:sp>
        <p:nvSpPr>
          <p:cNvPr id="96" name="textruta 19">
            <a:extLst>
              <a:ext uri="{FF2B5EF4-FFF2-40B4-BE49-F238E27FC236}">
                <a16:creationId xmlns:a16="http://schemas.microsoft.com/office/drawing/2014/main" id="{CC0A9DA6-ECE6-4A50-92D9-9CAC8484A106}"/>
              </a:ext>
            </a:extLst>
          </p:cNvPr>
          <p:cNvSpPr txBox="1"/>
          <p:nvPr/>
        </p:nvSpPr>
        <p:spPr>
          <a:xfrm>
            <a:off x="6952876" y="343229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Sisense</a:t>
            </a:r>
            <a:endParaRPr lang="sv-SE" sz="1400" dirty="0"/>
          </a:p>
        </p:txBody>
      </p:sp>
      <p:sp>
        <p:nvSpPr>
          <p:cNvPr id="97" name="textruta 11">
            <a:extLst>
              <a:ext uri="{FF2B5EF4-FFF2-40B4-BE49-F238E27FC236}">
                <a16:creationId xmlns:a16="http://schemas.microsoft.com/office/drawing/2014/main" id="{F8E5C83C-BB79-4932-9C83-AD9767A48DE0}"/>
              </a:ext>
            </a:extLst>
          </p:cNvPr>
          <p:cNvSpPr txBox="1"/>
          <p:nvPr/>
        </p:nvSpPr>
        <p:spPr>
          <a:xfrm>
            <a:off x="5728929" y="2443229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Domo</a:t>
            </a:r>
            <a:endParaRPr lang="sv-SE" sz="1400" dirty="0"/>
          </a:p>
        </p:txBody>
      </p:sp>
      <p:sp>
        <p:nvSpPr>
          <p:cNvPr id="98" name="textruta 11">
            <a:extLst>
              <a:ext uri="{FF2B5EF4-FFF2-40B4-BE49-F238E27FC236}">
                <a16:creationId xmlns:a16="http://schemas.microsoft.com/office/drawing/2014/main" id="{51287B76-0084-4C18-8A68-8DB010074A60}"/>
              </a:ext>
            </a:extLst>
          </p:cNvPr>
          <p:cNvSpPr txBox="1"/>
          <p:nvPr/>
        </p:nvSpPr>
        <p:spPr>
          <a:xfrm>
            <a:off x="4966474" y="1926857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Google (</a:t>
            </a:r>
            <a:r>
              <a:rPr lang="sv-SE" sz="1400" dirty="0" err="1"/>
              <a:t>Looker</a:t>
            </a:r>
            <a:r>
              <a:rPr lang="sv-SE" sz="1400" dirty="0"/>
              <a:t>)</a:t>
            </a:r>
          </a:p>
        </p:txBody>
      </p:sp>
      <p:sp>
        <p:nvSpPr>
          <p:cNvPr id="99" name="textruta 19">
            <a:extLst>
              <a:ext uri="{FF2B5EF4-FFF2-40B4-BE49-F238E27FC236}">
                <a16:creationId xmlns:a16="http://schemas.microsoft.com/office/drawing/2014/main" id="{00C0B20C-517C-4AA3-B79B-5E3B877DF475}"/>
              </a:ext>
            </a:extLst>
          </p:cNvPr>
          <p:cNvSpPr txBox="1"/>
          <p:nvPr/>
        </p:nvSpPr>
        <p:spPr>
          <a:xfrm>
            <a:off x="4579589" y="2079598"/>
            <a:ext cx="121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>
                <a:solidFill>
                  <a:schemeClr val="accent4"/>
                </a:solidFill>
              </a:rPr>
              <a:t>MicroStrategy</a:t>
            </a:r>
            <a:endParaRPr lang="sv-SE" sz="1400" dirty="0">
              <a:solidFill>
                <a:schemeClr val="accent4"/>
              </a:solidFill>
            </a:endParaRPr>
          </a:p>
        </p:txBody>
      </p:sp>
      <p:sp>
        <p:nvSpPr>
          <p:cNvPr id="100" name="textruta 11">
            <a:extLst>
              <a:ext uri="{FF2B5EF4-FFF2-40B4-BE49-F238E27FC236}">
                <a16:creationId xmlns:a16="http://schemas.microsoft.com/office/drawing/2014/main" id="{B27BCBA0-F156-4E4B-9740-575B0E0AAC7C}"/>
              </a:ext>
            </a:extLst>
          </p:cNvPr>
          <p:cNvSpPr txBox="1"/>
          <p:nvPr/>
        </p:nvSpPr>
        <p:spPr>
          <a:xfrm>
            <a:off x="5463486" y="3431608"/>
            <a:ext cx="158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Pyramid </a:t>
            </a:r>
            <a:r>
              <a:rPr lang="sv-SE" sz="1400" dirty="0" err="1">
                <a:solidFill>
                  <a:srgbClr val="FF0000"/>
                </a:solidFill>
              </a:rPr>
              <a:t>Analytics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01" name="textruta 19">
            <a:extLst>
              <a:ext uri="{FF2B5EF4-FFF2-40B4-BE49-F238E27FC236}">
                <a16:creationId xmlns:a16="http://schemas.microsoft.com/office/drawing/2014/main" id="{F9EEC8D8-ECD4-48D1-896A-5F64ACA56731}"/>
              </a:ext>
            </a:extLst>
          </p:cNvPr>
          <p:cNvSpPr txBox="1"/>
          <p:nvPr/>
        </p:nvSpPr>
        <p:spPr>
          <a:xfrm>
            <a:off x="5234780" y="2327575"/>
            <a:ext cx="1035422" cy="56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>
                <a:solidFill>
                  <a:srgbClr val="FF0000"/>
                </a:solidFill>
              </a:rPr>
              <a:t>Amazon Web Services</a:t>
            </a:r>
          </a:p>
        </p:txBody>
      </p:sp>
      <p:sp>
        <p:nvSpPr>
          <p:cNvPr id="102" name="textruta 19">
            <a:extLst>
              <a:ext uri="{FF2B5EF4-FFF2-40B4-BE49-F238E27FC236}">
                <a16:creationId xmlns:a16="http://schemas.microsoft.com/office/drawing/2014/main" id="{66D68970-3CBB-47DB-9A71-47EB7E932490}"/>
              </a:ext>
            </a:extLst>
          </p:cNvPr>
          <p:cNvSpPr txBox="1"/>
          <p:nvPr/>
        </p:nvSpPr>
        <p:spPr>
          <a:xfrm>
            <a:off x="6592376" y="3000007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ThoughtSpot</a:t>
            </a:r>
            <a:endParaRPr lang="sv-SE" sz="1400" dirty="0"/>
          </a:p>
        </p:txBody>
      </p:sp>
      <p:sp>
        <p:nvSpPr>
          <p:cNvPr id="103" name="textruta 11">
            <a:extLst>
              <a:ext uri="{FF2B5EF4-FFF2-40B4-BE49-F238E27FC236}">
                <a16:creationId xmlns:a16="http://schemas.microsoft.com/office/drawing/2014/main" id="{881F8090-B9B0-4CE9-BE69-753B040E1425}"/>
              </a:ext>
            </a:extLst>
          </p:cNvPr>
          <p:cNvSpPr txBox="1"/>
          <p:nvPr/>
        </p:nvSpPr>
        <p:spPr>
          <a:xfrm>
            <a:off x="6831490" y="3173314"/>
            <a:ext cx="65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Oracle</a:t>
            </a:r>
          </a:p>
        </p:txBody>
      </p:sp>
      <p:sp>
        <p:nvSpPr>
          <p:cNvPr id="104" name="textruta 11">
            <a:extLst>
              <a:ext uri="{FF2B5EF4-FFF2-40B4-BE49-F238E27FC236}">
                <a16:creationId xmlns:a16="http://schemas.microsoft.com/office/drawing/2014/main" id="{DAE95070-2109-4702-B7F8-3E523D043C28}"/>
              </a:ext>
            </a:extLst>
          </p:cNvPr>
          <p:cNvSpPr txBox="1"/>
          <p:nvPr/>
        </p:nvSpPr>
        <p:spPr>
          <a:xfrm>
            <a:off x="6410954" y="3673622"/>
            <a:ext cx="63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Tellius</a:t>
            </a:r>
            <a:endParaRPr lang="sv-SE" sz="1400" dirty="0"/>
          </a:p>
        </p:txBody>
      </p:sp>
      <p:sp>
        <p:nvSpPr>
          <p:cNvPr id="105" name="textruta 19">
            <a:extLst>
              <a:ext uri="{FF2B5EF4-FFF2-40B4-BE49-F238E27FC236}">
                <a16:creationId xmlns:a16="http://schemas.microsoft.com/office/drawing/2014/main" id="{7BB78F57-171E-4FA9-A11E-04E06602EAE2}"/>
              </a:ext>
            </a:extLst>
          </p:cNvPr>
          <p:cNvSpPr txBox="1"/>
          <p:nvPr/>
        </p:nvSpPr>
        <p:spPr>
          <a:xfrm>
            <a:off x="4643325" y="2363187"/>
            <a:ext cx="764432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>
                <a:solidFill>
                  <a:srgbClr val="FF0000"/>
                </a:solidFill>
              </a:rPr>
              <a:t>Alibaba Cloud</a:t>
            </a:r>
          </a:p>
        </p:txBody>
      </p:sp>
      <p:sp>
        <p:nvSpPr>
          <p:cNvPr id="64" name="textruta 19">
            <a:extLst>
              <a:ext uri="{FF2B5EF4-FFF2-40B4-BE49-F238E27FC236}">
                <a16:creationId xmlns:a16="http://schemas.microsoft.com/office/drawing/2014/main" id="{DB080AA0-67DC-47E5-A776-48851EFE5311}"/>
              </a:ext>
            </a:extLst>
          </p:cNvPr>
          <p:cNvSpPr txBox="1"/>
          <p:nvPr/>
        </p:nvSpPr>
        <p:spPr>
          <a:xfrm>
            <a:off x="4856994" y="3207587"/>
            <a:ext cx="70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Incorta</a:t>
            </a:r>
            <a:endParaRPr lang="sv-SE" sz="1400" dirty="0"/>
          </a:p>
        </p:txBody>
      </p:sp>
      <p:sp>
        <p:nvSpPr>
          <p:cNvPr id="66" name="textruta 19">
            <a:extLst>
              <a:ext uri="{FF2B5EF4-FFF2-40B4-BE49-F238E27FC236}">
                <a16:creationId xmlns:a16="http://schemas.microsoft.com/office/drawing/2014/main" id="{A19B928E-63BB-41C4-B2D0-545DCDFADBF2}"/>
              </a:ext>
            </a:extLst>
          </p:cNvPr>
          <p:cNvSpPr txBox="1"/>
          <p:nvPr/>
        </p:nvSpPr>
        <p:spPr>
          <a:xfrm>
            <a:off x="5450438" y="3639188"/>
            <a:ext cx="54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Zoho</a:t>
            </a:r>
            <a:endParaRPr lang="sv-SE" sz="1400" dirty="0"/>
          </a:p>
        </p:txBody>
      </p:sp>
      <p:sp>
        <p:nvSpPr>
          <p:cNvPr id="67" name="textruta 19">
            <a:extLst>
              <a:ext uri="{FF2B5EF4-FFF2-40B4-BE49-F238E27FC236}">
                <a16:creationId xmlns:a16="http://schemas.microsoft.com/office/drawing/2014/main" id="{EEBD736E-18A0-4FB5-860A-2BFCADF50CAC}"/>
              </a:ext>
            </a:extLst>
          </p:cNvPr>
          <p:cNvSpPr txBox="1"/>
          <p:nvPr/>
        </p:nvSpPr>
        <p:spPr>
          <a:xfrm>
            <a:off x="4733659" y="3842114"/>
            <a:ext cx="94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Good</a:t>
            </a:r>
            <a:r>
              <a:rPr lang="sv-SE" sz="1400" dirty="0"/>
              <a:t> data</a:t>
            </a:r>
          </a:p>
        </p:txBody>
      </p:sp>
      <p:sp>
        <p:nvSpPr>
          <p:cNvPr id="68" name="textruta 19">
            <a:extLst>
              <a:ext uri="{FF2B5EF4-FFF2-40B4-BE49-F238E27FC236}">
                <a16:creationId xmlns:a16="http://schemas.microsoft.com/office/drawing/2014/main" id="{8B95E694-0ADA-449D-9C5F-DCBCDC87F78C}"/>
              </a:ext>
            </a:extLst>
          </p:cNvPr>
          <p:cNvSpPr txBox="1"/>
          <p:nvPr/>
        </p:nvSpPr>
        <p:spPr>
          <a:xfrm>
            <a:off x="1138976" y="3426911"/>
            <a:ext cx="764432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Alibaba Cloud</a:t>
            </a:r>
          </a:p>
        </p:txBody>
      </p:sp>
      <p:sp>
        <p:nvSpPr>
          <p:cNvPr id="70" name="textruta 19">
            <a:extLst>
              <a:ext uri="{FF2B5EF4-FFF2-40B4-BE49-F238E27FC236}">
                <a16:creationId xmlns:a16="http://schemas.microsoft.com/office/drawing/2014/main" id="{62916977-1DEF-49F7-BE99-C530B337AAE5}"/>
              </a:ext>
            </a:extLst>
          </p:cNvPr>
          <p:cNvSpPr txBox="1"/>
          <p:nvPr/>
        </p:nvSpPr>
        <p:spPr>
          <a:xfrm>
            <a:off x="1232742" y="4057141"/>
            <a:ext cx="70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Incorta</a:t>
            </a:r>
            <a:endParaRPr lang="sv-SE" sz="1400" dirty="0"/>
          </a:p>
        </p:txBody>
      </p:sp>
      <p:sp>
        <p:nvSpPr>
          <p:cNvPr id="106" name="textruta 19">
            <a:extLst>
              <a:ext uri="{FF2B5EF4-FFF2-40B4-BE49-F238E27FC236}">
                <a16:creationId xmlns:a16="http://schemas.microsoft.com/office/drawing/2014/main" id="{CDB78CF1-6A61-45C3-B077-117C6D61B0C2}"/>
              </a:ext>
            </a:extLst>
          </p:cNvPr>
          <p:cNvSpPr txBox="1"/>
          <p:nvPr/>
        </p:nvSpPr>
        <p:spPr>
          <a:xfrm>
            <a:off x="1859316" y="3917173"/>
            <a:ext cx="54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Zoho</a:t>
            </a:r>
            <a:endParaRPr lang="sv-SE" sz="1400" dirty="0"/>
          </a:p>
        </p:txBody>
      </p:sp>
      <p:sp>
        <p:nvSpPr>
          <p:cNvPr id="107" name="textruta 11">
            <a:extLst>
              <a:ext uri="{FF2B5EF4-FFF2-40B4-BE49-F238E27FC236}">
                <a16:creationId xmlns:a16="http://schemas.microsoft.com/office/drawing/2014/main" id="{50455AF7-AC66-40BC-A506-37024161EB73}"/>
              </a:ext>
            </a:extLst>
          </p:cNvPr>
          <p:cNvSpPr txBox="1"/>
          <p:nvPr/>
        </p:nvSpPr>
        <p:spPr>
          <a:xfrm>
            <a:off x="2785576" y="3830400"/>
            <a:ext cx="846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Yellowfin</a:t>
            </a:r>
            <a:endParaRPr lang="sv-SE" sz="14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8F00B98-DFC5-49E8-95C0-AE598BBCE944}"/>
              </a:ext>
            </a:extLst>
          </p:cNvPr>
          <p:cNvSpPr txBox="1"/>
          <p:nvPr/>
        </p:nvSpPr>
        <p:spPr>
          <a:xfrm>
            <a:off x="834914" y="4724400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2023]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B1916E2-8F89-43B7-B4D1-63B047ADA56D}"/>
              </a:ext>
            </a:extLst>
          </p:cNvPr>
          <p:cNvSpPr txBox="1"/>
          <p:nvPr/>
        </p:nvSpPr>
        <p:spPr>
          <a:xfrm>
            <a:off x="5948070" y="4744180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DD51FB-439E-488D-98B8-69F1BCA09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47"/>
    </mc:Choice>
    <mc:Fallback xmlns="">
      <p:transition spd="slow" advTm="4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4514-EE51-460D-AF43-5CAB639D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r>
              <a:rPr lang="sv-SE" dirty="0"/>
              <a:t> 2023 and 2024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D637AD-B140-4FB7-BF5E-6967EED397E9}"/>
              </a:ext>
            </a:extLst>
          </p:cNvPr>
          <p:cNvSpPr txBox="1"/>
          <p:nvPr/>
        </p:nvSpPr>
        <p:spPr>
          <a:xfrm>
            <a:off x="7361716" y="4307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2024</a:t>
            </a:r>
          </a:p>
        </p:txBody>
      </p:sp>
      <p:sp>
        <p:nvSpPr>
          <p:cNvPr id="65" name="Rektangel 5">
            <a:extLst>
              <a:ext uri="{FF2B5EF4-FFF2-40B4-BE49-F238E27FC236}">
                <a16:creationId xmlns:a16="http://schemas.microsoft.com/office/drawing/2014/main" id="{625B9B95-D036-46FE-B0E2-E8EE3A8E31C8}"/>
              </a:ext>
            </a:extLst>
          </p:cNvPr>
          <p:cNvSpPr/>
          <p:nvPr/>
        </p:nvSpPr>
        <p:spPr>
          <a:xfrm>
            <a:off x="6297016" y="2833189"/>
            <a:ext cx="1690551" cy="14035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78" name="Rektangel 7">
            <a:extLst>
              <a:ext uri="{FF2B5EF4-FFF2-40B4-BE49-F238E27FC236}">
                <a16:creationId xmlns:a16="http://schemas.microsoft.com/office/drawing/2014/main" id="{0EA0D9B2-E040-4912-8ECB-AFD8F0F107C4}"/>
              </a:ext>
            </a:extLst>
          </p:cNvPr>
          <p:cNvSpPr/>
          <p:nvPr/>
        </p:nvSpPr>
        <p:spPr>
          <a:xfrm>
            <a:off x="4595704" y="2845427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79" name="Rektangel 8">
            <a:extLst>
              <a:ext uri="{FF2B5EF4-FFF2-40B4-BE49-F238E27FC236}">
                <a16:creationId xmlns:a16="http://schemas.microsoft.com/office/drawing/2014/main" id="{E63303AB-C7B0-4503-B741-C4246FD7020E}"/>
              </a:ext>
            </a:extLst>
          </p:cNvPr>
          <p:cNvSpPr/>
          <p:nvPr/>
        </p:nvSpPr>
        <p:spPr>
          <a:xfrm>
            <a:off x="4590825" y="148976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80" name="Rektangel 9">
            <a:extLst>
              <a:ext uri="{FF2B5EF4-FFF2-40B4-BE49-F238E27FC236}">
                <a16:creationId xmlns:a16="http://schemas.microsoft.com/office/drawing/2014/main" id="{3365F906-3684-468F-9172-4FB1508DE20D}"/>
              </a:ext>
            </a:extLst>
          </p:cNvPr>
          <p:cNvSpPr/>
          <p:nvPr/>
        </p:nvSpPr>
        <p:spPr>
          <a:xfrm>
            <a:off x="6281376" y="1482135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81" name="textruta 22">
            <a:extLst>
              <a:ext uri="{FF2B5EF4-FFF2-40B4-BE49-F238E27FC236}">
                <a16:creationId xmlns:a16="http://schemas.microsoft.com/office/drawing/2014/main" id="{D40121DB-645A-4AED-BCF0-9249AFA98797}"/>
              </a:ext>
            </a:extLst>
          </p:cNvPr>
          <p:cNvSpPr txBox="1"/>
          <p:nvPr/>
        </p:nvSpPr>
        <p:spPr>
          <a:xfrm>
            <a:off x="6931537" y="2848509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Visionaries</a:t>
            </a:r>
            <a:endParaRPr lang="sv-SE" sz="1400" b="1" dirty="0"/>
          </a:p>
        </p:txBody>
      </p:sp>
      <p:sp>
        <p:nvSpPr>
          <p:cNvPr id="82" name="textruta 26">
            <a:extLst>
              <a:ext uri="{FF2B5EF4-FFF2-40B4-BE49-F238E27FC236}">
                <a16:creationId xmlns:a16="http://schemas.microsoft.com/office/drawing/2014/main" id="{0A5035A0-3C97-45F7-87C7-16B1FD1184F6}"/>
              </a:ext>
            </a:extLst>
          </p:cNvPr>
          <p:cNvSpPr txBox="1"/>
          <p:nvPr/>
        </p:nvSpPr>
        <p:spPr>
          <a:xfrm>
            <a:off x="4585715" y="2886449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Niche</a:t>
            </a:r>
            <a:r>
              <a:rPr lang="sv-SE" sz="1400" b="1" dirty="0"/>
              <a:t> </a:t>
            </a:r>
            <a:r>
              <a:rPr lang="sv-SE" sz="1400" b="1" dirty="0" err="1"/>
              <a:t>players</a:t>
            </a:r>
            <a:endParaRPr lang="sv-SE" sz="1400" b="1" dirty="0"/>
          </a:p>
        </p:txBody>
      </p:sp>
      <p:sp>
        <p:nvSpPr>
          <p:cNvPr id="83" name="textruta 27">
            <a:extLst>
              <a:ext uri="{FF2B5EF4-FFF2-40B4-BE49-F238E27FC236}">
                <a16:creationId xmlns:a16="http://schemas.microsoft.com/office/drawing/2014/main" id="{7B369690-F5C3-460B-8A61-622AD8CFA1BF}"/>
              </a:ext>
            </a:extLst>
          </p:cNvPr>
          <p:cNvSpPr txBox="1"/>
          <p:nvPr/>
        </p:nvSpPr>
        <p:spPr>
          <a:xfrm>
            <a:off x="7170302" y="1506295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Leaders</a:t>
            </a:r>
            <a:endParaRPr lang="sv-SE" sz="1400" b="1" dirty="0"/>
          </a:p>
        </p:txBody>
      </p:sp>
      <p:sp>
        <p:nvSpPr>
          <p:cNvPr id="84" name="textruta 28">
            <a:extLst>
              <a:ext uri="{FF2B5EF4-FFF2-40B4-BE49-F238E27FC236}">
                <a16:creationId xmlns:a16="http://schemas.microsoft.com/office/drawing/2014/main" id="{626CDE5B-032D-4665-938C-0210EF640B0D}"/>
              </a:ext>
            </a:extLst>
          </p:cNvPr>
          <p:cNvSpPr txBox="1"/>
          <p:nvPr/>
        </p:nvSpPr>
        <p:spPr>
          <a:xfrm>
            <a:off x="4615897" y="1506295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/>
              <a:t>Challengers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C108F71-E5DB-4D00-84AF-20C5E9598C9F}"/>
              </a:ext>
            </a:extLst>
          </p:cNvPr>
          <p:cNvGrpSpPr/>
          <p:nvPr/>
        </p:nvGrpSpPr>
        <p:grpSpPr>
          <a:xfrm>
            <a:off x="6273183" y="1749548"/>
            <a:ext cx="1655607" cy="841125"/>
            <a:chOff x="4069046" y="1644140"/>
            <a:chExt cx="1655607" cy="841125"/>
          </a:xfrm>
        </p:grpSpPr>
        <p:sp>
          <p:nvSpPr>
            <p:cNvPr id="86" name="textruta 13">
              <a:extLst>
                <a:ext uri="{FF2B5EF4-FFF2-40B4-BE49-F238E27FC236}">
                  <a16:creationId xmlns:a16="http://schemas.microsoft.com/office/drawing/2014/main" id="{2AD008BD-8FF4-4905-82EF-6C5553561911}"/>
                </a:ext>
              </a:extLst>
            </p:cNvPr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400" dirty="0"/>
            </a:p>
          </p:txBody>
        </p:sp>
        <p:sp>
          <p:nvSpPr>
            <p:cNvPr id="87" name="textruta 14">
              <a:extLst>
                <a:ext uri="{FF2B5EF4-FFF2-40B4-BE49-F238E27FC236}">
                  <a16:creationId xmlns:a16="http://schemas.microsoft.com/office/drawing/2014/main" id="{67D46549-53FE-4CF9-A1F7-B7C246DF1093}"/>
                </a:ext>
              </a:extLst>
            </p:cNvPr>
            <p:cNvSpPr txBox="1"/>
            <p:nvPr/>
          </p:nvSpPr>
          <p:spPr>
            <a:xfrm>
              <a:off x="4834345" y="1644140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Microsoft</a:t>
              </a:r>
            </a:p>
          </p:txBody>
        </p:sp>
        <p:sp>
          <p:nvSpPr>
            <p:cNvPr id="88" name="textruta 15">
              <a:extLst>
                <a:ext uri="{FF2B5EF4-FFF2-40B4-BE49-F238E27FC236}">
                  <a16:creationId xmlns:a16="http://schemas.microsoft.com/office/drawing/2014/main" id="{9988CEB5-3616-487B-A225-F711753A7884}"/>
                </a:ext>
              </a:extLst>
            </p:cNvPr>
            <p:cNvSpPr txBox="1"/>
            <p:nvPr/>
          </p:nvSpPr>
          <p:spPr>
            <a:xfrm>
              <a:off x="4069046" y="1924227"/>
              <a:ext cx="1640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 err="1"/>
                <a:t>Salesforce</a:t>
              </a:r>
              <a:r>
                <a:rPr lang="sv-SE" sz="1400" dirty="0"/>
                <a:t> (</a:t>
              </a:r>
              <a:r>
                <a:rPr lang="sv-SE" sz="1400" dirty="0" err="1"/>
                <a:t>Tableau</a:t>
              </a:r>
              <a:r>
                <a:rPr lang="sv-SE" sz="1400" dirty="0"/>
                <a:t>)</a:t>
              </a:r>
            </a:p>
          </p:txBody>
        </p:sp>
      </p:grpSp>
      <p:sp>
        <p:nvSpPr>
          <p:cNvPr id="89" name="textruta 12">
            <a:extLst>
              <a:ext uri="{FF2B5EF4-FFF2-40B4-BE49-F238E27FC236}">
                <a16:creationId xmlns:a16="http://schemas.microsoft.com/office/drawing/2014/main" id="{B40258D3-0107-4207-A8A9-E3EDAD7166FC}"/>
              </a:ext>
            </a:extLst>
          </p:cNvPr>
          <p:cNvSpPr txBox="1"/>
          <p:nvPr/>
        </p:nvSpPr>
        <p:spPr>
          <a:xfrm>
            <a:off x="6706049" y="3468975"/>
            <a:ext cx="184731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400" dirty="0"/>
          </a:p>
        </p:txBody>
      </p:sp>
      <p:sp>
        <p:nvSpPr>
          <p:cNvPr id="90" name="textruta 11">
            <a:extLst>
              <a:ext uri="{FF2B5EF4-FFF2-40B4-BE49-F238E27FC236}">
                <a16:creationId xmlns:a16="http://schemas.microsoft.com/office/drawing/2014/main" id="{EC8825C2-6F67-4EF0-916E-75FA789C8B62}"/>
              </a:ext>
            </a:extLst>
          </p:cNvPr>
          <p:cNvSpPr txBox="1"/>
          <p:nvPr/>
        </p:nvSpPr>
        <p:spPr>
          <a:xfrm>
            <a:off x="6420663" y="2854792"/>
            <a:ext cx="1690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SAP</a:t>
            </a:r>
          </a:p>
        </p:txBody>
      </p:sp>
      <p:sp>
        <p:nvSpPr>
          <p:cNvPr id="91" name="textruta 19">
            <a:extLst>
              <a:ext uri="{FF2B5EF4-FFF2-40B4-BE49-F238E27FC236}">
                <a16:creationId xmlns:a16="http://schemas.microsoft.com/office/drawing/2014/main" id="{EE16482A-3ADC-463A-A860-5CAC1128EBD2}"/>
              </a:ext>
            </a:extLst>
          </p:cNvPr>
          <p:cNvSpPr txBox="1"/>
          <p:nvPr/>
        </p:nvSpPr>
        <p:spPr>
          <a:xfrm>
            <a:off x="6450315" y="3141299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IBM</a:t>
            </a:r>
          </a:p>
        </p:txBody>
      </p:sp>
      <p:sp>
        <p:nvSpPr>
          <p:cNvPr id="92" name="textruta 19">
            <a:extLst>
              <a:ext uri="{FF2B5EF4-FFF2-40B4-BE49-F238E27FC236}">
                <a16:creationId xmlns:a16="http://schemas.microsoft.com/office/drawing/2014/main" id="{0CA733FA-5608-4378-A570-0B1C4A89D1A7}"/>
              </a:ext>
            </a:extLst>
          </p:cNvPr>
          <p:cNvSpPr txBox="1"/>
          <p:nvPr/>
        </p:nvSpPr>
        <p:spPr>
          <a:xfrm>
            <a:off x="6292279" y="2410580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Qlik</a:t>
            </a:r>
            <a:endParaRPr lang="sv-SE" sz="1400" dirty="0"/>
          </a:p>
        </p:txBody>
      </p:sp>
      <p:sp>
        <p:nvSpPr>
          <p:cNvPr id="93" name="textruta 11">
            <a:extLst>
              <a:ext uri="{FF2B5EF4-FFF2-40B4-BE49-F238E27FC236}">
                <a16:creationId xmlns:a16="http://schemas.microsoft.com/office/drawing/2014/main" id="{FD54A8F1-03D2-4D6B-A4FC-56B234230B0E}"/>
              </a:ext>
            </a:extLst>
          </p:cNvPr>
          <p:cNvSpPr txBox="1"/>
          <p:nvPr/>
        </p:nvSpPr>
        <p:spPr>
          <a:xfrm>
            <a:off x="6392465" y="3527173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SAS</a:t>
            </a:r>
          </a:p>
        </p:txBody>
      </p:sp>
      <p:sp>
        <p:nvSpPr>
          <p:cNvPr id="96" name="textruta 11">
            <a:extLst>
              <a:ext uri="{FF2B5EF4-FFF2-40B4-BE49-F238E27FC236}">
                <a16:creationId xmlns:a16="http://schemas.microsoft.com/office/drawing/2014/main" id="{02FCCD1F-344E-449F-B0EF-DB4FA5F522CF}"/>
              </a:ext>
            </a:extLst>
          </p:cNvPr>
          <p:cNvSpPr txBox="1"/>
          <p:nvPr/>
        </p:nvSpPr>
        <p:spPr>
          <a:xfrm>
            <a:off x="5673778" y="2316759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Domo</a:t>
            </a:r>
            <a:endParaRPr lang="sv-SE" sz="1400" dirty="0"/>
          </a:p>
        </p:txBody>
      </p:sp>
      <p:sp>
        <p:nvSpPr>
          <p:cNvPr id="99" name="textruta 11">
            <a:extLst>
              <a:ext uri="{FF2B5EF4-FFF2-40B4-BE49-F238E27FC236}">
                <a16:creationId xmlns:a16="http://schemas.microsoft.com/office/drawing/2014/main" id="{35B146C6-0020-4131-963D-47E1F1E7E30C}"/>
              </a:ext>
            </a:extLst>
          </p:cNvPr>
          <p:cNvSpPr txBox="1"/>
          <p:nvPr/>
        </p:nvSpPr>
        <p:spPr>
          <a:xfrm>
            <a:off x="6798414" y="3076441"/>
            <a:ext cx="158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Pyramid </a:t>
            </a:r>
            <a:r>
              <a:rPr lang="sv-SE" sz="1400" dirty="0" err="1">
                <a:solidFill>
                  <a:srgbClr val="FF0000"/>
                </a:solidFill>
              </a:rPr>
              <a:t>Analytics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01" name="textruta 19">
            <a:extLst>
              <a:ext uri="{FF2B5EF4-FFF2-40B4-BE49-F238E27FC236}">
                <a16:creationId xmlns:a16="http://schemas.microsoft.com/office/drawing/2014/main" id="{A2D4C476-E3FB-42C6-AB7D-FA790BCE0EED}"/>
              </a:ext>
            </a:extLst>
          </p:cNvPr>
          <p:cNvSpPr txBox="1"/>
          <p:nvPr/>
        </p:nvSpPr>
        <p:spPr>
          <a:xfrm>
            <a:off x="6427434" y="2629762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>
                <a:solidFill>
                  <a:srgbClr val="FF0000"/>
                </a:solidFill>
              </a:rPr>
              <a:t>ThoughtSpot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02" name="textruta 11">
            <a:extLst>
              <a:ext uri="{FF2B5EF4-FFF2-40B4-BE49-F238E27FC236}">
                <a16:creationId xmlns:a16="http://schemas.microsoft.com/office/drawing/2014/main" id="{B0CE2080-DA0A-47FC-9D5F-580689AE2E5D}"/>
              </a:ext>
            </a:extLst>
          </p:cNvPr>
          <p:cNvSpPr txBox="1"/>
          <p:nvPr/>
        </p:nvSpPr>
        <p:spPr>
          <a:xfrm>
            <a:off x="7332067" y="2513371"/>
            <a:ext cx="65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Oracle</a:t>
            </a:r>
          </a:p>
        </p:txBody>
      </p:sp>
      <p:sp>
        <p:nvSpPr>
          <p:cNvPr id="103" name="textruta 11">
            <a:extLst>
              <a:ext uri="{FF2B5EF4-FFF2-40B4-BE49-F238E27FC236}">
                <a16:creationId xmlns:a16="http://schemas.microsoft.com/office/drawing/2014/main" id="{3928E372-2870-4DFD-9252-BA490571EEAF}"/>
              </a:ext>
            </a:extLst>
          </p:cNvPr>
          <p:cNvSpPr txBox="1"/>
          <p:nvPr/>
        </p:nvSpPr>
        <p:spPr>
          <a:xfrm>
            <a:off x="6333396" y="3767168"/>
            <a:ext cx="63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Tellius</a:t>
            </a:r>
            <a:endParaRPr lang="sv-SE" sz="1400" dirty="0"/>
          </a:p>
        </p:txBody>
      </p:sp>
      <p:sp>
        <p:nvSpPr>
          <p:cNvPr id="104" name="textruta 19">
            <a:extLst>
              <a:ext uri="{FF2B5EF4-FFF2-40B4-BE49-F238E27FC236}">
                <a16:creationId xmlns:a16="http://schemas.microsoft.com/office/drawing/2014/main" id="{68723267-0659-49A3-A23B-E8D605EAFEDE}"/>
              </a:ext>
            </a:extLst>
          </p:cNvPr>
          <p:cNvSpPr txBox="1"/>
          <p:nvPr/>
        </p:nvSpPr>
        <p:spPr>
          <a:xfrm>
            <a:off x="4671669" y="2253171"/>
            <a:ext cx="764432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Alibaba Cloud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BD5149B-A406-468C-9181-610B9A757B78}"/>
              </a:ext>
            </a:extLst>
          </p:cNvPr>
          <p:cNvSpPr txBox="1"/>
          <p:nvPr/>
        </p:nvSpPr>
        <p:spPr>
          <a:xfrm>
            <a:off x="3674091" y="42841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2023</a:t>
            </a:r>
          </a:p>
        </p:txBody>
      </p:sp>
      <p:sp>
        <p:nvSpPr>
          <p:cNvPr id="124" name="textruta 19">
            <a:extLst>
              <a:ext uri="{FF2B5EF4-FFF2-40B4-BE49-F238E27FC236}">
                <a16:creationId xmlns:a16="http://schemas.microsoft.com/office/drawing/2014/main" id="{BAD32175-C84A-4EF9-81AB-180D3B980C30}"/>
              </a:ext>
            </a:extLst>
          </p:cNvPr>
          <p:cNvSpPr txBox="1"/>
          <p:nvPr/>
        </p:nvSpPr>
        <p:spPr>
          <a:xfrm>
            <a:off x="4572000" y="2041726"/>
            <a:ext cx="1922919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>
                <a:solidFill>
                  <a:srgbClr val="FF0000"/>
                </a:solidFill>
              </a:rPr>
              <a:t>Amazon Web Services</a:t>
            </a:r>
          </a:p>
        </p:txBody>
      </p:sp>
      <p:sp>
        <p:nvSpPr>
          <p:cNvPr id="129" name="textruta 11">
            <a:extLst>
              <a:ext uri="{FF2B5EF4-FFF2-40B4-BE49-F238E27FC236}">
                <a16:creationId xmlns:a16="http://schemas.microsoft.com/office/drawing/2014/main" id="{2790238B-296C-4711-8C8B-7B13533FE329}"/>
              </a:ext>
            </a:extLst>
          </p:cNvPr>
          <p:cNvSpPr txBox="1"/>
          <p:nvPr/>
        </p:nvSpPr>
        <p:spPr>
          <a:xfrm>
            <a:off x="6686814" y="2316760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rgbClr val="FF0000"/>
                </a:solidFill>
              </a:rPr>
              <a:t>Google (</a:t>
            </a:r>
            <a:r>
              <a:rPr lang="sv-SE" sz="1400" dirty="0" err="1">
                <a:solidFill>
                  <a:srgbClr val="FF0000"/>
                </a:solidFill>
              </a:rPr>
              <a:t>Looker</a:t>
            </a:r>
            <a:r>
              <a:rPr lang="sv-SE" sz="1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30" name="textruta 11">
            <a:extLst>
              <a:ext uri="{FF2B5EF4-FFF2-40B4-BE49-F238E27FC236}">
                <a16:creationId xmlns:a16="http://schemas.microsoft.com/office/drawing/2014/main" id="{ECDC46E1-BC7F-4E71-A8A2-AE9E8D251338}"/>
              </a:ext>
            </a:extLst>
          </p:cNvPr>
          <p:cNvSpPr txBox="1"/>
          <p:nvPr/>
        </p:nvSpPr>
        <p:spPr>
          <a:xfrm>
            <a:off x="5037065" y="2618505"/>
            <a:ext cx="122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MicroStrategy</a:t>
            </a:r>
            <a:endParaRPr lang="sv-SE" sz="1400" dirty="0"/>
          </a:p>
        </p:txBody>
      </p:sp>
      <p:sp>
        <p:nvSpPr>
          <p:cNvPr id="131" name="Rektangel 5">
            <a:extLst>
              <a:ext uri="{FF2B5EF4-FFF2-40B4-BE49-F238E27FC236}">
                <a16:creationId xmlns:a16="http://schemas.microsoft.com/office/drawing/2014/main" id="{E4C9676A-DC78-43E9-A1FF-DBFB35510D09}"/>
              </a:ext>
            </a:extLst>
          </p:cNvPr>
          <p:cNvSpPr/>
          <p:nvPr/>
        </p:nvSpPr>
        <p:spPr>
          <a:xfrm>
            <a:off x="2573432" y="2816328"/>
            <a:ext cx="1690551" cy="14035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32" name="Rektangel 7">
            <a:extLst>
              <a:ext uri="{FF2B5EF4-FFF2-40B4-BE49-F238E27FC236}">
                <a16:creationId xmlns:a16="http://schemas.microsoft.com/office/drawing/2014/main" id="{FB0B0081-B2C7-48A5-B146-83226351ABDE}"/>
              </a:ext>
            </a:extLst>
          </p:cNvPr>
          <p:cNvSpPr/>
          <p:nvPr/>
        </p:nvSpPr>
        <p:spPr>
          <a:xfrm>
            <a:off x="872120" y="2828566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33" name="Rektangel 8">
            <a:extLst>
              <a:ext uri="{FF2B5EF4-FFF2-40B4-BE49-F238E27FC236}">
                <a16:creationId xmlns:a16="http://schemas.microsoft.com/office/drawing/2014/main" id="{FBDB3928-EAA0-4825-BC94-585B47E2DA43}"/>
              </a:ext>
            </a:extLst>
          </p:cNvPr>
          <p:cNvSpPr/>
          <p:nvPr/>
        </p:nvSpPr>
        <p:spPr>
          <a:xfrm>
            <a:off x="867241" y="1472899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34" name="Rektangel 9">
            <a:extLst>
              <a:ext uri="{FF2B5EF4-FFF2-40B4-BE49-F238E27FC236}">
                <a16:creationId xmlns:a16="http://schemas.microsoft.com/office/drawing/2014/main" id="{F42F370C-211C-4679-99C4-95C2D56FE223}"/>
              </a:ext>
            </a:extLst>
          </p:cNvPr>
          <p:cNvSpPr/>
          <p:nvPr/>
        </p:nvSpPr>
        <p:spPr>
          <a:xfrm>
            <a:off x="2557792" y="1465274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35" name="textruta 22">
            <a:extLst>
              <a:ext uri="{FF2B5EF4-FFF2-40B4-BE49-F238E27FC236}">
                <a16:creationId xmlns:a16="http://schemas.microsoft.com/office/drawing/2014/main" id="{189F27D7-EDD9-4C24-B6F9-F13FDFAEDBF9}"/>
              </a:ext>
            </a:extLst>
          </p:cNvPr>
          <p:cNvSpPr txBox="1"/>
          <p:nvPr/>
        </p:nvSpPr>
        <p:spPr>
          <a:xfrm>
            <a:off x="3207953" y="2831648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Visionaries</a:t>
            </a:r>
            <a:endParaRPr lang="sv-SE" sz="1400" b="1" dirty="0"/>
          </a:p>
        </p:txBody>
      </p:sp>
      <p:sp>
        <p:nvSpPr>
          <p:cNvPr id="136" name="textruta 26">
            <a:extLst>
              <a:ext uri="{FF2B5EF4-FFF2-40B4-BE49-F238E27FC236}">
                <a16:creationId xmlns:a16="http://schemas.microsoft.com/office/drawing/2014/main" id="{E9C699BF-6099-4011-888E-B99AEF07C3AE}"/>
              </a:ext>
            </a:extLst>
          </p:cNvPr>
          <p:cNvSpPr txBox="1"/>
          <p:nvPr/>
        </p:nvSpPr>
        <p:spPr>
          <a:xfrm>
            <a:off x="862131" y="2869588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Niche</a:t>
            </a:r>
            <a:r>
              <a:rPr lang="sv-SE" sz="1400" b="1" dirty="0"/>
              <a:t> </a:t>
            </a:r>
            <a:r>
              <a:rPr lang="sv-SE" sz="1400" b="1" dirty="0" err="1"/>
              <a:t>players</a:t>
            </a:r>
            <a:endParaRPr lang="sv-SE" sz="1400" b="1" dirty="0"/>
          </a:p>
        </p:txBody>
      </p:sp>
      <p:sp>
        <p:nvSpPr>
          <p:cNvPr id="137" name="textruta 27">
            <a:extLst>
              <a:ext uri="{FF2B5EF4-FFF2-40B4-BE49-F238E27FC236}">
                <a16:creationId xmlns:a16="http://schemas.microsoft.com/office/drawing/2014/main" id="{775EC09B-ADC5-4CE7-86FE-705EDEF007F3}"/>
              </a:ext>
            </a:extLst>
          </p:cNvPr>
          <p:cNvSpPr txBox="1"/>
          <p:nvPr/>
        </p:nvSpPr>
        <p:spPr>
          <a:xfrm>
            <a:off x="3446718" y="1489434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 err="1"/>
              <a:t>Leaders</a:t>
            </a:r>
            <a:endParaRPr lang="sv-SE" sz="1400" b="1" dirty="0"/>
          </a:p>
        </p:txBody>
      </p:sp>
      <p:sp>
        <p:nvSpPr>
          <p:cNvPr id="138" name="textruta 28">
            <a:extLst>
              <a:ext uri="{FF2B5EF4-FFF2-40B4-BE49-F238E27FC236}">
                <a16:creationId xmlns:a16="http://schemas.microsoft.com/office/drawing/2014/main" id="{0A97802F-514C-4F76-A87F-7206EA6004F1}"/>
              </a:ext>
            </a:extLst>
          </p:cNvPr>
          <p:cNvSpPr txBox="1"/>
          <p:nvPr/>
        </p:nvSpPr>
        <p:spPr>
          <a:xfrm>
            <a:off x="892313" y="1489434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1" dirty="0"/>
              <a:t>Challengers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E91772A-24E4-4321-9996-0EF189D2EB62}"/>
              </a:ext>
            </a:extLst>
          </p:cNvPr>
          <p:cNvGrpSpPr/>
          <p:nvPr/>
        </p:nvGrpSpPr>
        <p:grpSpPr>
          <a:xfrm>
            <a:off x="2633788" y="1820670"/>
            <a:ext cx="1640514" cy="753142"/>
            <a:chOff x="4153235" y="1732123"/>
            <a:chExt cx="1640514" cy="753142"/>
          </a:xfrm>
        </p:grpSpPr>
        <p:sp>
          <p:nvSpPr>
            <p:cNvPr id="140" name="textruta 13">
              <a:extLst>
                <a:ext uri="{FF2B5EF4-FFF2-40B4-BE49-F238E27FC236}">
                  <a16:creationId xmlns:a16="http://schemas.microsoft.com/office/drawing/2014/main" id="{2430B9B8-7A58-4ADD-846A-E812CC346139}"/>
                </a:ext>
              </a:extLst>
            </p:cNvPr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400" dirty="0"/>
            </a:p>
          </p:txBody>
        </p:sp>
        <p:sp>
          <p:nvSpPr>
            <p:cNvPr id="141" name="textruta 14">
              <a:extLst>
                <a:ext uri="{FF2B5EF4-FFF2-40B4-BE49-F238E27FC236}">
                  <a16:creationId xmlns:a16="http://schemas.microsoft.com/office/drawing/2014/main" id="{7C901C89-37A5-4BF2-A085-EAF93599F734}"/>
                </a:ext>
              </a:extLst>
            </p:cNvPr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Microsoft</a:t>
              </a:r>
            </a:p>
          </p:txBody>
        </p:sp>
        <p:sp>
          <p:nvSpPr>
            <p:cNvPr id="142" name="textruta 15">
              <a:extLst>
                <a:ext uri="{FF2B5EF4-FFF2-40B4-BE49-F238E27FC236}">
                  <a16:creationId xmlns:a16="http://schemas.microsoft.com/office/drawing/2014/main" id="{6A0A3535-4F08-4D51-AD2C-E4F280F82C18}"/>
                </a:ext>
              </a:extLst>
            </p:cNvPr>
            <p:cNvSpPr txBox="1"/>
            <p:nvPr/>
          </p:nvSpPr>
          <p:spPr>
            <a:xfrm>
              <a:off x="4153235" y="2019498"/>
              <a:ext cx="1640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 err="1"/>
                <a:t>Salesforce</a:t>
              </a:r>
              <a:r>
                <a:rPr lang="sv-SE" sz="1400" dirty="0"/>
                <a:t> (</a:t>
              </a:r>
              <a:r>
                <a:rPr lang="sv-SE" sz="1400" dirty="0" err="1"/>
                <a:t>Tableau</a:t>
              </a:r>
              <a:r>
                <a:rPr lang="sv-SE" sz="1400" dirty="0"/>
                <a:t>)</a:t>
              </a:r>
            </a:p>
          </p:txBody>
        </p:sp>
      </p:grpSp>
      <p:sp>
        <p:nvSpPr>
          <p:cNvPr id="143" name="textruta 12">
            <a:extLst>
              <a:ext uri="{FF2B5EF4-FFF2-40B4-BE49-F238E27FC236}">
                <a16:creationId xmlns:a16="http://schemas.microsoft.com/office/drawing/2014/main" id="{F962C958-B7B5-43BB-9FFB-07CEF8CF39C1}"/>
              </a:ext>
            </a:extLst>
          </p:cNvPr>
          <p:cNvSpPr txBox="1"/>
          <p:nvPr/>
        </p:nvSpPr>
        <p:spPr>
          <a:xfrm>
            <a:off x="2982465" y="345211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400" dirty="0"/>
          </a:p>
        </p:txBody>
      </p:sp>
      <p:sp>
        <p:nvSpPr>
          <p:cNvPr id="144" name="textruta 11">
            <a:extLst>
              <a:ext uri="{FF2B5EF4-FFF2-40B4-BE49-F238E27FC236}">
                <a16:creationId xmlns:a16="http://schemas.microsoft.com/office/drawing/2014/main" id="{5FB1BDF3-9B6E-428E-9304-E435F20A4DEC}"/>
              </a:ext>
            </a:extLst>
          </p:cNvPr>
          <p:cNvSpPr txBox="1"/>
          <p:nvPr/>
        </p:nvSpPr>
        <p:spPr>
          <a:xfrm>
            <a:off x="2582065" y="2930872"/>
            <a:ext cx="462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SAP</a:t>
            </a:r>
          </a:p>
        </p:txBody>
      </p:sp>
      <p:sp>
        <p:nvSpPr>
          <p:cNvPr id="145" name="textruta 19">
            <a:extLst>
              <a:ext uri="{FF2B5EF4-FFF2-40B4-BE49-F238E27FC236}">
                <a16:creationId xmlns:a16="http://schemas.microsoft.com/office/drawing/2014/main" id="{5E85ACEC-DE6F-4361-9DC4-1824C58A403F}"/>
              </a:ext>
            </a:extLst>
          </p:cNvPr>
          <p:cNvSpPr txBox="1"/>
          <p:nvPr/>
        </p:nvSpPr>
        <p:spPr>
          <a:xfrm>
            <a:off x="3113508" y="3731445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IBM</a:t>
            </a:r>
          </a:p>
        </p:txBody>
      </p:sp>
      <p:sp>
        <p:nvSpPr>
          <p:cNvPr id="146" name="textruta 19">
            <a:extLst>
              <a:ext uri="{FF2B5EF4-FFF2-40B4-BE49-F238E27FC236}">
                <a16:creationId xmlns:a16="http://schemas.microsoft.com/office/drawing/2014/main" id="{8ED7A575-2B13-4705-96A1-2621716AF912}"/>
              </a:ext>
            </a:extLst>
          </p:cNvPr>
          <p:cNvSpPr txBox="1"/>
          <p:nvPr/>
        </p:nvSpPr>
        <p:spPr>
          <a:xfrm>
            <a:off x="2979809" y="2535992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Qlik</a:t>
            </a:r>
            <a:endParaRPr lang="sv-SE" sz="1400" dirty="0"/>
          </a:p>
        </p:txBody>
      </p:sp>
      <p:sp>
        <p:nvSpPr>
          <p:cNvPr id="147" name="textruta 11">
            <a:extLst>
              <a:ext uri="{FF2B5EF4-FFF2-40B4-BE49-F238E27FC236}">
                <a16:creationId xmlns:a16="http://schemas.microsoft.com/office/drawing/2014/main" id="{908C94AE-9FAA-49A8-846D-07E41BBE1B9E}"/>
              </a:ext>
            </a:extLst>
          </p:cNvPr>
          <p:cNvSpPr txBox="1"/>
          <p:nvPr/>
        </p:nvSpPr>
        <p:spPr>
          <a:xfrm>
            <a:off x="3443192" y="3863379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SAS</a:t>
            </a:r>
          </a:p>
        </p:txBody>
      </p:sp>
      <p:sp>
        <p:nvSpPr>
          <p:cNvPr id="148" name="textruta 11">
            <a:extLst>
              <a:ext uri="{FF2B5EF4-FFF2-40B4-BE49-F238E27FC236}">
                <a16:creationId xmlns:a16="http://schemas.microsoft.com/office/drawing/2014/main" id="{A800E38C-10DD-41DA-8B9E-7AEB13513AC6}"/>
              </a:ext>
            </a:extLst>
          </p:cNvPr>
          <p:cNvSpPr txBox="1"/>
          <p:nvPr/>
        </p:nvSpPr>
        <p:spPr>
          <a:xfrm>
            <a:off x="2518511" y="3198207"/>
            <a:ext cx="674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TIBCO</a:t>
            </a:r>
          </a:p>
        </p:txBody>
      </p:sp>
      <p:sp>
        <p:nvSpPr>
          <p:cNvPr id="149" name="textruta 19">
            <a:extLst>
              <a:ext uri="{FF2B5EF4-FFF2-40B4-BE49-F238E27FC236}">
                <a16:creationId xmlns:a16="http://schemas.microsoft.com/office/drawing/2014/main" id="{887EB83E-B603-49C3-B2CB-1BB43288A5F3}"/>
              </a:ext>
            </a:extLst>
          </p:cNvPr>
          <p:cNvSpPr txBox="1"/>
          <p:nvPr/>
        </p:nvSpPr>
        <p:spPr>
          <a:xfrm>
            <a:off x="3229292" y="341543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Sisense</a:t>
            </a:r>
            <a:endParaRPr lang="sv-SE" sz="1400" dirty="0"/>
          </a:p>
        </p:txBody>
      </p:sp>
      <p:sp>
        <p:nvSpPr>
          <p:cNvPr id="150" name="textruta 11">
            <a:extLst>
              <a:ext uri="{FF2B5EF4-FFF2-40B4-BE49-F238E27FC236}">
                <a16:creationId xmlns:a16="http://schemas.microsoft.com/office/drawing/2014/main" id="{898D0871-6758-40F9-941D-486F33A1EB2C}"/>
              </a:ext>
            </a:extLst>
          </p:cNvPr>
          <p:cNvSpPr txBox="1"/>
          <p:nvPr/>
        </p:nvSpPr>
        <p:spPr>
          <a:xfrm>
            <a:off x="2005345" y="2426368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Domo</a:t>
            </a:r>
            <a:endParaRPr lang="sv-SE" sz="1400" dirty="0"/>
          </a:p>
        </p:txBody>
      </p:sp>
      <p:sp>
        <p:nvSpPr>
          <p:cNvPr id="151" name="textruta 11">
            <a:extLst>
              <a:ext uri="{FF2B5EF4-FFF2-40B4-BE49-F238E27FC236}">
                <a16:creationId xmlns:a16="http://schemas.microsoft.com/office/drawing/2014/main" id="{32C96A98-D7D9-4029-9D0D-83CB1BE8AF23}"/>
              </a:ext>
            </a:extLst>
          </p:cNvPr>
          <p:cNvSpPr txBox="1"/>
          <p:nvPr/>
        </p:nvSpPr>
        <p:spPr>
          <a:xfrm>
            <a:off x="1242890" y="1909996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Google (</a:t>
            </a:r>
            <a:r>
              <a:rPr lang="sv-SE" sz="1400" dirty="0" err="1"/>
              <a:t>Looker</a:t>
            </a:r>
            <a:r>
              <a:rPr lang="sv-SE" sz="1400" dirty="0"/>
              <a:t>)</a:t>
            </a:r>
          </a:p>
        </p:txBody>
      </p:sp>
      <p:sp>
        <p:nvSpPr>
          <p:cNvPr id="152" name="textruta 19">
            <a:extLst>
              <a:ext uri="{FF2B5EF4-FFF2-40B4-BE49-F238E27FC236}">
                <a16:creationId xmlns:a16="http://schemas.microsoft.com/office/drawing/2014/main" id="{DB6F70E9-80DB-41D9-852A-3F194306900A}"/>
              </a:ext>
            </a:extLst>
          </p:cNvPr>
          <p:cNvSpPr txBox="1"/>
          <p:nvPr/>
        </p:nvSpPr>
        <p:spPr>
          <a:xfrm>
            <a:off x="856005" y="2062737"/>
            <a:ext cx="121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MicroStrategy</a:t>
            </a:r>
            <a:endParaRPr lang="sv-SE" sz="1400" dirty="0"/>
          </a:p>
        </p:txBody>
      </p:sp>
      <p:sp>
        <p:nvSpPr>
          <p:cNvPr id="153" name="textruta 11">
            <a:extLst>
              <a:ext uri="{FF2B5EF4-FFF2-40B4-BE49-F238E27FC236}">
                <a16:creationId xmlns:a16="http://schemas.microsoft.com/office/drawing/2014/main" id="{55B65C9D-206A-45F7-BA25-A4AC3EFF0E11}"/>
              </a:ext>
            </a:extLst>
          </p:cNvPr>
          <p:cNvSpPr txBox="1"/>
          <p:nvPr/>
        </p:nvSpPr>
        <p:spPr>
          <a:xfrm>
            <a:off x="1739902" y="3414747"/>
            <a:ext cx="158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Pyramid </a:t>
            </a:r>
            <a:r>
              <a:rPr lang="sv-SE" sz="1400" dirty="0" err="1"/>
              <a:t>Analytics</a:t>
            </a:r>
            <a:endParaRPr lang="sv-SE" sz="1400" dirty="0"/>
          </a:p>
        </p:txBody>
      </p:sp>
      <p:sp>
        <p:nvSpPr>
          <p:cNvPr id="154" name="textruta 19">
            <a:extLst>
              <a:ext uri="{FF2B5EF4-FFF2-40B4-BE49-F238E27FC236}">
                <a16:creationId xmlns:a16="http://schemas.microsoft.com/office/drawing/2014/main" id="{2E4A6181-E24D-462A-BC10-D463ADB1531E}"/>
              </a:ext>
            </a:extLst>
          </p:cNvPr>
          <p:cNvSpPr txBox="1"/>
          <p:nvPr/>
        </p:nvSpPr>
        <p:spPr>
          <a:xfrm>
            <a:off x="1511196" y="2310714"/>
            <a:ext cx="1035422" cy="56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Amazon Web Services</a:t>
            </a:r>
          </a:p>
        </p:txBody>
      </p:sp>
      <p:sp>
        <p:nvSpPr>
          <p:cNvPr id="155" name="textruta 19">
            <a:extLst>
              <a:ext uri="{FF2B5EF4-FFF2-40B4-BE49-F238E27FC236}">
                <a16:creationId xmlns:a16="http://schemas.microsoft.com/office/drawing/2014/main" id="{FD523F9F-AF7A-40C9-8985-26A44B762629}"/>
              </a:ext>
            </a:extLst>
          </p:cNvPr>
          <p:cNvSpPr txBox="1"/>
          <p:nvPr/>
        </p:nvSpPr>
        <p:spPr>
          <a:xfrm>
            <a:off x="2868792" y="2983146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ThoughtSpot</a:t>
            </a:r>
            <a:endParaRPr lang="sv-SE" sz="1400" dirty="0"/>
          </a:p>
        </p:txBody>
      </p:sp>
      <p:sp>
        <p:nvSpPr>
          <p:cNvPr id="156" name="textruta 11">
            <a:extLst>
              <a:ext uri="{FF2B5EF4-FFF2-40B4-BE49-F238E27FC236}">
                <a16:creationId xmlns:a16="http://schemas.microsoft.com/office/drawing/2014/main" id="{6E2E4996-E52B-460D-B0B4-B482BA31882D}"/>
              </a:ext>
            </a:extLst>
          </p:cNvPr>
          <p:cNvSpPr txBox="1"/>
          <p:nvPr/>
        </p:nvSpPr>
        <p:spPr>
          <a:xfrm>
            <a:off x="3107906" y="3156453"/>
            <a:ext cx="65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Oracle</a:t>
            </a:r>
          </a:p>
        </p:txBody>
      </p:sp>
      <p:sp>
        <p:nvSpPr>
          <p:cNvPr id="157" name="textruta 11">
            <a:extLst>
              <a:ext uri="{FF2B5EF4-FFF2-40B4-BE49-F238E27FC236}">
                <a16:creationId xmlns:a16="http://schemas.microsoft.com/office/drawing/2014/main" id="{FD7BFAAB-1977-4505-AC31-037002932653}"/>
              </a:ext>
            </a:extLst>
          </p:cNvPr>
          <p:cNvSpPr txBox="1"/>
          <p:nvPr/>
        </p:nvSpPr>
        <p:spPr>
          <a:xfrm>
            <a:off x="2687370" y="3656761"/>
            <a:ext cx="63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Tellius</a:t>
            </a:r>
            <a:endParaRPr lang="sv-SE" sz="1400" dirty="0"/>
          </a:p>
        </p:txBody>
      </p:sp>
      <p:sp>
        <p:nvSpPr>
          <p:cNvPr id="158" name="textruta 19">
            <a:extLst>
              <a:ext uri="{FF2B5EF4-FFF2-40B4-BE49-F238E27FC236}">
                <a16:creationId xmlns:a16="http://schemas.microsoft.com/office/drawing/2014/main" id="{441F72F7-0F4C-484E-9385-21A005B29C61}"/>
              </a:ext>
            </a:extLst>
          </p:cNvPr>
          <p:cNvSpPr txBox="1"/>
          <p:nvPr/>
        </p:nvSpPr>
        <p:spPr>
          <a:xfrm>
            <a:off x="919741" y="2346326"/>
            <a:ext cx="764432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sv-SE" sz="1400" dirty="0"/>
              <a:t>Alibaba Cloud</a:t>
            </a:r>
          </a:p>
        </p:txBody>
      </p:sp>
      <p:sp>
        <p:nvSpPr>
          <p:cNvPr id="159" name="textruta 11">
            <a:extLst>
              <a:ext uri="{FF2B5EF4-FFF2-40B4-BE49-F238E27FC236}">
                <a16:creationId xmlns:a16="http://schemas.microsoft.com/office/drawing/2014/main" id="{DBE744BF-19B8-47EA-B17E-EB12F0BAF532}"/>
              </a:ext>
            </a:extLst>
          </p:cNvPr>
          <p:cNvSpPr txBox="1"/>
          <p:nvPr/>
        </p:nvSpPr>
        <p:spPr>
          <a:xfrm>
            <a:off x="6468961" y="3330613"/>
            <a:ext cx="158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TIBCO</a:t>
            </a:r>
          </a:p>
        </p:txBody>
      </p:sp>
      <p:sp>
        <p:nvSpPr>
          <p:cNvPr id="61" name="textruta 19">
            <a:extLst>
              <a:ext uri="{FF2B5EF4-FFF2-40B4-BE49-F238E27FC236}">
                <a16:creationId xmlns:a16="http://schemas.microsoft.com/office/drawing/2014/main" id="{7A367166-C79F-43DC-AB6B-8D499E7D6433}"/>
              </a:ext>
            </a:extLst>
          </p:cNvPr>
          <p:cNvSpPr txBox="1"/>
          <p:nvPr/>
        </p:nvSpPr>
        <p:spPr>
          <a:xfrm>
            <a:off x="5424320" y="347515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>
                <a:solidFill>
                  <a:srgbClr val="FF0000"/>
                </a:solidFill>
              </a:rPr>
              <a:t>Sisense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62" name="textruta 19">
            <a:extLst>
              <a:ext uri="{FF2B5EF4-FFF2-40B4-BE49-F238E27FC236}">
                <a16:creationId xmlns:a16="http://schemas.microsoft.com/office/drawing/2014/main" id="{A549B29B-29F6-40A6-BAFE-EBB2DB811BD5}"/>
              </a:ext>
            </a:extLst>
          </p:cNvPr>
          <p:cNvSpPr txBox="1"/>
          <p:nvPr/>
        </p:nvSpPr>
        <p:spPr>
          <a:xfrm>
            <a:off x="4764079" y="3141358"/>
            <a:ext cx="70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Incorta</a:t>
            </a:r>
            <a:endParaRPr lang="sv-SE" sz="1400" dirty="0"/>
          </a:p>
        </p:txBody>
      </p:sp>
      <p:sp>
        <p:nvSpPr>
          <p:cNvPr id="63" name="textruta 19">
            <a:extLst>
              <a:ext uri="{FF2B5EF4-FFF2-40B4-BE49-F238E27FC236}">
                <a16:creationId xmlns:a16="http://schemas.microsoft.com/office/drawing/2014/main" id="{8B1143F3-B509-4492-B209-EF23D92CD7CD}"/>
              </a:ext>
            </a:extLst>
          </p:cNvPr>
          <p:cNvSpPr txBox="1"/>
          <p:nvPr/>
        </p:nvSpPr>
        <p:spPr>
          <a:xfrm>
            <a:off x="5435924" y="3239969"/>
            <a:ext cx="54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Zoho</a:t>
            </a:r>
            <a:endParaRPr lang="sv-SE" sz="1400" dirty="0"/>
          </a:p>
        </p:txBody>
      </p:sp>
      <p:sp>
        <p:nvSpPr>
          <p:cNvPr id="66" name="textruta 19">
            <a:extLst>
              <a:ext uri="{FF2B5EF4-FFF2-40B4-BE49-F238E27FC236}">
                <a16:creationId xmlns:a16="http://schemas.microsoft.com/office/drawing/2014/main" id="{DC07590F-EEA8-41BA-B940-7FAE191677E6}"/>
              </a:ext>
            </a:extLst>
          </p:cNvPr>
          <p:cNvSpPr txBox="1"/>
          <p:nvPr/>
        </p:nvSpPr>
        <p:spPr>
          <a:xfrm>
            <a:off x="4933591" y="3719206"/>
            <a:ext cx="94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Good</a:t>
            </a:r>
            <a:r>
              <a:rPr lang="sv-SE" sz="1400" dirty="0"/>
              <a:t> data</a:t>
            </a:r>
          </a:p>
        </p:txBody>
      </p:sp>
      <p:sp>
        <p:nvSpPr>
          <p:cNvPr id="67" name="textruta 19">
            <a:extLst>
              <a:ext uri="{FF2B5EF4-FFF2-40B4-BE49-F238E27FC236}">
                <a16:creationId xmlns:a16="http://schemas.microsoft.com/office/drawing/2014/main" id="{880A7994-2008-457B-8CD4-4AEB260495C1}"/>
              </a:ext>
            </a:extLst>
          </p:cNvPr>
          <p:cNvSpPr txBox="1"/>
          <p:nvPr/>
        </p:nvSpPr>
        <p:spPr>
          <a:xfrm>
            <a:off x="1058699" y="3131210"/>
            <a:ext cx="70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Incorta</a:t>
            </a:r>
            <a:endParaRPr lang="sv-SE" sz="1400" dirty="0"/>
          </a:p>
        </p:txBody>
      </p:sp>
      <p:sp>
        <p:nvSpPr>
          <p:cNvPr id="68" name="textruta 19">
            <a:extLst>
              <a:ext uri="{FF2B5EF4-FFF2-40B4-BE49-F238E27FC236}">
                <a16:creationId xmlns:a16="http://schemas.microsoft.com/office/drawing/2014/main" id="{67EE0D17-2DCE-4F22-A781-6CB6DFD385BB}"/>
              </a:ext>
            </a:extLst>
          </p:cNvPr>
          <p:cNvSpPr txBox="1"/>
          <p:nvPr/>
        </p:nvSpPr>
        <p:spPr>
          <a:xfrm>
            <a:off x="1652143" y="3562811"/>
            <a:ext cx="54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Zoho</a:t>
            </a:r>
            <a:endParaRPr lang="sv-SE" sz="1400" dirty="0"/>
          </a:p>
        </p:txBody>
      </p:sp>
      <p:sp>
        <p:nvSpPr>
          <p:cNvPr id="69" name="textruta 19">
            <a:extLst>
              <a:ext uri="{FF2B5EF4-FFF2-40B4-BE49-F238E27FC236}">
                <a16:creationId xmlns:a16="http://schemas.microsoft.com/office/drawing/2014/main" id="{AB3D9779-B0AB-4560-BD3F-C7120FB9DFFE}"/>
              </a:ext>
            </a:extLst>
          </p:cNvPr>
          <p:cNvSpPr txBox="1"/>
          <p:nvPr/>
        </p:nvSpPr>
        <p:spPr>
          <a:xfrm>
            <a:off x="935364" y="3765737"/>
            <a:ext cx="94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 err="1"/>
              <a:t>Good</a:t>
            </a:r>
            <a:r>
              <a:rPr lang="sv-SE" sz="1400" dirty="0"/>
              <a:t> data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7D45B6-2593-4FD8-A281-51B0C126E9E5}"/>
              </a:ext>
            </a:extLst>
          </p:cNvPr>
          <p:cNvSpPr txBox="1"/>
          <p:nvPr/>
        </p:nvSpPr>
        <p:spPr>
          <a:xfrm>
            <a:off x="5997595" y="4702540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885D8AC-5C65-4454-B11E-BD20DA5332C1}"/>
              </a:ext>
            </a:extLst>
          </p:cNvPr>
          <p:cNvSpPr txBox="1"/>
          <p:nvPr/>
        </p:nvSpPr>
        <p:spPr>
          <a:xfrm>
            <a:off x="836817" y="4718981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2023]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5C7891-4903-497B-BF08-92B2B331A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44"/>
    </mc:Choice>
    <mc:Fallback xmlns="">
      <p:transition spd="slow" advTm="4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350782"/>
            <a:ext cx="6850800" cy="596700"/>
          </a:xfrm>
        </p:spPr>
        <p:txBody>
          <a:bodyPr/>
          <a:lstStyle/>
          <a:p>
            <a:r>
              <a:rPr lang="sv-SE" sz="2400" dirty="0"/>
              <a:t>The market 2024 </a:t>
            </a:r>
            <a:r>
              <a:rPr lang="sv-SE" sz="2400" dirty="0" err="1"/>
              <a:t>according</a:t>
            </a:r>
            <a:r>
              <a:rPr lang="sv-SE" sz="2400" dirty="0"/>
              <a:t> to Gartner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107904"/>
            <a:ext cx="7538819" cy="3684814"/>
          </a:xfrm>
        </p:spPr>
        <p:txBody>
          <a:bodyPr>
            <a:noAutofit/>
          </a:bodyPr>
          <a:lstStyle/>
          <a:p>
            <a:r>
              <a:rPr lang="sv-SE" sz="1600" b="1" dirty="0"/>
              <a:t>Microsofts </a:t>
            </a:r>
            <a:r>
              <a:rPr lang="sv-SE" sz="1600" b="1" dirty="0" err="1"/>
              <a:t>product</a:t>
            </a:r>
            <a:r>
              <a:rPr lang="sv-SE" sz="1600" b="1" dirty="0"/>
              <a:t> Power BI </a:t>
            </a:r>
            <a:r>
              <a:rPr lang="sv-SE" sz="1600" b="1" dirty="0" err="1"/>
              <a:t>continues</a:t>
            </a:r>
            <a:r>
              <a:rPr lang="sv-SE" sz="1600" b="1" dirty="0"/>
              <a:t> to </a:t>
            </a:r>
            <a:r>
              <a:rPr lang="sv-SE" sz="1600" b="1" dirty="0" err="1"/>
              <a:t>dominate</a:t>
            </a:r>
            <a:r>
              <a:rPr lang="sv-SE" sz="1600" b="1" dirty="0"/>
              <a:t> the market</a:t>
            </a:r>
            <a:r>
              <a:rPr lang="sv-SE" sz="1600" dirty="0"/>
              <a:t>, and </a:t>
            </a:r>
            <a:r>
              <a:rPr lang="sv-SE" sz="1600" dirty="0" err="1"/>
              <a:t>sales</a:t>
            </a:r>
            <a:r>
              <a:rPr lang="sv-SE" sz="1600" dirty="0"/>
              <a:t> is still </a:t>
            </a:r>
            <a:r>
              <a:rPr lang="sv-SE" sz="1600" dirty="0" err="1"/>
              <a:t>growing</a:t>
            </a:r>
            <a:r>
              <a:rPr lang="sv-SE" sz="1600" dirty="0"/>
              <a:t> </a:t>
            </a:r>
            <a:r>
              <a:rPr lang="sv-SE" sz="1600" dirty="0" err="1"/>
              <a:t>strongly</a:t>
            </a:r>
            <a:r>
              <a:rPr lang="sv-SE" sz="1600" dirty="0"/>
              <a:t>. A major </a:t>
            </a:r>
            <a:r>
              <a:rPr lang="sv-SE" sz="1600" dirty="0" err="1"/>
              <a:t>reason</a:t>
            </a:r>
            <a:r>
              <a:rPr lang="sv-SE" sz="1600" dirty="0"/>
              <a:t> for </a:t>
            </a:r>
            <a:r>
              <a:rPr lang="sv-SE" sz="1600" dirty="0" err="1"/>
              <a:t>that</a:t>
            </a:r>
            <a:r>
              <a:rPr lang="sv-SE" sz="1600" dirty="0"/>
              <a:t> is the bundling </a:t>
            </a:r>
            <a:r>
              <a:rPr lang="sv-SE" sz="1600" dirty="0" err="1"/>
              <a:t>of</a:t>
            </a:r>
            <a:r>
              <a:rPr lang="sv-SE" sz="1600" dirty="0"/>
              <a:t> Power BI </a:t>
            </a:r>
            <a:r>
              <a:rPr lang="sv-SE" sz="1600" dirty="0" err="1"/>
              <a:t>with</a:t>
            </a:r>
            <a:r>
              <a:rPr lang="sv-SE" sz="1600" dirty="0"/>
              <a:t> Microsofts 365, </a:t>
            </a:r>
            <a:r>
              <a:rPr lang="sv-SE" sz="1600" dirty="0" err="1"/>
              <a:t>which</a:t>
            </a:r>
            <a:r>
              <a:rPr lang="sv-SE" sz="1600" dirty="0"/>
              <a:t> is </a:t>
            </a:r>
            <a:r>
              <a:rPr lang="sv-SE" sz="1600" dirty="0" err="1"/>
              <a:t>provided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a </a:t>
            </a:r>
            <a:r>
              <a:rPr lang="sv-SE" sz="1600" dirty="0" err="1"/>
              <a:t>reduced</a:t>
            </a:r>
            <a:r>
              <a:rPr lang="sv-SE" sz="1600" dirty="0"/>
              <a:t> </a:t>
            </a:r>
            <a:r>
              <a:rPr lang="sv-SE" sz="1600" dirty="0" err="1"/>
              <a:t>price</a:t>
            </a:r>
            <a:r>
              <a:rPr lang="sv-SE" sz="1600" dirty="0"/>
              <a:t>. Microsoft has </a:t>
            </a:r>
            <a:r>
              <a:rPr lang="sv-SE" sz="1600" dirty="0" err="1"/>
              <a:t>also</a:t>
            </a:r>
            <a:r>
              <a:rPr lang="sv-SE" sz="1600" dirty="0"/>
              <a:t> </a:t>
            </a:r>
            <a:r>
              <a:rPr lang="sv-SE" sz="1600" dirty="0" err="1"/>
              <a:t>integrate</a:t>
            </a:r>
            <a:r>
              <a:rPr lang="sv-SE" sz="1600" dirty="0"/>
              <a:t> Power BI </a:t>
            </a:r>
            <a:r>
              <a:rPr lang="sv-SE" sz="1600" dirty="0" err="1"/>
              <a:t>with</a:t>
            </a:r>
            <a:r>
              <a:rPr lang="sv-SE" sz="1600" dirty="0"/>
              <a:t> Microsoft Teams.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B1FC6-6323-4122-9C59-84E8A37CF0A4}"/>
              </a:ext>
            </a:extLst>
          </p:cNvPr>
          <p:cNvSpPr txBox="1"/>
          <p:nvPr/>
        </p:nvSpPr>
        <p:spPr>
          <a:xfrm>
            <a:off x="6736410" y="4322173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B6EE9D-EFE6-4CAB-A3BB-9A53F6E34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6"/>
    </mc:Choice>
    <mc:Fallback xmlns="">
      <p:transition spd="slow" advTm="2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/>
              <a:t>Main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/>
              <a:t>This presentation is </a:t>
            </a:r>
            <a:r>
              <a:rPr lang="sv-SE" sz="6400" dirty="0" err="1"/>
              <a:t>based</a:t>
            </a:r>
            <a:r>
              <a:rPr lang="sv-SE" sz="6400" dirty="0"/>
              <a:t> on:</a:t>
            </a:r>
            <a:endParaRPr lang="sv-SE" sz="5600" dirty="0"/>
          </a:p>
          <a:p>
            <a:pPr lvl="1">
              <a:lnSpc>
                <a:spcPct val="170000"/>
              </a:lnSpc>
            </a:pPr>
            <a:r>
              <a:rPr lang="sv-SE" sz="5600" dirty="0" err="1"/>
              <a:t>Howson</a:t>
            </a:r>
            <a:r>
              <a:rPr lang="sv-SE" sz="5600" dirty="0"/>
              <a:t>, C., et al. (2019)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Kronz</a:t>
            </a:r>
            <a:r>
              <a:rPr lang="sv-SE" sz="5600" dirty="0"/>
              <a:t>, A., et al. (2022)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Schlegel</a:t>
            </a:r>
            <a:r>
              <a:rPr lang="sv-SE" sz="5600" dirty="0"/>
              <a:t>, K., et al. (2023)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Schlegel</a:t>
            </a:r>
            <a:r>
              <a:rPr lang="sv-SE" sz="5600" dirty="0"/>
              <a:t>, K., et al. (2024)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endParaRPr lang="sv-SE" sz="4800" dirty="0"/>
          </a:p>
          <a:p>
            <a:pPr lvl="1"/>
            <a:endParaRPr lang="sv-SE" sz="6400" dirty="0"/>
          </a:p>
          <a:p>
            <a:pPr lvl="1"/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BB90CB-998C-4274-AB38-3B1B0ECF7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4"/>
    </mc:Choice>
    <mc:Fallback xmlns="">
      <p:transition spd="slow" advTm="2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445413"/>
            <a:ext cx="6850800" cy="596700"/>
          </a:xfrm>
        </p:spPr>
        <p:txBody>
          <a:bodyPr/>
          <a:lstStyle/>
          <a:p>
            <a:r>
              <a:rPr lang="sv-SE" sz="2400" dirty="0"/>
              <a:t>Trends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107904"/>
            <a:ext cx="8217994" cy="3684814"/>
          </a:xfrm>
        </p:spPr>
        <p:txBody>
          <a:bodyPr>
            <a:noAutofit/>
          </a:bodyPr>
          <a:lstStyle/>
          <a:p>
            <a:r>
              <a:rPr lang="sv-SE" sz="1600" b="1" dirty="0"/>
              <a:t>Major </a:t>
            </a:r>
            <a:r>
              <a:rPr lang="sv-SE" sz="1600" b="1" dirty="0" err="1"/>
              <a:t>cloud</a:t>
            </a:r>
            <a:r>
              <a:rPr lang="sv-SE" sz="1600" b="1" dirty="0"/>
              <a:t> ERP and CRM </a:t>
            </a:r>
            <a:r>
              <a:rPr lang="sv-SE" sz="1600" b="1" dirty="0" err="1"/>
              <a:t>providers</a:t>
            </a:r>
            <a:r>
              <a:rPr lang="sv-SE" sz="1600" b="1" dirty="0"/>
              <a:t> </a:t>
            </a:r>
            <a:r>
              <a:rPr lang="sv-SE" sz="1600" b="1" dirty="0" err="1"/>
              <a:t>also</a:t>
            </a:r>
            <a:r>
              <a:rPr lang="sv-SE" sz="1600" b="1" dirty="0"/>
              <a:t> </a:t>
            </a:r>
            <a:r>
              <a:rPr lang="sv-SE" sz="1600" b="1" dirty="0" err="1"/>
              <a:t>provide</a:t>
            </a:r>
            <a:r>
              <a:rPr lang="sv-SE" sz="1600" b="1" dirty="0"/>
              <a:t> ABI solutions. </a:t>
            </a:r>
            <a:r>
              <a:rPr lang="sv-SE" sz="1600" dirty="0" err="1"/>
              <a:t>There</a:t>
            </a:r>
            <a:r>
              <a:rPr lang="sv-SE" sz="1600" dirty="0"/>
              <a:t> is a risk </a:t>
            </a:r>
            <a:r>
              <a:rPr lang="sv-SE" sz="1600" dirty="0" err="1"/>
              <a:t>of</a:t>
            </a:r>
            <a:r>
              <a:rPr lang="sv-SE" sz="1600" dirty="0"/>
              <a:t> lock-in </a:t>
            </a:r>
            <a:r>
              <a:rPr lang="sv-SE" sz="1600" dirty="0" err="1"/>
              <a:t>using</a:t>
            </a:r>
            <a:r>
              <a:rPr lang="sv-SE" sz="1600" dirty="0"/>
              <a:t> </a:t>
            </a:r>
            <a:r>
              <a:rPr lang="sv-SE" sz="1600" dirty="0" err="1"/>
              <a:t>these</a:t>
            </a:r>
            <a:r>
              <a:rPr lang="sv-SE" sz="1600" dirty="0"/>
              <a:t> </a:t>
            </a:r>
            <a:r>
              <a:rPr lang="sv-SE" sz="1600" dirty="0" err="1"/>
              <a:t>cloud</a:t>
            </a:r>
            <a:r>
              <a:rPr lang="sv-SE" sz="1600" dirty="0"/>
              <a:t> solutions. </a:t>
            </a:r>
            <a:r>
              <a:rPr lang="sv-SE" sz="1600" dirty="0" err="1"/>
              <a:t>However</a:t>
            </a:r>
            <a:r>
              <a:rPr lang="sv-SE" sz="1600" dirty="0"/>
              <a:t>, </a:t>
            </a:r>
            <a:r>
              <a:rPr lang="sv-SE" sz="1600" dirty="0" err="1"/>
              <a:t>several</a:t>
            </a:r>
            <a:r>
              <a:rPr lang="sv-SE" sz="1600" dirty="0"/>
              <a:t> </a:t>
            </a:r>
            <a:r>
              <a:rPr lang="sv-SE" sz="1600" dirty="0" err="1"/>
              <a:t>cloud</a:t>
            </a:r>
            <a:r>
              <a:rPr lang="sv-SE" sz="1600" dirty="0"/>
              <a:t> service </a:t>
            </a:r>
            <a:r>
              <a:rPr lang="sv-SE" sz="1600" dirty="0" err="1"/>
              <a:t>providers</a:t>
            </a:r>
            <a:r>
              <a:rPr lang="sv-SE" sz="1600" dirty="0"/>
              <a:t> </a:t>
            </a:r>
            <a:r>
              <a:rPr lang="sv-SE" sz="1600" dirty="0" err="1"/>
              <a:t>have</a:t>
            </a:r>
            <a:r>
              <a:rPr lang="sv-SE" sz="1600" dirty="0"/>
              <a:t> </a:t>
            </a:r>
            <a:r>
              <a:rPr lang="sv-SE" sz="1600" dirty="0" err="1"/>
              <a:t>open</a:t>
            </a:r>
            <a:r>
              <a:rPr lang="sv-SE" sz="1600" dirty="0"/>
              <a:t> </a:t>
            </a:r>
            <a:r>
              <a:rPr lang="sv-SE" sz="1600" dirty="0" err="1"/>
              <a:t>up</a:t>
            </a:r>
            <a:r>
              <a:rPr lang="sv-SE" sz="1600" dirty="0"/>
              <a:t> </a:t>
            </a:r>
            <a:r>
              <a:rPr lang="sv-SE" sz="1600" dirty="0" err="1"/>
              <a:t>their</a:t>
            </a:r>
            <a:r>
              <a:rPr lang="sv-SE" sz="1600" dirty="0"/>
              <a:t> software stacks so </a:t>
            </a:r>
            <a:r>
              <a:rPr lang="sv-SE" sz="1600" dirty="0" err="1"/>
              <a:t>that</a:t>
            </a:r>
            <a:r>
              <a:rPr lang="sv-SE" sz="1600" dirty="0"/>
              <a:t> </a:t>
            </a:r>
            <a:r>
              <a:rPr lang="sv-SE" sz="1600" dirty="0" err="1"/>
              <a:t>customer</a:t>
            </a:r>
            <a:r>
              <a:rPr lang="sv-SE" sz="1600" dirty="0"/>
              <a:t> </a:t>
            </a:r>
            <a:r>
              <a:rPr lang="sv-SE" sz="1600" dirty="0" err="1"/>
              <a:t>organizations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</a:t>
            </a:r>
            <a:r>
              <a:rPr lang="sv-SE" sz="1600" dirty="0" err="1"/>
              <a:t>run</a:t>
            </a:r>
            <a:r>
              <a:rPr lang="sv-SE" sz="1600" dirty="0"/>
              <a:t> </a:t>
            </a:r>
            <a:r>
              <a:rPr lang="sv-SE" sz="1600" dirty="0" err="1"/>
              <a:t>applications</a:t>
            </a:r>
            <a:r>
              <a:rPr lang="sv-SE" sz="1600" dirty="0"/>
              <a:t> </a:t>
            </a:r>
            <a:r>
              <a:rPr lang="sv-SE" sz="1600" dirty="0" err="1"/>
              <a:t>across</a:t>
            </a:r>
            <a:r>
              <a:rPr lang="sv-SE" sz="1600" dirty="0"/>
              <a:t> </a:t>
            </a:r>
            <a:r>
              <a:rPr lang="sv-SE" sz="1600" dirty="0" err="1"/>
              <a:t>multiple</a:t>
            </a:r>
            <a:r>
              <a:rPr lang="sv-SE" sz="1600" dirty="0"/>
              <a:t> </a:t>
            </a:r>
            <a:r>
              <a:rPr lang="sv-SE" sz="1600" dirty="0" err="1"/>
              <a:t>cloud</a:t>
            </a:r>
            <a:r>
              <a:rPr lang="sv-SE" sz="1600" dirty="0"/>
              <a:t> </a:t>
            </a:r>
            <a:r>
              <a:rPr lang="sv-SE" sz="1600" dirty="0" err="1"/>
              <a:t>offerings</a:t>
            </a:r>
            <a:r>
              <a:rPr lang="sv-SE" sz="1600" dirty="0"/>
              <a:t> (</a:t>
            </a:r>
            <a:r>
              <a:rPr lang="sv-SE" sz="1600" dirty="0" err="1"/>
              <a:t>multicloud</a:t>
            </a:r>
            <a:r>
              <a:rPr lang="sv-SE" sz="1600" dirty="0"/>
              <a:t>): 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sv-SE" sz="1000" dirty="0"/>
              <a:t>Microsoft – Offers Power BI as part </a:t>
            </a:r>
            <a:r>
              <a:rPr lang="sv-SE" sz="1000" dirty="0" err="1"/>
              <a:t>of</a:t>
            </a:r>
            <a:r>
              <a:rPr lang="sv-SE" sz="1000" dirty="0"/>
              <a:t> </a:t>
            </a:r>
            <a:r>
              <a:rPr lang="sv-SE" sz="1000" dirty="0" err="1"/>
              <a:t>its</a:t>
            </a:r>
            <a:r>
              <a:rPr lang="sv-SE" sz="1000" dirty="0"/>
              <a:t> </a:t>
            </a:r>
            <a:r>
              <a:rPr lang="sv-SE" sz="1000" dirty="0" err="1"/>
              <a:t>ecosystem</a:t>
            </a:r>
            <a:r>
              <a:rPr lang="sv-SE" sz="1000" dirty="0"/>
              <a:t>, </a:t>
            </a:r>
            <a:r>
              <a:rPr lang="sv-SE" sz="1000" dirty="0" err="1"/>
              <a:t>alongside</a:t>
            </a:r>
            <a:r>
              <a:rPr lang="sv-SE" sz="1000" dirty="0"/>
              <a:t> ERP (Dynamics 365) and CRM solutions.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sv-SE" sz="1000" dirty="0" err="1"/>
              <a:t>Salesforce</a:t>
            </a:r>
            <a:r>
              <a:rPr lang="sv-SE" sz="1000" dirty="0"/>
              <a:t> – </a:t>
            </a:r>
            <a:r>
              <a:rPr lang="sv-SE" sz="1000" dirty="0" err="1"/>
              <a:t>Provides</a:t>
            </a:r>
            <a:r>
              <a:rPr lang="sv-SE" sz="1000" dirty="0"/>
              <a:t> </a:t>
            </a:r>
            <a:r>
              <a:rPr lang="sv-SE" sz="1000" dirty="0" err="1"/>
              <a:t>Tableau</a:t>
            </a:r>
            <a:r>
              <a:rPr lang="sv-SE" sz="1000" dirty="0"/>
              <a:t> for </a:t>
            </a:r>
            <a:r>
              <a:rPr lang="sv-SE" sz="1000" dirty="0" err="1"/>
              <a:t>analytics</a:t>
            </a:r>
            <a:r>
              <a:rPr lang="sv-SE" sz="1000" dirty="0"/>
              <a:t> </a:t>
            </a:r>
            <a:r>
              <a:rPr lang="sv-SE" sz="1000" dirty="0" err="1"/>
              <a:t>along</a:t>
            </a:r>
            <a:r>
              <a:rPr lang="sv-SE" sz="1000" dirty="0"/>
              <a:t> </a:t>
            </a:r>
            <a:r>
              <a:rPr lang="sv-SE" sz="1000" dirty="0" err="1"/>
              <a:t>with</a:t>
            </a:r>
            <a:r>
              <a:rPr lang="sv-SE" sz="1000" dirty="0"/>
              <a:t> </a:t>
            </a:r>
            <a:r>
              <a:rPr lang="sv-SE" sz="1000" dirty="0" err="1"/>
              <a:t>its</a:t>
            </a:r>
            <a:r>
              <a:rPr lang="sv-SE" sz="1000" dirty="0"/>
              <a:t> CRM solutions.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sv-SE" sz="1000" dirty="0"/>
              <a:t>Oracle – Offers Oracle </a:t>
            </a:r>
            <a:r>
              <a:rPr lang="sv-SE" sz="1000" dirty="0" err="1"/>
              <a:t>Analytics</a:t>
            </a:r>
            <a:r>
              <a:rPr lang="sv-SE" sz="1000" dirty="0"/>
              <a:t> Cloud, </a:t>
            </a:r>
            <a:r>
              <a:rPr lang="sv-SE" sz="1000" dirty="0" err="1"/>
              <a:t>integrated</a:t>
            </a:r>
            <a:r>
              <a:rPr lang="sv-SE" sz="1000" dirty="0"/>
              <a:t> </a:t>
            </a:r>
            <a:r>
              <a:rPr lang="sv-SE" sz="1000" dirty="0" err="1"/>
              <a:t>with</a:t>
            </a:r>
            <a:r>
              <a:rPr lang="sv-SE" sz="1000" dirty="0"/>
              <a:t> Oracle ERP and CRM systems.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sv-SE" sz="1000" dirty="0"/>
              <a:t>SAP – </a:t>
            </a:r>
            <a:r>
              <a:rPr lang="sv-SE" sz="1000" dirty="0" err="1"/>
              <a:t>Provides</a:t>
            </a:r>
            <a:r>
              <a:rPr lang="sv-SE" sz="1000" dirty="0"/>
              <a:t> SAP </a:t>
            </a:r>
            <a:r>
              <a:rPr lang="sv-SE" sz="1000" dirty="0" err="1"/>
              <a:t>Analytics</a:t>
            </a:r>
            <a:r>
              <a:rPr lang="sv-SE" sz="1000" dirty="0"/>
              <a:t> Cloud, </a:t>
            </a:r>
            <a:r>
              <a:rPr lang="sv-SE" sz="1000" dirty="0" err="1"/>
              <a:t>which</a:t>
            </a:r>
            <a:r>
              <a:rPr lang="sv-SE" sz="1000" dirty="0"/>
              <a:t> </a:t>
            </a:r>
            <a:r>
              <a:rPr lang="sv-SE" sz="1000" dirty="0" err="1"/>
              <a:t>integrates</a:t>
            </a:r>
            <a:r>
              <a:rPr lang="sv-SE" sz="1000" dirty="0"/>
              <a:t> </a:t>
            </a:r>
            <a:r>
              <a:rPr lang="sv-SE" sz="1000" dirty="0" err="1"/>
              <a:t>with</a:t>
            </a:r>
            <a:r>
              <a:rPr lang="sv-SE" sz="1000" dirty="0"/>
              <a:t> </a:t>
            </a:r>
            <a:r>
              <a:rPr lang="sv-SE" sz="1000" dirty="0" err="1"/>
              <a:t>SAP's</a:t>
            </a:r>
            <a:r>
              <a:rPr lang="sv-SE" sz="1000" dirty="0"/>
              <a:t> ERP and CRM </a:t>
            </a:r>
            <a:r>
              <a:rPr lang="sv-SE" sz="1000" dirty="0" err="1"/>
              <a:t>products</a:t>
            </a:r>
            <a:r>
              <a:rPr lang="sv-SE" sz="1000" dirty="0"/>
              <a:t>.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sv-SE" sz="1000" dirty="0"/>
              <a:t>Google (</a:t>
            </a:r>
            <a:r>
              <a:rPr lang="sv-SE" sz="1000" dirty="0" err="1"/>
              <a:t>Looker</a:t>
            </a:r>
            <a:r>
              <a:rPr lang="sv-SE" sz="1000" dirty="0"/>
              <a:t>) – </a:t>
            </a:r>
            <a:r>
              <a:rPr lang="sv-SE" sz="1000" dirty="0" err="1"/>
              <a:t>Integrates</a:t>
            </a:r>
            <a:r>
              <a:rPr lang="sv-SE" sz="1000" dirty="0"/>
              <a:t> </a:t>
            </a:r>
            <a:r>
              <a:rPr lang="sv-SE" sz="1000" dirty="0" err="1"/>
              <a:t>with</a:t>
            </a:r>
            <a:r>
              <a:rPr lang="sv-SE" sz="1000" dirty="0"/>
              <a:t> Google Cloud Services, </a:t>
            </a:r>
            <a:r>
              <a:rPr lang="sv-SE" sz="1000" dirty="0" err="1"/>
              <a:t>including</a:t>
            </a:r>
            <a:r>
              <a:rPr lang="sv-SE" sz="1000" dirty="0"/>
              <a:t> data </a:t>
            </a:r>
            <a:r>
              <a:rPr lang="sv-SE" sz="1000" dirty="0" err="1"/>
              <a:t>warehousing</a:t>
            </a:r>
            <a:r>
              <a:rPr lang="sv-SE" sz="1000" dirty="0"/>
              <a:t> and business </a:t>
            </a:r>
            <a:r>
              <a:rPr lang="sv-SE" sz="1000" dirty="0" err="1"/>
              <a:t>applications</a:t>
            </a:r>
            <a:r>
              <a:rPr lang="sv-SE" sz="1000" dirty="0"/>
              <a:t>.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sv-SE" sz="1000" dirty="0"/>
              <a:t>Amazon Web Services (AWS </a:t>
            </a:r>
            <a:r>
              <a:rPr lang="sv-SE" sz="1000" dirty="0" err="1"/>
              <a:t>QuickSight</a:t>
            </a:r>
            <a:r>
              <a:rPr lang="sv-SE" sz="1000" dirty="0"/>
              <a:t>) – Offers </a:t>
            </a:r>
            <a:r>
              <a:rPr lang="sv-SE" sz="1000" dirty="0" err="1"/>
              <a:t>cloud-based</a:t>
            </a:r>
            <a:r>
              <a:rPr lang="sv-SE" sz="1000" dirty="0"/>
              <a:t> BI solutions </a:t>
            </a:r>
            <a:r>
              <a:rPr lang="sv-SE" sz="1000" dirty="0" err="1"/>
              <a:t>that</a:t>
            </a:r>
            <a:r>
              <a:rPr lang="sv-SE" sz="1000" dirty="0"/>
              <a:t> </a:t>
            </a:r>
            <a:r>
              <a:rPr lang="sv-SE" sz="1000" dirty="0" err="1"/>
              <a:t>integrate</a:t>
            </a:r>
            <a:r>
              <a:rPr lang="sv-SE" sz="1000" dirty="0"/>
              <a:t> </a:t>
            </a:r>
            <a:r>
              <a:rPr lang="sv-SE" sz="1000" dirty="0" err="1"/>
              <a:t>with</a:t>
            </a:r>
            <a:r>
              <a:rPr lang="sv-SE" sz="1000" dirty="0"/>
              <a:t> AWS services.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B1FC6-6323-4122-9C59-84E8A37CF0A4}"/>
              </a:ext>
            </a:extLst>
          </p:cNvPr>
          <p:cNvSpPr txBox="1"/>
          <p:nvPr/>
        </p:nvSpPr>
        <p:spPr>
          <a:xfrm>
            <a:off x="6634810" y="4774168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A77E2F0-6BCC-4576-89C0-53B95E0CF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64"/>
    </mc:Choice>
    <mc:Fallback xmlns="">
      <p:transition spd="slow" advTm="5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25AB-6158-4597-91B5-A01D4517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78" y="496755"/>
            <a:ext cx="6850800" cy="596700"/>
          </a:xfrm>
        </p:spPr>
        <p:txBody>
          <a:bodyPr/>
          <a:lstStyle/>
          <a:p>
            <a:r>
              <a:rPr lang="sv-SE" dirty="0" err="1"/>
              <a:t>Leaders</a:t>
            </a:r>
            <a:endParaRPr lang="sv-SE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E6BFAF-EE17-4511-9012-666B1A8BB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942859"/>
              </p:ext>
            </p:extLst>
          </p:nvPr>
        </p:nvGraphicFramePr>
        <p:xfrm>
          <a:off x="406268" y="1093455"/>
          <a:ext cx="7949817" cy="3928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531">
                  <a:extLst>
                    <a:ext uri="{9D8B030D-6E8A-4147-A177-3AD203B41FA5}">
                      <a16:colId xmlns:a16="http://schemas.microsoft.com/office/drawing/2014/main" val="151778389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75285243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721210952"/>
                    </a:ext>
                  </a:extLst>
                </a:gridCol>
                <a:gridCol w="3269126">
                  <a:extLst>
                    <a:ext uri="{9D8B030D-6E8A-4147-A177-3AD203B41FA5}">
                      <a16:colId xmlns:a16="http://schemas.microsoft.com/office/drawing/2014/main" val="2050008927"/>
                    </a:ext>
                  </a:extLst>
                </a:gridCol>
              </a:tblGrid>
              <a:tr h="436518">
                <a:tc>
                  <a:txBody>
                    <a:bodyPr/>
                    <a:lstStyle/>
                    <a:p>
                      <a:r>
                        <a:rPr lang="sv-SE" sz="1200" dirty="0" err="1"/>
                        <a:t>Vendor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Main 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Strengths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Weaknesses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872786"/>
                  </a:ext>
                </a:extLst>
              </a:tr>
              <a:tr h="645807">
                <a:tc>
                  <a:txBody>
                    <a:bodyPr/>
                    <a:lstStyle/>
                    <a:p>
                      <a:r>
                        <a:rPr lang="sv-SE" sz="1200" dirty="0"/>
                        <a:t>Microsoft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Power 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Massive market </a:t>
                      </a:r>
                      <a:r>
                        <a:rPr lang="sv-SE" sz="1200" dirty="0" err="1"/>
                        <a:t>reach</a:t>
                      </a:r>
                      <a:r>
                        <a:rPr lang="sv-SE" sz="1200" dirty="0"/>
                        <a:t>, integration </a:t>
                      </a:r>
                      <a:r>
                        <a:rPr lang="sv-SE" sz="1200" dirty="0" err="1"/>
                        <a:t>with</a:t>
                      </a:r>
                      <a:r>
                        <a:rPr lang="sv-SE" sz="1200" dirty="0"/>
                        <a:t> MS 365, </a:t>
                      </a:r>
                      <a:r>
                        <a:rPr lang="sv-SE" sz="1200" dirty="0" err="1"/>
                        <a:t>Azure</a:t>
                      </a:r>
                      <a:r>
                        <a:rPr lang="sv-SE" sz="1200" dirty="0"/>
                        <a:t> and Teams, </a:t>
                      </a:r>
                      <a:r>
                        <a:rPr lang="sv-SE" sz="1200" dirty="0" err="1"/>
                        <a:t>cloud</a:t>
                      </a:r>
                      <a:r>
                        <a:rPr lang="sv-SE" sz="1200" dirty="0"/>
                        <a:t> and </a:t>
                      </a:r>
                      <a:r>
                        <a:rPr lang="sv-SE" sz="1200" dirty="0" err="1"/>
                        <a:t>application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ecosystem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Copilot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pricing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Governance challenges </a:t>
                      </a:r>
                      <a:r>
                        <a:rPr lang="en-US" sz="1200" dirty="0"/>
                        <a:t>(difficulties in managing and securing content across a large organization due to decentralized deployment), </a:t>
                      </a:r>
                      <a:r>
                        <a:rPr lang="sv-SE" sz="1200" dirty="0" err="1"/>
                        <a:t>Azure-only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271366"/>
                  </a:ext>
                </a:extLst>
              </a:tr>
              <a:tr h="436518">
                <a:tc>
                  <a:txBody>
                    <a:bodyPr/>
                    <a:lstStyle/>
                    <a:p>
                      <a:r>
                        <a:rPr lang="sv-SE" sz="1200" dirty="0" err="1"/>
                        <a:t>Salesforce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Tableau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Visual </a:t>
                      </a:r>
                      <a:r>
                        <a:rPr lang="sv-SE" sz="1200" dirty="0" err="1"/>
                        <a:t>exploration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dedicated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leadership</a:t>
                      </a:r>
                      <a:r>
                        <a:rPr lang="sv-SE" sz="1200" dirty="0"/>
                        <a:t>, strong </a:t>
                      </a:r>
                      <a:r>
                        <a:rPr lang="sv-SE" sz="1200" dirty="0" err="1"/>
                        <a:t>growth</a:t>
                      </a:r>
                      <a:r>
                        <a:rPr lang="sv-SE" sz="1200" dirty="0"/>
                        <a:t> rate and </a:t>
                      </a:r>
                      <a:r>
                        <a:rPr lang="sv-SE" sz="1200" dirty="0" err="1"/>
                        <a:t>large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user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base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Complex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pricing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complex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product</a:t>
                      </a:r>
                      <a:r>
                        <a:rPr lang="sv-SE" sz="1200" dirty="0"/>
                        <a:t> portfolio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1624"/>
                  </a:ext>
                </a:extLst>
              </a:tr>
              <a:tr h="436518">
                <a:tc>
                  <a:txBody>
                    <a:bodyPr/>
                    <a:lstStyle/>
                    <a:p>
                      <a:r>
                        <a:rPr lang="sv-SE" sz="1200" dirty="0" err="1"/>
                        <a:t>Qlik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Qlik</a:t>
                      </a:r>
                      <a:r>
                        <a:rPr lang="sv-SE" sz="1200" dirty="0"/>
                        <a:t> Cloud </a:t>
                      </a:r>
                      <a:r>
                        <a:rPr lang="sv-SE" sz="1200" dirty="0" err="1"/>
                        <a:t>Analytics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End-to-end </a:t>
                      </a:r>
                      <a:r>
                        <a:rPr lang="sv-SE" sz="1200" dirty="0" err="1"/>
                        <a:t>analytics</a:t>
                      </a:r>
                      <a:r>
                        <a:rPr lang="sv-SE" sz="1200" dirty="0"/>
                        <a:t>, AI </a:t>
                      </a:r>
                      <a:r>
                        <a:rPr lang="sv-SE" sz="1200" dirty="0" err="1"/>
                        <a:t>investments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cloud</a:t>
                      </a:r>
                      <a:r>
                        <a:rPr lang="sv-SE" sz="1200" dirty="0"/>
                        <a:t>- and </a:t>
                      </a:r>
                      <a:r>
                        <a:rPr lang="sv-SE" sz="1200" dirty="0" err="1"/>
                        <a:t>application</a:t>
                      </a:r>
                      <a:r>
                        <a:rPr lang="sv-SE" sz="1200" dirty="0"/>
                        <a:t>- </a:t>
                      </a:r>
                      <a:r>
                        <a:rPr lang="sv-SE" sz="1200" dirty="0" err="1"/>
                        <a:t>agnostic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Lack </a:t>
                      </a:r>
                      <a:r>
                        <a:rPr lang="sv-SE" sz="1200" dirty="0" err="1"/>
                        <a:t>of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own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cloud</a:t>
                      </a:r>
                      <a:r>
                        <a:rPr lang="sv-SE" sz="1200" dirty="0"/>
                        <a:t> or </a:t>
                      </a:r>
                      <a:r>
                        <a:rPr lang="sv-SE" sz="1200" dirty="0" err="1"/>
                        <a:t>application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ecosystem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declining</a:t>
                      </a:r>
                      <a:r>
                        <a:rPr lang="sv-SE" sz="1200" dirty="0"/>
                        <a:t> market </a:t>
                      </a:r>
                      <a:r>
                        <a:rPr lang="sv-SE" sz="1200" dirty="0" err="1"/>
                        <a:t>momentum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95364"/>
                  </a:ext>
                </a:extLst>
              </a:tr>
              <a:tr h="825198">
                <a:tc>
                  <a:txBody>
                    <a:bodyPr/>
                    <a:lstStyle/>
                    <a:p>
                      <a:r>
                        <a:rPr lang="sv-SE" sz="1200" dirty="0"/>
                        <a:t>Google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Looker</a:t>
                      </a:r>
                      <a:endParaRPr lang="sv-S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Market momentum, strong composability (provide flexible integration), </a:t>
                      </a:r>
                      <a:r>
                        <a:rPr lang="en-US" sz="1200" b="0" dirty="0" err="1"/>
                        <a:t>multicloud</a:t>
                      </a:r>
                      <a:r>
                        <a:rPr lang="en-US" sz="1200" b="0" dirty="0"/>
                        <a:t>-architecture (can </a:t>
                      </a:r>
                      <a:r>
                        <a:rPr lang="sv-SE" sz="1200" b="0" dirty="0"/>
                        <a:t>make </a:t>
                      </a:r>
                      <a:r>
                        <a:rPr lang="sv-SE" sz="1200" b="0" dirty="0" err="1"/>
                        <a:t>use</a:t>
                      </a:r>
                      <a:r>
                        <a:rPr lang="sv-SE" sz="1200" b="0" dirty="0"/>
                        <a:t> </a:t>
                      </a:r>
                      <a:r>
                        <a:rPr lang="sv-SE" sz="1200" b="0" dirty="0" err="1"/>
                        <a:t>of</a:t>
                      </a:r>
                      <a:r>
                        <a:rPr lang="sv-SE" sz="1200" b="0" dirty="0"/>
                        <a:t> </a:t>
                      </a:r>
                      <a:r>
                        <a:rPr lang="sv-SE" sz="1200" dirty="0" err="1"/>
                        <a:t>multiple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cloud</a:t>
                      </a:r>
                      <a:r>
                        <a:rPr lang="sv-SE" sz="1200" dirty="0"/>
                        <a:t> system)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Limited augmented analytic market penetration (e.g., limited automated insights and data storytelling), weak visual </a:t>
                      </a:r>
                      <a:r>
                        <a:rPr lang="en-US" sz="1200" b="0" dirty="0"/>
                        <a:t>data preparation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670851"/>
                  </a:ext>
                </a:extLst>
              </a:tr>
              <a:tr h="436518">
                <a:tc>
                  <a:txBody>
                    <a:bodyPr/>
                    <a:lstStyle/>
                    <a:p>
                      <a:r>
                        <a:rPr lang="sv-SE" sz="1200" dirty="0"/>
                        <a:t>Oracle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Oracle </a:t>
                      </a:r>
                      <a:r>
                        <a:rPr lang="sv-SE" sz="1200" dirty="0" err="1"/>
                        <a:t>Analytics</a:t>
                      </a:r>
                      <a:r>
                        <a:rPr lang="sv-SE" sz="1200" dirty="0"/>
                        <a:t> Cloud (OAC)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Enterprise </a:t>
                      </a:r>
                      <a:r>
                        <a:rPr lang="sv-SE" sz="1200" dirty="0" err="1"/>
                        <a:t>cloud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ecosystem</a:t>
                      </a:r>
                      <a:r>
                        <a:rPr lang="sv-SE" sz="1200" dirty="0"/>
                        <a:t>, data management, integration </a:t>
                      </a:r>
                      <a:r>
                        <a:rPr lang="sv-SE" sz="1200" dirty="0" err="1"/>
                        <a:t>capabilities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Limited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value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of</a:t>
                      </a:r>
                      <a:r>
                        <a:rPr lang="sv-SE" sz="1200" dirty="0"/>
                        <a:t> OAC as an independent </a:t>
                      </a:r>
                      <a:r>
                        <a:rPr lang="sv-SE" sz="1200" dirty="0" err="1"/>
                        <a:t>offering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outside</a:t>
                      </a:r>
                      <a:r>
                        <a:rPr lang="sv-SE" sz="1200" dirty="0"/>
                        <a:t> the Oracle </a:t>
                      </a:r>
                      <a:r>
                        <a:rPr lang="sv-SE" sz="1200" dirty="0" err="1"/>
                        <a:t>ecosystem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expensive</a:t>
                      </a:r>
                      <a:r>
                        <a:rPr lang="sv-SE" sz="1200" dirty="0"/>
                        <a:t> and </a:t>
                      </a:r>
                      <a:r>
                        <a:rPr lang="sv-SE" sz="1200" dirty="0" err="1"/>
                        <a:t>difficult</a:t>
                      </a:r>
                      <a:r>
                        <a:rPr lang="sv-SE" sz="1200" dirty="0"/>
                        <a:t> to </a:t>
                      </a:r>
                      <a:r>
                        <a:rPr lang="sv-SE" sz="1200" dirty="0" err="1"/>
                        <a:t>use</a:t>
                      </a:r>
                      <a:r>
                        <a:rPr lang="sv-SE" sz="1200" dirty="0"/>
                        <a:t> for SMEs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827482"/>
                  </a:ext>
                </a:extLst>
              </a:tr>
              <a:tr h="466416">
                <a:tc>
                  <a:txBody>
                    <a:bodyPr/>
                    <a:lstStyle/>
                    <a:p>
                      <a:r>
                        <a:rPr lang="sv-SE" sz="1200" dirty="0" err="1"/>
                        <a:t>Thought</a:t>
                      </a:r>
                      <a:r>
                        <a:rPr lang="sv-SE" sz="1200" dirty="0"/>
                        <a:t>-Spot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Thought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-Spot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Analytics</a:t>
                      </a:r>
                      <a:endParaRPr lang="sv-S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AI-driven </a:t>
                      </a:r>
                      <a:r>
                        <a:rPr lang="sv-SE" sz="1200" dirty="0" err="1"/>
                        <a:t>insights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augmented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analytics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composability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provide</a:t>
                      </a:r>
                      <a:r>
                        <a:rPr lang="sv-SE" sz="1200" dirty="0"/>
                        <a:t> NLQ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Lack </a:t>
                      </a:r>
                      <a:r>
                        <a:rPr lang="sv-SE" sz="1200" dirty="0" err="1"/>
                        <a:t>of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own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cloud</a:t>
                      </a:r>
                      <a:r>
                        <a:rPr lang="sv-SE" sz="1200" dirty="0"/>
                        <a:t> or </a:t>
                      </a:r>
                      <a:r>
                        <a:rPr lang="sv-SE" sz="1200" dirty="0" err="1"/>
                        <a:t>application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ecosystem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246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29C1B6-7179-47EE-AC7F-4F6801FA0689}"/>
              </a:ext>
            </a:extLst>
          </p:cNvPr>
          <p:cNvSpPr txBox="1"/>
          <p:nvPr/>
        </p:nvSpPr>
        <p:spPr>
          <a:xfrm rot="16200000">
            <a:off x="7730131" y="3660311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CD6683-4FD6-4AEC-9CEE-D116ADD4B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2"/>
    </mc:Choice>
    <mc:Fallback xmlns="">
      <p:transition spd="slow" advTm="3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25AB-6158-4597-91B5-A01D4517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02" y="654220"/>
            <a:ext cx="6850800" cy="596700"/>
          </a:xfrm>
        </p:spPr>
        <p:txBody>
          <a:bodyPr/>
          <a:lstStyle/>
          <a:p>
            <a:r>
              <a:rPr lang="sv-SE" dirty="0" err="1"/>
              <a:t>Visionaries</a:t>
            </a:r>
            <a:endParaRPr lang="sv-SE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E6BFAF-EE17-4511-9012-666B1A8BB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956472"/>
              </p:ext>
            </p:extLst>
          </p:nvPr>
        </p:nvGraphicFramePr>
        <p:xfrm>
          <a:off x="439825" y="1325097"/>
          <a:ext cx="8123236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31">
                  <a:extLst>
                    <a:ext uri="{9D8B030D-6E8A-4147-A177-3AD203B41FA5}">
                      <a16:colId xmlns:a16="http://schemas.microsoft.com/office/drawing/2014/main" val="151778389"/>
                    </a:ext>
                  </a:extLst>
                </a:gridCol>
                <a:gridCol w="1158766">
                  <a:extLst>
                    <a:ext uri="{9D8B030D-6E8A-4147-A177-3AD203B41FA5}">
                      <a16:colId xmlns:a16="http://schemas.microsoft.com/office/drawing/2014/main" val="752852435"/>
                    </a:ext>
                  </a:extLst>
                </a:gridCol>
                <a:gridCol w="2790496">
                  <a:extLst>
                    <a:ext uri="{9D8B030D-6E8A-4147-A177-3AD203B41FA5}">
                      <a16:colId xmlns:a16="http://schemas.microsoft.com/office/drawing/2014/main" val="3721210952"/>
                    </a:ext>
                  </a:extLst>
                </a:gridCol>
                <a:gridCol w="3271343">
                  <a:extLst>
                    <a:ext uri="{9D8B030D-6E8A-4147-A177-3AD203B41FA5}">
                      <a16:colId xmlns:a16="http://schemas.microsoft.com/office/drawing/2014/main" val="2050008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dirty="0" err="1"/>
                        <a:t>Vendor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Main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Strengths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Weaknesses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872786"/>
                  </a:ext>
                </a:extLst>
              </a:tr>
              <a:tr h="380266">
                <a:tc>
                  <a:txBody>
                    <a:bodyPr/>
                    <a:lstStyle/>
                    <a:p>
                      <a:r>
                        <a:rPr lang="sv-SE" sz="1200" dirty="0"/>
                        <a:t>SAP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SAP </a:t>
                      </a:r>
                      <a:r>
                        <a:rPr lang="sv-SE" sz="1200" dirty="0" err="1"/>
                        <a:t>Analytics</a:t>
                      </a:r>
                      <a:r>
                        <a:rPr lang="sv-SE" sz="1200" dirty="0"/>
                        <a:t>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End-to-end </a:t>
                      </a:r>
                      <a:r>
                        <a:rPr lang="sv-SE" sz="1200" dirty="0" err="1"/>
                        <a:t>processes</a:t>
                      </a:r>
                      <a:r>
                        <a:rPr lang="sv-SE" sz="1200" dirty="0"/>
                        <a:t>, integration </a:t>
                      </a:r>
                      <a:r>
                        <a:rPr lang="sv-SE" sz="1200" dirty="0" err="1"/>
                        <a:t>with</a:t>
                      </a:r>
                      <a:r>
                        <a:rPr lang="sv-SE" sz="1200" dirty="0"/>
                        <a:t> SAP </a:t>
                      </a:r>
                      <a:r>
                        <a:rPr lang="sv-SE" sz="1200" dirty="0" err="1"/>
                        <a:t>ecosystem</a:t>
                      </a:r>
                      <a:r>
                        <a:rPr lang="sv-SE" sz="1200" dirty="0"/>
                        <a:t>, decision-</a:t>
                      </a:r>
                      <a:r>
                        <a:rPr lang="sv-SE" sz="1200" dirty="0" err="1"/>
                        <a:t>centric</a:t>
                      </a:r>
                      <a:r>
                        <a:rPr lang="sv-SE" sz="1200" dirty="0"/>
                        <a:t>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Cloud-</a:t>
                      </a:r>
                      <a:r>
                        <a:rPr lang="sv-SE" sz="1200" dirty="0" err="1"/>
                        <a:t>only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limited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use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outside</a:t>
                      </a:r>
                      <a:r>
                        <a:rPr lang="sv-SE" sz="1200" dirty="0"/>
                        <a:t> SAP, </a:t>
                      </a:r>
                      <a:r>
                        <a:rPr lang="sv-SE" sz="1200" dirty="0" err="1"/>
                        <a:t>avarage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product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capabilities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271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/>
                        <a:t>Pyramid </a:t>
                      </a:r>
                      <a:r>
                        <a:rPr lang="sv-SE" sz="1200" dirty="0" err="1"/>
                        <a:t>Analytics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Decision </a:t>
                      </a:r>
                      <a:r>
                        <a:rPr lang="sv-SE" sz="1200" dirty="0" err="1"/>
                        <a:t>Intelligence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Strong </a:t>
                      </a:r>
                      <a:r>
                        <a:rPr lang="en-US" sz="1200" b="0" dirty="0"/>
                        <a:t>data prep (</a:t>
                      </a:r>
                      <a:r>
                        <a:rPr lang="en-US" sz="1200" dirty="0"/>
                        <a:t>advanced capabilities to clean and transform data), deployment agnostic, generative AI chatbot, NLQ interface for text and speech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Market </a:t>
                      </a:r>
                      <a:r>
                        <a:rPr lang="sv-SE" sz="1200" dirty="0" err="1"/>
                        <a:t>awareness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limited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user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community</a:t>
                      </a:r>
                      <a:r>
                        <a:rPr lang="sv-SE" sz="1200" dirty="0"/>
                        <a:t> and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/>
                        <a:t>IBM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Cognos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Analytics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Strong </a:t>
                      </a:r>
                      <a:r>
                        <a:rPr lang="sv-SE" sz="1200" dirty="0" err="1"/>
                        <a:t>reporting</a:t>
                      </a:r>
                      <a:r>
                        <a:rPr lang="sv-SE" sz="1200" dirty="0"/>
                        <a:t>, decision </a:t>
                      </a:r>
                      <a:r>
                        <a:rPr lang="sv-SE" sz="1200" dirty="0" err="1"/>
                        <a:t>analysis</a:t>
                      </a:r>
                      <a:r>
                        <a:rPr lang="sv-SE" sz="1200" dirty="0"/>
                        <a:t> vision for </a:t>
                      </a:r>
                      <a:r>
                        <a:rPr lang="sv-SE" sz="1200" dirty="0" err="1"/>
                        <a:t>predictive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analytics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IBM </a:t>
                      </a:r>
                      <a:r>
                        <a:rPr lang="sv-SE" sz="1200" dirty="0" err="1"/>
                        <a:t>cloud</a:t>
                      </a:r>
                      <a:r>
                        <a:rPr lang="sv-SE" sz="1200" dirty="0"/>
                        <a:t> limitations, </a:t>
                      </a:r>
                      <a:r>
                        <a:rPr lang="sv-SE" sz="1200" dirty="0" err="1"/>
                        <a:t>limited</a:t>
                      </a:r>
                      <a:r>
                        <a:rPr lang="sv-SE" sz="1200" dirty="0"/>
                        <a:t> data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9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/>
                        <a:t>TIBCO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Spotfire</a:t>
                      </a:r>
                      <a:r>
                        <a:rPr lang="sv-SE" sz="1200" dirty="0"/>
                        <a:t> (TIBCO </a:t>
                      </a:r>
                      <a:r>
                        <a:rPr lang="sv-SE" sz="1200" dirty="0" err="1"/>
                        <a:t>Spotfire</a:t>
                      </a:r>
                      <a:r>
                        <a:rPr lang="sv-SE" sz="1200" dirty="0"/>
                        <a:t>)</a:t>
                      </a:r>
                      <a:endParaRPr lang="sv-S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Point and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click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UX to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interact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visual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data science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flexible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deployment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agnostic</a:t>
                      </a:r>
                      <a:endParaRPr lang="sv-S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High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cost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steep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learning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curve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670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/>
                        <a:t>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SAS </a:t>
                      </a:r>
                      <a:r>
                        <a:rPr lang="sv-SE" sz="1200" dirty="0" err="1"/>
                        <a:t>Viya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End-to-end portfolio, AI </a:t>
                      </a:r>
                      <a:r>
                        <a:rPr lang="sv-SE" sz="1200" dirty="0" err="1"/>
                        <a:t>capabilities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user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collaboration</a:t>
                      </a:r>
                      <a:r>
                        <a:rPr lang="sv-SE" sz="1200" dirty="0"/>
                        <a:t> in an </a:t>
                      </a:r>
                      <a:r>
                        <a:rPr lang="sv-SE" sz="1200" dirty="0" err="1"/>
                        <a:t>unified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platform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Pricing, limited interoperability, </a:t>
                      </a:r>
                      <a:r>
                        <a:rPr lang="en-US" sz="1200" b="0" dirty="0"/>
                        <a:t>cloud transition lag </a:t>
                      </a:r>
                      <a:r>
                        <a:rPr lang="en-US" sz="1200" dirty="0"/>
                        <a:t>(delays in adapting to cloud infrastructure)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827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/>
                        <a:t>Tellius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Tellius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Insight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Platform</a:t>
                      </a:r>
                      <a:endParaRPr lang="sv-S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Why, what and how interface, strong NLQ and automated insights, AI chatbot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Reduced</a:t>
                      </a:r>
                      <a:r>
                        <a:rPr lang="sv-SE" sz="1200" dirty="0"/>
                        <a:t> market </a:t>
                      </a:r>
                      <a:r>
                        <a:rPr lang="sv-SE" sz="1200" dirty="0" err="1"/>
                        <a:t>momentum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product</a:t>
                      </a:r>
                      <a:r>
                        <a:rPr lang="sv-SE" sz="1200" dirty="0"/>
                        <a:t> gaps (lack </a:t>
                      </a:r>
                      <a:r>
                        <a:rPr lang="sv-SE" sz="1200" dirty="0" err="1"/>
                        <a:t>of</a:t>
                      </a:r>
                      <a:r>
                        <a:rPr lang="sv-SE" sz="1200" dirty="0"/>
                        <a:t> data </a:t>
                      </a:r>
                      <a:r>
                        <a:rPr lang="sv-SE" sz="1200" dirty="0" err="1"/>
                        <a:t>reporting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storytelling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visualisation</a:t>
                      </a:r>
                      <a:r>
                        <a:rPr lang="sv-SE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246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9243D2-1DD6-48B7-B0C1-25E9DF71AAA5}"/>
              </a:ext>
            </a:extLst>
          </p:cNvPr>
          <p:cNvSpPr txBox="1"/>
          <p:nvPr/>
        </p:nvSpPr>
        <p:spPr>
          <a:xfrm rot="16200000">
            <a:off x="7792996" y="3783313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EB50D6-654B-485C-9EE4-EC464C211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"/>
    </mc:Choice>
    <mc:Fallback xmlns="">
      <p:transition spd="slow" advTm="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25AB-6158-4597-91B5-A01D4517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87" y="801522"/>
            <a:ext cx="6850800" cy="596700"/>
          </a:xfrm>
        </p:spPr>
        <p:txBody>
          <a:bodyPr/>
          <a:lstStyle/>
          <a:p>
            <a:r>
              <a:rPr lang="sv-SE" dirty="0"/>
              <a:t>Challengers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E6BFAF-EE17-4511-9012-666B1A8BB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564679"/>
              </p:ext>
            </p:extLst>
          </p:nvPr>
        </p:nvGraphicFramePr>
        <p:xfrm>
          <a:off x="305600" y="1518044"/>
          <a:ext cx="8123236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762">
                  <a:extLst>
                    <a:ext uri="{9D8B030D-6E8A-4147-A177-3AD203B41FA5}">
                      <a16:colId xmlns:a16="http://schemas.microsoft.com/office/drawing/2014/main" val="151778389"/>
                    </a:ext>
                  </a:extLst>
                </a:gridCol>
                <a:gridCol w="1095704">
                  <a:extLst>
                    <a:ext uri="{9D8B030D-6E8A-4147-A177-3AD203B41FA5}">
                      <a16:colId xmlns:a16="http://schemas.microsoft.com/office/drawing/2014/main" val="752852435"/>
                    </a:ext>
                  </a:extLst>
                </a:gridCol>
                <a:gridCol w="2593427">
                  <a:extLst>
                    <a:ext uri="{9D8B030D-6E8A-4147-A177-3AD203B41FA5}">
                      <a16:colId xmlns:a16="http://schemas.microsoft.com/office/drawing/2014/main" val="3721210952"/>
                    </a:ext>
                  </a:extLst>
                </a:gridCol>
                <a:gridCol w="3271343">
                  <a:extLst>
                    <a:ext uri="{9D8B030D-6E8A-4147-A177-3AD203B41FA5}">
                      <a16:colId xmlns:a16="http://schemas.microsoft.com/office/drawing/2014/main" val="2050008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dirty="0" err="1"/>
                        <a:t>Vendor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Main 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Strengths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Weaknesses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872786"/>
                  </a:ext>
                </a:extLst>
              </a:tr>
              <a:tr h="380266">
                <a:tc>
                  <a:txBody>
                    <a:bodyPr/>
                    <a:lstStyle/>
                    <a:p>
                      <a:r>
                        <a:rPr lang="sv-SE" sz="1200" b="0" dirty="0"/>
                        <a:t>Amazon Web Services (AWS)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b="0" dirty="0" err="1"/>
                        <a:t>QuickSight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Enable scaling (due to serverless architecture), cloud integration, AWS ecosystem, competitive pricing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AWS cloud-only deployment, weak data preparation</a:t>
                      </a:r>
                      <a:endParaRPr lang="sv-S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271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b="0" dirty="0" err="1"/>
                        <a:t>Domo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b="0" dirty="0" err="1"/>
                        <a:t>Domo</a:t>
                      </a:r>
                      <a:r>
                        <a:rPr lang="sv-SE" sz="1200" b="0" dirty="0"/>
                        <a:t> Business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b="0" dirty="0" err="1"/>
                        <a:t>Use</a:t>
                      </a:r>
                      <a:r>
                        <a:rPr lang="sv-SE" sz="1200" b="0" dirty="0"/>
                        <a:t>-</a:t>
                      </a:r>
                      <a:r>
                        <a:rPr lang="sv-SE" sz="1200" b="0" dirty="0" err="1"/>
                        <a:t>case</a:t>
                      </a:r>
                      <a:r>
                        <a:rPr lang="sv-SE" sz="1200" b="0" dirty="0"/>
                        <a:t>-driven approach, strong in marketing </a:t>
                      </a:r>
                      <a:r>
                        <a:rPr lang="sv-SE" sz="1200" b="0" dirty="0" err="1"/>
                        <a:t>analytics</a:t>
                      </a:r>
                      <a:r>
                        <a:rPr lang="sv-SE" sz="1200" b="0" dirty="0"/>
                        <a:t>, </a:t>
                      </a:r>
                      <a:r>
                        <a:rPr lang="sv-SE" sz="1200" b="0" dirty="0" err="1"/>
                        <a:t>suitable</a:t>
                      </a:r>
                      <a:r>
                        <a:rPr lang="sv-SE" sz="1200" b="0" dirty="0"/>
                        <a:t> for SME, strong in data preparation, AI </a:t>
                      </a:r>
                      <a:r>
                        <a:rPr lang="sv-SE" sz="1200" b="0" dirty="0" err="1"/>
                        <a:t>flexibility</a:t>
                      </a:r>
                      <a:r>
                        <a:rPr lang="sv-SE" sz="1200" b="0" dirty="0"/>
                        <a:t> No </a:t>
                      </a:r>
                      <a:r>
                        <a:rPr lang="sv-SE" sz="1200" b="0" dirty="0" err="1"/>
                        <a:t>code</a:t>
                      </a:r>
                      <a:r>
                        <a:rPr lang="sv-SE" sz="1200" b="0" dirty="0"/>
                        <a:t>/</a:t>
                      </a:r>
                      <a:r>
                        <a:rPr lang="sv-SE" sz="1200" b="0" dirty="0" err="1"/>
                        <a:t>low</a:t>
                      </a:r>
                      <a:r>
                        <a:rPr lang="sv-SE" sz="1200" b="0" dirty="0"/>
                        <a:t> </a:t>
                      </a:r>
                      <a:r>
                        <a:rPr lang="sv-SE" sz="1200" b="0" dirty="0" err="1"/>
                        <a:t>code</a:t>
                      </a:r>
                      <a:r>
                        <a:rPr lang="sv-SE" sz="1200" b="0" dirty="0"/>
                        <a:t> solutions.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b="0" dirty="0"/>
                        <a:t>Lack </a:t>
                      </a:r>
                      <a:r>
                        <a:rPr lang="sv-SE" sz="1200" b="0" dirty="0" err="1"/>
                        <a:t>own</a:t>
                      </a:r>
                      <a:r>
                        <a:rPr lang="sv-SE" sz="1200" b="0" dirty="0"/>
                        <a:t> </a:t>
                      </a:r>
                      <a:r>
                        <a:rPr lang="sv-SE" sz="1200" b="0" dirty="0" err="1"/>
                        <a:t>cloud</a:t>
                      </a:r>
                      <a:r>
                        <a:rPr lang="sv-SE" sz="1200" b="0" dirty="0"/>
                        <a:t> and/or </a:t>
                      </a:r>
                      <a:r>
                        <a:rPr lang="sv-SE" sz="1200" b="0" dirty="0" err="1"/>
                        <a:t>application</a:t>
                      </a:r>
                      <a:r>
                        <a:rPr lang="sv-SE" sz="1200" b="0" dirty="0"/>
                        <a:t> </a:t>
                      </a:r>
                      <a:r>
                        <a:rPr lang="sv-SE" sz="1200" b="0" dirty="0" err="1"/>
                        <a:t>ecosystem</a:t>
                      </a:r>
                      <a:r>
                        <a:rPr lang="sv-SE" sz="1200" b="0" dirty="0"/>
                        <a:t>, </a:t>
                      </a:r>
                      <a:r>
                        <a:rPr lang="sv-SE" sz="1200" b="0" dirty="0" err="1"/>
                        <a:t>limited</a:t>
                      </a:r>
                      <a:r>
                        <a:rPr lang="sv-SE" sz="1200" b="0" dirty="0"/>
                        <a:t> </a:t>
                      </a:r>
                      <a:r>
                        <a:rPr lang="sv-SE" sz="1200" b="0" dirty="0" err="1"/>
                        <a:t>presence</a:t>
                      </a:r>
                      <a:r>
                        <a:rPr lang="sv-SE" sz="1200" b="0" dirty="0"/>
                        <a:t> in </a:t>
                      </a:r>
                      <a:r>
                        <a:rPr lang="sv-SE" sz="1200" b="0" dirty="0" err="1"/>
                        <a:t>several</a:t>
                      </a:r>
                      <a:r>
                        <a:rPr lang="sv-SE" sz="1200" b="0" dirty="0"/>
                        <a:t> </a:t>
                      </a:r>
                      <a:r>
                        <a:rPr lang="sv-SE" sz="1200" b="0" dirty="0" err="1"/>
                        <a:t>countries</a:t>
                      </a:r>
                      <a:r>
                        <a:rPr lang="sv-SE" sz="1200" b="0" dirty="0"/>
                        <a:t>, </a:t>
                      </a:r>
                      <a:r>
                        <a:rPr lang="sv-SE" sz="1200" b="0" dirty="0" err="1"/>
                        <a:t>weak</a:t>
                      </a:r>
                      <a:r>
                        <a:rPr lang="sv-SE" sz="1200" b="0" dirty="0"/>
                        <a:t> AI </a:t>
                      </a:r>
                      <a:r>
                        <a:rPr lang="sv-SE" sz="1200" b="0" dirty="0" err="1"/>
                        <a:t>powered</a:t>
                      </a:r>
                      <a:r>
                        <a:rPr lang="sv-SE" sz="1200" b="0" dirty="0"/>
                        <a:t> NLQ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b="0" dirty="0"/>
                        <a:t>Alibaba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b="0" dirty="0"/>
                        <a:t>Quick 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Broad sales channels, flexible pricing, composable (can be launched as a stand-alone system)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Limited outside China, competition (intense rivalry within Asia), rather limited investments in the ABI platform</a:t>
                      </a:r>
                      <a:endParaRPr lang="sv-S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9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b="0" dirty="0" err="1"/>
                        <a:t>MicroStrategy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b="0" dirty="0" err="1"/>
                        <a:t>MicroStrategy</a:t>
                      </a:r>
                      <a:endParaRPr lang="sv-SE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Governance (strong security and compliance), strong reporting, open platform (interoperability capabilities), suite of generative AI tools </a:t>
                      </a:r>
                      <a:endParaRPr lang="sv-SE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Market awareness, lack of strong surrounding application ecosystem, lack of augmented analytics capabilities</a:t>
                      </a:r>
                      <a:endParaRPr lang="sv-S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6708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118DEBE-ED89-4E8C-AFE1-133D27CCA52E}"/>
              </a:ext>
            </a:extLst>
          </p:cNvPr>
          <p:cNvSpPr txBox="1"/>
          <p:nvPr/>
        </p:nvSpPr>
        <p:spPr>
          <a:xfrm rot="16200000">
            <a:off x="7634031" y="3552280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F80344-8492-4711-916D-43BF84F04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4"/>
    </mc:Choice>
    <mc:Fallback xmlns="">
      <p:transition spd="slow" advTm="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25AB-6158-4597-91B5-A01D4517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90" y="502329"/>
            <a:ext cx="6850800" cy="596700"/>
          </a:xfrm>
        </p:spPr>
        <p:txBody>
          <a:bodyPr/>
          <a:lstStyle/>
          <a:p>
            <a:r>
              <a:rPr lang="sv-SE" dirty="0" err="1"/>
              <a:t>Niche</a:t>
            </a:r>
            <a:r>
              <a:rPr lang="sv-SE" dirty="0"/>
              <a:t> </a:t>
            </a:r>
            <a:r>
              <a:rPr lang="sv-SE" dirty="0" err="1"/>
              <a:t>Players</a:t>
            </a:r>
            <a:endParaRPr lang="sv-SE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E6BFAF-EE17-4511-9012-666B1A8BB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743352"/>
              </p:ext>
            </p:extLst>
          </p:nvPr>
        </p:nvGraphicFramePr>
        <p:xfrm>
          <a:off x="389490" y="1274763"/>
          <a:ext cx="8123236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762">
                  <a:extLst>
                    <a:ext uri="{9D8B030D-6E8A-4147-A177-3AD203B41FA5}">
                      <a16:colId xmlns:a16="http://schemas.microsoft.com/office/drawing/2014/main" val="151778389"/>
                    </a:ext>
                  </a:extLst>
                </a:gridCol>
                <a:gridCol w="1095704">
                  <a:extLst>
                    <a:ext uri="{9D8B030D-6E8A-4147-A177-3AD203B41FA5}">
                      <a16:colId xmlns:a16="http://schemas.microsoft.com/office/drawing/2014/main" val="752852435"/>
                    </a:ext>
                  </a:extLst>
                </a:gridCol>
                <a:gridCol w="2593427">
                  <a:extLst>
                    <a:ext uri="{9D8B030D-6E8A-4147-A177-3AD203B41FA5}">
                      <a16:colId xmlns:a16="http://schemas.microsoft.com/office/drawing/2014/main" val="3721210952"/>
                    </a:ext>
                  </a:extLst>
                </a:gridCol>
                <a:gridCol w="3271343">
                  <a:extLst>
                    <a:ext uri="{9D8B030D-6E8A-4147-A177-3AD203B41FA5}">
                      <a16:colId xmlns:a16="http://schemas.microsoft.com/office/drawing/2014/main" val="2050008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dirty="0" err="1"/>
                        <a:t>Vendor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Main 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Strengths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Weaknesses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872786"/>
                  </a:ext>
                </a:extLst>
              </a:tr>
              <a:tr h="380266">
                <a:tc>
                  <a:txBody>
                    <a:bodyPr/>
                    <a:lstStyle/>
                    <a:p>
                      <a:r>
                        <a:rPr lang="sv-SE" sz="1200" dirty="0" err="1"/>
                        <a:t>Incorta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Incorta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Analytics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Strong data modelling and integration (automated data mapping), open and willing to partner to other platforms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Limited global market awareness, lack of functionality</a:t>
                      </a:r>
                      <a:endParaRPr lang="sv-S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271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/>
                        <a:t>Zoho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Zoho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Analytics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Zoho</a:t>
                      </a:r>
                      <a:r>
                        <a:rPr lang="en-US" sz="1200" dirty="0"/>
                        <a:t> ecosystem, integration with </a:t>
                      </a:r>
                      <a:r>
                        <a:rPr lang="en-US" sz="1200" dirty="0" err="1"/>
                        <a:t>OpenAI</a:t>
                      </a:r>
                      <a:r>
                        <a:rPr lang="en-US" sz="1200" dirty="0"/>
                        <a:t>, composable analytics (support third party ABI platforms)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Limited enterprise scalability, fewer advanced AI features, product capability gaps</a:t>
                      </a:r>
                      <a:endParaRPr lang="sv-S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/>
                        <a:t>Sisense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Sisense</a:t>
                      </a:r>
                      <a:r>
                        <a:rPr lang="sv-SE" sz="1200" dirty="0"/>
                        <a:t> Fusion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Self-service augmented analytics, strong embedded offering (integrate analysis services within the users’ applications), AI-driven insights</a:t>
                      </a:r>
                      <a:endParaRPr lang="sv-S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Lack of own data or application ecosystem, rather weak community support</a:t>
                      </a:r>
                      <a:endParaRPr lang="sv-S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9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200" dirty="0" err="1"/>
                        <a:t>GoodData</a:t>
                      </a:r>
                      <a:endParaRPr lang="sv-S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GoodData</a:t>
                      </a:r>
                      <a:r>
                        <a:rPr lang="sv-SE" sz="1200" dirty="0"/>
                        <a:t> Cloud </a:t>
                      </a:r>
                      <a:r>
                        <a:rPr lang="sv-SE" sz="1200" dirty="0" err="1"/>
                        <a:t>Native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GoodData</a:t>
                      </a:r>
                      <a:r>
                        <a:rPr lang="sv-SE" sz="1200" dirty="0"/>
                        <a:t> Cloud</a:t>
                      </a:r>
                      <a:endParaRPr lang="sv-SE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Cloud-</a:t>
                      </a:r>
                      <a:r>
                        <a:rPr lang="sv-SE" sz="1200" dirty="0" err="1"/>
                        <a:t>native</a:t>
                      </a:r>
                      <a:r>
                        <a:rPr lang="sv-SE" sz="1200" dirty="0"/>
                        <a:t>, </a:t>
                      </a:r>
                      <a:r>
                        <a:rPr lang="sv-SE" sz="1200" dirty="0" err="1"/>
                        <a:t>ability</a:t>
                      </a:r>
                      <a:r>
                        <a:rPr lang="sv-SE" sz="1200" dirty="0"/>
                        <a:t> to </a:t>
                      </a:r>
                      <a:r>
                        <a:rPr lang="sv-SE" sz="1200" dirty="0" err="1"/>
                        <a:t>integrate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with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third</a:t>
                      </a:r>
                      <a:r>
                        <a:rPr lang="sv-SE" sz="1200" dirty="0"/>
                        <a:t>-party </a:t>
                      </a:r>
                      <a:r>
                        <a:rPr lang="sv-SE" sz="1200" dirty="0" err="1"/>
                        <a:t>application</a:t>
                      </a:r>
                      <a:r>
                        <a:rPr lang="sv-SE" sz="1200" dirty="0"/>
                        <a:t>, (offer robust APIs), central </a:t>
                      </a:r>
                      <a:r>
                        <a:rPr lang="sv-SE" sz="1200" dirty="0" err="1"/>
                        <a:t>metrics</a:t>
                      </a:r>
                      <a:r>
                        <a:rPr lang="sv-SE" sz="1200" dirty="0"/>
                        <a:t> store (</a:t>
                      </a:r>
                      <a:r>
                        <a:rPr lang="sv-SE" sz="1200" dirty="0" err="1"/>
                        <a:t>with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metrics</a:t>
                      </a:r>
                      <a:r>
                        <a:rPr lang="sv-SE" sz="1200" dirty="0"/>
                        <a:t> definitions), </a:t>
                      </a:r>
                      <a:r>
                        <a:rPr lang="sv-SE" sz="1200" dirty="0" err="1"/>
                        <a:t>analytics</a:t>
                      </a:r>
                      <a:r>
                        <a:rPr lang="sv-SE" sz="1200" dirty="0"/>
                        <a:t> as </a:t>
                      </a:r>
                      <a:r>
                        <a:rPr lang="sv-SE" sz="1200" dirty="0" err="1"/>
                        <a:t>code</a:t>
                      </a:r>
                      <a:r>
                        <a:rPr lang="sv-SE" sz="1200" dirty="0"/>
                        <a:t> (</a:t>
                      </a:r>
                      <a:r>
                        <a:rPr lang="en-US" sz="1200" dirty="0"/>
                        <a:t>using code instead of drag-and-drop BI tools which include flexibility)</a:t>
                      </a:r>
                      <a:endParaRPr lang="sv-SE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Assume customers with high level of engineering skills (due to </a:t>
                      </a:r>
                      <a:r>
                        <a:rPr lang="sv-SE" sz="1200" dirty="0" err="1"/>
                        <a:t>analytics</a:t>
                      </a:r>
                      <a:r>
                        <a:rPr lang="sv-SE" sz="1200" dirty="0"/>
                        <a:t> as </a:t>
                      </a:r>
                      <a:r>
                        <a:rPr lang="sv-SE" sz="1200" dirty="0" err="1"/>
                        <a:t>code</a:t>
                      </a:r>
                      <a:r>
                        <a:rPr lang="sv-SE" sz="1200" dirty="0"/>
                        <a:t>)</a:t>
                      </a:r>
                      <a:endParaRPr lang="sv-S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6708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118DEBE-ED89-4E8C-AFE1-133D27CCA52E}"/>
              </a:ext>
            </a:extLst>
          </p:cNvPr>
          <p:cNvSpPr txBox="1"/>
          <p:nvPr/>
        </p:nvSpPr>
        <p:spPr>
          <a:xfrm rot="16200000">
            <a:off x="7726310" y="3743333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29DD7D-5F69-44EF-9F83-FC5483245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2"/>
    </mc:Choice>
    <mc:Fallback xmlns="">
      <p:transition spd="slow" advTm="1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654" y="1975050"/>
            <a:ext cx="7407246" cy="596700"/>
          </a:xfrm>
        </p:spPr>
        <p:txBody>
          <a:bodyPr/>
          <a:lstStyle/>
          <a:p>
            <a:r>
              <a:rPr lang="sv-SE" sz="2400" dirty="0"/>
              <a:t>Magic </a:t>
            </a:r>
            <a:r>
              <a:rPr lang="sv-SE" sz="2400" dirty="0" err="1"/>
              <a:t>Quadrant</a:t>
            </a:r>
            <a:endParaRPr lang="sv-SE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BE3716-7F3C-4DDC-AB4F-FD3E7B6BE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4"/>
    </mc:Choice>
    <mc:Fallback xmlns="">
      <p:transition spd="slow"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698" y="502523"/>
            <a:ext cx="6850800" cy="596700"/>
          </a:xfrm>
        </p:spPr>
        <p:txBody>
          <a:bodyPr/>
          <a:lstStyle/>
          <a:p>
            <a:r>
              <a:rPr lang="sv-SE" sz="2400" dirty="0"/>
              <a:t>Magic </a:t>
            </a:r>
            <a:r>
              <a:rPr lang="sv-SE" sz="2400" dirty="0" err="1"/>
              <a:t>Quadrant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760" y="800873"/>
            <a:ext cx="8332007" cy="4764505"/>
          </a:xfrm>
        </p:spPr>
        <p:txBody>
          <a:bodyPr>
            <a:normAutofit/>
          </a:bodyPr>
          <a:lstStyle/>
          <a:p>
            <a:pPr marL="0" indent="0">
              <a:lnSpc>
                <a:spcPct val="270000"/>
              </a:lnSpc>
              <a:buNone/>
            </a:pPr>
            <a:r>
              <a:rPr lang="sv-SE" sz="1400" dirty="0" err="1"/>
              <a:t>Gartner’s</a:t>
            </a:r>
            <a:r>
              <a:rPr lang="sv-SE" sz="1400" dirty="0"/>
              <a:t> </a:t>
            </a:r>
            <a:r>
              <a:rPr lang="sv-SE" sz="1400" dirty="0" err="1"/>
              <a:t>Sources</a:t>
            </a:r>
            <a:r>
              <a:rPr lang="sv-SE" sz="1400" dirty="0"/>
              <a:t>:</a:t>
            </a: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cs typeface="Times New Roman" panose="02020603050405020304" pitchFamily="18" charset="0"/>
              </a:rPr>
              <a:t>Gartner analysts' evaluations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cs typeface="Times New Roman" panose="02020603050405020304" pitchFamily="18" charset="0"/>
              </a:rPr>
              <a:t>Customer feedback and perceptions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cs typeface="Times New Roman" panose="02020603050405020304" pitchFamily="18" charset="0"/>
              </a:rPr>
              <a:t>Gartner peer insights (users and professionals) data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cs typeface="Times New Roman" panose="02020603050405020304" pitchFamily="18" charset="0"/>
              </a:rPr>
              <a:t>Vendor business questionnaires responses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cs typeface="Times New Roman" panose="02020603050405020304" pitchFamily="18" charset="0"/>
              </a:rPr>
              <a:t>Vendor strategy and roadmap briefings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cs typeface="Times New Roman" panose="02020603050405020304" pitchFamily="18" charset="0"/>
              </a:rPr>
              <a:t>Vendor responses on 12 critical capabilities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cs typeface="Times New Roman" panose="02020603050405020304" pitchFamily="18" charset="0"/>
              </a:rPr>
              <a:t>Product demonstration videos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sv-SE" sz="1200" dirty="0" err="1">
                <a:effectLst/>
                <a:cs typeface="Times New Roman" panose="02020603050405020304" pitchFamily="18" charset="0"/>
              </a:rPr>
              <a:t>External</a:t>
            </a:r>
            <a:r>
              <a:rPr lang="sv-SE" sz="1200" dirty="0">
                <a:effectLst/>
                <a:cs typeface="Times New Roman" panose="02020603050405020304" pitchFamily="18" charset="0"/>
              </a:rPr>
              <a:t> data on market </a:t>
            </a:r>
            <a:r>
              <a:rPr lang="sv-SE" sz="1200" dirty="0" err="1">
                <a:effectLst/>
                <a:cs typeface="Times New Roman" panose="02020603050405020304" pitchFamily="18" charset="0"/>
              </a:rPr>
              <a:t>momentum</a:t>
            </a:r>
            <a:endParaRPr lang="sv-SE" sz="1200" dirty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1200" dirty="0"/>
          </a:p>
          <a:p>
            <a:pPr marL="0" indent="0">
              <a:buNone/>
            </a:pPr>
            <a:endParaRPr lang="sv-SE" sz="1200" dirty="0"/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sv-SE" sz="1200" dirty="0" err="1">
                <a:cs typeface="Times New Roman" panose="02020603050405020304" pitchFamily="18" charset="0"/>
              </a:rPr>
              <a:t>Ability</a:t>
            </a:r>
            <a:r>
              <a:rPr lang="sv-SE" sz="1200" dirty="0">
                <a:cs typeface="Times New Roman" panose="02020603050405020304" pitchFamily="18" charset="0"/>
              </a:rPr>
              <a:t> to </a:t>
            </a:r>
            <a:r>
              <a:rPr lang="sv-SE" sz="1200" dirty="0" err="1">
                <a:cs typeface="Times New Roman" panose="02020603050405020304" pitchFamily="18" charset="0"/>
              </a:rPr>
              <a:t>execute</a:t>
            </a:r>
            <a:endParaRPr lang="sv-SE" sz="12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sv-SE" sz="1200" dirty="0" err="1">
                <a:cs typeface="Times New Roman" panose="02020603050405020304" pitchFamily="18" charset="0"/>
              </a:rPr>
              <a:t>Completeness</a:t>
            </a:r>
            <a:r>
              <a:rPr lang="sv-SE" sz="1200" dirty="0">
                <a:cs typeface="Times New Roman" panose="02020603050405020304" pitchFamily="18" charset="0"/>
              </a:rPr>
              <a:t> </a:t>
            </a:r>
            <a:r>
              <a:rPr lang="sv-SE" sz="1200" dirty="0" err="1">
                <a:cs typeface="Times New Roman" panose="02020603050405020304" pitchFamily="18" charset="0"/>
              </a:rPr>
              <a:t>of</a:t>
            </a:r>
            <a:r>
              <a:rPr lang="sv-SE" sz="1200" dirty="0">
                <a:cs typeface="Times New Roman" panose="02020603050405020304" pitchFamily="18" charset="0"/>
              </a:rPr>
              <a:t> vision</a:t>
            </a:r>
          </a:p>
          <a:p>
            <a:endParaRPr lang="sv-SE" dirty="0"/>
          </a:p>
        </p:txBody>
      </p:sp>
      <p:sp>
        <p:nvSpPr>
          <p:cNvPr id="4" name="Down Arrow 3"/>
          <p:cNvSpPr/>
          <p:nvPr/>
        </p:nvSpPr>
        <p:spPr>
          <a:xfrm>
            <a:off x="1161218" y="3619169"/>
            <a:ext cx="956063" cy="3304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77840-EE29-4206-9F7A-28350C896C21}"/>
              </a:ext>
            </a:extLst>
          </p:cNvPr>
          <p:cNvSpPr txBox="1"/>
          <p:nvPr/>
        </p:nvSpPr>
        <p:spPr>
          <a:xfrm rot="16200000">
            <a:off x="7773240" y="3602850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6486DC8-0D6C-40D0-9A18-448B3EDE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10" y="2571750"/>
            <a:ext cx="3168580" cy="240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ADDE2CE-3CF8-4A71-9673-45665DAFB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96"/>
    </mc:Choice>
    <mc:Fallback xmlns="">
      <p:transition spd="slow" advTm="13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58510" y="1098769"/>
            <a:ext cx="5935718" cy="43797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v-SE" sz="1200" b="1" dirty="0" err="1"/>
              <a:t>Ability</a:t>
            </a:r>
            <a:r>
              <a:rPr lang="sv-SE" sz="1200" b="1" dirty="0"/>
              <a:t> to </a:t>
            </a:r>
            <a:r>
              <a:rPr lang="sv-SE" sz="1200" b="1" dirty="0" err="1"/>
              <a:t>execute</a:t>
            </a:r>
            <a:r>
              <a:rPr lang="sv-SE" sz="1200" b="1" dirty="0"/>
              <a:t> </a:t>
            </a:r>
            <a:r>
              <a:rPr lang="sv-SE" sz="1200" dirty="0"/>
              <a:t>– </a:t>
            </a:r>
            <a:r>
              <a:rPr lang="sv-SE" sz="1200" dirty="0" err="1"/>
              <a:t>vendors</a:t>
            </a:r>
            <a:r>
              <a:rPr lang="sv-SE" sz="1200" dirty="0"/>
              <a:t> </a:t>
            </a:r>
            <a:r>
              <a:rPr lang="sv-SE" sz="1200" dirty="0" err="1"/>
              <a:t>ability</a:t>
            </a:r>
            <a:r>
              <a:rPr lang="sv-SE" sz="1200" dirty="0"/>
              <a:t> </a:t>
            </a:r>
            <a:r>
              <a:rPr lang="en-US" sz="1200" dirty="0"/>
              <a:t>deliver on its vision through product performance, market responsiveness, financial strength, and operational efficiency.</a:t>
            </a:r>
          </a:p>
          <a:p>
            <a:r>
              <a:rPr lang="sv-SE" sz="1200" dirty="0"/>
              <a:t>The </a:t>
            </a:r>
            <a:r>
              <a:rPr lang="sv-SE" sz="1200" dirty="0" err="1"/>
              <a:t>criteria</a:t>
            </a:r>
            <a:r>
              <a:rPr lang="sv-SE" sz="1200" dirty="0"/>
              <a:t> </a:t>
            </a:r>
            <a:r>
              <a:rPr lang="sv-SE" sz="1200" dirty="0" err="1"/>
              <a:t>used</a:t>
            </a:r>
            <a:r>
              <a:rPr lang="sv-SE" sz="1200" dirty="0"/>
              <a:t> for </a:t>
            </a:r>
            <a:r>
              <a:rPr lang="sv-SE" sz="1200" dirty="0" err="1"/>
              <a:t>measuring</a:t>
            </a:r>
            <a:r>
              <a:rPr lang="sv-SE" sz="1200" dirty="0"/>
              <a:t> ABI </a:t>
            </a:r>
            <a:r>
              <a:rPr lang="sv-SE" sz="1200" dirty="0" err="1"/>
              <a:t>vendors</a:t>
            </a:r>
            <a:r>
              <a:rPr lang="sv-SE" sz="1200" dirty="0"/>
              <a:t>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Product or Service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Quality, functionality, and competitiveness of offerings.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Overall Viability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Financial stability and long-term sustainability.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Sales Execution/Pricing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Effectiveness in acquiring customers and pricing competitiveness.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Market Responsiveness/Record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Ability to adapt to market changes and demands.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Marketing Execution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Success in promoting and positioning products effectively.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Customer Experience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Satisfaction, support, and overall user engagement.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Operations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Efficiency in business processes and day-to-day execution.</a:t>
            </a:r>
            <a:endParaRPr lang="sv-SE" sz="1000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0A6D83-8972-46B6-A5EC-7B33A32B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03" y="396966"/>
            <a:ext cx="6850800" cy="596700"/>
          </a:xfrm>
        </p:spPr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6A67F-F275-419E-A6D7-FBC78CFE43B6}"/>
              </a:ext>
            </a:extLst>
          </p:cNvPr>
          <p:cNvSpPr txBox="1"/>
          <p:nvPr/>
        </p:nvSpPr>
        <p:spPr>
          <a:xfrm>
            <a:off x="6736410" y="4683919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DCC36C-F696-43AF-95A0-705EF1DB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1" y="1157800"/>
            <a:ext cx="2926871" cy="222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ACD828-71A9-44E7-A909-DFD7BCA36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30"/>
    </mc:Choice>
    <mc:Fallback xmlns="">
      <p:transition spd="slow" advTm="7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58510" y="1098769"/>
            <a:ext cx="5935718" cy="43797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v-SE" sz="1200" b="1" dirty="0" err="1"/>
              <a:t>Ability</a:t>
            </a:r>
            <a:r>
              <a:rPr lang="sv-SE" sz="1200" b="1" dirty="0"/>
              <a:t> to </a:t>
            </a:r>
            <a:r>
              <a:rPr lang="sv-SE" sz="1200" b="1" dirty="0" err="1"/>
              <a:t>execute</a:t>
            </a:r>
            <a:r>
              <a:rPr lang="sv-SE" sz="1200" b="1" dirty="0"/>
              <a:t> </a:t>
            </a:r>
            <a:r>
              <a:rPr lang="sv-SE" sz="1200" dirty="0"/>
              <a:t>– </a:t>
            </a:r>
            <a:r>
              <a:rPr lang="sv-SE" sz="1200" dirty="0" err="1"/>
              <a:t>vendors</a:t>
            </a:r>
            <a:r>
              <a:rPr lang="sv-SE" sz="1200" dirty="0"/>
              <a:t> </a:t>
            </a:r>
            <a:r>
              <a:rPr lang="sv-SE" sz="1200" dirty="0" err="1"/>
              <a:t>ability</a:t>
            </a:r>
            <a:r>
              <a:rPr lang="sv-SE" sz="1200" dirty="0"/>
              <a:t> </a:t>
            </a:r>
            <a:r>
              <a:rPr lang="en-US" sz="1200" dirty="0"/>
              <a:t>deliver on its vision through product performance, market responsiveness, financial strength, and operational efficiency.</a:t>
            </a:r>
          </a:p>
          <a:p>
            <a:r>
              <a:rPr lang="sv-SE" sz="1200" dirty="0"/>
              <a:t>The </a:t>
            </a:r>
            <a:r>
              <a:rPr lang="sv-SE" sz="1200" dirty="0" err="1"/>
              <a:t>criteria</a:t>
            </a:r>
            <a:r>
              <a:rPr lang="sv-SE" sz="1200" dirty="0"/>
              <a:t> </a:t>
            </a:r>
            <a:r>
              <a:rPr lang="sv-SE" sz="1200" dirty="0" err="1"/>
              <a:t>used</a:t>
            </a:r>
            <a:r>
              <a:rPr lang="sv-SE" sz="1200" dirty="0"/>
              <a:t> for </a:t>
            </a:r>
            <a:r>
              <a:rPr lang="sv-SE" sz="1200" dirty="0" err="1"/>
              <a:t>measuring</a:t>
            </a:r>
            <a:r>
              <a:rPr lang="sv-SE" sz="1200" dirty="0"/>
              <a:t> ABI </a:t>
            </a:r>
            <a:r>
              <a:rPr lang="sv-SE" sz="1200" dirty="0" err="1"/>
              <a:t>vendors</a:t>
            </a:r>
            <a:r>
              <a:rPr lang="sv-SE" sz="1200" dirty="0"/>
              <a:t>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Product or Service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Quality, functionality, and competitiveness of offerings.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Overall Viability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Financial stability and long-term sustainability.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Sales Execution/Pricing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Effectiveness in acquiring customers and pricing competitiveness.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Market Responsiveness/Record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Ability to adapt to market changes and demands.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Marketing Execution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Success in promoting and positioning products effectively.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Customer Experience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Satisfaction, support, and overall user engagement.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Operations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Efficiency in business processes and day-to-day execution.</a:t>
            </a:r>
            <a:endParaRPr lang="sv-SE" sz="1000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0A6D83-8972-46B6-A5EC-7B33A32B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03" y="396966"/>
            <a:ext cx="6850800" cy="596700"/>
          </a:xfrm>
        </p:spPr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6A67F-F275-419E-A6D7-FBC78CFE43B6}"/>
              </a:ext>
            </a:extLst>
          </p:cNvPr>
          <p:cNvSpPr txBox="1"/>
          <p:nvPr/>
        </p:nvSpPr>
        <p:spPr>
          <a:xfrm>
            <a:off x="6736410" y="4683919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DCC36C-F696-43AF-95A0-705EF1DB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1" y="1157800"/>
            <a:ext cx="2926871" cy="222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977A05-307C-48C0-8EB9-086A3A59D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"/>
    </mc:Choice>
    <mc:Fallback xmlns="">
      <p:transition spd="slow" advTm="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03" y="396966"/>
            <a:ext cx="6850800" cy="596700"/>
          </a:xfrm>
        </p:spPr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963917" y="993666"/>
            <a:ext cx="6101254" cy="449229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sv-SE" sz="1200" b="1" dirty="0" err="1"/>
              <a:t>Completeness</a:t>
            </a:r>
            <a:r>
              <a:rPr lang="sv-SE" sz="1200" b="1" dirty="0"/>
              <a:t> </a:t>
            </a:r>
            <a:r>
              <a:rPr lang="sv-SE" sz="1200" b="1" dirty="0" err="1"/>
              <a:t>of</a:t>
            </a:r>
            <a:r>
              <a:rPr lang="sv-SE" sz="1200" b="1" dirty="0"/>
              <a:t> vision </a:t>
            </a:r>
            <a:r>
              <a:rPr lang="sv-SE" sz="1200" dirty="0"/>
              <a:t>– ABI </a:t>
            </a:r>
            <a:r>
              <a:rPr lang="sv-SE" sz="1200" dirty="0" err="1"/>
              <a:t>vendors</a:t>
            </a:r>
            <a:r>
              <a:rPr lang="sv-SE" sz="1200" dirty="0"/>
              <a:t> </a:t>
            </a:r>
            <a:r>
              <a:rPr lang="en-US" sz="1200" dirty="0"/>
              <a:t>ability to articulate a clear, forward-thinking, and innovative strategy that aligns with market trends and future demands. </a:t>
            </a:r>
          </a:p>
          <a:p>
            <a:r>
              <a:rPr lang="sv-SE" sz="1200" dirty="0"/>
              <a:t>The </a:t>
            </a:r>
            <a:r>
              <a:rPr lang="sv-SE" sz="1200" dirty="0" err="1"/>
              <a:t>criteria</a:t>
            </a:r>
            <a:r>
              <a:rPr lang="sv-SE" sz="1200" dirty="0"/>
              <a:t> </a:t>
            </a:r>
            <a:r>
              <a:rPr lang="sv-SE" sz="1200" dirty="0" err="1"/>
              <a:t>used</a:t>
            </a:r>
            <a:r>
              <a:rPr lang="sv-SE" sz="1200" dirty="0"/>
              <a:t> for </a:t>
            </a:r>
            <a:r>
              <a:rPr lang="sv-SE" sz="1200" dirty="0" err="1"/>
              <a:t>measuring</a:t>
            </a:r>
            <a:r>
              <a:rPr lang="sv-SE" sz="1200" dirty="0"/>
              <a:t> ABI </a:t>
            </a:r>
            <a:r>
              <a:rPr lang="sv-SE" sz="1200" dirty="0" err="1"/>
              <a:t>vendors</a:t>
            </a:r>
            <a:r>
              <a:rPr lang="sv-SE" sz="1200" dirty="0"/>
              <a:t>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Market Understanding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Ability to anticipate customer needs and trends.</a:t>
            </a:r>
            <a:endParaRPr lang="sv-SE" sz="1000" dirty="0"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Marketing Strategy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Clear messaging, positioning, and communication to target markets.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Sales Strategy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Effective go-to-market plan and sales channels.</a:t>
            </a:r>
            <a:endParaRPr lang="sv-SE" sz="1000" dirty="0"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Offering (Product) Strategy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Innovation and alignment of product with market demands.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Business Model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Viability and adaptability of the company’s revenue approach.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Vertical/Industry Strategy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Tailored solutions for specific industries and sectors.</a:t>
            </a:r>
            <a:endParaRPr lang="sv-SE" sz="1000" dirty="0"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Innovation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Commitment to developing new and disruptive technologies.</a:t>
            </a:r>
            <a:endParaRPr lang="sv-SE" sz="1000" dirty="0">
              <a:effectLst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cs typeface="Times New Roman" panose="02020603050405020304" pitchFamily="18" charset="0"/>
              </a:rPr>
              <a:t>Geographic Strategy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 – Expansion and support across different global markets</a:t>
            </a:r>
            <a:endParaRPr lang="sv-SE" sz="1000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F6C4B2-37C0-4D06-838E-FF5DEE17140B}"/>
              </a:ext>
            </a:extLst>
          </p:cNvPr>
          <p:cNvSpPr txBox="1"/>
          <p:nvPr/>
        </p:nvSpPr>
        <p:spPr>
          <a:xfrm rot="16200000">
            <a:off x="7781121" y="3647089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23435F-DD54-4316-9088-112E6F1A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1" y="1157800"/>
            <a:ext cx="2926871" cy="222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952ADF-3FE7-4BD8-9D7D-B6449F30A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67"/>
    </mc:Choice>
    <mc:Fallback xmlns="">
      <p:transition spd="slow" advTm="5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018872" y="1258646"/>
            <a:ext cx="4738873" cy="3606886"/>
          </a:xfrm>
        </p:spPr>
        <p:txBody>
          <a:bodyPr>
            <a:normAutofit/>
          </a:bodyPr>
          <a:lstStyle/>
          <a:p>
            <a:r>
              <a:rPr lang="sv-SE" sz="1400" b="1" dirty="0"/>
              <a:t>Challengers</a:t>
            </a:r>
            <a:r>
              <a:rPr lang="sv-SE" sz="1400" dirty="0"/>
              <a:t> – </a:t>
            </a:r>
            <a:r>
              <a:rPr lang="en-US" sz="1400" dirty="0"/>
              <a:t>are well-positioned in the market, often with strong financial backing and a broad customer base. They provide reliable solutions with robust support and implementation capabilities. However, they might lack a forward-thinking approach and focus more on refining existing solutions rather than developing new ones.</a:t>
            </a:r>
            <a:endParaRPr lang="sv-S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74D8B7-ACD1-4CF7-A732-DC12785C06B0}"/>
              </a:ext>
            </a:extLst>
          </p:cNvPr>
          <p:cNvSpPr txBox="1"/>
          <p:nvPr/>
        </p:nvSpPr>
        <p:spPr>
          <a:xfrm>
            <a:off x="6904543" y="4725555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B00A10-DC36-4151-8FC0-F9471D6F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7" y="1510682"/>
            <a:ext cx="3513713" cy="26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C1384A7-E549-4AC8-B84E-24F6E585F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3"/>
    </mc:Choice>
    <mc:Fallback xmlns="">
      <p:transition spd="slow" advTm="1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018872" y="1347243"/>
            <a:ext cx="4974885" cy="3606886"/>
          </a:xfrm>
        </p:spPr>
        <p:txBody>
          <a:bodyPr>
            <a:normAutofit/>
          </a:bodyPr>
          <a:lstStyle/>
          <a:p>
            <a:r>
              <a:rPr lang="sv-SE" sz="1400" b="1" dirty="0" err="1"/>
              <a:t>Visionaries</a:t>
            </a:r>
            <a:r>
              <a:rPr lang="sv-SE" sz="1400" dirty="0"/>
              <a:t> – </a:t>
            </a:r>
            <a:r>
              <a:rPr lang="en-US" sz="1400" dirty="0"/>
              <a:t>have a strong and differentiated vision for delivering a modern ABI platform. They excel in specific areas, such as advanced analytics, AI integration, or unique visualization capabilities, but may struggle with large-scale execution, customer support, and market reach compared to Leaders and Challengers.</a:t>
            </a:r>
            <a:endParaRPr lang="sv-SE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49CD7-74A4-4899-A0B6-965BF778FE43}"/>
              </a:ext>
            </a:extLst>
          </p:cNvPr>
          <p:cNvSpPr txBox="1"/>
          <p:nvPr/>
        </p:nvSpPr>
        <p:spPr>
          <a:xfrm>
            <a:off x="6904543" y="4725555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E10DE13-1D41-44A1-BE32-CD324682C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7" y="1595923"/>
            <a:ext cx="3513713" cy="26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6871BB-3E34-4ABC-A2D3-2F664BB28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2"/>
    </mc:Choice>
    <mc:Fallback xmlns="">
      <p:transition spd="slow" advTm="3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11986</TotalTime>
  <Words>2286</Words>
  <Application>Microsoft Office PowerPoint</Application>
  <PresentationFormat>On-screen Show (16:9)</PresentationFormat>
  <Paragraphs>387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Market for Analytics och Business Intelligence-platforms (ABI-platforms) – part 2</vt:lpstr>
      <vt:lpstr>Main source</vt:lpstr>
      <vt:lpstr>Magic Quadrant</vt:lpstr>
      <vt:lpstr>Magic Quadrant</vt:lpstr>
      <vt:lpstr>Magic Quadrant</vt:lpstr>
      <vt:lpstr>Magic Quadrant</vt:lpstr>
      <vt:lpstr>Magic Quadrant</vt:lpstr>
      <vt:lpstr>Magic Quadrant</vt:lpstr>
      <vt:lpstr>Magic Quadrant</vt:lpstr>
      <vt:lpstr>Magic Quadrant</vt:lpstr>
      <vt:lpstr>Magic Quadrant</vt:lpstr>
      <vt:lpstr>Magic Quadrant 2019</vt:lpstr>
      <vt:lpstr>The market 2019 according to Gartner</vt:lpstr>
      <vt:lpstr>Magic Quadrant 2019 and 2022</vt:lpstr>
      <vt:lpstr>The market 2022 according to Gartner</vt:lpstr>
      <vt:lpstr>The market 2022 according to Gartner</vt:lpstr>
      <vt:lpstr>Magic Quadrant 2022 and 2023</vt:lpstr>
      <vt:lpstr>Magic Quadrant 2023 and 2024</vt:lpstr>
      <vt:lpstr>The market 2024 according to Gartner</vt:lpstr>
      <vt:lpstr>Trends 2024</vt:lpstr>
      <vt:lpstr>Leaders</vt:lpstr>
      <vt:lpstr>Visionaries</vt:lpstr>
      <vt:lpstr>Challengers</vt:lpstr>
      <vt:lpstr>Niche Players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630</cp:revision>
  <dcterms:created xsi:type="dcterms:W3CDTF">2015-05-25T21:35:52Z</dcterms:created>
  <dcterms:modified xsi:type="dcterms:W3CDTF">2025-04-03T20:26:00Z</dcterms:modified>
</cp:coreProperties>
</file>