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  <p:sldMasterId id="2147483735" r:id="rId2"/>
    <p:sldMasterId id="2147483717" r:id="rId3"/>
    <p:sldMasterId id="2147483750" r:id="rId4"/>
    <p:sldMasterId id="2147483689" r:id="rId5"/>
  </p:sldMasterIdLst>
  <p:notesMasterIdLst>
    <p:notesMasterId r:id="rId36"/>
  </p:notesMasterIdLst>
  <p:handoutMasterIdLst>
    <p:handoutMasterId r:id="rId37"/>
  </p:handoutMasterIdLst>
  <p:sldIdLst>
    <p:sldId id="479" r:id="rId6"/>
    <p:sldId id="529" r:id="rId7"/>
    <p:sldId id="594" r:id="rId8"/>
    <p:sldId id="556" r:id="rId9"/>
    <p:sldId id="595" r:id="rId10"/>
    <p:sldId id="557" r:id="rId11"/>
    <p:sldId id="558" r:id="rId12"/>
    <p:sldId id="559" r:id="rId13"/>
    <p:sldId id="560" r:id="rId14"/>
    <p:sldId id="562" r:id="rId15"/>
    <p:sldId id="561" r:id="rId16"/>
    <p:sldId id="590" r:id="rId17"/>
    <p:sldId id="530" r:id="rId18"/>
    <p:sldId id="535" r:id="rId19"/>
    <p:sldId id="564" r:id="rId20"/>
    <p:sldId id="567" r:id="rId21"/>
    <p:sldId id="584" r:id="rId22"/>
    <p:sldId id="539" r:id="rId23"/>
    <p:sldId id="541" r:id="rId24"/>
    <p:sldId id="591" r:id="rId25"/>
    <p:sldId id="552" r:id="rId26"/>
    <p:sldId id="553" r:id="rId27"/>
    <p:sldId id="592" r:id="rId28"/>
    <p:sldId id="568" r:id="rId29"/>
    <p:sldId id="583" r:id="rId30"/>
    <p:sldId id="586" r:id="rId31"/>
    <p:sldId id="588" r:id="rId32"/>
    <p:sldId id="585" r:id="rId33"/>
    <p:sldId id="540" r:id="rId34"/>
    <p:sldId id="593" r:id="rId35"/>
  </p:sldIdLst>
  <p:sldSz cx="9144000" cy="5143500" type="screen16x9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Perjons" initials="EP" lastIdx="1" clrIdx="0">
    <p:extLst>
      <p:ext uri="{19B8F6BF-5375-455C-9EA6-DF929625EA0E}">
        <p15:presenceInfo xmlns:p15="http://schemas.microsoft.com/office/powerpoint/2012/main" userId="51775065d2c6cd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939A5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8" y="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03T18:42:14.928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C84FDD-BB37-6B48-A9C5-1C3155F992C4}" type="datetimeFigureOut">
              <a:rPr lang="en-US" smtClean="0"/>
              <a:t>4/3/2025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0884B-425D-4B4B-8C23-55A1918885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023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2025-04-03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437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72635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7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5997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6804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32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3735963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2375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24250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029145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807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- F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9836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6582890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2574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3075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3075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05042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749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325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176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7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1701934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9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0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798015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2968387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3271404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</p:spTree>
    <p:extLst>
      <p:ext uri="{BB962C8B-B14F-4D97-AF65-F5344CB8AC3E}">
        <p14:creationId xmlns:p14="http://schemas.microsoft.com/office/powerpoint/2010/main" val="4249829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0514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E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16915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59114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278798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title</a:t>
            </a:r>
            <a:r>
              <a:rPr lang="sv-SE" noProof="0" dirty="0"/>
              <a:t> style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621566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897809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089489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6407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37642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27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örsta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Avsnittsnamn</a:t>
            </a:r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 dirty="0"/>
              <a:t>Kurs/Programserie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Talare eller underrubrik</a:t>
            </a:r>
          </a:p>
        </p:txBody>
      </p:sp>
    </p:spTree>
    <p:extLst>
      <p:ext uri="{BB962C8B-B14F-4D97-AF65-F5344CB8AC3E}">
        <p14:creationId xmlns:p14="http://schemas.microsoft.com/office/powerpoint/2010/main" val="59284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10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11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7991691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7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8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1850509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8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22847219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ctrTitle" hasCustomPrompt="1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Episode name</a:t>
            </a:r>
          </a:p>
        </p:txBody>
      </p:sp>
      <p:sp>
        <p:nvSpPr>
          <p:cNvPr id="6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008000" y="2894400"/>
            <a:ext cx="6631200" cy="14055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ts val="48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 sz="24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Speaker or subtitle</a:t>
            </a:r>
          </a:p>
          <a:p>
            <a:pPr lvl="0"/>
            <a:endParaRPr lang="sv-SE" noProof="0" dirty="0"/>
          </a:p>
        </p:txBody>
      </p:sp>
      <p:sp>
        <p:nvSpPr>
          <p:cNvPr id="7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971600" y="627534"/>
            <a:ext cx="6625108" cy="1008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9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Verdana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Course/Serial</a:t>
            </a:r>
          </a:p>
        </p:txBody>
      </p:sp>
    </p:spTree>
    <p:extLst>
      <p:ext uri="{BB962C8B-B14F-4D97-AF65-F5344CB8AC3E}">
        <p14:creationId xmlns:p14="http://schemas.microsoft.com/office/powerpoint/2010/main" val="45419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533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Fi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28600" y="1275606"/>
            <a:ext cx="6264696" cy="4271832"/>
          </a:xfrm>
          <a:prstGeom prst="rect">
            <a:avLst/>
          </a:prstGeom>
          <a:solidFill>
            <a:schemeClr val="tx1"/>
          </a:solidFill>
          <a:effectLst/>
        </p:spPr>
      </p:pic>
      <p:sp>
        <p:nvSpPr>
          <p:cNvPr id="5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36494611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Olive bran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U_olivkvist_neg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523" y="267494"/>
            <a:ext cx="5762595" cy="5328592"/>
          </a:xfrm>
          <a:prstGeom prst="rect">
            <a:avLst/>
          </a:prstGeom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24717795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- Crow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431" y="1275606"/>
            <a:ext cx="5267391" cy="3867894"/>
          </a:xfrm>
          <a:prstGeom prst="rect">
            <a:avLst/>
          </a:prstGeom>
          <a:noFill/>
        </p:spPr>
      </p:pic>
      <p:sp>
        <p:nvSpPr>
          <p:cNvPr id="8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9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715187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1045502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 err="1"/>
              <a:t>Click</a:t>
            </a:r>
            <a:r>
              <a:rPr lang="sv-SE" noProof="0" dirty="0"/>
              <a:t> </a:t>
            </a:r>
            <a:r>
              <a:rPr lang="sv-SE" noProof="0" dirty="0" err="1"/>
              <a:t>to</a:t>
            </a:r>
            <a:r>
              <a:rPr lang="sv-SE" noProof="0" dirty="0"/>
              <a:t> </a:t>
            </a:r>
            <a:r>
              <a:rPr lang="sv-SE" noProof="0" dirty="0" err="1"/>
              <a:t>edit</a:t>
            </a:r>
            <a:r>
              <a:rPr lang="sv-SE" noProof="0" dirty="0"/>
              <a:t> Master </a:t>
            </a:r>
            <a:r>
              <a:rPr lang="sv-SE" noProof="0" dirty="0" err="1"/>
              <a:t>subtitle</a:t>
            </a:r>
            <a:r>
              <a:rPr lang="sv-SE" noProof="0" dirty="0"/>
              <a:t> style</a:t>
            </a:r>
          </a:p>
        </p:txBody>
      </p:sp>
    </p:spTree>
    <p:extLst>
      <p:ext uri="{BB962C8B-B14F-4D97-AF65-F5344CB8AC3E}">
        <p14:creationId xmlns:p14="http://schemas.microsoft.com/office/powerpoint/2010/main" val="119345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p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920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291200" y="1275534"/>
            <a:ext cx="3348000" cy="324043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547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sv-SE" noProof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324043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2510738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sv-SE" noProof="0"/>
              <a:t>Click to edit Master title style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1275534"/>
            <a:ext cx="6850800" cy="2411100"/>
          </a:xfrm>
        </p:spPr>
        <p:txBody>
          <a:bodyPr>
            <a:normAutofit/>
          </a:bodyPr>
          <a:lstStyle>
            <a:lvl1pPr marL="1588" indent="-1588">
              <a:lnSpc>
                <a:spcPts val="2600"/>
              </a:lnSpc>
              <a:buNone/>
              <a:defRPr sz="24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5926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92000" y="595470"/>
            <a:ext cx="6850800" cy="39925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12670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0621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6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002F5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chemeClr val="tx1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chemeClr val="tx1"/>
                </a:solidFill>
                <a:latin typeface="Verdana"/>
              </a:rPr>
              <a:t>2025-04-03</a:t>
            </a:fld>
            <a:endParaRPr lang="sv-SE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sv-SE" sz="1600" noProof="0" dirty="0">
                <a:solidFill>
                  <a:schemeClr val="tx1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15321057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>
                <a:solidFill>
                  <a:srgbClr val="002F5F"/>
                </a:solidFill>
                <a:latin typeface="Verdana"/>
                <a:cs typeface="Verdana"/>
              </a:rPr>
              <a:t>Contributors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tx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tx1"/>
                </a:solidFill>
                <a:latin typeface="Verdana"/>
              </a:rPr>
              <a:t>4/3/2025</a:t>
            </a:fld>
            <a:endParaRPr lang="en-US" sz="1600" noProof="0" dirty="0">
              <a:solidFill>
                <a:schemeClr val="tx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tx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8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61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35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Inspelat</a:t>
            </a:r>
            <a:r>
              <a:rPr lang="sv-SE" sz="1600" baseline="0" noProof="0" dirty="0">
                <a:solidFill>
                  <a:srgbClr val="FFFFFF"/>
                </a:solidFill>
                <a:latin typeface="Verdana"/>
              </a:rPr>
              <a:t> </a:t>
            </a:r>
            <a:fld id="{DEF0F593-7E64-D74F-96F6-B611C3DC3FC9}" type="datetime1">
              <a:rPr lang="sv-SE" sz="1600" baseline="0" noProof="0" smtClean="0">
                <a:solidFill>
                  <a:srgbClr val="FFFFFF"/>
                </a:solidFill>
                <a:latin typeface="Verdana"/>
              </a:rPr>
              <a:t>2025-04-03</a:t>
            </a:fld>
            <a:endParaRPr lang="sv-SE" sz="1600" noProof="0" dirty="0">
              <a:solidFill>
                <a:srgbClr val="FFFFFF"/>
              </a:solidFill>
              <a:latin typeface="Verdana"/>
            </a:endParaRPr>
          </a:p>
          <a:p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49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verkande - egen sidfot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42890"/>
            <a:ext cx="1435367" cy="1195504"/>
          </a:xfrm>
          <a:prstGeom prst="rect">
            <a:avLst/>
          </a:prstGeom>
        </p:spPr>
      </p:pic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to</a:t>
            </a:r>
            <a:r>
              <a:rPr lang="sv-SE" dirty="0"/>
              <a:t> </a:t>
            </a:r>
            <a:r>
              <a:rPr lang="sv-SE" dirty="0" err="1"/>
              <a:t>edit</a:t>
            </a:r>
            <a:r>
              <a:rPr lang="sv-SE" dirty="0"/>
              <a:t> Master text </a:t>
            </a:r>
            <a:r>
              <a:rPr lang="sv-SE" dirty="0" err="1"/>
              <a:t>styles</a:t>
            </a:r>
            <a:endParaRPr lang="sv-SE" dirty="0"/>
          </a:p>
          <a:p>
            <a:pPr lvl="1"/>
            <a:r>
              <a:rPr lang="sv-SE" dirty="0"/>
              <a:t>Second </a:t>
            </a:r>
            <a:r>
              <a:rPr lang="sv-SE" dirty="0" err="1"/>
              <a:t>level</a:t>
            </a:r>
            <a:endParaRPr lang="sv-SE" dirty="0"/>
          </a:p>
          <a:p>
            <a:pPr lvl="2"/>
            <a:r>
              <a:rPr lang="sv-SE" dirty="0" err="1"/>
              <a:t>Third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3"/>
            <a:r>
              <a:rPr lang="sv-SE" dirty="0" err="1"/>
              <a:t>Fourth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  <a:p>
            <a:pPr lvl="4"/>
            <a:r>
              <a:rPr lang="sv-SE" dirty="0" err="1"/>
              <a:t>Fifth</a:t>
            </a:r>
            <a:r>
              <a:rPr lang="sv-SE" dirty="0"/>
              <a:t> </a:t>
            </a:r>
            <a:r>
              <a:rPr lang="sv-SE" dirty="0" err="1"/>
              <a:t>level</a:t>
            </a:r>
            <a:endParaRPr lang="sv-SE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504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>
                <a:solidFill>
                  <a:srgbClr val="FFFFFF"/>
                </a:solidFill>
                <a:latin typeface="Verdana"/>
                <a:cs typeface="Verdana"/>
              </a:rPr>
              <a:t>Medverkande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2968804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92000" y="4227934"/>
            <a:ext cx="57246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Recorded </a:t>
            </a:r>
            <a:fld id="{DEF0F593-7E64-D74F-96F6-B611C3DC3FC9}" type="datetime1">
              <a:rPr lang="en-US" sz="1600" baseline="0" noProof="0" smtClean="0">
                <a:solidFill>
                  <a:schemeClr val="bg1"/>
                </a:solidFill>
                <a:latin typeface="Verdana"/>
              </a:rPr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lang="en-US" sz="1600" noProof="0" dirty="0">
              <a:solidFill>
                <a:schemeClr val="bg1"/>
              </a:solidFill>
              <a:latin typeface="Verdana"/>
            </a:endParaRPr>
          </a:p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5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ibutors - custom footer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2"/>
          <p:cNvSpPr>
            <a:spLocks noGrp="1"/>
          </p:cNvSpPr>
          <p:nvPr>
            <p:ph idx="1"/>
          </p:nvPr>
        </p:nvSpPr>
        <p:spPr>
          <a:xfrm>
            <a:off x="792000" y="1059582"/>
            <a:ext cx="6850800" cy="31683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400">
                <a:solidFill>
                  <a:srgbClr val="FFFFFF"/>
                </a:solidFill>
              </a:defRPr>
            </a:lvl2pPr>
            <a:lvl3pPr marL="914400" indent="0">
              <a:buFontTx/>
              <a:buNone/>
              <a:defRPr sz="2400">
                <a:solidFill>
                  <a:srgbClr val="FFFFFF"/>
                </a:solidFill>
              </a:defRPr>
            </a:lvl3pPr>
            <a:lvl4pPr marL="1371600" indent="0">
              <a:buFontTx/>
              <a:buNone/>
              <a:defRPr sz="2400">
                <a:solidFill>
                  <a:srgbClr val="FFFFFF"/>
                </a:solidFill>
              </a:defRPr>
            </a:lvl4pPr>
            <a:lvl5pPr marL="1828800" indent="0">
              <a:buFont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92000" y="597917"/>
            <a:ext cx="23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0" dirty="0">
                <a:solidFill>
                  <a:srgbClr val="FFFFFF"/>
                </a:solidFill>
                <a:latin typeface="Verdana"/>
                <a:cs typeface="Verdana"/>
              </a:rPr>
              <a:t>Contributors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8"/>
            <a:ext cx="1296144" cy="1236379"/>
          </a:xfrm>
          <a:prstGeom prst="rect">
            <a:avLst/>
          </a:prstGeom>
        </p:spPr>
      </p:pic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90772" y="4221654"/>
            <a:ext cx="6387308" cy="586827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trike="noStrike" baseline="0">
                <a:solidFill>
                  <a:schemeClr val="bg1"/>
                </a:solidFill>
              </a:defRPr>
            </a:lvl1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chemeClr val="bg1"/>
                </a:solidFill>
                <a:latin typeface="Verdana"/>
              </a:rPr>
              <a:t>Click to insert custom footer</a:t>
            </a:r>
          </a:p>
        </p:txBody>
      </p:sp>
    </p:spTree>
    <p:extLst>
      <p:ext uri="{BB962C8B-B14F-4D97-AF65-F5344CB8AC3E}">
        <p14:creationId xmlns:p14="http://schemas.microsoft.com/office/powerpoint/2010/main" val="417444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logo - Blå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07854"/>
            <a:ext cx="1435367" cy="1195504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92000" y="4465444"/>
            <a:ext cx="5354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FFFFFF"/>
                </a:solidFill>
                <a:latin typeface="Verdana"/>
              </a:rPr>
              <a:t>Institutionen för data- och systemvetenskap, DSV </a:t>
            </a:r>
          </a:p>
        </p:txBody>
      </p:sp>
    </p:spTree>
    <p:extLst>
      <p:ext uri="{BB962C8B-B14F-4D97-AF65-F5344CB8AC3E}">
        <p14:creationId xmlns:p14="http://schemas.microsoft.com/office/powerpoint/2010/main" val="53342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- 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U_PPT_eld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4988" t="-362"/>
          <a:stretch>
            <a:fillRect/>
          </a:stretch>
        </p:blipFill>
        <p:spPr bwMode="auto">
          <a:xfrm>
            <a:off x="1" y="1225226"/>
            <a:ext cx="5408969" cy="3938812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7730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logo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792000" y="4465444"/>
            <a:ext cx="5724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noProof="0" dirty="0">
                <a:solidFill>
                  <a:schemeClr val="bg1"/>
                </a:solidFill>
                <a:latin typeface="Verdana"/>
              </a:rPr>
              <a:t>Department of Computer and Systems Sciences, DSV </a:t>
            </a: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67619"/>
            <a:ext cx="1296144" cy="12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6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vit/Empt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08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vart/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52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blå/Empty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76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Olivkv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 l="1746"/>
          <a:stretch>
            <a:fillRect/>
          </a:stretch>
        </p:blipFill>
        <p:spPr bwMode="auto">
          <a:xfrm>
            <a:off x="1589" y="238124"/>
            <a:ext cx="5161507" cy="4905756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- Kron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>
            <a:alphaModFix amt="55000"/>
          </a:blip>
          <a:srcRect/>
          <a:stretch>
            <a:fillRect/>
          </a:stretch>
        </p:blipFill>
        <p:spPr bwMode="auto">
          <a:xfrm>
            <a:off x="0" y="1262062"/>
            <a:ext cx="4197096" cy="3881628"/>
          </a:xfrm>
          <a:prstGeom prst="rect">
            <a:avLst/>
          </a:prstGeom>
          <a:noFill/>
        </p:spPr>
      </p:pic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7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93530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1008000" y="1827900"/>
            <a:ext cx="6631200" cy="1069200"/>
          </a:xfrm>
        </p:spPr>
        <p:txBody>
          <a:bodyPr lIns="72000" tIns="36000" rIns="72000" bIns="36000" anchor="ctr" anchorCtr="0">
            <a:no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sv-SE" noProof="0" dirty="0"/>
          </a:p>
        </p:txBody>
      </p:sp>
      <p:sp>
        <p:nvSpPr>
          <p:cNvPr id="5" name="Underrubrik 2"/>
          <p:cNvSpPr>
            <a:spLocks noGrp="1"/>
          </p:cNvSpPr>
          <p:nvPr>
            <p:ph type="subTitle" idx="1"/>
          </p:nvPr>
        </p:nvSpPr>
        <p:spPr>
          <a:xfrm>
            <a:off x="1008000" y="2894400"/>
            <a:ext cx="6631200" cy="874800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91254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6.emf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0.emf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 descr="logo-org-svensk_rgb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884368" y="216001"/>
            <a:ext cx="980375" cy="81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9" r:id="rId2"/>
    <p:sldLayoutId id="2147483710" r:id="rId3"/>
    <p:sldLayoutId id="2147483713" r:id="rId4"/>
    <p:sldLayoutId id="2147483684" r:id="rId5"/>
    <p:sldLayoutId id="2147483683" r:id="rId6"/>
    <p:sldLayoutId id="2147483712" r:id="rId7"/>
    <p:sldLayoutId id="2147483711" r:id="rId8"/>
    <p:sldLayoutId id="2147483714" r:id="rId9"/>
    <p:sldLayoutId id="2147483685" r:id="rId10"/>
    <p:sldLayoutId id="2147483686" r:id="rId11"/>
    <p:sldLayoutId id="2147483687" r:id="rId12"/>
    <p:sldLayoutId id="214748368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Klicka här för att ändra format på bakgrundstexten</a:t>
            </a:r>
          </a:p>
          <a:p>
            <a:pPr lvl="1"/>
            <a:r>
              <a:rPr lang="en-US" noProof="0"/>
              <a:t>Nivå två</a:t>
            </a:r>
          </a:p>
          <a:p>
            <a:pPr lvl="2"/>
            <a:r>
              <a:rPr lang="en-US" noProof="0"/>
              <a:t>Nivå tre</a:t>
            </a:r>
          </a:p>
          <a:p>
            <a:pPr lvl="3"/>
            <a:r>
              <a:rPr lang="en-US" noProof="0"/>
              <a:t>Nivå fyra</a:t>
            </a:r>
          </a:p>
          <a:p>
            <a:pPr lvl="4"/>
            <a:r>
              <a:rPr lang="en-US" noProof="0"/>
              <a:t>Nivå fem</a:t>
            </a:r>
          </a:p>
        </p:txBody>
      </p:sp>
      <p:pic>
        <p:nvPicPr>
          <p:cNvPr id="5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001"/>
            <a:ext cx="884358" cy="84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26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8" r:id="rId2"/>
    <p:sldLayoutId id="2147483737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16655"/>
            <a:ext cx="980375" cy="81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77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20" r:id="rId2"/>
    <p:sldLayoutId id="2147483719" r:id="rId3"/>
    <p:sldLayoutId id="2147483721" r:id="rId4"/>
    <p:sldLayoutId id="2147483722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4" name="Picture 3" descr="logo-neg-engelsk_rgb.eps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72" y="216023"/>
            <a:ext cx="884336" cy="8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7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rgbClr val="FFFFFF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6850800" cy="5967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92000" y="1275534"/>
            <a:ext cx="6850800" cy="3240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0343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65" r:id="rId2"/>
    <p:sldLayoutId id="2147483733" r:id="rId3"/>
    <p:sldLayoutId id="2147483769" r:id="rId4"/>
    <p:sldLayoutId id="2147483766" r:id="rId5"/>
    <p:sldLayoutId id="2147483770" r:id="rId6"/>
    <p:sldLayoutId id="2147483767" r:id="rId7"/>
    <p:sldLayoutId id="2147483768" r:id="rId8"/>
    <p:sldLayoutId id="2147483697" r:id="rId9"/>
    <p:sldLayoutId id="2147483715" r:id="rId10"/>
    <p:sldLayoutId id="2147483716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244" y="1604646"/>
            <a:ext cx="7582327" cy="1102519"/>
          </a:xfrm>
        </p:spPr>
        <p:txBody>
          <a:bodyPr>
            <a:normAutofit fontScale="90000"/>
          </a:bodyPr>
          <a:lstStyle/>
          <a:p>
            <a:br>
              <a:rPr lang="sv-SE" sz="2250" dirty="0"/>
            </a:br>
            <a:r>
              <a:rPr lang="sv-SE" sz="3300" dirty="0"/>
              <a:t>Market for </a:t>
            </a:r>
            <a:r>
              <a:rPr lang="sv-SE" sz="3300" dirty="0" err="1"/>
              <a:t>Analytics</a:t>
            </a:r>
            <a:r>
              <a:rPr lang="sv-SE" sz="3300" dirty="0"/>
              <a:t> och Business </a:t>
            </a:r>
            <a:r>
              <a:rPr lang="sv-SE" sz="3300" dirty="0" err="1"/>
              <a:t>Intelligence-platforms</a:t>
            </a:r>
            <a:r>
              <a:rPr lang="sv-SE" sz="3300" dirty="0"/>
              <a:t> (ABI-</a:t>
            </a:r>
            <a:r>
              <a:rPr lang="sv-SE" sz="3300" dirty="0" err="1"/>
              <a:t>platforms</a:t>
            </a:r>
            <a:r>
              <a:rPr lang="sv-SE" sz="3300" dirty="0"/>
              <a:t>) – part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2244" y="3299557"/>
            <a:ext cx="4800600" cy="1314450"/>
          </a:xfrm>
        </p:spPr>
        <p:txBody>
          <a:bodyPr>
            <a:normAutofit/>
          </a:bodyPr>
          <a:lstStyle/>
          <a:p>
            <a:r>
              <a:rPr lang="sv-SE" dirty="0"/>
              <a:t>Erik Perjons</a:t>
            </a:r>
          </a:p>
          <a:p>
            <a:r>
              <a:rPr lang="sv-SE" dirty="0"/>
              <a:t>DSV, Stockholm University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3554BCCE-2F15-4E5F-AD6C-52594BF0D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4"/>
    </mc:Choice>
    <mc:Fallback xmlns="">
      <p:transition spd="slow" advTm="36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99696" y="109182"/>
            <a:ext cx="1166883" cy="121465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78834"/>
            <a:ext cx="7464896" cy="596700"/>
          </a:xfrm>
        </p:spPr>
        <p:txBody>
          <a:bodyPr/>
          <a:lstStyle/>
          <a:p>
            <a:r>
              <a:rPr lang="en-US" sz="2400" dirty="0"/>
              <a:t>AA support Self Service Data Preparation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23833"/>
            <a:ext cx="6850800" cy="3240432"/>
          </a:xfrm>
        </p:spPr>
        <p:txBody>
          <a:bodyPr>
            <a:normAutofit/>
          </a:bodyPr>
          <a:lstStyle/>
          <a:p>
            <a:r>
              <a:rPr lang="en-US" sz="1600" b="1" dirty="0"/>
              <a:t>Self Service Data Preparation techniques </a:t>
            </a:r>
            <a:r>
              <a:rPr lang="en-US" sz="1600" dirty="0"/>
              <a:t>using ML </a:t>
            </a:r>
            <a:r>
              <a:rPr lang="sv-SE" sz="1600" dirty="0" err="1"/>
              <a:t>can</a:t>
            </a:r>
            <a:r>
              <a:rPr lang="sv-SE" sz="1600" dirty="0"/>
              <a:t> support the </a:t>
            </a:r>
            <a:r>
              <a:rPr lang="sv-SE" sz="1600" dirty="0" err="1"/>
              <a:t>user</a:t>
            </a:r>
            <a:r>
              <a:rPr lang="sv-SE" sz="1600" dirty="0"/>
              <a:t> in </a:t>
            </a:r>
            <a:r>
              <a:rPr lang="sv-SE" sz="1600" dirty="0" err="1"/>
              <a:t>carrying</a:t>
            </a:r>
            <a:r>
              <a:rPr lang="sv-SE" sz="1600" dirty="0"/>
              <a:t> </a:t>
            </a:r>
            <a:r>
              <a:rPr lang="sv-SE" sz="1600" dirty="0" err="1"/>
              <a:t>out</a:t>
            </a:r>
            <a:r>
              <a:rPr lang="sv-SE" sz="1600" dirty="0"/>
              <a:t> data </a:t>
            </a:r>
            <a:r>
              <a:rPr lang="sv-SE" sz="1600" dirty="0" err="1"/>
              <a:t>prepations</a:t>
            </a:r>
            <a:r>
              <a:rPr lang="sv-SE" sz="1600" dirty="0"/>
              <a:t> </a:t>
            </a:r>
            <a:r>
              <a:rPr lang="sv-SE" sz="1600" dirty="0" err="1"/>
              <a:t>without</a:t>
            </a:r>
            <a:r>
              <a:rPr lang="sv-SE" sz="1600" dirty="0"/>
              <a:t> the </a:t>
            </a:r>
            <a:r>
              <a:rPr lang="sv-SE" sz="1600" dirty="0" err="1"/>
              <a:t>need</a:t>
            </a:r>
            <a:r>
              <a:rPr lang="sv-SE" sz="1600" dirty="0"/>
              <a:t> to </a:t>
            </a:r>
            <a:r>
              <a:rPr lang="sv-SE" sz="1600" dirty="0" err="1"/>
              <a:t>writing</a:t>
            </a:r>
            <a:r>
              <a:rPr lang="sv-SE" sz="1600" dirty="0"/>
              <a:t> </a:t>
            </a:r>
            <a:r>
              <a:rPr lang="sv-SE" sz="1600" dirty="0" err="1"/>
              <a:t>code</a:t>
            </a:r>
            <a:r>
              <a:rPr lang="sv-SE" sz="1600" dirty="0"/>
              <a:t>. It </a:t>
            </a:r>
            <a:r>
              <a:rPr lang="sv-SE" sz="1600" dirty="0" err="1"/>
              <a:t>can</a:t>
            </a:r>
            <a:r>
              <a:rPr lang="sv-SE" sz="1600" dirty="0"/>
              <a:t> </a:t>
            </a:r>
            <a:r>
              <a:rPr lang="sv-SE" sz="1600" dirty="0" err="1"/>
              <a:t>help</a:t>
            </a:r>
            <a:r>
              <a:rPr lang="sv-SE" sz="1600" dirty="0"/>
              <a:t> the </a:t>
            </a:r>
            <a:r>
              <a:rPr lang="sv-SE" sz="1600" dirty="0" err="1"/>
              <a:t>user</a:t>
            </a:r>
            <a:r>
              <a:rPr lang="sv-SE" sz="1600" dirty="0"/>
              <a:t> to </a:t>
            </a:r>
            <a:r>
              <a:rPr lang="sv-SE" sz="1600" dirty="0" err="1"/>
              <a:t>better</a:t>
            </a:r>
            <a:r>
              <a:rPr lang="sv-SE" sz="1600" dirty="0"/>
              <a:t> understand </a:t>
            </a:r>
            <a:r>
              <a:rPr lang="sv-SE" sz="1600" dirty="0" err="1"/>
              <a:t>how</a:t>
            </a:r>
            <a:r>
              <a:rPr lang="sv-SE" sz="1600" dirty="0"/>
              <a:t> different </a:t>
            </a:r>
            <a:r>
              <a:rPr lang="sv-SE" sz="1600" dirty="0" err="1"/>
              <a:t>datasets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dirty="0" err="1"/>
              <a:t>related</a:t>
            </a:r>
            <a:r>
              <a:rPr lang="sv-SE" sz="1600" dirty="0"/>
              <a:t> </a:t>
            </a:r>
            <a:r>
              <a:rPr lang="sv-SE" sz="1600" dirty="0" err="1"/>
              <a:t>but</a:t>
            </a:r>
            <a:r>
              <a:rPr lang="sv-SE" sz="1600" dirty="0"/>
              <a:t> </a:t>
            </a:r>
            <a:r>
              <a:rPr lang="sv-SE" sz="1600" dirty="0" err="1"/>
              <a:t>also</a:t>
            </a:r>
            <a:r>
              <a:rPr lang="sv-SE" sz="1600" dirty="0"/>
              <a:t> </a:t>
            </a:r>
            <a:r>
              <a:rPr lang="sv-SE" sz="1600" dirty="0" err="1"/>
              <a:t>warn</a:t>
            </a:r>
            <a:r>
              <a:rPr lang="sv-SE" sz="1600" dirty="0"/>
              <a:t> the </a:t>
            </a:r>
            <a:r>
              <a:rPr lang="sv-SE" sz="1600" dirty="0" err="1"/>
              <a:t>user</a:t>
            </a:r>
            <a:r>
              <a:rPr lang="sv-SE" sz="1600" dirty="0"/>
              <a:t> to not </a:t>
            </a:r>
            <a:r>
              <a:rPr lang="sv-SE" sz="1600" dirty="0" err="1"/>
              <a:t>connect</a:t>
            </a:r>
            <a:r>
              <a:rPr lang="sv-SE" sz="1600" dirty="0"/>
              <a:t> </a:t>
            </a:r>
            <a:r>
              <a:rPr lang="sv-SE" sz="1600" dirty="0" err="1"/>
              <a:t>certain</a:t>
            </a:r>
            <a:r>
              <a:rPr lang="sv-SE" sz="1600" dirty="0"/>
              <a:t> data sets</a:t>
            </a:r>
          </a:p>
          <a:p>
            <a:r>
              <a:rPr lang="sv-SE" sz="1600" dirty="0"/>
              <a:t>Data preparation and data </a:t>
            </a:r>
            <a:r>
              <a:rPr lang="sv-SE" sz="1600" dirty="0" err="1"/>
              <a:t>modelling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dirty="0" err="1"/>
              <a:t>complex</a:t>
            </a:r>
            <a:r>
              <a:rPr lang="sv-SE" sz="1600" dirty="0"/>
              <a:t> and </a:t>
            </a:r>
            <a:r>
              <a:rPr lang="sv-SE" sz="1600" dirty="0" err="1"/>
              <a:t>time</a:t>
            </a:r>
            <a:r>
              <a:rPr lang="sv-SE" sz="1600" dirty="0"/>
              <a:t> </a:t>
            </a:r>
            <a:r>
              <a:rPr lang="sv-SE" sz="1600" dirty="0" err="1"/>
              <a:t>consuming</a:t>
            </a:r>
            <a:r>
              <a:rPr lang="sv-SE" sz="1600" dirty="0"/>
              <a:t> task </a:t>
            </a:r>
            <a:r>
              <a:rPr lang="sv-SE" sz="1600" dirty="0" err="1"/>
              <a:t>which</a:t>
            </a:r>
            <a:r>
              <a:rPr lang="sv-SE" sz="1600" dirty="0"/>
              <a:t> </a:t>
            </a:r>
            <a:r>
              <a:rPr lang="sv-SE" sz="1600" dirty="0" err="1"/>
              <a:t>requires</a:t>
            </a:r>
            <a:r>
              <a:rPr lang="sv-SE" sz="1600" dirty="0"/>
              <a:t> expert </a:t>
            </a:r>
            <a:r>
              <a:rPr lang="sv-SE" sz="1600" dirty="0" err="1"/>
              <a:t>knowledge</a:t>
            </a:r>
            <a:endParaRPr lang="sv-S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5803B-09CF-46BC-A9AA-38422266D9E8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9483CBA-983D-4300-87EA-FEA2D0F34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65"/>
    </mc:Choice>
    <mc:Fallback xmlns="">
      <p:transition spd="slow" advTm="4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6966754" cy="596700"/>
          </a:xfrm>
        </p:spPr>
        <p:txBody>
          <a:bodyPr/>
          <a:lstStyle/>
          <a:p>
            <a:r>
              <a:rPr lang="sv-SE" sz="2400" dirty="0"/>
              <a:t>AA makes </a:t>
            </a:r>
            <a:r>
              <a:rPr lang="sv-SE" sz="2400" dirty="0" err="1"/>
              <a:t>use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sv-SE" sz="2400" dirty="0" err="1"/>
              <a:t>Visualisation</a:t>
            </a:r>
            <a:r>
              <a:rPr lang="sv-SE" sz="2400" dirty="0"/>
              <a:t> and </a:t>
            </a:r>
            <a:r>
              <a:rPr lang="en-US" sz="2400" dirty="0"/>
              <a:t>Narration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678143"/>
            <a:ext cx="6850800" cy="3240432"/>
          </a:xfrm>
        </p:spPr>
        <p:txBody>
          <a:bodyPr>
            <a:normAutofit/>
          </a:bodyPr>
          <a:lstStyle/>
          <a:p>
            <a:r>
              <a:rPr lang="en-US" sz="1600" b="1" dirty="0"/>
              <a:t>Visualization </a:t>
            </a:r>
            <a:r>
              <a:rPr lang="en-US" sz="1600" dirty="0"/>
              <a:t>–</a:t>
            </a:r>
            <a:r>
              <a:rPr lang="en-US" sz="1600" b="1" dirty="0"/>
              <a:t> </a:t>
            </a:r>
            <a:r>
              <a:rPr lang="en-US" sz="1600" dirty="0"/>
              <a:t>innovative and smart visualizations support the user in analyzing data and identify patterns in the data</a:t>
            </a:r>
          </a:p>
          <a:p>
            <a:r>
              <a:rPr lang="en-US" sz="1600" b="1" dirty="0"/>
              <a:t>Narration </a:t>
            </a:r>
            <a:r>
              <a:rPr lang="en-US" sz="1600" dirty="0"/>
              <a:t>–</a:t>
            </a:r>
            <a:r>
              <a:rPr lang="en-US" sz="1600" b="1" dirty="0"/>
              <a:t> </a:t>
            </a:r>
            <a:r>
              <a:rPr lang="en-US" sz="1600" dirty="0"/>
              <a:t>means that techniques using ML, provide the user with written analysis of data sets or graphs. This helps the user to interpret the data</a:t>
            </a:r>
          </a:p>
          <a:p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C4DBE-8EA4-474D-AF5A-6D5A8FC4B48B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A53BBF4-12BE-4354-AE8F-82DF3B6D4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4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04"/>
    </mc:Choice>
    <mc:Fallback xmlns="">
      <p:transition spd="slow" advTm="49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654" y="1975050"/>
            <a:ext cx="7407246" cy="596700"/>
          </a:xfrm>
        </p:spPr>
        <p:txBody>
          <a:bodyPr/>
          <a:lstStyle/>
          <a:p>
            <a:r>
              <a:rPr lang="sv-SE" sz="2400" dirty="0"/>
              <a:t>Trends 2022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88D3C076-8A23-4FA0-BCE6-B7807F53F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6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67"/>
    </mc:Choice>
    <mc:Fallback xmlns="">
      <p:transition spd="slow" advTm="27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407246" cy="596700"/>
          </a:xfrm>
        </p:spPr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is </a:t>
            </a:r>
            <a:r>
              <a:rPr lang="sv-SE" sz="1600" b="1" dirty="0" err="1"/>
              <a:t>augmented</a:t>
            </a:r>
            <a:r>
              <a:rPr lang="sv-SE" sz="1600" b="1" dirty="0"/>
              <a:t> by </a:t>
            </a:r>
            <a:r>
              <a:rPr lang="sv-SE" sz="1600" b="1" dirty="0" err="1"/>
              <a:t>artificial</a:t>
            </a:r>
            <a:r>
              <a:rPr lang="sv-SE" sz="1600" b="1" dirty="0"/>
              <a:t> </a:t>
            </a:r>
            <a:r>
              <a:rPr lang="sv-SE" sz="1600" b="1" dirty="0" err="1"/>
              <a:t>intelligence</a:t>
            </a:r>
            <a:r>
              <a:rPr lang="sv-SE" sz="1600" dirty="0"/>
              <a:t>, </a:t>
            </a:r>
            <a:r>
              <a:rPr lang="sv-SE" sz="1600" dirty="0" err="1"/>
              <a:t>thereby</a:t>
            </a:r>
            <a:r>
              <a:rPr lang="sv-SE" sz="1600" dirty="0"/>
              <a:t> </a:t>
            </a:r>
            <a:r>
              <a:rPr lang="sv-SE" sz="1600" dirty="0" err="1"/>
              <a:t>supporting</a:t>
            </a:r>
            <a:r>
              <a:rPr lang="sv-SE" sz="1600" dirty="0"/>
              <a:t> </a:t>
            </a:r>
            <a:r>
              <a:rPr lang="sv-SE" sz="1600" b="1" dirty="0" err="1"/>
              <a:t>additional</a:t>
            </a:r>
            <a:r>
              <a:rPr lang="sv-SE" sz="1600" b="1" dirty="0"/>
              <a:t> </a:t>
            </a:r>
            <a:r>
              <a:rPr lang="sv-SE" sz="1600" b="1" dirty="0" err="1"/>
              <a:t>findings</a:t>
            </a:r>
            <a:r>
              <a:rPr lang="sv-SE" sz="1600" b="1" dirty="0"/>
              <a:t> </a:t>
            </a:r>
            <a:r>
              <a:rPr lang="sv-SE" sz="1600" dirty="0"/>
              <a:t>as </a:t>
            </a:r>
            <a:r>
              <a:rPr lang="sv-SE" sz="1600" dirty="0" err="1"/>
              <a:t>well</a:t>
            </a:r>
            <a:r>
              <a:rPr lang="sv-SE" sz="1600" dirty="0"/>
              <a:t> as </a:t>
            </a:r>
            <a:r>
              <a:rPr lang="sv-SE" sz="1600" b="1" dirty="0" err="1"/>
              <a:t>automatation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many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steps </a:t>
            </a:r>
            <a:r>
              <a:rPr lang="sv-SE" sz="1600" dirty="0"/>
              <a:t>in the </a:t>
            </a:r>
            <a:r>
              <a:rPr lang="sv-SE" sz="1600" b="1" dirty="0" err="1"/>
              <a:t>users</a:t>
            </a:r>
            <a:r>
              <a:rPr lang="sv-SE" sz="1600" b="1" dirty="0"/>
              <a:t>’ decision </a:t>
            </a:r>
            <a:r>
              <a:rPr lang="sv-SE" sz="1600" b="1" dirty="0" err="1"/>
              <a:t>making</a:t>
            </a:r>
            <a:r>
              <a:rPr lang="sv-SE" sz="1600" b="1" dirty="0"/>
              <a:t> process</a:t>
            </a:r>
          </a:p>
          <a:p>
            <a:endParaRPr lang="sv-SE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B48AF5-D88F-4073-A9CB-AE549EEEA482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38A86C-5EEC-4CE1-8C48-CEE4A7E9E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7"/>
    </mc:Choice>
    <mc:Fallback xmlns="">
      <p:transition spd="slow" advTm="40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b="1" dirty="0" err="1"/>
              <a:t>self</a:t>
            </a:r>
            <a:r>
              <a:rPr lang="sv-SE" sz="1600" b="1" dirty="0"/>
              <a:t> service</a:t>
            </a:r>
            <a:r>
              <a:rPr lang="sv-SE" sz="1600" dirty="0"/>
              <a:t>, </a:t>
            </a:r>
            <a:r>
              <a:rPr lang="sv-SE" sz="1600" dirty="0" err="1"/>
              <a:t>that</a:t>
            </a:r>
            <a:r>
              <a:rPr lang="sv-SE" sz="1600" dirty="0"/>
              <a:t> is, less </a:t>
            </a:r>
            <a:r>
              <a:rPr lang="sv-SE" sz="1600" dirty="0" err="1"/>
              <a:t>technical</a:t>
            </a:r>
            <a:r>
              <a:rPr lang="sv-SE" sz="1600" dirty="0"/>
              <a:t> </a:t>
            </a:r>
            <a:r>
              <a:rPr lang="sv-SE" sz="1600" dirty="0" err="1"/>
              <a:t>people</a:t>
            </a:r>
            <a:r>
              <a:rPr lang="sv-SE" sz="1600" dirty="0"/>
              <a:t> </a:t>
            </a:r>
            <a:r>
              <a:rPr lang="sv-SE" sz="1600" dirty="0" err="1"/>
              <a:t>should</a:t>
            </a:r>
            <a:r>
              <a:rPr lang="sv-SE" sz="1600" dirty="0"/>
              <a:t> be </a:t>
            </a:r>
            <a:r>
              <a:rPr lang="sv-SE" sz="1600" dirty="0" err="1"/>
              <a:t>able</a:t>
            </a:r>
            <a:r>
              <a:rPr lang="sv-SE" sz="1600" dirty="0"/>
              <a:t> to </a:t>
            </a:r>
            <a:r>
              <a:rPr lang="sv-SE" sz="1600" dirty="0" err="1"/>
              <a:t>use</a:t>
            </a:r>
            <a:r>
              <a:rPr lang="sv-SE" sz="1600" dirty="0"/>
              <a:t> the </a:t>
            </a:r>
            <a:r>
              <a:rPr lang="sv-SE" sz="1600" dirty="0" err="1"/>
              <a:t>platforms</a:t>
            </a:r>
            <a:r>
              <a:rPr lang="sv-SE" sz="1600" dirty="0"/>
              <a:t>. </a:t>
            </a:r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b="1" dirty="0" err="1"/>
              <a:t>low</a:t>
            </a:r>
            <a:r>
              <a:rPr lang="sv-SE" sz="1600" b="1" dirty="0"/>
              <a:t>/no-</a:t>
            </a:r>
            <a:r>
              <a:rPr lang="sv-SE" sz="1600" b="1" dirty="0" err="1"/>
              <a:t>code</a:t>
            </a:r>
            <a:r>
              <a:rPr lang="sv-SE" sz="1600" b="1" dirty="0"/>
              <a:t> </a:t>
            </a:r>
            <a:r>
              <a:rPr lang="sv-SE" sz="1600" b="1" dirty="0" err="1"/>
              <a:t>applications</a:t>
            </a:r>
            <a:r>
              <a:rPr lang="sv-SE" sz="1600" b="1" dirty="0"/>
              <a:t> and </a:t>
            </a:r>
            <a:r>
              <a:rPr lang="sv-SE" sz="1600" b="1" dirty="0" err="1"/>
              <a:t>workflows</a:t>
            </a:r>
            <a:r>
              <a:rPr lang="sv-SE" sz="1600" b="1" dirty="0"/>
              <a:t> </a:t>
            </a:r>
          </a:p>
          <a:p>
            <a:r>
              <a:rPr lang="sv-SE" sz="1600" dirty="0" err="1"/>
              <a:t>Sometimes</a:t>
            </a:r>
            <a:r>
              <a:rPr lang="sv-SE" sz="1600" dirty="0"/>
              <a:t>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see</a:t>
            </a:r>
            <a:r>
              <a:rPr lang="sv-SE" sz="1600" dirty="0"/>
              <a:t> the term/</a:t>
            </a:r>
            <a:r>
              <a:rPr lang="sv-SE" sz="1600" dirty="0" err="1"/>
              <a:t>phrase</a:t>
            </a:r>
            <a:r>
              <a:rPr lang="sv-SE" sz="1600" dirty="0"/>
              <a:t> </a:t>
            </a:r>
            <a:r>
              <a:rPr lang="sv-SE" sz="1600" b="1" dirty="0"/>
              <a:t>data driven decision </a:t>
            </a:r>
            <a:r>
              <a:rPr lang="sv-SE" sz="1600" b="1" dirty="0" err="1"/>
              <a:t>making</a:t>
            </a:r>
            <a:r>
              <a:rPr lang="sv-SE" sz="1600" b="1" dirty="0"/>
              <a:t> </a:t>
            </a:r>
            <a:r>
              <a:rPr lang="sv-SE" sz="1600" dirty="0" err="1"/>
              <a:t>related</a:t>
            </a:r>
            <a:r>
              <a:rPr lang="sv-SE" sz="1600" dirty="0"/>
              <a:t> to ABI </a:t>
            </a:r>
            <a:r>
              <a:rPr lang="sv-SE" sz="1600" dirty="0" err="1"/>
              <a:t>platforms</a:t>
            </a:r>
            <a:endParaRPr lang="sv-SE" sz="1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C2746-020A-4150-922A-52651CEC5B11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D2E8CA-C0A0-42B6-8EE9-EBB782AC0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4"/>
    </mc:Choice>
    <mc:Fallback xmlns="">
      <p:transition spd="slow" advTm="67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continue</a:t>
            </a:r>
            <a:r>
              <a:rPr lang="sv-SE" sz="1600" dirty="0"/>
              <a:t> to </a:t>
            </a:r>
            <a:r>
              <a:rPr lang="sv-SE" sz="1600" b="1" dirty="0" err="1"/>
              <a:t>improve</a:t>
            </a:r>
            <a:r>
              <a:rPr lang="sv-SE" sz="1600" b="1" dirty="0"/>
              <a:t> data preparation  </a:t>
            </a:r>
            <a:r>
              <a:rPr lang="sv-SE" sz="1600" b="1" dirty="0" err="1"/>
              <a:t>functionalities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such</a:t>
            </a:r>
            <a:r>
              <a:rPr lang="sv-SE" sz="1600" dirty="0"/>
              <a:t> as support for </a:t>
            </a:r>
            <a:r>
              <a:rPr lang="sv-SE" sz="1600" b="1" dirty="0"/>
              <a:t>drag-and-</a:t>
            </a:r>
            <a:r>
              <a:rPr lang="sv-SE" sz="1600" b="1" dirty="0" err="1"/>
              <a:t>drop</a:t>
            </a:r>
            <a:r>
              <a:rPr lang="sv-SE" sz="1600" b="1" dirty="0"/>
              <a:t> data preparation</a:t>
            </a:r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enable</a:t>
            </a:r>
            <a:r>
              <a:rPr lang="sv-SE" sz="1600" dirty="0"/>
              <a:t> </a:t>
            </a:r>
            <a:r>
              <a:rPr lang="sv-SE" sz="1600" dirty="0" err="1"/>
              <a:t>users</a:t>
            </a:r>
            <a:r>
              <a:rPr lang="sv-SE" sz="1600" dirty="0"/>
              <a:t> to </a:t>
            </a:r>
            <a:r>
              <a:rPr lang="sv-SE" sz="1600" b="1" dirty="0" err="1"/>
              <a:t>easily</a:t>
            </a:r>
            <a:r>
              <a:rPr lang="sv-SE" sz="1600" b="1" dirty="0"/>
              <a:t> make </a:t>
            </a:r>
            <a:r>
              <a:rPr lang="sv-SE" sz="1600" b="1" dirty="0" err="1"/>
              <a:t>use</a:t>
            </a:r>
            <a:r>
              <a:rPr lang="sv-SE" sz="1600" b="1" dirty="0"/>
              <a:t> </a:t>
            </a:r>
            <a:r>
              <a:rPr lang="sv-SE" sz="1600" b="1" dirty="0" err="1"/>
              <a:t>many</a:t>
            </a:r>
            <a:r>
              <a:rPr lang="sv-SE" sz="1600" b="1" dirty="0"/>
              <a:t> different data </a:t>
            </a:r>
            <a:r>
              <a:rPr lang="sv-SE" sz="1600" b="1" dirty="0" err="1"/>
              <a:t>sources</a:t>
            </a:r>
            <a:r>
              <a:rPr lang="sv-SE" sz="1600" b="1" dirty="0"/>
              <a:t> </a:t>
            </a:r>
            <a:r>
              <a:rPr lang="sv-SE" sz="1600" dirty="0" err="1"/>
              <a:t>including</a:t>
            </a:r>
            <a:r>
              <a:rPr lang="sv-SE" sz="1600" dirty="0"/>
              <a:t> </a:t>
            </a:r>
            <a:r>
              <a:rPr lang="sv-SE" sz="1600" b="1" dirty="0"/>
              <a:t>different </a:t>
            </a:r>
            <a:r>
              <a:rPr lang="sv-SE" sz="1600" b="1" dirty="0" err="1"/>
              <a:t>cloud</a:t>
            </a:r>
            <a:r>
              <a:rPr lang="sv-SE" sz="1600" b="1" dirty="0"/>
              <a:t> </a:t>
            </a:r>
            <a:r>
              <a:rPr lang="sv-SE" sz="1600" b="1" dirty="0" err="1"/>
              <a:t>sources</a:t>
            </a:r>
            <a:r>
              <a:rPr lang="sv-SE" sz="1600" b="1" dirty="0"/>
              <a:t> </a:t>
            </a:r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226D2B-CEE4-4582-AAD9-348D9EA6D6D6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E5F6871-FED8-4C81-9634-45137FADE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7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7"/>
    </mc:Choice>
    <mc:Fallback xmlns="">
      <p:transition spd="slow" advTm="39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9433" y="1224233"/>
            <a:ext cx="8141733" cy="4372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ABI support decision-making by fostering collaboration between: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Analysis</a:t>
            </a:r>
            <a:r>
              <a:rPr lang="en-US" sz="1400" dirty="0"/>
              <a:t> is the process of systematically examining data using various methods and techniques to identify trends, relationships, and anomalies.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Visualization</a:t>
            </a:r>
            <a:r>
              <a:rPr lang="en-US" sz="1400" dirty="0"/>
              <a:t> is the foundation for presenting data in a clear and easily understandable form.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Insights</a:t>
            </a:r>
            <a:r>
              <a:rPr lang="en-US" sz="1400" dirty="0"/>
              <a:t> represent the meaningful conclusions derived from data analysis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1" dirty="0"/>
              <a:t>Storytelling</a:t>
            </a:r>
            <a:r>
              <a:rPr lang="en-US" sz="1400" dirty="0"/>
              <a:t> focuses on creating an engaging narrative around data to effectively communicate results and drive understanding.</a:t>
            </a:r>
          </a:p>
          <a:p>
            <a:pPr marL="0" indent="0">
              <a:buNone/>
            </a:pPr>
            <a:endParaRPr lang="sv-SE" sz="1600" b="1" dirty="0"/>
          </a:p>
          <a:p>
            <a:endParaRPr lang="sv-SE" sz="1600" dirty="0"/>
          </a:p>
          <a:p>
            <a:endParaRPr lang="sv-SE" sz="1600" dirty="0"/>
          </a:p>
          <a:p>
            <a:endParaRPr lang="sv-SE" sz="1600" dirty="0"/>
          </a:p>
          <a:p>
            <a:pPr marL="0" indent="0">
              <a:buNone/>
            </a:pPr>
            <a:endParaRPr lang="sv-SE" sz="1600" dirty="0"/>
          </a:p>
          <a:p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21448C-89CE-4FF9-8A2E-D5BFE088B469}"/>
              </a:ext>
            </a:extLst>
          </p:cNvPr>
          <p:cNvSpPr txBox="1"/>
          <p:nvPr/>
        </p:nvSpPr>
        <p:spPr>
          <a:xfrm>
            <a:off x="6533462" y="4539734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46E3E30-2AA0-42DD-B0EE-7AF784090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14"/>
    </mc:Choice>
    <mc:Fallback xmlns="">
      <p:transition spd="slow" advTm="106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support </a:t>
            </a:r>
            <a:r>
              <a:rPr lang="sv-SE" sz="1600" b="1" dirty="0"/>
              <a:t>real </a:t>
            </a:r>
            <a:r>
              <a:rPr lang="sv-SE" sz="1600" b="1" dirty="0" err="1"/>
              <a:t>time</a:t>
            </a:r>
            <a:r>
              <a:rPr lang="sv-SE" sz="1600" b="1" dirty="0"/>
              <a:t> data &amp; </a:t>
            </a:r>
            <a:r>
              <a:rPr lang="sv-SE" sz="1600" b="1" dirty="0" err="1"/>
              <a:t>analytics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that</a:t>
            </a:r>
            <a:r>
              <a:rPr lang="sv-SE" sz="1600" dirty="0"/>
              <a:t> is support the </a:t>
            </a:r>
            <a:r>
              <a:rPr lang="sv-SE" sz="1600" dirty="0" err="1"/>
              <a:t>immediately</a:t>
            </a:r>
            <a:r>
              <a:rPr lang="sv-SE" sz="1600" dirty="0"/>
              <a:t> access relevant information</a:t>
            </a:r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show an </a:t>
            </a:r>
            <a:r>
              <a:rPr lang="sv-SE" sz="1600" b="1" dirty="0" err="1"/>
              <a:t>increased</a:t>
            </a:r>
            <a:r>
              <a:rPr lang="sv-SE" sz="1600" b="1" dirty="0"/>
              <a:t> </a:t>
            </a:r>
            <a:r>
              <a:rPr lang="sv-SE" sz="1600" b="1" dirty="0" err="1"/>
              <a:t>interest</a:t>
            </a:r>
            <a:r>
              <a:rPr lang="sv-SE" sz="1600" b="1" dirty="0"/>
              <a:t> in </a:t>
            </a:r>
            <a:r>
              <a:rPr lang="sv-SE" sz="1600" b="1" dirty="0" err="1"/>
              <a:t>capture</a:t>
            </a:r>
            <a:r>
              <a:rPr lang="sv-SE" sz="1600" b="1" dirty="0"/>
              <a:t> info </a:t>
            </a:r>
            <a:r>
              <a:rPr lang="sv-SE" sz="1600" b="1" dirty="0" err="1"/>
              <a:t>about</a:t>
            </a:r>
            <a:r>
              <a:rPr lang="sv-SE" sz="1600" b="1" dirty="0"/>
              <a:t> the </a:t>
            </a:r>
            <a:r>
              <a:rPr lang="sv-SE" sz="1600" b="1" dirty="0" err="1"/>
              <a:t>user</a:t>
            </a:r>
            <a:r>
              <a:rPr lang="sv-SE" sz="1600" b="1" dirty="0"/>
              <a:t> </a:t>
            </a:r>
            <a:r>
              <a:rPr lang="sv-SE" sz="1600" b="1" dirty="0" err="1"/>
              <a:t>behaviour</a:t>
            </a:r>
            <a:r>
              <a:rPr lang="sv-SE" sz="1600" b="1" dirty="0"/>
              <a:t>, </a:t>
            </a:r>
            <a:r>
              <a:rPr lang="sv-SE" sz="1600" dirty="0" err="1"/>
              <a:t>that</a:t>
            </a:r>
            <a:r>
              <a:rPr lang="sv-SE" sz="1600" dirty="0"/>
              <a:t> is </a:t>
            </a:r>
            <a:r>
              <a:rPr lang="sv-SE" sz="1600" dirty="0" err="1"/>
              <a:t>track</a:t>
            </a:r>
            <a:r>
              <a:rPr lang="sv-SE" sz="1600" dirty="0"/>
              <a:t> the </a:t>
            </a:r>
            <a:r>
              <a:rPr lang="sv-SE" sz="1600" dirty="0" err="1"/>
              <a:t>users</a:t>
            </a:r>
            <a:r>
              <a:rPr lang="sv-SE" sz="1600" dirty="0"/>
              <a:t>’ </a:t>
            </a:r>
            <a:r>
              <a:rPr lang="sv-SE" sz="1600" dirty="0" err="1"/>
              <a:t>usage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</a:t>
            </a:r>
            <a:r>
              <a:rPr lang="sv-SE" sz="1600" dirty="0" err="1"/>
              <a:t>applications</a:t>
            </a:r>
            <a:endParaRPr lang="sv-SE" sz="1600" dirty="0"/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support </a:t>
            </a:r>
            <a:r>
              <a:rPr lang="sv-SE" sz="1600" b="1" dirty="0" err="1"/>
              <a:t>security</a:t>
            </a:r>
            <a:r>
              <a:rPr lang="sv-SE" sz="1600" dirty="0"/>
              <a:t>, </a:t>
            </a:r>
            <a:r>
              <a:rPr lang="sv-SE" sz="1600" dirty="0" err="1"/>
              <a:t>including</a:t>
            </a:r>
            <a:r>
              <a:rPr lang="sv-SE" sz="1600" dirty="0"/>
              <a:t> </a:t>
            </a:r>
            <a:r>
              <a:rPr lang="sv-SE" sz="1600" dirty="0" err="1"/>
              <a:t>creating</a:t>
            </a:r>
            <a:r>
              <a:rPr lang="sv-SE" sz="1600" dirty="0"/>
              <a:t> </a:t>
            </a:r>
            <a:r>
              <a:rPr lang="sv-SE" sz="1600" dirty="0" err="1"/>
              <a:t>user</a:t>
            </a:r>
            <a:r>
              <a:rPr lang="sv-SE" sz="1600" dirty="0"/>
              <a:t> </a:t>
            </a:r>
            <a:r>
              <a:rPr lang="sv-SE" sz="1600" dirty="0" err="1"/>
              <a:t>profiles</a:t>
            </a:r>
            <a:r>
              <a:rPr lang="sv-SE" sz="1600" dirty="0"/>
              <a:t>, administrering access and </a:t>
            </a:r>
            <a:r>
              <a:rPr lang="sv-SE" sz="1600" dirty="0" err="1"/>
              <a:t>authentication</a:t>
            </a:r>
            <a:endParaRPr lang="sv-SE" sz="1600" dirty="0"/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72C03B-370C-45E2-8DE5-5E63C29FB0C1}"/>
              </a:ext>
            </a:extLst>
          </p:cNvPr>
          <p:cNvSpPr txBox="1"/>
          <p:nvPr/>
        </p:nvSpPr>
        <p:spPr>
          <a:xfrm>
            <a:off x="6542415" y="4515966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771755F-597B-4DDC-A26C-A38CFEC0F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28"/>
    </mc:Choice>
    <mc:Fallback xmlns="">
      <p:transition spd="slow" advTm="5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support </a:t>
            </a:r>
            <a:r>
              <a:rPr lang="sv-SE" sz="1600" b="1" dirty="0"/>
              <a:t>data </a:t>
            </a:r>
            <a:r>
              <a:rPr lang="sv-SE" sz="1600" b="1" dirty="0" err="1"/>
              <a:t>governance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that</a:t>
            </a:r>
            <a:r>
              <a:rPr lang="sv-SE" sz="1600" dirty="0"/>
              <a:t> is the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</a:t>
            </a:r>
            <a:r>
              <a:rPr lang="sv-SE" sz="1600" b="1" dirty="0" err="1"/>
              <a:t>provide</a:t>
            </a:r>
            <a:r>
              <a:rPr lang="sv-SE" sz="1600" b="1" dirty="0"/>
              <a:t> </a:t>
            </a:r>
            <a:r>
              <a:rPr lang="sv-SE" sz="1600" b="1" dirty="0" err="1"/>
              <a:t>applications</a:t>
            </a:r>
            <a:r>
              <a:rPr lang="sv-SE" sz="1600" b="1" dirty="0"/>
              <a:t> </a:t>
            </a:r>
            <a:r>
              <a:rPr lang="sv-SE" sz="1600" b="1" dirty="0" err="1"/>
              <a:t>that</a:t>
            </a:r>
            <a:r>
              <a:rPr lang="sv-SE" sz="1600" b="1" dirty="0"/>
              <a:t> </a:t>
            </a:r>
            <a:r>
              <a:rPr lang="sv-SE" sz="1600" b="1" dirty="0" err="1"/>
              <a:t>improve</a:t>
            </a:r>
            <a:r>
              <a:rPr lang="sv-SE" sz="1600" b="1" dirty="0"/>
              <a:t> the data </a:t>
            </a:r>
            <a:r>
              <a:rPr lang="sv-SE" sz="1600" b="1" dirty="0" err="1"/>
              <a:t>quality</a:t>
            </a:r>
            <a:r>
              <a:rPr lang="sv-SE" sz="1600" b="1" dirty="0"/>
              <a:t>, </a:t>
            </a:r>
            <a:r>
              <a:rPr lang="sv-SE" sz="1600" b="1" dirty="0" err="1"/>
              <a:t>handle</a:t>
            </a:r>
            <a:r>
              <a:rPr lang="sv-SE" sz="1600" b="1" dirty="0"/>
              <a:t> </a:t>
            </a:r>
            <a:r>
              <a:rPr lang="sv-SE" sz="1600" b="1" dirty="0" err="1"/>
              <a:t>procurement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data, and make </a:t>
            </a:r>
            <a:r>
              <a:rPr lang="sv-SE" sz="1600" b="1" dirty="0" err="1"/>
              <a:t>use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data </a:t>
            </a:r>
            <a:r>
              <a:rPr lang="sv-SE" sz="1600" b="1" dirty="0" err="1"/>
              <a:t>catalogs</a:t>
            </a:r>
            <a:r>
              <a:rPr lang="sv-SE" sz="1600" b="1" dirty="0"/>
              <a:t> </a:t>
            </a:r>
            <a:r>
              <a:rPr lang="sv-SE" sz="1600" dirty="0"/>
              <a:t>to </a:t>
            </a:r>
            <a:r>
              <a:rPr lang="sv-SE" sz="1600" dirty="0" err="1"/>
              <a:t>easy</a:t>
            </a:r>
            <a:r>
              <a:rPr lang="sv-SE" sz="1600" dirty="0"/>
              <a:t> </a:t>
            </a:r>
            <a:r>
              <a:rPr lang="sv-SE" sz="1600" dirty="0" err="1"/>
              <a:t>find</a:t>
            </a:r>
            <a:r>
              <a:rPr lang="sv-SE" sz="1600" dirty="0"/>
              <a:t> the </a:t>
            </a:r>
            <a:r>
              <a:rPr lang="sv-SE" sz="1600" dirty="0" err="1"/>
              <a:t>content</a:t>
            </a:r>
            <a:r>
              <a:rPr lang="sv-SE" sz="1600" dirty="0"/>
              <a:t>, </a:t>
            </a:r>
            <a:r>
              <a:rPr lang="sv-SE" sz="1600" dirty="0" err="1"/>
              <a:t>etc</a:t>
            </a:r>
            <a:endParaRPr lang="sv-SE" sz="1600" dirty="0"/>
          </a:p>
          <a:p>
            <a:r>
              <a:rPr lang="sv-SE" sz="1600" dirty="0" err="1"/>
              <a:t>Sometimes</a:t>
            </a:r>
            <a:r>
              <a:rPr lang="sv-SE" sz="1600" dirty="0"/>
              <a:t> the term </a:t>
            </a:r>
            <a:r>
              <a:rPr lang="sv-SE" sz="1600" dirty="0" err="1"/>
              <a:t>used</a:t>
            </a:r>
            <a:r>
              <a:rPr lang="sv-SE" sz="1600" dirty="0"/>
              <a:t> is </a:t>
            </a:r>
            <a:r>
              <a:rPr lang="sv-SE" sz="1600" b="1" dirty="0"/>
              <a:t>data </a:t>
            </a:r>
            <a:r>
              <a:rPr lang="sv-SE" sz="1600" b="1" dirty="0" err="1"/>
              <a:t>quality</a:t>
            </a:r>
            <a:r>
              <a:rPr lang="sv-SE" sz="1600" b="1" dirty="0"/>
              <a:t> management </a:t>
            </a:r>
            <a:r>
              <a:rPr lang="sv-SE" sz="1600" dirty="0"/>
              <a:t>for the part </a:t>
            </a:r>
            <a:r>
              <a:rPr lang="sv-SE" sz="1600" dirty="0" err="1"/>
              <a:t>of</a:t>
            </a:r>
            <a:r>
              <a:rPr lang="sv-SE" sz="1600" dirty="0"/>
              <a:t> data </a:t>
            </a:r>
            <a:r>
              <a:rPr lang="sv-SE" sz="1600" dirty="0" err="1"/>
              <a:t>governance</a:t>
            </a:r>
            <a:r>
              <a:rPr lang="sv-SE" sz="1600" dirty="0"/>
              <a:t> </a:t>
            </a:r>
            <a:r>
              <a:rPr lang="sv-SE" sz="1600" dirty="0" err="1"/>
              <a:t>focusing</a:t>
            </a:r>
            <a:r>
              <a:rPr lang="sv-SE" sz="1600" dirty="0"/>
              <a:t> on data </a:t>
            </a:r>
            <a:r>
              <a:rPr lang="sv-SE" sz="1600" dirty="0" err="1"/>
              <a:t>quality</a:t>
            </a:r>
            <a:endParaRPr lang="sv-SE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09777-EE2D-4450-B1F4-B2A9E8F2AC34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C0C2594-996B-4566-82D5-4EAB644E0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1"/>
    </mc:Choice>
    <mc:Fallback xmlns="">
      <p:transition spd="slow" advTm="33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make </a:t>
            </a:r>
            <a:r>
              <a:rPr lang="sv-SE" sz="1600" dirty="0" err="1"/>
              <a:t>use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b="1" dirty="0" err="1"/>
              <a:t>cloud</a:t>
            </a:r>
            <a:r>
              <a:rPr lang="sv-SE" sz="1600" b="1" dirty="0"/>
              <a:t> </a:t>
            </a:r>
            <a:r>
              <a:rPr lang="sv-SE" sz="1600" b="1" dirty="0" err="1"/>
              <a:t>ecosystems</a:t>
            </a:r>
            <a:r>
              <a:rPr lang="sv-SE" sz="1600" b="1" dirty="0"/>
              <a:t>, </a:t>
            </a:r>
            <a:r>
              <a:rPr lang="sv-SE" sz="1600" dirty="0"/>
              <a:t>in order to </a:t>
            </a:r>
            <a:r>
              <a:rPr lang="sv-SE" sz="1600" dirty="0" err="1"/>
              <a:t>build</a:t>
            </a:r>
            <a:r>
              <a:rPr lang="sv-SE" sz="1600" dirty="0"/>
              <a:t> and </a:t>
            </a:r>
            <a:r>
              <a:rPr lang="sv-SE" sz="1600" dirty="0" err="1"/>
              <a:t>manage</a:t>
            </a:r>
            <a:r>
              <a:rPr lang="sv-SE" sz="1600" dirty="0"/>
              <a:t> </a:t>
            </a:r>
            <a:r>
              <a:rPr lang="sv-SE" sz="1600" dirty="0" err="1"/>
              <a:t>analytic</a:t>
            </a:r>
            <a:r>
              <a:rPr lang="sv-SE" sz="1600" dirty="0"/>
              <a:t> </a:t>
            </a:r>
            <a:r>
              <a:rPr lang="sv-SE" sz="1600" dirty="0" err="1"/>
              <a:t>applications</a:t>
            </a:r>
            <a:r>
              <a:rPr lang="sv-SE" sz="1600" dirty="0"/>
              <a:t> in the </a:t>
            </a:r>
            <a:r>
              <a:rPr lang="sv-SE" sz="1600" dirty="0" err="1"/>
              <a:t>cloud</a:t>
            </a:r>
            <a:endParaRPr lang="sv-SE" sz="1600" dirty="0"/>
          </a:p>
          <a:p>
            <a:r>
              <a:rPr lang="sv-SE" sz="1600" dirty="0" err="1"/>
              <a:t>Sometimes</a:t>
            </a:r>
            <a:r>
              <a:rPr lang="sv-SE" sz="1600" dirty="0"/>
              <a:t> </a:t>
            </a:r>
            <a:r>
              <a:rPr lang="sv-SE" sz="1600" dirty="0" err="1"/>
              <a:t>you</a:t>
            </a:r>
            <a:r>
              <a:rPr lang="sv-SE" sz="1600" dirty="0"/>
              <a:t> </a:t>
            </a:r>
            <a:r>
              <a:rPr lang="sv-SE" sz="1600" dirty="0" err="1"/>
              <a:t>see</a:t>
            </a:r>
            <a:r>
              <a:rPr lang="sv-SE" sz="1600" dirty="0"/>
              <a:t> the term </a:t>
            </a:r>
            <a:r>
              <a:rPr lang="sv-SE" sz="1600" b="1" dirty="0" err="1"/>
              <a:t>Analytics</a:t>
            </a:r>
            <a:r>
              <a:rPr lang="sv-SE" sz="1600" b="1" dirty="0"/>
              <a:t>-as-a-Service (</a:t>
            </a:r>
            <a:r>
              <a:rPr lang="sv-SE" sz="1600" b="1" dirty="0" err="1"/>
              <a:t>AaaS</a:t>
            </a:r>
            <a:r>
              <a:rPr lang="sv-SE" sz="1600" b="1" dirty="0"/>
              <a:t>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0D7CA-53E7-4CA8-8FDE-5C99C266A259}"/>
              </a:ext>
            </a:extLst>
          </p:cNvPr>
          <p:cNvSpPr txBox="1"/>
          <p:nvPr/>
        </p:nvSpPr>
        <p:spPr>
          <a:xfrm>
            <a:off x="5793553" y="4222481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Kronz</a:t>
            </a:r>
            <a:r>
              <a:rPr lang="sv-SE" dirty="0"/>
              <a:t> et al., 2022]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4E88BC-70CD-4680-93AF-8D331E617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4"/>
    </mc:Choice>
    <mc:Fallback xmlns="">
      <p:transition spd="slow" advTm="31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/>
              <a:t>Main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/>
              <a:t>This presentation is </a:t>
            </a:r>
            <a:r>
              <a:rPr lang="sv-SE" sz="6400" dirty="0" err="1"/>
              <a:t>based</a:t>
            </a:r>
            <a:r>
              <a:rPr lang="sv-SE" sz="6400" dirty="0"/>
              <a:t> on:</a:t>
            </a:r>
            <a:endParaRPr lang="sv-SE" sz="5600" dirty="0"/>
          </a:p>
          <a:p>
            <a:pPr lvl="1">
              <a:lnSpc>
                <a:spcPct val="170000"/>
              </a:lnSpc>
            </a:pPr>
            <a:r>
              <a:rPr lang="sv-SE" sz="5600" dirty="0" err="1"/>
              <a:t>Howson</a:t>
            </a:r>
            <a:r>
              <a:rPr lang="sv-SE" sz="5600" dirty="0"/>
              <a:t>, C., et al. (2019)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Kronz</a:t>
            </a:r>
            <a:r>
              <a:rPr lang="sv-SE" sz="5600" dirty="0"/>
              <a:t>, A., et al. (2022)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Schlegel</a:t>
            </a:r>
            <a:r>
              <a:rPr lang="sv-SE" sz="5600" dirty="0"/>
              <a:t>, K., et al. (2023)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Schlegel</a:t>
            </a:r>
            <a:r>
              <a:rPr lang="sv-SE" sz="5600" dirty="0"/>
              <a:t>, K., et al. (2024)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endParaRPr lang="sv-SE" sz="4800" dirty="0"/>
          </a:p>
          <a:p>
            <a:pPr lvl="1"/>
            <a:endParaRPr lang="sv-SE" sz="6400" dirty="0"/>
          </a:p>
          <a:p>
            <a:pPr lvl="1"/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C85D27F-3021-4962-B507-0E38EDCDA9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68"/>
    </mc:Choice>
    <mc:Fallback xmlns="">
      <p:transition spd="slow" advTm="4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654" y="1975050"/>
            <a:ext cx="7407246" cy="596700"/>
          </a:xfrm>
        </p:spPr>
        <p:txBody>
          <a:bodyPr/>
          <a:lstStyle/>
          <a:p>
            <a:r>
              <a:rPr lang="sv-SE" sz="2400" dirty="0"/>
              <a:t>Trends 2023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4C6464-A5EA-43F7-9432-DED88D481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7"/>
    </mc:Choice>
    <mc:Fallback xmlns="">
      <p:transition spd="slow" advTm="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b="1" dirty="0" err="1"/>
              <a:t>Analytics</a:t>
            </a:r>
            <a:r>
              <a:rPr lang="sv-SE" sz="1600" b="1" dirty="0"/>
              <a:t> </a:t>
            </a:r>
            <a:r>
              <a:rPr lang="sv-SE" sz="1600" b="1" dirty="0" err="1"/>
              <a:t>collaboration</a:t>
            </a:r>
            <a:r>
              <a:rPr lang="sv-SE" sz="1600" b="1" dirty="0"/>
              <a:t>. </a:t>
            </a:r>
            <a:r>
              <a:rPr lang="sv-SE" sz="1600" dirty="0" err="1"/>
              <a:t>More</a:t>
            </a:r>
            <a:r>
              <a:rPr lang="sv-SE" sz="1600" dirty="0"/>
              <a:t> and </a:t>
            </a:r>
            <a:r>
              <a:rPr lang="sv-SE" sz="1600" dirty="0" err="1"/>
              <a:t>more</a:t>
            </a:r>
            <a:r>
              <a:rPr lang="sv-SE" sz="1600" dirty="0"/>
              <a:t> 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are</a:t>
            </a:r>
            <a:r>
              <a:rPr lang="sv-SE" sz="1600" dirty="0"/>
              <a:t> </a:t>
            </a:r>
            <a:r>
              <a:rPr lang="sv-SE" sz="1600" b="1" dirty="0" err="1"/>
              <a:t>supporting</a:t>
            </a:r>
            <a:r>
              <a:rPr lang="sv-SE" sz="1600" b="1" dirty="0"/>
              <a:t> a </a:t>
            </a:r>
            <a:r>
              <a:rPr lang="sv-SE" sz="1600" b="1" dirty="0" err="1"/>
              <a:t>larger</a:t>
            </a:r>
            <a:r>
              <a:rPr lang="sv-SE" sz="1600" b="1" dirty="0"/>
              <a:t> </a:t>
            </a:r>
            <a:r>
              <a:rPr lang="sv-SE" sz="1600" b="1" dirty="0" err="1"/>
              <a:t>spectrum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users</a:t>
            </a:r>
            <a:r>
              <a:rPr lang="sv-SE" sz="1600" b="1" dirty="0"/>
              <a:t> to be </a:t>
            </a:r>
            <a:r>
              <a:rPr lang="sv-SE" sz="1600" b="1" dirty="0" err="1"/>
              <a:t>involved</a:t>
            </a:r>
            <a:r>
              <a:rPr lang="sv-SE" sz="1600" b="1" dirty="0"/>
              <a:t> in the </a:t>
            </a:r>
            <a:r>
              <a:rPr lang="sv-SE" sz="1600" b="1" dirty="0" err="1"/>
              <a:t>analysis</a:t>
            </a:r>
            <a:r>
              <a:rPr lang="sv-SE" sz="1600" b="1" dirty="0"/>
              <a:t> and decision </a:t>
            </a:r>
            <a:r>
              <a:rPr lang="sv-SE" sz="1600" b="1" dirty="0" err="1"/>
              <a:t>making</a:t>
            </a:r>
            <a:r>
              <a:rPr lang="sv-SE" sz="1600" b="1" dirty="0"/>
              <a:t> </a:t>
            </a:r>
          </a:p>
          <a:p>
            <a:r>
              <a:rPr lang="sv-SE" sz="1600" dirty="0"/>
              <a:t>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should</a:t>
            </a:r>
            <a:r>
              <a:rPr lang="sv-SE" sz="1600" dirty="0"/>
              <a:t> </a:t>
            </a:r>
            <a:r>
              <a:rPr lang="sv-SE" sz="1600" b="1" dirty="0"/>
              <a:t>support the </a:t>
            </a:r>
            <a:r>
              <a:rPr lang="sv-SE" sz="1600" b="1" dirty="0" err="1"/>
              <a:t>the</a:t>
            </a:r>
            <a:r>
              <a:rPr lang="sv-SE" sz="1600" b="1" dirty="0"/>
              <a:t> </a:t>
            </a:r>
            <a:r>
              <a:rPr lang="sv-SE" sz="1600" b="1" dirty="0" err="1"/>
              <a:t>citizen</a:t>
            </a:r>
            <a:r>
              <a:rPr lang="sv-SE" sz="1600" b="1" dirty="0"/>
              <a:t> data scientist (for </a:t>
            </a:r>
            <a:r>
              <a:rPr lang="sv-SE" sz="1600" b="1" dirty="0" err="1"/>
              <a:t>example</a:t>
            </a:r>
            <a:r>
              <a:rPr lang="sv-SE" sz="1600" b="1" dirty="0"/>
              <a:t>, a less </a:t>
            </a:r>
            <a:r>
              <a:rPr lang="sv-SE" sz="1600" b="1" dirty="0" err="1"/>
              <a:t>technical</a:t>
            </a:r>
            <a:r>
              <a:rPr lang="sv-SE" sz="1600" b="1" dirty="0"/>
              <a:t> business person) to </a:t>
            </a:r>
            <a:r>
              <a:rPr lang="sv-SE" sz="1600" b="1" dirty="0" err="1"/>
              <a:t>collaborate</a:t>
            </a:r>
            <a:r>
              <a:rPr lang="sv-SE" sz="1600" b="1" dirty="0"/>
              <a:t> </a:t>
            </a:r>
            <a:r>
              <a:rPr lang="sv-SE" sz="1600" b="1" dirty="0" err="1"/>
              <a:t>with</a:t>
            </a:r>
            <a:r>
              <a:rPr lang="sv-SE" sz="1600" b="1" dirty="0"/>
              <a:t> the data scientists </a:t>
            </a:r>
            <a:r>
              <a:rPr lang="sv-SE" sz="1600" dirty="0"/>
              <a:t>in a </a:t>
            </a:r>
            <a:r>
              <a:rPr lang="sv-SE" sz="1600" dirty="0" err="1"/>
              <a:t>broader</a:t>
            </a:r>
            <a:r>
              <a:rPr lang="sv-SE" sz="1600" dirty="0"/>
              <a:t> data science and </a:t>
            </a:r>
            <a:r>
              <a:rPr lang="sv-SE" sz="1600" dirty="0" err="1"/>
              <a:t>machine</a:t>
            </a:r>
            <a:r>
              <a:rPr lang="sv-SE" sz="1600" dirty="0"/>
              <a:t> </a:t>
            </a:r>
            <a:r>
              <a:rPr lang="sv-SE" sz="1600" dirty="0" err="1"/>
              <a:t>learning</a:t>
            </a:r>
            <a:r>
              <a:rPr lang="sv-SE" sz="1600" dirty="0"/>
              <a:t> </a:t>
            </a:r>
            <a:r>
              <a:rPr lang="sv-SE" sz="1600" dirty="0" err="1"/>
              <a:t>ecosystem</a:t>
            </a:r>
            <a:r>
              <a:rPr lang="sv-SE" sz="1600" dirty="0"/>
              <a:t> </a:t>
            </a:r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1C546-BBD9-48C3-9CDB-37075B50F47E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2023]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A7C62B2-3312-4BCB-8898-00ECC8198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12"/>
    </mc:Choice>
    <mc:Fallback xmlns="">
      <p:transition spd="slow" advTm="36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445413"/>
            <a:ext cx="6850800" cy="596700"/>
          </a:xfrm>
        </p:spPr>
        <p:txBody>
          <a:bodyPr/>
          <a:lstStyle/>
          <a:p>
            <a:r>
              <a:rPr lang="sv-SE" sz="2400" dirty="0"/>
              <a:t>Trends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107903"/>
            <a:ext cx="7538819" cy="4780517"/>
          </a:xfrm>
        </p:spPr>
        <p:txBody>
          <a:bodyPr>
            <a:noAutofit/>
          </a:bodyPr>
          <a:lstStyle/>
          <a:p>
            <a:r>
              <a:rPr lang="sv-SE" sz="1600" b="1" dirty="0"/>
              <a:t>Central </a:t>
            </a:r>
            <a:r>
              <a:rPr lang="sv-SE" sz="1600" b="1" dirty="0" err="1"/>
              <a:t>Metric</a:t>
            </a:r>
            <a:r>
              <a:rPr lang="sv-SE" sz="1600" b="1" dirty="0"/>
              <a:t> Store. </a:t>
            </a:r>
            <a:r>
              <a:rPr lang="sv-SE" sz="1600" dirty="0" err="1"/>
              <a:t>According</a:t>
            </a:r>
            <a:r>
              <a:rPr lang="sv-SE" sz="1600" dirty="0"/>
              <a:t> to the Gartner </a:t>
            </a:r>
            <a:r>
              <a:rPr lang="sv-SE" sz="1600" dirty="0" err="1"/>
              <a:t>report</a:t>
            </a:r>
            <a:r>
              <a:rPr lang="sv-SE" sz="1600" dirty="0"/>
              <a:t>, </a:t>
            </a:r>
            <a:r>
              <a:rPr lang="sv-SE" sz="1600" b="1" dirty="0" err="1"/>
              <a:t>creating</a:t>
            </a:r>
            <a:r>
              <a:rPr lang="sv-SE" sz="1600" b="1" dirty="0"/>
              <a:t> and </a:t>
            </a:r>
            <a:r>
              <a:rPr lang="sv-SE" sz="1600" b="1" dirty="0" err="1"/>
              <a:t>communicating</a:t>
            </a:r>
            <a:r>
              <a:rPr lang="sv-SE" sz="1600" b="1" dirty="0"/>
              <a:t> </a:t>
            </a:r>
            <a:r>
              <a:rPr lang="sv-SE" sz="1600" b="1" dirty="0" err="1"/>
              <a:t>metrics</a:t>
            </a:r>
            <a:r>
              <a:rPr lang="sv-SE" sz="1600" b="1" dirty="0"/>
              <a:t> (or </a:t>
            </a:r>
            <a:r>
              <a:rPr lang="sv-SE" sz="1600" b="1" dirty="0" err="1"/>
              <a:t>performance</a:t>
            </a:r>
            <a:r>
              <a:rPr lang="sv-SE" sz="1600" b="1" dirty="0"/>
              <a:t> </a:t>
            </a:r>
            <a:r>
              <a:rPr lang="sv-SE" sz="1600" b="1" dirty="0" err="1"/>
              <a:t>indicators</a:t>
            </a:r>
            <a:r>
              <a:rPr lang="sv-SE" sz="1600" b="1" dirty="0"/>
              <a:t>) </a:t>
            </a:r>
            <a:r>
              <a:rPr lang="sv-SE" sz="1600" b="1" dirty="0" err="1"/>
              <a:t>are</a:t>
            </a:r>
            <a:r>
              <a:rPr lang="sv-SE" sz="1600" b="1" dirty="0"/>
              <a:t> in the </a:t>
            </a:r>
            <a:r>
              <a:rPr lang="sv-SE" sz="1600" b="1" dirty="0" err="1"/>
              <a:t>core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ABI </a:t>
            </a:r>
            <a:r>
              <a:rPr lang="sv-SE" sz="1600" b="1" dirty="0" err="1"/>
              <a:t>platforms</a:t>
            </a:r>
            <a:r>
              <a:rPr lang="sv-SE" sz="1600" dirty="0"/>
              <a:t>, </a:t>
            </a:r>
            <a:r>
              <a:rPr lang="sv-SE" sz="1600" dirty="0" err="1"/>
              <a:t>but</a:t>
            </a:r>
            <a:r>
              <a:rPr lang="sv-SE" sz="1600" dirty="0"/>
              <a:t> has </a:t>
            </a:r>
            <a:r>
              <a:rPr lang="sv-SE" sz="1600" dirty="0" err="1"/>
              <a:t>been</a:t>
            </a:r>
            <a:r>
              <a:rPr lang="sv-SE" sz="1600" dirty="0"/>
              <a:t> </a:t>
            </a:r>
            <a:r>
              <a:rPr lang="sv-SE" sz="1600" b="1" dirty="0" err="1"/>
              <a:t>overshadowed</a:t>
            </a:r>
            <a:r>
              <a:rPr lang="sv-SE" sz="1600" b="1" dirty="0"/>
              <a:t> by the focus on data </a:t>
            </a:r>
            <a:r>
              <a:rPr lang="sv-SE" sz="1600" b="1" dirty="0" err="1"/>
              <a:t>visualization</a:t>
            </a:r>
            <a:r>
              <a:rPr lang="sv-SE" sz="1600" b="1" dirty="0"/>
              <a:t> </a:t>
            </a:r>
            <a:r>
              <a:rPr lang="sv-SE" sz="1600" dirty="0"/>
              <a:t>in the last </a:t>
            </a:r>
            <a:r>
              <a:rPr lang="sv-SE" sz="1600" dirty="0" err="1"/>
              <a:t>decade</a:t>
            </a:r>
            <a:endParaRPr lang="sv-SE" sz="1600" dirty="0"/>
          </a:p>
          <a:p>
            <a:r>
              <a:rPr lang="sv-SE" sz="1600" dirty="0" err="1"/>
              <a:t>Therefore</a:t>
            </a:r>
            <a:r>
              <a:rPr lang="sv-SE" sz="1600" dirty="0"/>
              <a:t>, The 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should</a:t>
            </a:r>
            <a:r>
              <a:rPr lang="sv-SE" sz="1600" dirty="0"/>
              <a:t> </a:t>
            </a:r>
            <a:r>
              <a:rPr lang="sv-SE" sz="1600" b="1" dirty="0"/>
              <a:t>support the </a:t>
            </a:r>
            <a:r>
              <a:rPr lang="sv-SE" sz="1600" b="1" dirty="0" err="1"/>
              <a:t>users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ABI </a:t>
            </a:r>
            <a:r>
              <a:rPr lang="sv-SE" sz="1600" b="1" dirty="0" err="1"/>
              <a:t>platforms</a:t>
            </a:r>
            <a:r>
              <a:rPr lang="sv-SE" sz="1600" b="1" dirty="0"/>
              <a:t> to </a:t>
            </a:r>
            <a:r>
              <a:rPr lang="sv-SE" sz="1600" b="1" dirty="0" err="1"/>
              <a:t>create</a:t>
            </a:r>
            <a:r>
              <a:rPr lang="sv-SE" sz="1600" b="1" dirty="0"/>
              <a:t> and </a:t>
            </a:r>
            <a:r>
              <a:rPr lang="sv-SE" sz="1600" b="1" dirty="0" err="1"/>
              <a:t>define</a:t>
            </a:r>
            <a:r>
              <a:rPr lang="sv-SE" sz="1600" b="1" dirty="0"/>
              <a:t> common and </a:t>
            </a:r>
            <a:r>
              <a:rPr lang="sv-SE" sz="1600" b="1" dirty="0" err="1"/>
              <a:t>aligned</a:t>
            </a:r>
            <a:r>
              <a:rPr lang="sv-SE" sz="1600" b="1" dirty="0"/>
              <a:t> </a:t>
            </a:r>
            <a:r>
              <a:rPr lang="sv-SE" sz="1600" b="1" dirty="0" err="1"/>
              <a:t>metrics</a:t>
            </a:r>
            <a:r>
              <a:rPr lang="sv-SE" sz="1600" b="1" dirty="0"/>
              <a:t> </a:t>
            </a:r>
          </a:p>
          <a:p>
            <a:r>
              <a:rPr lang="sv-SE" sz="1600" dirty="0" err="1"/>
              <a:t>Metrics</a:t>
            </a:r>
            <a:r>
              <a:rPr lang="sv-SE" sz="1600" dirty="0"/>
              <a:t> support the </a:t>
            </a:r>
            <a:r>
              <a:rPr lang="sv-SE" sz="1600" b="1" dirty="0" err="1"/>
              <a:t>communications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performance</a:t>
            </a:r>
            <a:r>
              <a:rPr lang="sv-SE" sz="1600" b="1" dirty="0"/>
              <a:t> </a:t>
            </a:r>
            <a:r>
              <a:rPr lang="sv-SE" sz="1600" b="1" dirty="0" err="1"/>
              <a:t>measures</a:t>
            </a:r>
            <a:r>
              <a:rPr lang="sv-SE" sz="1600" b="1" dirty="0"/>
              <a:t> </a:t>
            </a:r>
            <a:r>
              <a:rPr lang="sv-SE" sz="1600" b="1" dirty="0" err="1"/>
              <a:t>through</a:t>
            </a:r>
            <a:r>
              <a:rPr lang="sv-SE" sz="1600" b="1" dirty="0"/>
              <a:t> </a:t>
            </a:r>
            <a:r>
              <a:rPr lang="sv-SE" sz="1600" b="1" dirty="0" err="1"/>
              <a:t>out</a:t>
            </a:r>
            <a:r>
              <a:rPr lang="sv-SE" sz="1600" b="1" dirty="0"/>
              <a:t> the </a:t>
            </a:r>
            <a:r>
              <a:rPr lang="sv-SE" sz="1600" b="1" dirty="0" err="1"/>
              <a:t>organization</a:t>
            </a:r>
            <a:r>
              <a:rPr lang="sv-SE" sz="1600" dirty="0"/>
              <a:t>. </a:t>
            </a:r>
            <a:endParaRPr lang="sv-SE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DE7C91-EC5D-415A-A08F-85ED3A0558DB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2023]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0E45992-D906-4ABC-9474-B21641BF7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3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64"/>
    </mc:Choice>
    <mc:Fallback xmlns="">
      <p:transition spd="slow" advTm="5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654" y="1975050"/>
            <a:ext cx="7407246" cy="596700"/>
          </a:xfrm>
        </p:spPr>
        <p:txBody>
          <a:bodyPr/>
          <a:lstStyle/>
          <a:p>
            <a:r>
              <a:rPr lang="sv-SE" sz="2400" dirty="0"/>
              <a:t>Trends 2024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6528EC-B745-4205-A0E1-3A2BF1401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6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9"/>
    </mc:Choice>
    <mc:Fallback xmlns="">
      <p:transition spd="slow" advTm="10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445413"/>
            <a:ext cx="6850800" cy="596700"/>
          </a:xfrm>
        </p:spPr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107904"/>
            <a:ext cx="7538819" cy="3684814"/>
          </a:xfrm>
        </p:spPr>
        <p:txBody>
          <a:bodyPr>
            <a:noAutofit/>
          </a:bodyPr>
          <a:lstStyle/>
          <a:p>
            <a:r>
              <a:rPr lang="sv-SE" sz="1600" dirty="0"/>
              <a:t>Most 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today</a:t>
            </a:r>
            <a:r>
              <a:rPr lang="sv-SE" sz="1600" dirty="0"/>
              <a:t> </a:t>
            </a:r>
            <a:r>
              <a:rPr lang="sv-SE" sz="1600" dirty="0" err="1"/>
              <a:t>have</a:t>
            </a:r>
            <a:r>
              <a:rPr lang="sv-SE" sz="1600" dirty="0"/>
              <a:t> </a:t>
            </a:r>
            <a:r>
              <a:rPr lang="sv-SE" sz="1600" b="1" dirty="0"/>
              <a:t>drag-and-</a:t>
            </a:r>
            <a:r>
              <a:rPr lang="sv-SE" sz="1600" b="1" dirty="0" err="1"/>
              <a:t>drop</a:t>
            </a:r>
            <a:r>
              <a:rPr lang="sv-SE" sz="1600" b="1" dirty="0"/>
              <a:t> design interface</a:t>
            </a:r>
            <a:r>
              <a:rPr lang="sv-SE" sz="1600" dirty="0"/>
              <a:t>. A major </a:t>
            </a:r>
            <a:r>
              <a:rPr lang="sv-SE" sz="1600" dirty="0" err="1"/>
              <a:t>change</a:t>
            </a:r>
            <a:r>
              <a:rPr lang="sv-SE" sz="1600" dirty="0"/>
              <a:t> in 2024 is </a:t>
            </a:r>
            <a:r>
              <a:rPr lang="sv-SE" sz="1600" dirty="0" err="1"/>
              <a:t>that</a:t>
            </a:r>
            <a:r>
              <a:rPr lang="sv-SE" sz="1600" dirty="0"/>
              <a:t> </a:t>
            </a:r>
            <a:r>
              <a:rPr lang="sv-SE" sz="1600" b="1" dirty="0" err="1"/>
              <a:t>more</a:t>
            </a:r>
            <a:r>
              <a:rPr lang="sv-SE" sz="1600" dirty="0"/>
              <a:t> </a:t>
            </a:r>
            <a:r>
              <a:rPr lang="sv-SE" sz="1600" b="1" dirty="0"/>
              <a:t>ABI </a:t>
            </a:r>
            <a:r>
              <a:rPr lang="sv-SE" sz="1600" b="1" dirty="0" err="1"/>
              <a:t>vendors</a:t>
            </a:r>
            <a:r>
              <a:rPr lang="sv-SE" sz="1600" b="1" dirty="0"/>
              <a:t> </a:t>
            </a:r>
            <a:r>
              <a:rPr lang="sv-SE" sz="1600" b="1" dirty="0" err="1"/>
              <a:t>are</a:t>
            </a:r>
            <a:r>
              <a:rPr lang="sv-SE" sz="1600" b="1" dirty="0"/>
              <a:t> </a:t>
            </a:r>
            <a:r>
              <a:rPr lang="sv-SE" sz="1600" b="1" dirty="0" err="1"/>
              <a:t>now</a:t>
            </a:r>
            <a:r>
              <a:rPr lang="sv-SE" sz="1600" b="1" dirty="0"/>
              <a:t> </a:t>
            </a:r>
            <a:r>
              <a:rPr lang="sv-SE" sz="1600" b="1" dirty="0" err="1"/>
              <a:t>developing</a:t>
            </a:r>
            <a:r>
              <a:rPr lang="sv-SE" sz="1600" b="1" dirty="0"/>
              <a:t> and </a:t>
            </a:r>
            <a:r>
              <a:rPr lang="sv-SE" sz="1600" b="1" dirty="0" err="1"/>
              <a:t>providing</a:t>
            </a:r>
            <a:r>
              <a:rPr lang="sv-SE" sz="1600" b="1" dirty="0"/>
              <a:t> </a:t>
            </a:r>
            <a:r>
              <a:rPr lang="sv-SE" sz="1600" b="1" dirty="0" err="1"/>
              <a:t>conversational</a:t>
            </a:r>
            <a:r>
              <a:rPr lang="sv-SE" sz="1600" b="1" dirty="0"/>
              <a:t> and text-</a:t>
            </a:r>
            <a:r>
              <a:rPr lang="sv-SE" sz="1600" b="1" dirty="0" err="1"/>
              <a:t>based</a:t>
            </a:r>
            <a:r>
              <a:rPr lang="sv-SE" sz="1600" b="1" dirty="0"/>
              <a:t> interfaces </a:t>
            </a:r>
            <a:r>
              <a:rPr lang="sv-SE" sz="1600" dirty="0" err="1"/>
              <a:t>where</a:t>
            </a:r>
            <a:r>
              <a:rPr lang="sv-SE" sz="1600" dirty="0"/>
              <a:t> </a:t>
            </a:r>
            <a:r>
              <a:rPr lang="sv-SE" sz="1600" dirty="0" err="1"/>
              <a:t>user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ask – or </a:t>
            </a:r>
            <a:r>
              <a:rPr lang="sv-SE" sz="1600" dirty="0" err="1"/>
              <a:t>type</a:t>
            </a:r>
            <a:r>
              <a:rPr lang="sv-SE" sz="1600" dirty="0"/>
              <a:t> in – </a:t>
            </a:r>
            <a:r>
              <a:rPr lang="sv-SE" sz="1600" dirty="0" err="1"/>
              <a:t>what</a:t>
            </a:r>
            <a:r>
              <a:rPr lang="sv-SE" sz="1600" dirty="0"/>
              <a:t> </a:t>
            </a:r>
            <a:r>
              <a:rPr lang="sv-SE" sz="1600" dirty="0" err="1"/>
              <a:t>questions</a:t>
            </a:r>
            <a:r>
              <a:rPr lang="sv-SE" sz="1600" dirty="0"/>
              <a:t> </a:t>
            </a:r>
            <a:r>
              <a:rPr lang="sv-SE" sz="1600" dirty="0" err="1"/>
              <a:t>they</a:t>
            </a:r>
            <a:r>
              <a:rPr lang="sv-SE" sz="1600" dirty="0"/>
              <a:t> </a:t>
            </a:r>
            <a:r>
              <a:rPr lang="sv-SE" sz="1600" dirty="0" err="1"/>
              <a:t>want</a:t>
            </a:r>
            <a:r>
              <a:rPr lang="sv-SE" sz="1600" dirty="0"/>
              <a:t> to </a:t>
            </a:r>
            <a:r>
              <a:rPr lang="sv-SE" sz="1600" dirty="0" err="1"/>
              <a:t>investigare</a:t>
            </a:r>
            <a:r>
              <a:rPr lang="sv-SE" sz="1600" dirty="0"/>
              <a:t> and </a:t>
            </a:r>
            <a:r>
              <a:rPr lang="sv-SE" sz="1600" dirty="0" err="1"/>
              <a:t>what</a:t>
            </a:r>
            <a:r>
              <a:rPr lang="sv-SE" sz="1600" dirty="0"/>
              <a:t> </a:t>
            </a:r>
            <a:r>
              <a:rPr lang="sv-SE" sz="1600" dirty="0" err="1"/>
              <a:t>type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report</a:t>
            </a:r>
            <a:r>
              <a:rPr lang="sv-SE" sz="1600" dirty="0"/>
              <a:t> </a:t>
            </a:r>
            <a:r>
              <a:rPr lang="sv-SE" sz="1600" dirty="0" err="1"/>
              <a:t>they</a:t>
            </a:r>
            <a:r>
              <a:rPr lang="sv-SE" sz="1600" dirty="0"/>
              <a:t> </a:t>
            </a:r>
            <a:r>
              <a:rPr lang="sv-SE" sz="1600" dirty="0" err="1"/>
              <a:t>want</a:t>
            </a:r>
            <a:r>
              <a:rPr lang="sv-SE" sz="1600" dirty="0"/>
              <a:t> to </a:t>
            </a:r>
            <a:r>
              <a:rPr lang="sv-SE" sz="1600" dirty="0" err="1"/>
              <a:t>have</a:t>
            </a:r>
            <a:r>
              <a:rPr lang="sv-SE" sz="1600" dirty="0"/>
              <a:t> - NLQ</a:t>
            </a:r>
          </a:p>
          <a:p>
            <a:r>
              <a:rPr lang="sv-SE" sz="1600" dirty="0" err="1"/>
              <a:t>Many</a:t>
            </a:r>
            <a:r>
              <a:rPr lang="sv-SE" sz="1600" dirty="0"/>
              <a:t> ABI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provide</a:t>
            </a:r>
            <a:r>
              <a:rPr lang="sv-SE" sz="1600" dirty="0"/>
              <a:t> </a:t>
            </a:r>
            <a:r>
              <a:rPr lang="sv-SE" sz="1600" b="1" dirty="0" err="1"/>
              <a:t>easy</a:t>
            </a:r>
            <a:r>
              <a:rPr lang="sv-SE" sz="1600" b="1" dirty="0"/>
              <a:t> to </a:t>
            </a:r>
            <a:r>
              <a:rPr lang="sv-SE" sz="1600" b="1" dirty="0" err="1"/>
              <a:t>use</a:t>
            </a:r>
            <a:r>
              <a:rPr lang="sv-SE" sz="1600" b="1" dirty="0"/>
              <a:t>, </a:t>
            </a:r>
            <a:r>
              <a:rPr lang="sv-SE" sz="1600" b="1" dirty="0" err="1"/>
              <a:t>low-code</a:t>
            </a:r>
            <a:r>
              <a:rPr lang="sv-SE" sz="1600" b="1" dirty="0"/>
              <a:t>/no-</a:t>
            </a:r>
            <a:r>
              <a:rPr lang="sv-SE" sz="1600" b="1" dirty="0" err="1"/>
              <a:t>code</a:t>
            </a:r>
            <a:r>
              <a:rPr lang="sv-SE" sz="1600" b="1" dirty="0"/>
              <a:t> automation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workflows</a:t>
            </a:r>
            <a:r>
              <a:rPr lang="sv-SE" sz="1600" b="1" dirty="0"/>
              <a:t> and </a:t>
            </a:r>
            <a:r>
              <a:rPr lang="sv-SE" sz="1600" b="1" dirty="0" err="1"/>
              <a:t>applications</a:t>
            </a:r>
            <a:r>
              <a:rPr lang="sv-SE" sz="1600" dirty="0"/>
              <a:t>. </a:t>
            </a:r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03BD6-22AF-40E7-BE5B-70A7CC37F81A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7B36571-41A9-4970-8BB3-F3C378557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2"/>
    </mc:Choice>
    <mc:Fallback xmlns="">
      <p:transition spd="slow" advTm="55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445413"/>
            <a:ext cx="6850800" cy="596700"/>
          </a:xfrm>
        </p:spPr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107904"/>
            <a:ext cx="7538819" cy="3684814"/>
          </a:xfrm>
        </p:spPr>
        <p:txBody>
          <a:bodyPr>
            <a:noAutofit/>
          </a:bodyPr>
          <a:lstStyle/>
          <a:p>
            <a:r>
              <a:rPr lang="sv-SE" sz="1600" b="1" dirty="0" err="1"/>
              <a:t>Increased</a:t>
            </a:r>
            <a:r>
              <a:rPr lang="sv-SE" sz="1600" b="1" dirty="0"/>
              <a:t> focus on </a:t>
            </a:r>
            <a:r>
              <a:rPr lang="sv-SE" sz="1600" b="1" dirty="0" err="1"/>
              <a:t>integrate</a:t>
            </a:r>
            <a:r>
              <a:rPr lang="sv-SE" sz="1600" b="1" dirty="0"/>
              <a:t> Generative AI </a:t>
            </a:r>
            <a:r>
              <a:rPr lang="sv-SE" sz="1600" dirty="0" err="1"/>
              <a:t>with</a:t>
            </a:r>
            <a:r>
              <a:rPr lang="sv-SE" sz="1600" dirty="0"/>
              <a:t> the ABI </a:t>
            </a:r>
            <a:r>
              <a:rPr lang="sv-SE" sz="1600" dirty="0" err="1"/>
              <a:t>platforms</a:t>
            </a:r>
            <a:r>
              <a:rPr lang="sv-SE" sz="1600" dirty="0"/>
              <a:t> – for </a:t>
            </a:r>
            <a:r>
              <a:rPr lang="sv-SE" sz="1600" dirty="0" err="1"/>
              <a:t>example</a:t>
            </a:r>
            <a:r>
              <a:rPr lang="sv-SE" sz="1600" dirty="0"/>
              <a:t>, </a:t>
            </a:r>
            <a:r>
              <a:rPr lang="sv-SE" sz="1600" dirty="0" err="1"/>
              <a:t>integrate</a:t>
            </a:r>
            <a:r>
              <a:rPr lang="sv-SE" sz="1600" dirty="0"/>
              <a:t> </a:t>
            </a:r>
            <a:r>
              <a:rPr lang="sv-SE" sz="1600" dirty="0" err="1"/>
              <a:t>with</a:t>
            </a:r>
            <a:r>
              <a:rPr lang="sv-SE" sz="1600" dirty="0"/>
              <a:t> </a:t>
            </a:r>
            <a:r>
              <a:rPr lang="sv-SE" sz="1600" dirty="0" err="1"/>
              <a:t>OpenAI</a:t>
            </a:r>
            <a:r>
              <a:rPr lang="sv-SE" sz="1600" dirty="0"/>
              <a:t> and </a:t>
            </a:r>
            <a:r>
              <a:rPr lang="sv-SE" sz="1600" dirty="0" err="1"/>
              <a:t>other</a:t>
            </a:r>
            <a:r>
              <a:rPr lang="sv-SE" sz="1600" dirty="0"/>
              <a:t> AI chatbots, or </a:t>
            </a:r>
            <a:r>
              <a:rPr lang="sv-SE" sz="1600" dirty="0" err="1"/>
              <a:t>develop</a:t>
            </a:r>
            <a:r>
              <a:rPr lang="sv-SE" sz="1600" dirty="0"/>
              <a:t> </a:t>
            </a:r>
            <a:r>
              <a:rPr lang="sv-SE" sz="1600" dirty="0" err="1"/>
              <a:t>their</a:t>
            </a:r>
            <a:r>
              <a:rPr lang="sv-SE" sz="1600" dirty="0"/>
              <a:t> </a:t>
            </a:r>
            <a:r>
              <a:rPr lang="sv-SE" sz="1600" dirty="0" err="1"/>
              <a:t>own</a:t>
            </a:r>
            <a:r>
              <a:rPr lang="sv-SE" sz="1600" dirty="0"/>
              <a:t> chatbots</a:t>
            </a:r>
          </a:p>
          <a:p>
            <a:r>
              <a:rPr lang="sv-SE" sz="1600" b="1" dirty="0" err="1"/>
              <a:t>Increased</a:t>
            </a:r>
            <a:r>
              <a:rPr lang="sv-SE" sz="1600" b="1" dirty="0"/>
              <a:t> </a:t>
            </a:r>
            <a:r>
              <a:rPr lang="sv-SE" sz="1600" b="1" dirty="0" err="1"/>
              <a:t>use</a:t>
            </a:r>
            <a:r>
              <a:rPr lang="sv-SE" sz="1600" b="1" dirty="0"/>
              <a:t> </a:t>
            </a:r>
            <a:r>
              <a:rPr lang="sv-SE" sz="1600" b="1" dirty="0" err="1"/>
              <a:t>of</a:t>
            </a:r>
            <a:r>
              <a:rPr lang="sv-SE" sz="1600" b="1" dirty="0"/>
              <a:t> </a:t>
            </a:r>
            <a:r>
              <a:rPr lang="sv-SE" sz="1600" b="1" dirty="0" err="1"/>
              <a:t>Copilots</a:t>
            </a:r>
            <a:r>
              <a:rPr lang="sv-SE" sz="1600" b="1" dirty="0"/>
              <a:t>. </a:t>
            </a:r>
            <a:r>
              <a:rPr lang="sv-SE" sz="1600" dirty="0"/>
              <a:t>A </a:t>
            </a:r>
            <a:r>
              <a:rPr lang="en-US" sz="1600" dirty="0"/>
              <a:t>copilot is a term used to describe an intelligent assistant, often powered by artificial intelligence (AI) and machine learning (ML), that helps users perform tasks more efficiently by providing recommendations, automation, and insights.</a:t>
            </a:r>
            <a:endParaRPr lang="sv-SE" sz="1600" dirty="0"/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A03BD6-22AF-40E7-BE5B-70A7CC37F81A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B9DEA3-7C54-4068-A0A5-A8D97A26F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31"/>
    </mc:Choice>
    <mc:Fallback xmlns="">
      <p:transition spd="slow" advTm="45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8" y="1275532"/>
            <a:ext cx="7949329" cy="3775605"/>
          </a:xfrm>
        </p:spPr>
        <p:txBody>
          <a:bodyPr>
            <a:normAutofit/>
          </a:bodyPr>
          <a:lstStyle/>
          <a:p>
            <a:r>
              <a:rPr lang="sv-SE" sz="1600" dirty="0"/>
              <a:t>The </a:t>
            </a:r>
            <a:r>
              <a:rPr lang="sv-SE" sz="1600" b="1" dirty="0" err="1"/>
              <a:t>importance</a:t>
            </a:r>
            <a:r>
              <a:rPr lang="sv-SE" sz="1600" b="1" dirty="0"/>
              <a:t> for an ABI </a:t>
            </a:r>
            <a:r>
              <a:rPr lang="sv-SE" sz="1600" b="1" dirty="0" err="1"/>
              <a:t>vendor</a:t>
            </a:r>
            <a:r>
              <a:rPr lang="sv-SE" sz="1600" b="1" dirty="0"/>
              <a:t> to </a:t>
            </a:r>
            <a:r>
              <a:rPr lang="sv-SE" sz="1600" b="1" dirty="0" err="1"/>
              <a:t>have</a:t>
            </a:r>
            <a:r>
              <a:rPr lang="sv-SE" sz="1600" b="1" dirty="0"/>
              <a:t> </a:t>
            </a:r>
            <a:r>
              <a:rPr lang="sv-SE" sz="1600" b="1" dirty="0" err="1"/>
              <a:t>its</a:t>
            </a:r>
            <a:r>
              <a:rPr lang="sv-SE" sz="1600" b="1" dirty="0"/>
              <a:t> </a:t>
            </a:r>
            <a:r>
              <a:rPr lang="sv-SE" sz="1600" b="1" dirty="0" err="1"/>
              <a:t>own</a:t>
            </a:r>
            <a:r>
              <a:rPr lang="sv-SE" sz="1600" b="1" dirty="0"/>
              <a:t> </a:t>
            </a:r>
            <a:r>
              <a:rPr lang="sv-SE" sz="1600" b="1" dirty="0" err="1"/>
              <a:t>cloud</a:t>
            </a:r>
            <a:r>
              <a:rPr lang="sv-SE" sz="1600" b="1" dirty="0"/>
              <a:t> and/or </a:t>
            </a:r>
            <a:r>
              <a:rPr lang="sv-SE" sz="1600" b="1" dirty="0" err="1"/>
              <a:t>application</a:t>
            </a:r>
            <a:r>
              <a:rPr lang="sv-SE" sz="1600" b="1" dirty="0"/>
              <a:t> </a:t>
            </a:r>
            <a:r>
              <a:rPr lang="en-US" sz="1600" b="1" dirty="0"/>
              <a:t>ecosystem</a:t>
            </a:r>
            <a:r>
              <a:rPr lang="en-US" sz="1600" dirty="0"/>
              <a:t>. </a:t>
            </a:r>
          </a:p>
          <a:p>
            <a:r>
              <a:rPr lang="en-US" sz="1600" dirty="0"/>
              <a:t>Why it is important for customers that the vendor has its own ecosystem: An ABI vendor with its own cloud and/or application ecosystem offers </a:t>
            </a:r>
            <a:r>
              <a:rPr lang="en-US" sz="1600" b="1" dirty="0"/>
              <a:t>reduced complexity and costs, seamless integration, enhanced performance and security, faster deployment, continuous improvement </a:t>
            </a:r>
            <a:r>
              <a:rPr lang="en-US" sz="1600" dirty="0"/>
              <a:t>when a customer want to use the ABI platform together with other applications or services from the vendor</a:t>
            </a:r>
          </a:p>
          <a:p>
            <a:endParaRPr lang="en-US" sz="1600" dirty="0"/>
          </a:p>
          <a:p>
            <a:pPr marL="0" indent="0">
              <a:buNone/>
            </a:pPr>
            <a:endParaRPr lang="sv-SE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7093E-2500-49FF-A007-299CB518ACD3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BD76DD2-074B-4116-9C18-B6983B1027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64"/>
    </mc:Choice>
    <mc:Fallback xmlns="">
      <p:transition spd="slow" advTm="6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630548" cy="3724306"/>
          </a:xfrm>
        </p:spPr>
        <p:txBody>
          <a:bodyPr>
            <a:normAutofit/>
          </a:bodyPr>
          <a:lstStyle/>
          <a:p>
            <a:r>
              <a:rPr lang="en-US" sz="1600" dirty="0"/>
              <a:t>The </a:t>
            </a:r>
            <a:r>
              <a:rPr lang="en-US" sz="1600" b="1" dirty="0"/>
              <a:t>importance for a ABI platform to also be cloud agnostic </a:t>
            </a:r>
            <a:r>
              <a:rPr lang="en-US" sz="1600" dirty="0"/>
              <a:t>– the ABI platform should be able </a:t>
            </a:r>
            <a:r>
              <a:rPr lang="en-US" sz="1600" b="1" dirty="0"/>
              <a:t>to use different </a:t>
            </a:r>
            <a:r>
              <a:rPr lang="sv-SE" sz="1600" b="1" dirty="0" err="1"/>
              <a:t>cloud</a:t>
            </a:r>
            <a:r>
              <a:rPr lang="sv-SE" sz="1600" b="1" dirty="0"/>
              <a:t> </a:t>
            </a:r>
            <a:r>
              <a:rPr lang="en-US" sz="1600" b="1" dirty="0"/>
              <a:t>ecosystem </a:t>
            </a:r>
            <a:r>
              <a:rPr lang="en-US" sz="1600" dirty="0"/>
              <a:t>– such as AWS (Amazon Web Services), Microsoft Azure, Google Cloud Platform (GCP)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2A4E5-3C8A-4CE7-9B57-C5F9CA80F9CD}"/>
              </a:ext>
            </a:extLst>
          </p:cNvPr>
          <p:cNvSpPr txBox="1"/>
          <p:nvPr/>
        </p:nvSpPr>
        <p:spPr>
          <a:xfrm>
            <a:off x="6098952" y="4522739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65D7C84-EC08-4646-869E-96B5CE648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2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9"/>
    </mc:Choice>
    <mc:Fallback xmlns="">
      <p:transition spd="slow" advTm="3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b="1" dirty="0" err="1"/>
              <a:t>Some</a:t>
            </a:r>
            <a:r>
              <a:rPr lang="sv-SE" sz="1600" b="1" dirty="0"/>
              <a:t> ABI </a:t>
            </a:r>
            <a:r>
              <a:rPr lang="sv-SE" sz="1600" b="1" dirty="0" err="1"/>
              <a:t>platforms</a:t>
            </a:r>
            <a:r>
              <a:rPr lang="sv-SE" sz="1600" b="1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be </a:t>
            </a:r>
            <a:r>
              <a:rPr lang="sv-SE" sz="1600" b="1" dirty="0" err="1"/>
              <a:t>embedded</a:t>
            </a:r>
            <a:r>
              <a:rPr lang="sv-SE" sz="1600" b="1" dirty="0"/>
              <a:t> </a:t>
            </a:r>
            <a:r>
              <a:rPr lang="sv-SE" sz="1600" b="1" dirty="0" err="1"/>
              <a:t>within</a:t>
            </a:r>
            <a:r>
              <a:rPr lang="sv-SE" sz="1600" b="1" dirty="0"/>
              <a:t> digital </a:t>
            </a:r>
            <a:r>
              <a:rPr lang="sv-SE" sz="1600" b="1" dirty="0" err="1"/>
              <a:t>workplace</a:t>
            </a:r>
            <a:r>
              <a:rPr lang="sv-SE" sz="1600" b="1" dirty="0"/>
              <a:t>/</a:t>
            </a:r>
            <a:r>
              <a:rPr lang="en-US" sz="1600" b="1" dirty="0"/>
              <a:t>business</a:t>
            </a:r>
            <a:r>
              <a:rPr lang="sv-SE" sz="1600" b="1" dirty="0"/>
              <a:t> </a:t>
            </a:r>
            <a:r>
              <a:rPr lang="sv-SE" sz="1600" b="1" dirty="0" err="1"/>
              <a:t>application</a:t>
            </a:r>
            <a:r>
              <a:rPr lang="sv-SE" sz="1600" b="1" dirty="0"/>
              <a:t> </a:t>
            </a:r>
          </a:p>
          <a:p>
            <a:r>
              <a:rPr lang="en-US" sz="1600" dirty="0"/>
              <a:t>This means that ABI platforms can be </a:t>
            </a:r>
            <a:r>
              <a:rPr lang="en-US" sz="1600" b="1" dirty="0"/>
              <a:t>integrated directly into </a:t>
            </a:r>
            <a:r>
              <a:rPr lang="sv-SE" sz="1600" b="1" dirty="0" err="1"/>
              <a:t>workplace</a:t>
            </a:r>
            <a:r>
              <a:rPr lang="sv-SE" sz="1600" b="1" dirty="0"/>
              <a:t>/</a:t>
            </a:r>
            <a:r>
              <a:rPr lang="en-US" sz="1600" b="1" dirty="0"/>
              <a:t>business applications that employees use in their daily work</a:t>
            </a:r>
            <a:r>
              <a:rPr lang="en-US" sz="1600" dirty="0"/>
              <a:t>, such as customer relationship management (CRM), enterprise resource planning (ERP), and collaboration tools.</a:t>
            </a:r>
          </a:p>
          <a:p>
            <a:r>
              <a:rPr lang="en-US" sz="1600" dirty="0"/>
              <a:t>This </a:t>
            </a:r>
            <a:r>
              <a:rPr lang="en-US" sz="1600" b="1" dirty="0"/>
              <a:t>reduce the need for users to switch between tools.</a:t>
            </a:r>
            <a:endParaRPr lang="sv-SE" sz="1600" b="1" dirty="0"/>
          </a:p>
          <a:p>
            <a:endParaRPr lang="sv-S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0A460-C958-4535-96BF-EBAE55679F06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25CFE5-0A5B-4005-9AE5-3176B2B468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7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0"/>
    </mc:Choice>
    <mc:Fallback xmlns="">
      <p:transition spd="slow" advTm="3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Trends 2024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en-US" sz="1600" b="1" dirty="0"/>
              <a:t>Embedding ABI platforms - </a:t>
            </a:r>
            <a:r>
              <a:rPr lang="sv-SE" sz="1600" b="1" dirty="0" err="1"/>
              <a:t>may</a:t>
            </a:r>
            <a:r>
              <a:rPr lang="sv-SE" sz="1600" b="1" dirty="0"/>
              <a:t> </a:t>
            </a:r>
            <a:r>
              <a:rPr lang="sv-SE" sz="1600" b="1" dirty="0" err="1"/>
              <a:t>require</a:t>
            </a:r>
            <a:r>
              <a:rPr lang="sv-SE" sz="1600" b="1" dirty="0"/>
              <a:t> </a:t>
            </a:r>
            <a:r>
              <a:rPr lang="sv-SE" sz="1600" b="1" dirty="0" err="1"/>
              <a:t>that</a:t>
            </a:r>
            <a:r>
              <a:rPr lang="sv-SE" sz="1600" b="1" dirty="0"/>
              <a:t> </a:t>
            </a:r>
            <a:r>
              <a:rPr lang="sv-SE" sz="1600" b="1" dirty="0" err="1"/>
              <a:t>that</a:t>
            </a:r>
            <a:r>
              <a:rPr lang="sv-SE" sz="1600" b="1" dirty="0"/>
              <a:t> the ABI </a:t>
            </a:r>
            <a:r>
              <a:rPr lang="sv-SE" sz="1600" b="1" dirty="0" err="1"/>
              <a:t>platforms</a:t>
            </a:r>
            <a:r>
              <a:rPr lang="sv-SE" sz="1600" b="1" dirty="0"/>
              <a:t> </a:t>
            </a:r>
            <a:r>
              <a:rPr lang="sv-SE" sz="1600" b="1" dirty="0" err="1"/>
              <a:t>are</a:t>
            </a:r>
            <a:r>
              <a:rPr lang="sv-SE" sz="1600" b="1" dirty="0"/>
              <a:t> </a:t>
            </a:r>
            <a:r>
              <a:rPr lang="sv-SE" sz="1600" b="1" dirty="0" err="1"/>
              <a:t>composable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en-US" sz="1600" dirty="0"/>
              <a:t>that is, they are </a:t>
            </a:r>
            <a:r>
              <a:rPr lang="en-US" sz="1600" b="1" dirty="0"/>
              <a:t>modular and flexible</a:t>
            </a:r>
            <a:r>
              <a:rPr lang="en-US" sz="1600" dirty="0"/>
              <a:t>, making it possible to </a:t>
            </a:r>
            <a:r>
              <a:rPr lang="en-US" sz="1600" b="1" dirty="0"/>
              <a:t>build and customize analytics solutions by combining different components or services </a:t>
            </a:r>
            <a:r>
              <a:rPr lang="en-US" sz="1600" dirty="0"/>
              <a:t>according to specific business needs.</a:t>
            </a:r>
          </a:p>
          <a:p>
            <a:r>
              <a:rPr lang="en-US" sz="1600" b="1" dirty="0"/>
              <a:t>Composability</a:t>
            </a:r>
            <a:r>
              <a:rPr lang="en-US" sz="1600" dirty="0"/>
              <a:t> ensures that the platforms remain </a:t>
            </a:r>
            <a:r>
              <a:rPr lang="en-US" sz="1600" b="1" dirty="0"/>
              <a:t>flexible and can adapt to different application ecosystems</a:t>
            </a:r>
            <a:r>
              <a:rPr lang="en-US" sz="1600" dirty="0"/>
              <a:t>, enabling organizations to </a:t>
            </a:r>
            <a:r>
              <a:rPr lang="en-US" sz="1600" b="1" dirty="0"/>
              <a:t>scale analytics solutions efficiently</a:t>
            </a:r>
            <a:r>
              <a:rPr lang="en-US" sz="1600" dirty="0"/>
              <a:t>.</a:t>
            </a:r>
            <a:endParaRPr lang="sv-SE" sz="1600" dirty="0"/>
          </a:p>
          <a:p>
            <a:endParaRPr lang="sv-S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085ED-34B2-4607-A483-5BF141011CE7}"/>
              </a:ext>
            </a:extLst>
          </p:cNvPr>
          <p:cNvSpPr txBox="1"/>
          <p:nvPr/>
        </p:nvSpPr>
        <p:spPr>
          <a:xfrm>
            <a:off x="6098952" y="4515966"/>
            <a:ext cx="219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dirty="0" err="1"/>
              <a:t>Schlegel</a:t>
            </a:r>
            <a:r>
              <a:rPr lang="sv-SE" dirty="0"/>
              <a:t> et al., 2024]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F57BCD4-CF7E-41A7-ACD7-7C6C9BF39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55"/>
    </mc:Choice>
    <mc:Fallback xmlns="">
      <p:transition spd="slow" advTm="4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37330" cy="596700"/>
          </a:xfrm>
        </p:spPr>
        <p:txBody>
          <a:bodyPr>
            <a:normAutofit/>
          </a:bodyPr>
          <a:lstStyle/>
          <a:p>
            <a:r>
              <a:rPr lang="sv-SE" sz="2700" dirty="0"/>
              <a:t>Main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000" y="1371226"/>
            <a:ext cx="6850800" cy="802479"/>
          </a:xfrm>
        </p:spPr>
        <p:txBody>
          <a:bodyPr>
            <a:normAutofit fontScale="25000" lnSpcReduction="20000"/>
          </a:bodyPr>
          <a:lstStyle/>
          <a:p>
            <a:r>
              <a:rPr lang="sv-SE" sz="6400" dirty="0"/>
              <a:t>This presentation is </a:t>
            </a:r>
            <a:r>
              <a:rPr lang="sv-SE" sz="6400" dirty="0" err="1"/>
              <a:t>based</a:t>
            </a:r>
            <a:r>
              <a:rPr lang="sv-SE" sz="6400" dirty="0"/>
              <a:t> on:</a:t>
            </a:r>
            <a:endParaRPr lang="sv-SE" sz="5600" dirty="0"/>
          </a:p>
          <a:p>
            <a:pPr lvl="1">
              <a:lnSpc>
                <a:spcPct val="170000"/>
              </a:lnSpc>
            </a:pPr>
            <a:r>
              <a:rPr lang="sv-SE" sz="5600" dirty="0" err="1"/>
              <a:t>Howson</a:t>
            </a:r>
            <a:r>
              <a:rPr lang="sv-SE" sz="5600" dirty="0"/>
              <a:t>, C., et al. (2019)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Kronz</a:t>
            </a:r>
            <a:r>
              <a:rPr lang="sv-SE" sz="5600" dirty="0"/>
              <a:t>, A., et al. (2022)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Schlegel</a:t>
            </a:r>
            <a:r>
              <a:rPr lang="sv-SE" sz="5600" dirty="0"/>
              <a:t>, K., et al. (2023)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r>
              <a:rPr lang="sv-SE" sz="5600" dirty="0" err="1"/>
              <a:t>Schlegel</a:t>
            </a:r>
            <a:r>
              <a:rPr lang="sv-SE" sz="5600" dirty="0"/>
              <a:t>, K., et al. (2024) Gartner </a:t>
            </a:r>
            <a:r>
              <a:rPr lang="sv-SE" sz="5600" dirty="0" err="1"/>
              <a:t>Group’s</a:t>
            </a:r>
            <a:r>
              <a:rPr lang="sv-SE" sz="5600" dirty="0"/>
              <a:t> </a:t>
            </a:r>
            <a:r>
              <a:rPr lang="sv-SE" sz="5600" dirty="0" err="1"/>
              <a:t>report</a:t>
            </a:r>
            <a:r>
              <a:rPr lang="sv-SE" sz="5600" dirty="0"/>
              <a:t> ”Magic </a:t>
            </a:r>
            <a:r>
              <a:rPr lang="sv-SE" sz="5600" dirty="0" err="1"/>
              <a:t>Quadrant</a:t>
            </a:r>
            <a:r>
              <a:rPr lang="sv-SE" sz="5600" dirty="0"/>
              <a:t> for </a:t>
            </a:r>
            <a:r>
              <a:rPr lang="sv-SE" sz="5600" dirty="0" err="1"/>
              <a:t>Analytics</a:t>
            </a:r>
            <a:r>
              <a:rPr lang="sv-SE" sz="5600" dirty="0"/>
              <a:t> and Business </a:t>
            </a:r>
            <a:r>
              <a:rPr lang="sv-SE" sz="5600" dirty="0" err="1"/>
              <a:t>Intelligence</a:t>
            </a:r>
            <a:r>
              <a:rPr lang="sv-SE" sz="5600" dirty="0"/>
              <a:t> </a:t>
            </a:r>
            <a:r>
              <a:rPr lang="sv-SE" sz="5600" dirty="0" err="1"/>
              <a:t>Platforms</a:t>
            </a:r>
            <a:r>
              <a:rPr lang="sv-SE" sz="5600" dirty="0"/>
              <a:t>” </a:t>
            </a:r>
          </a:p>
          <a:p>
            <a:pPr lvl="1">
              <a:lnSpc>
                <a:spcPct val="170000"/>
              </a:lnSpc>
            </a:pPr>
            <a:endParaRPr lang="sv-SE" sz="4800" dirty="0"/>
          </a:p>
          <a:p>
            <a:pPr lvl="1"/>
            <a:endParaRPr lang="sv-SE" sz="6400" dirty="0"/>
          </a:p>
          <a:p>
            <a:pPr lvl="1"/>
            <a:endParaRPr lang="sv-SE" sz="1800" dirty="0"/>
          </a:p>
          <a:p>
            <a:endParaRPr lang="sv-SE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527D91BC-1580-4614-8F86-4F5EE7078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6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58"/>
    </mc:Choice>
    <mc:Fallback xmlns="">
      <p:transition spd="slow" advTm="6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654" y="1975050"/>
            <a:ext cx="7407246" cy="596700"/>
          </a:xfrm>
        </p:spPr>
        <p:txBody>
          <a:bodyPr/>
          <a:lstStyle/>
          <a:p>
            <a:r>
              <a:rPr lang="sv-SE" sz="2400" dirty="0"/>
              <a:t>Magic </a:t>
            </a:r>
            <a:r>
              <a:rPr lang="sv-SE" sz="2400" dirty="0" err="1"/>
              <a:t>Quadrant</a:t>
            </a:r>
            <a:r>
              <a:rPr lang="sv-SE" sz="2400" dirty="0"/>
              <a:t> – in part 2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A066CC5-3B0E-454D-87A2-7D77BC964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7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9"/>
    </mc:Choice>
    <mc:Fallback xmlns="">
      <p:transition spd="slow" advTm="36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81510" cy="596700"/>
          </a:xfrm>
        </p:spPr>
        <p:txBody>
          <a:bodyPr/>
          <a:lstStyle/>
          <a:p>
            <a:r>
              <a:rPr lang="sv-SE" sz="2400" dirty="0" err="1"/>
              <a:t>Traditional</a:t>
            </a:r>
            <a:r>
              <a:rPr lang="sv-SE" sz="2400" dirty="0"/>
              <a:t> BI vs modern ABI </a:t>
            </a:r>
            <a:r>
              <a:rPr lang="sv-SE" sz="2400" dirty="0" err="1"/>
              <a:t>platforms</a:t>
            </a:r>
            <a:r>
              <a:rPr lang="sv-SE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The </a:t>
            </a:r>
            <a:r>
              <a:rPr lang="sv-SE" sz="1600" dirty="0" err="1"/>
              <a:t>Gartner’s</a:t>
            </a:r>
            <a:r>
              <a:rPr lang="sv-SE" sz="1600" dirty="0"/>
              <a:t> </a:t>
            </a:r>
            <a:r>
              <a:rPr lang="sv-SE" sz="1600" dirty="0" err="1"/>
              <a:t>report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2019 makes a </a:t>
            </a:r>
            <a:r>
              <a:rPr lang="sv-SE" sz="1600" dirty="0" err="1"/>
              <a:t>difference</a:t>
            </a:r>
            <a:r>
              <a:rPr lang="sv-SE" sz="1600" dirty="0"/>
              <a:t> </a:t>
            </a:r>
            <a:r>
              <a:rPr lang="sv-SE" sz="1600" dirty="0" err="1"/>
              <a:t>between</a:t>
            </a:r>
            <a:r>
              <a:rPr lang="sv-SE" sz="1600" dirty="0"/>
              <a:t> </a:t>
            </a:r>
            <a:r>
              <a:rPr lang="sv-SE" sz="1600" dirty="0" err="1"/>
              <a:t>traditional</a:t>
            </a:r>
            <a:r>
              <a:rPr lang="sv-SE" sz="1600" dirty="0"/>
              <a:t> BI </a:t>
            </a:r>
            <a:r>
              <a:rPr lang="sv-SE" sz="1600" dirty="0" err="1"/>
              <a:t>platforms</a:t>
            </a:r>
            <a:r>
              <a:rPr lang="sv-SE" sz="1600" dirty="0"/>
              <a:t> and modern </a:t>
            </a:r>
            <a:r>
              <a:rPr lang="sv-SE" sz="1600" dirty="0" err="1"/>
              <a:t>Analytics</a:t>
            </a:r>
            <a:r>
              <a:rPr lang="sv-SE" sz="1600" dirty="0"/>
              <a:t> and BI </a:t>
            </a:r>
            <a:r>
              <a:rPr lang="sv-SE" sz="1600" dirty="0" err="1"/>
              <a:t>platforms</a:t>
            </a:r>
            <a:r>
              <a:rPr lang="sv-SE" sz="1600" dirty="0"/>
              <a:t> (ABI) </a:t>
            </a:r>
          </a:p>
          <a:p>
            <a:r>
              <a:rPr lang="sv-SE" sz="1600" b="1" u="sng" dirty="0"/>
              <a:t>The </a:t>
            </a:r>
            <a:r>
              <a:rPr lang="sv-SE" sz="1600" b="1" u="sng" dirty="0" err="1"/>
              <a:t>traditional</a:t>
            </a:r>
            <a:r>
              <a:rPr lang="sv-SE" sz="1600" b="1" u="sng" dirty="0"/>
              <a:t> BI </a:t>
            </a:r>
            <a:r>
              <a:rPr lang="sv-SE" sz="1600" b="1" u="sng" dirty="0" err="1"/>
              <a:t>platforms</a:t>
            </a:r>
            <a:r>
              <a:rPr lang="sv-SE" sz="1600" b="1" u="sng" dirty="0"/>
              <a:t> </a:t>
            </a:r>
            <a:r>
              <a:rPr lang="sv-SE" sz="1600" dirty="0"/>
              <a:t>- </a:t>
            </a:r>
            <a:r>
              <a:rPr lang="sv-SE" sz="1600" dirty="0" err="1"/>
              <a:t>require</a:t>
            </a:r>
            <a:r>
              <a:rPr lang="sv-SE" sz="1600" dirty="0"/>
              <a:t> a </a:t>
            </a:r>
            <a:r>
              <a:rPr lang="sv-SE" sz="1600" dirty="0" err="1"/>
              <a:t>significant</a:t>
            </a:r>
            <a:r>
              <a:rPr lang="sv-SE" sz="1600" dirty="0"/>
              <a:t> </a:t>
            </a:r>
            <a:r>
              <a:rPr lang="sv-SE" sz="1600" b="1" dirty="0"/>
              <a:t>support from IT </a:t>
            </a:r>
            <a:r>
              <a:rPr lang="sv-SE" sz="1600" b="1" dirty="0" err="1"/>
              <a:t>staff</a:t>
            </a:r>
            <a:r>
              <a:rPr lang="sv-SE" sz="1600" dirty="0"/>
              <a:t>, for </a:t>
            </a:r>
            <a:r>
              <a:rPr lang="sv-SE" sz="1600" dirty="0" err="1"/>
              <a:t>example</a:t>
            </a:r>
            <a:r>
              <a:rPr lang="sv-SE" sz="1600" dirty="0"/>
              <a:t>, to </a:t>
            </a:r>
            <a:r>
              <a:rPr lang="sv-SE" sz="1600" dirty="0" err="1"/>
              <a:t>predefine</a:t>
            </a:r>
            <a:r>
              <a:rPr lang="sv-SE" sz="1600" dirty="0"/>
              <a:t> data </a:t>
            </a:r>
            <a:r>
              <a:rPr lang="sv-SE" sz="1600" dirty="0" err="1"/>
              <a:t>models</a:t>
            </a:r>
            <a:r>
              <a:rPr lang="sv-SE" sz="1600" dirty="0"/>
              <a:t>, store och </a:t>
            </a:r>
            <a:r>
              <a:rPr lang="sv-SE" sz="1600" dirty="0" err="1"/>
              <a:t>prepare</a:t>
            </a:r>
            <a:r>
              <a:rPr lang="sv-SE" sz="1600" dirty="0"/>
              <a:t> data for </a:t>
            </a:r>
            <a:r>
              <a:rPr lang="sv-SE" sz="1600" dirty="0" err="1"/>
              <a:t>analysis</a:t>
            </a:r>
            <a:r>
              <a:rPr lang="sv-SE" sz="1600" dirty="0"/>
              <a:t>, </a:t>
            </a:r>
            <a:r>
              <a:rPr lang="sv-SE" sz="1600" dirty="0" err="1"/>
              <a:t>etc</a:t>
            </a:r>
            <a:endParaRPr lang="sv-SE" sz="1600" dirty="0"/>
          </a:p>
          <a:p>
            <a:r>
              <a:rPr lang="sv-SE" sz="1600" b="1" u="sng" dirty="0"/>
              <a:t>Modern ABI </a:t>
            </a:r>
            <a:r>
              <a:rPr lang="sv-SE" sz="1600" b="1" u="sng" dirty="0" err="1"/>
              <a:t>platforms</a:t>
            </a:r>
            <a:r>
              <a:rPr lang="sv-SE" sz="1600" b="1" u="sng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emphasing</a:t>
            </a:r>
            <a:r>
              <a:rPr lang="sv-SE" sz="1600" dirty="0"/>
              <a:t> </a:t>
            </a:r>
            <a:r>
              <a:rPr lang="sv-SE" sz="1600" b="1" dirty="0" err="1"/>
              <a:t>self</a:t>
            </a:r>
            <a:r>
              <a:rPr lang="sv-SE" sz="1600" b="1" dirty="0"/>
              <a:t>-service</a:t>
            </a:r>
            <a:r>
              <a:rPr lang="sv-SE" sz="1600" dirty="0"/>
              <a:t> for business </a:t>
            </a:r>
            <a:r>
              <a:rPr lang="sv-SE" sz="1600" dirty="0" err="1"/>
              <a:t>users</a:t>
            </a:r>
            <a:r>
              <a:rPr lang="sv-SE" sz="1600" dirty="0"/>
              <a:t> </a:t>
            </a:r>
            <a:r>
              <a:rPr lang="sv-SE" sz="1600" dirty="0" err="1"/>
              <a:t>interested</a:t>
            </a:r>
            <a:r>
              <a:rPr lang="sv-SE" sz="1600" dirty="0"/>
              <a:t> in data </a:t>
            </a:r>
            <a:r>
              <a:rPr lang="sv-SE" sz="1600" dirty="0" err="1"/>
              <a:t>analysis</a:t>
            </a:r>
            <a:r>
              <a:rPr lang="sv-SE" sz="1600" dirty="0"/>
              <a:t> </a:t>
            </a:r>
            <a:r>
              <a:rPr lang="en-US" sz="1600" dirty="0"/>
              <a:t>- called </a:t>
            </a:r>
            <a:r>
              <a:rPr lang="en-US" sz="1600" b="1" dirty="0"/>
              <a:t>citizen data scientist, </a:t>
            </a:r>
            <a:r>
              <a:rPr lang="en-US" sz="1600" dirty="0"/>
              <a:t>or</a:t>
            </a:r>
            <a:r>
              <a:rPr lang="en-US" sz="1600" b="1" dirty="0"/>
              <a:t> business analyst</a:t>
            </a:r>
            <a:r>
              <a:rPr lang="en-US" sz="1600" dirty="0"/>
              <a:t> by Gartner</a:t>
            </a:r>
            <a:endParaRPr lang="sv-SE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98AF7-E603-48C9-B942-A527E45FE4C7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2EF1A-EEBC-40AD-A2F7-505647F4208A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F616F51-3C31-434A-B9A5-75BB404EE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4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1"/>
    </mc:Choice>
    <mc:Fallback xmlns="">
      <p:transition spd="slow" advTm="2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" y="627534"/>
            <a:ext cx="7981510" cy="596700"/>
          </a:xfrm>
        </p:spPr>
        <p:txBody>
          <a:bodyPr/>
          <a:lstStyle/>
          <a:p>
            <a:r>
              <a:rPr lang="sv-SE" sz="2400" dirty="0" err="1"/>
              <a:t>Traditional</a:t>
            </a:r>
            <a:r>
              <a:rPr lang="sv-SE" sz="2400" dirty="0"/>
              <a:t> BI vs modern ABI </a:t>
            </a:r>
            <a:r>
              <a:rPr lang="sv-SE" sz="2400" dirty="0" err="1"/>
              <a:t>platforms</a:t>
            </a:r>
            <a:r>
              <a:rPr lang="sv-SE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75533"/>
            <a:ext cx="7260179" cy="3562597"/>
          </a:xfrm>
        </p:spPr>
        <p:txBody>
          <a:bodyPr>
            <a:normAutofit/>
          </a:bodyPr>
          <a:lstStyle/>
          <a:p>
            <a:r>
              <a:rPr lang="sv-SE" sz="1600" dirty="0"/>
              <a:t>The </a:t>
            </a:r>
            <a:r>
              <a:rPr lang="sv-SE" sz="1600" dirty="0" err="1"/>
              <a:t>Gartner’s</a:t>
            </a:r>
            <a:r>
              <a:rPr lang="sv-SE" sz="1600" dirty="0"/>
              <a:t> </a:t>
            </a:r>
            <a:r>
              <a:rPr lang="sv-SE" sz="1600" dirty="0" err="1"/>
              <a:t>report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2019 makes a </a:t>
            </a:r>
            <a:r>
              <a:rPr lang="sv-SE" sz="1600" dirty="0" err="1"/>
              <a:t>difference</a:t>
            </a:r>
            <a:r>
              <a:rPr lang="sv-SE" sz="1600" dirty="0"/>
              <a:t> </a:t>
            </a:r>
            <a:r>
              <a:rPr lang="sv-SE" sz="1600" dirty="0" err="1"/>
              <a:t>between</a:t>
            </a:r>
            <a:r>
              <a:rPr lang="sv-SE" sz="1600" dirty="0"/>
              <a:t> </a:t>
            </a:r>
            <a:r>
              <a:rPr lang="sv-SE" sz="1600" dirty="0" err="1"/>
              <a:t>traditional</a:t>
            </a:r>
            <a:r>
              <a:rPr lang="sv-SE" sz="1600" dirty="0"/>
              <a:t> BI </a:t>
            </a:r>
            <a:r>
              <a:rPr lang="sv-SE" sz="1600" dirty="0" err="1"/>
              <a:t>platforms</a:t>
            </a:r>
            <a:r>
              <a:rPr lang="sv-SE" sz="1600" dirty="0"/>
              <a:t> and modern </a:t>
            </a:r>
            <a:r>
              <a:rPr lang="sv-SE" sz="1600" dirty="0" err="1"/>
              <a:t>Analytics</a:t>
            </a:r>
            <a:r>
              <a:rPr lang="sv-SE" sz="1600" dirty="0"/>
              <a:t> and BI </a:t>
            </a:r>
            <a:r>
              <a:rPr lang="sv-SE" sz="1600" dirty="0" err="1"/>
              <a:t>platforms</a:t>
            </a:r>
            <a:r>
              <a:rPr lang="sv-SE" sz="1600" dirty="0"/>
              <a:t> (ABI) </a:t>
            </a:r>
          </a:p>
          <a:p>
            <a:r>
              <a:rPr lang="sv-SE" sz="1600" b="1" u="sng" dirty="0"/>
              <a:t>The </a:t>
            </a:r>
            <a:r>
              <a:rPr lang="sv-SE" sz="1600" b="1" u="sng" dirty="0" err="1"/>
              <a:t>traditional</a:t>
            </a:r>
            <a:r>
              <a:rPr lang="sv-SE" sz="1600" b="1" u="sng" dirty="0"/>
              <a:t> BI </a:t>
            </a:r>
            <a:r>
              <a:rPr lang="sv-SE" sz="1600" b="1" u="sng" dirty="0" err="1"/>
              <a:t>platforms</a:t>
            </a:r>
            <a:r>
              <a:rPr lang="sv-SE" sz="1600" b="1" u="sng" dirty="0"/>
              <a:t> </a:t>
            </a:r>
            <a:r>
              <a:rPr lang="sv-SE" sz="1600" dirty="0"/>
              <a:t>- </a:t>
            </a:r>
            <a:r>
              <a:rPr lang="sv-SE" sz="1600" dirty="0" err="1"/>
              <a:t>require</a:t>
            </a:r>
            <a:r>
              <a:rPr lang="sv-SE" sz="1600" dirty="0"/>
              <a:t> a </a:t>
            </a:r>
            <a:r>
              <a:rPr lang="sv-SE" sz="1600" dirty="0" err="1"/>
              <a:t>significant</a:t>
            </a:r>
            <a:r>
              <a:rPr lang="sv-SE" sz="1600" dirty="0"/>
              <a:t> </a:t>
            </a:r>
            <a:r>
              <a:rPr lang="sv-SE" sz="1600" b="1" dirty="0"/>
              <a:t>support from IT </a:t>
            </a:r>
            <a:r>
              <a:rPr lang="sv-SE" sz="1600" b="1" dirty="0" err="1"/>
              <a:t>staff</a:t>
            </a:r>
            <a:r>
              <a:rPr lang="sv-SE" sz="1600" dirty="0"/>
              <a:t>, for </a:t>
            </a:r>
            <a:r>
              <a:rPr lang="sv-SE" sz="1600" dirty="0" err="1"/>
              <a:t>example</a:t>
            </a:r>
            <a:r>
              <a:rPr lang="sv-SE" sz="1600" dirty="0"/>
              <a:t>, to </a:t>
            </a:r>
            <a:r>
              <a:rPr lang="sv-SE" sz="1600" dirty="0" err="1"/>
              <a:t>predefine</a:t>
            </a:r>
            <a:r>
              <a:rPr lang="sv-SE" sz="1600" dirty="0"/>
              <a:t> data </a:t>
            </a:r>
            <a:r>
              <a:rPr lang="sv-SE" sz="1600" dirty="0" err="1"/>
              <a:t>models</a:t>
            </a:r>
            <a:r>
              <a:rPr lang="sv-SE" sz="1600" dirty="0"/>
              <a:t>, store och </a:t>
            </a:r>
            <a:r>
              <a:rPr lang="sv-SE" sz="1600" dirty="0" err="1"/>
              <a:t>prepare</a:t>
            </a:r>
            <a:r>
              <a:rPr lang="sv-SE" sz="1600" dirty="0"/>
              <a:t> data for </a:t>
            </a:r>
            <a:r>
              <a:rPr lang="sv-SE" sz="1600" dirty="0" err="1"/>
              <a:t>analysis</a:t>
            </a:r>
            <a:r>
              <a:rPr lang="sv-SE" sz="1600" dirty="0"/>
              <a:t>, </a:t>
            </a:r>
            <a:r>
              <a:rPr lang="sv-SE" sz="1600" dirty="0" err="1"/>
              <a:t>etc</a:t>
            </a:r>
            <a:endParaRPr lang="sv-SE" sz="1600" dirty="0"/>
          </a:p>
          <a:p>
            <a:r>
              <a:rPr lang="sv-SE" sz="1600" b="1" u="sng" dirty="0"/>
              <a:t>Modern ABI </a:t>
            </a:r>
            <a:r>
              <a:rPr lang="sv-SE" sz="1600" b="1" u="sng" dirty="0" err="1"/>
              <a:t>platforms</a:t>
            </a:r>
            <a:r>
              <a:rPr lang="sv-SE" sz="1600" b="1" u="sng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emphasing</a:t>
            </a:r>
            <a:r>
              <a:rPr lang="sv-SE" sz="1600" dirty="0"/>
              <a:t> </a:t>
            </a:r>
            <a:r>
              <a:rPr lang="sv-SE" sz="1600" b="1" dirty="0" err="1"/>
              <a:t>self</a:t>
            </a:r>
            <a:r>
              <a:rPr lang="sv-SE" sz="1600" b="1" dirty="0"/>
              <a:t>-service</a:t>
            </a:r>
            <a:r>
              <a:rPr lang="sv-SE" sz="1600" dirty="0"/>
              <a:t> for business </a:t>
            </a:r>
            <a:r>
              <a:rPr lang="sv-SE" sz="1600" dirty="0" err="1"/>
              <a:t>users</a:t>
            </a:r>
            <a:r>
              <a:rPr lang="sv-SE" sz="1600" dirty="0"/>
              <a:t> </a:t>
            </a:r>
            <a:r>
              <a:rPr lang="sv-SE" sz="1600" dirty="0" err="1"/>
              <a:t>interested</a:t>
            </a:r>
            <a:r>
              <a:rPr lang="sv-SE" sz="1600" dirty="0"/>
              <a:t> in data </a:t>
            </a:r>
            <a:r>
              <a:rPr lang="sv-SE" sz="1600" dirty="0" err="1"/>
              <a:t>analysis</a:t>
            </a:r>
            <a:r>
              <a:rPr lang="sv-SE" sz="1600" dirty="0"/>
              <a:t> </a:t>
            </a:r>
            <a:r>
              <a:rPr lang="en-US" sz="1600" dirty="0"/>
              <a:t>- called </a:t>
            </a:r>
            <a:r>
              <a:rPr lang="en-US" sz="1600" b="1" dirty="0"/>
              <a:t>citizen data scientist, </a:t>
            </a:r>
            <a:r>
              <a:rPr lang="en-US" sz="1600" dirty="0"/>
              <a:t>or</a:t>
            </a:r>
            <a:r>
              <a:rPr lang="en-US" sz="1600" b="1" dirty="0"/>
              <a:t> business analyst</a:t>
            </a:r>
            <a:r>
              <a:rPr lang="en-US" sz="1600" dirty="0"/>
              <a:t> by Gartner</a:t>
            </a:r>
            <a:endParaRPr lang="sv-SE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98AF7-E603-48C9-B942-A527E45FE4C7}"/>
              </a:ext>
            </a:extLst>
          </p:cNvPr>
          <p:cNvSpPr/>
          <p:nvPr/>
        </p:nvSpPr>
        <p:spPr>
          <a:xfrm>
            <a:off x="7642800" y="88053"/>
            <a:ext cx="1386053" cy="10634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52EF1A-EEBC-40AD-A2F7-505647F4208A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35F98C-1257-45D8-BB94-F067C514C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5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40"/>
    </mc:Choice>
    <mc:Fallback xmlns="">
      <p:transition spd="slow" advTm="70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Modern ABI </a:t>
            </a:r>
            <a:r>
              <a:rPr lang="sv-SE" sz="2400" dirty="0" err="1"/>
              <a:t>platforms</a:t>
            </a:r>
            <a:r>
              <a:rPr lang="sv-SE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b="1" dirty="0"/>
              <a:t>Modern ABI </a:t>
            </a:r>
            <a:r>
              <a:rPr lang="sv-SE" sz="1600" b="1" dirty="0" err="1"/>
              <a:t>platforms</a:t>
            </a:r>
            <a:r>
              <a:rPr lang="sv-SE" sz="1600" b="1" dirty="0"/>
              <a:t> </a:t>
            </a:r>
            <a:r>
              <a:rPr lang="sv-SE" sz="1600" dirty="0"/>
              <a:t>– </a:t>
            </a:r>
            <a:r>
              <a:rPr lang="sv-SE" sz="1600" dirty="0" err="1"/>
              <a:t>are</a:t>
            </a:r>
            <a:r>
              <a:rPr lang="sv-SE" sz="1600" dirty="0"/>
              <a:t> ”</a:t>
            </a:r>
            <a:r>
              <a:rPr lang="sv-SE" sz="1600" dirty="0" err="1"/>
              <a:t>charaterized</a:t>
            </a:r>
            <a:r>
              <a:rPr lang="sv-SE" sz="1600" dirty="0"/>
              <a:t> </a:t>
            </a:r>
            <a:r>
              <a:rPr lang="en-US" sz="1600" dirty="0"/>
              <a:t>by </a:t>
            </a:r>
            <a:r>
              <a:rPr lang="en-US" sz="1600" b="1" dirty="0"/>
              <a:t>easy-to-use tools </a:t>
            </a:r>
            <a:r>
              <a:rPr lang="en-US" sz="1600" dirty="0"/>
              <a:t>that </a:t>
            </a:r>
            <a:r>
              <a:rPr lang="en-US" sz="1600" b="1" dirty="0"/>
              <a:t>support the full analytic workflow </a:t>
            </a:r>
            <a:r>
              <a:rPr lang="en-US" sz="1600" dirty="0"/>
              <a:t>— </a:t>
            </a:r>
            <a:r>
              <a:rPr lang="en-US" sz="1600" b="1" dirty="0"/>
              <a:t>from data preparation to analysis,</a:t>
            </a:r>
            <a:r>
              <a:rPr lang="en-US" sz="1600" dirty="0"/>
              <a:t> </a:t>
            </a:r>
            <a:r>
              <a:rPr lang="en-US" sz="1600" b="1" dirty="0"/>
              <a:t>visual exploration and </a:t>
            </a:r>
            <a:r>
              <a:rPr lang="sv-SE" sz="1600" b="1" dirty="0" err="1"/>
              <a:t>insight</a:t>
            </a:r>
            <a:r>
              <a:rPr lang="sv-SE" sz="1600" b="1" dirty="0"/>
              <a:t> generation</a:t>
            </a:r>
            <a:r>
              <a:rPr lang="sv-SE" sz="1600" dirty="0"/>
              <a:t>”</a:t>
            </a:r>
          </a:p>
          <a:p>
            <a:r>
              <a:rPr lang="sv-SE" sz="1600" b="1" dirty="0"/>
              <a:t>Modern ABI </a:t>
            </a:r>
            <a:r>
              <a:rPr lang="sv-SE" sz="1600" b="1" dirty="0" err="1"/>
              <a:t>platforms</a:t>
            </a:r>
            <a:r>
              <a:rPr lang="sv-SE" sz="1600" b="1" dirty="0"/>
              <a:t> – </a:t>
            </a:r>
            <a:r>
              <a:rPr lang="sv-SE" sz="1600" dirty="0"/>
              <a:t>support </a:t>
            </a:r>
            <a:r>
              <a:rPr lang="sv-SE" sz="1600" b="1" dirty="0"/>
              <a:t>agility</a:t>
            </a:r>
            <a:r>
              <a:rPr lang="sv-SE" sz="1600" dirty="0"/>
              <a:t> in the </a:t>
            </a:r>
            <a:r>
              <a:rPr lang="en-US" sz="1600" b="1" dirty="0"/>
              <a:t>analytic work</a:t>
            </a:r>
          </a:p>
          <a:p>
            <a:r>
              <a:rPr lang="sv-SE" sz="1600" b="1" dirty="0"/>
              <a:t>Modern ABI </a:t>
            </a:r>
            <a:r>
              <a:rPr lang="sv-SE" sz="1600" b="1" dirty="0" err="1"/>
              <a:t>platforms</a:t>
            </a:r>
            <a:r>
              <a:rPr lang="sv-SE" sz="1600" b="1" dirty="0"/>
              <a:t> - </a:t>
            </a:r>
            <a:r>
              <a:rPr lang="en-US" sz="1600" dirty="0"/>
              <a:t>provide “</a:t>
            </a:r>
            <a:r>
              <a:rPr lang="en-US" sz="1600" b="1" dirty="0"/>
              <a:t>augmented analytics</a:t>
            </a:r>
            <a:r>
              <a:rPr lang="en-US" sz="1600" dirty="0"/>
              <a:t>”</a:t>
            </a:r>
          </a:p>
          <a:p>
            <a:endParaRPr lang="sv-SE" sz="1600" dirty="0"/>
          </a:p>
          <a:p>
            <a:endParaRPr lang="sv-S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1EFA24-B442-4E6D-8DE9-5A5EC62F074A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7816EF-C3E2-41CB-8DD1-E7B5EC24C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3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47"/>
    </mc:Choice>
    <mc:Fallback xmlns="">
      <p:transition spd="slow" advTm="58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400" dirty="0"/>
              <a:t>Modern ABI </a:t>
            </a:r>
            <a:r>
              <a:rPr lang="sv-SE" sz="2400" dirty="0" err="1"/>
              <a:t>platforms</a:t>
            </a:r>
            <a:r>
              <a:rPr lang="sv-SE" sz="24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1600" b="1" dirty="0"/>
              <a:t>To </a:t>
            </a:r>
            <a:r>
              <a:rPr lang="sv-SE" sz="1600" b="1" dirty="0" err="1"/>
              <a:t>summarize</a:t>
            </a:r>
            <a:r>
              <a:rPr lang="sv-SE" sz="1600" dirty="0"/>
              <a:t>: Modern </a:t>
            </a:r>
            <a:r>
              <a:rPr lang="sv-SE" sz="1600" dirty="0" err="1"/>
              <a:t>Analytics</a:t>
            </a:r>
            <a:r>
              <a:rPr lang="sv-SE" sz="1600" dirty="0"/>
              <a:t> and BI </a:t>
            </a:r>
            <a:r>
              <a:rPr lang="sv-SE" sz="1600" dirty="0" err="1"/>
              <a:t>platforms</a:t>
            </a:r>
            <a:r>
              <a:rPr lang="sv-SE" sz="1600" dirty="0"/>
              <a:t> </a:t>
            </a:r>
            <a:r>
              <a:rPr lang="sv-SE" sz="1600" dirty="0" err="1"/>
              <a:t>aims</a:t>
            </a:r>
            <a:r>
              <a:rPr lang="sv-SE" sz="1600" dirty="0"/>
              <a:t> to:</a:t>
            </a:r>
          </a:p>
          <a:p>
            <a:pPr lvl="1"/>
            <a:r>
              <a:rPr lang="sv-SE" sz="1600" dirty="0"/>
              <a:t>support </a:t>
            </a:r>
            <a:r>
              <a:rPr lang="sv-SE" sz="1600" dirty="0" err="1"/>
              <a:t>user’s</a:t>
            </a:r>
            <a:r>
              <a:rPr lang="sv-SE" sz="1600" dirty="0"/>
              <a:t> </a:t>
            </a:r>
            <a:r>
              <a:rPr lang="sv-SE" sz="1600" dirty="0" err="1"/>
              <a:t>self</a:t>
            </a:r>
            <a:r>
              <a:rPr lang="sv-SE" sz="1600" dirty="0"/>
              <a:t>-service</a:t>
            </a:r>
          </a:p>
          <a:p>
            <a:pPr lvl="1"/>
            <a:r>
              <a:rPr lang="sv-SE" sz="1600" dirty="0"/>
              <a:t>support agility in the </a:t>
            </a:r>
            <a:r>
              <a:rPr lang="en-US" sz="1600" dirty="0"/>
              <a:t>analytic work</a:t>
            </a:r>
            <a:endParaRPr lang="sv-SE" sz="1600" dirty="0"/>
          </a:p>
          <a:p>
            <a:pPr lvl="1"/>
            <a:r>
              <a:rPr lang="en-US" sz="1600" dirty="0"/>
              <a:t>provide easy-to-use tools </a:t>
            </a:r>
          </a:p>
          <a:p>
            <a:pPr lvl="1"/>
            <a:r>
              <a:rPr lang="en-US" sz="1600" dirty="0"/>
              <a:t>provide visual exploration and </a:t>
            </a:r>
            <a:r>
              <a:rPr lang="sv-SE" sz="1600" dirty="0" err="1"/>
              <a:t>insight</a:t>
            </a:r>
            <a:r>
              <a:rPr lang="sv-SE" sz="1600" dirty="0"/>
              <a:t> generation</a:t>
            </a:r>
            <a:endParaRPr lang="en-US" sz="1600" dirty="0"/>
          </a:p>
          <a:p>
            <a:pPr lvl="1"/>
            <a:r>
              <a:rPr lang="en-US" sz="1600" dirty="0"/>
              <a:t>support the full analytic workflow, and </a:t>
            </a:r>
          </a:p>
          <a:p>
            <a:pPr lvl="1"/>
            <a:r>
              <a:rPr lang="en-US" sz="1600" dirty="0"/>
              <a:t>provide “augmented analytics”</a:t>
            </a:r>
          </a:p>
          <a:p>
            <a:pPr lvl="1"/>
            <a:endParaRPr lang="sv-SE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4E1804-2923-4967-9F7A-7D7E9170C315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910DC07-06B6-4B4C-9094-BEF0A8713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1"/>
    </mc:Choice>
    <mc:Fallback xmlns="">
      <p:transition spd="slow" advTm="48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79224" y="184245"/>
            <a:ext cx="1214651" cy="907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339683"/>
            <a:ext cx="7937330" cy="596700"/>
          </a:xfrm>
        </p:spPr>
        <p:txBody>
          <a:bodyPr>
            <a:normAutofit/>
          </a:bodyPr>
          <a:lstStyle/>
          <a:p>
            <a:r>
              <a:rPr lang="sv-SE" sz="2400" dirty="0" err="1"/>
              <a:t>Augmented</a:t>
            </a:r>
            <a:r>
              <a:rPr lang="sv-SE" sz="2400" dirty="0"/>
              <a:t> </a:t>
            </a:r>
            <a:r>
              <a:rPr lang="sv-SE" sz="2400" dirty="0" err="1"/>
              <a:t>analytics</a:t>
            </a:r>
            <a:r>
              <a:rPr lang="sv-SE" sz="2400" dirty="0"/>
              <a:t> (AA)</a:t>
            </a:r>
            <a:endParaRPr lang="sv-SE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956854"/>
            <a:ext cx="7863270" cy="4002401"/>
          </a:xfrm>
        </p:spPr>
        <p:txBody>
          <a:bodyPr>
            <a:normAutofit/>
          </a:bodyPr>
          <a:lstStyle/>
          <a:p>
            <a:r>
              <a:rPr lang="en-US" sz="1600" b="1" dirty="0"/>
              <a:t>Augmented analytics (AA)</a:t>
            </a:r>
            <a:r>
              <a:rPr lang="en-US" sz="1600" dirty="0"/>
              <a:t> can be seen as a </a:t>
            </a:r>
            <a:r>
              <a:rPr lang="en-US" sz="1600" b="1" dirty="0"/>
              <a:t>umbrella term for several analytics and BI techniques that</a:t>
            </a:r>
            <a:r>
              <a:rPr lang="en-US" sz="1600" dirty="0"/>
              <a:t> </a:t>
            </a:r>
            <a:r>
              <a:rPr lang="en-US" sz="1600" b="1" dirty="0"/>
              <a:t>support – and partly automate - the different parts of the analytic workflow, </a:t>
            </a:r>
            <a:r>
              <a:rPr lang="en-US" sz="1600" dirty="0"/>
              <a:t>that is, the workflow from data preparation, via data analysis, to the presentation of the result of the analysis</a:t>
            </a:r>
          </a:p>
          <a:p>
            <a:r>
              <a:rPr lang="en-US" sz="1600" dirty="0"/>
              <a:t>AA especially make use of </a:t>
            </a:r>
            <a:r>
              <a:rPr lang="en-US" sz="1600" b="1" dirty="0"/>
              <a:t>machine learning (ML</a:t>
            </a:r>
            <a:r>
              <a:rPr lang="en-US" sz="1600" dirty="0"/>
              <a:t>) and </a:t>
            </a:r>
            <a:r>
              <a:rPr lang="en-US" sz="1600" b="1" dirty="0"/>
              <a:t>natural language processing (NLP) </a:t>
            </a:r>
            <a:r>
              <a:rPr lang="en-US" sz="1600" dirty="0"/>
              <a:t>techniques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1D523-F0A6-4F53-9C44-38885E864E39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6EFBEA8-CEC7-4C42-9E6A-43DF8FEAF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1"/>
    </mc:Choice>
    <mc:Fallback xmlns="">
      <p:transition spd="slow" advTm="3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999" y="627534"/>
            <a:ext cx="7429579" cy="596700"/>
          </a:xfrm>
        </p:spPr>
        <p:txBody>
          <a:bodyPr/>
          <a:lstStyle/>
          <a:p>
            <a:r>
              <a:rPr lang="sv-SE" sz="2400" dirty="0"/>
              <a:t>AA makes </a:t>
            </a:r>
            <a:r>
              <a:rPr lang="sv-SE" sz="2400" dirty="0" err="1"/>
              <a:t>use</a:t>
            </a:r>
            <a:r>
              <a:rPr lang="sv-SE" sz="2400" dirty="0"/>
              <a:t> </a:t>
            </a:r>
            <a:r>
              <a:rPr lang="sv-SE" sz="2400" dirty="0" err="1"/>
              <a:t>of</a:t>
            </a:r>
            <a:r>
              <a:rPr lang="sv-SE" sz="2400" dirty="0"/>
              <a:t> </a:t>
            </a:r>
            <a:r>
              <a:rPr lang="en-US" sz="2400" dirty="0"/>
              <a:t>NLP/NLQ</a:t>
            </a:r>
            <a:endParaRPr lang="sv-SE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999" y="1283416"/>
            <a:ext cx="7815973" cy="3637661"/>
          </a:xfrm>
        </p:spPr>
        <p:txBody>
          <a:bodyPr>
            <a:normAutofit/>
          </a:bodyPr>
          <a:lstStyle/>
          <a:p>
            <a:r>
              <a:rPr lang="en-US" sz="1600" b="1" dirty="0"/>
              <a:t>Natural language processing (NLP) makes it possible for BI users to generate queries in plain language via text or voice</a:t>
            </a:r>
            <a:r>
              <a:rPr lang="en-US" sz="1600" dirty="0"/>
              <a:t> –without writing queries in SQL or a script language. </a:t>
            </a:r>
          </a:p>
          <a:p>
            <a:r>
              <a:rPr lang="en-US" sz="1600" dirty="0"/>
              <a:t>An example of a question to ask in plain language: “Which are our ten most profitable customers?” </a:t>
            </a:r>
          </a:p>
          <a:p>
            <a:r>
              <a:rPr lang="en-US" sz="1600" dirty="0"/>
              <a:t>This solution is often called </a:t>
            </a:r>
            <a:r>
              <a:rPr lang="en-US" sz="1600" b="1" dirty="0"/>
              <a:t>Natural language query (NLQ)</a:t>
            </a:r>
            <a:endParaRPr lang="en-US" sz="1600" dirty="0"/>
          </a:p>
          <a:p>
            <a:r>
              <a:rPr lang="en-US" sz="1600" dirty="0"/>
              <a:t>Gartner claims that </a:t>
            </a:r>
            <a:r>
              <a:rPr lang="en-US" sz="1600" b="1" dirty="0"/>
              <a:t>NLP/NLQ will boost the ABI software adoptions to new groups of users in organizations</a:t>
            </a:r>
            <a:r>
              <a:rPr lang="en-US" sz="1600" dirty="0"/>
              <a:t>, for example, the front-office workers</a:t>
            </a:r>
          </a:p>
          <a:p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1AA69-8AA0-4387-BF84-D8E4590049FF}"/>
              </a:ext>
            </a:extLst>
          </p:cNvPr>
          <p:cNvSpPr txBox="1"/>
          <p:nvPr/>
        </p:nvSpPr>
        <p:spPr>
          <a:xfrm>
            <a:off x="5888146" y="4558268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[</a:t>
            </a:r>
            <a:r>
              <a:rPr lang="sv-SE" sz="1800" dirty="0" err="1"/>
              <a:t>Howson</a:t>
            </a:r>
            <a:r>
              <a:rPr lang="sv-SE" dirty="0"/>
              <a:t> et al., 2019]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D6F0290-C9F1-413C-A8FE-EDC32949C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2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3"/>
    </mc:Choice>
    <mc:Fallback xmlns="">
      <p:transition spd="slow" advTm="61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u_dsv_ppt_template_16_9_20130920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glish SU 16:9 -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nglish SU 16:9 - Blå Widescreen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ecial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1600" noProof="0" dirty="0" smtClean="0">
            <a:solidFill>
              <a:srgbClr val="FFFFFF"/>
            </a:solidFill>
            <a:latin typeface="Verdan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su_dsv_ppt_template_16_9_20141030</Template>
  <TotalTime>11960</TotalTime>
  <Words>1813</Words>
  <Application>Microsoft Office PowerPoint</Application>
  <PresentationFormat>On-screen Show (16:9)</PresentationFormat>
  <Paragraphs>136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Verdana</vt:lpstr>
      <vt:lpstr>su_dsv_ppt_template_16_9_20130920</vt:lpstr>
      <vt:lpstr>English SU 16:9 - Widescreen</vt:lpstr>
      <vt:lpstr>SU 16:9 - Blå Widescreen</vt:lpstr>
      <vt:lpstr>English SU 16:9 - Blå Widescreen</vt:lpstr>
      <vt:lpstr>Special</vt:lpstr>
      <vt:lpstr> Market for Analytics och Business Intelligence-platforms (ABI-platforms) – part 1</vt:lpstr>
      <vt:lpstr>Main source</vt:lpstr>
      <vt:lpstr>Main source</vt:lpstr>
      <vt:lpstr>Traditional BI vs modern ABI platforms </vt:lpstr>
      <vt:lpstr>Traditional BI vs modern ABI platforms </vt:lpstr>
      <vt:lpstr>Modern ABI platforms </vt:lpstr>
      <vt:lpstr>Modern ABI platforms </vt:lpstr>
      <vt:lpstr>Augmented analytics (AA)</vt:lpstr>
      <vt:lpstr>AA makes use of NLP/NLQ</vt:lpstr>
      <vt:lpstr>AA support Self Service Data Preparation</vt:lpstr>
      <vt:lpstr>AA makes use of Visualisation and Narration</vt:lpstr>
      <vt:lpstr>Trends 2022</vt:lpstr>
      <vt:lpstr>Trends 2022</vt:lpstr>
      <vt:lpstr>Trends 2022</vt:lpstr>
      <vt:lpstr>Trends 2022</vt:lpstr>
      <vt:lpstr>Trends 2022</vt:lpstr>
      <vt:lpstr>Trends 2022</vt:lpstr>
      <vt:lpstr>Trends 2022</vt:lpstr>
      <vt:lpstr>Trends 2022</vt:lpstr>
      <vt:lpstr>Trends 2023</vt:lpstr>
      <vt:lpstr>Trends 2023</vt:lpstr>
      <vt:lpstr>Trends 2023</vt:lpstr>
      <vt:lpstr>Trends 2024</vt:lpstr>
      <vt:lpstr>Trends 2024</vt:lpstr>
      <vt:lpstr>Trends 2024</vt:lpstr>
      <vt:lpstr>Trends 2024</vt:lpstr>
      <vt:lpstr>Trends 2024</vt:lpstr>
      <vt:lpstr>Trends 2024</vt:lpstr>
      <vt:lpstr>Trends 2024</vt:lpstr>
      <vt:lpstr>Magic Quadrant – in part 2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625</cp:revision>
  <dcterms:created xsi:type="dcterms:W3CDTF">2015-05-25T21:35:52Z</dcterms:created>
  <dcterms:modified xsi:type="dcterms:W3CDTF">2025-04-03T20:26:31Z</dcterms:modified>
</cp:coreProperties>
</file>