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18"/>
  </p:notesMasterIdLst>
  <p:handoutMasterIdLst>
    <p:handoutMasterId r:id="rId19"/>
  </p:handoutMasterIdLst>
  <p:sldIdLst>
    <p:sldId id="479" r:id="rId6"/>
    <p:sldId id="596" r:id="rId7"/>
    <p:sldId id="587" r:id="rId8"/>
    <p:sldId id="588" r:id="rId9"/>
    <p:sldId id="589" r:id="rId10"/>
    <p:sldId id="590" r:id="rId11"/>
    <p:sldId id="591" r:id="rId12"/>
    <p:sldId id="592" r:id="rId13"/>
    <p:sldId id="595" r:id="rId14"/>
    <p:sldId id="594" r:id="rId15"/>
    <p:sldId id="584" r:id="rId16"/>
    <p:sldId id="585" r:id="rId17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Perjons" initials="EP" lastIdx="1" clrIdx="0">
    <p:extLst>
      <p:ext uri="{19B8F6BF-5375-455C-9EA6-DF929625EA0E}">
        <p15:presenceInfo xmlns:p15="http://schemas.microsoft.com/office/powerpoint/2012/main" userId="51775065d2c6cd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2" y="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5/27/2025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2025-05-27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2025-05-27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5/27/2025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2025-05-27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5/27/2025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/>
          </a:bodyPr>
          <a:lstStyle/>
          <a:p>
            <a:br>
              <a:rPr lang="sv-SE" sz="2250" dirty="0"/>
            </a:br>
            <a:r>
              <a:rPr lang="sv-SE" sz="3300" dirty="0"/>
              <a:t>The </a:t>
            </a:r>
            <a:r>
              <a:rPr lang="sv-SE" sz="3300" dirty="0" err="1"/>
              <a:t>Future</a:t>
            </a:r>
            <a:r>
              <a:rPr lang="sv-SE" sz="3300" dirty="0"/>
              <a:t> </a:t>
            </a:r>
            <a:r>
              <a:rPr lang="sv-SE" sz="3300" dirty="0" err="1"/>
              <a:t>Of</a:t>
            </a:r>
            <a:r>
              <a:rPr lang="sv-SE" sz="3300" dirty="0"/>
              <a:t> BI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A297BB6-C99B-42B0-B4B3-86E4AB800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45"/>
    </mc:Choice>
    <mc:Fallback>
      <p:transition spd="slow" advTm="4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Data Mesh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332290"/>
            <a:ext cx="7935791" cy="2533415"/>
          </a:xfrm>
        </p:spPr>
        <p:txBody>
          <a:bodyPr>
            <a:normAutofit/>
          </a:bodyPr>
          <a:lstStyle/>
          <a:p>
            <a:r>
              <a:rPr lang="en-US" sz="1200" dirty="0"/>
              <a:t>A Data mesh architecture means that </a:t>
            </a:r>
            <a:r>
              <a:rPr lang="en-US" sz="1200" b="1" dirty="0"/>
              <a:t>each department manages its own data and use it own data structure</a:t>
            </a:r>
            <a:r>
              <a:rPr lang="en-US" sz="1200" dirty="0"/>
              <a:t>, but for </a:t>
            </a:r>
            <a:r>
              <a:rPr lang="en-US" sz="1200" b="1" dirty="0"/>
              <a:t>data that needs to be shared across departments for analysis or decision-making, the local structure must be mapped to a common overarching structure or standard.</a:t>
            </a:r>
          </a:p>
          <a:p>
            <a:r>
              <a:rPr lang="en-US" sz="1200" dirty="0"/>
              <a:t>This enables </a:t>
            </a:r>
            <a:r>
              <a:rPr lang="en-US" sz="1200" b="1" dirty="0"/>
              <a:t>data from different sources to become compatible, searchable, and usable in a broader organizational context</a:t>
            </a:r>
            <a:r>
              <a:rPr lang="en-US" sz="1200" dirty="0"/>
              <a:t>—without centralizing ownership or responsibility.</a:t>
            </a:r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DAE0-7496-49C0-90CF-CDA3DE32560E}"/>
              </a:ext>
            </a:extLst>
          </p:cNvPr>
          <p:cNvSpPr txBox="1"/>
          <p:nvPr/>
        </p:nvSpPr>
        <p:spPr>
          <a:xfrm>
            <a:off x="2667045" y="4160353"/>
            <a:ext cx="6005170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000" i="1" dirty="0">
                <a:latin typeface="Verdana" pitchFamily="34" charset="0"/>
                <a:ea typeface="Verdana" pitchFamily="34" charset="0"/>
              </a:rPr>
              <a:t>(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Dehghani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, Z. (2020). Data 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Mesh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: 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Delivering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 Data-Driven 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Value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 at 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Scale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. </a:t>
            </a:r>
            <a:r>
              <a:rPr lang="sv-SE" sz="1000" i="1" dirty="0" err="1">
                <a:latin typeface="Verdana" pitchFamily="34" charset="0"/>
                <a:ea typeface="Verdana" pitchFamily="34" charset="0"/>
              </a:rPr>
              <a:t>ThoughtWorks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sv-SE" sz="1000" i="1" dirty="0" err="1">
                <a:latin typeface="Verdana" pitchFamily="34" charset="0"/>
                <a:ea typeface="Verdana" pitchFamily="34" charset="0"/>
              </a:rPr>
              <a:t>See</a:t>
            </a:r>
            <a:r>
              <a:rPr lang="sv-SE" sz="1000" i="1" dirty="0">
                <a:latin typeface="Verdana" pitchFamily="34" charset="0"/>
                <a:ea typeface="Verdana" pitchFamily="34" charset="0"/>
              </a:rPr>
              <a:t>: https://martinfowler.com/articles/data-monolith-to-mesh.html)</a:t>
            </a:r>
            <a:endParaRPr lang="sv-SE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5815FE-6A2F-4EB0-9A8E-F56D916D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42"/>
    </mc:Choice>
    <mc:Fallback>
      <p:transition spd="slow" advTm="16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340" y="1325982"/>
            <a:ext cx="7907675" cy="3617189"/>
          </a:xfrm>
        </p:spPr>
        <p:txBody>
          <a:bodyPr>
            <a:normAutofit/>
          </a:bodyPr>
          <a:lstStyle/>
          <a:p>
            <a:r>
              <a:rPr lang="sv-SE" sz="1200" dirty="0"/>
              <a:t>Cloud-</a:t>
            </a:r>
            <a:r>
              <a:rPr lang="sv-SE" sz="1200" dirty="0" err="1"/>
              <a:t>Based</a:t>
            </a:r>
            <a:r>
              <a:rPr lang="sv-SE" sz="1200" dirty="0"/>
              <a:t> Data </a:t>
            </a:r>
            <a:r>
              <a:rPr lang="sv-SE" sz="1200" dirty="0" err="1"/>
              <a:t>Warehouses</a:t>
            </a:r>
            <a:r>
              <a:rPr lang="sv-SE" sz="1200" dirty="0"/>
              <a:t> (</a:t>
            </a:r>
            <a:r>
              <a:rPr lang="sv-SE" sz="1200" dirty="0" err="1"/>
              <a:t>DWaaS</a:t>
            </a:r>
            <a:r>
              <a:rPr lang="sv-SE" sz="1200" dirty="0"/>
              <a:t>)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</a:t>
            </a:r>
            <a:r>
              <a:rPr lang="en-US" sz="1200" dirty="0"/>
              <a:t>offer separation of storage and computation</a:t>
            </a:r>
          </a:p>
          <a:p>
            <a:r>
              <a:rPr lang="sv-SE" sz="1200" dirty="0" err="1"/>
              <a:t>Multicloud</a:t>
            </a:r>
            <a:r>
              <a:rPr lang="sv-SE" sz="1200" dirty="0"/>
              <a:t> Support</a:t>
            </a:r>
            <a:r>
              <a:rPr lang="en-US" sz="1200" dirty="0"/>
              <a:t> – can make use of </a:t>
            </a:r>
            <a:r>
              <a:rPr lang="sv-SE" sz="1200" dirty="0" err="1"/>
              <a:t>use</a:t>
            </a:r>
            <a:r>
              <a:rPr lang="sv-SE" sz="1200" dirty="0"/>
              <a:t> </a:t>
            </a:r>
            <a:r>
              <a:rPr lang="sv-SE" sz="1200" dirty="0" err="1"/>
              <a:t>multiple</a:t>
            </a:r>
            <a:r>
              <a:rPr lang="sv-SE" sz="1200" dirty="0"/>
              <a:t> </a:t>
            </a:r>
            <a:r>
              <a:rPr lang="sv-SE" sz="1200" dirty="0" err="1"/>
              <a:t>cloud</a:t>
            </a:r>
            <a:r>
              <a:rPr lang="sv-SE" sz="1200" dirty="0"/>
              <a:t> </a:t>
            </a:r>
            <a:r>
              <a:rPr lang="sv-SE" sz="1200" dirty="0" err="1"/>
              <a:t>providers</a:t>
            </a:r>
            <a:r>
              <a:rPr lang="sv-SE" sz="1200" dirty="0"/>
              <a:t> </a:t>
            </a:r>
          </a:p>
          <a:p>
            <a:r>
              <a:rPr lang="sv-SE" sz="1200" dirty="0"/>
              <a:t>In-</a:t>
            </a:r>
            <a:r>
              <a:rPr lang="sv-SE" sz="1200" dirty="0" err="1"/>
              <a:t>Database</a:t>
            </a:r>
            <a:r>
              <a:rPr lang="sv-SE" sz="1200" dirty="0"/>
              <a:t> </a:t>
            </a:r>
            <a:r>
              <a:rPr lang="sv-SE" sz="1200" dirty="0" err="1"/>
              <a:t>Analytics</a:t>
            </a:r>
            <a:r>
              <a:rPr lang="sv-SE" sz="1200" dirty="0"/>
              <a:t> – </a:t>
            </a:r>
            <a:r>
              <a:rPr lang="en-US" sz="1200" dirty="0"/>
              <a:t>analytics can be performed directly within the data warehouse, without moving data</a:t>
            </a:r>
          </a:p>
          <a:p>
            <a:r>
              <a:rPr lang="en-US" sz="1200" dirty="0"/>
              <a:t>Updated in Real Time</a:t>
            </a:r>
            <a:endParaRPr lang="sv-SE" sz="1200" dirty="0"/>
          </a:p>
          <a:p>
            <a:r>
              <a:rPr lang="en-US" sz="1200" dirty="0"/>
              <a:t>Security and Data Governance</a:t>
            </a:r>
          </a:p>
          <a:p>
            <a:r>
              <a:rPr lang="en-US" sz="1200" dirty="0"/>
              <a:t>…</a:t>
            </a:r>
            <a:endParaRPr lang="sv-SE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08671-2397-4D8E-AF38-CCFF08337A1E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/>
              <a:t>Trends for Data </a:t>
            </a:r>
            <a:r>
              <a:rPr lang="sv-SE" dirty="0" err="1"/>
              <a:t>W</a:t>
            </a:r>
            <a:r>
              <a:rPr lang="sv-SE" sz="2800" dirty="0" err="1"/>
              <a:t>arehouse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4662B-FB24-438B-A5CE-EE2E7A220464}"/>
              </a:ext>
            </a:extLst>
          </p:cNvPr>
          <p:cNvSpPr txBox="1"/>
          <p:nvPr/>
        </p:nvSpPr>
        <p:spPr>
          <a:xfrm>
            <a:off x="5625138" y="4585860"/>
            <a:ext cx="2806262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70000"/>
              </a:lnSpc>
            </a:pPr>
            <a:r>
              <a:rPr lang="sv-SE" sz="1000" dirty="0"/>
              <a:t>(</a:t>
            </a:r>
            <a:r>
              <a:rPr lang="sv-SE" sz="1000" dirty="0" err="1"/>
              <a:t>Based</a:t>
            </a:r>
            <a:r>
              <a:rPr lang="sv-SE" sz="1000" dirty="0"/>
              <a:t> on a </a:t>
            </a:r>
            <a:r>
              <a:rPr lang="sv-SE" sz="1000" dirty="0" err="1"/>
              <a:t>number</a:t>
            </a:r>
            <a:r>
              <a:rPr lang="sv-SE" sz="1000" dirty="0"/>
              <a:t> </a:t>
            </a:r>
            <a:r>
              <a:rPr lang="sv-SE" sz="1000" dirty="0" err="1"/>
              <a:t>of</a:t>
            </a:r>
            <a:r>
              <a:rPr lang="sv-SE" sz="1000" dirty="0"/>
              <a:t> </a:t>
            </a:r>
            <a:r>
              <a:rPr lang="sv-SE" sz="1000" dirty="0" err="1"/>
              <a:t>sources</a:t>
            </a:r>
            <a:r>
              <a:rPr lang="sv-SE" sz="1000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9621AF-A94B-4B53-88D5-03690C22D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74"/>
    </mc:Choice>
    <mc:Fallback>
      <p:transition spd="slow" advTm="14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728" y="1628680"/>
            <a:ext cx="7478543" cy="3617189"/>
          </a:xfrm>
        </p:spPr>
        <p:txBody>
          <a:bodyPr>
            <a:normAutofit/>
          </a:bodyPr>
          <a:lstStyle/>
          <a:p>
            <a:r>
              <a:rPr lang="sv-SE" sz="1200" dirty="0" err="1"/>
              <a:t>Augmented</a:t>
            </a:r>
            <a:r>
              <a:rPr lang="sv-SE" sz="1200" dirty="0"/>
              <a:t> </a:t>
            </a:r>
            <a:r>
              <a:rPr lang="sv-SE" sz="1200" dirty="0" err="1"/>
              <a:t>Analytics</a:t>
            </a:r>
            <a:r>
              <a:rPr lang="sv-SE" sz="1200" dirty="0"/>
              <a:t> </a:t>
            </a:r>
          </a:p>
          <a:p>
            <a:r>
              <a:rPr lang="en-US" sz="1200" dirty="0"/>
              <a:t>Large Language Models (LLMs) </a:t>
            </a:r>
          </a:p>
          <a:p>
            <a:r>
              <a:rPr lang="en-US" sz="1200" dirty="0"/>
              <a:t>Cloud-Based ABI platforms</a:t>
            </a:r>
            <a:endParaRPr lang="sv-SE" sz="1200" dirty="0"/>
          </a:p>
          <a:p>
            <a:r>
              <a:rPr lang="sv-SE" sz="1200" dirty="0" err="1"/>
              <a:t>Embedded</a:t>
            </a:r>
            <a:r>
              <a:rPr lang="sv-SE" sz="1200" dirty="0"/>
              <a:t> </a:t>
            </a:r>
            <a:r>
              <a:rPr lang="sv-SE" sz="1200" dirty="0" err="1"/>
              <a:t>Analytics</a:t>
            </a:r>
            <a:r>
              <a:rPr lang="sv-SE" sz="1200" dirty="0"/>
              <a:t> in Business </a:t>
            </a:r>
            <a:r>
              <a:rPr lang="sv-SE" sz="1200" dirty="0" err="1"/>
              <a:t>Applications</a:t>
            </a:r>
            <a:endParaRPr lang="sv-SE" sz="1200" dirty="0"/>
          </a:p>
          <a:p>
            <a:r>
              <a:rPr lang="en-US" sz="1200" dirty="0"/>
              <a:t>Self-Service Analytics for Business Users</a:t>
            </a:r>
          </a:p>
          <a:p>
            <a:r>
              <a:rPr lang="en-US" sz="1200" dirty="0"/>
              <a:t>….</a:t>
            </a:r>
            <a:endParaRPr lang="sv-SE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/>
              <a:t>Trends for ABI </a:t>
            </a:r>
            <a:r>
              <a:rPr lang="sv-SE" sz="2800" dirty="0" err="1"/>
              <a:t>Platforms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6ACEF-AB40-45F9-9832-AEEF4649B9B5}"/>
              </a:ext>
            </a:extLst>
          </p:cNvPr>
          <p:cNvSpPr txBox="1"/>
          <p:nvPr/>
        </p:nvSpPr>
        <p:spPr>
          <a:xfrm>
            <a:off x="1759431" y="4515966"/>
            <a:ext cx="7319871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70000"/>
              </a:lnSpc>
            </a:pPr>
            <a:r>
              <a:rPr lang="sv-SE" sz="1000" dirty="0"/>
              <a:t>(</a:t>
            </a:r>
            <a:r>
              <a:rPr lang="sv-SE" sz="1000" dirty="0" err="1"/>
              <a:t>Schlegel</a:t>
            </a:r>
            <a:r>
              <a:rPr lang="sv-SE" sz="1000" dirty="0"/>
              <a:t>, K., et al. (2024) Gartner </a:t>
            </a:r>
            <a:r>
              <a:rPr lang="sv-SE" sz="1000" dirty="0" err="1"/>
              <a:t>Group’s</a:t>
            </a:r>
            <a:r>
              <a:rPr lang="sv-SE" sz="1000" dirty="0"/>
              <a:t> </a:t>
            </a:r>
            <a:r>
              <a:rPr lang="sv-SE" sz="1000" dirty="0" err="1"/>
              <a:t>report</a:t>
            </a:r>
            <a:r>
              <a:rPr lang="sv-SE" sz="1000" dirty="0"/>
              <a:t> ”Magic </a:t>
            </a:r>
            <a:r>
              <a:rPr lang="sv-SE" sz="1000" dirty="0" err="1"/>
              <a:t>Quadrant</a:t>
            </a:r>
            <a:r>
              <a:rPr lang="sv-SE" sz="1000" dirty="0"/>
              <a:t> for </a:t>
            </a:r>
            <a:r>
              <a:rPr lang="sv-SE" sz="1000" dirty="0" err="1"/>
              <a:t>Analytics</a:t>
            </a:r>
            <a:r>
              <a:rPr lang="sv-SE" sz="1000" dirty="0"/>
              <a:t> and Business </a:t>
            </a:r>
            <a:r>
              <a:rPr lang="sv-SE" sz="1000" dirty="0" err="1"/>
              <a:t>Intelligence</a:t>
            </a:r>
            <a:r>
              <a:rPr lang="sv-SE" sz="1000" dirty="0"/>
              <a:t> </a:t>
            </a:r>
            <a:r>
              <a:rPr lang="sv-SE" sz="1000" dirty="0" err="1"/>
              <a:t>Platforms</a:t>
            </a:r>
            <a:r>
              <a:rPr lang="sv-SE" sz="1000" dirty="0"/>
              <a:t>”)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9E1ED8C-0DA9-4A9E-92F4-C2B52E313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0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28"/>
    </mc:Choice>
    <mc:Fallback>
      <p:transition spd="slow" advTm="9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en-US" sz="1200" dirty="0"/>
              <a:t>Data Warehouse</a:t>
            </a:r>
          </a:p>
          <a:p>
            <a:r>
              <a:rPr lang="en-US" sz="1200" dirty="0"/>
              <a:t>Data Lake</a:t>
            </a:r>
          </a:p>
          <a:p>
            <a:r>
              <a:rPr lang="en-US" sz="1200" dirty="0"/>
              <a:t>Lakehouse</a:t>
            </a:r>
          </a:p>
          <a:p>
            <a:r>
              <a:rPr lang="en-US" sz="1200" dirty="0"/>
              <a:t>Data Mesh</a:t>
            </a:r>
          </a:p>
          <a:p>
            <a:r>
              <a:rPr lang="en-US" sz="1200" dirty="0"/>
              <a:t>Analytics and Business Intelligence Platforms (previously called BI tools)</a:t>
            </a:r>
          </a:p>
          <a:p>
            <a:pPr marL="0" indent="0">
              <a:buNone/>
            </a:pPr>
            <a:endParaRPr lang="sv-SE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08671-2397-4D8E-AF38-CCFF08337A1E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 err="1"/>
              <a:t>Concepts</a:t>
            </a:r>
            <a:r>
              <a:rPr lang="sv-SE" sz="2800" dirty="0"/>
              <a:t> in Focus</a:t>
            </a:r>
            <a:endParaRPr lang="sv-SE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5C463D-A9E3-485E-9813-A38CBEAA9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97"/>
    </mc:Choice>
    <mc:Fallback>
      <p:transition spd="slow" advTm="2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en-US" sz="1200" dirty="0"/>
              <a:t>“A data warehouse is a </a:t>
            </a:r>
            <a:r>
              <a:rPr lang="en-US" sz="1200" b="1" dirty="0"/>
              <a:t>central repository of information </a:t>
            </a:r>
            <a:r>
              <a:rPr lang="en-US" sz="1200" dirty="0"/>
              <a:t>that can be analyzed to </a:t>
            </a:r>
            <a:r>
              <a:rPr lang="en-US" sz="1200" b="1" dirty="0"/>
              <a:t>make more informed decisions</a:t>
            </a:r>
            <a:r>
              <a:rPr lang="en-US" sz="1200" dirty="0"/>
              <a:t>. Data flows into a data warehouse from transactional systems, relational databases, and other sources, typically on a regular cadence. Business analysts, data engineers, data scientists, and decision makers </a:t>
            </a:r>
            <a:r>
              <a:rPr lang="en-US" sz="1200" b="1" dirty="0"/>
              <a:t>access the data through business intelligence (BI) tools</a:t>
            </a:r>
            <a:r>
              <a:rPr lang="en-US" sz="1200" dirty="0"/>
              <a:t>, SQL clients, and other analytics applications.” </a:t>
            </a:r>
            <a:r>
              <a:rPr lang="en-US" sz="1000" dirty="0"/>
              <a:t>(</a:t>
            </a:r>
            <a:r>
              <a:rPr lang="en-US" sz="1000" i="1" dirty="0"/>
              <a:t>https://aws.amazon.com/what-is/data-warehouse/</a:t>
            </a:r>
            <a:r>
              <a:rPr lang="en-US" sz="1000" dirty="0"/>
              <a:t>)</a:t>
            </a:r>
            <a:endParaRPr lang="sv-SE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08671-2397-4D8E-AF38-CCFF08337A1E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/>
              <a:t>Data </a:t>
            </a:r>
            <a:r>
              <a:rPr lang="sv-SE" dirty="0" err="1"/>
              <a:t>W</a:t>
            </a:r>
            <a:r>
              <a:rPr lang="sv-SE" sz="2800" dirty="0" err="1"/>
              <a:t>arehouse</a:t>
            </a:r>
            <a:r>
              <a:rPr lang="sv-SE" sz="2800" dirty="0"/>
              <a:t> Definition</a:t>
            </a:r>
            <a:endParaRPr lang="sv-SE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7F9DDA-1D13-4A81-B600-EB1EE44D1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8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71"/>
    </mc:Choice>
    <mc:Fallback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en-US" sz="1200" dirty="0"/>
              <a:t>"A data lake is a centralized repository </a:t>
            </a:r>
            <a:r>
              <a:rPr lang="en-US" sz="1200" b="1" dirty="0"/>
              <a:t>designed to store, process, and secure large amounts of structured, </a:t>
            </a:r>
            <a:r>
              <a:rPr lang="en-US" sz="1200" b="1" dirty="0" err="1"/>
              <a:t>semistructured</a:t>
            </a:r>
            <a:r>
              <a:rPr lang="en-US" sz="1200" b="1" dirty="0"/>
              <a:t>, and unstructured data</a:t>
            </a:r>
            <a:r>
              <a:rPr lang="en-US" sz="1200" dirty="0"/>
              <a:t>. It can store data in its native (natural) format and process any variety of it, ignoring size limits.” </a:t>
            </a:r>
            <a:r>
              <a:rPr lang="en-US" sz="1000" dirty="0"/>
              <a:t>(https://cloud.google.com/learn/what-is-a-data-lake)</a:t>
            </a:r>
            <a:endParaRPr lang="sv-SE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08671-2397-4D8E-AF38-CCFF08337A1E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8136101" cy="596700"/>
          </a:xfrm>
        </p:spPr>
        <p:txBody>
          <a:bodyPr/>
          <a:lstStyle/>
          <a:p>
            <a:r>
              <a:rPr lang="sv-SE" sz="2800" dirty="0"/>
              <a:t>Data Lake</a:t>
            </a:r>
            <a:endParaRPr lang="sv-S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B7A495-0255-4A5B-A7C7-85AC3168C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28"/>
    </mc:Choice>
    <mc:Fallback>
      <p:transition spd="slow" advTm="8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Architectural</a:t>
            </a:r>
            <a:r>
              <a:rPr lang="sv-SE" dirty="0"/>
              <a:t> Relationship Data </a:t>
            </a:r>
            <a:r>
              <a:rPr lang="sv-SE" dirty="0" err="1"/>
              <a:t>Warehouse</a:t>
            </a:r>
            <a:r>
              <a:rPr lang="sv-SE" dirty="0"/>
              <a:t> and Data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99" y="1729581"/>
            <a:ext cx="7664623" cy="2520802"/>
          </a:xfrm>
        </p:spPr>
        <p:txBody>
          <a:bodyPr>
            <a:normAutofit/>
          </a:bodyPr>
          <a:lstStyle/>
          <a:p>
            <a:r>
              <a:rPr lang="en-US" sz="1200" b="1" dirty="0"/>
              <a:t>In modern data architectures, data can be collected and stored in a data lake without being structured upfront</a:t>
            </a:r>
            <a:r>
              <a:rPr lang="en-US" sz="1200" dirty="0"/>
              <a:t>. </a:t>
            </a:r>
          </a:p>
          <a:p>
            <a:r>
              <a:rPr lang="en-US" sz="1200" dirty="0"/>
              <a:t>This approach, allows organizations </a:t>
            </a:r>
            <a:r>
              <a:rPr lang="en-US" sz="1200" b="1" dirty="0"/>
              <a:t>to store large volumes of raw, semi-structured, or unstructured data </a:t>
            </a:r>
            <a:r>
              <a:rPr lang="en-US" sz="1200" dirty="0"/>
              <a:t>without needing to define how the data will be used in advance. </a:t>
            </a:r>
          </a:p>
          <a:p>
            <a:r>
              <a:rPr lang="en-US" sz="1200" b="1" dirty="0"/>
              <a:t>The structuring and transformation of the data typically occur at the point of use</a:t>
            </a:r>
            <a:r>
              <a:rPr lang="en-US" sz="1200" dirty="0"/>
              <a:t>, when the data is accessed for analysis, reporting, or machine learning purposes.</a:t>
            </a:r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02450-A4C1-464C-BE30-F3C07FCEC8AD}"/>
              </a:ext>
            </a:extLst>
          </p:cNvPr>
          <p:cNvSpPr txBox="1"/>
          <p:nvPr/>
        </p:nvSpPr>
        <p:spPr>
          <a:xfrm>
            <a:off x="2654913" y="4331300"/>
            <a:ext cx="6146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i="1" dirty="0"/>
              <a:t>Palmer, M. (2024). </a:t>
            </a:r>
            <a:r>
              <a:rPr lang="sv-SE" sz="1000" i="1" dirty="0" err="1"/>
              <a:t>Understanding</a:t>
            </a:r>
            <a:r>
              <a:rPr lang="sv-SE" sz="1000" i="1" dirty="0"/>
              <a:t> ETL: Data Pipelines for Modern Data </a:t>
            </a:r>
            <a:r>
              <a:rPr lang="sv-SE" sz="1000" i="1" dirty="0" err="1"/>
              <a:t>Architectures</a:t>
            </a:r>
            <a:r>
              <a:rPr lang="sv-SE" sz="1000" i="1" dirty="0"/>
              <a:t>. </a:t>
            </a:r>
            <a:r>
              <a:rPr lang="sv-SE" sz="1000" i="1" dirty="0" err="1"/>
              <a:t>O’Reilly</a:t>
            </a:r>
            <a:r>
              <a:rPr lang="sv-SE" sz="1000" i="1" dirty="0"/>
              <a:t> Media. (</a:t>
            </a:r>
            <a:r>
              <a:rPr lang="sv-SE" sz="1000" i="1" dirty="0" err="1"/>
              <a:t>can</a:t>
            </a:r>
            <a:r>
              <a:rPr lang="sv-SE" sz="1000" i="1" dirty="0"/>
              <a:t> be </a:t>
            </a:r>
            <a:r>
              <a:rPr lang="sv-SE" sz="1000" i="1" dirty="0" err="1"/>
              <a:t>downloaded</a:t>
            </a:r>
            <a:r>
              <a:rPr lang="sv-SE" sz="1000" i="1" dirty="0"/>
              <a:t> from https://www.databricks.com/resources/ebook/understanding-etl)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ECA82F-6651-4FAB-B221-24E165F8A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0"/>
    </mc:Choice>
    <mc:Fallback>
      <p:transition spd="slow" advTm="5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Architectural</a:t>
            </a:r>
            <a:r>
              <a:rPr lang="sv-SE" dirty="0"/>
              <a:t> Relationship Data </a:t>
            </a:r>
            <a:r>
              <a:rPr lang="sv-SE" dirty="0" err="1"/>
              <a:t>Warehouse</a:t>
            </a:r>
            <a:r>
              <a:rPr lang="sv-SE" dirty="0"/>
              <a:t> and Data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62" y="1672825"/>
            <a:ext cx="6850800" cy="3240432"/>
          </a:xfrm>
        </p:spPr>
        <p:txBody>
          <a:bodyPr>
            <a:normAutofit/>
          </a:bodyPr>
          <a:lstStyle/>
          <a:p>
            <a:r>
              <a:rPr lang="en-US" sz="1200" b="1" dirty="0"/>
              <a:t>Data from the data lake can be loaded into a data warehouse</a:t>
            </a:r>
            <a:r>
              <a:rPr lang="en-US" sz="1200" dirty="0"/>
              <a:t>. Unlike data lakes, </a:t>
            </a:r>
            <a:r>
              <a:rPr lang="en-US" sz="1200" b="1" dirty="0"/>
              <a:t>data warehouses require a predefined schema</a:t>
            </a:r>
            <a:r>
              <a:rPr lang="en-US" sz="1200" dirty="0"/>
              <a:t> and store </a:t>
            </a:r>
            <a:r>
              <a:rPr lang="en-US" sz="1200" b="1" dirty="0"/>
              <a:t>structured, high-quality data that is optimized for fast querying and business analytics</a:t>
            </a:r>
            <a:r>
              <a:rPr lang="en-US" sz="1200" dirty="0"/>
              <a:t>.</a:t>
            </a:r>
          </a:p>
          <a:p>
            <a:r>
              <a:rPr lang="en-US" sz="1200" dirty="0"/>
              <a:t>This transformation from raw to structured data is typically handled through </a:t>
            </a:r>
            <a:r>
              <a:rPr lang="en-US" sz="1200" b="1" dirty="0"/>
              <a:t>ETL (Extract, Transform, Load)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5674A-12A3-48CB-AC07-D51CDF54A8C0}"/>
              </a:ext>
            </a:extLst>
          </p:cNvPr>
          <p:cNvSpPr txBox="1"/>
          <p:nvPr/>
        </p:nvSpPr>
        <p:spPr>
          <a:xfrm>
            <a:off x="3108959" y="4392855"/>
            <a:ext cx="5593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/>
              <a:t>Palmer, M. (2024). </a:t>
            </a:r>
            <a:r>
              <a:rPr lang="sv-SE" sz="1000" i="1" dirty="0" err="1"/>
              <a:t>Understanding</a:t>
            </a:r>
            <a:r>
              <a:rPr lang="sv-SE" sz="1000" i="1" dirty="0"/>
              <a:t> ETL: Data Pipelines for Modern Data </a:t>
            </a:r>
            <a:r>
              <a:rPr lang="sv-SE" sz="1000" i="1" dirty="0" err="1"/>
              <a:t>Architectures</a:t>
            </a:r>
            <a:r>
              <a:rPr lang="sv-SE" sz="1000" dirty="0"/>
              <a:t>. </a:t>
            </a:r>
            <a:r>
              <a:rPr lang="sv-SE" sz="1000" dirty="0" err="1"/>
              <a:t>O’Reilly</a:t>
            </a:r>
            <a:r>
              <a:rPr lang="sv-SE" sz="1000" dirty="0"/>
              <a:t> Media. (</a:t>
            </a:r>
            <a:r>
              <a:rPr lang="sv-SE" sz="1000" dirty="0" err="1"/>
              <a:t>can</a:t>
            </a:r>
            <a:r>
              <a:rPr lang="sv-SE" sz="1000" dirty="0"/>
              <a:t> be </a:t>
            </a:r>
            <a:r>
              <a:rPr lang="sv-SE" sz="1000" dirty="0" err="1"/>
              <a:t>downloaded</a:t>
            </a:r>
            <a:r>
              <a:rPr lang="sv-SE" sz="1000" dirty="0"/>
              <a:t> from https://www.databricks.com/resources/ebook/understanding-etl)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97EA708-3463-4B3E-A40E-3D0276801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07"/>
    </mc:Choice>
    <mc:Fallback>
      <p:transition spd="slow" advTm="9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Architectural</a:t>
            </a:r>
            <a:r>
              <a:rPr lang="sv-SE" dirty="0"/>
              <a:t> Relationship Data </a:t>
            </a:r>
            <a:r>
              <a:rPr lang="sv-SE" dirty="0" err="1"/>
              <a:t>Warehouse</a:t>
            </a:r>
            <a:r>
              <a:rPr lang="sv-SE" dirty="0"/>
              <a:t> and Data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653907"/>
            <a:ext cx="6850800" cy="3240432"/>
          </a:xfrm>
        </p:spPr>
        <p:txBody>
          <a:bodyPr>
            <a:normAutofit fontScale="92500"/>
          </a:bodyPr>
          <a:lstStyle/>
          <a:p>
            <a:r>
              <a:rPr lang="en-US" sz="1200" dirty="0"/>
              <a:t>Once the </a:t>
            </a:r>
            <a:r>
              <a:rPr lang="en-US" sz="1200" b="1" dirty="0"/>
              <a:t>data is structured and stored in the warehouse</a:t>
            </a:r>
            <a:r>
              <a:rPr lang="en-US" sz="1200" dirty="0"/>
              <a:t>, it is </a:t>
            </a:r>
            <a:r>
              <a:rPr lang="en-US" sz="1200" b="1" dirty="0"/>
              <a:t>accessed and analyzed </a:t>
            </a:r>
            <a:r>
              <a:rPr lang="en-US" sz="1200" dirty="0"/>
              <a:t>through </a:t>
            </a:r>
            <a:r>
              <a:rPr lang="en-US" sz="1200" b="1" dirty="0"/>
              <a:t>Analytics and Business Intelligence (ABI) platforms </a:t>
            </a:r>
            <a:r>
              <a:rPr lang="en-US" sz="1200" dirty="0"/>
              <a:t>such as Microsoft Power BI, Tableau, or Looker.</a:t>
            </a:r>
          </a:p>
          <a:p>
            <a:r>
              <a:rPr lang="en-US" sz="1200" b="1" dirty="0"/>
              <a:t>Earlier versions of ABI platforms</a:t>
            </a:r>
            <a:r>
              <a:rPr lang="en-US" sz="1200" dirty="0"/>
              <a:t>, were often </a:t>
            </a:r>
            <a:r>
              <a:rPr lang="en-US" sz="1200" b="1" dirty="0"/>
              <a:t>called BI tools</a:t>
            </a:r>
            <a:r>
              <a:rPr lang="en-US" sz="1200" dirty="0"/>
              <a:t>.</a:t>
            </a:r>
          </a:p>
          <a:p>
            <a:r>
              <a:rPr lang="en-US" sz="1200" dirty="0"/>
              <a:t>Note that it is sometimes possible to use ABI platforms directly towards the data lake – but of the not so optimal since the data is not indexed and aggregated, data might also be </a:t>
            </a:r>
            <a:r>
              <a:rPr lang="sv-SE" sz="1200" dirty="0" err="1"/>
              <a:t>incomplete</a:t>
            </a:r>
            <a:r>
              <a:rPr lang="sv-SE" sz="1200" dirty="0"/>
              <a:t> and </a:t>
            </a:r>
            <a:r>
              <a:rPr lang="sv-SE" sz="1200" dirty="0" err="1"/>
              <a:t>inconsistent</a:t>
            </a:r>
            <a:r>
              <a:rPr lang="en-US" sz="1200" dirty="0"/>
              <a:t>, and some ABI tools requires that data is stored in tables and that there exists meta data, which is missing in data lakes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376A81-72EB-4CEB-B4A7-4230486A2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66"/>
    </mc:Choice>
    <mc:Fallback>
      <p:transition spd="slow" advTm="7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Lakehouse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653907"/>
            <a:ext cx="6850800" cy="3240432"/>
          </a:xfrm>
        </p:spPr>
        <p:txBody>
          <a:bodyPr>
            <a:normAutofit fontScale="77500" lnSpcReduction="20000"/>
          </a:bodyPr>
          <a:lstStyle/>
          <a:p>
            <a:r>
              <a:rPr lang="en-US" sz="1500" dirty="0"/>
              <a:t>A additional concept that related data warehouse and data lake is </a:t>
            </a:r>
            <a:r>
              <a:rPr lang="en-US" sz="1500" b="1" dirty="0" err="1"/>
              <a:t>lakehouse</a:t>
            </a:r>
            <a:r>
              <a:rPr lang="en-US" sz="1500" dirty="0"/>
              <a:t>:</a:t>
            </a:r>
          </a:p>
          <a:p>
            <a:r>
              <a:rPr lang="en-US" sz="1500" dirty="0"/>
              <a:t>A </a:t>
            </a:r>
            <a:r>
              <a:rPr lang="en-US" sz="1500" dirty="0" err="1"/>
              <a:t>lakehouse</a:t>
            </a:r>
            <a:r>
              <a:rPr lang="en-US" sz="1500" dirty="0"/>
              <a:t> is an </a:t>
            </a:r>
            <a:r>
              <a:rPr lang="en-US" sz="1500" b="1" dirty="0"/>
              <a:t>architecture that combines the benefits of data lakes and data warehouses</a:t>
            </a:r>
            <a:r>
              <a:rPr lang="en-US" sz="1500" dirty="0"/>
              <a:t>, providing both the flexibility of data lakes and the management features of data warehouses.</a:t>
            </a:r>
          </a:p>
          <a:p>
            <a:r>
              <a:rPr lang="en-US" sz="1500" dirty="0"/>
              <a:t>By </a:t>
            </a:r>
            <a:r>
              <a:rPr lang="en-US" sz="1500" b="1" dirty="0"/>
              <a:t>eliminating the need to maintain separate storage and computational systems</a:t>
            </a:r>
            <a:r>
              <a:rPr lang="en-US" sz="1500" dirty="0"/>
              <a:t>, </a:t>
            </a:r>
            <a:r>
              <a:rPr lang="en-US" sz="1500" dirty="0" err="1"/>
              <a:t>lakehouses</a:t>
            </a:r>
            <a:r>
              <a:rPr lang="en-US" sz="1500" dirty="0"/>
              <a:t> reduce complexity, cost, and data duplication. 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dirty="0"/>
              <a:t>				(</a:t>
            </a:r>
            <a:r>
              <a:rPr lang="sv-SE" sz="1200" dirty="0"/>
              <a:t>https://www.databricks.com/glossary/lakehouse)</a:t>
            </a:r>
            <a:endParaRPr lang="en-US" sz="1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61331-854B-40F5-BD6B-85CFF3786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20"/>
    </mc:Choice>
    <mc:Fallback>
      <p:transition spd="slow" advTm="6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F26D-F2A5-4DF6-A721-B84DAC8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55" y="439548"/>
            <a:ext cx="6850800" cy="596700"/>
          </a:xfrm>
        </p:spPr>
        <p:txBody>
          <a:bodyPr/>
          <a:lstStyle/>
          <a:p>
            <a:r>
              <a:rPr lang="en-US" sz="2800" b="1" dirty="0"/>
              <a:t>Data Mesh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857-984C-4353-90F4-F0E62A7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06" y="1068560"/>
            <a:ext cx="7904259" cy="3006380"/>
          </a:xfrm>
        </p:spPr>
        <p:txBody>
          <a:bodyPr>
            <a:noAutofit/>
          </a:bodyPr>
          <a:lstStyle/>
          <a:p>
            <a:r>
              <a:rPr lang="en-US" sz="1200" b="1" dirty="0"/>
              <a:t>Data mesh is a decentralized data architecture </a:t>
            </a:r>
            <a:r>
              <a:rPr lang="en-US" sz="1200" dirty="0"/>
              <a:t>and assigns </a:t>
            </a:r>
            <a:r>
              <a:rPr lang="en-US" sz="1200" b="1" dirty="0"/>
              <a:t>ownership to domain-specific teams or departments</a:t>
            </a:r>
            <a:r>
              <a:rPr lang="en-US" sz="1200" dirty="0"/>
              <a:t>, but it </a:t>
            </a:r>
            <a:r>
              <a:rPr lang="en-US" sz="1200" b="1" dirty="0"/>
              <a:t>also provide flexible data sharing across an organization</a:t>
            </a:r>
            <a:r>
              <a:rPr lang="en-US" sz="1200" dirty="0"/>
              <a:t>.</a:t>
            </a:r>
          </a:p>
          <a:p>
            <a:r>
              <a:rPr lang="en-US" sz="1200" b="1" dirty="0"/>
              <a:t>Traditionally, data has been centralized </a:t>
            </a:r>
            <a:r>
              <a:rPr lang="en-US" sz="1200" dirty="0"/>
              <a:t>in a large data warehouse. </a:t>
            </a:r>
            <a:r>
              <a:rPr lang="en-US" sz="1200" b="1" dirty="0"/>
              <a:t>With data mesh, responsibility is distributed</a:t>
            </a:r>
            <a:r>
              <a:rPr lang="en-US" sz="1200" dirty="0"/>
              <a:t>: </a:t>
            </a:r>
            <a:r>
              <a:rPr lang="en-US" sz="1200" b="1" dirty="0"/>
              <a:t>each business domain (e.g., HR, sales, production) is accountable for its own data</a:t>
            </a:r>
            <a:r>
              <a:rPr lang="en-US" sz="1200" dirty="0"/>
              <a:t>—how it is stored, documented, and made accessible to others.</a:t>
            </a:r>
          </a:p>
          <a:p>
            <a:r>
              <a:rPr lang="en-US" sz="1200" dirty="0"/>
              <a:t>Instead of relying on a centralized team, </a:t>
            </a:r>
            <a:r>
              <a:rPr lang="en-US" sz="1200" b="1" dirty="0"/>
              <a:t>a federated model is used</a:t>
            </a:r>
            <a:r>
              <a:rPr lang="en-US" sz="1200" dirty="0"/>
              <a:t>, where </a:t>
            </a:r>
            <a:r>
              <a:rPr lang="en-US" sz="1200" b="1" dirty="0"/>
              <a:t>each domain publishes its data as "data products" </a:t>
            </a:r>
            <a:r>
              <a:rPr lang="en-US" sz="1200" dirty="0"/>
              <a:t>that others can consume through a shared self-service platform</a:t>
            </a:r>
            <a:r>
              <a:rPr lang="en-US" sz="800" dirty="0"/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800" dirty="0"/>
              <a:t> </a:t>
            </a:r>
            <a:r>
              <a:rPr lang="en-US" sz="1000" dirty="0"/>
              <a:t>(</a:t>
            </a:r>
            <a:r>
              <a:rPr lang="sv-SE" sz="1000" dirty="0" err="1"/>
              <a:t>Dehghani</a:t>
            </a:r>
            <a:r>
              <a:rPr lang="sv-SE" sz="1000" dirty="0"/>
              <a:t>, Z. (2020). </a:t>
            </a:r>
            <a:r>
              <a:rPr lang="sv-SE" sz="1000" i="1" dirty="0"/>
              <a:t>Data </a:t>
            </a:r>
            <a:r>
              <a:rPr lang="sv-SE" sz="1000" i="1" dirty="0" err="1"/>
              <a:t>Mesh</a:t>
            </a:r>
            <a:r>
              <a:rPr lang="sv-SE" sz="1000" i="1" dirty="0"/>
              <a:t>: </a:t>
            </a:r>
            <a:r>
              <a:rPr lang="sv-SE" sz="1000" i="1" dirty="0" err="1"/>
              <a:t>Delivering</a:t>
            </a:r>
            <a:r>
              <a:rPr lang="sv-SE" sz="1000" i="1" dirty="0"/>
              <a:t> Data-Driven </a:t>
            </a:r>
            <a:r>
              <a:rPr lang="sv-SE" sz="1000" i="1" dirty="0" err="1"/>
              <a:t>Value</a:t>
            </a:r>
            <a:r>
              <a:rPr lang="sv-SE" sz="1000" i="1" dirty="0"/>
              <a:t> at </a:t>
            </a:r>
            <a:r>
              <a:rPr lang="sv-SE" sz="1000" i="1" dirty="0" err="1"/>
              <a:t>Scale</a:t>
            </a:r>
            <a:r>
              <a:rPr lang="sv-SE" sz="1000" dirty="0"/>
              <a:t>. </a:t>
            </a:r>
            <a:r>
              <a:rPr lang="sv-SE" sz="1000" dirty="0" err="1"/>
              <a:t>ThoughtWorks</a:t>
            </a:r>
            <a:r>
              <a:rPr lang="sv-SE" sz="1000" dirty="0"/>
              <a:t>. </a:t>
            </a:r>
            <a:r>
              <a:rPr lang="sv-SE" sz="1000" dirty="0" err="1"/>
              <a:t>See</a:t>
            </a:r>
            <a:r>
              <a:rPr lang="sv-SE" sz="1000" dirty="0"/>
              <a:t>: https://martinfowler.com/articles/data-monolith-to-mesh.html) </a:t>
            </a:r>
            <a:br>
              <a:rPr lang="sv-SE" sz="800" dirty="0"/>
            </a:br>
            <a:endParaRPr lang="en-US" sz="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017749-CB19-4FA7-966E-68C9878D7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1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10"/>
    </mc:Choice>
    <mc:Fallback>
      <p:transition spd="slow" advTm="9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12800</TotalTime>
  <Words>991</Words>
  <Application>Microsoft Office PowerPoint</Application>
  <PresentationFormat>On-screen Show (16:9)</PresentationFormat>
  <Paragraphs>58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The Future Of BI</vt:lpstr>
      <vt:lpstr>Concepts in Focus</vt:lpstr>
      <vt:lpstr>Data Warehouse Definition</vt:lpstr>
      <vt:lpstr>Data Lake</vt:lpstr>
      <vt:lpstr>Architectural Relationship Data Warehouse and Data Lake</vt:lpstr>
      <vt:lpstr>Architectural Relationship Data Warehouse and Data Lake</vt:lpstr>
      <vt:lpstr>Architectural Relationship Data Warehouse and Data Lake</vt:lpstr>
      <vt:lpstr>Lakehouse</vt:lpstr>
      <vt:lpstr>Data Mesh</vt:lpstr>
      <vt:lpstr>Data Mesh</vt:lpstr>
      <vt:lpstr>Trends for Data Warehouse</vt:lpstr>
      <vt:lpstr>Trends for ABI Platforms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684</cp:revision>
  <dcterms:created xsi:type="dcterms:W3CDTF">2015-05-25T21:35:52Z</dcterms:created>
  <dcterms:modified xsi:type="dcterms:W3CDTF">2025-05-27T19:14:18Z</dcterms:modified>
</cp:coreProperties>
</file>