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54"/>
  </p:notesMasterIdLst>
  <p:handoutMasterIdLst>
    <p:handoutMasterId r:id="rId55"/>
  </p:handoutMasterIdLst>
  <p:sldIdLst>
    <p:sldId id="264" r:id="rId6"/>
    <p:sldId id="298" r:id="rId7"/>
    <p:sldId id="299" r:id="rId8"/>
    <p:sldId id="300" r:id="rId9"/>
    <p:sldId id="301" r:id="rId10"/>
    <p:sldId id="319" r:id="rId11"/>
    <p:sldId id="303" r:id="rId12"/>
    <p:sldId id="336" r:id="rId13"/>
    <p:sldId id="339" r:id="rId14"/>
    <p:sldId id="342" r:id="rId15"/>
    <p:sldId id="343" r:id="rId16"/>
    <p:sldId id="411" r:id="rId17"/>
    <p:sldId id="345" r:id="rId18"/>
    <p:sldId id="346" r:id="rId19"/>
    <p:sldId id="413" r:id="rId20"/>
    <p:sldId id="380" r:id="rId21"/>
    <p:sldId id="353" r:id="rId22"/>
    <p:sldId id="369" r:id="rId23"/>
    <p:sldId id="368" r:id="rId24"/>
    <p:sldId id="372" r:id="rId25"/>
    <p:sldId id="356" r:id="rId26"/>
    <p:sldId id="352" r:id="rId27"/>
    <p:sldId id="381" r:id="rId28"/>
    <p:sldId id="385" r:id="rId29"/>
    <p:sldId id="388" r:id="rId30"/>
    <p:sldId id="389" r:id="rId31"/>
    <p:sldId id="390" r:id="rId32"/>
    <p:sldId id="391" r:id="rId33"/>
    <p:sldId id="359" r:id="rId34"/>
    <p:sldId id="364" r:id="rId35"/>
    <p:sldId id="363" r:id="rId36"/>
    <p:sldId id="365" r:id="rId37"/>
    <p:sldId id="373" r:id="rId38"/>
    <p:sldId id="375" r:id="rId39"/>
    <p:sldId id="408" r:id="rId40"/>
    <p:sldId id="379" r:id="rId41"/>
    <p:sldId id="394" r:id="rId42"/>
    <p:sldId id="395" r:id="rId43"/>
    <p:sldId id="393" r:id="rId44"/>
    <p:sldId id="409" r:id="rId45"/>
    <p:sldId id="404" r:id="rId46"/>
    <p:sldId id="392" r:id="rId47"/>
    <p:sldId id="400" r:id="rId48"/>
    <p:sldId id="403" r:id="rId49"/>
    <p:sldId id="402" r:id="rId50"/>
    <p:sldId id="407" r:id="rId51"/>
    <p:sldId id="412" r:id="rId52"/>
    <p:sldId id="406" r:id="rId53"/>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0" autoAdjust="0"/>
    <p:restoredTop sz="94434" autoAdjust="0"/>
  </p:normalViewPr>
  <p:slideViewPr>
    <p:cSldViewPr snapToGrid="0">
      <p:cViewPr varScale="1">
        <p:scale>
          <a:sx n="98" d="100"/>
          <a:sy n="98" d="100"/>
        </p:scale>
        <p:origin x="582"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7/8/2018</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2018-07-08</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3</a:t>
            </a:fld>
            <a:endParaRPr lang="en-US" altLang="sv-SE" sz="1300" i="0"/>
          </a:p>
        </p:txBody>
      </p:sp>
    </p:spTree>
    <p:extLst>
      <p:ext uri="{BB962C8B-B14F-4D97-AF65-F5344CB8AC3E}">
        <p14:creationId xmlns:p14="http://schemas.microsoft.com/office/powerpoint/2010/main" val="199589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4</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134424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5</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86960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6</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55913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7</a:t>
            </a:fld>
            <a:endParaRPr lang="en-US" altLang="sv-SE" sz="1300" i="0"/>
          </a:p>
        </p:txBody>
      </p:sp>
    </p:spTree>
    <p:extLst>
      <p:ext uri="{BB962C8B-B14F-4D97-AF65-F5344CB8AC3E}">
        <p14:creationId xmlns:p14="http://schemas.microsoft.com/office/powerpoint/2010/main" val="366177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29</a:t>
            </a:fld>
            <a:endParaRPr lang="en-US" altLang="sv-SE" sz="1300" i="0"/>
          </a:p>
        </p:txBody>
      </p:sp>
    </p:spTree>
    <p:extLst>
      <p:ext uri="{BB962C8B-B14F-4D97-AF65-F5344CB8AC3E}">
        <p14:creationId xmlns:p14="http://schemas.microsoft.com/office/powerpoint/2010/main" val="278045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41</a:t>
            </a:fld>
            <a:endParaRPr lang="en-US" altLang="sv-SE" sz="1300" i="0"/>
          </a:p>
        </p:txBody>
      </p:sp>
    </p:spTree>
    <p:extLst>
      <p:ext uri="{BB962C8B-B14F-4D97-AF65-F5344CB8AC3E}">
        <p14:creationId xmlns:p14="http://schemas.microsoft.com/office/powerpoint/2010/main" val="791141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4560D972-6ECE-47B1-A0D7-48B7ACD00B71}" type="slidenum">
              <a:rPr lang="sv-SE" altLang="sv-SE"/>
              <a:pPr/>
              <a:t>‹#›</a:t>
            </a:fld>
            <a:endParaRPr lang="sv-SE" altLang="sv-SE"/>
          </a:p>
        </p:txBody>
      </p:sp>
    </p:spTree>
    <p:extLst>
      <p:ext uri="{BB962C8B-B14F-4D97-AF65-F5344CB8AC3E}">
        <p14:creationId xmlns:p14="http://schemas.microsoft.com/office/powerpoint/2010/main" val="233534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2018-07-08</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7/8/2018</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2018-07-08</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7/8/2018</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3.m4a"/><Relationship Id="rId7" Type="http://schemas.openxmlformats.org/officeDocument/2006/relationships/oleObject" Target="../embeddings/oleObject29.bin"/><Relationship Id="rId2" Type="http://schemas.microsoft.com/office/2007/relationships/media" Target="../media/media13.m4a"/><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28.bin"/><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media17.m4a"/><Relationship Id="rId7" Type="http://schemas.openxmlformats.org/officeDocument/2006/relationships/oleObject" Target="../embeddings/oleObject30.bin"/><Relationship Id="rId12" Type="http://schemas.openxmlformats.org/officeDocument/2006/relationships/image" Target="../media/image12.png"/><Relationship Id="rId2" Type="http://schemas.microsoft.com/office/2007/relationships/media" Target="../media/media17.m4a"/><Relationship Id="rId1" Type="http://schemas.openxmlformats.org/officeDocument/2006/relationships/vmlDrawing" Target="../drawings/vmlDrawing5.vml"/><Relationship Id="rId6" Type="http://schemas.openxmlformats.org/officeDocument/2006/relationships/image" Target="../media/image22.png"/><Relationship Id="rId11" Type="http://schemas.openxmlformats.org/officeDocument/2006/relationships/oleObject" Target="../embeddings/oleObject33.bin"/><Relationship Id="rId5" Type="http://schemas.openxmlformats.org/officeDocument/2006/relationships/image" Target="../media/image21.png"/><Relationship Id="rId10" Type="http://schemas.openxmlformats.org/officeDocument/2006/relationships/oleObject" Target="../embeddings/oleObject32.bin"/><Relationship Id="rId4" Type="http://schemas.openxmlformats.org/officeDocument/2006/relationships/slideLayout" Target="../slideLayouts/slideLayout5.xml"/><Relationship Id="rId9"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0.m4a"/><Relationship Id="rId7" Type="http://schemas.openxmlformats.org/officeDocument/2006/relationships/oleObject" Target="../embeddings/oleObject35.bin"/><Relationship Id="rId2" Type="http://schemas.microsoft.com/office/2007/relationships/media" Target="../media/media20.m4a"/><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oleObject" Target="../embeddings/oleObject34.bin"/><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2.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2.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4.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4.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2.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2.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2.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14.bin"/><Relationship Id="rId18" Type="http://schemas.openxmlformats.org/officeDocument/2006/relationships/image" Target="../media/image17.emf"/><Relationship Id="rId3" Type="http://schemas.microsoft.com/office/2007/relationships/media" Target="../media/media5.m4a"/><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image" Target="../media/image14.wmf"/><Relationship Id="rId17" Type="http://schemas.openxmlformats.org/officeDocument/2006/relationships/oleObject" Target="../embeddings/oleObject16.bin"/><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2.vml"/><Relationship Id="rId6" Type="http://schemas.openxmlformats.org/officeDocument/2006/relationships/notesSlide" Target="../notesSlides/notesSlide3.xml"/><Relationship Id="rId11" Type="http://schemas.openxmlformats.org/officeDocument/2006/relationships/oleObject" Target="../embeddings/oleObject13.bin"/><Relationship Id="rId5" Type="http://schemas.openxmlformats.org/officeDocument/2006/relationships/slideLayout" Target="../slideLayouts/slideLayout14.xml"/><Relationship Id="rId15" Type="http://schemas.openxmlformats.org/officeDocument/2006/relationships/oleObject" Target="../embeddings/oleObject15.bin"/><Relationship Id="rId10" Type="http://schemas.openxmlformats.org/officeDocument/2006/relationships/oleObject" Target="../embeddings/oleObject12.bin"/><Relationship Id="rId19" Type="http://schemas.openxmlformats.org/officeDocument/2006/relationships/oleObject" Target="../embeddings/oleObject17.bin"/><Relationship Id="rId4" Type="http://schemas.openxmlformats.org/officeDocument/2006/relationships/audio" Target="../media/media5.m4a"/><Relationship Id="rId9" Type="http://schemas.openxmlformats.org/officeDocument/2006/relationships/oleObject" Target="../embeddings/oleObject11.bin"/><Relationship Id="rId14" Type="http://schemas.openxmlformats.org/officeDocument/2006/relationships/image" Target="../media/image15.emf"/><Relationship Id="rId22"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23.bin"/><Relationship Id="rId18" Type="http://schemas.openxmlformats.org/officeDocument/2006/relationships/image" Target="../media/image17.emf"/><Relationship Id="rId3" Type="http://schemas.microsoft.com/office/2007/relationships/media" Target="../media/media6.m4a"/><Relationship Id="rId21" Type="http://schemas.openxmlformats.org/officeDocument/2006/relationships/oleObject" Target="../embeddings/oleObject27.bin"/><Relationship Id="rId7" Type="http://schemas.openxmlformats.org/officeDocument/2006/relationships/oleObject" Target="../embeddings/oleObject19.bin"/><Relationship Id="rId12" Type="http://schemas.openxmlformats.org/officeDocument/2006/relationships/image" Target="../media/image14.wmf"/><Relationship Id="rId17" Type="http://schemas.openxmlformats.org/officeDocument/2006/relationships/oleObject" Target="../embeddings/oleObject25.bin"/><Relationship Id="rId2" Type="http://schemas.openxmlformats.org/officeDocument/2006/relationships/tags" Target="../tags/tag3.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3.vml"/><Relationship Id="rId6" Type="http://schemas.openxmlformats.org/officeDocument/2006/relationships/notesSlide" Target="../notesSlides/notesSlide4.xml"/><Relationship Id="rId11" Type="http://schemas.openxmlformats.org/officeDocument/2006/relationships/oleObject" Target="../embeddings/oleObject22.bin"/><Relationship Id="rId5" Type="http://schemas.openxmlformats.org/officeDocument/2006/relationships/slideLayout" Target="../slideLayouts/slideLayout14.xml"/><Relationship Id="rId15" Type="http://schemas.openxmlformats.org/officeDocument/2006/relationships/oleObject" Target="../embeddings/oleObject24.bin"/><Relationship Id="rId10" Type="http://schemas.openxmlformats.org/officeDocument/2006/relationships/oleObject" Target="../embeddings/oleObject21.bin"/><Relationship Id="rId19" Type="http://schemas.openxmlformats.org/officeDocument/2006/relationships/oleObject" Target="../embeddings/oleObject26.bin"/><Relationship Id="rId4" Type="http://schemas.openxmlformats.org/officeDocument/2006/relationships/audio" Target="../media/media6.m4a"/><Relationship Id="rId9" Type="http://schemas.openxmlformats.org/officeDocument/2006/relationships/oleObject" Target="../embeddings/oleObject20.bin"/><Relationship Id="rId14" Type="http://schemas.openxmlformats.org/officeDocument/2006/relationships/image" Target="../media/image15.emf"/><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dirty="0" smtClean="0"/>
              <a:t>Conceptual modelling</a:t>
            </a:r>
            <a:endParaRPr lang="sv-SE" dirty="0"/>
          </a:p>
        </p:txBody>
      </p:sp>
      <p:sp>
        <p:nvSpPr>
          <p:cNvPr id="3" name="Subtitle 2"/>
          <p:cNvSpPr>
            <a:spLocks noGrp="1"/>
          </p:cNvSpPr>
          <p:nvPr>
            <p:ph type="subTitle" idx="1"/>
          </p:nvPr>
        </p:nvSpPr>
        <p:spPr>
          <a:xfrm>
            <a:off x="1008000" y="296631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7336"/>
    </mc:Choice>
    <mc:Fallback xmlns="">
      <p:transition advTm="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en-US" sz="1800" dirty="0"/>
              <a:t>In order to express a concept, a term </a:t>
            </a:r>
            <a:r>
              <a:rPr lang="en-US" sz="1800" dirty="0" smtClean="0"/>
              <a:t>is needed </a:t>
            </a:r>
          </a:p>
          <a:p>
            <a:r>
              <a:rPr lang="en-US" sz="1800" dirty="0" smtClean="0"/>
              <a:t>If the relationship between the term and the concept is ambiguous, interpretation problem can emerge. </a:t>
            </a:r>
          </a:p>
          <a:p>
            <a:r>
              <a:rPr lang="en-US" sz="1800" dirty="0" smtClean="0"/>
              <a:t>The existence of synonyms,  </a:t>
            </a:r>
            <a:r>
              <a:rPr lang="en-US" sz="1800" dirty="0" err="1" smtClean="0"/>
              <a:t>polysemes</a:t>
            </a:r>
            <a:r>
              <a:rPr lang="en-US" sz="1800" dirty="0" smtClean="0"/>
              <a:t>, and homonyms can cause such problems</a:t>
            </a:r>
            <a:endParaRPr lang="sv-SE" sz="1800" b="1" dirty="0"/>
          </a:p>
          <a:p>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a:t>The </a:t>
            </a:r>
            <a:r>
              <a:rPr lang="sv-SE" dirty="0" smtClean="0"/>
              <a:t>Relation </a:t>
            </a:r>
            <a:r>
              <a:rPr lang="sv-SE" dirty="0"/>
              <a:t>b</a:t>
            </a:r>
            <a:r>
              <a:rPr lang="sv-SE" dirty="0" smtClean="0"/>
              <a:t>etween </a:t>
            </a:r>
            <a:r>
              <a:rPr lang="sv-SE" dirty="0"/>
              <a:t>C</a:t>
            </a:r>
            <a:r>
              <a:rPr lang="sv-SE" dirty="0" smtClean="0"/>
              <a:t>oncept </a:t>
            </a:r>
            <a:r>
              <a:rPr lang="sv-SE" dirty="0"/>
              <a:t>and </a:t>
            </a:r>
            <a:r>
              <a:rPr lang="sv-SE" dirty="0" smtClean="0"/>
              <a:t>Term</a:t>
            </a:r>
            <a:r>
              <a:rPr lang="sv-SE" dirty="0"/>
              <a:t/>
            </a:r>
            <a:br>
              <a:rPr lang="sv-SE" dirty="0"/>
            </a:br>
            <a:endParaRPr lang="sv-SE"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631" y="2879388"/>
            <a:ext cx="4581593" cy="19953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26464567"/>
      </p:ext>
    </p:extLst>
  </p:cSld>
  <p:clrMapOvr>
    <a:masterClrMapping/>
  </p:clrMapOvr>
  <mc:AlternateContent xmlns:mc="http://schemas.openxmlformats.org/markup-compatibility/2006" xmlns:p14="http://schemas.microsoft.com/office/powerpoint/2010/main">
    <mc:Choice Requires="p14">
      <p:transition spd="slow" p14:dur="2000" advTm="32100"/>
    </mc:Choice>
    <mc:Fallback xmlns="">
      <p:transition spd="slow" advTm="3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Synonym - </a:t>
            </a:r>
            <a:r>
              <a:rPr lang="en-US" sz="1800" dirty="0"/>
              <a:t>is a </a:t>
            </a:r>
            <a:r>
              <a:rPr lang="en-US" sz="1800" dirty="0" smtClean="0"/>
              <a:t>term that </a:t>
            </a:r>
            <a:r>
              <a:rPr lang="en-US" sz="1800" dirty="0"/>
              <a:t>means </a:t>
            </a:r>
            <a:r>
              <a:rPr lang="en-US" sz="1800" dirty="0" smtClean="0"/>
              <a:t>the </a:t>
            </a:r>
            <a:r>
              <a:rPr lang="en-US" sz="1800" dirty="0"/>
              <a:t>same as another </a:t>
            </a:r>
            <a:r>
              <a:rPr lang="sv-SE" sz="1800" dirty="0" smtClean="0"/>
              <a:t>term in the same language (such as ”buy” and ”purchase”, ”big” and ”large”)</a:t>
            </a:r>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Synonym</a:t>
            </a:r>
            <a:r>
              <a:rPr lang="sv-SE" dirty="0"/>
              <a:t/>
            </a:r>
            <a:br>
              <a:rPr lang="sv-SE" dirty="0"/>
            </a:br>
            <a:endParaRPr lang="sv-SE" b="0" dirty="0"/>
          </a:p>
        </p:txBody>
      </p:sp>
      <p:sp>
        <p:nvSpPr>
          <p:cNvPr id="7" name="Text Box 3"/>
          <p:cNvSpPr txBox="1">
            <a:spLocks noChangeArrowheads="1"/>
          </p:cNvSpPr>
          <p:nvPr/>
        </p:nvSpPr>
        <p:spPr bwMode="auto">
          <a:xfrm>
            <a:off x="5676908" y="1798656"/>
            <a:ext cx="1457325" cy="323165"/>
          </a:xfrm>
          <a:prstGeom prst="rect">
            <a:avLst/>
          </a:prstGeom>
          <a:noFill/>
          <a:ln w="9525">
            <a:noFill/>
            <a:miter lim="800000"/>
            <a:headEnd/>
            <a:tailEnd/>
          </a:ln>
        </p:spPr>
        <p:txBody>
          <a:bodyPr>
            <a:spAutoFit/>
          </a:bodyPr>
          <a:lstStyle/>
          <a:p>
            <a:pPr>
              <a:spcBef>
                <a:spcPct val="50000"/>
              </a:spcBef>
            </a:pPr>
            <a:r>
              <a:rPr lang="sv-SE" sz="1500" dirty="0"/>
              <a:t>Synonym</a:t>
            </a:r>
            <a:endParaRPr lang="en-US" sz="1500" dirty="0"/>
          </a:p>
        </p:txBody>
      </p:sp>
      <p:sp>
        <p:nvSpPr>
          <p:cNvPr id="10" name="Text Box 6"/>
          <p:cNvSpPr txBox="1">
            <a:spLocks noChangeArrowheads="1"/>
          </p:cNvSpPr>
          <p:nvPr/>
        </p:nvSpPr>
        <p:spPr bwMode="auto">
          <a:xfrm>
            <a:off x="6571929" y="1191898"/>
            <a:ext cx="1458516" cy="300082"/>
          </a:xfrm>
          <a:prstGeom prst="rect">
            <a:avLst/>
          </a:prstGeom>
          <a:noFill/>
          <a:ln w="9525">
            <a:noFill/>
            <a:miter lim="800000"/>
            <a:headEnd/>
            <a:tailEnd/>
          </a:ln>
        </p:spPr>
        <p:txBody>
          <a:bodyPr>
            <a:spAutoFit/>
          </a:bodyPr>
          <a:lstStyle/>
          <a:p>
            <a:pPr>
              <a:spcBef>
                <a:spcPct val="50000"/>
              </a:spcBef>
            </a:pPr>
            <a:r>
              <a:rPr lang="en-US" sz="1350" b="1" dirty="0" smtClean="0"/>
              <a:t>Concepts</a:t>
            </a:r>
            <a:endParaRPr lang="en-US" sz="1350" b="1" dirty="0"/>
          </a:p>
        </p:txBody>
      </p:sp>
      <p:sp>
        <p:nvSpPr>
          <p:cNvPr id="11" name="Text Box 8"/>
          <p:cNvSpPr txBox="1">
            <a:spLocks noChangeArrowheads="1"/>
          </p:cNvSpPr>
          <p:nvPr/>
        </p:nvSpPr>
        <p:spPr bwMode="auto">
          <a:xfrm>
            <a:off x="6717767" y="1797372"/>
            <a:ext cx="702469" cy="300082"/>
          </a:xfrm>
          <a:prstGeom prst="rect">
            <a:avLst/>
          </a:prstGeom>
          <a:noFill/>
          <a:ln w="9525">
            <a:noFill/>
            <a:miter lim="800000"/>
            <a:headEnd/>
            <a:tailEnd/>
          </a:ln>
        </p:spPr>
        <p:txBody>
          <a:bodyPr>
            <a:spAutoFit/>
          </a:bodyPr>
          <a:lstStyle/>
          <a:p>
            <a:pPr>
              <a:spcBef>
                <a:spcPct val="50000"/>
              </a:spcBef>
            </a:pPr>
            <a:r>
              <a:rPr lang="sv-SE" sz="1350" b="1" dirty="0"/>
              <a:t>A</a:t>
            </a:r>
            <a:endParaRPr lang="en-US" sz="1350" b="1" dirty="0"/>
          </a:p>
        </p:txBody>
      </p:sp>
      <p:sp>
        <p:nvSpPr>
          <p:cNvPr id="14" name="Text Box 14"/>
          <p:cNvSpPr txBox="1">
            <a:spLocks noChangeArrowheads="1"/>
          </p:cNvSpPr>
          <p:nvPr/>
        </p:nvSpPr>
        <p:spPr bwMode="auto">
          <a:xfrm>
            <a:off x="8160223" y="1589567"/>
            <a:ext cx="702469" cy="300082"/>
          </a:xfrm>
          <a:prstGeom prst="rect">
            <a:avLst/>
          </a:prstGeom>
          <a:noFill/>
          <a:ln w="9525">
            <a:noFill/>
            <a:miter lim="800000"/>
            <a:headEnd/>
            <a:tailEnd/>
          </a:ln>
        </p:spPr>
        <p:txBody>
          <a:bodyPr>
            <a:spAutoFit/>
          </a:bodyPr>
          <a:lstStyle/>
          <a:p>
            <a:pPr>
              <a:spcBef>
                <a:spcPct val="50000"/>
              </a:spcBef>
            </a:pPr>
            <a:r>
              <a:rPr lang="sv-SE" sz="1350" b="1"/>
              <a:t>x</a:t>
            </a:r>
            <a:endParaRPr lang="en-US" sz="1350" b="1"/>
          </a:p>
        </p:txBody>
      </p:sp>
      <p:sp>
        <p:nvSpPr>
          <p:cNvPr id="15" name="Text Box 15"/>
          <p:cNvSpPr txBox="1">
            <a:spLocks noChangeArrowheads="1"/>
          </p:cNvSpPr>
          <p:nvPr/>
        </p:nvSpPr>
        <p:spPr bwMode="auto">
          <a:xfrm>
            <a:off x="8160223" y="1908654"/>
            <a:ext cx="702469" cy="300082"/>
          </a:xfrm>
          <a:prstGeom prst="rect">
            <a:avLst/>
          </a:prstGeom>
          <a:noFill/>
          <a:ln w="9525">
            <a:noFill/>
            <a:miter lim="800000"/>
            <a:headEnd/>
            <a:tailEnd/>
          </a:ln>
        </p:spPr>
        <p:txBody>
          <a:bodyPr>
            <a:spAutoFit/>
          </a:bodyPr>
          <a:lstStyle/>
          <a:p>
            <a:pPr>
              <a:spcBef>
                <a:spcPct val="50000"/>
              </a:spcBef>
            </a:pPr>
            <a:r>
              <a:rPr lang="sv-SE" sz="1350" b="1"/>
              <a:t>y</a:t>
            </a:r>
            <a:endParaRPr lang="en-US" sz="1350" b="1"/>
          </a:p>
        </p:txBody>
      </p:sp>
      <p:sp>
        <p:nvSpPr>
          <p:cNvPr id="18" name="Line 21"/>
          <p:cNvSpPr>
            <a:spLocks noChangeShapeType="1"/>
          </p:cNvSpPr>
          <p:nvPr/>
        </p:nvSpPr>
        <p:spPr bwMode="auto">
          <a:xfrm flipV="1">
            <a:off x="6975551" y="1751493"/>
            <a:ext cx="1134665" cy="107156"/>
          </a:xfrm>
          <a:prstGeom prst="line">
            <a:avLst/>
          </a:prstGeom>
          <a:noFill/>
          <a:ln w="9525">
            <a:solidFill>
              <a:schemeClr val="tx1"/>
            </a:solidFill>
            <a:round/>
            <a:headEnd type="triangle" w="med" len="med"/>
            <a:tailEnd type="triangle" w="med" len="med"/>
          </a:ln>
        </p:spPr>
        <p:txBody>
          <a:bodyPr/>
          <a:lstStyle/>
          <a:p>
            <a:endParaRPr lang="sv-SE" sz="1350"/>
          </a:p>
        </p:txBody>
      </p:sp>
      <p:sp>
        <p:nvSpPr>
          <p:cNvPr id="19" name="Line 22"/>
          <p:cNvSpPr>
            <a:spLocks noChangeShapeType="1"/>
          </p:cNvSpPr>
          <p:nvPr/>
        </p:nvSpPr>
        <p:spPr bwMode="auto">
          <a:xfrm>
            <a:off x="7030320" y="1913418"/>
            <a:ext cx="1133475" cy="107156"/>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3" name="Text Box 6"/>
          <p:cNvSpPr txBox="1">
            <a:spLocks noChangeArrowheads="1"/>
          </p:cNvSpPr>
          <p:nvPr/>
        </p:nvSpPr>
        <p:spPr bwMode="auto">
          <a:xfrm>
            <a:off x="7989607" y="1184807"/>
            <a:ext cx="941744" cy="300082"/>
          </a:xfrm>
          <a:prstGeom prst="rect">
            <a:avLst/>
          </a:prstGeom>
          <a:noFill/>
          <a:ln w="9525">
            <a:noFill/>
            <a:miter lim="800000"/>
            <a:headEnd/>
            <a:tailEnd/>
          </a:ln>
        </p:spPr>
        <p:txBody>
          <a:bodyPr wrap="square">
            <a:spAutoFit/>
          </a:bodyPr>
          <a:lstStyle/>
          <a:p>
            <a:pPr>
              <a:spcBef>
                <a:spcPct val="50000"/>
              </a:spcBef>
            </a:pPr>
            <a:r>
              <a:rPr lang="en-US" sz="1350" b="1" dirty="0" smtClean="0"/>
              <a:t>Terms</a:t>
            </a:r>
            <a:endParaRPr lang="en-US" sz="1350" b="1" dirty="0"/>
          </a:p>
        </p:txBody>
      </p:sp>
      <p:sp>
        <p:nvSpPr>
          <p:cNvPr id="4" name="TextBox 3"/>
          <p:cNvSpPr txBox="1"/>
          <p:nvPr/>
        </p:nvSpPr>
        <p:spPr>
          <a:xfrm>
            <a:off x="8386036" y="1598727"/>
            <a:ext cx="953311" cy="276999"/>
          </a:xfrm>
          <a:prstGeom prst="rect">
            <a:avLst/>
          </a:prstGeom>
          <a:noFill/>
        </p:spPr>
        <p:txBody>
          <a:bodyPr wrap="square" rtlCol="0">
            <a:spAutoFit/>
          </a:bodyPr>
          <a:lstStyle/>
          <a:p>
            <a:r>
              <a:rPr lang="sv-SE" sz="1200" dirty="0" smtClean="0"/>
              <a:t>buy</a:t>
            </a:r>
            <a:endParaRPr lang="sv-SE" sz="1200" dirty="0"/>
          </a:p>
        </p:txBody>
      </p:sp>
      <p:sp>
        <p:nvSpPr>
          <p:cNvPr id="24" name="TextBox 23"/>
          <p:cNvSpPr txBox="1"/>
          <p:nvPr/>
        </p:nvSpPr>
        <p:spPr>
          <a:xfrm>
            <a:off x="8363336" y="1926226"/>
            <a:ext cx="953311" cy="276999"/>
          </a:xfrm>
          <a:prstGeom prst="rect">
            <a:avLst/>
          </a:prstGeom>
          <a:noFill/>
        </p:spPr>
        <p:txBody>
          <a:bodyPr wrap="square" rtlCol="0">
            <a:spAutoFit/>
          </a:bodyPr>
          <a:lstStyle/>
          <a:p>
            <a:r>
              <a:rPr lang="sv-SE" sz="1200" dirty="0" smtClean="0"/>
              <a:t>purchase</a:t>
            </a:r>
            <a:endParaRPr lang="sv-SE" sz="1200" dirty="0"/>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863855048"/>
      </p:ext>
    </p:extLst>
  </p:cSld>
  <p:clrMapOvr>
    <a:masterClrMapping/>
  </p:clrMapOvr>
  <mc:AlternateContent xmlns:mc="http://schemas.openxmlformats.org/markup-compatibility/2006" xmlns:p14="http://schemas.microsoft.com/office/powerpoint/2010/main">
    <mc:Choice Requires="p14">
      <p:transition spd="slow" p14:dur="2000" advTm="26619"/>
    </mc:Choice>
    <mc:Fallback xmlns="">
      <p:transition spd="slow" advTm="2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Polyseme</a:t>
            </a:r>
            <a:r>
              <a:rPr lang="sv-SE" sz="1800" b="1" dirty="0" smtClean="0"/>
              <a:t> </a:t>
            </a:r>
            <a:r>
              <a:rPr lang="sv-SE" sz="1800" dirty="0" smtClean="0"/>
              <a:t>– is a term that have different but related meanings (”democracy” – different meaning in different economic systems, ”service-oriented development”)</a:t>
            </a:r>
          </a:p>
          <a:p>
            <a:r>
              <a:rPr lang="sv-SE" sz="1800" dirty="0" smtClean="0"/>
              <a:t>Homonym </a:t>
            </a:r>
            <a:r>
              <a:rPr lang="sv-SE" sz="1800" dirty="0"/>
              <a:t>– is </a:t>
            </a:r>
            <a:r>
              <a:rPr lang="sv-SE" sz="1800" dirty="0" smtClean="0"/>
              <a:t>two terms with the same spelling or sound and have different meanings </a:t>
            </a:r>
            <a:endParaRPr lang="sv-SE" sz="1800" dirty="0"/>
          </a:p>
          <a:p>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Polyseme and Homonym</a:t>
            </a:r>
            <a:endParaRPr lang="sv-SE" b="0" dirty="0"/>
          </a:p>
        </p:txBody>
      </p:sp>
      <p:sp>
        <p:nvSpPr>
          <p:cNvPr id="9" name="Text Box 4"/>
          <p:cNvSpPr txBox="1">
            <a:spLocks noChangeArrowheads="1"/>
          </p:cNvSpPr>
          <p:nvPr/>
        </p:nvSpPr>
        <p:spPr bwMode="auto">
          <a:xfrm>
            <a:off x="5570575" y="1737145"/>
            <a:ext cx="1457325" cy="323165"/>
          </a:xfrm>
          <a:prstGeom prst="rect">
            <a:avLst/>
          </a:prstGeom>
          <a:noFill/>
          <a:ln w="9525">
            <a:noFill/>
            <a:miter lim="800000"/>
            <a:headEnd/>
            <a:tailEnd/>
          </a:ln>
        </p:spPr>
        <p:txBody>
          <a:bodyPr>
            <a:spAutoFit/>
          </a:bodyPr>
          <a:lstStyle/>
          <a:p>
            <a:pPr>
              <a:spcBef>
                <a:spcPct val="50000"/>
              </a:spcBef>
            </a:pPr>
            <a:r>
              <a:rPr lang="sv-SE" sz="1500" dirty="0" smtClean="0"/>
              <a:t>Polyseme</a:t>
            </a:r>
            <a:endParaRPr lang="en-US" sz="1500" dirty="0"/>
          </a:p>
        </p:txBody>
      </p:sp>
      <p:sp>
        <p:nvSpPr>
          <p:cNvPr id="10" name="Text Box 6"/>
          <p:cNvSpPr txBox="1">
            <a:spLocks noChangeArrowheads="1"/>
          </p:cNvSpPr>
          <p:nvPr/>
        </p:nvSpPr>
        <p:spPr bwMode="auto">
          <a:xfrm>
            <a:off x="6571929" y="1191898"/>
            <a:ext cx="1458516" cy="300082"/>
          </a:xfrm>
          <a:prstGeom prst="rect">
            <a:avLst/>
          </a:prstGeom>
          <a:noFill/>
          <a:ln w="9525">
            <a:noFill/>
            <a:miter lim="800000"/>
            <a:headEnd/>
            <a:tailEnd/>
          </a:ln>
        </p:spPr>
        <p:txBody>
          <a:bodyPr>
            <a:spAutoFit/>
          </a:bodyPr>
          <a:lstStyle/>
          <a:p>
            <a:pPr>
              <a:spcBef>
                <a:spcPct val="50000"/>
              </a:spcBef>
            </a:pPr>
            <a:r>
              <a:rPr lang="en-US" sz="1350" b="1" dirty="0" smtClean="0"/>
              <a:t>Concepts</a:t>
            </a:r>
            <a:endParaRPr lang="en-US" sz="1350" b="1" dirty="0"/>
          </a:p>
        </p:txBody>
      </p:sp>
      <p:sp>
        <p:nvSpPr>
          <p:cNvPr id="12" name="Text Box 9"/>
          <p:cNvSpPr txBox="1">
            <a:spLocks noChangeArrowheads="1"/>
          </p:cNvSpPr>
          <p:nvPr/>
        </p:nvSpPr>
        <p:spPr bwMode="auto">
          <a:xfrm>
            <a:off x="6571929" y="1638557"/>
            <a:ext cx="702469" cy="300082"/>
          </a:xfrm>
          <a:prstGeom prst="rect">
            <a:avLst/>
          </a:prstGeom>
          <a:noFill/>
          <a:ln w="9525">
            <a:noFill/>
            <a:miter lim="800000"/>
            <a:headEnd/>
            <a:tailEnd/>
          </a:ln>
        </p:spPr>
        <p:txBody>
          <a:bodyPr>
            <a:spAutoFit/>
          </a:bodyPr>
          <a:lstStyle/>
          <a:p>
            <a:pPr>
              <a:spcBef>
                <a:spcPct val="50000"/>
              </a:spcBef>
            </a:pPr>
            <a:r>
              <a:rPr lang="sv-SE" sz="1350" b="1"/>
              <a:t>A</a:t>
            </a:r>
            <a:endParaRPr lang="en-US" sz="1350" b="1"/>
          </a:p>
        </p:txBody>
      </p:sp>
      <p:sp>
        <p:nvSpPr>
          <p:cNvPr id="13" name="Text Box 10"/>
          <p:cNvSpPr txBox="1">
            <a:spLocks noChangeArrowheads="1"/>
          </p:cNvSpPr>
          <p:nvPr/>
        </p:nvSpPr>
        <p:spPr bwMode="auto">
          <a:xfrm>
            <a:off x="6571929" y="1957644"/>
            <a:ext cx="702469" cy="300082"/>
          </a:xfrm>
          <a:prstGeom prst="rect">
            <a:avLst/>
          </a:prstGeom>
          <a:noFill/>
          <a:ln w="9525">
            <a:noFill/>
            <a:miter lim="800000"/>
            <a:headEnd/>
            <a:tailEnd/>
          </a:ln>
        </p:spPr>
        <p:txBody>
          <a:bodyPr>
            <a:spAutoFit/>
          </a:bodyPr>
          <a:lstStyle/>
          <a:p>
            <a:pPr>
              <a:spcBef>
                <a:spcPct val="50000"/>
              </a:spcBef>
            </a:pPr>
            <a:r>
              <a:rPr lang="sv-SE" sz="1350" b="1"/>
              <a:t>B</a:t>
            </a:r>
            <a:endParaRPr lang="en-US" sz="1350" b="1"/>
          </a:p>
        </p:txBody>
      </p:sp>
      <p:sp>
        <p:nvSpPr>
          <p:cNvPr id="17" name="Text Box 17"/>
          <p:cNvSpPr txBox="1">
            <a:spLocks noChangeArrowheads="1"/>
          </p:cNvSpPr>
          <p:nvPr/>
        </p:nvSpPr>
        <p:spPr bwMode="auto">
          <a:xfrm>
            <a:off x="7967342" y="1819532"/>
            <a:ext cx="702469" cy="300082"/>
          </a:xfrm>
          <a:prstGeom prst="rect">
            <a:avLst/>
          </a:prstGeom>
          <a:noFill/>
          <a:ln w="9525">
            <a:noFill/>
            <a:miter lim="800000"/>
            <a:headEnd/>
            <a:tailEnd/>
          </a:ln>
        </p:spPr>
        <p:txBody>
          <a:bodyPr>
            <a:spAutoFit/>
          </a:bodyPr>
          <a:lstStyle/>
          <a:p>
            <a:pPr>
              <a:spcBef>
                <a:spcPct val="50000"/>
              </a:spcBef>
            </a:pPr>
            <a:r>
              <a:rPr lang="sv-SE" sz="1350" b="1" dirty="0"/>
              <a:t>x</a:t>
            </a:r>
            <a:endParaRPr lang="en-US" sz="1350" b="1" dirty="0"/>
          </a:p>
        </p:txBody>
      </p:sp>
      <p:sp>
        <p:nvSpPr>
          <p:cNvPr id="21" name="Line 24"/>
          <p:cNvSpPr>
            <a:spLocks noChangeShapeType="1"/>
          </p:cNvSpPr>
          <p:nvPr/>
        </p:nvSpPr>
        <p:spPr bwMode="auto">
          <a:xfrm>
            <a:off x="6837439" y="1819532"/>
            <a:ext cx="1133475" cy="161925"/>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2" name="Line 25"/>
          <p:cNvSpPr>
            <a:spLocks noChangeShapeType="1"/>
          </p:cNvSpPr>
          <p:nvPr/>
        </p:nvSpPr>
        <p:spPr bwMode="auto">
          <a:xfrm flipV="1">
            <a:off x="6891016" y="2035036"/>
            <a:ext cx="972741" cy="53578"/>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3" name="Text Box 6"/>
          <p:cNvSpPr txBox="1">
            <a:spLocks noChangeArrowheads="1"/>
          </p:cNvSpPr>
          <p:nvPr/>
        </p:nvSpPr>
        <p:spPr bwMode="auto">
          <a:xfrm>
            <a:off x="7989607" y="1184807"/>
            <a:ext cx="941744" cy="300082"/>
          </a:xfrm>
          <a:prstGeom prst="rect">
            <a:avLst/>
          </a:prstGeom>
          <a:noFill/>
          <a:ln w="9525">
            <a:noFill/>
            <a:miter lim="800000"/>
            <a:headEnd/>
            <a:tailEnd/>
          </a:ln>
        </p:spPr>
        <p:txBody>
          <a:bodyPr wrap="square">
            <a:spAutoFit/>
          </a:bodyPr>
          <a:lstStyle/>
          <a:p>
            <a:pPr>
              <a:spcBef>
                <a:spcPct val="50000"/>
              </a:spcBef>
            </a:pPr>
            <a:r>
              <a:rPr lang="en-US" sz="1350" b="1" dirty="0" smtClean="0"/>
              <a:t>Terms</a:t>
            </a:r>
            <a:endParaRPr lang="en-US" sz="1350" b="1" dirty="0"/>
          </a:p>
        </p:txBody>
      </p:sp>
      <p:sp>
        <p:nvSpPr>
          <p:cNvPr id="25" name="TextBox 24"/>
          <p:cNvSpPr txBox="1"/>
          <p:nvPr/>
        </p:nvSpPr>
        <p:spPr>
          <a:xfrm>
            <a:off x="8146644" y="1881378"/>
            <a:ext cx="953311" cy="276999"/>
          </a:xfrm>
          <a:prstGeom prst="rect">
            <a:avLst/>
          </a:prstGeom>
          <a:noFill/>
        </p:spPr>
        <p:txBody>
          <a:bodyPr wrap="square" rtlCol="0">
            <a:spAutoFit/>
          </a:bodyPr>
          <a:lstStyle/>
          <a:p>
            <a:r>
              <a:rPr lang="sv-SE" sz="1200" dirty="0" smtClean="0"/>
              <a:t>democracy</a:t>
            </a:r>
            <a:endParaRPr lang="sv-SE" sz="1200" dirty="0"/>
          </a:p>
        </p:txBody>
      </p:sp>
      <p:sp>
        <p:nvSpPr>
          <p:cNvPr id="26" name="Text Box 4"/>
          <p:cNvSpPr txBox="1">
            <a:spLocks noChangeArrowheads="1"/>
          </p:cNvSpPr>
          <p:nvPr/>
        </p:nvSpPr>
        <p:spPr bwMode="auto">
          <a:xfrm>
            <a:off x="5586787" y="3066594"/>
            <a:ext cx="1457325" cy="323165"/>
          </a:xfrm>
          <a:prstGeom prst="rect">
            <a:avLst/>
          </a:prstGeom>
          <a:noFill/>
          <a:ln w="9525">
            <a:noFill/>
            <a:miter lim="800000"/>
            <a:headEnd/>
            <a:tailEnd/>
          </a:ln>
        </p:spPr>
        <p:txBody>
          <a:bodyPr>
            <a:spAutoFit/>
          </a:bodyPr>
          <a:lstStyle/>
          <a:p>
            <a:pPr>
              <a:spcBef>
                <a:spcPct val="50000"/>
              </a:spcBef>
            </a:pPr>
            <a:r>
              <a:rPr lang="sv-SE" sz="1500" dirty="0" smtClean="0"/>
              <a:t>Homonym</a:t>
            </a:r>
            <a:endParaRPr lang="en-US" sz="1500" dirty="0"/>
          </a:p>
        </p:txBody>
      </p:sp>
      <p:sp>
        <p:nvSpPr>
          <p:cNvPr id="27" name="Text Box 9"/>
          <p:cNvSpPr txBox="1">
            <a:spLocks noChangeArrowheads="1"/>
          </p:cNvSpPr>
          <p:nvPr/>
        </p:nvSpPr>
        <p:spPr bwMode="auto">
          <a:xfrm>
            <a:off x="6588141" y="2968006"/>
            <a:ext cx="702469" cy="300082"/>
          </a:xfrm>
          <a:prstGeom prst="rect">
            <a:avLst/>
          </a:prstGeom>
          <a:noFill/>
          <a:ln w="9525">
            <a:noFill/>
            <a:miter lim="800000"/>
            <a:headEnd/>
            <a:tailEnd/>
          </a:ln>
        </p:spPr>
        <p:txBody>
          <a:bodyPr>
            <a:spAutoFit/>
          </a:bodyPr>
          <a:lstStyle/>
          <a:p>
            <a:pPr>
              <a:spcBef>
                <a:spcPct val="50000"/>
              </a:spcBef>
            </a:pPr>
            <a:r>
              <a:rPr lang="sv-SE" sz="1350" b="1"/>
              <a:t>A</a:t>
            </a:r>
            <a:endParaRPr lang="en-US" sz="1350" b="1"/>
          </a:p>
        </p:txBody>
      </p:sp>
      <p:sp>
        <p:nvSpPr>
          <p:cNvPr id="28" name="Text Box 10"/>
          <p:cNvSpPr txBox="1">
            <a:spLocks noChangeArrowheads="1"/>
          </p:cNvSpPr>
          <p:nvPr/>
        </p:nvSpPr>
        <p:spPr bwMode="auto">
          <a:xfrm>
            <a:off x="6558957" y="3433009"/>
            <a:ext cx="702469" cy="300082"/>
          </a:xfrm>
          <a:prstGeom prst="rect">
            <a:avLst/>
          </a:prstGeom>
          <a:noFill/>
          <a:ln w="9525">
            <a:noFill/>
            <a:miter lim="800000"/>
            <a:headEnd/>
            <a:tailEnd/>
          </a:ln>
        </p:spPr>
        <p:txBody>
          <a:bodyPr>
            <a:spAutoFit/>
          </a:bodyPr>
          <a:lstStyle/>
          <a:p>
            <a:pPr>
              <a:spcBef>
                <a:spcPct val="50000"/>
              </a:spcBef>
            </a:pPr>
            <a:r>
              <a:rPr lang="sv-SE" sz="1350" b="1"/>
              <a:t>B</a:t>
            </a:r>
            <a:endParaRPr lang="en-US" sz="1350" b="1"/>
          </a:p>
        </p:txBody>
      </p:sp>
      <p:sp>
        <p:nvSpPr>
          <p:cNvPr id="29" name="Text Box 17"/>
          <p:cNvSpPr txBox="1">
            <a:spLocks noChangeArrowheads="1"/>
          </p:cNvSpPr>
          <p:nvPr/>
        </p:nvSpPr>
        <p:spPr bwMode="auto">
          <a:xfrm>
            <a:off x="7983554" y="2954427"/>
            <a:ext cx="702469" cy="300082"/>
          </a:xfrm>
          <a:prstGeom prst="rect">
            <a:avLst/>
          </a:prstGeom>
          <a:noFill/>
          <a:ln w="9525">
            <a:noFill/>
            <a:miter lim="800000"/>
            <a:headEnd/>
            <a:tailEnd/>
          </a:ln>
        </p:spPr>
        <p:txBody>
          <a:bodyPr>
            <a:spAutoFit/>
          </a:bodyPr>
          <a:lstStyle/>
          <a:p>
            <a:pPr>
              <a:spcBef>
                <a:spcPct val="50000"/>
              </a:spcBef>
            </a:pPr>
            <a:r>
              <a:rPr lang="sv-SE" sz="1350" b="1" dirty="0"/>
              <a:t>x</a:t>
            </a:r>
            <a:endParaRPr lang="en-US" sz="1350" b="1" dirty="0"/>
          </a:p>
        </p:txBody>
      </p:sp>
      <p:sp>
        <p:nvSpPr>
          <p:cNvPr id="30" name="Line 24"/>
          <p:cNvSpPr>
            <a:spLocks noChangeShapeType="1"/>
          </p:cNvSpPr>
          <p:nvPr/>
        </p:nvSpPr>
        <p:spPr bwMode="auto">
          <a:xfrm flipV="1">
            <a:off x="6853651" y="3148981"/>
            <a:ext cx="883405" cy="1"/>
          </a:xfrm>
          <a:prstGeom prst="line">
            <a:avLst/>
          </a:prstGeom>
          <a:noFill/>
          <a:ln w="9525">
            <a:solidFill>
              <a:schemeClr val="tx1"/>
            </a:solidFill>
            <a:round/>
            <a:headEnd type="triangle" w="med" len="med"/>
            <a:tailEnd type="triangle" w="med" len="med"/>
          </a:ln>
        </p:spPr>
        <p:txBody>
          <a:bodyPr/>
          <a:lstStyle/>
          <a:p>
            <a:endParaRPr lang="sv-SE" sz="1350"/>
          </a:p>
        </p:txBody>
      </p:sp>
      <p:sp>
        <p:nvSpPr>
          <p:cNvPr id="31" name="Line 25"/>
          <p:cNvSpPr>
            <a:spLocks noChangeShapeType="1"/>
          </p:cNvSpPr>
          <p:nvPr/>
        </p:nvSpPr>
        <p:spPr bwMode="auto">
          <a:xfrm>
            <a:off x="6878044" y="3563978"/>
            <a:ext cx="956529" cy="7187"/>
          </a:xfrm>
          <a:prstGeom prst="line">
            <a:avLst/>
          </a:prstGeom>
          <a:noFill/>
          <a:ln w="9525">
            <a:solidFill>
              <a:schemeClr val="tx1"/>
            </a:solidFill>
            <a:round/>
            <a:headEnd type="triangle" w="med" len="med"/>
            <a:tailEnd type="triangle" w="med" len="med"/>
          </a:ln>
        </p:spPr>
        <p:txBody>
          <a:bodyPr/>
          <a:lstStyle/>
          <a:p>
            <a:endParaRPr lang="sv-SE" sz="1350"/>
          </a:p>
        </p:txBody>
      </p:sp>
      <p:sp>
        <p:nvSpPr>
          <p:cNvPr id="32" name="TextBox 31"/>
          <p:cNvSpPr txBox="1"/>
          <p:nvPr/>
        </p:nvSpPr>
        <p:spPr>
          <a:xfrm>
            <a:off x="8193155" y="2965581"/>
            <a:ext cx="953311" cy="461665"/>
          </a:xfrm>
          <a:prstGeom prst="rect">
            <a:avLst/>
          </a:prstGeom>
          <a:noFill/>
        </p:spPr>
        <p:txBody>
          <a:bodyPr wrap="square" rtlCol="0">
            <a:spAutoFit/>
          </a:bodyPr>
          <a:lstStyle/>
          <a:p>
            <a:r>
              <a:rPr lang="sv-SE" sz="1200" dirty="0"/>
              <a:t>s</a:t>
            </a:r>
            <a:r>
              <a:rPr lang="sv-SE" sz="1200" dirty="0" smtClean="0"/>
              <a:t>kate (glide on ice) </a:t>
            </a:r>
            <a:endParaRPr lang="sv-SE" sz="1200" dirty="0"/>
          </a:p>
        </p:txBody>
      </p:sp>
      <p:sp>
        <p:nvSpPr>
          <p:cNvPr id="33" name="Text Box 17"/>
          <p:cNvSpPr txBox="1">
            <a:spLocks noChangeArrowheads="1"/>
          </p:cNvSpPr>
          <p:nvPr/>
        </p:nvSpPr>
        <p:spPr bwMode="auto">
          <a:xfrm>
            <a:off x="7960856" y="3457024"/>
            <a:ext cx="702469" cy="300082"/>
          </a:xfrm>
          <a:prstGeom prst="rect">
            <a:avLst/>
          </a:prstGeom>
          <a:noFill/>
          <a:ln w="9525">
            <a:noFill/>
            <a:miter lim="800000"/>
            <a:headEnd/>
            <a:tailEnd/>
          </a:ln>
        </p:spPr>
        <p:txBody>
          <a:bodyPr>
            <a:spAutoFit/>
          </a:bodyPr>
          <a:lstStyle/>
          <a:p>
            <a:pPr>
              <a:spcBef>
                <a:spcPct val="50000"/>
              </a:spcBef>
            </a:pPr>
            <a:r>
              <a:rPr lang="sv-SE" sz="1350" b="1" dirty="0" smtClean="0"/>
              <a:t>y</a:t>
            </a:r>
            <a:endParaRPr lang="en-US" sz="1350" b="1" dirty="0"/>
          </a:p>
        </p:txBody>
      </p:sp>
      <p:sp>
        <p:nvSpPr>
          <p:cNvPr id="34" name="TextBox 33"/>
          <p:cNvSpPr txBox="1"/>
          <p:nvPr/>
        </p:nvSpPr>
        <p:spPr>
          <a:xfrm>
            <a:off x="8170457" y="3468178"/>
            <a:ext cx="953311" cy="276999"/>
          </a:xfrm>
          <a:prstGeom prst="rect">
            <a:avLst/>
          </a:prstGeom>
          <a:noFill/>
        </p:spPr>
        <p:txBody>
          <a:bodyPr wrap="square" rtlCol="0">
            <a:spAutoFit/>
          </a:bodyPr>
          <a:lstStyle/>
          <a:p>
            <a:r>
              <a:rPr lang="sv-SE" sz="1200" dirty="0" smtClean="0"/>
              <a:t>skate (fish)</a:t>
            </a:r>
            <a:endParaRPr lang="sv-SE" sz="12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186328707"/>
      </p:ext>
    </p:extLst>
  </p:cSld>
  <p:clrMapOvr>
    <a:masterClrMapping/>
  </p:clrMapOvr>
  <mc:AlternateContent xmlns:mc="http://schemas.openxmlformats.org/markup-compatibility/2006" xmlns:p14="http://schemas.microsoft.com/office/powerpoint/2010/main">
    <mc:Choice Requires="p14">
      <p:transition spd="slow" p14:dur="2000" advTm="112493"/>
    </mc:Choice>
    <mc:Fallback xmlns="">
      <p:transition spd="slow" advTm="11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68894" y="3192623"/>
            <a:ext cx="1750978" cy="1734977"/>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2000" y="1275534"/>
            <a:ext cx="4653270" cy="3240432"/>
          </a:xfrm>
        </p:spPr>
        <p:txBody>
          <a:bodyPr>
            <a:noAutofit/>
          </a:bodyPr>
          <a:lstStyle/>
          <a:p>
            <a:r>
              <a:rPr lang="sv-SE" sz="1800" dirty="0" smtClean="0"/>
              <a:t>Extensions is the thing to which the concept (meaning</a:t>
            </a:r>
            <a:r>
              <a:rPr lang="sv-SE" sz="1800" smtClean="0"/>
              <a:t>) correspond</a:t>
            </a:r>
            <a:r>
              <a:rPr lang="sv-SE" sz="1800" dirty="0" smtClean="0"/>
              <a:t>, such as a physical thing </a:t>
            </a: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Extension</a:t>
            </a:r>
            <a:r>
              <a:rPr lang="sv-SE" dirty="0"/>
              <a:t/>
            </a:r>
            <a:br>
              <a:rPr lang="sv-SE" dirty="0"/>
            </a:br>
            <a:endParaRPr lang="sv-SE" b="0" dirty="0"/>
          </a:p>
        </p:txBody>
      </p:sp>
      <p:sp>
        <p:nvSpPr>
          <p:cNvPr id="47" name="AutoShape 2"/>
          <p:cNvSpPr>
            <a:spLocks noChangeArrowheads="1"/>
          </p:cNvSpPr>
          <p:nvPr/>
        </p:nvSpPr>
        <p:spPr bwMode="auto">
          <a:xfrm>
            <a:off x="5443362" y="1619543"/>
            <a:ext cx="2106215" cy="1241822"/>
          </a:xfrm>
          <a:prstGeom prst="cloudCallout">
            <a:avLst>
              <a:gd name="adj1" fmla="val -70181"/>
              <a:gd name="adj2" fmla="val 55847"/>
            </a:avLst>
          </a:prstGeom>
          <a:solidFill>
            <a:schemeClr val="bg1"/>
          </a:solidFill>
          <a:ln w="9525">
            <a:solidFill>
              <a:schemeClr val="tx1"/>
            </a:solidFill>
            <a:round/>
            <a:headEnd/>
            <a:tailEnd/>
          </a:ln>
        </p:spPr>
        <p:txBody>
          <a:bodyPr/>
          <a:lstStyle/>
          <a:p>
            <a:pPr algn="ctr"/>
            <a:endParaRPr lang="sv-SE" sz="1350" b="1"/>
          </a:p>
        </p:txBody>
      </p:sp>
      <p:sp>
        <p:nvSpPr>
          <p:cNvPr id="48" name="Text Box 3"/>
          <p:cNvSpPr txBox="1">
            <a:spLocks noChangeArrowheads="1"/>
          </p:cNvSpPr>
          <p:nvPr/>
        </p:nvSpPr>
        <p:spPr bwMode="auto">
          <a:xfrm>
            <a:off x="7549577" y="1797519"/>
            <a:ext cx="1026319" cy="300082"/>
          </a:xfrm>
          <a:prstGeom prst="rect">
            <a:avLst/>
          </a:prstGeom>
          <a:noFill/>
          <a:ln w="9525">
            <a:noFill/>
            <a:miter lim="800000"/>
            <a:headEnd/>
            <a:tailEnd/>
          </a:ln>
        </p:spPr>
        <p:txBody>
          <a:bodyPr>
            <a:spAutoFit/>
          </a:bodyPr>
          <a:lstStyle/>
          <a:p>
            <a:pPr>
              <a:spcBef>
                <a:spcPct val="50000"/>
              </a:spcBef>
            </a:pPr>
            <a:r>
              <a:rPr lang="sv-SE" sz="1350" b="1" dirty="0" smtClean="0"/>
              <a:t>Concept</a:t>
            </a:r>
            <a:endParaRPr lang="en-US" sz="1350" b="1" dirty="0"/>
          </a:p>
        </p:txBody>
      </p:sp>
      <p:sp>
        <p:nvSpPr>
          <p:cNvPr id="49" name="Text Box 4"/>
          <p:cNvSpPr txBox="1">
            <a:spLocks noChangeArrowheads="1"/>
          </p:cNvSpPr>
          <p:nvPr/>
        </p:nvSpPr>
        <p:spPr bwMode="auto">
          <a:xfrm>
            <a:off x="2696342" y="3753958"/>
            <a:ext cx="594122" cy="300082"/>
          </a:xfrm>
          <a:prstGeom prst="rect">
            <a:avLst/>
          </a:prstGeom>
          <a:noFill/>
          <a:ln w="9525">
            <a:noFill/>
            <a:miter lim="800000"/>
            <a:headEnd/>
            <a:tailEnd/>
          </a:ln>
        </p:spPr>
        <p:txBody>
          <a:bodyPr>
            <a:spAutoFit/>
          </a:bodyPr>
          <a:lstStyle/>
          <a:p>
            <a:pPr>
              <a:spcBef>
                <a:spcPct val="50000"/>
              </a:spcBef>
            </a:pPr>
            <a:r>
              <a:rPr lang="sv-SE" sz="1350" b="1"/>
              <a:t>Term</a:t>
            </a:r>
            <a:endParaRPr lang="en-US" sz="1350" b="1"/>
          </a:p>
        </p:txBody>
      </p:sp>
      <p:graphicFrame>
        <p:nvGraphicFramePr>
          <p:cNvPr id="50" name="Object 5"/>
          <p:cNvGraphicFramePr>
            <a:graphicFrameLocks noChangeAspect="1"/>
          </p:cNvGraphicFramePr>
          <p:nvPr>
            <p:extLst>
              <p:ext uri="{D42A27DB-BD31-4B8C-83A1-F6EECF244321}">
                <p14:modId xmlns:p14="http://schemas.microsoft.com/office/powerpoint/2010/main" val="3450021312"/>
              </p:ext>
            </p:extLst>
          </p:nvPr>
        </p:nvGraphicFramePr>
        <p:xfrm>
          <a:off x="6172025" y="1947560"/>
          <a:ext cx="475059" cy="585788"/>
        </p:xfrm>
        <a:graphic>
          <a:graphicData uri="http://schemas.openxmlformats.org/presentationml/2006/ole">
            <mc:AlternateContent xmlns:mc="http://schemas.openxmlformats.org/markup-compatibility/2006">
              <mc:Choice xmlns:v="urn:schemas-microsoft-com:vml" Requires="v">
                <p:oleObj spid="_x0000_s10354" name="Visio" r:id="rId5" imgW="1586224" imgH="1520336" progId="Visio.Drawing.11">
                  <p:embed/>
                </p:oleObj>
              </mc:Choice>
              <mc:Fallback>
                <p:oleObj name="Visio" r:id="rId5"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025" y="1947560"/>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 name="Text Box 6"/>
          <p:cNvSpPr txBox="1">
            <a:spLocks noChangeArrowheads="1"/>
          </p:cNvSpPr>
          <p:nvPr/>
        </p:nvSpPr>
        <p:spPr bwMode="auto">
          <a:xfrm>
            <a:off x="2047451" y="410519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sp>
        <p:nvSpPr>
          <p:cNvPr id="52" name="Line 22"/>
          <p:cNvSpPr>
            <a:spLocks noChangeShapeType="1"/>
          </p:cNvSpPr>
          <p:nvPr/>
        </p:nvSpPr>
        <p:spPr bwMode="auto">
          <a:xfrm>
            <a:off x="5281457" y="3472508"/>
            <a:ext cx="1321429" cy="641777"/>
          </a:xfrm>
          <a:prstGeom prst="line">
            <a:avLst/>
          </a:prstGeom>
          <a:noFill/>
          <a:ln w="9525">
            <a:solidFill>
              <a:schemeClr val="tx1"/>
            </a:solidFill>
            <a:round/>
            <a:headEnd/>
            <a:tailEnd/>
          </a:ln>
        </p:spPr>
        <p:txBody>
          <a:bodyPr/>
          <a:lstStyle/>
          <a:p>
            <a:endParaRPr lang="sv-SE" sz="1350"/>
          </a:p>
        </p:txBody>
      </p:sp>
      <p:grpSp>
        <p:nvGrpSpPr>
          <p:cNvPr id="53" name="Group 36"/>
          <p:cNvGrpSpPr>
            <a:grpSpLocks/>
          </p:cNvGrpSpPr>
          <p:nvPr/>
        </p:nvGrpSpPr>
        <p:grpSpPr bwMode="auto">
          <a:xfrm>
            <a:off x="4509553" y="2946626"/>
            <a:ext cx="509587" cy="649288"/>
            <a:chOff x="1459" y="1674"/>
            <a:chExt cx="210" cy="549"/>
          </a:xfrm>
        </p:grpSpPr>
        <p:grpSp>
          <p:nvGrpSpPr>
            <p:cNvPr id="54" name="Group 37"/>
            <p:cNvGrpSpPr>
              <a:grpSpLocks/>
            </p:cNvGrpSpPr>
            <p:nvPr/>
          </p:nvGrpSpPr>
          <p:grpSpPr bwMode="auto">
            <a:xfrm>
              <a:off x="1489" y="1674"/>
              <a:ext cx="115" cy="95"/>
              <a:chOff x="1489" y="1674"/>
              <a:chExt cx="115" cy="95"/>
            </a:xfrm>
          </p:grpSpPr>
          <p:sp>
            <p:nvSpPr>
              <p:cNvPr id="62" name="Freeform 6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63" name="Freeform 6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4" name="Freeform 6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5" name="Freeform 6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6" name="Freeform 6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5" name="Group 43"/>
            <p:cNvGrpSpPr>
              <a:grpSpLocks/>
            </p:cNvGrpSpPr>
            <p:nvPr/>
          </p:nvGrpSpPr>
          <p:grpSpPr bwMode="auto">
            <a:xfrm>
              <a:off x="1459" y="1706"/>
              <a:ext cx="210" cy="517"/>
              <a:chOff x="1459" y="1706"/>
              <a:chExt cx="210" cy="517"/>
            </a:xfrm>
          </p:grpSpPr>
          <p:sp>
            <p:nvSpPr>
              <p:cNvPr id="56"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7"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8"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9"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60"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1"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67" name="Line 22"/>
          <p:cNvSpPr>
            <a:spLocks noChangeShapeType="1"/>
          </p:cNvSpPr>
          <p:nvPr/>
        </p:nvSpPr>
        <p:spPr bwMode="auto">
          <a:xfrm flipV="1">
            <a:off x="3277613" y="3472508"/>
            <a:ext cx="1017264" cy="553332"/>
          </a:xfrm>
          <a:prstGeom prst="line">
            <a:avLst/>
          </a:prstGeom>
          <a:noFill/>
          <a:ln w="9525">
            <a:solidFill>
              <a:schemeClr val="tx1"/>
            </a:solidFill>
            <a:round/>
            <a:headEnd/>
            <a:tailEnd/>
          </a:ln>
        </p:spPr>
        <p:txBody>
          <a:bodyPr/>
          <a:lstStyle/>
          <a:p>
            <a:endParaRPr lang="sv-SE" sz="1350"/>
          </a:p>
        </p:txBody>
      </p:sp>
      <p:sp>
        <p:nvSpPr>
          <p:cNvPr id="68" name="Text Box 3"/>
          <p:cNvSpPr txBox="1">
            <a:spLocks noChangeArrowheads="1"/>
          </p:cNvSpPr>
          <p:nvPr/>
        </p:nvSpPr>
        <p:spPr bwMode="auto">
          <a:xfrm>
            <a:off x="6807350" y="3599133"/>
            <a:ext cx="1026319" cy="300082"/>
          </a:xfrm>
          <a:prstGeom prst="rect">
            <a:avLst/>
          </a:prstGeom>
          <a:noFill/>
          <a:ln w="9525">
            <a:noFill/>
            <a:miter lim="800000"/>
            <a:headEnd/>
            <a:tailEnd/>
          </a:ln>
        </p:spPr>
        <p:txBody>
          <a:bodyPr>
            <a:spAutoFit/>
          </a:bodyPr>
          <a:lstStyle/>
          <a:p>
            <a:pPr>
              <a:spcBef>
                <a:spcPct val="50000"/>
              </a:spcBef>
            </a:pPr>
            <a:r>
              <a:rPr lang="sv-SE" sz="1350" b="1" dirty="0" smtClean="0"/>
              <a:t>Extension</a:t>
            </a:r>
            <a:endParaRPr lang="en-US" sz="1350" b="1" dirty="0"/>
          </a:p>
        </p:txBody>
      </p:sp>
      <p:graphicFrame>
        <p:nvGraphicFramePr>
          <p:cNvPr id="69" name="Object 5"/>
          <p:cNvGraphicFramePr>
            <a:graphicFrameLocks noChangeAspect="1"/>
          </p:cNvGraphicFramePr>
          <p:nvPr>
            <p:extLst>
              <p:ext uri="{D42A27DB-BD31-4B8C-83A1-F6EECF244321}">
                <p14:modId xmlns:p14="http://schemas.microsoft.com/office/powerpoint/2010/main" val="3375133864"/>
              </p:ext>
            </p:extLst>
          </p:nvPr>
        </p:nvGraphicFramePr>
        <p:xfrm>
          <a:off x="6845451" y="3958956"/>
          <a:ext cx="475059" cy="585788"/>
        </p:xfrm>
        <a:graphic>
          <a:graphicData uri="http://schemas.openxmlformats.org/presentationml/2006/ole">
            <mc:AlternateContent xmlns:mc="http://schemas.openxmlformats.org/markup-compatibility/2006">
              <mc:Choice xmlns:v="urn:schemas-microsoft-com:vml" Requires="v">
                <p:oleObj spid="_x0000_s10355"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451" y="3958956"/>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85753597"/>
      </p:ext>
    </p:extLst>
  </p:cSld>
  <p:clrMapOvr>
    <a:masterClrMapping/>
  </p:clrMapOvr>
  <mc:AlternateContent xmlns:mc="http://schemas.openxmlformats.org/markup-compatibility/2006" xmlns:p14="http://schemas.microsoft.com/office/powerpoint/2010/main">
    <mc:Choice Requires="p14">
      <p:transition spd="slow" p14:dur="2000" advTm="14106"/>
    </mc:Choice>
    <mc:Fallback xmlns="">
      <p:transition spd="slow" advTm="1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6448044" y="1592149"/>
            <a:ext cx="992221" cy="4844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801728" y="1275534"/>
            <a:ext cx="4653270" cy="3240432"/>
          </a:xfrm>
        </p:spPr>
        <p:txBody>
          <a:bodyPr>
            <a:noAutofit/>
          </a:bodyPr>
          <a:lstStyle/>
          <a:p>
            <a:r>
              <a:rPr lang="sv-SE" sz="1800" dirty="0" smtClean="0"/>
              <a:t>Intension is the meaning of a term</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Intension</a:t>
            </a:r>
            <a:r>
              <a:rPr lang="sv-SE" dirty="0"/>
              <a:t/>
            </a:r>
            <a:br>
              <a:rPr lang="sv-SE" dirty="0"/>
            </a:br>
            <a:endParaRPr lang="sv-SE" b="0" dirty="0"/>
          </a:p>
        </p:txBody>
      </p:sp>
      <p:pic>
        <p:nvPicPr>
          <p:cNvPr id="112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85" y="1885665"/>
            <a:ext cx="6252666" cy="27990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7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9848" y="1692233"/>
            <a:ext cx="1222552" cy="3868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47711546"/>
      </p:ext>
    </p:extLst>
  </p:cSld>
  <p:clrMapOvr>
    <a:masterClrMapping/>
  </p:clrMapOvr>
  <mc:AlternateContent xmlns:mc="http://schemas.openxmlformats.org/markup-compatibility/2006" xmlns:p14="http://schemas.microsoft.com/office/powerpoint/2010/main">
    <mc:Choice Requires="p14">
      <p:transition spd="slow" p14:dur="2000" advTm="10976"/>
    </mc:Choice>
    <mc:Fallback xmlns="">
      <p:transition spd="slow" advTm="1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en-US" sz="1800" dirty="0"/>
              <a:t>A </a:t>
            </a:r>
            <a:r>
              <a:rPr lang="en-US" sz="1800" b="1" dirty="0"/>
              <a:t>definition</a:t>
            </a:r>
            <a:r>
              <a:rPr lang="en-US" sz="1800" dirty="0"/>
              <a:t> is a statement of the meaning of a term </a:t>
            </a:r>
            <a:endParaRPr lang="sv-SE" sz="1800" dirty="0" smtClean="0"/>
          </a:p>
          <a:p>
            <a:r>
              <a:rPr lang="sv-SE" sz="1800" dirty="0" smtClean="0"/>
              <a:t>Use </a:t>
            </a:r>
            <a:r>
              <a:rPr lang="sv-SE" sz="1800" dirty="0"/>
              <a:t>definitions to limit possible interpretations of a term</a:t>
            </a:r>
          </a:p>
          <a:p>
            <a:r>
              <a:rPr lang="sv-SE" sz="1800" dirty="0" smtClean="0"/>
              <a:t>Definitions </a:t>
            </a:r>
            <a:r>
              <a:rPr lang="sv-SE" sz="1800" dirty="0"/>
              <a:t>can be extensional or </a:t>
            </a:r>
            <a:r>
              <a:rPr lang="sv-SE" sz="1800" dirty="0" smtClean="0"/>
              <a:t>intensional</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Definitions</a:t>
            </a:r>
            <a:endParaRPr lang="sv-SE" b="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53689626"/>
      </p:ext>
    </p:extLst>
  </p:cSld>
  <p:clrMapOvr>
    <a:masterClrMapping/>
  </p:clrMapOvr>
  <mc:AlternateContent xmlns:mc="http://schemas.openxmlformats.org/markup-compatibility/2006" xmlns:p14="http://schemas.microsoft.com/office/powerpoint/2010/main">
    <mc:Choice Requires="p14">
      <p:transition spd="slow" p14:dur="2000" advTm="18915"/>
    </mc:Choice>
    <mc:Fallback xmlns="">
      <p:transition spd="slow" advTm="1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sv-SE" sz="1800" dirty="0" smtClean="0"/>
              <a:t>Intensional definition – specifies the characteristics of the concept that a term represent. For example, a ”</a:t>
            </a:r>
            <a:r>
              <a:rPr lang="sv-SE" sz="1800" i="1" dirty="0" smtClean="0"/>
              <a:t>bachelor”</a:t>
            </a:r>
            <a:r>
              <a:rPr lang="sv-SE" sz="1800" dirty="0" smtClean="0"/>
              <a:t> is a </a:t>
            </a:r>
            <a:r>
              <a:rPr lang="sv-SE" sz="1800" i="1" dirty="0" smtClean="0"/>
              <a:t>man that is unmarried, </a:t>
            </a:r>
            <a:r>
              <a:rPr lang="sv-SE" sz="1800" dirty="0" smtClean="0"/>
              <a:t>and a ”</a:t>
            </a:r>
            <a:r>
              <a:rPr lang="sv-SE" sz="1800" i="1" dirty="0" smtClean="0"/>
              <a:t>computer” </a:t>
            </a:r>
            <a:r>
              <a:rPr lang="sv-SE" sz="1800" dirty="0" smtClean="0"/>
              <a:t>is </a:t>
            </a:r>
            <a:r>
              <a:rPr lang="sv-SE" sz="1800" i="1" dirty="0" smtClean="0"/>
              <a:t>....</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Intensional Definitions</a:t>
            </a:r>
            <a:r>
              <a:rPr lang="sv-SE" dirty="0"/>
              <a:t/>
            </a:r>
            <a:br>
              <a:rPr lang="sv-SE" dirty="0"/>
            </a:br>
            <a:endParaRPr lang="sv-SE" b="0" dirty="0"/>
          </a:p>
        </p:txBody>
      </p:sp>
      <p:pic>
        <p:nvPicPr>
          <p:cNvPr id="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1774" y="2960536"/>
            <a:ext cx="3746736" cy="16772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6376311" y="2600658"/>
            <a:ext cx="2103883" cy="1815882"/>
          </a:xfrm>
          <a:prstGeom prst="rect">
            <a:avLst/>
          </a:prstGeom>
          <a:noFill/>
        </p:spPr>
        <p:txBody>
          <a:bodyPr wrap="square" rtlCol="0">
            <a:spAutoFit/>
          </a:bodyPr>
          <a:lstStyle/>
          <a:p>
            <a:pPr algn="r"/>
            <a:r>
              <a:rPr lang="en-US" sz="1600" i="1" dirty="0" smtClean="0"/>
              <a:t>“A </a:t>
            </a:r>
            <a:r>
              <a:rPr lang="en-US" sz="1600" b="1" i="1" dirty="0"/>
              <a:t>computer</a:t>
            </a:r>
            <a:r>
              <a:rPr lang="en-US" sz="1600" i="1" dirty="0"/>
              <a:t> is a general-purpose device that can </a:t>
            </a:r>
            <a:r>
              <a:rPr lang="en-US" sz="1600" i="1" dirty="0" smtClean="0"/>
              <a:t>be programmed </a:t>
            </a:r>
            <a:r>
              <a:rPr lang="en-US" sz="1600" i="1" dirty="0"/>
              <a:t>to carry out a set </a:t>
            </a:r>
            <a:r>
              <a:rPr lang="en-US" sz="1600" i="1" dirty="0" smtClean="0"/>
              <a:t>of arithmetic or logical operations automatically”.</a:t>
            </a:r>
            <a:endParaRPr lang="sv-SE" sz="1600" i="1" dirty="0"/>
          </a:p>
        </p:txBody>
      </p:sp>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173" y="2745024"/>
            <a:ext cx="822320" cy="2602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12557556"/>
      </p:ext>
    </p:extLst>
  </p:cSld>
  <p:clrMapOvr>
    <a:masterClrMapping/>
  </p:clrMapOvr>
  <mc:AlternateContent xmlns:mc="http://schemas.openxmlformats.org/markup-compatibility/2006" xmlns:p14="http://schemas.microsoft.com/office/powerpoint/2010/main">
    <mc:Choice Requires="p14">
      <p:transition spd="slow" p14:dur="2000" advTm="37142"/>
    </mc:Choice>
    <mc:Fallback xmlns="">
      <p:transition spd="slow" advTm="3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sv-SE" sz="1800" dirty="0" smtClean="0"/>
              <a:t>Extensional definition – lists every thing in the extension that falls under the definition. For example, if the term to define is ”computer” you need to list all computers, or the term is ”bachelor” you need to list </a:t>
            </a:r>
            <a:r>
              <a:rPr lang="en-US" sz="1800" dirty="0"/>
              <a:t>all </a:t>
            </a:r>
            <a:r>
              <a:rPr lang="en-US" sz="1800" dirty="0" smtClean="0"/>
              <a:t>unmarried </a:t>
            </a:r>
            <a:r>
              <a:rPr lang="en-US" sz="1800" dirty="0"/>
              <a:t>men in the </a:t>
            </a:r>
            <a:r>
              <a:rPr lang="en-US" sz="1800" dirty="0" smtClean="0"/>
              <a:t>world</a:t>
            </a:r>
            <a:endParaRPr lang="sv-SE"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Extensional Definitions</a:t>
            </a:r>
            <a:r>
              <a:rPr lang="sv-SE" dirty="0"/>
              <a:t/>
            </a:r>
            <a:br>
              <a:rPr lang="sv-SE" dirty="0"/>
            </a:br>
            <a:endParaRPr lang="sv-SE" b="0" dirty="0"/>
          </a:p>
        </p:txBody>
      </p:sp>
      <p:pic>
        <p:nvPicPr>
          <p:cNvPr id="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004" y="2918302"/>
            <a:ext cx="4560856" cy="20416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2438808" y="4206400"/>
            <a:ext cx="2529192" cy="830997"/>
          </a:xfrm>
          <a:prstGeom prst="rect">
            <a:avLst/>
          </a:prstGeom>
          <a:noFill/>
        </p:spPr>
        <p:txBody>
          <a:bodyPr wrap="square" rtlCol="0">
            <a:spAutoFit/>
          </a:bodyPr>
          <a:lstStyle/>
          <a:p>
            <a:r>
              <a:rPr lang="sv-SE" sz="1200" dirty="0" smtClean="0"/>
              <a:t>Computer X</a:t>
            </a:r>
          </a:p>
          <a:p>
            <a:r>
              <a:rPr lang="sv-SE" sz="1200" dirty="0" smtClean="0"/>
              <a:t>Computer Y</a:t>
            </a:r>
          </a:p>
          <a:p>
            <a:r>
              <a:rPr lang="sv-SE" sz="1200" dirty="0" smtClean="0"/>
              <a:t>Computer Z</a:t>
            </a:r>
          </a:p>
          <a:p>
            <a:r>
              <a:rPr lang="sv-SE" sz="1200" dirty="0" smtClean="0"/>
              <a:t>...</a:t>
            </a:r>
            <a:endParaRPr lang="sv-SE" sz="1200" dirty="0"/>
          </a:p>
        </p:txBody>
      </p:sp>
      <p:pic>
        <p:nvPicPr>
          <p:cNvPr id="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440" y="2812369"/>
            <a:ext cx="857060" cy="3441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10" name="Object 5"/>
          <p:cNvGraphicFramePr>
            <a:graphicFrameLocks noChangeAspect="1"/>
          </p:cNvGraphicFramePr>
          <p:nvPr>
            <p:extLst>
              <p:ext uri="{D42A27DB-BD31-4B8C-83A1-F6EECF244321}">
                <p14:modId xmlns:p14="http://schemas.microsoft.com/office/powerpoint/2010/main" val="3752511831"/>
              </p:ext>
            </p:extLst>
          </p:nvPr>
        </p:nvGraphicFramePr>
        <p:xfrm>
          <a:off x="7461440" y="4236601"/>
          <a:ext cx="226558" cy="279365"/>
        </p:xfrm>
        <a:graphic>
          <a:graphicData uri="http://schemas.openxmlformats.org/presentationml/2006/ole">
            <mc:AlternateContent xmlns:mc="http://schemas.openxmlformats.org/markup-compatibility/2006">
              <mc:Choice xmlns:v="urn:schemas-microsoft-com:vml" Requires="v">
                <p:oleObj spid="_x0000_s17450"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1440" y="4236601"/>
                        <a:ext cx="226558" cy="279365"/>
                      </a:xfrm>
                      <a:prstGeom prst="rect">
                        <a:avLst/>
                      </a:prstGeom>
                      <a:noFill/>
                      <a:ln>
                        <a:noFill/>
                      </a:ln>
                      <a:effectLst/>
                      <a:extLst/>
                    </p:spPr>
                  </p:pic>
                </p:oleObj>
              </mc:Fallback>
            </mc:AlternateContent>
          </a:graphicData>
        </a:graphic>
      </p:graphicFrame>
      <p:graphicFrame>
        <p:nvGraphicFramePr>
          <p:cNvPr id="11" name="Object 5"/>
          <p:cNvGraphicFramePr>
            <a:graphicFrameLocks noChangeAspect="1"/>
          </p:cNvGraphicFramePr>
          <p:nvPr>
            <p:extLst>
              <p:ext uri="{D42A27DB-BD31-4B8C-83A1-F6EECF244321}">
                <p14:modId xmlns:p14="http://schemas.microsoft.com/office/powerpoint/2010/main" val="1237047284"/>
              </p:ext>
            </p:extLst>
          </p:nvPr>
        </p:nvGraphicFramePr>
        <p:xfrm>
          <a:off x="7613840" y="4389001"/>
          <a:ext cx="226558" cy="279365"/>
        </p:xfrm>
        <a:graphic>
          <a:graphicData uri="http://schemas.openxmlformats.org/presentationml/2006/ole">
            <mc:AlternateContent xmlns:mc="http://schemas.openxmlformats.org/markup-compatibility/2006">
              <mc:Choice xmlns:v="urn:schemas-microsoft-com:vml" Requires="v">
                <p:oleObj spid="_x0000_s17451"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840" y="4389001"/>
                        <a:ext cx="226558" cy="279365"/>
                      </a:xfrm>
                      <a:prstGeom prst="rect">
                        <a:avLst/>
                      </a:prstGeom>
                      <a:noFill/>
                      <a:ln>
                        <a:noFill/>
                      </a:ln>
                      <a:effectLst/>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884972346"/>
              </p:ext>
            </p:extLst>
          </p:nvPr>
        </p:nvGraphicFramePr>
        <p:xfrm>
          <a:off x="7766240" y="4541401"/>
          <a:ext cx="226558" cy="279365"/>
        </p:xfrm>
        <a:graphic>
          <a:graphicData uri="http://schemas.openxmlformats.org/presentationml/2006/ole">
            <mc:AlternateContent xmlns:mc="http://schemas.openxmlformats.org/markup-compatibility/2006">
              <mc:Choice xmlns:v="urn:schemas-microsoft-com:vml" Requires="v">
                <p:oleObj spid="_x0000_s17452"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6240" y="4541401"/>
                        <a:ext cx="226558" cy="279365"/>
                      </a:xfrm>
                      <a:prstGeom prst="rect">
                        <a:avLst/>
                      </a:prstGeom>
                      <a:noFill/>
                      <a:ln>
                        <a:noFill/>
                      </a:ln>
                      <a:effectLst/>
                      <a:extLst/>
                    </p:spPr>
                  </p:pic>
                </p:oleObj>
              </mc:Fallback>
            </mc:AlternateContent>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val="884972346"/>
              </p:ext>
            </p:extLst>
          </p:nvPr>
        </p:nvGraphicFramePr>
        <p:xfrm>
          <a:off x="7918640" y="4693801"/>
          <a:ext cx="226558" cy="279365"/>
        </p:xfrm>
        <a:graphic>
          <a:graphicData uri="http://schemas.openxmlformats.org/presentationml/2006/ole">
            <mc:AlternateContent xmlns:mc="http://schemas.openxmlformats.org/markup-compatibility/2006">
              <mc:Choice xmlns:v="urn:schemas-microsoft-com:vml" Requires="v">
                <p:oleObj spid="_x0000_s17453" name="Visio" r:id="rId11" imgW="1586224" imgH="1520336" progId="Visio.Drawing.11">
                  <p:embed/>
                </p:oleObj>
              </mc:Choice>
              <mc:Fallback>
                <p:oleObj name="Visio" r:id="rId11"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8640" y="4693801"/>
                        <a:ext cx="226558" cy="279365"/>
                      </a:xfrm>
                      <a:prstGeom prst="rect">
                        <a:avLst/>
                      </a:prstGeom>
                      <a:noFill/>
                      <a:ln>
                        <a:noFill/>
                      </a:ln>
                      <a:effectLst/>
                      <a:extLst/>
                    </p:spPr>
                  </p:pic>
                </p:oleObj>
              </mc:Fallback>
            </mc:AlternateContent>
          </a:graphicData>
        </a:graphic>
      </p:graphicFrame>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53353715"/>
      </p:ext>
    </p:extLst>
  </p:cSld>
  <p:clrMapOvr>
    <a:masterClrMapping/>
  </p:clrMapOvr>
  <mc:AlternateContent xmlns:mc="http://schemas.openxmlformats.org/markup-compatibility/2006" xmlns:p14="http://schemas.microsoft.com/office/powerpoint/2010/main">
    <mc:Choice Requires="p14">
      <p:transition spd="slow" p14:dur="2000" advTm="22148"/>
    </mc:Choice>
    <mc:Fallback xmlns="">
      <p:transition spd="slow" advTm="22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Guidlines for definitions</a:t>
            </a:r>
            <a:endParaRPr lang="sv-SE" dirty="0"/>
          </a:p>
        </p:txBody>
      </p:sp>
      <p:sp>
        <p:nvSpPr>
          <p:cNvPr id="3" name="Content Placeholder 2"/>
          <p:cNvSpPr>
            <a:spLocks noGrp="1"/>
          </p:cNvSpPr>
          <p:nvPr>
            <p:ph idx="1"/>
          </p:nvPr>
        </p:nvSpPr>
        <p:spPr>
          <a:xfrm>
            <a:off x="792000" y="1275534"/>
            <a:ext cx="8011532" cy="3240432"/>
          </a:xfrm>
        </p:spPr>
        <p:txBody>
          <a:bodyPr>
            <a:normAutofit/>
          </a:bodyPr>
          <a:lstStyle/>
          <a:p>
            <a:r>
              <a:rPr lang="sv-SE" sz="1800" b="1" dirty="0" smtClean="0"/>
              <a:t>Use intensional definitions </a:t>
            </a:r>
            <a:r>
              <a:rPr lang="sv-SE" sz="1800" dirty="0" smtClean="0"/>
              <a:t>and not extensional definitions if possible</a:t>
            </a:r>
          </a:p>
          <a:p>
            <a:r>
              <a:rPr lang="sv-SE" sz="1800" dirty="0" smtClean="0"/>
              <a:t>Start the </a:t>
            </a:r>
            <a:r>
              <a:rPr lang="sv-SE" sz="1800" dirty="0"/>
              <a:t>intensional </a:t>
            </a:r>
            <a:r>
              <a:rPr lang="sv-SE" sz="1800" dirty="0" smtClean="0"/>
              <a:t>definition by using the expression </a:t>
            </a:r>
            <a:r>
              <a:rPr lang="sv-SE" sz="1800" b="1" dirty="0" smtClean="0"/>
              <a:t>”X is ...” </a:t>
            </a:r>
            <a:r>
              <a:rPr lang="sv-SE" sz="1800" dirty="0" smtClean="0"/>
              <a:t>or </a:t>
            </a:r>
            <a:r>
              <a:rPr lang="sv-SE" sz="1800" b="1" dirty="0" smtClean="0"/>
              <a:t>”X means ...” </a:t>
            </a:r>
            <a:r>
              <a:rPr lang="sv-SE" sz="1800" dirty="0" smtClean="0"/>
              <a:t>where X is replaced by the term to be defined and the ”...” is the definition (</a:t>
            </a:r>
            <a:r>
              <a:rPr lang="sv-SE" sz="1800" i="1" dirty="0" smtClean="0"/>
              <a:t>bachelor</a:t>
            </a:r>
            <a:r>
              <a:rPr lang="sv-SE" sz="1800" dirty="0" smtClean="0"/>
              <a:t> </a:t>
            </a:r>
            <a:r>
              <a:rPr lang="sv-SE" sz="1800" dirty="0"/>
              <a:t>is </a:t>
            </a:r>
            <a:r>
              <a:rPr lang="sv-SE" sz="1800" i="1" dirty="0"/>
              <a:t>a man that is </a:t>
            </a:r>
            <a:r>
              <a:rPr lang="sv-SE" sz="1800" i="1" dirty="0" smtClean="0"/>
              <a:t>unmarried)</a:t>
            </a:r>
            <a:endParaRPr lang="sv-SE" sz="1800" dirty="0" smtClean="0"/>
          </a:p>
          <a:p>
            <a:r>
              <a:rPr lang="sv-SE" sz="1800" dirty="0" smtClean="0"/>
              <a:t>Use the </a:t>
            </a:r>
            <a:r>
              <a:rPr lang="sv-SE" sz="1800" dirty="0"/>
              <a:t>genus-differentia </a:t>
            </a:r>
            <a:r>
              <a:rPr lang="sv-SE" sz="1800" dirty="0" smtClean="0"/>
              <a:t>method when defining a term using an intensional </a:t>
            </a:r>
            <a:r>
              <a:rPr lang="sv-SE" sz="1800" dirty="0"/>
              <a:t>definition</a:t>
            </a:r>
            <a:r>
              <a:rPr lang="sv-SE" sz="1800" dirty="0" smtClean="0"/>
              <a:t>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81138887"/>
      </p:ext>
    </p:extLst>
  </p:cSld>
  <p:clrMapOvr>
    <a:masterClrMapping/>
  </p:clrMapOvr>
  <mc:AlternateContent xmlns:mc="http://schemas.openxmlformats.org/markup-compatibility/2006" xmlns:p14="http://schemas.microsoft.com/office/powerpoint/2010/main">
    <mc:Choice Requires="p14">
      <p:transition spd="slow" p14:dur="2000" advTm="33214"/>
    </mc:Choice>
    <mc:Fallback xmlns="">
      <p:transition spd="slow" advTm="3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7729431" cy="3240432"/>
          </a:xfrm>
        </p:spPr>
        <p:txBody>
          <a:bodyPr>
            <a:noAutofit/>
          </a:bodyPr>
          <a:lstStyle/>
          <a:p>
            <a:pPr>
              <a:spcBef>
                <a:spcPts val="900"/>
              </a:spcBef>
            </a:pPr>
            <a:r>
              <a:rPr lang="sv-SE" sz="1800" dirty="0"/>
              <a:t>Exempel: A witness is a </a:t>
            </a:r>
            <a:r>
              <a:rPr lang="sv-SE" sz="1800" u="sng" dirty="0"/>
              <a:t>person</a:t>
            </a:r>
            <a:r>
              <a:rPr lang="sv-SE" sz="1800" dirty="0"/>
              <a:t> that </a:t>
            </a:r>
            <a:r>
              <a:rPr lang="sv-SE" sz="1800" u="sng" dirty="0"/>
              <a:t>tesify under oath at a trial</a:t>
            </a:r>
            <a:endParaRPr lang="sv-SE" sz="1800" dirty="0"/>
          </a:p>
          <a:p>
            <a:pPr>
              <a:spcBef>
                <a:spcPts val="900"/>
              </a:spcBef>
            </a:pPr>
            <a:r>
              <a:rPr lang="sv-SE" sz="1800" dirty="0" smtClean="0"/>
              <a:t>The </a:t>
            </a:r>
            <a:r>
              <a:rPr lang="sv-SE" sz="1800" dirty="0"/>
              <a:t>genus-differentia </a:t>
            </a:r>
            <a:r>
              <a:rPr lang="sv-SE" sz="1800" dirty="0" smtClean="0"/>
              <a:t>method means that a term is defined by using both:</a:t>
            </a:r>
            <a:endParaRPr lang="sv-SE" sz="1800" dirty="0"/>
          </a:p>
          <a:p>
            <a:pPr>
              <a:buNone/>
            </a:pPr>
            <a:r>
              <a:rPr lang="sv-SE" sz="1800" dirty="0"/>
              <a:t>	1) </a:t>
            </a:r>
            <a:r>
              <a:rPr lang="sv-SE" sz="1800" dirty="0" smtClean="0"/>
              <a:t>the category (called genus</a:t>
            </a:r>
            <a:r>
              <a:rPr lang="sv-SE" sz="1800" dirty="0"/>
              <a:t>) </a:t>
            </a:r>
            <a:r>
              <a:rPr lang="sv-SE" sz="1800" dirty="0" smtClean="0"/>
              <a:t>to which the </a:t>
            </a:r>
            <a:r>
              <a:rPr lang="sv-SE" sz="1800" i="1" dirty="0" smtClean="0"/>
              <a:t>item</a:t>
            </a:r>
            <a:r>
              <a:rPr lang="sv-SE" sz="1800" dirty="0" smtClean="0"/>
              <a:t> is suppose belongs to (such as person), and</a:t>
            </a:r>
          </a:p>
          <a:p>
            <a:pPr>
              <a:buNone/>
            </a:pPr>
            <a:r>
              <a:rPr lang="sv-SE" sz="1800" dirty="0"/>
              <a:t>	2) </a:t>
            </a:r>
            <a:r>
              <a:rPr lang="sv-SE" sz="1800" dirty="0" smtClean="0"/>
              <a:t>the characteristica that separate the </a:t>
            </a:r>
            <a:r>
              <a:rPr lang="sv-SE" sz="1800" i="1" dirty="0" smtClean="0"/>
              <a:t>item</a:t>
            </a:r>
            <a:r>
              <a:rPr lang="sv-SE" sz="1800" dirty="0" smtClean="0"/>
              <a:t> from other </a:t>
            </a:r>
            <a:r>
              <a:rPr lang="sv-SE" sz="1800" i="1" dirty="0" smtClean="0"/>
              <a:t>items</a:t>
            </a:r>
            <a:r>
              <a:rPr lang="sv-SE" sz="1800" dirty="0" smtClean="0"/>
              <a:t> in the same category (called differentia)</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Genus-differentia </a:t>
            </a:r>
            <a:r>
              <a:rPr lang="sv-SE" dirty="0"/>
              <a:t>method</a:t>
            </a:r>
            <a:endParaRPr lang="sv-SE" b="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1071914"/>
      </p:ext>
    </p:extLst>
  </p:cSld>
  <p:clrMapOvr>
    <a:masterClrMapping/>
  </p:clrMapOvr>
  <mc:AlternateContent xmlns:mc="http://schemas.openxmlformats.org/markup-compatibility/2006" xmlns:p14="http://schemas.microsoft.com/office/powerpoint/2010/main">
    <mc:Choice Requires="p14">
      <p:transition spd="slow" p14:dur="2000" advTm="71110"/>
    </mc:Choice>
    <mc:Fallback xmlns="">
      <p:transition spd="slow" advTm="7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smtClean="0"/>
              <a:t>What is a concept?</a:t>
            </a:r>
          </a:p>
          <a:p>
            <a:r>
              <a:rPr lang="sv-SE" sz="1800" dirty="0" smtClean="0"/>
              <a:t>What is a conceptual model?</a:t>
            </a:r>
          </a:p>
          <a:p>
            <a:r>
              <a:rPr lang="sv-SE" sz="1800" dirty="0"/>
              <a:t>Why do we create conceptual models? </a:t>
            </a:r>
          </a:p>
          <a:p>
            <a:r>
              <a:rPr lang="sv-SE" sz="1800" dirty="0" smtClean="0"/>
              <a:t>What </a:t>
            </a:r>
            <a:r>
              <a:rPr lang="sv-SE" sz="1800" dirty="0"/>
              <a:t>is classification and </a:t>
            </a:r>
            <a:r>
              <a:rPr lang="sv-SE" sz="1800" dirty="0" smtClean="0"/>
              <a:t>generalization? </a:t>
            </a:r>
            <a:endParaRPr lang="sv-SE" sz="1800" dirty="0"/>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06353518"/>
      </p:ext>
    </p:extLst>
  </p:cSld>
  <p:clrMapOvr>
    <a:masterClrMapping/>
  </p:clrMapOvr>
  <mc:AlternateContent xmlns:mc="http://schemas.openxmlformats.org/markup-compatibility/2006" xmlns:p14="http://schemas.microsoft.com/office/powerpoint/2010/main">
    <mc:Choice Requires="p14">
      <p:transition spd="slow" p14:dur="2000" advTm="13465"/>
    </mc:Choice>
    <mc:Fallback xmlns="">
      <p:transition spd="slow" advTm="1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Concept-Term-Extension</a:t>
            </a:r>
            <a:endParaRPr lang="sv-SE" dirty="0"/>
          </a:p>
        </p:txBody>
      </p:sp>
      <p:sp>
        <p:nvSpPr>
          <p:cNvPr id="4" name="AutoShape 2"/>
          <p:cNvSpPr>
            <a:spLocks noChangeArrowheads="1"/>
          </p:cNvSpPr>
          <p:nvPr/>
        </p:nvSpPr>
        <p:spPr bwMode="auto">
          <a:xfrm>
            <a:off x="5774102" y="1619543"/>
            <a:ext cx="2106215" cy="1241822"/>
          </a:xfrm>
          <a:prstGeom prst="cloudCallout">
            <a:avLst>
              <a:gd name="adj1" fmla="val -70181"/>
              <a:gd name="adj2" fmla="val 55847"/>
            </a:avLst>
          </a:prstGeom>
          <a:solidFill>
            <a:schemeClr val="bg1"/>
          </a:solidFill>
          <a:ln w="9525">
            <a:solidFill>
              <a:schemeClr val="tx1"/>
            </a:solidFill>
            <a:round/>
            <a:headEnd/>
            <a:tailEnd/>
          </a:ln>
        </p:spPr>
        <p:txBody>
          <a:bodyPr/>
          <a:lstStyle/>
          <a:p>
            <a:pPr algn="ctr"/>
            <a:endParaRPr lang="sv-SE" sz="1350" b="1"/>
          </a:p>
        </p:txBody>
      </p:sp>
      <p:sp>
        <p:nvSpPr>
          <p:cNvPr id="5" name="Text Box 3"/>
          <p:cNvSpPr txBox="1">
            <a:spLocks noChangeArrowheads="1"/>
          </p:cNvSpPr>
          <p:nvPr/>
        </p:nvSpPr>
        <p:spPr bwMode="auto">
          <a:xfrm>
            <a:off x="7880317" y="1797519"/>
            <a:ext cx="1026319" cy="300082"/>
          </a:xfrm>
          <a:prstGeom prst="rect">
            <a:avLst/>
          </a:prstGeom>
          <a:noFill/>
          <a:ln w="9525">
            <a:noFill/>
            <a:miter lim="800000"/>
            <a:headEnd/>
            <a:tailEnd/>
          </a:ln>
        </p:spPr>
        <p:txBody>
          <a:bodyPr>
            <a:spAutoFit/>
          </a:bodyPr>
          <a:lstStyle/>
          <a:p>
            <a:pPr>
              <a:spcBef>
                <a:spcPct val="50000"/>
              </a:spcBef>
            </a:pPr>
            <a:r>
              <a:rPr lang="sv-SE" sz="1350" b="1" dirty="0" smtClean="0"/>
              <a:t>Concept</a:t>
            </a:r>
            <a:endParaRPr lang="en-US" sz="1350" b="1" dirty="0"/>
          </a:p>
        </p:txBody>
      </p:sp>
      <p:sp>
        <p:nvSpPr>
          <p:cNvPr id="6" name="Text Box 4"/>
          <p:cNvSpPr txBox="1">
            <a:spLocks noChangeArrowheads="1"/>
          </p:cNvSpPr>
          <p:nvPr/>
        </p:nvSpPr>
        <p:spPr bwMode="auto">
          <a:xfrm>
            <a:off x="3027082" y="3753958"/>
            <a:ext cx="594122" cy="300082"/>
          </a:xfrm>
          <a:prstGeom prst="rect">
            <a:avLst/>
          </a:prstGeom>
          <a:noFill/>
          <a:ln w="9525">
            <a:noFill/>
            <a:miter lim="800000"/>
            <a:headEnd/>
            <a:tailEnd/>
          </a:ln>
        </p:spPr>
        <p:txBody>
          <a:bodyPr>
            <a:spAutoFit/>
          </a:bodyPr>
          <a:lstStyle/>
          <a:p>
            <a:pPr>
              <a:spcBef>
                <a:spcPct val="50000"/>
              </a:spcBef>
            </a:pPr>
            <a:r>
              <a:rPr lang="sv-SE" sz="1350" b="1" dirty="0"/>
              <a:t>Term</a:t>
            </a:r>
            <a:endParaRPr lang="en-US" sz="1350" b="1" dirty="0"/>
          </a:p>
        </p:txBody>
      </p:sp>
      <p:graphicFrame>
        <p:nvGraphicFramePr>
          <p:cNvPr id="7" name="Object 5"/>
          <p:cNvGraphicFramePr>
            <a:graphicFrameLocks noChangeAspect="1"/>
          </p:cNvGraphicFramePr>
          <p:nvPr>
            <p:extLst>
              <p:ext uri="{D42A27DB-BD31-4B8C-83A1-F6EECF244321}">
                <p14:modId xmlns:p14="http://schemas.microsoft.com/office/powerpoint/2010/main" val="4069210019"/>
              </p:ext>
            </p:extLst>
          </p:nvPr>
        </p:nvGraphicFramePr>
        <p:xfrm>
          <a:off x="6502765" y="1947560"/>
          <a:ext cx="475059" cy="585788"/>
        </p:xfrm>
        <a:graphic>
          <a:graphicData uri="http://schemas.openxmlformats.org/presentationml/2006/ole">
            <mc:AlternateContent xmlns:mc="http://schemas.openxmlformats.org/markup-compatibility/2006">
              <mc:Choice xmlns:v="urn:schemas-microsoft-com:vml" Requires="v">
                <p:oleObj spid="_x0000_s16464" name="Visio" r:id="rId5" imgW="1586224" imgH="1520336" progId="Visio.Drawing.11">
                  <p:embed/>
                </p:oleObj>
              </mc:Choice>
              <mc:Fallback>
                <p:oleObj name="Visio" r:id="rId5"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765" y="1947560"/>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6"/>
          <p:cNvSpPr txBox="1">
            <a:spLocks noChangeArrowheads="1"/>
          </p:cNvSpPr>
          <p:nvPr/>
        </p:nvSpPr>
        <p:spPr bwMode="auto">
          <a:xfrm>
            <a:off x="2378191" y="410519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sp>
        <p:nvSpPr>
          <p:cNvPr id="9" name="Line 22"/>
          <p:cNvSpPr>
            <a:spLocks noChangeShapeType="1"/>
          </p:cNvSpPr>
          <p:nvPr/>
        </p:nvSpPr>
        <p:spPr bwMode="auto">
          <a:xfrm>
            <a:off x="5612197" y="3472508"/>
            <a:ext cx="1321429" cy="641777"/>
          </a:xfrm>
          <a:prstGeom prst="line">
            <a:avLst/>
          </a:prstGeom>
          <a:noFill/>
          <a:ln w="9525">
            <a:solidFill>
              <a:schemeClr val="tx1"/>
            </a:solidFill>
            <a:round/>
            <a:headEnd/>
            <a:tailEnd/>
          </a:ln>
        </p:spPr>
        <p:txBody>
          <a:bodyPr/>
          <a:lstStyle/>
          <a:p>
            <a:endParaRPr lang="sv-SE" sz="1350"/>
          </a:p>
        </p:txBody>
      </p:sp>
      <p:grpSp>
        <p:nvGrpSpPr>
          <p:cNvPr id="10" name="Group 36"/>
          <p:cNvGrpSpPr>
            <a:grpSpLocks/>
          </p:cNvGrpSpPr>
          <p:nvPr/>
        </p:nvGrpSpPr>
        <p:grpSpPr bwMode="auto">
          <a:xfrm>
            <a:off x="4840293" y="2946626"/>
            <a:ext cx="509587" cy="649288"/>
            <a:chOff x="1459" y="1674"/>
            <a:chExt cx="210" cy="549"/>
          </a:xfrm>
        </p:grpSpPr>
        <p:grpSp>
          <p:nvGrpSpPr>
            <p:cNvPr id="11" name="Group 37"/>
            <p:cNvGrpSpPr>
              <a:grpSpLocks/>
            </p:cNvGrpSpPr>
            <p:nvPr/>
          </p:nvGrpSpPr>
          <p:grpSpPr bwMode="auto">
            <a:xfrm>
              <a:off x="1489" y="1674"/>
              <a:ext cx="115" cy="95"/>
              <a:chOff x="1489" y="1674"/>
              <a:chExt cx="115" cy="95"/>
            </a:xfrm>
          </p:grpSpPr>
          <p:sp>
            <p:nvSpPr>
              <p:cNvPr id="19" name="Freeform 1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0" name="Freeform 1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1" name="Freeform 2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2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2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12" name="Group 43"/>
            <p:cNvGrpSpPr>
              <a:grpSpLocks/>
            </p:cNvGrpSpPr>
            <p:nvPr/>
          </p:nvGrpSpPr>
          <p:grpSpPr bwMode="auto">
            <a:xfrm>
              <a:off x="1459" y="1706"/>
              <a:ext cx="210" cy="517"/>
              <a:chOff x="1459" y="1706"/>
              <a:chExt cx="210" cy="517"/>
            </a:xfrm>
          </p:grpSpPr>
          <p:sp>
            <p:nvSpPr>
              <p:cNvPr id="13"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4"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7"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8"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4" name="Line 22"/>
          <p:cNvSpPr>
            <a:spLocks noChangeShapeType="1"/>
          </p:cNvSpPr>
          <p:nvPr/>
        </p:nvSpPr>
        <p:spPr bwMode="auto">
          <a:xfrm flipV="1">
            <a:off x="3608353" y="3472508"/>
            <a:ext cx="1017264" cy="553332"/>
          </a:xfrm>
          <a:prstGeom prst="line">
            <a:avLst/>
          </a:prstGeom>
          <a:noFill/>
          <a:ln w="9525">
            <a:solidFill>
              <a:schemeClr val="tx1"/>
            </a:solidFill>
            <a:round/>
            <a:headEnd/>
            <a:tailEnd/>
          </a:ln>
        </p:spPr>
        <p:txBody>
          <a:bodyPr/>
          <a:lstStyle/>
          <a:p>
            <a:endParaRPr lang="sv-SE" sz="1350"/>
          </a:p>
        </p:txBody>
      </p:sp>
      <p:sp>
        <p:nvSpPr>
          <p:cNvPr id="25" name="Text Box 3"/>
          <p:cNvSpPr txBox="1">
            <a:spLocks noChangeArrowheads="1"/>
          </p:cNvSpPr>
          <p:nvPr/>
        </p:nvSpPr>
        <p:spPr bwMode="auto">
          <a:xfrm>
            <a:off x="7138090" y="3599133"/>
            <a:ext cx="1026319" cy="300082"/>
          </a:xfrm>
          <a:prstGeom prst="rect">
            <a:avLst/>
          </a:prstGeom>
          <a:noFill/>
          <a:ln w="9525">
            <a:noFill/>
            <a:miter lim="800000"/>
            <a:headEnd/>
            <a:tailEnd/>
          </a:ln>
        </p:spPr>
        <p:txBody>
          <a:bodyPr>
            <a:spAutoFit/>
          </a:bodyPr>
          <a:lstStyle/>
          <a:p>
            <a:pPr>
              <a:spcBef>
                <a:spcPct val="50000"/>
              </a:spcBef>
            </a:pPr>
            <a:r>
              <a:rPr lang="sv-SE" sz="1350" b="1" dirty="0" smtClean="0"/>
              <a:t>Extension</a:t>
            </a:r>
            <a:endParaRPr lang="en-US" sz="1350" b="1" dirty="0"/>
          </a:p>
        </p:txBody>
      </p:sp>
      <p:graphicFrame>
        <p:nvGraphicFramePr>
          <p:cNvPr id="26" name="Object 5"/>
          <p:cNvGraphicFramePr>
            <a:graphicFrameLocks noChangeAspect="1"/>
          </p:cNvGraphicFramePr>
          <p:nvPr>
            <p:extLst>
              <p:ext uri="{D42A27DB-BD31-4B8C-83A1-F6EECF244321}">
                <p14:modId xmlns:p14="http://schemas.microsoft.com/office/powerpoint/2010/main" val="3440345939"/>
              </p:ext>
            </p:extLst>
          </p:nvPr>
        </p:nvGraphicFramePr>
        <p:xfrm>
          <a:off x="7176191" y="3958956"/>
          <a:ext cx="475059" cy="585788"/>
        </p:xfrm>
        <a:graphic>
          <a:graphicData uri="http://schemas.openxmlformats.org/presentationml/2006/ole">
            <mc:AlternateContent xmlns:mc="http://schemas.openxmlformats.org/markup-compatibility/2006">
              <mc:Choice xmlns:v="urn:schemas-microsoft-com:vml" Requires="v">
                <p:oleObj spid="_x0000_s16465"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191" y="3958956"/>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Content Placeholder 2"/>
          <p:cNvSpPr>
            <a:spLocks noGrp="1"/>
          </p:cNvSpPr>
          <p:nvPr>
            <p:ph idx="1"/>
          </p:nvPr>
        </p:nvSpPr>
        <p:spPr>
          <a:xfrm>
            <a:off x="792001" y="1275534"/>
            <a:ext cx="4405004" cy="3240432"/>
          </a:xfrm>
        </p:spPr>
        <p:txBody>
          <a:bodyPr>
            <a:normAutofit/>
          </a:bodyPr>
          <a:lstStyle/>
          <a:p>
            <a:r>
              <a:rPr lang="sv-SE" sz="1800" dirty="0" smtClean="0"/>
              <a:t>The Context-Term-Extension figure is similar to the Semiotic/Semantic Triangle</a:t>
            </a:r>
          </a:p>
        </p:txBody>
      </p:sp>
      <p:sp>
        <p:nvSpPr>
          <p:cNvPr id="27" name="TextBox 26"/>
          <p:cNvSpPr txBox="1"/>
          <p:nvPr/>
        </p:nvSpPr>
        <p:spPr>
          <a:xfrm>
            <a:off x="5349880" y="2081435"/>
            <a:ext cx="1887165" cy="400110"/>
          </a:xfrm>
          <a:prstGeom prst="rect">
            <a:avLst/>
          </a:prstGeom>
          <a:noFill/>
        </p:spPr>
        <p:txBody>
          <a:bodyPr wrap="square" rtlCol="0">
            <a:spAutoFit/>
          </a:bodyPr>
          <a:lstStyle/>
          <a:p>
            <a:r>
              <a:rPr lang="sv-SE" sz="2000" dirty="0" smtClean="0">
                <a:solidFill>
                  <a:srgbClr val="FF0000"/>
                </a:solidFill>
              </a:rPr>
              <a:t>Thought</a:t>
            </a:r>
            <a:endParaRPr lang="sv-SE" sz="2000" dirty="0">
              <a:solidFill>
                <a:srgbClr val="FF0000"/>
              </a:solidFill>
            </a:endParaRPr>
          </a:p>
        </p:txBody>
      </p:sp>
      <p:sp>
        <p:nvSpPr>
          <p:cNvPr id="28" name="TextBox 27"/>
          <p:cNvSpPr txBox="1"/>
          <p:nvPr/>
        </p:nvSpPr>
        <p:spPr>
          <a:xfrm>
            <a:off x="2019039" y="3555190"/>
            <a:ext cx="1887165" cy="400110"/>
          </a:xfrm>
          <a:prstGeom prst="rect">
            <a:avLst/>
          </a:prstGeom>
          <a:noFill/>
        </p:spPr>
        <p:txBody>
          <a:bodyPr wrap="square" rtlCol="0">
            <a:spAutoFit/>
          </a:bodyPr>
          <a:lstStyle/>
          <a:p>
            <a:r>
              <a:rPr lang="sv-SE" sz="2000" dirty="0" smtClean="0">
                <a:solidFill>
                  <a:srgbClr val="FF0000"/>
                </a:solidFill>
              </a:rPr>
              <a:t>Symbol</a:t>
            </a:r>
            <a:endParaRPr lang="sv-SE" sz="2000" dirty="0">
              <a:solidFill>
                <a:srgbClr val="FF0000"/>
              </a:solidFill>
            </a:endParaRPr>
          </a:p>
        </p:txBody>
      </p:sp>
      <p:sp>
        <p:nvSpPr>
          <p:cNvPr id="31" name="TextBox 30"/>
          <p:cNvSpPr txBox="1"/>
          <p:nvPr/>
        </p:nvSpPr>
        <p:spPr>
          <a:xfrm>
            <a:off x="6194507" y="4001845"/>
            <a:ext cx="1887165" cy="400110"/>
          </a:xfrm>
          <a:prstGeom prst="rect">
            <a:avLst/>
          </a:prstGeom>
          <a:noFill/>
        </p:spPr>
        <p:txBody>
          <a:bodyPr wrap="square" rtlCol="0">
            <a:spAutoFit/>
          </a:bodyPr>
          <a:lstStyle/>
          <a:p>
            <a:r>
              <a:rPr lang="sv-SE" sz="2000" dirty="0" smtClean="0">
                <a:solidFill>
                  <a:srgbClr val="FF0000"/>
                </a:solidFill>
              </a:rPr>
              <a:t>Referent</a:t>
            </a:r>
            <a:endParaRPr lang="sv-SE" sz="2000" dirty="0">
              <a:solidFill>
                <a:srgbClr val="FF0000"/>
              </a:solidFill>
            </a:endParaRPr>
          </a:p>
        </p:txBody>
      </p:sp>
      <p:sp>
        <p:nvSpPr>
          <p:cNvPr id="33" name="TextBox 32"/>
          <p:cNvSpPr txBox="1"/>
          <p:nvPr/>
        </p:nvSpPr>
        <p:spPr>
          <a:xfrm>
            <a:off x="4981036" y="1753318"/>
            <a:ext cx="1887165" cy="400110"/>
          </a:xfrm>
          <a:prstGeom prst="rect">
            <a:avLst/>
          </a:prstGeom>
          <a:noFill/>
        </p:spPr>
        <p:txBody>
          <a:bodyPr wrap="square" rtlCol="0">
            <a:spAutoFit/>
          </a:bodyPr>
          <a:lstStyle/>
          <a:p>
            <a:r>
              <a:rPr lang="sv-SE" sz="2000" dirty="0" smtClean="0">
                <a:solidFill>
                  <a:srgbClr val="FF0000"/>
                </a:solidFill>
              </a:rPr>
              <a:t>Meaning</a:t>
            </a:r>
            <a:endParaRPr lang="sv-SE" sz="2000" dirty="0">
              <a:solidFill>
                <a:srgbClr val="FF0000"/>
              </a:solidFill>
            </a:endParaRPr>
          </a:p>
        </p:txBody>
      </p:sp>
      <p:sp>
        <p:nvSpPr>
          <p:cNvPr id="34" name="TextBox 33"/>
          <p:cNvSpPr txBox="1"/>
          <p:nvPr/>
        </p:nvSpPr>
        <p:spPr>
          <a:xfrm>
            <a:off x="6010505" y="4370410"/>
            <a:ext cx="1887165" cy="400110"/>
          </a:xfrm>
          <a:prstGeom prst="rect">
            <a:avLst/>
          </a:prstGeom>
          <a:noFill/>
        </p:spPr>
        <p:txBody>
          <a:bodyPr wrap="square" rtlCol="0">
            <a:spAutoFit/>
          </a:bodyPr>
          <a:lstStyle/>
          <a:p>
            <a:r>
              <a:rPr lang="sv-SE" sz="2000" dirty="0" smtClean="0">
                <a:solidFill>
                  <a:srgbClr val="FF0000"/>
                </a:solidFill>
              </a:rPr>
              <a:t>Thing</a:t>
            </a:r>
            <a:endParaRPr lang="sv-SE" sz="2000" dirty="0">
              <a:solidFill>
                <a:srgbClr val="FF0000"/>
              </a:solidFill>
            </a:endParaRPr>
          </a:p>
        </p:txBody>
      </p:sp>
      <p:sp>
        <p:nvSpPr>
          <p:cNvPr id="35" name="TextBox 34"/>
          <p:cNvSpPr txBox="1"/>
          <p:nvPr/>
        </p:nvSpPr>
        <p:spPr>
          <a:xfrm>
            <a:off x="4759481" y="1392286"/>
            <a:ext cx="1887165" cy="400110"/>
          </a:xfrm>
          <a:prstGeom prst="rect">
            <a:avLst/>
          </a:prstGeom>
          <a:noFill/>
        </p:spPr>
        <p:txBody>
          <a:bodyPr wrap="square" rtlCol="0">
            <a:spAutoFit/>
          </a:bodyPr>
          <a:lstStyle/>
          <a:p>
            <a:r>
              <a:rPr lang="sv-SE" sz="2000" dirty="0" smtClean="0">
                <a:solidFill>
                  <a:srgbClr val="FF0000"/>
                </a:solidFill>
              </a:rPr>
              <a:t>Intension</a:t>
            </a:r>
            <a:endParaRPr lang="sv-SE" sz="2000" dirty="0">
              <a:solidFill>
                <a:srgbClr val="FF0000"/>
              </a:solidFill>
            </a:endParaRPr>
          </a:p>
        </p:txBody>
      </p:sp>
      <p:sp>
        <p:nvSpPr>
          <p:cNvPr id="36" name="TextBox 35"/>
          <p:cNvSpPr txBox="1"/>
          <p:nvPr/>
        </p:nvSpPr>
        <p:spPr>
          <a:xfrm>
            <a:off x="1558038" y="3223372"/>
            <a:ext cx="1887165" cy="400110"/>
          </a:xfrm>
          <a:prstGeom prst="rect">
            <a:avLst/>
          </a:prstGeom>
          <a:noFill/>
        </p:spPr>
        <p:txBody>
          <a:bodyPr wrap="square" rtlCol="0">
            <a:spAutoFit/>
          </a:bodyPr>
          <a:lstStyle/>
          <a:p>
            <a:r>
              <a:rPr lang="sv-SE" sz="2000" dirty="0" smtClean="0">
                <a:solidFill>
                  <a:srgbClr val="FF0000"/>
                </a:solidFill>
              </a:rPr>
              <a:t>Expression</a:t>
            </a:r>
            <a:endParaRPr lang="sv-SE" sz="2000" dirty="0">
              <a:solidFill>
                <a:srgbClr val="FF0000"/>
              </a:solidFill>
            </a:endParaRPr>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44293765"/>
      </p:ext>
    </p:extLst>
  </p:cSld>
  <p:clrMapOvr>
    <a:masterClrMapping/>
  </p:clrMapOvr>
  <mc:AlternateContent xmlns:mc="http://schemas.openxmlformats.org/markup-compatibility/2006" xmlns:p14="http://schemas.microsoft.com/office/powerpoint/2010/main">
    <mc:Choice Requires="p14">
      <p:transition spd="slow" p14:dur="2000" advTm="44514"/>
    </mc:Choice>
    <mc:Fallback xmlns="">
      <p:transition spd="slow" advTm="4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2566680" y="2005615"/>
            <a:ext cx="4096765" cy="1147864"/>
          </a:xfrm>
          <a:prstGeom prst="triangl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TextBox 4"/>
          <p:cNvSpPr txBox="1"/>
          <p:nvPr/>
        </p:nvSpPr>
        <p:spPr>
          <a:xfrm>
            <a:off x="4236393" y="1439185"/>
            <a:ext cx="1215957" cy="369332"/>
          </a:xfrm>
          <a:prstGeom prst="rect">
            <a:avLst/>
          </a:prstGeom>
          <a:noFill/>
        </p:spPr>
        <p:txBody>
          <a:bodyPr wrap="square" rtlCol="0">
            <a:spAutoFit/>
          </a:bodyPr>
          <a:lstStyle/>
          <a:p>
            <a:r>
              <a:rPr lang="sv-SE" dirty="0" smtClean="0"/>
              <a:t>meaning</a:t>
            </a:r>
            <a:endParaRPr lang="sv-SE" dirty="0"/>
          </a:p>
        </p:txBody>
      </p:sp>
      <p:sp>
        <p:nvSpPr>
          <p:cNvPr id="7" name="TextBox 6"/>
          <p:cNvSpPr txBox="1"/>
          <p:nvPr/>
        </p:nvSpPr>
        <p:spPr>
          <a:xfrm>
            <a:off x="6703775" y="2837886"/>
            <a:ext cx="1817654" cy="369332"/>
          </a:xfrm>
          <a:prstGeom prst="rect">
            <a:avLst/>
          </a:prstGeom>
          <a:noFill/>
        </p:spPr>
        <p:txBody>
          <a:bodyPr wrap="square" rtlCol="0">
            <a:spAutoFit/>
          </a:bodyPr>
          <a:lstStyle/>
          <a:p>
            <a:r>
              <a:rPr lang="sv-SE" dirty="0" smtClean="0"/>
              <a:t>extension</a:t>
            </a:r>
            <a:endParaRPr lang="sv-SE" dirty="0"/>
          </a:p>
        </p:txBody>
      </p:sp>
      <p:sp>
        <p:nvSpPr>
          <p:cNvPr id="8" name="TextBox 7"/>
          <p:cNvSpPr txBox="1"/>
          <p:nvPr/>
        </p:nvSpPr>
        <p:spPr>
          <a:xfrm rot="19852028">
            <a:off x="3084531" y="2435019"/>
            <a:ext cx="1400783" cy="369332"/>
          </a:xfrm>
          <a:prstGeom prst="rect">
            <a:avLst/>
          </a:prstGeom>
          <a:noFill/>
        </p:spPr>
        <p:txBody>
          <a:bodyPr wrap="square" rtlCol="0">
            <a:spAutoFit/>
          </a:bodyPr>
          <a:lstStyle/>
          <a:p>
            <a:r>
              <a:rPr lang="sv-SE" i="1" dirty="0"/>
              <a:t>r</a:t>
            </a:r>
            <a:r>
              <a:rPr lang="sv-SE" i="1" dirty="0" smtClean="0"/>
              <a:t>epresent</a:t>
            </a:r>
            <a:r>
              <a:rPr lang="sv-SE" dirty="0" smtClean="0"/>
              <a:t> &gt;</a:t>
            </a:r>
            <a:endParaRPr lang="sv-SE" dirty="0"/>
          </a:p>
        </p:txBody>
      </p:sp>
      <p:sp>
        <p:nvSpPr>
          <p:cNvPr id="9" name="TextBox 8"/>
          <p:cNvSpPr txBox="1"/>
          <p:nvPr/>
        </p:nvSpPr>
        <p:spPr>
          <a:xfrm>
            <a:off x="4143981" y="2847288"/>
            <a:ext cx="1400783" cy="369332"/>
          </a:xfrm>
          <a:prstGeom prst="rect">
            <a:avLst/>
          </a:prstGeom>
          <a:noFill/>
        </p:spPr>
        <p:txBody>
          <a:bodyPr wrap="square" rtlCol="0">
            <a:spAutoFit/>
          </a:bodyPr>
          <a:lstStyle/>
          <a:p>
            <a:r>
              <a:rPr lang="sv-SE" i="1" dirty="0" smtClean="0"/>
              <a:t>denotes</a:t>
            </a:r>
            <a:r>
              <a:rPr lang="sv-SE" dirty="0" smtClean="0"/>
              <a:t> &gt;</a:t>
            </a:r>
            <a:endParaRPr lang="sv-SE" dirty="0"/>
          </a:p>
        </p:txBody>
      </p:sp>
      <p:sp>
        <p:nvSpPr>
          <p:cNvPr id="10" name="TextBox 9"/>
          <p:cNvSpPr txBox="1"/>
          <p:nvPr/>
        </p:nvSpPr>
        <p:spPr>
          <a:xfrm>
            <a:off x="4236393" y="1639608"/>
            <a:ext cx="965738" cy="307777"/>
          </a:xfrm>
          <a:prstGeom prst="rect">
            <a:avLst/>
          </a:prstGeom>
          <a:noFill/>
        </p:spPr>
        <p:txBody>
          <a:bodyPr wrap="square" rtlCol="0">
            <a:spAutoFit/>
          </a:bodyPr>
          <a:lstStyle/>
          <a:p>
            <a:r>
              <a:rPr lang="sv-SE" sz="1400" i="1" dirty="0" smtClean="0"/>
              <a:t>concept</a:t>
            </a:r>
            <a:endParaRPr lang="sv-SE" sz="1400" i="1" dirty="0"/>
          </a:p>
        </p:txBody>
      </p:sp>
      <p:sp>
        <p:nvSpPr>
          <p:cNvPr id="12" name="TextBox 11"/>
          <p:cNvSpPr txBox="1"/>
          <p:nvPr/>
        </p:nvSpPr>
        <p:spPr>
          <a:xfrm>
            <a:off x="6723436" y="3056608"/>
            <a:ext cx="965738" cy="307777"/>
          </a:xfrm>
          <a:prstGeom prst="rect">
            <a:avLst/>
          </a:prstGeom>
          <a:noFill/>
        </p:spPr>
        <p:txBody>
          <a:bodyPr wrap="square" rtlCol="0">
            <a:spAutoFit/>
          </a:bodyPr>
          <a:lstStyle/>
          <a:p>
            <a:r>
              <a:rPr lang="sv-SE" sz="1400" i="1" dirty="0" smtClean="0"/>
              <a:t>thing</a:t>
            </a:r>
            <a:endParaRPr lang="sv-SE" sz="1400" i="1" dirty="0"/>
          </a:p>
        </p:txBody>
      </p:sp>
      <p:sp>
        <p:nvSpPr>
          <p:cNvPr id="16" name="TextBox 15"/>
          <p:cNvSpPr txBox="1"/>
          <p:nvPr/>
        </p:nvSpPr>
        <p:spPr>
          <a:xfrm>
            <a:off x="961295" y="2833032"/>
            <a:ext cx="1215957" cy="369332"/>
          </a:xfrm>
          <a:prstGeom prst="rect">
            <a:avLst/>
          </a:prstGeom>
          <a:noFill/>
        </p:spPr>
        <p:txBody>
          <a:bodyPr wrap="square" rtlCol="0">
            <a:spAutoFit/>
          </a:bodyPr>
          <a:lstStyle/>
          <a:p>
            <a:r>
              <a:rPr lang="sv-SE" dirty="0" smtClean="0"/>
              <a:t>expression</a:t>
            </a:r>
            <a:endParaRPr lang="sv-SE" dirty="0"/>
          </a:p>
        </p:txBody>
      </p:sp>
      <p:sp>
        <p:nvSpPr>
          <p:cNvPr id="18" name="TextBox 17"/>
          <p:cNvSpPr txBox="1"/>
          <p:nvPr/>
        </p:nvSpPr>
        <p:spPr>
          <a:xfrm rot="1655544">
            <a:off x="4498322" y="2648365"/>
            <a:ext cx="2597710" cy="369332"/>
          </a:xfrm>
          <a:prstGeom prst="rect">
            <a:avLst/>
          </a:prstGeom>
          <a:noFill/>
        </p:spPr>
        <p:txBody>
          <a:bodyPr wrap="square" rtlCol="0">
            <a:spAutoFit/>
          </a:bodyPr>
          <a:lstStyle/>
          <a:p>
            <a:r>
              <a:rPr lang="sv-SE" i="1" dirty="0"/>
              <a:t>c</a:t>
            </a:r>
            <a:r>
              <a:rPr lang="sv-SE" i="1" dirty="0" smtClean="0"/>
              <a:t>orrespond to </a:t>
            </a:r>
            <a:r>
              <a:rPr lang="sv-SE" dirty="0" smtClean="0"/>
              <a:t>&gt;</a:t>
            </a:r>
            <a:endParaRPr lang="sv-SE" dirty="0"/>
          </a:p>
        </p:txBody>
      </p:sp>
      <p:sp>
        <p:nvSpPr>
          <p:cNvPr id="19" name="TextBox 18"/>
          <p:cNvSpPr txBox="1"/>
          <p:nvPr/>
        </p:nvSpPr>
        <p:spPr>
          <a:xfrm>
            <a:off x="2292522" y="1984229"/>
            <a:ext cx="1955961" cy="369332"/>
          </a:xfrm>
          <a:prstGeom prst="rect">
            <a:avLst/>
          </a:prstGeom>
          <a:noFill/>
        </p:spPr>
        <p:txBody>
          <a:bodyPr wrap="square" rtlCol="0">
            <a:spAutoFit/>
          </a:bodyPr>
          <a:lstStyle/>
          <a:p>
            <a:r>
              <a:rPr lang="sv-SE" dirty="0" smtClean="0"/>
              <a:t>representation</a:t>
            </a:r>
            <a:endParaRPr lang="sv-SE" dirty="0"/>
          </a:p>
        </p:txBody>
      </p:sp>
      <p:sp>
        <p:nvSpPr>
          <p:cNvPr id="21" name="Title 7"/>
          <p:cNvSpPr>
            <a:spLocks noGrp="1"/>
          </p:cNvSpPr>
          <p:nvPr>
            <p:ph type="title"/>
          </p:nvPr>
        </p:nvSpPr>
        <p:spPr>
          <a:xfrm>
            <a:off x="792000" y="627534"/>
            <a:ext cx="8352000" cy="596700"/>
          </a:xfrm>
        </p:spPr>
        <p:txBody>
          <a:bodyPr/>
          <a:lstStyle/>
          <a:p>
            <a:r>
              <a:rPr lang="sv-SE" dirty="0" smtClean="0"/>
              <a:t>SBVR</a:t>
            </a:r>
            <a:r>
              <a:rPr lang="sv-SE" dirty="0"/>
              <a:t/>
            </a:r>
            <a:br>
              <a:rPr lang="sv-SE" dirty="0"/>
            </a:br>
            <a:endParaRPr lang="sv-SE" b="0" dirty="0"/>
          </a:p>
        </p:txBody>
      </p:sp>
      <p:sp>
        <p:nvSpPr>
          <p:cNvPr id="23" name="TextBox 22"/>
          <p:cNvSpPr txBox="1"/>
          <p:nvPr/>
        </p:nvSpPr>
        <p:spPr>
          <a:xfrm>
            <a:off x="2279243" y="2199672"/>
            <a:ext cx="2712464" cy="307777"/>
          </a:xfrm>
          <a:prstGeom prst="rect">
            <a:avLst/>
          </a:prstGeom>
          <a:noFill/>
        </p:spPr>
        <p:txBody>
          <a:bodyPr wrap="square" rtlCol="0">
            <a:spAutoFit/>
          </a:bodyPr>
          <a:lstStyle/>
          <a:p>
            <a:r>
              <a:rPr lang="sv-SE" sz="1400" i="1" dirty="0" smtClean="0"/>
              <a:t>term</a:t>
            </a:r>
          </a:p>
        </p:txBody>
      </p:sp>
      <p:sp>
        <p:nvSpPr>
          <p:cNvPr id="26" name="TextBox 25"/>
          <p:cNvSpPr txBox="1"/>
          <p:nvPr/>
        </p:nvSpPr>
        <p:spPr>
          <a:xfrm>
            <a:off x="969968" y="3047719"/>
            <a:ext cx="1742869" cy="307777"/>
          </a:xfrm>
          <a:prstGeom prst="rect">
            <a:avLst/>
          </a:prstGeom>
          <a:noFill/>
        </p:spPr>
        <p:txBody>
          <a:bodyPr wrap="square" rtlCol="0">
            <a:spAutoFit/>
          </a:bodyPr>
          <a:lstStyle/>
          <a:p>
            <a:r>
              <a:rPr lang="sv-SE" sz="1400" i="1" dirty="0" smtClean="0"/>
              <a:t>character sequence </a:t>
            </a:r>
            <a:endParaRPr lang="sv-SE" sz="1400" i="1" dirty="0"/>
          </a:p>
        </p:txBody>
      </p:sp>
      <p:sp>
        <p:nvSpPr>
          <p:cNvPr id="28" name="TextBox 27"/>
          <p:cNvSpPr txBox="1"/>
          <p:nvPr/>
        </p:nvSpPr>
        <p:spPr>
          <a:xfrm>
            <a:off x="891534" y="4284246"/>
            <a:ext cx="7376025" cy="646331"/>
          </a:xfrm>
          <a:prstGeom prst="rect">
            <a:avLst/>
          </a:prstGeom>
          <a:noFill/>
        </p:spPr>
        <p:txBody>
          <a:bodyPr wrap="square" rtlCol="0">
            <a:spAutoFit/>
          </a:bodyPr>
          <a:lstStyle/>
          <a:p>
            <a:r>
              <a:rPr lang="sv-SE" dirty="0" smtClean="0"/>
              <a:t>[http</a:t>
            </a:r>
            <a:r>
              <a:rPr lang="sv-SE" dirty="0"/>
              <a:t>://www.omg.org/spec/SBVR</a:t>
            </a:r>
            <a:r>
              <a:rPr lang="sv-SE" dirty="0" smtClean="0"/>
              <a:t>/] [Note, SBVR is somewhat simplified and changed by me]</a:t>
            </a:r>
            <a:endParaRPr lang="sv-SE" dirty="0"/>
          </a:p>
        </p:txBody>
      </p:sp>
      <p:sp>
        <p:nvSpPr>
          <p:cNvPr id="20" name="TextBox 19"/>
          <p:cNvSpPr txBox="1"/>
          <p:nvPr/>
        </p:nvSpPr>
        <p:spPr>
          <a:xfrm>
            <a:off x="2288971" y="2362064"/>
            <a:ext cx="2712464" cy="307777"/>
          </a:xfrm>
          <a:prstGeom prst="rect">
            <a:avLst/>
          </a:prstGeom>
          <a:noFill/>
        </p:spPr>
        <p:txBody>
          <a:bodyPr wrap="square" rtlCol="0">
            <a:spAutoFit/>
          </a:bodyPr>
          <a:lstStyle/>
          <a:p>
            <a:r>
              <a:rPr lang="sv-SE" sz="1400" i="1" dirty="0" smtClean="0"/>
              <a:t>definition</a:t>
            </a:r>
            <a:endParaRPr lang="sv-SE" sz="1400" i="1"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29852077"/>
      </p:ext>
    </p:extLst>
  </p:cSld>
  <p:clrMapOvr>
    <a:masterClrMapping/>
  </p:clrMapOvr>
  <mc:AlternateContent xmlns:mc="http://schemas.openxmlformats.org/markup-compatibility/2006" xmlns:p14="http://schemas.microsoft.com/office/powerpoint/2010/main">
    <mc:Choice Requires="p14">
      <p:transition spd="slow" p14:dur="2000" advTm="141104"/>
    </mc:Choice>
    <mc:Fallback xmlns="">
      <p:transition spd="slow" advTm="14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456" y="627534"/>
            <a:ext cx="6850800" cy="596700"/>
          </a:xfrm>
        </p:spPr>
        <p:txBody>
          <a:bodyPr/>
          <a:lstStyle/>
          <a:p>
            <a:r>
              <a:rPr lang="sv-SE" dirty="0" smtClean="0"/>
              <a:t>SBVR</a:t>
            </a:r>
            <a:endParaRPr lang="sv-S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4377346"/>
              </p:ext>
            </p:extLst>
          </p:nvPr>
        </p:nvGraphicFramePr>
        <p:xfrm>
          <a:off x="924126" y="1274763"/>
          <a:ext cx="7830767" cy="2161177"/>
        </p:xfrm>
        <a:graphic>
          <a:graphicData uri="http://schemas.openxmlformats.org/drawingml/2006/table">
            <a:tbl>
              <a:tblPr firstRow="1" bandRow="1">
                <a:tableStyleId>{5C22544A-7EE6-4342-B048-85BDC9FD1C3A}</a:tableStyleId>
              </a:tblPr>
              <a:tblGrid>
                <a:gridCol w="1974715"/>
                <a:gridCol w="1777410"/>
                <a:gridCol w="2039321"/>
                <a:gridCol w="2039321"/>
              </a:tblGrid>
              <a:tr h="208040">
                <a:tc>
                  <a:txBody>
                    <a:bodyPr/>
                    <a:lstStyle/>
                    <a:p>
                      <a:r>
                        <a:rPr lang="sv-SE" dirty="0" smtClean="0"/>
                        <a:t>Extension</a:t>
                      </a:r>
                      <a:endParaRPr lang="sv-SE" dirty="0"/>
                    </a:p>
                  </a:txBody>
                  <a:tcPr/>
                </a:tc>
                <a:tc>
                  <a:txBody>
                    <a:bodyPr/>
                    <a:lstStyle/>
                    <a:p>
                      <a:r>
                        <a:rPr lang="sv-SE" dirty="0" smtClean="0"/>
                        <a:t>Meaning</a:t>
                      </a:r>
                      <a:endParaRPr lang="sv-SE" dirty="0"/>
                    </a:p>
                  </a:txBody>
                  <a:tcPr/>
                </a:tc>
                <a:tc>
                  <a:txBody>
                    <a:bodyPr/>
                    <a:lstStyle/>
                    <a:p>
                      <a:r>
                        <a:rPr lang="sv-SE" dirty="0" smtClean="0"/>
                        <a:t>Representation</a:t>
                      </a:r>
                      <a:endParaRPr lang="sv-SE" dirty="0"/>
                    </a:p>
                  </a:txBody>
                  <a:tcPr/>
                </a:tc>
                <a:tc>
                  <a:txBody>
                    <a:bodyPr/>
                    <a:lstStyle/>
                    <a:p>
                      <a:r>
                        <a:rPr lang="sv-SE" dirty="0" smtClean="0"/>
                        <a:t>Expression</a:t>
                      </a:r>
                      <a:endParaRPr lang="sv-SE" dirty="0"/>
                    </a:p>
                  </a:txBody>
                  <a:tcPr/>
                </a:tc>
              </a:tr>
              <a:tr h="974655">
                <a:tc rowSpan="2">
                  <a:txBody>
                    <a:bodyPr/>
                    <a:lstStyle/>
                    <a:p>
                      <a:r>
                        <a:rPr lang="sv-SE" sz="1400" dirty="0" smtClean="0"/>
                        <a:t>The actual</a:t>
                      </a:r>
                      <a:r>
                        <a:rPr lang="sv-SE" sz="1400" baseline="0" dirty="0" smtClean="0"/>
                        <a:t> drivers of motor vehicles</a:t>
                      </a:r>
                      <a:endParaRPr lang="sv-SE" sz="1400"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t>Concept</a:t>
                      </a:r>
                      <a:r>
                        <a:rPr lang="sv-SE" sz="1400" baseline="0" dirty="0" smtClean="0"/>
                        <a:t> ”driver” – how we think about drivers, what characterizes them</a:t>
                      </a:r>
                      <a:endParaRPr lang="sv-SE" sz="1400" dirty="0"/>
                    </a:p>
                  </a:txBody>
                  <a:tcPr/>
                </a:tc>
                <a:tc>
                  <a:txBody>
                    <a:bodyPr/>
                    <a:lstStyle/>
                    <a:p>
                      <a:r>
                        <a:rPr lang="sv-SE" sz="1400" dirty="0" smtClean="0"/>
                        <a:t>The term driver which relate</a:t>
                      </a:r>
                      <a:r>
                        <a:rPr lang="sv-SE" sz="1400" baseline="0" dirty="0" smtClean="0"/>
                        <a:t> </a:t>
                      </a:r>
                      <a:r>
                        <a:rPr lang="sv-SE" sz="1400" dirty="0" smtClean="0"/>
                        <a:t>the concept ”driver” to the character</a:t>
                      </a:r>
                      <a:r>
                        <a:rPr lang="sv-SE" sz="1400" baseline="0" dirty="0" smtClean="0"/>
                        <a:t> sequence </a:t>
                      </a:r>
                      <a:r>
                        <a:rPr lang="sv-SE" sz="1400" dirty="0" smtClean="0"/>
                        <a:t>”driver”</a:t>
                      </a:r>
                      <a:endParaRPr lang="sv-SE" sz="1400" dirty="0"/>
                    </a:p>
                  </a:txBody>
                  <a:tcPr/>
                </a:tc>
                <a:tc>
                  <a:txBody>
                    <a:bodyPr/>
                    <a:lstStyle/>
                    <a:p>
                      <a:r>
                        <a:rPr lang="sv-SE" sz="1400" dirty="0" smtClean="0"/>
                        <a:t>The character</a:t>
                      </a:r>
                      <a:r>
                        <a:rPr lang="sv-SE" sz="1400" baseline="0" dirty="0" smtClean="0"/>
                        <a:t> sequence ”driver”</a:t>
                      </a:r>
                      <a:endParaRPr lang="sv-SE" sz="1400" dirty="0"/>
                    </a:p>
                  </a:txBody>
                  <a:tcPr/>
                </a:tc>
              </a:tr>
              <a:tr h="820762">
                <a:tc vMerge="1">
                  <a:txBody>
                    <a:bodyPr/>
                    <a:lstStyle/>
                    <a:p>
                      <a:endParaRPr lang="sv-SE" dirty="0"/>
                    </a:p>
                  </a:txBody>
                  <a:tcPr/>
                </a:tc>
                <a:tc vMerge="1">
                  <a:txBody>
                    <a:bodyPr/>
                    <a:lstStyle/>
                    <a:p>
                      <a:endParaRPr lang="sv-SE" dirty="0"/>
                    </a:p>
                  </a:txBody>
                  <a:tcPr/>
                </a:tc>
                <a:tc>
                  <a:txBody>
                    <a:bodyPr/>
                    <a:lstStyle/>
                    <a:p>
                      <a:r>
                        <a:rPr lang="sv-SE" sz="1400" dirty="0" smtClean="0"/>
                        <a:t>Definition of the concept</a:t>
                      </a:r>
                      <a:r>
                        <a:rPr lang="sv-SE" sz="1400" baseline="0" dirty="0" smtClean="0"/>
                        <a:t> ”driver” as ”operator of a motor vehicles”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t>The character</a:t>
                      </a:r>
                      <a:r>
                        <a:rPr lang="sv-SE" sz="1400" baseline="0" dirty="0" smtClean="0"/>
                        <a:t> sequence ”operator of a motor vehicles”</a:t>
                      </a:r>
                      <a:endParaRPr lang="sv-SE" sz="1400" dirty="0"/>
                    </a:p>
                  </a:txBody>
                  <a:tcPr/>
                </a:tc>
              </a:tr>
            </a:tbl>
          </a:graphicData>
        </a:graphic>
      </p:graphicFrame>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9" y="3486469"/>
            <a:ext cx="5258205" cy="15077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5455987" y="3435940"/>
            <a:ext cx="3472113" cy="369332"/>
          </a:xfrm>
          <a:prstGeom prst="rect">
            <a:avLst/>
          </a:prstGeom>
          <a:noFill/>
        </p:spPr>
        <p:txBody>
          <a:bodyPr wrap="square" rtlCol="0">
            <a:spAutoFit/>
          </a:bodyPr>
          <a:lstStyle/>
          <a:p>
            <a:r>
              <a:rPr lang="sv-SE" dirty="0" smtClean="0"/>
              <a:t>[http</a:t>
            </a:r>
            <a:r>
              <a:rPr lang="sv-SE" dirty="0"/>
              <a:t>://www.omg.org/spec/SBVR</a:t>
            </a:r>
            <a:r>
              <a:rPr lang="sv-SE" dirty="0" smtClean="0"/>
              <a:t>/]</a:t>
            </a: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45529368"/>
      </p:ext>
    </p:extLst>
  </p:cSld>
  <p:clrMapOvr>
    <a:masterClrMapping/>
  </p:clrMapOvr>
  <mc:AlternateContent xmlns:mc="http://schemas.openxmlformats.org/markup-compatibility/2006" xmlns:p14="http://schemas.microsoft.com/office/powerpoint/2010/main">
    <mc:Choice Requires="p14">
      <p:transition spd="slow" p14:dur="2000" advTm="71358"/>
    </mc:Choice>
    <mc:Fallback xmlns="">
      <p:transition spd="slow" advTm="7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37992" cy="3240432"/>
          </a:xfrm>
        </p:spPr>
        <p:txBody>
          <a:bodyPr>
            <a:noAutofit/>
          </a:bodyPr>
          <a:lstStyle/>
          <a:p>
            <a:r>
              <a:rPr lang="en-US" sz="1800" i="1" dirty="0"/>
              <a:t>Semantics of Business Vocabulary and </a:t>
            </a:r>
            <a:r>
              <a:rPr lang="en-US" sz="1800" i="1" dirty="0" smtClean="0"/>
              <a:t>Rules (</a:t>
            </a:r>
            <a:r>
              <a:rPr lang="sv-SE" sz="1800" dirty="0" smtClean="0"/>
              <a:t>SBVR) is a OMG specification (i.e. standard) supporting documention of the semantics of business vocabularies and business rules</a:t>
            </a:r>
          </a:p>
          <a:p>
            <a:r>
              <a:rPr lang="sv-SE" sz="1800" dirty="0" smtClean="0"/>
              <a:t>SBVR also support exchange of such </a:t>
            </a:r>
            <a:r>
              <a:rPr lang="sv-SE" sz="1800" dirty="0"/>
              <a:t>business vocabularies and business rules </a:t>
            </a:r>
            <a:r>
              <a:rPr lang="sv-SE" sz="1800" dirty="0" smtClean="0"/>
              <a:t>between organizations and between organization and IT systems</a:t>
            </a:r>
          </a:p>
          <a:p>
            <a:pPr marL="0" indent="0">
              <a:buNone/>
            </a:pPr>
            <a:r>
              <a:rPr lang="sv-SE" sz="1800" dirty="0"/>
              <a:t>	</a:t>
            </a:r>
            <a:r>
              <a:rPr lang="sv-SE" sz="1800" dirty="0" smtClean="0"/>
              <a:t>		</a:t>
            </a:r>
          </a:p>
          <a:p>
            <a:pPr marL="0" indent="0">
              <a:buNone/>
            </a:pPr>
            <a:r>
              <a:rPr lang="sv-SE" sz="1800" dirty="0"/>
              <a:t>	</a:t>
            </a:r>
            <a:r>
              <a:rPr lang="sv-SE" sz="1800" dirty="0" smtClean="0"/>
              <a:t>		[</a:t>
            </a:r>
            <a:r>
              <a:rPr lang="sv-SE" sz="1800" dirty="0"/>
              <a:t>http://www.omg.org/spec/SBVR</a:t>
            </a:r>
            <a:r>
              <a:rPr lang="sv-SE" sz="1800" dirty="0" smtClean="0"/>
              <a:t>/]</a:t>
            </a:r>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14905038"/>
      </p:ext>
    </p:extLst>
  </p:cSld>
  <p:clrMapOvr>
    <a:masterClrMapping/>
  </p:clrMapOvr>
  <mc:AlternateContent xmlns:mc="http://schemas.openxmlformats.org/markup-compatibility/2006" xmlns:p14="http://schemas.microsoft.com/office/powerpoint/2010/main">
    <mc:Choice Requires="p14">
      <p:transition spd="slow" p14:dur="2000" advTm="33602"/>
    </mc:Choice>
    <mc:Fallback xmlns="">
      <p:transition spd="slow" advTm="3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37992" cy="3240432"/>
          </a:xfrm>
        </p:spPr>
        <p:txBody>
          <a:bodyPr>
            <a:noAutofit/>
          </a:bodyPr>
          <a:lstStyle/>
          <a:p>
            <a:r>
              <a:rPr lang="sv-SE" sz="1800" dirty="0" smtClean="0"/>
              <a:t>Individual concept</a:t>
            </a:r>
          </a:p>
          <a:p>
            <a:r>
              <a:rPr lang="sv-SE" sz="1800" dirty="0" smtClean="0"/>
              <a:t>General concept</a:t>
            </a:r>
          </a:p>
          <a:p>
            <a:r>
              <a:rPr lang="sv-SE" sz="1800" dirty="0" smtClean="0"/>
              <a:t>Verb concept</a:t>
            </a:r>
          </a:p>
          <a:p>
            <a:r>
              <a:rPr lang="sv-SE" sz="1800" dirty="0" smtClean="0"/>
              <a:t>Individual fact</a:t>
            </a:r>
          </a:p>
          <a:p>
            <a:pPr marL="0" indent="0">
              <a:buNone/>
            </a:pPr>
            <a:endParaRPr lang="sv-SE" sz="1800" dirty="0" smtClean="0"/>
          </a:p>
          <a:p>
            <a:endParaRPr lang="sv-SE" sz="1800" dirty="0" smtClean="0"/>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7" y="2422189"/>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5786536" y="4663828"/>
            <a:ext cx="3735421" cy="369332"/>
          </a:xfrm>
          <a:prstGeom prst="rect">
            <a:avLst/>
          </a:prstGeom>
          <a:noFill/>
        </p:spPr>
        <p:txBody>
          <a:bodyPr wrap="square" rtlCol="0">
            <a:spAutoFit/>
          </a:bodyPr>
          <a:lstStyle/>
          <a:p>
            <a:r>
              <a:rPr lang="sv-SE" dirty="0" smtClean="0"/>
              <a:t>[Haarst (2013): SBVR made easy]</a:t>
            </a:r>
            <a:endParaRPr lang="sv-S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49796991"/>
      </p:ext>
    </p:extLst>
  </p:cSld>
  <p:clrMapOvr>
    <a:masterClrMapping/>
  </p:clrMapOvr>
  <mc:AlternateContent xmlns:mc="http://schemas.openxmlformats.org/markup-compatibility/2006" xmlns:p14="http://schemas.microsoft.com/office/powerpoint/2010/main">
    <mc:Choice Requires="p14">
      <p:transition spd="slow" p14:dur="2000" advTm="42362"/>
    </mc:Choice>
    <mc:Fallback xmlns="">
      <p:transition spd="slow" advTm="4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37992" cy="3240432"/>
          </a:xfrm>
        </p:spPr>
        <p:txBody>
          <a:bodyPr>
            <a:noAutofit/>
          </a:bodyPr>
          <a:lstStyle/>
          <a:p>
            <a:r>
              <a:rPr lang="sv-SE" sz="1800" b="1" dirty="0" smtClean="0"/>
              <a:t>Individual concept</a:t>
            </a:r>
          </a:p>
          <a:p>
            <a:r>
              <a:rPr lang="sv-SE" sz="1800" dirty="0" smtClean="0">
                <a:solidFill>
                  <a:schemeClr val="bg1">
                    <a:lumMod val="75000"/>
                  </a:schemeClr>
                </a:solidFill>
              </a:rPr>
              <a:t>General concept</a:t>
            </a:r>
          </a:p>
          <a:p>
            <a:r>
              <a:rPr lang="sv-SE" sz="1800" dirty="0">
                <a:solidFill>
                  <a:schemeClr val="bg1">
                    <a:lumMod val="75000"/>
                  </a:schemeClr>
                </a:solidFill>
              </a:rPr>
              <a:t>Verb concept</a:t>
            </a:r>
          </a:p>
          <a:p>
            <a:r>
              <a:rPr lang="sv-SE" sz="1800" dirty="0" smtClean="0">
                <a:solidFill>
                  <a:schemeClr val="bg1">
                    <a:lumMod val="75000"/>
                  </a:schemeClr>
                </a:solidFill>
              </a:rPr>
              <a:t>Individual fact </a:t>
            </a:r>
          </a:p>
          <a:p>
            <a:endParaRPr lang="sv-SE" sz="1800" dirty="0" smtClean="0">
              <a:solidFill>
                <a:schemeClr val="bg1">
                  <a:lumMod val="75000"/>
                </a:schemeClr>
              </a:solidFill>
            </a:endParaRPr>
          </a:p>
          <a:p>
            <a:endParaRPr lang="sv-SE" sz="1800" dirty="0" smtClean="0">
              <a:solidFill>
                <a:schemeClr val="bg1">
                  <a:lumMod val="75000"/>
                </a:schemeClr>
              </a:solidFill>
            </a:endParaRPr>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99" y="2373550"/>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1"/>
          <p:cNvSpPr/>
          <p:nvPr/>
        </p:nvSpPr>
        <p:spPr>
          <a:xfrm>
            <a:off x="3815887" y="172602"/>
            <a:ext cx="5112213" cy="1015663"/>
          </a:xfrm>
          <a:prstGeom prst="rect">
            <a:avLst/>
          </a:prstGeom>
        </p:spPr>
        <p:txBody>
          <a:bodyPr wrap="square">
            <a:spAutoFit/>
          </a:bodyPr>
          <a:lstStyle/>
          <a:p>
            <a:pPr marL="342900" indent="-342900">
              <a:buFont typeface="Arial" panose="020B0604020202020204" pitchFamily="34" charset="0"/>
              <a:buChar char="•"/>
            </a:pPr>
            <a:r>
              <a:rPr lang="sv-SE" sz="2000" dirty="0"/>
              <a:t>An </a:t>
            </a:r>
            <a:r>
              <a:rPr lang="sv-SE" sz="2000" b="1" dirty="0"/>
              <a:t>individual (noun) concept </a:t>
            </a:r>
            <a:r>
              <a:rPr lang="sv-SE" sz="2000" dirty="0"/>
              <a:t>– correspond to one specific thing, that is, </a:t>
            </a:r>
            <a:r>
              <a:rPr lang="sv-SE" sz="2000" b="1" dirty="0" smtClean="0"/>
              <a:t>one </a:t>
            </a:r>
            <a:r>
              <a:rPr lang="sv-SE" sz="2000" b="1" dirty="0"/>
              <a:t>instance</a:t>
            </a:r>
            <a:r>
              <a:rPr lang="sv-SE" sz="2000" dirty="0"/>
              <a:t> in the extension (the real world</a:t>
            </a:r>
            <a:r>
              <a:rPr lang="sv-SE" sz="2000" dirty="0" smtClean="0"/>
              <a:t>) </a:t>
            </a:r>
            <a:endParaRPr lang="sv-SE" sz="2000" dirty="0"/>
          </a:p>
        </p:txBody>
      </p:sp>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494" y="2118368"/>
            <a:ext cx="1842608" cy="10935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1136" y="3508745"/>
            <a:ext cx="1705302" cy="11819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p:cNvSpPr txBox="1"/>
          <p:nvPr/>
        </p:nvSpPr>
        <p:spPr>
          <a:xfrm>
            <a:off x="154032" y="3761145"/>
            <a:ext cx="1765005" cy="338554"/>
          </a:xfrm>
          <a:prstGeom prst="rect">
            <a:avLst/>
          </a:prstGeom>
          <a:noFill/>
        </p:spPr>
        <p:txBody>
          <a:bodyPr wrap="square" rtlCol="0">
            <a:spAutoFit/>
          </a:bodyPr>
          <a:lstStyle/>
          <a:p>
            <a:r>
              <a:rPr lang="sv-SE" sz="1600" dirty="0" smtClean="0"/>
              <a:t>”Anna Svan”</a:t>
            </a:r>
            <a:endParaRPr lang="sv-SE" sz="16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939203473"/>
      </p:ext>
    </p:extLst>
  </p:cSld>
  <p:clrMapOvr>
    <a:masterClrMapping/>
  </p:clrMapOvr>
  <mc:AlternateContent xmlns:mc="http://schemas.openxmlformats.org/markup-compatibility/2006" xmlns:p14="http://schemas.microsoft.com/office/powerpoint/2010/main">
    <mc:Choice Requires="p14">
      <p:transition spd="slow" p14:dur="2000" advTm="28333"/>
    </mc:Choice>
    <mc:Fallback xmlns="">
      <p:transition spd="slow" advTm="2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253688" y="3328986"/>
            <a:ext cx="2787569" cy="1114797"/>
          </a:xfrm>
          <a:prstGeom prst="ellipse">
            <a:avLst/>
          </a:prstGeom>
          <a:ln w="9525">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0108" y="1171541"/>
            <a:ext cx="8137992" cy="3240432"/>
          </a:xfrm>
        </p:spPr>
        <p:txBody>
          <a:bodyPr>
            <a:noAutofit/>
          </a:bodyPr>
          <a:lstStyle/>
          <a:p>
            <a:r>
              <a:rPr lang="sv-SE" sz="1800" dirty="0" smtClean="0">
                <a:solidFill>
                  <a:schemeClr val="bg1">
                    <a:lumMod val="75000"/>
                  </a:schemeClr>
                </a:solidFill>
              </a:rPr>
              <a:t>Individual concept</a:t>
            </a:r>
          </a:p>
          <a:p>
            <a:r>
              <a:rPr lang="sv-SE" sz="1800" b="1" dirty="0" smtClean="0"/>
              <a:t>General concept</a:t>
            </a:r>
            <a:endParaRPr lang="sv-SE" sz="1800" dirty="0">
              <a:solidFill>
                <a:schemeClr val="bg1">
                  <a:lumMod val="75000"/>
                </a:schemeClr>
              </a:solidFill>
            </a:endParaRPr>
          </a:p>
          <a:p>
            <a:r>
              <a:rPr lang="sv-SE" sz="1800" dirty="0">
                <a:solidFill>
                  <a:schemeClr val="bg1">
                    <a:lumMod val="75000"/>
                  </a:schemeClr>
                </a:solidFill>
              </a:rPr>
              <a:t>Verb concept </a:t>
            </a:r>
            <a:endParaRPr lang="sv-SE" sz="1800" dirty="0" smtClean="0">
              <a:solidFill>
                <a:schemeClr val="bg1">
                  <a:lumMod val="75000"/>
                </a:schemeClr>
              </a:solidFill>
            </a:endParaRPr>
          </a:p>
          <a:p>
            <a:r>
              <a:rPr lang="sv-SE" sz="1800" dirty="0" smtClean="0">
                <a:solidFill>
                  <a:schemeClr val="bg1">
                    <a:lumMod val="75000"/>
                  </a:schemeClr>
                </a:solidFill>
              </a:rPr>
              <a:t>Individual fact</a:t>
            </a:r>
          </a:p>
          <a:p>
            <a:endParaRPr lang="sv-SE" sz="1800" dirty="0" smtClean="0">
              <a:solidFill>
                <a:schemeClr val="bg1">
                  <a:lumMod val="75000"/>
                </a:schemeClr>
              </a:solidFill>
            </a:endParaRPr>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73" y="2659302"/>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7113284" y="7300397"/>
            <a:ext cx="691093" cy="461665"/>
          </a:xfrm>
          <a:prstGeom prst="rect">
            <a:avLst/>
          </a:prstGeom>
          <a:noFill/>
        </p:spPr>
        <p:txBody>
          <a:bodyPr wrap="square" rtlCol="0">
            <a:spAutoFit/>
          </a:bodyPr>
          <a:lstStyle/>
          <a:p>
            <a:r>
              <a:rPr lang="sv-SE" sz="1200" dirty="0" smtClean="0"/>
              <a:t>”Student”</a:t>
            </a:r>
            <a:endParaRPr lang="sv-SE" sz="1200" dirty="0"/>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411" y="3437234"/>
            <a:ext cx="2499206" cy="10065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981" y="2134733"/>
            <a:ext cx="2080489" cy="11699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p:cNvSpPr txBox="1"/>
          <p:nvPr/>
        </p:nvSpPr>
        <p:spPr>
          <a:xfrm>
            <a:off x="249173" y="4056434"/>
            <a:ext cx="1628266" cy="323165"/>
          </a:xfrm>
          <a:prstGeom prst="rect">
            <a:avLst/>
          </a:prstGeom>
          <a:noFill/>
        </p:spPr>
        <p:txBody>
          <a:bodyPr wrap="square" rtlCol="0">
            <a:spAutoFit/>
          </a:bodyPr>
          <a:lstStyle/>
          <a:p>
            <a:r>
              <a:rPr lang="sv-SE" sz="1500" dirty="0" smtClean="0"/>
              <a:t>”Student”</a:t>
            </a:r>
            <a:endParaRPr lang="sv-SE" sz="1500" dirty="0"/>
          </a:p>
        </p:txBody>
      </p:sp>
      <p:sp>
        <p:nvSpPr>
          <p:cNvPr id="12" name="Rectangle 11"/>
          <p:cNvSpPr/>
          <p:nvPr/>
        </p:nvSpPr>
        <p:spPr>
          <a:xfrm>
            <a:off x="3567165" y="75425"/>
            <a:ext cx="5665451" cy="1631216"/>
          </a:xfrm>
          <a:prstGeom prst="rect">
            <a:avLst/>
          </a:prstGeom>
        </p:spPr>
        <p:txBody>
          <a:bodyPr wrap="square">
            <a:spAutoFit/>
          </a:bodyPr>
          <a:lstStyle/>
          <a:p>
            <a:pPr marL="342900" indent="-342900">
              <a:buFont typeface="Arial" panose="020B0604020202020204" pitchFamily="34" charset="0"/>
              <a:buChar char="•"/>
            </a:pPr>
            <a:r>
              <a:rPr lang="sv-SE" sz="2000" dirty="0" smtClean="0"/>
              <a:t>A </a:t>
            </a:r>
            <a:r>
              <a:rPr lang="sv-SE" sz="2000" b="1" dirty="0" smtClean="0"/>
              <a:t>general </a:t>
            </a:r>
            <a:r>
              <a:rPr lang="sv-SE" sz="2000" b="1" dirty="0"/>
              <a:t>(noun) concept</a:t>
            </a:r>
            <a:r>
              <a:rPr lang="sv-SE" sz="2000" dirty="0"/>
              <a:t> – correspond to two or more actual things that are grouped</a:t>
            </a:r>
            <a:r>
              <a:rPr lang="sv-SE" sz="2000" b="1" dirty="0"/>
              <a:t>, </a:t>
            </a:r>
            <a:r>
              <a:rPr lang="sv-SE" sz="2000" dirty="0"/>
              <a:t>that is, correspond to a </a:t>
            </a:r>
            <a:r>
              <a:rPr lang="sv-SE" sz="2000" b="1" dirty="0"/>
              <a:t>group of instances </a:t>
            </a:r>
            <a:r>
              <a:rPr lang="sv-SE" sz="2000" dirty="0"/>
              <a:t>in the extension (the real world</a:t>
            </a:r>
            <a:r>
              <a:rPr lang="sv-SE" sz="2000" dirty="0" smtClean="0"/>
              <a:t>)</a:t>
            </a:r>
          </a:p>
          <a:p>
            <a:pPr marL="342900" indent="-342900">
              <a:buFont typeface="Arial" panose="020B0604020202020204" pitchFamily="34" charset="0"/>
              <a:buChar char="•"/>
            </a:pPr>
            <a:r>
              <a:rPr lang="sv-SE" sz="2000" dirty="0" smtClean="0"/>
              <a:t>This ”procedure” can be called </a:t>
            </a:r>
            <a:r>
              <a:rPr lang="sv-SE" sz="2000" b="1" dirty="0" smtClean="0"/>
              <a:t>classification</a:t>
            </a:r>
            <a:endParaRPr lang="sv-SE" sz="2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88643394"/>
      </p:ext>
    </p:extLst>
  </p:cSld>
  <p:clrMapOvr>
    <a:masterClrMapping/>
  </p:clrMapOvr>
  <mc:AlternateContent xmlns:mc="http://schemas.openxmlformats.org/markup-compatibility/2006" xmlns:p14="http://schemas.microsoft.com/office/powerpoint/2010/main">
    <mc:Choice Requires="p14">
      <p:transition spd="slow" p14:dur="2000" advTm="46336"/>
    </mc:Choice>
    <mc:Fallback xmlns="">
      <p:transition spd="slow" advTm="4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6050563" y="3152292"/>
            <a:ext cx="2787569" cy="987049"/>
          </a:xfrm>
          <a:prstGeom prst="ellipse">
            <a:avLst/>
          </a:prstGeom>
          <a:ln w="9525">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0108" y="1156290"/>
            <a:ext cx="8137992" cy="3240432"/>
          </a:xfrm>
        </p:spPr>
        <p:txBody>
          <a:bodyPr>
            <a:noAutofit/>
          </a:bodyPr>
          <a:lstStyle/>
          <a:p>
            <a:r>
              <a:rPr lang="sv-SE" sz="1800" dirty="0" smtClean="0">
                <a:solidFill>
                  <a:schemeClr val="bg1">
                    <a:lumMod val="75000"/>
                  </a:schemeClr>
                </a:solidFill>
              </a:rPr>
              <a:t>Individual concept</a:t>
            </a:r>
          </a:p>
          <a:p>
            <a:r>
              <a:rPr lang="sv-SE" sz="1800" dirty="0" smtClean="0">
                <a:solidFill>
                  <a:schemeClr val="bg1">
                    <a:lumMod val="85000"/>
                  </a:schemeClr>
                </a:solidFill>
              </a:rPr>
              <a:t>General concept</a:t>
            </a:r>
          </a:p>
          <a:p>
            <a:r>
              <a:rPr lang="sv-SE" sz="1800" b="1" dirty="0"/>
              <a:t>Verb concept</a:t>
            </a:r>
            <a:endParaRPr lang="sv-SE" sz="1800" dirty="0">
              <a:solidFill>
                <a:schemeClr val="bg1">
                  <a:lumMod val="75000"/>
                </a:schemeClr>
              </a:solidFill>
            </a:endParaRPr>
          </a:p>
          <a:p>
            <a:r>
              <a:rPr lang="sv-SE" sz="1800" dirty="0" smtClean="0">
                <a:solidFill>
                  <a:schemeClr val="bg1">
                    <a:lumMod val="75000"/>
                  </a:schemeClr>
                </a:solidFill>
              </a:rPr>
              <a:t>Individual fact</a:t>
            </a:r>
          </a:p>
          <a:p>
            <a:pPr marL="0" indent="0">
              <a:buNone/>
            </a:pPr>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862" y="2386332"/>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348585" y="3664443"/>
            <a:ext cx="1765005" cy="523220"/>
          </a:xfrm>
          <a:prstGeom prst="rect">
            <a:avLst/>
          </a:prstGeom>
          <a:noFill/>
        </p:spPr>
        <p:txBody>
          <a:bodyPr wrap="square" rtlCol="0">
            <a:spAutoFit/>
          </a:bodyPr>
          <a:lstStyle/>
          <a:p>
            <a:r>
              <a:rPr lang="sv-SE" sz="1400" dirty="0" smtClean="0"/>
              <a:t>”Student registers for course”</a:t>
            </a:r>
            <a:endParaRPr lang="sv-SE" sz="1400" dirty="0"/>
          </a:p>
        </p:txBody>
      </p:sp>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375" y="1538001"/>
            <a:ext cx="3300175" cy="16019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48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257" y="3363459"/>
            <a:ext cx="2170183" cy="6275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1"/>
          <p:cNvSpPr/>
          <p:nvPr/>
        </p:nvSpPr>
        <p:spPr>
          <a:xfrm>
            <a:off x="4059534" y="163262"/>
            <a:ext cx="4870457" cy="1631216"/>
          </a:xfrm>
          <a:prstGeom prst="rect">
            <a:avLst/>
          </a:prstGeom>
        </p:spPr>
        <p:txBody>
          <a:bodyPr wrap="square">
            <a:spAutoFit/>
          </a:bodyPr>
          <a:lstStyle/>
          <a:p>
            <a:pPr marL="285750" indent="-285750">
              <a:buFont typeface="Arial" panose="020B0604020202020204" pitchFamily="34" charset="0"/>
              <a:buChar char="•"/>
            </a:pPr>
            <a:r>
              <a:rPr lang="sv-SE" sz="2000" dirty="0"/>
              <a:t>Things get involved in relationships with other </a:t>
            </a:r>
            <a:r>
              <a:rPr lang="sv-SE" sz="2000" dirty="0" smtClean="0"/>
              <a:t>things</a:t>
            </a:r>
            <a:endParaRPr lang="sv-SE" sz="2000" dirty="0"/>
          </a:p>
          <a:p>
            <a:pPr marL="285750" indent="-285750">
              <a:buFont typeface="Arial" panose="020B0604020202020204" pitchFamily="34" charset="0"/>
              <a:buChar char="•"/>
            </a:pPr>
            <a:r>
              <a:rPr lang="sv-SE" sz="2000" dirty="0" smtClean="0"/>
              <a:t>A </a:t>
            </a:r>
            <a:r>
              <a:rPr lang="sv-SE" sz="2000" b="1" dirty="0" smtClean="0"/>
              <a:t>verb concept </a:t>
            </a:r>
            <a:r>
              <a:rPr lang="sv-SE" sz="2000" dirty="0" smtClean="0"/>
              <a:t>is the whole </a:t>
            </a:r>
            <a:r>
              <a:rPr lang="sv-SE" sz="2000" b="1" dirty="0" smtClean="0"/>
              <a:t>structure of a relationship and the related </a:t>
            </a:r>
            <a:r>
              <a:rPr lang="sv-SE" sz="2000" b="1" u="sng" dirty="0" smtClean="0"/>
              <a:t>general</a:t>
            </a:r>
            <a:r>
              <a:rPr lang="sv-SE" sz="2000" b="1" dirty="0" smtClean="0"/>
              <a:t> concepts</a:t>
            </a:r>
            <a:endParaRPr lang="sv-SE" sz="2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31422714"/>
      </p:ext>
    </p:extLst>
  </p:cSld>
  <p:clrMapOvr>
    <a:masterClrMapping/>
  </p:clrMapOvr>
  <mc:AlternateContent xmlns:mc="http://schemas.openxmlformats.org/markup-compatibility/2006" xmlns:p14="http://schemas.microsoft.com/office/powerpoint/2010/main">
    <mc:Choice Requires="p14">
      <p:transition spd="slow" p14:dur="2000" advTm="75928"/>
    </mc:Choice>
    <mc:Fallback xmlns="">
      <p:transition spd="slow" advTm="7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6253688" y="3397082"/>
            <a:ext cx="2787569" cy="1114797"/>
          </a:xfrm>
          <a:prstGeom prst="ellipse">
            <a:avLst/>
          </a:prstGeom>
          <a:ln w="9525">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0108" y="1203351"/>
            <a:ext cx="8137992" cy="3240432"/>
          </a:xfrm>
        </p:spPr>
        <p:txBody>
          <a:bodyPr>
            <a:noAutofit/>
          </a:bodyPr>
          <a:lstStyle/>
          <a:p>
            <a:r>
              <a:rPr lang="sv-SE" sz="1800" dirty="0" smtClean="0">
                <a:solidFill>
                  <a:schemeClr val="bg1">
                    <a:lumMod val="75000"/>
                  </a:schemeClr>
                </a:solidFill>
              </a:rPr>
              <a:t>Individual concept</a:t>
            </a:r>
          </a:p>
          <a:p>
            <a:r>
              <a:rPr lang="sv-SE" sz="1800" dirty="0" smtClean="0">
                <a:solidFill>
                  <a:schemeClr val="bg1">
                    <a:lumMod val="85000"/>
                  </a:schemeClr>
                </a:solidFill>
              </a:rPr>
              <a:t>General concept</a:t>
            </a:r>
          </a:p>
          <a:p>
            <a:r>
              <a:rPr lang="sv-SE" sz="1800" dirty="0">
                <a:solidFill>
                  <a:schemeClr val="bg1">
                    <a:lumMod val="85000"/>
                  </a:schemeClr>
                </a:solidFill>
              </a:rPr>
              <a:t>Verb concept</a:t>
            </a:r>
            <a:endParaRPr lang="sv-SE" sz="1800" b="1" dirty="0" smtClean="0"/>
          </a:p>
          <a:p>
            <a:r>
              <a:rPr lang="sv-SE" sz="1800" b="1" dirty="0" smtClean="0"/>
              <a:t>Individual fact </a:t>
            </a:r>
          </a:p>
          <a:p>
            <a:endParaRPr lang="sv-SE" sz="1800" dirty="0" smtClean="0">
              <a:solidFill>
                <a:schemeClr val="bg1">
                  <a:lumMod val="85000"/>
                </a:schemeClr>
              </a:solidFill>
            </a:endParaRPr>
          </a:p>
          <a:p>
            <a:endParaRPr lang="sv-SE" sz="1800" b="1" dirty="0" smtClean="0"/>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201" y="2735065"/>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633" y="3449779"/>
            <a:ext cx="2777267" cy="9940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46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490" y="2070481"/>
            <a:ext cx="3336707" cy="16196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p:cNvSpPr txBox="1"/>
          <p:nvPr/>
        </p:nvSpPr>
        <p:spPr>
          <a:xfrm>
            <a:off x="187511" y="3920563"/>
            <a:ext cx="1765005" cy="523220"/>
          </a:xfrm>
          <a:prstGeom prst="rect">
            <a:avLst/>
          </a:prstGeom>
          <a:noFill/>
        </p:spPr>
        <p:txBody>
          <a:bodyPr wrap="square" rtlCol="0">
            <a:spAutoFit/>
          </a:bodyPr>
          <a:lstStyle/>
          <a:p>
            <a:r>
              <a:rPr lang="sv-SE" sz="1400" dirty="0" smtClean="0"/>
              <a:t>”Anna Svan register for SUPCOM course”</a:t>
            </a:r>
            <a:endParaRPr lang="sv-SE" sz="1400" dirty="0"/>
          </a:p>
        </p:txBody>
      </p:sp>
      <p:sp>
        <p:nvSpPr>
          <p:cNvPr id="2" name="Rectangle 1"/>
          <p:cNvSpPr/>
          <p:nvPr/>
        </p:nvSpPr>
        <p:spPr>
          <a:xfrm>
            <a:off x="3628418" y="105141"/>
            <a:ext cx="5113230" cy="1938992"/>
          </a:xfrm>
          <a:prstGeom prst="rect">
            <a:avLst/>
          </a:prstGeom>
        </p:spPr>
        <p:txBody>
          <a:bodyPr wrap="square">
            <a:spAutoFit/>
          </a:bodyPr>
          <a:lstStyle/>
          <a:p>
            <a:pPr marL="285750" indent="-285750">
              <a:buFont typeface="Arial" panose="020B0604020202020204" pitchFamily="34" charset="0"/>
              <a:buChar char="•"/>
            </a:pPr>
            <a:r>
              <a:rPr lang="sv-SE" sz="2000" b="1" dirty="0"/>
              <a:t>Individual facts </a:t>
            </a:r>
            <a:r>
              <a:rPr lang="sv-SE" sz="2000" dirty="0"/>
              <a:t>is the </a:t>
            </a:r>
            <a:r>
              <a:rPr lang="sv-SE" sz="2000" b="1" dirty="0"/>
              <a:t>whole structure of a relationship and the related individual </a:t>
            </a:r>
            <a:r>
              <a:rPr lang="sv-SE" sz="2000" b="1" dirty="0" smtClean="0"/>
              <a:t>(and not general) concepts</a:t>
            </a:r>
            <a:endParaRPr lang="sv-SE" sz="2000" b="1" dirty="0"/>
          </a:p>
          <a:p>
            <a:pPr marL="285750" indent="-285750">
              <a:buFont typeface="Arial" panose="020B0604020202020204" pitchFamily="34" charset="0"/>
              <a:buChar char="•"/>
            </a:pPr>
            <a:r>
              <a:rPr lang="sv-SE" sz="2000" dirty="0"/>
              <a:t>Individual fact is something that may be found to occure in the extension (real world) or </a:t>
            </a:r>
            <a:r>
              <a:rPr lang="sv-SE" sz="2000" dirty="0" smtClean="0"/>
              <a:t>not (actual/not actual; true/false)</a:t>
            </a:r>
            <a:endParaRPr lang="sv-SE"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642101"/>
      </p:ext>
    </p:extLst>
  </p:cSld>
  <p:clrMapOvr>
    <a:masterClrMapping/>
  </p:clrMapOvr>
  <mc:AlternateContent xmlns:mc="http://schemas.openxmlformats.org/markup-compatibility/2006" xmlns:p14="http://schemas.microsoft.com/office/powerpoint/2010/main">
    <mc:Choice Requires="p14">
      <p:transition spd="slow" p14:dur="2000" advTm="46306"/>
    </mc:Choice>
    <mc:Fallback xmlns="">
      <p:transition spd="slow" advTm="4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29</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Conceptual Models</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84749654"/>
      </p:ext>
    </p:extLst>
  </p:cSld>
  <p:clrMapOvr>
    <a:masterClrMapping/>
  </p:clrMapOvr>
  <mc:AlternateContent xmlns:mc="http://schemas.openxmlformats.org/markup-compatibility/2006" xmlns:p14="http://schemas.microsoft.com/office/powerpoint/2010/main">
    <mc:Choice Requires="p14">
      <p:transition spd="slow" p14:dur="2000" advTm="11798"/>
    </mc:Choice>
    <mc:Fallback xmlns="">
      <p:transition spd="slow" advTm="1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3</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Concepts and Models</a:t>
            </a:r>
            <a:endParaRPr lang="en-US" altLang="sv-SE"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8198986"/>
      </p:ext>
    </p:extLst>
  </p:cSld>
  <p:clrMapOvr>
    <a:masterClrMapping/>
  </p:clrMapOvr>
  <mc:AlternateContent xmlns:mc="http://schemas.openxmlformats.org/markup-compatibility/2006" xmlns:p14="http://schemas.microsoft.com/office/powerpoint/2010/main">
    <mc:Choice Requires="p14">
      <p:transition spd="slow" p14:dur="2000" advTm="1855"/>
    </mc:Choice>
    <mc:Fallback xmlns="">
      <p:transition spd="slow" advTm="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627534"/>
            <a:ext cx="7544604" cy="596700"/>
          </a:xfrm>
        </p:spPr>
        <p:txBody>
          <a:bodyPr/>
          <a:lstStyle/>
          <a:p>
            <a:r>
              <a:rPr lang="sv-SE" dirty="0" smtClean="0"/>
              <a:t>Modelling Instances</a:t>
            </a:r>
            <a:endParaRPr lang="sv-SE" dirty="0"/>
          </a:p>
        </p:txBody>
      </p:sp>
      <p:sp>
        <p:nvSpPr>
          <p:cNvPr id="3" name="TextBox 2"/>
          <p:cNvSpPr txBox="1"/>
          <p:nvPr/>
        </p:nvSpPr>
        <p:spPr>
          <a:xfrm>
            <a:off x="1847330" y="1566541"/>
            <a:ext cx="1322961" cy="369332"/>
          </a:xfrm>
          <a:prstGeom prst="rect">
            <a:avLst/>
          </a:prstGeom>
          <a:noFill/>
        </p:spPr>
        <p:txBody>
          <a:bodyPr wrap="square" rtlCol="0">
            <a:spAutoFit/>
          </a:bodyPr>
          <a:lstStyle/>
          <a:p>
            <a:r>
              <a:rPr lang="sv-SE" dirty="0" smtClean="0"/>
              <a:t>Real World</a:t>
            </a:r>
            <a:endParaRPr lang="sv-SE" dirty="0"/>
          </a:p>
        </p:txBody>
      </p:sp>
      <p:sp>
        <p:nvSpPr>
          <p:cNvPr id="173" name="TextBox 172"/>
          <p:cNvSpPr txBox="1"/>
          <p:nvPr/>
        </p:nvSpPr>
        <p:spPr>
          <a:xfrm>
            <a:off x="5953386" y="1545631"/>
            <a:ext cx="1776806" cy="369332"/>
          </a:xfrm>
          <a:prstGeom prst="rect">
            <a:avLst/>
          </a:prstGeom>
          <a:noFill/>
        </p:spPr>
        <p:txBody>
          <a:bodyPr wrap="square" rtlCol="0">
            <a:spAutoFit/>
          </a:bodyPr>
          <a:lstStyle/>
          <a:p>
            <a:r>
              <a:rPr lang="sv-SE" dirty="0" smtClean="0"/>
              <a:t>Model World</a:t>
            </a:r>
            <a:endParaRPr lang="sv-SE" dirty="0"/>
          </a:p>
        </p:txBody>
      </p:sp>
      <p:sp>
        <p:nvSpPr>
          <p:cNvPr id="231" name="Rectangle 230"/>
          <p:cNvSpPr/>
          <p:nvPr/>
        </p:nvSpPr>
        <p:spPr>
          <a:xfrm>
            <a:off x="5911177" y="2574595"/>
            <a:ext cx="1780162" cy="4002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2" name="TextBox 231"/>
          <p:cNvSpPr txBox="1"/>
          <p:nvPr/>
        </p:nvSpPr>
        <p:spPr>
          <a:xfrm>
            <a:off x="6329465" y="2612338"/>
            <a:ext cx="1439694" cy="307777"/>
          </a:xfrm>
          <a:prstGeom prst="rect">
            <a:avLst/>
          </a:prstGeom>
          <a:noFill/>
        </p:spPr>
        <p:txBody>
          <a:bodyPr wrap="square" rtlCol="0">
            <a:spAutoFit/>
          </a:bodyPr>
          <a:lstStyle/>
          <a:p>
            <a:r>
              <a:rPr lang="sv-SE" sz="1400" dirty="0" smtClean="0">
                <a:latin typeface="Arial" panose="020B0604020202020204" pitchFamily="34" charset="0"/>
                <a:cs typeface="Arial" panose="020B0604020202020204" pitchFamily="34" charset="0"/>
              </a:rPr>
              <a:t>Elsa Falk</a:t>
            </a:r>
            <a:endParaRPr lang="sv-SE" sz="1400" dirty="0">
              <a:latin typeface="Arial" panose="020B0604020202020204" pitchFamily="34" charset="0"/>
              <a:cs typeface="Arial" panose="020B0604020202020204" pitchFamily="34" charset="0"/>
            </a:endParaRPr>
          </a:p>
        </p:txBody>
      </p:sp>
      <p:sp>
        <p:nvSpPr>
          <p:cNvPr id="233" name="Rectangle 232"/>
          <p:cNvSpPr/>
          <p:nvPr/>
        </p:nvSpPr>
        <p:spPr>
          <a:xfrm>
            <a:off x="5907935" y="3417662"/>
            <a:ext cx="1780162" cy="4002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4" name="TextBox 233"/>
          <p:cNvSpPr txBox="1"/>
          <p:nvPr/>
        </p:nvSpPr>
        <p:spPr>
          <a:xfrm>
            <a:off x="6121942" y="3455405"/>
            <a:ext cx="1439694" cy="307777"/>
          </a:xfrm>
          <a:prstGeom prst="rect">
            <a:avLst/>
          </a:prstGeom>
          <a:noFill/>
        </p:spPr>
        <p:txBody>
          <a:bodyPr wrap="square" rtlCol="0">
            <a:spAutoFit/>
          </a:bodyPr>
          <a:lstStyle/>
          <a:p>
            <a:r>
              <a:rPr lang="sv-SE" sz="1400" dirty="0" smtClean="0">
                <a:latin typeface="Arial" panose="020B0604020202020204" pitchFamily="34" charset="0"/>
                <a:cs typeface="Arial" panose="020B0604020202020204" pitchFamily="34" charset="0"/>
              </a:rPr>
              <a:t>Gunnar Trana</a:t>
            </a:r>
            <a:endParaRPr lang="sv-SE" sz="1400" dirty="0">
              <a:latin typeface="Arial" panose="020B0604020202020204" pitchFamily="34" charset="0"/>
              <a:cs typeface="Arial" panose="020B0604020202020204" pitchFamily="34" charset="0"/>
            </a:endParaRPr>
          </a:p>
        </p:txBody>
      </p:sp>
      <p:grpSp>
        <p:nvGrpSpPr>
          <p:cNvPr id="260" name="Group 36"/>
          <p:cNvGrpSpPr>
            <a:grpSpLocks/>
          </p:cNvGrpSpPr>
          <p:nvPr/>
        </p:nvGrpSpPr>
        <p:grpSpPr bwMode="auto">
          <a:xfrm>
            <a:off x="2076083" y="2525464"/>
            <a:ext cx="455540" cy="395477"/>
            <a:chOff x="1459" y="1674"/>
            <a:chExt cx="210" cy="549"/>
          </a:xfrm>
        </p:grpSpPr>
        <p:grpSp>
          <p:nvGrpSpPr>
            <p:cNvPr id="261" name="Group 37"/>
            <p:cNvGrpSpPr>
              <a:grpSpLocks/>
            </p:cNvGrpSpPr>
            <p:nvPr/>
          </p:nvGrpSpPr>
          <p:grpSpPr bwMode="auto">
            <a:xfrm>
              <a:off x="1489" y="1674"/>
              <a:ext cx="115" cy="95"/>
              <a:chOff x="1489" y="1674"/>
              <a:chExt cx="115" cy="95"/>
            </a:xfrm>
          </p:grpSpPr>
          <p:sp>
            <p:nvSpPr>
              <p:cNvPr id="269"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70"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1"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2"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3"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62" name="Group 43"/>
            <p:cNvGrpSpPr>
              <a:grpSpLocks/>
            </p:cNvGrpSpPr>
            <p:nvPr/>
          </p:nvGrpSpPr>
          <p:grpSpPr bwMode="auto">
            <a:xfrm>
              <a:off x="1459" y="1706"/>
              <a:ext cx="210" cy="517"/>
              <a:chOff x="1459" y="1706"/>
              <a:chExt cx="210" cy="517"/>
            </a:xfrm>
          </p:grpSpPr>
          <p:sp>
            <p:nvSpPr>
              <p:cNvPr id="263"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4"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5"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6"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67"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8"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74" name="Text Box 50"/>
          <p:cNvSpPr txBox="1">
            <a:spLocks noChangeArrowheads="1"/>
          </p:cNvSpPr>
          <p:nvPr/>
        </p:nvSpPr>
        <p:spPr bwMode="auto">
          <a:xfrm>
            <a:off x="1847330" y="2861388"/>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Elsa Falk</a:t>
            </a:r>
            <a:endParaRPr lang="sv-SE" altLang="sv-SE" i="0" dirty="0"/>
          </a:p>
        </p:txBody>
      </p:sp>
      <p:grpSp>
        <p:nvGrpSpPr>
          <p:cNvPr id="275" name="Group 36"/>
          <p:cNvGrpSpPr>
            <a:grpSpLocks/>
          </p:cNvGrpSpPr>
          <p:nvPr/>
        </p:nvGrpSpPr>
        <p:grpSpPr bwMode="auto">
          <a:xfrm>
            <a:off x="2027813" y="3333547"/>
            <a:ext cx="455540" cy="395477"/>
            <a:chOff x="1459" y="1674"/>
            <a:chExt cx="210" cy="549"/>
          </a:xfrm>
        </p:grpSpPr>
        <p:grpSp>
          <p:nvGrpSpPr>
            <p:cNvPr id="276" name="Group 37"/>
            <p:cNvGrpSpPr>
              <a:grpSpLocks/>
            </p:cNvGrpSpPr>
            <p:nvPr/>
          </p:nvGrpSpPr>
          <p:grpSpPr bwMode="auto">
            <a:xfrm>
              <a:off x="1489" y="1674"/>
              <a:ext cx="115" cy="95"/>
              <a:chOff x="1489" y="1674"/>
              <a:chExt cx="115" cy="95"/>
            </a:xfrm>
          </p:grpSpPr>
          <p:sp>
            <p:nvSpPr>
              <p:cNvPr id="284"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85"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6"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7"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8"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77" name="Group 43"/>
            <p:cNvGrpSpPr>
              <a:grpSpLocks/>
            </p:cNvGrpSpPr>
            <p:nvPr/>
          </p:nvGrpSpPr>
          <p:grpSpPr bwMode="auto">
            <a:xfrm>
              <a:off x="1459" y="1706"/>
              <a:ext cx="210" cy="517"/>
              <a:chOff x="1459" y="1706"/>
              <a:chExt cx="210" cy="517"/>
            </a:xfrm>
          </p:grpSpPr>
          <p:sp>
            <p:nvSpPr>
              <p:cNvPr id="278"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9"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0"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1"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82"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3"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89" name="Text Box 50"/>
          <p:cNvSpPr txBox="1">
            <a:spLocks noChangeArrowheads="1"/>
          </p:cNvSpPr>
          <p:nvPr/>
        </p:nvSpPr>
        <p:spPr bwMode="auto">
          <a:xfrm>
            <a:off x="1799060" y="3669471"/>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Gunnar Trana</a:t>
            </a:r>
            <a:endParaRPr lang="sv-SE" altLang="sv-SE" i="0" dirty="0"/>
          </a:p>
        </p:txBody>
      </p:sp>
      <p:cxnSp>
        <p:nvCxnSpPr>
          <p:cNvPr id="154" name="Straight Connector 153"/>
          <p:cNvCxnSpPr/>
          <p:nvPr/>
        </p:nvCxnSpPr>
        <p:spPr>
          <a:xfrm flipH="1">
            <a:off x="2970755" y="2823450"/>
            <a:ext cx="2216039" cy="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flipH="1">
            <a:off x="3170291" y="3534831"/>
            <a:ext cx="2216039" cy="1"/>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29241265"/>
      </p:ext>
    </p:extLst>
  </p:cSld>
  <p:clrMapOvr>
    <a:masterClrMapping/>
  </p:clrMapOvr>
  <mc:AlternateContent xmlns:mc="http://schemas.openxmlformats.org/markup-compatibility/2006" xmlns:p14="http://schemas.microsoft.com/office/powerpoint/2010/main">
    <mc:Choice Requires="p14">
      <p:transition spd="slow" p14:dur="2000" advTm="27305"/>
    </mc:Choice>
    <mc:Fallback xmlns="">
      <p:transition spd="slow" advTm="27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23" y="505162"/>
            <a:ext cx="7992077" cy="596700"/>
          </a:xfrm>
        </p:spPr>
        <p:txBody>
          <a:bodyPr/>
          <a:lstStyle/>
          <a:p>
            <a:r>
              <a:rPr lang="sv-SE" dirty="0" smtClean="0"/>
              <a:t>Modelling a Group of Instances</a:t>
            </a:r>
            <a:br>
              <a:rPr lang="sv-SE" dirty="0" smtClean="0"/>
            </a:br>
            <a:r>
              <a:rPr lang="sv-SE" dirty="0"/>
              <a:t>	</a:t>
            </a:r>
          </a:p>
        </p:txBody>
      </p:sp>
      <p:sp>
        <p:nvSpPr>
          <p:cNvPr id="147" name="Content Placeholder 2"/>
          <p:cNvSpPr>
            <a:spLocks noGrp="1"/>
          </p:cNvSpPr>
          <p:nvPr>
            <p:ph idx="1"/>
          </p:nvPr>
        </p:nvSpPr>
        <p:spPr>
          <a:xfrm>
            <a:off x="515566" y="1132060"/>
            <a:ext cx="8628434" cy="3240432"/>
          </a:xfrm>
        </p:spPr>
        <p:txBody>
          <a:bodyPr>
            <a:noAutofit/>
          </a:bodyPr>
          <a:lstStyle/>
          <a:p>
            <a:r>
              <a:rPr lang="sv-SE" sz="1800" dirty="0" smtClean="0"/>
              <a:t>Modelling a </a:t>
            </a:r>
            <a:r>
              <a:rPr lang="sv-SE" sz="1800" b="1" dirty="0" smtClean="0"/>
              <a:t>group of instances </a:t>
            </a:r>
            <a:r>
              <a:rPr lang="sv-SE" sz="1800" b="1" dirty="0"/>
              <a:t>into </a:t>
            </a:r>
            <a:r>
              <a:rPr lang="sv-SE" sz="1800" b="1" dirty="0" smtClean="0"/>
              <a:t>a class </a:t>
            </a:r>
            <a:r>
              <a:rPr lang="sv-SE" sz="1800" dirty="0" smtClean="0"/>
              <a:t>is called </a:t>
            </a:r>
            <a:r>
              <a:rPr lang="sv-SE" sz="1800" b="1" dirty="0" smtClean="0"/>
              <a:t>classification</a:t>
            </a:r>
          </a:p>
          <a:p>
            <a:r>
              <a:rPr lang="sv-SE" sz="1800" dirty="0"/>
              <a:t>Classification </a:t>
            </a:r>
            <a:r>
              <a:rPr lang="sv-SE" sz="1800" dirty="0" smtClean="0"/>
              <a:t>means (in practice) that </a:t>
            </a:r>
            <a:r>
              <a:rPr lang="sv-SE" sz="1800" dirty="0"/>
              <a:t>properties that are common are </a:t>
            </a:r>
            <a:r>
              <a:rPr lang="sv-SE" sz="1800" dirty="0" smtClean="0"/>
              <a:t>highlighted and properties </a:t>
            </a:r>
            <a:r>
              <a:rPr lang="sv-SE" sz="1800" dirty="0"/>
              <a:t>that differs </a:t>
            </a:r>
            <a:r>
              <a:rPr lang="sv-SE" sz="1800" dirty="0" smtClean="0"/>
              <a:t>between </a:t>
            </a:r>
            <a:r>
              <a:rPr lang="sv-SE" sz="1800" dirty="0"/>
              <a:t>the instances are disregared </a:t>
            </a:r>
            <a:r>
              <a:rPr lang="sv-SE" sz="1800" dirty="0" smtClean="0"/>
              <a:t>(for example</a:t>
            </a:r>
            <a:r>
              <a:rPr lang="sv-SE" sz="1800" dirty="0"/>
              <a:t>, </a:t>
            </a:r>
            <a:r>
              <a:rPr lang="sv-SE" sz="1800" dirty="0" smtClean="0"/>
              <a:t>gender, hair colour, etc)</a:t>
            </a:r>
            <a:endParaRPr lang="sv-SE" sz="1800"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770" y="2922285"/>
            <a:ext cx="4659550" cy="14189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ight Brace 3"/>
          <p:cNvSpPr/>
          <p:nvPr/>
        </p:nvSpPr>
        <p:spPr>
          <a:xfrm rot="5400000">
            <a:off x="5368022" y="1989381"/>
            <a:ext cx="283913" cy="5050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TextBox 4"/>
          <p:cNvSpPr txBox="1"/>
          <p:nvPr/>
        </p:nvSpPr>
        <p:spPr>
          <a:xfrm>
            <a:off x="4807317" y="4716802"/>
            <a:ext cx="1405321" cy="369332"/>
          </a:xfrm>
          <a:prstGeom prst="rect">
            <a:avLst/>
          </a:prstGeom>
          <a:noFill/>
        </p:spPr>
        <p:txBody>
          <a:bodyPr wrap="none" rtlCol="0">
            <a:spAutoFit/>
          </a:bodyPr>
          <a:lstStyle/>
          <a:p>
            <a:r>
              <a:rPr lang="sv-SE" dirty="0" smtClean="0"/>
              <a:t>Classification</a:t>
            </a:r>
            <a:endParaRPr lang="sv-SE" dirty="0"/>
          </a:p>
        </p:txBody>
      </p:sp>
      <p:sp>
        <p:nvSpPr>
          <p:cNvPr id="6" name="Right Brace 5"/>
          <p:cNvSpPr/>
          <p:nvPr/>
        </p:nvSpPr>
        <p:spPr>
          <a:xfrm rot="5400000">
            <a:off x="7035202" y="3309520"/>
            <a:ext cx="216152" cy="15889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4" name="TextBox 43"/>
          <p:cNvSpPr txBox="1"/>
          <p:nvPr/>
        </p:nvSpPr>
        <p:spPr>
          <a:xfrm>
            <a:off x="6817708" y="4161126"/>
            <a:ext cx="651140" cy="369332"/>
          </a:xfrm>
          <a:prstGeom prst="rect">
            <a:avLst/>
          </a:prstGeom>
          <a:noFill/>
        </p:spPr>
        <p:txBody>
          <a:bodyPr wrap="none" rtlCol="0">
            <a:spAutoFit/>
          </a:bodyPr>
          <a:lstStyle/>
          <a:p>
            <a:r>
              <a:rPr lang="sv-SE" dirty="0" smtClean="0"/>
              <a:t>Class</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58084862"/>
      </p:ext>
    </p:extLst>
  </p:cSld>
  <p:clrMapOvr>
    <a:masterClrMapping/>
  </p:clrMapOvr>
  <mc:AlternateContent xmlns:mc="http://schemas.openxmlformats.org/markup-compatibility/2006" xmlns:p14="http://schemas.microsoft.com/office/powerpoint/2010/main">
    <mc:Choice Requires="p14">
      <p:transition spd="slow" p14:dur="2000" advTm="47937"/>
    </mc:Choice>
    <mc:Fallback xmlns="">
      <p:transition spd="slow" advTm="4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992077" cy="596700"/>
          </a:xfrm>
        </p:spPr>
        <p:txBody>
          <a:bodyPr/>
          <a:lstStyle/>
          <a:p>
            <a:r>
              <a:rPr lang="sv-SE" dirty="0" smtClean="0"/>
              <a:t>Modelling Attributes of Class</a:t>
            </a:r>
            <a:br>
              <a:rPr lang="sv-SE" dirty="0" smtClean="0"/>
            </a:br>
            <a:r>
              <a:rPr lang="sv-SE" dirty="0"/>
              <a:t>	</a:t>
            </a:r>
          </a:p>
        </p:txBody>
      </p:sp>
      <p:sp>
        <p:nvSpPr>
          <p:cNvPr id="214" name="Rectangle 213"/>
          <p:cNvSpPr/>
          <p:nvPr/>
        </p:nvSpPr>
        <p:spPr>
          <a:xfrm>
            <a:off x="3272561" y="2444902"/>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5" name="TextBox 214"/>
          <p:cNvSpPr txBox="1"/>
          <p:nvPr/>
        </p:nvSpPr>
        <p:spPr>
          <a:xfrm>
            <a:off x="3895132" y="248264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3272561" y="2790422"/>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72561" y="2790422"/>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3" name="Left Brace 2"/>
          <p:cNvSpPr/>
          <p:nvPr/>
        </p:nvSpPr>
        <p:spPr>
          <a:xfrm>
            <a:off x="2840477" y="2821199"/>
            <a:ext cx="214008" cy="7078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4" name="TextBox 3"/>
          <p:cNvSpPr txBox="1"/>
          <p:nvPr/>
        </p:nvSpPr>
        <p:spPr>
          <a:xfrm>
            <a:off x="1070043" y="2713477"/>
            <a:ext cx="1877438" cy="923330"/>
          </a:xfrm>
          <a:prstGeom prst="rect">
            <a:avLst/>
          </a:prstGeom>
          <a:noFill/>
        </p:spPr>
        <p:txBody>
          <a:bodyPr wrap="square" rtlCol="0">
            <a:spAutoFit/>
          </a:bodyPr>
          <a:lstStyle/>
          <a:p>
            <a:r>
              <a:rPr lang="sv-SE" dirty="0" smtClean="0"/>
              <a:t>Properties</a:t>
            </a:r>
          </a:p>
          <a:p>
            <a:r>
              <a:rPr lang="sv-SE" dirty="0" smtClean="0"/>
              <a:t>/Characteristics</a:t>
            </a:r>
          </a:p>
          <a:p>
            <a:r>
              <a:rPr lang="sv-SE" b="1" dirty="0" smtClean="0"/>
              <a:t>/Attibute</a:t>
            </a:r>
            <a:endParaRPr lang="sv-SE"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80516645"/>
      </p:ext>
    </p:extLst>
  </p:cSld>
  <p:clrMapOvr>
    <a:masterClrMapping/>
  </p:clrMapOvr>
  <mc:AlternateContent xmlns:mc="http://schemas.openxmlformats.org/markup-compatibility/2006" xmlns:p14="http://schemas.microsoft.com/office/powerpoint/2010/main">
    <mc:Choice Requires="p14">
      <p:transition spd="slow" p14:dur="2000" advTm="40421"/>
    </mc:Choice>
    <mc:Fallback xmlns="">
      <p:transition spd="slow" advTm="4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992077" cy="596700"/>
          </a:xfrm>
        </p:spPr>
        <p:txBody>
          <a:bodyPr/>
          <a:lstStyle/>
          <a:p>
            <a:r>
              <a:rPr lang="sv-SE" dirty="0" smtClean="0"/>
              <a:t>Creating Objects from the Class</a:t>
            </a:r>
            <a:br>
              <a:rPr lang="sv-SE" dirty="0" smtClean="0"/>
            </a:br>
            <a:r>
              <a:rPr lang="sv-SE" dirty="0"/>
              <a:t>	</a:t>
            </a:r>
          </a:p>
        </p:txBody>
      </p:sp>
      <p:sp>
        <p:nvSpPr>
          <p:cNvPr id="214" name="Rectangle 213"/>
          <p:cNvSpPr/>
          <p:nvPr/>
        </p:nvSpPr>
        <p:spPr>
          <a:xfrm>
            <a:off x="1064374" y="2756185"/>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5" name="TextBox 214"/>
          <p:cNvSpPr txBox="1"/>
          <p:nvPr/>
        </p:nvSpPr>
        <p:spPr>
          <a:xfrm>
            <a:off x="1686945" y="279392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1064374" y="3101705"/>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64374" y="3101705"/>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7" name="Rectangle 6"/>
          <p:cNvSpPr/>
          <p:nvPr/>
        </p:nvSpPr>
        <p:spPr>
          <a:xfrm>
            <a:off x="5506672" y="2237378"/>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5727562" y="2275121"/>
            <a:ext cx="2160396"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Falk:Student</a:t>
            </a:r>
            <a:endParaRPr lang="sv-SE" sz="1600" dirty="0">
              <a:latin typeface="Arial" panose="020B0604020202020204" pitchFamily="34" charset="0"/>
              <a:cs typeface="Arial" panose="020B0604020202020204" pitchFamily="34" charset="0"/>
            </a:endParaRPr>
          </a:p>
        </p:txBody>
      </p:sp>
      <p:cxnSp>
        <p:nvCxnSpPr>
          <p:cNvPr id="9" name="Straight Connector 8"/>
          <p:cNvCxnSpPr/>
          <p:nvPr/>
        </p:nvCxnSpPr>
        <p:spPr>
          <a:xfrm>
            <a:off x="5506672" y="258289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6672" y="2582898"/>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11" name="Rectangle 10"/>
          <p:cNvSpPr/>
          <p:nvPr/>
        </p:nvSpPr>
        <p:spPr>
          <a:xfrm>
            <a:off x="5506672" y="3755130"/>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 name="TextBox 11"/>
          <p:cNvSpPr txBox="1"/>
          <p:nvPr/>
        </p:nvSpPr>
        <p:spPr>
          <a:xfrm>
            <a:off x="5506495" y="3792873"/>
            <a:ext cx="2471896"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Gunnar Trana:Student</a:t>
            </a:r>
            <a:endParaRPr lang="sv-SE" sz="1600" dirty="0">
              <a:latin typeface="Arial" panose="020B0604020202020204" pitchFamily="34" charset="0"/>
              <a:cs typeface="Arial" panose="020B0604020202020204" pitchFamily="34" charset="0"/>
            </a:endParaRPr>
          </a:p>
        </p:txBody>
      </p:sp>
      <p:cxnSp>
        <p:nvCxnSpPr>
          <p:cNvPr id="13" name="Straight Connector 12"/>
          <p:cNvCxnSpPr/>
          <p:nvPr/>
        </p:nvCxnSpPr>
        <p:spPr>
          <a:xfrm>
            <a:off x="5506672" y="4100650"/>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06672" y="4100650"/>
            <a:ext cx="2247090" cy="738664"/>
          </a:xfrm>
          <a:prstGeom prst="rect">
            <a:avLst/>
          </a:prstGeom>
          <a:noFill/>
        </p:spPr>
        <p:txBody>
          <a:bodyPr wrap="square" rtlCol="0">
            <a:spAutoFit/>
          </a:bodyPr>
          <a:lstStyle/>
          <a:p>
            <a:r>
              <a:rPr lang="sv-SE" sz="1400" dirty="0" smtClean="0"/>
              <a:t>studentNo=100204</a:t>
            </a:r>
            <a:endParaRPr lang="sv-SE" sz="1400" dirty="0"/>
          </a:p>
          <a:p>
            <a:r>
              <a:rPr lang="sv-SE" sz="1400" dirty="0" smtClean="0"/>
              <a:t>Name=Gunnar Trana</a:t>
            </a:r>
          </a:p>
          <a:p>
            <a:r>
              <a:rPr lang="sv-SE" sz="1400" dirty="0" smtClean="0"/>
              <a:t>mobileNo=070-223344</a:t>
            </a:r>
            <a:endParaRPr lang="sv-SE" sz="1400" dirty="0"/>
          </a:p>
        </p:txBody>
      </p:sp>
      <p:sp>
        <p:nvSpPr>
          <p:cNvPr id="15" name="Right Arrow 14"/>
          <p:cNvSpPr/>
          <p:nvPr/>
        </p:nvSpPr>
        <p:spPr>
          <a:xfrm>
            <a:off x="4006187" y="2826089"/>
            <a:ext cx="515566" cy="1138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Content Placeholder 2"/>
          <p:cNvSpPr>
            <a:spLocks noGrp="1"/>
          </p:cNvSpPr>
          <p:nvPr>
            <p:ph idx="1"/>
          </p:nvPr>
        </p:nvSpPr>
        <p:spPr>
          <a:xfrm>
            <a:off x="622137" y="1116513"/>
            <a:ext cx="7283665" cy="3240432"/>
          </a:xfrm>
        </p:spPr>
        <p:txBody>
          <a:bodyPr>
            <a:noAutofit/>
          </a:bodyPr>
          <a:lstStyle/>
          <a:p>
            <a:r>
              <a:rPr lang="sv-SE" sz="1800" dirty="0"/>
              <a:t>T</a:t>
            </a:r>
            <a:r>
              <a:rPr lang="sv-SE" sz="1800" dirty="0" smtClean="0"/>
              <a:t>he class can be </a:t>
            </a:r>
            <a:r>
              <a:rPr lang="sv-SE" sz="1800" b="1" dirty="0" smtClean="0"/>
              <a:t>used as </a:t>
            </a:r>
            <a:r>
              <a:rPr lang="sv-SE" sz="1800" b="1" dirty="0"/>
              <a:t>a </a:t>
            </a:r>
            <a:r>
              <a:rPr lang="sv-SE" sz="1800" b="1" dirty="0" smtClean="0"/>
              <a:t>template </a:t>
            </a:r>
            <a:r>
              <a:rPr lang="sv-SE" sz="1800" dirty="0"/>
              <a:t>for </a:t>
            </a:r>
            <a:r>
              <a:rPr lang="sv-SE" sz="1800" b="1" dirty="0" smtClean="0"/>
              <a:t>creating model instances </a:t>
            </a:r>
            <a:r>
              <a:rPr lang="sv-SE" sz="1800" dirty="0" smtClean="0"/>
              <a:t>– often called </a:t>
            </a:r>
            <a:r>
              <a:rPr lang="sv-SE" sz="1800" b="1" dirty="0" smtClean="0"/>
              <a:t>objects</a:t>
            </a:r>
            <a:r>
              <a:rPr lang="sv-SE" sz="1800" dirty="0" smtClean="0"/>
              <a:t>. This ”procedure” can be called </a:t>
            </a:r>
            <a:r>
              <a:rPr lang="sv-SE" sz="1800" b="1" dirty="0" smtClean="0"/>
              <a:t>instantiation</a:t>
            </a:r>
          </a:p>
          <a:p>
            <a:pPr marL="0" indent="0">
              <a:buNone/>
            </a:pPr>
            <a:endParaRPr 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56155062"/>
      </p:ext>
    </p:extLst>
  </p:cSld>
  <p:clrMapOvr>
    <a:masterClrMapping/>
  </p:clrMapOvr>
  <mc:AlternateContent xmlns:mc="http://schemas.openxmlformats.org/markup-compatibility/2006" xmlns:p14="http://schemas.microsoft.com/office/powerpoint/2010/main">
    <mc:Choice Requires="p14">
      <p:transition spd="slow" p14:dur="2000" advTm="32056"/>
    </mc:Choice>
    <mc:Fallback xmlns="">
      <p:transition spd="slow" advTm="3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Modelling Class and Objects</a:t>
            </a:r>
            <a:endParaRPr lang="sv-SE"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77" y="1645561"/>
            <a:ext cx="8289643" cy="29069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p:cNvSpPr/>
          <p:nvPr/>
        </p:nvSpPr>
        <p:spPr>
          <a:xfrm>
            <a:off x="6499800" y="1390940"/>
            <a:ext cx="2286000" cy="23710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40" y="1552634"/>
            <a:ext cx="1924493" cy="20476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32972186"/>
      </p:ext>
    </p:extLst>
  </p:cSld>
  <p:clrMapOvr>
    <a:masterClrMapping/>
  </p:clrMapOvr>
  <mc:AlternateContent xmlns:mc="http://schemas.openxmlformats.org/markup-compatibility/2006" xmlns:p14="http://schemas.microsoft.com/office/powerpoint/2010/main">
    <mc:Choice Requires="p14">
      <p:transition spd="slow" p14:dur="2000" advTm="59192"/>
    </mc:Choice>
    <mc:Fallback xmlns="">
      <p:transition spd="slow" advTm="5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374614"/>
            <a:ext cx="7564060" cy="596700"/>
          </a:xfrm>
        </p:spPr>
        <p:txBody>
          <a:bodyPr/>
          <a:lstStyle/>
          <a:p>
            <a:r>
              <a:rPr lang="sv-SE" dirty="0" smtClean="0"/>
              <a:t>Class and Association Structure </a:t>
            </a:r>
            <a:endParaRPr lang="sv-SE" dirty="0"/>
          </a:p>
        </p:txBody>
      </p:sp>
      <p:sp>
        <p:nvSpPr>
          <p:cNvPr id="4" name="Content Placeholder 2"/>
          <p:cNvSpPr>
            <a:spLocks noGrp="1"/>
          </p:cNvSpPr>
          <p:nvPr>
            <p:ph idx="1"/>
          </p:nvPr>
        </p:nvSpPr>
        <p:spPr>
          <a:xfrm>
            <a:off x="936206" y="1070613"/>
            <a:ext cx="7692228" cy="3240432"/>
          </a:xfrm>
        </p:spPr>
        <p:txBody>
          <a:bodyPr>
            <a:noAutofit/>
          </a:bodyPr>
          <a:lstStyle/>
          <a:p>
            <a:r>
              <a:rPr lang="sv-SE" sz="1800" dirty="0" smtClean="0"/>
              <a:t>Relationships between classes are also modelled, creating a diagram/model (</a:t>
            </a:r>
            <a:r>
              <a:rPr lang="sv-SE" sz="1800" dirty="0"/>
              <a:t>compare SBVR’s verb concepts) </a:t>
            </a:r>
            <a:endParaRPr lang="sv-SE" sz="1800" dirty="0" smtClean="0"/>
          </a:p>
          <a:p>
            <a:r>
              <a:rPr lang="sv-SE" sz="1800" dirty="0" smtClean="0"/>
              <a:t>Relationships between classes are called associations in UML</a:t>
            </a:r>
          </a:p>
          <a:p>
            <a:r>
              <a:rPr lang="sv-SE" sz="1800" dirty="0" smtClean="0"/>
              <a:t>The diagram/model can be seen as a ”class and association structure”</a:t>
            </a:r>
            <a:endParaRPr lang="sv-SE" sz="1800" dirty="0"/>
          </a:p>
        </p:txBody>
      </p:sp>
      <p:sp>
        <p:nvSpPr>
          <p:cNvPr id="5" name="Rectangle 4"/>
          <p:cNvSpPr/>
          <p:nvPr/>
        </p:nvSpPr>
        <p:spPr>
          <a:xfrm>
            <a:off x="1353953" y="3330123"/>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976524" y="336786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353953" y="3675643"/>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53953" y="3675643"/>
            <a:ext cx="2247090" cy="738664"/>
          </a:xfrm>
          <a:prstGeom prst="rect">
            <a:avLst/>
          </a:prstGeom>
          <a:noFill/>
        </p:spPr>
        <p:txBody>
          <a:bodyPr wrap="square" rtlCol="0">
            <a:spAutoFit/>
          </a:bodyPr>
          <a:lstStyle/>
          <a:p>
            <a:r>
              <a:rPr lang="sv-SE" sz="1400" dirty="0" smtClean="0"/>
              <a:t>studentNo</a:t>
            </a:r>
          </a:p>
          <a:p>
            <a:r>
              <a:rPr lang="sv-SE" sz="1400" dirty="0" smtClean="0"/>
              <a:t>name</a:t>
            </a:r>
          </a:p>
          <a:p>
            <a:r>
              <a:rPr lang="sv-SE" sz="1400" dirty="0"/>
              <a:t>m</a:t>
            </a:r>
            <a:r>
              <a:rPr lang="sv-SE" sz="1400" dirty="0" smtClean="0"/>
              <a:t>obileNo</a:t>
            </a:r>
            <a:endParaRPr lang="sv-SE" sz="1400" dirty="0"/>
          </a:p>
        </p:txBody>
      </p:sp>
      <p:sp>
        <p:nvSpPr>
          <p:cNvPr id="9" name="Rectangle 8"/>
          <p:cNvSpPr/>
          <p:nvPr/>
        </p:nvSpPr>
        <p:spPr>
          <a:xfrm>
            <a:off x="5407157" y="3317153"/>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29728" y="335489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07157" y="3662672"/>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07157" y="3662672"/>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sp>
        <p:nvSpPr>
          <p:cNvPr id="14" name="TextBox 13"/>
          <p:cNvSpPr txBox="1"/>
          <p:nvPr/>
        </p:nvSpPr>
        <p:spPr>
          <a:xfrm>
            <a:off x="3928553" y="3662671"/>
            <a:ext cx="1789889" cy="369332"/>
          </a:xfrm>
          <a:prstGeom prst="rect">
            <a:avLst/>
          </a:prstGeom>
          <a:noFill/>
        </p:spPr>
        <p:txBody>
          <a:bodyPr wrap="square" rtlCol="0">
            <a:spAutoFit/>
          </a:bodyPr>
          <a:lstStyle/>
          <a:p>
            <a:r>
              <a:rPr lang="sv-SE" dirty="0" smtClean="0"/>
              <a:t>registers for</a:t>
            </a:r>
            <a:endParaRPr lang="sv-SE" dirty="0"/>
          </a:p>
        </p:txBody>
      </p:sp>
      <p:cxnSp>
        <p:nvCxnSpPr>
          <p:cNvPr id="23" name="Straight Connector 22"/>
          <p:cNvCxnSpPr/>
          <p:nvPr/>
        </p:nvCxnSpPr>
        <p:spPr>
          <a:xfrm flipV="1">
            <a:off x="3601043" y="4032004"/>
            <a:ext cx="1806114" cy="12971"/>
          </a:xfrm>
          <a:prstGeom prst="line">
            <a:avLst/>
          </a:prstGeom>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994894162"/>
      </p:ext>
    </p:extLst>
  </p:cSld>
  <p:clrMapOvr>
    <a:masterClrMapping/>
  </p:clrMapOvr>
  <mc:AlternateContent xmlns:mc="http://schemas.openxmlformats.org/markup-compatibility/2006" xmlns:p14="http://schemas.microsoft.com/office/powerpoint/2010/main">
    <mc:Choice Requires="p14">
      <p:transition spd="slow" p14:dur="2000" advTm="38459"/>
    </mc:Choice>
    <mc:Fallback xmlns="">
      <p:transition spd="slow" advTm="3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374614"/>
            <a:ext cx="7564060" cy="596700"/>
          </a:xfrm>
        </p:spPr>
        <p:txBody>
          <a:bodyPr/>
          <a:lstStyle/>
          <a:p>
            <a:r>
              <a:rPr lang="sv-SE" dirty="0" smtClean="0"/>
              <a:t>Class and Association Structure </a:t>
            </a:r>
            <a:endParaRPr lang="sv-SE" dirty="0"/>
          </a:p>
        </p:txBody>
      </p:sp>
      <p:sp>
        <p:nvSpPr>
          <p:cNvPr id="5" name="Rectangle 4"/>
          <p:cNvSpPr/>
          <p:nvPr/>
        </p:nvSpPr>
        <p:spPr>
          <a:xfrm>
            <a:off x="1353953" y="2191984"/>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976524" y="222972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353953" y="2537504"/>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53953" y="2537504"/>
            <a:ext cx="2247090" cy="738664"/>
          </a:xfrm>
          <a:prstGeom prst="rect">
            <a:avLst/>
          </a:prstGeom>
          <a:noFill/>
        </p:spPr>
        <p:txBody>
          <a:bodyPr wrap="square" rtlCol="0">
            <a:spAutoFit/>
          </a:bodyPr>
          <a:lstStyle/>
          <a:p>
            <a:r>
              <a:rPr lang="sv-SE" sz="1400" dirty="0" smtClean="0"/>
              <a:t>studentNo</a:t>
            </a:r>
          </a:p>
          <a:p>
            <a:r>
              <a:rPr lang="sv-SE" sz="1400" dirty="0" smtClean="0"/>
              <a:t>name</a:t>
            </a:r>
          </a:p>
          <a:p>
            <a:r>
              <a:rPr lang="sv-SE" sz="1400" dirty="0"/>
              <a:t>m</a:t>
            </a:r>
            <a:r>
              <a:rPr lang="sv-SE" sz="1400" dirty="0" smtClean="0"/>
              <a:t>obileNo</a:t>
            </a:r>
            <a:endParaRPr lang="sv-SE" sz="1400" dirty="0"/>
          </a:p>
        </p:txBody>
      </p:sp>
      <p:sp>
        <p:nvSpPr>
          <p:cNvPr id="9" name="Rectangle 8"/>
          <p:cNvSpPr/>
          <p:nvPr/>
        </p:nvSpPr>
        <p:spPr>
          <a:xfrm>
            <a:off x="5407157" y="2179014"/>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29728" y="221675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07157" y="2524533"/>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07157" y="2524533"/>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cxnSp>
        <p:nvCxnSpPr>
          <p:cNvPr id="13" name="Straight Connector 12"/>
          <p:cNvCxnSpPr>
            <a:stCxn id="8" idx="3"/>
            <a:endCxn id="12" idx="1"/>
          </p:cNvCxnSpPr>
          <p:nvPr/>
        </p:nvCxnSpPr>
        <p:spPr>
          <a:xfrm flipV="1">
            <a:off x="3601043" y="2893865"/>
            <a:ext cx="1806114" cy="12971"/>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928553" y="2524532"/>
            <a:ext cx="1789889" cy="369332"/>
          </a:xfrm>
          <a:prstGeom prst="rect">
            <a:avLst/>
          </a:prstGeom>
          <a:noFill/>
        </p:spPr>
        <p:txBody>
          <a:bodyPr wrap="square" rtlCol="0">
            <a:spAutoFit/>
          </a:bodyPr>
          <a:lstStyle/>
          <a:p>
            <a:r>
              <a:rPr lang="sv-SE" dirty="0" smtClean="0"/>
              <a:t>registers for</a:t>
            </a:r>
            <a:endParaRPr lang="sv-SE" dirty="0"/>
          </a:p>
        </p:txBody>
      </p:sp>
      <p:sp>
        <p:nvSpPr>
          <p:cNvPr id="16" name="Rectangle 9"/>
          <p:cNvSpPr>
            <a:spLocks noChangeArrowheads="1"/>
          </p:cNvSpPr>
          <p:nvPr/>
        </p:nvSpPr>
        <p:spPr bwMode="auto">
          <a:xfrm>
            <a:off x="6049209" y="369567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a:t>
            </a:r>
            <a:r>
              <a:rPr lang="sv-SE" altLang="sv-SE" b="1" dirty="0" smtClean="0"/>
              <a:t>lass</a:t>
            </a:r>
            <a:endParaRPr lang="en-US" altLang="sv-SE" b="1" dirty="0"/>
          </a:p>
        </p:txBody>
      </p:sp>
      <p:sp>
        <p:nvSpPr>
          <p:cNvPr id="17" name="AutoShape 46"/>
          <p:cNvSpPr>
            <a:spLocks noChangeArrowheads="1"/>
          </p:cNvSpPr>
          <p:nvPr/>
        </p:nvSpPr>
        <p:spPr bwMode="auto">
          <a:xfrm rot="5400000">
            <a:off x="6441540" y="3361188"/>
            <a:ext cx="439608" cy="7920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AutoShape 46"/>
          <p:cNvSpPr>
            <a:spLocks noChangeArrowheads="1"/>
          </p:cNvSpPr>
          <p:nvPr/>
        </p:nvSpPr>
        <p:spPr bwMode="auto">
          <a:xfrm rot="5400000" flipV="1">
            <a:off x="4223943" y="3281547"/>
            <a:ext cx="701881" cy="69194"/>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 name="Rectangle 9"/>
          <p:cNvSpPr>
            <a:spLocks noChangeArrowheads="1"/>
          </p:cNvSpPr>
          <p:nvPr/>
        </p:nvSpPr>
        <p:spPr bwMode="auto">
          <a:xfrm>
            <a:off x="4028519" y="3695276"/>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a:t>
            </a:r>
            <a:endParaRPr lang="en-US" altLang="sv-SE" b="1" dirty="0"/>
          </a:p>
        </p:txBody>
      </p:sp>
      <p:sp>
        <p:nvSpPr>
          <p:cNvPr id="21" name="Rectangle 9"/>
          <p:cNvSpPr>
            <a:spLocks noChangeArrowheads="1"/>
          </p:cNvSpPr>
          <p:nvPr/>
        </p:nvSpPr>
        <p:spPr bwMode="auto">
          <a:xfrm>
            <a:off x="1999244" y="3702160"/>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a:t>
            </a:r>
            <a:r>
              <a:rPr lang="sv-SE" altLang="sv-SE" b="1" dirty="0" smtClean="0"/>
              <a:t>lass</a:t>
            </a:r>
            <a:endParaRPr lang="en-US" altLang="sv-SE" b="1" dirty="0"/>
          </a:p>
        </p:txBody>
      </p:sp>
      <p:sp>
        <p:nvSpPr>
          <p:cNvPr id="22" name="AutoShape 46"/>
          <p:cNvSpPr>
            <a:spLocks noChangeArrowheads="1"/>
          </p:cNvSpPr>
          <p:nvPr/>
        </p:nvSpPr>
        <p:spPr bwMode="auto">
          <a:xfrm rot="5400000">
            <a:off x="2466304" y="3466417"/>
            <a:ext cx="314697" cy="777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483177231"/>
      </p:ext>
    </p:extLst>
  </p:cSld>
  <p:clrMapOvr>
    <a:masterClrMapping/>
  </p:clrMapOvr>
  <mc:AlternateContent xmlns:mc="http://schemas.openxmlformats.org/markup-compatibility/2006" xmlns:p14="http://schemas.microsoft.com/office/powerpoint/2010/main">
    <mc:Choice Requires="p14">
      <p:transition spd="slow" p14:dur="2000" advTm="13976"/>
    </mc:Choice>
    <mc:Fallback xmlns="">
      <p:transition spd="slow" advTm="1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627534"/>
            <a:ext cx="7427872" cy="596700"/>
          </a:xfrm>
        </p:spPr>
        <p:txBody>
          <a:bodyPr/>
          <a:lstStyle/>
          <a:p>
            <a:r>
              <a:rPr lang="sv-SE" dirty="0" smtClean="0"/>
              <a:t>Class </a:t>
            </a:r>
            <a:r>
              <a:rPr lang="sv-SE" dirty="0"/>
              <a:t>and </a:t>
            </a:r>
            <a:r>
              <a:rPr lang="sv-SE" dirty="0" smtClean="0"/>
              <a:t>Association Structure </a:t>
            </a:r>
            <a:endParaRPr lang="sv-SE" dirty="0"/>
          </a:p>
        </p:txBody>
      </p:sp>
      <p:sp>
        <p:nvSpPr>
          <p:cNvPr id="4" name="Content Placeholder 2"/>
          <p:cNvSpPr>
            <a:spLocks noGrp="1"/>
          </p:cNvSpPr>
          <p:nvPr>
            <p:ph idx="1"/>
          </p:nvPr>
        </p:nvSpPr>
        <p:spPr>
          <a:xfrm>
            <a:off x="936206" y="1323533"/>
            <a:ext cx="7575496" cy="3240432"/>
          </a:xfrm>
        </p:spPr>
        <p:txBody>
          <a:bodyPr>
            <a:noAutofit/>
          </a:bodyPr>
          <a:lstStyle/>
          <a:p>
            <a:r>
              <a:rPr lang="sv-SE" sz="1800" dirty="0"/>
              <a:t>A class and association structure can </a:t>
            </a:r>
            <a:r>
              <a:rPr lang="sv-SE" sz="1800" dirty="0" smtClean="0"/>
              <a:t>be seen an </a:t>
            </a:r>
            <a:r>
              <a:rPr lang="sv-SE" sz="1800" b="1" dirty="0" smtClean="0"/>
              <a:t>information structure</a:t>
            </a:r>
            <a:r>
              <a:rPr lang="sv-SE" sz="1800" dirty="0" smtClean="0"/>
              <a:t>, constraining what objects and links are possible to create/instansiate </a:t>
            </a:r>
          </a:p>
          <a:p>
            <a:pPr marL="0" indent="0">
              <a:buNone/>
            </a:pPr>
            <a:endParaRPr lang="sv-SE" sz="1800" dirty="0"/>
          </a:p>
        </p:txBody>
      </p:sp>
      <p:sp>
        <p:nvSpPr>
          <p:cNvPr id="5" name="Rectangle 4"/>
          <p:cNvSpPr/>
          <p:nvPr/>
        </p:nvSpPr>
        <p:spPr>
          <a:xfrm>
            <a:off x="1404843" y="2834007"/>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2027414" y="2871750"/>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179527"/>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179527"/>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9" name="Rectangle 8"/>
          <p:cNvSpPr/>
          <p:nvPr/>
        </p:nvSpPr>
        <p:spPr>
          <a:xfrm>
            <a:off x="5507515" y="2889164"/>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80618" y="2858779"/>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166556"/>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166556"/>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cxnSp>
        <p:nvCxnSpPr>
          <p:cNvPr id="13" name="Straight Connector 12"/>
          <p:cNvCxnSpPr>
            <a:stCxn id="8" idx="3"/>
            <a:endCxn id="12" idx="1"/>
          </p:cNvCxnSpPr>
          <p:nvPr/>
        </p:nvCxnSpPr>
        <p:spPr>
          <a:xfrm flipV="1">
            <a:off x="3651933" y="3535888"/>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166555"/>
            <a:ext cx="1789889" cy="369332"/>
          </a:xfrm>
          <a:prstGeom prst="rect">
            <a:avLst/>
          </a:prstGeom>
          <a:noFill/>
        </p:spPr>
        <p:txBody>
          <a:bodyPr wrap="square" rtlCol="0">
            <a:spAutoFit/>
          </a:bodyPr>
          <a:lstStyle/>
          <a:p>
            <a:r>
              <a:rPr lang="sv-SE" dirty="0" smtClean="0"/>
              <a:t>registers for</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35022821"/>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43363" y="469727"/>
            <a:ext cx="8001804" cy="596700"/>
          </a:xfrm>
        </p:spPr>
        <p:txBody>
          <a:bodyPr/>
          <a:lstStyle/>
          <a:p>
            <a:r>
              <a:rPr lang="sv-SE" dirty="0" smtClean="0"/>
              <a:t>Creating Object and Link structures</a:t>
            </a:r>
            <a:endParaRPr lang="sv-SE"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480" y="1567742"/>
            <a:ext cx="5106862" cy="9330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Down Arrow 2"/>
          <p:cNvSpPr/>
          <p:nvPr/>
        </p:nvSpPr>
        <p:spPr>
          <a:xfrm>
            <a:off x="3195917" y="2500799"/>
            <a:ext cx="792345" cy="4572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16" name="Right Brace 15"/>
          <p:cNvSpPr/>
          <p:nvPr/>
        </p:nvSpPr>
        <p:spPr>
          <a:xfrm>
            <a:off x="6507804" y="1567742"/>
            <a:ext cx="369651" cy="9330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Right Brace 19"/>
          <p:cNvSpPr/>
          <p:nvPr/>
        </p:nvSpPr>
        <p:spPr>
          <a:xfrm>
            <a:off x="6507804" y="2848550"/>
            <a:ext cx="369651" cy="19180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7" name="TextBox 16"/>
          <p:cNvSpPr txBox="1"/>
          <p:nvPr/>
        </p:nvSpPr>
        <p:spPr>
          <a:xfrm>
            <a:off x="7149829" y="1634247"/>
            <a:ext cx="1994171" cy="923330"/>
          </a:xfrm>
          <a:prstGeom prst="rect">
            <a:avLst/>
          </a:prstGeom>
          <a:noFill/>
        </p:spPr>
        <p:txBody>
          <a:bodyPr wrap="square" rtlCol="0">
            <a:spAutoFit/>
          </a:bodyPr>
          <a:lstStyle/>
          <a:p>
            <a:r>
              <a:rPr lang="sv-SE" dirty="0" smtClean="0"/>
              <a:t>Class and association structures</a:t>
            </a:r>
            <a:endParaRPr lang="sv-SE" dirty="0"/>
          </a:p>
        </p:txBody>
      </p:sp>
      <p:sp>
        <p:nvSpPr>
          <p:cNvPr id="22" name="TextBox 21"/>
          <p:cNvSpPr txBox="1"/>
          <p:nvPr/>
        </p:nvSpPr>
        <p:spPr>
          <a:xfrm>
            <a:off x="7149828" y="3484385"/>
            <a:ext cx="1994171" cy="646331"/>
          </a:xfrm>
          <a:prstGeom prst="rect">
            <a:avLst/>
          </a:prstGeom>
          <a:noFill/>
        </p:spPr>
        <p:txBody>
          <a:bodyPr wrap="square" rtlCol="0">
            <a:spAutoFit/>
          </a:bodyPr>
          <a:lstStyle/>
          <a:p>
            <a:r>
              <a:rPr lang="sv-SE" dirty="0" smtClean="0"/>
              <a:t>Object and link structures</a:t>
            </a:r>
            <a:endParaRPr lang="sv-SE" dirty="0"/>
          </a:p>
        </p:txBody>
      </p:sp>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44" y="3002115"/>
            <a:ext cx="4988934" cy="19723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15173768"/>
      </p:ext>
    </p:extLst>
  </p:cSld>
  <p:clrMapOvr>
    <a:masterClrMapping/>
  </p:clrMapOvr>
  <mc:AlternateContent xmlns:mc="http://schemas.openxmlformats.org/markup-compatibility/2006" xmlns:p14="http://schemas.microsoft.com/office/powerpoint/2010/main">
    <mc:Choice Requires="p14">
      <p:transition spd="slow" p14:dur="2000" advTm="74257"/>
    </mc:Choice>
    <mc:Fallback xmlns="">
      <p:transition spd="slow" advTm="7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Object and Link structures</a:t>
            </a:r>
            <a:endParaRPr lang="sv-SE" dirty="0"/>
          </a:p>
        </p:txBody>
      </p:sp>
      <p:sp>
        <p:nvSpPr>
          <p:cNvPr id="4" name="Content Placeholder 2"/>
          <p:cNvSpPr>
            <a:spLocks noGrp="1"/>
          </p:cNvSpPr>
          <p:nvPr>
            <p:ph idx="1"/>
          </p:nvPr>
        </p:nvSpPr>
        <p:spPr>
          <a:xfrm>
            <a:off x="936206" y="1323533"/>
            <a:ext cx="7283665" cy="3240432"/>
          </a:xfrm>
        </p:spPr>
        <p:txBody>
          <a:bodyPr>
            <a:noAutofit/>
          </a:bodyPr>
          <a:lstStyle/>
          <a:p>
            <a:r>
              <a:rPr lang="sv-SE" sz="1800" dirty="0" smtClean="0"/>
              <a:t>Object and link structures (compare SBVR’s individual facts) </a:t>
            </a:r>
            <a:r>
              <a:rPr lang="sv-SE" sz="1800" dirty="0"/>
              <a:t>are </a:t>
            </a:r>
            <a:r>
              <a:rPr lang="sv-SE" sz="1800" dirty="0" smtClean="0"/>
              <a:t>usually not modelled, but could be:</a:t>
            </a:r>
          </a:p>
          <a:p>
            <a:endParaRPr lang="sv-SE" sz="1800" dirty="0"/>
          </a:p>
        </p:txBody>
      </p:sp>
      <p:sp>
        <p:nvSpPr>
          <p:cNvPr id="5" name="Rectangle 4"/>
          <p:cNvSpPr/>
          <p:nvPr/>
        </p:nvSpPr>
        <p:spPr>
          <a:xfrm>
            <a:off x="1404843" y="2736729"/>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517515" y="2774472"/>
            <a:ext cx="244570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 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082249"/>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082249"/>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9" name="Rectangle 8"/>
          <p:cNvSpPr/>
          <p:nvPr/>
        </p:nvSpPr>
        <p:spPr>
          <a:xfrm>
            <a:off x="5458047" y="2723759"/>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5611272" y="2743695"/>
            <a:ext cx="2251925"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 SUPCOM:Course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06927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069278"/>
            <a:ext cx="2247090" cy="738664"/>
          </a:xfrm>
          <a:prstGeom prst="rect">
            <a:avLst/>
          </a:prstGeom>
          <a:noFill/>
        </p:spPr>
        <p:txBody>
          <a:bodyPr wrap="square" rtlCol="0">
            <a:spAutoFit/>
          </a:bodyPr>
          <a:lstStyle/>
          <a:p>
            <a:r>
              <a:rPr lang="sv-SE" sz="1400" dirty="0" smtClean="0"/>
              <a:t>CourseNo=14</a:t>
            </a:r>
          </a:p>
          <a:p>
            <a:r>
              <a:rPr lang="sv-SE" sz="1400" dirty="0" smtClean="0"/>
              <a:t>CourseName=SUPCOM</a:t>
            </a:r>
          </a:p>
          <a:p>
            <a:endParaRPr lang="sv-SE" sz="1400" dirty="0"/>
          </a:p>
        </p:txBody>
      </p:sp>
      <p:cxnSp>
        <p:nvCxnSpPr>
          <p:cNvPr id="13" name="Straight Connector 12"/>
          <p:cNvCxnSpPr>
            <a:stCxn id="8" idx="3"/>
            <a:endCxn id="12" idx="1"/>
          </p:cNvCxnSpPr>
          <p:nvPr/>
        </p:nvCxnSpPr>
        <p:spPr>
          <a:xfrm flipV="1">
            <a:off x="3651933" y="3438610"/>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069277"/>
            <a:ext cx="1789889" cy="369332"/>
          </a:xfrm>
          <a:prstGeom prst="rect">
            <a:avLst/>
          </a:prstGeom>
          <a:noFill/>
        </p:spPr>
        <p:txBody>
          <a:bodyPr wrap="square" rtlCol="0">
            <a:spAutoFit/>
          </a:bodyPr>
          <a:lstStyle/>
          <a:p>
            <a:r>
              <a:rPr lang="sv-SE" dirty="0" smtClean="0"/>
              <a:t>registers for</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44789007"/>
      </p:ext>
    </p:extLst>
  </p:cSld>
  <p:clrMapOvr>
    <a:masterClrMapping/>
  </p:clrMapOvr>
  <mc:AlternateContent xmlns:mc="http://schemas.openxmlformats.org/markup-compatibility/2006" xmlns:p14="http://schemas.microsoft.com/office/powerpoint/2010/main">
    <mc:Choice Requires="p14">
      <p:transition spd="slow" p14:dur="2000" advTm="20199"/>
    </mc:Choice>
    <mc:Fallback xmlns="">
      <p:transition spd="slow" advTm="2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4</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95675"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9613"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741069" y="4087416"/>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440"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441"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442"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443"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444"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445"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446"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447"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448"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22119" y="10870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30467" y="16096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308050749"/>
      </p:ext>
    </p:extLst>
  </p:cSld>
  <p:clrMapOvr>
    <a:masterClrMapping/>
  </p:clrMapOvr>
  <mc:AlternateContent xmlns:mc="http://schemas.openxmlformats.org/markup-compatibility/2006" xmlns:p14="http://schemas.microsoft.com/office/powerpoint/2010/main">
    <mc:Choice Requires="p14">
      <p:transition spd="slow" p14:dur="2000" advTm="19681"/>
    </mc:Choice>
    <mc:Fallback xmlns="">
      <p:transition spd="slow" advTm="1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Object and Link structures</a:t>
            </a:r>
            <a:endParaRPr lang="sv-SE" dirty="0"/>
          </a:p>
        </p:txBody>
      </p:sp>
      <p:sp>
        <p:nvSpPr>
          <p:cNvPr id="4" name="Content Placeholder 2"/>
          <p:cNvSpPr>
            <a:spLocks noGrp="1"/>
          </p:cNvSpPr>
          <p:nvPr>
            <p:ph idx="1"/>
          </p:nvPr>
        </p:nvSpPr>
        <p:spPr>
          <a:xfrm>
            <a:off x="936206" y="1323533"/>
            <a:ext cx="7283665" cy="3240432"/>
          </a:xfrm>
        </p:spPr>
        <p:txBody>
          <a:bodyPr>
            <a:noAutofit/>
          </a:bodyPr>
          <a:lstStyle/>
          <a:p>
            <a:r>
              <a:rPr lang="sv-SE" sz="1800" dirty="0" smtClean="0"/>
              <a:t>Object and link structures (compare SBVR’s individual facts) </a:t>
            </a:r>
            <a:r>
              <a:rPr lang="sv-SE" sz="1800" dirty="0"/>
              <a:t>are </a:t>
            </a:r>
            <a:r>
              <a:rPr lang="sv-SE" sz="1800" dirty="0" smtClean="0"/>
              <a:t>usually not modelled, but could be:</a:t>
            </a:r>
          </a:p>
          <a:p>
            <a:endParaRPr lang="sv-SE" sz="1800" dirty="0"/>
          </a:p>
        </p:txBody>
      </p:sp>
      <p:sp>
        <p:nvSpPr>
          <p:cNvPr id="5" name="Rectangle 4"/>
          <p:cNvSpPr/>
          <p:nvPr/>
        </p:nvSpPr>
        <p:spPr>
          <a:xfrm>
            <a:off x="1404843" y="2736729"/>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517515" y="2774472"/>
            <a:ext cx="244570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 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082249"/>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082249"/>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9" name="Rectangle 8"/>
          <p:cNvSpPr/>
          <p:nvPr/>
        </p:nvSpPr>
        <p:spPr>
          <a:xfrm>
            <a:off x="5458047" y="2723759"/>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5611272" y="2743695"/>
            <a:ext cx="2251925"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 SUPCOM:Course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06927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069278"/>
            <a:ext cx="2247090" cy="738664"/>
          </a:xfrm>
          <a:prstGeom prst="rect">
            <a:avLst/>
          </a:prstGeom>
          <a:noFill/>
        </p:spPr>
        <p:txBody>
          <a:bodyPr wrap="square" rtlCol="0">
            <a:spAutoFit/>
          </a:bodyPr>
          <a:lstStyle/>
          <a:p>
            <a:r>
              <a:rPr lang="sv-SE" sz="1400" dirty="0" smtClean="0"/>
              <a:t>CourseNo=14</a:t>
            </a:r>
          </a:p>
          <a:p>
            <a:r>
              <a:rPr lang="sv-SE" sz="1400" dirty="0" smtClean="0"/>
              <a:t>CourseName=SUPCOM</a:t>
            </a:r>
          </a:p>
          <a:p>
            <a:endParaRPr lang="sv-SE" sz="1400" dirty="0"/>
          </a:p>
        </p:txBody>
      </p:sp>
      <p:cxnSp>
        <p:nvCxnSpPr>
          <p:cNvPr id="13" name="Straight Connector 12"/>
          <p:cNvCxnSpPr>
            <a:stCxn id="8" idx="3"/>
            <a:endCxn id="12" idx="1"/>
          </p:cNvCxnSpPr>
          <p:nvPr/>
        </p:nvCxnSpPr>
        <p:spPr>
          <a:xfrm flipV="1">
            <a:off x="3651933" y="3438610"/>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069277"/>
            <a:ext cx="1789889" cy="369332"/>
          </a:xfrm>
          <a:prstGeom prst="rect">
            <a:avLst/>
          </a:prstGeom>
          <a:noFill/>
        </p:spPr>
        <p:txBody>
          <a:bodyPr wrap="square" rtlCol="0">
            <a:spAutoFit/>
          </a:bodyPr>
          <a:lstStyle/>
          <a:p>
            <a:r>
              <a:rPr lang="sv-SE" dirty="0" smtClean="0"/>
              <a:t>registers for</a:t>
            </a:r>
            <a:endParaRPr lang="sv-SE" dirty="0"/>
          </a:p>
        </p:txBody>
      </p:sp>
      <p:sp>
        <p:nvSpPr>
          <p:cNvPr id="26" name="Rectangle 9"/>
          <p:cNvSpPr>
            <a:spLocks noChangeArrowheads="1"/>
          </p:cNvSpPr>
          <p:nvPr/>
        </p:nvSpPr>
        <p:spPr bwMode="auto">
          <a:xfrm>
            <a:off x="6049209" y="4405796"/>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Object</a:t>
            </a:r>
            <a:endParaRPr lang="en-US" altLang="sv-SE" b="1" dirty="0"/>
          </a:p>
        </p:txBody>
      </p:sp>
      <p:sp>
        <p:nvSpPr>
          <p:cNvPr id="27" name="AutoShape 46"/>
          <p:cNvSpPr>
            <a:spLocks noChangeArrowheads="1"/>
          </p:cNvSpPr>
          <p:nvPr/>
        </p:nvSpPr>
        <p:spPr bwMode="auto">
          <a:xfrm rot="5400000">
            <a:off x="6375141" y="3993772"/>
            <a:ext cx="583541" cy="90345"/>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 name="AutoShape 46"/>
          <p:cNvSpPr>
            <a:spLocks noChangeArrowheads="1"/>
          </p:cNvSpPr>
          <p:nvPr/>
        </p:nvSpPr>
        <p:spPr bwMode="auto">
          <a:xfrm rot="5400000" flipV="1">
            <a:off x="4318195" y="3916837"/>
            <a:ext cx="794860" cy="6295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 name="Rectangle 9"/>
          <p:cNvSpPr>
            <a:spLocks noChangeArrowheads="1"/>
          </p:cNvSpPr>
          <p:nvPr/>
        </p:nvSpPr>
        <p:spPr bwMode="auto">
          <a:xfrm>
            <a:off x="4028519" y="4405394"/>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Link</a:t>
            </a:r>
            <a:endParaRPr lang="en-US" altLang="sv-SE" b="1" dirty="0"/>
          </a:p>
        </p:txBody>
      </p:sp>
      <p:sp>
        <p:nvSpPr>
          <p:cNvPr id="30" name="Rectangle 9"/>
          <p:cNvSpPr>
            <a:spLocks noChangeArrowheads="1"/>
          </p:cNvSpPr>
          <p:nvPr/>
        </p:nvSpPr>
        <p:spPr bwMode="auto">
          <a:xfrm>
            <a:off x="1999244" y="441227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O</a:t>
            </a:r>
            <a:r>
              <a:rPr lang="sv-SE" altLang="sv-SE" b="1" dirty="0" smtClean="0"/>
              <a:t>bject</a:t>
            </a:r>
            <a:endParaRPr lang="en-US" altLang="sv-SE" b="1" dirty="0"/>
          </a:p>
        </p:txBody>
      </p:sp>
      <p:sp>
        <p:nvSpPr>
          <p:cNvPr id="31" name="AutoShape 46"/>
          <p:cNvSpPr>
            <a:spLocks noChangeArrowheads="1"/>
          </p:cNvSpPr>
          <p:nvPr/>
        </p:nvSpPr>
        <p:spPr bwMode="auto">
          <a:xfrm rot="5400000">
            <a:off x="2393926" y="4111049"/>
            <a:ext cx="452561" cy="7088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03193971"/>
      </p:ext>
    </p:extLst>
  </p:cSld>
  <p:clrMapOvr>
    <a:masterClrMapping/>
  </p:clrMapOvr>
  <mc:AlternateContent xmlns:mc="http://schemas.openxmlformats.org/markup-compatibility/2006" xmlns:p14="http://schemas.microsoft.com/office/powerpoint/2010/main">
    <mc:Choice Requires="p14">
      <p:transition spd="slow" p14:dur="2000" advTm="10803"/>
    </mc:Choice>
    <mc:Fallback xmlns="">
      <p:transition spd="slow" advTm="1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41</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Classification and Generalization</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31294184"/>
      </p:ext>
    </p:extLst>
  </p:cSld>
  <p:clrMapOvr>
    <a:masterClrMapping/>
  </p:clrMapOvr>
  <mc:AlternateContent xmlns:mc="http://schemas.openxmlformats.org/markup-compatibility/2006" xmlns:p14="http://schemas.microsoft.com/office/powerpoint/2010/main">
    <mc:Choice Requires="p14">
      <p:transition spd="slow" p14:dur="2000" advTm="8016"/>
    </mc:Choice>
    <mc:Fallback xmlns="">
      <p:transition spd="slow" advTm="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3" name="Oval 62"/>
          <p:cNvSpPr/>
          <p:nvPr/>
        </p:nvSpPr>
        <p:spPr>
          <a:xfrm>
            <a:off x="4147883" y="2193158"/>
            <a:ext cx="2997655" cy="2110902"/>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Back to the Real </a:t>
            </a:r>
            <a:r>
              <a:rPr lang="sv-SE" dirty="0"/>
              <a:t>W</a:t>
            </a:r>
            <a:r>
              <a:rPr lang="sv-SE" dirty="0" smtClean="0"/>
              <a:t>orld: Classification</a:t>
            </a:r>
            <a:endParaRPr lang="sv-SE" dirty="0"/>
          </a:p>
        </p:txBody>
      </p:sp>
      <p:grpSp>
        <p:nvGrpSpPr>
          <p:cNvPr id="3" name="Group 36"/>
          <p:cNvGrpSpPr>
            <a:grpSpLocks/>
          </p:cNvGrpSpPr>
          <p:nvPr/>
        </p:nvGrpSpPr>
        <p:grpSpPr bwMode="auto">
          <a:xfrm>
            <a:off x="6217146" y="2912685"/>
            <a:ext cx="455540" cy="395477"/>
            <a:chOff x="1459" y="1674"/>
            <a:chExt cx="210" cy="549"/>
          </a:xfrm>
        </p:grpSpPr>
        <p:grpSp>
          <p:nvGrpSpPr>
            <p:cNvPr id="4" name="Group 37"/>
            <p:cNvGrpSpPr>
              <a:grpSpLocks/>
            </p:cNvGrpSpPr>
            <p:nvPr/>
          </p:nvGrpSpPr>
          <p:grpSpPr bwMode="auto">
            <a:xfrm>
              <a:off x="1489" y="1674"/>
              <a:ext cx="115" cy="95"/>
              <a:chOff x="1489" y="1674"/>
              <a:chExt cx="115" cy="95"/>
            </a:xfrm>
          </p:grpSpPr>
          <p:sp>
            <p:nvSpPr>
              <p:cNvPr id="12"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13"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4"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 name="Group 43"/>
            <p:cNvGrpSpPr>
              <a:grpSpLocks/>
            </p:cNvGrpSpPr>
            <p:nvPr/>
          </p:nvGrpSpPr>
          <p:grpSpPr bwMode="auto">
            <a:xfrm>
              <a:off x="1459" y="1706"/>
              <a:ext cx="210" cy="517"/>
              <a:chOff x="1459" y="1706"/>
              <a:chExt cx="210" cy="517"/>
            </a:xfrm>
          </p:grpSpPr>
          <p:sp>
            <p:nvSpPr>
              <p:cNvPr id="6"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7"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8"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9"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0"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1"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17" name="Text Box 50"/>
          <p:cNvSpPr txBox="1">
            <a:spLocks noChangeArrowheads="1"/>
          </p:cNvSpPr>
          <p:nvPr/>
        </p:nvSpPr>
        <p:spPr bwMode="auto">
          <a:xfrm>
            <a:off x="5988393" y="3248609"/>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Elsa Falk</a:t>
            </a:r>
            <a:endParaRPr lang="sv-SE" altLang="sv-SE" i="0" dirty="0"/>
          </a:p>
        </p:txBody>
      </p:sp>
      <p:grpSp>
        <p:nvGrpSpPr>
          <p:cNvPr id="18" name="Group 36"/>
          <p:cNvGrpSpPr>
            <a:grpSpLocks/>
          </p:cNvGrpSpPr>
          <p:nvPr/>
        </p:nvGrpSpPr>
        <p:grpSpPr bwMode="auto">
          <a:xfrm>
            <a:off x="7631859" y="2912878"/>
            <a:ext cx="455540" cy="395477"/>
            <a:chOff x="1459" y="1674"/>
            <a:chExt cx="210" cy="549"/>
          </a:xfrm>
        </p:grpSpPr>
        <p:grpSp>
          <p:nvGrpSpPr>
            <p:cNvPr id="19" name="Group 37"/>
            <p:cNvGrpSpPr>
              <a:grpSpLocks/>
            </p:cNvGrpSpPr>
            <p:nvPr/>
          </p:nvGrpSpPr>
          <p:grpSpPr bwMode="auto">
            <a:xfrm>
              <a:off x="1489" y="1674"/>
              <a:ext cx="115" cy="95"/>
              <a:chOff x="1489" y="1674"/>
              <a:chExt cx="115" cy="95"/>
            </a:xfrm>
          </p:grpSpPr>
          <p:sp>
            <p:nvSpPr>
              <p:cNvPr id="27"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8"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9"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30"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31"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0" name="Group 43"/>
            <p:cNvGrpSpPr>
              <a:grpSpLocks/>
            </p:cNvGrpSpPr>
            <p:nvPr/>
          </p:nvGrpSpPr>
          <p:grpSpPr bwMode="auto">
            <a:xfrm>
              <a:off x="1459" y="1706"/>
              <a:ext cx="210" cy="517"/>
              <a:chOff x="1459" y="1706"/>
              <a:chExt cx="210" cy="517"/>
            </a:xfrm>
          </p:grpSpPr>
          <p:sp>
            <p:nvSpPr>
              <p:cNvPr id="21"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4"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5"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32" name="Text Box 50"/>
          <p:cNvSpPr txBox="1">
            <a:spLocks noChangeArrowheads="1"/>
          </p:cNvSpPr>
          <p:nvPr/>
        </p:nvSpPr>
        <p:spPr bwMode="auto">
          <a:xfrm>
            <a:off x="7403106" y="3248802"/>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Gunnar Trana</a:t>
            </a:r>
            <a:endParaRPr lang="sv-SE" altLang="sv-SE" i="0" dirty="0"/>
          </a:p>
        </p:txBody>
      </p:sp>
      <p:grpSp>
        <p:nvGrpSpPr>
          <p:cNvPr id="48" name="Group 36"/>
          <p:cNvGrpSpPr>
            <a:grpSpLocks/>
          </p:cNvGrpSpPr>
          <p:nvPr/>
        </p:nvGrpSpPr>
        <p:grpSpPr bwMode="auto">
          <a:xfrm>
            <a:off x="4628167" y="2945101"/>
            <a:ext cx="455540" cy="395477"/>
            <a:chOff x="1459" y="1674"/>
            <a:chExt cx="210" cy="549"/>
          </a:xfrm>
        </p:grpSpPr>
        <p:grpSp>
          <p:nvGrpSpPr>
            <p:cNvPr id="49" name="Group 37"/>
            <p:cNvGrpSpPr>
              <a:grpSpLocks/>
            </p:cNvGrpSpPr>
            <p:nvPr/>
          </p:nvGrpSpPr>
          <p:grpSpPr bwMode="auto">
            <a:xfrm>
              <a:off x="1489" y="1674"/>
              <a:ext cx="115" cy="95"/>
              <a:chOff x="1489" y="1674"/>
              <a:chExt cx="115" cy="95"/>
            </a:xfrm>
          </p:grpSpPr>
          <p:sp>
            <p:nvSpPr>
              <p:cNvPr id="57"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58"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9"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0"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1"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0" name="Group 43"/>
            <p:cNvGrpSpPr>
              <a:grpSpLocks/>
            </p:cNvGrpSpPr>
            <p:nvPr/>
          </p:nvGrpSpPr>
          <p:grpSpPr bwMode="auto">
            <a:xfrm>
              <a:off x="1459" y="1706"/>
              <a:ext cx="210" cy="517"/>
              <a:chOff x="1459" y="1706"/>
              <a:chExt cx="210" cy="517"/>
            </a:xfrm>
          </p:grpSpPr>
          <p:sp>
            <p:nvSpPr>
              <p:cNvPr id="51"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2"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3"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4"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55"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6"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62" name="Text Box 50"/>
          <p:cNvSpPr txBox="1">
            <a:spLocks noChangeArrowheads="1"/>
          </p:cNvSpPr>
          <p:nvPr/>
        </p:nvSpPr>
        <p:spPr bwMode="auto">
          <a:xfrm>
            <a:off x="4399414" y="3281025"/>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Anna Svan</a:t>
            </a:r>
            <a:endParaRPr lang="sv-SE" altLang="sv-SE" i="0" dirty="0"/>
          </a:p>
        </p:txBody>
      </p:sp>
      <p:sp>
        <p:nvSpPr>
          <p:cNvPr id="64" name="Oval 63"/>
          <p:cNvSpPr/>
          <p:nvPr/>
        </p:nvSpPr>
        <p:spPr>
          <a:xfrm>
            <a:off x="5701443" y="2207328"/>
            <a:ext cx="2997655" cy="2110902"/>
          </a:xfrm>
          <a:prstGeom prst="ellipse">
            <a:avLst/>
          </a:prstGeom>
          <a:solidFill>
            <a:schemeClr val="lt1">
              <a:alpha val="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67" name="TextBox 66"/>
          <p:cNvSpPr txBox="1"/>
          <p:nvPr/>
        </p:nvSpPr>
        <p:spPr>
          <a:xfrm>
            <a:off x="6800592" y="1758376"/>
            <a:ext cx="2011190" cy="369332"/>
          </a:xfrm>
          <a:prstGeom prst="rect">
            <a:avLst/>
          </a:prstGeom>
          <a:noFill/>
        </p:spPr>
        <p:txBody>
          <a:bodyPr wrap="square" rtlCol="0">
            <a:spAutoFit/>
          </a:bodyPr>
          <a:lstStyle/>
          <a:p>
            <a:r>
              <a:rPr lang="sv-SE" dirty="0" smtClean="0"/>
              <a:t>Student (Class)</a:t>
            </a:r>
            <a:endParaRPr lang="sv-SE" dirty="0"/>
          </a:p>
        </p:txBody>
      </p:sp>
      <p:sp>
        <p:nvSpPr>
          <p:cNvPr id="69" name="TextBox 68"/>
          <p:cNvSpPr txBox="1"/>
          <p:nvPr/>
        </p:nvSpPr>
        <p:spPr>
          <a:xfrm>
            <a:off x="4741840" y="1747806"/>
            <a:ext cx="1583923" cy="369332"/>
          </a:xfrm>
          <a:prstGeom prst="rect">
            <a:avLst/>
          </a:prstGeom>
          <a:noFill/>
        </p:spPr>
        <p:txBody>
          <a:bodyPr wrap="square" rtlCol="0">
            <a:spAutoFit/>
          </a:bodyPr>
          <a:lstStyle/>
          <a:p>
            <a:r>
              <a:rPr lang="sv-SE" dirty="0" smtClean="0"/>
              <a:t>Woman (Class)</a:t>
            </a:r>
            <a:endParaRPr lang="sv-SE" dirty="0"/>
          </a:p>
        </p:txBody>
      </p:sp>
      <p:sp>
        <p:nvSpPr>
          <p:cNvPr id="70" name="Content Placeholder 2"/>
          <p:cNvSpPr>
            <a:spLocks noGrp="1"/>
          </p:cNvSpPr>
          <p:nvPr>
            <p:ph idx="1"/>
          </p:nvPr>
        </p:nvSpPr>
        <p:spPr>
          <a:xfrm>
            <a:off x="823080" y="1303506"/>
            <a:ext cx="3318977" cy="3745149"/>
          </a:xfrm>
        </p:spPr>
        <p:txBody>
          <a:bodyPr>
            <a:normAutofit fontScale="70000" lnSpcReduction="20000"/>
          </a:bodyPr>
          <a:lstStyle/>
          <a:p>
            <a:r>
              <a:rPr lang="sv-SE" sz="2300" b="1" dirty="0" smtClean="0"/>
              <a:t>Classification</a:t>
            </a:r>
            <a:r>
              <a:rPr lang="sv-SE" sz="2300" dirty="0" smtClean="0"/>
              <a:t> is grouping of instances. </a:t>
            </a:r>
          </a:p>
          <a:p>
            <a:r>
              <a:rPr lang="sv-SE" sz="2300" dirty="0" smtClean="0"/>
              <a:t>It means (in practice) that attributes that differs between the instances are disregared (for example, gender, hair colour) and </a:t>
            </a:r>
            <a:r>
              <a:rPr lang="en-US" sz="2300" dirty="0"/>
              <a:t>and properties that are </a:t>
            </a:r>
            <a:r>
              <a:rPr lang="en-US" sz="2300" dirty="0" smtClean="0"/>
              <a:t>in common </a:t>
            </a:r>
            <a:r>
              <a:rPr lang="en-US" sz="2300" dirty="0"/>
              <a:t>are </a:t>
            </a:r>
            <a:r>
              <a:rPr lang="en-US" sz="2300" dirty="0" smtClean="0"/>
              <a:t>highlighted</a:t>
            </a:r>
            <a:endParaRPr lang="en-US" sz="2300" dirty="0"/>
          </a:p>
          <a:p>
            <a:endParaRPr lang="sv-SE" sz="2300" dirty="0" smtClean="0"/>
          </a:p>
          <a:p>
            <a:endParaRPr lang="sv-SE" dirty="0"/>
          </a:p>
        </p:txBody>
      </p: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50739040"/>
      </p:ext>
    </p:extLst>
  </p:cSld>
  <p:clrMapOvr>
    <a:masterClrMapping/>
  </p:clrMapOvr>
  <mc:AlternateContent xmlns:mc="http://schemas.openxmlformats.org/markup-compatibility/2006" xmlns:p14="http://schemas.microsoft.com/office/powerpoint/2010/main">
    <mc:Choice Requires="p14">
      <p:transition spd="slow" p14:dur="2000" advTm="30837"/>
    </mc:Choice>
    <mc:Fallback xmlns="">
      <p:transition spd="slow" advTm="3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Generalization</a:t>
            </a:r>
            <a:endParaRPr lang="sv-SE" dirty="0"/>
          </a:p>
        </p:txBody>
      </p:sp>
      <p:sp>
        <p:nvSpPr>
          <p:cNvPr id="65" name="Content Placeholder 2"/>
          <p:cNvSpPr>
            <a:spLocks noGrp="1"/>
          </p:cNvSpPr>
          <p:nvPr>
            <p:ph idx="1"/>
          </p:nvPr>
        </p:nvSpPr>
        <p:spPr>
          <a:xfrm>
            <a:off x="791999" y="1275534"/>
            <a:ext cx="3185772" cy="1595257"/>
          </a:xfrm>
        </p:spPr>
        <p:txBody>
          <a:bodyPr>
            <a:noAutofit/>
          </a:bodyPr>
          <a:lstStyle/>
          <a:p>
            <a:r>
              <a:rPr lang="sv-SE" altLang="sv-SE" sz="1600" dirty="0" smtClean="0"/>
              <a:t>Generalizering are grouping of classes, </a:t>
            </a:r>
            <a:r>
              <a:rPr lang="sv-SE" altLang="sv-SE" sz="1600" dirty="0"/>
              <a:t>where classes totally include </a:t>
            </a:r>
            <a:r>
              <a:rPr lang="sv-SE" altLang="sv-SE" sz="1600" dirty="0" smtClean="0"/>
              <a:t>others</a:t>
            </a:r>
          </a:p>
          <a:p>
            <a:r>
              <a:rPr lang="sv-SE" sz="1600" dirty="0" smtClean="0"/>
              <a:t>The opposite to generalization is specialization</a:t>
            </a:r>
            <a:endParaRPr lang="sv-SE" sz="1600"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771" y="1275534"/>
            <a:ext cx="4369981" cy="25013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4" name="TextBox 33"/>
          <p:cNvSpPr txBox="1"/>
          <p:nvPr/>
        </p:nvSpPr>
        <p:spPr>
          <a:xfrm>
            <a:off x="3651685" y="4192800"/>
            <a:ext cx="5258399" cy="646331"/>
          </a:xfrm>
          <a:prstGeom prst="rect">
            <a:avLst/>
          </a:prstGeom>
          <a:noFill/>
        </p:spPr>
        <p:txBody>
          <a:bodyPr wrap="square" rtlCol="0">
            <a:spAutoFit/>
          </a:bodyPr>
          <a:lstStyle/>
          <a:p>
            <a:pPr marL="285750" indent="-285750">
              <a:buFont typeface="Arial" panose="020B0604020202020204" pitchFamily="34" charset="0"/>
              <a:buChar char="•"/>
            </a:pPr>
            <a:r>
              <a:rPr lang="sv-SE" dirty="0" smtClean="0"/>
              <a:t>Person is a generalization of Woman and Student</a:t>
            </a:r>
          </a:p>
          <a:p>
            <a:pPr marL="285750" indent="-285750">
              <a:buFont typeface="Arial" panose="020B0604020202020204" pitchFamily="34" charset="0"/>
              <a:buChar char="•"/>
            </a:pPr>
            <a:r>
              <a:rPr lang="sv-SE" dirty="0" smtClean="0"/>
              <a:t>Woman and Student are specializations of Person </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67303355"/>
      </p:ext>
    </p:extLst>
  </p:cSld>
  <p:clrMapOvr>
    <a:masterClrMapping/>
  </p:clrMapOvr>
  <mc:AlternateContent xmlns:mc="http://schemas.openxmlformats.org/markup-compatibility/2006" xmlns:p14="http://schemas.microsoft.com/office/powerpoint/2010/main">
    <mc:Choice Requires="p14">
      <p:transition spd="slow" p14:dur="2000" advTm="67211"/>
    </mc:Choice>
    <mc:Fallback xmlns="">
      <p:transition spd="slow" advTm="6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Generalization Test</a:t>
            </a:r>
            <a:endParaRPr lang="sv-SE" dirty="0"/>
          </a:p>
        </p:txBody>
      </p:sp>
      <p:sp>
        <p:nvSpPr>
          <p:cNvPr id="65" name="Content Placeholder 2"/>
          <p:cNvSpPr>
            <a:spLocks noGrp="1"/>
          </p:cNvSpPr>
          <p:nvPr>
            <p:ph idx="1"/>
          </p:nvPr>
        </p:nvSpPr>
        <p:spPr>
          <a:xfrm>
            <a:off x="791999" y="1345745"/>
            <a:ext cx="3898157" cy="3682766"/>
          </a:xfrm>
        </p:spPr>
        <p:txBody>
          <a:bodyPr>
            <a:normAutofit fontScale="70000" lnSpcReduction="20000"/>
          </a:bodyPr>
          <a:lstStyle/>
          <a:p>
            <a:r>
              <a:rPr lang="sv-SE" altLang="sv-SE" dirty="0" smtClean="0"/>
              <a:t>To test if a relationship between two classes is a generalizering/ specialization relationship: </a:t>
            </a:r>
            <a:r>
              <a:rPr lang="sv-SE" altLang="sv-SE" dirty="0"/>
              <a:t>A</a:t>
            </a:r>
            <a:r>
              <a:rPr lang="sv-SE" altLang="sv-SE" dirty="0" smtClean="0"/>
              <a:t>sk if all instances in a specialized  (sub) class are included in the generalized (super) class – if ”yes” it is a generalizering/ specialization </a:t>
            </a:r>
            <a:r>
              <a:rPr lang="sv-SE" altLang="sv-SE" dirty="0"/>
              <a:t>relationship </a:t>
            </a:r>
            <a:endParaRPr lang="sv-SE"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156" y="1275534"/>
            <a:ext cx="4369981" cy="25013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4" name="TextBox 33"/>
          <p:cNvSpPr txBox="1"/>
          <p:nvPr/>
        </p:nvSpPr>
        <p:spPr>
          <a:xfrm>
            <a:off x="5032756" y="3828182"/>
            <a:ext cx="4008502" cy="1200329"/>
          </a:xfrm>
          <a:prstGeom prst="rect">
            <a:avLst/>
          </a:prstGeom>
          <a:noFill/>
        </p:spPr>
        <p:txBody>
          <a:bodyPr wrap="square" rtlCol="0">
            <a:spAutoFit/>
          </a:bodyPr>
          <a:lstStyle/>
          <a:p>
            <a:r>
              <a:rPr lang="sv-SE" i="1" dirty="0" smtClean="0"/>
              <a:t>Question: </a:t>
            </a:r>
            <a:r>
              <a:rPr lang="sv-SE" dirty="0" smtClean="0"/>
              <a:t>Is Woman a generalization of Student? </a:t>
            </a:r>
          </a:p>
          <a:p>
            <a:r>
              <a:rPr lang="sv-SE" dirty="0" smtClean="0"/>
              <a:t>Answer: No, there are instances of Student that ar not instances of Woman</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36131678"/>
      </p:ext>
    </p:extLst>
  </p:cSld>
  <p:clrMapOvr>
    <a:masterClrMapping/>
  </p:clrMapOvr>
  <mc:AlternateContent xmlns:mc="http://schemas.openxmlformats.org/markup-compatibility/2006" xmlns:p14="http://schemas.microsoft.com/office/powerpoint/2010/main">
    <mc:Choice Requires="p14">
      <p:transition spd="slow" p14:dur="2000" advTm="114113"/>
    </mc:Choice>
    <mc:Fallback xmlns="">
      <p:transition spd="slow" advTm="114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Modelling generalization in UML</a:t>
            </a:r>
            <a:endParaRPr lang="sv-SE"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97" y="1564685"/>
            <a:ext cx="4361846" cy="24880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ight Arrow 4"/>
          <p:cNvSpPr/>
          <p:nvPr/>
        </p:nvSpPr>
        <p:spPr>
          <a:xfrm>
            <a:off x="5390702" y="2349791"/>
            <a:ext cx="435935" cy="606056"/>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9" name="Rectangle 71"/>
          <p:cNvSpPr>
            <a:spLocks noChangeArrowheads="1"/>
          </p:cNvSpPr>
          <p:nvPr/>
        </p:nvSpPr>
        <p:spPr bwMode="auto">
          <a:xfrm>
            <a:off x="6125537" y="2611066"/>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Person</a:t>
            </a:r>
            <a:endParaRPr lang="en-US" altLang="sv-SE" sz="1050" b="1" i="0"/>
          </a:p>
        </p:txBody>
      </p:sp>
      <p:sp>
        <p:nvSpPr>
          <p:cNvPr id="10" name="Rectangle 72"/>
          <p:cNvSpPr>
            <a:spLocks noChangeArrowheads="1"/>
          </p:cNvSpPr>
          <p:nvPr/>
        </p:nvSpPr>
        <p:spPr bwMode="auto">
          <a:xfrm>
            <a:off x="6125537" y="3692154"/>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Woman</a:t>
            </a:r>
            <a:endParaRPr lang="en-US" altLang="sv-SE" sz="1050" b="1" i="0"/>
          </a:p>
        </p:txBody>
      </p:sp>
      <p:sp>
        <p:nvSpPr>
          <p:cNvPr id="11" name="AutoShape 73"/>
          <p:cNvSpPr>
            <a:spLocks noChangeArrowheads="1"/>
          </p:cNvSpPr>
          <p:nvPr/>
        </p:nvSpPr>
        <p:spPr bwMode="auto">
          <a:xfrm rot="-174276">
            <a:off x="6611312" y="2989685"/>
            <a:ext cx="216694" cy="325041"/>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2" name="Rectangle 74"/>
          <p:cNvSpPr>
            <a:spLocks noChangeArrowheads="1"/>
          </p:cNvSpPr>
          <p:nvPr/>
        </p:nvSpPr>
        <p:spPr bwMode="auto">
          <a:xfrm>
            <a:off x="6125537" y="1532360"/>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Student</a:t>
            </a:r>
            <a:endParaRPr lang="en-US" altLang="sv-SE" sz="1050" b="1" i="0"/>
          </a:p>
        </p:txBody>
      </p:sp>
      <p:sp>
        <p:nvSpPr>
          <p:cNvPr id="13" name="Line 75"/>
          <p:cNvSpPr>
            <a:spLocks noChangeShapeType="1"/>
          </p:cNvSpPr>
          <p:nvPr/>
        </p:nvSpPr>
        <p:spPr bwMode="auto">
          <a:xfrm flipH="1">
            <a:off x="6719658" y="1909790"/>
            <a:ext cx="0" cy="3774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4" name="AutoShape 76"/>
          <p:cNvSpPr>
            <a:spLocks noChangeArrowheads="1"/>
          </p:cNvSpPr>
          <p:nvPr/>
        </p:nvSpPr>
        <p:spPr bwMode="auto">
          <a:xfrm rot="10800000">
            <a:off x="6611312" y="2287217"/>
            <a:ext cx="216694" cy="325041"/>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5" name="Line 77"/>
          <p:cNvSpPr>
            <a:spLocks noChangeShapeType="1"/>
          </p:cNvSpPr>
          <p:nvPr/>
        </p:nvSpPr>
        <p:spPr bwMode="auto">
          <a:xfrm flipV="1">
            <a:off x="6719658" y="3313536"/>
            <a:ext cx="0" cy="3786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49" name="Rectangle 9"/>
          <p:cNvSpPr>
            <a:spLocks noChangeArrowheads="1"/>
          </p:cNvSpPr>
          <p:nvPr/>
        </p:nvSpPr>
        <p:spPr bwMode="auto">
          <a:xfrm>
            <a:off x="7767677" y="2662617"/>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Superclass</a:t>
            </a:r>
            <a:endParaRPr lang="en-US" altLang="sv-SE" sz="1000" b="1" dirty="0"/>
          </a:p>
        </p:txBody>
      </p:sp>
      <p:sp>
        <p:nvSpPr>
          <p:cNvPr id="50" name="Rectangle 9"/>
          <p:cNvSpPr>
            <a:spLocks noChangeArrowheads="1"/>
          </p:cNvSpPr>
          <p:nvPr/>
        </p:nvSpPr>
        <p:spPr bwMode="auto">
          <a:xfrm>
            <a:off x="7767677" y="1622745"/>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Subclass</a:t>
            </a:r>
            <a:endParaRPr lang="en-US" altLang="sv-SE" sz="1000" b="1" dirty="0"/>
          </a:p>
        </p:txBody>
      </p:sp>
      <p:sp>
        <p:nvSpPr>
          <p:cNvPr id="51" name="Rectangle 9"/>
          <p:cNvSpPr>
            <a:spLocks noChangeArrowheads="1"/>
          </p:cNvSpPr>
          <p:nvPr/>
        </p:nvSpPr>
        <p:spPr bwMode="auto">
          <a:xfrm>
            <a:off x="7845688" y="3704606"/>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Subclass</a:t>
            </a:r>
            <a:endParaRPr lang="en-US" altLang="sv-SE" sz="1000" b="1" dirty="0"/>
          </a:p>
        </p:txBody>
      </p:sp>
      <p:sp>
        <p:nvSpPr>
          <p:cNvPr id="52" name="AutoShape 46"/>
          <p:cNvSpPr>
            <a:spLocks noChangeArrowheads="1"/>
          </p:cNvSpPr>
          <p:nvPr/>
        </p:nvSpPr>
        <p:spPr bwMode="auto">
          <a:xfrm>
            <a:off x="7334633" y="1691553"/>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3" name="AutoShape 46"/>
          <p:cNvSpPr>
            <a:spLocks noChangeArrowheads="1"/>
          </p:cNvSpPr>
          <p:nvPr/>
        </p:nvSpPr>
        <p:spPr bwMode="auto">
          <a:xfrm>
            <a:off x="7348811" y="2779619"/>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4" name="AutoShape 46"/>
          <p:cNvSpPr>
            <a:spLocks noChangeArrowheads="1"/>
          </p:cNvSpPr>
          <p:nvPr/>
        </p:nvSpPr>
        <p:spPr bwMode="auto">
          <a:xfrm>
            <a:off x="7341719" y="3835788"/>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 name="Right Brace 6"/>
          <p:cNvSpPr/>
          <p:nvPr/>
        </p:nvSpPr>
        <p:spPr>
          <a:xfrm rot="5400000">
            <a:off x="7282204" y="2990805"/>
            <a:ext cx="330849" cy="29603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6" name="Right Brace 55"/>
          <p:cNvSpPr/>
          <p:nvPr/>
        </p:nvSpPr>
        <p:spPr>
          <a:xfrm rot="5400000">
            <a:off x="2756866" y="2150243"/>
            <a:ext cx="330850" cy="46415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Box 7"/>
          <p:cNvSpPr txBox="1"/>
          <p:nvPr/>
        </p:nvSpPr>
        <p:spPr>
          <a:xfrm>
            <a:off x="2364859" y="4636420"/>
            <a:ext cx="1394522" cy="338554"/>
          </a:xfrm>
          <a:prstGeom prst="rect">
            <a:avLst/>
          </a:prstGeom>
          <a:noFill/>
        </p:spPr>
        <p:txBody>
          <a:bodyPr wrap="square" rtlCol="0">
            <a:spAutoFit/>
          </a:bodyPr>
          <a:lstStyle/>
          <a:p>
            <a:r>
              <a:rPr lang="sv-SE" sz="1600" dirty="0" smtClean="0"/>
              <a:t>Real World</a:t>
            </a:r>
            <a:endParaRPr lang="sv-SE" sz="1600" dirty="0"/>
          </a:p>
        </p:txBody>
      </p:sp>
      <p:sp>
        <p:nvSpPr>
          <p:cNvPr id="58" name="TextBox 57"/>
          <p:cNvSpPr txBox="1"/>
          <p:nvPr/>
        </p:nvSpPr>
        <p:spPr>
          <a:xfrm>
            <a:off x="6783103" y="4652572"/>
            <a:ext cx="1765472" cy="338554"/>
          </a:xfrm>
          <a:prstGeom prst="rect">
            <a:avLst/>
          </a:prstGeom>
          <a:noFill/>
        </p:spPr>
        <p:txBody>
          <a:bodyPr wrap="square" rtlCol="0">
            <a:spAutoFit/>
          </a:bodyPr>
          <a:lstStyle/>
          <a:p>
            <a:r>
              <a:rPr lang="sv-SE" sz="1600" dirty="0" smtClean="0"/>
              <a:t>The Model World</a:t>
            </a:r>
            <a:endParaRPr lang="sv-SE"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34634033"/>
      </p:ext>
    </p:extLst>
  </p:cSld>
  <p:clrMapOvr>
    <a:masterClrMapping/>
  </p:clrMapOvr>
  <mc:AlternateContent xmlns:mc="http://schemas.openxmlformats.org/markup-compatibility/2006" xmlns:p14="http://schemas.microsoft.com/office/powerpoint/2010/main">
    <mc:Choice Requires="p14">
      <p:transition spd="slow" p14:dur="2000" advTm="29484"/>
    </mc:Choice>
    <mc:Fallback xmlns="">
      <p:transition spd="slow" advTm="2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Why Conceptual Modelling?</a:t>
            </a:r>
            <a:endParaRPr lang="sv-SE" dirty="0"/>
          </a:p>
        </p:txBody>
      </p:sp>
      <p:sp>
        <p:nvSpPr>
          <p:cNvPr id="65" name="Content Placeholder 2"/>
          <p:cNvSpPr>
            <a:spLocks noGrp="1"/>
          </p:cNvSpPr>
          <p:nvPr>
            <p:ph idx="1"/>
          </p:nvPr>
        </p:nvSpPr>
        <p:spPr>
          <a:xfrm>
            <a:off x="873206" y="1429966"/>
            <a:ext cx="7842777" cy="3083668"/>
          </a:xfrm>
        </p:spPr>
        <p:txBody>
          <a:bodyPr>
            <a:normAutofit fontScale="70000" lnSpcReduction="20000"/>
          </a:bodyPr>
          <a:lstStyle/>
          <a:p>
            <a:r>
              <a:rPr lang="sv-SE" altLang="sv-SE" sz="2300" dirty="0" smtClean="0"/>
              <a:t>To </a:t>
            </a:r>
            <a:r>
              <a:rPr lang="sv-SE" altLang="sv-SE" sz="2300" b="1" dirty="0" smtClean="0"/>
              <a:t>specify terms and concepts that are - or should be - used in a organization</a:t>
            </a:r>
            <a:r>
              <a:rPr lang="sv-SE" altLang="sv-SE" sz="2300" dirty="0" smtClean="0"/>
              <a:t>. Thereby, support the </a:t>
            </a:r>
            <a:r>
              <a:rPr lang="sv-SE" altLang="sv-SE" sz="2300" b="1" dirty="0" smtClean="0"/>
              <a:t>development of a common vocabulary, </a:t>
            </a:r>
            <a:r>
              <a:rPr lang="sv-SE" altLang="sv-SE" sz="2300" dirty="0" smtClean="0"/>
              <a:t>which will support communication within the organization</a:t>
            </a:r>
          </a:p>
          <a:p>
            <a:r>
              <a:rPr lang="sv-SE" altLang="sv-SE" sz="2300" dirty="0"/>
              <a:t>To </a:t>
            </a:r>
            <a:r>
              <a:rPr lang="sv-SE" altLang="sv-SE" sz="2300" b="1" dirty="0"/>
              <a:t>specify terms and concepts </a:t>
            </a:r>
            <a:r>
              <a:rPr lang="sv-SE" altLang="sv-SE" sz="2300" b="1" dirty="0" smtClean="0"/>
              <a:t>for an information system </a:t>
            </a:r>
            <a:r>
              <a:rPr lang="sv-SE" altLang="sv-SE" sz="2300" dirty="0" smtClean="0"/>
              <a:t>so that the system use the same terms </a:t>
            </a:r>
            <a:r>
              <a:rPr lang="sv-SE" altLang="sv-SE" sz="2300" dirty="0"/>
              <a:t>and concepts </a:t>
            </a:r>
            <a:r>
              <a:rPr lang="sv-SE" altLang="sv-SE" sz="2300" dirty="0" smtClean="0"/>
              <a:t>as the people in the organization, thereby </a:t>
            </a:r>
            <a:r>
              <a:rPr lang="sv-SE" altLang="sv-SE" sz="2300" b="1" dirty="0" smtClean="0"/>
              <a:t>supporting business and IT alignment </a:t>
            </a:r>
          </a:p>
          <a:p>
            <a:endParaRPr lang="sv-SE" altLang="sv-SE" dirty="0" smtClean="0"/>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4848481"/>
      </p:ext>
    </p:extLst>
  </p:cSld>
  <p:clrMapOvr>
    <a:masterClrMapping/>
  </p:clrMapOvr>
  <mc:AlternateContent xmlns:mc="http://schemas.openxmlformats.org/markup-compatibility/2006" xmlns:p14="http://schemas.microsoft.com/office/powerpoint/2010/main">
    <mc:Choice Requires="p14">
      <p:transition spd="slow" p14:dur="2000" advTm="78245"/>
    </mc:Choice>
    <mc:Fallback xmlns="">
      <p:transition spd="slow" advTm="7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Why Conceptual Modelling?</a:t>
            </a:r>
            <a:endParaRPr lang="sv-SE" dirty="0"/>
          </a:p>
        </p:txBody>
      </p:sp>
      <p:sp>
        <p:nvSpPr>
          <p:cNvPr id="65" name="Content Placeholder 2"/>
          <p:cNvSpPr>
            <a:spLocks noGrp="1"/>
          </p:cNvSpPr>
          <p:nvPr>
            <p:ph idx="1"/>
          </p:nvPr>
        </p:nvSpPr>
        <p:spPr>
          <a:xfrm>
            <a:off x="855172" y="1507416"/>
            <a:ext cx="7764956" cy="3035401"/>
          </a:xfrm>
        </p:spPr>
        <p:txBody>
          <a:bodyPr>
            <a:normAutofit fontScale="70000" lnSpcReduction="20000"/>
          </a:bodyPr>
          <a:lstStyle/>
          <a:p>
            <a:r>
              <a:rPr lang="sv-SE" altLang="sv-SE" sz="2100" dirty="0" smtClean="0"/>
              <a:t>To be used as a </a:t>
            </a:r>
            <a:r>
              <a:rPr lang="sv-SE" altLang="sv-SE" sz="2100" b="1" dirty="0" smtClean="0"/>
              <a:t>first step as developing a database system or a Java program </a:t>
            </a:r>
            <a:r>
              <a:rPr lang="sv-SE" altLang="sv-SE" sz="2100" dirty="0" smtClean="0"/>
              <a:t>(or a programme of some other programming language). The conceptual model can be also be used by model driven development tools to automatically generate part of the database schema or Java code</a:t>
            </a:r>
          </a:p>
          <a:p>
            <a:r>
              <a:rPr lang="sv-SE" altLang="sv-SE" sz="2100" dirty="0" smtClean="0"/>
              <a:t>To </a:t>
            </a:r>
            <a:r>
              <a:rPr lang="sv-SE" altLang="sv-SE" sz="2100" b="1" dirty="0" smtClean="0"/>
              <a:t>support integration between departments, organizations, information systems, </a:t>
            </a:r>
            <a:r>
              <a:rPr lang="sv-SE" altLang="sv-SE" sz="2100" dirty="0" smtClean="0"/>
              <a:t>by specifying the differences between terms and concepts used </a:t>
            </a:r>
          </a:p>
          <a:p>
            <a:endParaRPr lang="sv-SE" altLang="sv-SE" dirty="0" smtClean="0"/>
          </a:p>
          <a:p>
            <a:pPr marL="0" indent="0">
              <a:buNone/>
            </a:pP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05628984"/>
      </p:ext>
    </p:extLst>
  </p:cSld>
  <p:clrMapOvr>
    <a:masterClrMapping/>
  </p:clrMapOvr>
  <mc:AlternateContent xmlns:mc="http://schemas.openxmlformats.org/markup-compatibility/2006" xmlns:p14="http://schemas.microsoft.com/office/powerpoint/2010/main">
    <mc:Choice Requires="p14">
      <p:transition spd="slow" p14:dur="2000" advTm="109844"/>
    </mc:Choice>
    <mc:Fallback xmlns="">
      <p:transition spd="slow" advTm="10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smtClean="0"/>
              <a:t>What is a concept?</a:t>
            </a:r>
          </a:p>
          <a:p>
            <a:r>
              <a:rPr lang="sv-SE" sz="1800" dirty="0" smtClean="0"/>
              <a:t>What is a conceptual model?</a:t>
            </a:r>
          </a:p>
          <a:p>
            <a:r>
              <a:rPr lang="sv-SE" sz="1800" dirty="0"/>
              <a:t>Why do we create conceptual models?</a:t>
            </a:r>
          </a:p>
          <a:p>
            <a:r>
              <a:rPr lang="sv-SE" sz="1800" dirty="0" smtClean="0"/>
              <a:t>What </a:t>
            </a:r>
            <a:r>
              <a:rPr lang="sv-SE" sz="1800" dirty="0"/>
              <a:t>is classification and </a:t>
            </a:r>
            <a:r>
              <a:rPr lang="sv-SE" sz="1800" dirty="0" smtClean="0"/>
              <a:t>generalization? </a:t>
            </a:r>
            <a:endParaRPr lang="sv-SE" sz="1800" dirty="0"/>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89867570"/>
      </p:ext>
    </p:extLst>
  </p:cSld>
  <p:clrMapOvr>
    <a:masterClrMapping/>
  </p:clrMapOvr>
  <mc:AlternateContent xmlns:mc="http://schemas.openxmlformats.org/markup-compatibility/2006" xmlns:p14="http://schemas.microsoft.com/office/powerpoint/2010/main">
    <mc:Choice Requires="p14">
      <p:transition spd="slow" p14:dur="2000" advTm="25269"/>
    </mc:Choice>
    <mc:Fallback xmlns="">
      <p:transition spd="slow" advTm="2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 name="Oval 262"/>
          <p:cNvSpPr/>
          <p:nvPr/>
        </p:nvSpPr>
        <p:spPr>
          <a:xfrm>
            <a:off x="1266825" y="3745080"/>
            <a:ext cx="1994297" cy="103725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Oval 261"/>
          <p:cNvSpPr/>
          <p:nvPr/>
        </p:nvSpPr>
        <p:spPr>
          <a:xfrm>
            <a:off x="1298631" y="1178720"/>
            <a:ext cx="1852018" cy="134252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5</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Concepts (in Real </a:t>
            </a:r>
            <a:r>
              <a:rPr lang="sv-SE" altLang="sv-SE" dirty="0"/>
              <a:t>W</a:t>
            </a:r>
            <a:r>
              <a:rPr lang="sv-SE" altLang="sv-SE" dirty="0" smtClean="0"/>
              <a:t>orld)</a:t>
            </a:r>
          </a:p>
        </p:txBody>
      </p:sp>
      <p:sp>
        <p:nvSpPr>
          <p:cNvPr id="2061" name="Line 3"/>
          <p:cNvSpPr>
            <a:spLocks noChangeShapeType="1"/>
          </p:cNvSpPr>
          <p:nvPr/>
        </p:nvSpPr>
        <p:spPr bwMode="auto">
          <a:xfrm flipV="1">
            <a:off x="839391" y="32599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39391" y="25491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66047" y="34147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37635" y="34671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19663" y="27658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13410" y="46970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594498" y="46970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86150" y="15120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0088" y="15668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34954" y="40814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689457" y="4123732"/>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86150" y="10370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87078" y="30253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nvGraphicFramePr>
        <p:xfrm>
          <a:off x="1284684" y="2774158"/>
          <a:ext cx="203597" cy="251222"/>
        </p:xfrm>
        <a:graphic>
          <a:graphicData uri="http://schemas.openxmlformats.org/presentationml/2006/ole">
            <mc:AlternateContent xmlns:mc="http://schemas.openxmlformats.org/markup-compatibility/2006">
              <mc:Choice xmlns:v="urn:schemas-microsoft-com:vml" Requires="v">
                <p:oleObj spid="_x0000_s2464"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684"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nvGraphicFramePr>
        <p:xfrm>
          <a:off x="2157413" y="2774158"/>
          <a:ext cx="203597" cy="251222"/>
        </p:xfrm>
        <a:graphic>
          <a:graphicData uri="http://schemas.openxmlformats.org/presentationml/2006/ole">
            <mc:AlternateContent xmlns:mc="http://schemas.openxmlformats.org/markup-compatibility/2006">
              <mc:Choice xmlns:v="urn:schemas-microsoft-com:vml" Requires="v">
                <p:oleObj spid="_x0000_s2465"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nvGraphicFramePr>
        <p:xfrm>
          <a:off x="3033713" y="2774158"/>
          <a:ext cx="203597" cy="251222"/>
        </p:xfrm>
        <a:graphic>
          <a:graphicData uri="http://schemas.openxmlformats.org/presentationml/2006/ole">
            <mc:AlternateContent xmlns:mc="http://schemas.openxmlformats.org/markup-compatibility/2006">
              <mc:Choice xmlns:v="urn:schemas-microsoft-com:vml" Requires="v">
                <p:oleObj spid="_x0000_s2466"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7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0154" y="30253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59806" y="30253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76325" y="36385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467"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nvGraphicFramePr>
        <p:xfrm>
          <a:off x="2728913" y="1955009"/>
          <a:ext cx="486966" cy="273844"/>
        </p:xfrm>
        <a:graphic>
          <a:graphicData uri="http://schemas.openxmlformats.org/presentationml/2006/ole">
            <mc:AlternateContent xmlns:mc="http://schemas.openxmlformats.org/markup-compatibility/2006">
              <mc:Choice xmlns:v="urn:schemas-microsoft-com:vml" Requires="v">
                <p:oleObj spid="_x0000_s2468"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8913" y="19550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nvGraphicFramePr>
        <p:xfrm>
          <a:off x="2715816" y="1198962"/>
          <a:ext cx="451247" cy="540544"/>
        </p:xfrm>
        <a:graphic>
          <a:graphicData uri="http://schemas.openxmlformats.org/presentationml/2006/ole">
            <mc:AlternateContent xmlns:mc="http://schemas.openxmlformats.org/markup-compatibility/2006">
              <mc:Choice xmlns:v="urn:schemas-microsoft-com:vml" Requires="v">
                <p:oleObj spid="_x0000_s2469"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5816" y="11989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nvGraphicFramePr>
        <p:xfrm>
          <a:off x="1054894" y="1793084"/>
          <a:ext cx="385763" cy="415528"/>
        </p:xfrm>
        <a:graphic>
          <a:graphicData uri="http://schemas.openxmlformats.org/presentationml/2006/ole">
            <mc:AlternateContent xmlns:mc="http://schemas.openxmlformats.org/markup-compatibility/2006">
              <mc:Choice xmlns:v="urn:schemas-microsoft-com:vml" Requires="v">
                <p:oleObj spid="_x0000_s2470"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4894" y="17930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nvGraphicFramePr>
        <p:xfrm>
          <a:off x="1054894" y="1360887"/>
          <a:ext cx="136922" cy="284559"/>
        </p:xfrm>
        <a:graphic>
          <a:graphicData uri="http://schemas.openxmlformats.org/presentationml/2006/ole">
            <mc:AlternateContent xmlns:mc="http://schemas.openxmlformats.org/markup-compatibility/2006">
              <mc:Choice xmlns:v="urn:schemas-microsoft-com:vml" Requires="v">
                <p:oleObj spid="_x0000_s2471"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4894" y="13608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72854" y="12013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34779" y="13632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72854" y="17954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34779" y="19573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nvGraphicFramePr>
        <p:xfrm>
          <a:off x="1210866" y="1307309"/>
          <a:ext cx="167878" cy="271463"/>
        </p:xfrm>
        <a:graphic>
          <a:graphicData uri="http://schemas.openxmlformats.org/presentationml/2006/ole">
            <mc:AlternateContent xmlns:mc="http://schemas.openxmlformats.org/markup-compatibility/2006">
              <mc:Choice xmlns:v="urn:schemas-microsoft-com:vml" Requires="v">
                <p:oleObj spid="_x0000_s2472"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0866" y="13073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39391" y="46553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598069" y="26991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12594" y="11632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20942" y="16858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79686" y="12807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32086" y="14331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89211" y="17379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41611" y="18903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0414" y="26892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26561" y="27075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22084" y="27359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4182875656"/>
      </p:ext>
    </p:extLst>
  </p:cSld>
  <p:clrMapOvr>
    <a:masterClrMapping/>
  </p:clrMapOvr>
  <mc:AlternateContent xmlns:mc="http://schemas.openxmlformats.org/markup-compatibility/2006" xmlns:p14="http://schemas.microsoft.com/office/powerpoint/2010/main">
    <mc:Choice Requires="p14">
      <p:transition spd="slow" p14:dur="2000" advTm="5755"/>
    </mc:Choice>
    <mc:Fallback xmlns="">
      <p:transition spd="slow" advTm="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 name="Oval 264"/>
          <p:cNvSpPr/>
          <p:nvPr/>
        </p:nvSpPr>
        <p:spPr>
          <a:xfrm>
            <a:off x="3484720" y="3730490"/>
            <a:ext cx="1980154" cy="105899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4" name="Oval 263"/>
          <p:cNvSpPr/>
          <p:nvPr/>
        </p:nvSpPr>
        <p:spPr>
          <a:xfrm>
            <a:off x="3481540" y="1184404"/>
            <a:ext cx="1767647" cy="132477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3" name="Oval 262"/>
          <p:cNvSpPr/>
          <p:nvPr/>
        </p:nvSpPr>
        <p:spPr>
          <a:xfrm>
            <a:off x="1266825" y="3745080"/>
            <a:ext cx="1994297" cy="1037259"/>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Oval 261"/>
          <p:cNvSpPr/>
          <p:nvPr/>
        </p:nvSpPr>
        <p:spPr>
          <a:xfrm>
            <a:off x="1298631" y="1178720"/>
            <a:ext cx="1852018" cy="1342520"/>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6</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Conceptual Models</a:t>
            </a:r>
          </a:p>
        </p:txBody>
      </p:sp>
      <p:sp>
        <p:nvSpPr>
          <p:cNvPr id="2061" name="Line 3"/>
          <p:cNvSpPr>
            <a:spLocks noChangeShapeType="1"/>
          </p:cNvSpPr>
          <p:nvPr/>
        </p:nvSpPr>
        <p:spPr bwMode="auto">
          <a:xfrm flipV="1">
            <a:off x="839391" y="32599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39391" y="25491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66047" y="34147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37635" y="34671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19663" y="27658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13410" y="46970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594498" y="46970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86150" y="15120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0088" y="15668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34954" y="40814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689457" y="4123732"/>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86150" y="10370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87078" y="30253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nvGraphicFramePr>
        <p:xfrm>
          <a:off x="1284684" y="2774158"/>
          <a:ext cx="203597" cy="251222"/>
        </p:xfrm>
        <a:graphic>
          <a:graphicData uri="http://schemas.openxmlformats.org/presentationml/2006/ole">
            <mc:AlternateContent xmlns:mc="http://schemas.openxmlformats.org/markup-compatibility/2006">
              <mc:Choice xmlns:v="urn:schemas-microsoft-com:vml" Requires="v">
                <p:oleObj spid="_x0000_s3488"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684"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nvGraphicFramePr>
        <p:xfrm>
          <a:off x="2157413" y="2774158"/>
          <a:ext cx="203597" cy="251222"/>
        </p:xfrm>
        <a:graphic>
          <a:graphicData uri="http://schemas.openxmlformats.org/presentationml/2006/ole">
            <mc:AlternateContent xmlns:mc="http://schemas.openxmlformats.org/markup-compatibility/2006">
              <mc:Choice xmlns:v="urn:schemas-microsoft-com:vml" Requires="v">
                <p:oleObj spid="_x0000_s3489"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nvGraphicFramePr>
        <p:xfrm>
          <a:off x="3033713" y="2774158"/>
          <a:ext cx="203597" cy="251222"/>
        </p:xfrm>
        <a:graphic>
          <a:graphicData uri="http://schemas.openxmlformats.org/presentationml/2006/ole">
            <mc:AlternateContent xmlns:mc="http://schemas.openxmlformats.org/markup-compatibility/2006">
              <mc:Choice xmlns:v="urn:schemas-microsoft-com:vml" Requires="v">
                <p:oleObj spid="_x0000_s3490"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7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0154" y="30253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59806" y="30253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76325" y="36385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491"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nvGraphicFramePr>
        <p:xfrm>
          <a:off x="2728913" y="1955009"/>
          <a:ext cx="486966" cy="273844"/>
        </p:xfrm>
        <a:graphic>
          <a:graphicData uri="http://schemas.openxmlformats.org/presentationml/2006/ole">
            <mc:AlternateContent xmlns:mc="http://schemas.openxmlformats.org/markup-compatibility/2006">
              <mc:Choice xmlns:v="urn:schemas-microsoft-com:vml" Requires="v">
                <p:oleObj spid="_x0000_s3492"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8913" y="19550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nvGraphicFramePr>
        <p:xfrm>
          <a:off x="2715816" y="1198962"/>
          <a:ext cx="451247" cy="540544"/>
        </p:xfrm>
        <a:graphic>
          <a:graphicData uri="http://schemas.openxmlformats.org/presentationml/2006/ole">
            <mc:AlternateContent xmlns:mc="http://schemas.openxmlformats.org/markup-compatibility/2006">
              <mc:Choice xmlns:v="urn:schemas-microsoft-com:vml" Requires="v">
                <p:oleObj spid="_x0000_s3493"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5816" y="11989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nvGraphicFramePr>
        <p:xfrm>
          <a:off x="1054894" y="1793084"/>
          <a:ext cx="385763" cy="415528"/>
        </p:xfrm>
        <a:graphic>
          <a:graphicData uri="http://schemas.openxmlformats.org/presentationml/2006/ole">
            <mc:AlternateContent xmlns:mc="http://schemas.openxmlformats.org/markup-compatibility/2006">
              <mc:Choice xmlns:v="urn:schemas-microsoft-com:vml" Requires="v">
                <p:oleObj spid="_x0000_s3494"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4894" y="17930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nvGraphicFramePr>
        <p:xfrm>
          <a:off x="1054894" y="1360887"/>
          <a:ext cx="136922" cy="284559"/>
        </p:xfrm>
        <a:graphic>
          <a:graphicData uri="http://schemas.openxmlformats.org/presentationml/2006/ole">
            <mc:AlternateContent xmlns:mc="http://schemas.openxmlformats.org/markup-compatibility/2006">
              <mc:Choice xmlns:v="urn:schemas-microsoft-com:vml" Requires="v">
                <p:oleObj spid="_x0000_s3495"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4894" y="13608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72854" y="12013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34779" y="13632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72854" y="17954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34779" y="19573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nvGraphicFramePr>
        <p:xfrm>
          <a:off x="1210866" y="1307309"/>
          <a:ext cx="167878" cy="271463"/>
        </p:xfrm>
        <a:graphic>
          <a:graphicData uri="http://schemas.openxmlformats.org/presentationml/2006/ole">
            <mc:AlternateContent xmlns:mc="http://schemas.openxmlformats.org/markup-compatibility/2006">
              <mc:Choice xmlns:v="urn:schemas-microsoft-com:vml" Requires="v">
                <p:oleObj spid="_x0000_s3496"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0866" y="13073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39391" y="46553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598069" y="26991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12594" y="11632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20942" y="16858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79686" y="12807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32086" y="14331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89211" y="17379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41611" y="18903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0414" y="26892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26561" y="27075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22084" y="27359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711931527"/>
      </p:ext>
    </p:extLst>
  </p:cSld>
  <p:clrMapOvr>
    <a:masterClrMapping/>
  </p:clrMapOvr>
  <mc:AlternateContent xmlns:mc="http://schemas.openxmlformats.org/markup-compatibility/2006" xmlns:p14="http://schemas.microsoft.com/office/powerpoint/2010/main">
    <mc:Choice Requires="p14">
      <p:transition spd="slow" p14:dur="2000" advTm="29409"/>
    </mc:Choice>
    <mc:Fallback xmlns="">
      <p:transition spd="slow" advTm="2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7</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Concepts (in the Real World)</a:t>
            </a:r>
            <a:endParaRPr lang="en-US" altLang="sv-SE"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32089057"/>
      </p:ext>
    </p:extLst>
  </p:cSld>
  <p:clrMapOvr>
    <a:masterClrMapping/>
  </p:clrMapOvr>
  <mc:AlternateContent xmlns:mc="http://schemas.openxmlformats.org/markup-compatibility/2006" xmlns:p14="http://schemas.microsoft.com/office/powerpoint/2010/main">
    <mc:Choice Requires="p14">
      <p:transition spd="slow" p14:dur="2000" advTm="1873"/>
    </mc:Choice>
    <mc:Fallback xmlns="">
      <p:transition spd="slow" advTm="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4603459" cy="3240432"/>
          </a:xfrm>
        </p:spPr>
        <p:txBody>
          <a:bodyPr>
            <a:noAutofit/>
          </a:bodyPr>
          <a:lstStyle/>
          <a:p>
            <a:r>
              <a:rPr lang="sv-SE" sz="1800" dirty="0" smtClean="0"/>
              <a:t>A concept </a:t>
            </a:r>
            <a:r>
              <a:rPr lang="sv-SE" sz="1800" dirty="0"/>
              <a:t>is </a:t>
            </a:r>
            <a:r>
              <a:rPr lang="en-US" sz="1800" dirty="0"/>
              <a:t>how we think about </a:t>
            </a:r>
            <a:r>
              <a:rPr lang="en-US" sz="1800" dirty="0" smtClean="0"/>
              <a:t>things or what </a:t>
            </a:r>
            <a:r>
              <a:rPr lang="en-US" sz="1800" dirty="0"/>
              <a:t>we </a:t>
            </a:r>
            <a:r>
              <a:rPr lang="en-US" sz="1800" dirty="0" smtClean="0"/>
              <a:t>mean. A concept can be seen as thought unit or a mental view. </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Concept</a:t>
            </a:r>
            <a:r>
              <a:rPr lang="sv-SE" dirty="0"/>
              <a:t/>
            </a:r>
            <a:br>
              <a:rPr lang="sv-SE" dirty="0"/>
            </a:br>
            <a:endParaRPr lang="sv-SE" dirty="0"/>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370" y="2519464"/>
            <a:ext cx="4067175" cy="1981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70009324"/>
      </p:ext>
    </p:extLst>
  </p:cSld>
  <p:clrMapOvr>
    <a:masterClrMapping/>
  </p:clrMapOvr>
  <mc:AlternateContent xmlns:mc="http://schemas.openxmlformats.org/markup-compatibility/2006" xmlns:p14="http://schemas.microsoft.com/office/powerpoint/2010/main">
    <mc:Choice Requires="p14">
      <p:transition spd="slow" p14:dur="2000" advTm="22479"/>
    </mc:Choice>
    <mc:Fallback xmlns="">
      <p:transition spd="slow" advTm="2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A term is </a:t>
            </a:r>
            <a:r>
              <a:rPr lang="en-US" sz="1800" dirty="0" smtClean="0"/>
              <a:t>a representation of a concept</a:t>
            </a:r>
          </a:p>
          <a:p>
            <a:r>
              <a:rPr lang="en-US" sz="1800" dirty="0" smtClean="0"/>
              <a:t>A term can be seen as a sign for the concept, for example, in form of a word, a group of words (phrase), or symbol</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Term</a:t>
            </a:r>
            <a:r>
              <a:rPr lang="sv-SE" dirty="0"/>
              <a:t/>
            </a:r>
            <a:br>
              <a:rPr lang="sv-SE" dirty="0"/>
            </a:br>
            <a:endParaRPr lang="sv-SE" dirty="0"/>
          </a:p>
        </p:txBody>
      </p:sp>
      <p:sp>
        <p:nvSpPr>
          <p:cNvPr id="9" name="Text Box 4"/>
          <p:cNvSpPr txBox="1">
            <a:spLocks noChangeArrowheads="1"/>
          </p:cNvSpPr>
          <p:nvPr/>
        </p:nvSpPr>
        <p:spPr bwMode="auto">
          <a:xfrm>
            <a:off x="5235260" y="3491308"/>
            <a:ext cx="594122" cy="300082"/>
          </a:xfrm>
          <a:prstGeom prst="rect">
            <a:avLst/>
          </a:prstGeom>
          <a:noFill/>
          <a:ln w="9525">
            <a:noFill/>
            <a:miter lim="800000"/>
            <a:headEnd/>
            <a:tailEnd/>
          </a:ln>
        </p:spPr>
        <p:txBody>
          <a:bodyPr>
            <a:spAutoFit/>
          </a:bodyPr>
          <a:lstStyle/>
          <a:p>
            <a:pPr>
              <a:spcBef>
                <a:spcPct val="50000"/>
              </a:spcBef>
            </a:pPr>
            <a:r>
              <a:rPr lang="sv-SE" sz="1350" b="1"/>
              <a:t>Term</a:t>
            </a:r>
            <a:endParaRPr lang="en-US" sz="1350" b="1"/>
          </a:p>
        </p:txBody>
      </p:sp>
      <p:sp>
        <p:nvSpPr>
          <p:cNvPr id="10" name="Text Box 6"/>
          <p:cNvSpPr txBox="1">
            <a:spLocks noChangeArrowheads="1"/>
          </p:cNvSpPr>
          <p:nvPr/>
        </p:nvSpPr>
        <p:spPr bwMode="auto">
          <a:xfrm>
            <a:off x="4586369" y="384254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grpSp>
        <p:nvGrpSpPr>
          <p:cNvPr id="11" name="Group 36"/>
          <p:cNvGrpSpPr>
            <a:grpSpLocks/>
          </p:cNvGrpSpPr>
          <p:nvPr/>
        </p:nvGrpSpPr>
        <p:grpSpPr bwMode="auto">
          <a:xfrm>
            <a:off x="7048471" y="2683976"/>
            <a:ext cx="509587" cy="649288"/>
            <a:chOff x="1459" y="1674"/>
            <a:chExt cx="210" cy="549"/>
          </a:xfrm>
        </p:grpSpPr>
        <p:grpSp>
          <p:nvGrpSpPr>
            <p:cNvPr id="12" name="Group 37"/>
            <p:cNvGrpSpPr>
              <a:grpSpLocks/>
            </p:cNvGrpSpPr>
            <p:nvPr/>
          </p:nvGrpSpPr>
          <p:grpSpPr bwMode="auto">
            <a:xfrm>
              <a:off x="1489" y="1674"/>
              <a:ext cx="115" cy="95"/>
              <a:chOff x="1489" y="1674"/>
              <a:chExt cx="115" cy="95"/>
            </a:xfrm>
          </p:grpSpPr>
          <p:sp>
            <p:nvSpPr>
              <p:cNvPr id="20" name="Freeform 19"/>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1" name="Freeform 20"/>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21"/>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22"/>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4" name="Freeform 23"/>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13" name="Group 43"/>
            <p:cNvGrpSpPr>
              <a:grpSpLocks/>
            </p:cNvGrpSpPr>
            <p:nvPr/>
          </p:nvGrpSpPr>
          <p:grpSpPr bwMode="auto">
            <a:xfrm>
              <a:off x="1459" y="1706"/>
              <a:ext cx="210" cy="517"/>
              <a:chOff x="1459" y="1706"/>
              <a:chExt cx="210" cy="517"/>
            </a:xfrm>
          </p:grpSpPr>
          <p:sp>
            <p:nvSpPr>
              <p:cNvPr id="14"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7"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8"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9"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5" name="Line 22"/>
          <p:cNvSpPr>
            <a:spLocks noChangeShapeType="1"/>
          </p:cNvSpPr>
          <p:nvPr/>
        </p:nvSpPr>
        <p:spPr bwMode="auto">
          <a:xfrm flipV="1">
            <a:off x="5816531" y="3209858"/>
            <a:ext cx="1017264" cy="553332"/>
          </a:xfrm>
          <a:prstGeom prst="line">
            <a:avLst/>
          </a:prstGeom>
          <a:noFill/>
          <a:ln w="9525">
            <a:solidFill>
              <a:schemeClr val="tx1"/>
            </a:solidFill>
            <a:round/>
            <a:headEnd/>
            <a:tailEnd/>
          </a:ln>
        </p:spPr>
        <p:txBody>
          <a:bodyPr/>
          <a:lstStyle/>
          <a:p>
            <a:endParaRPr lang="sv-SE" sz="135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56059269"/>
      </p:ext>
    </p:extLst>
  </p:cSld>
  <p:clrMapOvr>
    <a:masterClrMapping/>
  </p:clrMapOvr>
  <mc:AlternateContent xmlns:mc="http://schemas.openxmlformats.org/markup-compatibility/2006" xmlns:p14="http://schemas.microsoft.com/office/powerpoint/2010/main">
    <mc:Choice Requires="p14">
      <p:transition spd="slow" p14:dur="2000" advTm="19611"/>
    </mc:Choice>
    <mc:Fallback xmlns="">
      <p:transition spd="slow" advTm="1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2.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3.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4.xml><?xml version="1.0" encoding="utf-8"?>
<p:tagLst xmlns:a="http://schemas.openxmlformats.org/drawingml/2006/main" xmlns:r="http://schemas.openxmlformats.org/officeDocument/2006/relationships" xmlns:p="http://schemas.openxmlformats.org/presentationml/2006/main">
  <p:tag name="TIMING" val="|2|0.8"/>
</p:tagLst>
</file>

<file path=ppt/tags/tag5.xml><?xml version="1.0" encoding="utf-8"?>
<p:tagLst xmlns:a="http://schemas.openxmlformats.org/drawingml/2006/main" xmlns:r="http://schemas.openxmlformats.org/officeDocument/2006/relationships" xmlns:p="http://schemas.openxmlformats.org/presentationml/2006/main">
  <p:tag name="TIMING" val="|2|0.8"/>
</p:tagLst>
</file>

<file path=ppt/tags/tag6.xml><?xml version="1.0" encoding="utf-8"?>
<p:tagLst xmlns:a="http://schemas.openxmlformats.org/drawingml/2006/main" xmlns:r="http://schemas.openxmlformats.org/officeDocument/2006/relationships" xmlns:p="http://schemas.openxmlformats.org/presentationml/2006/main">
  <p:tag name="TIMING" val="|47.7|0.6|8.9"/>
</p:tagLst>
</file>

<file path=ppt/tags/tag7.xml><?xml version="1.0" encoding="utf-8"?>
<p:tagLst xmlns:a="http://schemas.openxmlformats.org/drawingml/2006/main" xmlns:r="http://schemas.openxmlformats.org/officeDocument/2006/relationships" xmlns:p="http://schemas.openxmlformats.org/presentationml/2006/main">
  <p:tag name="TIMING" val="|47.7|0.6|8.9"/>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4788</TotalTime>
  <Words>2853</Words>
  <Application>Microsoft Office PowerPoint</Application>
  <PresentationFormat>On-screen Show (16:9)</PresentationFormat>
  <Paragraphs>401</Paragraphs>
  <Slides>48</Slides>
  <Notes>7</Notes>
  <HiddenSlides>0</HiddenSlides>
  <MMClips>48</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48</vt:i4>
      </vt:variant>
    </vt:vector>
  </HeadingPairs>
  <TitlesOfParts>
    <vt:vector size="58"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Visio</vt:lpstr>
      <vt:lpstr>Conceptual modelling</vt:lpstr>
      <vt:lpstr>Questions to answer </vt:lpstr>
      <vt:lpstr>PowerPoint Presentation</vt:lpstr>
      <vt:lpstr>Real World and Models</vt:lpstr>
      <vt:lpstr>Concepts (in Real World)</vt:lpstr>
      <vt:lpstr>Conceptual Models</vt:lpstr>
      <vt:lpstr>PowerPoint Presentation</vt:lpstr>
      <vt:lpstr>Concept </vt:lpstr>
      <vt:lpstr>Term </vt:lpstr>
      <vt:lpstr>The Relation between Concept and Term </vt:lpstr>
      <vt:lpstr>Synonym </vt:lpstr>
      <vt:lpstr>Polyseme and Homonym</vt:lpstr>
      <vt:lpstr>Extension </vt:lpstr>
      <vt:lpstr>Intension </vt:lpstr>
      <vt:lpstr>Definitions</vt:lpstr>
      <vt:lpstr>Intensional Definitions </vt:lpstr>
      <vt:lpstr>Extensional Definitions </vt:lpstr>
      <vt:lpstr>Guidlines for definitions</vt:lpstr>
      <vt:lpstr>Genus-differentia method</vt:lpstr>
      <vt:lpstr>Concept-Term-Extension</vt:lpstr>
      <vt:lpstr>SBVR </vt:lpstr>
      <vt:lpstr>SBVR</vt:lpstr>
      <vt:lpstr>SBVR  </vt:lpstr>
      <vt:lpstr>SBVR  </vt:lpstr>
      <vt:lpstr>SBVR  </vt:lpstr>
      <vt:lpstr>SBVR  </vt:lpstr>
      <vt:lpstr>SBVR  </vt:lpstr>
      <vt:lpstr>SBVR  </vt:lpstr>
      <vt:lpstr>PowerPoint Presentation</vt:lpstr>
      <vt:lpstr>Modelling Instances</vt:lpstr>
      <vt:lpstr>Modelling a Group of Instances  </vt:lpstr>
      <vt:lpstr>Modelling Attributes of Class  </vt:lpstr>
      <vt:lpstr>Creating Objects from the Class  </vt:lpstr>
      <vt:lpstr>Modelling Class and Objects</vt:lpstr>
      <vt:lpstr>Class and Association Structure </vt:lpstr>
      <vt:lpstr>Class and Association Structure </vt:lpstr>
      <vt:lpstr>Class and Association Structure </vt:lpstr>
      <vt:lpstr>Creating Object and Link structures</vt:lpstr>
      <vt:lpstr>Object and Link structures</vt:lpstr>
      <vt:lpstr>Object and Link structures</vt:lpstr>
      <vt:lpstr>PowerPoint Presentation</vt:lpstr>
      <vt:lpstr>Back to the Real World: Classification</vt:lpstr>
      <vt:lpstr>Generalization</vt:lpstr>
      <vt:lpstr>Generalization Test</vt:lpstr>
      <vt:lpstr>Modelling generalization in UML</vt:lpstr>
      <vt:lpstr>Why Conceptual Modelling?</vt:lpstr>
      <vt:lpstr>Why Conceptual Modelling?</vt:lpstr>
      <vt:lpstr>Questions to answer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230</cp:revision>
  <dcterms:created xsi:type="dcterms:W3CDTF">2015-05-25T21:35:52Z</dcterms:created>
  <dcterms:modified xsi:type="dcterms:W3CDTF">2018-07-08T15:48:45Z</dcterms:modified>
</cp:coreProperties>
</file>