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0" r:id="rId1"/>
    <p:sldMasterId id="2147483735" r:id="rId2"/>
    <p:sldMasterId id="2147483717" r:id="rId3"/>
    <p:sldMasterId id="2147483750" r:id="rId4"/>
    <p:sldMasterId id="2147483689" r:id="rId5"/>
  </p:sldMasterIdLst>
  <p:notesMasterIdLst>
    <p:notesMasterId r:id="rId41"/>
  </p:notesMasterIdLst>
  <p:handoutMasterIdLst>
    <p:handoutMasterId r:id="rId42"/>
  </p:handoutMasterIdLst>
  <p:sldIdLst>
    <p:sldId id="479" r:id="rId6"/>
    <p:sldId id="485" r:id="rId7"/>
    <p:sldId id="527" r:id="rId8"/>
    <p:sldId id="490" r:id="rId9"/>
    <p:sldId id="491" r:id="rId10"/>
    <p:sldId id="522" r:id="rId11"/>
    <p:sldId id="486" r:id="rId12"/>
    <p:sldId id="487" r:id="rId13"/>
    <p:sldId id="523" r:id="rId14"/>
    <p:sldId id="524" r:id="rId15"/>
    <p:sldId id="492" r:id="rId16"/>
    <p:sldId id="520" r:id="rId17"/>
    <p:sldId id="526" r:id="rId18"/>
    <p:sldId id="496" r:id="rId19"/>
    <p:sldId id="521" r:id="rId20"/>
    <p:sldId id="497" r:id="rId21"/>
    <p:sldId id="499" r:id="rId22"/>
    <p:sldId id="500" r:id="rId23"/>
    <p:sldId id="501" r:id="rId24"/>
    <p:sldId id="502" r:id="rId25"/>
    <p:sldId id="505" r:id="rId26"/>
    <p:sldId id="503" r:id="rId27"/>
    <p:sldId id="504" r:id="rId28"/>
    <p:sldId id="506" r:id="rId29"/>
    <p:sldId id="507" r:id="rId30"/>
    <p:sldId id="508" r:id="rId31"/>
    <p:sldId id="509" r:id="rId32"/>
    <p:sldId id="512" r:id="rId33"/>
    <p:sldId id="510" r:id="rId34"/>
    <p:sldId id="511" r:id="rId35"/>
    <p:sldId id="513" r:id="rId36"/>
    <p:sldId id="514" r:id="rId37"/>
    <p:sldId id="516" r:id="rId38"/>
    <p:sldId id="515" r:id="rId39"/>
    <p:sldId id="518" r:id="rId40"/>
  </p:sldIdLst>
  <p:sldSz cx="9144000" cy="5143500" type="screen16x9"/>
  <p:notesSz cx="6797675" cy="9926638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4F"/>
    <a:srgbClr val="939A51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27" y="6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presProps" Target="pres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C84FDD-BB37-6B48-A9C5-1C3155F992C4}" type="datetimeFigureOut">
              <a:rPr lang="en-US" smtClean="0"/>
              <a:t>1/22/2020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10884B-425D-4B4B-8C23-55A19188854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302309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100B7E-7A17-47E8-A5AB-33071C0C8AAA}" type="datetimeFigureOut">
              <a:rPr lang="sv-SE" smtClean="0"/>
              <a:pPr/>
              <a:t>2020-01-22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264AB5-3208-46EB-A2CB-53BA67DEFF15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24378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 - 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U_PPT_eld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4988" t="-362"/>
          <a:stretch>
            <a:fillRect/>
          </a:stretch>
        </p:blipFill>
        <p:spPr bwMode="auto">
          <a:xfrm>
            <a:off x="1" y="1225226"/>
            <a:ext cx="5408969" cy="3938812"/>
          </a:xfrm>
          <a:prstGeom prst="rect">
            <a:avLst/>
          </a:prstGeom>
          <a:noFill/>
          <a:effectLst/>
        </p:spPr>
      </p:pic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rm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smtClean="0"/>
              <a:t>Avsnittsnamn</a:t>
            </a:r>
            <a:endParaRPr lang="sv-SE" noProof="0"/>
          </a:p>
        </p:txBody>
      </p:sp>
      <p:sp>
        <p:nvSpPr>
          <p:cNvPr id="3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smtClean="0"/>
              <a:t>Talare eller underrubrik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 smtClean="0"/>
              <a:t>Kurs/Programserie</a:t>
            </a:r>
          </a:p>
        </p:txBody>
      </p:sp>
    </p:spTree>
    <p:extLst>
      <p:ext uri="{BB962C8B-B14F-4D97-AF65-F5344CB8AC3E}">
        <p14:creationId xmlns:p14="http://schemas.microsoft.com/office/powerpoint/2010/main" val="2726350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7920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2912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4797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en-US" noProof="0" smtClean="0"/>
              <a:t>Click to edit Master title style</a:t>
            </a:r>
            <a:endParaRPr lang="sv-SE" noProof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2411100"/>
          </a:xfrm>
        </p:spPr>
        <p:txBody>
          <a:bodyPr>
            <a:normAutofit/>
          </a:bodyPr>
          <a:lstStyle>
            <a:lvl1pPr marL="1588" indent="-1588">
              <a:lnSpc>
                <a:spcPts val="2600"/>
              </a:lnSpc>
              <a:buNone/>
              <a:defRPr sz="24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559972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595470"/>
            <a:ext cx="6850800" cy="399250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968045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89329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 - F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U_PPT_eld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4988" t="-362"/>
          <a:stretch>
            <a:fillRect/>
          </a:stretch>
        </p:blipFill>
        <p:spPr bwMode="auto">
          <a:xfrm>
            <a:off x="1" y="1225226"/>
            <a:ext cx="5408969" cy="3938812"/>
          </a:xfrm>
          <a:prstGeom prst="rect">
            <a:avLst/>
          </a:prstGeom>
          <a:noFill/>
          <a:effectLst/>
        </p:spPr>
      </p:pic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 smtClean="0"/>
              <a:t>Episode name</a:t>
            </a:r>
            <a:endParaRPr lang="en-US" noProof="0"/>
          </a:p>
        </p:txBody>
      </p:sp>
      <p:sp>
        <p:nvSpPr>
          <p:cNvPr id="3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Speaker or subtitle</a:t>
            </a:r>
          </a:p>
          <a:p>
            <a:pPr lvl="0"/>
            <a:endParaRPr lang="sv-SE" noProof="0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 smtClean="0"/>
              <a:t>Course/Serial</a:t>
            </a:r>
          </a:p>
        </p:txBody>
      </p:sp>
    </p:spTree>
    <p:extLst>
      <p:ext uri="{BB962C8B-B14F-4D97-AF65-F5344CB8AC3E}">
        <p14:creationId xmlns:p14="http://schemas.microsoft.com/office/powerpoint/2010/main" val="37359635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 - Olive bran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SU_PPT_olivkvist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1746"/>
          <a:stretch>
            <a:fillRect/>
          </a:stretch>
        </p:blipFill>
        <p:spPr bwMode="auto">
          <a:xfrm>
            <a:off x="1589" y="238124"/>
            <a:ext cx="5161507" cy="4905756"/>
          </a:xfrm>
          <a:prstGeom prst="rect">
            <a:avLst/>
          </a:prstGeom>
          <a:noFill/>
        </p:spPr>
      </p:pic>
      <p:sp>
        <p:nvSpPr>
          <p:cNvPr id="11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 smtClean="0"/>
              <a:t>Course/Serial</a:t>
            </a:r>
          </a:p>
        </p:txBody>
      </p:sp>
      <p:sp>
        <p:nvSpPr>
          <p:cNvPr id="6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 smtClean="0"/>
              <a:t>Episode name</a:t>
            </a:r>
            <a:endParaRPr lang="en-US" noProof="0"/>
          </a:p>
        </p:txBody>
      </p:sp>
      <p:sp>
        <p:nvSpPr>
          <p:cNvPr id="7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Speaker or subtitle</a:t>
            </a:r>
          </a:p>
          <a:p>
            <a:pPr lvl="0"/>
            <a:endParaRPr lang="sv-SE" noProof="0" dirty="0" smtClean="0"/>
          </a:p>
        </p:txBody>
      </p:sp>
    </p:spTree>
    <p:extLst>
      <p:ext uri="{BB962C8B-B14F-4D97-AF65-F5344CB8AC3E}">
        <p14:creationId xmlns:p14="http://schemas.microsoft.com/office/powerpoint/2010/main" val="10237541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 - Crow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 descr="SU_PPT_kronor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/>
          <a:stretch>
            <a:fillRect/>
          </a:stretch>
        </p:blipFill>
        <p:spPr bwMode="auto">
          <a:xfrm>
            <a:off x="0" y="1262062"/>
            <a:ext cx="4197096" cy="3881628"/>
          </a:xfrm>
          <a:prstGeom prst="rect">
            <a:avLst/>
          </a:prstGeom>
          <a:noFill/>
        </p:spPr>
      </p:pic>
      <p:sp>
        <p:nvSpPr>
          <p:cNvPr id="12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 smtClean="0"/>
              <a:t>Course/Serial</a:t>
            </a:r>
          </a:p>
        </p:txBody>
      </p:sp>
      <p:sp>
        <p:nvSpPr>
          <p:cNvPr id="7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 smtClean="0"/>
              <a:t>Episode name</a:t>
            </a:r>
            <a:endParaRPr lang="en-US" noProof="0"/>
          </a:p>
        </p:txBody>
      </p:sp>
      <p:sp>
        <p:nvSpPr>
          <p:cNvPr id="8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Speaker or subtitle</a:t>
            </a:r>
          </a:p>
          <a:p>
            <a:pPr lvl="0"/>
            <a:endParaRPr lang="sv-SE" noProof="0" dirty="0" smtClean="0"/>
          </a:p>
        </p:txBody>
      </p:sp>
    </p:spTree>
    <p:extLst>
      <p:ext uri="{BB962C8B-B14F-4D97-AF65-F5344CB8AC3E}">
        <p14:creationId xmlns:p14="http://schemas.microsoft.com/office/powerpoint/2010/main" val="32425075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 smtClean="0"/>
              <a:t>Course/Serial</a:t>
            </a:r>
          </a:p>
        </p:txBody>
      </p:sp>
      <p:sp>
        <p:nvSpPr>
          <p:cNvPr id="5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 smtClean="0"/>
              <a:t>Episode name</a:t>
            </a:r>
            <a:endParaRPr lang="en-US" noProof="0"/>
          </a:p>
        </p:txBody>
      </p:sp>
      <p:sp>
        <p:nvSpPr>
          <p:cNvPr id="6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Speaker or subtitle</a:t>
            </a:r>
          </a:p>
          <a:p>
            <a:pPr lvl="0"/>
            <a:endParaRPr lang="sv-SE" noProof="0" dirty="0" smtClean="0"/>
          </a:p>
        </p:txBody>
      </p:sp>
    </p:spTree>
    <p:extLst>
      <p:ext uri="{BB962C8B-B14F-4D97-AF65-F5344CB8AC3E}">
        <p14:creationId xmlns:p14="http://schemas.microsoft.com/office/powerpoint/2010/main" val="30291451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Autofit/>
          </a:bodyPr>
          <a:lstStyle>
            <a:lvl1pPr>
              <a:defRPr sz="2800"/>
            </a:lvl1pPr>
          </a:lstStyle>
          <a:p>
            <a:r>
              <a:rPr lang="sv-SE" noProof="0" smtClean="0"/>
              <a:t>Click to edit Master title style</a:t>
            </a:r>
            <a:endParaRPr lang="sv-SE" noProof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324043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sv-SE" noProof="0" smtClean="0"/>
              <a:t>Click to edit Master text styles</a:t>
            </a:r>
          </a:p>
          <a:p>
            <a:pPr lvl="1"/>
            <a:r>
              <a:rPr lang="sv-SE" noProof="0" smtClean="0"/>
              <a:t>Second level</a:t>
            </a:r>
          </a:p>
          <a:p>
            <a:pPr lvl="2"/>
            <a:r>
              <a:rPr lang="sv-SE" noProof="0" smtClean="0"/>
              <a:t>Third level</a:t>
            </a:r>
          </a:p>
          <a:p>
            <a:pPr lvl="3"/>
            <a:r>
              <a:rPr lang="sv-SE" noProof="0" smtClean="0"/>
              <a:t>Fourth level</a:t>
            </a:r>
          </a:p>
          <a:p>
            <a:pPr lvl="4"/>
            <a:r>
              <a:rPr lang="sv-SE" noProof="0" smtClean="0"/>
              <a:t>Fifth level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6878076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hapter - F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U_PPT_eld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4988" t="-362"/>
          <a:stretch>
            <a:fillRect/>
          </a:stretch>
        </p:blipFill>
        <p:spPr bwMode="auto">
          <a:xfrm>
            <a:off x="1" y="1225226"/>
            <a:ext cx="5408969" cy="3938812"/>
          </a:xfrm>
          <a:prstGeom prst="rect">
            <a:avLst/>
          </a:prstGeom>
          <a:noFill/>
          <a:effectLst/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smtClean="0"/>
              <a:t>Click to edit Master subtitle style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1598360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 - Kron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 descr="SU_PPT_kronor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/>
          <a:stretch>
            <a:fillRect/>
          </a:stretch>
        </p:blipFill>
        <p:spPr bwMode="auto">
          <a:xfrm>
            <a:off x="0" y="1262062"/>
            <a:ext cx="4197096" cy="3881628"/>
          </a:xfrm>
          <a:prstGeom prst="rect">
            <a:avLst/>
          </a:prstGeom>
          <a:noFill/>
        </p:spPr>
      </p:pic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rm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smtClean="0"/>
              <a:t>Avsnittsnamn</a:t>
            </a:r>
            <a:endParaRPr lang="sv-SE" noProof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 smtClean="0"/>
              <a:t>Kurs/Programserie</a:t>
            </a:r>
            <a:endParaRPr lang="sv-SE" noProof="0" dirty="0"/>
          </a:p>
        </p:txBody>
      </p:sp>
      <p:sp>
        <p:nvSpPr>
          <p:cNvPr id="7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smtClean="0"/>
              <a:t>Talare eller underrubrik</a:t>
            </a:r>
          </a:p>
        </p:txBody>
      </p:sp>
    </p:spTree>
    <p:extLst>
      <p:ext uri="{BB962C8B-B14F-4D97-AF65-F5344CB8AC3E}">
        <p14:creationId xmlns:p14="http://schemas.microsoft.com/office/powerpoint/2010/main" val="6582890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- Olive bran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SU_PPT_olivkvist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1746"/>
          <a:stretch>
            <a:fillRect/>
          </a:stretch>
        </p:blipFill>
        <p:spPr bwMode="auto">
          <a:xfrm>
            <a:off x="1589" y="238124"/>
            <a:ext cx="5161507" cy="4905756"/>
          </a:xfrm>
          <a:prstGeom prst="rect">
            <a:avLst/>
          </a:prstGeom>
          <a:noFill/>
        </p:spPr>
      </p:pic>
      <p:sp>
        <p:nvSpPr>
          <p:cNvPr id="8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  <p:sp>
        <p:nvSpPr>
          <p:cNvPr id="9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smtClean="0"/>
              <a:t>Click to edit Master subtitle style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26725743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- Crow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SU_PPT_kronor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/>
          <a:stretch>
            <a:fillRect/>
          </a:stretch>
        </p:blipFill>
        <p:spPr bwMode="auto">
          <a:xfrm>
            <a:off x="0" y="1262062"/>
            <a:ext cx="4197096" cy="3881628"/>
          </a:xfrm>
          <a:prstGeom prst="rect">
            <a:avLst/>
          </a:prstGeom>
          <a:noFill/>
        </p:spPr>
      </p:pic>
      <p:sp>
        <p:nvSpPr>
          <p:cNvPr id="8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  <p:sp>
        <p:nvSpPr>
          <p:cNvPr id="9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smtClean="0"/>
              <a:t>Click to edit Master subtitle style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33307534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  <p:sp>
        <p:nvSpPr>
          <p:cNvPr id="7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smtClean="0"/>
              <a:t>Click to edit Master subtitle style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20330759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p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sv-SE" smtClean="0"/>
              <a:t>Click to edit Master title style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7920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2912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505042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ding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sv-SE" noProof="0" smtClean="0"/>
              <a:t>Click to edit Master title style</a:t>
            </a:r>
            <a:endParaRPr lang="sv-SE" noProof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2411100"/>
          </a:xfrm>
        </p:spPr>
        <p:txBody>
          <a:bodyPr>
            <a:normAutofit/>
          </a:bodyPr>
          <a:lstStyle>
            <a:lvl1pPr marL="1588" indent="-1588">
              <a:lnSpc>
                <a:spcPts val="2600"/>
              </a:lnSpc>
              <a:buNone/>
              <a:defRPr sz="24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sv-SE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774956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595470"/>
            <a:ext cx="6850800" cy="399250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963257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61761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 - El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828600" y="1275606"/>
            <a:ext cx="6264696" cy="4271832"/>
          </a:xfrm>
          <a:prstGeom prst="rect">
            <a:avLst/>
          </a:prstGeom>
          <a:solidFill>
            <a:schemeClr val="tx1"/>
          </a:solidFill>
          <a:effectLst/>
        </p:spPr>
      </p:pic>
      <p:sp>
        <p:nvSpPr>
          <p:cNvPr id="7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smtClean="0"/>
              <a:t>Avsnittsnamn</a:t>
            </a:r>
            <a:endParaRPr lang="sv-SE" noProof="0"/>
          </a:p>
        </p:txBody>
      </p:sp>
      <p:sp>
        <p:nvSpPr>
          <p:cNvPr id="8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smtClean="0"/>
              <a:t>Talare eller underrubrik</a:t>
            </a:r>
          </a:p>
        </p:txBody>
      </p:sp>
      <p:sp>
        <p:nvSpPr>
          <p:cNvPr id="9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 smtClean="0"/>
              <a:t>Kurs/Programserie</a:t>
            </a:r>
          </a:p>
        </p:txBody>
      </p:sp>
    </p:spTree>
    <p:extLst>
      <p:ext uri="{BB962C8B-B14F-4D97-AF65-F5344CB8AC3E}">
        <p14:creationId xmlns:p14="http://schemas.microsoft.com/office/powerpoint/2010/main" val="1701934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 - Olivkvis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U_olivkvist_neg.eps"/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523" y="267494"/>
            <a:ext cx="5762595" cy="5328592"/>
          </a:xfrm>
          <a:prstGeom prst="rect">
            <a:avLst/>
          </a:prstGeom>
        </p:spPr>
      </p:pic>
      <p:sp>
        <p:nvSpPr>
          <p:cNvPr id="9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smtClean="0"/>
              <a:t>Avsnittsnamn</a:t>
            </a:r>
            <a:endParaRPr lang="sv-SE" noProof="0"/>
          </a:p>
        </p:txBody>
      </p:sp>
      <p:sp>
        <p:nvSpPr>
          <p:cNvPr id="10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smtClean="0"/>
              <a:t>Talare eller underrubrik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 smtClean="0"/>
              <a:t>Kurs/Programserie</a:t>
            </a:r>
          </a:p>
        </p:txBody>
      </p:sp>
    </p:spTree>
    <p:extLst>
      <p:ext uri="{BB962C8B-B14F-4D97-AF65-F5344CB8AC3E}">
        <p14:creationId xmlns:p14="http://schemas.microsoft.com/office/powerpoint/2010/main" val="7980154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 - Krono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/>
          <p:cNvPicPr>
            <a:picLocks noChangeAspect="1" noChangeArrowheads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055431" y="1275606"/>
            <a:ext cx="5267391" cy="3867894"/>
          </a:xfrm>
          <a:prstGeom prst="rect">
            <a:avLst/>
          </a:prstGeom>
          <a:noFill/>
        </p:spPr>
      </p:pic>
      <p:sp>
        <p:nvSpPr>
          <p:cNvPr id="10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smtClean="0"/>
              <a:t>Avsnittsnamn</a:t>
            </a:r>
            <a:endParaRPr lang="sv-SE" noProof="0"/>
          </a:p>
        </p:txBody>
      </p:sp>
      <p:sp>
        <p:nvSpPr>
          <p:cNvPr id="11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smtClean="0"/>
              <a:t>Talare eller underrubrik</a:t>
            </a:r>
          </a:p>
        </p:txBody>
      </p:sp>
      <p:sp>
        <p:nvSpPr>
          <p:cNvPr id="12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 smtClean="0"/>
              <a:t>Kurs/Programserie</a:t>
            </a:r>
          </a:p>
        </p:txBody>
      </p:sp>
    </p:spTree>
    <p:extLst>
      <p:ext uri="{BB962C8B-B14F-4D97-AF65-F5344CB8AC3E}">
        <p14:creationId xmlns:p14="http://schemas.microsoft.com/office/powerpoint/2010/main" val="29683871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 - Olivkv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SU_PPT_olivkvist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1746"/>
          <a:stretch>
            <a:fillRect/>
          </a:stretch>
        </p:blipFill>
        <p:spPr bwMode="auto">
          <a:xfrm>
            <a:off x="1589" y="238124"/>
            <a:ext cx="5161507" cy="4905756"/>
          </a:xfrm>
          <a:prstGeom prst="rect">
            <a:avLst/>
          </a:prstGeom>
          <a:noFill/>
        </p:spPr>
      </p:pic>
      <p:sp>
        <p:nvSpPr>
          <p:cNvPr id="6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rm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smtClean="0"/>
              <a:t>Avsnittsnamn</a:t>
            </a:r>
            <a:endParaRPr lang="sv-SE" noProof="0"/>
          </a:p>
        </p:txBody>
      </p:sp>
      <p:sp>
        <p:nvSpPr>
          <p:cNvPr id="8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 smtClean="0"/>
              <a:t>Kurs/Programserie</a:t>
            </a:r>
          </a:p>
        </p:txBody>
      </p:sp>
      <p:sp>
        <p:nvSpPr>
          <p:cNvPr id="9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smtClean="0"/>
              <a:t>Talare eller underrubrik</a:t>
            </a:r>
          </a:p>
        </p:txBody>
      </p:sp>
    </p:spTree>
    <p:extLst>
      <p:ext uri="{BB962C8B-B14F-4D97-AF65-F5344CB8AC3E}">
        <p14:creationId xmlns:p14="http://schemas.microsoft.com/office/powerpoint/2010/main" val="32714047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smtClean="0"/>
              <a:t>Avsnittsnamn</a:t>
            </a:r>
            <a:endParaRPr lang="sv-SE" noProof="0"/>
          </a:p>
        </p:txBody>
      </p:sp>
      <p:sp>
        <p:nvSpPr>
          <p:cNvPr id="9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smtClean="0"/>
              <a:t>Talare eller underrubrik</a:t>
            </a:r>
          </a:p>
        </p:txBody>
      </p:sp>
      <p:sp>
        <p:nvSpPr>
          <p:cNvPr id="10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 smtClean="0"/>
              <a:t>Kurs/Programserie</a:t>
            </a:r>
          </a:p>
        </p:txBody>
      </p:sp>
    </p:spTree>
    <p:extLst>
      <p:ext uri="{BB962C8B-B14F-4D97-AF65-F5344CB8AC3E}">
        <p14:creationId xmlns:p14="http://schemas.microsoft.com/office/powerpoint/2010/main" val="42498292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Autofit/>
          </a:bodyPr>
          <a:lstStyle>
            <a:lvl1pPr>
              <a:defRPr sz="2800"/>
            </a:lvl1pPr>
          </a:lstStyle>
          <a:p>
            <a:r>
              <a:rPr lang="sv-SE" noProof="0" smtClean="0"/>
              <a:t>Click to edit Master title style</a:t>
            </a:r>
            <a:endParaRPr lang="sv-SE" noProof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324043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sv-SE" noProof="0" smtClean="0"/>
              <a:t>Click to edit Master text styles</a:t>
            </a:r>
          </a:p>
          <a:p>
            <a:pPr lvl="1"/>
            <a:r>
              <a:rPr lang="sv-SE" noProof="0" smtClean="0"/>
              <a:t>Second level</a:t>
            </a:r>
          </a:p>
          <a:p>
            <a:pPr lvl="2"/>
            <a:r>
              <a:rPr lang="sv-SE" noProof="0" smtClean="0"/>
              <a:t>Third level</a:t>
            </a:r>
          </a:p>
          <a:p>
            <a:pPr lvl="3"/>
            <a:r>
              <a:rPr lang="sv-SE" noProof="0" smtClean="0"/>
              <a:t>Fourth level</a:t>
            </a:r>
          </a:p>
          <a:p>
            <a:pPr lvl="4"/>
            <a:r>
              <a:rPr lang="sv-SE" noProof="0" smtClean="0"/>
              <a:t>Fifth level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32505148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 - El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828600" y="1275606"/>
            <a:ext cx="6264696" cy="4271832"/>
          </a:xfrm>
          <a:prstGeom prst="rect">
            <a:avLst/>
          </a:prstGeom>
          <a:solidFill>
            <a:schemeClr val="tx1"/>
          </a:solidFill>
          <a:effectLst/>
        </p:spPr>
      </p:pic>
      <p:sp>
        <p:nvSpPr>
          <p:cNvPr id="5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  <p:sp>
        <p:nvSpPr>
          <p:cNvPr id="7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subtitle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11169158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 - Olivkvis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U_olivkvist_neg.eps"/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523" y="267494"/>
            <a:ext cx="5762595" cy="5328592"/>
          </a:xfrm>
          <a:prstGeom prst="rect">
            <a:avLst/>
          </a:prstGeom>
        </p:spPr>
      </p:pic>
      <p:sp>
        <p:nvSpPr>
          <p:cNvPr id="8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  <p:sp>
        <p:nvSpPr>
          <p:cNvPr id="9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subtitle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1259114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 - Krono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/>
          <p:cNvPicPr>
            <a:picLocks noChangeAspect="1" noChangeArrowheads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055431" y="1275606"/>
            <a:ext cx="5267391" cy="3867894"/>
          </a:xfrm>
          <a:prstGeom prst="rect">
            <a:avLst/>
          </a:prstGeom>
          <a:noFill/>
        </p:spPr>
      </p:pic>
      <p:sp>
        <p:nvSpPr>
          <p:cNvPr id="8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  <p:sp>
        <p:nvSpPr>
          <p:cNvPr id="9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subtitle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12787982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  <p:sp>
        <p:nvSpPr>
          <p:cNvPr id="7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subtitle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18978091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sv-SE" smtClean="0"/>
              <a:t>Click to edit Master title style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7920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2912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089489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tex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sv-SE" noProof="0" smtClean="0"/>
              <a:t>Click to edit Master title style</a:t>
            </a:r>
            <a:endParaRPr lang="sv-SE" noProof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2411100"/>
          </a:xfrm>
        </p:spPr>
        <p:txBody>
          <a:bodyPr>
            <a:normAutofit/>
          </a:bodyPr>
          <a:lstStyle>
            <a:lvl1pPr marL="1588" indent="-1588">
              <a:lnSpc>
                <a:spcPts val="2600"/>
              </a:lnSpc>
              <a:buNone/>
              <a:defRPr sz="24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sv-SE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164071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innehål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595470"/>
            <a:ext cx="6850800" cy="399250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sv-SE" dirty="0" err="1" smtClean="0"/>
              <a:t>Click</a:t>
            </a:r>
            <a:r>
              <a:rPr lang="sv-SE" dirty="0" smtClean="0"/>
              <a:t> </a:t>
            </a:r>
            <a:r>
              <a:rPr lang="sv-SE" dirty="0" err="1" smtClean="0"/>
              <a:t>to</a:t>
            </a:r>
            <a:r>
              <a:rPr lang="sv-SE" dirty="0" smtClean="0"/>
              <a:t> </a:t>
            </a:r>
            <a:r>
              <a:rPr lang="sv-SE" dirty="0" err="1" smtClean="0"/>
              <a:t>edit</a:t>
            </a:r>
            <a:r>
              <a:rPr lang="sv-SE" dirty="0" smtClean="0"/>
              <a:t> Master text </a:t>
            </a:r>
            <a:r>
              <a:rPr lang="sv-SE" dirty="0" err="1" smtClean="0"/>
              <a:t>styles</a:t>
            </a:r>
            <a:endParaRPr lang="sv-SE" dirty="0" smtClean="0"/>
          </a:p>
          <a:p>
            <a:pPr lvl="1"/>
            <a:r>
              <a:rPr lang="sv-SE" dirty="0" smtClean="0"/>
              <a:t>Second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2"/>
            <a:r>
              <a:rPr lang="sv-SE" dirty="0" err="1" smtClean="0"/>
              <a:t>Third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3"/>
            <a:r>
              <a:rPr lang="sv-SE" dirty="0" err="1" smtClean="0"/>
              <a:t>Fourth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4"/>
            <a:r>
              <a:rPr lang="sv-SE" dirty="0" err="1" smtClean="0"/>
              <a:t>Fifth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376429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1275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rm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smtClean="0"/>
              <a:t>Avsnittsnamn</a:t>
            </a:r>
            <a:endParaRPr lang="sv-SE" noProof="0"/>
          </a:p>
        </p:txBody>
      </p:sp>
      <p:sp>
        <p:nvSpPr>
          <p:cNvPr id="7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 smtClean="0"/>
              <a:t>Kurs/Programserie</a:t>
            </a:r>
          </a:p>
        </p:txBody>
      </p:sp>
      <p:sp>
        <p:nvSpPr>
          <p:cNvPr id="8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smtClean="0"/>
              <a:t>Talare eller underrubrik</a:t>
            </a:r>
          </a:p>
        </p:txBody>
      </p:sp>
    </p:spTree>
    <p:extLst>
      <p:ext uri="{BB962C8B-B14F-4D97-AF65-F5344CB8AC3E}">
        <p14:creationId xmlns:p14="http://schemas.microsoft.com/office/powerpoint/2010/main" val="5928409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 - Fi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828600" y="1275606"/>
            <a:ext cx="6264696" cy="4271832"/>
          </a:xfrm>
          <a:prstGeom prst="rect">
            <a:avLst/>
          </a:prstGeom>
          <a:solidFill>
            <a:schemeClr val="tx1"/>
          </a:solidFill>
          <a:effectLst/>
        </p:spPr>
      </p:pic>
      <p:sp>
        <p:nvSpPr>
          <p:cNvPr id="10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 smtClean="0"/>
              <a:t>Episode name</a:t>
            </a:r>
            <a:endParaRPr lang="en-US" noProof="0"/>
          </a:p>
        </p:txBody>
      </p:sp>
      <p:sp>
        <p:nvSpPr>
          <p:cNvPr id="11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Speaker or subtitle</a:t>
            </a:r>
          </a:p>
          <a:p>
            <a:pPr lvl="0"/>
            <a:endParaRPr lang="sv-SE" noProof="0" dirty="0" smtClean="0"/>
          </a:p>
        </p:txBody>
      </p:sp>
      <p:sp>
        <p:nvSpPr>
          <p:cNvPr id="12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 smtClean="0"/>
              <a:t>Course/Serial</a:t>
            </a:r>
          </a:p>
        </p:txBody>
      </p:sp>
    </p:spTree>
    <p:extLst>
      <p:ext uri="{BB962C8B-B14F-4D97-AF65-F5344CB8AC3E}">
        <p14:creationId xmlns:p14="http://schemas.microsoft.com/office/powerpoint/2010/main" val="1799169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 - Olive branch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U_olivkvist_neg.eps"/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523" y="267494"/>
            <a:ext cx="5762595" cy="5328592"/>
          </a:xfrm>
          <a:prstGeom prst="rect">
            <a:avLst/>
          </a:prstGeom>
        </p:spPr>
      </p:pic>
      <p:sp>
        <p:nvSpPr>
          <p:cNvPr id="6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 smtClean="0"/>
              <a:t>Episode name</a:t>
            </a:r>
            <a:endParaRPr lang="en-US" noProof="0"/>
          </a:p>
        </p:txBody>
      </p:sp>
      <p:sp>
        <p:nvSpPr>
          <p:cNvPr id="7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Speaker or subtitle</a:t>
            </a:r>
          </a:p>
          <a:p>
            <a:pPr lvl="0"/>
            <a:endParaRPr lang="sv-SE" noProof="0" dirty="0" smtClean="0"/>
          </a:p>
        </p:txBody>
      </p:sp>
      <p:sp>
        <p:nvSpPr>
          <p:cNvPr id="8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 smtClean="0"/>
              <a:t>Course/Serial</a:t>
            </a:r>
          </a:p>
        </p:txBody>
      </p:sp>
    </p:spTree>
    <p:extLst>
      <p:ext uri="{BB962C8B-B14F-4D97-AF65-F5344CB8AC3E}">
        <p14:creationId xmlns:p14="http://schemas.microsoft.com/office/powerpoint/2010/main" val="18505095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 - Crown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/>
          <p:cNvPicPr>
            <a:picLocks noChangeAspect="1" noChangeArrowheads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055431" y="1275606"/>
            <a:ext cx="5267391" cy="3867894"/>
          </a:xfrm>
          <a:prstGeom prst="rect">
            <a:avLst/>
          </a:prstGeom>
          <a:noFill/>
        </p:spPr>
      </p:pic>
      <p:sp>
        <p:nvSpPr>
          <p:cNvPr id="6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 smtClean="0"/>
              <a:t>Episode name</a:t>
            </a:r>
            <a:endParaRPr lang="en-US" noProof="0"/>
          </a:p>
        </p:txBody>
      </p:sp>
      <p:sp>
        <p:nvSpPr>
          <p:cNvPr id="8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Speaker or subtitle</a:t>
            </a:r>
          </a:p>
          <a:p>
            <a:pPr lvl="0"/>
            <a:endParaRPr lang="sv-SE" noProof="0" dirty="0" smtClean="0"/>
          </a:p>
        </p:txBody>
      </p:sp>
      <p:sp>
        <p:nvSpPr>
          <p:cNvPr id="9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 smtClean="0"/>
              <a:t>Course/Serial</a:t>
            </a:r>
          </a:p>
        </p:txBody>
      </p:sp>
    </p:spTree>
    <p:extLst>
      <p:ext uri="{BB962C8B-B14F-4D97-AF65-F5344CB8AC3E}">
        <p14:creationId xmlns:p14="http://schemas.microsoft.com/office/powerpoint/2010/main" val="22847219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 smtClean="0"/>
              <a:t>Episode name</a:t>
            </a:r>
            <a:endParaRPr lang="en-US" noProof="0"/>
          </a:p>
        </p:txBody>
      </p:sp>
      <p:sp>
        <p:nvSpPr>
          <p:cNvPr id="6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Speaker or subtitle</a:t>
            </a:r>
          </a:p>
          <a:p>
            <a:pPr lvl="0"/>
            <a:endParaRPr lang="sv-SE" noProof="0" dirty="0" smtClean="0"/>
          </a:p>
        </p:txBody>
      </p:sp>
      <p:sp>
        <p:nvSpPr>
          <p:cNvPr id="7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 smtClean="0"/>
              <a:t>Course/Serial</a:t>
            </a:r>
          </a:p>
        </p:txBody>
      </p:sp>
    </p:spTree>
    <p:extLst>
      <p:ext uri="{BB962C8B-B14F-4D97-AF65-F5344CB8AC3E}">
        <p14:creationId xmlns:p14="http://schemas.microsoft.com/office/powerpoint/2010/main" val="4541948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ding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Autofit/>
          </a:bodyPr>
          <a:lstStyle>
            <a:lvl1pPr>
              <a:defRPr sz="2800"/>
            </a:lvl1pPr>
          </a:lstStyle>
          <a:p>
            <a:r>
              <a:rPr lang="sv-SE" noProof="0" smtClean="0"/>
              <a:t>Click to edit Master title style</a:t>
            </a:r>
            <a:endParaRPr lang="sv-SE" noProof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324043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sv-SE" noProof="0" smtClean="0"/>
              <a:t>Click to edit Master text styles</a:t>
            </a:r>
          </a:p>
          <a:p>
            <a:pPr lvl="1"/>
            <a:r>
              <a:rPr lang="sv-SE" noProof="0" smtClean="0"/>
              <a:t>Second level</a:t>
            </a:r>
          </a:p>
          <a:p>
            <a:pPr lvl="2"/>
            <a:r>
              <a:rPr lang="sv-SE" noProof="0" smtClean="0"/>
              <a:t>Third level</a:t>
            </a:r>
          </a:p>
          <a:p>
            <a:pPr lvl="3"/>
            <a:r>
              <a:rPr lang="sv-SE" noProof="0" smtClean="0"/>
              <a:t>Fourth level</a:t>
            </a:r>
          </a:p>
          <a:p>
            <a:pPr lvl="4"/>
            <a:r>
              <a:rPr lang="sv-SE" noProof="0" smtClean="0"/>
              <a:t>Fifth level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6495333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- Fi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828600" y="1275606"/>
            <a:ext cx="6264696" cy="4271832"/>
          </a:xfrm>
          <a:prstGeom prst="rect">
            <a:avLst/>
          </a:prstGeom>
          <a:solidFill>
            <a:schemeClr val="tx1"/>
          </a:solidFill>
          <a:effectLst/>
        </p:spPr>
      </p:pic>
      <p:sp>
        <p:nvSpPr>
          <p:cNvPr id="5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smtClean="0"/>
              <a:t>Click to edit Master title style</a:t>
            </a:r>
            <a:endParaRPr lang="sv-SE" noProof="0" dirty="0"/>
          </a:p>
        </p:txBody>
      </p:sp>
      <p:sp>
        <p:nvSpPr>
          <p:cNvPr id="7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subtitle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364946115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- Olive branch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U_olivkvist_neg.eps"/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523" y="267494"/>
            <a:ext cx="5762595" cy="5328592"/>
          </a:xfrm>
          <a:prstGeom prst="rect">
            <a:avLst/>
          </a:prstGeom>
        </p:spPr>
      </p:pic>
      <p:sp>
        <p:nvSpPr>
          <p:cNvPr id="8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smtClean="0"/>
              <a:t>Click to edit Master title style</a:t>
            </a:r>
            <a:endParaRPr lang="sv-SE" noProof="0" dirty="0"/>
          </a:p>
        </p:txBody>
      </p:sp>
      <p:sp>
        <p:nvSpPr>
          <p:cNvPr id="9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subtitle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24717795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- Crown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/>
          <p:cNvPicPr>
            <a:picLocks noChangeAspect="1" noChangeArrowheads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055431" y="1275606"/>
            <a:ext cx="5267391" cy="3867894"/>
          </a:xfrm>
          <a:prstGeom prst="rect">
            <a:avLst/>
          </a:prstGeom>
          <a:noFill/>
        </p:spPr>
      </p:pic>
      <p:sp>
        <p:nvSpPr>
          <p:cNvPr id="8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smtClean="0"/>
              <a:t>Click to edit Master title style</a:t>
            </a:r>
            <a:endParaRPr lang="sv-SE" noProof="0" dirty="0"/>
          </a:p>
        </p:txBody>
      </p:sp>
      <p:sp>
        <p:nvSpPr>
          <p:cNvPr id="9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subtitle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71518703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smtClean="0"/>
              <a:t>Click to edit Master title style</a:t>
            </a:r>
            <a:endParaRPr lang="sv-SE" noProof="0" dirty="0"/>
          </a:p>
        </p:txBody>
      </p:sp>
      <p:sp>
        <p:nvSpPr>
          <p:cNvPr id="7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subtitle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11934548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part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sv-SE" smtClean="0"/>
              <a:t>Click to edit Master title style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7920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2912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75470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Autofit/>
          </a:bodyPr>
          <a:lstStyle>
            <a:lvl1pPr>
              <a:defRPr sz="2800"/>
            </a:lvl1pPr>
          </a:lstStyle>
          <a:p>
            <a:r>
              <a:rPr lang="en-US" noProof="0" smtClean="0"/>
              <a:t>Click to edit Master title style</a:t>
            </a:r>
            <a:endParaRPr lang="sv-SE" noProof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324043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125107383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ding and tex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sv-SE" noProof="0" smtClean="0"/>
              <a:t>Click to edit Master title style</a:t>
            </a:r>
            <a:endParaRPr lang="sv-SE" noProof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2411100"/>
          </a:xfrm>
        </p:spPr>
        <p:txBody>
          <a:bodyPr>
            <a:normAutofit/>
          </a:bodyPr>
          <a:lstStyle>
            <a:lvl1pPr marL="1588" indent="-1588">
              <a:lnSpc>
                <a:spcPts val="2600"/>
              </a:lnSpc>
              <a:buNone/>
              <a:defRPr sz="24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sv-SE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1592689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595470"/>
            <a:ext cx="6850800" cy="399250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sv-SE" dirty="0" err="1" smtClean="0"/>
              <a:t>Click</a:t>
            </a:r>
            <a:r>
              <a:rPr lang="sv-SE" dirty="0" smtClean="0"/>
              <a:t> </a:t>
            </a:r>
            <a:r>
              <a:rPr lang="sv-SE" dirty="0" err="1" smtClean="0"/>
              <a:t>to</a:t>
            </a:r>
            <a:r>
              <a:rPr lang="sv-SE" dirty="0" smtClean="0"/>
              <a:t> </a:t>
            </a:r>
            <a:r>
              <a:rPr lang="sv-SE" dirty="0" err="1" smtClean="0"/>
              <a:t>edit</a:t>
            </a:r>
            <a:r>
              <a:rPr lang="sv-SE" dirty="0" smtClean="0"/>
              <a:t> Master text </a:t>
            </a:r>
            <a:r>
              <a:rPr lang="sv-SE" dirty="0" err="1" smtClean="0"/>
              <a:t>styles</a:t>
            </a:r>
            <a:endParaRPr lang="sv-SE" dirty="0" smtClean="0"/>
          </a:p>
          <a:p>
            <a:pPr lvl="1"/>
            <a:r>
              <a:rPr lang="sv-SE" dirty="0" smtClean="0"/>
              <a:t>Second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2"/>
            <a:r>
              <a:rPr lang="sv-SE" dirty="0" err="1" smtClean="0"/>
              <a:t>Third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3"/>
            <a:r>
              <a:rPr lang="sv-SE" dirty="0" err="1" smtClean="0"/>
              <a:t>Fourth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4"/>
            <a:r>
              <a:rPr lang="sv-SE" dirty="0" err="1" smtClean="0"/>
              <a:t>Fifth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4126706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006211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verkande - 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07854"/>
            <a:ext cx="1435366" cy="1195504"/>
          </a:xfrm>
          <a:prstGeom prst="rect">
            <a:avLst/>
          </a:prstGeom>
        </p:spPr>
      </p:pic>
      <p:sp>
        <p:nvSpPr>
          <p:cNvPr id="4" name="Platshållare för innehåll 2"/>
          <p:cNvSpPr>
            <a:spLocks noGrp="1"/>
          </p:cNvSpPr>
          <p:nvPr>
            <p:ph idx="1"/>
          </p:nvPr>
        </p:nvSpPr>
        <p:spPr>
          <a:xfrm>
            <a:off x="792000" y="1059582"/>
            <a:ext cx="6850800" cy="316835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400">
                <a:solidFill>
                  <a:schemeClr val="tx1"/>
                </a:solidFill>
              </a:defRPr>
            </a:lvl2pPr>
            <a:lvl3pPr marL="914400" indent="0">
              <a:buFontTx/>
              <a:buNone/>
              <a:defRPr sz="2400">
                <a:solidFill>
                  <a:schemeClr val="tx1"/>
                </a:solidFill>
              </a:defRPr>
            </a:lvl3pPr>
            <a:lvl4pPr marL="1371600" indent="0">
              <a:buFontTx/>
              <a:buNone/>
              <a:defRPr sz="2400">
                <a:solidFill>
                  <a:schemeClr val="tx1"/>
                </a:solidFill>
              </a:defRPr>
            </a:lvl4pPr>
            <a:lvl5pPr marL="1828800" indent="0">
              <a:buFontTx/>
              <a:buNone/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sv-SE" dirty="0" err="1" smtClean="0"/>
              <a:t>Click</a:t>
            </a:r>
            <a:r>
              <a:rPr lang="sv-SE" dirty="0" smtClean="0"/>
              <a:t> </a:t>
            </a:r>
            <a:r>
              <a:rPr lang="sv-SE" dirty="0" err="1" smtClean="0"/>
              <a:t>to</a:t>
            </a:r>
            <a:r>
              <a:rPr lang="sv-SE" dirty="0" smtClean="0"/>
              <a:t> </a:t>
            </a:r>
            <a:r>
              <a:rPr lang="sv-SE" dirty="0" err="1" smtClean="0"/>
              <a:t>edit</a:t>
            </a:r>
            <a:r>
              <a:rPr lang="sv-SE" dirty="0" smtClean="0"/>
              <a:t> Master text </a:t>
            </a:r>
            <a:r>
              <a:rPr lang="sv-SE" dirty="0" err="1" smtClean="0"/>
              <a:t>styles</a:t>
            </a:r>
            <a:endParaRPr lang="sv-SE" dirty="0" smtClean="0"/>
          </a:p>
          <a:p>
            <a:pPr lvl="1"/>
            <a:r>
              <a:rPr lang="sv-SE" dirty="0" smtClean="0"/>
              <a:t>Second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2"/>
            <a:r>
              <a:rPr lang="sv-SE" dirty="0" err="1" smtClean="0"/>
              <a:t>Third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3"/>
            <a:r>
              <a:rPr lang="sv-SE" dirty="0" err="1" smtClean="0"/>
              <a:t>Fourth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4"/>
            <a:r>
              <a:rPr lang="sv-SE" dirty="0" err="1" smtClean="0"/>
              <a:t>Fifth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792000" y="597917"/>
            <a:ext cx="25042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b="1" dirty="0" smtClean="0">
                <a:solidFill>
                  <a:srgbClr val="002F5F"/>
                </a:solidFill>
                <a:latin typeface="Verdana"/>
                <a:cs typeface="Verdana"/>
              </a:rPr>
              <a:t>Medverkande</a:t>
            </a:r>
            <a:endParaRPr lang="sv-SE" sz="2400" b="1" dirty="0">
              <a:solidFill>
                <a:srgbClr val="002F5F"/>
              </a:solidFill>
              <a:latin typeface="Verdana"/>
              <a:cs typeface="Verdana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792000" y="4227934"/>
            <a:ext cx="535405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noProof="0" dirty="0" smtClean="0">
                <a:solidFill>
                  <a:schemeClr val="tx1"/>
                </a:solidFill>
                <a:latin typeface="Verdana"/>
              </a:rPr>
              <a:t>Inspelat</a:t>
            </a:r>
            <a:r>
              <a:rPr lang="sv-SE" sz="1600" baseline="0" noProof="0" dirty="0" smtClean="0">
                <a:solidFill>
                  <a:schemeClr val="tx1"/>
                </a:solidFill>
                <a:latin typeface="Verdana"/>
              </a:rPr>
              <a:t> </a:t>
            </a:r>
            <a:fld id="{DEF0F593-7E64-D74F-96F6-B611C3DC3FC9}" type="datetime1">
              <a:rPr lang="sv-SE" sz="1600" baseline="0" noProof="0" smtClean="0">
                <a:solidFill>
                  <a:schemeClr val="tx1"/>
                </a:solidFill>
                <a:latin typeface="Verdana"/>
              </a:rPr>
              <a:t>2020-01-22</a:t>
            </a:fld>
            <a:endParaRPr lang="sv-SE" sz="1600" noProof="0" dirty="0" smtClean="0">
              <a:solidFill>
                <a:schemeClr val="tx1"/>
              </a:solidFill>
              <a:latin typeface="Verdana"/>
            </a:endParaRPr>
          </a:p>
          <a:p>
            <a:r>
              <a:rPr lang="sv-SE" sz="1600" noProof="0" dirty="0" smtClean="0">
                <a:solidFill>
                  <a:schemeClr val="tx1"/>
                </a:solidFill>
                <a:latin typeface="Verdana"/>
              </a:rPr>
              <a:t>Institutionen för data- och systemvetenskap, DSV </a:t>
            </a:r>
            <a:endParaRPr lang="sv-SE" sz="1600" noProof="0" dirty="0">
              <a:solidFill>
                <a:schemeClr val="tx1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53210570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ibutors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innehåll 2"/>
          <p:cNvSpPr>
            <a:spLocks noGrp="1"/>
          </p:cNvSpPr>
          <p:nvPr>
            <p:ph idx="1"/>
          </p:nvPr>
        </p:nvSpPr>
        <p:spPr>
          <a:xfrm>
            <a:off x="792000" y="1059582"/>
            <a:ext cx="6850800" cy="316835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400">
                <a:solidFill>
                  <a:schemeClr val="tx1"/>
                </a:solidFill>
              </a:defRPr>
            </a:lvl2pPr>
            <a:lvl3pPr marL="914400" indent="0">
              <a:buFontTx/>
              <a:buNone/>
              <a:defRPr sz="2400">
                <a:solidFill>
                  <a:schemeClr val="tx1"/>
                </a:solidFill>
              </a:defRPr>
            </a:lvl3pPr>
            <a:lvl4pPr marL="1371600" indent="0">
              <a:buFontTx/>
              <a:buNone/>
              <a:defRPr sz="2400">
                <a:solidFill>
                  <a:schemeClr val="tx1"/>
                </a:solidFill>
              </a:defRPr>
            </a:lvl4pPr>
            <a:lvl5pPr marL="1828800" indent="0">
              <a:buFontTx/>
              <a:buNone/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792000" y="597917"/>
            <a:ext cx="23578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noProof="0" smtClean="0">
                <a:solidFill>
                  <a:srgbClr val="002F5F"/>
                </a:solidFill>
                <a:latin typeface="Verdana"/>
                <a:cs typeface="Verdana"/>
              </a:rPr>
              <a:t>Contributors</a:t>
            </a:r>
            <a:endParaRPr lang="en-US" sz="2400" b="1" noProof="0">
              <a:solidFill>
                <a:srgbClr val="002F5F"/>
              </a:solidFill>
              <a:latin typeface="Verdana"/>
              <a:cs typeface="Verdana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792000" y="4227934"/>
            <a:ext cx="572464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 dirty="0" smtClean="0">
                <a:solidFill>
                  <a:schemeClr val="tx1"/>
                </a:solidFill>
                <a:latin typeface="Verdana"/>
              </a:rPr>
              <a:t>Recorded </a:t>
            </a:r>
            <a:fld id="{DEF0F593-7E64-D74F-96F6-B611C3DC3FC9}" type="datetime1">
              <a:rPr lang="en-US" sz="1600" baseline="0" noProof="0" smtClean="0">
                <a:solidFill>
                  <a:schemeClr val="tx1"/>
                </a:solidFill>
                <a:latin typeface="Verdana"/>
              </a:rPr>
              <a:t>1/22/2020</a:t>
            </a:fld>
            <a:endParaRPr lang="en-US" sz="1600" noProof="0" dirty="0" smtClean="0">
              <a:solidFill>
                <a:schemeClr val="tx1"/>
              </a:solidFill>
              <a:latin typeface="Verdana"/>
            </a:endParaRPr>
          </a:p>
          <a:p>
            <a:r>
              <a:rPr lang="en-US" sz="1600" noProof="0" dirty="0" smtClean="0">
                <a:solidFill>
                  <a:schemeClr val="tx1"/>
                </a:solidFill>
                <a:latin typeface="Verdana"/>
              </a:rPr>
              <a:t>Department of Computer and Systems Sciences, DSV </a:t>
            </a:r>
            <a:endParaRPr lang="en-US" sz="1600" noProof="0" dirty="0">
              <a:solidFill>
                <a:schemeClr val="tx1"/>
              </a:solidFill>
              <a:latin typeface="Verdana"/>
            </a:endParaRPr>
          </a:p>
        </p:txBody>
      </p:sp>
      <p:pic>
        <p:nvPicPr>
          <p:cNvPr id="8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67618"/>
            <a:ext cx="1296144" cy="1236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46122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verkande - Blå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innehåll 2"/>
          <p:cNvSpPr>
            <a:spLocks noGrp="1"/>
          </p:cNvSpPr>
          <p:nvPr>
            <p:ph idx="1"/>
          </p:nvPr>
        </p:nvSpPr>
        <p:spPr>
          <a:xfrm>
            <a:off x="792000" y="1059582"/>
            <a:ext cx="6850800" cy="316835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 sz="2400">
                <a:solidFill>
                  <a:srgbClr val="FFFFFF"/>
                </a:solidFill>
              </a:defRPr>
            </a:lvl2pPr>
            <a:lvl3pPr marL="914400" indent="0">
              <a:buFontTx/>
              <a:buNone/>
              <a:defRPr sz="2400">
                <a:solidFill>
                  <a:srgbClr val="FFFFFF"/>
                </a:solidFill>
              </a:defRPr>
            </a:lvl3pPr>
            <a:lvl4pPr marL="1371600" indent="0">
              <a:buFontTx/>
              <a:buNone/>
              <a:defRPr sz="2400">
                <a:solidFill>
                  <a:srgbClr val="FFFFFF"/>
                </a:solidFill>
              </a:defRPr>
            </a:lvl4pPr>
            <a:lvl5pPr marL="1828800" indent="0">
              <a:buFont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 lvl="0"/>
            <a:r>
              <a:rPr lang="sv-SE" dirty="0" err="1" smtClean="0"/>
              <a:t>Click</a:t>
            </a:r>
            <a:r>
              <a:rPr lang="sv-SE" dirty="0" smtClean="0"/>
              <a:t> </a:t>
            </a:r>
            <a:r>
              <a:rPr lang="sv-SE" dirty="0" err="1" smtClean="0"/>
              <a:t>to</a:t>
            </a:r>
            <a:r>
              <a:rPr lang="sv-SE" dirty="0" smtClean="0"/>
              <a:t> </a:t>
            </a:r>
            <a:r>
              <a:rPr lang="sv-SE" dirty="0" err="1" smtClean="0"/>
              <a:t>edit</a:t>
            </a:r>
            <a:r>
              <a:rPr lang="sv-SE" dirty="0" smtClean="0"/>
              <a:t> Master text </a:t>
            </a:r>
            <a:r>
              <a:rPr lang="sv-SE" dirty="0" err="1" smtClean="0"/>
              <a:t>styles</a:t>
            </a:r>
            <a:endParaRPr lang="sv-SE" dirty="0" smtClean="0"/>
          </a:p>
          <a:p>
            <a:pPr lvl="1"/>
            <a:r>
              <a:rPr lang="sv-SE" dirty="0" smtClean="0"/>
              <a:t>Second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2"/>
            <a:r>
              <a:rPr lang="sv-SE" dirty="0" err="1" smtClean="0"/>
              <a:t>Third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3"/>
            <a:r>
              <a:rPr lang="sv-SE" dirty="0" err="1" smtClean="0"/>
              <a:t>Fourth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4"/>
            <a:r>
              <a:rPr lang="sv-SE" dirty="0" err="1" smtClean="0"/>
              <a:t>Fifth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792000" y="4227934"/>
            <a:ext cx="535405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noProof="0" dirty="0" smtClean="0">
                <a:solidFill>
                  <a:srgbClr val="FFFFFF"/>
                </a:solidFill>
                <a:latin typeface="Verdana"/>
              </a:rPr>
              <a:t>Inspelat</a:t>
            </a:r>
            <a:r>
              <a:rPr lang="sv-SE" sz="1600" baseline="0" noProof="0" dirty="0" smtClean="0">
                <a:solidFill>
                  <a:srgbClr val="FFFFFF"/>
                </a:solidFill>
                <a:latin typeface="Verdana"/>
              </a:rPr>
              <a:t> </a:t>
            </a:r>
            <a:fld id="{DEF0F593-7E64-D74F-96F6-B611C3DC3FC9}" type="datetime1">
              <a:rPr lang="sv-SE" sz="1600" baseline="0" noProof="0" smtClean="0">
                <a:solidFill>
                  <a:srgbClr val="FFFFFF"/>
                </a:solidFill>
                <a:latin typeface="Verdana"/>
              </a:rPr>
              <a:t>2020-01-22</a:t>
            </a:fld>
            <a:endParaRPr lang="sv-SE" sz="1600" noProof="0" dirty="0" smtClean="0">
              <a:solidFill>
                <a:srgbClr val="FFFFFF"/>
              </a:solidFill>
              <a:latin typeface="Verdana"/>
            </a:endParaRPr>
          </a:p>
          <a:p>
            <a:r>
              <a:rPr lang="sv-SE" sz="1600" noProof="0" dirty="0" smtClean="0">
                <a:solidFill>
                  <a:srgbClr val="FFFFFF"/>
                </a:solidFill>
                <a:latin typeface="Verdana"/>
              </a:rPr>
              <a:t>Institutionen för data- och systemvetenskap, DSV </a:t>
            </a:r>
            <a:endParaRPr lang="sv-SE" sz="1600" noProof="0" dirty="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792000" y="597917"/>
            <a:ext cx="25042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b="1" dirty="0" smtClean="0">
                <a:solidFill>
                  <a:srgbClr val="FFFFFF"/>
                </a:solidFill>
                <a:latin typeface="Verdana"/>
                <a:cs typeface="Verdana"/>
              </a:rPr>
              <a:t>Medverkande</a:t>
            </a:r>
            <a:endParaRPr lang="sv-SE" sz="2400" b="1" dirty="0">
              <a:solidFill>
                <a:srgbClr val="FFFFFF"/>
              </a:solidFill>
              <a:latin typeface="Verdana"/>
              <a:cs typeface="Verdana"/>
            </a:endParaRPr>
          </a:p>
        </p:txBody>
      </p:sp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42890"/>
            <a:ext cx="1435367" cy="119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8492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verkande - egen sidfot - Blå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42890"/>
            <a:ext cx="1435367" cy="1195504"/>
          </a:xfrm>
          <a:prstGeom prst="rect">
            <a:avLst/>
          </a:prstGeom>
        </p:spPr>
      </p:pic>
      <p:sp>
        <p:nvSpPr>
          <p:cNvPr id="4" name="Platshållare för innehåll 2"/>
          <p:cNvSpPr>
            <a:spLocks noGrp="1"/>
          </p:cNvSpPr>
          <p:nvPr>
            <p:ph idx="1"/>
          </p:nvPr>
        </p:nvSpPr>
        <p:spPr>
          <a:xfrm>
            <a:off x="792000" y="1059582"/>
            <a:ext cx="6850800" cy="316835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 sz="2400">
                <a:solidFill>
                  <a:srgbClr val="FFFFFF"/>
                </a:solidFill>
              </a:defRPr>
            </a:lvl2pPr>
            <a:lvl3pPr marL="914400" indent="0">
              <a:buFontTx/>
              <a:buNone/>
              <a:defRPr sz="2400">
                <a:solidFill>
                  <a:srgbClr val="FFFFFF"/>
                </a:solidFill>
              </a:defRPr>
            </a:lvl3pPr>
            <a:lvl4pPr marL="1371600" indent="0">
              <a:buFontTx/>
              <a:buNone/>
              <a:defRPr sz="2400">
                <a:solidFill>
                  <a:srgbClr val="FFFFFF"/>
                </a:solidFill>
              </a:defRPr>
            </a:lvl4pPr>
            <a:lvl5pPr marL="1828800" indent="0">
              <a:buFont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 lvl="0"/>
            <a:r>
              <a:rPr lang="sv-SE" dirty="0" err="1" smtClean="0"/>
              <a:t>Click</a:t>
            </a:r>
            <a:r>
              <a:rPr lang="sv-SE" dirty="0" smtClean="0"/>
              <a:t> </a:t>
            </a:r>
            <a:r>
              <a:rPr lang="sv-SE" dirty="0" err="1" smtClean="0"/>
              <a:t>to</a:t>
            </a:r>
            <a:r>
              <a:rPr lang="sv-SE" dirty="0" smtClean="0"/>
              <a:t> </a:t>
            </a:r>
            <a:r>
              <a:rPr lang="sv-SE" dirty="0" err="1" smtClean="0"/>
              <a:t>edit</a:t>
            </a:r>
            <a:r>
              <a:rPr lang="sv-SE" dirty="0" smtClean="0"/>
              <a:t> Master text </a:t>
            </a:r>
            <a:r>
              <a:rPr lang="sv-SE" dirty="0" err="1" smtClean="0"/>
              <a:t>styles</a:t>
            </a:r>
            <a:endParaRPr lang="sv-SE" dirty="0" smtClean="0"/>
          </a:p>
          <a:p>
            <a:pPr lvl="1"/>
            <a:r>
              <a:rPr lang="sv-SE" dirty="0" smtClean="0"/>
              <a:t>Second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2"/>
            <a:r>
              <a:rPr lang="sv-SE" dirty="0" err="1" smtClean="0"/>
              <a:t>Third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3"/>
            <a:r>
              <a:rPr lang="sv-SE" dirty="0" err="1" smtClean="0"/>
              <a:t>Fourth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4"/>
            <a:r>
              <a:rPr lang="sv-SE" dirty="0" err="1" smtClean="0"/>
              <a:t>Fifth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792000" y="597917"/>
            <a:ext cx="25042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b="1" dirty="0" smtClean="0">
                <a:solidFill>
                  <a:srgbClr val="FFFFFF"/>
                </a:solidFill>
                <a:latin typeface="Verdana"/>
                <a:cs typeface="Verdana"/>
              </a:rPr>
              <a:t>Medverkande</a:t>
            </a:r>
            <a:endParaRPr lang="sv-SE" sz="2400" b="1" dirty="0">
              <a:solidFill>
                <a:srgbClr val="FFFFFF"/>
              </a:solidFill>
              <a:latin typeface="Verdana"/>
              <a:cs typeface="Verdana"/>
            </a:endParaRP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790772" y="4221654"/>
            <a:ext cx="6387308" cy="586827"/>
          </a:xfr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 strike="noStrike" baseline="0">
                <a:solidFill>
                  <a:schemeClr val="bg1"/>
                </a:solidFill>
              </a:defRPr>
            </a:lvl1pPr>
          </a:lstStyle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 dirty="0" smtClean="0">
                <a:solidFill>
                  <a:schemeClr val="bg1"/>
                </a:solidFill>
                <a:latin typeface="Verdana"/>
              </a:rPr>
              <a:t>Click to insert custom footer</a:t>
            </a:r>
            <a:endParaRPr lang="en-US" sz="1600" noProof="0" dirty="0">
              <a:solidFill>
                <a:schemeClr val="bg1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9688040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ibutors -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innehåll 2"/>
          <p:cNvSpPr>
            <a:spLocks noGrp="1"/>
          </p:cNvSpPr>
          <p:nvPr>
            <p:ph idx="1"/>
          </p:nvPr>
        </p:nvSpPr>
        <p:spPr>
          <a:xfrm>
            <a:off x="792000" y="1059582"/>
            <a:ext cx="6850800" cy="316835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 sz="2400">
                <a:solidFill>
                  <a:srgbClr val="FFFFFF"/>
                </a:solidFill>
              </a:defRPr>
            </a:lvl2pPr>
            <a:lvl3pPr marL="914400" indent="0">
              <a:buFontTx/>
              <a:buNone/>
              <a:defRPr sz="2400">
                <a:solidFill>
                  <a:srgbClr val="FFFFFF"/>
                </a:solidFill>
              </a:defRPr>
            </a:lvl3pPr>
            <a:lvl4pPr marL="1371600" indent="0">
              <a:buFontTx/>
              <a:buNone/>
              <a:defRPr sz="2400">
                <a:solidFill>
                  <a:srgbClr val="FFFFFF"/>
                </a:solidFill>
              </a:defRPr>
            </a:lvl4pPr>
            <a:lvl5pPr marL="1828800" indent="0">
              <a:buFont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792000" y="4227934"/>
            <a:ext cx="572464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 dirty="0" smtClean="0">
                <a:solidFill>
                  <a:schemeClr val="bg1"/>
                </a:solidFill>
                <a:latin typeface="Verdana"/>
              </a:rPr>
              <a:t>Recorded </a:t>
            </a:r>
            <a:fld id="{DEF0F593-7E64-D74F-96F6-B611C3DC3FC9}" type="datetime1">
              <a:rPr lang="en-US" sz="1600" baseline="0" noProof="0" smtClean="0">
                <a:solidFill>
                  <a:schemeClr val="bg1"/>
                </a:solidFill>
                <a:latin typeface="Verdana"/>
              </a:rPr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1/22/2020</a:t>
            </a:fld>
            <a:endParaRPr lang="en-US" sz="1600" noProof="0" dirty="0" smtClean="0">
              <a:solidFill>
                <a:schemeClr val="bg1"/>
              </a:solidFill>
              <a:latin typeface="Verdana"/>
            </a:endParaRPr>
          </a:p>
          <a:p>
            <a:r>
              <a:rPr lang="en-US" sz="1600" noProof="0" dirty="0" smtClean="0">
                <a:solidFill>
                  <a:schemeClr val="bg1"/>
                </a:solidFill>
                <a:latin typeface="Verdana"/>
              </a:rPr>
              <a:t>Department of Computer and Systems Sciences, DSV </a:t>
            </a:r>
            <a:endParaRPr lang="en-US" sz="1600" noProof="0" dirty="0">
              <a:solidFill>
                <a:schemeClr val="bg1"/>
              </a:solidFill>
              <a:latin typeface="Verdana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792000" y="597917"/>
            <a:ext cx="23578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noProof="0" dirty="0" smtClean="0">
                <a:solidFill>
                  <a:srgbClr val="FFFFFF"/>
                </a:solidFill>
                <a:latin typeface="Verdana"/>
                <a:cs typeface="Verdana"/>
              </a:rPr>
              <a:t>Contributors</a:t>
            </a:r>
            <a:endParaRPr lang="en-US" sz="2400" b="1" noProof="0" dirty="0">
              <a:solidFill>
                <a:srgbClr val="FFFFFF"/>
              </a:solidFill>
              <a:latin typeface="Verdana"/>
              <a:cs typeface="Verdana"/>
            </a:endParaRPr>
          </a:p>
        </p:txBody>
      </p:sp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67618"/>
            <a:ext cx="1296144" cy="1236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21587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ibutors - custom footer -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innehåll 2"/>
          <p:cNvSpPr>
            <a:spLocks noGrp="1"/>
          </p:cNvSpPr>
          <p:nvPr>
            <p:ph idx="1"/>
          </p:nvPr>
        </p:nvSpPr>
        <p:spPr>
          <a:xfrm>
            <a:off x="792000" y="1059582"/>
            <a:ext cx="6850800" cy="316835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 sz="2400">
                <a:solidFill>
                  <a:srgbClr val="FFFFFF"/>
                </a:solidFill>
              </a:defRPr>
            </a:lvl2pPr>
            <a:lvl3pPr marL="914400" indent="0">
              <a:buFontTx/>
              <a:buNone/>
              <a:defRPr sz="2400">
                <a:solidFill>
                  <a:srgbClr val="FFFFFF"/>
                </a:solidFill>
              </a:defRPr>
            </a:lvl3pPr>
            <a:lvl4pPr marL="1371600" indent="0">
              <a:buFontTx/>
              <a:buNone/>
              <a:defRPr sz="2400">
                <a:solidFill>
                  <a:srgbClr val="FFFFFF"/>
                </a:solidFill>
              </a:defRPr>
            </a:lvl4pPr>
            <a:lvl5pPr marL="1828800" indent="0">
              <a:buFont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792000" y="597917"/>
            <a:ext cx="23578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noProof="0" dirty="0" smtClean="0">
                <a:solidFill>
                  <a:srgbClr val="FFFFFF"/>
                </a:solidFill>
                <a:latin typeface="Verdana"/>
                <a:cs typeface="Verdana"/>
              </a:rPr>
              <a:t>Contributors</a:t>
            </a:r>
            <a:endParaRPr lang="en-US" sz="2400" b="1" noProof="0" dirty="0">
              <a:solidFill>
                <a:srgbClr val="FFFFFF"/>
              </a:solidFill>
              <a:latin typeface="Verdana"/>
              <a:cs typeface="Verdana"/>
            </a:endParaRPr>
          </a:p>
        </p:txBody>
      </p:sp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67618"/>
            <a:ext cx="1296144" cy="1236379"/>
          </a:xfrm>
          <a:prstGeom prst="rect">
            <a:avLst/>
          </a:prstGeom>
        </p:spPr>
      </p:pic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790772" y="4221654"/>
            <a:ext cx="6387308" cy="586827"/>
          </a:xfr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 strike="noStrike" baseline="0">
                <a:solidFill>
                  <a:schemeClr val="bg1"/>
                </a:solidFill>
              </a:defRPr>
            </a:lvl1pPr>
          </a:lstStyle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 dirty="0" smtClean="0">
                <a:solidFill>
                  <a:schemeClr val="bg1"/>
                </a:solidFill>
                <a:latin typeface="Verdana"/>
              </a:rPr>
              <a:t>Click to insert custom footer</a:t>
            </a:r>
            <a:endParaRPr lang="en-US" sz="1600" noProof="0" dirty="0">
              <a:solidFill>
                <a:schemeClr val="bg1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174445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a logo - Blå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07854"/>
            <a:ext cx="1435367" cy="1195504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792000" y="4465444"/>
            <a:ext cx="53540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noProof="0" dirty="0" smtClean="0">
                <a:solidFill>
                  <a:srgbClr val="FFFFFF"/>
                </a:solidFill>
                <a:latin typeface="Verdana"/>
              </a:rPr>
              <a:t>Institutionen för data- och systemvetenskap, DSV </a:t>
            </a:r>
            <a:endParaRPr lang="sv-SE" sz="1600" noProof="0" dirty="0">
              <a:solidFill>
                <a:srgbClr val="FFFFFF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533423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Kapitelsida - 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U_PPT_eld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4988" t="-362"/>
          <a:stretch>
            <a:fillRect/>
          </a:stretch>
        </p:blipFill>
        <p:spPr bwMode="auto">
          <a:xfrm>
            <a:off x="1" y="1225226"/>
            <a:ext cx="5408969" cy="3938812"/>
          </a:xfrm>
          <a:prstGeom prst="rect">
            <a:avLst/>
          </a:prstGeom>
          <a:noFill/>
          <a:effectLst/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sv-SE" noProof="0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874800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Click to edit Master subtitle style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193773087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ust logo -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792000" y="4465444"/>
            <a:ext cx="57246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noProof="0" dirty="0" smtClean="0">
                <a:solidFill>
                  <a:schemeClr val="bg1"/>
                </a:solidFill>
                <a:latin typeface="Verdana"/>
              </a:rPr>
              <a:t>Department of Computer and Systems Sciences, DSV </a:t>
            </a:r>
            <a:endParaRPr lang="en-US" sz="1600" noProof="0" dirty="0">
              <a:solidFill>
                <a:schemeClr val="bg1"/>
              </a:solidFill>
              <a:latin typeface="Verdana"/>
            </a:endParaRPr>
          </a:p>
        </p:txBody>
      </p:sp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67619"/>
            <a:ext cx="1296144" cy="1236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863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 vit/Empty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1083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 svart/Empty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395234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 blå/Empty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2765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 - Olivkv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SU_PPT_olivkvist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1746"/>
          <a:stretch>
            <a:fillRect/>
          </a:stretch>
        </p:blipFill>
        <p:spPr bwMode="auto">
          <a:xfrm>
            <a:off x="1589" y="238124"/>
            <a:ext cx="5161507" cy="4905756"/>
          </a:xfrm>
          <a:prstGeom prst="rect">
            <a:avLst/>
          </a:prstGeom>
          <a:noFill/>
        </p:spPr>
      </p:pic>
      <p:sp>
        <p:nvSpPr>
          <p:cNvPr id="6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sv-SE" noProof="0" dirty="0"/>
          </a:p>
        </p:txBody>
      </p:sp>
      <p:sp>
        <p:nvSpPr>
          <p:cNvPr id="7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874800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Click to edit Master subtitle style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1935300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 - Kron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SU_PPT_kronor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/>
          <a:stretch>
            <a:fillRect/>
          </a:stretch>
        </p:blipFill>
        <p:spPr bwMode="auto">
          <a:xfrm>
            <a:off x="0" y="1262062"/>
            <a:ext cx="4197096" cy="3881628"/>
          </a:xfrm>
          <a:prstGeom prst="rect">
            <a:avLst/>
          </a:prstGeom>
          <a:noFill/>
        </p:spPr>
      </p:pic>
      <p:sp>
        <p:nvSpPr>
          <p:cNvPr id="6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sv-SE" noProof="0" dirty="0"/>
          </a:p>
        </p:txBody>
      </p:sp>
      <p:sp>
        <p:nvSpPr>
          <p:cNvPr id="7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874800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Click to edit Master subtitle style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19353001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sv-SE" noProof="0" dirty="0"/>
          </a:p>
        </p:txBody>
      </p:sp>
      <p:sp>
        <p:nvSpPr>
          <p:cNvPr id="5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874800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Click to edit Master subtitle style</a:t>
            </a:r>
            <a:endParaRPr lang="sv-SE" noProof="0" dirty="0" smtClean="0"/>
          </a:p>
        </p:txBody>
      </p:sp>
    </p:spTree>
    <p:extLst>
      <p:ext uri="{BB962C8B-B14F-4D97-AF65-F5344CB8AC3E}">
        <p14:creationId xmlns:p14="http://schemas.microsoft.com/office/powerpoint/2010/main" val="3912549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5.emf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6.emf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image" Target="../media/image10.emf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92000" y="1275534"/>
            <a:ext cx="6850800" cy="32404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pic>
        <p:nvPicPr>
          <p:cNvPr id="7" name="Bildobjekt 6" descr="logo-org-svensk_rgb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7884368" y="216001"/>
            <a:ext cx="980375" cy="817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79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709" r:id="rId2"/>
    <p:sldLayoutId id="2147483710" r:id="rId3"/>
    <p:sldLayoutId id="2147483713" r:id="rId4"/>
    <p:sldLayoutId id="2147483684" r:id="rId5"/>
    <p:sldLayoutId id="2147483683" r:id="rId6"/>
    <p:sldLayoutId id="2147483712" r:id="rId7"/>
    <p:sldLayoutId id="2147483711" r:id="rId8"/>
    <p:sldLayoutId id="2147483714" r:id="rId9"/>
    <p:sldLayoutId id="2147483685" r:id="rId10"/>
    <p:sldLayoutId id="2147483686" r:id="rId11"/>
    <p:sldLayoutId id="2147483687" r:id="rId12"/>
    <p:sldLayoutId id="2147483688" r:id="rId13"/>
  </p:sldLayoutIdLst>
  <p:timing>
    <p:tnLst>
      <p:par>
        <p:cTn id="1" dur="indefinite" restart="never" nodeType="tmRoot"/>
      </p:par>
    </p:tnLst>
  </p:timing>
  <p:hf sldNum="0" hdr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lnSpc>
          <a:spcPts val="2900"/>
        </a:lnSpc>
        <a:spcBef>
          <a:spcPct val="20000"/>
        </a:spcBef>
        <a:buSzPct val="93000"/>
        <a:buFont typeface="Verdana" pitchFamily="34" charset="0"/>
        <a:buChar char="●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noProof="0" smtClean="0"/>
              <a:t>Klicka här för att ändra format</a:t>
            </a:r>
            <a:endParaRPr lang="en-US" noProof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92000" y="1275534"/>
            <a:ext cx="6850800" cy="32404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noProof="0" smtClean="0"/>
              <a:t>Klicka här för att ändra format på bakgrundstexten</a:t>
            </a:r>
          </a:p>
          <a:p>
            <a:pPr lvl="1"/>
            <a:r>
              <a:rPr lang="en-US" noProof="0" smtClean="0"/>
              <a:t>Nivå två</a:t>
            </a:r>
          </a:p>
          <a:p>
            <a:pPr lvl="2"/>
            <a:r>
              <a:rPr lang="en-US" noProof="0" smtClean="0"/>
              <a:t>Nivå tre</a:t>
            </a:r>
          </a:p>
          <a:p>
            <a:pPr lvl="3"/>
            <a:r>
              <a:rPr lang="en-US" noProof="0" smtClean="0"/>
              <a:t>Nivå fyra</a:t>
            </a:r>
          </a:p>
          <a:p>
            <a:pPr lvl="4"/>
            <a:r>
              <a:rPr lang="en-US" noProof="0" smtClean="0"/>
              <a:t>Nivå fem</a:t>
            </a:r>
            <a:endParaRPr lang="en-US" noProof="0"/>
          </a:p>
        </p:txBody>
      </p:sp>
      <p:pic>
        <p:nvPicPr>
          <p:cNvPr id="5" name="Bildobjekt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216001"/>
            <a:ext cx="884358" cy="843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926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8" r:id="rId2"/>
    <p:sldLayoutId id="2147483737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</p:sldLayoutIdLst>
  <p:timing>
    <p:tnLst>
      <p:par>
        <p:cTn id="1" dur="indefinite" restart="never" nodeType="tmRoot"/>
      </p:par>
    </p:tnLst>
  </p:timing>
  <p:hf sldNum="0" hdr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lnSpc>
          <a:spcPts val="2900"/>
        </a:lnSpc>
        <a:spcBef>
          <a:spcPct val="20000"/>
        </a:spcBef>
        <a:buSzPct val="93000"/>
        <a:buFont typeface="Verdana" pitchFamily="34" charset="0"/>
        <a:buChar char="●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92000" y="1275534"/>
            <a:ext cx="6850800" cy="32404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216655"/>
            <a:ext cx="980375" cy="81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877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20" r:id="rId2"/>
    <p:sldLayoutId id="2147483719" r:id="rId3"/>
    <p:sldLayoutId id="2147483721" r:id="rId4"/>
    <p:sldLayoutId id="2147483722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</p:sldLayoutIdLst>
  <p:hf sldNum="0" hdr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lnSpc>
          <a:spcPts val="2900"/>
        </a:lnSpc>
        <a:spcBef>
          <a:spcPct val="20000"/>
        </a:spcBef>
        <a:buSzPct val="93000"/>
        <a:buFont typeface="Verdana" pitchFamily="34" charset="0"/>
        <a:buChar char="●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92000" y="1275534"/>
            <a:ext cx="6850800" cy="32404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pic>
        <p:nvPicPr>
          <p:cNvPr id="4" name="Picture 3" descr="logo-neg-engelsk_rgb.eps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572" y="216023"/>
            <a:ext cx="884336" cy="843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172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</p:sldLayoutIdLst>
  <p:hf sldNum="0" hdr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lnSpc>
          <a:spcPts val="2900"/>
        </a:lnSpc>
        <a:spcBef>
          <a:spcPct val="20000"/>
        </a:spcBef>
        <a:buSzPct val="93000"/>
        <a:buFont typeface="Verdana" pitchFamily="34" charset="0"/>
        <a:buChar char="●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92000" y="1275534"/>
            <a:ext cx="6850800" cy="32404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03434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65" r:id="rId2"/>
    <p:sldLayoutId id="2147483733" r:id="rId3"/>
    <p:sldLayoutId id="2147483769" r:id="rId4"/>
    <p:sldLayoutId id="2147483766" r:id="rId5"/>
    <p:sldLayoutId id="2147483770" r:id="rId6"/>
    <p:sldLayoutId id="2147483767" r:id="rId7"/>
    <p:sldLayoutId id="2147483768" r:id="rId8"/>
    <p:sldLayoutId id="2147483697" r:id="rId9"/>
    <p:sldLayoutId id="2147483715" r:id="rId10"/>
    <p:sldLayoutId id="2147483716" r:id="rId11"/>
  </p:sldLayoutIdLst>
  <p:hf sldNum="0" hdr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lnSpc>
          <a:spcPts val="2900"/>
        </a:lnSpc>
        <a:spcBef>
          <a:spcPct val="20000"/>
        </a:spcBef>
        <a:buSzPct val="93000"/>
        <a:buFont typeface="Verdana" pitchFamily="34" charset="0"/>
        <a:buChar char="●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1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1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1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1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2244" y="1604646"/>
            <a:ext cx="7582327" cy="1102519"/>
          </a:xfrm>
        </p:spPr>
        <p:txBody>
          <a:bodyPr>
            <a:normAutofit/>
          </a:bodyPr>
          <a:lstStyle/>
          <a:p>
            <a:r>
              <a:rPr lang="sv-SE" sz="2250" dirty="0"/>
              <a:t/>
            </a:r>
            <a:br>
              <a:rPr lang="sv-SE" sz="2250" dirty="0"/>
            </a:br>
            <a:r>
              <a:rPr lang="sv-SE" sz="3300" dirty="0" smtClean="0"/>
              <a:t>Marknaden för BI</a:t>
            </a:r>
            <a:endParaRPr lang="sv-SE" sz="33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2244" y="3299557"/>
            <a:ext cx="4800600" cy="1314450"/>
          </a:xfrm>
        </p:spPr>
        <p:txBody>
          <a:bodyPr>
            <a:normAutofit/>
          </a:bodyPr>
          <a:lstStyle/>
          <a:p>
            <a:r>
              <a:rPr lang="sv-SE" dirty="0"/>
              <a:t>Erik Perjons</a:t>
            </a:r>
          </a:p>
          <a:p>
            <a:r>
              <a:rPr lang="sv-SE" dirty="0"/>
              <a:t>DSV, Stockholm University</a:t>
            </a:r>
          </a:p>
        </p:txBody>
      </p:sp>
      <p:pic>
        <p:nvPicPr>
          <p:cNvPr id="17" name="Audio 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65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28"/>
    </mc:Choice>
    <mc:Fallback xmlns="">
      <p:transition spd="slow" advTm="116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799696" y="109182"/>
            <a:ext cx="1166883" cy="121465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000" y="678834"/>
            <a:ext cx="7464896" cy="596700"/>
          </a:xfrm>
        </p:spPr>
        <p:txBody>
          <a:bodyPr/>
          <a:lstStyle/>
          <a:p>
            <a:r>
              <a:rPr lang="en-US" sz="2400" dirty="0" smtClean="0"/>
              <a:t>AA support Self </a:t>
            </a:r>
            <a:r>
              <a:rPr lang="en-US" sz="2400" dirty="0"/>
              <a:t>Service Data Preparation</a:t>
            </a:r>
            <a:endParaRPr lang="sv-SE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2000" y="1664496"/>
            <a:ext cx="6850800" cy="3240432"/>
          </a:xfrm>
        </p:spPr>
        <p:txBody>
          <a:bodyPr>
            <a:normAutofit/>
          </a:bodyPr>
          <a:lstStyle/>
          <a:p>
            <a:r>
              <a:rPr lang="en-US" sz="1600" b="1" dirty="0"/>
              <a:t>Self Service Data Preparation techniques </a:t>
            </a:r>
            <a:r>
              <a:rPr lang="en-US" sz="1600" dirty="0"/>
              <a:t>using ML </a:t>
            </a:r>
            <a:r>
              <a:rPr lang="sv-SE" sz="1600" dirty="0" err="1"/>
              <a:t>can</a:t>
            </a:r>
            <a:r>
              <a:rPr lang="sv-SE" sz="1600" dirty="0"/>
              <a:t> support the </a:t>
            </a:r>
            <a:r>
              <a:rPr lang="sv-SE" sz="1600" dirty="0" err="1"/>
              <a:t>user</a:t>
            </a:r>
            <a:r>
              <a:rPr lang="sv-SE" sz="1600" dirty="0"/>
              <a:t> in </a:t>
            </a:r>
            <a:r>
              <a:rPr lang="sv-SE" sz="1600" dirty="0" err="1"/>
              <a:t>carrying</a:t>
            </a:r>
            <a:r>
              <a:rPr lang="sv-SE" sz="1600" dirty="0"/>
              <a:t> </a:t>
            </a:r>
            <a:r>
              <a:rPr lang="sv-SE" sz="1600" dirty="0" err="1"/>
              <a:t>out</a:t>
            </a:r>
            <a:r>
              <a:rPr lang="sv-SE" sz="1600" dirty="0"/>
              <a:t> data </a:t>
            </a:r>
            <a:r>
              <a:rPr lang="sv-SE" sz="1600" dirty="0" err="1"/>
              <a:t>prepations</a:t>
            </a:r>
            <a:r>
              <a:rPr lang="sv-SE" sz="1600" dirty="0"/>
              <a:t> </a:t>
            </a:r>
            <a:r>
              <a:rPr lang="sv-SE" sz="1600" dirty="0" err="1"/>
              <a:t>without</a:t>
            </a:r>
            <a:r>
              <a:rPr lang="sv-SE" sz="1600" dirty="0"/>
              <a:t> the </a:t>
            </a:r>
            <a:r>
              <a:rPr lang="sv-SE" sz="1600" dirty="0" err="1"/>
              <a:t>need</a:t>
            </a:r>
            <a:r>
              <a:rPr lang="sv-SE" sz="1600" dirty="0"/>
              <a:t> to </a:t>
            </a:r>
            <a:r>
              <a:rPr lang="sv-SE" sz="1600" dirty="0" err="1"/>
              <a:t>writing</a:t>
            </a:r>
            <a:r>
              <a:rPr lang="sv-SE" sz="1600" dirty="0"/>
              <a:t> </a:t>
            </a:r>
            <a:r>
              <a:rPr lang="sv-SE" sz="1600" dirty="0" err="1" smtClean="0"/>
              <a:t>code</a:t>
            </a:r>
            <a:r>
              <a:rPr lang="sv-SE" sz="1600" dirty="0" smtClean="0"/>
              <a:t>. It </a:t>
            </a:r>
            <a:r>
              <a:rPr lang="sv-SE" sz="1600" dirty="0" err="1" smtClean="0"/>
              <a:t>can</a:t>
            </a:r>
            <a:r>
              <a:rPr lang="sv-SE" sz="1600" dirty="0" smtClean="0"/>
              <a:t> </a:t>
            </a:r>
            <a:r>
              <a:rPr lang="sv-SE" sz="1600" dirty="0" err="1" smtClean="0"/>
              <a:t>help</a:t>
            </a:r>
            <a:r>
              <a:rPr lang="sv-SE" sz="1600" dirty="0" smtClean="0"/>
              <a:t> the </a:t>
            </a:r>
            <a:r>
              <a:rPr lang="sv-SE" sz="1600" dirty="0" err="1" smtClean="0"/>
              <a:t>user</a:t>
            </a:r>
            <a:r>
              <a:rPr lang="sv-SE" sz="1600" dirty="0" smtClean="0"/>
              <a:t> to </a:t>
            </a:r>
            <a:r>
              <a:rPr lang="sv-SE" sz="1600" dirty="0" err="1" smtClean="0"/>
              <a:t>better</a:t>
            </a:r>
            <a:r>
              <a:rPr lang="sv-SE" sz="1600" dirty="0" smtClean="0"/>
              <a:t> understand </a:t>
            </a:r>
            <a:r>
              <a:rPr lang="sv-SE" sz="1600" dirty="0" err="1"/>
              <a:t>how</a:t>
            </a:r>
            <a:r>
              <a:rPr lang="sv-SE" sz="1600" dirty="0"/>
              <a:t> different </a:t>
            </a:r>
            <a:r>
              <a:rPr lang="sv-SE" sz="1600" dirty="0" err="1"/>
              <a:t>datasets</a:t>
            </a:r>
            <a:r>
              <a:rPr lang="sv-SE" sz="1600" dirty="0"/>
              <a:t> </a:t>
            </a:r>
            <a:r>
              <a:rPr lang="sv-SE" sz="1600" dirty="0" err="1"/>
              <a:t>are</a:t>
            </a:r>
            <a:r>
              <a:rPr lang="sv-SE" sz="1600" dirty="0"/>
              <a:t> </a:t>
            </a:r>
            <a:r>
              <a:rPr lang="sv-SE" sz="1600" dirty="0" err="1"/>
              <a:t>related</a:t>
            </a:r>
            <a:r>
              <a:rPr lang="sv-SE" sz="1600" dirty="0"/>
              <a:t> </a:t>
            </a:r>
            <a:r>
              <a:rPr lang="sv-SE" sz="1600" dirty="0" err="1" smtClean="0"/>
              <a:t>but</a:t>
            </a:r>
            <a:r>
              <a:rPr lang="sv-SE" sz="1600" dirty="0" smtClean="0"/>
              <a:t> </a:t>
            </a:r>
            <a:r>
              <a:rPr lang="sv-SE" sz="1600" dirty="0" err="1" smtClean="0"/>
              <a:t>also</a:t>
            </a:r>
            <a:r>
              <a:rPr lang="sv-SE" sz="1600" dirty="0" smtClean="0"/>
              <a:t> </a:t>
            </a:r>
            <a:r>
              <a:rPr lang="sv-SE" sz="1600" dirty="0" err="1" smtClean="0"/>
              <a:t>warn</a:t>
            </a:r>
            <a:r>
              <a:rPr lang="sv-SE" sz="1600" dirty="0" smtClean="0"/>
              <a:t> </a:t>
            </a:r>
            <a:r>
              <a:rPr lang="sv-SE" sz="1600" dirty="0"/>
              <a:t>the </a:t>
            </a:r>
            <a:r>
              <a:rPr lang="sv-SE" sz="1600" dirty="0" err="1"/>
              <a:t>user</a:t>
            </a:r>
            <a:r>
              <a:rPr lang="sv-SE" sz="1600" dirty="0"/>
              <a:t> to not </a:t>
            </a:r>
            <a:r>
              <a:rPr lang="sv-SE" sz="1600" dirty="0" err="1"/>
              <a:t>connect</a:t>
            </a:r>
            <a:r>
              <a:rPr lang="sv-SE" sz="1600" dirty="0"/>
              <a:t> </a:t>
            </a:r>
            <a:r>
              <a:rPr lang="sv-SE" sz="1600" dirty="0" err="1"/>
              <a:t>certain</a:t>
            </a:r>
            <a:r>
              <a:rPr lang="sv-SE" sz="1600" dirty="0"/>
              <a:t> data sets</a:t>
            </a:r>
          </a:p>
          <a:p>
            <a:r>
              <a:rPr lang="sv-SE" sz="1600" dirty="0" smtClean="0"/>
              <a:t>Data preparation and data </a:t>
            </a:r>
            <a:r>
              <a:rPr lang="sv-SE" sz="1600" dirty="0" err="1" smtClean="0"/>
              <a:t>modelling</a:t>
            </a:r>
            <a:r>
              <a:rPr lang="sv-SE" sz="1600" dirty="0" smtClean="0"/>
              <a:t> </a:t>
            </a:r>
            <a:r>
              <a:rPr lang="sv-SE" sz="1600" dirty="0" err="1" smtClean="0"/>
              <a:t>are</a:t>
            </a:r>
            <a:r>
              <a:rPr lang="sv-SE" sz="1600" dirty="0" smtClean="0"/>
              <a:t> </a:t>
            </a:r>
            <a:r>
              <a:rPr lang="sv-SE" sz="1600" dirty="0" err="1" smtClean="0"/>
              <a:t>complex</a:t>
            </a:r>
            <a:r>
              <a:rPr lang="sv-SE" sz="1600" dirty="0" smtClean="0"/>
              <a:t> and </a:t>
            </a:r>
            <a:r>
              <a:rPr lang="sv-SE" sz="1600" dirty="0" err="1" smtClean="0"/>
              <a:t>time</a:t>
            </a:r>
            <a:r>
              <a:rPr lang="sv-SE" sz="1600" dirty="0" smtClean="0"/>
              <a:t> </a:t>
            </a:r>
            <a:r>
              <a:rPr lang="sv-SE" sz="1600" dirty="0" err="1" smtClean="0"/>
              <a:t>consuming</a:t>
            </a:r>
            <a:r>
              <a:rPr lang="sv-SE" sz="1600" dirty="0" smtClean="0"/>
              <a:t> task </a:t>
            </a:r>
            <a:r>
              <a:rPr lang="sv-SE" sz="1600" dirty="0" err="1" smtClean="0"/>
              <a:t>which</a:t>
            </a:r>
            <a:r>
              <a:rPr lang="sv-SE" sz="1600" dirty="0" smtClean="0"/>
              <a:t> </a:t>
            </a:r>
            <a:r>
              <a:rPr lang="sv-SE" sz="1600" dirty="0" err="1" smtClean="0"/>
              <a:t>requires</a:t>
            </a:r>
            <a:r>
              <a:rPr lang="sv-SE" sz="1600" dirty="0"/>
              <a:t> </a:t>
            </a:r>
            <a:r>
              <a:rPr lang="sv-SE" sz="1600" dirty="0" smtClean="0"/>
              <a:t>expert </a:t>
            </a:r>
            <a:r>
              <a:rPr lang="sv-SE" sz="1600" dirty="0" err="1" smtClean="0"/>
              <a:t>knowledge</a:t>
            </a:r>
            <a:endParaRPr lang="sv-SE" sz="1600" dirty="0" smtClean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78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255"/>
    </mc:Choice>
    <mc:Fallback xmlns="">
      <p:transition spd="slow" advTm="712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760" y="555345"/>
            <a:ext cx="6850800" cy="596700"/>
          </a:xfrm>
        </p:spPr>
        <p:txBody>
          <a:bodyPr/>
          <a:lstStyle/>
          <a:p>
            <a:r>
              <a:rPr lang="sv-SE" sz="2400" dirty="0" smtClean="0"/>
              <a:t>Magic </a:t>
            </a:r>
            <a:r>
              <a:rPr lang="sv-SE" sz="2400" dirty="0" err="1" smtClean="0"/>
              <a:t>Quadrant</a:t>
            </a:r>
            <a:endParaRPr lang="sv-SE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3760" y="938463"/>
            <a:ext cx="8332007" cy="4764505"/>
          </a:xfrm>
        </p:spPr>
        <p:txBody>
          <a:bodyPr>
            <a:normAutofit fontScale="47500" lnSpcReduction="20000"/>
          </a:bodyPr>
          <a:lstStyle/>
          <a:p>
            <a:pPr marL="0" indent="0">
              <a:lnSpc>
                <a:spcPct val="270000"/>
              </a:lnSpc>
              <a:buNone/>
            </a:pPr>
            <a:r>
              <a:rPr lang="sv-SE" sz="3000" dirty="0" err="1" smtClean="0"/>
              <a:t>Gartner’s</a:t>
            </a:r>
            <a:r>
              <a:rPr lang="sv-SE" sz="3000" dirty="0" smtClean="0"/>
              <a:t> </a:t>
            </a:r>
            <a:r>
              <a:rPr lang="sv-SE" sz="3000" dirty="0" err="1" smtClean="0"/>
              <a:t>Sources</a:t>
            </a:r>
            <a:r>
              <a:rPr lang="sv-SE" sz="3000" dirty="0" smtClean="0"/>
              <a:t>:</a:t>
            </a:r>
          </a:p>
          <a:p>
            <a:pPr>
              <a:lnSpc>
                <a:spcPct val="220000"/>
              </a:lnSpc>
            </a:pPr>
            <a:r>
              <a:rPr lang="sv-SE" sz="3000" dirty="0" smtClean="0"/>
              <a:t>Survey </a:t>
            </a:r>
            <a:r>
              <a:rPr lang="sv-SE" sz="3000" dirty="0" err="1"/>
              <a:t>of</a:t>
            </a:r>
            <a:r>
              <a:rPr lang="sv-SE" sz="3000" dirty="0"/>
              <a:t> </a:t>
            </a:r>
            <a:r>
              <a:rPr lang="sv-SE" sz="3000" dirty="0" err="1"/>
              <a:t>vendor’s</a:t>
            </a:r>
            <a:r>
              <a:rPr lang="sv-SE" sz="3000" dirty="0"/>
              <a:t> </a:t>
            </a:r>
            <a:r>
              <a:rPr lang="sv-SE" sz="3000" dirty="0" err="1"/>
              <a:t>reference</a:t>
            </a:r>
            <a:r>
              <a:rPr lang="sv-SE" sz="3000" dirty="0"/>
              <a:t> </a:t>
            </a:r>
            <a:r>
              <a:rPr lang="sv-SE" sz="3000" dirty="0" err="1"/>
              <a:t>customers</a:t>
            </a:r>
            <a:r>
              <a:rPr lang="sv-SE" sz="3000" dirty="0"/>
              <a:t>, </a:t>
            </a:r>
            <a:r>
              <a:rPr lang="sv-SE" sz="3000" dirty="0" smtClean="0"/>
              <a:t>1639 respondents</a:t>
            </a:r>
          </a:p>
          <a:p>
            <a:pPr>
              <a:lnSpc>
                <a:spcPct val="220000"/>
              </a:lnSpc>
            </a:pPr>
            <a:r>
              <a:rPr lang="sv-SE" sz="3000" dirty="0" err="1" smtClean="0"/>
              <a:t>Vendors</a:t>
            </a:r>
            <a:r>
              <a:rPr lang="sv-SE" sz="3000" dirty="0" smtClean="0"/>
              <a:t>’ </a:t>
            </a:r>
            <a:r>
              <a:rPr lang="sv-SE" sz="3000" dirty="0" err="1" smtClean="0"/>
              <a:t>completed</a:t>
            </a:r>
            <a:r>
              <a:rPr lang="sv-SE" sz="3000" dirty="0" smtClean="0"/>
              <a:t> </a:t>
            </a:r>
            <a:r>
              <a:rPr lang="sv-SE" sz="3000" dirty="0" err="1" smtClean="0"/>
              <a:t>questionnairs</a:t>
            </a:r>
            <a:r>
              <a:rPr lang="sv-SE" sz="3000" dirty="0" smtClean="0"/>
              <a:t>, briefings and video demos </a:t>
            </a:r>
            <a:r>
              <a:rPr lang="sv-SE" sz="3000" dirty="0" err="1" smtClean="0"/>
              <a:t>of</a:t>
            </a:r>
            <a:r>
              <a:rPr lang="sv-SE" sz="3000" dirty="0" smtClean="0"/>
              <a:t> </a:t>
            </a:r>
            <a:r>
              <a:rPr lang="sv-SE" sz="3000" dirty="0" smtClean="0"/>
              <a:t>BI </a:t>
            </a:r>
            <a:r>
              <a:rPr lang="sv-SE" sz="3000" dirty="0" err="1" smtClean="0"/>
              <a:t>products</a:t>
            </a:r>
            <a:endParaRPr lang="sv-SE" sz="3000" dirty="0" smtClean="0"/>
          </a:p>
          <a:p>
            <a:pPr>
              <a:lnSpc>
                <a:spcPct val="220000"/>
              </a:lnSpc>
            </a:pPr>
            <a:r>
              <a:rPr lang="sv-SE" sz="3000" dirty="0" err="1" smtClean="0"/>
              <a:t>Gartner’s</a:t>
            </a:r>
            <a:r>
              <a:rPr lang="sv-SE" sz="3000" dirty="0" smtClean="0"/>
              <a:t> </a:t>
            </a:r>
            <a:r>
              <a:rPr lang="sv-SE" sz="3000" dirty="0" err="1" smtClean="0"/>
              <a:t>testing</a:t>
            </a:r>
            <a:r>
              <a:rPr lang="sv-SE" sz="3000" dirty="0" smtClean="0"/>
              <a:t> </a:t>
            </a:r>
            <a:r>
              <a:rPr lang="sv-SE" sz="3000" dirty="0" err="1" smtClean="0"/>
              <a:t>of</a:t>
            </a:r>
            <a:r>
              <a:rPr lang="sv-SE" sz="3000" dirty="0" smtClean="0"/>
              <a:t> </a:t>
            </a:r>
            <a:r>
              <a:rPr lang="sv-SE" sz="3000" dirty="0" err="1" smtClean="0"/>
              <a:t>analytic</a:t>
            </a:r>
            <a:r>
              <a:rPr lang="sv-SE" sz="3000" dirty="0" smtClean="0"/>
              <a:t> and BI-</a:t>
            </a:r>
            <a:r>
              <a:rPr lang="sv-SE" sz="3000" dirty="0" err="1" smtClean="0"/>
              <a:t>platforms</a:t>
            </a:r>
            <a:endParaRPr lang="sv-SE" sz="3000" dirty="0" smtClean="0"/>
          </a:p>
          <a:p>
            <a:pPr>
              <a:lnSpc>
                <a:spcPct val="220000"/>
              </a:lnSpc>
            </a:pPr>
            <a:r>
              <a:rPr lang="sv-SE" sz="3000" dirty="0" err="1" smtClean="0"/>
              <a:t>Evaluation</a:t>
            </a:r>
            <a:r>
              <a:rPr lang="sv-SE" sz="3000" dirty="0" smtClean="0"/>
              <a:t> </a:t>
            </a:r>
            <a:r>
              <a:rPr lang="sv-SE" sz="3000" dirty="0" err="1" smtClean="0"/>
              <a:t>of</a:t>
            </a:r>
            <a:r>
              <a:rPr lang="sv-SE" sz="3000" dirty="0" smtClean="0"/>
              <a:t> </a:t>
            </a:r>
            <a:r>
              <a:rPr lang="sv-SE" sz="3000" dirty="0" err="1" smtClean="0"/>
              <a:t>use</a:t>
            </a:r>
            <a:r>
              <a:rPr lang="sv-SE" sz="3000" dirty="0" smtClean="0"/>
              <a:t> </a:t>
            </a:r>
            <a:r>
              <a:rPr lang="sv-SE" sz="3000" dirty="0" err="1" smtClean="0"/>
              <a:t>cases</a:t>
            </a:r>
            <a:r>
              <a:rPr lang="sv-SE" sz="3000" dirty="0" smtClean="0"/>
              <a:t> and </a:t>
            </a:r>
            <a:r>
              <a:rPr lang="sv-SE" sz="3000" dirty="0" err="1" smtClean="0"/>
              <a:t>critical</a:t>
            </a:r>
            <a:r>
              <a:rPr lang="sv-SE" sz="3000" dirty="0" smtClean="0"/>
              <a:t> </a:t>
            </a:r>
            <a:r>
              <a:rPr lang="sv-SE" sz="3000" dirty="0" err="1" smtClean="0"/>
              <a:t>capabilities</a:t>
            </a:r>
            <a:endParaRPr lang="sv-SE" sz="3000" dirty="0" smtClean="0"/>
          </a:p>
          <a:p>
            <a:endParaRPr lang="sv-SE" dirty="0"/>
          </a:p>
          <a:p>
            <a:r>
              <a:rPr lang="sv-SE" sz="2900" dirty="0" err="1" smtClean="0"/>
              <a:t>Ability</a:t>
            </a:r>
            <a:r>
              <a:rPr lang="sv-SE" sz="2900" dirty="0" smtClean="0"/>
              <a:t> </a:t>
            </a:r>
            <a:r>
              <a:rPr lang="sv-SE" sz="2900" dirty="0"/>
              <a:t>to </a:t>
            </a:r>
            <a:r>
              <a:rPr lang="sv-SE" sz="2900" dirty="0" err="1"/>
              <a:t>execute</a:t>
            </a:r>
            <a:endParaRPr lang="sv-SE" sz="2900" dirty="0"/>
          </a:p>
          <a:p>
            <a:r>
              <a:rPr lang="sv-SE" sz="2900" dirty="0" err="1"/>
              <a:t>Completeness</a:t>
            </a:r>
            <a:r>
              <a:rPr lang="sv-SE" sz="2900" dirty="0"/>
              <a:t> </a:t>
            </a:r>
            <a:r>
              <a:rPr lang="sv-SE" sz="2900" dirty="0" err="1"/>
              <a:t>of</a:t>
            </a:r>
            <a:r>
              <a:rPr lang="sv-SE" sz="2900" dirty="0"/>
              <a:t> vision</a:t>
            </a:r>
          </a:p>
          <a:p>
            <a:endParaRPr lang="sv-SE" dirty="0"/>
          </a:p>
        </p:txBody>
      </p:sp>
      <p:sp>
        <p:nvSpPr>
          <p:cNvPr id="4" name="Down Arrow 3"/>
          <p:cNvSpPr/>
          <p:nvPr/>
        </p:nvSpPr>
        <p:spPr>
          <a:xfrm>
            <a:off x="1145453" y="3453960"/>
            <a:ext cx="956063" cy="330420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253" y="2590201"/>
            <a:ext cx="2384288" cy="2388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253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126"/>
    </mc:Choice>
    <mc:Fallback xmlns="">
      <p:transition spd="slow" advTm="1451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021" y="418587"/>
            <a:ext cx="6850800" cy="596700"/>
          </a:xfrm>
        </p:spPr>
        <p:txBody>
          <a:bodyPr/>
          <a:lstStyle/>
          <a:p>
            <a:r>
              <a:rPr lang="sv-SE" dirty="0"/>
              <a:t>Magic </a:t>
            </a:r>
            <a:r>
              <a:rPr lang="sv-SE" dirty="0" err="1"/>
              <a:t>Quadrant</a:t>
            </a:r>
            <a:endParaRPr lang="sv-S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486" y="1359847"/>
            <a:ext cx="3171303" cy="3171303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 flipV="1">
            <a:off x="792000" y="3066558"/>
            <a:ext cx="8021" cy="1411705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1046097" y="4764505"/>
            <a:ext cx="1540041" cy="1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046097" y="4714889"/>
            <a:ext cx="18713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dirty="0" err="1" smtClean="0"/>
              <a:t>Completeness</a:t>
            </a:r>
            <a:r>
              <a:rPr lang="sv-SE" sz="1400" dirty="0" smtClean="0"/>
              <a:t> </a:t>
            </a:r>
            <a:r>
              <a:rPr lang="sv-SE" sz="1400" dirty="0" err="1" smtClean="0"/>
              <a:t>of</a:t>
            </a:r>
            <a:r>
              <a:rPr lang="sv-SE" sz="1400" dirty="0" smtClean="0"/>
              <a:t> vision</a:t>
            </a:r>
            <a:endParaRPr lang="sv-SE" sz="1400" dirty="0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-111903" y="3723009"/>
            <a:ext cx="14543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dirty="0" err="1" smtClean="0"/>
              <a:t>Ability</a:t>
            </a:r>
            <a:r>
              <a:rPr lang="sv-SE" sz="1400" dirty="0" smtClean="0"/>
              <a:t> to </a:t>
            </a:r>
            <a:r>
              <a:rPr lang="sv-SE" sz="1400" dirty="0" err="1" smtClean="0"/>
              <a:t>execute</a:t>
            </a:r>
            <a:endParaRPr lang="sv-SE" sz="1400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804612" y="1107156"/>
            <a:ext cx="4157298" cy="4181362"/>
          </a:xfrm>
        </p:spPr>
        <p:txBody>
          <a:bodyPr>
            <a:normAutofit fontScale="62500" lnSpcReduction="20000"/>
          </a:bodyPr>
          <a:lstStyle/>
          <a:p>
            <a:r>
              <a:rPr lang="sv-SE" sz="1600" b="1" dirty="0" err="1" smtClean="0"/>
              <a:t>Ability</a:t>
            </a:r>
            <a:r>
              <a:rPr lang="sv-SE" sz="1600" b="1" dirty="0" smtClean="0"/>
              <a:t> </a:t>
            </a:r>
            <a:r>
              <a:rPr lang="sv-SE" sz="1600" b="1" dirty="0"/>
              <a:t>to </a:t>
            </a:r>
            <a:r>
              <a:rPr lang="sv-SE" sz="1600" b="1" dirty="0" err="1" smtClean="0"/>
              <a:t>execute</a:t>
            </a:r>
            <a:r>
              <a:rPr lang="sv-SE" sz="1600" b="1" dirty="0"/>
              <a:t> </a:t>
            </a:r>
            <a:r>
              <a:rPr lang="sv-SE" sz="1600" dirty="0" smtClean="0"/>
              <a:t>– </a:t>
            </a:r>
            <a:r>
              <a:rPr lang="sv-SE" sz="1600" dirty="0" err="1" smtClean="0"/>
              <a:t>vendors</a:t>
            </a:r>
            <a:r>
              <a:rPr lang="sv-SE" sz="1600" dirty="0" smtClean="0"/>
              <a:t> </a:t>
            </a:r>
            <a:r>
              <a:rPr lang="sv-SE" sz="1600" dirty="0" err="1" smtClean="0"/>
              <a:t>ability</a:t>
            </a:r>
            <a:r>
              <a:rPr lang="sv-SE" sz="1600" dirty="0" smtClean="0"/>
              <a:t> to makes </a:t>
            </a:r>
            <a:r>
              <a:rPr lang="sv-SE" sz="1600" dirty="0" err="1" smtClean="0"/>
              <a:t>their</a:t>
            </a:r>
            <a:r>
              <a:rPr lang="sv-SE" sz="1600" dirty="0" smtClean="0"/>
              <a:t> vision a market </a:t>
            </a:r>
            <a:r>
              <a:rPr lang="sv-SE" sz="1600" dirty="0" err="1" smtClean="0"/>
              <a:t>reality</a:t>
            </a:r>
            <a:r>
              <a:rPr lang="sv-SE" sz="1600" dirty="0" smtClean="0"/>
              <a:t>, to </a:t>
            </a:r>
            <a:r>
              <a:rPr lang="sv-SE" sz="1600" dirty="0" err="1" smtClean="0"/>
              <a:t>provide</a:t>
            </a:r>
            <a:r>
              <a:rPr lang="sv-SE" sz="1600" dirty="0" smtClean="0"/>
              <a:t> </a:t>
            </a:r>
            <a:r>
              <a:rPr lang="sv-SE" sz="1600" dirty="0" err="1" smtClean="0"/>
              <a:t>products</a:t>
            </a:r>
            <a:r>
              <a:rPr lang="sv-SE" sz="1600" dirty="0" smtClean="0"/>
              <a:t>/services </a:t>
            </a:r>
            <a:r>
              <a:rPr lang="sv-SE" sz="1600" dirty="0" err="1" smtClean="0"/>
              <a:t>that</a:t>
            </a:r>
            <a:r>
              <a:rPr lang="sv-SE" sz="1600" dirty="0" smtClean="0"/>
              <a:t> </a:t>
            </a:r>
            <a:r>
              <a:rPr lang="sv-SE" sz="1600" dirty="0" err="1" smtClean="0"/>
              <a:t>customers</a:t>
            </a:r>
            <a:r>
              <a:rPr lang="sv-SE" sz="1600" dirty="0" smtClean="0"/>
              <a:t> </a:t>
            </a:r>
            <a:r>
              <a:rPr lang="sv-SE" sz="1600" dirty="0" err="1" smtClean="0"/>
              <a:t>are</a:t>
            </a:r>
            <a:r>
              <a:rPr lang="sv-SE" sz="1600" dirty="0" smtClean="0"/>
              <a:t> </a:t>
            </a:r>
            <a:r>
              <a:rPr lang="sv-SE" sz="1600" dirty="0" err="1" smtClean="0"/>
              <a:t>prepared</a:t>
            </a:r>
            <a:r>
              <a:rPr lang="sv-SE" sz="1600" dirty="0" smtClean="0"/>
              <a:t> to </a:t>
            </a:r>
            <a:r>
              <a:rPr lang="sv-SE" sz="1600" dirty="0" err="1" smtClean="0"/>
              <a:t>buy</a:t>
            </a:r>
            <a:r>
              <a:rPr lang="sv-SE" sz="1600" dirty="0" smtClean="0"/>
              <a:t>, </a:t>
            </a:r>
            <a:r>
              <a:rPr lang="sv-SE" sz="1600" dirty="0" smtClean="0"/>
              <a:t>and to </a:t>
            </a:r>
            <a:r>
              <a:rPr lang="sv-SE" sz="1600" dirty="0" err="1" smtClean="0"/>
              <a:t>deliver</a:t>
            </a:r>
            <a:r>
              <a:rPr lang="sv-SE" sz="1600" dirty="0" smtClean="0"/>
              <a:t> a positive </a:t>
            </a:r>
            <a:r>
              <a:rPr lang="sv-SE" sz="1600" dirty="0" err="1" smtClean="0"/>
              <a:t>customer</a:t>
            </a:r>
            <a:r>
              <a:rPr lang="sv-SE" sz="1600" dirty="0" smtClean="0"/>
              <a:t> </a:t>
            </a:r>
            <a:r>
              <a:rPr lang="sv-SE" sz="1600" dirty="0" err="1" smtClean="0"/>
              <a:t>experience</a:t>
            </a:r>
            <a:endParaRPr lang="sv-SE" sz="1600" dirty="0" smtClean="0"/>
          </a:p>
          <a:p>
            <a:r>
              <a:rPr lang="sv-SE" sz="1600" dirty="0" smtClean="0"/>
              <a:t>The </a:t>
            </a:r>
            <a:r>
              <a:rPr lang="sv-SE" sz="1600" dirty="0" err="1" smtClean="0"/>
              <a:t>criteria</a:t>
            </a:r>
            <a:r>
              <a:rPr lang="sv-SE" sz="1600" dirty="0" smtClean="0"/>
              <a:t> </a:t>
            </a:r>
            <a:r>
              <a:rPr lang="sv-SE" sz="1600" dirty="0" err="1" smtClean="0"/>
              <a:t>used</a:t>
            </a:r>
            <a:r>
              <a:rPr lang="sv-SE" sz="1600" dirty="0" smtClean="0"/>
              <a:t>:</a:t>
            </a:r>
          </a:p>
          <a:p>
            <a:pPr lvl="1"/>
            <a:r>
              <a:rPr lang="sv-SE" sz="1600" dirty="0" smtClean="0"/>
              <a:t>Product/Services – </a:t>
            </a:r>
            <a:r>
              <a:rPr lang="sv-SE" sz="1600" dirty="0" err="1" smtClean="0"/>
              <a:t>how</a:t>
            </a:r>
            <a:r>
              <a:rPr lang="sv-SE" sz="1600" dirty="0" smtClean="0"/>
              <a:t> </a:t>
            </a:r>
            <a:r>
              <a:rPr lang="sv-SE" sz="1600" dirty="0" err="1" smtClean="0"/>
              <a:t>well</a:t>
            </a:r>
            <a:r>
              <a:rPr lang="sv-SE" sz="1600" dirty="0" smtClean="0"/>
              <a:t> the </a:t>
            </a:r>
            <a:r>
              <a:rPr lang="sv-SE" sz="1600" dirty="0" err="1" smtClean="0"/>
              <a:t>vendors</a:t>
            </a:r>
            <a:r>
              <a:rPr lang="sv-SE" sz="1600" dirty="0" smtClean="0"/>
              <a:t> </a:t>
            </a:r>
            <a:r>
              <a:rPr lang="sv-SE" sz="1600" dirty="0" err="1" smtClean="0"/>
              <a:t>provide</a:t>
            </a:r>
            <a:r>
              <a:rPr lang="sv-SE" sz="1600" dirty="0" smtClean="0"/>
              <a:t> </a:t>
            </a:r>
            <a:r>
              <a:rPr lang="sv-SE" sz="1600" dirty="0" err="1" smtClean="0"/>
              <a:t>competitive</a:t>
            </a:r>
            <a:r>
              <a:rPr lang="sv-SE" sz="1600" dirty="0" smtClean="0"/>
              <a:t> and </a:t>
            </a:r>
            <a:r>
              <a:rPr lang="sv-SE" sz="1600" dirty="0" err="1" smtClean="0"/>
              <a:t>successful</a:t>
            </a:r>
            <a:r>
              <a:rPr lang="sv-SE" sz="1600" dirty="0" smtClean="0"/>
              <a:t> </a:t>
            </a:r>
            <a:r>
              <a:rPr lang="sv-SE" sz="1600" dirty="0" err="1" smtClean="0"/>
              <a:t>products</a:t>
            </a:r>
            <a:r>
              <a:rPr lang="sv-SE" sz="1600" dirty="0" smtClean="0"/>
              <a:t> given 15 </a:t>
            </a:r>
            <a:r>
              <a:rPr lang="sv-SE" sz="1600" dirty="0" err="1" smtClean="0"/>
              <a:t>specified</a:t>
            </a:r>
            <a:r>
              <a:rPr lang="sv-SE" sz="1600" dirty="0" smtClean="0"/>
              <a:t> </a:t>
            </a:r>
            <a:r>
              <a:rPr lang="sv-SE" sz="1600" dirty="0" err="1" smtClean="0"/>
              <a:t>product</a:t>
            </a:r>
            <a:r>
              <a:rPr lang="sv-SE" sz="1600" dirty="0" smtClean="0"/>
              <a:t> </a:t>
            </a:r>
            <a:r>
              <a:rPr lang="sv-SE" sz="1600" dirty="0" err="1" smtClean="0"/>
              <a:t>capabilities</a:t>
            </a:r>
            <a:endParaRPr lang="sv-SE" sz="1600" dirty="0" smtClean="0"/>
          </a:p>
          <a:p>
            <a:pPr lvl="1"/>
            <a:r>
              <a:rPr lang="sv-SE" sz="1600" dirty="0" err="1" smtClean="0"/>
              <a:t>Customer</a:t>
            </a:r>
            <a:r>
              <a:rPr lang="sv-SE" sz="1600" dirty="0" smtClean="0"/>
              <a:t> </a:t>
            </a:r>
            <a:r>
              <a:rPr lang="sv-SE" sz="1600" dirty="0" err="1" smtClean="0"/>
              <a:t>experience</a:t>
            </a:r>
            <a:r>
              <a:rPr lang="sv-SE" sz="1600" dirty="0" smtClean="0"/>
              <a:t> – </a:t>
            </a:r>
            <a:r>
              <a:rPr lang="sv-SE" sz="1600" dirty="0" err="1" smtClean="0"/>
              <a:t>how</a:t>
            </a:r>
            <a:r>
              <a:rPr lang="sv-SE" sz="1600" dirty="0" smtClean="0"/>
              <a:t> the </a:t>
            </a:r>
            <a:r>
              <a:rPr lang="sv-SE" sz="1600" dirty="0" err="1" smtClean="0"/>
              <a:t>vendors</a:t>
            </a:r>
            <a:r>
              <a:rPr lang="sv-SE" sz="1600" dirty="0" smtClean="0"/>
              <a:t> </a:t>
            </a:r>
            <a:r>
              <a:rPr lang="sv-SE" sz="1600" dirty="0" err="1" smtClean="0"/>
              <a:t>enable</a:t>
            </a:r>
            <a:r>
              <a:rPr lang="sv-SE" sz="1600" dirty="0" smtClean="0"/>
              <a:t> and support </a:t>
            </a:r>
            <a:r>
              <a:rPr lang="sv-SE" sz="1600" dirty="0" err="1" smtClean="0"/>
              <a:t>customers</a:t>
            </a:r>
            <a:r>
              <a:rPr lang="sv-SE" sz="1600" dirty="0" smtClean="0"/>
              <a:t> to </a:t>
            </a:r>
            <a:r>
              <a:rPr lang="sv-SE" sz="1600" dirty="0" err="1" smtClean="0"/>
              <a:t>use</a:t>
            </a:r>
            <a:r>
              <a:rPr lang="sv-SE" sz="1600" dirty="0" smtClean="0"/>
              <a:t> </a:t>
            </a:r>
            <a:r>
              <a:rPr lang="sv-SE" sz="1600" dirty="0" err="1" smtClean="0"/>
              <a:t>their</a:t>
            </a:r>
            <a:r>
              <a:rPr lang="sv-SE" sz="1600" dirty="0" smtClean="0"/>
              <a:t> </a:t>
            </a:r>
            <a:r>
              <a:rPr lang="sv-SE" sz="1600" dirty="0" err="1" smtClean="0"/>
              <a:t>products</a:t>
            </a:r>
            <a:r>
              <a:rPr lang="sv-SE" sz="1600" dirty="0" smtClean="0"/>
              <a:t>/services </a:t>
            </a:r>
          </a:p>
          <a:p>
            <a:pPr lvl="1"/>
            <a:r>
              <a:rPr lang="sv-SE" sz="1600" dirty="0" smtClean="0"/>
              <a:t>Overall </a:t>
            </a:r>
            <a:r>
              <a:rPr lang="sv-SE" sz="1600" dirty="0" err="1" smtClean="0"/>
              <a:t>viability</a:t>
            </a:r>
            <a:r>
              <a:rPr lang="sv-SE" sz="1600" dirty="0" smtClean="0"/>
              <a:t> – </a:t>
            </a:r>
            <a:r>
              <a:rPr lang="sv-SE" sz="1600" dirty="0" err="1" smtClean="0"/>
              <a:t>financial</a:t>
            </a:r>
            <a:r>
              <a:rPr lang="sv-SE" sz="1600" dirty="0" smtClean="0"/>
              <a:t> </a:t>
            </a:r>
            <a:r>
              <a:rPr lang="sv-SE" sz="1600" dirty="0" err="1" smtClean="0"/>
              <a:t>health</a:t>
            </a:r>
            <a:r>
              <a:rPr lang="sv-SE" sz="1600" dirty="0" smtClean="0"/>
              <a:t> </a:t>
            </a:r>
            <a:r>
              <a:rPr lang="sv-SE" sz="1600" dirty="0" err="1" smtClean="0"/>
              <a:t>of</a:t>
            </a:r>
            <a:r>
              <a:rPr lang="sv-SE" sz="1600" dirty="0" smtClean="0"/>
              <a:t> </a:t>
            </a:r>
            <a:r>
              <a:rPr lang="sv-SE" sz="1600" dirty="0" err="1" smtClean="0"/>
              <a:t>vendors</a:t>
            </a:r>
            <a:r>
              <a:rPr lang="sv-SE" sz="1600" dirty="0" smtClean="0"/>
              <a:t> and </a:t>
            </a:r>
            <a:r>
              <a:rPr lang="sv-SE" sz="1600" dirty="0" err="1" smtClean="0"/>
              <a:t>their</a:t>
            </a:r>
            <a:r>
              <a:rPr lang="sv-SE" sz="1600" dirty="0" smtClean="0"/>
              <a:t> </a:t>
            </a:r>
            <a:r>
              <a:rPr lang="sv-SE" sz="1600" dirty="0" err="1" smtClean="0"/>
              <a:t>future</a:t>
            </a:r>
            <a:r>
              <a:rPr lang="sv-SE" sz="1600" dirty="0" smtClean="0"/>
              <a:t> </a:t>
            </a:r>
            <a:r>
              <a:rPr lang="sv-SE" sz="1600" dirty="0" err="1" smtClean="0"/>
              <a:t>investments</a:t>
            </a:r>
            <a:endParaRPr lang="sv-SE" sz="1600" dirty="0" smtClean="0"/>
          </a:p>
          <a:p>
            <a:pPr lvl="1"/>
            <a:r>
              <a:rPr lang="sv-SE" sz="1600" dirty="0" smtClean="0"/>
              <a:t>Market </a:t>
            </a:r>
            <a:r>
              <a:rPr lang="sv-SE" sz="1600" dirty="0" err="1" smtClean="0"/>
              <a:t>responsiveness</a:t>
            </a:r>
            <a:r>
              <a:rPr lang="sv-SE" sz="1600" dirty="0" smtClean="0"/>
              <a:t> – </a:t>
            </a:r>
            <a:r>
              <a:rPr lang="sv-SE" sz="1600" dirty="0" err="1" smtClean="0"/>
              <a:t>vendors</a:t>
            </a:r>
            <a:r>
              <a:rPr lang="sv-SE" sz="1600" dirty="0" smtClean="0"/>
              <a:t>’ </a:t>
            </a:r>
            <a:r>
              <a:rPr lang="sv-SE" sz="1600" dirty="0" err="1" smtClean="0"/>
              <a:t>momentum</a:t>
            </a:r>
            <a:r>
              <a:rPr lang="sv-SE" sz="1600" dirty="0" smtClean="0"/>
              <a:t> and </a:t>
            </a:r>
            <a:r>
              <a:rPr lang="sv-SE" sz="1600" dirty="0" err="1" smtClean="0"/>
              <a:t>success</a:t>
            </a:r>
            <a:r>
              <a:rPr lang="sv-SE" sz="1600" dirty="0" smtClean="0"/>
              <a:t> in the </a:t>
            </a:r>
            <a:r>
              <a:rPr lang="sv-SE" sz="1600" dirty="0" err="1" smtClean="0"/>
              <a:t>current</a:t>
            </a:r>
            <a:r>
              <a:rPr lang="sv-SE" sz="1600" dirty="0" smtClean="0"/>
              <a:t> market</a:t>
            </a:r>
          </a:p>
          <a:p>
            <a:pPr lvl="1"/>
            <a:r>
              <a:rPr lang="sv-SE" sz="1600" dirty="0" err="1" smtClean="0"/>
              <a:t>Sales</a:t>
            </a:r>
            <a:r>
              <a:rPr lang="sv-SE" sz="1600" dirty="0" smtClean="0"/>
              <a:t> </a:t>
            </a:r>
            <a:r>
              <a:rPr lang="sv-SE" sz="1600" dirty="0" err="1" smtClean="0"/>
              <a:t>execution</a:t>
            </a:r>
            <a:r>
              <a:rPr lang="sv-SE" sz="1600" dirty="0" smtClean="0"/>
              <a:t>/</a:t>
            </a:r>
            <a:r>
              <a:rPr lang="sv-SE" sz="1600" dirty="0" err="1" smtClean="0"/>
              <a:t>pricing</a:t>
            </a:r>
            <a:r>
              <a:rPr lang="sv-SE" sz="1600" dirty="0" smtClean="0"/>
              <a:t> – </a:t>
            </a:r>
            <a:r>
              <a:rPr lang="sv-SE" sz="1600" dirty="0" err="1" smtClean="0"/>
              <a:t>vendors</a:t>
            </a:r>
            <a:r>
              <a:rPr lang="sv-SE" sz="1600" dirty="0" smtClean="0"/>
              <a:t>’ </a:t>
            </a:r>
            <a:r>
              <a:rPr lang="sv-SE" sz="1600" dirty="0" err="1" smtClean="0"/>
              <a:t>presale</a:t>
            </a:r>
            <a:r>
              <a:rPr lang="sv-SE" sz="1600" dirty="0" smtClean="0"/>
              <a:t> </a:t>
            </a:r>
            <a:r>
              <a:rPr lang="sv-SE" sz="1600" dirty="0" err="1" smtClean="0"/>
              <a:t>activities</a:t>
            </a:r>
            <a:r>
              <a:rPr lang="sv-SE" sz="1600" dirty="0" smtClean="0"/>
              <a:t>, deal management, </a:t>
            </a:r>
            <a:r>
              <a:rPr lang="sv-SE" sz="1600" dirty="0" err="1" smtClean="0"/>
              <a:t>pricing</a:t>
            </a:r>
            <a:r>
              <a:rPr lang="sv-SE" sz="1600" dirty="0" smtClean="0"/>
              <a:t> </a:t>
            </a:r>
          </a:p>
          <a:p>
            <a:pPr lvl="1"/>
            <a:r>
              <a:rPr lang="sv-SE" sz="1600" dirty="0" smtClean="0"/>
              <a:t>Operations – </a:t>
            </a:r>
            <a:r>
              <a:rPr lang="sv-SE" sz="1600" dirty="0" err="1" smtClean="0"/>
              <a:t>trouble-free</a:t>
            </a:r>
            <a:r>
              <a:rPr lang="sv-SE" sz="1600" dirty="0"/>
              <a:t> </a:t>
            </a:r>
            <a:r>
              <a:rPr lang="sv-SE" sz="1600" dirty="0" smtClean="0"/>
              <a:t>software for </a:t>
            </a:r>
            <a:r>
              <a:rPr lang="sv-SE" sz="1600" dirty="0" err="1" smtClean="0"/>
              <a:t>cusomers</a:t>
            </a:r>
            <a:r>
              <a:rPr lang="sv-SE" sz="1600" dirty="0" smtClean="0"/>
              <a:t>, </a:t>
            </a:r>
            <a:r>
              <a:rPr lang="sv-SE" sz="1600" dirty="0" err="1" smtClean="0"/>
              <a:t>how</a:t>
            </a:r>
            <a:r>
              <a:rPr lang="sv-SE" sz="1600" dirty="0" smtClean="0"/>
              <a:t> </a:t>
            </a:r>
            <a:r>
              <a:rPr lang="sv-SE" sz="1600" dirty="0" err="1" smtClean="0"/>
              <a:t>easy</a:t>
            </a:r>
            <a:r>
              <a:rPr lang="sv-SE" sz="1600" dirty="0" smtClean="0"/>
              <a:t> it is to </a:t>
            </a:r>
            <a:r>
              <a:rPr lang="sv-SE" sz="1600" dirty="0" err="1" smtClean="0"/>
              <a:t>migrate</a:t>
            </a:r>
            <a:r>
              <a:rPr lang="sv-SE" sz="1600" dirty="0" smtClean="0"/>
              <a:t> to new versions</a:t>
            </a:r>
            <a:endParaRPr lang="sv-SE" sz="16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74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980"/>
    </mc:Choice>
    <mc:Fallback xmlns="">
      <p:transition spd="slow" advTm="939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6389" y="421054"/>
            <a:ext cx="6850800" cy="596700"/>
          </a:xfrm>
        </p:spPr>
        <p:txBody>
          <a:bodyPr/>
          <a:lstStyle/>
          <a:p>
            <a:r>
              <a:rPr lang="sv-SE" dirty="0"/>
              <a:t>Magic </a:t>
            </a:r>
            <a:r>
              <a:rPr lang="sv-SE" dirty="0" err="1"/>
              <a:t>Quadrant</a:t>
            </a:r>
            <a:endParaRPr lang="sv-S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233" y="1175363"/>
            <a:ext cx="3171303" cy="3171303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 flipV="1">
            <a:off x="695747" y="2882074"/>
            <a:ext cx="8021" cy="1411705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949844" y="4580021"/>
            <a:ext cx="1540041" cy="1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949844" y="4530405"/>
            <a:ext cx="18713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dirty="0" err="1" smtClean="0"/>
              <a:t>Completeness</a:t>
            </a:r>
            <a:r>
              <a:rPr lang="sv-SE" sz="1400" dirty="0" smtClean="0"/>
              <a:t> </a:t>
            </a:r>
            <a:r>
              <a:rPr lang="sv-SE" sz="1400" dirty="0" err="1" smtClean="0"/>
              <a:t>of</a:t>
            </a:r>
            <a:r>
              <a:rPr lang="sv-SE" sz="1400" dirty="0" smtClean="0"/>
              <a:t> vision</a:t>
            </a:r>
            <a:endParaRPr lang="sv-SE" sz="1400" dirty="0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-208156" y="3538525"/>
            <a:ext cx="14543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dirty="0" err="1" smtClean="0"/>
              <a:t>Ability</a:t>
            </a:r>
            <a:r>
              <a:rPr lang="sv-SE" sz="1400" dirty="0" smtClean="0"/>
              <a:t> to </a:t>
            </a:r>
            <a:r>
              <a:rPr lang="sv-SE" sz="1400" dirty="0" err="1" smtClean="0"/>
              <a:t>execute</a:t>
            </a:r>
            <a:endParaRPr lang="sv-SE" sz="1400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372254" y="947997"/>
            <a:ext cx="4495501" cy="4333374"/>
          </a:xfrm>
        </p:spPr>
        <p:txBody>
          <a:bodyPr>
            <a:normAutofit fontScale="62500" lnSpcReduction="20000"/>
          </a:bodyPr>
          <a:lstStyle/>
          <a:p>
            <a:r>
              <a:rPr lang="sv-SE" sz="1600" b="1" dirty="0" err="1"/>
              <a:t>Completeness</a:t>
            </a:r>
            <a:r>
              <a:rPr lang="sv-SE" sz="1600" b="1" dirty="0"/>
              <a:t> </a:t>
            </a:r>
            <a:r>
              <a:rPr lang="sv-SE" sz="1600" b="1" dirty="0" err="1"/>
              <a:t>of</a:t>
            </a:r>
            <a:r>
              <a:rPr lang="sv-SE" sz="1600" b="1" dirty="0"/>
              <a:t> vision </a:t>
            </a:r>
            <a:r>
              <a:rPr lang="sv-SE" sz="1600" dirty="0"/>
              <a:t>– </a:t>
            </a:r>
            <a:r>
              <a:rPr lang="sv-SE" sz="1600" dirty="0" err="1"/>
              <a:t>vendors</a:t>
            </a:r>
            <a:r>
              <a:rPr lang="sv-SE" sz="1600" dirty="0"/>
              <a:t> </a:t>
            </a:r>
            <a:r>
              <a:rPr lang="sv-SE" sz="1600" dirty="0" err="1" smtClean="0"/>
              <a:t>understanding</a:t>
            </a:r>
            <a:r>
              <a:rPr lang="sv-SE" sz="1600" dirty="0" smtClean="0"/>
              <a:t> </a:t>
            </a:r>
            <a:r>
              <a:rPr lang="sv-SE" sz="1600" dirty="0" err="1"/>
              <a:t>of</a:t>
            </a:r>
            <a:r>
              <a:rPr lang="sv-SE" sz="1600" dirty="0"/>
              <a:t> </a:t>
            </a:r>
            <a:r>
              <a:rPr lang="sv-SE" sz="1600" dirty="0" err="1"/>
              <a:t>how</a:t>
            </a:r>
            <a:r>
              <a:rPr lang="sv-SE" sz="1600" dirty="0"/>
              <a:t> market </a:t>
            </a:r>
            <a:r>
              <a:rPr lang="sv-SE" sz="1600" dirty="0" err="1"/>
              <a:t>forces</a:t>
            </a:r>
            <a:r>
              <a:rPr lang="sv-SE" sz="1600" dirty="0"/>
              <a:t> </a:t>
            </a:r>
            <a:r>
              <a:rPr lang="sv-SE" sz="1600" dirty="0" err="1"/>
              <a:t>can</a:t>
            </a:r>
            <a:r>
              <a:rPr lang="sv-SE" sz="1600" dirty="0"/>
              <a:t> be </a:t>
            </a:r>
            <a:r>
              <a:rPr lang="sv-SE" sz="1600" dirty="0" err="1"/>
              <a:t>exploited</a:t>
            </a:r>
            <a:r>
              <a:rPr lang="sv-SE" sz="1600" dirty="0"/>
              <a:t> to </a:t>
            </a:r>
            <a:r>
              <a:rPr lang="sv-SE" sz="1600" dirty="0" err="1"/>
              <a:t>create</a:t>
            </a:r>
            <a:r>
              <a:rPr lang="sv-SE" sz="1600" dirty="0"/>
              <a:t> </a:t>
            </a:r>
            <a:r>
              <a:rPr lang="sv-SE" sz="1600" dirty="0" err="1"/>
              <a:t>value</a:t>
            </a:r>
            <a:r>
              <a:rPr lang="sv-SE" sz="1600" dirty="0"/>
              <a:t> for </a:t>
            </a:r>
            <a:r>
              <a:rPr lang="sv-SE" sz="1600" dirty="0" err="1"/>
              <a:t>customers</a:t>
            </a:r>
            <a:r>
              <a:rPr lang="sv-SE" sz="1600" dirty="0"/>
              <a:t>, </a:t>
            </a:r>
            <a:r>
              <a:rPr lang="sv-SE" sz="1600" dirty="0" err="1"/>
              <a:t>such</a:t>
            </a:r>
            <a:r>
              <a:rPr lang="sv-SE" sz="1600" dirty="0"/>
              <a:t> as support </a:t>
            </a:r>
            <a:r>
              <a:rPr lang="sv-SE" sz="1600" dirty="0" err="1" smtClean="0"/>
              <a:t>key</a:t>
            </a:r>
            <a:r>
              <a:rPr lang="sv-SE" sz="1600" dirty="0" smtClean="0"/>
              <a:t> trends and </a:t>
            </a:r>
            <a:r>
              <a:rPr lang="sv-SE" sz="1600" dirty="0" err="1" smtClean="0"/>
              <a:t>meet</a:t>
            </a:r>
            <a:r>
              <a:rPr lang="sv-SE" sz="1600" dirty="0" smtClean="0"/>
              <a:t> </a:t>
            </a:r>
            <a:r>
              <a:rPr lang="sv-SE" sz="1600" dirty="0"/>
              <a:t>the </a:t>
            </a:r>
            <a:r>
              <a:rPr lang="sv-SE" sz="1600" dirty="0" err="1"/>
              <a:t>needs</a:t>
            </a:r>
            <a:r>
              <a:rPr lang="sv-SE" sz="1600" dirty="0"/>
              <a:t> </a:t>
            </a:r>
            <a:r>
              <a:rPr lang="sv-SE" sz="1600" dirty="0" err="1"/>
              <a:t>of</a:t>
            </a:r>
            <a:r>
              <a:rPr lang="sv-SE" sz="1600" dirty="0"/>
              <a:t> </a:t>
            </a:r>
            <a:r>
              <a:rPr lang="sv-SE" sz="1600" dirty="0" err="1"/>
              <a:t>current</a:t>
            </a:r>
            <a:r>
              <a:rPr lang="sv-SE" sz="1600" dirty="0"/>
              <a:t> and </a:t>
            </a:r>
            <a:r>
              <a:rPr lang="sv-SE" sz="1600" dirty="0" err="1"/>
              <a:t>future</a:t>
            </a:r>
            <a:r>
              <a:rPr lang="sv-SE" sz="1600" dirty="0"/>
              <a:t> </a:t>
            </a:r>
            <a:r>
              <a:rPr lang="sv-SE" sz="1600" dirty="0" err="1"/>
              <a:t>requirements</a:t>
            </a:r>
            <a:endParaRPr lang="sv-SE" sz="1600" dirty="0"/>
          </a:p>
          <a:p>
            <a:r>
              <a:rPr lang="sv-SE" sz="1600" dirty="0" smtClean="0"/>
              <a:t>The </a:t>
            </a:r>
            <a:r>
              <a:rPr lang="sv-SE" sz="1600" dirty="0" err="1" smtClean="0"/>
              <a:t>criteria</a:t>
            </a:r>
            <a:r>
              <a:rPr lang="sv-SE" sz="1600" dirty="0" smtClean="0"/>
              <a:t> </a:t>
            </a:r>
            <a:r>
              <a:rPr lang="sv-SE" sz="1600" dirty="0" err="1" smtClean="0"/>
              <a:t>used</a:t>
            </a:r>
            <a:r>
              <a:rPr lang="sv-SE" sz="1600" dirty="0" smtClean="0"/>
              <a:t>:</a:t>
            </a:r>
          </a:p>
          <a:p>
            <a:pPr lvl="1"/>
            <a:r>
              <a:rPr lang="sv-SE" sz="1600" dirty="0" smtClean="0"/>
              <a:t>Market </a:t>
            </a:r>
            <a:r>
              <a:rPr lang="sv-SE" sz="1600" dirty="0" err="1" smtClean="0"/>
              <a:t>understanding</a:t>
            </a:r>
            <a:r>
              <a:rPr lang="sv-SE" sz="1600" dirty="0" smtClean="0"/>
              <a:t> – </a:t>
            </a:r>
            <a:r>
              <a:rPr lang="sv-SE" sz="1600" dirty="0" err="1" smtClean="0"/>
              <a:t>how</a:t>
            </a:r>
            <a:r>
              <a:rPr lang="sv-SE" sz="1600" dirty="0" smtClean="0"/>
              <a:t> </a:t>
            </a:r>
            <a:r>
              <a:rPr lang="sv-SE" sz="1600" dirty="0" err="1" smtClean="0"/>
              <a:t>well</a:t>
            </a:r>
            <a:r>
              <a:rPr lang="sv-SE" sz="1600" dirty="0" smtClean="0"/>
              <a:t> the </a:t>
            </a:r>
            <a:r>
              <a:rPr lang="sv-SE" sz="1600" dirty="0" err="1" smtClean="0"/>
              <a:t>vendors</a:t>
            </a:r>
            <a:r>
              <a:rPr lang="sv-SE" sz="1600" dirty="0" smtClean="0"/>
              <a:t> understand </a:t>
            </a:r>
            <a:r>
              <a:rPr lang="sv-SE" sz="1600" dirty="0" err="1" smtClean="0"/>
              <a:t>buyers</a:t>
            </a:r>
            <a:r>
              <a:rPr lang="sv-SE" sz="1600" dirty="0" smtClean="0"/>
              <a:t> </a:t>
            </a:r>
            <a:r>
              <a:rPr lang="sv-SE" sz="1600" dirty="0" err="1" smtClean="0"/>
              <a:t>needs</a:t>
            </a:r>
            <a:endParaRPr lang="sv-SE" sz="1600" dirty="0" smtClean="0"/>
          </a:p>
          <a:p>
            <a:pPr lvl="1"/>
            <a:r>
              <a:rPr lang="sv-SE" sz="1600" dirty="0" smtClean="0"/>
              <a:t>Marketing </a:t>
            </a:r>
            <a:r>
              <a:rPr lang="sv-SE" sz="1600" dirty="0" err="1" smtClean="0"/>
              <a:t>strategy</a:t>
            </a:r>
            <a:r>
              <a:rPr lang="sv-SE" sz="1600" dirty="0" smtClean="0"/>
              <a:t>– </a:t>
            </a:r>
            <a:r>
              <a:rPr lang="sv-SE" sz="1600" dirty="0" err="1" smtClean="0"/>
              <a:t>how</a:t>
            </a:r>
            <a:r>
              <a:rPr lang="sv-SE" sz="1600" dirty="0" smtClean="0"/>
              <a:t> </a:t>
            </a:r>
            <a:r>
              <a:rPr lang="sv-SE" sz="1600" dirty="0" err="1" smtClean="0"/>
              <a:t>well</a:t>
            </a:r>
            <a:r>
              <a:rPr lang="sv-SE" sz="1600" dirty="0" smtClean="0"/>
              <a:t> the </a:t>
            </a:r>
            <a:r>
              <a:rPr lang="sv-SE" sz="1600" dirty="0" err="1" smtClean="0"/>
              <a:t>vendors</a:t>
            </a:r>
            <a:r>
              <a:rPr lang="sv-SE" sz="1600" dirty="0" smtClean="0"/>
              <a:t> </a:t>
            </a:r>
            <a:r>
              <a:rPr lang="sv-SE" sz="1600" dirty="0" err="1" smtClean="0"/>
              <a:t>communicate</a:t>
            </a:r>
            <a:r>
              <a:rPr lang="sv-SE" sz="1600" dirty="0" smtClean="0"/>
              <a:t> </a:t>
            </a:r>
            <a:r>
              <a:rPr lang="sv-SE" sz="1600" dirty="0" err="1" smtClean="0"/>
              <a:t>value</a:t>
            </a:r>
            <a:r>
              <a:rPr lang="sv-SE" sz="1600" dirty="0" smtClean="0"/>
              <a:t> and </a:t>
            </a:r>
            <a:r>
              <a:rPr lang="sv-SE" sz="1600" dirty="0" err="1" smtClean="0"/>
              <a:t>product</a:t>
            </a:r>
            <a:r>
              <a:rPr lang="sv-SE" sz="1600" dirty="0" smtClean="0"/>
              <a:t>/service </a:t>
            </a:r>
            <a:r>
              <a:rPr lang="sv-SE" sz="1600" dirty="0" err="1" smtClean="0"/>
              <a:t>differentiation</a:t>
            </a:r>
            <a:r>
              <a:rPr lang="sv-SE" sz="1600" dirty="0" smtClean="0"/>
              <a:t> to the market</a:t>
            </a:r>
          </a:p>
          <a:p>
            <a:pPr lvl="1"/>
            <a:r>
              <a:rPr lang="sv-SE" sz="1600" dirty="0" err="1" smtClean="0"/>
              <a:t>Sales</a:t>
            </a:r>
            <a:r>
              <a:rPr lang="sv-SE" sz="1600" dirty="0" smtClean="0"/>
              <a:t> </a:t>
            </a:r>
            <a:r>
              <a:rPr lang="sv-SE" sz="1600" dirty="0" err="1" smtClean="0"/>
              <a:t>strategy</a:t>
            </a:r>
            <a:r>
              <a:rPr lang="sv-SE" sz="1600" dirty="0" smtClean="0"/>
              <a:t> – innovative partner </a:t>
            </a:r>
            <a:r>
              <a:rPr lang="sv-SE" sz="1600" dirty="0" err="1" smtClean="0"/>
              <a:t>strategy</a:t>
            </a:r>
            <a:r>
              <a:rPr lang="sv-SE" sz="1600" dirty="0" smtClean="0"/>
              <a:t>, </a:t>
            </a:r>
            <a:r>
              <a:rPr lang="sv-SE" sz="1600" dirty="0" err="1" smtClean="0"/>
              <a:t>attractive</a:t>
            </a:r>
            <a:r>
              <a:rPr lang="sv-SE" sz="1600" dirty="0" smtClean="0"/>
              <a:t> </a:t>
            </a:r>
            <a:r>
              <a:rPr lang="sv-SE" sz="1600" dirty="0" err="1" smtClean="0"/>
              <a:t>pricing</a:t>
            </a:r>
            <a:r>
              <a:rPr lang="sv-SE" sz="1600" dirty="0" smtClean="0"/>
              <a:t> and flexible </a:t>
            </a:r>
            <a:r>
              <a:rPr lang="sv-SE" sz="1600" dirty="0" err="1" smtClean="0"/>
              <a:t>product</a:t>
            </a:r>
            <a:r>
              <a:rPr lang="sv-SE" sz="1600" dirty="0" smtClean="0"/>
              <a:t> </a:t>
            </a:r>
            <a:r>
              <a:rPr lang="sv-SE" sz="1600" dirty="0" err="1" smtClean="0"/>
              <a:t>packaging</a:t>
            </a:r>
            <a:endParaRPr lang="sv-SE" sz="1600" dirty="0" smtClean="0"/>
          </a:p>
          <a:p>
            <a:pPr lvl="1"/>
            <a:r>
              <a:rPr lang="sv-SE" sz="1600" dirty="0" err="1" smtClean="0"/>
              <a:t>Offering</a:t>
            </a:r>
            <a:r>
              <a:rPr lang="sv-SE" sz="1600" dirty="0" smtClean="0"/>
              <a:t>(</a:t>
            </a:r>
            <a:r>
              <a:rPr lang="sv-SE" sz="1600" dirty="0" err="1" smtClean="0"/>
              <a:t>product</a:t>
            </a:r>
            <a:r>
              <a:rPr lang="sv-SE" sz="1600" dirty="0" smtClean="0"/>
              <a:t>) </a:t>
            </a:r>
            <a:r>
              <a:rPr lang="sv-SE" sz="1600" dirty="0" err="1" smtClean="0"/>
              <a:t>strategy</a:t>
            </a:r>
            <a:r>
              <a:rPr lang="sv-SE" sz="1600" dirty="0" smtClean="0"/>
              <a:t> – </a:t>
            </a:r>
            <a:r>
              <a:rPr lang="sv-SE" sz="1600" dirty="0" err="1" smtClean="0"/>
              <a:t>how</a:t>
            </a:r>
            <a:r>
              <a:rPr lang="sv-SE" sz="1600" dirty="0" smtClean="0"/>
              <a:t> </a:t>
            </a:r>
            <a:r>
              <a:rPr lang="sv-SE" sz="1600" dirty="0" err="1" smtClean="0"/>
              <a:t>well</a:t>
            </a:r>
            <a:r>
              <a:rPr lang="sv-SE" sz="1600" dirty="0" smtClean="0"/>
              <a:t> the </a:t>
            </a:r>
            <a:r>
              <a:rPr lang="sv-SE" sz="1600" dirty="0" err="1" smtClean="0"/>
              <a:t>vendors</a:t>
            </a:r>
            <a:r>
              <a:rPr lang="sv-SE" sz="1600" dirty="0" smtClean="0"/>
              <a:t> </a:t>
            </a:r>
            <a:r>
              <a:rPr lang="sv-SE" sz="1600" dirty="0" err="1" smtClean="0"/>
              <a:t>meet</a:t>
            </a:r>
            <a:r>
              <a:rPr lang="sv-SE" sz="1600" dirty="0" smtClean="0"/>
              <a:t> the </a:t>
            </a:r>
            <a:r>
              <a:rPr lang="sv-SE" sz="1600" dirty="0" err="1" smtClean="0"/>
              <a:t>needs</a:t>
            </a:r>
            <a:r>
              <a:rPr lang="sv-SE" sz="1600" dirty="0" smtClean="0"/>
              <a:t> </a:t>
            </a:r>
            <a:r>
              <a:rPr lang="sv-SE" sz="1600" dirty="0" err="1" smtClean="0"/>
              <a:t>of</a:t>
            </a:r>
            <a:r>
              <a:rPr lang="sv-SE" sz="1600" dirty="0" smtClean="0"/>
              <a:t> </a:t>
            </a:r>
            <a:r>
              <a:rPr lang="sv-SE" sz="1600" dirty="0" err="1" smtClean="0"/>
              <a:t>current</a:t>
            </a:r>
            <a:r>
              <a:rPr lang="sv-SE" sz="1600" dirty="0" smtClean="0"/>
              <a:t> and </a:t>
            </a:r>
            <a:r>
              <a:rPr lang="sv-SE" sz="1600" dirty="0" err="1" smtClean="0"/>
              <a:t>future</a:t>
            </a:r>
            <a:r>
              <a:rPr lang="sv-SE" sz="1600" dirty="0" smtClean="0"/>
              <a:t> </a:t>
            </a:r>
            <a:r>
              <a:rPr lang="sv-SE" sz="1600" dirty="0" err="1" smtClean="0"/>
              <a:t>requirements</a:t>
            </a:r>
            <a:endParaRPr lang="sv-SE" sz="1600" dirty="0" smtClean="0"/>
          </a:p>
          <a:p>
            <a:pPr lvl="1"/>
            <a:r>
              <a:rPr lang="sv-SE" sz="1600" dirty="0" err="1" smtClean="0"/>
              <a:t>Vertical</a:t>
            </a:r>
            <a:r>
              <a:rPr lang="sv-SE" sz="1600" dirty="0" smtClean="0"/>
              <a:t>/</a:t>
            </a:r>
            <a:r>
              <a:rPr lang="sv-SE" sz="1600" dirty="0" err="1" smtClean="0"/>
              <a:t>industry</a:t>
            </a:r>
            <a:r>
              <a:rPr lang="sv-SE" sz="1600" dirty="0" smtClean="0"/>
              <a:t> </a:t>
            </a:r>
            <a:r>
              <a:rPr lang="sv-SE" sz="1600" dirty="0" err="1" smtClean="0"/>
              <a:t>strategy</a:t>
            </a:r>
            <a:r>
              <a:rPr lang="sv-SE" sz="1600" dirty="0" smtClean="0"/>
              <a:t>– </a:t>
            </a:r>
            <a:r>
              <a:rPr lang="sv-SE" sz="1600" dirty="0" err="1" smtClean="0"/>
              <a:t>how</a:t>
            </a:r>
            <a:r>
              <a:rPr lang="sv-SE" sz="1600" dirty="0" smtClean="0"/>
              <a:t> </a:t>
            </a:r>
            <a:r>
              <a:rPr lang="sv-SE" sz="1600" dirty="0" err="1" smtClean="0"/>
              <a:t>well</a:t>
            </a:r>
            <a:r>
              <a:rPr lang="sv-SE" sz="1600" dirty="0" smtClean="0"/>
              <a:t> the </a:t>
            </a:r>
            <a:r>
              <a:rPr lang="sv-SE" sz="1600" dirty="0" err="1" smtClean="0"/>
              <a:t>vendors</a:t>
            </a:r>
            <a:r>
              <a:rPr lang="sv-SE" sz="1600" dirty="0" smtClean="0"/>
              <a:t> </a:t>
            </a:r>
            <a:r>
              <a:rPr lang="sv-SE" sz="1600" dirty="0" err="1" smtClean="0"/>
              <a:t>meet</a:t>
            </a:r>
            <a:r>
              <a:rPr lang="sv-SE" sz="1600" dirty="0" smtClean="0"/>
              <a:t> the </a:t>
            </a:r>
            <a:r>
              <a:rPr lang="sv-SE" sz="1600" dirty="0" err="1" smtClean="0"/>
              <a:t>needs</a:t>
            </a:r>
            <a:r>
              <a:rPr lang="sv-SE" sz="1600" dirty="0" smtClean="0"/>
              <a:t> </a:t>
            </a:r>
            <a:r>
              <a:rPr lang="sv-SE" sz="1600" dirty="0" err="1" smtClean="0"/>
              <a:t>of</a:t>
            </a:r>
            <a:r>
              <a:rPr lang="sv-SE" sz="1600" dirty="0" smtClean="0"/>
              <a:t> different </a:t>
            </a:r>
            <a:r>
              <a:rPr lang="sv-SE" sz="1600" dirty="0" err="1" smtClean="0"/>
              <a:t>type</a:t>
            </a:r>
            <a:r>
              <a:rPr lang="sv-SE" sz="1600" dirty="0" smtClean="0"/>
              <a:t> </a:t>
            </a:r>
            <a:r>
              <a:rPr lang="sv-SE" sz="1600" dirty="0" err="1" smtClean="0"/>
              <a:t>of</a:t>
            </a:r>
            <a:r>
              <a:rPr lang="sv-SE" sz="1600" dirty="0" smtClean="0"/>
              <a:t> </a:t>
            </a:r>
            <a:r>
              <a:rPr lang="sv-SE" sz="1600" dirty="0" err="1" smtClean="0"/>
              <a:t>industies</a:t>
            </a:r>
            <a:r>
              <a:rPr lang="sv-SE" sz="1600" dirty="0" smtClean="0"/>
              <a:t> </a:t>
            </a:r>
          </a:p>
          <a:p>
            <a:pPr lvl="1"/>
            <a:r>
              <a:rPr lang="sv-SE" sz="1600" dirty="0" smtClean="0"/>
              <a:t>Innovation – </a:t>
            </a:r>
            <a:r>
              <a:rPr lang="sv-SE" sz="1600" dirty="0" err="1" smtClean="0"/>
              <a:t>how</a:t>
            </a:r>
            <a:r>
              <a:rPr lang="sv-SE" sz="1600" dirty="0" smtClean="0"/>
              <a:t> </a:t>
            </a:r>
            <a:r>
              <a:rPr lang="sv-SE" sz="1600" dirty="0" err="1" smtClean="0"/>
              <a:t>large</a:t>
            </a:r>
            <a:r>
              <a:rPr lang="sv-SE" sz="1600" dirty="0" smtClean="0"/>
              <a:t> </a:t>
            </a:r>
            <a:r>
              <a:rPr lang="sv-SE" sz="1600" dirty="0" err="1" smtClean="0"/>
              <a:t>investments</a:t>
            </a:r>
            <a:r>
              <a:rPr lang="sv-SE" sz="1600" dirty="0" smtClean="0"/>
              <a:t> </a:t>
            </a:r>
            <a:r>
              <a:rPr lang="sv-SE" sz="1600" dirty="0" err="1" smtClean="0"/>
              <a:t>are</a:t>
            </a:r>
            <a:r>
              <a:rPr lang="sv-SE" sz="1600" dirty="0" smtClean="0"/>
              <a:t> in </a:t>
            </a:r>
            <a:r>
              <a:rPr lang="sv-SE" sz="1600" dirty="0" err="1" smtClean="0"/>
              <a:t>unique</a:t>
            </a:r>
            <a:r>
              <a:rPr lang="sv-SE" sz="1600" dirty="0" smtClean="0"/>
              <a:t> and in-</a:t>
            </a:r>
            <a:r>
              <a:rPr lang="sv-SE" sz="1600" dirty="0" err="1" smtClean="0"/>
              <a:t>demand</a:t>
            </a:r>
            <a:r>
              <a:rPr lang="sv-SE" sz="1600" dirty="0" smtClean="0"/>
              <a:t> </a:t>
            </a:r>
            <a:r>
              <a:rPr lang="sv-SE" sz="1600" dirty="0" err="1" smtClean="0"/>
              <a:t>capbilities</a:t>
            </a:r>
            <a:r>
              <a:rPr lang="sv-SE" sz="1600" dirty="0" smtClean="0"/>
              <a:t> </a:t>
            </a:r>
          </a:p>
          <a:p>
            <a:pPr lvl="1"/>
            <a:r>
              <a:rPr lang="sv-SE" sz="1600" dirty="0" err="1" smtClean="0"/>
              <a:t>Geographic</a:t>
            </a:r>
            <a:r>
              <a:rPr lang="sv-SE" sz="1600" dirty="0" smtClean="0"/>
              <a:t> </a:t>
            </a:r>
            <a:r>
              <a:rPr lang="sv-SE" sz="1600" dirty="0" err="1" smtClean="0"/>
              <a:t>strategy</a:t>
            </a:r>
            <a:r>
              <a:rPr lang="sv-SE" sz="1600" dirty="0" smtClean="0"/>
              <a:t> – </a:t>
            </a:r>
            <a:r>
              <a:rPr lang="sv-SE" sz="1600" dirty="0" err="1" smtClean="0"/>
              <a:t>how</a:t>
            </a:r>
            <a:r>
              <a:rPr lang="sv-SE" sz="1600" dirty="0" smtClean="0"/>
              <a:t> the </a:t>
            </a:r>
            <a:r>
              <a:rPr lang="sv-SE" sz="1600" dirty="0" err="1" smtClean="0"/>
              <a:t>vendors</a:t>
            </a:r>
            <a:r>
              <a:rPr lang="sv-SE" sz="1600" dirty="0" smtClean="0"/>
              <a:t> </a:t>
            </a:r>
            <a:r>
              <a:rPr lang="sv-SE" sz="1600" dirty="0" err="1" smtClean="0"/>
              <a:t>meet</a:t>
            </a:r>
            <a:r>
              <a:rPr lang="sv-SE" sz="1600" dirty="0" smtClean="0"/>
              <a:t> the </a:t>
            </a:r>
            <a:r>
              <a:rPr lang="sv-SE" sz="1600" dirty="0" err="1" smtClean="0"/>
              <a:t>needs</a:t>
            </a:r>
            <a:r>
              <a:rPr lang="sv-SE" sz="1600" dirty="0" smtClean="0"/>
              <a:t> </a:t>
            </a:r>
            <a:r>
              <a:rPr lang="sv-SE" sz="1600" dirty="0" err="1" smtClean="0"/>
              <a:t>of</a:t>
            </a:r>
            <a:r>
              <a:rPr lang="sv-SE" sz="1600" dirty="0" smtClean="0"/>
              <a:t> </a:t>
            </a:r>
            <a:r>
              <a:rPr lang="sv-SE" sz="1600" dirty="0" err="1" smtClean="0"/>
              <a:t>locations</a:t>
            </a:r>
            <a:r>
              <a:rPr lang="sv-SE" sz="1600" dirty="0" smtClean="0"/>
              <a:t> </a:t>
            </a:r>
            <a:r>
              <a:rPr lang="sv-SE" sz="1600" dirty="0" err="1" smtClean="0"/>
              <a:t>outside</a:t>
            </a:r>
            <a:r>
              <a:rPr lang="sv-SE" sz="1600" dirty="0" smtClean="0"/>
              <a:t> </a:t>
            </a:r>
            <a:r>
              <a:rPr lang="sv-SE" sz="1600" dirty="0" err="1" smtClean="0"/>
              <a:t>native</a:t>
            </a:r>
            <a:r>
              <a:rPr lang="sv-SE" sz="1600" dirty="0" smtClean="0"/>
              <a:t> country, </a:t>
            </a:r>
            <a:r>
              <a:rPr lang="sv-SE" sz="1600" dirty="0" err="1" smtClean="0"/>
              <a:t>directly</a:t>
            </a:r>
            <a:r>
              <a:rPr lang="sv-SE" sz="1600" dirty="0" smtClean="0"/>
              <a:t> or via partners</a:t>
            </a:r>
            <a:endParaRPr lang="sv-SE" sz="16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460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691"/>
    </mc:Choice>
    <mc:Fallback xmlns="">
      <p:transition spd="slow" advTm="1106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Magic </a:t>
            </a:r>
            <a:r>
              <a:rPr lang="sv-SE" dirty="0" err="1"/>
              <a:t>Quadrant</a:t>
            </a:r>
            <a:endParaRPr lang="sv-S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486" y="1407973"/>
            <a:ext cx="3171303" cy="3171303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 flipV="1">
            <a:off x="792000" y="3114684"/>
            <a:ext cx="8021" cy="1411705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1046097" y="4812631"/>
            <a:ext cx="1540041" cy="1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046097" y="4763015"/>
            <a:ext cx="18713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dirty="0" err="1" smtClean="0"/>
              <a:t>Completeness</a:t>
            </a:r>
            <a:r>
              <a:rPr lang="sv-SE" sz="1400" dirty="0" smtClean="0"/>
              <a:t> </a:t>
            </a:r>
            <a:r>
              <a:rPr lang="sv-SE" sz="1400" dirty="0" err="1" smtClean="0"/>
              <a:t>of</a:t>
            </a:r>
            <a:r>
              <a:rPr lang="sv-SE" sz="1400" dirty="0" smtClean="0"/>
              <a:t> vision</a:t>
            </a:r>
            <a:endParaRPr lang="sv-SE" sz="1400" dirty="0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-111903" y="3771135"/>
            <a:ext cx="14543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dirty="0" err="1" smtClean="0"/>
              <a:t>Ability</a:t>
            </a:r>
            <a:r>
              <a:rPr lang="sv-SE" sz="1400" dirty="0" smtClean="0"/>
              <a:t> to </a:t>
            </a:r>
            <a:r>
              <a:rPr lang="sv-SE" sz="1400" dirty="0" err="1" smtClean="0"/>
              <a:t>execute</a:t>
            </a:r>
            <a:endParaRPr lang="sv-SE" sz="1400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372254" y="1285956"/>
            <a:ext cx="4723979" cy="3606886"/>
          </a:xfrm>
        </p:spPr>
        <p:txBody>
          <a:bodyPr>
            <a:normAutofit fontScale="77500" lnSpcReduction="20000"/>
          </a:bodyPr>
          <a:lstStyle/>
          <a:p>
            <a:r>
              <a:rPr lang="sv-SE" sz="1600" b="1" dirty="0" err="1"/>
              <a:t>Leaders</a:t>
            </a:r>
            <a:r>
              <a:rPr lang="sv-SE" sz="1600" dirty="0"/>
              <a:t> – </a:t>
            </a:r>
            <a:r>
              <a:rPr lang="sv-SE" sz="1600" dirty="0" err="1" smtClean="0"/>
              <a:t>have</a:t>
            </a:r>
            <a:r>
              <a:rPr lang="sv-SE" sz="1600" dirty="0" smtClean="0"/>
              <a:t> a solid </a:t>
            </a:r>
            <a:r>
              <a:rPr lang="sv-SE" sz="1600" dirty="0" err="1"/>
              <a:t>understanding</a:t>
            </a:r>
            <a:r>
              <a:rPr lang="sv-SE" sz="1600" dirty="0"/>
              <a:t> </a:t>
            </a:r>
            <a:r>
              <a:rPr lang="sv-SE" sz="1600" dirty="0" err="1"/>
              <a:t>of</a:t>
            </a:r>
            <a:r>
              <a:rPr lang="sv-SE" sz="1600" dirty="0"/>
              <a:t> </a:t>
            </a:r>
            <a:r>
              <a:rPr lang="sv-SE" sz="1600" dirty="0" err="1" smtClean="0"/>
              <a:t>necessary</a:t>
            </a:r>
            <a:r>
              <a:rPr lang="sv-SE" sz="1600" dirty="0" smtClean="0"/>
              <a:t> </a:t>
            </a:r>
            <a:r>
              <a:rPr lang="sv-SE" sz="1600" dirty="0" err="1"/>
              <a:t>product</a:t>
            </a:r>
            <a:r>
              <a:rPr lang="sv-SE" sz="1600" dirty="0"/>
              <a:t> </a:t>
            </a:r>
            <a:r>
              <a:rPr lang="sv-SE" sz="1600" dirty="0" err="1" smtClean="0"/>
              <a:t>capabilities</a:t>
            </a:r>
            <a:r>
              <a:rPr lang="sv-SE" sz="1600" dirty="0" smtClean="0"/>
              <a:t> as-is and to-be, </a:t>
            </a:r>
            <a:r>
              <a:rPr lang="sv-SE" sz="1600" dirty="0" err="1" smtClean="0"/>
              <a:t>provide</a:t>
            </a:r>
            <a:r>
              <a:rPr lang="sv-SE" sz="1600" dirty="0" smtClean="0"/>
              <a:t> </a:t>
            </a:r>
            <a:r>
              <a:rPr lang="sv-SE" sz="1600" dirty="0" err="1" smtClean="0"/>
              <a:t>needed</a:t>
            </a:r>
            <a:r>
              <a:rPr lang="sv-SE" sz="1600" dirty="0" smtClean="0"/>
              <a:t> </a:t>
            </a:r>
            <a:r>
              <a:rPr lang="sv-SE" sz="1600" dirty="0" err="1" smtClean="0"/>
              <a:t>commitment</a:t>
            </a:r>
            <a:r>
              <a:rPr lang="sv-SE" sz="1600" dirty="0" smtClean="0"/>
              <a:t> to </a:t>
            </a:r>
            <a:r>
              <a:rPr lang="sv-SE" sz="1600" dirty="0" err="1" smtClean="0"/>
              <a:t>customers</a:t>
            </a:r>
            <a:r>
              <a:rPr lang="sv-SE" sz="1600" dirty="0"/>
              <a:t>,</a:t>
            </a:r>
            <a:r>
              <a:rPr lang="sv-SE" sz="1600" dirty="0" smtClean="0"/>
              <a:t> and </a:t>
            </a:r>
            <a:r>
              <a:rPr lang="sv-SE" sz="1600" dirty="0" err="1" smtClean="0"/>
              <a:t>have</a:t>
            </a:r>
            <a:r>
              <a:rPr lang="sv-SE" sz="1600" dirty="0" smtClean="0"/>
              <a:t> a robust </a:t>
            </a:r>
            <a:r>
              <a:rPr lang="sv-SE" sz="1600" dirty="0" err="1" smtClean="0"/>
              <a:t>roadmap</a:t>
            </a:r>
            <a:r>
              <a:rPr lang="sv-SE" sz="1600" dirty="0" smtClean="0"/>
              <a:t> for </a:t>
            </a:r>
            <a:r>
              <a:rPr lang="sv-SE" sz="1600" dirty="0" err="1" smtClean="0"/>
              <a:t>keeping</a:t>
            </a:r>
            <a:r>
              <a:rPr lang="sv-SE" sz="1600" dirty="0" smtClean="0"/>
              <a:t> the position as market </a:t>
            </a:r>
            <a:r>
              <a:rPr lang="sv-SE" sz="1600" dirty="0" err="1" smtClean="0"/>
              <a:t>leaders</a:t>
            </a:r>
            <a:r>
              <a:rPr lang="sv-SE" sz="1600" dirty="0" smtClean="0"/>
              <a:t> </a:t>
            </a:r>
          </a:p>
          <a:p>
            <a:r>
              <a:rPr lang="sv-SE" sz="1600" b="1" dirty="0" err="1" smtClean="0"/>
              <a:t>Visionaries</a:t>
            </a:r>
            <a:r>
              <a:rPr lang="sv-SE" sz="1600" dirty="0" smtClean="0"/>
              <a:t> – </a:t>
            </a:r>
            <a:r>
              <a:rPr lang="sv-SE" sz="1600" dirty="0" err="1" smtClean="0"/>
              <a:t>have</a:t>
            </a:r>
            <a:r>
              <a:rPr lang="sv-SE" sz="1600" dirty="0" smtClean="0"/>
              <a:t> a strong vision for </a:t>
            </a:r>
            <a:r>
              <a:rPr lang="sv-SE" sz="1600" dirty="0" err="1" smtClean="0"/>
              <a:t>delivering</a:t>
            </a:r>
            <a:r>
              <a:rPr lang="sv-SE" sz="1600" dirty="0" smtClean="0"/>
              <a:t> modern </a:t>
            </a:r>
            <a:r>
              <a:rPr lang="sv-SE" sz="1600" dirty="0" err="1" smtClean="0"/>
              <a:t>products</a:t>
            </a:r>
            <a:r>
              <a:rPr lang="sv-SE" sz="1600" dirty="0" smtClean="0"/>
              <a:t>/services, </a:t>
            </a:r>
            <a:r>
              <a:rPr lang="sv-SE" sz="1600" dirty="0" err="1" smtClean="0"/>
              <a:t>but</a:t>
            </a:r>
            <a:r>
              <a:rPr lang="sv-SE" sz="1600" dirty="0" smtClean="0"/>
              <a:t> </a:t>
            </a:r>
            <a:r>
              <a:rPr lang="sv-SE" sz="1600" dirty="0" err="1" smtClean="0"/>
              <a:t>have</a:t>
            </a:r>
            <a:r>
              <a:rPr lang="sv-SE" sz="1600" dirty="0" smtClean="0"/>
              <a:t> gaps to </a:t>
            </a:r>
            <a:r>
              <a:rPr lang="sv-SE" sz="1600" dirty="0" err="1" smtClean="0"/>
              <a:t>fulfilling</a:t>
            </a:r>
            <a:r>
              <a:rPr lang="sv-SE" sz="1600" dirty="0" smtClean="0"/>
              <a:t> </a:t>
            </a:r>
            <a:r>
              <a:rPr lang="sv-SE" sz="1600" dirty="0" err="1" smtClean="0"/>
              <a:t>broader</a:t>
            </a:r>
            <a:r>
              <a:rPr lang="sv-SE" sz="1600" dirty="0" smtClean="0"/>
              <a:t> </a:t>
            </a:r>
            <a:r>
              <a:rPr lang="sv-SE" sz="1600" dirty="0" err="1" smtClean="0"/>
              <a:t>functionality</a:t>
            </a:r>
            <a:r>
              <a:rPr lang="sv-SE" sz="1600" dirty="0" smtClean="0"/>
              <a:t> </a:t>
            </a:r>
            <a:r>
              <a:rPr lang="sv-SE" sz="1600" dirty="0" err="1" smtClean="0"/>
              <a:t>requirements</a:t>
            </a:r>
            <a:r>
              <a:rPr lang="sv-SE" sz="1600" dirty="0" smtClean="0"/>
              <a:t> or </a:t>
            </a:r>
            <a:r>
              <a:rPr lang="sv-SE" sz="1600" dirty="0" err="1" smtClean="0"/>
              <a:t>lower</a:t>
            </a:r>
            <a:r>
              <a:rPr lang="sv-SE" sz="1600" dirty="0" smtClean="0"/>
              <a:t> scores for </a:t>
            </a:r>
            <a:r>
              <a:rPr lang="sv-SE" sz="1600" dirty="0" err="1" smtClean="0"/>
              <a:t>customer</a:t>
            </a:r>
            <a:r>
              <a:rPr lang="sv-SE" sz="1600" dirty="0" smtClean="0"/>
              <a:t> </a:t>
            </a:r>
            <a:r>
              <a:rPr lang="sv-SE" sz="1600" dirty="0" err="1" smtClean="0"/>
              <a:t>experiences</a:t>
            </a:r>
            <a:r>
              <a:rPr lang="sv-SE" sz="1600" dirty="0" smtClean="0"/>
              <a:t>, operations and </a:t>
            </a:r>
            <a:r>
              <a:rPr lang="sv-SE" sz="1600" dirty="0" err="1" smtClean="0"/>
              <a:t>sales</a:t>
            </a:r>
            <a:r>
              <a:rPr lang="sv-SE" sz="1600" dirty="0" smtClean="0"/>
              <a:t> </a:t>
            </a:r>
            <a:r>
              <a:rPr lang="sv-SE" sz="1600" dirty="0" err="1" smtClean="0"/>
              <a:t>execution</a:t>
            </a:r>
            <a:r>
              <a:rPr lang="sv-SE" sz="1600" dirty="0" smtClean="0"/>
              <a:t>, </a:t>
            </a:r>
            <a:r>
              <a:rPr lang="sv-SE" sz="1600" dirty="0" err="1" smtClean="0"/>
              <a:t>etc</a:t>
            </a:r>
            <a:endParaRPr lang="sv-SE" dirty="0"/>
          </a:p>
        </p:txBody>
      </p:sp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03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502"/>
    </mc:Choice>
    <mc:Fallback xmlns="">
      <p:transition spd="slow" advTm="995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Magic </a:t>
            </a:r>
            <a:r>
              <a:rPr lang="sv-SE" dirty="0" err="1"/>
              <a:t>Quadrant</a:t>
            </a:r>
            <a:endParaRPr lang="sv-S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486" y="1407973"/>
            <a:ext cx="3171303" cy="3171303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 flipV="1">
            <a:off x="792000" y="3114684"/>
            <a:ext cx="8021" cy="1411705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1046097" y="4812631"/>
            <a:ext cx="1540041" cy="1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046097" y="4763015"/>
            <a:ext cx="18713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dirty="0" err="1" smtClean="0"/>
              <a:t>Completeness</a:t>
            </a:r>
            <a:r>
              <a:rPr lang="sv-SE" sz="1400" dirty="0" smtClean="0"/>
              <a:t> </a:t>
            </a:r>
            <a:r>
              <a:rPr lang="sv-SE" sz="1400" dirty="0" err="1" smtClean="0"/>
              <a:t>of</a:t>
            </a:r>
            <a:r>
              <a:rPr lang="sv-SE" sz="1400" dirty="0" smtClean="0"/>
              <a:t> vision</a:t>
            </a:r>
            <a:endParaRPr lang="sv-SE" sz="1400" dirty="0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-111903" y="3771135"/>
            <a:ext cx="14543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dirty="0" err="1" smtClean="0"/>
              <a:t>Ability</a:t>
            </a:r>
            <a:r>
              <a:rPr lang="sv-SE" sz="1400" dirty="0" smtClean="0"/>
              <a:t> to </a:t>
            </a:r>
            <a:r>
              <a:rPr lang="sv-SE" sz="1400" dirty="0" err="1" smtClean="0"/>
              <a:t>execute</a:t>
            </a:r>
            <a:endParaRPr lang="sv-SE" sz="1400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618042" y="1285957"/>
            <a:ext cx="4150645" cy="3366253"/>
          </a:xfrm>
        </p:spPr>
        <p:txBody>
          <a:bodyPr>
            <a:normAutofit fontScale="55000" lnSpcReduction="20000"/>
          </a:bodyPr>
          <a:lstStyle/>
          <a:p>
            <a:r>
              <a:rPr lang="sv-SE" sz="2200" b="1" dirty="0"/>
              <a:t>Challengers</a:t>
            </a:r>
            <a:r>
              <a:rPr lang="sv-SE" sz="2200" dirty="0"/>
              <a:t> – </a:t>
            </a:r>
            <a:r>
              <a:rPr lang="sv-SE" sz="2200" dirty="0" err="1"/>
              <a:t>are</a:t>
            </a:r>
            <a:r>
              <a:rPr lang="sv-SE" sz="2200" dirty="0"/>
              <a:t> </a:t>
            </a:r>
            <a:r>
              <a:rPr lang="sv-SE" sz="2200" dirty="0" err="1"/>
              <a:t>well-positioned</a:t>
            </a:r>
            <a:r>
              <a:rPr lang="sv-SE" sz="2200" dirty="0"/>
              <a:t> to </a:t>
            </a:r>
            <a:r>
              <a:rPr lang="sv-SE" sz="2200" dirty="0" err="1"/>
              <a:t>succeed</a:t>
            </a:r>
            <a:r>
              <a:rPr lang="sv-SE" sz="2200" dirty="0"/>
              <a:t> in </a:t>
            </a:r>
            <a:r>
              <a:rPr lang="sv-SE" sz="2200" dirty="0" smtClean="0"/>
              <a:t>the </a:t>
            </a:r>
            <a:r>
              <a:rPr lang="sv-SE" sz="2200" dirty="0"/>
              <a:t>market. </a:t>
            </a:r>
            <a:r>
              <a:rPr lang="sv-SE" sz="2200" dirty="0" err="1"/>
              <a:t>However</a:t>
            </a:r>
            <a:r>
              <a:rPr lang="sv-SE" sz="2200" dirty="0"/>
              <a:t>, </a:t>
            </a:r>
            <a:r>
              <a:rPr lang="sv-SE" sz="2200" dirty="0" err="1"/>
              <a:t>they</a:t>
            </a:r>
            <a:r>
              <a:rPr lang="sv-SE" sz="2200" dirty="0"/>
              <a:t> </a:t>
            </a:r>
            <a:r>
              <a:rPr lang="sv-SE" sz="2200" dirty="0" err="1"/>
              <a:t>may</a:t>
            </a:r>
            <a:r>
              <a:rPr lang="sv-SE" sz="2200" dirty="0"/>
              <a:t> be </a:t>
            </a:r>
            <a:r>
              <a:rPr lang="sv-SE" sz="2200" dirty="0" err="1"/>
              <a:t>limited</a:t>
            </a:r>
            <a:r>
              <a:rPr lang="sv-SE" sz="2200" dirty="0"/>
              <a:t> to </a:t>
            </a:r>
            <a:r>
              <a:rPr lang="sv-SE" sz="2200" dirty="0" err="1"/>
              <a:t>specific</a:t>
            </a:r>
            <a:r>
              <a:rPr lang="sv-SE" sz="2200" dirty="0"/>
              <a:t> </a:t>
            </a:r>
            <a:r>
              <a:rPr lang="sv-SE" sz="2200" dirty="0" err="1" smtClean="0"/>
              <a:t>technical</a:t>
            </a:r>
            <a:r>
              <a:rPr lang="sv-SE" sz="2200" dirty="0" smtClean="0"/>
              <a:t> </a:t>
            </a:r>
            <a:r>
              <a:rPr lang="sv-SE" sz="2200" dirty="0" err="1" smtClean="0"/>
              <a:t>environments</a:t>
            </a:r>
            <a:r>
              <a:rPr lang="sv-SE" sz="2200" dirty="0" smtClean="0"/>
              <a:t>, </a:t>
            </a:r>
            <a:r>
              <a:rPr lang="sv-SE" sz="2200" dirty="0" err="1" smtClean="0"/>
              <a:t>application</a:t>
            </a:r>
            <a:r>
              <a:rPr lang="sv-SE" sz="2200" dirty="0" smtClean="0"/>
              <a:t> </a:t>
            </a:r>
            <a:r>
              <a:rPr lang="sv-SE" sz="2200" dirty="0" err="1" smtClean="0"/>
              <a:t>domains</a:t>
            </a:r>
            <a:r>
              <a:rPr lang="sv-SE" sz="2200" dirty="0"/>
              <a:t> or </a:t>
            </a:r>
            <a:r>
              <a:rPr lang="sv-SE" sz="2200" dirty="0" err="1"/>
              <a:t>use</a:t>
            </a:r>
            <a:r>
              <a:rPr lang="sv-SE" sz="2200" dirty="0"/>
              <a:t> </a:t>
            </a:r>
            <a:r>
              <a:rPr lang="sv-SE" sz="2200" dirty="0" err="1" smtClean="0"/>
              <a:t>cases</a:t>
            </a:r>
            <a:r>
              <a:rPr lang="sv-SE" sz="2200" dirty="0"/>
              <a:t> </a:t>
            </a:r>
            <a:r>
              <a:rPr lang="sv-SE" sz="2200" dirty="0" smtClean="0"/>
              <a:t>(</a:t>
            </a:r>
            <a:r>
              <a:rPr lang="sv-SE" sz="2200" dirty="0" err="1" smtClean="0"/>
              <a:t>see</a:t>
            </a:r>
            <a:r>
              <a:rPr lang="sv-SE" sz="2200" dirty="0" smtClean="0"/>
              <a:t> </a:t>
            </a:r>
            <a:r>
              <a:rPr lang="sv-SE" sz="2200" dirty="0" err="1" smtClean="0"/>
              <a:t>next</a:t>
            </a:r>
            <a:r>
              <a:rPr lang="sv-SE" sz="2200" dirty="0" smtClean="0"/>
              <a:t> </a:t>
            </a:r>
            <a:r>
              <a:rPr lang="sv-SE" sz="2200" dirty="0" err="1" smtClean="0"/>
              <a:t>slide</a:t>
            </a:r>
            <a:r>
              <a:rPr lang="sv-SE" sz="2200" dirty="0" smtClean="0"/>
              <a:t>)</a:t>
            </a:r>
            <a:endParaRPr lang="sv-SE" sz="2200" dirty="0"/>
          </a:p>
          <a:p>
            <a:r>
              <a:rPr lang="sv-SE" sz="2200" b="1" dirty="0"/>
              <a:t>Nisch </a:t>
            </a:r>
            <a:r>
              <a:rPr lang="sv-SE" sz="2200" b="1" dirty="0" err="1"/>
              <a:t>players</a:t>
            </a:r>
            <a:r>
              <a:rPr lang="sv-SE" sz="2200" b="1" dirty="0"/>
              <a:t> </a:t>
            </a:r>
            <a:r>
              <a:rPr lang="sv-SE" sz="2200" dirty="0"/>
              <a:t>–</a:t>
            </a:r>
            <a:r>
              <a:rPr lang="en-US" sz="2200" dirty="0"/>
              <a:t> may focus on, and do </a:t>
            </a:r>
            <a:r>
              <a:rPr lang="en-US" sz="2200" dirty="0" smtClean="0"/>
              <a:t>well</a:t>
            </a:r>
            <a:r>
              <a:rPr lang="en-US" sz="2200" dirty="0"/>
              <a:t>, in a specific domain or aspect of BI, but lack depth of functionality elsewhere</a:t>
            </a:r>
            <a:endParaRPr lang="sv-SE" sz="2200" dirty="0"/>
          </a:p>
          <a:p>
            <a:endParaRPr lang="sv-SE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976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608"/>
    </mc:Choice>
    <mc:Fallback xmlns="">
      <p:transition spd="slow" advTm="516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2400" dirty="0" smtClean="0"/>
              <a:t>15 </a:t>
            </a:r>
            <a:r>
              <a:rPr lang="sv-SE" sz="2400" dirty="0" err="1" smtClean="0"/>
              <a:t>capabilities</a:t>
            </a:r>
            <a:r>
              <a:rPr lang="sv-SE" sz="2400" dirty="0" smtClean="0"/>
              <a:t> </a:t>
            </a:r>
            <a:r>
              <a:rPr lang="sv-SE" sz="2400" dirty="0" err="1" smtClean="0"/>
              <a:t>using</a:t>
            </a:r>
            <a:r>
              <a:rPr lang="sv-SE" sz="2400" dirty="0" smtClean="0"/>
              <a:t> 5 </a:t>
            </a:r>
            <a:r>
              <a:rPr lang="sv-SE" sz="2400" dirty="0" err="1" smtClean="0"/>
              <a:t>use</a:t>
            </a:r>
            <a:r>
              <a:rPr lang="sv-SE" sz="2400" dirty="0" smtClean="0"/>
              <a:t> </a:t>
            </a:r>
            <a:r>
              <a:rPr lang="sv-SE" sz="2400" dirty="0" err="1" smtClean="0"/>
              <a:t>cases</a:t>
            </a:r>
            <a:endParaRPr lang="sv-SE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 sz="1600" dirty="0" smtClean="0"/>
              <a:t>Gartner </a:t>
            </a:r>
            <a:r>
              <a:rPr lang="sv-SE" sz="1600" dirty="0" err="1" smtClean="0"/>
              <a:t>assesses</a:t>
            </a:r>
            <a:r>
              <a:rPr lang="sv-SE" sz="1600" dirty="0" smtClean="0"/>
              <a:t> 15 </a:t>
            </a:r>
            <a:r>
              <a:rPr lang="sv-SE" sz="1600" dirty="0" err="1" smtClean="0"/>
              <a:t>product</a:t>
            </a:r>
            <a:r>
              <a:rPr lang="sv-SE" sz="1600" dirty="0" smtClean="0"/>
              <a:t> </a:t>
            </a:r>
            <a:r>
              <a:rPr lang="sv-SE" sz="1600" dirty="0" err="1" smtClean="0"/>
              <a:t>capabilities</a:t>
            </a:r>
            <a:r>
              <a:rPr lang="sv-SE" sz="1600" dirty="0" smtClean="0"/>
              <a:t> for BI </a:t>
            </a:r>
            <a:r>
              <a:rPr lang="sv-SE" sz="1600" dirty="0" err="1" smtClean="0"/>
              <a:t>producs</a:t>
            </a:r>
            <a:r>
              <a:rPr lang="sv-SE" sz="1600" dirty="0" smtClean="0"/>
              <a:t> </a:t>
            </a:r>
            <a:r>
              <a:rPr lang="sv-SE" sz="1600" dirty="0" err="1" smtClean="0"/>
              <a:t>using</a:t>
            </a:r>
            <a:r>
              <a:rPr lang="sv-SE" sz="1600" dirty="0" smtClean="0"/>
              <a:t> 5 </a:t>
            </a:r>
            <a:r>
              <a:rPr lang="sv-SE" sz="1600" dirty="0" err="1" smtClean="0"/>
              <a:t>use</a:t>
            </a:r>
            <a:r>
              <a:rPr lang="sv-SE" sz="1600" dirty="0" smtClean="0"/>
              <a:t> </a:t>
            </a:r>
            <a:r>
              <a:rPr lang="sv-SE" sz="1600" dirty="0" err="1" smtClean="0"/>
              <a:t>cases</a:t>
            </a:r>
            <a:endParaRPr lang="sv-SE" sz="16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483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348"/>
    </mc:Choice>
    <mc:Fallback xmlns="">
      <p:transition spd="slow" advTm="433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Use</a:t>
            </a:r>
            <a:r>
              <a:rPr lang="sv-SE" dirty="0" smtClean="0"/>
              <a:t> </a:t>
            </a:r>
            <a:r>
              <a:rPr lang="sv-SE" dirty="0" err="1" smtClean="0"/>
              <a:t>cases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2000" y="1275534"/>
            <a:ext cx="7742400" cy="2852914"/>
          </a:xfrm>
        </p:spPr>
        <p:txBody>
          <a:bodyPr>
            <a:normAutofit fontScale="47500" lnSpcReduction="20000"/>
          </a:bodyPr>
          <a:lstStyle/>
          <a:p>
            <a:r>
              <a:rPr lang="sv-SE" sz="2900" b="1" dirty="0" err="1"/>
              <a:t>Agile</a:t>
            </a:r>
            <a:r>
              <a:rPr lang="sv-SE" sz="2900" b="1" dirty="0"/>
              <a:t>, </a:t>
            </a:r>
            <a:r>
              <a:rPr lang="sv-SE" sz="2900" b="1" dirty="0" err="1"/>
              <a:t>centralized</a:t>
            </a:r>
            <a:r>
              <a:rPr lang="sv-SE" sz="2900" b="1" dirty="0"/>
              <a:t> BI </a:t>
            </a:r>
            <a:r>
              <a:rPr lang="sv-SE" sz="2900" b="1" dirty="0" err="1" smtClean="0"/>
              <a:t>provisioning</a:t>
            </a:r>
            <a:r>
              <a:rPr lang="sv-SE" sz="2900" b="1" dirty="0" smtClean="0"/>
              <a:t> </a:t>
            </a:r>
            <a:r>
              <a:rPr lang="sv-SE" sz="2900" dirty="0" smtClean="0"/>
              <a:t>– a </a:t>
            </a:r>
            <a:r>
              <a:rPr lang="sv-SE" sz="2900" dirty="0" err="1" smtClean="0"/>
              <a:t>use</a:t>
            </a:r>
            <a:r>
              <a:rPr lang="sv-SE" sz="2900" dirty="0" smtClean="0"/>
              <a:t> </a:t>
            </a:r>
            <a:r>
              <a:rPr lang="sv-SE" sz="2900" dirty="0" err="1" smtClean="0"/>
              <a:t>case</a:t>
            </a:r>
            <a:r>
              <a:rPr lang="sv-SE" sz="2900" dirty="0" smtClean="0"/>
              <a:t> </a:t>
            </a:r>
            <a:r>
              <a:rPr lang="sv-SE" sz="2900" dirty="0" err="1" smtClean="0"/>
              <a:t>where</a:t>
            </a:r>
            <a:r>
              <a:rPr lang="sv-SE" sz="2900" dirty="0" smtClean="0"/>
              <a:t> the </a:t>
            </a:r>
            <a:r>
              <a:rPr lang="sv-SE" sz="2900" dirty="0" err="1" smtClean="0"/>
              <a:t>analytic</a:t>
            </a:r>
            <a:r>
              <a:rPr lang="sv-SE" sz="2900" dirty="0" smtClean="0"/>
              <a:t> workflow is </a:t>
            </a:r>
            <a:r>
              <a:rPr lang="sv-SE" sz="2900" dirty="0" err="1" smtClean="0"/>
              <a:t>agile</a:t>
            </a:r>
            <a:r>
              <a:rPr lang="sv-SE" sz="2900" dirty="0" smtClean="0"/>
              <a:t> – and </a:t>
            </a:r>
            <a:r>
              <a:rPr lang="sv-SE" sz="2900" dirty="0" err="1" smtClean="0"/>
              <a:t>where</a:t>
            </a:r>
            <a:r>
              <a:rPr lang="sv-SE" sz="2900" dirty="0" smtClean="0"/>
              <a:t> the </a:t>
            </a:r>
            <a:r>
              <a:rPr lang="sv-SE" sz="2900" i="1" dirty="0" err="1" smtClean="0"/>
              <a:t>analytic</a:t>
            </a:r>
            <a:r>
              <a:rPr lang="sv-SE" sz="2900" i="1" dirty="0" smtClean="0"/>
              <a:t> </a:t>
            </a:r>
            <a:r>
              <a:rPr lang="sv-SE" sz="2900" i="1" dirty="0" err="1" smtClean="0"/>
              <a:t>content</a:t>
            </a:r>
            <a:r>
              <a:rPr lang="sv-SE" sz="2900" i="1" dirty="0" smtClean="0"/>
              <a:t> is </a:t>
            </a:r>
            <a:r>
              <a:rPr lang="sv-SE" sz="2900" i="1" dirty="0" err="1" smtClean="0"/>
              <a:t>centrally</a:t>
            </a:r>
            <a:r>
              <a:rPr lang="sv-SE" sz="2900" i="1" dirty="0" smtClean="0"/>
              <a:t> </a:t>
            </a:r>
            <a:r>
              <a:rPr lang="sv-SE" sz="2900" i="1" dirty="0" err="1" smtClean="0"/>
              <a:t>managed</a:t>
            </a:r>
            <a:r>
              <a:rPr lang="sv-SE" sz="2900" i="1" dirty="0" smtClean="0"/>
              <a:t> and </a:t>
            </a:r>
            <a:r>
              <a:rPr lang="sv-SE" sz="2900" i="1" dirty="0" err="1" smtClean="0"/>
              <a:t>delivered</a:t>
            </a:r>
            <a:endParaRPr lang="sv-SE" sz="2900" i="1" dirty="0" smtClean="0"/>
          </a:p>
          <a:p>
            <a:r>
              <a:rPr lang="sv-SE" sz="2900" b="1" dirty="0" err="1" smtClean="0"/>
              <a:t>Decentralized</a:t>
            </a:r>
            <a:r>
              <a:rPr lang="sv-SE" sz="2900" b="1" dirty="0" smtClean="0"/>
              <a:t> </a:t>
            </a:r>
            <a:r>
              <a:rPr lang="sv-SE" sz="2900" b="1" dirty="0" err="1" smtClean="0"/>
              <a:t>analytic</a:t>
            </a:r>
            <a:r>
              <a:rPr lang="sv-SE" sz="2900" b="1" dirty="0" smtClean="0"/>
              <a:t> </a:t>
            </a:r>
            <a:r>
              <a:rPr lang="sv-SE" sz="2900" dirty="0" smtClean="0"/>
              <a:t>– a </a:t>
            </a:r>
            <a:r>
              <a:rPr lang="sv-SE" sz="2900" dirty="0" err="1" smtClean="0"/>
              <a:t>use</a:t>
            </a:r>
            <a:r>
              <a:rPr lang="sv-SE" sz="2900" dirty="0" smtClean="0"/>
              <a:t> </a:t>
            </a:r>
            <a:r>
              <a:rPr lang="sv-SE" sz="2900" dirty="0" err="1" smtClean="0"/>
              <a:t>case</a:t>
            </a:r>
            <a:r>
              <a:rPr lang="sv-SE" sz="2900" dirty="0" smtClean="0"/>
              <a:t> </a:t>
            </a:r>
            <a:r>
              <a:rPr lang="sv-SE" sz="2900" dirty="0" err="1" smtClean="0"/>
              <a:t>where</a:t>
            </a:r>
            <a:r>
              <a:rPr lang="sv-SE" sz="2900" dirty="0" smtClean="0"/>
              <a:t> the </a:t>
            </a:r>
            <a:r>
              <a:rPr lang="sv-SE" sz="2900" dirty="0" err="1" smtClean="0"/>
              <a:t>analytic</a:t>
            </a:r>
            <a:r>
              <a:rPr lang="sv-SE" sz="2900" dirty="0" smtClean="0"/>
              <a:t> workflow supports </a:t>
            </a:r>
            <a:r>
              <a:rPr lang="sv-SE" sz="2900" i="1" dirty="0" err="1" smtClean="0"/>
              <a:t>self</a:t>
            </a:r>
            <a:r>
              <a:rPr lang="sv-SE" sz="2900" i="1" dirty="0" smtClean="0"/>
              <a:t>-service </a:t>
            </a:r>
            <a:r>
              <a:rPr lang="sv-SE" sz="2900" i="1" dirty="0" err="1" smtClean="0"/>
              <a:t>analytics</a:t>
            </a:r>
            <a:r>
              <a:rPr lang="sv-SE" sz="2900" i="1" dirty="0" smtClean="0"/>
              <a:t> for </a:t>
            </a:r>
            <a:r>
              <a:rPr lang="sv-SE" sz="2900" i="1" dirty="0" err="1" smtClean="0"/>
              <a:t>individual</a:t>
            </a:r>
            <a:r>
              <a:rPr lang="sv-SE" sz="2900" i="1" dirty="0" smtClean="0"/>
              <a:t> business </a:t>
            </a:r>
            <a:r>
              <a:rPr lang="sv-SE" sz="2900" i="1" dirty="0" err="1" smtClean="0"/>
              <a:t>units</a:t>
            </a:r>
            <a:r>
              <a:rPr lang="sv-SE" sz="2900" i="1" dirty="0" smtClean="0"/>
              <a:t> and </a:t>
            </a:r>
            <a:r>
              <a:rPr lang="sv-SE" sz="2900" i="1" dirty="0" err="1" smtClean="0"/>
              <a:t>users</a:t>
            </a:r>
            <a:endParaRPr lang="sv-SE" sz="2900" i="1" dirty="0" smtClean="0"/>
          </a:p>
          <a:p>
            <a:r>
              <a:rPr lang="sv-SE" sz="2900" b="1" dirty="0" err="1" smtClean="0"/>
              <a:t>Governed</a:t>
            </a:r>
            <a:r>
              <a:rPr lang="sv-SE" sz="2900" b="1" dirty="0" smtClean="0"/>
              <a:t> data </a:t>
            </a:r>
            <a:r>
              <a:rPr lang="sv-SE" sz="2900" b="1" dirty="0" err="1" smtClean="0"/>
              <a:t>discovery</a:t>
            </a:r>
            <a:r>
              <a:rPr lang="sv-SE" sz="2900" b="1" dirty="0" smtClean="0"/>
              <a:t> </a:t>
            </a:r>
            <a:r>
              <a:rPr lang="sv-SE" sz="2900" dirty="0" smtClean="0"/>
              <a:t>– a </a:t>
            </a:r>
            <a:r>
              <a:rPr lang="sv-SE" sz="2900" dirty="0" err="1" smtClean="0"/>
              <a:t>use</a:t>
            </a:r>
            <a:r>
              <a:rPr lang="sv-SE" sz="2900" dirty="0" smtClean="0"/>
              <a:t> </a:t>
            </a:r>
            <a:r>
              <a:rPr lang="sv-SE" sz="2900" dirty="0" err="1" smtClean="0"/>
              <a:t>case</a:t>
            </a:r>
            <a:r>
              <a:rPr lang="sv-SE" sz="2900" dirty="0" smtClean="0"/>
              <a:t> </a:t>
            </a:r>
            <a:r>
              <a:rPr lang="sv-SE" sz="2900" dirty="0" err="1" smtClean="0"/>
              <a:t>where</a:t>
            </a:r>
            <a:r>
              <a:rPr lang="sv-SE" sz="2900" dirty="0" smtClean="0"/>
              <a:t> the </a:t>
            </a:r>
            <a:r>
              <a:rPr lang="sv-SE" sz="2900" dirty="0" err="1" smtClean="0"/>
              <a:t>analytic</a:t>
            </a:r>
            <a:r>
              <a:rPr lang="sv-SE" sz="2900" dirty="0" smtClean="0"/>
              <a:t> workflow supports </a:t>
            </a:r>
            <a:r>
              <a:rPr lang="sv-SE" sz="2900" i="1" dirty="0" err="1"/>
              <a:t>self</a:t>
            </a:r>
            <a:r>
              <a:rPr lang="sv-SE" sz="2900" i="1" dirty="0"/>
              <a:t>-service </a:t>
            </a:r>
            <a:r>
              <a:rPr lang="sv-SE" sz="2900" i="1" dirty="0" err="1"/>
              <a:t>analytics</a:t>
            </a:r>
            <a:r>
              <a:rPr lang="sv-SE" sz="2900" i="1" dirty="0"/>
              <a:t> </a:t>
            </a:r>
            <a:r>
              <a:rPr lang="sv-SE" sz="2900" i="1" dirty="0" err="1" smtClean="0"/>
              <a:t>of</a:t>
            </a:r>
            <a:r>
              <a:rPr lang="sv-SE" sz="2900" i="1" dirty="0" smtClean="0"/>
              <a:t> </a:t>
            </a:r>
            <a:r>
              <a:rPr lang="sv-SE" sz="2900" i="1" dirty="0" err="1" smtClean="0"/>
              <a:t>user-generated</a:t>
            </a:r>
            <a:r>
              <a:rPr lang="sv-SE" sz="2900" i="1" dirty="0" smtClean="0"/>
              <a:t> </a:t>
            </a:r>
            <a:r>
              <a:rPr lang="sv-SE" sz="2900" i="1" dirty="0" err="1" smtClean="0"/>
              <a:t>content</a:t>
            </a:r>
            <a:r>
              <a:rPr lang="sv-SE" sz="2900" i="1" dirty="0" smtClean="0"/>
              <a:t>, </a:t>
            </a:r>
            <a:r>
              <a:rPr lang="sv-SE" sz="2900" i="1" dirty="0" err="1" smtClean="0"/>
              <a:t>certified</a:t>
            </a:r>
            <a:r>
              <a:rPr lang="sv-SE" sz="2900" i="1" dirty="0" smtClean="0"/>
              <a:t> and </a:t>
            </a:r>
            <a:r>
              <a:rPr lang="sv-SE" sz="2900" i="1" dirty="0" err="1" smtClean="0"/>
              <a:t>analytic</a:t>
            </a:r>
            <a:r>
              <a:rPr lang="sv-SE" sz="2900" i="1" dirty="0" smtClean="0"/>
              <a:t> </a:t>
            </a:r>
            <a:r>
              <a:rPr lang="sv-SE" sz="2900" i="1" dirty="0" err="1" smtClean="0"/>
              <a:t>content</a:t>
            </a:r>
            <a:r>
              <a:rPr lang="sv-SE" sz="2900" i="1" dirty="0" smtClean="0"/>
              <a:t> as </a:t>
            </a:r>
            <a:r>
              <a:rPr lang="sv-SE" sz="2900" i="1" dirty="0" err="1" smtClean="0"/>
              <a:t>well</a:t>
            </a:r>
            <a:r>
              <a:rPr lang="sv-SE" sz="2900" i="1" dirty="0" smtClean="0"/>
              <a:t> as </a:t>
            </a:r>
            <a:r>
              <a:rPr lang="sv-SE" sz="2900" i="1" dirty="0" err="1" smtClean="0"/>
              <a:t>other</a:t>
            </a:r>
            <a:r>
              <a:rPr lang="sv-SE" sz="2900" i="1" dirty="0" smtClean="0"/>
              <a:t> forms </a:t>
            </a:r>
            <a:r>
              <a:rPr lang="sv-SE" sz="2900" i="1" dirty="0" err="1" smtClean="0"/>
              <a:t>of</a:t>
            </a:r>
            <a:r>
              <a:rPr lang="sv-SE" sz="2900" i="1" dirty="0" smtClean="0"/>
              <a:t> </a:t>
            </a:r>
            <a:r>
              <a:rPr lang="sv-SE" sz="2900" i="1" dirty="0" err="1" smtClean="0"/>
              <a:t>content</a:t>
            </a:r>
            <a:endParaRPr lang="sv-SE" sz="2900" i="1" dirty="0" smtClean="0"/>
          </a:p>
          <a:p>
            <a:pPr marL="0" indent="0">
              <a:buNone/>
            </a:pPr>
            <a:endParaRPr lang="sv-SE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24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321"/>
    </mc:Choice>
    <mc:Fallback xmlns="">
      <p:transition spd="slow" advTm="953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Use</a:t>
            </a:r>
            <a:r>
              <a:rPr lang="sv-SE" dirty="0" smtClean="0"/>
              <a:t> </a:t>
            </a:r>
            <a:r>
              <a:rPr lang="sv-SE" dirty="0" err="1" smtClean="0"/>
              <a:t>cases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2000" y="1275535"/>
            <a:ext cx="6850800" cy="2109110"/>
          </a:xfrm>
        </p:spPr>
        <p:txBody>
          <a:bodyPr>
            <a:normAutofit fontScale="85000" lnSpcReduction="10000"/>
          </a:bodyPr>
          <a:lstStyle/>
          <a:p>
            <a:r>
              <a:rPr lang="sv-SE" sz="1600" b="1" dirty="0" err="1" smtClean="0"/>
              <a:t>Embedded</a:t>
            </a:r>
            <a:r>
              <a:rPr lang="sv-SE" sz="1600" b="1" dirty="0" smtClean="0"/>
              <a:t> </a:t>
            </a:r>
            <a:r>
              <a:rPr lang="sv-SE" sz="1600" b="1" dirty="0" err="1" smtClean="0"/>
              <a:t>analytics</a:t>
            </a:r>
            <a:r>
              <a:rPr lang="sv-SE" sz="1600" b="1" dirty="0" smtClean="0"/>
              <a:t> </a:t>
            </a:r>
            <a:r>
              <a:rPr lang="sv-SE" sz="1600" dirty="0" smtClean="0"/>
              <a:t>– a </a:t>
            </a:r>
            <a:r>
              <a:rPr lang="sv-SE" sz="1600" dirty="0" err="1" smtClean="0"/>
              <a:t>use</a:t>
            </a:r>
            <a:r>
              <a:rPr lang="sv-SE" sz="1600" dirty="0" smtClean="0"/>
              <a:t> </a:t>
            </a:r>
            <a:r>
              <a:rPr lang="sv-SE" sz="1600" dirty="0" err="1" smtClean="0"/>
              <a:t>case</a:t>
            </a:r>
            <a:r>
              <a:rPr lang="sv-SE" sz="1600" dirty="0" smtClean="0"/>
              <a:t> </a:t>
            </a:r>
            <a:r>
              <a:rPr lang="sv-SE" sz="1600" dirty="0" err="1" smtClean="0"/>
              <a:t>where</a:t>
            </a:r>
            <a:r>
              <a:rPr lang="sv-SE" sz="1600" dirty="0" smtClean="0"/>
              <a:t> the </a:t>
            </a:r>
            <a:r>
              <a:rPr lang="sv-SE" sz="1600" dirty="0" err="1" smtClean="0"/>
              <a:t>analytic</a:t>
            </a:r>
            <a:r>
              <a:rPr lang="sv-SE" sz="1600" dirty="0" smtClean="0"/>
              <a:t> workflow support the </a:t>
            </a:r>
            <a:r>
              <a:rPr lang="sv-SE" sz="1600" i="1" dirty="0" err="1" smtClean="0"/>
              <a:t>embedding</a:t>
            </a:r>
            <a:r>
              <a:rPr lang="sv-SE" sz="1600" i="1" dirty="0" smtClean="0"/>
              <a:t> </a:t>
            </a:r>
            <a:r>
              <a:rPr lang="sv-SE" sz="1600" i="1" dirty="0" err="1" smtClean="0"/>
              <a:t>of</a:t>
            </a:r>
            <a:r>
              <a:rPr lang="sv-SE" sz="1600" i="1" dirty="0" smtClean="0"/>
              <a:t> </a:t>
            </a:r>
            <a:r>
              <a:rPr lang="sv-SE" sz="1600" i="1" dirty="0" err="1" smtClean="0"/>
              <a:t>content</a:t>
            </a:r>
            <a:r>
              <a:rPr lang="sv-SE" sz="1600" i="1" dirty="0" smtClean="0"/>
              <a:t> </a:t>
            </a:r>
            <a:r>
              <a:rPr lang="sv-SE" sz="1600" i="1" dirty="0" err="1" smtClean="0"/>
              <a:t>into</a:t>
            </a:r>
            <a:r>
              <a:rPr lang="sv-SE" sz="1600" i="1" dirty="0" smtClean="0"/>
              <a:t> </a:t>
            </a:r>
            <a:r>
              <a:rPr lang="sv-SE" sz="1600" i="1" dirty="0" err="1" smtClean="0"/>
              <a:t>processes</a:t>
            </a:r>
            <a:r>
              <a:rPr lang="sv-SE" sz="1600" i="1" dirty="0" smtClean="0"/>
              <a:t> and </a:t>
            </a:r>
            <a:r>
              <a:rPr lang="sv-SE" sz="1600" i="1" dirty="0" err="1" smtClean="0"/>
              <a:t>applications</a:t>
            </a:r>
            <a:endParaRPr lang="sv-SE" sz="1600" i="1" dirty="0" smtClean="0"/>
          </a:p>
          <a:p>
            <a:r>
              <a:rPr lang="sv-SE" sz="1600" b="1" dirty="0" smtClean="0"/>
              <a:t>Extranet </a:t>
            </a:r>
            <a:r>
              <a:rPr lang="sv-SE" sz="1600" b="1" dirty="0" err="1" smtClean="0"/>
              <a:t>deployment</a:t>
            </a:r>
            <a:r>
              <a:rPr lang="sv-SE" sz="1600" b="1" dirty="0" smtClean="0"/>
              <a:t> </a:t>
            </a:r>
            <a:r>
              <a:rPr lang="sv-SE" sz="1600" dirty="0" smtClean="0"/>
              <a:t>– a </a:t>
            </a:r>
            <a:r>
              <a:rPr lang="sv-SE" sz="1600" dirty="0" err="1" smtClean="0"/>
              <a:t>use</a:t>
            </a:r>
            <a:r>
              <a:rPr lang="sv-SE" sz="1600" dirty="0" smtClean="0"/>
              <a:t> </a:t>
            </a:r>
            <a:r>
              <a:rPr lang="sv-SE" sz="1600" dirty="0" err="1" smtClean="0"/>
              <a:t>case</a:t>
            </a:r>
            <a:r>
              <a:rPr lang="sv-SE" sz="1600" dirty="0" smtClean="0"/>
              <a:t> </a:t>
            </a:r>
            <a:r>
              <a:rPr lang="sv-SE" sz="1600" dirty="0" err="1" smtClean="0"/>
              <a:t>where</a:t>
            </a:r>
            <a:r>
              <a:rPr lang="sv-SE" sz="1600" dirty="0" smtClean="0"/>
              <a:t> the </a:t>
            </a:r>
            <a:r>
              <a:rPr lang="sv-SE" sz="1600" dirty="0" err="1" smtClean="0"/>
              <a:t>analytic</a:t>
            </a:r>
            <a:r>
              <a:rPr lang="sv-SE" sz="1600" dirty="0" smtClean="0"/>
              <a:t> workflow is </a:t>
            </a:r>
            <a:r>
              <a:rPr lang="sv-SE" sz="1600" dirty="0" err="1" smtClean="0"/>
              <a:t>similar</a:t>
            </a:r>
            <a:r>
              <a:rPr lang="sv-SE" sz="1600" dirty="0" smtClean="0"/>
              <a:t> to the </a:t>
            </a:r>
            <a:r>
              <a:rPr lang="sv-SE" sz="1600" i="1" dirty="0" err="1" smtClean="0"/>
              <a:t>agile</a:t>
            </a:r>
            <a:r>
              <a:rPr lang="sv-SE" sz="1600" i="1" dirty="0" smtClean="0"/>
              <a:t>, </a:t>
            </a:r>
            <a:r>
              <a:rPr lang="sv-SE" sz="1600" i="1" dirty="0" err="1" smtClean="0"/>
              <a:t>centralized</a:t>
            </a:r>
            <a:r>
              <a:rPr lang="sv-SE" sz="1600" i="1" dirty="0" smtClean="0"/>
              <a:t> BI </a:t>
            </a:r>
            <a:r>
              <a:rPr lang="sv-SE" sz="1600" i="1" dirty="0" err="1" smtClean="0"/>
              <a:t>provisioning</a:t>
            </a:r>
            <a:r>
              <a:rPr lang="sv-SE" sz="1600" i="1" dirty="0" smtClean="0"/>
              <a:t> – </a:t>
            </a:r>
            <a:r>
              <a:rPr lang="sv-SE" sz="1600" i="1" dirty="0" err="1" smtClean="0"/>
              <a:t>but</a:t>
            </a:r>
            <a:r>
              <a:rPr lang="sv-SE" sz="1600" i="1" dirty="0" smtClean="0"/>
              <a:t> for the </a:t>
            </a:r>
            <a:r>
              <a:rPr lang="sv-SE" sz="1600" i="1" dirty="0" err="1" smtClean="0"/>
              <a:t>external</a:t>
            </a:r>
            <a:r>
              <a:rPr lang="sv-SE" sz="1600" i="1" dirty="0" smtClean="0"/>
              <a:t> </a:t>
            </a:r>
            <a:r>
              <a:rPr lang="sv-SE" sz="1600" i="1" dirty="0" err="1" smtClean="0"/>
              <a:t>customer</a:t>
            </a:r>
            <a:r>
              <a:rPr lang="sv-SE" sz="1600" i="1" dirty="0" smtClean="0"/>
              <a:t> </a:t>
            </a:r>
            <a:r>
              <a:rPr lang="sv-SE" sz="1600" dirty="0" smtClean="0"/>
              <a:t>(or </a:t>
            </a:r>
            <a:r>
              <a:rPr lang="sv-SE" sz="1600" dirty="0" err="1" smtClean="0"/>
              <a:t>citizens</a:t>
            </a:r>
            <a:r>
              <a:rPr lang="sv-SE" sz="1600" dirty="0" smtClean="0"/>
              <a:t> in the public </a:t>
            </a:r>
            <a:r>
              <a:rPr lang="sv-SE" sz="1600" dirty="0" err="1" smtClean="0"/>
              <a:t>sector</a:t>
            </a:r>
            <a:r>
              <a:rPr lang="sv-SE" sz="1600" dirty="0" smtClean="0"/>
              <a:t>)</a:t>
            </a:r>
          </a:p>
          <a:p>
            <a:pPr marL="0" indent="0">
              <a:buNone/>
            </a:pPr>
            <a:endParaRPr lang="sv-SE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4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738"/>
    </mc:Choice>
    <mc:Fallback xmlns="">
      <p:transition spd="slow" advTm="597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Capability</a:t>
            </a:r>
            <a:r>
              <a:rPr lang="sv-SE" dirty="0" smtClean="0"/>
              <a:t> </a:t>
            </a:r>
            <a:r>
              <a:rPr lang="sv-SE" dirty="0" err="1" smtClean="0"/>
              <a:t>of</a:t>
            </a:r>
            <a:r>
              <a:rPr lang="sv-SE" dirty="0" smtClean="0"/>
              <a:t> BI </a:t>
            </a:r>
            <a:r>
              <a:rPr lang="sv-SE" dirty="0" err="1" smtClean="0"/>
              <a:t>products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1999" y="1275534"/>
            <a:ext cx="7870737" cy="2436657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sv-SE" b="1" i="1" dirty="0" err="1" smtClean="0"/>
              <a:t>Infrastructure</a:t>
            </a:r>
            <a:r>
              <a:rPr lang="sv-SE" b="1" i="1" dirty="0" smtClean="0"/>
              <a:t> </a:t>
            </a:r>
            <a:r>
              <a:rPr lang="sv-SE" b="1" i="1" dirty="0" err="1" smtClean="0"/>
              <a:t>capabilities</a:t>
            </a:r>
            <a:r>
              <a:rPr lang="sv-SE" b="1" i="1" dirty="0" smtClean="0"/>
              <a:t>: </a:t>
            </a:r>
          </a:p>
          <a:p>
            <a:r>
              <a:rPr lang="sv-SE" b="1" dirty="0" smtClean="0"/>
              <a:t>BI </a:t>
            </a:r>
            <a:r>
              <a:rPr lang="sv-SE" b="1" dirty="0" err="1" smtClean="0"/>
              <a:t>platform</a:t>
            </a:r>
            <a:r>
              <a:rPr lang="sv-SE" b="1" dirty="0" smtClean="0"/>
              <a:t> administration, </a:t>
            </a:r>
            <a:r>
              <a:rPr lang="sv-SE" b="1" dirty="0" err="1" smtClean="0"/>
              <a:t>security</a:t>
            </a:r>
            <a:r>
              <a:rPr lang="sv-SE" b="1" dirty="0" smtClean="0"/>
              <a:t> and </a:t>
            </a:r>
            <a:r>
              <a:rPr lang="sv-SE" b="1" dirty="0" err="1" smtClean="0"/>
              <a:t>achitecture</a:t>
            </a:r>
            <a:r>
              <a:rPr lang="sv-SE" b="1" dirty="0" smtClean="0"/>
              <a:t> </a:t>
            </a:r>
            <a:r>
              <a:rPr lang="sv-SE" dirty="0" smtClean="0"/>
              <a:t>– </a:t>
            </a:r>
            <a:r>
              <a:rPr lang="sv-SE" dirty="0" err="1" smtClean="0"/>
              <a:t>capabilities</a:t>
            </a:r>
            <a:r>
              <a:rPr lang="sv-SE" dirty="0" smtClean="0"/>
              <a:t> </a:t>
            </a:r>
            <a:r>
              <a:rPr lang="sv-SE" dirty="0" err="1" smtClean="0"/>
              <a:t>that</a:t>
            </a:r>
            <a:r>
              <a:rPr lang="sv-SE" dirty="0" smtClean="0"/>
              <a:t> </a:t>
            </a:r>
            <a:r>
              <a:rPr lang="sv-SE" dirty="0" err="1" smtClean="0"/>
              <a:t>provide</a:t>
            </a:r>
            <a:r>
              <a:rPr lang="sv-SE" dirty="0" smtClean="0"/>
              <a:t> administration </a:t>
            </a:r>
            <a:r>
              <a:rPr lang="sv-SE" dirty="0" err="1" smtClean="0"/>
              <a:t>of</a:t>
            </a:r>
            <a:r>
              <a:rPr lang="sv-SE" dirty="0" smtClean="0"/>
              <a:t> </a:t>
            </a:r>
            <a:r>
              <a:rPr lang="sv-SE" dirty="0" err="1" smtClean="0"/>
              <a:t>users</a:t>
            </a:r>
            <a:r>
              <a:rPr lang="sv-SE" dirty="0" smtClean="0"/>
              <a:t>, </a:t>
            </a:r>
            <a:r>
              <a:rPr lang="sv-SE" dirty="0" err="1" smtClean="0"/>
              <a:t>auditing</a:t>
            </a:r>
            <a:r>
              <a:rPr lang="sv-SE" dirty="0" smtClean="0"/>
              <a:t> </a:t>
            </a:r>
            <a:r>
              <a:rPr lang="sv-SE" dirty="0" err="1" smtClean="0"/>
              <a:t>of</a:t>
            </a:r>
            <a:r>
              <a:rPr lang="sv-SE" dirty="0" smtClean="0"/>
              <a:t> access and </a:t>
            </a:r>
            <a:r>
              <a:rPr lang="sv-SE" dirty="0" err="1" smtClean="0"/>
              <a:t>utilization</a:t>
            </a:r>
            <a:r>
              <a:rPr lang="sv-SE" dirty="0" smtClean="0"/>
              <a:t>, and </a:t>
            </a:r>
            <a:r>
              <a:rPr lang="sv-SE" dirty="0" err="1" smtClean="0"/>
              <a:t>disaster</a:t>
            </a:r>
            <a:r>
              <a:rPr lang="sv-SE" dirty="0" smtClean="0"/>
              <a:t> </a:t>
            </a:r>
            <a:r>
              <a:rPr lang="sv-SE" dirty="0" err="1" smtClean="0"/>
              <a:t>recovery</a:t>
            </a:r>
            <a:r>
              <a:rPr lang="sv-SE" dirty="0" smtClean="0"/>
              <a:t> </a:t>
            </a:r>
          </a:p>
          <a:p>
            <a:r>
              <a:rPr lang="sv-SE" b="1" dirty="0" smtClean="0"/>
              <a:t>Cloud BI </a:t>
            </a:r>
            <a:r>
              <a:rPr lang="sv-SE" dirty="0" smtClean="0"/>
              <a:t>– </a:t>
            </a:r>
            <a:r>
              <a:rPr lang="sv-SE" dirty="0" err="1" smtClean="0"/>
              <a:t>capabilities</a:t>
            </a:r>
            <a:r>
              <a:rPr lang="sv-SE" dirty="0" smtClean="0"/>
              <a:t> </a:t>
            </a:r>
            <a:r>
              <a:rPr lang="sv-SE" dirty="0" err="1" smtClean="0"/>
              <a:t>of</a:t>
            </a:r>
            <a:r>
              <a:rPr lang="sv-SE" dirty="0" smtClean="0"/>
              <a:t> </a:t>
            </a:r>
            <a:r>
              <a:rPr lang="sv-SE" dirty="0" err="1" smtClean="0"/>
              <a:t>building</a:t>
            </a:r>
            <a:r>
              <a:rPr lang="sv-SE" dirty="0" smtClean="0"/>
              <a:t>, </a:t>
            </a:r>
            <a:r>
              <a:rPr lang="sv-SE" dirty="0" err="1" smtClean="0"/>
              <a:t>deploying</a:t>
            </a:r>
            <a:r>
              <a:rPr lang="sv-SE" dirty="0" smtClean="0"/>
              <a:t> and </a:t>
            </a:r>
            <a:r>
              <a:rPr lang="sv-SE" dirty="0" err="1" smtClean="0"/>
              <a:t>managing</a:t>
            </a:r>
            <a:r>
              <a:rPr lang="sv-SE" dirty="0" smtClean="0"/>
              <a:t> BI in the </a:t>
            </a:r>
            <a:r>
              <a:rPr lang="sv-SE" dirty="0" err="1" smtClean="0"/>
              <a:t>cloud</a:t>
            </a:r>
            <a:endParaRPr lang="sv-SE" dirty="0" smtClean="0"/>
          </a:p>
          <a:p>
            <a:r>
              <a:rPr lang="sv-SE" b="1" dirty="0" smtClean="0"/>
              <a:t>Data source </a:t>
            </a:r>
            <a:r>
              <a:rPr lang="sv-SE" b="1" dirty="0" err="1" smtClean="0"/>
              <a:t>connectivity</a:t>
            </a:r>
            <a:r>
              <a:rPr lang="sv-SE" b="1" dirty="0" smtClean="0"/>
              <a:t> and </a:t>
            </a:r>
            <a:r>
              <a:rPr lang="sv-SE" b="1" dirty="0" err="1" smtClean="0"/>
              <a:t>ingestion</a:t>
            </a:r>
            <a:r>
              <a:rPr lang="sv-SE" b="1" dirty="0" smtClean="0"/>
              <a:t> </a:t>
            </a:r>
            <a:r>
              <a:rPr lang="sv-SE" dirty="0" smtClean="0"/>
              <a:t>– </a:t>
            </a:r>
            <a:r>
              <a:rPr lang="sv-SE" dirty="0" err="1" smtClean="0"/>
              <a:t>capabilities</a:t>
            </a:r>
            <a:r>
              <a:rPr lang="sv-SE" dirty="0" smtClean="0"/>
              <a:t> to </a:t>
            </a:r>
            <a:r>
              <a:rPr lang="sv-SE" dirty="0" err="1" smtClean="0"/>
              <a:t>connect</a:t>
            </a:r>
            <a:r>
              <a:rPr lang="sv-SE" dirty="0" smtClean="0"/>
              <a:t> to </a:t>
            </a:r>
            <a:r>
              <a:rPr lang="sv-SE" dirty="0" err="1" smtClean="0"/>
              <a:t>both</a:t>
            </a:r>
            <a:r>
              <a:rPr lang="sv-SE" dirty="0" smtClean="0"/>
              <a:t> </a:t>
            </a:r>
            <a:r>
              <a:rPr lang="sv-SE" dirty="0" err="1" smtClean="0"/>
              <a:t>structured</a:t>
            </a:r>
            <a:r>
              <a:rPr lang="sv-SE" dirty="0" smtClean="0"/>
              <a:t> and </a:t>
            </a:r>
            <a:r>
              <a:rPr lang="sv-SE" dirty="0" err="1" smtClean="0"/>
              <a:t>un-structured</a:t>
            </a:r>
            <a:r>
              <a:rPr lang="sv-SE" dirty="0" smtClean="0"/>
              <a:t> data </a:t>
            </a:r>
            <a:r>
              <a:rPr lang="sv-SE" dirty="0" err="1" smtClean="0"/>
              <a:t>contained</a:t>
            </a:r>
            <a:r>
              <a:rPr lang="sv-SE" dirty="0" smtClean="0"/>
              <a:t> </a:t>
            </a:r>
            <a:r>
              <a:rPr lang="sv-SE" dirty="0" err="1" smtClean="0"/>
              <a:t>within</a:t>
            </a:r>
            <a:r>
              <a:rPr lang="sv-SE" dirty="0" smtClean="0"/>
              <a:t> different </a:t>
            </a:r>
            <a:r>
              <a:rPr lang="sv-SE" dirty="0" err="1" smtClean="0"/>
              <a:t>platforms</a:t>
            </a:r>
            <a:endParaRPr lang="sv-SE" dirty="0"/>
          </a:p>
          <a:p>
            <a:endParaRPr lang="sv-SE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333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411"/>
    </mc:Choice>
    <mc:Fallback xmlns="">
      <p:transition spd="slow" advTm="444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7937330" cy="596700"/>
          </a:xfrm>
        </p:spPr>
        <p:txBody>
          <a:bodyPr>
            <a:normAutofit/>
          </a:bodyPr>
          <a:lstStyle/>
          <a:p>
            <a:r>
              <a:rPr lang="sv-SE" sz="2700" dirty="0" err="1" smtClean="0"/>
              <a:t>Background</a:t>
            </a:r>
            <a:endParaRPr lang="sv-SE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2000" y="1371226"/>
            <a:ext cx="6850800" cy="802479"/>
          </a:xfrm>
        </p:spPr>
        <p:txBody>
          <a:bodyPr>
            <a:normAutofit fontScale="25000" lnSpcReduction="20000"/>
          </a:bodyPr>
          <a:lstStyle/>
          <a:p>
            <a:r>
              <a:rPr lang="sv-SE" sz="6400" dirty="0" smtClean="0"/>
              <a:t>This presentation is </a:t>
            </a:r>
            <a:r>
              <a:rPr lang="sv-SE" sz="6400" dirty="0" err="1" smtClean="0"/>
              <a:t>based</a:t>
            </a:r>
            <a:r>
              <a:rPr lang="sv-SE" sz="6400" dirty="0" smtClean="0"/>
              <a:t> </a:t>
            </a:r>
            <a:r>
              <a:rPr lang="sv-SE" sz="6400" dirty="0"/>
              <a:t>on </a:t>
            </a:r>
            <a:r>
              <a:rPr lang="sv-SE" sz="6400" b="1" dirty="0"/>
              <a:t>Gartner </a:t>
            </a:r>
            <a:r>
              <a:rPr lang="sv-SE" sz="6400" b="1" dirty="0" err="1" smtClean="0"/>
              <a:t>Group’s</a:t>
            </a:r>
            <a:r>
              <a:rPr lang="sv-SE" sz="6400" b="1" dirty="0" smtClean="0"/>
              <a:t> </a:t>
            </a:r>
            <a:r>
              <a:rPr lang="sv-SE" sz="6400" b="1" dirty="0" err="1" smtClean="0"/>
              <a:t>report</a:t>
            </a:r>
            <a:r>
              <a:rPr lang="sv-SE" sz="6400" b="1" dirty="0" smtClean="0"/>
              <a:t> ”Magic </a:t>
            </a:r>
            <a:r>
              <a:rPr lang="sv-SE" sz="6400" b="1" dirty="0" err="1"/>
              <a:t>Quadrant</a:t>
            </a:r>
            <a:r>
              <a:rPr lang="sv-SE" sz="6400" b="1" dirty="0"/>
              <a:t> for </a:t>
            </a:r>
            <a:r>
              <a:rPr lang="sv-SE" sz="6400" b="1" dirty="0" err="1"/>
              <a:t>Analytics</a:t>
            </a:r>
            <a:r>
              <a:rPr lang="sv-SE" sz="6400" b="1" dirty="0"/>
              <a:t> and Business </a:t>
            </a:r>
            <a:r>
              <a:rPr lang="sv-SE" sz="6400" b="1" dirty="0" err="1" smtClean="0"/>
              <a:t>Intelligence</a:t>
            </a:r>
            <a:r>
              <a:rPr lang="sv-SE" sz="6400" b="1" dirty="0" smtClean="0"/>
              <a:t> </a:t>
            </a:r>
            <a:r>
              <a:rPr lang="sv-SE" sz="6400" b="1" dirty="0" err="1" smtClean="0"/>
              <a:t>Platforms</a:t>
            </a:r>
            <a:r>
              <a:rPr lang="sv-SE" sz="6400" b="1" dirty="0" smtClean="0"/>
              <a:t>” (2019) </a:t>
            </a:r>
            <a:r>
              <a:rPr lang="sv-SE" sz="6400" dirty="0" err="1" smtClean="0"/>
              <a:t>written</a:t>
            </a:r>
            <a:r>
              <a:rPr lang="sv-SE" sz="6400" dirty="0" smtClean="0"/>
              <a:t> by </a:t>
            </a:r>
            <a:r>
              <a:rPr lang="sv-SE" sz="6400" dirty="0" err="1" smtClean="0"/>
              <a:t>Howson</a:t>
            </a:r>
            <a:r>
              <a:rPr lang="sv-SE" sz="6400" dirty="0" smtClean="0"/>
              <a:t>, C., Richardson, J., </a:t>
            </a:r>
            <a:r>
              <a:rPr lang="sv-SE" sz="6400" dirty="0" err="1" smtClean="0"/>
              <a:t>Sallam</a:t>
            </a:r>
            <a:r>
              <a:rPr lang="sv-SE" sz="6400" dirty="0" smtClean="0"/>
              <a:t>, R., </a:t>
            </a:r>
            <a:r>
              <a:rPr lang="sv-SE" sz="6400" dirty="0" err="1" smtClean="0"/>
              <a:t>Kronz</a:t>
            </a:r>
            <a:r>
              <a:rPr lang="sv-SE" sz="6400" dirty="0" smtClean="0"/>
              <a:t>, A.</a:t>
            </a:r>
            <a:endParaRPr lang="sv-SE" sz="6400" dirty="0"/>
          </a:p>
          <a:p>
            <a:pPr marL="0" indent="0">
              <a:buNone/>
            </a:pPr>
            <a:endParaRPr lang="sv-SE" sz="1800" dirty="0"/>
          </a:p>
          <a:p>
            <a:endParaRPr lang="sv-SE" sz="1800" dirty="0"/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462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536"/>
    </mc:Choice>
    <mc:Fallback xmlns="">
      <p:transition spd="slow" advTm="385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Capability</a:t>
            </a:r>
            <a:r>
              <a:rPr lang="sv-SE" dirty="0" smtClean="0"/>
              <a:t> </a:t>
            </a:r>
            <a:r>
              <a:rPr lang="sv-SE" dirty="0" err="1" smtClean="0"/>
              <a:t>of</a:t>
            </a:r>
            <a:r>
              <a:rPr lang="sv-SE" dirty="0" smtClean="0"/>
              <a:t> BI </a:t>
            </a:r>
            <a:r>
              <a:rPr lang="sv-SE" dirty="0" err="1" smtClean="0"/>
              <a:t>products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1999" y="1275533"/>
            <a:ext cx="8071264" cy="2354771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sv-SE" b="1" i="1" dirty="0" smtClean="0"/>
              <a:t>Data management </a:t>
            </a:r>
            <a:r>
              <a:rPr lang="sv-SE" b="1" i="1" dirty="0" err="1" smtClean="0"/>
              <a:t>capabilities</a:t>
            </a:r>
            <a:r>
              <a:rPr lang="sv-SE" b="1" i="1" dirty="0" smtClean="0"/>
              <a:t>: </a:t>
            </a:r>
          </a:p>
          <a:p>
            <a:r>
              <a:rPr lang="sv-SE" b="1" dirty="0" smtClean="0"/>
              <a:t>Metadata management </a:t>
            </a:r>
            <a:r>
              <a:rPr lang="sv-SE" dirty="0" smtClean="0"/>
              <a:t>– </a:t>
            </a:r>
            <a:r>
              <a:rPr lang="sv-SE" dirty="0" err="1" smtClean="0"/>
              <a:t>capabilities</a:t>
            </a:r>
            <a:r>
              <a:rPr lang="sv-SE" dirty="0" smtClean="0"/>
              <a:t> </a:t>
            </a:r>
            <a:r>
              <a:rPr lang="sv-SE" dirty="0" err="1" smtClean="0"/>
              <a:t>that</a:t>
            </a:r>
            <a:r>
              <a:rPr lang="sv-SE" dirty="0" smtClean="0"/>
              <a:t> makes it </a:t>
            </a:r>
            <a:r>
              <a:rPr lang="sv-SE" dirty="0" err="1" smtClean="0"/>
              <a:t>possible</a:t>
            </a:r>
            <a:r>
              <a:rPr lang="sv-SE" dirty="0" smtClean="0"/>
              <a:t> to </a:t>
            </a:r>
            <a:r>
              <a:rPr lang="sv-SE" dirty="0" err="1" smtClean="0"/>
              <a:t>search</a:t>
            </a:r>
            <a:r>
              <a:rPr lang="sv-SE" dirty="0" smtClean="0"/>
              <a:t>, </a:t>
            </a:r>
            <a:r>
              <a:rPr lang="sv-SE" dirty="0" err="1" smtClean="0"/>
              <a:t>capture</a:t>
            </a:r>
            <a:r>
              <a:rPr lang="sv-SE" dirty="0" smtClean="0"/>
              <a:t>, store, </a:t>
            </a:r>
            <a:r>
              <a:rPr lang="sv-SE" dirty="0" err="1" smtClean="0"/>
              <a:t>reuse</a:t>
            </a:r>
            <a:r>
              <a:rPr lang="sv-SE" dirty="0" smtClean="0"/>
              <a:t> and </a:t>
            </a:r>
            <a:r>
              <a:rPr lang="sv-SE" dirty="0" err="1" smtClean="0"/>
              <a:t>publish</a:t>
            </a:r>
            <a:r>
              <a:rPr lang="sv-SE" dirty="0" smtClean="0"/>
              <a:t> metadata, </a:t>
            </a:r>
            <a:r>
              <a:rPr lang="sv-SE" dirty="0" err="1" smtClean="0"/>
              <a:t>such</a:t>
            </a:r>
            <a:r>
              <a:rPr lang="sv-SE" dirty="0" smtClean="0"/>
              <a:t> as dimensions, </a:t>
            </a:r>
            <a:r>
              <a:rPr lang="sv-SE" dirty="0" err="1" smtClean="0"/>
              <a:t>hierachies</a:t>
            </a:r>
            <a:r>
              <a:rPr lang="sv-SE" dirty="0"/>
              <a:t> </a:t>
            </a:r>
            <a:r>
              <a:rPr lang="sv-SE" dirty="0" smtClean="0"/>
              <a:t>and </a:t>
            </a:r>
            <a:r>
              <a:rPr lang="sv-SE" dirty="0" err="1" smtClean="0"/>
              <a:t>measures</a:t>
            </a:r>
            <a:r>
              <a:rPr lang="sv-SE" dirty="0" smtClean="0"/>
              <a:t>/KPIs</a:t>
            </a:r>
          </a:p>
          <a:p>
            <a:r>
              <a:rPr lang="sv-SE" b="1" dirty="0" smtClean="0"/>
              <a:t>Data </a:t>
            </a:r>
            <a:r>
              <a:rPr lang="sv-SE" b="1" dirty="0" err="1" smtClean="0"/>
              <a:t>storing</a:t>
            </a:r>
            <a:r>
              <a:rPr lang="sv-SE" b="1" dirty="0" smtClean="0"/>
              <a:t> and </a:t>
            </a:r>
            <a:r>
              <a:rPr lang="sv-SE" b="1" dirty="0" err="1" smtClean="0"/>
              <a:t>loading</a:t>
            </a:r>
            <a:r>
              <a:rPr lang="sv-SE" b="1" dirty="0" smtClean="0"/>
              <a:t> options </a:t>
            </a:r>
            <a:r>
              <a:rPr lang="sv-SE" dirty="0" smtClean="0"/>
              <a:t>– </a:t>
            </a:r>
            <a:r>
              <a:rPr lang="sv-SE" dirty="0" err="1" smtClean="0"/>
              <a:t>capabilites</a:t>
            </a:r>
            <a:r>
              <a:rPr lang="sv-SE" dirty="0" smtClean="0"/>
              <a:t> to </a:t>
            </a:r>
            <a:r>
              <a:rPr lang="sv-SE" dirty="0" err="1" smtClean="0"/>
              <a:t>load</a:t>
            </a:r>
            <a:r>
              <a:rPr lang="sv-SE" dirty="0" smtClean="0"/>
              <a:t>, access, </a:t>
            </a:r>
            <a:r>
              <a:rPr lang="sv-SE" dirty="0" err="1" smtClean="0"/>
              <a:t>integrating</a:t>
            </a:r>
            <a:r>
              <a:rPr lang="sv-SE" dirty="0" smtClean="0"/>
              <a:t>, transform, </a:t>
            </a:r>
            <a:r>
              <a:rPr lang="sv-SE" dirty="0" err="1" smtClean="0"/>
              <a:t>refresh</a:t>
            </a:r>
            <a:r>
              <a:rPr lang="sv-SE" dirty="0" smtClean="0"/>
              <a:t> store and </a:t>
            </a:r>
            <a:r>
              <a:rPr lang="sv-SE" dirty="0" err="1" smtClean="0"/>
              <a:t>load</a:t>
            </a:r>
            <a:r>
              <a:rPr lang="sv-SE" dirty="0" smtClean="0"/>
              <a:t> data</a:t>
            </a:r>
          </a:p>
          <a:p>
            <a:endParaRPr lang="sv-SE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256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96"/>
    </mc:Choice>
    <mc:Fallback xmlns="">
      <p:transition spd="slow" advTm="155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Capability</a:t>
            </a:r>
            <a:r>
              <a:rPr lang="sv-SE" dirty="0" smtClean="0"/>
              <a:t> </a:t>
            </a:r>
            <a:r>
              <a:rPr lang="sv-SE" dirty="0" err="1" smtClean="0"/>
              <a:t>of</a:t>
            </a:r>
            <a:r>
              <a:rPr lang="sv-SE" dirty="0" smtClean="0"/>
              <a:t> BI </a:t>
            </a:r>
            <a:r>
              <a:rPr lang="sv-SE" dirty="0" err="1" smtClean="0"/>
              <a:t>products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1999" y="1275534"/>
            <a:ext cx="8071264" cy="2231941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sv-SE" b="1" i="1" dirty="0" smtClean="0"/>
              <a:t>Data management </a:t>
            </a:r>
            <a:r>
              <a:rPr lang="sv-SE" b="1" i="1" dirty="0" err="1" smtClean="0"/>
              <a:t>capabilities</a:t>
            </a:r>
            <a:r>
              <a:rPr lang="sv-SE" b="1" i="1" dirty="0" smtClean="0"/>
              <a:t>: </a:t>
            </a:r>
          </a:p>
          <a:p>
            <a:r>
              <a:rPr lang="sv-SE" b="1" dirty="0" smtClean="0"/>
              <a:t>Data preparation </a:t>
            </a:r>
            <a:r>
              <a:rPr lang="sv-SE" dirty="0" smtClean="0"/>
              <a:t>– </a:t>
            </a:r>
            <a:r>
              <a:rPr lang="sv-SE" dirty="0" err="1" smtClean="0"/>
              <a:t>capabilities</a:t>
            </a:r>
            <a:r>
              <a:rPr lang="sv-SE" dirty="0" smtClean="0"/>
              <a:t> to </a:t>
            </a:r>
            <a:r>
              <a:rPr lang="sv-SE" dirty="0" err="1" smtClean="0"/>
              <a:t>combine</a:t>
            </a:r>
            <a:r>
              <a:rPr lang="sv-SE" dirty="0" smtClean="0"/>
              <a:t> data from different </a:t>
            </a:r>
            <a:r>
              <a:rPr lang="sv-SE" dirty="0" err="1" smtClean="0"/>
              <a:t>sources</a:t>
            </a:r>
            <a:r>
              <a:rPr lang="sv-SE" dirty="0" smtClean="0"/>
              <a:t> and </a:t>
            </a:r>
            <a:r>
              <a:rPr lang="sv-SE" dirty="0" err="1" smtClean="0"/>
              <a:t>create</a:t>
            </a:r>
            <a:r>
              <a:rPr lang="sv-SE" dirty="0" smtClean="0"/>
              <a:t> </a:t>
            </a:r>
            <a:r>
              <a:rPr lang="sv-SE" dirty="0" err="1" smtClean="0"/>
              <a:t>analytical</a:t>
            </a:r>
            <a:r>
              <a:rPr lang="sv-SE" dirty="0" smtClean="0"/>
              <a:t> </a:t>
            </a:r>
            <a:r>
              <a:rPr lang="sv-SE" dirty="0" err="1" smtClean="0"/>
              <a:t>models</a:t>
            </a:r>
            <a:r>
              <a:rPr lang="sv-SE" dirty="0" smtClean="0"/>
              <a:t>, </a:t>
            </a:r>
            <a:r>
              <a:rPr lang="sv-SE" dirty="0" err="1" smtClean="0"/>
              <a:t>including</a:t>
            </a:r>
            <a:r>
              <a:rPr lang="sv-SE" dirty="0" smtClean="0"/>
              <a:t> </a:t>
            </a:r>
            <a:r>
              <a:rPr lang="sv-SE" dirty="0" err="1" smtClean="0"/>
              <a:t>defining</a:t>
            </a:r>
            <a:r>
              <a:rPr lang="sv-SE" dirty="0" smtClean="0"/>
              <a:t> </a:t>
            </a:r>
            <a:r>
              <a:rPr lang="sv-SE" dirty="0" err="1" smtClean="0"/>
              <a:t>measures</a:t>
            </a:r>
            <a:r>
              <a:rPr lang="sv-SE" dirty="0" smtClean="0"/>
              <a:t>, </a:t>
            </a:r>
            <a:r>
              <a:rPr lang="sv-SE" dirty="0" err="1" smtClean="0"/>
              <a:t>groups</a:t>
            </a:r>
            <a:r>
              <a:rPr lang="sv-SE" dirty="0" smtClean="0"/>
              <a:t> and </a:t>
            </a:r>
            <a:r>
              <a:rPr lang="sv-SE" dirty="0" err="1" smtClean="0"/>
              <a:t>hierarchies</a:t>
            </a:r>
            <a:r>
              <a:rPr lang="sv-SE" dirty="0" smtClean="0"/>
              <a:t> for </a:t>
            </a:r>
            <a:r>
              <a:rPr lang="sv-SE" dirty="0" err="1" smtClean="0"/>
              <a:t>analysis</a:t>
            </a:r>
            <a:endParaRPr lang="sv-SE" dirty="0" smtClean="0"/>
          </a:p>
          <a:p>
            <a:r>
              <a:rPr lang="sv-SE" b="1" dirty="0" err="1" smtClean="0"/>
              <a:t>Scalability</a:t>
            </a:r>
            <a:r>
              <a:rPr lang="sv-SE" b="1" dirty="0" smtClean="0"/>
              <a:t> and data </a:t>
            </a:r>
            <a:r>
              <a:rPr lang="sv-SE" b="1" dirty="0" err="1" smtClean="0"/>
              <a:t>model</a:t>
            </a:r>
            <a:r>
              <a:rPr lang="sv-SE" b="1" dirty="0" smtClean="0"/>
              <a:t> </a:t>
            </a:r>
            <a:r>
              <a:rPr lang="sv-SE" b="1" dirty="0" err="1" smtClean="0"/>
              <a:t>complexity</a:t>
            </a:r>
            <a:r>
              <a:rPr lang="sv-SE" b="1" dirty="0" smtClean="0"/>
              <a:t> </a:t>
            </a:r>
            <a:r>
              <a:rPr lang="sv-SE" dirty="0" smtClean="0"/>
              <a:t>– </a:t>
            </a:r>
            <a:r>
              <a:rPr lang="sv-SE" dirty="0" err="1" smtClean="0"/>
              <a:t>capabilities</a:t>
            </a:r>
            <a:r>
              <a:rPr lang="sv-SE" dirty="0" smtClean="0"/>
              <a:t> </a:t>
            </a:r>
            <a:r>
              <a:rPr lang="sv-SE" dirty="0" err="1" smtClean="0"/>
              <a:t>of</a:t>
            </a:r>
            <a:r>
              <a:rPr lang="sv-SE" dirty="0" smtClean="0"/>
              <a:t> in-</a:t>
            </a:r>
            <a:r>
              <a:rPr lang="sv-SE" dirty="0" err="1" smtClean="0"/>
              <a:t>memory</a:t>
            </a:r>
            <a:r>
              <a:rPr lang="sv-SE" dirty="0" smtClean="0"/>
              <a:t> </a:t>
            </a:r>
            <a:r>
              <a:rPr lang="sv-SE" dirty="0" err="1" smtClean="0"/>
              <a:t>engines</a:t>
            </a:r>
            <a:r>
              <a:rPr lang="sv-SE" dirty="0" smtClean="0"/>
              <a:t> or in-</a:t>
            </a:r>
            <a:r>
              <a:rPr lang="sv-SE" dirty="0" err="1" smtClean="0"/>
              <a:t>database</a:t>
            </a:r>
            <a:r>
              <a:rPr lang="sv-SE" dirty="0" smtClean="0"/>
              <a:t> </a:t>
            </a:r>
            <a:r>
              <a:rPr lang="sv-SE" dirty="0" err="1" smtClean="0"/>
              <a:t>architeture</a:t>
            </a:r>
            <a:r>
              <a:rPr lang="sv-SE" dirty="0" smtClean="0"/>
              <a:t> to </a:t>
            </a:r>
            <a:r>
              <a:rPr lang="sv-SE" dirty="0" err="1" smtClean="0"/>
              <a:t>handle</a:t>
            </a:r>
            <a:r>
              <a:rPr lang="sv-SE" dirty="0" smtClean="0"/>
              <a:t> </a:t>
            </a:r>
            <a:r>
              <a:rPr lang="sv-SE" dirty="0" err="1" smtClean="0"/>
              <a:t>high</a:t>
            </a:r>
            <a:r>
              <a:rPr lang="sv-SE" dirty="0" smtClean="0"/>
              <a:t> </a:t>
            </a:r>
            <a:r>
              <a:rPr lang="sv-SE" dirty="0" err="1" smtClean="0"/>
              <a:t>voiumes</a:t>
            </a:r>
            <a:r>
              <a:rPr lang="sv-SE" dirty="0" smtClean="0"/>
              <a:t> </a:t>
            </a:r>
            <a:r>
              <a:rPr lang="sv-SE" dirty="0" err="1" smtClean="0"/>
              <a:t>of</a:t>
            </a:r>
            <a:r>
              <a:rPr lang="sv-SE" dirty="0" smtClean="0"/>
              <a:t> data and </a:t>
            </a:r>
            <a:r>
              <a:rPr lang="sv-SE" dirty="0" err="1" smtClean="0"/>
              <a:t>complex</a:t>
            </a:r>
            <a:r>
              <a:rPr lang="sv-SE" dirty="0" smtClean="0"/>
              <a:t> data </a:t>
            </a:r>
            <a:r>
              <a:rPr lang="sv-SE" dirty="0" err="1" smtClean="0"/>
              <a:t>models</a:t>
            </a:r>
            <a:endParaRPr lang="sv-SE" dirty="0"/>
          </a:p>
          <a:p>
            <a:endParaRPr lang="sv-SE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582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30"/>
    </mc:Choice>
    <mc:Fallback xmlns="">
      <p:transition spd="slow" advTm="181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Capability</a:t>
            </a:r>
            <a:r>
              <a:rPr lang="sv-SE" dirty="0" smtClean="0"/>
              <a:t> </a:t>
            </a:r>
            <a:r>
              <a:rPr lang="sv-SE" dirty="0" err="1" smtClean="0"/>
              <a:t>of</a:t>
            </a:r>
            <a:r>
              <a:rPr lang="sv-SE" dirty="0" smtClean="0"/>
              <a:t> BI </a:t>
            </a:r>
            <a:r>
              <a:rPr lang="sv-SE" dirty="0" err="1" smtClean="0"/>
              <a:t>products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1999" y="1275533"/>
            <a:ext cx="8071264" cy="3603541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sv-SE" b="1" dirty="0" err="1" smtClean="0"/>
              <a:t>Analysis</a:t>
            </a:r>
            <a:r>
              <a:rPr lang="sv-SE" b="1" dirty="0" smtClean="0"/>
              <a:t> and </a:t>
            </a:r>
            <a:r>
              <a:rPr lang="sv-SE" b="1" dirty="0" err="1" smtClean="0"/>
              <a:t>content</a:t>
            </a:r>
            <a:r>
              <a:rPr lang="sv-SE" b="1" dirty="0" smtClean="0"/>
              <a:t> </a:t>
            </a:r>
            <a:r>
              <a:rPr lang="sv-SE" b="1" dirty="0" err="1" smtClean="0"/>
              <a:t>creation</a:t>
            </a:r>
            <a:r>
              <a:rPr lang="sv-SE" b="1" dirty="0" smtClean="0"/>
              <a:t> </a:t>
            </a:r>
            <a:r>
              <a:rPr lang="sv-SE" b="1" dirty="0" err="1" smtClean="0"/>
              <a:t>capabilities</a:t>
            </a:r>
            <a:r>
              <a:rPr lang="sv-SE" b="1" dirty="0" smtClean="0"/>
              <a:t>: </a:t>
            </a:r>
          </a:p>
          <a:p>
            <a:r>
              <a:rPr lang="en-US" b="1" dirty="0"/>
              <a:t>Advanced Analytics for Citizen Data </a:t>
            </a:r>
            <a:r>
              <a:rPr lang="en-US" b="1" dirty="0" smtClean="0"/>
              <a:t>Scientist </a:t>
            </a:r>
            <a:r>
              <a:rPr lang="en-US" dirty="0" smtClean="0"/>
              <a:t>–</a:t>
            </a:r>
            <a:r>
              <a:rPr lang="en-US" b="1" dirty="0" smtClean="0"/>
              <a:t> </a:t>
            </a:r>
            <a:r>
              <a:rPr lang="en-US" dirty="0" smtClean="0"/>
              <a:t>capabilities that provide users to easy access advanced analytics </a:t>
            </a:r>
            <a:r>
              <a:rPr lang="en-US" dirty="0"/>
              <a:t>capabilities </a:t>
            </a:r>
            <a:r>
              <a:rPr lang="en-US" dirty="0" smtClean="0"/>
              <a:t>using menu driven options and/or </a:t>
            </a:r>
            <a:r>
              <a:rPr lang="en-US" dirty="0"/>
              <a:t>through the import </a:t>
            </a:r>
            <a:r>
              <a:rPr lang="en-US" dirty="0" smtClean="0"/>
              <a:t>of </a:t>
            </a:r>
            <a:r>
              <a:rPr lang="en-US" dirty="0"/>
              <a:t>externally developed </a:t>
            </a:r>
            <a:r>
              <a:rPr lang="en-US" dirty="0" smtClean="0"/>
              <a:t>models</a:t>
            </a:r>
            <a:endParaRPr lang="en-US" dirty="0" smtClean="0"/>
          </a:p>
          <a:p>
            <a:r>
              <a:rPr lang="en-US" b="1" dirty="0"/>
              <a:t>Analytic </a:t>
            </a:r>
            <a:r>
              <a:rPr lang="en-US" b="1" dirty="0" smtClean="0"/>
              <a:t>Dashboards </a:t>
            </a:r>
            <a:r>
              <a:rPr lang="en-US" sz="2500" dirty="0"/>
              <a:t>– </a:t>
            </a:r>
            <a:r>
              <a:rPr lang="en-US" dirty="0"/>
              <a:t>capabilities t</a:t>
            </a:r>
            <a:r>
              <a:rPr lang="en-US" dirty="0" smtClean="0"/>
              <a:t>o develop interactive dashboards, with </a:t>
            </a:r>
            <a:r>
              <a:rPr lang="en-US" dirty="0"/>
              <a:t>visual exploration and embedded advanced </a:t>
            </a:r>
            <a:r>
              <a:rPr lang="en-US" dirty="0" smtClean="0"/>
              <a:t>analytics to be consumed by others</a:t>
            </a:r>
          </a:p>
          <a:p>
            <a:r>
              <a:rPr lang="en-US" b="1" dirty="0" smtClean="0"/>
              <a:t>Interactive </a:t>
            </a:r>
            <a:r>
              <a:rPr lang="en-US" b="1" dirty="0"/>
              <a:t>Visual </a:t>
            </a:r>
            <a:r>
              <a:rPr lang="en-US" b="1" dirty="0" smtClean="0"/>
              <a:t>Exploration </a:t>
            </a:r>
            <a:r>
              <a:rPr lang="en-US" dirty="0"/>
              <a:t>– capabilities </a:t>
            </a:r>
            <a:r>
              <a:rPr lang="en-US" dirty="0" smtClean="0"/>
              <a:t>to explore data </a:t>
            </a:r>
            <a:r>
              <a:rPr lang="en-US" dirty="0"/>
              <a:t>via </a:t>
            </a:r>
            <a:r>
              <a:rPr lang="en-US" dirty="0" smtClean="0"/>
              <a:t>a number of visualization </a:t>
            </a:r>
            <a:r>
              <a:rPr lang="en-US" dirty="0"/>
              <a:t>options that go beyond </a:t>
            </a:r>
            <a:r>
              <a:rPr lang="en-US" dirty="0" smtClean="0"/>
              <a:t>basic </a:t>
            </a:r>
            <a:r>
              <a:rPr lang="en-US" dirty="0"/>
              <a:t>pie, bar and line </a:t>
            </a:r>
            <a:r>
              <a:rPr lang="en-US" dirty="0" smtClean="0"/>
              <a:t>charts, for example heat </a:t>
            </a:r>
            <a:r>
              <a:rPr lang="en-US" dirty="0"/>
              <a:t>and tree maps, geographic </a:t>
            </a:r>
            <a:r>
              <a:rPr lang="en-US" dirty="0" smtClean="0"/>
              <a:t>maps, and scatter plots</a:t>
            </a:r>
            <a:endParaRPr lang="sv-SE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266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845"/>
    </mc:Choice>
    <mc:Fallback xmlns="">
      <p:transition spd="slow" advTm="468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Capability</a:t>
            </a:r>
            <a:r>
              <a:rPr lang="sv-SE" dirty="0" smtClean="0"/>
              <a:t> </a:t>
            </a:r>
            <a:r>
              <a:rPr lang="sv-SE" dirty="0" err="1" smtClean="0"/>
              <a:t>of</a:t>
            </a:r>
            <a:r>
              <a:rPr lang="sv-SE" dirty="0" smtClean="0"/>
              <a:t> BI </a:t>
            </a:r>
            <a:r>
              <a:rPr lang="sv-SE" dirty="0" err="1" smtClean="0"/>
              <a:t>products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1999" y="1275533"/>
            <a:ext cx="8071264" cy="2614079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sv-SE" b="1" dirty="0" err="1" smtClean="0"/>
              <a:t>Analysis</a:t>
            </a:r>
            <a:r>
              <a:rPr lang="sv-SE" b="1" dirty="0" smtClean="0"/>
              <a:t> and </a:t>
            </a:r>
            <a:r>
              <a:rPr lang="sv-SE" b="1" dirty="0" err="1" smtClean="0"/>
              <a:t>content</a:t>
            </a:r>
            <a:r>
              <a:rPr lang="sv-SE" b="1" dirty="0" smtClean="0"/>
              <a:t> </a:t>
            </a:r>
            <a:r>
              <a:rPr lang="sv-SE" b="1" dirty="0" err="1" smtClean="0"/>
              <a:t>creation</a:t>
            </a:r>
            <a:r>
              <a:rPr lang="sv-SE" b="1" dirty="0" smtClean="0"/>
              <a:t> </a:t>
            </a:r>
            <a:r>
              <a:rPr lang="sv-SE" b="1" dirty="0" err="1" smtClean="0"/>
              <a:t>capabilities</a:t>
            </a:r>
            <a:r>
              <a:rPr lang="sv-SE" b="1" dirty="0" smtClean="0"/>
              <a:t>: </a:t>
            </a:r>
          </a:p>
          <a:p>
            <a:r>
              <a:rPr lang="en-US" b="1" dirty="0"/>
              <a:t>Augmented Data </a:t>
            </a:r>
            <a:r>
              <a:rPr lang="en-US" b="1" dirty="0" smtClean="0"/>
              <a:t>Discovery </a:t>
            </a:r>
            <a:r>
              <a:rPr lang="en-US" dirty="0"/>
              <a:t>–</a:t>
            </a:r>
            <a:r>
              <a:rPr lang="en-US" b="1" dirty="0"/>
              <a:t> </a:t>
            </a:r>
            <a:r>
              <a:rPr lang="en-US" dirty="0"/>
              <a:t>capabilities </a:t>
            </a:r>
            <a:r>
              <a:rPr lang="en-US" dirty="0" smtClean="0"/>
              <a:t>that automatically visualizes important findings </a:t>
            </a:r>
            <a:r>
              <a:rPr lang="en-US" dirty="0"/>
              <a:t>such as correlations, </a:t>
            </a:r>
            <a:r>
              <a:rPr lang="en-US" dirty="0" smtClean="0"/>
              <a:t>links, predictions, and exceptions in </a:t>
            </a:r>
            <a:r>
              <a:rPr lang="en-US" dirty="0"/>
              <a:t>data that </a:t>
            </a:r>
            <a:r>
              <a:rPr lang="en-US" dirty="0" smtClean="0"/>
              <a:t>are relevant </a:t>
            </a:r>
            <a:r>
              <a:rPr lang="en-US" dirty="0"/>
              <a:t>to users without requiring </a:t>
            </a:r>
            <a:r>
              <a:rPr lang="en-US" dirty="0" smtClean="0"/>
              <a:t>the users to </a:t>
            </a:r>
            <a:r>
              <a:rPr lang="en-US" dirty="0"/>
              <a:t>build models or write </a:t>
            </a:r>
            <a:r>
              <a:rPr lang="en-US" dirty="0" smtClean="0"/>
              <a:t>algorithms</a:t>
            </a:r>
          </a:p>
          <a:p>
            <a:r>
              <a:rPr lang="en-US" b="1" dirty="0" smtClean="0"/>
              <a:t>Mobile </a:t>
            </a:r>
            <a:r>
              <a:rPr lang="en-US" b="1" dirty="0"/>
              <a:t>Exploration and </a:t>
            </a:r>
            <a:r>
              <a:rPr lang="en-US" b="1" dirty="0" smtClean="0"/>
              <a:t>Authoring </a:t>
            </a:r>
            <a:r>
              <a:rPr lang="en-US" dirty="0"/>
              <a:t>–</a:t>
            </a:r>
            <a:r>
              <a:rPr lang="en-US" b="1" dirty="0"/>
              <a:t> </a:t>
            </a:r>
            <a:r>
              <a:rPr lang="en-US" dirty="0"/>
              <a:t>capabilities </a:t>
            </a:r>
            <a:r>
              <a:rPr lang="en-US" dirty="0" smtClean="0"/>
              <a:t>for developing </a:t>
            </a:r>
            <a:r>
              <a:rPr lang="en-US" dirty="0"/>
              <a:t>and </a:t>
            </a:r>
            <a:r>
              <a:rPr lang="en-US" dirty="0" smtClean="0"/>
              <a:t>delivering content to </a:t>
            </a:r>
            <a:r>
              <a:rPr lang="en-US" dirty="0"/>
              <a:t>mobile </a:t>
            </a:r>
            <a:r>
              <a:rPr lang="en-US" dirty="0" smtClean="0"/>
              <a:t>devices</a:t>
            </a:r>
            <a:endParaRPr lang="sv-SE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081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587"/>
    </mc:Choice>
    <mc:Fallback xmlns="">
      <p:transition spd="slow" advTm="245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Capability</a:t>
            </a:r>
            <a:r>
              <a:rPr lang="sv-SE" dirty="0" smtClean="0"/>
              <a:t> </a:t>
            </a:r>
            <a:r>
              <a:rPr lang="sv-SE" dirty="0" err="1" smtClean="0"/>
              <a:t>of</a:t>
            </a:r>
            <a:r>
              <a:rPr lang="sv-SE" dirty="0" smtClean="0"/>
              <a:t> BI </a:t>
            </a:r>
            <a:r>
              <a:rPr lang="sv-SE" dirty="0" err="1" smtClean="0"/>
              <a:t>products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1999" y="1275533"/>
            <a:ext cx="8071264" cy="2313828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sv-SE" b="1" dirty="0" err="1" smtClean="0"/>
              <a:t>Sharing</a:t>
            </a:r>
            <a:r>
              <a:rPr lang="sv-SE" b="1" dirty="0" smtClean="0"/>
              <a:t> </a:t>
            </a:r>
            <a:r>
              <a:rPr lang="sv-SE" b="1" dirty="0" err="1" smtClean="0"/>
              <a:t>of</a:t>
            </a:r>
            <a:r>
              <a:rPr lang="sv-SE" b="1" dirty="0" smtClean="0"/>
              <a:t> </a:t>
            </a:r>
            <a:r>
              <a:rPr lang="sv-SE" b="1" dirty="0" err="1" smtClean="0"/>
              <a:t>findings</a:t>
            </a:r>
            <a:r>
              <a:rPr lang="sv-SE" b="1" dirty="0" smtClean="0"/>
              <a:t>: </a:t>
            </a:r>
          </a:p>
          <a:p>
            <a:r>
              <a:rPr lang="en-US" b="1" dirty="0"/>
              <a:t>Embedding Analytic </a:t>
            </a:r>
            <a:r>
              <a:rPr lang="en-US" b="1" dirty="0" smtClean="0"/>
              <a:t>Content</a:t>
            </a:r>
            <a:r>
              <a:rPr lang="en-US" dirty="0" smtClean="0"/>
              <a:t> </a:t>
            </a:r>
            <a:r>
              <a:rPr lang="en-US" dirty="0"/>
              <a:t>–</a:t>
            </a:r>
            <a:r>
              <a:rPr lang="en-US" b="1" dirty="0"/>
              <a:t> </a:t>
            </a:r>
            <a:r>
              <a:rPr lang="en-US" dirty="0" smtClean="0"/>
              <a:t>capabilities, such as software developer kit, for embedding analytic content into </a:t>
            </a:r>
            <a:r>
              <a:rPr lang="en-US" dirty="0"/>
              <a:t>a business process and/or </a:t>
            </a:r>
            <a:r>
              <a:rPr lang="en-US" dirty="0" smtClean="0"/>
              <a:t>an application </a:t>
            </a:r>
            <a:r>
              <a:rPr lang="en-US" dirty="0"/>
              <a:t>or </a:t>
            </a:r>
            <a:r>
              <a:rPr lang="en-US" dirty="0" smtClean="0"/>
              <a:t>portal </a:t>
            </a:r>
          </a:p>
          <a:p>
            <a:r>
              <a:rPr lang="en-US" b="1" dirty="0"/>
              <a:t>Publish, Share and Collaborate on Analytic </a:t>
            </a:r>
            <a:r>
              <a:rPr lang="en-US" b="1" dirty="0" smtClean="0"/>
              <a:t>Content </a:t>
            </a:r>
            <a:r>
              <a:rPr lang="en-US" dirty="0"/>
              <a:t>–</a:t>
            </a:r>
            <a:r>
              <a:rPr lang="en-US" b="1" dirty="0"/>
              <a:t> </a:t>
            </a:r>
            <a:r>
              <a:rPr lang="en-US" dirty="0"/>
              <a:t>capabilities</a:t>
            </a:r>
            <a:r>
              <a:rPr lang="en-US" dirty="0" smtClean="0"/>
              <a:t> </a:t>
            </a:r>
            <a:r>
              <a:rPr lang="en-US" dirty="0"/>
              <a:t>that allow users </a:t>
            </a:r>
            <a:r>
              <a:rPr lang="en-US" dirty="0" smtClean="0"/>
              <a:t>to publish</a:t>
            </a:r>
            <a:r>
              <a:rPr lang="en-US" dirty="0"/>
              <a:t>, </a:t>
            </a:r>
            <a:r>
              <a:rPr lang="en-US" dirty="0" smtClean="0"/>
              <a:t>share and collaborate analytic content</a:t>
            </a:r>
            <a:endParaRPr lang="sv-SE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972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752"/>
    </mc:Choice>
    <mc:Fallback xmlns="">
      <p:transition spd="slow" advTm="237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Capability</a:t>
            </a:r>
            <a:r>
              <a:rPr lang="sv-SE" dirty="0" smtClean="0"/>
              <a:t> </a:t>
            </a:r>
            <a:r>
              <a:rPr lang="sv-SE" dirty="0" err="1" smtClean="0"/>
              <a:t>of</a:t>
            </a:r>
            <a:r>
              <a:rPr lang="sv-SE" dirty="0" smtClean="0"/>
              <a:t> BI </a:t>
            </a:r>
            <a:r>
              <a:rPr lang="sv-SE" dirty="0" err="1" smtClean="0"/>
              <a:t>products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1999" y="1275533"/>
            <a:ext cx="8071264" cy="1645088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sv-SE" b="1" dirty="0" smtClean="0"/>
              <a:t>Overall </a:t>
            </a:r>
            <a:r>
              <a:rPr lang="sv-SE" b="1" dirty="0" err="1" smtClean="0"/>
              <a:t>platform</a:t>
            </a:r>
            <a:r>
              <a:rPr lang="sv-SE" b="1" dirty="0" smtClean="0"/>
              <a:t> </a:t>
            </a:r>
            <a:r>
              <a:rPr lang="sv-SE" b="1" dirty="0" err="1" smtClean="0"/>
              <a:t>capabilities</a:t>
            </a:r>
            <a:r>
              <a:rPr lang="sv-SE" b="1" dirty="0" smtClean="0"/>
              <a:t>: </a:t>
            </a:r>
          </a:p>
          <a:p>
            <a:r>
              <a:rPr lang="en-US" b="1" dirty="0"/>
              <a:t>Ease of Use, Visual Appeal and Workflow </a:t>
            </a:r>
            <a:r>
              <a:rPr lang="en-US" b="1" dirty="0" smtClean="0"/>
              <a:t>Integration </a:t>
            </a:r>
            <a:r>
              <a:rPr lang="en-US" dirty="0"/>
              <a:t>– </a:t>
            </a:r>
            <a:r>
              <a:rPr lang="en-US" dirty="0" smtClean="0"/>
              <a:t>capabilities that makes it easy to administer the BI platform, makes the content visually appealing, and support analytical workflow integration</a:t>
            </a:r>
            <a:endParaRPr lang="sv-SE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352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841"/>
    </mc:Choice>
    <mc:Fallback xmlns="">
      <p:transition spd="slow" advTm="258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Magic </a:t>
            </a:r>
            <a:r>
              <a:rPr lang="sv-SE" dirty="0" err="1" smtClean="0"/>
              <a:t>Quadrant</a:t>
            </a:r>
            <a:r>
              <a:rPr lang="sv-SE" dirty="0" smtClean="0"/>
              <a:t> 2017</a:t>
            </a:r>
            <a:endParaRPr lang="sv-SE" dirty="0"/>
          </a:p>
        </p:txBody>
      </p:sp>
      <p:sp>
        <p:nvSpPr>
          <p:cNvPr id="4" name="Rektangel 5"/>
          <p:cNvSpPr/>
          <p:nvPr/>
        </p:nvSpPr>
        <p:spPr>
          <a:xfrm>
            <a:off x="4077239" y="2784218"/>
            <a:ext cx="1690551" cy="1380153"/>
          </a:xfrm>
          <a:prstGeom prst="rect">
            <a:avLst/>
          </a:prstGeom>
          <a:solidFill>
            <a:schemeClr val="bg1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Rektangel 7"/>
          <p:cNvSpPr/>
          <p:nvPr/>
        </p:nvSpPr>
        <p:spPr>
          <a:xfrm>
            <a:off x="2386687" y="2784218"/>
            <a:ext cx="1690551" cy="1380153"/>
          </a:xfrm>
          <a:prstGeom prst="rect">
            <a:avLst/>
          </a:prstGeom>
          <a:solidFill>
            <a:schemeClr val="bg1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Rektangel 8"/>
          <p:cNvSpPr/>
          <p:nvPr/>
        </p:nvSpPr>
        <p:spPr>
          <a:xfrm>
            <a:off x="2386688" y="1417340"/>
            <a:ext cx="1690551" cy="1380153"/>
          </a:xfrm>
          <a:prstGeom prst="rect">
            <a:avLst/>
          </a:prstGeom>
          <a:solidFill>
            <a:schemeClr val="bg1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Rektangel 9"/>
          <p:cNvSpPr/>
          <p:nvPr/>
        </p:nvSpPr>
        <p:spPr>
          <a:xfrm>
            <a:off x="4077239" y="1417340"/>
            <a:ext cx="1690551" cy="1380153"/>
          </a:xfrm>
          <a:prstGeom prst="rect">
            <a:avLst/>
          </a:prstGeom>
          <a:solidFill>
            <a:schemeClr val="bg1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textruta 19"/>
          <p:cNvSpPr txBox="1"/>
          <p:nvPr/>
        </p:nvSpPr>
        <p:spPr>
          <a:xfrm>
            <a:off x="2652910" y="3322091"/>
            <a:ext cx="9239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dirty="0" err="1" smtClean="0"/>
              <a:t>Salesforce</a:t>
            </a:r>
            <a:endParaRPr lang="sv-SE" sz="1400" dirty="0"/>
          </a:p>
        </p:txBody>
      </p:sp>
      <p:sp>
        <p:nvSpPr>
          <p:cNvPr id="11" name="textruta 10"/>
          <p:cNvSpPr txBox="1"/>
          <p:nvPr/>
        </p:nvSpPr>
        <p:spPr>
          <a:xfrm rot="16200000">
            <a:off x="1200750" y="2564696"/>
            <a:ext cx="1927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err="1" smtClean="0"/>
              <a:t>Ability</a:t>
            </a:r>
            <a:r>
              <a:rPr lang="sv-SE" dirty="0" smtClean="0"/>
              <a:t> to </a:t>
            </a:r>
            <a:r>
              <a:rPr lang="sv-SE" dirty="0" err="1" smtClean="0"/>
              <a:t>execute</a:t>
            </a:r>
            <a:r>
              <a:rPr lang="sv-SE" dirty="0" smtClean="0"/>
              <a:t>&gt;</a:t>
            </a:r>
            <a:endParaRPr lang="sv-SE" dirty="0"/>
          </a:p>
        </p:txBody>
      </p:sp>
      <p:sp>
        <p:nvSpPr>
          <p:cNvPr id="12" name="textruta 21"/>
          <p:cNvSpPr txBox="1"/>
          <p:nvPr/>
        </p:nvSpPr>
        <p:spPr>
          <a:xfrm>
            <a:off x="2954565" y="4164371"/>
            <a:ext cx="2466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err="1" smtClean="0"/>
              <a:t>Completeness</a:t>
            </a:r>
            <a:r>
              <a:rPr lang="sv-SE" dirty="0" smtClean="0"/>
              <a:t> </a:t>
            </a:r>
            <a:r>
              <a:rPr lang="sv-SE" dirty="0" err="1" smtClean="0"/>
              <a:t>of</a:t>
            </a:r>
            <a:r>
              <a:rPr lang="sv-SE" dirty="0" smtClean="0"/>
              <a:t> vision&gt;</a:t>
            </a:r>
            <a:endParaRPr lang="sv-SE" dirty="0"/>
          </a:p>
        </p:txBody>
      </p:sp>
      <p:sp>
        <p:nvSpPr>
          <p:cNvPr id="13" name="textruta 22"/>
          <p:cNvSpPr txBox="1"/>
          <p:nvPr/>
        </p:nvSpPr>
        <p:spPr>
          <a:xfrm>
            <a:off x="4716018" y="2781041"/>
            <a:ext cx="10054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b="1" dirty="0" err="1" smtClean="0"/>
              <a:t>Visionaries</a:t>
            </a:r>
            <a:endParaRPr lang="sv-SE" sz="1400" b="1" dirty="0"/>
          </a:p>
        </p:txBody>
      </p:sp>
      <p:sp>
        <p:nvSpPr>
          <p:cNvPr id="14" name="textruta 26"/>
          <p:cNvSpPr txBox="1"/>
          <p:nvPr/>
        </p:nvSpPr>
        <p:spPr>
          <a:xfrm>
            <a:off x="2381578" y="2781041"/>
            <a:ext cx="11977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b="1" dirty="0" err="1" smtClean="0"/>
              <a:t>Niche</a:t>
            </a:r>
            <a:r>
              <a:rPr lang="sv-SE" sz="1400" b="1" dirty="0" smtClean="0"/>
              <a:t> </a:t>
            </a:r>
            <a:r>
              <a:rPr lang="sv-SE" sz="1400" b="1" dirty="0" err="1" smtClean="0"/>
              <a:t>players</a:t>
            </a:r>
            <a:endParaRPr lang="sv-SE" sz="1400" b="1" dirty="0"/>
          </a:p>
        </p:txBody>
      </p:sp>
      <p:sp>
        <p:nvSpPr>
          <p:cNvPr id="15" name="textruta 27"/>
          <p:cNvSpPr txBox="1"/>
          <p:nvPr/>
        </p:nvSpPr>
        <p:spPr>
          <a:xfrm>
            <a:off x="4966165" y="1400887"/>
            <a:ext cx="7617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b="1" dirty="0" err="1" smtClean="0"/>
              <a:t>Leaders</a:t>
            </a:r>
            <a:endParaRPr lang="sv-SE" sz="1400" b="1" dirty="0"/>
          </a:p>
        </p:txBody>
      </p:sp>
      <p:sp>
        <p:nvSpPr>
          <p:cNvPr id="16" name="textruta 28"/>
          <p:cNvSpPr txBox="1"/>
          <p:nvPr/>
        </p:nvSpPr>
        <p:spPr>
          <a:xfrm>
            <a:off x="2411760" y="1400887"/>
            <a:ext cx="10567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b="1" dirty="0" smtClean="0"/>
              <a:t>Challengers</a:t>
            </a:r>
            <a:endParaRPr lang="sv-SE" sz="1400" b="1" dirty="0"/>
          </a:p>
        </p:txBody>
      </p:sp>
      <p:grpSp>
        <p:nvGrpSpPr>
          <p:cNvPr id="17" name="Group 16"/>
          <p:cNvGrpSpPr/>
          <p:nvPr/>
        </p:nvGrpSpPr>
        <p:grpSpPr>
          <a:xfrm>
            <a:off x="4168704" y="1834210"/>
            <a:ext cx="1544914" cy="915151"/>
            <a:chOff x="4168704" y="1834210"/>
            <a:chExt cx="1544914" cy="915151"/>
          </a:xfrm>
        </p:grpSpPr>
        <p:sp>
          <p:nvSpPr>
            <p:cNvPr id="18" name="textruta 13"/>
            <p:cNvSpPr txBox="1"/>
            <p:nvPr/>
          </p:nvSpPr>
          <p:spPr>
            <a:xfrm>
              <a:off x="4460467" y="2177488"/>
              <a:ext cx="4694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400" dirty="0" err="1" smtClean="0"/>
                <a:t>Qlik</a:t>
              </a:r>
              <a:endParaRPr lang="sv-SE" sz="1400" dirty="0"/>
            </a:p>
          </p:txBody>
        </p:sp>
        <p:sp>
          <p:nvSpPr>
            <p:cNvPr id="19" name="textruta 14"/>
            <p:cNvSpPr txBox="1"/>
            <p:nvPr/>
          </p:nvSpPr>
          <p:spPr>
            <a:xfrm>
              <a:off x="4823310" y="2441584"/>
              <a:ext cx="8903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400" dirty="0" smtClean="0"/>
                <a:t>Microsoft</a:t>
              </a:r>
              <a:endParaRPr lang="sv-SE" sz="1400" dirty="0"/>
            </a:p>
          </p:txBody>
        </p:sp>
        <p:sp>
          <p:nvSpPr>
            <p:cNvPr id="20" name="textruta 15"/>
            <p:cNvSpPr txBox="1"/>
            <p:nvPr/>
          </p:nvSpPr>
          <p:spPr>
            <a:xfrm>
              <a:off x="4168704" y="1834210"/>
              <a:ext cx="76333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400" dirty="0" err="1" smtClean="0"/>
                <a:t>Tableau</a:t>
              </a:r>
              <a:endParaRPr lang="sv-SE" sz="1400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243019" y="2816464"/>
            <a:ext cx="614706" cy="735159"/>
            <a:chOff x="4080505" y="2785492"/>
            <a:chExt cx="614706" cy="735159"/>
          </a:xfrm>
        </p:grpSpPr>
        <p:sp>
          <p:nvSpPr>
            <p:cNvPr id="22" name="textruta 11"/>
            <p:cNvSpPr txBox="1"/>
            <p:nvPr/>
          </p:nvSpPr>
          <p:spPr>
            <a:xfrm>
              <a:off x="4080505" y="2981771"/>
              <a:ext cx="4535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400" dirty="0" smtClean="0"/>
                <a:t>SAS</a:t>
              </a:r>
              <a:endParaRPr lang="sv-SE" sz="1400" dirty="0"/>
            </a:p>
          </p:txBody>
        </p:sp>
        <p:sp>
          <p:nvSpPr>
            <p:cNvPr id="23" name="textruta 12"/>
            <p:cNvSpPr txBox="1"/>
            <p:nvPr/>
          </p:nvSpPr>
          <p:spPr>
            <a:xfrm>
              <a:off x="4159199" y="2785492"/>
              <a:ext cx="1847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sv-SE" sz="1400" dirty="0"/>
            </a:p>
          </p:txBody>
        </p:sp>
        <p:sp>
          <p:nvSpPr>
            <p:cNvPr id="24" name="textruta 11"/>
            <p:cNvSpPr txBox="1"/>
            <p:nvPr/>
          </p:nvSpPr>
          <p:spPr>
            <a:xfrm>
              <a:off x="4232905" y="3212874"/>
              <a:ext cx="4623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400" dirty="0" smtClean="0"/>
                <a:t>SAP</a:t>
              </a:r>
              <a:endParaRPr lang="sv-SE" sz="1400" dirty="0"/>
            </a:p>
          </p:txBody>
        </p:sp>
      </p:grpSp>
      <p:sp>
        <p:nvSpPr>
          <p:cNvPr id="25" name="textruta 19"/>
          <p:cNvSpPr txBox="1"/>
          <p:nvPr/>
        </p:nvSpPr>
        <p:spPr>
          <a:xfrm>
            <a:off x="4620649" y="3547677"/>
            <a:ext cx="4812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dirty="0" smtClean="0"/>
              <a:t>IBM</a:t>
            </a:r>
            <a:endParaRPr lang="sv-SE" sz="1400" dirty="0"/>
          </a:p>
        </p:txBody>
      </p:sp>
      <p:sp>
        <p:nvSpPr>
          <p:cNvPr id="27" name="textruta 19"/>
          <p:cNvSpPr txBox="1"/>
          <p:nvPr/>
        </p:nvSpPr>
        <p:spPr>
          <a:xfrm>
            <a:off x="4070934" y="3734743"/>
            <a:ext cx="13232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dirty="0" smtClean="0"/>
              <a:t>TIBCO Software</a:t>
            </a:r>
            <a:endParaRPr lang="sv-SE" sz="1400" dirty="0"/>
          </a:p>
        </p:txBody>
      </p:sp>
      <p:pic>
        <p:nvPicPr>
          <p:cNvPr id="29" name="Audio 2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879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029"/>
    </mc:Choice>
    <mc:Fallback xmlns="">
      <p:transition spd="slow" advTm="620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Magic </a:t>
            </a:r>
            <a:r>
              <a:rPr lang="sv-SE" dirty="0" err="1" smtClean="0"/>
              <a:t>Quadrant</a:t>
            </a:r>
            <a:r>
              <a:rPr lang="sv-SE" dirty="0" smtClean="0"/>
              <a:t> 2019</a:t>
            </a:r>
            <a:endParaRPr lang="sv-SE" dirty="0"/>
          </a:p>
        </p:txBody>
      </p:sp>
      <p:sp>
        <p:nvSpPr>
          <p:cNvPr id="4" name="Rektangel 5"/>
          <p:cNvSpPr/>
          <p:nvPr/>
        </p:nvSpPr>
        <p:spPr>
          <a:xfrm>
            <a:off x="4077239" y="2784218"/>
            <a:ext cx="1690551" cy="1380153"/>
          </a:xfrm>
          <a:prstGeom prst="rect">
            <a:avLst/>
          </a:prstGeom>
          <a:solidFill>
            <a:schemeClr val="bg1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Rektangel 7"/>
          <p:cNvSpPr/>
          <p:nvPr/>
        </p:nvSpPr>
        <p:spPr>
          <a:xfrm>
            <a:off x="2386687" y="2784218"/>
            <a:ext cx="1690551" cy="1380153"/>
          </a:xfrm>
          <a:prstGeom prst="rect">
            <a:avLst/>
          </a:prstGeom>
          <a:solidFill>
            <a:schemeClr val="bg1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Rektangel 8"/>
          <p:cNvSpPr/>
          <p:nvPr/>
        </p:nvSpPr>
        <p:spPr>
          <a:xfrm>
            <a:off x="2386688" y="1417340"/>
            <a:ext cx="1690551" cy="1380153"/>
          </a:xfrm>
          <a:prstGeom prst="rect">
            <a:avLst/>
          </a:prstGeom>
          <a:solidFill>
            <a:schemeClr val="bg1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Rektangel 9"/>
          <p:cNvSpPr/>
          <p:nvPr/>
        </p:nvSpPr>
        <p:spPr>
          <a:xfrm>
            <a:off x="4077239" y="1417340"/>
            <a:ext cx="1690551" cy="1380153"/>
          </a:xfrm>
          <a:prstGeom prst="rect">
            <a:avLst/>
          </a:prstGeom>
          <a:solidFill>
            <a:schemeClr val="bg1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textruta 19"/>
          <p:cNvSpPr txBox="1"/>
          <p:nvPr/>
        </p:nvSpPr>
        <p:spPr>
          <a:xfrm>
            <a:off x="4878489" y="3064399"/>
            <a:ext cx="9239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dirty="0" err="1" smtClean="0"/>
              <a:t>Salesforce</a:t>
            </a:r>
            <a:endParaRPr lang="sv-SE" sz="1400" dirty="0"/>
          </a:p>
        </p:txBody>
      </p:sp>
      <p:sp>
        <p:nvSpPr>
          <p:cNvPr id="11" name="textruta 10"/>
          <p:cNvSpPr txBox="1"/>
          <p:nvPr/>
        </p:nvSpPr>
        <p:spPr>
          <a:xfrm rot="16200000">
            <a:off x="1200750" y="2564696"/>
            <a:ext cx="1927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err="1" smtClean="0"/>
              <a:t>Ability</a:t>
            </a:r>
            <a:r>
              <a:rPr lang="sv-SE" dirty="0" smtClean="0"/>
              <a:t> to </a:t>
            </a:r>
            <a:r>
              <a:rPr lang="sv-SE" dirty="0" err="1" smtClean="0"/>
              <a:t>execute</a:t>
            </a:r>
            <a:r>
              <a:rPr lang="sv-SE" dirty="0" smtClean="0"/>
              <a:t>&gt;</a:t>
            </a:r>
            <a:endParaRPr lang="sv-SE" dirty="0"/>
          </a:p>
        </p:txBody>
      </p:sp>
      <p:sp>
        <p:nvSpPr>
          <p:cNvPr id="12" name="textruta 21"/>
          <p:cNvSpPr txBox="1"/>
          <p:nvPr/>
        </p:nvSpPr>
        <p:spPr>
          <a:xfrm>
            <a:off x="2954565" y="4164371"/>
            <a:ext cx="2466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err="1" smtClean="0"/>
              <a:t>Completeness</a:t>
            </a:r>
            <a:r>
              <a:rPr lang="sv-SE" dirty="0" smtClean="0"/>
              <a:t> </a:t>
            </a:r>
            <a:r>
              <a:rPr lang="sv-SE" dirty="0" err="1" smtClean="0"/>
              <a:t>of</a:t>
            </a:r>
            <a:r>
              <a:rPr lang="sv-SE" dirty="0" smtClean="0"/>
              <a:t> vision&gt;</a:t>
            </a:r>
            <a:endParaRPr lang="sv-SE" dirty="0"/>
          </a:p>
        </p:txBody>
      </p:sp>
      <p:sp>
        <p:nvSpPr>
          <p:cNvPr id="13" name="textruta 22"/>
          <p:cNvSpPr txBox="1"/>
          <p:nvPr/>
        </p:nvSpPr>
        <p:spPr>
          <a:xfrm>
            <a:off x="4716018" y="2781041"/>
            <a:ext cx="10054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b="1" dirty="0" err="1" smtClean="0"/>
              <a:t>Visionaries</a:t>
            </a:r>
            <a:endParaRPr lang="sv-SE" sz="1400" b="1" dirty="0"/>
          </a:p>
        </p:txBody>
      </p:sp>
      <p:sp>
        <p:nvSpPr>
          <p:cNvPr id="14" name="textruta 26"/>
          <p:cNvSpPr txBox="1"/>
          <p:nvPr/>
        </p:nvSpPr>
        <p:spPr>
          <a:xfrm>
            <a:off x="2381578" y="2781041"/>
            <a:ext cx="11977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b="1" dirty="0" err="1" smtClean="0"/>
              <a:t>Niche</a:t>
            </a:r>
            <a:r>
              <a:rPr lang="sv-SE" sz="1400" b="1" dirty="0" smtClean="0"/>
              <a:t> </a:t>
            </a:r>
            <a:r>
              <a:rPr lang="sv-SE" sz="1400" b="1" dirty="0" err="1" smtClean="0"/>
              <a:t>players</a:t>
            </a:r>
            <a:endParaRPr lang="sv-SE" sz="1400" b="1" dirty="0"/>
          </a:p>
        </p:txBody>
      </p:sp>
      <p:sp>
        <p:nvSpPr>
          <p:cNvPr id="15" name="textruta 27"/>
          <p:cNvSpPr txBox="1"/>
          <p:nvPr/>
        </p:nvSpPr>
        <p:spPr>
          <a:xfrm>
            <a:off x="4966165" y="1400887"/>
            <a:ext cx="7617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b="1" dirty="0" err="1" smtClean="0"/>
              <a:t>Leaders</a:t>
            </a:r>
            <a:endParaRPr lang="sv-SE" sz="1400" b="1" dirty="0"/>
          </a:p>
        </p:txBody>
      </p:sp>
      <p:sp>
        <p:nvSpPr>
          <p:cNvPr id="16" name="textruta 28"/>
          <p:cNvSpPr txBox="1"/>
          <p:nvPr/>
        </p:nvSpPr>
        <p:spPr>
          <a:xfrm>
            <a:off x="2411760" y="1400887"/>
            <a:ext cx="10567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b="1" dirty="0" smtClean="0"/>
              <a:t>Challengers</a:t>
            </a:r>
            <a:endParaRPr lang="sv-SE" sz="1400" b="1" dirty="0"/>
          </a:p>
        </p:txBody>
      </p:sp>
      <p:grpSp>
        <p:nvGrpSpPr>
          <p:cNvPr id="17" name="Group 16"/>
          <p:cNvGrpSpPr/>
          <p:nvPr/>
        </p:nvGrpSpPr>
        <p:grpSpPr>
          <a:xfrm>
            <a:off x="4153235" y="1732123"/>
            <a:ext cx="1568186" cy="753142"/>
            <a:chOff x="4153235" y="1732123"/>
            <a:chExt cx="1568186" cy="753142"/>
          </a:xfrm>
        </p:grpSpPr>
        <p:sp>
          <p:nvSpPr>
            <p:cNvPr id="18" name="textruta 13"/>
            <p:cNvSpPr txBox="1"/>
            <p:nvPr/>
          </p:nvSpPr>
          <p:spPr>
            <a:xfrm>
              <a:off x="4460467" y="2177488"/>
              <a:ext cx="1847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sv-SE" sz="1400" dirty="0"/>
            </a:p>
          </p:txBody>
        </p:sp>
        <p:sp>
          <p:nvSpPr>
            <p:cNvPr id="19" name="textruta 14"/>
            <p:cNvSpPr txBox="1"/>
            <p:nvPr/>
          </p:nvSpPr>
          <p:spPr>
            <a:xfrm>
              <a:off x="4831113" y="1732123"/>
              <a:ext cx="8903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400" dirty="0" smtClean="0"/>
                <a:t>Microsoft</a:t>
              </a:r>
              <a:endParaRPr lang="sv-SE" sz="1400" dirty="0"/>
            </a:p>
          </p:txBody>
        </p:sp>
        <p:sp>
          <p:nvSpPr>
            <p:cNvPr id="20" name="textruta 15"/>
            <p:cNvSpPr txBox="1"/>
            <p:nvPr/>
          </p:nvSpPr>
          <p:spPr>
            <a:xfrm>
              <a:off x="4153235" y="1909470"/>
              <a:ext cx="76333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400" dirty="0" err="1" smtClean="0"/>
                <a:t>Tableau</a:t>
              </a:r>
              <a:endParaRPr lang="sv-SE" sz="1400" dirty="0"/>
            </a:p>
          </p:txBody>
        </p:sp>
      </p:grpSp>
      <p:sp>
        <p:nvSpPr>
          <p:cNvPr id="23" name="textruta 12"/>
          <p:cNvSpPr txBox="1"/>
          <p:nvPr/>
        </p:nvSpPr>
        <p:spPr>
          <a:xfrm>
            <a:off x="4266673" y="3363567"/>
            <a:ext cx="184731" cy="1456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 sz="1400" dirty="0"/>
          </a:p>
        </p:txBody>
      </p:sp>
      <p:sp>
        <p:nvSpPr>
          <p:cNvPr id="24" name="textruta 11"/>
          <p:cNvSpPr txBox="1"/>
          <p:nvPr/>
        </p:nvSpPr>
        <p:spPr>
          <a:xfrm>
            <a:off x="4253712" y="3668477"/>
            <a:ext cx="462306" cy="1456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dirty="0" smtClean="0"/>
              <a:t>SAP</a:t>
            </a:r>
            <a:endParaRPr lang="sv-SE" sz="1400" dirty="0"/>
          </a:p>
        </p:txBody>
      </p:sp>
      <p:sp>
        <p:nvSpPr>
          <p:cNvPr id="25" name="textruta 19"/>
          <p:cNvSpPr txBox="1"/>
          <p:nvPr/>
        </p:nvSpPr>
        <p:spPr>
          <a:xfrm>
            <a:off x="3558988" y="3487455"/>
            <a:ext cx="4812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dirty="0" smtClean="0"/>
              <a:t>IBM</a:t>
            </a:r>
            <a:endParaRPr lang="sv-SE" sz="1400" dirty="0"/>
          </a:p>
        </p:txBody>
      </p:sp>
      <p:sp>
        <p:nvSpPr>
          <p:cNvPr id="26" name="textruta 19"/>
          <p:cNvSpPr txBox="1"/>
          <p:nvPr/>
        </p:nvSpPr>
        <p:spPr>
          <a:xfrm>
            <a:off x="4575136" y="2314649"/>
            <a:ext cx="4700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dirty="0" err="1" smtClean="0"/>
              <a:t>Qlik</a:t>
            </a:r>
            <a:endParaRPr lang="sv-SE" sz="1400" dirty="0"/>
          </a:p>
        </p:txBody>
      </p:sp>
      <p:sp>
        <p:nvSpPr>
          <p:cNvPr id="29" name="textruta 11"/>
          <p:cNvSpPr txBox="1"/>
          <p:nvPr/>
        </p:nvSpPr>
        <p:spPr>
          <a:xfrm>
            <a:off x="4358387" y="3429134"/>
            <a:ext cx="4510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dirty="0" smtClean="0"/>
              <a:t>SAS</a:t>
            </a:r>
            <a:endParaRPr lang="sv-SE" sz="1400" dirty="0"/>
          </a:p>
        </p:txBody>
      </p:sp>
      <p:sp>
        <p:nvSpPr>
          <p:cNvPr id="30" name="textruta 11"/>
          <p:cNvSpPr txBox="1"/>
          <p:nvPr/>
        </p:nvSpPr>
        <p:spPr>
          <a:xfrm>
            <a:off x="4022798" y="3214318"/>
            <a:ext cx="13232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dirty="0" smtClean="0"/>
              <a:t>TIBCO Software</a:t>
            </a:r>
            <a:endParaRPr lang="sv-SE" sz="1400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00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153"/>
    </mc:Choice>
    <mc:Fallback xmlns="">
      <p:transition spd="slow" advTm="381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Microsoft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2000" y="1275532"/>
            <a:ext cx="7478543" cy="3617189"/>
          </a:xfrm>
        </p:spPr>
        <p:txBody>
          <a:bodyPr>
            <a:normAutofit/>
          </a:bodyPr>
          <a:lstStyle/>
          <a:p>
            <a:r>
              <a:rPr lang="sv-SE" sz="1300" dirty="0" err="1" smtClean="0"/>
              <a:t>Microsoft’s</a:t>
            </a:r>
            <a:r>
              <a:rPr lang="sv-SE" sz="1300" dirty="0" smtClean="0"/>
              <a:t> major BI </a:t>
            </a:r>
            <a:r>
              <a:rPr lang="sv-SE" sz="1300" dirty="0" err="1" smtClean="0"/>
              <a:t>product</a:t>
            </a:r>
            <a:r>
              <a:rPr lang="sv-SE" sz="1300" dirty="0" smtClean="0"/>
              <a:t> is Power BI</a:t>
            </a:r>
          </a:p>
          <a:p>
            <a:r>
              <a:rPr lang="sv-SE" sz="1300" dirty="0" smtClean="0"/>
              <a:t>Power BI offers data preparation, </a:t>
            </a:r>
            <a:r>
              <a:rPr lang="sv-SE" sz="1300" dirty="0" err="1" smtClean="0"/>
              <a:t>visual</a:t>
            </a:r>
            <a:r>
              <a:rPr lang="sv-SE" sz="1300" dirty="0" smtClean="0"/>
              <a:t> </a:t>
            </a:r>
            <a:r>
              <a:rPr lang="sv-SE" sz="1300" dirty="0" err="1" smtClean="0"/>
              <a:t>based</a:t>
            </a:r>
            <a:r>
              <a:rPr lang="sv-SE" sz="1300" dirty="0" smtClean="0"/>
              <a:t> data </a:t>
            </a:r>
            <a:r>
              <a:rPr lang="sv-SE" sz="1300" dirty="0" err="1" smtClean="0"/>
              <a:t>discovery</a:t>
            </a:r>
            <a:r>
              <a:rPr lang="sv-SE" sz="1300" dirty="0" smtClean="0"/>
              <a:t>, </a:t>
            </a:r>
            <a:r>
              <a:rPr lang="sv-SE" sz="1300" dirty="0" err="1" smtClean="0"/>
              <a:t>interactive</a:t>
            </a:r>
            <a:r>
              <a:rPr lang="sv-SE" sz="1300" dirty="0" smtClean="0"/>
              <a:t> </a:t>
            </a:r>
            <a:r>
              <a:rPr lang="sv-SE" sz="1300" dirty="0" err="1" smtClean="0"/>
              <a:t>dashboards</a:t>
            </a:r>
            <a:r>
              <a:rPr lang="sv-SE" sz="1300" dirty="0" smtClean="0"/>
              <a:t> and </a:t>
            </a:r>
            <a:r>
              <a:rPr lang="sv-SE" sz="1300" dirty="0" err="1" smtClean="0"/>
              <a:t>augumented</a:t>
            </a:r>
            <a:r>
              <a:rPr lang="sv-SE" sz="1300" dirty="0" smtClean="0"/>
              <a:t> </a:t>
            </a:r>
            <a:r>
              <a:rPr lang="sv-SE" sz="1300" dirty="0" err="1" smtClean="0"/>
              <a:t>analytics</a:t>
            </a:r>
            <a:endParaRPr lang="sv-SE" sz="1300" dirty="0" smtClean="0"/>
          </a:p>
          <a:p>
            <a:r>
              <a:rPr lang="sv-SE" sz="1300" dirty="0" smtClean="0"/>
              <a:t>Power BI </a:t>
            </a:r>
            <a:r>
              <a:rPr lang="sv-SE" sz="1300" dirty="0" err="1" smtClean="0"/>
              <a:t>can</a:t>
            </a:r>
            <a:r>
              <a:rPr lang="sv-SE" sz="1300" dirty="0" smtClean="0"/>
              <a:t> be </a:t>
            </a:r>
            <a:r>
              <a:rPr lang="sv-SE" sz="1300" dirty="0" err="1" smtClean="0"/>
              <a:t>used</a:t>
            </a:r>
            <a:r>
              <a:rPr lang="sv-SE" sz="1300" dirty="0" smtClean="0"/>
              <a:t> for all </a:t>
            </a:r>
            <a:r>
              <a:rPr lang="sv-SE" sz="1300" dirty="0" err="1" smtClean="0"/>
              <a:t>analytics</a:t>
            </a:r>
            <a:r>
              <a:rPr lang="sv-SE" sz="1300" dirty="0" smtClean="0"/>
              <a:t> </a:t>
            </a:r>
            <a:r>
              <a:rPr lang="sv-SE" sz="1300" dirty="0" err="1" smtClean="0"/>
              <a:t>use</a:t>
            </a:r>
            <a:r>
              <a:rPr lang="sv-SE" sz="1300" dirty="0" smtClean="0"/>
              <a:t> </a:t>
            </a:r>
            <a:r>
              <a:rPr lang="sv-SE" sz="1300" dirty="0" err="1" smtClean="0"/>
              <a:t>cases</a:t>
            </a:r>
            <a:r>
              <a:rPr lang="sv-SE" sz="1300" dirty="0" smtClean="0"/>
              <a:t> (</a:t>
            </a:r>
            <a:r>
              <a:rPr lang="sv-SE" sz="1300" dirty="0" err="1" smtClean="0"/>
              <a:t>presented</a:t>
            </a:r>
            <a:r>
              <a:rPr lang="sv-SE" sz="1300" dirty="0" smtClean="0"/>
              <a:t> by Gartner)</a:t>
            </a:r>
          </a:p>
          <a:p>
            <a:r>
              <a:rPr lang="sv-SE" sz="1300" dirty="0" smtClean="0"/>
              <a:t>Power BI is an </a:t>
            </a:r>
            <a:r>
              <a:rPr lang="sv-SE" sz="1300" dirty="0" err="1" smtClean="0"/>
              <a:t>easy</a:t>
            </a:r>
            <a:r>
              <a:rPr lang="sv-SE" sz="1300" dirty="0" smtClean="0"/>
              <a:t>-to-</a:t>
            </a:r>
            <a:r>
              <a:rPr lang="sv-SE" sz="1300" dirty="0" err="1" smtClean="0"/>
              <a:t>use</a:t>
            </a:r>
            <a:r>
              <a:rPr lang="sv-SE" sz="1300" dirty="0" smtClean="0"/>
              <a:t> </a:t>
            </a:r>
            <a:r>
              <a:rPr lang="sv-SE" sz="1300" dirty="0" err="1" smtClean="0"/>
              <a:t>product</a:t>
            </a:r>
            <a:r>
              <a:rPr lang="sv-SE" sz="1300" dirty="0" smtClean="0"/>
              <a:t> </a:t>
            </a:r>
            <a:r>
              <a:rPr lang="sv-SE" sz="1300" dirty="0" err="1" smtClean="0"/>
              <a:t>with</a:t>
            </a:r>
            <a:r>
              <a:rPr lang="sv-SE" sz="1300" dirty="0" smtClean="0"/>
              <a:t> </a:t>
            </a:r>
            <a:r>
              <a:rPr lang="sv-SE" sz="1300" dirty="0" err="1" smtClean="0"/>
              <a:t>high</a:t>
            </a:r>
            <a:r>
              <a:rPr lang="sv-SE" sz="1300" dirty="0" smtClean="0"/>
              <a:t> </a:t>
            </a:r>
            <a:r>
              <a:rPr lang="sv-SE" sz="1300" dirty="0" err="1" smtClean="0"/>
              <a:t>levels</a:t>
            </a:r>
            <a:r>
              <a:rPr lang="sv-SE" sz="1300" dirty="0" smtClean="0"/>
              <a:t> </a:t>
            </a:r>
            <a:r>
              <a:rPr lang="sv-SE" sz="1300" dirty="0" err="1" smtClean="0"/>
              <a:t>of</a:t>
            </a:r>
            <a:r>
              <a:rPr lang="sv-SE" sz="1300" dirty="0" smtClean="0"/>
              <a:t> </a:t>
            </a:r>
            <a:r>
              <a:rPr lang="sv-SE" sz="1300" dirty="0" err="1" smtClean="0"/>
              <a:t>customer</a:t>
            </a:r>
            <a:r>
              <a:rPr lang="sv-SE" sz="1300" dirty="0" smtClean="0"/>
              <a:t> </a:t>
            </a:r>
            <a:r>
              <a:rPr lang="sv-SE" sz="1300" dirty="0" err="1" smtClean="0"/>
              <a:t>satisfaction</a:t>
            </a:r>
            <a:endParaRPr lang="sv-SE" sz="1300" dirty="0" smtClean="0"/>
          </a:p>
          <a:p>
            <a:r>
              <a:rPr lang="sv-SE" sz="1300" dirty="0"/>
              <a:t>Power BI </a:t>
            </a:r>
            <a:r>
              <a:rPr lang="sv-SE" sz="1300" dirty="0" smtClean="0"/>
              <a:t>is </a:t>
            </a:r>
            <a:r>
              <a:rPr lang="sv-SE" sz="1300" dirty="0" err="1" smtClean="0"/>
              <a:t>low</a:t>
            </a:r>
            <a:r>
              <a:rPr lang="sv-SE" sz="1300" dirty="0" smtClean="0"/>
              <a:t> </a:t>
            </a:r>
            <a:r>
              <a:rPr lang="sv-SE" sz="1300" dirty="0" err="1" smtClean="0"/>
              <a:t>priced</a:t>
            </a:r>
            <a:r>
              <a:rPr lang="sv-SE" sz="1300" dirty="0" smtClean="0"/>
              <a:t> and </a:t>
            </a:r>
            <a:r>
              <a:rPr lang="sv-SE" sz="1300" dirty="0" err="1" smtClean="0"/>
              <a:t>have</a:t>
            </a:r>
            <a:r>
              <a:rPr lang="sv-SE" sz="1300" dirty="0" smtClean="0"/>
              <a:t> </a:t>
            </a:r>
            <a:r>
              <a:rPr lang="sv-SE" sz="1300" dirty="0"/>
              <a:t>a strong global </a:t>
            </a:r>
            <a:r>
              <a:rPr lang="sv-SE" sz="1300" dirty="0" smtClean="0"/>
              <a:t>adoption</a:t>
            </a:r>
          </a:p>
          <a:p>
            <a:r>
              <a:rPr lang="sv-SE" sz="1300" dirty="0" smtClean="0"/>
              <a:t>A drawback is </a:t>
            </a:r>
            <a:r>
              <a:rPr lang="sv-SE" sz="1300" dirty="0" err="1" smtClean="0"/>
              <a:t>that</a:t>
            </a:r>
            <a:r>
              <a:rPr lang="sv-SE" sz="1300" dirty="0" smtClean="0"/>
              <a:t> the </a:t>
            </a:r>
            <a:r>
              <a:rPr lang="sv-SE" sz="1300" dirty="0" err="1" smtClean="0"/>
              <a:t>cloud</a:t>
            </a:r>
            <a:r>
              <a:rPr lang="sv-SE" sz="1300" dirty="0" smtClean="0"/>
              <a:t> version on Power BI </a:t>
            </a:r>
            <a:r>
              <a:rPr lang="sv-SE" sz="1300" dirty="0" err="1" smtClean="0"/>
              <a:t>cannot</a:t>
            </a:r>
            <a:r>
              <a:rPr lang="sv-SE" sz="1300" dirty="0" smtClean="0"/>
              <a:t> be </a:t>
            </a:r>
            <a:r>
              <a:rPr lang="sv-SE" sz="1300" dirty="0" err="1" smtClean="0"/>
              <a:t>used</a:t>
            </a:r>
            <a:r>
              <a:rPr lang="sv-SE" sz="1300" dirty="0" smtClean="0"/>
              <a:t> on </a:t>
            </a:r>
            <a:r>
              <a:rPr lang="sv-SE" sz="1300" dirty="0" err="1" smtClean="0"/>
              <a:t>any</a:t>
            </a:r>
            <a:r>
              <a:rPr lang="sv-SE" sz="1300" dirty="0" smtClean="0"/>
              <a:t> </a:t>
            </a:r>
            <a:r>
              <a:rPr lang="sv-SE" sz="1300" dirty="0" err="1" smtClean="0"/>
              <a:t>IaaS</a:t>
            </a:r>
            <a:r>
              <a:rPr lang="sv-SE" sz="1300" dirty="0" smtClean="0"/>
              <a:t>, it </a:t>
            </a:r>
            <a:r>
              <a:rPr lang="sv-SE" sz="1300" dirty="0" err="1" smtClean="0"/>
              <a:t>can</a:t>
            </a:r>
            <a:r>
              <a:rPr lang="sv-SE" sz="1300" dirty="0" smtClean="0"/>
              <a:t> </a:t>
            </a:r>
            <a:r>
              <a:rPr lang="sv-SE" sz="1300" dirty="0" err="1" smtClean="0"/>
              <a:t>only</a:t>
            </a:r>
            <a:r>
              <a:rPr lang="sv-SE" sz="1300" dirty="0" smtClean="0"/>
              <a:t> </a:t>
            </a:r>
            <a:r>
              <a:rPr lang="sv-SE" sz="1300" dirty="0" err="1" smtClean="0"/>
              <a:t>run</a:t>
            </a:r>
            <a:r>
              <a:rPr lang="sv-SE" sz="1300" dirty="0" smtClean="0"/>
              <a:t> in the </a:t>
            </a:r>
            <a:r>
              <a:rPr lang="sv-SE" sz="1300" dirty="0" err="1" smtClean="0"/>
              <a:t>Azure</a:t>
            </a:r>
            <a:r>
              <a:rPr lang="sv-SE" sz="1300" dirty="0" smtClean="0"/>
              <a:t> Cloud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610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707"/>
    </mc:Choice>
    <mc:Fallback xmlns="">
      <p:transition spd="slow" advTm="1117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Tableau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1999" y="1275533"/>
            <a:ext cx="7321595" cy="3214579"/>
          </a:xfrm>
        </p:spPr>
        <p:txBody>
          <a:bodyPr>
            <a:normAutofit fontScale="70000" lnSpcReduction="20000"/>
          </a:bodyPr>
          <a:lstStyle/>
          <a:p>
            <a:r>
              <a:rPr lang="sv-SE" sz="1900" dirty="0" err="1"/>
              <a:t>Tableau’s</a:t>
            </a:r>
            <a:r>
              <a:rPr lang="sv-SE" sz="1900" dirty="0"/>
              <a:t> </a:t>
            </a:r>
            <a:r>
              <a:rPr lang="sv-SE" sz="1900" dirty="0" smtClean="0"/>
              <a:t>major BI </a:t>
            </a:r>
            <a:r>
              <a:rPr lang="sv-SE" sz="1900" dirty="0" err="1" smtClean="0"/>
              <a:t>product</a:t>
            </a:r>
            <a:r>
              <a:rPr lang="sv-SE" sz="1900" dirty="0" smtClean="0"/>
              <a:t> is </a:t>
            </a:r>
            <a:r>
              <a:rPr lang="sv-SE" sz="1900" dirty="0" err="1" smtClean="0"/>
              <a:t>named</a:t>
            </a:r>
            <a:r>
              <a:rPr lang="sv-SE" sz="1900" dirty="0" smtClean="0"/>
              <a:t> </a:t>
            </a:r>
            <a:r>
              <a:rPr lang="sv-SE" sz="1900" dirty="0" err="1" smtClean="0"/>
              <a:t>Tableau</a:t>
            </a:r>
            <a:endParaRPr lang="sv-SE" sz="1900" dirty="0" smtClean="0"/>
          </a:p>
          <a:p>
            <a:r>
              <a:rPr lang="sv-SE" sz="1900" dirty="0" smtClean="0"/>
              <a:t>The </a:t>
            </a:r>
            <a:r>
              <a:rPr lang="sv-SE" sz="1900" dirty="0" err="1" smtClean="0"/>
              <a:t>product</a:t>
            </a:r>
            <a:r>
              <a:rPr lang="sv-SE" sz="1900" dirty="0" smtClean="0"/>
              <a:t> </a:t>
            </a:r>
            <a:r>
              <a:rPr lang="sv-SE" sz="1900" dirty="0" err="1" smtClean="0"/>
              <a:t>Tableau</a:t>
            </a:r>
            <a:r>
              <a:rPr lang="sv-SE" sz="1900" dirty="0" smtClean="0"/>
              <a:t> </a:t>
            </a:r>
            <a:r>
              <a:rPr lang="sv-SE" sz="1900" dirty="0" err="1" smtClean="0"/>
              <a:t>enables</a:t>
            </a:r>
            <a:r>
              <a:rPr lang="sv-SE" sz="1900" dirty="0" smtClean="0"/>
              <a:t> the </a:t>
            </a:r>
            <a:r>
              <a:rPr lang="sv-SE" sz="1900" dirty="0" err="1" smtClean="0"/>
              <a:t>users</a:t>
            </a:r>
            <a:r>
              <a:rPr lang="sv-SE" sz="1900" dirty="0" smtClean="0"/>
              <a:t> to access, </a:t>
            </a:r>
            <a:r>
              <a:rPr lang="sv-SE" sz="1900" dirty="0" err="1" smtClean="0"/>
              <a:t>prepare</a:t>
            </a:r>
            <a:r>
              <a:rPr lang="sv-SE" sz="1900" dirty="0" smtClean="0"/>
              <a:t>, </a:t>
            </a:r>
            <a:r>
              <a:rPr lang="sv-SE" sz="1900" dirty="0" err="1" smtClean="0"/>
              <a:t>analyse</a:t>
            </a:r>
            <a:r>
              <a:rPr lang="sv-SE" sz="1900" dirty="0" smtClean="0"/>
              <a:t> and in data </a:t>
            </a:r>
            <a:r>
              <a:rPr lang="sv-SE" sz="1900" dirty="0" err="1" smtClean="0"/>
              <a:t>without</a:t>
            </a:r>
            <a:r>
              <a:rPr lang="sv-SE" sz="1900" dirty="0" smtClean="0"/>
              <a:t> </a:t>
            </a:r>
            <a:r>
              <a:rPr lang="sv-SE" sz="1900" dirty="0" err="1" smtClean="0"/>
              <a:t>technical</a:t>
            </a:r>
            <a:r>
              <a:rPr lang="sv-SE" sz="1900" dirty="0" smtClean="0"/>
              <a:t> </a:t>
            </a:r>
            <a:r>
              <a:rPr lang="sv-SE" sz="1900" dirty="0" err="1" smtClean="0"/>
              <a:t>skills</a:t>
            </a:r>
            <a:r>
              <a:rPr lang="sv-SE" sz="1900" dirty="0" smtClean="0"/>
              <a:t> or </a:t>
            </a:r>
            <a:r>
              <a:rPr lang="sv-SE" sz="1900" dirty="0" err="1" smtClean="0"/>
              <a:t>coding</a:t>
            </a:r>
            <a:endParaRPr lang="sv-SE" sz="1900" dirty="0" smtClean="0"/>
          </a:p>
          <a:p>
            <a:r>
              <a:rPr lang="sv-SE" sz="1900" dirty="0" smtClean="0"/>
              <a:t>The </a:t>
            </a:r>
            <a:r>
              <a:rPr lang="sv-SE" sz="1900" dirty="0" err="1" smtClean="0"/>
              <a:t>product</a:t>
            </a:r>
            <a:r>
              <a:rPr lang="sv-SE" sz="1900" dirty="0" smtClean="0"/>
              <a:t> is </a:t>
            </a:r>
            <a:r>
              <a:rPr lang="sv-SE" sz="1900" dirty="0" err="1" smtClean="0"/>
              <a:t>popular</a:t>
            </a:r>
            <a:r>
              <a:rPr lang="sv-SE" sz="1900" dirty="0" smtClean="0"/>
              <a:t> </a:t>
            </a:r>
            <a:r>
              <a:rPr lang="sv-SE" sz="1900" dirty="0" err="1" smtClean="0"/>
              <a:t>due</a:t>
            </a:r>
            <a:r>
              <a:rPr lang="sv-SE" sz="1900" dirty="0" smtClean="0"/>
              <a:t> to </a:t>
            </a:r>
            <a:r>
              <a:rPr lang="sv-SE" sz="1900" dirty="0" err="1" smtClean="0"/>
              <a:t>its</a:t>
            </a:r>
            <a:r>
              <a:rPr lang="sv-SE" sz="1900" dirty="0" smtClean="0"/>
              <a:t> </a:t>
            </a:r>
            <a:r>
              <a:rPr lang="sv-SE" sz="1900" dirty="0" err="1" smtClean="0"/>
              <a:t>easy</a:t>
            </a:r>
            <a:r>
              <a:rPr lang="sv-SE" sz="1900" dirty="0" smtClean="0"/>
              <a:t>-to-</a:t>
            </a:r>
            <a:r>
              <a:rPr lang="sv-SE" sz="1900" dirty="0" err="1" smtClean="0"/>
              <a:t>use</a:t>
            </a:r>
            <a:r>
              <a:rPr lang="sv-SE" sz="1900" dirty="0" smtClean="0"/>
              <a:t> </a:t>
            </a:r>
            <a:r>
              <a:rPr lang="sv-SE" sz="1900" dirty="0" err="1" smtClean="0"/>
              <a:t>visual</a:t>
            </a:r>
            <a:r>
              <a:rPr lang="sv-SE" sz="1900" dirty="0"/>
              <a:t> </a:t>
            </a:r>
            <a:r>
              <a:rPr lang="sv-SE" sz="1900" dirty="0" err="1" smtClean="0"/>
              <a:t>exploration</a:t>
            </a:r>
            <a:r>
              <a:rPr lang="sv-SE" sz="1900" dirty="0" smtClean="0"/>
              <a:t> and data manipulation</a:t>
            </a:r>
          </a:p>
          <a:p>
            <a:r>
              <a:rPr lang="sv-SE" sz="1900" dirty="0" err="1" smtClean="0"/>
              <a:t>Tableau</a:t>
            </a:r>
            <a:r>
              <a:rPr lang="sv-SE" sz="1900" dirty="0" smtClean="0"/>
              <a:t> has a </a:t>
            </a:r>
            <a:r>
              <a:rPr lang="sv-SE" sz="1900" dirty="0" err="1" smtClean="0"/>
              <a:t>large</a:t>
            </a:r>
            <a:r>
              <a:rPr lang="sv-SE" sz="1900" dirty="0" smtClean="0"/>
              <a:t> </a:t>
            </a:r>
            <a:r>
              <a:rPr lang="sv-SE" sz="1900" dirty="0" err="1"/>
              <a:t>active</a:t>
            </a:r>
            <a:r>
              <a:rPr lang="sv-SE" sz="1900" dirty="0"/>
              <a:t> </a:t>
            </a:r>
            <a:r>
              <a:rPr lang="sv-SE" sz="1900" dirty="0" err="1"/>
              <a:t>user</a:t>
            </a:r>
            <a:r>
              <a:rPr lang="sv-SE" sz="1900" dirty="0"/>
              <a:t> </a:t>
            </a:r>
            <a:r>
              <a:rPr lang="sv-SE" sz="1900" dirty="0" err="1"/>
              <a:t>community</a:t>
            </a:r>
            <a:r>
              <a:rPr lang="sv-SE" sz="1900" dirty="0"/>
              <a:t> </a:t>
            </a:r>
            <a:r>
              <a:rPr lang="sv-SE" sz="1900" dirty="0" err="1" smtClean="0"/>
              <a:t>that</a:t>
            </a:r>
            <a:r>
              <a:rPr lang="sv-SE" sz="1900" dirty="0" smtClean="0"/>
              <a:t> </a:t>
            </a:r>
            <a:r>
              <a:rPr lang="sv-SE" sz="1900" dirty="0" err="1" smtClean="0"/>
              <a:t>acts</a:t>
            </a:r>
            <a:r>
              <a:rPr lang="sv-SE" sz="1900" dirty="0" smtClean="0"/>
              <a:t> like fans</a:t>
            </a:r>
          </a:p>
          <a:p>
            <a:r>
              <a:rPr lang="sv-SE" sz="1900" dirty="0" err="1" smtClean="0"/>
              <a:t>Some</a:t>
            </a:r>
            <a:r>
              <a:rPr lang="sv-SE" sz="1900" dirty="0" smtClean="0"/>
              <a:t> drawbacks </a:t>
            </a:r>
            <a:r>
              <a:rPr lang="sv-SE" sz="1900" dirty="0" err="1" smtClean="0"/>
              <a:t>are</a:t>
            </a:r>
            <a:r>
              <a:rPr lang="sv-SE" sz="1900" dirty="0" smtClean="0"/>
              <a:t> </a:t>
            </a:r>
            <a:r>
              <a:rPr lang="sv-SE" sz="1900" dirty="0" err="1" smtClean="0"/>
              <a:t>Tableau’s</a:t>
            </a:r>
            <a:r>
              <a:rPr lang="sv-SE" sz="1900" dirty="0" smtClean="0"/>
              <a:t> </a:t>
            </a:r>
            <a:r>
              <a:rPr lang="sv-SE" sz="1900" dirty="0" err="1" smtClean="0"/>
              <a:t>decline</a:t>
            </a:r>
            <a:r>
              <a:rPr lang="sv-SE" sz="1900" dirty="0" smtClean="0"/>
              <a:t> in </a:t>
            </a:r>
            <a:r>
              <a:rPr lang="sv-SE" sz="1900" dirty="0" err="1" smtClean="0"/>
              <a:t>customer</a:t>
            </a:r>
            <a:r>
              <a:rPr lang="sv-SE" sz="1900" dirty="0" smtClean="0"/>
              <a:t> support and </a:t>
            </a:r>
            <a:r>
              <a:rPr lang="sv-SE" sz="1900" dirty="0" err="1" smtClean="0"/>
              <a:t>that</a:t>
            </a:r>
            <a:r>
              <a:rPr lang="sv-SE" sz="1900" dirty="0" smtClean="0"/>
              <a:t> </a:t>
            </a:r>
            <a:r>
              <a:rPr lang="sv-SE" sz="1900" dirty="0" err="1" smtClean="0"/>
              <a:t>customers</a:t>
            </a:r>
            <a:r>
              <a:rPr lang="sv-SE" sz="1900" dirty="0" smtClean="0"/>
              <a:t> </a:t>
            </a:r>
            <a:r>
              <a:rPr lang="sv-SE" sz="1900" dirty="0" err="1" smtClean="0"/>
              <a:t>report</a:t>
            </a:r>
            <a:r>
              <a:rPr lang="sv-SE" sz="1900" dirty="0" smtClean="0"/>
              <a:t> </a:t>
            </a:r>
            <a:r>
              <a:rPr lang="sv-SE" sz="1900" dirty="0" err="1" smtClean="0"/>
              <a:t>about</a:t>
            </a:r>
            <a:r>
              <a:rPr lang="sv-SE" sz="1900" dirty="0" smtClean="0"/>
              <a:t> </a:t>
            </a:r>
            <a:r>
              <a:rPr lang="sv-SE" sz="1900" dirty="0" err="1" smtClean="0"/>
              <a:t>performance</a:t>
            </a:r>
            <a:r>
              <a:rPr lang="sv-SE" sz="1900" dirty="0" smtClean="0"/>
              <a:t> </a:t>
            </a:r>
            <a:r>
              <a:rPr lang="sv-SE" sz="1900" dirty="0" err="1" smtClean="0"/>
              <a:t>issues</a:t>
            </a:r>
            <a:endParaRPr lang="sv-SE" sz="1900" dirty="0" smtClean="0"/>
          </a:p>
          <a:p>
            <a:endParaRPr lang="sv-SE" dirty="0" smtClean="0"/>
          </a:p>
          <a:p>
            <a:endParaRPr lang="sv-SE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35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515"/>
    </mc:Choice>
    <mc:Fallback xmlns="">
      <p:transition spd="slow" advTm="635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7937330" cy="596700"/>
          </a:xfrm>
        </p:spPr>
        <p:txBody>
          <a:bodyPr>
            <a:normAutofit/>
          </a:bodyPr>
          <a:lstStyle/>
          <a:p>
            <a:r>
              <a:rPr lang="sv-SE" sz="2700" dirty="0" err="1" smtClean="0"/>
              <a:t>Background</a:t>
            </a:r>
            <a:endParaRPr lang="sv-SE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2000" y="1371226"/>
            <a:ext cx="6850800" cy="802479"/>
          </a:xfrm>
        </p:spPr>
        <p:txBody>
          <a:bodyPr>
            <a:normAutofit fontScale="25000" lnSpcReduction="20000"/>
          </a:bodyPr>
          <a:lstStyle/>
          <a:p>
            <a:r>
              <a:rPr lang="sv-SE" sz="6400" dirty="0" smtClean="0"/>
              <a:t>This presentation is </a:t>
            </a:r>
            <a:r>
              <a:rPr lang="sv-SE" sz="6400" dirty="0" err="1" smtClean="0"/>
              <a:t>based</a:t>
            </a:r>
            <a:r>
              <a:rPr lang="sv-SE" sz="6400" dirty="0" smtClean="0"/>
              <a:t> </a:t>
            </a:r>
            <a:r>
              <a:rPr lang="sv-SE" sz="6400" dirty="0"/>
              <a:t>on </a:t>
            </a:r>
            <a:r>
              <a:rPr lang="sv-SE" sz="6400" b="1" dirty="0"/>
              <a:t>Gartner </a:t>
            </a:r>
            <a:r>
              <a:rPr lang="sv-SE" sz="6400" b="1" dirty="0" err="1" smtClean="0"/>
              <a:t>Group’s</a:t>
            </a:r>
            <a:r>
              <a:rPr lang="sv-SE" sz="6400" b="1" dirty="0" smtClean="0"/>
              <a:t> </a:t>
            </a:r>
            <a:r>
              <a:rPr lang="sv-SE" sz="6400" b="1" dirty="0" err="1" smtClean="0"/>
              <a:t>report</a:t>
            </a:r>
            <a:r>
              <a:rPr lang="sv-SE" sz="6400" b="1" dirty="0" smtClean="0"/>
              <a:t> ”Magic </a:t>
            </a:r>
            <a:r>
              <a:rPr lang="sv-SE" sz="6400" b="1" dirty="0" err="1"/>
              <a:t>Quadrant</a:t>
            </a:r>
            <a:r>
              <a:rPr lang="sv-SE" sz="6400" b="1" dirty="0"/>
              <a:t> for </a:t>
            </a:r>
            <a:r>
              <a:rPr lang="sv-SE" sz="6400" b="1" dirty="0" err="1"/>
              <a:t>Analytics</a:t>
            </a:r>
            <a:r>
              <a:rPr lang="sv-SE" sz="6400" b="1" dirty="0"/>
              <a:t> and Business </a:t>
            </a:r>
            <a:r>
              <a:rPr lang="sv-SE" sz="6400" b="1" dirty="0" err="1" smtClean="0"/>
              <a:t>Intelligence</a:t>
            </a:r>
            <a:r>
              <a:rPr lang="sv-SE" sz="6400" b="1" dirty="0" smtClean="0"/>
              <a:t> </a:t>
            </a:r>
            <a:r>
              <a:rPr lang="sv-SE" sz="6400" b="1" dirty="0" err="1" smtClean="0"/>
              <a:t>Platforms</a:t>
            </a:r>
            <a:r>
              <a:rPr lang="sv-SE" sz="6400" b="1" dirty="0" smtClean="0"/>
              <a:t>” (2019) </a:t>
            </a:r>
            <a:r>
              <a:rPr lang="sv-SE" sz="6400" dirty="0" err="1" smtClean="0"/>
              <a:t>written</a:t>
            </a:r>
            <a:r>
              <a:rPr lang="sv-SE" sz="6400" dirty="0" smtClean="0"/>
              <a:t> by </a:t>
            </a:r>
            <a:r>
              <a:rPr lang="sv-SE" sz="6400" dirty="0" err="1" smtClean="0"/>
              <a:t>Howson</a:t>
            </a:r>
            <a:r>
              <a:rPr lang="sv-SE" sz="6400" dirty="0" smtClean="0"/>
              <a:t>, C., Richardson, J., </a:t>
            </a:r>
            <a:r>
              <a:rPr lang="sv-SE" sz="6400" dirty="0" err="1" smtClean="0"/>
              <a:t>Sallam</a:t>
            </a:r>
            <a:r>
              <a:rPr lang="sv-SE" sz="6400" dirty="0" smtClean="0"/>
              <a:t>, R., </a:t>
            </a:r>
            <a:r>
              <a:rPr lang="sv-SE" sz="6400" dirty="0" err="1" smtClean="0"/>
              <a:t>Kronz</a:t>
            </a:r>
            <a:r>
              <a:rPr lang="sv-SE" sz="6400" dirty="0" smtClean="0"/>
              <a:t>, A.</a:t>
            </a:r>
            <a:endParaRPr lang="sv-SE" sz="6400" dirty="0"/>
          </a:p>
          <a:p>
            <a:pPr marL="0" indent="0">
              <a:buNone/>
            </a:pPr>
            <a:endParaRPr lang="sv-SE" sz="1800" dirty="0"/>
          </a:p>
          <a:p>
            <a:endParaRPr lang="sv-SE" sz="1800" dirty="0"/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458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269"/>
    </mc:Choice>
    <mc:Fallback xmlns="">
      <p:transition spd="slow" advTm="222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000" y="459296"/>
            <a:ext cx="6850800" cy="596700"/>
          </a:xfrm>
        </p:spPr>
        <p:txBody>
          <a:bodyPr/>
          <a:lstStyle/>
          <a:p>
            <a:r>
              <a:rPr lang="sv-SE" dirty="0" err="1" smtClean="0"/>
              <a:t>Qlik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2000" y="1055996"/>
            <a:ext cx="8160932" cy="4087504"/>
          </a:xfrm>
        </p:spPr>
        <p:txBody>
          <a:bodyPr>
            <a:normAutofit fontScale="55000" lnSpcReduction="20000"/>
          </a:bodyPr>
          <a:lstStyle/>
          <a:p>
            <a:r>
              <a:rPr lang="sv-SE" dirty="0" err="1" smtClean="0"/>
              <a:t>Qlik’s</a:t>
            </a:r>
            <a:r>
              <a:rPr lang="sv-SE" dirty="0" smtClean="0"/>
              <a:t> major </a:t>
            </a:r>
            <a:r>
              <a:rPr lang="sv-SE" dirty="0" err="1" smtClean="0"/>
              <a:t>product</a:t>
            </a:r>
            <a:r>
              <a:rPr lang="sv-SE" dirty="0" smtClean="0"/>
              <a:t> is </a:t>
            </a:r>
            <a:r>
              <a:rPr lang="sv-SE" dirty="0" err="1" smtClean="0"/>
              <a:t>QlikSense</a:t>
            </a:r>
            <a:r>
              <a:rPr lang="sv-SE" dirty="0" smtClean="0"/>
              <a:t>, </a:t>
            </a:r>
            <a:r>
              <a:rPr lang="sv-SE" dirty="0" err="1" smtClean="0"/>
              <a:t>built</a:t>
            </a:r>
            <a:r>
              <a:rPr lang="sv-SE" dirty="0" smtClean="0"/>
              <a:t> on </a:t>
            </a:r>
            <a:r>
              <a:rPr lang="sv-SE" dirty="0" err="1" smtClean="0"/>
              <a:t>Qlik</a:t>
            </a:r>
            <a:r>
              <a:rPr lang="sv-SE" dirty="0" smtClean="0"/>
              <a:t> </a:t>
            </a:r>
            <a:r>
              <a:rPr lang="sv-SE" dirty="0" err="1" smtClean="0"/>
              <a:t>Analytics</a:t>
            </a:r>
            <a:r>
              <a:rPr lang="sv-SE" dirty="0" smtClean="0"/>
              <a:t> </a:t>
            </a:r>
            <a:r>
              <a:rPr lang="sv-SE" dirty="0" err="1" smtClean="0"/>
              <a:t>Platform</a:t>
            </a:r>
            <a:r>
              <a:rPr lang="sv-SE" dirty="0" smtClean="0"/>
              <a:t>. </a:t>
            </a:r>
            <a:r>
              <a:rPr lang="sv-SE" dirty="0" err="1" smtClean="0"/>
              <a:t>However</a:t>
            </a:r>
            <a:r>
              <a:rPr lang="sv-SE" dirty="0" smtClean="0"/>
              <a:t>, </a:t>
            </a:r>
            <a:r>
              <a:rPr lang="sv-SE" dirty="0" err="1"/>
              <a:t>Q</a:t>
            </a:r>
            <a:r>
              <a:rPr lang="sv-SE" dirty="0" err="1" smtClean="0"/>
              <a:t>lik’s</a:t>
            </a:r>
            <a:r>
              <a:rPr lang="sv-SE" dirty="0" smtClean="0"/>
              <a:t> </a:t>
            </a:r>
            <a:r>
              <a:rPr lang="sv-SE" dirty="0"/>
              <a:t>original </a:t>
            </a:r>
            <a:r>
              <a:rPr lang="sv-SE" dirty="0" err="1"/>
              <a:t>product</a:t>
            </a:r>
            <a:r>
              <a:rPr lang="sv-SE" dirty="0"/>
              <a:t>, </a:t>
            </a:r>
            <a:r>
              <a:rPr lang="sv-SE" dirty="0" err="1"/>
              <a:t>QlikView</a:t>
            </a:r>
            <a:r>
              <a:rPr lang="sv-SE" dirty="0"/>
              <a:t>, still </a:t>
            </a:r>
            <a:r>
              <a:rPr lang="sv-SE" dirty="0" err="1"/>
              <a:t>have</a:t>
            </a:r>
            <a:r>
              <a:rPr lang="sv-SE" dirty="0"/>
              <a:t> a </a:t>
            </a:r>
            <a:r>
              <a:rPr lang="sv-SE" dirty="0" err="1"/>
              <a:t>large</a:t>
            </a:r>
            <a:r>
              <a:rPr lang="sv-SE" dirty="0"/>
              <a:t> </a:t>
            </a:r>
            <a:r>
              <a:rPr lang="sv-SE" dirty="0" err="1"/>
              <a:t>customer</a:t>
            </a:r>
            <a:r>
              <a:rPr lang="sv-SE" dirty="0"/>
              <a:t> </a:t>
            </a:r>
            <a:r>
              <a:rPr lang="sv-SE" dirty="0" err="1"/>
              <a:t>base</a:t>
            </a:r>
            <a:r>
              <a:rPr lang="sv-SE" dirty="0" smtClean="0"/>
              <a:t>. </a:t>
            </a:r>
            <a:endParaRPr lang="sv-SE" dirty="0"/>
          </a:p>
          <a:p>
            <a:r>
              <a:rPr lang="sv-SE" dirty="0" smtClean="0"/>
              <a:t>The </a:t>
            </a:r>
            <a:r>
              <a:rPr lang="sv-SE" dirty="0" err="1" smtClean="0"/>
              <a:t>products</a:t>
            </a:r>
            <a:r>
              <a:rPr lang="sv-SE" dirty="0" smtClean="0"/>
              <a:t> </a:t>
            </a:r>
            <a:r>
              <a:rPr lang="sv-SE" dirty="0" err="1" smtClean="0"/>
              <a:t>QlikSense</a:t>
            </a:r>
            <a:r>
              <a:rPr lang="sv-SE" dirty="0" smtClean="0"/>
              <a:t> and </a:t>
            </a:r>
            <a:r>
              <a:rPr lang="sv-SE" dirty="0" err="1" smtClean="0"/>
              <a:t>QlikView</a:t>
            </a:r>
            <a:r>
              <a:rPr lang="sv-SE" dirty="0" smtClean="0"/>
              <a:t> </a:t>
            </a:r>
            <a:r>
              <a:rPr lang="sv-SE" dirty="0" err="1" smtClean="0"/>
              <a:t>provide</a:t>
            </a:r>
            <a:r>
              <a:rPr lang="sv-SE" dirty="0" smtClean="0"/>
              <a:t> data </a:t>
            </a:r>
            <a:r>
              <a:rPr lang="sv-SE" dirty="0" err="1" smtClean="0"/>
              <a:t>discovery</a:t>
            </a:r>
            <a:r>
              <a:rPr lang="sv-SE" dirty="0" smtClean="0"/>
              <a:t>, </a:t>
            </a:r>
            <a:r>
              <a:rPr lang="sv-SE" dirty="0" err="1" smtClean="0"/>
              <a:t>agile</a:t>
            </a:r>
            <a:r>
              <a:rPr lang="sv-SE" dirty="0" smtClean="0"/>
              <a:t> </a:t>
            </a:r>
            <a:r>
              <a:rPr lang="sv-SE" dirty="0" err="1" smtClean="0"/>
              <a:t>analytics</a:t>
            </a:r>
            <a:r>
              <a:rPr lang="sv-SE" dirty="0" smtClean="0"/>
              <a:t> and BI</a:t>
            </a:r>
          </a:p>
          <a:p>
            <a:r>
              <a:rPr lang="sv-SE" dirty="0" err="1"/>
              <a:t>Qlik</a:t>
            </a:r>
            <a:r>
              <a:rPr lang="sv-SE" dirty="0"/>
              <a:t> </a:t>
            </a:r>
            <a:r>
              <a:rPr lang="sv-SE" dirty="0" err="1" smtClean="0"/>
              <a:t>continues</a:t>
            </a:r>
            <a:r>
              <a:rPr lang="sv-SE" dirty="0" smtClean="0"/>
              <a:t> </a:t>
            </a:r>
            <a:r>
              <a:rPr lang="sv-SE" dirty="0" err="1"/>
              <a:t>working</a:t>
            </a:r>
            <a:r>
              <a:rPr lang="sv-SE" dirty="0"/>
              <a:t> on </a:t>
            </a:r>
            <a:r>
              <a:rPr lang="sv-SE" dirty="0" err="1"/>
              <a:t>its</a:t>
            </a:r>
            <a:r>
              <a:rPr lang="sv-SE" dirty="0"/>
              <a:t> </a:t>
            </a:r>
            <a:r>
              <a:rPr lang="sv-SE" dirty="0" err="1"/>
              <a:t>augumented</a:t>
            </a:r>
            <a:r>
              <a:rPr lang="sv-SE" dirty="0"/>
              <a:t> </a:t>
            </a:r>
            <a:r>
              <a:rPr lang="sv-SE" dirty="0" err="1"/>
              <a:t>analytics</a:t>
            </a:r>
            <a:r>
              <a:rPr lang="sv-SE" dirty="0"/>
              <a:t> </a:t>
            </a:r>
            <a:r>
              <a:rPr lang="sv-SE" dirty="0" err="1"/>
              <a:t>roadmap</a:t>
            </a:r>
            <a:r>
              <a:rPr lang="sv-SE" dirty="0"/>
              <a:t>, </a:t>
            </a:r>
            <a:r>
              <a:rPr lang="sv-SE" dirty="0" err="1"/>
              <a:t>including</a:t>
            </a:r>
            <a:r>
              <a:rPr lang="sv-SE" dirty="0"/>
              <a:t> an </a:t>
            </a:r>
            <a:r>
              <a:rPr lang="sv-SE" dirty="0" err="1"/>
              <a:t>improved</a:t>
            </a:r>
            <a:r>
              <a:rPr lang="sv-SE" dirty="0"/>
              <a:t> data preparation and a support for </a:t>
            </a:r>
            <a:r>
              <a:rPr lang="sv-SE" dirty="0" err="1"/>
              <a:t>embedded</a:t>
            </a:r>
            <a:r>
              <a:rPr lang="sv-SE" dirty="0"/>
              <a:t> </a:t>
            </a:r>
            <a:r>
              <a:rPr lang="sv-SE" dirty="0" err="1"/>
              <a:t>analytics</a:t>
            </a:r>
            <a:r>
              <a:rPr lang="sv-SE" dirty="0"/>
              <a:t> </a:t>
            </a:r>
          </a:p>
          <a:p>
            <a:r>
              <a:rPr lang="sv-SE" dirty="0" smtClean="0"/>
              <a:t>The </a:t>
            </a:r>
            <a:r>
              <a:rPr lang="sv-SE" dirty="0" err="1"/>
              <a:t>Qlik</a:t>
            </a:r>
            <a:r>
              <a:rPr lang="sv-SE" dirty="0"/>
              <a:t> </a:t>
            </a:r>
            <a:r>
              <a:rPr lang="sv-SE" dirty="0" err="1"/>
              <a:t>Analytics</a:t>
            </a:r>
            <a:r>
              <a:rPr lang="sv-SE" dirty="0"/>
              <a:t> </a:t>
            </a:r>
            <a:r>
              <a:rPr lang="sv-SE" dirty="0" err="1"/>
              <a:t>Platform</a:t>
            </a:r>
            <a:r>
              <a:rPr lang="sv-SE" dirty="0"/>
              <a:t> </a:t>
            </a:r>
            <a:r>
              <a:rPr lang="sv-SE" dirty="0" err="1" smtClean="0"/>
              <a:t>also</a:t>
            </a:r>
            <a:r>
              <a:rPr lang="sv-SE" dirty="0" smtClean="0"/>
              <a:t> </a:t>
            </a:r>
            <a:r>
              <a:rPr lang="sv-SE" dirty="0" err="1" smtClean="0"/>
              <a:t>provides</a:t>
            </a:r>
            <a:r>
              <a:rPr lang="sv-SE" dirty="0" smtClean="0"/>
              <a:t> </a:t>
            </a:r>
            <a:r>
              <a:rPr lang="sv-SE" dirty="0" err="1" smtClean="0"/>
              <a:t>possibilties</a:t>
            </a:r>
            <a:r>
              <a:rPr lang="sv-SE" dirty="0" smtClean="0"/>
              <a:t> to </a:t>
            </a:r>
            <a:r>
              <a:rPr lang="sv-SE" dirty="0" err="1"/>
              <a:t>build</a:t>
            </a:r>
            <a:r>
              <a:rPr lang="sv-SE" dirty="0"/>
              <a:t> </a:t>
            </a:r>
            <a:r>
              <a:rPr lang="sv-SE" dirty="0" err="1"/>
              <a:t>customized</a:t>
            </a:r>
            <a:r>
              <a:rPr lang="sv-SE" dirty="0"/>
              <a:t> </a:t>
            </a:r>
            <a:r>
              <a:rPr lang="sv-SE" dirty="0" err="1"/>
              <a:t>applications</a:t>
            </a:r>
            <a:endParaRPr lang="sv-SE" dirty="0"/>
          </a:p>
          <a:p>
            <a:r>
              <a:rPr lang="sv-SE" dirty="0" err="1"/>
              <a:t>Qlik</a:t>
            </a:r>
            <a:r>
              <a:rPr lang="sv-SE" dirty="0"/>
              <a:t> </a:t>
            </a:r>
            <a:r>
              <a:rPr lang="sv-SE" dirty="0" smtClean="0"/>
              <a:t>has </a:t>
            </a:r>
            <a:r>
              <a:rPr lang="sv-SE" dirty="0"/>
              <a:t>a </a:t>
            </a:r>
            <a:r>
              <a:rPr lang="sv-SE" dirty="0" err="1" smtClean="0"/>
              <a:t>large</a:t>
            </a:r>
            <a:r>
              <a:rPr lang="sv-SE" dirty="0" smtClean="0"/>
              <a:t> and </a:t>
            </a:r>
            <a:r>
              <a:rPr lang="sv-SE" dirty="0" err="1" smtClean="0"/>
              <a:t>active</a:t>
            </a:r>
            <a:r>
              <a:rPr lang="sv-SE" dirty="0" smtClean="0"/>
              <a:t> </a:t>
            </a:r>
            <a:r>
              <a:rPr lang="sv-SE" dirty="0" err="1"/>
              <a:t>user</a:t>
            </a:r>
            <a:r>
              <a:rPr lang="sv-SE" dirty="0"/>
              <a:t> </a:t>
            </a:r>
            <a:r>
              <a:rPr lang="sv-SE" dirty="0" err="1" smtClean="0"/>
              <a:t>community</a:t>
            </a:r>
            <a:endParaRPr lang="sv-SE" dirty="0" smtClean="0"/>
          </a:p>
          <a:p>
            <a:r>
              <a:rPr lang="sv-SE" dirty="0" err="1"/>
              <a:t>Qlik</a:t>
            </a:r>
            <a:r>
              <a:rPr lang="sv-SE" dirty="0"/>
              <a:t> BI-plattform </a:t>
            </a:r>
            <a:r>
              <a:rPr lang="sv-SE" dirty="0" smtClean="0"/>
              <a:t>supports </a:t>
            </a:r>
            <a:r>
              <a:rPr lang="sv-SE" dirty="0" smtClean="0"/>
              <a:t>the </a:t>
            </a:r>
            <a:r>
              <a:rPr lang="sv-SE" dirty="0" err="1" smtClean="0"/>
              <a:t>use</a:t>
            </a:r>
            <a:r>
              <a:rPr lang="sv-SE" dirty="0" smtClean="0"/>
              <a:t> </a:t>
            </a:r>
            <a:r>
              <a:rPr lang="sv-SE" dirty="0" err="1" smtClean="0"/>
              <a:t>of</a:t>
            </a:r>
            <a:r>
              <a:rPr lang="sv-SE" dirty="0" smtClean="0"/>
              <a:t> </a:t>
            </a:r>
            <a:r>
              <a:rPr lang="sv-SE" dirty="0" err="1" smtClean="0"/>
              <a:t>multiple</a:t>
            </a:r>
            <a:r>
              <a:rPr lang="sv-SE" dirty="0" smtClean="0"/>
              <a:t> </a:t>
            </a:r>
            <a:r>
              <a:rPr lang="sv-SE" dirty="0" err="1" smtClean="0"/>
              <a:t>cloud</a:t>
            </a:r>
            <a:r>
              <a:rPr lang="sv-SE" dirty="0" smtClean="0"/>
              <a:t> data </a:t>
            </a:r>
            <a:r>
              <a:rPr lang="sv-SE" dirty="0" err="1" smtClean="0"/>
              <a:t>sources</a:t>
            </a:r>
            <a:r>
              <a:rPr lang="sv-SE" dirty="0" smtClean="0"/>
              <a:t> </a:t>
            </a:r>
          </a:p>
          <a:p>
            <a:r>
              <a:rPr lang="sv-SE" dirty="0" smtClean="0"/>
              <a:t>A drawback is </a:t>
            </a:r>
            <a:r>
              <a:rPr lang="sv-SE" dirty="0" err="1" smtClean="0"/>
              <a:t>that</a:t>
            </a:r>
            <a:r>
              <a:rPr lang="sv-SE" dirty="0" smtClean="0"/>
              <a:t> </a:t>
            </a:r>
            <a:r>
              <a:rPr lang="sv-SE" dirty="0" err="1" smtClean="0"/>
              <a:t>both</a:t>
            </a:r>
            <a:r>
              <a:rPr lang="sv-SE" dirty="0" smtClean="0"/>
              <a:t> </a:t>
            </a:r>
            <a:r>
              <a:rPr lang="sv-SE" dirty="0" err="1" smtClean="0"/>
              <a:t>QlikSence</a:t>
            </a:r>
            <a:r>
              <a:rPr lang="sv-SE" dirty="0" smtClean="0"/>
              <a:t> and </a:t>
            </a:r>
            <a:r>
              <a:rPr lang="sv-SE" dirty="0" err="1" smtClean="0"/>
              <a:t>QlikView</a:t>
            </a:r>
            <a:r>
              <a:rPr lang="sv-SE" dirty="0" smtClean="0"/>
              <a:t> still </a:t>
            </a:r>
            <a:r>
              <a:rPr lang="sv-SE" dirty="0" err="1" smtClean="0"/>
              <a:t>require</a:t>
            </a:r>
            <a:r>
              <a:rPr lang="sv-SE" dirty="0" smtClean="0"/>
              <a:t> </a:t>
            </a:r>
            <a:r>
              <a:rPr lang="sv-SE" dirty="0" err="1" smtClean="0"/>
              <a:t>additional</a:t>
            </a:r>
            <a:r>
              <a:rPr lang="sv-SE" dirty="0" smtClean="0"/>
              <a:t> </a:t>
            </a:r>
            <a:r>
              <a:rPr lang="sv-SE" dirty="0" err="1" smtClean="0"/>
              <a:t>products</a:t>
            </a:r>
            <a:r>
              <a:rPr lang="sv-SE" dirty="0" smtClean="0"/>
              <a:t> for </a:t>
            </a:r>
            <a:r>
              <a:rPr lang="sv-SE" dirty="0" err="1" smtClean="0"/>
              <a:t>providing</a:t>
            </a:r>
            <a:r>
              <a:rPr lang="sv-SE" dirty="0" smtClean="0"/>
              <a:t> a full </a:t>
            </a:r>
            <a:r>
              <a:rPr lang="sv-SE" dirty="0" err="1" smtClean="0"/>
              <a:t>analytical</a:t>
            </a:r>
            <a:r>
              <a:rPr lang="sv-SE" dirty="0" smtClean="0"/>
              <a:t> workflow</a:t>
            </a:r>
          </a:p>
          <a:p>
            <a:endParaRPr lang="sv-SE" dirty="0" smtClean="0"/>
          </a:p>
          <a:p>
            <a:endParaRPr lang="sv-SE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865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017"/>
    </mc:Choice>
    <mc:Fallback xmlns="">
      <p:transition spd="slow" advTm="1270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Salesforce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1999" y="1275534"/>
            <a:ext cx="7826562" cy="3235051"/>
          </a:xfrm>
        </p:spPr>
        <p:txBody>
          <a:bodyPr>
            <a:normAutofit/>
          </a:bodyPr>
          <a:lstStyle/>
          <a:p>
            <a:r>
              <a:rPr lang="sv-SE" sz="1300" dirty="0" err="1" smtClean="0"/>
              <a:t>Salesforce’s</a:t>
            </a:r>
            <a:r>
              <a:rPr lang="sv-SE" sz="1300" dirty="0" smtClean="0"/>
              <a:t> major </a:t>
            </a:r>
            <a:r>
              <a:rPr lang="sv-SE" sz="1300" dirty="0" err="1" smtClean="0"/>
              <a:t>products</a:t>
            </a:r>
            <a:r>
              <a:rPr lang="sv-SE" sz="1300" dirty="0" smtClean="0"/>
              <a:t> </a:t>
            </a:r>
            <a:r>
              <a:rPr lang="sv-SE" sz="1300" dirty="0" err="1" smtClean="0"/>
              <a:t>are</a:t>
            </a:r>
            <a:r>
              <a:rPr lang="sv-SE" sz="1300" dirty="0" smtClean="0"/>
              <a:t> </a:t>
            </a:r>
            <a:r>
              <a:rPr lang="en-US" sz="1300" dirty="0" smtClean="0"/>
              <a:t>Einstein </a:t>
            </a:r>
            <a:r>
              <a:rPr lang="en-US" sz="1300" dirty="0"/>
              <a:t>Analytics Platform (formerly Wave), Einstein Discovery (</a:t>
            </a:r>
            <a:r>
              <a:rPr lang="en-US" sz="1300" dirty="0" smtClean="0"/>
              <a:t>augmented analytics</a:t>
            </a:r>
            <a:r>
              <a:rPr lang="en-US" sz="1300" dirty="0"/>
              <a:t>), and Einstein Data Insights (AI-automated insights for Salesforce reports).</a:t>
            </a:r>
            <a:r>
              <a:rPr lang="sv-SE" sz="1300" dirty="0" smtClean="0"/>
              <a:t> </a:t>
            </a:r>
          </a:p>
          <a:p>
            <a:r>
              <a:rPr lang="sv-SE" sz="1300" dirty="0" err="1"/>
              <a:t>Salesforce’s</a:t>
            </a:r>
            <a:r>
              <a:rPr lang="sv-SE" sz="1300" dirty="0"/>
              <a:t> </a:t>
            </a:r>
            <a:r>
              <a:rPr lang="sv-SE" sz="1300" dirty="0" err="1" smtClean="0"/>
              <a:t>Einstain</a:t>
            </a:r>
            <a:r>
              <a:rPr lang="sv-SE" sz="1300" dirty="0" smtClean="0"/>
              <a:t> </a:t>
            </a:r>
            <a:r>
              <a:rPr lang="sv-SE" sz="1300" dirty="0" err="1" smtClean="0"/>
              <a:t>products</a:t>
            </a:r>
            <a:r>
              <a:rPr lang="sv-SE" sz="1300" dirty="0" smtClean="0"/>
              <a:t> </a:t>
            </a:r>
            <a:r>
              <a:rPr lang="sv-SE" sz="1300" dirty="0" err="1" smtClean="0"/>
              <a:t>are</a:t>
            </a:r>
            <a:r>
              <a:rPr lang="sv-SE" sz="1300" dirty="0" smtClean="0"/>
              <a:t> strong in </a:t>
            </a:r>
            <a:r>
              <a:rPr lang="sv-SE" sz="1300" dirty="0" err="1" smtClean="0"/>
              <a:t>augumented</a:t>
            </a:r>
            <a:r>
              <a:rPr lang="sv-SE" sz="1300" dirty="0" smtClean="0"/>
              <a:t> </a:t>
            </a:r>
            <a:r>
              <a:rPr lang="sv-SE" sz="1300" dirty="0" err="1" smtClean="0"/>
              <a:t>analytics</a:t>
            </a:r>
            <a:endParaRPr lang="sv-SE" sz="1300" dirty="0" smtClean="0"/>
          </a:p>
          <a:p>
            <a:r>
              <a:rPr lang="en-US" sz="1300" dirty="0" smtClean="0"/>
              <a:t>Einstein </a:t>
            </a:r>
            <a:r>
              <a:rPr lang="en-US" sz="1300" dirty="0"/>
              <a:t>Analytics Platform </a:t>
            </a:r>
            <a:r>
              <a:rPr lang="en-US" sz="1300" dirty="0" smtClean="0"/>
              <a:t>is integrated with Salesforce business applications</a:t>
            </a:r>
          </a:p>
          <a:p>
            <a:r>
              <a:rPr lang="en-US" sz="1300" dirty="0" smtClean="0"/>
              <a:t>Salesforce also have a robust collaboration with different software vendors</a:t>
            </a:r>
          </a:p>
          <a:p>
            <a:r>
              <a:rPr lang="en-US" sz="1300" dirty="0" smtClean="0"/>
              <a:t>Drawbacks are the high cost of the Einstein products and that a majority of the customers do not use Einstein as their enterprise analytics and BI platform</a:t>
            </a:r>
            <a:endParaRPr lang="sv-SE" sz="13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742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584"/>
    </mc:Choice>
    <mc:Fallback xmlns="">
      <p:transition spd="slow" advTm="1355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TIBCO Software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1999" y="1275533"/>
            <a:ext cx="7594549" cy="2893857"/>
          </a:xfrm>
        </p:spPr>
        <p:txBody>
          <a:bodyPr>
            <a:normAutofit fontScale="55000" lnSpcReduction="20000"/>
          </a:bodyPr>
          <a:lstStyle/>
          <a:p>
            <a:r>
              <a:rPr lang="sv-SE" dirty="0" smtClean="0"/>
              <a:t>TIBCO Software </a:t>
            </a:r>
            <a:r>
              <a:rPr lang="sv-SE" dirty="0" err="1" smtClean="0"/>
              <a:t>Spotfire</a:t>
            </a:r>
            <a:r>
              <a:rPr lang="sv-SE" dirty="0" smtClean="0"/>
              <a:t> is a </a:t>
            </a:r>
            <a:r>
              <a:rPr lang="sv-SE" dirty="0" err="1" smtClean="0"/>
              <a:t>product</a:t>
            </a:r>
            <a:r>
              <a:rPr lang="sv-SE" dirty="0" smtClean="0"/>
              <a:t> </a:t>
            </a:r>
            <a:r>
              <a:rPr lang="sv-SE" dirty="0" err="1" smtClean="0"/>
              <a:t>that</a:t>
            </a:r>
            <a:r>
              <a:rPr lang="sv-SE" dirty="0" smtClean="0"/>
              <a:t> </a:t>
            </a:r>
            <a:r>
              <a:rPr lang="sv-SE" dirty="0" err="1" smtClean="0"/>
              <a:t>provide</a:t>
            </a:r>
            <a:r>
              <a:rPr lang="sv-SE" dirty="0" smtClean="0"/>
              <a:t> </a:t>
            </a:r>
            <a:r>
              <a:rPr lang="sv-SE" dirty="0" err="1" smtClean="0"/>
              <a:t>visual-based</a:t>
            </a:r>
            <a:r>
              <a:rPr lang="sv-SE" dirty="0" smtClean="0"/>
              <a:t> data </a:t>
            </a:r>
            <a:r>
              <a:rPr lang="sv-SE" dirty="0" err="1" smtClean="0"/>
              <a:t>discovery</a:t>
            </a:r>
            <a:r>
              <a:rPr lang="sv-SE" dirty="0" smtClean="0"/>
              <a:t>, </a:t>
            </a:r>
            <a:r>
              <a:rPr lang="sv-SE" dirty="0" err="1" smtClean="0"/>
              <a:t>analytics</a:t>
            </a:r>
            <a:r>
              <a:rPr lang="sv-SE" dirty="0" smtClean="0"/>
              <a:t> </a:t>
            </a:r>
            <a:r>
              <a:rPr lang="sv-SE" dirty="0" err="1" smtClean="0"/>
              <a:t>dashboards</a:t>
            </a:r>
            <a:r>
              <a:rPr lang="sv-SE" dirty="0" smtClean="0"/>
              <a:t>, </a:t>
            </a:r>
            <a:r>
              <a:rPr lang="sv-SE" dirty="0" err="1" smtClean="0"/>
              <a:t>interactive</a:t>
            </a:r>
            <a:r>
              <a:rPr lang="sv-SE" dirty="0" smtClean="0"/>
              <a:t> </a:t>
            </a:r>
            <a:r>
              <a:rPr lang="sv-SE" dirty="0" err="1" smtClean="0"/>
              <a:t>visualization</a:t>
            </a:r>
            <a:r>
              <a:rPr lang="sv-SE" dirty="0" smtClean="0"/>
              <a:t> and data preparation in a </a:t>
            </a:r>
            <a:r>
              <a:rPr lang="sv-SE" dirty="0" err="1" smtClean="0"/>
              <a:t>single</a:t>
            </a:r>
            <a:r>
              <a:rPr lang="sv-SE" dirty="0" smtClean="0"/>
              <a:t> design </a:t>
            </a:r>
            <a:r>
              <a:rPr lang="sv-SE" dirty="0" err="1" smtClean="0"/>
              <a:t>tool</a:t>
            </a:r>
            <a:r>
              <a:rPr lang="sv-SE" dirty="0" smtClean="0"/>
              <a:t> and workflow. </a:t>
            </a:r>
          </a:p>
          <a:p>
            <a:r>
              <a:rPr lang="sv-SE" dirty="0" smtClean="0"/>
              <a:t>The </a:t>
            </a:r>
            <a:r>
              <a:rPr lang="sv-SE" dirty="0" err="1" smtClean="0"/>
              <a:t>latest</a:t>
            </a:r>
            <a:r>
              <a:rPr lang="sv-SE" dirty="0" smtClean="0"/>
              <a:t> release, </a:t>
            </a:r>
            <a:r>
              <a:rPr lang="sv-SE" dirty="0" err="1" smtClean="0"/>
              <a:t>Spotfire</a:t>
            </a:r>
            <a:r>
              <a:rPr lang="sv-SE" dirty="0" smtClean="0"/>
              <a:t> X, </a:t>
            </a:r>
            <a:r>
              <a:rPr lang="sv-SE" dirty="0" err="1" smtClean="0"/>
              <a:t>also</a:t>
            </a:r>
            <a:r>
              <a:rPr lang="sv-SE" dirty="0" smtClean="0"/>
              <a:t> </a:t>
            </a:r>
            <a:r>
              <a:rPr lang="sv-SE" dirty="0" err="1" smtClean="0"/>
              <a:t>adds</a:t>
            </a:r>
            <a:r>
              <a:rPr lang="sv-SE" dirty="0" smtClean="0"/>
              <a:t> </a:t>
            </a:r>
            <a:r>
              <a:rPr lang="sv-SE" dirty="0" err="1" smtClean="0"/>
              <a:t>automated</a:t>
            </a:r>
            <a:r>
              <a:rPr lang="sv-SE" dirty="0" smtClean="0"/>
              <a:t> </a:t>
            </a:r>
            <a:r>
              <a:rPr lang="sv-SE" dirty="0" err="1" smtClean="0"/>
              <a:t>insight</a:t>
            </a:r>
            <a:r>
              <a:rPr lang="sv-SE" dirty="0" smtClean="0"/>
              <a:t> generation.</a:t>
            </a:r>
          </a:p>
          <a:p>
            <a:r>
              <a:rPr lang="sv-SE" dirty="0" err="1" smtClean="0"/>
              <a:t>Sportfire</a:t>
            </a:r>
            <a:r>
              <a:rPr lang="sv-SE" dirty="0" smtClean="0"/>
              <a:t> is a strong </a:t>
            </a:r>
            <a:r>
              <a:rPr lang="sv-SE" dirty="0" err="1" smtClean="0"/>
              <a:t>product</a:t>
            </a:r>
            <a:r>
              <a:rPr lang="sv-SE" dirty="0" smtClean="0"/>
              <a:t> for all </a:t>
            </a:r>
            <a:r>
              <a:rPr lang="sv-SE" dirty="0" err="1" smtClean="0"/>
              <a:t>use</a:t>
            </a:r>
            <a:r>
              <a:rPr lang="sv-SE" dirty="0" smtClean="0"/>
              <a:t> </a:t>
            </a:r>
            <a:r>
              <a:rPr lang="sv-SE" dirty="0" err="1" smtClean="0"/>
              <a:t>cases</a:t>
            </a:r>
            <a:r>
              <a:rPr lang="sv-SE" dirty="0" smtClean="0"/>
              <a:t>, and </a:t>
            </a:r>
            <a:r>
              <a:rPr lang="sv-SE" dirty="0" err="1" smtClean="0"/>
              <a:t>its</a:t>
            </a:r>
            <a:r>
              <a:rPr lang="sv-SE" dirty="0" smtClean="0"/>
              <a:t> </a:t>
            </a:r>
            <a:r>
              <a:rPr lang="sv-SE" dirty="0" err="1" smtClean="0"/>
              <a:t>customer</a:t>
            </a:r>
            <a:r>
              <a:rPr lang="sv-SE" dirty="0" smtClean="0"/>
              <a:t> </a:t>
            </a:r>
            <a:r>
              <a:rPr lang="sv-SE" dirty="0" err="1" smtClean="0"/>
              <a:t>experience</a:t>
            </a:r>
            <a:r>
              <a:rPr lang="sv-SE" dirty="0" smtClean="0"/>
              <a:t> score </a:t>
            </a:r>
            <a:r>
              <a:rPr lang="sv-SE" dirty="0" err="1" smtClean="0"/>
              <a:t>high</a:t>
            </a:r>
            <a:endParaRPr lang="sv-SE" dirty="0" smtClean="0"/>
          </a:p>
          <a:p>
            <a:r>
              <a:rPr lang="sv-SE" dirty="0" smtClean="0"/>
              <a:t>Drawbacks </a:t>
            </a:r>
            <a:r>
              <a:rPr lang="sv-SE" dirty="0" err="1" smtClean="0"/>
              <a:t>are</a:t>
            </a:r>
            <a:r>
              <a:rPr lang="sv-SE" dirty="0" smtClean="0"/>
              <a:t> </a:t>
            </a:r>
            <a:r>
              <a:rPr lang="sv-SE" dirty="0" err="1" smtClean="0"/>
              <a:t>high</a:t>
            </a:r>
            <a:r>
              <a:rPr lang="sv-SE" dirty="0" smtClean="0"/>
              <a:t> </a:t>
            </a:r>
            <a:r>
              <a:rPr lang="sv-SE" dirty="0" err="1" smtClean="0"/>
              <a:t>cost</a:t>
            </a:r>
            <a:r>
              <a:rPr lang="sv-SE" dirty="0" smtClean="0"/>
              <a:t> for the </a:t>
            </a:r>
            <a:r>
              <a:rPr lang="sv-SE" dirty="0" err="1" smtClean="0"/>
              <a:t>product</a:t>
            </a:r>
            <a:r>
              <a:rPr lang="sv-SE" dirty="0" smtClean="0"/>
              <a:t>, </a:t>
            </a:r>
            <a:r>
              <a:rPr lang="sv-SE" dirty="0" err="1" smtClean="0"/>
              <a:t>which</a:t>
            </a:r>
            <a:r>
              <a:rPr lang="sv-SE" dirty="0" smtClean="0"/>
              <a:t> is a </a:t>
            </a:r>
            <a:r>
              <a:rPr lang="sv-SE" dirty="0" err="1" smtClean="0"/>
              <a:t>barrier</a:t>
            </a:r>
            <a:r>
              <a:rPr lang="sv-SE" dirty="0" smtClean="0"/>
              <a:t> to </a:t>
            </a:r>
            <a:r>
              <a:rPr lang="sv-SE" dirty="0" err="1" smtClean="0"/>
              <a:t>wider</a:t>
            </a:r>
            <a:r>
              <a:rPr lang="sv-SE" dirty="0" smtClean="0"/>
              <a:t> </a:t>
            </a:r>
            <a:r>
              <a:rPr lang="sv-SE" dirty="0" err="1" smtClean="0"/>
              <a:t>deployment</a:t>
            </a:r>
            <a:r>
              <a:rPr lang="sv-SE" dirty="0" smtClean="0"/>
              <a:t> </a:t>
            </a:r>
            <a:endParaRPr lang="sv-SE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820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188"/>
    </mc:Choice>
    <mc:Fallback xmlns="">
      <p:transition spd="slow" advTm="551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SAP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3057630"/>
          </a:xfrm>
        </p:spPr>
        <p:txBody>
          <a:bodyPr>
            <a:normAutofit fontScale="55000" lnSpcReduction="20000"/>
          </a:bodyPr>
          <a:lstStyle/>
          <a:p>
            <a:r>
              <a:rPr lang="sv-SE" dirty="0" err="1" smtClean="0"/>
              <a:t>SAP’s</a:t>
            </a:r>
            <a:r>
              <a:rPr lang="sv-SE" dirty="0" smtClean="0"/>
              <a:t> </a:t>
            </a:r>
            <a:r>
              <a:rPr lang="sv-SE" dirty="0" err="1" smtClean="0"/>
              <a:t>lead</a:t>
            </a:r>
            <a:r>
              <a:rPr lang="sv-SE" dirty="0" smtClean="0"/>
              <a:t> </a:t>
            </a:r>
            <a:r>
              <a:rPr lang="sv-SE" dirty="0" err="1" smtClean="0"/>
              <a:t>product</a:t>
            </a:r>
            <a:r>
              <a:rPr lang="sv-SE" dirty="0" smtClean="0"/>
              <a:t> for modern </a:t>
            </a:r>
            <a:r>
              <a:rPr lang="sv-SE" dirty="0" err="1" smtClean="0"/>
              <a:t>analytics</a:t>
            </a:r>
            <a:r>
              <a:rPr lang="sv-SE" dirty="0" smtClean="0"/>
              <a:t> and BI is SAP </a:t>
            </a:r>
            <a:r>
              <a:rPr lang="sv-SE" dirty="0" err="1" smtClean="0"/>
              <a:t>Analytics</a:t>
            </a:r>
            <a:r>
              <a:rPr lang="sv-SE" dirty="0" smtClean="0"/>
              <a:t> Cloud</a:t>
            </a:r>
          </a:p>
          <a:p>
            <a:r>
              <a:rPr lang="sv-SE" dirty="0" smtClean="0"/>
              <a:t>A </a:t>
            </a:r>
            <a:r>
              <a:rPr lang="sv-SE" dirty="0" err="1" smtClean="0"/>
              <a:t>majority</a:t>
            </a:r>
            <a:r>
              <a:rPr lang="sv-SE" dirty="0" smtClean="0"/>
              <a:t> </a:t>
            </a:r>
            <a:r>
              <a:rPr lang="sv-SE" dirty="0" err="1" smtClean="0"/>
              <a:t>of</a:t>
            </a:r>
            <a:r>
              <a:rPr lang="sv-SE" dirty="0" smtClean="0"/>
              <a:t> </a:t>
            </a:r>
            <a:r>
              <a:rPr lang="sv-SE" dirty="0" err="1" smtClean="0"/>
              <a:t>users</a:t>
            </a:r>
            <a:r>
              <a:rPr lang="sv-SE" dirty="0" smtClean="0"/>
              <a:t> </a:t>
            </a:r>
            <a:r>
              <a:rPr lang="sv-SE" dirty="0" err="1" smtClean="0"/>
              <a:t>of</a:t>
            </a:r>
            <a:r>
              <a:rPr lang="sv-SE" dirty="0" smtClean="0"/>
              <a:t> SAP </a:t>
            </a:r>
            <a:r>
              <a:rPr lang="sv-SE" dirty="0" err="1" smtClean="0"/>
              <a:t>Analytics</a:t>
            </a:r>
            <a:r>
              <a:rPr lang="sv-SE" dirty="0" smtClean="0"/>
              <a:t> Cloud </a:t>
            </a:r>
            <a:r>
              <a:rPr lang="sv-SE" dirty="0" err="1" smtClean="0"/>
              <a:t>already</a:t>
            </a:r>
            <a:r>
              <a:rPr lang="sv-SE" dirty="0" smtClean="0"/>
              <a:t> </a:t>
            </a:r>
            <a:r>
              <a:rPr lang="sv-SE" dirty="0" err="1" smtClean="0"/>
              <a:t>use</a:t>
            </a:r>
            <a:r>
              <a:rPr lang="sv-SE" dirty="0" smtClean="0"/>
              <a:t> </a:t>
            </a:r>
            <a:r>
              <a:rPr lang="sv-SE" dirty="0" err="1" smtClean="0"/>
              <a:t>other</a:t>
            </a:r>
            <a:r>
              <a:rPr lang="sv-SE" dirty="0" smtClean="0"/>
              <a:t> SAP </a:t>
            </a:r>
            <a:r>
              <a:rPr lang="sv-SE" dirty="0" err="1" smtClean="0"/>
              <a:t>applications</a:t>
            </a:r>
            <a:endParaRPr lang="sv-SE" dirty="0" smtClean="0"/>
          </a:p>
          <a:p>
            <a:r>
              <a:rPr lang="sv-SE" dirty="0"/>
              <a:t>SAP </a:t>
            </a:r>
            <a:r>
              <a:rPr lang="sv-SE" dirty="0" err="1"/>
              <a:t>Analytics</a:t>
            </a:r>
            <a:r>
              <a:rPr lang="sv-SE" dirty="0"/>
              <a:t> </a:t>
            </a:r>
            <a:r>
              <a:rPr lang="sv-SE" dirty="0" smtClean="0"/>
              <a:t>Cloud is </a:t>
            </a:r>
            <a:r>
              <a:rPr lang="sv-SE" dirty="0" err="1" smtClean="0"/>
              <a:t>one</a:t>
            </a:r>
            <a:r>
              <a:rPr lang="sv-SE" dirty="0" smtClean="0"/>
              <a:t> </a:t>
            </a:r>
            <a:r>
              <a:rPr lang="sv-SE" dirty="0" err="1" smtClean="0"/>
              <a:t>of</a:t>
            </a:r>
            <a:r>
              <a:rPr lang="sv-SE" dirty="0" smtClean="0"/>
              <a:t> the </a:t>
            </a:r>
            <a:r>
              <a:rPr lang="sv-SE" dirty="0" err="1" smtClean="0"/>
              <a:t>highest</a:t>
            </a:r>
            <a:r>
              <a:rPr lang="sv-SE" dirty="0" smtClean="0"/>
              <a:t> </a:t>
            </a:r>
            <a:r>
              <a:rPr lang="sv-SE" dirty="0" err="1" smtClean="0"/>
              <a:t>rated</a:t>
            </a:r>
            <a:r>
              <a:rPr lang="sv-SE" dirty="0" smtClean="0"/>
              <a:t> </a:t>
            </a:r>
            <a:r>
              <a:rPr lang="sv-SE" dirty="0" err="1" smtClean="0"/>
              <a:t>platforms</a:t>
            </a:r>
            <a:r>
              <a:rPr lang="sv-SE" dirty="0" smtClean="0"/>
              <a:t> for </a:t>
            </a:r>
            <a:r>
              <a:rPr lang="sv-SE" dirty="0" err="1" smtClean="0"/>
              <a:t>augumented</a:t>
            </a:r>
            <a:r>
              <a:rPr lang="sv-SE" dirty="0" smtClean="0"/>
              <a:t> data </a:t>
            </a:r>
            <a:r>
              <a:rPr lang="sv-SE" dirty="0" err="1" smtClean="0"/>
              <a:t>discovery</a:t>
            </a:r>
            <a:r>
              <a:rPr lang="sv-SE" dirty="0" smtClean="0"/>
              <a:t> </a:t>
            </a:r>
            <a:r>
              <a:rPr lang="sv-SE" dirty="0" err="1" smtClean="0"/>
              <a:t>capability</a:t>
            </a:r>
            <a:endParaRPr lang="sv-SE" dirty="0" smtClean="0"/>
          </a:p>
          <a:p>
            <a:r>
              <a:rPr lang="sv-SE" dirty="0" smtClean="0"/>
              <a:t>Drawbacks </a:t>
            </a:r>
            <a:r>
              <a:rPr lang="sv-SE" dirty="0" err="1" smtClean="0"/>
              <a:t>are</a:t>
            </a:r>
            <a:r>
              <a:rPr lang="sv-SE" dirty="0" smtClean="0"/>
              <a:t> lack </a:t>
            </a:r>
            <a:r>
              <a:rPr lang="sv-SE" dirty="0" err="1" smtClean="0"/>
              <a:t>of</a:t>
            </a:r>
            <a:r>
              <a:rPr lang="sv-SE" dirty="0" smtClean="0"/>
              <a:t> </a:t>
            </a:r>
            <a:r>
              <a:rPr lang="sv-SE" dirty="0" err="1" smtClean="0"/>
              <a:t>quality</a:t>
            </a:r>
            <a:r>
              <a:rPr lang="sv-SE" dirty="0" smtClean="0"/>
              <a:t> and </a:t>
            </a:r>
            <a:r>
              <a:rPr lang="sv-SE" dirty="0" err="1" smtClean="0"/>
              <a:t>poor</a:t>
            </a:r>
            <a:r>
              <a:rPr lang="sv-SE" dirty="0" smtClean="0"/>
              <a:t> </a:t>
            </a:r>
            <a:r>
              <a:rPr lang="sv-SE" dirty="0" err="1" smtClean="0"/>
              <a:t>performance</a:t>
            </a:r>
            <a:r>
              <a:rPr lang="sv-SE" dirty="0" smtClean="0"/>
              <a:t> for the </a:t>
            </a:r>
            <a:r>
              <a:rPr lang="sv-SE" dirty="0" err="1" smtClean="0"/>
              <a:t>product</a:t>
            </a:r>
            <a:endParaRPr lang="sv-SE" dirty="0"/>
          </a:p>
          <a:p>
            <a:pPr marL="0" indent="0">
              <a:buNone/>
            </a:pPr>
            <a:endParaRPr lang="sv-SE" dirty="0" smtClean="0"/>
          </a:p>
          <a:p>
            <a:endParaRPr lang="sv-SE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472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579"/>
    </mc:Choice>
    <mc:Fallback xmlns="">
      <p:transition spd="slow" advTm="455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SAS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1999" y="1275533"/>
            <a:ext cx="7389833" cy="3596718"/>
          </a:xfrm>
        </p:spPr>
        <p:txBody>
          <a:bodyPr>
            <a:normAutofit fontScale="55000" lnSpcReduction="20000"/>
          </a:bodyPr>
          <a:lstStyle/>
          <a:p>
            <a:r>
              <a:rPr lang="sv-SE" dirty="0"/>
              <a:t>SAS is a global </a:t>
            </a:r>
            <a:r>
              <a:rPr lang="sv-SE" dirty="0" err="1"/>
              <a:t>vendors</a:t>
            </a:r>
            <a:r>
              <a:rPr lang="sv-SE" dirty="0"/>
              <a:t> </a:t>
            </a:r>
            <a:r>
              <a:rPr lang="sv-SE" dirty="0" err="1"/>
              <a:t>due</a:t>
            </a:r>
            <a:r>
              <a:rPr lang="sv-SE" dirty="0"/>
              <a:t> to </a:t>
            </a:r>
            <a:r>
              <a:rPr lang="sv-SE" dirty="0" err="1"/>
              <a:t>its</a:t>
            </a:r>
            <a:r>
              <a:rPr lang="sv-SE" dirty="0"/>
              <a:t> different </a:t>
            </a:r>
            <a:r>
              <a:rPr lang="sv-SE" dirty="0" err="1"/>
              <a:t>analytical</a:t>
            </a:r>
            <a:r>
              <a:rPr lang="sv-SE" dirty="0"/>
              <a:t> </a:t>
            </a:r>
            <a:r>
              <a:rPr lang="sv-SE" dirty="0" err="1"/>
              <a:t>applications</a:t>
            </a:r>
            <a:r>
              <a:rPr lang="sv-SE" dirty="0"/>
              <a:t> </a:t>
            </a:r>
            <a:r>
              <a:rPr lang="sv-SE" dirty="0" err="1"/>
              <a:t>used</a:t>
            </a:r>
            <a:r>
              <a:rPr lang="sv-SE" dirty="0"/>
              <a:t> all over the </a:t>
            </a:r>
            <a:r>
              <a:rPr lang="sv-SE" dirty="0" err="1"/>
              <a:t>world</a:t>
            </a:r>
            <a:endParaRPr lang="sv-SE" dirty="0"/>
          </a:p>
          <a:p>
            <a:r>
              <a:rPr lang="sv-SE" dirty="0" err="1" smtClean="0"/>
              <a:t>SAS’s</a:t>
            </a:r>
            <a:r>
              <a:rPr lang="sv-SE" dirty="0" smtClean="0"/>
              <a:t> </a:t>
            </a:r>
            <a:r>
              <a:rPr lang="sv-SE" dirty="0" err="1"/>
              <a:t>product</a:t>
            </a:r>
            <a:r>
              <a:rPr lang="sv-SE" dirty="0"/>
              <a:t> for modern </a:t>
            </a:r>
            <a:r>
              <a:rPr lang="sv-SE" dirty="0" err="1"/>
              <a:t>analytics</a:t>
            </a:r>
            <a:r>
              <a:rPr lang="sv-SE" dirty="0"/>
              <a:t> and BI </a:t>
            </a:r>
            <a:r>
              <a:rPr lang="sv-SE" dirty="0" smtClean="0"/>
              <a:t>is Visual </a:t>
            </a:r>
            <a:r>
              <a:rPr lang="sv-SE" dirty="0" err="1"/>
              <a:t>A</a:t>
            </a:r>
            <a:r>
              <a:rPr lang="sv-SE" dirty="0" err="1" smtClean="0"/>
              <a:t>nalytics</a:t>
            </a:r>
            <a:r>
              <a:rPr lang="sv-SE" dirty="0" smtClean="0"/>
              <a:t> (on SAS </a:t>
            </a:r>
            <a:r>
              <a:rPr lang="sv-SE" dirty="0" err="1" smtClean="0"/>
              <a:t>Viya</a:t>
            </a:r>
            <a:r>
              <a:rPr lang="sv-SE" dirty="0" smtClean="0"/>
              <a:t>).</a:t>
            </a:r>
          </a:p>
          <a:p>
            <a:r>
              <a:rPr lang="sv-SE" dirty="0"/>
              <a:t>Visual </a:t>
            </a:r>
            <a:r>
              <a:rPr lang="sv-SE" dirty="0" err="1"/>
              <a:t>A</a:t>
            </a:r>
            <a:r>
              <a:rPr lang="sv-SE" dirty="0" err="1" smtClean="0"/>
              <a:t>nalytics</a:t>
            </a:r>
            <a:r>
              <a:rPr lang="sv-SE" dirty="0" smtClean="0"/>
              <a:t> </a:t>
            </a:r>
            <a:r>
              <a:rPr lang="sv-SE" dirty="0" err="1" smtClean="0"/>
              <a:t>combines</a:t>
            </a:r>
            <a:r>
              <a:rPr lang="sv-SE" dirty="0" smtClean="0"/>
              <a:t> </a:t>
            </a:r>
            <a:r>
              <a:rPr lang="sv-SE" dirty="0" err="1" smtClean="0"/>
              <a:t>reporting</a:t>
            </a:r>
            <a:r>
              <a:rPr lang="sv-SE" dirty="0" smtClean="0"/>
              <a:t>, data preparation, </a:t>
            </a:r>
            <a:r>
              <a:rPr lang="sv-SE" dirty="0" err="1" smtClean="0"/>
              <a:t>visual</a:t>
            </a:r>
            <a:r>
              <a:rPr lang="sv-SE" dirty="0" smtClean="0"/>
              <a:t> </a:t>
            </a:r>
            <a:r>
              <a:rPr lang="sv-SE" dirty="0" err="1" smtClean="0"/>
              <a:t>exploration</a:t>
            </a:r>
            <a:r>
              <a:rPr lang="sv-SE" dirty="0" smtClean="0"/>
              <a:t> and </a:t>
            </a:r>
            <a:r>
              <a:rPr lang="sv-SE" dirty="0" err="1" smtClean="0"/>
              <a:t>dashboards</a:t>
            </a:r>
            <a:r>
              <a:rPr lang="sv-SE" dirty="0" smtClean="0"/>
              <a:t> in a </a:t>
            </a:r>
            <a:r>
              <a:rPr lang="sv-SE" dirty="0" err="1" smtClean="0"/>
              <a:t>single</a:t>
            </a:r>
            <a:r>
              <a:rPr lang="sv-SE" dirty="0" smtClean="0"/>
              <a:t> </a:t>
            </a:r>
            <a:r>
              <a:rPr lang="sv-SE" dirty="0" err="1" smtClean="0"/>
              <a:t>product</a:t>
            </a:r>
            <a:r>
              <a:rPr lang="sv-SE" dirty="0" smtClean="0"/>
              <a:t>.</a:t>
            </a:r>
          </a:p>
          <a:p>
            <a:r>
              <a:rPr lang="sv-SE" dirty="0" smtClean="0"/>
              <a:t>Visual </a:t>
            </a:r>
            <a:r>
              <a:rPr lang="sv-SE" dirty="0" err="1" smtClean="0"/>
              <a:t>Analytics</a:t>
            </a:r>
            <a:r>
              <a:rPr lang="sv-SE" dirty="0" smtClean="0"/>
              <a:t> is </a:t>
            </a:r>
            <a:r>
              <a:rPr lang="sv-SE" dirty="0" err="1" smtClean="0"/>
              <a:t>also</a:t>
            </a:r>
            <a:r>
              <a:rPr lang="sv-SE" dirty="0" smtClean="0"/>
              <a:t> a </a:t>
            </a:r>
            <a:r>
              <a:rPr lang="sv-SE" dirty="0" err="1" smtClean="0"/>
              <a:t>component</a:t>
            </a:r>
            <a:r>
              <a:rPr lang="sv-SE" dirty="0" smtClean="0"/>
              <a:t> in the </a:t>
            </a:r>
            <a:r>
              <a:rPr lang="sv-SE" dirty="0" err="1" smtClean="0"/>
              <a:t>companies</a:t>
            </a:r>
            <a:r>
              <a:rPr lang="sv-SE" dirty="0" smtClean="0"/>
              <a:t> data science </a:t>
            </a:r>
            <a:r>
              <a:rPr lang="sv-SE" dirty="0" err="1" smtClean="0"/>
              <a:t>product</a:t>
            </a:r>
            <a:r>
              <a:rPr lang="sv-SE" dirty="0" smtClean="0"/>
              <a:t>, SAS Visual Data Mining and </a:t>
            </a:r>
            <a:r>
              <a:rPr lang="sv-SE" dirty="0" err="1" smtClean="0"/>
              <a:t>Machine</a:t>
            </a:r>
            <a:r>
              <a:rPr lang="sv-SE" dirty="0" smtClean="0"/>
              <a:t> Learning</a:t>
            </a:r>
          </a:p>
          <a:p>
            <a:r>
              <a:rPr lang="sv-SE" dirty="0" smtClean="0"/>
              <a:t>Drawbacks </a:t>
            </a:r>
            <a:r>
              <a:rPr lang="sv-SE" dirty="0" err="1" smtClean="0"/>
              <a:t>are</a:t>
            </a:r>
            <a:r>
              <a:rPr lang="sv-SE" dirty="0" smtClean="0"/>
              <a:t> </a:t>
            </a:r>
            <a:r>
              <a:rPr lang="sv-SE" dirty="0" err="1" smtClean="0"/>
              <a:t>that</a:t>
            </a:r>
            <a:r>
              <a:rPr lang="sv-SE" dirty="0" smtClean="0"/>
              <a:t> </a:t>
            </a:r>
            <a:r>
              <a:rPr lang="sv-SE" dirty="0"/>
              <a:t>Visual </a:t>
            </a:r>
            <a:r>
              <a:rPr lang="sv-SE" dirty="0" err="1"/>
              <a:t>Analytics</a:t>
            </a:r>
            <a:r>
              <a:rPr lang="sv-SE" dirty="0"/>
              <a:t> </a:t>
            </a:r>
            <a:r>
              <a:rPr lang="sv-SE" dirty="0" smtClean="0"/>
              <a:t>is not </a:t>
            </a:r>
            <a:r>
              <a:rPr lang="sv-SE" dirty="0" err="1" smtClean="0"/>
              <a:t>assessed</a:t>
            </a:r>
            <a:r>
              <a:rPr lang="sv-SE" dirty="0" smtClean="0"/>
              <a:t> as a </a:t>
            </a:r>
            <a:r>
              <a:rPr lang="sv-SE" dirty="0" err="1" smtClean="0"/>
              <a:t>easy</a:t>
            </a:r>
            <a:r>
              <a:rPr lang="sv-SE" dirty="0" smtClean="0"/>
              <a:t>-to-</a:t>
            </a:r>
            <a:r>
              <a:rPr lang="sv-SE" dirty="0" err="1" smtClean="0"/>
              <a:t>use</a:t>
            </a:r>
            <a:r>
              <a:rPr lang="sv-SE" dirty="0" smtClean="0"/>
              <a:t> </a:t>
            </a:r>
            <a:r>
              <a:rPr lang="sv-SE" dirty="0" err="1" smtClean="0"/>
              <a:t>product</a:t>
            </a:r>
            <a:r>
              <a:rPr lang="sv-SE" dirty="0" smtClean="0"/>
              <a:t>, and </a:t>
            </a:r>
            <a:r>
              <a:rPr lang="sv-SE" dirty="0" err="1" smtClean="0"/>
              <a:t>that</a:t>
            </a:r>
            <a:r>
              <a:rPr lang="sv-SE" dirty="0" smtClean="0"/>
              <a:t> </a:t>
            </a:r>
            <a:r>
              <a:rPr lang="sv-SE" dirty="0" err="1" smtClean="0"/>
              <a:t>sales</a:t>
            </a:r>
            <a:r>
              <a:rPr lang="sv-SE" dirty="0" smtClean="0"/>
              <a:t> </a:t>
            </a:r>
            <a:r>
              <a:rPr lang="sv-SE" dirty="0" err="1" smtClean="0"/>
              <a:t>experience</a:t>
            </a:r>
            <a:r>
              <a:rPr lang="sv-SE" dirty="0" smtClean="0"/>
              <a:t> is </a:t>
            </a:r>
            <a:r>
              <a:rPr lang="sv-SE" dirty="0" err="1" smtClean="0"/>
              <a:t>low</a:t>
            </a:r>
            <a:endParaRPr lang="sv-SE" dirty="0" smtClean="0"/>
          </a:p>
          <a:p>
            <a:endParaRPr lang="sv-SE" dirty="0" smtClean="0"/>
          </a:p>
          <a:p>
            <a:endParaRPr lang="sv-SE" dirty="0" smtClean="0"/>
          </a:p>
          <a:p>
            <a:endParaRPr lang="sv-SE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628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10"/>
    </mc:Choice>
    <mc:Fallback xmlns="">
      <p:transition spd="slow" advTm="489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IBM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1999" y="1275534"/>
            <a:ext cx="7499016" cy="2388890"/>
          </a:xfrm>
        </p:spPr>
        <p:txBody>
          <a:bodyPr>
            <a:normAutofit fontScale="62500" lnSpcReduction="20000"/>
          </a:bodyPr>
          <a:lstStyle/>
          <a:p>
            <a:r>
              <a:rPr lang="sv-SE" sz="2100" dirty="0" err="1" smtClean="0"/>
              <a:t>IBM’s</a:t>
            </a:r>
            <a:r>
              <a:rPr lang="sv-SE" sz="2100" dirty="0" smtClean="0"/>
              <a:t> modern </a:t>
            </a:r>
            <a:r>
              <a:rPr lang="sv-SE" sz="2100" dirty="0" err="1" smtClean="0"/>
              <a:t>analytics</a:t>
            </a:r>
            <a:r>
              <a:rPr lang="sv-SE" sz="2100" dirty="0" smtClean="0"/>
              <a:t> and BI </a:t>
            </a:r>
            <a:r>
              <a:rPr lang="sv-SE" sz="2100" dirty="0" err="1" smtClean="0"/>
              <a:t>platform</a:t>
            </a:r>
            <a:r>
              <a:rPr lang="sv-SE" sz="2100" dirty="0" smtClean="0"/>
              <a:t> is </a:t>
            </a:r>
            <a:r>
              <a:rPr lang="sv-SE" sz="2100" dirty="0" err="1" smtClean="0"/>
              <a:t>Cognos</a:t>
            </a:r>
            <a:r>
              <a:rPr lang="sv-SE" sz="2100" dirty="0" smtClean="0"/>
              <a:t> </a:t>
            </a:r>
            <a:r>
              <a:rPr lang="sv-SE" sz="2100" dirty="0" err="1" smtClean="0"/>
              <a:t>Analytics</a:t>
            </a:r>
            <a:endParaRPr lang="sv-SE" sz="2100" dirty="0" smtClean="0"/>
          </a:p>
          <a:p>
            <a:r>
              <a:rPr lang="sv-SE" sz="2100" dirty="0" err="1" smtClean="0"/>
              <a:t>Cognos</a:t>
            </a:r>
            <a:r>
              <a:rPr lang="sv-SE" sz="2100" dirty="0" smtClean="0"/>
              <a:t> </a:t>
            </a:r>
            <a:r>
              <a:rPr lang="sv-SE" sz="2100" dirty="0" err="1" smtClean="0"/>
              <a:t>Analytics</a:t>
            </a:r>
            <a:r>
              <a:rPr lang="sv-SE" sz="2100" dirty="0" smtClean="0"/>
              <a:t> is </a:t>
            </a:r>
            <a:r>
              <a:rPr lang="sv-SE" sz="2100" dirty="0" err="1" smtClean="0"/>
              <a:t>newly</a:t>
            </a:r>
            <a:r>
              <a:rPr lang="sv-SE" sz="2100" dirty="0" smtClean="0"/>
              <a:t> </a:t>
            </a:r>
            <a:r>
              <a:rPr lang="sv-SE" sz="2100" dirty="0" err="1" smtClean="0"/>
              <a:t>enhanched</a:t>
            </a:r>
            <a:r>
              <a:rPr lang="sv-SE" sz="2100" dirty="0" smtClean="0"/>
              <a:t> </a:t>
            </a:r>
            <a:r>
              <a:rPr lang="sv-SE" sz="2100" dirty="0" err="1" smtClean="0"/>
              <a:t>with</a:t>
            </a:r>
            <a:r>
              <a:rPr lang="sv-SE" sz="2100" dirty="0" smtClean="0"/>
              <a:t> </a:t>
            </a:r>
            <a:r>
              <a:rPr lang="sv-SE" sz="2100" dirty="0" err="1" smtClean="0"/>
              <a:t>augumented</a:t>
            </a:r>
            <a:r>
              <a:rPr lang="sv-SE" sz="2100" dirty="0" smtClean="0"/>
              <a:t> </a:t>
            </a:r>
            <a:r>
              <a:rPr lang="sv-SE" sz="2100" dirty="0" err="1" smtClean="0"/>
              <a:t>analytics</a:t>
            </a:r>
            <a:r>
              <a:rPr lang="sv-SE" sz="2100" dirty="0" smtClean="0"/>
              <a:t> </a:t>
            </a:r>
            <a:r>
              <a:rPr lang="sv-SE" sz="2100" dirty="0" err="1" smtClean="0"/>
              <a:t>capabilities</a:t>
            </a:r>
            <a:r>
              <a:rPr lang="sv-SE" sz="2100" dirty="0" smtClean="0"/>
              <a:t> </a:t>
            </a:r>
            <a:r>
              <a:rPr lang="sv-SE" sz="2100" dirty="0" err="1" smtClean="0"/>
              <a:t>that</a:t>
            </a:r>
            <a:r>
              <a:rPr lang="sv-SE" sz="2100" dirty="0" smtClean="0"/>
              <a:t> </a:t>
            </a:r>
            <a:r>
              <a:rPr lang="sv-SE" sz="2100" dirty="0" err="1" smtClean="0"/>
              <a:t>previously</a:t>
            </a:r>
            <a:r>
              <a:rPr lang="sv-SE" sz="2100" dirty="0" smtClean="0"/>
              <a:t> </a:t>
            </a:r>
            <a:r>
              <a:rPr lang="sv-SE" sz="2100" dirty="0" err="1" smtClean="0"/>
              <a:t>only</a:t>
            </a:r>
            <a:r>
              <a:rPr lang="sv-SE" sz="2100" dirty="0" smtClean="0"/>
              <a:t> </a:t>
            </a:r>
            <a:r>
              <a:rPr lang="sv-SE" sz="2100" dirty="0" err="1" smtClean="0"/>
              <a:t>existed</a:t>
            </a:r>
            <a:r>
              <a:rPr lang="sv-SE" sz="2100" dirty="0" smtClean="0"/>
              <a:t> in IBM Watson </a:t>
            </a:r>
            <a:r>
              <a:rPr lang="sv-SE" sz="2100" dirty="0" err="1" smtClean="0"/>
              <a:t>Analytics</a:t>
            </a:r>
            <a:r>
              <a:rPr lang="sv-SE" sz="2100" dirty="0" smtClean="0"/>
              <a:t> (</a:t>
            </a:r>
            <a:r>
              <a:rPr lang="sv-SE" sz="2100" dirty="0" err="1" smtClean="0"/>
              <a:t>which</a:t>
            </a:r>
            <a:r>
              <a:rPr lang="sv-SE" sz="2100" dirty="0" smtClean="0"/>
              <a:t> </a:t>
            </a:r>
            <a:r>
              <a:rPr lang="sv-SE" sz="2100" dirty="0" err="1" smtClean="0"/>
              <a:t>was</a:t>
            </a:r>
            <a:r>
              <a:rPr lang="sv-SE" sz="2100" dirty="0" smtClean="0"/>
              <a:t> </a:t>
            </a:r>
            <a:r>
              <a:rPr lang="sv-SE" sz="2100" dirty="0" err="1" smtClean="0"/>
              <a:t>removed</a:t>
            </a:r>
            <a:r>
              <a:rPr lang="sv-SE" sz="2100" dirty="0" smtClean="0"/>
              <a:t> from </a:t>
            </a:r>
            <a:r>
              <a:rPr lang="sv-SE" sz="2100" dirty="0" err="1" smtClean="0"/>
              <a:t>IBM’s</a:t>
            </a:r>
            <a:r>
              <a:rPr lang="sv-SE" sz="2100" dirty="0" smtClean="0"/>
              <a:t> </a:t>
            </a:r>
            <a:r>
              <a:rPr lang="sv-SE" sz="2100" dirty="0" err="1" smtClean="0"/>
              <a:t>price</a:t>
            </a:r>
            <a:r>
              <a:rPr lang="sv-SE" sz="2100" dirty="0" smtClean="0"/>
              <a:t> list in 2018)</a:t>
            </a:r>
          </a:p>
          <a:p>
            <a:r>
              <a:rPr lang="sv-SE" sz="2100" dirty="0" smtClean="0"/>
              <a:t>Drawbacks </a:t>
            </a:r>
            <a:r>
              <a:rPr lang="sv-SE" sz="2100" dirty="0" err="1" smtClean="0"/>
              <a:t>are</a:t>
            </a:r>
            <a:r>
              <a:rPr lang="sv-SE" sz="2100" dirty="0" smtClean="0"/>
              <a:t> </a:t>
            </a:r>
            <a:r>
              <a:rPr lang="sv-SE" sz="2100" dirty="0" err="1" smtClean="0"/>
              <a:t>that</a:t>
            </a:r>
            <a:r>
              <a:rPr lang="sv-SE" sz="2100" dirty="0" smtClean="0"/>
              <a:t> </a:t>
            </a:r>
            <a:r>
              <a:rPr lang="sv-SE" sz="2100" dirty="0" err="1"/>
              <a:t>Cognos</a:t>
            </a:r>
            <a:r>
              <a:rPr lang="sv-SE" sz="2100" dirty="0"/>
              <a:t> </a:t>
            </a:r>
            <a:r>
              <a:rPr lang="sv-SE" sz="2100" dirty="0" err="1"/>
              <a:t>Analytics</a:t>
            </a:r>
            <a:r>
              <a:rPr lang="sv-SE" sz="2100" dirty="0"/>
              <a:t> </a:t>
            </a:r>
            <a:r>
              <a:rPr lang="sv-SE" sz="2100" dirty="0" smtClean="0"/>
              <a:t>is an </a:t>
            </a:r>
            <a:r>
              <a:rPr lang="sv-SE" sz="2100" dirty="0" err="1" smtClean="0"/>
              <a:t>immature</a:t>
            </a:r>
            <a:r>
              <a:rPr lang="sv-SE" sz="2100" dirty="0" smtClean="0"/>
              <a:t> </a:t>
            </a:r>
            <a:r>
              <a:rPr lang="sv-SE" sz="2100" dirty="0" err="1" smtClean="0"/>
              <a:t>product</a:t>
            </a:r>
            <a:r>
              <a:rPr lang="sv-SE" sz="2100" dirty="0" smtClean="0"/>
              <a:t> </a:t>
            </a:r>
            <a:r>
              <a:rPr lang="sv-SE" sz="2100" dirty="0" err="1" smtClean="0"/>
              <a:t>with</a:t>
            </a:r>
            <a:r>
              <a:rPr lang="sv-SE" sz="2100" dirty="0" smtClean="0"/>
              <a:t> </a:t>
            </a:r>
            <a:r>
              <a:rPr lang="sv-SE" sz="2100" dirty="0" err="1" smtClean="0"/>
              <a:t>basic</a:t>
            </a:r>
            <a:r>
              <a:rPr lang="sv-SE" sz="2100" dirty="0" smtClean="0"/>
              <a:t> gaps </a:t>
            </a:r>
            <a:r>
              <a:rPr lang="sv-SE" sz="2100" dirty="0" err="1" smtClean="0"/>
              <a:t>across</a:t>
            </a:r>
            <a:r>
              <a:rPr lang="sv-SE" sz="2100" dirty="0" smtClean="0"/>
              <a:t> in the </a:t>
            </a:r>
            <a:r>
              <a:rPr lang="sv-SE" sz="2100" dirty="0" err="1" smtClean="0"/>
              <a:t>analytic</a:t>
            </a:r>
            <a:r>
              <a:rPr lang="sv-SE" sz="2100" dirty="0" smtClean="0"/>
              <a:t> workflow</a:t>
            </a:r>
          </a:p>
          <a:p>
            <a:endParaRPr lang="sv-SE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847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830"/>
    </mc:Choice>
    <mc:Fallback xmlns="">
      <p:transition spd="slow" advTm="748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2400" dirty="0" err="1" smtClean="0"/>
              <a:t>Traditional</a:t>
            </a:r>
            <a:r>
              <a:rPr lang="sv-SE" sz="2400" dirty="0" smtClean="0"/>
              <a:t> vs modern BI </a:t>
            </a:r>
            <a:r>
              <a:rPr lang="sv-SE" sz="2400" dirty="0" err="1" smtClean="0"/>
              <a:t>platforms</a:t>
            </a:r>
            <a:r>
              <a:rPr lang="sv-SE" sz="2400" dirty="0" smtClean="0"/>
              <a:t> </a:t>
            </a:r>
            <a:endParaRPr lang="sv-SE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1999" y="1275533"/>
            <a:ext cx="7260179" cy="3562597"/>
          </a:xfrm>
        </p:spPr>
        <p:txBody>
          <a:bodyPr>
            <a:normAutofit fontScale="92500"/>
          </a:bodyPr>
          <a:lstStyle/>
          <a:p>
            <a:r>
              <a:rPr lang="sv-SE" sz="1600" dirty="0" err="1" smtClean="0"/>
              <a:t>Gartner’s</a:t>
            </a:r>
            <a:r>
              <a:rPr lang="sv-SE" sz="1600" dirty="0" smtClean="0"/>
              <a:t> </a:t>
            </a:r>
            <a:r>
              <a:rPr lang="sv-SE" sz="1600" dirty="0" err="1" smtClean="0"/>
              <a:t>report</a:t>
            </a:r>
            <a:r>
              <a:rPr lang="sv-SE" sz="1600" dirty="0" smtClean="0"/>
              <a:t> makes a </a:t>
            </a:r>
            <a:r>
              <a:rPr lang="sv-SE" sz="1600" dirty="0" err="1" smtClean="0"/>
              <a:t>difference</a:t>
            </a:r>
            <a:r>
              <a:rPr lang="sv-SE" sz="1600" dirty="0" smtClean="0"/>
              <a:t> </a:t>
            </a:r>
            <a:r>
              <a:rPr lang="sv-SE" sz="1600" dirty="0" err="1" smtClean="0"/>
              <a:t>between</a:t>
            </a:r>
            <a:r>
              <a:rPr lang="sv-SE" sz="1600" dirty="0" smtClean="0"/>
              <a:t> </a:t>
            </a:r>
            <a:r>
              <a:rPr lang="sv-SE" sz="1600" b="1" dirty="0" err="1" smtClean="0"/>
              <a:t>traditional</a:t>
            </a:r>
            <a:r>
              <a:rPr lang="sv-SE" sz="1600" b="1" dirty="0" smtClean="0"/>
              <a:t> BI </a:t>
            </a:r>
            <a:r>
              <a:rPr lang="sv-SE" sz="1600" b="1" dirty="0" err="1" smtClean="0"/>
              <a:t>platforms</a:t>
            </a:r>
            <a:r>
              <a:rPr lang="sv-SE" sz="1600" b="1" dirty="0" smtClean="0"/>
              <a:t> </a:t>
            </a:r>
            <a:r>
              <a:rPr lang="sv-SE" sz="1600" dirty="0" smtClean="0"/>
              <a:t>and </a:t>
            </a:r>
            <a:r>
              <a:rPr lang="sv-SE" sz="1600" b="1" dirty="0" smtClean="0"/>
              <a:t>modern BI </a:t>
            </a:r>
            <a:r>
              <a:rPr lang="sv-SE" sz="1600" b="1" dirty="0" err="1" smtClean="0"/>
              <a:t>platforms</a:t>
            </a:r>
            <a:r>
              <a:rPr lang="sv-SE" sz="1600" b="1" dirty="0" smtClean="0"/>
              <a:t>, </a:t>
            </a:r>
            <a:r>
              <a:rPr lang="sv-SE" sz="1600" dirty="0" err="1" smtClean="0"/>
              <a:t>called</a:t>
            </a:r>
            <a:r>
              <a:rPr lang="sv-SE" sz="1600" dirty="0" smtClean="0"/>
              <a:t> ”</a:t>
            </a:r>
            <a:r>
              <a:rPr lang="sv-SE" sz="1600" b="1" dirty="0" smtClean="0"/>
              <a:t>modern</a:t>
            </a:r>
            <a:r>
              <a:rPr lang="sv-SE" sz="1600" dirty="0" smtClean="0"/>
              <a:t> </a:t>
            </a:r>
            <a:r>
              <a:rPr lang="sv-SE" sz="1600" b="1" dirty="0" err="1" smtClean="0"/>
              <a:t>analytics</a:t>
            </a:r>
            <a:r>
              <a:rPr lang="sv-SE" sz="1600" b="1" dirty="0" smtClean="0"/>
              <a:t> and BI </a:t>
            </a:r>
            <a:r>
              <a:rPr lang="sv-SE" sz="1600" b="1" dirty="0" err="1" smtClean="0"/>
              <a:t>platforms</a:t>
            </a:r>
            <a:r>
              <a:rPr lang="sv-SE" sz="1600" dirty="0" smtClean="0"/>
              <a:t>” in the </a:t>
            </a:r>
            <a:r>
              <a:rPr lang="sv-SE" sz="1600" dirty="0" err="1" smtClean="0"/>
              <a:t>Gartner’s</a:t>
            </a:r>
            <a:r>
              <a:rPr lang="sv-SE" sz="1600" dirty="0" smtClean="0"/>
              <a:t> </a:t>
            </a:r>
            <a:r>
              <a:rPr lang="sv-SE" sz="1600" dirty="0" err="1" smtClean="0"/>
              <a:t>report</a:t>
            </a:r>
            <a:endParaRPr lang="sv-SE" sz="1600" dirty="0" smtClean="0"/>
          </a:p>
          <a:p>
            <a:r>
              <a:rPr lang="sv-SE" sz="1600" b="1" dirty="0" smtClean="0"/>
              <a:t>The </a:t>
            </a:r>
            <a:r>
              <a:rPr lang="sv-SE" sz="1600" b="1" dirty="0" err="1" smtClean="0"/>
              <a:t>traditional</a:t>
            </a:r>
            <a:r>
              <a:rPr lang="sv-SE" sz="1600" b="1" dirty="0" smtClean="0"/>
              <a:t> BI </a:t>
            </a:r>
            <a:r>
              <a:rPr lang="sv-SE" sz="1600" b="1" dirty="0" err="1" smtClean="0"/>
              <a:t>platforms</a:t>
            </a:r>
            <a:r>
              <a:rPr lang="sv-SE" sz="1600" b="1" dirty="0" smtClean="0"/>
              <a:t> </a:t>
            </a:r>
            <a:r>
              <a:rPr lang="sv-SE" sz="1600" dirty="0" smtClean="0"/>
              <a:t>- </a:t>
            </a:r>
            <a:r>
              <a:rPr lang="sv-SE" sz="1600" dirty="0" err="1" smtClean="0"/>
              <a:t>require</a:t>
            </a:r>
            <a:r>
              <a:rPr lang="sv-SE" sz="1600" dirty="0" smtClean="0"/>
              <a:t> a </a:t>
            </a:r>
            <a:r>
              <a:rPr lang="sv-SE" sz="1600" dirty="0" err="1" smtClean="0"/>
              <a:t>significant</a:t>
            </a:r>
            <a:r>
              <a:rPr lang="sv-SE" sz="1600" dirty="0" smtClean="0"/>
              <a:t> support from IT </a:t>
            </a:r>
            <a:r>
              <a:rPr lang="sv-SE" sz="1600" dirty="0" err="1" smtClean="0"/>
              <a:t>staff</a:t>
            </a:r>
            <a:r>
              <a:rPr lang="sv-SE" sz="1600" dirty="0" smtClean="0"/>
              <a:t>, for </a:t>
            </a:r>
            <a:r>
              <a:rPr lang="sv-SE" sz="1600" dirty="0" err="1" smtClean="0"/>
              <a:t>example</a:t>
            </a:r>
            <a:r>
              <a:rPr lang="sv-SE" sz="1600" dirty="0" smtClean="0"/>
              <a:t>, to </a:t>
            </a:r>
            <a:r>
              <a:rPr lang="sv-SE" sz="1600" dirty="0" err="1" smtClean="0"/>
              <a:t>predefine</a:t>
            </a:r>
            <a:r>
              <a:rPr lang="sv-SE" sz="1600" dirty="0" smtClean="0"/>
              <a:t> data </a:t>
            </a:r>
            <a:r>
              <a:rPr lang="sv-SE" sz="1600" dirty="0" err="1" smtClean="0"/>
              <a:t>models</a:t>
            </a:r>
            <a:r>
              <a:rPr lang="sv-SE" sz="1600" dirty="0" smtClean="0"/>
              <a:t>, </a:t>
            </a:r>
            <a:r>
              <a:rPr lang="sv-SE" sz="1600" dirty="0" smtClean="0"/>
              <a:t>store </a:t>
            </a:r>
            <a:r>
              <a:rPr lang="sv-SE" sz="1600" dirty="0" smtClean="0"/>
              <a:t>och </a:t>
            </a:r>
            <a:r>
              <a:rPr lang="sv-SE" sz="1600" dirty="0" err="1" smtClean="0"/>
              <a:t>prepare</a:t>
            </a:r>
            <a:r>
              <a:rPr lang="sv-SE" sz="1600" dirty="0" smtClean="0"/>
              <a:t> data for </a:t>
            </a:r>
            <a:r>
              <a:rPr lang="sv-SE" sz="1600" dirty="0" err="1" smtClean="0"/>
              <a:t>analysis</a:t>
            </a:r>
            <a:r>
              <a:rPr lang="sv-SE" sz="1600" dirty="0" smtClean="0"/>
              <a:t>, </a:t>
            </a:r>
            <a:r>
              <a:rPr lang="sv-SE" sz="1600" dirty="0" err="1" smtClean="0"/>
              <a:t>etc</a:t>
            </a:r>
            <a:endParaRPr lang="sv-SE" sz="1600" dirty="0" smtClean="0"/>
          </a:p>
          <a:p>
            <a:r>
              <a:rPr lang="sv-SE" sz="1600" b="1" dirty="0" smtClean="0"/>
              <a:t>Modern </a:t>
            </a:r>
            <a:r>
              <a:rPr lang="sv-SE" sz="1600" b="1" dirty="0" err="1" smtClean="0"/>
              <a:t>analytic</a:t>
            </a:r>
            <a:r>
              <a:rPr lang="sv-SE" sz="1600" b="1" dirty="0" smtClean="0"/>
              <a:t> and BI </a:t>
            </a:r>
            <a:r>
              <a:rPr lang="sv-SE" sz="1600" b="1" dirty="0" err="1" smtClean="0"/>
              <a:t>platforms</a:t>
            </a:r>
            <a:r>
              <a:rPr lang="sv-SE" sz="1600" b="1" dirty="0" smtClean="0"/>
              <a:t> </a:t>
            </a:r>
            <a:r>
              <a:rPr lang="sv-SE" sz="1600" dirty="0" smtClean="0"/>
              <a:t>– </a:t>
            </a:r>
            <a:r>
              <a:rPr lang="sv-SE" sz="1600" dirty="0" err="1" smtClean="0"/>
              <a:t>are</a:t>
            </a:r>
            <a:r>
              <a:rPr lang="sv-SE" sz="1600" dirty="0" smtClean="0"/>
              <a:t> </a:t>
            </a:r>
            <a:r>
              <a:rPr lang="sv-SE" sz="1600" dirty="0" err="1" smtClean="0"/>
              <a:t>instead</a:t>
            </a:r>
            <a:r>
              <a:rPr lang="sv-SE" sz="1600" dirty="0" smtClean="0"/>
              <a:t> </a:t>
            </a:r>
            <a:r>
              <a:rPr lang="sv-SE" sz="1600" dirty="0" err="1" smtClean="0"/>
              <a:t>emphasing</a:t>
            </a:r>
            <a:r>
              <a:rPr lang="sv-SE" sz="1600" dirty="0" smtClean="0"/>
              <a:t> </a:t>
            </a:r>
            <a:r>
              <a:rPr lang="sv-SE" sz="1600" b="1" dirty="0" err="1" smtClean="0"/>
              <a:t>self</a:t>
            </a:r>
            <a:r>
              <a:rPr lang="sv-SE" sz="1600" b="1" dirty="0" smtClean="0"/>
              <a:t>-service</a:t>
            </a:r>
            <a:r>
              <a:rPr lang="sv-SE" sz="1600" dirty="0" smtClean="0"/>
              <a:t> for business </a:t>
            </a:r>
            <a:r>
              <a:rPr lang="sv-SE" sz="1600" dirty="0" err="1" smtClean="0"/>
              <a:t>users</a:t>
            </a:r>
            <a:r>
              <a:rPr lang="sv-SE" sz="1600" dirty="0" smtClean="0"/>
              <a:t> </a:t>
            </a:r>
            <a:r>
              <a:rPr lang="sv-SE" sz="1600" dirty="0" err="1" smtClean="0"/>
              <a:t>interested</a:t>
            </a:r>
            <a:r>
              <a:rPr lang="sv-SE" sz="1600" dirty="0" smtClean="0"/>
              <a:t> in data </a:t>
            </a:r>
            <a:r>
              <a:rPr lang="sv-SE" sz="1600" dirty="0" err="1" smtClean="0"/>
              <a:t>analysis</a:t>
            </a:r>
            <a:r>
              <a:rPr lang="sv-SE" sz="1600" dirty="0" smtClean="0"/>
              <a:t> </a:t>
            </a:r>
            <a:r>
              <a:rPr lang="en-US" sz="1600" dirty="0"/>
              <a:t>(called </a:t>
            </a:r>
            <a:r>
              <a:rPr lang="en-US" sz="1600" b="1" dirty="0"/>
              <a:t>citizen data scientist</a:t>
            </a:r>
            <a:r>
              <a:rPr lang="en-US" sz="1600" dirty="0"/>
              <a:t> by Gartner</a:t>
            </a:r>
            <a:r>
              <a:rPr lang="en-US" sz="1600" dirty="0" smtClean="0"/>
              <a:t>)</a:t>
            </a:r>
            <a:r>
              <a:rPr lang="sv-SE" sz="1600" dirty="0" smtClean="0"/>
              <a:t>, and support </a:t>
            </a:r>
            <a:r>
              <a:rPr lang="sv-SE" sz="1600" b="1" dirty="0" smtClean="0"/>
              <a:t>agility</a:t>
            </a:r>
            <a:r>
              <a:rPr lang="sv-SE" sz="1600" dirty="0" smtClean="0"/>
              <a:t> in </a:t>
            </a:r>
            <a:r>
              <a:rPr lang="sv-SE" sz="1600" dirty="0"/>
              <a:t>the </a:t>
            </a:r>
            <a:r>
              <a:rPr lang="en-US" sz="1600" dirty="0"/>
              <a:t>analytic work</a:t>
            </a:r>
            <a:endParaRPr lang="sv-SE" sz="1600" dirty="0"/>
          </a:p>
          <a:p>
            <a:endParaRPr lang="sv-SE" sz="1600" dirty="0" smtClean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564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398"/>
    </mc:Choice>
    <mc:Fallback xmlns="">
      <p:transition spd="slow" advTm="1593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2400" dirty="0" smtClean="0"/>
              <a:t>Modern </a:t>
            </a:r>
            <a:r>
              <a:rPr lang="sv-SE" sz="2400" dirty="0" err="1" smtClean="0"/>
              <a:t>analytics</a:t>
            </a:r>
            <a:r>
              <a:rPr lang="sv-SE" sz="2400" dirty="0" smtClean="0"/>
              <a:t> and BI </a:t>
            </a:r>
            <a:r>
              <a:rPr lang="sv-SE" sz="2400" dirty="0" err="1" smtClean="0"/>
              <a:t>platforms</a:t>
            </a:r>
            <a:r>
              <a:rPr lang="sv-SE" sz="2400" dirty="0" smtClean="0"/>
              <a:t> </a:t>
            </a:r>
            <a:endParaRPr lang="sv-SE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 sz="1600" dirty="0"/>
              <a:t>Gartner </a:t>
            </a:r>
            <a:r>
              <a:rPr lang="sv-SE" sz="1600" dirty="0" err="1"/>
              <a:t>claims</a:t>
            </a:r>
            <a:r>
              <a:rPr lang="sv-SE" sz="1600" dirty="0"/>
              <a:t> </a:t>
            </a:r>
            <a:r>
              <a:rPr lang="sv-SE" sz="1600" dirty="0" err="1"/>
              <a:t>that</a:t>
            </a:r>
            <a:r>
              <a:rPr lang="sv-SE" sz="1600" dirty="0"/>
              <a:t> </a:t>
            </a:r>
            <a:r>
              <a:rPr lang="sv-SE" sz="1600" b="1" dirty="0"/>
              <a:t>modern </a:t>
            </a:r>
            <a:r>
              <a:rPr lang="sv-SE" sz="1600" b="1" dirty="0" err="1"/>
              <a:t>analytics</a:t>
            </a:r>
            <a:r>
              <a:rPr lang="sv-SE" sz="1600" b="1" dirty="0"/>
              <a:t> and BI </a:t>
            </a:r>
            <a:r>
              <a:rPr lang="sv-SE" sz="1600" b="1" dirty="0" err="1"/>
              <a:t>platforms</a:t>
            </a:r>
            <a:r>
              <a:rPr lang="sv-SE" sz="1600" b="1" dirty="0"/>
              <a:t> </a:t>
            </a:r>
            <a:r>
              <a:rPr lang="sv-SE" sz="1600" b="1" dirty="0" err="1"/>
              <a:t>are</a:t>
            </a:r>
            <a:r>
              <a:rPr lang="sv-SE" sz="1600" b="1" dirty="0"/>
              <a:t> </a:t>
            </a:r>
            <a:r>
              <a:rPr lang="sv-SE" sz="1600" b="1" dirty="0" err="1"/>
              <a:t>already</a:t>
            </a:r>
            <a:r>
              <a:rPr lang="sv-SE" sz="1600" b="1" dirty="0"/>
              <a:t> </a:t>
            </a:r>
            <a:r>
              <a:rPr lang="sv-SE" sz="1600" b="1" dirty="0" err="1" smtClean="0"/>
              <a:t>today</a:t>
            </a:r>
            <a:r>
              <a:rPr lang="sv-SE" sz="1600" b="1" dirty="0" smtClean="0"/>
              <a:t> mainstream </a:t>
            </a:r>
            <a:r>
              <a:rPr lang="sv-SE" sz="1600" b="1" dirty="0" err="1"/>
              <a:t>purchases</a:t>
            </a:r>
            <a:endParaRPr lang="sv-SE" sz="1600" b="1" dirty="0"/>
          </a:p>
          <a:p>
            <a:r>
              <a:rPr lang="sv-SE" sz="1600" b="1" dirty="0" smtClean="0"/>
              <a:t>Modern </a:t>
            </a:r>
            <a:r>
              <a:rPr lang="sv-SE" sz="1600" b="1" dirty="0" err="1" smtClean="0"/>
              <a:t>analytics</a:t>
            </a:r>
            <a:r>
              <a:rPr lang="sv-SE" sz="1600" b="1" dirty="0" smtClean="0"/>
              <a:t> and BI </a:t>
            </a:r>
            <a:r>
              <a:rPr lang="sv-SE" sz="1600" b="1" dirty="0" err="1" smtClean="0"/>
              <a:t>platforms</a:t>
            </a:r>
            <a:r>
              <a:rPr lang="sv-SE" sz="1600" b="1" dirty="0" smtClean="0"/>
              <a:t> </a:t>
            </a:r>
            <a:r>
              <a:rPr lang="sv-SE" sz="1600" dirty="0" smtClean="0"/>
              <a:t>– </a:t>
            </a:r>
            <a:r>
              <a:rPr lang="sv-SE" sz="1600" dirty="0" err="1" smtClean="0"/>
              <a:t>are</a:t>
            </a:r>
            <a:r>
              <a:rPr lang="sv-SE" sz="1600" dirty="0" smtClean="0"/>
              <a:t> ”</a:t>
            </a:r>
            <a:r>
              <a:rPr lang="sv-SE" sz="1600" dirty="0" err="1"/>
              <a:t>charaterized</a:t>
            </a:r>
            <a:r>
              <a:rPr lang="sv-SE" sz="1600" dirty="0"/>
              <a:t> </a:t>
            </a:r>
            <a:r>
              <a:rPr lang="en-US" sz="1600" dirty="0"/>
              <a:t>by </a:t>
            </a:r>
            <a:r>
              <a:rPr lang="en-US" sz="1600" b="1" dirty="0"/>
              <a:t>easy-to-use tools </a:t>
            </a:r>
            <a:r>
              <a:rPr lang="en-US" sz="1600" dirty="0"/>
              <a:t>that support the </a:t>
            </a:r>
            <a:r>
              <a:rPr lang="en-US" sz="1600" b="1" dirty="0"/>
              <a:t>full analytic workflow </a:t>
            </a:r>
            <a:r>
              <a:rPr lang="en-US" sz="1600" dirty="0"/>
              <a:t>— from </a:t>
            </a:r>
            <a:r>
              <a:rPr lang="en-US" sz="1600" b="1" dirty="0"/>
              <a:t>data preparation </a:t>
            </a:r>
            <a:r>
              <a:rPr lang="en-US" sz="1600" dirty="0"/>
              <a:t>and ingestion to </a:t>
            </a:r>
            <a:r>
              <a:rPr lang="en-US" sz="1600" b="1" dirty="0"/>
              <a:t>visual exploration and </a:t>
            </a:r>
            <a:r>
              <a:rPr lang="sv-SE" sz="1600" b="1" dirty="0" err="1"/>
              <a:t>insight</a:t>
            </a:r>
            <a:r>
              <a:rPr lang="sv-SE" sz="1600" b="1" dirty="0"/>
              <a:t> </a:t>
            </a:r>
            <a:r>
              <a:rPr lang="sv-SE" sz="1600" b="1" dirty="0" smtClean="0"/>
              <a:t>generation</a:t>
            </a:r>
            <a:r>
              <a:rPr lang="sv-SE" sz="1600" dirty="0" smtClean="0"/>
              <a:t>”</a:t>
            </a:r>
            <a:endParaRPr lang="sv-SE" sz="1600" dirty="0"/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036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345"/>
    </mc:Choice>
    <mc:Fallback xmlns="">
      <p:transition spd="slow" advTm="843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2400" dirty="0" smtClean="0"/>
              <a:t>Modern </a:t>
            </a:r>
            <a:r>
              <a:rPr lang="sv-SE" sz="2400" dirty="0" err="1" smtClean="0"/>
              <a:t>analytics</a:t>
            </a:r>
            <a:r>
              <a:rPr lang="sv-SE" sz="2400" dirty="0" smtClean="0"/>
              <a:t> and BI </a:t>
            </a:r>
            <a:r>
              <a:rPr lang="sv-SE" sz="2400" dirty="0" err="1" smtClean="0"/>
              <a:t>platforms</a:t>
            </a:r>
            <a:r>
              <a:rPr lang="sv-SE" sz="2400" dirty="0" smtClean="0"/>
              <a:t> </a:t>
            </a:r>
            <a:endParaRPr lang="sv-SE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 sz="1600" b="1" dirty="0" smtClean="0"/>
              <a:t>To </a:t>
            </a:r>
            <a:r>
              <a:rPr lang="sv-SE" sz="1600" b="1" dirty="0" err="1" smtClean="0"/>
              <a:t>summarize</a:t>
            </a:r>
            <a:r>
              <a:rPr lang="sv-SE" sz="1600" dirty="0" smtClean="0"/>
              <a:t>: </a:t>
            </a:r>
            <a:r>
              <a:rPr lang="sv-SE" sz="1600" dirty="0"/>
              <a:t>M</a:t>
            </a:r>
            <a:r>
              <a:rPr lang="sv-SE" sz="1600" dirty="0" smtClean="0"/>
              <a:t>odern </a:t>
            </a:r>
            <a:r>
              <a:rPr lang="sv-SE" sz="1600" dirty="0" err="1" smtClean="0"/>
              <a:t>analytics</a:t>
            </a:r>
            <a:r>
              <a:rPr lang="sv-SE" sz="1600" dirty="0" smtClean="0"/>
              <a:t> and BI </a:t>
            </a:r>
            <a:r>
              <a:rPr lang="sv-SE" sz="1600" dirty="0" err="1" smtClean="0"/>
              <a:t>platforms</a:t>
            </a:r>
            <a:r>
              <a:rPr lang="sv-SE" sz="1600" dirty="0" smtClean="0"/>
              <a:t> </a:t>
            </a:r>
            <a:r>
              <a:rPr lang="sv-SE" sz="1600" dirty="0" err="1" smtClean="0"/>
              <a:t>aims</a:t>
            </a:r>
            <a:r>
              <a:rPr lang="sv-SE" sz="1600" dirty="0" smtClean="0"/>
              <a:t> to:</a:t>
            </a:r>
          </a:p>
          <a:p>
            <a:pPr lvl="1"/>
            <a:r>
              <a:rPr lang="sv-SE" sz="1600" dirty="0"/>
              <a:t>s</a:t>
            </a:r>
            <a:r>
              <a:rPr lang="sv-SE" sz="1600" dirty="0" smtClean="0"/>
              <a:t>upport </a:t>
            </a:r>
            <a:r>
              <a:rPr lang="sv-SE" sz="1600" dirty="0" err="1" smtClean="0"/>
              <a:t>user’s</a:t>
            </a:r>
            <a:r>
              <a:rPr lang="sv-SE" sz="1600" dirty="0" smtClean="0"/>
              <a:t> </a:t>
            </a:r>
            <a:r>
              <a:rPr lang="sv-SE" sz="1600" dirty="0" err="1" smtClean="0"/>
              <a:t>self</a:t>
            </a:r>
            <a:r>
              <a:rPr lang="sv-SE" sz="1600" dirty="0" smtClean="0"/>
              <a:t>-service</a:t>
            </a:r>
          </a:p>
          <a:p>
            <a:pPr lvl="1"/>
            <a:r>
              <a:rPr lang="sv-SE" sz="1600" dirty="0" smtClean="0"/>
              <a:t>support agility in the </a:t>
            </a:r>
            <a:r>
              <a:rPr lang="en-US" sz="1600" dirty="0"/>
              <a:t>analytic </a:t>
            </a:r>
            <a:r>
              <a:rPr lang="en-US" sz="1600" dirty="0" smtClean="0"/>
              <a:t>work</a:t>
            </a:r>
            <a:endParaRPr lang="sv-SE" sz="1600" dirty="0"/>
          </a:p>
          <a:p>
            <a:pPr lvl="1"/>
            <a:r>
              <a:rPr lang="en-US" sz="1600" dirty="0"/>
              <a:t>p</a:t>
            </a:r>
            <a:r>
              <a:rPr lang="en-US" sz="1600" dirty="0" smtClean="0"/>
              <a:t>rovide easy-to-use tools in a single platform</a:t>
            </a:r>
          </a:p>
          <a:p>
            <a:pPr lvl="1"/>
            <a:r>
              <a:rPr lang="en-US" sz="1600" dirty="0"/>
              <a:t>p</a:t>
            </a:r>
            <a:r>
              <a:rPr lang="en-US" sz="1600" dirty="0" smtClean="0"/>
              <a:t>rovide visual </a:t>
            </a:r>
            <a:r>
              <a:rPr lang="en-US" sz="1600" dirty="0"/>
              <a:t>exploration and </a:t>
            </a:r>
            <a:r>
              <a:rPr lang="sv-SE" sz="1600" dirty="0" err="1"/>
              <a:t>insight</a:t>
            </a:r>
            <a:r>
              <a:rPr lang="sv-SE" sz="1600" dirty="0"/>
              <a:t> generation</a:t>
            </a:r>
            <a:endParaRPr lang="en-US" sz="1600" dirty="0" smtClean="0"/>
          </a:p>
          <a:p>
            <a:pPr lvl="1"/>
            <a:r>
              <a:rPr lang="en-US" sz="1600" dirty="0" smtClean="0"/>
              <a:t>support </a:t>
            </a:r>
            <a:r>
              <a:rPr lang="en-US" sz="1600" dirty="0"/>
              <a:t>the full analytic </a:t>
            </a:r>
            <a:r>
              <a:rPr lang="en-US" sz="1600" dirty="0" smtClean="0"/>
              <a:t>workflow, </a:t>
            </a:r>
          </a:p>
          <a:p>
            <a:pPr marL="457200" lvl="1" indent="0">
              <a:buNone/>
            </a:pPr>
            <a:r>
              <a:rPr lang="en-US" sz="1600" dirty="0" smtClean="0"/>
              <a:t>and</a:t>
            </a:r>
          </a:p>
          <a:p>
            <a:pPr lvl="1"/>
            <a:r>
              <a:rPr lang="en-US" sz="1600" dirty="0" smtClean="0"/>
              <a:t>provide “</a:t>
            </a:r>
            <a:r>
              <a:rPr lang="en-US" sz="1600" dirty="0" err="1" smtClean="0"/>
              <a:t>augumented</a:t>
            </a:r>
            <a:r>
              <a:rPr lang="en-US" sz="1600" dirty="0" smtClean="0"/>
              <a:t> analytics”</a:t>
            </a:r>
          </a:p>
          <a:p>
            <a:pPr lvl="1"/>
            <a:endParaRPr lang="sv-SE" sz="1600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34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645"/>
    </mc:Choice>
    <mc:Fallback xmlns="">
      <p:transition spd="slow" advTm="1226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779224" y="184245"/>
            <a:ext cx="1214651" cy="90757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1999" y="339683"/>
            <a:ext cx="7937330" cy="596700"/>
          </a:xfrm>
        </p:spPr>
        <p:txBody>
          <a:bodyPr>
            <a:normAutofit/>
          </a:bodyPr>
          <a:lstStyle/>
          <a:p>
            <a:r>
              <a:rPr lang="sv-SE" sz="2400" dirty="0" err="1"/>
              <a:t>Important</a:t>
            </a:r>
            <a:r>
              <a:rPr lang="sv-SE" sz="2400" dirty="0"/>
              <a:t> trend: </a:t>
            </a:r>
            <a:r>
              <a:rPr lang="sv-SE" sz="2400" dirty="0" err="1"/>
              <a:t>Augumented</a:t>
            </a:r>
            <a:r>
              <a:rPr lang="sv-SE" sz="2400" dirty="0"/>
              <a:t> </a:t>
            </a:r>
            <a:r>
              <a:rPr lang="sv-SE" sz="2400" dirty="0" err="1" smtClean="0"/>
              <a:t>analytics</a:t>
            </a:r>
            <a:r>
              <a:rPr lang="sv-SE" sz="2400" dirty="0" smtClean="0"/>
              <a:t> (AA)</a:t>
            </a:r>
            <a:endParaRPr lang="sv-SE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1999" y="956854"/>
            <a:ext cx="8201876" cy="4038227"/>
          </a:xfrm>
        </p:spPr>
        <p:txBody>
          <a:bodyPr>
            <a:normAutofit fontScale="85000" lnSpcReduction="10000"/>
          </a:bodyPr>
          <a:lstStyle/>
          <a:p>
            <a:r>
              <a:rPr lang="en-US" sz="1800" b="1" dirty="0"/>
              <a:t>Augmented </a:t>
            </a:r>
            <a:r>
              <a:rPr lang="en-US" sz="1800" b="1" dirty="0" smtClean="0"/>
              <a:t>analytics (AA)</a:t>
            </a:r>
            <a:r>
              <a:rPr lang="en-US" sz="1800" dirty="0" smtClean="0"/>
              <a:t> can be seen as a </a:t>
            </a:r>
            <a:r>
              <a:rPr lang="en-US" sz="1800" b="1" dirty="0" smtClean="0"/>
              <a:t>umbrella term for several analytics and </a:t>
            </a:r>
            <a:r>
              <a:rPr lang="en-US" sz="1900" b="1" dirty="0" smtClean="0"/>
              <a:t>BI </a:t>
            </a:r>
            <a:r>
              <a:rPr lang="en-US" sz="1900" b="1" dirty="0" smtClean="0"/>
              <a:t>capabilities </a:t>
            </a:r>
            <a:r>
              <a:rPr lang="en-US" sz="1800" b="1" dirty="0" smtClean="0"/>
              <a:t>that</a:t>
            </a:r>
            <a:r>
              <a:rPr lang="en-US" sz="1800" dirty="0" smtClean="0"/>
              <a:t> </a:t>
            </a:r>
            <a:r>
              <a:rPr lang="en-US" sz="1800" b="1" dirty="0" smtClean="0"/>
              <a:t>support – and partly automate - the different parts of the </a:t>
            </a:r>
            <a:r>
              <a:rPr lang="en-US" sz="1800" b="1" dirty="0"/>
              <a:t>analytic </a:t>
            </a:r>
            <a:r>
              <a:rPr lang="en-US" sz="1800" b="1" dirty="0" smtClean="0"/>
              <a:t>workflow, </a:t>
            </a:r>
            <a:r>
              <a:rPr lang="en-US" sz="1800" dirty="0" smtClean="0"/>
              <a:t>that is, the workflow from data preparation, via data analysis, to the presentation </a:t>
            </a:r>
            <a:r>
              <a:rPr lang="en-US" sz="1800" dirty="0"/>
              <a:t>of </a:t>
            </a:r>
            <a:r>
              <a:rPr lang="en-US" sz="1800" dirty="0" smtClean="0"/>
              <a:t>the result of the analysis</a:t>
            </a:r>
          </a:p>
          <a:p>
            <a:r>
              <a:rPr lang="en-US" sz="1800" dirty="0" smtClean="0"/>
              <a:t>AA </a:t>
            </a:r>
            <a:r>
              <a:rPr lang="en-US" sz="1900" dirty="0" smtClean="0"/>
              <a:t>make use of</a:t>
            </a:r>
            <a:r>
              <a:rPr lang="en-US" sz="1800" dirty="0" smtClean="0"/>
              <a:t>, </a:t>
            </a:r>
            <a:r>
              <a:rPr lang="en-US" sz="1800" dirty="0"/>
              <a:t>for example, machine learning (ML) and natural language processing (NLP) </a:t>
            </a:r>
            <a:r>
              <a:rPr lang="en-US" sz="1800" dirty="0" smtClean="0"/>
              <a:t>techniques </a:t>
            </a:r>
          </a:p>
          <a:p>
            <a:r>
              <a:rPr lang="en-US" sz="1800" dirty="0" smtClean="0"/>
              <a:t>AA will </a:t>
            </a:r>
            <a:r>
              <a:rPr lang="en-US" sz="1800" b="1" dirty="0" smtClean="0"/>
              <a:t>support business users and citizen data scientist in their BI work</a:t>
            </a:r>
            <a:r>
              <a:rPr lang="en-US" sz="1800" dirty="0" smtClean="0"/>
              <a:t>, and make them less dependent on IT staff and IT experts</a:t>
            </a:r>
            <a:endParaRPr lang="en-US" sz="1800" dirty="0"/>
          </a:p>
          <a:p>
            <a:r>
              <a:rPr lang="en-US" sz="1800" dirty="0"/>
              <a:t>Gartner predicts that </a:t>
            </a:r>
            <a:r>
              <a:rPr lang="en-US" sz="1800" b="1" dirty="0" smtClean="0"/>
              <a:t>AA will </a:t>
            </a:r>
            <a:r>
              <a:rPr lang="en-US" sz="1800" b="1" dirty="0"/>
              <a:t>be the main driver of purchases </a:t>
            </a:r>
            <a:r>
              <a:rPr lang="en-US" sz="1800" b="1" dirty="0" smtClean="0"/>
              <a:t>of </a:t>
            </a:r>
            <a:r>
              <a:rPr lang="en-US" sz="1800" b="1" dirty="0"/>
              <a:t>BI and data science platforms</a:t>
            </a:r>
          </a:p>
        </p:txBody>
      </p:sp>
      <p:pic>
        <p:nvPicPr>
          <p:cNvPr id="18" name="Audio 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75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056"/>
    </mc:Choice>
    <mc:Fallback xmlns="">
      <p:transition spd="slow" advTm="1360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1999" y="627534"/>
            <a:ext cx="7429579" cy="596700"/>
          </a:xfrm>
        </p:spPr>
        <p:txBody>
          <a:bodyPr/>
          <a:lstStyle/>
          <a:p>
            <a:r>
              <a:rPr lang="sv-SE" sz="2400" dirty="0" smtClean="0"/>
              <a:t>AA makes </a:t>
            </a:r>
            <a:r>
              <a:rPr lang="sv-SE" sz="2400" dirty="0" err="1"/>
              <a:t>use</a:t>
            </a:r>
            <a:r>
              <a:rPr lang="sv-SE" sz="2400" dirty="0"/>
              <a:t> </a:t>
            </a:r>
            <a:r>
              <a:rPr lang="sv-SE" sz="2400" dirty="0" err="1"/>
              <a:t>of</a:t>
            </a:r>
            <a:r>
              <a:rPr lang="sv-SE" sz="2400" dirty="0"/>
              <a:t> </a:t>
            </a:r>
            <a:r>
              <a:rPr lang="en-US" sz="2400" dirty="0" smtClean="0"/>
              <a:t>NLP/NLQ</a:t>
            </a:r>
            <a:endParaRPr lang="sv-SE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1999" y="1275533"/>
            <a:ext cx="7369361" cy="3637661"/>
          </a:xfrm>
        </p:spPr>
        <p:txBody>
          <a:bodyPr>
            <a:normAutofit/>
          </a:bodyPr>
          <a:lstStyle/>
          <a:p>
            <a:r>
              <a:rPr lang="en-US" sz="1600" b="1" dirty="0" smtClean="0"/>
              <a:t>Natural </a:t>
            </a:r>
            <a:r>
              <a:rPr lang="en-US" sz="1600" b="1" dirty="0"/>
              <a:t>language processing </a:t>
            </a:r>
            <a:r>
              <a:rPr lang="en-US" sz="1600" b="1" dirty="0" smtClean="0"/>
              <a:t>(NLP) makes it possible for BI users to generate queries in plain language via text or voice</a:t>
            </a:r>
            <a:r>
              <a:rPr lang="en-US" sz="1600" dirty="0" smtClean="0"/>
              <a:t> –without writing queries in SQL or a script language. Also called </a:t>
            </a:r>
            <a:r>
              <a:rPr lang="en-US" sz="1600" b="1" dirty="0" smtClean="0"/>
              <a:t>Natural language query (NLQ)</a:t>
            </a:r>
          </a:p>
          <a:p>
            <a:r>
              <a:rPr lang="en-US" sz="1600" dirty="0" smtClean="0"/>
              <a:t>An example of a question to ask in plain language: “Which are our ten most profitable customers?”</a:t>
            </a:r>
          </a:p>
          <a:p>
            <a:r>
              <a:rPr lang="en-US" sz="1600" dirty="0" smtClean="0"/>
              <a:t>Gartner claims that </a:t>
            </a:r>
            <a:r>
              <a:rPr lang="en-US" sz="1600" b="1" dirty="0" smtClean="0"/>
              <a:t>NLP/NLQ will by 2021 boost the analytics and BI software adoptions to new groups of users in organizations</a:t>
            </a:r>
            <a:r>
              <a:rPr lang="en-US" sz="1600" dirty="0" smtClean="0"/>
              <a:t>, for example, the front-office workers</a:t>
            </a:r>
          </a:p>
          <a:p>
            <a:endParaRPr lang="sv-SE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4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956"/>
    </mc:Choice>
    <mc:Fallback xmlns="">
      <p:transition spd="slow" advTm="1209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1999" y="627534"/>
            <a:ext cx="6966754" cy="596700"/>
          </a:xfrm>
        </p:spPr>
        <p:txBody>
          <a:bodyPr/>
          <a:lstStyle/>
          <a:p>
            <a:r>
              <a:rPr lang="sv-SE" sz="2400" dirty="0" smtClean="0"/>
              <a:t>AA makes </a:t>
            </a:r>
            <a:r>
              <a:rPr lang="sv-SE" sz="2400" dirty="0" err="1"/>
              <a:t>use</a:t>
            </a:r>
            <a:r>
              <a:rPr lang="sv-SE" sz="2400" dirty="0"/>
              <a:t> </a:t>
            </a:r>
            <a:r>
              <a:rPr lang="sv-SE" sz="2400" dirty="0" err="1"/>
              <a:t>of</a:t>
            </a:r>
            <a:r>
              <a:rPr lang="sv-SE" sz="2400" dirty="0"/>
              <a:t> </a:t>
            </a:r>
            <a:r>
              <a:rPr lang="sv-SE" sz="2400" dirty="0" smtClean="0"/>
              <a:t>Data Discovery, </a:t>
            </a:r>
            <a:r>
              <a:rPr lang="sv-SE" sz="2400" dirty="0" err="1" smtClean="0"/>
              <a:t>Visualisation</a:t>
            </a:r>
            <a:r>
              <a:rPr lang="sv-SE" sz="2400" dirty="0" smtClean="0"/>
              <a:t> and </a:t>
            </a:r>
            <a:r>
              <a:rPr lang="en-US" sz="2400" dirty="0" smtClean="0"/>
              <a:t>Narration</a:t>
            </a:r>
            <a:endParaRPr lang="sv-SE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1999" y="1678143"/>
            <a:ext cx="6850800" cy="3240432"/>
          </a:xfrm>
        </p:spPr>
        <p:txBody>
          <a:bodyPr>
            <a:normAutofit/>
          </a:bodyPr>
          <a:lstStyle/>
          <a:p>
            <a:r>
              <a:rPr lang="sv-SE" sz="1600" b="1" dirty="0" err="1"/>
              <a:t>Augumented</a:t>
            </a:r>
            <a:r>
              <a:rPr lang="sv-SE" sz="1600" b="1" dirty="0"/>
              <a:t> Data Discovery</a:t>
            </a:r>
            <a:r>
              <a:rPr lang="en-US" sz="1600" b="1" dirty="0"/>
              <a:t> </a:t>
            </a:r>
            <a:r>
              <a:rPr lang="en-US" sz="1600" dirty="0" smtClean="0"/>
              <a:t>–</a:t>
            </a:r>
            <a:r>
              <a:rPr lang="en-US" sz="1600" b="1" dirty="0" smtClean="0"/>
              <a:t> </a:t>
            </a:r>
            <a:r>
              <a:rPr lang="en-US" sz="1600" dirty="0" smtClean="0"/>
              <a:t>support the user to identify </a:t>
            </a:r>
            <a:r>
              <a:rPr lang="en-US" sz="1600" dirty="0"/>
              <a:t>pattern and </a:t>
            </a:r>
            <a:r>
              <a:rPr lang="en-US" sz="1600" dirty="0" smtClean="0"/>
              <a:t>exceptions in data in </a:t>
            </a:r>
            <a:r>
              <a:rPr lang="en-US" sz="1600" dirty="0"/>
              <a:t>order to achieve new insights </a:t>
            </a:r>
            <a:endParaRPr lang="en-US" sz="1600" dirty="0" smtClean="0"/>
          </a:p>
          <a:p>
            <a:r>
              <a:rPr lang="en-US" sz="1600" b="1" dirty="0" err="1" smtClean="0"/>
              <a:t>Augumented</a:t>
            </a:r>
            <a:r>
              <a:rPr lang="en-US" sz="1600" b="1" dirty="0" smtClean="0"/>
              <a:t> Visualization </a:t>
            </a:r>
            <a:r>
              <a:rPr lang="en-US" sz="1600" dirty="0" smtClean="0"/>
              <a:t>–</a:t>
            </a:r>
            <a:r>
              <a:rPr lang="en-US" sz="1600" b="1" dirty="0" smtClean="0"/>
              <a:t> </a:t>
            </a:r>
            <a:r>
              <a:rPr lang="en-US" sz="1600" dirty="0" smtClean="0"/>
              <a:t>innovative and smart visualizations support the user in analyzing data </a:t>
            </a:r>
            <a:endParaRPr lang="en-US" sz="1600" dirty="0"/>
          </a:p>
          <a:p>
            <a:r>
              <a:rPr lang="en-US" sz="1600" b="1" dirty="0" smtClean="0"/>
              <a:t>Narration </a:t>
            </a:r>
            <a:r>
              <a:rPr lang="en-US" sz="1600" dirty="0"/>
              <a:t>–</a:t>
            </a:r>
            <a:r>
              <a:rPr lang="en-US" sz="1600" b="1" dirty="0" smtClean="0"/>
              <a:t> </a:t>
            </a:r>
            <a:r>
              <a:rPr lang="en-US" sz="1600" dirty="0" smtClean="0"/>
              <a:t>means that </a:t>
            </a:r>
            <a:r>
              <a:rPr lang="en-US" sz="1600" dirty="0" smtClean="0"/>
              <a:t>techniques, </a:t>
            </a:r>
            <a:r>
              <a:rPr lang="en-US" sz="1600" dirty="0" smtClean="0"/>
              <a:t>using ML, provide the user with written analysis of data sets or graphs. This </a:t>
            </a:r>
            <a:r>
              <a:rPr lang="en-US" sz="1600" dirty="0"/>
              <a:t>helps the user to interpret </a:t>
            </a:r>
            <a:r>
              <a:rPr lang="en-US" sz="1600" dirty="0" smtClean="0"/>
              <a:t>the data</a:t>
            </a:r>
          </a:p>
          <a:p>
            <a:endParaRPr lang="sv-SE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809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141"/>
    </mc:Choice>
    <mc:Fallback xmlns="">
      <p:transition spd="slow" advTm="1201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u_dsv_ppt_template_16_9_20130920">
  <a:themeElements>
    <a:clrScheme name="SU">
      <a:dk1>
        <a:srgbClr val="002F5F"/>
      </a:dk1>
      <a:lt1>
        <a:srgbClr val="FFFFFF"/>
      </a:lt1>
      <a:dk2>
        <a:srgbClr val="002F5F"/>
      </a:dk2>
      <a:lt2>
        <a:srgbClr val="808080"/>
      </a:lt2>
      <a:accent1>
        <a:srgbClr val="A3A86B"/>
      </a:accent1>
      <a:accent2>
        <a:srgbClr val="ACDEE6"/>
      </a:accent2>
      <a:accent3>
        <a:srgbClr val="9BB2CE"/>
      </a:accent3>
      <a:accent4>
        <a:srgbClr val="D95E00"/>
      </a:accent4>
      <a:accent5>
        <a:srgbClr val="DADCC3"/>
      </a:accent5>
      <a:accent6>
        <a:srgbClr val="FF9B4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nglish SU 16:9 - Widescreen">
  <a:themeElements>
    <a:clrScheme name="SU">
      <a:dk1>
        <a:srgbClr val="002F5F"/>
      </a:dk1>
      <a:lt1>
        <a:srgbClr val="FFFFFF"/>
      </a:lt1>
      <a:dk2>
        <a:srgbClr val="002F5F"/>
      </a:dk2>
      <a:lt2>
        <a:srgbClr val="808080"/>
      </a:lt2>
      <a:accent1>
        <a:srgbClr val="A3A86B"/>
      </a:accent1>
      <a:accent2>
        <a:srgbClr val="ACDEE6"/>
      </a:accent2>
      <a:accent3>
        <a:srgbClr val="9BB2CE"/>
      </a:accent3>
      <a:accent4>
        <a:srgbClr val="D95E00"/>
      </a:accent4>
      <a:accent5>
        <a:srgbClr val="DADCC3"/>
      </a:accent5>
      <a:accent6>
        <a:srgbClr val="FF9B4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U 16:9 - Blå Widescreen">
  <a:themeElements>
    <a:clrScheme name="SU">
      <a:dk1>
        <a:srgbClr val="002F5F"/>
      </a:dk1>
      <a:lt1>
        <a:srgbClr val="FFFFFF"/>
      </a:lt1>
      <a:dk2>
        <a:srgbClr val="002F5F"/>
      </a:dk2>
      <a:lt2>
        <a:srgbClr val="808080"/>
      </a:lt2>
      <a:accent1>
        <a:srgbClr val="A3A86B"/>
      </a:accent1>
      <a:accent2>
        <a:srgbClr val="ACDEE6"/>
      </a:accent2>
      <a:accent3>
        <a:srgbClr val="9BB2CE"/>
      </a:accent3>
      <a:accent4>
        <a:srgbClr val="D95E00"/>
      </a:accent4>
      <a:accent5>
        <a:srgbClr val="DADCC3"/>
      </a:accent5>
      <a:accent6>
        <a:srgbClr val="FF9B4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English SU 16:9 - Blå Widescreen">
  <a:themeElements>
    <a:clrScheme name="SU">
      <a:dk1>
        <a:srgbClr val="002F5F"/>
      </a:dk1>
      <a:lt1>
        <a:srgbClr val="FFFFFF"/>
      </a:lt1>
      <a:dk2>
        <a:srgbClr val="002F5F"/>
      </a:dk2>
      <a:lt2>
        <a:srgbClr val="808080"/>
      </a:lt2>
      <a:accent1>
        <a:srgbClr val="A3A86B"/>
      </a:accent1>
      <a:accent2>
        <a:srgbClr val="ACDEE6"/>
      </a:accent2>
      <a:accent3>
        <a:srgbClr val="9BB2CE"/>
      </a:accent3>
      <a:accent4>
        <a:srgbClr val="D95E00"/>
      </a:accent4>
      <a:accent5>
        <a:srgbClr val="DADCC3"/>
      </a:accent5>
      <a:accent6>
        <a:srgbClr val="FF9B4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Special">
  <a:themeElements>
    <a:clrScheme name="SU">
      <a:dk1>
        <a:srgbClr val="002F5F"/>
      </a:dk1>
      <a:lt1>
        <a:srgbClr val="FFFFFF"/>
      </a:lt1>
      <a:dk2>
        <a:srgbClr val="002F5F"/>
      </a:dk2>
      <a:lt2>
        <a:srgbClr val="808080"/>
      </a:lt2>
      <a:accent1>
        <a:srgbClr val="A3A86B"/>
      </a:accent1>
      <a:accent2>
        <a:srgbClr val="ACDEE6"/>
      </a:accent2>
      <a:accent3>
        <a:srgbClr val="9BB2CE"/>
      </a:accent3>
      <a:accent4>
        <a:srgbClr val="D95E00"/>
      </a:accent4>
      <a:accent5>
        <a:srgbClr val="DADCC3"/>
      </a:accent5>
      <a:accent6>
        <a:srgbClr val="FF9B4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marL="0" marR="0" indent="0" algn="l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sz="1600" noProof="0" dirty="0" smtClean="0">
            <a:solidFill>
              <a:srgbClr val="FFFFFF"/>
            </a:solidFill>
            <a:latin typeface="Verdana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su_dsv_ppt_template_16_9_20141030</Template>
  <TotalTime>7629</TotalTime>
  <Words>2331</Words>
  <Application>Microsoft Office PowerPoint</Application>
  <PresentationFormat>On-screen Show (16:9)</PresentationFormat>
  <Paragraphs>199</Paragraphs>
  <Slides>35</Slides>
  <Notes>0</Notes>
  <HiddenSlides>0</HiddenSlides>
  <MMClips>35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35</vt:i4>
      </vt:variant>
    </vt:vector>
  </HeadingPairs>
  <TitlesOfParts>
    <vt:vector size="43" baseType="lpstr">
      <vt:lpstr>Arial</vt:lpstr>
      <vt:lpstr>Calibri</vt:lpstr>
      <vt:lpstr>Verdana</vt:lpstr>
      <vt:lpstr>su_dsv_ppt_template_16_9_20130920</vt:lpstr>
      <vt:lpstr>English SU 16:9 - Widescreen</vt:lpstr>
      <vt:lpstr>SU 16:9 - Blå Widescreen</vt:lpstr>
      <vt:lpstr>English SU 16:9 - Blå Widescreen</vt:lpstr>
      <vt:lpstr>Special</vt:lpstr>
      <vt:lpstr> Marknaden för BI</vt:lpstr>
      <vt:lpstr>Background</vt:lpstr>
      <vt:lpstr>Background</vt:lpstr>
      <vt:lpstr>Traditional vs modern BI platforms </vt:lpstr>
      <vt:lpstr>Modern analytics and BI platforms </vt:lpstr>
      <vt:lpstr>Modern analytics and BI platforms </vt:lpstr>
      <vt:lpstr>Important trend: Augumented analytics (AA)</vt:lpstr>
      <vt:lpstr>AA makes use of NLP/NLQ</vt:lpstr>
      <vt:lpstr>AA makes use of Data Discovery, Visualisation and Narration</vt:lpstr>
      <vt:lpstr>AA support Self Service Data Preparation</vt:lpstr>
      <vt:lpstr>Magic Quadrant</vt:lpstr>
      <vt:lpstr>Magic Quadrant</vt:lpstr>
      <vt:lpstr>Magic Quadrant</vt:lpstr>
      <vt:lpstr>Magic Quadrant</vt:lpstr>
      <vt:lpstr>Magic Quadrant</vt:lpstr>
      <vt:lpstr>15 capabilities using 5 use cases</vt:lpstr>
      <vt:lpstr>Use cases</vt:lpstr>
      <vt:lpstr>Use cases</vt:lpstr>
      <vt:lpstr>Capability of BI products</vt:lpstr>
      <vt:lpstr>Capability of BI products</vt:lpstr>
      <vt:lpstr>Capability of BI products</vt:lpstr>
      <vt:lpstr>Capability of BI products</vt:lpstr>
      <vt:lpstr>Capability of BI products</vt:lpstr>
      <vt:lpstr>Capability of BI products</vt:lpstr>
      <vt:lpstr>Capability of BI products</vt:lpstr>
      <vt:lpstr>Magic Quadrant 2017</vt:lpstr>
      <vt:lpstr>Magic Quadrant 2019</vt:lpstr>
      <vt:lpstr>Microsoft</vt:lpstr>
      <vt:lpstr>Tableau</vt:lpstr>
      <vt:lpstr>Qlik</vt:lpstr>
      <vt:lpstr>Salesforce</vt:lpstr>
      <vt:lpstr>TIBCO Software</vt:lpstr>
      <vt:lpstr>SAP</vt:lpstr>
      <vt:lpstr>SAS</vt:lpstr>
      <vt:lpstr>IBM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Erik</dc:creator>
  <cp:lastModifiedBy>Erik Perjons</cp:lastModifiedBy>
  <cp:revision>358</cp:revision>
  <cp:lastPrinted>2020-01-22T19:30:17Z</cp:lastPrinted>
  <dcterms:created xsi:type="dcterms:W3CDTF">2015-05-25T21:35:52Z</dcterms:created>
  <dcterms:modified xsi:type="dcterms:W3CDTF">2020-01-22T19:59:57Z</dcterms:modified>
</cp:coreProperties>
</file>