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41"/>
  </p:notesMasterIdLst>
  <p:handoutMasterIdLst>
    <p:handoutMasterId r:id="rId42"/>
  </p:handoutMasterIdLst>
  <p:sldIdLst>
    <p:sldId id="479" r:id="rId6"/>
    <p:sldId id="485" r:id="rId7"/>
    <p:sldId id="527" r:id="rId8"/>
    <p:sldId id="490" r:id="rId9"/>
    <p:sldId id="491" r:id="rId10"/>
    <p:sldId id="522" r:id="rId11"/>
    <p:sldId id="486" r:id="rId12"/>
    <p:sldId id="487" r:id="rId13"/>
    <p:sldId id="523" r:id="rId14"/>
    <p:sldId id="524" r:id="rId15"/>
    <p:sldId id="492" r:id="rId16"/>
    <p:sldId id="520" r:id="rId17"/>
    <p:sldId id="526" r:id="rId18"/>
    <p:sldId id="496" r:id="rId19"/>
    <p:sldId id="521" r:id="rId20"/>
    <p:sldId id="497" r:id="rId21"/>
    <p:sldId id="499" r:id="rId22"/>
    <p:sldId id="500" r:id="rId23"/>
    <p:sldId id="501" r:id="rId24"/>
    <p:sldId id="502" r:id="rId25"/>
    <p:sldId id="505" r:id="rId26"/>
    <p:sldId id="503" r:id="rId27"/>
    <p:sldId id="504" r:id="rId28"/>
    <p:sldId id="506" r:id="rId29"/>
    <p:sldId id="507" r:id="rId30"/>
    <p:sldId id="508" r:id="rId31"/>
    <p:sldId id="509" r:id="rId32"/>
    <p:sldId id="512" r:id="rId33"/>
    <p:sldId id="510" r:id="rId34"/>
    <p:sldId id="511" r:id="rId35"/>
    <p:sldId id="513" r:id="rId36"/>
    <p:sldId id="514" r:id="rId37"/>
    <p:sldId id="516" r:id="rId38"/>
    <p:sldId id="515" r:id="rId39"/>
    <p:sldId id="518" r:id="rId40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6" y="24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1/22/2020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2020-01-22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2020-01-22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1/22/2020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2020-01-22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/>
          </a:bodyPr>
          <a:lstStyle/>
          <a:p>
            <a:r>
              <a:rPr lang="sv-SE" sz="2250" dirty="0"/>
              <a:t/>
            </a:r>
            <a:br>
              <a:rPr lang="sv-SE" sz="2250" dirty="0"/>
            </a:br>
            <a:r>
              <a:rPr lang="sv-SE" sz="3300" dirty="0" smtClean="0"/>
              <a:t>Marknaden för BI</a:t>
            </a:r>
            <a:endParaRPr lang="sv-SE" sz="3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8"/>
    </mc:Choice>
    <mc:Fallback xmlns="">
      <p:transition spd="slow" advTm="1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9696" y="109182"/>
            <a:ext cx="1166883" cy="12146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78834"/>
            <a:ext cx="7464896" cy="596700"/>
          </a:xfrm>
        </p:spPr>
        <p:txBody>
          <a:bodyPr/>
          <a:lstStyle/>
          <a:p>
            <a:r>
              <a:rPr lang="en-US" sz="2400" dirty="0" smtClean="0"/>
              <a:t>AA support Self </a:t>
            </a:r>
            <a:r>
              <a:rPr lang="en-US" sz="2400" dirty="0"/>
              <a:t>Service Data Preparation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664496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b="1" dirty="0"/>
              <a:t>Self Service Data Preparation techniques </a:t>
            </a:r>
            <a:r>
              <a:rPr lang="en-US" sz="1600" dirty="0"/>
              <a:t>using ML </a:t>
            </a:r>
            <a:r>
              <a:rPr lang="sv-SE" sz="1600" dirty="0" err="1"/>
              <a:t>can</a:t>
            </a:r>
            <a:r>
              <a:rPr lang="sv-SE" sz="1600" dirty="0"/>
              <a:t> support the </a:t>
            </a:r>
            <a:r>
              <a:rPr lang="sv-SE" sz="1600" dirty="0" err="1"/>
              <a:t>user</a:t>
            </a:r>
            <a:r>
              <a:rPr lang="sv-SE" sz="1600" dirty="0"/>
              <a:t> in </a:t>
            </a:r>
            <a:r>
              <a:rPr lang="sv-SE" sz="1600" dirty="0" err="1"/>
              <a:t>carrying</a:t>
            </a:r>
            <a:r>
              <a:rPr lang="sv-SE" sz="1600" dirty="0"/>
              <a:t> </a:t>
            </a:r>
            <a:r>
              <a:rPr lang="sv-SE" sz="1600" dirty="0" err="1"/>
              <a:t>out</a:t>
            </a:r>
            <a:r>
              <a:rPr lang="sv-SE" sz="1600" dirty="0"/>
              <a:t> data </a:t>
            </a:r>
            <a:r>
              <a:rPr lang="sv-SE" sz="1600" dirty="0" err="1"/>
              <a:t>prepations</a:t>
            </a:r>
            <a:r>
              <a:rPr lang="sv-SE" sz="1600" dirty="0"/>
              <a:t> </a:t>
            </a:r>
            <a:r>
              <a:rPr lang="sv-SE" sz="1600" dirty="0" err="1"/>
              <a:t>without</a:t>
            </a:r>
            <a:r>
              <a:rPr lang="sv-SE" sz="1600" dirty="0"/>
              <a:t> the </a:t>
            </a:r>
            <a:r>
              <a:rPr lang="sv-SE" sz="1600" dirty="0" err="1"/>
              <a:t>need</a:t>
            </a:r>
            <a:r>
              <a:rPr lang="sv-SE" sz="1600" dirty="0"/>
              <a:t> to </a:t>
            </a:r>
            <a:r>
              <a:rPr lang="sv-SE" sz="1600" dirty="0" err="1"/>
              <a:t>writing</a:t>
            </a:r>
            <a:r>
              <a:rPr lang="sv-SE" sz="1600" dirty="0"/>
              <a:t> </a:t>
            </a:r>
            <a:r>
              <a:rPr lang="sv-SE" sz="1600" dirty="0" err="1" smtClean="0"/>
              <a:t>code</a:t>
            </a:r>
            <a:r>
              <a:rPr lang="sv-SE" sz="1600" dirty="0" smtClean="0"/>
              <a:t>. It </a:t>
            </a:r>
            <a:r>
              <a:rPr lang="sv-SE" sz="1600" dirty="0" err="1" smtClean="0"/>
              <a:t>can</a:t>
            </a:r>
            <a:r>
              <a:rPr lang="sv-SE" sz="1600" dirty="0" smtClean="0"/>
              <a:t> </a:t>
            </a:r>
            <a:r>
              <a:rPr lang="sv-SE" sz="1600" dirty="0" err="1" smtClean="0"/>
              <a:t>help</a:t>
            </a:r>
            <a:r>
              <a:rPr lang="sv-SE" sz="1600" dirty="0" smtClean="0"/>
              <a:t> the </a:t>
            </a:r>
            <a:r>
              <a:rPr lang="sv-SE" sz="1600" dirty="0" err="1" smtClean="0"/>
              <a:t>user</a:t>
            </a:r>
            <a:r>
              <a:rPr lang="sv-SE" sz="1600" dirty="0" smtClean="0"/>
              <a:t> to </a:t>
            </a:r>
            <a:r>
              <a:rPr lang="sv-SE" sz="1600" dirty="0" err="1" smtClean="0"/>
              <a:t>better</a:t>
            </a:r>
            <a:r>
              <a:rPr lang="sv-SE" sz="1600" dirty="0" smtClean="0"/>
              <a:t> understand </a:t>
            </a:r>
            <a:r>
              <a:rPr lang="sv-SE" sz="1600" dirty="0" err="1"/>
              <a:t>how</a:t>
            </a:r>
            <a:r>
              <a:rPr lang="sv-SE" sz="1600" dirty="0"/>
              <a:t> different </a:t>
            </a:r>
            <a:r>
              <a:rPr lang="sv-SE" sz="1600" dirty="0" err="1"/>
              <a:t>datasets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related</a:t>
            </a:r>
            <a:r>
              <a:rPr lang="sv-SE" sz="1600" dirty="0"/>
              <a:t> </a:t>
            </a:r>
            <a:r>
              <a:rPr lang="sv-SE" sz="1600" dirty="0" err="1" smtClean="0"/>
              <a:t>but</a:t>
            </a:r>
            <a:r>
              <a:rPr lang="sv-SE" sz="1600" dirty="0" smtClean="0"/>
              <a:t> </a:t>
            </a:r>
            <a:r>
              <a:rPr lang="sv-SE" sz="1600" dirty="0" err="1" smtClean="0"/>
              <a:t>also</a:t>
            </a:r>
            <a:r>
              <a:rPr lang="sv-SE" sz="1600" dirty="0" smtClean="0"/>
              <a:t> </a:t>
            </a:r>
            <a:r>
              <a:rPr lang="sv-SE" sz="1600" dirty="0" err="1" smtClean="0"/>
              <a:t>warn</a:t>
            </a:r>
            <a:r>
              <a:rPr lang="sv-SE" sz="1600" dirty="0" smtClean="0"/>
              <a:t> </a:t>
            </a:r>
            <a:r>
              <a:rPr lang="sv-SE" sz="1600" dirty="0"/>
              <a:t>the </a:t>
            </a:r>
            <a:r>
              <a:rPr lang="sv-SE" sz="1600" dirty="0" err="1"/>
              <a:t>user</a:t>
            </a:r>
            <a:r>
              <a:rPr lang="sv-SE" sz="1600" dirty="0"/>
              <a:t> to not </a:t>
            </a:r>
            <a:r>
              <a:rPr lang="sv-SE" sz="1600" dirty="0" err="1"/>
              <a:t>connect</a:t>
            </a:r>
            <a:r>
              <a:rPr lang="sv-SE" sz="1600" dirty="0"/>
              <a:t> </a:t>
            </a:r>
            <a:r>
              <a:rPr lang="sv-SE" sz="1600" dirty="0" err="1"/>
              <a:t>certain</a:t>
            </a:r>
            <a:r>
              <a:rPr lang="sv-SE" sz="1600" dirty="0"/>
              <a:t> data sets</a:t>
            </a:r>
          </a:p>
          <a:p>
            <a:r>
              <a:rPr lang="sv-SE" sz="1600" dirty="0" smtClean="0"/>
              <a:t>Data preparation and data </a:t>
            </a:r>
            <a:r>
              <a:rPr lang="sv-SE" sz="1600" dirty="0" err="1" smtClean="0"/>
              <a:t>modelling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complex</a:t>
            </a:r>
            <a:r>
              <a:rPr lang="sv-SE" sz="1600" dirty="0" smtClean="0"/>
              <a:t> and </a:t>
            </a:r>
            <a:r>
              <a:rPr lang="sv-SE" sz="1600" dirty="0" err="1" smtClean="0"/>
              <a:t>time</a:t>
            </a:r>
            <a:r>
              <a:rPr lang="sv-SE" sz="1600" dirty="0" smtClean="0"/>
              <a:t> </a:t>
            </a:r>
            <a:r>
              <a:rPr lang="sv-SE" sz="1600" dirty="0" err="1" smtClean="0"/>
              <a:t>consuming</a:t>
            </a:r>
            <a:r>
              <a:rPr lang="sv-SE" sz="1600" dirty="0" smtClean="0"/>
              <a:t> task </a:t>
            </a:r>
            <a:r>
              <a:rPr lang="sv-SE" sz="1600" dirty="0" err="1" smtClean="0"/>
              <a:t>which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requires</a:t>
            </a:r>
            <a:r>
              <a:rPr lang="sv-SE" sz="1600" dirty="0"/>
              <a:t> </a:t>
            </a:r>
            <a:r>
              <a:rPr lang="sv-SE" sz="1600" dirty="0" smtClean="0"/>
              <a:t>expert </a:t>
            </a:r>
            <a:r>
              <a:rPr lang="sv-SE" sz="1600" dirty="0" err="1" smtClean="0"/>
              <a:t>knowledge</a:t>
            </a:r>
            <a:endParaRPr lang="sv-SE" sz="1600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55"/>
    </mc:Choice>
    <mc:Fallback>
      <p:transition spd="slow" advTm="7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60" y="555345"/>
            <a:ext cx="6850800" cy="596700"/>
          </a:xfrm>
        </p:spPr>
        <p:txBody>
          <a:bodyPr/>
          <a:lstStyle/>
          <a:p>
            <a:r>
              <a:rPr lang="sv-SE" sz="2400" dirty="0" smtClean="0"/>
              <a:t>Magic </a:t>
            </a:r>
            <a:r>
              <a:rPr lang="sv-SE" sz="2400" dirty="0" err="1" smtClean="0"/>
              <a:t>Quadrant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760" y="938463"/>
            <a:ext cx="8332007" cy="476450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270000"/>
              </a:lnSpc>
              <a:buNone/>
            </a:pPr>
            <a:r>
              <a:rPr lang="sv-SE" sz="3000" dirty="0" err="1" smtClean="0"/>
              <a:t>Gartner’s</a:t>
            </a:r>
            <a:r>
              <a:rPr lang="sv-SE" sz="3000" dirty="0" smtClean="0"/>
              <a:t> </a:t>
            </a:r>
            <a:r>
              <a:rPr lang="sv-SE" sz="3000" dirty="0" err="1" smtClean="0"/>
              <a:t>Sources</a:t>
            </a:r>
            <a:r>
              <a:rPr lang="sv-SE" sz="3000" dirty="0" smtClean="0"/>
              <a:t>:</a:t>
            </a:r>
          </a:p>
          <a:p>
            <a:pPr>
              <a:lnSpc>
                <a:spcPct val="220000"/>
              </a:lnSpc>
            </a:pPr>
            <a:r>
              <a:rPr lang="sv-SE" sz="3000" dirty="0" smtClean="0"/>
              <a:t>Survey </a:t>
            </a:r>
            <a:r>
              <a:rPr lang="sv-SE" sz="3000" dirty="0" err="1"/>
              <a:t>of</a:t>
            </a:r>
            <a:r>
              <a:rPr lang="sv-SE" sz="3000" dirty="0"/>
              <a:t> </a:t>
            </a:r>
            <a:r>
              <a:rPr lang="sv-SE" sz="3000" dirty="0" err="1"/>
              <a:t>vendor’s</a:t>
            </a:r>
            <a:r>
              <a:rPr lang="sv-SE" sz="3000" dirty="0"/>
              <a:t> </a:t>
            </a:r>
            <a:r>
              <a:rPr lang="sv-SE" sz="3000" dirty="0" err="1"/>
              <a:t>reference</a:t>
            </a:r>
            <a:r>
              <a:rPr lang="sv-SE" sz="3000" dirty="0"/>
              <a:t> </a:t>
            </a:r>
            <a:r>
              <a:rPr lang="sv-SE" sz="3000" dirty="0" err="1"/>
              <a:t>customers</a:t>
            </a:r>
            <a:r>
              <a:rPr lang="sv-SE" sz="3000" dirty="0"/>
              <a:t>, </a:t>
            </a:r>
            <a:r>
              <a:rPr lang="sv-SE" sz="3000" dirty="0" smtClean="0"/>
              <a:t>1639 respondents</a:t>
            </a:r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Vendors</a:t>
            </a:r>
            <a:r>
              <a:rPr lang="sv-SE" sz="3000" dirty="0" smtClean="0"/>
              <a:t>’ </a:t>
            </a:r>
            <a:r>
              <a:rPr lang="sv-SE" sz="3000" dirty="0" err="1" smtClean="0"/>
              <a:t>completed</a:t>
            </a:r>
            <a:r>
              <a:rPr lang="sv-SE" sz="3000" dirty="0" smtClean="0"/>
              <a:t> </a:t>
            </a:r>
            <a:r>
              <a:rPr lang="sv-SE" sz="3000" dirty="0" err="1" smtClean="0"/>
              <a:t>questionnairs</a:t>
            </a:r>
            <a:r>
              <a:rPr lang="sv-SE" sz="3000" dirty="0" smtClean="0"/>
              <a:t>, briefings and video demos </a:t>
            </a:r>
            <a:r>
              <a:rPr lang="sv-SE" sz="3000" dirty="0" err="1" smtClean="0"/>
              <a:t>of</a:t>
            </a:r>
            <a:r>
              <a:rPr lang="sv-SE" sz="3000" dirty="0" smtClean="0"/>
              <a:t> and BI </a:t>
            </a:r>
            <a:r>
              <a:rPr lang="sv-SE" sz="3000" dirty="0" err="1" smtClean="0"/>
              <a:t>products</a:t>
            </a:r>
            <a:endParaRPr lang="sv-SE" sz="3000" dirty="0" smtClean="0"/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Gartner’s</a:t>
            </a:r>
            <a:r>
              <a:rPr lang="sv-SE" sz="3000" dirty="0" smtClean="0"/>
              <a:t> </a:t>
            </a:r>
            <a:r>
              <a:rPr lang="sv-SE" sz="3000" dirty="0" err="1" smtClean="0"/>
              <a:t>testing</a:t>
            </a:r>
            <a:r>
              <a:rPr lang="sv-SE" sz="3000" dirty="0" smtClean="0"/>
              <a:t> </a:t>
            </a:r>
            <a:r>
              <a:rPr lang="sv-SE" sz="3000" dirty="0" err="1" smtClean="0"/>
              <a:t>of</a:t>
            </a:r>
            <a:r>
              <a:rPr lang="sv-SE" sz="3000" dirty="0" smtClean="0"/>
              <a:t> </a:t>
            </a:r>
            <a:r>
              <a:rPr lang="sv-SE" sz="3000" dirty="0" err="1" smtClean="0"/>
              <a:t>analytic</a:t>
            </a:r>
            <a:r>
              <a:rPr lang="sv-SE" sz="3000" dirty="0" smtClean="0"/>
              <a:t> and BI-</a:t>
            </a:r>
            <a:r>
              <a:rPr lang="sv-SE" sz="3000" dirty="0" err="1" smtClean="0"/>
              <a:t>platforms</a:t>
            </a:r>
            <a:endParaRPr lang="sv-SE" sz="3000" dirty="0" smtClean="0"/>
          </a:p>
          <a:p>
            <a:pPr>
              <a:lnSpc>
                <a:spcPct val="220000"/>
              </a:lnSpc>
            </a:pPr>
            <a:r>
              <a:rPr lang="sv-SE" sz="3000" dirty="0" err="1" smtClean="0"/>
              <a:t>Evaluation</a:t>
            </a:r>
            <a:r>
              <a:rPr lang="sv-SE" sz="3000" dirty="0" smtClean="0"/>
              <a:t> </a:t>
            </a:r>
            <a:r>
              <a:rPr lang="sv-SE" sz="3000" dirty="0" err="1" smtClean="0"/>
              <a:t>of</a:t>
            </a:r>
            <a:r>
              <a:rPr lang="sv-SE" sz="3000" dirty="0" smtClean="0"/>
              <a:t> </a:t>
            </a:r>
            <a:r>
              <a:rPr lang="sv-SE" sz="3000" dirty="0" err="1" smtClean="0"/>
              <a:t>use</a:t>
            </a:r>
            <a:r>
              <a:rPr lang="sv-SE" sz="3000" dirty="0" smtClean="0"/>
              <a:t> </a:t>
            </a:r>
            <a:r>
              <a:rPr lang="sv-SE" sz="3000" dirty="0" err="1" smtClean="0"/>
              <a:t>cases</a:t>
            </a:r>
            <a:r>
              <a:rPr lang="sv-SE" sz="3000" dirty="0" smtClean="0"/>
              <a:t> and </a:t>
            </a:r>
            <a:r>
              <a:rPr lang="sv-SE" sz="3000" dirty="0" err="1" smtClean="0"/>
              <a:t>critical</a:t>
            </a:r>
            <a:r>
              <a:rPr lang="sv-SE" sz="3000" dirty="0" smtClean="0"/>
              <a:t> </a:t>
            </a:r>
            <a:r>
              <a:rPr lang="sv-SE" sz="3000" dirty="0" err="1" smtClean="0"/>
              <a:t>capabilities</a:t>
            </a:r>
            <a:endParaRPr lang="sv-SE" sz="3000" dirty="0" smtClean="0"/>
          </a:p>
          <a:p>
            <a:endParaRPr lang="sv-SE" dirty="0"/>
          </a:p>
          <a:p>
            <a:r>
              <a:rPr lang="sv-SE" sz="2900" dirty="0" err="1" smtClean="0"/>
              <a:t>Ability</a:t>
            </a:r>
            <a:r>
              <a:rPr lang="sv-SE" sz="2900" dirty="0" smtClean="0"/>
              <a:t> </a:t>
            </a:r>
            <a:r>
              <a:rPr lang="sv-SE" sz="2900" dirty="0"/>
              <a:t>to </a:t>
            </a:r>
            <a:r>
              <a:rPr lang="sv-SE" sz="2900" dirty="0" err="1"/>
              <a:t>execute</a:t>
            </a:r>
            <a:endParaRPr lang="sv-SE" sz="2900" dirty="0"/>
          </a:p>
          <a:p>
            <a:r>
              <a:rPr lang="sv-SE" sz="2900" dirty="0" err="1"/>
              <a:t>Completeness</a:t>
            </a:r>
            <a:r>
              <a:rPr lang="sv-SE" sz="2900" dirty="0"/>
              <a:t> </a:t>
            </a:r>
            <a:r>
              <a:rPr lang="sv-SE" sz="2900" dirty="0" err="1"/>
              <a:t>of</a:t>
            </a:r>
            <a:r>
              <a:rPr lang="sv-SE" sz="2900" dirty="0"/>
              <a:t> vision</a:t>
            </a:r>
          </a:p>
          <a:p>
            <a:endParaRPr lang="sv-SE" dirty="0"/>
          </a:p>
        </p:txBody>
      </p:sp>
      <p:sp>
        <p:nvSpPr>
          <p:cNvPr id="4" name="Down Arrow 3"/>
          <p:cNvSpPr/>
          <p:nvPr/>
        </p:nvSpPr>
        <p:spPr>
          <a:xfrm>
            <a:off x="1145453" y="3453960"/>
            <a:ext cx="956063" cy="33042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53" y="2590201"/>
            <a:ext cx="2384288" cy="238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5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26"/>
    </mc:Choice>
    <mc:Fallback>
      <p:transition spd="slow" advTm="14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21" y="418587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359847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066558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764505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14889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23009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04612" y="1107156"/>
            <a:ext cx="4157298" cy="4181362"/>
          </a:xfrm>
        </p:spPr>
        <p:txBody>
          <a:bodyPr>
            <a:normAutofit fontScale="62500" lnSpcReduction="20000"/>
          </a:bodyPr>
          <a:lstStyle/>
          <a:p>
            <a:r>
              <a:rPr lang="sv-SE" sz="1600" b="1" dirty="0" err="1" smtClean="0"/>
              <a:t>Ability</a:t>
            </a:r>
            <a:r>
              <a:rPr lang="sv-SE" sz="1600" b="1" dirty="0" smtClean="0"/>
              <a:t> </a:t>
            </a:r>
            <a:r>
              <a:rPr lang="sv-SE" sz="1600" b="1" dirty="0"/>
              <a:t>to </a:t>
            </a:r>
            <a:r>
              <a:rPr lang="sv-SE" sz="1600" b="1" dirty="0" err="1" smtClean="0"/>
              <a:t>execute</a:t>
            </a:r>
            <a:r>
              <a:rPr lang="sv-SE" sz="1600" b="1" dirty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ability</a:t>
            </a:r>
            <a:r>
              <a:rPr lang="sv-SE" sz="1600" dirty="0" smtClean="0"/>
              <a:t> to makes </a:t>
            </a:r>
            <a:r>
              <a:rPr lang="sv-SE" sz="1600" dirty="0" err="1" smtClean="0"/>
              <a:t>their</a:t>
            </a:r>
            <a:r>
              <a:rPr lang="sv-SE" sz="1600" dirty="0" smtClean="0"/>
              <a:t> vision a market </a:t>
            </a:r>
            <a:r>
              <a:rPr lang="sv-SE" sz="1600" dirty="0" err="1" smtClean="0"/>
              <a:t>reality</a:t>
            </a:r>
            <a:r>
              <a:rPr lang="sv-SE" sz="1600" dirty="0" smtClean="0"/>
              <a:t>, to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 </a:t>
            </a:r>
            <a:r>
              <a:rPr lang="sv-SE" sz="1600" dirty="0" err="1" smtClean="0"/>
              <a:t>that</a:t>
            </a:r>
            <a:r>
              <a:rPr lang="sv-SE" sz="1600" dirty="0" smtClean="0"/>
              <a:t> </a:t>
            </a:r>
            <a:r>
              <a:rPr lang="sv-SE" sz="1600" dirty="0" err="1" smtClean="0"/>
              <a:t>customers</a:t>
            </a:r>
            <a:r>
              <a:rPr lang="sv-SE" sz="1600" dirty="0" smtClean="0"/>
              <a:t>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prepared</a:t>
            </a:r>
            <a:r>
              <a:rPr lang="sv-SE" sz="1600" dirty="0" smtClean="0"/>
              <a:t> to </a:t>
            </a:r>
            <a:r>
              <a:rPr lang="sv-SE" sz="1600" dirty="0" err="1" smtClean="0"/>
              <a:t>buy</a:t>
            </a:r>
            <a:r>
              <a:rPr lang="sv-SE" sz="1600" dirty="0" smtClean="0"/>
              <a:t> </a:t>
            </a:r>
            <a:r>
              <a:rPr lang="sv-SE" sz="1600" dirty="0" err="1" smtClean="0"/>
              <a:t>into</a:t>
            </a:r>
            <a:r>
              <a:rPr lang="sv-SE" sz="1600" dirty="0" smtClean="0"/>
              <a:t>, and to </a:t>
            </a:r>
            <a:r>
              <a:rPr lang="sv-SE" sz="1600" dirty="0" err="1" smtClean="0"/>
              <a:t>deliver</a:t>
            </a:r>
            <a:r>
              <a:rPr lang="sv-SE" sz="1600" dirty="0" smtClean="0"/>
              <a:t> a positive </a:t>
            </a:r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</a:t>
            </a:r>
            <a:endParaRPr lang="sv-SE" sz="1600" dirty="0" smtClean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criteria</a:t>
            </a:r>
            <a:r>
              <a:rPr lang="sv-SE" sz="1600" dirty="0" smtClean="0"/>
              <a:t> </a:t>
            </a:r>
            <a:r>
              <a:rPr lang="sv-SE" sz="1600" dirty="0" err="1" smtClean="0"/>
              <a:t>used</a:t>
            </a:r>
            <a:r>
              <a:rPr lang="sv-SE" sz="1600" dirty="0" smtClean="0"/>
              <a:t>:</a:t>
            </a:r>
          </a:p>
          <a:p>
            <a:pPr lvl="1"/>
            <a:r>
              <a:rPr lang="sv-SE" sz="1600" dirty="0" smtClean="0"/>
              <a:t>Product/Services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competitive</a:t>
            </a:r>
            <a:r>
              <a:rPr lang="sv-SE" sz="1600" dirty="0" smtClean="0"/>
              <a:t> and </a:t>
            </a:r>
            <a:r>
              <a:rPr lang="sv-SE" sz="1600" dirty="0" err="1" smtClean="0"/>
              <a:t>successful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 given 15 </a:t>
            </a:r>
            <a:r>
              <a:rPr lang="sv-SE" sz="1600" dirty="0" err="1" smtClean="0"/>
              <a:t>specified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capabilities</a:t>
            </a:r>
            <a:endParaRPr lang="sv-SE" sz="1600" dirty="0" smtClean="0"/>
          </a:p>
          <a:p>
            <a:pPr lvl="1"/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enable</a:t>
            </a:r>
            <a:r>
              <a:rPr lang="sv-SE" sz="1600" dirty="0" smtClean="0"/>
              <a:t> and support </a:t>
            </a:r>
            <a:r>
              <a:rPr lang="sv-SE" sz="1600" dirty="0" err="1" smtClean="0"/>
              <a:t>customers</a:t>
            </a:r>
            <a:r>
              <a:rPr lang="sv-SE" sz="1600" dirty="0" smtClean="0"/>
              <a:t> to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their</a:t>
            </a:r>
            <a:r>
              <a:rPr lang="sv-SE" sz="1600" dirty="0" smtClean="0"/>
              <a:t>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 </a:t>
            </a:r>
          </a:p>
          <a:p>
            <a:pPr lvl="1"/>
            <a:r>
              <a:rPr lang="sv-SE" sz="1600" dirty="0" smtClean="0"/>
              <a:t>Overall </a:t>
            </a:r>
            <a:r>
              <a:rPr lang="sv-SE" sz="1600" dirty="0" err="1" smtClean="0"/>
              <a:t>viability</a:t>
            </a:r>
            <a:r>
              <a:rPr lang="sv-SE" sz="1600" dirty="0" smtClean="0"/>
              <a:t> – </a:t>
            </a:r>
            <a:r>
              <a:rPr lang="sv-SE" sz="1600" dirty="0" err="1" smtClean="0"/>
              <a:t>financial</a:t>
            </a:r>
            <a:r>
              <a:rPr lang="sv-SE" sz="1600" dirty="0" smtClean="0"/>
              <a:t> </a:t>
            </a:r>
            <a:r>
              <a:rPr lang="sv-SE" sz="1600" dirty="0" err="1" smtClean="0"/>
              <a:t>health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and </a:t>
            </a:r>
            <a:r>
              <a:rPr lang="sv-SE" sz="1600" dirty="0" err="1" smtClean="0"/>
              <a:t>their</a:t>
            </a:r>
            <a:r>
              <a:rPr lang="sv-SE" sz="1600" dirty="0" smtClean="0"/>
              <a:t> </a:t>
            </a:r>
            <a:r>
              <a:rPr lang="sv-SE" sz="1600" dirty="0" err="1" smtClean="0"/>
              <a:t>future</a:t>
            </a:r>
            <a:r>
              <a:rPr lang="sv-SE" sz="1600" dirty="0" smtClean="0"/>
              <a:t> </a:t>
            </a:r>
            <a:r>
              <a:rPr lang="sv-SE" sz="1600" dirty="0" err="1" smtClean="0"/>
              <a:t>investments</a:t>
            </a:r>
            <a:endParaRPr lang="sv-SE" sz="1600" dirty="0" smtClean="0"/>
          </a:p>
          <a:p>
            <a:pPr lvl="1"/>
            <a:r>
              <a:rPr lang="sv-SE" sz="1600" dirty="0" smtClean="0"/>
              <a:t>Market </a:t>
            </a:r>
            <a:r>
              <a:rPr lang="sv-SE" sz="1600" dirty="0" err="1" smtClean="0"/>
              <a:t>responsiveness</a:t>
            </a:r>
            <a:r>
              <a:rPr lang="sv-SE" sz="1600" dirty="0" smtClean="0"/>
              <a:t> 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’ </a:t>
            </a:r>
            <a:r>
              <a:rPr lang="sv-SE" sz="1600" dirty="0" err="1" smtClean="0"/>
              <a:t>momentum</a:t>
            </a:r>
            <a:r>
              <a:rPr lang="sv-SE" sz="1600" dirty="0" smtClean="0"/>
              <a:t> and </a:t>
            </a:r>
            <a:r>
              <a:rPr lang="sv-SE" sz="1600" dirty="0" err="1" smtClean="0"/>
              <a:t>success</a:t>
            </a:r>
            <a:r>
              <a:rPr lang="sv-SE" sz="1600" dirty="0" smtClean="0"/>
              <a:t> in the </a:t>
            </a:r>
            <a:r>
              <a:rPr lang="sv-SE" sz="1600" dirty="0" err="1" smtClean="0"/>
              <a:t>current</a:t>
            </a:r>
            <a:r>
              <a:rPr lang="sv-SE" sz="1600" dirty="0" smtClean="0"/>
              <a:t> market</a:t>
            </a:r>
          </a:p>
          <a:p>
            <a:pPr lvl="1"/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execution</a:t>
            </a:r>
            <a:r>
              <a:rPr lang="sv-SE" sz="1600" dirty="0" smtClean="0"/>
              <a:t>/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–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’ </a:t>
            </a:r>
            <a:r>
              <a:rPr lang="sv-SE" sz="1600" dirty="0" err="1" smtClean="0"/>
              <a:t>presale</a:t>
            </a:r>
            <a:r>
              <a:rPr lang="sv-SE" sz="1600" dirty="0" smtClean="0"/>
              <a:t> </a:t>
            </a:r>
            <a:r>
              <a:rPr lang="sv-SE" sz="1600" dirty="0" err="1" smtClean="0"/>
              <a:t>activities</a:t>
            </a:r>
            <a:r>
              <a:rPr lang="sv-SE" sz="1600" dirty="0" smtClean="0"/>
              <a:t>, deal management, 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smtClean="0"/>
              <a:t>Operations – </a:t>
            </a:r>
            <a:r>
              <a:rPr lang="sv-SE" sz="1600" dirty="0" err="1" smtClean="0"/>
              <a:t>trouble-free</a:t>
            </a:r>
            <a:r>
              <a:rPr lang="sv-SE" sz="1600" dirty="0"/>
              <a:t> </a:t>
            </a:r>
            <a:r>
              <a:rPr lang="sv-SE" sz="1600" dirty="0" smtClean="0"/>
              <a:t>software for </a:t>
            </a:r>
            <a:r>
              <a:rPr lang="sv-SE" sz="1600" dirty="0" err="1" smtClean="0"/>
              <a:t>cusomers</a:t>
            </a:r>
            <a:r>
              <a:rPr lang="sv-SE" sz="1600" dirty="0" smtClean="0"/>
              <a:t>,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easy</a:t>
            </a:r>
            <a:r>
              <a:rPr lang="sv-SE" sz="1600" dirty="0" smtClean="0"/>
              <a:t> it is to </a:t>
            </a:r>
            <a:r>
              <a:rPr lang="sv-SE" sz="1600" dirty="0" err="1" smtClean="0"/>
              <a:t>migrate</a:t>
            </a:r>
            <a:r>
              <a:rPr lang="sv-SE" sz="1600" dirty="0" smtClean="0"/>
              <a:t> to new versions</a:t>
            </a:r>
            <a:endParaRPr lang="sv-SE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80"/>
    </mc:Choice>
    <mc:Fallback>
      <p:transition spd="slow" advTm="9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389" y="421054"/>
            <a:ext cx="6850800" cy="596700"/>
          </a:xfrm>
        </p:spPr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33" y="117536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95747" y="288207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49844" y="458002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9844" y="453040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08156" y="353852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72254" y="947997"/>
            <a:ext cx="4495501" cy="4333374"/>
          </a:xfrm>
        </p:spPr>
        <p:txBody>
          <a:bodyPr>
            <a:normAutofit fontScale="62500" lnSpcReduction="20000"/>
          </a:bodyPr>
          <a:lstStyle/>
          <a:p>
            <a:r>
              <a:rPr lang="sv-SE" sz="1600" b="1" dirty="0" err="1"/>
              <a:t>Completeness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vision </a:t>
            </a:r>
            <a:r>
              <a:rPr lang="sv-SE" sz="1600" dirty="0"/>
              <a:t>– </a:t>
            </a:r>
            <a:r>
              <a:rPr lang="sv-SE" sz="1600" dirty="0" err="1"/>
              <a:t>vendors</a:t>
            </a:r>
            <a:r>
              <a:rPr lang="sv-SE" sz="1600" dirty="0"/>
              <a:t> </a:t>
            </a:r>
            <a:r>
              <a:rPr lang="sv-SE" sz="1600" dirty="0" err="1" smtClean="0"/>
              <a:t>understanding</a:t>
            </a:r>
            <a:r>
              <a:rPr lang="sv-SE" sz="1600" dirty="0" smtClean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how</a:t>
            </a:r>
            <a:r>
              <a:rPr lang="sv-SE" sz="1600" dirty="0"/>
              <a:t> market </a:t>
            </a:r>
            <a:r>
              <a:rPr lang="sv-SE" sz="1600" dirty="0" err="1"/>
              <a:t>forces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be </a:t>
            </a:r>
            <a:r>
              <a:rPr lang="sv-SE" sz="1600" dirty="0" err="1"/>
              <a:t>exploited</a:t>
            </a:r>
            <a:r>
              <a:rPr lang="sv-SE" sz="1600" dirty="0"/>
              <a:t> to </a:t>
            </a:r>
            <a:r>
              <a:rPr lang="sv-SE" sz="1600" dirty="0" err="1"/>
              <a:t>create</a:t>
            </a:r>
            <a:r>
              <a:rPr lang="sv-SE" sz="1600" dirty="0"/>
              <a:t> </a:t>
            </a:r>
            <a:r>
              <a:rPr lang="sv-SE" sz="1600" dirty="0" err="1"/>
              <a:t>value</a:t>
            </a:r>
            <a:r>
              <a:rPr lang="sv-SE" sz="1600" dirty="0"/>
              <a:t> for </a:t>
            </a:r>
            <a:r>
              <a:rPr lang="sv-SE" sz="1600" dirty="0" err="1"/>
              <a:t>customers</a:t>
            </a:r>
            <a:r>
              <a:rPr lang="sv-SE" sz="1600" dirty="0"/>
              <a:t>, </a:t>
            </a:r>
            <a:r>
              <a:rPr lang="sv-SE" sz="1600" dirty="0" err="1"/>
              <a:t>such</a:t>
            </a:r>
            <a:r>
              <a:rPr lang="sv-SE" sz="1600" dirty="0"/>
              <a:t> as support </a:t>
            </a:r>
            <a:r>
              <a:rPr lang="sv-SE" sz="1600" dirty="0" err="1" smtClean="0"/>
              <a:t>key</a:t>
            </a:r>
            <a:r>
              <a:rPr lang="sv-SE" sz="1600" dirty="0" smtClean="0"/>
              <a:t> trends and </a:t>
            </a:r>
            <a:r>
              <a:rPr lang="sv-SE" sz="1600" dirty="0" err="1" smtClean="0"/>
              <a:t>meet</a:t>
            </a:r>
            <a:r>
              <a:rPr lang="sv-SE" sz="1600" dirty="0" smtClean="0"/>
              <a:t> </a:t>
            </a:r>
            <a:r>
              <a:rPr lang="sv-SE" sz="1600" dirty="0"/>
              <a:t>the </a:t>
            </a:r>
            <a:r>
              <a:rPr lang="sv-SE" sz="1600" dirty="0" err="1"/>
              <a:t>needs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current</a:t>
            </a:r>
            <a:r>
              <a:rPr lang="sv-SE" sz="1600" dirty="0"/>
              <a:t> and </a:t>
            </a:r>
            <a:r>
              <a:rPr lang="sv-SE" sz="1600" dirty="0" err="1"/>
              <a:t>future</a:t>
            </a:r>
            <a:r>
              <a:rPr lang="sv-SE" sz="1600" dirty="0"/>
              <a:t> </a:t>
            </a:r>
            <a:r>
              <a:rPr lang="sv-SE" sz="1600" dirty="0" err="1"/>
              <a:t>requirements</a:t>
            </a:r>
            <a:endParaRPr lang="sv-SE" sz="1600" dirty="0"/>
          </a:p>
          <a:p>
            <a:r>
              <a:rPr lang="sv-SE" sz="1600" dirty="0" smtClean="0"/>
              <a:t>The </a:t>
            </a:r>
            <a:r>
              <a:rPr lang="sv-SE" sz="1600" dirty="0" err="1" smtClean="0"/>
              <a:t>criteria</a:t>
            </a:r>
            <a:r>
              <a:rPr lang="sv-SE" sz="1600" dirty="0" smtClean="0"/>
              <a:t> </a:t>
            </a:r>
            <a:r>
              <a:rPr lang="sv-SE" sz="1600" dirty="0" err="1" smtClean="0"/>
              <a:t>used</a:t>
            </a:r>
            <a:r>
              <a:rPr lang="sv-SE" sz="1600" dirty="0" smtClean="0"/>
              <a:t>:</a:t>
            </a:r>
          </a:p>
          <a:p>
            <a:pPr lvl="1"/>
            <a:r>
              <a:rPr lang="sv-SE" sz="1600" dirty="0" smtClean="0"/>
              <a:t>Market </a:t>
            </a:r>
            <a:r>
              <a:rPr lang="sv-SE" sz="1600" dirty="0" err="1" smtClean="0"/>
              <a:t>understanding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understand </a:t>
            </a:r>
            <a:r>
              <a:rPr lang="sv-SE" sz="1600" dirty="0" err="1" smtClean="0"/>
              <a:t>buyers</a:t>
            </a:r>
            <a:r>
              <a:rPr lang="sv-SE" sz="1600" dirty="0" smtClean="0"/>
              <a:t> </a:t>
            </a:r>
            <a:r>
              <a:rPr lang="sv-SE" sz="1600" dirty="0" err="1" smtClean="0"/>
              <a:t>needs</a:t>
            </a:r>
            <a:endParaRPr lang="sv-SE" sz="1600" dirty="0" smtClean="0"/>
          </a:p>
          <a:p>
            <a:pPr lvl="1"/>
            <a:r>
              <a:rPr lang="sv-SE" sz="1600" dirty="0" smtClean="0"/>
              <a:t>Marketing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communicate</a:t>
            </a:r>
            <a:r>
              <a:rPr lang="sv-SE" sz="1600" dirty="0" smtClean="0"/>
              <a:t> </a:t>
            </a:r>
            <a:r>
              <a:rPr lang="sv-SE" sz="1600" dirty="0" err="1" smtClean="0"/>
              <a:t>value</a:t>
            </a:r>
            <a:r>
              <a:rPr lang="sv-SE" sz="1600" dirty="0" smtClean="0"/>
              <a:t> and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/service </a:t>
            </a:r>
            <a:r>
              <a:rPr lang="sv-SE" sz="1600" dirty="0" err="1" smtClean="0"/>
              <a:t>differentiation</a:t>
            </a:r>
            <a:r>
              <a:rPr lang="sv-SE" sz="1600" dirty="0" smtClean="0"/>
              <a:t> to the market</a:t>
            </a:r>
          </a:p>
          <a:p>
            <a:pPr lvl="1"/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innovative partner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, </a:t>
            </a:r>
            <a:r>
              <a:rPr lang="sv-SE" sz="1600" dirty="0" err="1" smtClean="0"/>
              <a:t>attractive</a:t>
            </a:r>
            <a:r>
              <a:rPr lang="sv-SE" sz="1600" dirty="0" smtClean="0"/>
              <a:t> </a:t>
            </a:r>
            <a:r>
              <a:rPr lang="sv-SE" sz="1600" dirty="0" err="1" smtClean="0"/>
              <a:t>pricing</a:t>
            </a:r>
            <a:r>
              <a:rPr lang="sv-SE" sz="1600" dirty="0" smtClean="0"/>
              <a:t> and flexible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packaging</a:t>
            </a:r>
            <a:endParaRPr lang="sv-SE" sz="1600" dirty="0" smtClean="0"/>
          </a:p>
          <a:p>
            <a:pPr lvl="1"/>
            <a:r>
              <a:rPr lang="sv-SE" sz="1600" dirty="0" err="1" smtClean="0"/>
              <a:t>Offering</a:t>
            </a:r>
            <a:r>
              <a:rPr lang="sv-SE" sz="1600" dirty="0" smtClean="0"/>
              <a:t>(</a:t>
            </a:r>
            <a:r>
              <a:rPr lang="sv-SE" sz="1600" dirty="0" err="1" smtClean="0"/>
              <a:t>product</a:t>
            </a:r>
            <a:r>
              <a:rPr lang="sv-SE" sz="1600" dirty="0" smtClean="0"/>
              <a:t>)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current</a:t>
            </a:r>
            <a:r>
              <a:rPr lang="sv-SE" sz="1600" dirty="0" smtClean="0"/>
              <a:t> and </a:t>
            </a:r>
            <a:r>
              <a:rPr lang="sv-SE" sz="1600" dirty="0" err="1" smtClean="0"/>
              <a:t>future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requirements</a:t>
            </a:r>
            <a:endParaRPr lang="sv-SE" sz="1600" dirty="0" smtClean="0"/>
          </a:p>
          <a:p>
            <a:pPr lvl="1"/>
            <a:r>
              <a:rPr lang="sv-SE" sz="1600" dirty="0" err="1" smtClean="0"/>
              <a:t>Vertical</a:t>
            </a:r>
            <a:r>
              <a:rPr lang="sv-SE" sz="1600" dirty="0" smtClean="0"/>
              <a:t>/</a:t>
            </a:r>
            <a:r>
              <a:rPr lang="sv-SE" sz="1600" dirty="0" err="1" smtClean="0"/>
              <a:t>industry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well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different </a:t>
            </a:r>
            <a:r>
              <a:rPr lang="sv-SE" sz="1600" dirty="0" err="1" smtClean="0"/>
              <a:t>type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industies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smtClean="0"/>
              <a:t>Innovation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</a:t>
            </a:r>
            <a:r>
              <a:rPr lang="sv-SE" sz="1600" dirty="0" err="1" smtClean="0"/>
              <a:t>large</a:t>
            </a:r>
            <a:r>
              <a:rPr lang="sv-SE" sz="1600" dirty="0" smtClean="0"/>
              <a:t> </a:t>
            </a:r>
            <a:r>
              <a:rPr lang="sv-SE" sz="1600" dirty="0" err="1" smtClean="0"/>
              <a:t>investments</a:t>
            </a:r>
            <a:r>
              <a:rPr lang="sv-SE" sz="1600" dirty="0" smtClean="0"/>
              <a:t> in </a:t>
            </a:r>
            <a:r>
              <a:rPr lang="sv-SE" sz="1600" dirty="0" err="1" smtClean="0"/>
              <a:t>unique</a:t>
            </a:r>
            <a:r>
              <a:rPr lang="sv-SE" sz="1600" dirty="0" smtClean="0"/>
              <a:t> and in-</a:t>
            </a:r>
            <a:r>
              <a:rPr lang="sv-SE" sz="1600" dirty="0" err="1" smtClean="0"/>
              <a:t>demand</a:t>
            </a:r>
            <a:r>
              <a:rPr lang="sv-SE" sz="1600" dirty="0" smtClean="0"/>
              <a:t> </a:t>
            </a:r>
            <a:r>
              <a:rPr lang="sv-SE" sz="1600" dirty="0" err="1" smtClean="0"/>
              <a:t>capbilities</a:t>
            </a:r>
            <a:r>
              <a:rPr lang="sv-SE" sz="1600" dirty="0" smtClean="0"/>
              <a:t> </a:t>
            </a:r>
          </a:p>
          <a:p>
            <a:pPr lvl="1"/>
            <a:r>
              <a:rPr lang="sv-SE" sz="1600" dirty="0" err="1" smtClean="0"/>
              <a:t>Geographic</a:t>
            </a:r>
            <a:r>
              <a:rPr lang="sv-SE" sz="1600" dirty="0" smtClean="0"/>
              <a:t> </a:t>
            </a:r>
            <a:r>
              <a:rPr lang="sv-SE" sz="1600" dirty="0" err="1" smtClean="0"/>
              <a:t>strategy</a:t>
            </a:r>
            <a:r>
              <a:rPr lang="sv-SE" sz="1600" dirty="0" smtClean="0"/>
              <a:t> – </a:t>
            </a:r>
            <a:r>
              <a:rPr lang="sv-SE" sz="1600" dirty="0" err="1" smtClean="0"/>
              <a:t>how</a:t>
            </a:r>
            <a:r>
              <a:rPr lang="sv-SE" sz="1600" dirty="0" smtClean="0"/>
              <a:t> the </a:t>
            </a:r>
            <a:r>
              <a:rPr lang="sv-SE" sz="1600" dirty="0" err="1" smtClean="0"/>
              <a:t>vendors</a:t>
            </a:r>
            <a:r>
              <a:rPr lang="sv-SE" sz="1600" dirty="0" smtClean="0"/>
              <a:t> </a:t>
            </a:r>
            <a:r>
              <a:rPr lang="sv-SE" sz="1600" dirty="0" err="1" smtClean="0"/>
              <a:t>meet</a:t>
            </a:r>
            <a:r>
              <a:rPr lang="sv-SE" sz="1600" dirty="0" smtClean="0"/>
              <a:t> the </a:t>
            </a:r>
            <a:r>
              <a:rPr lang="sv-SE" sz="1600" dirty="0" err="1" smtClean="0"/>
              <a:t>needs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 err="1" smtClean="0"/>
              <a:t>locations</a:t>
            </a:r>
            <a:r>
              <a:rPr lang="sv-SE" sz="1600" dirty="0" smtClean="0"/>
              <a:t> </a:t>
            </a:r>
            <a:r>
              <a:rPr lang="sv-SE" sz="1600" dirty="0" err="1" smtClean="0"/>
              <a:t>outside</a:t>
            </a:r>
            <a:r>
              <a:rPr lang="sv-SE" sz="1600" dirty="0" smtClean="0"/>
              <a:t> </a:t>
            </a:r>
            <a:r>
              <a:rPr lang="sv-SE" sz="1600" dirty="0" err="1" smtClean="0"/>
              <a:t>native</a:t>
            </a:r>
            <a:r>
              <a:rPr lang="sv-SE" sz="1600" dirty="0" smtClean="0"/>
              <a:t> country, </a:t>
            </a:r>
            <a:r>
              <a:rPr lang="sv-SE" sz="1600" dirty="0" err="1" smtClean="0"/>
              <a:t>directly</a:t>
            </a:r>
            <a:r>
              <a:rPr lang="sv-SE" sz="1600" dirty="0" smtClean="0"/>
              <a:t> or via partners</a:t>
            </a:r>
            <a:endParaRPr lang="sv-SE" sz="1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91"/>
    </mc:Choice>
    <mc:Fallback>
      <p:transition spd="slow" advTm="11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40797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11468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81263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6301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7113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372254" y="1285956"/>
            <a:ext cx="4723979" cy="3606886"/>
          </a:xfrm>
        </p:spPr>
        <p:txBody>
          <a:bodyPr>
            <a:normAutofit fontScale="77500" lnSpcReduction="20000"/>
          </a:bodyPr>
          <a:lstStyle/>
          <a:p>
            <a:r>
              <a:rPr lang="sv-SE" sz="1600" b="1" dirty="0" err="1"/>
              <a:t>Leaders</a:t>
            </a:r>
            <a:r>
              <a:rPr lang="sv-SE" sz="1600" dirty="0"/>
              <a:t> –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solid </a:t>
            </a:r>
            <a:r>
              <a:rPr lang="sv-SE" sz="1600" dirty="0" err="1"/>
              <a:t>understanding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 smtClean="0"/>
              <a:t>necessary</a:t>
            </a:r>
            <a:r>
              <a:rPr lang="sv-SE" sz="1600" dirty="0" smtClean="0"/>
              <a:t> </a:t>
            </a:r>
            <a:r>
              <a:rPr lang="sv-SE" sz="1600" dirty="0" err="1"/>
              <a:t>product</a:t>
            </a:r>
            <a:r>
              <a:rPr lang="sv-SE" sz="1600" dirty="0"/>
              <a:t> </a:t>
            </a:r>
            <a:r>
              <a:rPr lang="sv-SE" sz="1600" dirty="0" err="1" smtClean="0"/>
              <a:t>capabilities</a:t>
            </a:r>
            <a:r>
              <a:rPr lang="sv-SE" sz="1600" dirty="0" smtClean="0"/>
              <a:t> as-is and to-be, </a:t>
            </a:r>
            <a:r>
              <a:rPr lang="sv-SE" sz="1600" dirty="0" err="1" smtClean="0"/>
              <a:t>provide</a:t>
            </a:r>
            <a:r>
              <a:rPr lang="sv-SE" sz="1600" dirty="0" smtClean="0"/>
              <a:t> </a:t>
            </a:r>
            <a:r>
              <a:rPr lang="sv-SE" sz="1600" dirty="0" err="1" smtClean="0"/>
              <a:t>needed</a:t>
            </a:r>
            <a:r>
              <a:rPr lang="sv-SE" sz="1600" dirty="0" smtClean="0"/>
              <a:t> </a:t>
            </a:r>
            <a:r>
              <a:rPr lang="sv-SE" sz="1600" dirty="0" err="1" smtClean="0"/>
              <a:t>commitment</a:t>
            </a:r>
            <a:r>
              <a:rPr lang="sv-SE" sz="1600" dirty="0" smtClean="0"/>
              <a:t> to </a:t>
            </a:r>
            <a:r>
              <a:rPr lang="sv-SE" sz="1600" dirty="0" err="1" smtClean="0"/>
              <a:t>customers</a:t>
            </a:r>
            <a:r>
              <a:rPr lang="sv-SE" sz="1600" dirty="0"/>
              <a:t>,</a:t>
            </a:r>
            <a:r>
              <a:rPr lang="sv-SE" sz="1600" dirty="0" smtClean="0"/>
              <a:t> and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robust </a:t>
            </a:r>
            <a:r>
              <a:rPr lang="sv-SE" sz="1600" dirty="0" err="1" smtClean="0"/>
              <a:t>roadmap</a:t>
            </a:r>
            <a:r>
              <a:rPr lang="sv-SE" sz="1600" dirty="0" smtClean="0"/>
              <a:t> for </a:t>
            </a:r>
            <a:r>
              <a:rPr lang="sv-SE" sz="1600" dirty="0" err="1" smtClean="0"/>
              <a:t>keeping</a:t>
            </a:r>
            <a:r>
              <a:rPr lang="sv-SE" sz="1600" dirty="0" smtClean="0"/>
              <a:t> the position as market </a:t>
            </a:r>
            <a:r>
              <a:rPr lang="sv-SE" sz="1600" dirty="0" err="1" smtClean="0"/>
              <a:t>leaders</a:t>
            </a:r>
            <a:r>
              <a:rPr lang="sv-SE" sz="1600" dirty="0" smtClean="0"/>
              <a:t> </a:t>
            </a:r>
          </a:p>
          <a:p>
            <a:r>
              <a:rPr lang="sv-SE" sz="1600" b="1" dirty="0" err="1" smtClean="0"/>
              <a:t>Visionaries</a:t>
            </a:r>
            <a:r>
              <a:rPr lang="sv-SE" sz="1600" dirty="0" smtClean="0"/>
              <a:t> – </a:t>
            </a:r>
            <a:r>
              <a:rPr lang="sv-SE" sz="1600" dirty="0" err="1" smtClean="0"/>
              <a:t>have</a:t>
            </a:r>
            <a:r>
              <a:rPr lang="sv-SE" sz="1600" dirty="0" smtClean="0"/>
              <a:t> a strong vision for </a:t>
            </a:r>
            <a:r>
              <a:rPr lang="sv-SE" sz="1600" dirty="0" err="1" smtClean="0"/>
              <a:t>delivering</a:t>
            </a:r>
            <a:r>
              <a:rPr lang="sv-SE" sz="1600" dirty="0" smtClean="0"/>
              <a:t> modern </a:t>
            </a:r>
            <a:r>
              <a:rPr lang="sv-SE" sz="1600" dirty="0" err="1" smtClean="0"/>
              <a:t>products</a:t>
            </a:r>
            <a:r>
              <a:rPr lang="sv-SE" sz="1600" dirty="0" smtClean="0"/>
              <a:t>/services, </a:t>
            </a:r>
            <a:r>
              <a:rPr lang="sv-SE" sz="1600" dirty="0" err="1" smtClean="0"/>
              <a:t>but</a:t>
            </a:r>
            <a:r>
              <a:rPr lang="sv-SE" sz="1600" dirty="0" smtClean="0"/>
              <a:t> </a:t>
            </a:r>
            <a:r>
              <a:rPr lang="sv-SE" sz="1600" dirty="0" err="1" smtClean="0"/>
              <a:t>have</a:t>
            </a:r>
            <a:r>
              <a:rPr lang="sv-SE" sz="1600" dirty="0" smtClean="0"/>
              <a:t> gaps to </a:t>
            </a:r>
            <a:r>
              <a:rPr lang="sv-SE" sz="1600" dirty="0" err="1" smtClean="0"/>
              <a:t>fulfilling</a:t>
            </a:r>
            <a:r>
              <a:rPr lang="sv-SE" sz="1600" dirty="0" smtClean="0"/>
              <a:t> </a:t>
            </a:r>
            <a:r>
              <a:rPr lang="sv-SE" sz="1600" dirty="0" err="1" smtClean="0"/>
              <a:t>broader</a:t>
            </a:r>
            <a:r>
              <a:rPr lang="sv-SE" sz="1600" dirty="0" smtClean="0"/>
              <a:t> </a:t>
            </a:r>
            <a:r>
              <a:rPr lang="sv-SE" sz="1600" dirty="0" err="1" smtClean="0"/>
              <a:t>functionality</a:t>
            </a:r>
            <a:r>
              <a:rPr lang="sv-SE" sz="1600" dirty="0" smtClean="0"/>
              <a:t> </a:t>
            </a:r>
            <a:r>
              <a:rPr lang="sv-SE" sz="1600" dirty="0" err="1" smtClean="0"/>
              <a:t>requirements</a:t>
            </a:r>
            <a:r>
              <a:rPr lang="sv-SE" sz="1600" dirty="0" smtClean="0"/>
              <a:t> or </a:t>
            </a:r>
            <a:r>
              <a:rPr lang="sv-SE" sz="1600" dirty="0" err="1" smtClean="0"/>
              <a:t>lower</a:t>
            </a:r>
            <a:r>
              <a:rPr lang="sv-SE" sz="1600" dirty="0" smtClean="0"/>
              <a:t> scores for </a:t>
            </a:r>
            <a:r>
              <a:rPr lang="sv-SE" sz="1600" dirty="0" err="1" smtClean="0"/>
              <a:t>customer</a:t>
            </a:r>
            <a:r>
              <a:rPr lang="sv-SE" sz="1600" dirty="0" smtClean="0"/>
              <a:t> </a:t>
            </a:r>
            <a:r>
              <a:rPr lang="sv-SE" sz="1600" dirty="0" err="1" smtClean="0"/>
              <a:t>experiences</a:t>
            </a:r>
            <a:r>
              <a:rPr lang="sv-SE" sz="1600" dirty="0" smtClean="0"/>
              <a:t>, operations and </a:t>
            </a:r>
            <a:r>
              <a:rPr lang="sv-SE" sz="1600" dirty="0" err="1" smtClean="0"/>
              <a:t>sales</a:t>
            </a:r>
            <a:r>
              <a:rPr lang="sv-SE" sz="1600" dirty="0" smtClean="0"/>
              <a:t> </a:t>
            </a:r>
            <a:r>
              <a:rPr lang="sv-SE" sz="1600" dirty="0" err="1" smtClean="0"/>
              <a:t>execution</a:t>
            </a:r>
            <a:r>
              <a:rPr lang="sv-SE" sz="1600" dirty="0" smtClean="0"/>
              <a:t>, </a:t>
            </a:r>
            <a:r>
              <a:rPr lang="sv-SE" sz="1600" dirty="0" err="1" smtClean="0"/>
              <a:t>etc</a:t>
            </a:r>
            <a:endParaRPr lang="sv-SE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3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02"/>
    </mc:Choice>
    <mc:Fallback>
      <p:transition spd="slow" advTm="9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/>
              <a:t>Quadrant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486" y="1407973"/>
            <a:ext cx="3171303" cy="317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792000" y="3114684"/>
            <a:ext cx="8021" cy="14117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46097" y="4812631"/>
            <a:ext cx="1540041" cy="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46097" y="4763015"/>
            <a:ext cx="187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Completeness</a:t>
            </a:r>
            <a:r>
              <a:rPr lang="sv-SE" sz="1400" dirty="0" smtClean="0"/>
              <a:t> </a:t>
            </a:r>
            <a:r>
              <a:rPr lang="sv-SE" sz="1400" dirty="0" err="1" smtClean="0"/>
              <a:t>of</a:t>
            </a:r>
            <a:r>
              <a:rPr lang="sv-SE" sz="1400" dirty="0" smtClean="0"/>
              <a:t> vision</a:t>
            </a:r>
            <a:endParaRPr lang="sv-SE" sz="14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903" y="3771135"/>
            <a:ext cx="1454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Ability</a:t>
            </a:r>
            <a:r>
              <a:rPr lang="sv-SE" sz="1400" dirty="0" smtClean="0"/>
              <a:t> to </a:t>
            </a:r>
            <a:r>
              <a:rPr lang="sv-SE" sz="1400" dirty="0" err="1" smtClean="0"/>
              <a:t>execute</a:t>
            </a:r>
            <a:endParaRPr lang="sv-SE" sz="14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18042" y="1285957"/>
            <a:ext cx="4150645" cy="3366253"/>
          </a:xfrm>
        </p:spPr>
        <p:txBody>
          <a:bodyPr>
            <a:normAutofit fontScale="55000" lnSpcReduction="20000"/>
          </a:bodyPr>
          <a:lstStyle/>
          <a:p>
            <a:r>
              <a:rPr lang="sv-SE" sz="2200" b="1" dirty="0"/>
              <a:t>Challengers</a:t>
            </a:r>
            <a:r>
              <a:rPr lang="sv-SE" sz="2200" dirty="0"/>
              <a:t> – </a:t>
            </a:r>
            <a:r>
              <a:rPr lang="sv-SE" sz="2200" dirty="0" err="1"/>
              <a:t>are</a:t>
            </a:r>
            <a:r>
              <a:rPr lang="sv-SE" sz="2200" dirty="0"/>
              <a:t> </a:t>
            </a:r>
            <a:r>
              <a:rPr lang="sv-SE" sz="2200" dirty="0" err="1"/>
              <a:t>well-positioned</a:t>
            </a:r>
            <a:r>
              <a:rPr lang="sv-SE" sz="2200" dirty="0"/>
              <a:t> to </a:t>
            </a:r>
            <a:r>
              <a:rPr lang="sv-SE" sz="2200" dirty="0" err="1"/>
              <a:t>succeed</a:t>
            </a:r>
            <a:r>
              <a:rPr lang="sv-SE" sz="2200" dirty="0"/>
              <a:t> in </a:t>
            </a:r>
            <a:r>
              <a:rPr lang="sv-SE" sz="2200" dirty="0" smtClean="0"/>
              <a:t>the </a:t>
            </a:r>
            <a:r>
              <a:rPr lang="sv-SE" sz="2200" dirty="0"/>
              <a:t>market. </a:t>
            </a:r>
            <a:r>
              <a:rPr lang="sv-SE" sz="2200" dirty="0" err="1"/>
              <a:t>However</a:t>
            </a:r>
            <a:r>
              <a:rPr lang="sv-SE" sz="2200" dirty="0"/>
              <a:t>, </a:t>
            </a:r>
            <a:r>
              <a:rPr lang="sv-SE" sz="2200" dirty="0" err="1"/>
              <a:t>they</a:t>
            </a:r>
            <a:r>
              <a:rPr lang="sv-SE" sz="2200" dirty="0"/>
              <a:t> </a:t>
            </a:r>
            <a:r>
              <a:rPr lang="sv-SE" sz="2200" dirty="0" err="1"/>
              <a:t>may</a:t>
            </a:r>
            <a:r>
              <a:rPr lang="sv-SE" sz="2200" dirty="0"/>
              <a:t> be </a:t>
            </a:r>
            <a:r>
              <a:rPr lang="sv-SE" sz="2200" dirty="0" err="1"/>
              <a:t>limited</a:t>
            </a:r>
            <a:r>
              <a:rPr lang="sv-SE" sz="2200" dirty="0"/>
              <a:t> to </a:t>
            </a:r>
            <a:r>
              <a:rPr lang="sv-SE" sz="2200" dirty="0" err="1"/>
              <a:t>specific</a:t>
            </a:r>
            <a:r>
              <a:rPr lang="sv-SE" sz="2200" dirty="0"/>
              <a:t> </a:t>
            </a:r>
            <a:r>
              <a:rPr lang="sv-SE" sz="2200" dirty="0" err="1" smtClean="0"/>
              <a:t>technical</a:t>
            </a:r>
            <a:r>
              <a:rPr lang="sv-SE" sz="2200" dirty="0" smtClean="0"/>
              <a:t> </a:t>
            </a:r>
            <a:r>
              <a:rPr lang="sv-SE" sz="2200" dirty="0" err="1" smtClean="0"/>
              <a:t>environments</a:t>
            </a:r>
            <a:r>
              <a:rPr lang="sv-SE" sz="2200" dirty="0" smtClean="0"/>
              <a:t>, </a:t>
            </a:r>
            <a:r>
              <a:rPr lang="sv-SE" sz="2200" dirty="0" err="1" smtClean="0"/>
              <a:t>application</a:t>
            </a:r>
            <a:r>
              <a:rPr lang="sv-SE" sz="2200" dirty="0" smtClean="0"/>
              <a:t> </a:t>
            </a:r>
            <a:r>
              <a:rPr lang="sv-SE" sz="2200" dirty="0" err="1" smtClean="0"/>
              <a:t>domains</a:t>
            </a:r>
            <a:r>
              <a:rPr lang="sv-SE" sz="2200" dirty="0"/>
              <a:t> or </a:t>
            </a:r>
            <a:r>
              <a:rPr lang="sv-SE" sz="2200" dirty="0" err="1"/>
              <a:t>use</a:t>
            </a:r>
            <a:r>
              <a:rPr lang="sv-SE" sz="2200" dirty="0"/>
              <a:t> </a:t>
            </a:r>
            <a:r>
              <a:rPr lang="sv-SE" sz="2200" dirty="0" err="1" smtClean="0"/>
              <a:t>cases</a:t>
            </a:r>
            <a:r>
              <a:rPr lang="sv-SE" sz="2200" dirty="0"/>
              <a:t> </a:t>
            </a:r>
            <a:r>
              <a:rPr lang="sv-SE" sz="2200" dirty="0" smtClean="0"/>
              <a:t>(</a:t>
            </a:r>
            <a:r>
              <a:rPr lang="sv-SE" sz="2200" dirty="0" err="1" smtClean="0"/>
              <a:t>see</a:t>
            </a:r>
            <a:r>
              <a:rPr lang="sv-SE" sz="2200" dirty="0" smtClean="0"/>
              <a:t> </a:t>
            </a:r>
            <a:r>
              <a:rPr lang="sv-SE" sz="2200" dirty="0" err="1" smtClean="0"/>
              <a:t>next</a:t>
            </a:r>
            <a:r>
              <a:rPr lang="sv-SE" sz="2200" dirty="0" smtClean="0"/>
              <a:t> </a:t>
            </a:r>
            <a:r>
              <a:rPr lang="sv-SE" sz="2200" dirty="0" err="1" smtClean="0"/>
              <a:t>slide</a:t>
            </a:r>
            <a:r>
              <a:rPr lang="sv-SE" sz="2200" dirty="0" smtClean="0"/>
              <a:t>)</a:t>
            </a:r>
            <a:endParaRPr lang="sv-SE" sz="2200" dirty="0"/>
          </a:p>
          <a:p>
            <a:r>
              <a:rPr lang="sv-SE" sz="2200" b="1" dirty="0"/>
              <a:t>Nisch </a:t>
            </a:r>
            <a:r>
              <a:rPr lang="sv-SE" sz="2200" b="1" dirty="0" err="1"/>
              <a:t>players</a:t>
            </a:r>
            <a:r>
              <a:rPr lang="sv-SE" sz="2200" b="1" dirty="0"/>
              <a:t> </a:t>
            </a:r>
            <a:r>
              <a:rPr lang="sv-SE" sz="2200" dirty="0"/>
              <a:t>–</a:t>
            </a:r>
            <a:r>
              <a:rPr lang="en-US" sz="2200" dirty="0"/>
              <a:t> may focus on, and do </a:t>
            </a:r>
            <a:r>
              <a:rPr lang="en-US" sz="2200" dirty="0" smtClean="0"/>
              <a:t>well</a:t>
            </a:r>
            <a:r>
              <a:rPr lang="en-US" sz="2200" dirty="0"/>
              <a:t>, in a specific domain or aspect of BI, but lack depth of functionality elsewhere</a:t>
            </a:r>
            <a:endParaRPr lang="sv-SE" sz="2200" dirty="0"/>
          </a:p>
          <a:p>
            <a:endParaRPr lang="sv-SE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08"/>
    </mc:Choice>
    <mc:Fallback>
      <p:transition spd="slow" advTm="5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15 </a:t>
            </a:r>
            <a:r>
              <a:rPr lang="sv-SE" sz="2400" dirty="0" err="1" smtClean="0"/>
              <a:t>capabilities</a:t>
            </a:r>
            <a:r>
              <a:rPr lang="sv-SE" sz="2400" dirty="0" smtClean="0"/>
              <a:t> </a:t>
            </a:r>
            <a:r>
              <a:rPr lang="sv-SE" sz="2400" dirty="0" err="1" smtClean="0"/>
              <a:t>using</a:t>
            </a:r>
            <a:r>
              <a:rPr lang="sv-SE" sz="2400" dirty="0" smtClean="0"/>
              <a:t> 5 </a:t>
            </a:r>
            <a:r>
              <a:rPr lang="sv-SE" sz="2400" dirty="0" err="1" smtClean="0"/>
              <a:t>use</a:t>
            </a:r>
            <a:r>
              <a:rPr lang="sv-SE" sz="2400" dirty="0" smtClean="0"/>
              <a:t> </a:t>
            </a:r>
            <a:r>
              <a:rPr lang="sv-SE" sz="2400" dirty="0" err="1" smtClean="0"/>
              <a:t>cases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 smtClean="0"/>
              <a:t>Gartner </a:t>
            </a:r>
            <a:r>
              <a:rPr lang="sv-SE" sz="1600" dirty="0" err="1" smtClean="0"/>
              <a:t>assesses</a:t>
            </a:r>
            <a:r>
              <a:rPr lang="sv-SE" sz="1600" dirty="0" smtClean="0"/>
              <a:t> 15 </a:t>
            </a:r>
            <a:r>
              <a:rPr lang="sv-SE" sz="1600" dirty="0" err="1" smtClean="0"/>
              <a:t>product</a:t>
            </a:r>
            <a:r>
              <a:rPr lang="sv-SE" sz="1600" dirty="0" smtClean="0"/>
              <a:t> </a:t>
            </a:r>
            <a:r>
              <a:rPr lang="sv-SE" sz="1600" dirty="0" err="1" smtClean="0"/>
              <a:t>capabilities</a:t>
            </a:r>
            <a:r>
              <a:rPr lang="sv-SE" sz="1600" dirty="0" smtClean="0"/>
              <a:t> for BI </a:t>
            </a:r>
            <a:r>
              <a:rPr lang="sv-SE" sz="1600" dirty="0" err="1" smtClean="0"/>
              <a:t>producs</a:t>
            </a:r>
            <a:r>
              <a:rPr lang="sv-SE" sz="1600" dirty="0" smtClean="0"/>
              <a:t> </a:t>
            </a:r>
            <a:r>
              <a:rPr lang="sv-SE" sz="1600" dirty="0" err="1" smtClean="0"/>
              <a:t>using</a:t>
            </a:r>
            <a:r>
              <a:rPr lang="sv-SE" sz="1600" dirty="0" smtClean="0"/>
              <a:t> 5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cases</a:t>
            </a:r>
            <a:endParaRPr lang="sv-SE" sz="1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8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48"/>
    </mc:Choice>
    <mc:Fallback>
      <p:transition spd="slow" advTm="4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7742400" cy="2852914"/>
          </a:xfrm>
        </p:spPr>
        <p:txBody>
          <a:bodyPr>
            <a:normAutofit fontScale="47500" lnSpcReduction="20000"/>
          </a:bodyPr>
          <a:lstStyle/>
          <a:p>
            <a:r>
              <a:rPr lang="sv-SE" sz="2900" b="1" dirty="0" err="1"/>
              <a:t>Agile</a:t>
            </a:r>
            <a:r>
              <a:rPr lang="sv-SE" sz="2900" b="1" dirty="0"/>
              <a:t>, </a:t>
            </a:r>
            <a:r>
              <a:rPr lang="sv-SE" sz="2900" b="1" dirty="0" err="1"/>
              <a:t>centralized</a:t>
            </a:r>
            <a:r>
              <a:rPr lang="sv-SE" sz="2900" b="1" dirty="0"/>
              <a:t> BI </a:t>
            </a:r>
            <a:r>
              <a:rPr lang="sv-SE" sz="2900" b="1" dirty="0" err="1" smtClean="0"/>
              <a:t>provisioning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is </a:t>
            </a:r>
            <a:r>
              <a:rPr lang="sv-SE" sz="2900" dirty="0" err="1" smtClean="0"/>
              <a:t>agile</a:t>
            </a:r>
            <a:r>
              <a:rPr lang="sv-SE" sz="2900" dirty="0" smtClean="0"/>
              <a:t> – and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i="1" dirty="0" err="1" smtClean="0"/>
              <a:t>analytic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 is </a:t>
            </a:r>
            <a:r>
              <a:rPr lang="sv-SE" sz="2900" i="1" dirty="0" err="1" smtClean="0"/>
              <a:t>centrally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managed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delivered</a:t>
            </a:r>
            <a:endParaRPr lang="sv-SE" sz="2900" i="1" dirty="0" smtClean="0"/>
          </a:p>
          <a:p>
            <a:r>
              <a:rPr lang="sv-SE" sz="2900" b="1" dirty="0" err="1" smtClean="0"/>
              <a:t>Decentralized</a:t>
            </a:r>
            <a:r>
              <a:rPr lang="sv-SE" sz="2900" b="1" dirty="0" smtClean="0"/>
              <a:t> </a:t>
            </a:r>
            <a:r>
              <a:rPr lang="sv-SE" sz="2900" b="1" dirty="0" err="1" smtClean="0"/>
              <a:t>analytic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supports </a:t>
            </a:r>
            <a:r>
              <a:rPr lang="sv-SE" sz="2900" i="1" dirty="0" err="1" smtClean="0"/>
              <a:t>self</a:t>
            </a:r>
            <a:r>
              <a:rPr lang="sv-SE" sz="2900" i="1" dirty="0" smtClean="0"/>
              <a:t>-service </a:t>
            </a:r>
            <a:r>
              <a:rPr lang="sv-SE" sz="2900" i="1" dirty="0" err="1" smtClean="0"/>
              <a:t>analytics</a:t>
            </a:r>
            <a:r>
              <a:rPr lang="sv-SE" sz="2900" i="1" dirty="0" smtClean="0"/>
              <a:t> for </a:t>
            </a:r>
            <a:r>
              <a:rPr lang="sv-SE" sz="2900" i="1" dirty="0" err="1" smtClean="0"/>
              <a:t>individual</a:t>
            </a:r>
            <a:r>
              <a:rPr lang="sv-SE" sz="2900" i="1" dirty="0" smtClean="0"/>
              <a:t> business </a:t>
            </a:r>
            <a:r>
              <a:rPr lang="sv-SE" sz="2900" i="1" dirty="0" err="1" smtClean="0"/>
              <a:t>units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users</a:t>
            </a:r>
            <a:endParaRPr lang="sv-SE" sz="2900" i="1" dirty="0" smtClean="0"/>
          </a:p>
          <a:p>
            <a:r>
              <a:rPr lang="sv-SE" sz="2900" b="1" dirty="0" err="1" smtClean="0"/>
              <a:t>Governed</a:t>
            </a:r>
            <a:r>
              <a:rPr lang="sv-SE" sz="2900" b="1" dirty="0" smtClean="0"/>
              <a:t> data </a:t>
            </a:r>
            <a:r>
              <a:rPr lang="sv-SE" sz="2900" b="1" dirty="0" err="1" smtClean="0"/>
              <a:t>discovery</a:t>
            </a:r>
            <a:r>
              <a:rPr lang="sv-SE" sz="2900" b="1" dirty="0" smtClean="0"/>
              <a:t> </a:t>
            </a:r>
            <a:r>
              <a:rPr lang="sv-SE" sz="2900" dirty="0" smtClean="0"/>
              <a:t>– a </a:t>
            </a:r>
            <a:r>
              <a:rPr lang="sv-SE" sz="2900" dirty="0" err="1" smtClean="0"/>
              <a:t>use</a:t>
            </a:r>
            <a:r>
              <a:rPr lang="sv-SE" sz="2900" dirty="0" smtClean="0"/>
              <a:t> </a:t>
            </a:r>
            <a:r>
              <a:rPr lang="sv-SE" sz="2900" dirty="0" err="1" smtClean="0"/>
              <a:t>case</a:t>
            </a:r>
            <a:r>
              <a:rPr lang="sv-SE" sz="2900" dirty="0" smtClean="0"/>
              <a:t> </a:t>
            </a:r>
            <a:r>
              <a:rPr lang="sv-SE" sz="2900" dirty="0" err="1" smtClean="0"/>
              <a:t>where</a:t>
            </a:r>
            <a:r>
              <a:rPr lang="sv-SE" sz="2900" dirty="0" smtClean="0"/>
              <a:t> the </a:t>
            </a:r>
            <a:r>
              <a:rPr lang="sv-SE" sz="2900" dirty="0" err="1" smtClean="0"/>
              <a:t>analytic</a:t>
            </a:r>
            <a:r>
              <a:rPr lang="sv-SE" sz="2900" dirty="0" smtClean="0"/>
              <a:t> workflow supports </a:t>
            </a:r>
            <a:r>
              <a:rPr lang="sv-SE" sz="2900" i="1" dirty="0" err="1"/>
              <a:t>self</a:t>
            </a:r>
            <a:r>
              <a:rPr lang="sv-SE" sz="2900" i="1" dirty="0"/>
              <a:t>-service </a:t>
            </a:r>
            <a:r>
              <a:rPr lang="sv-SE" sz="2900" i="1" dirty="0" err="1"/>
              <a:t>analytics</a:t>
            </a:r>
            <a:r>
              <a:rPr lang="sv-SE" sz="2900" i="1" dirty="0"/>
              <a:t> </a:t>
            </a:r>
            <a:r>
              <a:rPr lang="sv-SE" sz="2900" i="1" dirty="0" err="1" smtClean="0"/>
              <a:t>of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user-generated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, </a:t>
            </a:r>
            <a:r>
              <a:rPr lang="sv-SE" sz="2900" i="1" dirty="0" err="1" smtClean="0"/>
              <a:t>certified</a:t>
            </a:r>
            <a:r>
              <a:rPr lang="sv-SE" sz="2900" i="1" dirty="0" smtClean="0"/>
              <a:t> and </a:t>
            </a:r>
            <a:r>
              <a:rPr lang="sv-SE" sz="2900" i="1" dirty="0" err="1" smtClean="0"/>
              <a:t>analytic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r>
              <a:rPr lang="sv-SE" sz="2900" i="1" dirty="0" smtClean="0"/>
              <a:t> as </a:t>
            </a:r>
            <a:r>
              <a:rPr lang="sv-SE" sz="2900" i="1" dirty="0" err="1" smtClean="0"/>
              <a:t>well</a:t>
            </a:r>
            <a:r>
              <a:rPr lang="sv-SE" sz="2900" i="1" dirty="0" smtClean="0"/>
              <a:t> as </a:t>
            </a:r>
            <a:r>
              <a:rPr lang="sv-SE" sz="2900" i="1" dirty="0" err="1" smtClean="0"/>
              <a:t>other</a:t>
            </a:r>
            <a:r>
              <a:rPr lang="sv-SE" sz="2900" i="1" dirty="0" smtClean="0"/>
              <a:t> forms </a:t>
            </a:r>
            <a:r>
              <a:rPr lang="sv-SE" sz="2900" i="1" dirty="0" err="1" smtClean="0"/>
              <a:t>of</a:t>
            </a:r>
            <a:r>
              <a:rPr lang="sv-SE" sz="2900" i="1" dirty="0" smtClean="0"/>
              <a:t> </a:t>
            </a:r>
            <a:r>
              <a:rPr lang="sv-SE" sz="2900" i="1" dirty="0" err="1" smtClean="0"/>
              <a:t>content</a:t>
            </a:r>
            <a:endParaRPr lang="sv-SE" sz="2900" i="1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21"/>
    </mc:Choice>
    <mc:Fallback>
      <p:transition spd="slow" advTm="9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5"/>
            <a:ext cx="6850800" cy="2109110"/>
          </a:xfrm>
        </p:spPr>
        <p:txBody>
          <a:bodyPr>
            <a:normAutofit fontScale="85000" lnSpcReduction="10000"/>
          </a:bodyPr>
          <a:lstStyle/>
          <a:p>
            <a:r>
              <a:rPr lang="sv-SE" sz="1600" b="1" dirty="0" err="1" smtClean="0"/>
              <a:t>Embedded</a:t>
            </a:r>
            <a:r>
              <a:rPr lang="sv-SE" sz="1600" b="1" dirty="0" smtClean="0"/>
              <a:t>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</a:t>
            </a:r>
            <a:r>
              <a:rPr lang="sv-SE" sz="1600" dirty="0" smtClean="0"/>
              <a:t>– a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</a:t>
            </a:r>
            <a:r>
              <a:rPr lang="sv-SE" sz="1600" dirty="0" smtClean="0"/>
              <a:t> </a:t>
            </a:r>
            <a:r>
              <a:rPr lang="sv-SE" sz="1600" dirty="0" err="1" smtClean="0"/>
              <a:t>where</a:t>
            </a:r>
            <a:r>
              <a:rPr lang="sv-SE" sz="1600" dirty="0" smtClean="0"/>
              <a:t> the </a:t>
            </a:r>
            <a:r>
              <a:rPr lang="sv-SE" sz="1600" dirty="0" err="1" smtClean="0"/>
              <a:t>analytic</a:t>
            </a:r>
            <a:r>
              <a:rPr lang="sv-SE" sz="1600" dirty="0" smtClean="0"/>
              <a:t> workflow support the </a:t>
            </a:r>
            <a:r>
              <a:rPr lang="sv-SE" sz="1600" i="1" dirty="0" err="1" smtClean="0"/>
              <a:t>embedding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of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content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into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processes</a:t>
            </a:r>
            <a:r>
              <a:rPr lang="sv-SE" sz="1600" i="1" dirty="0" smtClean="0"/>
              <a:t> and </a:t>
            </a:r>
            <a:r>
              <a:rPr lang="sv-SE" sz="1600" i="1" dirty="0" err="1" smtClean="0"/>
              <a:t>applications</a:t>
            </a:r>
            <a:endParaRPr lang="sv-SE" sz="1600" i="1" dirty="0" smtClean="0"/>
          </a:p>
          <a:p>
            <a:r>
              <a:rPr lang="sv-SE" sz="1600" b="1" dirty="0" smtClean="0"/>
              <a:t>Extranet </a:t>
            </a:r>
            <a:r>
              <a:rPr lang="sv-SE" sz="1600" b="1" dirty="0" err="1" smtClean="0"/>
              <a:t>deployment</a:t>
            </a:r>
            <a:r>
              <a:rPr lang="sv-SE" sz="1600" b="1" dirty="0" smtClean="0"/>
              <a:t> </a:t>
            </a:r>
            <a:r>
              <a:rPr lang="sv-SE" sz="1600" dirty="0" smtClean="0"/>
              <a:t>– a </a:t>
            </a:r>
            <a:r>
              <a:rPr lang="sv-SE" sz="1600" dirty="0" err="1" smtClean="0"/>
              <a:t>use</a:t>
            </a:r>
            <a:r>
              <a:rPr lang="sv-SE" sz="1600" dirty="0" smtClean="0"/>
              <a:t> </a:t>
            </a:r>
            <a:r>
              <a:rPr lang="sv-SE" sz="1600" dirty="0" err="1" smtClean="0"/>
              <a:t>case</a:t>
            </a:r>
            <a:r>
              <a:rPr lang="sv-SE" sz="1600" dirty="0" smtClean="0"/>
              <a:t> </a:t>
            </a:r>
            <a:r>
              <a:rPr lang="sv-SE" sz="1600" dirty="0" err="1" smtClean="0"/>
              <a:t>where</a:t>
            </a:r>
            <a:r>
              <a:rPr lang="sv-SE" sz="1600" dirty="0" smtClean="0"/>
              <a:t> the </a:t>
            </a:r>
            <a:r>
              <a:rPr lang="sv-SE" sz="1600" dirty="0" err="1" smtClean="0"/>
              <a:t>analytic</a:t>
            </a:r>
            <a:r>
              <a:rPr lang="sv-SE" sz="1600" dirty="0" smtClean="0"/>
              <a:t> workflow is </a:t>
            </a:r>
            <a:r>
              <a:rPr lang="sv-SE" sz="1600" dirty="0" err="1" smtClean="0"/>
              <a:t>similar</a:t>
            </a:r>
            <a:r>
              <a:rPr lang="sv-SE" sz="1600" dirty="0" smtClean="0"/>
              <a:t> to the </a:t>
            </a:r>
            <a:r>
              <a:rPr lang="sv-SE" sz="1600" i="1" dirty="0" err="1" smtClean="0"/>
              <a:t>agile</a:t>
            </a:r>
            <a:r>
              <a:rPr lang="sv-SE" sz="1600" i="1" dirty="0" smtClean="0"/>
              <a:t>, </a:t>
            </a:r>
            <a:r>
              <a:rPr lang="sv-SE" sz="1600" i="1" dirty="0" err="1" smtClean="0"/>
              <a:t>centralized</a:t>
            </a:r>
            <a:r>
              <a:rPr lang="sv-SE" sz="1600" i="1" dirty="0" smtClean="0"/>
              <a:t> BI </a:t>
            </a:r>
            <a:r>
              <a:rPr lang="sv-SE" sz="1600" i="1" dirty="0" err="1" smtClean="0"/>
              <a:t>provisioning</a:t>
            </a:r>
            <a:r>
              <a:rPr lang="sv-SE" sz="1600" i="1" dirty="0" smtClean="0"/>
              <a:t> – </a:t>
            </a:r>
            <a:r>
              <a:rPr lang="sv-SE" sz="1600" i="1" dirty="0" err="1" smtClean="0"/>
              <a:t>but</a:t>
            </a:r>
            <a:r>
              <a:rPr lang="sv-SE" sz="1600" i="1" dirty="0" smtClean="0"/>
              <a:t> for the </a:t>
            </a:r>
            <a:r>
              <a:rPr lang="sv-SE" sz="1600" i="1" dirty="0" err="1" smtClean="0"/>
              <a:t>external</a:t>
            </a:r>
            <a:r>
              <a:rPr lang="sv-SE" sz="1600" i="1" dirty="0" smtClean="0"/>
              <a:t> </a:t>
            </a:r>
            <a:r>
              <a:rPr lang="sv-SE" sz="1600" i="1" dirty="0" err="1" smtClean="0"/>
              <a:t>customer</a:t>
            </a:r>
            <a:r>
              <a:rPr lang="sv-SE" sz="1600" i="1" dirty="0" smtClean="0"/>
              <a:t> </a:t>
            </a:r>
            <a:r>
              <a:rPr lang="sv-SE" sz="1600" dirty="0" smtClean="0"/>
              <a:t>(or </a:t>
            </a:r>
            <a:r>
              <a:rPr lang="sv-SE" sz="1600" dirty="0" err="1" smtClean="0"/>
              <a:t>citizens</a:t>
            </a:r>
            <a:r>
              <a:rPr lang="sv-SE" sz="1600" dirty="0" smtClean="0"/>
              <a:t> in the public </a:t>
            </a:r>
            <a:r>
              <a:rPr lang="sv-SE" sz="1600" dirty="0" err="1" smtClean="0"/>
              <a:t>sector</a:t>
            </a:r>
            <a:r>
              <a:rPr lang="sv-SE" sz="1600" dirty="0" smtClean="0"/>
              <a:t>)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8"/>
    </mc:Choice>
    <mc:Fallback>
      <p:transition spd="slow" advTm="5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870737" cy="24366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err="1" smtClean="0"/>
              <a:t>Infrastructure</a:t>
            </a:r>
            <a:r>
              <a:rPr lang="sv-SE" b="1" i="1" dirty="0" smtClean="0"/>
              <a:t>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BI </a:t>
            </a:r>
            <a:r>
              <a:rPr lang="sv-SE" b="1" dirty="0" err="1" smtClean="0"/>
              <a:t>platform</a:t>
            </a:r>
            <a:r>
              <a:rPr lang="sv-SE" b="1" dirty="0" smtClean="0"/>
              <a:t> administration, </a:t>
            </a:r>
            <a:r>
              <a:rPr lang="sv-SE" b="1" dirty="0" err="1" smtClean="0"/>
              <a:t>security</a:t>
            </a:r>
            <a:r>
              <a:rPr lang="sv-SE" b="1" dirty="0" smtClean="0"/>
              <a:t> and </a:t>
            </a:r>
            <a:r>
              <a:rPr lang="sv-SE" b="1" dirty="0" err="1" smtClean="0"/>
              <a:t>achitecture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administration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, </a:t>
            </a:r>
            <a:r>
              <a:rPr lang="sv-SE" dirty="0" err="1" smtClean="0"/>
              <a:t>auditing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access and </a:t>
            </a:r>
            <a:r>
              <a:rPr lang="sv-SE" dirty="0" err="1" smtClean="0"/>
              <a:t>utilization</a:t>
            </a:r>
            <a:r>
              <a:rPr lang="sv-SE" dirty="0" smtClean="0"/>
              <a:t>, and </a:t>
            </a:r>
            <a:r>
              <a:rPr lang="sv-SE" dirty="0" err="1" smtClean="0"/>
              <a:t>disaster</a:t>
            </a:r>
            <a:r>
              <a:rPr lang="sv-SE" dirty="0" smtClean="0"/>
              <a:t> </a:t>
            </a:r>
            <a:r>
              <a:rPr lang="sv-SE" dirty="0" err="1" smtClean="0"/>
              <a:t>recovery</a:t>
            </a:r>
            <a:r>
              <a:rPr lang="sv-SE" dirty="0" smtClean="0"/>
              <a:t> </a:t>
            </a:r>
          </a:p>
          <a:p>
            <a:r>
              <a:rPr lang="sv-SE" b="1" dirty="0" smtClean="0"/>
              <a:t>Cloud BI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building</a:t>
            </a:r>
            <a:r>
              <a:rPr lang="sv-SE" dirty="0" smtClean="0"/>
              <a:t>, </a:t>
            </a:r>
            <a:r>
              <a:rPr lang="sv-SE" dirty="0" err="1" smtClean="0"/>
              <a:t>deploying</a:t>
            </a:r>
            <a:r>
              <a:rPr lang="sv-SE" dirty="0" smtClean="0"/>
              <a:t> and </a:t>
            </a:r>
            <a:r>
              <a:rPr lang="sv-SE" dirty="0" err="1" smtClean="0"/>
              <a:t>managing</a:t>
            </a:r>
            <a:r>
              <a:rPr lang="sv-SE" dirty="0" smtClean="0"/>
              <a:t> BI in the </a:t>
            </a:r>
            <a:r>
              <a:rPr lang="sv-SE" dirty="0" err="1" smtClean="0"/>
              <a:t>cloud</a:t>
            </a:r>
            <a:endParaRPr lang="sv-SE" dirty="0" smtClean="0"/>
          </a:p>
          <a:p>
            <a:r>
              <a:rPr lang="sv-SE" b="1" dirty="0" smtClean="0"/>
              <a:t>Data source </a:t>
            </a:r>
            <a:r>
              <a:rPr lang="sv-SE" b="1" dirty="0" err="1" smtClean="0"/>
              <a:t>connectivity</a:t>
            </a:r>
            <a:r>
              <a:rPr lang="sv-SE" b="1" dirty="0" smtClean="0"/>
              <a:t> and </a:t>
            </a:r>
            <a:r>
              <a:rPr lang="sv-SE" b="1" dirty="0" err="1" smtClean="0"/>
              <a:t>ingestion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to </a:t>
            </a:r>
            <a:r>
              <a:rPr lang="sv-SE" dirty="0" err="1" smtClean="0"/>
              <a:t>connect</a:t>
            </a:r>
            <a:r>
              <a:rPr lang="sv-SE" dirty="0" smtClean="0"/>
              <a:t> to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structured</a:t>
            </a:r>
            <a:r>
              <a:rPr lang="sv-SE" dirty="0" smtClean="0"/>
              <a:t> and </a:t>
            </a:r>
            <a:r>
              <a:rPr lang="sv-SE" dirty="0" err="1" smtClean="0"/>
              <a:t>un-structured</a:t>
            </a:r>
            <a:r>
              <a:rPr lang="sv-SE" dirty="0" smtClean="0"/>
              <a:t> data </a:t>
            </a:r>
            <a:r>
              <a:rPr lang="sv-SE" dirty="0" err="1" smtClean="0"/>
              <a:t>contained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different </a:t>
            </a:r>
            <a:r>
              <a:rPr lang="sv-SE" dirty="0" err="1" smtClean="0"/>
              <a:t>platforms</a:t>
            </a:r>
            <a:endParaRPr lang="sv-SE" dirty="0"/>
          </a:p>
          <a:p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11"/>
    </mc:Choice>
    <mc:Fallback>
      <p:transition spd="slow" advTm="44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Background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 smtClean="0"/>
              <a:t>This presentation is </a:t>
            </a:r>
            <a:r>
              <a:rPr lang="sv-SE" sz="6400" dirty="0" err="1" smtClean="0"/>
              <a:t>based</a:t>
            </a:r>
            <a:r>
              <a:rPr lang="sv-SE" sz="6400" dirty="0" smtClean="0"/>
              <a:t> </a:t>
            </a:r>
            <a:r>
              <a:rPr lang="sv-SE" sz="6400" dirty="0"/>
              <a:t>on </a:t>
            </a:r>
            <a:r>
              <a:rPr lang="sv-SE" sz="6400" b="1" dirty="0"/>
              <a:t>Gartner </a:t>
            </a:r>
            <a:r>
              <a:rPr lang="sv-SE" sz="6400" b="1" dirty="0" err="1" smtClean="0"/>
              <a:t>Group’s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report</a:t>
            </a:r>
            <a:r>
              <a:rPr lang="sv-SE" sz="6400" b="1" dirty="0" smtClean="0"/>
              <a:t> ”Magic </a:t>
            </a:r>
            <a:r>
              <a:rPr lang="sv-SE" sz="6400" b="1" dirty="0" err="1"/>
              <a:t>Quadrant</a:t>
            </a:r>
            <a:r>
              <a:rPr lang="sv-SE" sz="6400" b="1" dirty="0"/>
              <a:t> for </a:t>
            </a:r>
            <a:r>
              <a:rPr lang="sv-SE" sz="6400" b="1" dirty="0" err="1"/>
              <a:t>Analytics</a:t>
            </a:r>
            <a:r>
              <a:rPr lang="sv-SE" sz="6400" b="1" dirty="0"/>
              <a:t> and Business </a:t>
            </a:r>
            <a:r>
              <a:rPr lang="sv-SE" sz="6400" b="1" dirty="0" err="1" smtClean="0"/>
              <a:t>Intelligence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Platforms</a:t>
            </a:r>
            <a:r>
              <a:rPr lang="sv-SE" sz="6400" b="1" dirty="0" smtClean="0"/>
              <a:t>” (2019) </a:t>
            </a:r>
            <a:r>
              <a:rPr lang="sv-SE" sz="6400" dirty="0" err="1" smtClean="0"/>
              <a:t>written</a:t>
            </a:r>
            <a:r>
              <a:rPr lang="sv-SE" sz="6400" dirty="0" smtClean="0"/>
              <a:t> by </a:t>
            </a:r>
            <a:r>
              <a:rPr lang="sv-SE" sz="6400" dirty="0" err="1" smtClean="0"/>
              <a:t>Howson</a:t>
            </a:r>
            <a:r>
              <a:rPr lang="sv-SE" sz="6400" dirty="0" smtClean="0"/>
              <a:t>, C., Richardson, J., </a:t>
            </a:r>
            <a:r>
              <a:rPr lang="sv-SE" sz="6400" dirty="0" err="1" smtClean="0"/>
              <a:t>Sallam</a:t>
            </a:r>
            <a:r>
              <a:rPr lang="sv-SE" sz="6400" dirty="0" smtClean="0"/>
              <a:t>, R., </a:t>
            </a:r>
            <a:r>
              <a:rPr lang="sv-SE" sz="6400" dirty="0" err="1" smtClean="0"/>
              <a:t>Kronz</a:t>
            </a:r>
            <a:r>
              <a:rPr lang="sv-SE" sz="6400" dirty="0" smtClean="0"/>
              <a:t>, A.</a:t>
            </a:r>
            <a:endParaRPr lang="sv-SE" sz="6400" dirty="0"/>
          </a:p>
          <a:p>
            <a:pPr marL="0" indent="0">
              <a:buNone/>
            </a:pPr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6"/>
    </mc:Choice>
    <mc:Fallback xmlns="">
      <p:transition spd="slow" advTm="38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3547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smtClean="0"/>
              <a:t>Data management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Metadata management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makes it </a:t>
            </a:r>
            <a:r>
              <a:rPr lang="sv-SE" dirty="0" err="1" smtClean="0"/>
              <a:t>possible</a:t>
            </a:r>
            <a:r>
              <a:rPr lang="sv-SE" dirty="0" smtClean="0"/>
              <a:t> to </a:t>
            </a:r>
            <a:r>
              <a:rPr lang="sv-SE" dirty="0" err="1" smtClean="0"/>
              <a:t>search</a:t>
            </a:r>
            <a:r>
              <a:rPr lang="sv-SE" dirty="0" smtClean="0"/>
              <a:t>, </a:t>
            </a:r>
            <a:r>
              <a:rPr lang="sv-SE" dirty="0" err="1" smtClean="0"/>
              <a:t>capture</a:t>
            </a:r>
            <a:r>
              <a:rPr lang="sv-SE" dirty="0" smtClean="0"/>
              <a:t>, store, </a:t>
            </a:r>
            <a:r>
              <a:rPr lang="sv-SE" dirty="0" err="1" smtClean="0"/>
              <a:t>reuse</a:t>
            </a:r>
            <a:r>
              <a:rPr lang="sv-SE" dirty="0" smtClean="0"/>
              <a:t> and </a:t>
            </a:r>
            <a:r>
              <a:rPr lang="sv-SE" dirty="0" err="1" smtClean="0"/>
              <a:t>publish</a:t>
            </a:r>
            <a:r>
              <a:rPr lang="sv-SE" dirty="0" smtClean="0"/>
              <a:t> metadata, </a:t>
            </a:r>
            <a:r>
              <a:rPr lang="sv-SE" dirty="0" err="1" smtClean="0"/>
              <a:t>such</a:t>
            </a:r>
            <a:r>
              <a:rPr lang="sv-SE" dirty="0" smtClean="0"/>
              <a:t> as dimensions, </a:t>
            </a:r>
            <a:r>
              <a:rPr lang="sv-SE" dirty="0" err="1" smtClean="0"/>
              <a:t>hierachies</a:t>
            </a:r>
            <a:r>
              <a:rPr lang="sv-SE" dirty="0"/>
              <a:t> </a:t>
            </a:r>
            <a:r>
              <a:rPr lang="sv-SE" dirty="0" smtClean="0"/>
              <a:t>and </a:t>
            </a:r>
            <a:r>
              <a:rPr lang="sv-SE" dirty="0" err="1" smtClean="0"/>
              <a:t>measures</a:t>
            </a:r>
            <a:r>
              <a:rPr lang="sv-SE" dirty="0" smtClean="0"/>
              <a:t>/KPIs</a:t>
            </a:r>
          </a:p>
          <a:p>
            <a:r>
              <a:rPr lang="sv-SE" b="1" dirty="0" smtClean="0"/>
              <a:t>Data </a:t>
            </a:r>
            <a:r>
              <a:rPr lang="sv-SE" b="1" dirty="0" err="1" smtClean="0"/>
              <a:t>storing</a:t>
            </a:r>
            <a:r>
              <a:rPr lang="sv-SE" b="1" dirty="0" smtClean="0"/>
              <a:t> and </a:t>
            </a:r>
            <a:r>
              <a:rPr lang="sv-SE" b="1" dirty="0" err="1" smtClean="0"/>
              <a:t>loading</a:t>
            </a:r>
            <a:r>
              <a:rPr lang="sv-SE" b="1" dirty="0" smtClean="0"/>
              <a:t> options </a:t>
            </a:r>
            <a:r>
              <a:rPr lang="sv-SE" dirty="0" smtClean="0"/>
              <a:t>– </a:t>
            </a:r>
            <a:r>
              <a:rPr lang="sv-SE" dirty="0" err="1" smtClean="0"/>
              <a:t>capabilites</a:t>
            </a:r>
            <a:r>
              <a:rPr lang="sv-SE" dirty="0" smtClean="0"/>
              <a:t> to </a:t>
            </a:r>
            <a:r>
              <a:rPr lang="sv-SE" dirty="0" err="1" smtClean="0"/>
              <a:t>load</a:t>
            </a:r>
            <a:r>
              <a:rPr lang="sv-SE" dirty="0" smtClean="0"/>
              <a:t>, access, </a:t>
            </a:r>
            <a:r>
              <a:rPr lang="sv-SE" dirty="0" err="1" smtClean="0"/>
              <a:t>integrating</a:t>
            </a:r>
            <a:r>
              <a:rPr lang="sv-SE" dirty="0" smtClean="0"/>
              <a:t>, transform, </a:t>
            </a:r>
            <a:r>
              <a:rPr lang="sv-SE" dirty="0" err="1" smtClean="0"/>
              <a:t>refresh</a:t>
            </a:r>
            <a:r>
              <a:rPr lang="sv-SE" dirty="0" smtClean="0"/>
              <a:t> store and </a:t>
            </a:r>
            <a:r>
              <a:rPr lang="sv-SE" dirty="0" err="1" smtClean="0"/>
              <a:t>load</a:t>
            </a:r>
            <a:r>
              <a:rPr lang="sv-SE" dirty="0" smtClean="0"/>
              <a:t> data</a:t>
            </a:r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5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6"/>
    </mc:Choice>
    <mc:Fallback>
      <p:transition spd="slow" advTm="1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8071264" cy="22319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i="1" dirty="0" smtClean="0"/>
              <a:t>Data management </a:t>
            </a:r>
            <a:r>
              <a:rPr lang="sv-SE" b="1" i="1" dirty="0" err="1" smtClean="0"/>
              <a:t>capabilities</a:t>
            </a:r>
            <a:r>
              <a:rPr lang="sv-SE" b="1" i="1" dirty="0" smtClean="0"/>
              <a:t>: </a:t>
            </a:r>
          </a:p>
          <a:p>
            <a:r>
              <a:rPr lang="sv-SE" b="1" dirty="0" smtClean="0"/>
              <a:t>Data preparation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to </a:t>
            </a:r>
            <a:r>
              <a:rPr lang="sv-SE" dirty="0" err="1" smtClean="0"/>
              <a:t>combine</a:t>
            </a:r>
            <a:r>
              <a:rPr lang="sv-SE" dirty="0" smtClean="0"/>
              <a:t> data from different </a:t>
            </a:r>
            <a:r>
              <a:rPr lang="sv-SE" dirty="0" err="1" smtClean="0"/>
              <a:t>sources</a:t>
            </a:r>
            <a:r>
              <a:rPr lang="sv-SE" dirty="0" smtClean="0"/>
              <a:t> and </a:t>
            </a:r>
            <a:r>
              <a:rPr lang="sv-SE" dirty="0" err="1" smtClean="0"/>
              <a:t>create</a:t>
            </a:r>
            <a:r>
              <a:rPr lang="sv-SE" dirty="0" smtClean="0"/>
              <a:t> </a:t>
            </a:r>
            <a:r>
              <a:rPr lang="sv-SE" dirty="0" err="1" smtClean="0"/>
              <a:t>analytical</a:t>
            </a:r>
            <a:r>
              <a:rPr lang="sv-SE" dirty="0" smtClean="0"/>
              <a:t> </a:t>
            </a:r>
            <a:r>
              <a:rPr lang="sv-SE" dirty="0" err="1" smtClean="0"/>
              <a:t>models</a:t>
            </a:r>
            <a:r>
              <a:rPr lang="sv-SE" dirty="0" smtClean="0"/>
              <a:t>, </a:t>
            </a:r>
            <a:r>
              <a:rPr lang="sv-SE" dirty="0" err="1" smtClean="0"/>
              <a:t>including</a:t>
            </a:r>
            <a:r>
              <a:rPr lang="sv-SE" dirty="0" smtClean="0"/>
              <a:t> </a:t>
            </a:r>
            <a:r>
              <a:rPr lang="sv-SE" dirty="0" err="1" smtClean="0"/>
              <a:t>defining</a:t>
            </a:r>
            <a:r>
              <a:rPr lang="sv-SE" dirty="0" smtClean="0"/>
              <a:t> </a:t>
            </a:r>
            <a:r>
              <a:rPr lang="sv-SE" dirty="0" err="1" smtClean="0"/>
              <a:t>measures</a:t>
            </a:r>
            <a:r>
              <a:rPr lang="sv-SE" dirty="0" smtClean="0"/>
              <a:t>, </a:t>
            </a:r>
            <a:r>
              <a:rPr lang="sv-SE" dirty="0" err="1" smtClean="0"/>
              <a:t>groups</a:t>
            </a:r>
            <a:r>
              <a:rPr lang="sv-SE" dirty="0" smtClean="0"/>
              <a:t> and </a:t>
            </a:r>
            <a:r>
              <a:rPr lang="sv-SE" dirty="0" err="1" smtClean="0"/>
              <a:t>hierarchies</a:t>
            </a:r>
            <a:r>
              <a:rPr lang="sv-SE" dirty="0" smtClean="0"/>
              <a:t> for </a:t>
            </a:r>
            <a:r>
              <a:rPr lang="sv-SE" dirty="0" err="1" smtClean="0"/>
              <a:t>analysis</a:t>
            </a:r>
            <a:endParaRPr lang="sv-SE" dirty="0" smtClean="0"/>
          </a:p>
          <a:p>
            <a:r>
              <a:rPr lang="sv-SE" b="1" dirty="0" err="1" smtClean="0"/>
              <a:t>Scalability</a:t>
            </a:r>
            <a:r>
              <a:rPr lang="sv-SE" b="1" dirty="0" smtClean="0"/>
              <a:t> and data </a:t>
            </a:r>
            <a:r>
              <a:rPr lang="sv-SE" b="1" dirty="0" err="1" smtClean="0"/>
              <a:t>model</a:t>
            </a:r>
            <a:r>
              <a:rPr lang="sv-SE" b="1" dirty="0" smtClean="0"/>
              <a:t> </a:t>
            </a:r>
            <a:r>
              <a:rPr lang="sv-SE" b="1" dirty="0" err="1" smtClean="0"/>
              <a:t>complexity</a:t>
            </a:r>
            <a:r>
              <a:rPr lang="sv-SE" b="1" dirty="0" smtClean="0"/>
              <a:t> </a:t>
            </a:r>
            <a:r>
              <a:rPr lang="sv-SE" dirty="0" smtClean="0"/>
              <a:t>– </a:t>
            </a:r>
            <a:r>
              <a:rPr lang="sv-SE" dirty="0" err="1" smtClean="0"/>
              <a:t>capabilities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in-</a:t>
            </a:r>
            <a:r>
              <a:rPr lang="sv-SE" dirty="0" err="1" smtClean="0"/>
              <a:t>memory</a:t>
            </a:r>
            <a:r>
              <a:rPr lang="sv-SE" dirty="0" smtClean="0"/>
              <a:t> </a:t>
            </a:r>
            <a:r>
              <a:rPr lang="sv-SE" dirty="0" err="1" smtClean="0"/>
              <a:t>engines</a:t>
            </a:r>
            <a:r>
              <a:rPr lang="sv-SE" dirty="0" smtClean="0"/>
              <a:t> or in-</a:t>
            </a:r>
            <a:r>
              <a:rPr lang="sv-SE" dirty="0" err="1" smtClean="0"/>
              <a:t>database</a:t>
            </a:r>
            <a:r>
              <a:rPr lang="sv-SE" dirty="0" smtClean="0"/>
              <a:t> </a:t>
            </a:r>
            <a:r>
              <a:rPr lang="sv-SE" dirty="0" err="1" smtClean="0"/>
              <a:t>architeture</a:t>
            </a:r>
            <a:r>
              <a:rPr lang="sv-SE" dirty="0" smtClean="0"/>
              <a:t> to </a:t>
            </a:r>
            <a:r>
              <a:rPr lang="sv-SE" dirty="0" err="1" smtClean="0"/>
              <a:t>handle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voiumes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data and </a:t>
            </a:r>
            <a:r>
              <a:rPr lang="sv-SE" dirty="0" err="1" smtClean="0"/>
              <a:t>complex</a:t>
            </a:r>
            <a:r>
              <a:rPr lang="sv-SE" dirty="0" smtClean="0"/>
              <a:t> data </a:t>
            </a:r>
            <a:r>
              <a:rPr lang="sv-SE" dirty="0" err="1" smtClean="0"/>
              <a:t>models</a:t>
            </a:r>
            <a:endParaRPr lang="sv-SE" dirty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8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0"/>
    </mc:Choice>
    <mc:Fallback>
      <p:transition spd="slow" advTm="1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360354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Analysis</a:t>
            </a:r>
            <a:r>
              <a:rPr lang="sv-SE" b="1" dirty="0" smtClean="0"/>
              <a:t> and </a:t>
            </a:r>
            <a:r>
              <a:rPr lang="sv-SE" b="1" dirty="0" err="1" smtClean="0"/>
              <a:t>content</a:t>
            </a:r>
            <a:r>
              <a:rPr lang="sv-SE" b="1" dirty="0" smtClean="0"/>
              <a:t> </a:t>
            </a:r>
            <a:r>
              <a:rPr lang="sv-SE" b="1" dirty="0" err="1" smtClean="0"/>
              <a:t>creation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Advanced Analytics for Citizen Data </a:t>
            </a:r>
            <a:r>
              <a:rPr lang="en-US" b="1" dirty="0" smtClean="0"/>
              <a:t>Scientist </a:t>
            </a:r>
            <a:r>
              <a:rPr lang="en-US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capabilities that provide users to easy access advanced analytics </a:t>
            </a:r>
            <a:r>
              <a:rPr lang="en-US" dirty="0"/>
              <a:t>capabilities </a:t>
            </a:r>
            <a:r>
              <a:rPr lang="en-US" dirty="0" smtClean="0"/>
              <a:t>using menu driven options and/or </a:t>
            </a:r>
            <a:r>
              <a:rPr lang="en-US" dirty="0"/>
              <a:t>through the import </a:t>
            </a:r>
            <a:r>
              <a:rPr lang="en-US" dirty="0" smtClean="0"/>
              <a:t>of </a:t>
            </a:r>
            <a:r>
              <a:rPr lang="en-US" dirty="0"/>
              <a:t>externally developed models</a:t>
            </a:r>
            <a:r>
              <a:rPr lang="en-US" dirty="0" smtClean="0"/>
              <a:t>.</a:t>
            </a:r>
          </a:p>
          <a:p>
            <a:r>
              <a:rPr lang="en-US" b="1" dirty="0"/>
              <a:t>Analytic </a:t>
            </a:r>
            <a:r>
              <a:rPr lang="en-US" b="1" dirty="0" smtClean="0"/>
              <a:t>Dashboards </a:t>
            </a:r>
            <a:r>
              <a:rPr lang="en-US" sz="2500" dirty="0"/>
              <a:t>– </a:t>
            </a:r>
            <a:r>
              <a:rPr lang="en-US" dirty="0"/>
              <a:t>capabilities </a:t>
            </a:r>
            <a:r>
              <a:rPr lang="en-US" dirty="0"/>
              <a:t>t</a:t>
            </a:r>
            <a:r>
              <a:rPr lang="en-US" dirty="0" smtClean="0"/>
              <a:t>o develop interactive dashboards, with </a:t>
            </a:r>
            <a:r>
              <a:rPr lang="en-US" dirty="0"/>
              <a:t>visual exploration and embedded advanced </a:t>
            </a:r>
            <a:r>
              <a:rPr lang="en-US" dirty="0" smtClean="0"/>
              <a:t>analytics to be consumed by others</a:t>
            </a:r>
          </a:p>
          <a:p>
            <a:r>
              <a:rPr lang="en-US" b="1" dirty="0" smtClean="0"/>
              <a:t>Interactive </a:t>
            </a:r>
            <a:r>
              <a:rPr lang="en-US" b="1" dirty="0"/>
              <a:t>Visual </a:t>
            </a:r>
            <a:r>
              <a:rPr lang="en-US" b="1" dirty="0" smtClean="0"/>
              <a:t>Exploration </a:t>
            </a:r>
            <a:r>
              <a:rPr lang="en-US" dirty="0"/>
              <a:t>– capabilities </a:t>
            </a:r>
            <a:r>
              <a:rPr lang="en-US" dirty="0" smtClean="0"/>
              <a:t>to explore data </a:t>
            </a:r>
            <a:r>
              <a:rPr lang="en-US" dirty="0"/>
              <a:t>via </a:t>
            </a:r>
            <a:r>
              <a:rPr lang="en-US" dirty="0" smtClean="0"/>
              <a:t>a number of visualization </a:t>
            </a:r>
            <a:r>
              <a:rPr lang="en-US" dirty="0"/>
              <a:t>options that go beyond </a:t>
            </a:r>
            <a:r>
              <a:rPr lang="en-US" dirty="0" smtClean="0"/>
              <a:t>basic </a:t>
            </a:r>
            <a:r>
              <a:rPr lang="en-US" dirty="0"/>
              <a:t>pie, bar and line </a:t>
            </a:r>
            <a:r>
              <a:rPr lang="en-US" dirty="0" smtClean="0"/>
              <a:t>charts, for example heat </a:t>
            </a:r>
            <a:r>
              <a:rPr lang="en-US" dirty="0"/>
              <a:t>and tree maps, geographic </a:t>
            </a:r>
            <a:r>
              <a:rPr lang="en-US" dirty="0" smtClean="0"/>
              <a:t>maps, and scatter plots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45"/>
    </mc:Choice>
    <mc:Fallback>
      <p:transition spd="slow" advTm="46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61407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Analysis</a:t>
            </a:r>
            <a:r>
              <a:rPr lang="sv-SE" b="1" dirty="0" smtClean="0"/>
              <a:t> and </a:t>
            </a:r>
            <a:r>
              <a:rPr lang="sv-SE" b="1" dirty="0" err="1" smtClean="0"/>
              <a:t>content</a:t>
            </a:r>
            <a:r>
              <a:rPr lang="sv-SE" b="1" dirty="0" smtClean="0"/>
              <a:t> </a:t>
            </a:r>
            <a:r>
              <a:rPr lang="sv-SE" b="1" dirty="0" err="1" smtClean="0"/>
              <a:t>creation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Augmented Data </a:t>
            </a:r>
            <a:r>
              <a:rPr lang="en-US" b="1" dirty="0" smtClean="0"/>
              <a:t>Discovery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 </a:t>
            </a:r>
            <a:r>
              <a:rPr lang="en-US" dirty="0" smtClean="0"/>
              <a:t>that automatically visualizes important findings </a:t>
            </a:r>
            <a:r>
              <a:rPr lang="en-US" dirty="0"/>
              <a:t>such as correlations, </a:t>
            </a:r>
            <a:r>
              <a:rPr lang="en-US" dirty="0" smtClean="0"/>
              <a:t>links, predictions, and exceptions in </a:t>
            </a:r>
            <a:r>
              <a:rPr lang="en-US" dirty="0"/>
              <a:t>data that </a:t>
            </a:r>
            <a:r>
              <a:rPr lang="en-US" dirty="0" smtClean="0"/>
              <a:t>are relevant </a:t>
            </a:r>
            <a:r>
              <a:rPr lang="en-US" dirty="0"/>
              <a:t>to users without requiring </a:t>
            </a:r>
            <a:r>
              <a:rPr lang="en-US" dirty="0" smtClean="0"/>
              <a:t>the users to </a:t>
            </a:r>
            <a:r>
              <a:rPr lang="en-US" dirty="0"/>
              <a:t>build models or write </a:t>
            </a:r>
            <a:r>
              <a:rPr lang="en-US" dirty="0" smtClean="0"/>
              <a:t>algorithms</a:t>
            </a:r>
          </a:p>
          <a:p>
            <a:r>
              <a:rPr lang="en-US" b="1" dirty="0" smtClean="0"/>
              <a:t>Mobile </a:t>
            </a:r>
            <a:r>
              <a:rPr lang="en-US" b="1" dirty="0"/>
              <a:t>Exploration and </a:t>
            </a:r>
            <a:r>
              <a:rPr lang="en-US" b="1" dirty="0" smtClean="0"/>
              <a:t>Authoring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 </a:t>
            </a:r>
            <a:r>
              <a:rPr lang="en-US" dirty="0" smtClean="0"/>
              <a:t>for developing </a:t>
            </a:r>
            <a:r>
              <a:rPr lang="en-US" dirty="0"/>
              <a:t>and </a:t>
            </a:r>
            <a:r>
              <a:rPr lang="en-US" dirty="0" smtClean="0"/>
              <a:t>delivering content to </a:t>
            </a:r>
            <a:r>
              <a:rPr lang="en-US" dirty="0"/>
              <a:t>mobile </a:t>
            </a:r>
            <a:r>
              <a:rPr lang="en-US" dirty="0" smtClean="0"/>
              <a:t>devices</a:t>
            </a:r>
            <a:endParaRPr lang="sv-S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7"/>
    </mc:Choice>
    <mc:Fallback>
      <p:transition spd="slow" advTm="2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23138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v-SE" b="1" dirty="0" err="1" smtClean="0"/>
              <a:t>Sharing</a:t>
            </a:r>
            <a:r>
              <a:rPr lang="sv-SE" b="1" dirty="0" smtClean="0"/>
              <a:t> </a:t>
            </a:r>
            <a:r>
              <a:rPr lang="sv-SE" b="1" dirty="0" err="1" smtClean="0"/>
              <a:t>of</a:t>
            </a:r>
            <a:r>
              <a:rPr lang="sv-SE" b="1" dirty="0" smtClean="0"/>
              <a:t> </a:t>
            </a:r>
            <a:r>
              <a:rPr lang="sv-SE" b="1" dirty="0" err="1" smtClean="0"/>
              <a:t>findings</a:t>
            </a:r>
            <a:r>
              <a:rPr lang="sv-SE" b="1" dirty="0" smtClean="0"/>
              <a:t>: </a:t>
            </a:r>
          </a:p>
          <a:p>
            <a:r>
              <a:rPr lang="en-US" b="1" dirty="0"/>
              <a:t>Embedding Analytic </a:t>
            </a:r>
            <a:r>
              <a:rPr lang="en-US" b="1" dirty="0" smtClean="0"/>
              <a:t>Content</a:t>
            </a:r>
            <a:r>
              <a:rPr lang="en-US" dirty="0" smtClean="0"/>
              <a:t>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 smtClean="0"/>
              <a:t>capabilities, such as software developer kit, for embedding analytic content into </a:t>
            </a:r>
            <a:r>
              <a:rPr lang="en-US" dirty="0"/>
              <a:t>a business process and/or </a:t>
            </a:r>
            <a:r>
              <a:rPr lang="en-US" dirty="0" smtClean="0"/>
              <a:t>an application </a:t>
            </a:r>
            <a:r>
              <a:rPr lang="en-US" dirty="0"/>
              <a:t>or </a:t>
            </a:r>
            <a:r>
              <a:rPr lang="en-US" dirty="0" smtClean="0"/>
              <a:t>portal </a:t>
            </a:r>
          </a:p>
          <a:p>
            <a:r>
              <a:rPr lang="en-US" b="1" dirty="0"/>
              <a:t>Publish, Share and Collaborate on Analytic </a:t>
            </a:r>
            <a:r>
              <a:rPr lang="en-US" b="1" dirty="0" smtClean="0"/>
              <a:t>Content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capabilities</a:t>
            </a:r>
            <a:r>
              <a:rPr lang="en-US" dirty="0" smtClean="0"/>
              <a:t> </a:t>
            </a:r>
            <a:r>
              <a:rPr lang="en-US" dirty="0"/>
              <a:t>that allow users </a:t>
            </a:r>
            <a:r>
              <a:rPr lang="en-US" dirty="0" smtClean="0"/>
              <a:t>to publish</a:t>
            </a:r>
            <a:r>
              <a:rPr lang="en-US" dirty="0"/>
              <a:t>, </a:t>
            </a:r>
            <a:r>
              <a:rPr lang="en-US" dirty="0" smtClean="0"/>
              <a:t>share and collaborate analytic content</a:t>
            </a:r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2"/>
    </mc:Choice>
    <mc:Fallback>
      <p:transition spd="slow" advTm="23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Capability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BI </a:t>
            </a:r>
            <a:r>
              <a:rPr lang="sv-SE" dirty="0" err="1" smtClean="0"/>
              <a:t>products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8071264" cy="16450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v-SE" b="1" dirty="0" smtClean="0"/>
              <a:t>Overall </a:t>
            </a:r>
            <a:r>
              <a:rPr lang="sv-SE" b="1" dirty="0" err="1" smtClean="0"/>
              <a:t>platform</a:t>
            </a:r>
            <a:r>
              <a:rPr lang="sv-SE" b="1" dirty="0" smtClean="0"/>
              <a:t> </a:t>
            </a:r>
            <a:r>
              <a:rPr lang="sv-SE" b="1" dirty="0" err="1" smtClean="0"/>
              <a:t>capabilities</a:t>
            </a:r>
            <a:r>
              <a:rPr lang="sv-SE" b="1" dirty="0" smtClean="0"/>
              <a:t>: </a:t>
            </a:r>
          </a:p>
          <a:p>
            <a:r>
              <a:rPr lang="en-US" b="1" dirty="0"/>
              <a:t>Ease of Use, Visual Appeal and Workflow </a:t>
            </a:r>
            <a:r>
              <a:rPr lang="en-US" b="1" dirty="0" smtClean="0"/>
              <a:t>Integration </a:t>
            </a:r>
            <a:r>
              <a:rPr lang="en-US" dirty="0"/>
              <a:t>– </a:t>
            </a:r>
            <a:r>
              <a:rPr lang="en-US" dirty="0" smtClean="0"/>
              <a:t>capabilities that makes it easy to administer the BI platform, makes the content visually appealing, and support analytical workflow integration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1"/>
    </mc:Choice>
    <mc:Fallback>
      <p:transition spd="slow" advTm="25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 smtClean="0"/>
              <a:t>Quadrant</a:t>
            </a:r>
            <a:r>
              <a:rPr lang="sv-SE" dirty="0" smtClean="0"/>
              <a:t> 2017</a:t>
            </a:r>
            <a:endParaRPr lang="sv-SE" dirty="0"/>
          </a:p>
        </p:txBody>
      </p:sp>
      <p:sp>
        <p:nvSpPr>
          <p:cNvPr id="4" name="Rektangel 5"/>
          <p:cNvSpPr/>
          <p:nvPr/>
        </p:nvSpPr>
        <p:spPr>
          <a:xfrm>
            <a:off x="4077239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7"/>
          <p:cNvSpPr/>
          <p:nvPr/>
        </p:nvSpPr>
        <p:spPr>
          <a:xfrm>
            <a:off x="2386687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8"/>
          <p:cNvSpPr/>
          <p:nvPr/>
        </p:nvSpPr>
        <p:spPr>
          <a:xfrm>
            <a:off x="2386688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9"/>
          <p:cNvSpPr/>
          <p:nvPr/>
        </p:nvSpPr>
        <p:spPr>
          <a:xfrm>
            <a:off x="4077239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19"/>
          <p:cNvSpPr txBox="1"/>
          <p:nvPr/>
        </p:nvSpPr>
        <p:spPr>
          <a:xfrm>
            <a:off x="2652910" y="3322091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Salesforce</a:t>
            </a:r>
            <a:endParaRPr lang="sv-SE" sz="1400" dirty="0"/>
          </a:p>
        </p:txBody>
      </p:sp>
      <p:sp>
        <p:nvSpPr>
          <p:cNvPr id="11" name="textruta 10"/>
          <p:cNvSpPr txBox="1"/>
          <p:nvPr/>
        </p:nvSpPr>
        <p:spPr>
          <a:xfrm rot="16200000">
            <a:off x="1200750" y="2564696"/>
            <a:ext cx="19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Ability</a:t>
            </a:r>
            <a:r>
              <a:rPr lang="sv-SE" dirty="0" smtClean="0"/>
              <a:t> to </a:t>
            </a:r>
            <a:r>
              <a:rPr lang="sv-SE" dirty="0" err="1" smtClean="0"/>
              <a:t>execute</a:t>
            </a:r>
            <a:r>
              <a:rPr lang="sv-SE" dirty="0" smtClean="0"/>
              <a:t>&gt;</a:t>
            </a:r>
            <a:endParaRPr lang="sv-SE" dirty="0"/>
          </a:p>
        </p:txBody>
      </p:sp>
      <p:sp>
        <p:nvSpPr>
          <p:cNvPr id="12" name="textruta 21"/>
          <p:cNvSpPr txBox="1"/>
          <p:nvPr/>
        </p:nvSpPr>
        <p:spPr>
          <a:xfrm>
            <a:off x="2954565" y="4164371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Completeness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vision&gt;</a:t>
            </a:r>
            <a:endParaRPr lang="sv-SE" dirty="0"/>
          </a:p>
        </p:txBody>
      </p:sp>
      <p:sp>
        <p:nvSpPr>
          <p:cNvPr id="13" name="textruta 22"/>
          <p:cNvSpPr txBox="1"/>
          <p:nvPr/>
        </p:nvSpPr>
        <p:spPr>
          <a:xfrm>
            <a:off x="4716018" y="278104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Visionaries</a:t>
            </a:r>
            <a:endParaRPr lang="sv-SE" sz="1400" b="1" dirty="0"/>
          </a:p>
        </p:txBody>
      </p:sp>
      <p:sp>
        <p:nvSpPr>
          <p:cNvPr id="14" name="textruta 26"/>
          <p:cNvSpPr txBox="1"/>
          <p:nvPr/>
        </p:nvSpPr>
        <p:spPr>
          <a:xfrm>
            <a:off x="2381578" y="278104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Niche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players</a:t>
            </a:r>
            <a:endParaRPr lang="sv-SE" sz="1400" b="1" dirty="0"/>
          </a:p>
        </p:txBody>
      </p:sp>
      <p:sp>
        <p:nvSpPr>
          <p:cNvPr id="15" name="textruta 27"/>
          <p:cNvSpPr txBox="1"/>
          <p:nvPr/>
        </p:nvSpPr>
        <p:spPr>
          <a:xfrm>
            <a:off x="4966165" y="1400887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Leaders</a:t>
            </a:r>
            <a:endParaRPr lang="sv-SE" sz="1400" b="1" dirty="0"/>
          </a:p>
        </p:txBody>
      </p:sp>
      <p:sp>
        <p:nvSpPr>
          <p:cNvPr id="16" name="textruta 28"/>
          <p:cNvSpPr txBox="1"/>
          <p:nvPr/>
        </p:nvSpPr>
        <p:spPr>
          <a:xfrm>
            <a:off x="2411760" y="1400887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Challengers</a:t>
            </a:r>
            <a:endParaRPr lang="sv-SE" sz="1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68704" y="1834210"/>
            <a:ext cx="1544914" cy="915151"/>
            <a:chOff x="4168704" y="1834210"/>
            <a:chExt cx="1544914" cy="915151"/>
          </a:xfrm>
        </p:grpSpPr>
        <p:sp>
          <p:nvSpPr>
            <p:cNvPr id="18" name="textruta 13"/>
            <p:cNvSpPr txBox="1"/>
            <p:nvPr/>
          </p:nvSpPr>
          <p:spPr>
            <a:xfrm>
              <a:off x="4460467" y="2177488"/>
              <a:ext cx="469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Qlik</a:t>
              </a:r>
              <a:endParaRPr lang="sv-SE" sz="1400" dirty="0"/>
            </a:p>
          </p:txBody>
        </p:sp>
        <p:sp>
          <p:nvSpPr>
            <p:cNvPr id="19" name="textruta 14"/>
            <p:cNvSpPr txBox="1"/>
            <p:nvPr/>
          </p:nvSpPr>
          <p:spPr>
            <a:xfrm>
              <a:off x="4823310" y="2441584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Microsoft</a:t>
              </a:r>
              <a:endParaRPr lang="sv-SE" sz="1400" dirty="0"/>
            </a:p>
          </p:txBody>
        </p:sp>
        <p:sp>
          <p:nvSpPr>
            <p:cNvPr id="20" name="textruta 15"/>
            <p:cNvSpPr txBox="1"/>
            <p:nvPr/>
          </p:nvSpPr>
          <p:spPr>
            <a:xfrm>
              <a:off x="4168704" y="183421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Tableau</a:t>
              </a:r>
              <a:endParaRPr lang="sv-SE" sz="1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43019" y="2816464"/>
            <a:ext cx="614706" cy="735159"/>
            <a:chOff x="4080505" y="2785492"/>
            <a:chExt cx="614706" cy="735159"/>
          </a:xfrm>
        </p:grpSpPr>
        <p:sp>
          <p:nvSpPr>
            <p:cNvPr id="22" name="textruta 11"/>
            <p:cNvSpPr txBox="1"/>
            <p:nvPr/>
          </p:nvSpPr>
          <p:spPr>
            <a:xfrm>
              <a:off x="4080505" y="2981771"/>
              <a:ext cx="453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SAS</a:t>
              </a:r>
              <a:endParaRPr lang="sv-SE" sz="1400" dirty="0"/>
            </a:p>
          </p:txBody>
        </p:sp>
        <p:sp>
          <p:nvSpPr>
            <p:cNvPr id="23" name="textruta 12"/>
            <p:cNvSpPr txBox="1"/>
            <p:nvPr/>
          </p:nvSpPr>
          <p:spPr>
            <a:xfrm>
              <a:off x="4159199" y="278549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sz="1400" dirty="0"/>
            </a:p>
          </p:txBody>
        </p:sp>
        <p:sp>
          <p:nvSpPr>
            <p:cNvPr id="24" name="textruta 11"/>
            <p:cNvSpPr txBox="1"/>
            <p:nvPr/>
          </p:nvSpPr>
          <p:spPr>
            <a:xfrm>
              <a:off x="4232905" y="3212874"/>
              <a:ext cx="4623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SAP</a:t>
              </a:r>
              <a:endParaRPr lang="sv-SE" sz="1400" dirty="0"/>
            </a:p>
          </p:txBody>
        </p:sp>
      </p:grpSp>
      <p:sp>
        <p:nvSpPr>
          <p:cNvPr id="25" name="textruta 19"/>
          <p:cNvSpPr txBox="1"/>
          <p:nvPr/>
        </p:nvSpPr>
        <p:spPr>
          <a:xfrm>
            <a:off x="4620649" y="3547677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IBM</a:t>
            </a:r>
            <a:endParaRPr lang="sv-SE" sz="1400" dirty="0"/>
          </a:p>
        </p:txBody>
      </p:sp>
      <p:sp>
        <p:nvSpPr>
          <p:cNvPr id="27" name="textruta 19"/>
          <p:cNvSpPr txBox="1"/>
          <p:nvPr/>
        </p:nvSpPr>
        <p:spPr>
          <a:xfrm>
            <a:off x="4070934" y="3734743"/>
            <a:ext cx="132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TIBCO Software</a:t>
            </a:r>
            <a:endParaRPr lang="sv-SE" sz="1400" dirty="0"/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7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9"/>
    </mc:Choice>
    <mc:Fallback>
      <p:transition spd="slow" advTm="6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Magic </a:t>
            </a:r>
            <a:r>
              <a:rPr lang="sv-SE" dirty="0" err="1" smtClean="0"/>
              <a:t>Quadrant</a:t>
            </a:r>
            <a:r>
              <a:rPr lang="sv-SE" dirty="0" smtClean="0"/>
              <a:t> 2019</a:t>
            </a:r>
            <a:endParaRPr lang="sv-SE" dirty="0"/>
          </a:p>
        </p:txBody>
      </p:sp>
      <p:sp>
        <p:nvSpPr>
          <p:cNvPr id="4" name="Rektangel 5"/>
          <p:cNvSpPr/>
          <p:nvPr/>
        </p:nvSpPr>
        <p:spPr>
          <a:xfrm>
            <a:off x="4077239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7"/>
          <p:cNvSpPr/>
          <p:nvPr/>
        </p:nvSpPr>
        <p:spPr>
          <a:xfrm>
            <a:off x="2386687" y="2784218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8"/>
          <p:cNvSpPr/>
          <p:nvPr/>
        </p:nvSpPr>
        <p:spPr>
          <a:xfrm>
            <a:off x="2386688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9"/>
          <p:cNvSpPr/>
          <p:nvPr/>
        </p:nvSpPr>
        <p:spPr>
          <a:xfrm>
            <a:off x="4077239" y="1417340"/>
            <a:ext cx="1690551" cy="1380153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19"/>
          <p:cNvSpPr txBox="1"/>
          <p:nvPr/>
        </p:nvSpPr>
        <p:spPr>
          <a:xfrm>
            <a:off x="4878489" y="3064399"/>
            <a:ext cx="92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Salesforce</a:t>
            </a:r>
            <a:endParaRPr lang="sv-SE" sz="1400" dirty="0"/>
          </a:p>
        </p:txBody>
      </p:sp>
      <p:sp>
        <p:nvSpPr>
          <p:cNvPr id="11" name="textruta 10"/>
          <p:cNvSpPr txBox="1"/>
          <p:nvPr/>
        </p:nvSpPr>
        <p:spPr>
          <a:xfrm rot="16200000">
            <a:off x="1200750" y="2564696"/>
            <a:ext cx="192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Ability</a:t>
            </a:r>
            <a:r>
              <a:rPr lang="sv-SE" dirty="0" smtClean="0"/>
              <a:t> to </a:t>
            </a:r>
            <a:r>
              <a:rPr lang="sv-SE" dirty="0" err="1" smtClean="0"/>
              <a:t>execute</a:t>
            </a:r>
            <a:r>
              <a:rPr lang="sv-SE" dirty="0" smtClean="0"/>
              <a:t>&gt;</a:t>
            </a:r>
            <a:endParaRPr lang="sv-SE" dirty="0"/>
          </a:p>
        </p:txBody>
      </p:sp>
      <p:sp>
        <p:nvSpPr>
          <p:cNvPr id="12" name="textruta 21"/>
          <p:cNvSpPr txBox="1"/>
          <p:nvPr/>
        </p:nvSpPr>
        <p:spPr>
          <a:xfrm>
            <a:off x="2954565" y="4164371"/>
            <a:ext cx="246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Completeness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vision&gt;</a:t>
            </a:r>
            <a:endParaRPr lang="sv-SE" dirty="0"/>
          </a:p>
        </p:txBody>
      </p:sp>
      <p:sp>
        <p:nvSpPr>
          <p:cNvPr id="13" name="textruta 22"/>
          <p:cNvSpPr txBox="1"/>
          <p:nvPr/>
        </p:nvSpPr>
        <p:spPr>
          <a:xfrm>
            <a:off x="4716018" y="2781041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Visionaries</a:t>
            </a:r>
            <a:endParaRPr lang="sv-SE" sz="1400" b="1" dirty="0"/>
          </a:p>
        </p:txBody>
      </p:sp>
      <p:sp>
        <p:nvSpPr>
          <p:cNvPr id="14" name="textruta 26"/>
          <p:cNvSpPr txBox="1"/>
          <p:nvPr/>
        </p:nvSpPr>
        <p:spPr>
          <a:xfrm>
            <a:off x="2381578" y="2781041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Niche</a:t>
            </a:r>
            <a:r>
              <a:rPr lang="sv-SE" sz="1400" b="1" dirty="0" smtClean="0"/>
              <a:t> </a:t>
            </a:r>
            <a:r>
              <a:rPr lang="sv-SE" sz="1400" b="1" dirty="0" err="1" smtClean="0"/>
              <a:t>players</a:t>
            </a:r>
            <a:endParaRPr lang="sv-SE" sz="1400" b="1" dirty="0"/>
          </a:p>
        </p:txBody>
      </p:sp>
      <p:sp>
        <p:nvSpPr>
          <p:cNvPr id="15" name="textruta 27"/>
          <p:cNvSpPr txBox="1"/>
          <p:nvPr/>
        </p:nvSpPr>
        <p:spPr>
          <a:xfrm>
            <a:off x="4966165" y="1400887"/>
            <a:ext cx="76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err="1" smtClean="0"/>
              <a:t>Leaders</a:t>
            </a:r>
            <a:endParaRPr lang="sv-SE" sz="1400" b="1" dirty="0"/>
          </a:p>
        </p:txBody>
      </p:sp>
      <p:sp>
        <p:nvSpPr>
          <p:cNvPr id="16" name="textruta 28"/>
          <p:cNvSpPr txBox="1"/>
          <p:nvPr/>
        </p:nvSpPr>
        <p:spPr>
          <a:xfrm>
            <a:off x="2411760" y="1400887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 smtClean="0"/>
              <a:t>Challengers</a:t>
            </a:r>
            <a:endParaRPr lang="sv-SE" sz="14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53235" y="1732123"/>
            <a:ext cx="1568186" cy="753142"/>
            <a:chOff x="4153235" y="1732123"/>
            <a:chExt cx="1568186" cy="753142"/>
          </a:xfrm>
        </p:grpSpPr>
        <p:sp>
          <p:nvSpPr>
            <p:cNvPr id="18" name="textruta 13"/>
            <p:cNvSpPr txBox="1"/>
            <p:nvPr/>
          </p:nvSpPr>
          <p:spPr>
            <a:xfrm>
              <a:off x="4460467" y="2177488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sz="1400" dirty="0"/>
            </a:p>
          </p:txBody>
        </p:sp>
        <p:sp>
          <p:nvSpPr>
            <p:cNvPr id="19" name="textruta 14"/>
            <p:cNvSpPr txBox="1"/>
            <p:nvPr/>
          </p:nvSpPr>
          <p:spPr>
            <a:xfrm>
              <a:off x="4831113" y="1732123"/>
              <a:ext cx="8903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smtClean="0"/>
                <a:t>Microsoft</a:t>
              </a:r>
              <a:endParaRPr lang="sv-SE" sz="1400" dirty="0"/>
            </a:p>
          </p:txBody>
        </p:sp>
        <p:sp>
          <p:nvSpPr>
            <p:cNvPr id="20" name="textruta 15"/>
            <p:cNvSpPr txBox="1"/>
            <p:nvPr/>
          </p:nvSpPr>
          <p:spPr>
            <a:xfrm>
              <a:off x="4153235" y="1909470"/>
              <a:ext cx="7633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 err="1" smtClean="0"/>
                <a:t>Tableau</a:t>
              </a:r>
              <a:endParaRPr lang="sv-SE" sz="1400" dirty="0"/>
            </a:p>
          </p:txBody>
        </p:sp>
      </p:grpSp>
      <p:sp>
        <p:nvSpPr>
          <p:cNvPr id="23" name="textruta 12"/>
          <p:cNvSpPr txBox="1"/>
          <p:nvPr/>
        </p:nvSpPr>
        <p:spPr>
          <a:xfrm>
            <a:off x="4266673" y="3363567"/>
            <a:ext cx="184731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1400" dirty="0"/>
          </a:p>
        </p:txBody>
      </p:sp>
      <p:sp>
        <p:nvSpPr>
          <p:cNvPr id="24" name="textruta 11"/>
          <p:cNvSpPr txBox="1"/>
          <p:nvPr/>
        </p:nvSpPr>
        <p:spPr>
          <a:xfrm>
            <a:off x="4253712" y="3668477"/>
            <a:ext cx="462306" cy="145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SAP</a:t>
            </a:r>
            <a:endParaRPr lang="sv-SE" sz="1400" dirty="0"/>
          </a:p>
        </p:txBody>
      </p:sp>
      <p:sp>
        <p:nvSpPr>
          <p:cNvPr id="25" name="textruta 19"/>
          <p:cNvSpPr txBox="1"/>
          <p:nvPr/>
        </p:nvSpPr>
        <p:spPr>
          <a:xfrm>
            <a:off x="3558988" y="3487455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IBM</a:t>
            </a:r>
            <a:endParaRPr lang="sv-SE" sz="1400" dirty="0"/>
          </a:p>
        </p:txBody>
      </p:sp>
      <p:sp>
        <p:nvSpPr>
          <p:cNvPr id="26" name="textruta 19"/>
          <p:cNvSpPr txBox="1"/>
          <p:nvPr/>
        </p:nvSpPr>
        <p:spPr>
          <a:xfrm>
            <a:off x="4575136" y="2314649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Qlik</a:t>
            </a:r>
            <a:endParaRPr lang="sv-SE" sz="1400" dirty="0"/>
          </a:p>
        </p:txBody>
      </p:sp>
      <p:sp>
        <p:nvSpPr>
          <p:cNvPr id="29" name="textruta 11"/>
          <p:cNvSpPr txBox="1"/>
          <p:nvPr/>
        </p:nvSpPr>
        <p:spPr>
          <a:xfrm>
            <a:off x="4358387" y="3429134"/>
            <a:ext cx="451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SAS</a:t>
            </a:r>
            <a:endParaRPr lang="sv-SE" sz="1400" dirty="0"/>
          </a:p>
        </p:txBody>
      </p:sp>
      <p:sp>
        <p:nvSpPr>
          <p:cNvPr id="30" name="textruta 11"/>
          <p:cNvSpPr txBox="1"/>
          <p:nvPr/>
        </p:nvSpPr>
        <p:spPr>
          <a:xfrm>
            <a:off x="4022798" y="3214318"/>
            <a:ext cx="1323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TIBCO Software</a:t>
            </a:r>
            <a:endParaRPr lang="sv-SE" sz="1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53"/>
    </mc:Choice>
    <mc:Fallback>
      <p:transition spd="slow" advTm="3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Microsoft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2"/>
            <a:ext cx="7478543" cy="3617189"/>
          </a:xfrm>
        </p:spPr>
        <p:txBody>
          <a:bodyPr>
            <a:normAutofit/>
          </a:bodyPr>
          <a:lstStyle/>
          <a:p>
            <a:r>
              <a:rPr lang="sv-SE" sz="1300" dirty="0" err="1" smtClean="0"/>
              <a:t>Microsoft’s</a:t>
            </a:r>
            <a:r>
              <a:rPr lang="sv-SE" sz="1300" dirty="0" smtClean="0"/>
              <a:t> major BI </a:t>
            </a:r>
            <a:r>
              <a:rPr lang="sv-SE" sz="1300" dirty="0" err="1" smtClean="0"/>
              <a:t>product</a:t>
            </a:r>
            <a:r>
              <a:rPr lang="sv-SE" sz="1300" dirty="0" smtClean="0"/>
              <a:t> is Power BI</a:t>
            </a:r>
          </a:p>
          <a:p>
            <a:r>
              <a:rPr lang="sv-SE" sz="1300" dirty="0" smtClean="0"/>
              <a:t>Power BI offers data preparation, </a:t>
            </a:r>
            <a:r>
              <a:rPr lang="sv-SE" sz="1300" dirty="0" err="1" smtClean="0"/>
              <a:t>visual</a:t>
            </a:r>
            <a:r>
              <a:rPr lang="sv-SE" sz="1300" dirty="0" smtClean="0"/>
              <a:t> </a:t>
            </a:r>
            <a:r>
              <a:rPr lang="sv-SE" sz="1300" dirty="0" err="1" smtClean="0"/>
              <a:t>based</a:t>
            </a:r>
            <a:r>
              <a:rPr lang="sv-SE" sz="1300" dirty="0" smtClean="0"/>
              <a:t> data </a:t>
            </a:r>
            <a:r>
              <a:rPr lang="sv-SE" sz="1300" dirty="0" err="1" smtClean="0"/>
              <a:t>discovery</a:t>
            </a:r>
            <a:r>
              <a:rPr lang="sv-SE" sz="1300" dirty="0" smtClean="0"/>
              <a:t>, </a:t>
            </a:r>
            <a:r>
              <a:rPr lang="sv-SE" sz="1300" dirty="0" err="1" smtClean="0"/>
              <a:t>interactive</a:t>
            </a:r>
            <a:r>
              <a:rPr lang="sv-SE" sz="1300" dirty="0" smtClean="0"/>
              <a:t> </a:t>
            </a:r>
            <a:r>
              <a:rPr lang="sv-SE" sz="1300" dirty="0" err="1" smtClean="0"/>
              <a:t>dashboards</a:t>
            </a:r>
            <a:r>
              <a:rPr lang="sv-SE" sz="1300" dirty="0" smtClean="0"/>
              <a:t> and </a:t>
            </a:r>
            <a:r>
              <a:rPr lang="sv-SE" sz="1300" dirty="0" err="1" smtClean="0"/>
              <a:t>augumented</a:t>
            </a:r>
            <a:r>
              <a:rPr lang="sv-SE" sz="1300" dirty="0" smtClean="0"/>
              <a:t> </a:t>
            </a:r>
            <a:r>
              <a:rPr lang="sv-SE" sz="1300" dirty="0" err="1" smtClean="0"/>
              <a:t>analytics</a:t>
            </a:r>
            <a:endParaRPr lang="sv-SE" sz="1300" dirty="0" smtClean="0"/>
          </a:p>
          <a:p>
            <a:r>
              <a:rPr lang="sv-SE" sz="1300" dirty="0" smtClean="0"/>
              <a:t>Power BI </a:t>
            </a:r>
            <a:r>
              <a:rPr lang="sv-SE" sz="1300" dirty="0" err="1" smtClean="0"/>
              <a:t>can</a:t>
            </a:r>
            <a:r>
              <a:rPr lang="sv-SE" sz="1300" dirty="0" smtClean="0"/>
              <a:t> be </a:t>
            </a:r>
            <a:r>
              <a:rPr lang="sv-SE" sz="1300" dirty="0" err="1" smtClean="0"/>
              <a:t>used</a:t>
            </a:r>
            <a:r>
              <a:rPr lang="sv-SE" sz="1300" dirty="0" smtClean="0"/>
              <a:t> for all </a:t>
            </a:r>
            <a:r>
              <a:rPr lang="sv-SE" sz="1300" dirty="0" err="1" smtClean="0"/>
              <a:t>analytics</a:t>
            </a:r>
            <a:r>
              <a:rPr lang="sv-SE" sz="1300" dirty="0" smtClean="0"/>
              <a:t> </a:t>
            </a:r>
            <a:r>
              <a:rPr lang="sv-SE" sz="1300" dirty="0" err="1" smtClean="0"/>
              <a:t>use</a:t>
            </a:r>
            <a:r>
              <a:rPr lang="sv-SE" sz="1300" dirty="0" smtClean="0"/>
              <a:t> </a:t>
            </a:r>
            <a:r>
              <a:rPr lang="sv-SE" sz="1300" dirty="0" err="1" smtClean="0"/>
              <a:t>cases</a:t>
            </a:r>
            <a:r>
              <a:rPr lang="sv-SE" sz="1300" dirty="0" smtClean="0"/>
              <a:t> (</a:t>
            </a:r>
            <a:r>
              <a:rPr lang="sv-SE" sz="1300" dirty="0" err="1" smtClean="0"/>
              <a:t>presented</a:t>
            </a:r>
            <a:r>
              <a:rPr lang="sv-SE" sz="1300" dirty="0" smtClean="0"/>
              <a:t> by Gartner)</a:t>
            </a:r>
          </a:p>
          <a:p>
            <a:r>
              <a:rPr lang="sv-SE" sz="1300" dirty="0" smtClean="0"/>
              <a:t>Power BI is an </a:t>
            </a:r>
            <a:r>
              <a:rPr lang="sv-SE" sz="1300" dirty="0" err="1" smtClean="0"/>
              <a:t>easy</a:t>
            </a:r>
            <a:r>
              <a:rPr lang="sv-SE" sz="1300" dirty="0" smtClean="0"/>
              <a:t>-to-</a:t>
            </a:r>
            <a:r>
              <a:rPr lang="sv-SE" sz="1300" dirty="0" err="1" smtClean="0"/>
              <a:t>use</a:t>
            </a:r>
            <a:r>
              <a:rPr lang="sv-SE" sz="1300" dirty="0" smtClean="0"/>
              <a:t> </a:t>
            </a:r>
            <a:r>
              <a:rPr lang="sv-SE" sz="1300" dirty="0" err="1" smtClean="0"/>
              <a:t>product</a:t>
            </a:r>
            <a:r>
              <a:rPr lang="sv-SE" sz="1300" dirty="0" smtClean="0"/>
              <a:t> </a:t>
            </a:r>
            <a:r>
              <a:rPr lang="sv-SE" sz="1300" dirty="0" err="1" smtClean="0"/>
              <a:t>with</a:t>
            </a:r>
            <a:r>
              <a:rPr lang="sv-SE" sz="1300" dirty="0" smtClean="0"/>
              <a:t> </a:t>
            </a:r>
            <a:r>
              <a:rPr lang="sv-SE" sz="1300" dirty="0" err="1" smtClean="0"/>
              <a:t>high</a:t>
            </a:r>
            <a:r>
              <a:rPr lang="sv-SE" sz="1300" dirty="0" smtClean="0"/>
              <a:t> </a:t>
            </a:r>
            <a:r>
              <a:rPr lang="sv-SE" sz="1300" dirty="0" err="1" smtClean="0"/>
              <a:t>levels</a:t>
            </a:r>
            <a:r>
              <a:rPr lang="sv-SE" sz="1300" dirty="0" smtClean="0"/>
              <a:t> </a:t>
            </a:r>
            <a:r>
              <a:rPr lang="sv-SE" sz="1300" dirty="0" err="1" smtClean="0"/>
              <a:t>of</a:t>
            </a:r>
            <a:r>
              <a:rPr lang="sv-SE" sz="1300" dirty="0" smtClean="0"/>
              <a:t> </a:t>
            </a:r>
            <a:r>
              <a:rPr lang="sv-SE" sz="1300" dirty="0" err="1" smtClean="0"/>
              <a:t>customer</a:t>
            </a:r>
            <a:r>
              <a:rPr lang="sv-SE" sz="1300" dirty="0" smtClean="0"/>
              <a:t> </a:t>
            </a:r>
            <a:r>
              <a:rPr lang="sv-SE" sz="1300" dirty="0" err="1" smtClean="0"/>
              <a:t>satisfaction</a:t>
            </a:r>
            <a:endParaRPr lang="sv-SE" sz="1300" dirty="0" smtClean="0"/>
          </a:p>
          <a:p>
            <a:r>
              <a:rPr lang="sv-SE" sz="1300" dirty="0"/>
              <a:t>Power BI </a:t>
            </a:r>
            <a:r>
              <a:rPr lang="sv-SE" sz="1300" dirty="0" smtClean="0"/>
              <a:t>is </a:t>
            </a:r>
            <a:r>
              <a:rPr lang="sv-SE" sz="1300" dirty="0" err="1" smtClean="0"/>
              <a:t>low</a:t>
            </a:r>
            <a:r>
              <a:rPr lang="sv-SE" sz="1300" dirty="0" smtClean="0"/>
              <a:t> </a:t>
            </a:r>
            <a:r>
              <a:rPr lang="sv-SE" sz="1300" dirty="0" err="1" smtClean="0"/>
              <a:t>priced</a:t>
            </a:r>
            <a:r>
              <a:rPr lang="sv-SE" sz="1300" dirty="0" smtClean="0"/>
              <a:t> and </a:t>
            </a:r>
            <a:r>
              <a:rPr lang="sv-SE" sz="1300" dirty="0" err="1" smtClean="0"/>
              <a:t>have</a:t>
            </a:r>
            <a:r>
              <a:rPr lang="sv-SE" sz="1300" dirty="0" smtClean="0"/>
              <a:t> </a:t>
            </a:r>
            <a:r>
              <a:rPr lang="sv-SE" sz="1300" dirty="0"/>
              <a:t>a strong global </a:t>
            </a:r>
            <a:r>
              <a:rPr lang="sv-SE" sz="1300" dirty="0" smtClean="0"/>
              <a:t>adoption</a:t>
            </a:r>
          </a:p>
          <a:p>
            <a:r>
              <a:rPr lang="sv-SE" sz="1300" dirty="0" smtClean="0"/>
              <a:t>A drawback is </a:t>
            </a:r>
            <a:r>
              <a:rPr lang="sv-SE" sz="1300" dirty="0" err="1" smtClean="0"/>
              <a:t>that</a:t>
            </a:r>
            <a:r>
              <a:rPr lang="sv-SE" sz="1300" dirty="0" smtClean="0"/>
              <a:t> the </a:t>
            </a:r>
            <a:r>
              <a:rPr lang="sv-SE" sz="1300" dirty="0" err="1" smtClean="0"/>
              <a:t>cloud</a:t>
            </a:r>
            <a:r>
              <a:rPr lang="sv-SE" sz="1300" dirty="0" smtClean="0"/>
              <a:t> version on Power BI </a:t>
            </a:r>
            <a:r>
              <a:rPr lang="sv-SE" sz="1300" dirty="0" err="1" smtClean="0"/>
              <a:t>cannot</a:t>
            </a:r>
            <a:r>
              <a:rPr lang="sv-SE" sz="1300" dirty="0" smtClean="0"/>
              <a:t> be </a:t>
            </a:r>
            <a:r>
              <a:rPr lang="sv-SE" sz="1300" dirty="0" err="1" smtClean="0"/>
              <a:t>used</a:t>
            </a:r>
            <a:r>
              <a:rPr lang="sv-SE" sz="1300" dirty="0" smtClean="0"/>
              <a:t> on </a:t>
            </a:r>
            <a:r>
              <a:rPr lang="sv-SE" sz="1300" dirty="0" err="1" smtClean="0"/>
              <a:t>any</a:t>
            </a:r>
            <a:r>
              <a:rPr lang="sv-SE" sz="1300" dirty="0" smtClean="0"/>
              <a:t> </a:t>
            </a:r>
            <a:r>
              <a:rPr lang="sv-SE" sz="1300" dirty="0" err="1" smtClean="0"/>
              <a:t>IaaS</a:t>
            </a:r>
            <a:r>
              <a:rPr lang="sv-SE" sz="1300" dirty="0" smtClean="0"/>
              <a:t>, it </a:t>
            </a:r>
            <a:r>
              <a:rPr lang="sv-SE" sz="1300" dirty="0" err="1" smtClean="0"/>
              <a:t>can</a:t>
            </a:r>
            <a:r>
              <a:rPr lang="sv-SE" sz="1300" dirty="0" smtClean="0"/>
              <a:t> </a:t>
            </a:r>
            <a:r>
              <a:rPr lang="sv-SE" sz="1300" dirty="0" err="1" smtClean="0"/>
              <a:t>only</a:t>
            </a:r>
            <a:r>
              <a:rPr lang="sv-SE" sz="1300" dirty="0" smtClean="0"/>
              <a:t> </a:t>
            </a:r>
            <a:r>
              <a:rPr lang="sv-SE" sz="1300" dirty="0" err="1" smtClean="0"/>
              <a:t>run</a:t>
            </a:r>
            <a:r>
              <a:rPr lang="sv-SE" sz="1300" dirty="0" smtClean="0"/>
              <a:t> in the </a:t>
            </a:r>
            <a:r>
              <a:rPr lang="sv-SE" sz="1300" dirty="0" err="1" smtClean="0"/>
              <a:t>Azure</a:t>
            </a:r>
            <a:r>
              <a:rPr lang="sv-SE" sz="1300" dirty="0" smtClean="0"/>
              <a:t> Cloud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07"/>
    </mc:Choice>
    <mc:Fallback>
      <p:transition spd="slow" advTm="111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Tableau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21595" cy="3214579"/>
          </a:xfrm>
        </p:spPr>
        <p:txBody>
          <a:bodyPr>
            <a:normAutofit fontScale="70000" lnSpcReduction="20000"/>
          </a:bodyPr>
          <a:lstStyle/>
          <a:p>
            <a:r>
              <a:rPr lang="sv-SE" sz="1900" dirty="0" err="1"/>
              <a:t>Tableau’s</a:t>
            </a:r>
            <a:r>
              <a:rPr lang="sv-SE" sz="1900" dirty="0"/>
              <a:t> </a:t>
            </a:r>
            <a:r>
              <a:rPr lang="sv-SE" sz="1900" dirty="0" smtClean="0"/>
              <a:t>major BI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is </a:t>
            </a:r>
            <a:r>
              <a:rPr lang="sv-SE" sz="1900" dirty="0" err="1" smtClean="0"/>
              <a:t>named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</a:t>
            </a:r>
            <a:endParaRPr lang="sv-SE" sz="1900" dirty="0" smtClean="0"/>
          </a:p>
          <a:p>
            <a:r>
              <a:rPr lang="sv-SE" sz="1900" dirty="0" smtClean="0"/>
              <a:t>The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</a:t>
            </a:r>
            <a:r>
              <a:rPr lang="sv-SE" sz="1900" dirty="0" smtClean="0"/>
              <a:t> </a:t>
            </a:r>
            <a:r>
              <a:rPr lang="sv-SE" sz="1900" dirty="0" err="1" smtClean="0"/>
              <a:t>enables</a:t>
            </a:r>
            <a:r>
              <a:rPr lang="sv-SE" sz="1900" dirty="0" smtClean="0"/>
              <a:t> the </a:t>
            </a:r>
            <a:r>
              <a:rPr lang="sv-SE" sz="1900" dirty="0" err="1" smtClean="0"/>
              <a:t>users</a:t>
            </a:r>
            <a:r>
              <a:rPr lang="sv-SE" sz="1900" dirty="0" smtClean="0"/>
              <a:t> to access, </a:t>
            </a:r>
            <a:r>
              <a:rPr lang="sv-SE" sz="1900" dirty="0" err="1" smtClean="0"/>
              <a:t>prepare</a:t>
            </a:r>
            <a:r>
              <a:rPr lang="sv-SE" sz="1900" dirty="0" smtClean="0"/>
              <a:t>, </a:t>
            </a:r>
            <a:r>
              <a:rPr lang="sv-SE" sz="1900" dirty="0" err="1" smtClean="0"/>
              <a:t>analyse</a:t>
            </a:r>
            <a:r>
              <a:rPr lang="sv-SE" sz="1900" dirty="0" smtClean="0"/>
              <a:t> and in data </a:t>
            </a:r>
            <a:r>
              <a:rPr lang="sv-SE" sz="1900" dirty="0" err="1" smtClean="0"/>
              <a:t>without</a:t>
            </a:r>
            <a:r>
              <a:rPr lang="sv-SE" sz="1900" dirty="0" smtClean="0"/>
              <a:t> </a:t>
            </a:r>
            <a:r>
              <a:rPr lang="sv-SE" sz="1900" dirty="0" err="1" smtClean="0"/>
              <a:t>technical</a:t>
            </a:r>
            <a:r>
              <a:rPr lang="sv-SE" sz="1900" dirty="0" smtClean="0"/>
              <a:t> </a:t>
            </a:r>
            <a:r>
              <a:rPr lang="sv-SE" sz="1900" dirty="0" err="1" smtClean="0"/>
              <a:t>skills</a:t>
            </a:r>
            <a:r>
              <a:rPr lang="sv-SE" sz="1900" dirty="0" smtClean="0"/>
              <a:t> or </a:t>
            </a:r>
            <a:r>
              <a:rPr lang="sv-SE" sz="1900" dirty="0" err="1" smtClean="0"/>
              <a:t>coding</a:t>
            </a:r>
            <a:endParaRPr lang="sv-SE" sz="1900" dirty="0" smtClean="0"/>
          </a:p>
          <a:p>
            <a:r>
              <a:rPr lang="sv-SE" sz="1900" dirty="0" smtClean="0"/>
              <a:t>The </a:t>
            </a:r>
            <a:r>
              <a:rPr lang="sv-SE" sz="1900" dirty="0" err="1" smtClean="0"/>
              <a:t>product</a:t>
            </a:r>
            <a:r>
              <a:rPr lang="sv-SE" sz="1900" dirty="0" smtClean="0"/>
              <a:t> is </a:t>
            </a:r>
            <a:r>
              <a:rPr lang="sv-SE" sz="1900" dirty="0" err="1" smtClean="0"/>
              <a:t>popular</a:t>
            </a:r>
            <a:r>
              <a:rPr lang="sv-SE" sz="1900" dirty="0" smtClean="0"/>
              <a:t> </a:t>
            </a:r>
            <a:r>
              <a:rPr lang="sv-SE" sz="1900" dirty="0" err="1" smtClean="0"/>
              <a:t>due</a:t>
            </a:r>
            <a:r>
              <a:rPr lang="sv-SE" sz="1900" dirty="0" smtClean="0"/>
              <a:t> to </a:t>
            </a:r>
            <a:r>
              <a:rPr lang="sv-SE" sz="1900" dirty="0" err="1" smtClean="0"/>
              <a:t>its</a:t>
            </a:r>
            <a:r>
              <a:rPr lang="sv-SE" sz="1900" dirty="0" smtClean="0"/>
              <a:t> </a:t>
            </a:r>
            <a:r>
              <a:rPr lang="sv-SE" sz="1900" dirty="0" err="1" smtClean="0"/>
              <a:t>easy</a:t>
            </a:r>
            <a:r>
              <a:rPr lang="sv-SE" sz="1900" dirty="0" smtClean="0"/>
              <a:t>-to-</a:t>
            </a:r>
            <a:r>
              <a:rPr lang="sv-SE" sz="1900" dirty="0" err="1" smtClean="0"/>
              <a:t>use</a:t>
            </a:r>
            <a:r>
              <a:rPr lang="sv-SE" sz="1900" dirty="0" smtClean="0"/>
              <a:t> </a:t>
            </a:r>
            <a:r>
              <a:rPr lang="sv-SE" sz="1900" dirty="0" err="1" smtClean="0"/>
              <a:t>visual</a:t>
            </a:r>
            <a:r>
              <a:rPr lang="sv-SE" sz="1900" dirty="0"/>
              <a:t> </a:t>
            </a:r>
            <a:r>
              <a:rPr lang="sv-SE" sz="1900" dirty="0" err="1" smtClean="0"/>
              <a:t>exploration</a:t>
            </a:r>
            <a:r>
              <a:rPr lang="sv-SE" sz="1900" dirty="0" smtClean="0"/>
              <a:t> and data manipulation</a:t>
            </a:r>
          </a:p>
          <a:p>
            <a:r>
              <a:rPr lang="sv-SE" sz="1900" dirty="0" err="1" smtClean="0"/>
              <a:t>Tableau</a:t>
            </a:r>
            <a:r>
              <a:rPr lang="sv-SE" sz="1900" dirty="0" smtClean="0"/>
              <a:t> has a </a:t>
            </a:r>
            <a:r>
              <a:rPr lang="sv-SE" sz="1900" dirty="0" err="1" smtClean="0"/>
              <a:t>large</a:t>
            </a:r>
            <a:r>
              <a:rPr lang="sv-SE" sz="1900" dirty="0" smtClean="0"/>
              <a:t> </a:t>
            </a:r>
            <a:r>
              <a:rPr lang="sv-SE" sz="1900" dirty="0" err="1"/>
              <a:t>active</a:t>
            </a:r>
            <a:r>
              <a:rPr lang="sv-SE" sz="1900" dirty="0"/>
              <a:t> </a:t>
            </a:r>
            <a:r>
              <a:rPr lang="sv-SE" sz="1900" dirty="0" err="1"/>
              <a:t>user</a:t>
            </a:r>
            <a:r>
              <a:rPr lang="sv-SE" sz="1900" dirty="0"/>
              <a:t> </a:t>
            </a:r>
            <a:r>
              <a:rPr lang="sv-SE" sz="1900" dirty="0" err="1"/>
              <a:t>community</a:t>
            </a:r>
            <a:r>
              <a:rPr lang="sv-SE" sz="1900" dirty="0"/>
              <a:t> </a:t>
            </a:r>
            <a:r>
              <a:rPr lang="sv-SE" sz="1900" dirty="0" err="1" smtClean="0"/>
              <a:t>that</a:t>
            </a:r>
            <a:r>
              <a:rPr lang="sv-SE" sz="1900" dirty="0" smtClean="0"/>
              <a:t> </a:t>
            </a:r>
            <a:r>
              <a:rPr lang="sv-SE" sz="1900" dirty="0" err="1" smtClean="0"/>
              <a:t>acts</a:t>
            </a:r>
            <a:r>
              <a:rPr lang="sv-SE" sz="1900" dirty="0" smtClean="0"/>
              <a:t> like fans</a:t>
            </a:r>
          </a:p>
          <a:p>
            <a:r>
              <a:rPr lang="sv-SE" sz="1900" dirty="0" err="1" smtClean="0"/>
              <a:t>Some</a:t>
            </a:r>
            <a:r>
              <a:rPr lang="sv-SE" sz="1900" dirty="0" smtClean="0"/>
              <a:t> drawbacks </a:t>
            </a:r>
            <a:r>
              <a:rPr lang="sv-SE" sz="1900" dirty="0" err="1" smtClean="0"/>
              <a:t>are</a:t>
            </a:r>
            <a:r>
              <a:rPr lang="sv-SE" sz="1900" dirty="0" smtClean="0"/>
              <a:t> </a:t>
            </a:r>
            <a:r>
              <a:rPr lang="sv-SE" sz="1900" dirty="0" err="1" smtClean="0"/>
              <a:t>Tableau’s</a:t>
            </a:r>
            <a:r>
              <a:rPr lang="sv-SE" sz="1900" dirty="0" smtClean="0"/>
              <a:t> </a:t>
            </a:r>
            <a:r>
              <a:rPr lang="sv-SE" sz="1900" dirty="0" err="1" smtClean="0"/>
              <a:t>decline</a:t>
            </a:r>
            <a:r>
              <a:rPr lang="sv-SE" sz="1900" dirty="0" smtClean="0"/>
              <a:t> in </a:t>
            </a:r>
            <a:r>
              <a:rPr lang="sv-SE" sz="1900" dirty="0" err="1" smtClean="0"/>
              <a:t>customer</a:t>
            </a:r>
            <a:r>
              <a:rPr lang="sv-SE" sz="1900" dirty="0" smtClean="0"/>
              <a:t> support and </a:t>
            </a:r>
            <a:r>
              <a:rPr lang="sv-SE" sz="1900" dirty="0" err="1" smtClean="0"/>
              <a:t>that</a:t>
            </a:r>
            <a:r>
              <a:rPr lang="sv-SE" sz="1900" dirty="0" smtClean="0"/>
              <a:t> </a:t>
            </a:r>
            <a:r>
              <a:rPr lang="sv-SE" sz="1900" dirty="0" err="1" smtClean="0"/>
              <a:t>customers</a:t>
            </a:r>
            <a:r>
              <a:rPr lang="sv-SE" sz="1900" dirty="0" smtClean="0"/>
              <a:t> </a:t>
            </a:r>
            <a:r>
              <a:rPr lang="sv-SE" sz="1900" dirty="0" err="1" smtClean="0"/>
              <a:t>report</a:t>
            </a:r>
            <a:r>
              <a:rPr lang="sv-SE" sz="1900" dirty="0" smtClean="0"/>
              <a:t> </a:t>
            </a:r>
            <a:r>
              <a:rPr lang="sv-SE" sz="1900" dirty="0" err="1" smtClean="0"/>
              <a:t>about</a:t>
            </a:r>
            <a:r>
              <a:rPr lang="sv-SE" sz="1900" dirty="0" smtClean="0"/>
              <a:t> </a:t>
            </a:r>
            <a:r>
              <a:rPr lang="sv-SE" sz="1900" dirty="0" err="1" smtClean="0"/>
              <a:t>performance</a:t>
            </a:r>
            <a:r>
              <a:rPr lang="sv-SE" sz="1900" dirty="0" smtClean="0"/>
              <a:t> </a:t>
            </a:r>
            <a:r>
              <a:rPr lang="sv-SE" sz="1900" dirty="0" err="1" smtClean="0"/>
              <a:t>issues</a:t>
            </a:r>
            <a:endParaRPr lang="sv-SE" sz="1900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15"/>
    </mc:Choice>
    <mc:Fallback>
      <p:transition spd="slow" advTm="63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 err="1" smtClean="0"/>
              <a:t>Background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 smtClean="0"/>
              <a:t>This presentation is </a:t>
            </a:r>
            <a:r>
              <a:rPr lang="sv-SE" sz="6400" dirty="0" err="1" smtClean="0"/>
              <a:t>based</a:t>
            </a:r>
            <a:r>
              <a:rPr lang="sv-SE" sz="6400" dirty="0" smtClean="0"/>
              <a:t> </a:t>
            </a:r>
            <a:r>
              <a:rPr lang="sv-SE" sz="6400" dirty="0"/>
              <a:t>on </a:t>
            </a:r>
            <a:r>
              <a:rPr lang="sv-SE" sz="6400" b="1" dirty="0"/>
              <a:t>Gartner </a:t>
            </a:r>
            <a:r>
              <a:rPr lang="sv-SE" sz="6400" b="1" dirty="0" err="1" smtClean="0"/>
              <a:t>Group’s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report</a:t>
            </a:r>
            <a:r>
              <a:rPr lang="sv-SE" sz="6400" b="1" dirty="0" smtClean="0"/>
              <a:t> ”Magic </a:t>
            </a:r>
            <a:r>
              <a:rPr lang="sv-SE" sz="6400" b="1" dirty="0" err="1"/>
              <a:t>Quadrant</a:t>
            </a:r>
            <a:r>
              <a:rPr lang="sv-SE" sz="6400" b="1" dirty="0"/>
              <a:t> for </a:t>
            </a:r>
            <a:r>
              <a:rPr lang="sv-SE" sz="6400" b="1" dirty="0" err="1"/>
              <a:t>Analytics</a:t>
            </a:r>
            <a:r>
              <a:rPr lang="sv-SE" sz="6400" b="1" dirty="0"/>
              <a:t> and Business </a:t>
            </a:r>
            <a:r>
              <a:rPr lang="sv-SE" sz="6400" b="1" dirty="0" err="1" smtClean="0"/>
              <a:t>Intelligence</a:t>
            </a:r>
            <a:r>
              <a:rPr lang="sv-SE" sz="6400" b="1" dirty="0" smtClean="0"/>
              <a:t> </a:t>
            </a:r>
            <a:r>
              <a:rPr lang="sv-SE" sz="6400" b="1" dirty="0" err="1" smtClean="0"/>
              <a:t>Platforms</a:t>
            </a:r>
            <a:r>
              <a:rPr lang="sv-SE" sz="6400" b="1" dirty="0" smtClean="0"/>
              <a:t>” (2019) </a:t>
            </a:r>
            <a:r>
              <a:rPr lang="sv-SE" sz="6400" dirty="0" err="1" smtClean="0"/>
              <a:t>written</a:t>
            </a:r>
            <a:r>
              <a:rPr lang="sv-SE" sz="6400" dirty="0" smtClean="0"/>
              <a:t> by </a:t>
            </a:r>
            <a:r>
              <a:rPr lang="sv-SE" sz="6400" dirty="0" err="1" smtClean="0"/>
              <a:t>Howson</a:t>
            </a:r>
            <a:r>
              <a:rPr lang="sv-SE" sz="6400" dirty="0" smtClean="0"/>
              <a:t>, C., Richardson, J., </a:t>
            </a:r>
            <a:r>
              <a:rPr lang="sv-SE" sz="6400" dirty="0" err="1" smtClean="0"/>
              <a:t>Sallam</a:t>
            </a:r>
            <a:r>
              <a:rPr lang="sv-SE" sz="6400" dirty="0" smtClean="0"/>
              <a:t>, R., </a:t>
            </a:r>
            <a:r>
              <a:rPr lang="sv-SE" sz="6400" dirty="0" err="1" smtClean="0"/>
              <a:t>Kronz</a:t>
            </a:r>
            <a:r>
              <a:rPr lang="sv-SE" sz="6400" dirty="0" smtClean="0"/>
              <a:t>, A.</a:t>
            </a:r>
            <a:endParaRPr lang="sv-SE" sz="6400" dirty="0"/>
          </a:p>
          <a:p>
            <a:pPr marL="0" indent="0">
              <a:buNone/>
            </a:pPr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5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69"/>
    </mc:Choice>
    <mc:Fallback>
      <p:transition spd="slow" advTm="2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459296"/>
            <a:ext cx="6850800" cy="596700"/>
          </a:xfrm>
        </p:spPr>
        <p:txBody>
          <a:bodyPr/>
          <a:lstStyle/>
          <a:p>
            <a:r>
              <a:rPr lang="sv-SE" dirty="0" err="1" smtClean="0"/>
              <a:t>Qlik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055996"/>
            <a:ext cx="8160932" cy="4087504"/>
          </a:xfrm>
        </p:spPr>
        <p:txBody>
          <a:bodyPr>
            <a:normAutofit fontScale="55000" lnSpcReduction="20000"/>
          </a:bodyPr>
          <a:lstStyle/>
          <a:p>
            <a:r>
              <a:rPr lang="sv-SE" dirty="0" err="1" smtClean="0"/>
              <a:t>Qlik’s</a:t>
            </a:r>
            <a:r>
              <a:rPr lang="sv-SE" dirty="0" smtClean="0"/>
              <a:t> major </a:t>
            </a:r>
            <a:r>
              <a:rPr lang="sv-SE" dirty="0" err="1" smtClean="0"/>
              <a:t>product</a:t>
            </a:r>
            <a:r>
              <a:rPr lang="sv-SE" dirty="0" smtClean="0"/>
              <a:t> is </a:t>
            </a:r>
            <a:r>
              <a:rPr lang="sv-SE" dirty="0" err="1" smtClean="0"/>
              <a:t>QlikSense</a:t>
            </a:r>
            <a:r>
              <a:rPr lang="sv-SE" dirty="0" smtClean="0"/>
              <a:t>, </a:t>
            </a:r>
            <a:r>
              <a:rPr lang="sv-SE" dirty="0" err="1" smtClean="0"/>
              <a:t>built</a:t>
            </a:r>
            <a:r>
              <a:rPr lang="sv-SE" dirty="0" smtClean="0"/>
              <a:t> on </a:t>
            </a:r>
            <a:r>
              <a:rPr lang="sv-SE" dirty="0" err="1" smtClean="0"/>
              <a:t>Qlik</a:t>
            </a:r>
            <a:r>
              <a:rPr lang="sv-SE" dirty="0" smtClean="0"/>
              <a:t> </a:t>
            </a:r>
            <a:r>
              <a:rPr lang="sv-SE" dirty="0" err="1" smtClean="0"/>
              <a:t>Analytics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. </a:t>
            </a:r>
            <a:r>
              <a:rPr lang="sv-SE" dirty="0" err="1" smtClean="0"/>
              <a:t>However</a:t>
            </a:r>
            <a:r>
              <a:rPr lang="sv-SE" dirty="0" smtClean="0"/>
              <a:t>, </a:t>
            </a:r>
            <a:r>
              <a:rPr lang="sv-SE" dirty="0" err="1"/>
              <a:t>Q</a:t>
            </a:r>
            <a:r>
              <a:rPr lang="sv-SE" dirty="0" err="1" smtClean="0"/>
              <a:t>lik’s</a:t>
            </a:r>
            <a:r>
              <a:rPr lang="sv-SE" dirty="0" smtClean="0"/>
              <a:t> </a:t>
            </a:r>
            <a:r>
              <a:rPr lang="sv-SE" dirty="0"/>
              <a:t>original </a:t>
            </a:r>
            <a:r>
              <a:rPr lang="sv-SE" dirty="0" err="1"/>
              <a:t>product</a:t>
            </a:r>
            <a:r>
              <a:rPr lang="sv-SE" dirty="0"/>
              <a:t>, </a:t>
            </a:r>
            <a:r>
              <a:rPr lang="sv-SE" dirty="0" err="1"/>
              <a:t>QlikView</a:t>
            </a:r>
            <a:r>
              <a:rPr lang="sv-SE" dirty="0"/>
              <a:t>, still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base</a:t>
            </a:r>
            <a:r>
              <a:rPr lang="sv-SE" dirty="0" smtClean="0"/>
              <a:t>. </a:t>
            </a:r>
            <a:endParaRPr lang="sv-SE" dirty="0"/>
          </a:p>
          <a:p>
            <a:r>
              <a:rPr lang="sv-SE" dirty="0" smtClean="0"/>
              <a:t>The </a:t>
            </a:r>
            <a:r>
              <a:rPr lang="sv-SE" dirty="0" err="1" smtClean="0"/>
              <a:t>products</a:t>
            </a:r>
            <a:r>
              <a:rPr lang="sv-SE" dirty="0" smtClean="0"/>
              <a:t> </a:t>
            </a:r>
            <a:r>
              <a:rPr lang="sv-SE" dirty="0" err="1" smtClean="0"/>
              <a:t>QlikSense</a:t>
            </a:r>
            <a:r>
              <a:rPr lang="sv-SE" dirty="0" smtClean="0"/>
              <a:t> and </a:t>
            </a:r>
            <a:r>
              <a:rPr lang="sv-SE" dirty="0" err="1" smtClean="0"/>
              <a:t>QlikView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, </a:t>
            </a:r>
            <a:r>
              <a:rPr lang="sv-SE" dirty="0" err="1" smtClean="0"/>
              <a:t>agile</a:t>
            </a:r>
            <a:r>
              <a:rPr lang="sv-SE" dirty="0" smtClean="0"/>
              <a:t> </a:t>
            </a:r>
            <a:r>
              <a:rPr lang="sv-SE" dirty="0" err="1" smtClean="0"/>
              <a:t>analytics</a:t>
            </a:r>
            <a:r>
              <a:rPr lang="sv-SE" dirty="0" smtClean="0"/>
              <a:t> and BI</a:t>
            </a:r>
          </a:p>
          <a:p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err="1"/>
              <a:t>continue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on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augumented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err="1"/>
              <a:t>roadmap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an </a:t>
            </a:r>
            <a:r>
              <a:rPr lang="sv-SE" dirty="0" err="1"/>
              <a:t>improved</a:t>
            </a:r>
            <a:r>
              <a:rPr lang="sv-SE" dirty="0"/>
              <a:t> data preparation and a support for </a:t>
            </a:r>
            <a:r>
              <a:rPr lang="sv-SE" dirty="0" err="1"/>
              <a:t>embedded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</a:p>
          <a:p>
            <a:r>
              <a:rPr lang="sv-SE" dirty="0" smtClean="0"/>
              <a:t>The </a:t>
            </a:r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err="1"/>
              <a:t>Platform</a:t>
            </a:r>
            <a:r>
              <a:rPr lang="sv-SE" dirty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</a:t>
            </a:r>
            <a:r>
              <a:rPr lang="sv-SE" dirty="0" err="1" smtClean="0"/>
              <a:t>possibilties</a:t>
            </a:r>
            <a:r>
              <a:rPr lang="sv-SE" dirty="0" smtClean="0"/>
              <a:t> to 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customized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endParaRPr lang="sv-SE" dirty="0"/>
          </a:p>
          <a:p>
            <a:r>
              <a:rPr lang="sv-SE" dirty="0" err="1"/>
              <a:t>Qlik</a:t>
            </a:r>
            <a:r>
              <a:rPr lang="sv-SE" dirty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/>
              <a:t>a </a:t>
            </a:r>
            <a:r>
              <a:rPr lang="sv-SE" dirty="0" err="1" smtClean="0"/>
              <a:t>large</a:t>
            </a:r>
            <a:r>
              <a:rPr lang="sv-SE" dirty="0" smtClean="0"/>
              <a:t> and </a:t>
            </a:r>
            <a:r>
              <a:rPr lang="sv-SE" dirty="0" err="1" smtClean="0"/>
              <a:t>active</a:t>
            </a:r>
            <a:r>
              <a:rPr lang="sv-SE" dirty="0" smtClean="0"/>
              <a:t> </a:t>
            </a:r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 smtClean="0"/>
              <a:t>community</a:t>
            </a:r>
            <a:endParaRPr lang="sv-SE" dirty="0" smtClean="0"/>
          </a:p>
          <a:p>
            <a:r>
              <a:rPr lang="sv-SE" dirty="0" err="1"/>
              <a:t>Qlik</a:t>
            </a:r>
            <a:r>
              <a:rPr lang="sv-SE" dirty="0"/>
              <a:t> BI-plattform </a:t>
            </a:r>
            <a:r>
              <a:rPr lang="sv-SE" dirty="0" smtClean="0"/>
              <a:t>support the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multiple</a:t>
            </a:r>
            <a:r>
              <a:rPr lang="sv-SE" dirty="0" smtClean="0"/>
              <a:t> </a:t>
            </a:r>
            <a:r>
              <a:rPr lang="sv-SE" dirty="0" err="1" smtClean="0"/>
              <a:t>cloud</a:t>
            </a:r>
            <a:r>
              <a:rPr lang="sv-SE" dirty="0" smtClean="0"/>
              <a:t> data </a:t>
            </a:r>
            <a:r>
              <a:rPr lang="sv-SE" dirty="0" err="1" smtClean="0"/>
              <a:t>sources</a:t>
            </a:r>
            <a:r>
              <a:rPr lang="sv-SE" dirty="0" smtClean="0"/>
              <a:t> </a:t>
            </a:r>
          </a:p>
          <a:p>
            <a:r>
              <a:rPr lang="sv-SE" dirty="0" smtClean="0"/>
              <a:t>A drawback is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QlikSence</a:t>
            </a:r>
            <a:r>
              <a:rPr lang="sv-SE" dirty="0" smtClean="0"/>
              <a:t> and </a:t>
            </a:r>
            <a:r>
              <a:rPr lang="sv-SE" dirty="0" err="1" smtClean="0"/>
              <a:t>QlikView</a:t>
            </a:r>
            <a:r>
              <a:rPr lang="sv-SE" dirty="0" smtClean="0"/>
              <a:t> still </a:t>
            </a:r>
            <a:r>
              <a:rPr lang="sv-SE" dirty="0" err="1" smtClean="0"/>
              <a:t>require</a:t>
            </a:r>
            <a:r>
              <a:rPr lang="sv-SE" dirty="0" smtClean="0"/>
              <a:t> </a:t>
            </a:r>
            <a:r>
              <a:rPr lang="sv-SE" dirty="0" err="1" smtClean="0"/>
              <a:t>additional</a:t>
            </a:r>
            <a:r>
              <a:rPr lang="sv-SE" dirty="0" smtClean="0"/>
              <a:t> </a:t>
            </a:r>
            <a:r>
              <a:rPr lang="sv-SE" dirty="0" err="1" smtClean="0"/>
              <a:t>products</a:t>
            </a:r>
            <a:r>
              <a:rPr lang="sv-SE" dirty="0" smtClean="0"/>
              <a:t> for </a:t>
            </a:r>
            <a:r>
              <a:rPr lang="sv-SE" dirty="0" err="1" smtClean="0"/>
              <a:t>providing</a:t>
            </a:r>
            <a:r>
              <a:rPr lang="sv-SE" dirty="0" smtClean="0"/>
              <a:t> a full </a:t>
            </a:r>
            <a:r>
              <a:rPr lang="sv-SE" dirty="0" err="1" smtClean="0"/>
              <a:t>analytical</a:t>
            </a:r>
            <a:r>
              <a:rPr lang="sv-SE" dirty="0" smtClean="0"/>
              <a:t> workflow</a:t>
            </a:r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17"/>
    </mc:Choice>
    <mc:Fallback>
      <p:transition spd="slow" advTm="12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Salesforce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826562" cy="3235051"/>
          </a:xfrm>
        </p:spPr>
        <p:txBody>
          <a:bodyPr>
            <a:normAutofit/>
          </a:bodyPr>
          <a:lstStyle/>
          <a:p>
            <a:r>
              <a:rPr lang="sv-SE" sz="1300" dirty="0" err="1" smtClean="0"/>
              <a:t>Salesforce’s</a:t>
            </a:r>
            <a:r>
              <a:rPr lang="sv-SE" sz="1300" dirty="0" smtClean="0"/>
              <a:t> major </a:t>
            </a:r>
            <a:r>
              <a:rPr lang="sv-SE" sz="1300" dirty="0" err="1" smtClean="0"/>
              <a:t>products</a:t>
            </a:r>
            <a:r>
              <a:rPr lang="sv-SE" sz="1300" dirty="0" smtClean="0"/>
              <a:t> </a:t>
            </a:r>
            <a:r>
              <a:rPr lang="sv-SE" sz="1300" dirty="0" err="1" smtClean="0"/>
              <a:t>are</a:t>
            </a:r>
            <a:r>
              <a:rPr lang="sv-SE" sz="1300" dirty="0" smtClean="0"/>
              <a:t> </a:t>
            </a:r>
            <a:r>
              <a:rPr lang="en-US" sz="1300" dirty="0" smtClean="0"/>
              <a:t>Einstein </a:t>
            </a:r>
            <a:r>
              <a:rPr lang="en-US" sz="1300" dirty="0"/>
              <a:t>Analytics Platform (formerly Wave), Einstein Discovery (</a:t>
            </a:r>
            <a:r>
              <a:rPr lang="en-US" sz="1300" dirty="0" smtClean="0"/>
              <a:t>augmented analytics</a:t>
            </a:r>
            <a:r>
              <a:rPr lang="en-US" sz="1300" dirty="0"/>
              <a:t>), and Einstein Data Insights (AI-automated insights for Salesforce reports).</a:t>
            </a:r>
            <a:r>
              <a:rPr lang="sv-SE" sz="1300" dirty="0" smtClean="0"/>
              <a:t> </a:t>
            </a:r>
          </a:p>
          <a:p>
            <a:r>
              <a:rPr lang="sv-SE" sz="1300" dirty="0" err="1"/>
              <a:t>Salesforce’s</a:t>
            </a:r>
            <a:r>
              <a:rPr lang="sv-SE" sz="1300" dirty="0"/>
              <a:t> </a:t>
            </a:r>
            <a:r>
              <a:rPr lang="sv-SE" sz="1300" dirty="0" err="1" smtClean="0"/>
              <a:t>Einstain</a:t>
            </a:r>
            <a:r>
              <a:rPr lang="sv-SE" sz="1300" dirty="0" smtClean="0"/>
              <a:t> </a:t>
            </a:r>
            <a:r>
              <a:rPr lang="sv-SE" sz="1300" dirty="0" err="1" smtClean="0"/>
              <a:t>products</a:t>
            </a:r>
            <a:r>
              <a:rPr lang="sv-SE" sz="1300" dirty="0" smtClean="0"/>
              <a:t> </a:t>
            </a:r>
            <a:r>
              <a:rPr lang="sv-SE" sz="1300" dirty="0" err="1" smtClean="0"/>
              <a:t>are</a:t>
            </a:r>
            <a:r>
              <a:rPr lang="sv-SE" sz="1300" dirty="0" smtClean="0"/>
              <a:t> strong in </a:t>
            </a:r>
            <a:r>
              <a:rPr lang="sv-SE" sz="1300" dirty="0" err="1" smtClean="0"/>
              <a:t>augumented</a:t>
            </a:r>
            <a:r>
              <a:rPr lang="sv-SE" sz="1300" dirty="0" smtClean="0"/>
              <a:t> </a:t>
            </a:r>
            <a:r>
              <a:rPr lang="sv-SE" sz="1300" dirty="0" err="1" smtClean="0"/>
              <a:t>analytics</a:t>
            </a:r>
            <a:endParaRPr lang="sv-SE" sz="1300" dirty="0" smtClean="0"/>
          </a:p>
          <a:p>
            <a:r>
              <a:rPr lang="en-US" sz="1300" dirty="0" smtClean="0"/>
              <a:t>Einstein </a:t>
            </a:r>
            <a:r>
              <a:rPr lang="en-US" sz="1300" dirty="0"/>
              <a:t>Analytics Platform </a:t>
            </a:r>
            <a:r>
              <a:rPr lang="en-US" sz="1300" dirty="0" smtClean="0"/>
              <a:t>is integrated with Salesforce business applications</a:t>
            </a:r>
          </a:p>
          <a:p>
            <a:r>
              <a:rPr lang="en-US" sz="1300" dirty="0" smtClean="0"/>
              <a:t>Salesforce also have a robust collaboration with different software vendors</a:t>
            </a:r>
          </a:p>
          <a:p>
            <a:r>
              <a:rPr lang="en-US" sz="1300" dirty="0" smtClean="0"/>
              <a:t>Drawbacks are the high cost of the Einstein products and that a majority of the customers do not use Einstein as their enterprise analytics and BI platform</a:t>
            </a:r>
            <a:endParaRPr lang="sv-SE" sz="13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2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84"/>
    </mc:Choice>
    <mc:Fallback>
      <p:transition spd="slow" advTm="13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TIBCO Software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594549" cy="2893857"/>
          </a:xfrm>
        </p:spPr>
        <p:txBody>
          <a:bodyPr>
            <a:normAutofit fontScale="55000" lnSpcReduction="20000"/>
          </a:bodyPr>
          <a:lstStyle/>
          <a:p>
            <a:r>
              <a:rPr lang="sv-SE" dirty="0" smtClean="0"/>
              <a:t>TIBCO Software </a:t>
            </a:r>
            <a:r>
              <a:rPr lang="sv-SE" dirty="0" err="1" smtClean="0"/>
              <a:t>Spotfire</a:t>
            </a:r>
            <a:r>
              <a:rPr lang="sv-SE" dirty="0" smtClean="0"/>
              <a:t> is a </a:t>
            </a:r>
            <a:r>
              <a:rPr lang="sv-SE" dirty="0" err="1" smtClean="0"/>
              <a:t>product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provide</a:t>
            </a:r>
            <a:r>
              <a:rPr lang="sv-SE" dirty="0" smtClean="0"/>
              <a:t> </a:t>
            </a:r>
            <a:r>
              <a:rPr lang="sv-SE" dirty="0" err="1" smtClean="0"/>
              <a:t>visual-based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, </a:t>
            </a:r>
            <a:r>
              <a:rPr lang="sv-SE" dirty="0" err="1" smtClean="0"/>
              <a:t>analytics</a:t>
            </a:r>
            <a:r>
              <a:rPr lang="sv-SE" dirty="0" smtClean="0"/>
              <a:t> </a:t>
            </a:r>
            <a:r>
              <a:rPr lang="sv-SE" dirty="0" err="1" smtClean="0"/>
              <a:t>dashboards</a:t>
            </a:r>
            <a:r>
              <a:rPr lang="sv-SE" dirty="0" smtClean="0"/>
              <a:t>, </a:t>
            </a:r>
            <a:r>
              <a:rPr lang="sv-SE" dirty="0" err="1" smtClean="0"/>
              <a:t>interactive</a:t>
            </a:r>
            <a:r>
              <a:rPr lang="sv-SE" dirty="0" smtClean="0"/>
              <a:t> </a:t>
            </a:r>
            <a:r>
              <a:rPr lang="sv-SE" dirty="0" err="1" smtClean="0"/>
              <a:t>visualization</a:t>
            </a:r>
            <a:r>
              <a:rPr lang="sv-SE" dirty="0" smtClean="0"/>
              <a:t> and data preparation in a </a:t>
            </a:r>
            <a:r>
              <a:rPr lang="sv-SE" dirty="0" err="1" smtClean="0"/>
              <a:t>single</a:t>
            </a:r>
            <a:r>
              <a:rPr lang="sv-SE" dirty="0" smtClean="0"/>
              <a:t> design </a:t>
            </a:r>
            <a:r>
              <a:rPr lang="sv-SE" dirty="0" err="1" smtClean="0"/>
              <a:t>tool</a:t>
            </a:r>
            <a:r>
              <a:rPr lang="sv-SE" dirty="0" smtClean="0"/>
              <a:t> and workflow. </a:t>
            </a:r>
          </a:p>
          <a:p>
            <a:r>
              <a:rPr lang="sv-SE" dirty="0" smtClean="0"/>
              <a:t>The </a:t>
            </a:r>
            <a:r>
              <a:rPr lang="sv-SE" dirty="0" err="1" smtClean="0"/>
              <a:t>latest</a:t>
            </a:r>
            <a:r>
              <a:rPr lang="sv-SE" dirty="0" smtClean="0"/>
              <a:t> release, </a:t>
            </a:r>
            <a:r>
              <a:rPr lang="sv-SE" dirty="0" err="1" smtClean="0"/>
              <a:t>Spotfire</a:t>
            </a:r>
            <a:r>
              <a:rPr lang="sv-SE" dirty="0" smtClean="0"/>
              <a:t> X,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adds</a:t>
            </a:r>
            <a:r>
              <a:rPr lang="sv-SE" dirty="0" smtClean="0"/>
              <a:t> </a:t>
            </a:r>
            <a:r>
              <a:rPr lang="sv-SE" dirty="0" err="1" smtClean="0"/>
              <a:t>automated</a:t>
            </a:r>
            <a:r>
              <a:rPr lang="sv-SE" dirty="0" smtClean="0"/>
              <a:t> </a:t>
            </a:r>
            <a:r>
              <a:rPr lang="sv-SE" dirty="0" err="1" smtClean="0"/>
              <a:t>insight</a:t>
            </a:r>
            <a:r>
              <a:rPr lang="sv-SE" dirty="0" smtClean="0"/>
              <a:t> generation.</a:t>
            </a:r>
          </a:p>
          <a:p>
            <a:r>
              <a:rPr lang="sv-SE" dirty="0" err="1" smtClean="0"/>
              <a:t>Sportfire</a:t>
            </a:r>
            <a:r>
              <a:rPr lang="sv-SE" dirty="0" smtClean="0"/>
              <a:t> is a strong </a:t>
            </a:r>
            <a:r>
              <a:rPr lang="sv-SE" dirty="0" err="1" smtClean="0"/>
              <a:t>product</a:t>
            </a:r>
            <a:r>
              <a:rPr lang="sv-SE" dirty="0" smtClean="0"/>
              <a:t> for all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cases</a:t>
            </a:r>
            <a:r>
              <a:rPr lang="sv-SE" dirty="0" smtClean="0"/>
              <a:t>, and </a:t>
            </a:r>
            <a:r>
              <a:rPr lang="sv-SE" dirty="0" err="1" smtClean="0"/>
              <a:t>its</a:t>
            </a:r>
            <a:r>
              <a:rPr lang="sv-SE" dirty="0" smtClean="0"/>
              <a:t> </a:t>
            </a:r>
            <a:r>
              <a:rPr lang="sv-SE" dirty="0" err="1" smtClean="0"/>
              <a:t>customer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r>
              <a:rPr lang="sv-SE" dirty="0" smtClean="0"/>
              <a:t> score </a:t>
            </a:r>
            <a:r>
              <a:rPr lang="sv-SE" dirty="0" err="1" smtClean="0"/>
              <a:t>high</a:t>
            </a:r>
            <a:endParaRPr lang="sv-SE" dirty="0" smtClean="0"/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high</a:t>
            </a:r>
            <a:r>
              <a:rPr lang="sv-SE" dirty="0" smtClean="0"/>
              <a:t> </a:t>
            </a:r>
            <a:r>
              <a:rPr lang="sv-SE" dirty="0" err="1" smtClean="0"/>
              <a:t>cost</a:t>
            </a:r>
            <a:r>
              <a:rPr lang="sv-SE" dirty="0" smtClean="0"/>
              <a:t> for the </a:t>
            </a:r>
            <a:r>
              <a:rPr lang="sv-SE" dirty="0" err="1" smtClean="0"/>
              <a:t>product</a:t>
            </a:r>
            <a:r>
              <a:rPr lang="sv-SE" dirty="0" smtClean="0"/>
              <a:t>, </a:t>
            </a:r>
            <a:r>
              <a:rPr lang="sv-SE" dirty="0" err="1" smtClean="0"/>
              <a:t>which</a:t>
            </a:r>
            <a:r>
              <a:rPr lang="sv-SE" dirty="0" smtClean="0"/>
              <a:t> is a </a:t>
            </a:r>
            <a:r>
              <a:rPr lang="sv-SE" dirty="0" err="1" smtClean="0"/>
              <a:t>barrier</a:t>
            </a:r>
            <a:r>
              <a:rPr lang="sv-SE" dirty="0" smtClean="0"/>
              <a:t> to </a:t>
            </a:r>
            <a:r>
              <a:rPr lang="sv-SE" dirty="0" err="1" smtClean="0"/>
              <a:t>wider</a:t>
            </a:r>
            <a:r>
              <a:rPr lang="sv-SE" dirty="0" smtClean="0"/>
              <a:t> </a:t>
            </a:r>
            <a:r>
              <a:rPr lang="sv-SE" dirty="0" err="1" smtClean="0"/>
              <a:t>deployment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2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88"/>
    </mc:Choice>
    <mc:Fallback>
      <p:transition spd="slow" advTm="5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SAP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057630"/>
          </a:xfrm>
        </p:spPr>
        <p:txBody>
          <a:bodyPr>
            <a:normAutofit fontScale="55000" lnSpcReduction="20000"/>
          </a:bodyPr>
          <a:lstStyle/>
          <a:p>
            <a:r>
              <a:rPr lang="sv-SE" dirty="0" err="1" smtClean="0"/>
              <a:t>SAP’s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 for modern </a:t>
            </a:r>
            <a:r>
              <a:rPr lang="sv-SE" dirty="0" err="1" smtClean="0"/>
              <a:t>analytics</a:t>
            </a:r>
            <a:r>
              <a:rPr lang="sv-SE" dirty="0" smtClean="0"/>
              <a:t> and BI is SAP </a:t>
            </a:r>
            <a:r>
              <a:rPr lang="sv-SE" dirty="0" err="1" smtClean="0"/>
              <a:t>Analytics</a:t>
            </a:r>
            <a:r>
              <a:rPr lang="sv-SE" dirty="0" smtClean="0"/>
              <a:t> Cloud</a:t>
            </a:r>
          </a:p>
          <a:p>
            <a:r>
              <a:rPr lang="sv-SE" dirty="0" smtClean="0"/>
              <a:t>A </a:t>
            </a:r>
            <a:r>
              <a:rPr lang="sv-SE" dirty="0" err="1" smtClean="0"/>
              <a:t>majority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users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SAP </a:t>
            </a:r>
            <a:r>
              <a:rPr lang="sv-SE" dirty="0" err="1" smtClean="0"/>
              <a:t>Analytics</a:t>
            </a:r>
            <a:r>
              <a:rPr lang="sv-SE" dirty="0" smtClean="0"/>
              <a:t> Cloud </a:t>
            </a:r>
            <a:r>
              <a:rPr lang="sv-SE" dirty="0" err="1" smtClean="0"/>
              <a:t>already</a:t>
            </a:r>
            <a:r>
              <a:rPr lang="sv-SE" dirty="0" smtClean="0"/>
              <a:t> 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other</a:t>
            </a:r>
            <a:r>
              <a:rPr lang="sv-SE" dirty="0" smtClean="0"/>
              <a:t> SAP </a:t>
            </a:r>
            <a:r>
              <a:rPr lang="sv-SE" dirty="0" err="1" smtClean="0"/>
              <a:t>applications</a:t>
            </a:r>
            <a:endParaRPr lang="sv-SE" dirty="0" smtClean="0"/>
          </a:p>
          <a:p>
            <a:r>
              <a:rPr lang="sv-SE" dirty="0"/>
              <a:t>SAP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smtClean="0"/>
              <a:t>Cloud is 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highest</a:t>
            </a:r>
            <a:r>
              <a:rPr lang="sv-SE" dirty="0" smtClean="0"/>
              <a:t> </a:t>
            </a:r>
            <a:r>
              <a:rPr lang="sv-SE" dirty="0" err="1" smtClean="0"/>
              <a:t>rated</a:t>
            </a:r>
            <a:r>
              <a:rPr lang="sv-SE" dirty="0" smtClean="0"/>
              <a:t> </a:t>
            </a:r>
            <a:r>
              <a:rPr lang="sv-SE" dirty="0" err="1" smtClean="0"/>
              <a:t>platforms</a:t>
            </a:r>
            <a:r>
              <a:rPr lang="sv-SE" dirty="0" smtClean="0"/>
              <a:t> for </a:t>
            </a:r>
            <a:r>
              <a:rPr lang="sv-SE" dirty="0" err="1" smtClean="0"/>
              <a:t>augumented</a:t>
            </a:r>
            <a:r>
              <a:rPr lang="sv-SE" dirty="0" smtClean="0"/>
              <a:t> data </a:t>
            </a:r>
            <a:r>
              <a:rPr lang="sv-SE" dirty="0" err="1" smtClean="0"/>
              <a:t>discovery</a:t>
            </a:r>
            <a:r>
              <a:rPr lang="sv-SE" dirty="0" smtClean="0"/>
              <a:t> </a:t>
            </a:r>
            <a:r>
              <a:rPr lang="sv-SE" dirty="0" err="1" smtClean="0"/>
              <a:t>capability</a:t>
            </a:r>
            <a:endParaRPr lang="sv-SE" dirty="0" smtClean="0"/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lack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quality</a:t>
            </a:r>
            <a:r>
              <a:rPr lang="sv-SE" dirty="0" smtClean="0"/>
              <a:t> and </a:t>
            </a:r>
            <a:r>
              <a:rPr lang="sv-SE" dirty="0" err="1" smtClean="0"/>
              <a:t>poor</a:t>
            </a:r>
            <a:r>
              <a:rPr lang="sv-SE" dirty="0" smtClean="0"/>
              <a:t> </a:t>
            </a:r>
            <a:r>
              <a:rPr lang="sv-SE" dirty="0" err="1" smtClean="0"/>
              <a:t>performance</a:t>
            </a:r>
            <a:r>
              <a:rPr lang="sv-SE" dirty="0" smtClean="0"/>
              <a:t> for the </a:t>
            </a:r>
            <a:r>
              <a:rPr lang="sv-SE" dirty="0" err="1" smtClean="0"/>
              <a:t>product</a:t>
            </a:r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79"/>
    </mc:Choice>
    <mc:Fallback>
      <p:transition spd="slow" advTm="4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89833" cy="3596718"/>
          </a:xfrm>
        </p:spPr>
        <p:txBody>
          <a:bodyPr>
            <a:normAutofit fontScale="55000" lnSpcReduction="20000"/>
          </a:bodyPr>
          <a:lstStyle/>
          <a:p>
            <a:r>
              <a:rPr lang="sv-SE" dirty="0"/>
              <a:t>SAS is a global </a:t>
            </a:r>
            <a:r>
              <a:rPr lang="sv-SE" dirty="0" err="1"/>
              <a:t>vendors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</a:t>
            </a:r>
            <a:r>
              <a:rPr lang="sv-SE" dirty="0" err="1"/>
              <a:t>its</a:t>
            </a:r>
            <a:r>
              <a:rPr lang="sv-SE" dirty="0"/>
              <a:t> different </a:t>
            </a:r>
            <a:r>
              <a:rPr lang="sv-SE" dirty="0" err="1"/>
              <a:t>analytical</a:t>
            </a:r>
            <a:r>
              <a:rPr lang="sv-SE" dirty="0"/>
              <a:t> </a:t>
            </a:r>
            <a:r>
              <a:rPr lang="sv-SE" dirty="0" err="1"/>
              <a:t>applications</a:t>
            </a:r>
            <a:r>
              <a:rPr lang="sv-SE" dirty="0"/>
              <a:t> </a:t>
            </a:r>
            <a:r>
              <a:rPr lang="sv-SE" dirty="0" err="1"/>
              <a:t>used</a:t>
            </a:r>
            <a:r>
              <a:rPr lang="sv-SE" dirty="0"/>
              <a:t> all over the </a:t>
            </a:r>
            <a:r>
              <a:rPr lang="sv-SE" dirty="0" err="1"/>
              <a:t>world</a:t>
            </a:r>
            <a:endParaRPr lang="sv-SE" dirty="0"/>
          </a:p>
          <a:p>
            <a:r>
              <a:rPr lang="sv-SE" dirty="0" err="1" smtClean="0"/>
              <a:t>SAS’s</a:t>
            </a:r>
            <a:r>
              <a:rPr lang="sv-SE" dirty="0" smtClean="0"/>
              <a:t> </a:t>
            </a:r>
            <a:r>
              <a:rPr lang="sv-SE" dirty="0" err="1"/>
              <a:t>product</a:t>
            </a:r>
            <a:r>
              <a:rPr lang="sv-SE" dirty="0"/>
              <a:t> for modern </a:t>
            </a:r>
            <a:r>
              <a:rPr lang="sv-SE" dirty="0" err="1"/>
              <a:t>analytics</a:t>
            </a:r>
            <a:r>
              <a:rPr lang="sv-SE" dirty="0"/>
              <a:t> and BI </a:t>
            </a:r>
            <a:r>
              <a:rPr lang="sv-SE" dirty="0" smtClean="0"/>
              <a:t>is Visual </a:t>
            </a:r>
            <a:r>
              <a:rPr lang="sv-SE" dirty="0" err="1"/>
              <a:t>A</a:t>
            </a:r>
            <a:r>
              <a:rPr lang="sv-SE" dirty="0" err="1" smtClean="0"/>
              <a:t>nalytics</a:t>
            </a:r>
            <a:r>
              <a:rPr lang="sv-SE" dirty="0" smtClean="0"/>
              <a:t> (on SAS </a:t>
            </a:r>
            <a:r>
              <a:rPr lang="sv-SE" dirty="0" err="1" smtClean="0"/>
              <a:t>Viya</a:t>
            </a:r>
            <a:r>
              <a:rPr lang="sv-SE" dirty="0" smtClean="0"/>
              <a:t>).</a:t>
            </a:r>
          </a:p>
          <a:p>
            <a:r>
              <a:rPr lang="sv-SE" dirty="0"/>
              <a:t>Visual </a:t>
            </a:r>
            <a:r>
              <a:rPr lang="sv-SE" dirty="0" err="1"/>
              <a:t>A</a:t>
            </a:r>
            <a:r>
              <a:rPr lang="sv-SE" dirty="0" err="1" smtClean="0"/>
              <a:t>nalytics</a:t>
            </a:r>
            <a:r>
              <a:rPr lang="sv-SE" dirty="0" smtClean="0"/>
              <a:t> </a:t>
            </a:r>
            <a:r>
              <a:rPr lang="sv-SE" dirty="0" err="1" smtClean="0"/>
              <a:t>combines</a:t>
            </a:r>
            <a:r>
              <a:rPr lang="sv-SE" dirty="0" smtClean="0"/>
              <a:t> </a:t>
            </a:r>
            <a:r>
              <a:rPr lang="sv-SE" dirty="0" err="1" smtClean="0"/>
              <a:t>reporting</a:t>
            </a:r>
            <a:r>
              <a:rPr lang="sv-SE" dirty="0" smtClean="0"/>
              <a:t>, data preparation, </a:t>
            </a:r>
            <a:r>
              <a:rPr lang="sv-SE" dirty="0" err="1" smtClean="0"/>
              <a:t>visual</a:t>
            </a:r>
            <a:r>
              <a:rPr lang="sv-SE" dirty="0" smtClean="0"/>
              <a:t> </a:t>
            </a:r>
            <a:r>
              <a:rPr lang="sv-SE" dirty="0" err="1" smtClean="0"/>
              <a:t>exploration</a:t>
            </a:r>
            <a:r>
              <a:rPr lang="sv-SE" dirty="0" smtClean="0"/>
              <a:t> and </a:t>
            </a:r>
            <a:r>
              <a:rPr lang="sv-SE" dirty="0" err="1" smtClean="0"/>
              <a:t>dashboards</a:t>
            </a:r>
            <a:r>
              <a:rPr lang="sv-SE" dirty="0" smtClean="0"/>
              <a:t> in a </a:t>
            </a:r>
            <a:r>
              <a:rPr lang="sv-SE" dirty="0" err="1" smtClean="0"/>
              <a:t>single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.</a:t>
            </a:r>
          </a:p>
          <a:p>
            <a:r>
              <a:rPr lang="sv-SE" dirty="0" smtClean="0"/>
              <a:t>Visual </a:t>
            </a:r>
            <a:r>
              <a:rPr lang="sv-SE" dirty="0" err="1" smtClean="0"/>
              <a:t>Analytics</a:t>
            </a:r>
            <a:r>
              <a:rPr lang="sv-SE" dirty="0" smtClean="0"/>
              <a:t> is </a:t>
            </a:r>
            <a:r>
              <a:rPr lang="sv-SE" dirty="0" err="1" smtClean="0"/>
              <a:t>also</a:t>
            </a:r>
            <a:r>
              <a:rPr lang="sv-SE" dirty="0" smtClean="0"/>
              <a:t> a </a:t>
            </a:r>
            <a:r>
              <a:rPr lang="sv-SE" dirty="0" err="1" smtClean="0"/>
              <a:t>component</a:t>
            </a:r>
            <a:r>
              <a:rPr lang="sv-SE" dirty="0" smtClean="0"/>
              <a:t> in the </a:t>
            </a:r>
            <a:r>
              <a:rPr lang="sv-SE" dirty="0" err="1" smtClean="0"/>
              <a:t>companies</a:t>
            </a:r>
            <a:r>
              <a:rPr lang="sv-SE" dirty="0" smtClean="0"/>
              <a:t> data science </a:t>
            </a:r>
            <a:r>
              <a:rPr lang="sv-SE" dirty="0" err="1" smtClean="0"/>
              <a:t>product</a:t>
            </a:r>
            <a:r>
              <a:rPr lang="sv-SE" dirty="0" smtClean="0"/>
              <a:t>, SAS </a:t>
            </a:r>
            <a:r>
              <a:rPr lang="sv-SE" dirty="0" smtClean="0"/>
              <a:t>Visual Data Mining and </a:t>
            </a:r>
            <a:r>
              <a:rPr lang="sv-SE" dirty="0" err="1" smtClean="0"/>
              <a:t>Machine</a:t>
            </a:r>
            <a:r>
              <a:rPr lang="sv-SE" dirty="0" smtClean="0"/>
              <a:t> Learning</a:t>
            </a:r>
          </a:p>
          <a:p>
            <a:r>
              <a:rPr lang="sv-SE" dirty="0" smtClean="0"/>
              <a:t>Drawbacks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/>
              <a:t>Visual </a:t>
            </a:r>
            <a:r>
              <a:rPr lang="sv-SE" dirty="0" err="1"/>
              <a:t>Analytics</a:t>
            </a:r>
            <a:r>
              <a:rPr lang="sv-SE" dirty="0"/>
              <a:t> </a:t>
            </a:r>
            <a:r>
              <a:rPr lang="sv-SE" dirty="0" smtClean="0"/>
              <a:t>is not </a:t>
            </a:r>
            <a:r>
              <a:rPr lang="sv-SE" dirty="0" err="1" smtClean="0"/>
              <a:t>assessed</a:t>
            </a:r>
            <a:r>
              <a:rPr lang="sv-SE" dirty="0" smtClean="0"/>
              <a:t> as a </a:t>
            </a:r>
            <a:r>
              <a:rPr lang="sv-SE" dirty="0" err="1" smtClean="0"/>
              <a:t>easy</a:t>
            </a:r>
            <a:r>
              <a:rPr lang="sv-SE" dirty="0" smtClean="0"/>
              <a:t>-to-</a:t>
            </a:r>
            <a:r>
              <a:rPr lang="sv-SE" dirty="0" err="1" smtClean="0"/>
              <a:t>use</a:t>
            </a:r>
            <a:r>
              <a:rPr lang="sv-SE" dirty="0" smtClean="0"/>
              <a:t> </a:t>
            </a:r>
            <a:r>
              <a:rPr lang="sv-SE" dirty="0" err="1" smtClean="0"/>
              <a:t>product</a:t>
            </a:r>
            <a:r>
              <a:rPr lang="sv-SE" dirty="0" smtClean="0"/>
              <a:t>, and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sales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r>
              <a:rPr lang="sv-SE" dirty="0" smtClean="0"/>
              <a:t> </a:t>
            </a:r>
            <a:r>
              <a:rPr lang="sv-SE" dirty="0" smtClean="0"/>
              <a:t>is </a:t>
            </a:r>
            <a:r>
              <a:rPr lang="sv-SE" dirty="0" err="1" smtClean="0"/>
              <a:t>low</a:t>
            </a: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910"/>
    </mc:Choice>
    <mc:Fallback>
      <p:transition spd="slow" advTm="4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IBM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499016" cy="2388890"/>
          </a:xfrm>
        </p:spPr>
        <p:txBody>
          <a:bodyPr>
            <a:normAutofit fontScale="62500" lnSpcReduction="20000"/>
          </a:bodyPr>
          <a:lstStyle/>
          <a:p>
            <a:r>
              <a:rPr lang="sv-SE" sz="2100" dirty="0" err="1" smtClean="0"/>
              <a:t>IBM’s</a:t>
            </a:r>
            <a:r>
              <a:rPr lang="sv-SE" sz="2100" dirty="0" smtClean="0"/>
              <a:t> modern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and BI </a:t>
            </a:r>
            <a:r>
              <a:rPr lang="sv-SE" sz="2100" dirty="0" err="1" smtClean="0"/>
              <a:t>platform</a:t>
            </a:r>
            <a:r>
              <a:rPr lang="sv-SE" sz="2100" dirty="0" smtClean="0"/>
              <a:t> is </a:t>
            </a:r>
            <a:r>
              <a:rPr lang="sv-SE" sz="2100" dirty="0" err="1" smtClean="0"/>
              <a:t>Cognos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endParaRPr lang="sv-SE" sz="2100" dirty="0" smtClean="0"/>
          </a:p>
          <a:p>
            <a:r>
              <a:rPr lang="sv-SE" sz="2100" dirty="0" err="1" smtClean="0"/>
              <a:t>Cognos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is </a:t>
            </a:r>
            <a:r>
              <a:rPr lang="sv-SE" sz="2100" dirty="0" err="1" smtClean="0"/>
              <a:t>newly</a:t>
            </a:r>
            <a:r>
              <a:rPr lang="sv-SE" sz="2100" dirty="0" smtClean="0"/>
              <a:t> </a:t>
            </a:r>
            <a:r>
              <a:rPr lang="sv-SE" sz="2100" dirty="0" err="1" smtClean="0"/>
              <a:t>enhanched</a:t>
            </a:r>
            <a:r>
              <a:rPr lang="sv-SE" sz="2100" dirty="0" smtClean="0"/>
              <a:t> </a:t>
            </a:r>
            <a:r>
              <a:rPr lang="sv-SE" sz="2100" dirty="0" err="1" smtClean="0"/>
              <a:t>with</a:t>
            </a:r>
            <a:r>
              <a:rPr lang="sv-SE" sz="2100" dirty="0" smtClean="0"/>
              <a:t> </a:t>
            </a:r>
            <a:r>
              <a:rPr lang="sv-SE" sz="2100" dirty="0" err="1" smtClean="0"/>
              <a:t>augumented</a:t>
            </a:r>
            <a:r>
              <a:rPr lang="sv-SE" sz="2100" dirty="0" smtClean="0"/>
              <a:t>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</a:t>
            </a:r>
            <a:r>
              <a:rPr lang="sv-SE" sz="2100" dirty="0" err="1" smtClean="0"/>
              <a:t>capabilities</a:t>
            </a:r>
            <a:r>
              <a:rPr lang="sv-SE" sz="2100" dirty="0" smtClean="0"/>
              <a:t> </a:t>
            </a:r>
            <a:r>
              <a:rPr lang="sv-SE" sz="2100" dirty="0" err="1" smtClean="0"/>
              <a:t>that</a:t>
            </a:r>
            <a:r>
              <a:rPr lang="sv-SE" sz="2100" dirty="0" smtClean="0"/>
              <a:t> </a:t>
            </a:r>
            <a:r>
              <a:rPr lang="sv-SE" sz="2100" dirty="0" err="1" smtClean="0"/>
              <a:t>previously</a:t>
            </a:r>
            <a:r>
              <a:rPr lang="sv-SE" sz="2100" dirty="0" smtClean="0"/>
              <a:t> </a:t>
            </a:r>
            <a:r>
              <a:rPr lang="sv-SE" sz="2100" dirty="0" err="1" smtClean="0"/>
              <a:t>only</a:t>
            </a:r>
            <a:r>
              <a:rPr lang="sv-SE" sz="2100" dirty="0" smtClean="0"/>
              <a:t> </a:t>
            </a:r>
            <a:r>
              <a:rPr lang="sv-SE" sz="2100" dirty="0" err="1" smtClean="0"/>
              <a:t>existed</a:t>
            </a:r>
            <a:r>
              <a:rPr lang="sv-SE" sz="2100" dirty="0" smtClean="0"/>
              <a:t> in IBM Watson </a:t>
            </a:r>
            <a:r>
              <a:rPr lang="sv-SE" sz="2100" dirty="0" err="1" smtClean="0"/>
              <a:t>Analytics</a:t>
            </a:r>
            <a:r>
              <a:rPr lang="sv-SE" sz="2100" dirty="0" smtClean="0"/>
              <a:t> (</a:t>
            </a:r>
            <a:r>
              <a:rPr lang="sv-SE" sz="2100" dirty="0" err="1" smtClean="0"/>
              <a:t>which</a:t>
            </a:r>
            <a:r>
              <a:rPr lang="sv-SE" sz="2100" dirty="0" smtClean="0"/>
              <a:t> </a:t>
            </a:r>
            <a:r>
              <a:rPr lang="sv-SE" sz="2100" dirty="0" err="1" smtClean="0"/>
              <a:t>was</a:t>
            </a:r>
            <a:r>
              <a:rPr lang="sv-SE" sz="2100" dirty="0" smtClean="0"/>
              <a:t> </a:t>
            </a:r>
            <a:r>
              <a:rPr lang="sv-SE" sz="2100" dirty="0" err="1" smtClean="0"/>
              <a:t>removed</a:t>
            </a:r>
            <a:r>
              <a:rPr lang="sv-SE" sz="2100" dirty="0" smtClean="0"/>
              <a:t> from </a:t>
            </a:r>
            <a:r>
              <a:rPr lang="sv-SE" sz="2100" dirty="0" err="1" smtClean="0"/>
              <a:t>IBM’s</a:t>
            </a:r>
            <a:r>
              <a:rPr lang="sv-SE" sz="2100" dirty="0" smtClean="0"/>
              <a:t> </a:t>
            </a:r>
            <a:r>
              <a:rPr lang="sv-SE" sz="2100" dirty="0" err="1" smtClean="0"/>
              <a:t>price</a:t>
            </a:r>
            <a:r>
              <a:rPr lang="sv-SE" sz="2100" dirty="0" smtClean="0"/>
              <a:t> list in 2018)</a:t>
            </a:r>
          </a:p>
          <a:p>
            <a:r>
              <a:rPr lang="sv-SE" sz="2100" dirty="0" smtClean="0"/>
              <a:t>Drawbacks </a:t>
            </a:r>
            <a:r>
              <a:rPr lang="sv-SE" sz="2100" dirty="0" err="1" smtClean="0"/>
              <a:t>are</a:t>
            </a:r>
            <a:r>
              <a:rPr lang="sv-SE" sz="2100" dirty="0" smtClean="0"/>
              <a:t> </a:t>
            </a:r>
            <a:r>
              <a:rPr lang="sv-SE" sz="2100" dirty="0" err="1" smtClean="0"/>
              <a:t>that</a:t>
            </a:r>
            <a:r>
              <a:rPr lang="sv-SE" sz="2100" dirty="0" smtClean="0"/>
              <a:t> </a:t>
            </a:r>
            <a:r>
              <a:rPr lang="sv-SE" sz="2100" dirty="0" err="1"/>
              <a:t>Cognos</a:t>
            </a:r>
            <a:r>
              <a:rPr lang="sv-SE" sz="2100" dirty="0"/>
              <a:t> </a:t>
            </a:r>
            <a:r>
              <a:rPr lang="sv-SE" sz="2100" dirty="0" err="1"/>
              <a:t>Analytics</a:t>
            </a:r>
            <a:r>
              <a:rPr lang="sv-SE" sz="2100" dirty="0"/>
              <a:t> </a:t>
            </a:r>
            <a:r>
              <a:rPr lang="sv-SE" sz="2100" dirty="0" smtClean="0"/>
              <a:t>is an </a:t>
            </a:r>
            <a:r>
              <a:rPr lang="sv-SE" sz="2100" dirty="0" err="1" smtClean="0"/>
              <a:t>immature</a:t>
            </a:r>
            <a:r>
              <a:rPr lang="sv-SE" sz="2100" dirty="0" smtClean="0"/>
              <a:t> </a:t>
            </a:r>
            <a:r>
              <a:rPr lang="sv-SE" sz="2100" dirty="0" err="1" smtClean="0"/>
              <a:t>product</a:t>
            </a:r>
            <a:r>
              <a:rPr lang="sv-SE" sz="2100" dirty="0" smtClean="0"/>
              <a:t> </a:t>
            </a:r>
            <a:r>
              <a:rPr lang="sv-SE" sz="2100" dirty="0" err="1" smtClean="0"/>
              <a:t>with</a:t>
            </a:r>
            <a:r>
              <a:rPr lang="sv-SE" sz="2100" dirty="0" smtClean="0"/>
              <a:t> </a:t>
            </a:r>
            <a:r>
              <a:rPr lang="sv-SE" sz="2100" dirty="0" err="1" smtClean="0"/>
              <a:t>basic</a:t>
            </a:r>
            <a:r>
              <a:rPr lang="sv-SE" sz="2100" dirty="0" smtClean="0"/>
              <a:t> gaps </a:t>
            </a:r>
            <a:r>
              <a:rPr lang="sv-SE" sz="2100" dirty="0" err="1" smtClean="0"/>
              <a:t>across</a:t>
            </a:r>
            <a:r>
              <a:rPr lang="sv-SE" sz="2100" dirty="0" smtClean="0"/>
              <a:t> in the </a:t>
            </a:r>
            <a:r>
              <a:rPr lang="sv-SE" sz="2100" dirty="0" err="1" smtClean="0"/>
              <a:t>analytic</a:t>
            </a:r>
            <a:r>
              <a:rPr lang="sv-SE" sz="2100" dirty="0" smtClean="0"/>
              <a:t> workflow</a:t>
            </a:r>
          </a:p>
          <a:p>
            <a:endParaRPr lang="sv-S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4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30"/>
    </mc:Choice>
    <mc:Fallback>
      <p:transition spd="slow" advTm="7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err="1" smtClean="0"/>
              <a:t>Traditional</a:t>
            </a:r>
            <a:r>
              <a:rPr lang="sv-SE" sz="2400" dirty="0" smtClean="0"/>
              <a:t> vs modern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 fontScale="92500"/>
          </a:bodyPr>
          <a:lstStyle/>
          <a:p>
            <a:r>
              <a:rPr lang="sv-SE" sz="1600" dirty="0" err="1" smtClean="0"/>
              <a:t>Gartner’s</a:t>
            </a:r>
            <a:r>
              <a:rPr lang="sv-SE" sz="1600" dirty="0" smtClean="0"/>
              <a:t> </a:t>
            </a:r>
            <a:r>
              <a:rPr lang="sv-SE" sz="1600" dirty="0" err="1" smtClean="0"/>
              <a:t>report</a:t>
            </a:r>
            <a:r>
              <a:rPr lang="sv-SE" sz="1600" dirty="0" smtClean="0"/>
              <a:t> makes a </a:t>
            </a:r>
            <a:r>
              <a:rPr lang="sv-SE" sz="1600" dirty="0" err="1" smtClean="0"/>
              <a:t>difference</a:t>
            </a:r>
            <a:r>
              <a:rPr lang="sv-SE" sz="1600" dirty="0" smtClean="0"/>
              <a:t> </a:t>
            </a:r>
            <a:r>
              <a:rPr lang="sv-SE" sz="1600" dirty="0" err="1" smtClean="0"/>
              <a:t>between</a:t>
            </a:r>
            <a:r>
              <a:rPr lang="sv-SE" sz="1600" dirty="0" smtClean="0"/>
              <a:t> </a:t>
            </a:r>
            <a:r>
              <a:rPr lang="sv-SE" sz="1600" b="1" dirty="0" err="1" smtClean="0"/>
              <a:t>traditional</a:t>
            </a:r>
            <a:r>
              <a:rPr lang="sv-SE" sz="1600" b="1" dirty="0" smtClean="0"/>
              <a:t>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and </a:t>
            </a:r>
            <a:r>
              <a:rPr lang="sv-SE" sz="1600" b="1" dirty="0" smtClean="0"/>
              <a:t>modern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, </a:t>
            </a:r>
            <a:r>
              <a:rPr lang="sv-SE" sz="1600" dirty="0" err="1" smtClean="0"/>
              <a:t>called</a:t>
            </a:r>
            <a:r>
              <a:rPr lang="sv-SE" sz="1600" dirty="0" smtClean="0"/>
              <a:t> ”</a:t>
            </a:r>
            <a:r>
              <a:rPr lang="sv-SE" sz="1600" b="1" dirty="0" smtClean="0"/>
              <a:t>modern</a:t>
            </a:r>
            <a:r>
              <a:rPr lang="sv-SE" sz="1600" dirty="0" smtClean="0"/>
              <a:t>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dirty="0" smtClean="0"/>
              <a:t>” in the </a:t>
            </a:r>
            <a:r>
              <a:rPr lang="sv-SE" sz="1600" dirty="0" err="1" smtClean="0"/>
              <a:t>Gartner’s</a:t>
            </a:r>
            <a:r>
              <a:rPr lang="sv-SE" sz="1600" dirty="0" smtClean="0"/>
              <a:t> </a:t>
            </a:r>
            <a:r>
              <a:rPr lang="sv-SE" sz="1600" dirty="0" err="1" smtClean="0"/>
              <a:t>report</a:t>
            </a:r>
            <a:endParaRPr lang="sv-SE" sz="1600" dirty="0" smtClean="0"/>
          </a:p>
          <a:p>
            <a:r>
              <a:rPr lang="sv-SE" sz="1600" b="1" dirty="0" smtClean="0"/>
              <a:t>The </a:t>
            </a:r>
            <a:r>
              <a:rPr lang="sv-SE" sz="1600" b="1" dirty="0" err="1" smtClean="0"/>
              <a:t>traditional</a:t>
            </a:r>
            <a:r>
              <a:rPr lang="sv-SE" sz="1600" b="1" dirty="0" smtClean="0"/>
              <a:t>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- </a:t>
            </a:r>
            <a:r>
              <a:rPr lang="sv-SE" sz="1600" dirty="0" err="1" smtClean="0"/>
              <a:t>require</a:t>
            </a:r>
            <a:r>
              <a:rPr lang="sv-SE" sz="1600" dirty="0" smtClean="0"/>
              <a:t> a </a:t>
            </a:r>
            <a:r>
              <a:rPr lang="sv-SE" sz="1600" dirty="0" err="1" smtClean="0"/>
              <a:t>significant</a:t>
            </a:r>
            <a:r>
              <a:rPr lang="sv-SE" sz="1600" dirty="0" smtClean="0"/>
              <a:t> support from IT </a:t>
            </a:r>
            <a:r>
              <a:rPr lang="sv-SE" sz="1600" dirty="0" err="1" smtClean="0"/>
              <a:t>staff</a:t>
            </a:r>
            <a:r>
              <a:rPr lang="sv-SE" sz="1600" dirty="0" smtClean="0"/>
              <a:t>, for </a:t>
            </a:r>
            <a:r>
              <a:rPr lang="sv-SE" sz="1600" dirty="0" err="1" smtClean="0"/>
              <a:t>example</a:t>
            </a:r>
            <a:r>
              <a:rPr lang="sv-SE" sz="1600" dirty="0" smtClean="0"/>
              <a:t>, to </a:t>
            </a:r>
            <a:r>
              <a:rPr lang="sv-SE" sz="1600" dirty="0" err="1" smtClean="0"/>
              <a:t>predefine</a:t>
            </a:r>
            <a:r>
              <a:rPr lang="sv-SE" sz="1600" dirty="0" smtClean="0"/>
              <a:t> data </a:t>
            </a:r>
            <a:r>
              <a:rPr lang="sv-SE" sz="1600" dirty="0" err="1" smtClean="0"/>
              <a:t>models</a:t>
            </a:r>
            <a:r>
              <a:rPr lang="sv-SE" sz="1600" dirty="0" smtClean="0"/>
              <a:t>, lagra och </a:t>
            </a:r>
            <a:r>
              <a:rPr lang="sv-SE" sz="1600" dirty="0" err="1" smtClean="0"/>
              <a:t>prepare</a:t>
            </a:r>
            <a:r>
              <a:rPr lang="sv-SE" sz="1600" dirty="0" smtClean="0"/>
              <a:t> data for </a:t>
            </a:r>
            <a:r>
              <a:rPr lang="sv-SE" sz="1600" dirty="0" err="1" smtClean="0"/>
              <a:t>analysis</a:t>
            </a:r>
            <a:r>
              <a:rPr lang="sv-SE" sz="1600" dirty="0" smtClean="0"/>
              <a:t>, </a:t>
            </a:r>
            <a:r>
              <a:rPr lang="sv-SE" sz="1600" dirty="0" err="1" smtClean="0"/>
              <a:t>etc</a:t>
            </a:r>
            <a:endParaRPr lang="sv-SE" sz="1600" dirty="0" smtClean="0"/>
          </a:p>
          <a:p>
            <a:r>
              <a:rPr lang="sv-SE" sz="1600" b="1" dirty="0" smtClean="0"/>
              <a:t>Modern </a:t>
            </a:r>
            <a:r>
              <a:rPr lang="sv-SE" sz="1600" b="1" dirty="0" err="1" smtClean="0"/>
              <a:t>analytic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are</a:t>
            </a:r>
            <a:r>
              <a:rPr lang="sv-SE" sz="1600" dirty="0" smtClean="0"/>
              <a:t> </a:t>
            </a:r>
            <a:r>
              <a:rPr lang="sv-SE" sz="1600" dirty="0" err="1" smtClean="0"/>
              <a:t>instead</a:t>
            </a:r>
            <a:r>
              <a:rPr lang="sv-SE" sz="1600" dirty="0" smtClean="0"/>
              <a:t> </a:t>
            </a:r>
            <a:r>
              <a:rPr lang="sv-SE" sz="1600" dirty="0" err="1" smtClean="0"/>
              <a:t>emphasing</a:t>
            </a:r>
            <a:r>
              <a:rPr lang="sv-SE" sz="1600" dirty="0" smtClean="0"/>
              <a:t> </a:t>
            </a:r>
            <a:r>
              <a:rPr lang="sv-SE" sz="1600" b="1" dirty="0" err="1" smtClean="0"/>
              <a:t>self</a:t>
            </a:r>
            <a:r>
              <a:rPr lang="sv-SE" sz="1600" b="1" dirty="0" smtClean="0"/>
              <a:t>-service</a:t>
            </a:r>
            <a:r>
              <a:rPr lang="sv-SE" sz="1600" dirty="0" smtClean="0"/>
              <a:t> for business </a:t>
            </a:r>
            <a:r>
              <a:rPr lang="sv-SE" sz="1600" dirty="0" err="1" smtClean="0"/>
              <a:t>users</a:t>
            </a:r>
            <a:r>
              <a:rPr lang="sv-SE" sz="1600" dirty="0" smtClean="0"/>
              <a:t> </a:t>
            </a:r>
            <a:r>
              <a:rPr lang="sv-SE" sz="1600" dirty="0" err="1" smtClean="0"/>
              <a:t>interested</a:t>
            </a:r>
            <a:r>
              <a:rPr lang="sv-SE" sz="1600" dirty="0" smtClean="0"/>
              <a:t> in data </a:t>
            </a:r>
            <a:r>
              <a:rPr lang="sv-SE" sz="1600" dirty="0" err="1" smtClean="0"/>
              <a:t>analysis</a:t>
            </a:r>
            <a:r>
              <a:rPr lang="sv-SE" sz="1600" dirty="0" smtClean="0"/>
              <a:t> </a:t>
            </a:r>
            <a:r>
              <a:rPr lang="en-US" sz="1600" dirty="0"/>
              <a:t>(called </a:t>
            </a:r>
            <a:r>
              <a:rPr lang="en-US" sz="1600" b="1" dirty="0"/>
              <a:t>citizen data scientist</a:t>
            </a:r>
            <a:r>
              <a:rPr lang="en-US" sz="1600" dirty="0"/>
              <a:t> by Gartner</a:t>
            </a:r>
            <a:r>
              <a:rPr lang="en-US" sz="1600" dirty="0" smtClean="0"/>
              <a:t>)</a:t>
            </a:r>
            <a:r>
              <a:rPr lang="sv-SE" sz="1600" dirty="0" smtClean="0"/>
              <a:t>, and support </a:t>
            </a:r>
            <a:r>
              <a:rPr lang="sv-SE" sz="1600" b="1" dirty="0" smtClean="0"/>
              <a:t>agility</a:t>
            </a:r>
            <a:r>
              <a:rPr lang="sv-SE" sz="1600" dirty="0" smtClean="0"/>
              <a:t> in </a:t>
            </a:r>
            <a:r>
              <a:rPr lang="sv-SE" sz="1600" dirty="0"/>
              <a:t>the </a:t>
            </a:r>
            <a:r>
              <a:rPr lang="en-US" sz="1600" dirty="0"/>
              <a:t>analytic work</a:t>
            </a:r>
            <a:endParaRPr lang="sv-SE" sz="1600" dirty="0"/>
          </a:p>
          <a:p>
            <a:endParaRPr lang="sv-SE" sz="1600" dirty="0" smtClean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98"/>
    </mc:Choice>
    <mc:Fallback xmlns="">
      <p:transition spd="slow" advTm="15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Modern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and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dirty="0"/>
              <a:t>Gartner </a:t>
            </a:r>
            <a:r>
              <a:rPr lang="sv-SE" sz="1600" dirty="0" err="1"/>
              <a:t>claims</a:t>
            </a:r>
            <a:r>
              <a:rPr lang="sv-SE" sz="1600" dirty="0"/>
              <a:t>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b="1" dirty="0"/>
              <a:t>modern </a:t>
            </a:r>
            <a:r>
              <a:rPr lang="sv-SE" sz="1600" b="1" dirty="0" err="1"/>
              <a:t>analytics</a:t>
            </a:r>
            <a:r>
              <a:rPr lang="sv-SE" sz="1600" b="1" dirty="0"/>
              <a:t> and BI </a:t>
            </a:r>
            <a:r>
              <a:rPr lang="sv-SE" sz="1600" b="1" dirty="0" err="1"/>
              <a:t>platforms</a:t>
            </a:r>
            <a:r>
              <a:rPr lang="sv-SE" sz="1600" b="1" dirty="0"/>
              <a:t> </a:t>
            </a:r>
            <a:r>
              <a:rPr lang="sv-SE" sz="1600" b="1" dirty="0" err="1"/>
              <a:t>are</a:t>
            </a:r>
            <a:r>
              <a:rPr lang="sv-SE" sz="1600" b="1" dirty="0"/>
              <a:t> </a:t>
            </a:r>
            <a:r>
              <a:rPr lang="sv-SE" sz="1600" b="1" dirty="0" err="1"/>
              <a:t>already</a:t>
            </a:r>
            <a:r>
              <a:rPr lang="sv-SE" sz="1600" b="1" dirty="0"/>
              <a:t> mainstream </a:t>
            </a:r>
            <a:r>
              <a:rPr lang="sv-SE" sz="1600" b="1" dirty="0" err="1"/>
              <a:t>purchases</a:t>
            </a:r>
            <a:endParaRPr lang="sv-SE" sz="1600" b="1" dirty="0"/>
          </a:p>
          <a:p>
            <a:r>
              <a:rPr lang="sv-SE" sz="1600" b="1" dirty="0" smtClean="0"/>
              <a:t>Modern </a:t>
            </a:r>
            <a:r>
              <a:rPr lang="sv-SE" sz="1600" b="1" dirty="0" err="1" smtClean="0"/>
              <a:t>analytics</a:t>
            </a:r>
            <a:r>
              <a:rPr lang="sv-SE" sz="1600" b="1" dirty="0" smtClean="0"/>
              <a:t> and BI </a:t>
            </a:r>
            <a:r>
              <a:rPr lang="sv-SE" sz="1600" b="1" dirty="0" err="1" smtClean="0"/>
              <a:t>platforms</a:t>
            </a:r>
            <a:r>
              <a:rPr lang="sv-SE" sz="1600" b="1" dirty="0" smtClean="0"/>
              <a:t> </a:t>
            </a:r>
            <a:r>
              <a:rPr lang="sv-SE" sz="1600" dirty="0" smtClean="0"/>
              <a:t>– </a:t>
            </a:r>
            <a:r>
              <a:rPr lang="sv-SE" sz="1600" dirty="0" err="1" smtClean="0"/>
              <a:t>are</a:t>
            </a:r>
            <a:r>
              <a:rPr lang="sv-SE" sz="1600" dirty="0" smtClean="0"/>
              <a:t> ”</a:t>
            </a:r>
            <a:r>
              <a:rPr lang="sv-SE" sz="1600" dirty="0" err="1"/>
              <a:t>charaterized</a:t>
            </a:r>
            <a:r>
              <a:rPr lang="sv-SE" sz="1600" dirty="0"/>
              <a:t> </a:t>
            </a:r>
            <a:r>
              <a:rPr lang="en-US" sz="1600" dirty="0"/>
              <a:t>by </a:t>
            </a:r>
            <a:r>
              <a:rPr lang="en-US" sz="1600" b="1" dirty="0"/>
              <a:t>easy-to-use tools </a:t>
            </a:r>
            <a:r>
              <a:rPr lang="en-US" sz="1600" dirty="0"/>
              <a:t>that support the </a:t>
            </a:r>
            <a:r>
              <a:rPr lang="en-US" sz="1600" b="1" dirty="0"/>
              <a:t>full analytic workflow </a:t>
            </a:r>
            <a:r>
              <a:rPr lang="en-US" sz="1600" dirty="0"/>
              <a:t>— from </a:t>
            </a:r>
            <a:r>
              <a:rPr lang="en-US" sz="1600" b="1" dirty="0"/>
              <a:t>data preparation </a:t>
            </a:r>
            <a:r>
              <a:rPr lang="en-US" sz="1600" dirty="0"/>
              <a:t>and ingestion to </a:t>
            </a:r>
            <a:r>
              <a:rPr lang="en-US" sz="1600" b="1" dirty="0"/>
              <a:t>visual exploration and </a:t>
            </a:r>
            <a:r>
              <a:rPr lang="sv-SE" sz="1600" b="1" dirty="0" err="1"/>
              <a:t>insight</a:t>
            </a:r>
            <a:r>
              <a:rPr lang="sv-SE" sz="1600" b="1" dirty="0"/>
              <a:t> </a:t>
            </a:r>
            <a:r>
              <a:rPr lang="sv-SE" sz="1600" b="1" dirty="0" smtClean="0"/>
              <a:t>generation</a:t>
            </a:r>
            <a:r>
              <a:rPr lang="sv-SE" sz="1600" dirty="0" smtClean="0"/>
              <a:t>”</a:t>
            </a:r>
            <a:endParaRPr lang="sv-SE" sz="16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3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45"/>
    </mc:Choice>
    <mc:Fallback>
      <p:transition spd="slow" advTm="84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 smtClean="0"/>
              <a:t>Modern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and BI </a:t>
            </a:r>
            <a:r>
              <a:rPr lang="sv-SE" sz="2400" dirty="0" err="1" smtClean="0"/>
              <a:t>platforms</a:t>
            </a:r>
            <a:r>
              <a:rPr lang="sv-SE" sz="2400" dirty="0" smtClean="0"/>
              <a:t> 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b="1" dirty="0" smtClean="0"/>
              <a:t>To </a:t>
            </a:r>
            <a:r>
              <a:rPr lang="sv-SE" sz="1600" b="1" dirty="0" err="1" smtClean="0"/>
              <a:t>summarize</a:t>
            </a:r>
            <a:r>
              <a:rPr lang="sv-SE" sz="1600" dirty="0" smtClean="0"/>
              <a:t>: </a:t>
            </a:r>
            <a:r>
              <a:rPr lang="sv-SE" sz="1600" dirty="0"/>
              <a:t>M</a:t>
            </a:r>
            <a:r>
              <a:rPr lang="sv-SE" sz="1600" dirty="0" smtClean="0"/>
              <a:t>odern </a:t>
            </a:r>
            <a:r>
              <a:rPr lang="sv-SE" sz="1600" dirty="0" err="1" smtClean="0"/>
              <a:t>analytics</a:t>
            </a:r>
            <a:r>
              <a:rPr lang="sv-SE" sz="1600" dirty="0" smtClean="0"/>
              <a:t> and BI </a:t>
            </a:r>
            <a:r>
              <a:rPr lang="sv-SE" sz="1600" dirty="0" err="1" smtClean="0"/>
              <a:t>platforms</a:t>
            </a:r>
            <a:r>
              <a:rPr lang="sv-SE" sz="1600" dirty="0" smtClean="0"/>
              <a:t> </a:t>
            </a:r>
            <a:r>
              <a:rPr lang="sv-SE" sz="1600" dirty="0" err="1" smtClean="0"/>
              <a:t>aims</a:t>
            </a:r>
            <a:r>
              <a:rPr lang="sv-SE" sz="1600" dirty="0" smtClean="0"/>
              <a:t> to:</a:t>
            </a:r>
          </a:p>
          <a:p>
            <a:pPr lvl="1"/>
            <a:r>
              <a:rPr lang="sv-SE" sz="1600" dirty="0"/>
              <a:t>s</a:t>
            </a:r>
            <a:r>
              <a:rPr lang="sv-SE" sz="1600" dirty="0" smtClean="0"/>
              <a:t>upport </a:t>
            </a:r>
            <a:r>
              <a:rPr lang="sv-SE" sz="1600" dirty="0" err="1" smtClean="0"/>
              <a:t>user’s</a:t>
            </a:r>
            <a:r>
              <a:rPr lang="sv-SE" sz="1600" dirty="0" smtClean="0"/>
              <a:t> </a:t>
            </a:r>
            <a:r>
              <a:rPr lang="sv-SE" sz="1600" dirty="0" err="1" smtClean="0"/>
              <a:t>self</a:t>
            </a:r>
            <a:r>
              <a:rPr lang="sv-SE" sz="1600" dirty="0" smtClean="0"/>
              <a:t>-service</a:t>
            </a:r>
          </a:p>
          <a:p>
            <a:pPr lvl="1"/>
            <a:r>
              <a:rPr lang="sv-SE" sz="1600" dirty="0" smtClean="0"/>
              <a:t>support agility in the </a:t>
            </a:r>
            <a:r>
              <a:rPr lang="en-US" sz="1600" dirty="0"/>
              <a:t>analytic </a:t>
            </a:r>
            <a:r>
              <a:rPr lang="en-US" sz="1600" dirty="0" smtClean="0"/>
              <a:t>work</a:t>
            </a:r>
            <a:endParaRPr lang="sv-SE" sz="1600" dirty="0"/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rovide easy-to-use tools in a single platform</a:t>
            </a:r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rovide visual </a:t>
            </a:r>
            <a:r>
              <a:rPr lang="en-US" sz="1600" dirty="0"/>
              <a:t>exploration and </a:t>
            </a:r>
            <a:r>
              <a:rPr lang="sv-SE" sz="1600" dirty="0" err="1"/>
              <a:t>insight</a:t>
            </a:r>
            <a:r>
              <a:rPr lang="sv-SE" sz="1600" dirty="0"/>
              <a:t> generation</a:t>
            </a:r>
            <a:endParaRPr lang="en-US" sz="1600" dirty="0" smtClean="0"/>
          </a:p>
          <a:p>
            <a:pPr lvl="1"/>
            <a:r>
              <a:rPr lang="en-US" sz="1600" dirty="0" smtClean="0"/>
              <a:t>support </a:t>
            </a:r>
            <a:r>
              <a:rPr lang="en-US" sz="1600" dirty="0"/>
              <a:t>the full analytic </a:t>
            </a:r>
            <a:r>
              <a:rPr lang="en-US" sz="1600" dirty="0" smtClean="0"/>
              <a:t>workflow, </a:t>
            </a:r>
          </a:p>
          <a:p>
            <a:pPr marL="457200" lvl="1" indent="0">
              <a:buNone/>
            </a:pPr>
            <a:r>
              <a:rPr lang="en-US" sz="1600" dirty="0" smtClean="0"/>
              <a:t>and</a:t>
            </a:r>
          </a:p>
          <a:p>
            <a:pPr lvl="1"/>
            <a:r>
              <a:rPr lang="en-US" sz="1600" dirty="0" smtClean="0"/>
              <a:t>provide “</a:t>
            </a:r>
            <a:r>
              <a:rPr lang="en-US" sz="1600" dirty="0" err="1" smtClean="0"/>
              <a:t>augumented</a:t>
            </a:r>
            <a:r>
              <a:rPr lang="en-US" sz="1600" dirty="0" smtClean="0"/>
              <a:t> analytics”</a:t>
            </a:r>
          </a:p>
          <a:p>
            <a:pPr lvl="1"/>
            <a:endParaRPr lang="sv-SE" sz="1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4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45"/>
    </mc:Choice>
    <mc:Fallback>
      <p:transition spd="slow" advTm="12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9224" y="184245"/>
            <a:ext cx="1214651" cy="907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339683"/>
            <a:ext cx="7937330" cy="596700"/>
          </a:xfrm>
        </p:spPr>
        <p:txBody>
          <a:bodyPr>
            <a:normAutofit/>
          </a:bodyPr>
          <a:lstStyle/>
          <a:p>
            <a:r>
              <a:rPr lang="sv-SE" sz="2400" dirty="0" err="1"/>
              <a:t>Important</a:t>
            </a:r>
            <a:r>
              <a:rPr lang="sv-SE" sz="2400" dirty="0"/>
              <a:t> trend: </a:t>
            </a:r>
            <a:r>
              <a:rPr lang="sv-SE" sz="2400" dirty="0" err="1"/>
              <a:t>Augumented</a:t>
            </a:r>
            <a:r>
              <a:rPr lang="sv-SE" sz="2400" dirty="0"/>
              <a:t> </a:t>
            </a:r>
            <a:r>
              <a:rPr lang="sv-SE" sz="2400" dirty="0" err="1" smtClean="0"/>
              <a:t>analytics</a:t>
            </a:r>
            <a:r>
              <a:rPr lang="sv-SE" sz="2400" dirty="0" smtClean="0"/>
              <a:t> (AA)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956854"/>
            <a:ext cx="8201876" cy="4038227"/>
          </a:xfrm>
        </p:spPr>
        <p:txBody>
          <a:bodyPr>
            <a:normAutofit fontScale="85000" lnSpcReduction="10000"/>
          </a:bodyPr>
          <a:lstStyle/>
          <a:p>
            <a:r>
              <a:rPr lang="en-US" sz="1800" b="1" dirty="0"/>
              <a:t>Augmented </a:t>
            </a:r>
            <a:r>
              <a:rPr lang="en-US" sz="1800" b="1" dirty="0" smtClean="0"/>
              <a:t>analytics (AA)</a:t>
            </a:r>
            <a:r>
              <a:rPr lang="en-US" sz="1800" dirty="0" smtClean="0"/>
              <a:t> can be seen as a </a:t>
            </a:r>
            <a:r>
              <a:rPr lang="en-US" sz="1800" b="1" dirty="0" smtClean="0"/>
              <a:t>umbrella term for several analytics and </a:t>
            </a:r>
            <a:r>
              <a:rPr lang="en-US" sz="1900" b="1" dirty="0" smtClean="0"/>
              <a:t>BI techniques </a:t>
            </a:r>
            <a:r>
              <a:rPr lang="en-US" sz="1800" b="1" dirty="0" smtClean="0"/>
              <a:t>that</a:t>
            </a:r>
            <a:r>
              <a:rPr lang="en-US" sz="1800" dirty="0" smtClean="0"/>
              <a:t> </a:t>
            </a:r>
            <a:r>
              <a:rPr lang="en-US" sz="1800" b="1" dirty="0" smtClean="0"/>
              <a:t>support – and partly automate - the different parts of the </a:t>
            </a:r>
            <a:r>
              <a:rPr lang="en-US" sz="1800" b="1" dirty="0"/>
              <a:t>analytic </a:t>
            </a:r>
            <a:r>
              <a:rPr lang="en-US" sz="1800" b="1" dirty="0" smtClean="0"/>
              <a:t>workflow, </a:t>
            </a:r>
            <a:r>
              <a:rPr lang="en-US" sz="1800" dirty="0" smtClean="0"/>
              <a:t>that is, the workflow from data preparation, via data analysis, to the presentation </a:t>
            </a:r>
            <a:r>
              <a:rPr lang="en-US" sz="1800" dirty="0"/>
              <a:t>of </a:t>
            </a:r>
            <a:r>
              <a:rPr lang="en-US" sz="1800" dirty="0" smtClean="0"/>
              <a:t>the result of the analysis</a:t>
            </a:r>
          </a:p>
          <a:p>
            <a:r>
              <a:rPr lang="en-US" sz="1800" dirty="0" smtClean="0"/>
              <a:t>AA </a:t>
            </a:r>
            <a:r>
              <a:rPr lang="en-US" sz="1900" dirty="0" smtClean="0"/>
              <a:t>make use of</a:t>
            </a:r>
            <a:r>
              <a:rPr lang="en-US" sz="1800" dirty="0" smtClean="0"/>
              <a:t>, </a:t>
            </a:r>
            <a:r>
              <a:rPr lang="en-US" sz="1800" dirty="0"/>
              <a:t>for example, machine learning (ML) and natural language processing (NLP) </a:t>
            </a:r>
            <a:r>
              <a:rPr lang="en-US" sz="1800" dirty="0" smtClean="0"/>
              <a:t>techniques </a:t>
            </a:r>
          </a:p>
          <a:p>
            <a:r>
              <a:rPr lang="en-US" sz="1800" dirty="0" smtClean="0"/>
              <a:t>AA will </a:t>
            </a:r>
            <a:r>
              <a:rPr lang="en-US" sz="1800" b="1" dirty="0" smtClean="0"/>
              <a:t>support business users and citizen data scientist in their BI work</a:t>
            </a:r>
            <a:r>
              <a:rPr lang="en-US" sz="1800" dirty="0" smtClean="0"/>
              <a:t>, and make them less dependent on IT staff and IT experts</a:t>
            </a:r>
            <a:endParaRPr lang="en-US" sz="1800" dirty="0"/>
          </a:p>
          <a:p>
            <a:r>
              <a:rPr lang="en-US" sz="1800" dirty="0"/>
              <a:t>Gartner predicts that </a:t>
            </a:r>
            <a:r>
              <a:rPr lang="en-US" sz="1800" b="1" dirty="0" smtClean="0"/>
              <a:t>AA will </a:t>
            </a:r>
            <a:r>
              <a:rPr lang="en-US" sz="1800" b="1" dirty="0"/>
              <a:t>be the main driver of purchases </a:t>
            </a:r>
            <a:r>
              <a:rPr lang="en-US" sz="1800" b="1" dirty="0" smtClean="0"/>
              <a:t>of </a:t>
            </a:r>
            <a:r>
              <a:rPr lang="en-US" sz="1800" b="1" dirty="0"/>
              <a:t>BI and data science platforms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056"/>
    </mc:Choice>
    <mc:Fallback>
      <p:transition spd="slow" advTm="13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429579" cy="596700"/>
          </a:xfrm>
        </p:spPr>
        <p:txBody>
          <a:bodyPr/>
          <a:lstStyle/>
          <a:p>
            <a:r>
              <a:rPr lang="sv-SE" sz="2400" dirty="0" smtClean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en-US" sz="2400" dirty="0" smtClean="0"/>
              <a:t>NLP/NLQ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369361" cy="3637661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Natural </a:t>
            </a:r>
            <a:r>
              <a:rPr lang="en-US" sz="1600" b="1" dirty="0"/>
              <a:t>language processing </a:t>
            </a:r>
            <a:r>
              <a:rPr lang="en-US" sz="1600" b="1" dirty="0" smtClean="0"/>
              <a:t>(NLP) makes it possible for BI users to generate </a:t>
            </a:r>
            <a:r>
              <a:rPr lang="en-US" sz="1600" b="1" dirty="0" smtClean="0"/>
              <a:t>queries </a:t>
            </a:r>
            <a:r>
              <a:rPr lang="en-US" sz="1600" b="1" dirty="0" smtClean="0"/>
              <a:t>in plain language via text or voice</a:t>
            </a:r>
            <a:r>
              <a:rPr lang="en-US" sz="1600" dirty="0" smtClean="0"/>
              <a:t> –without writing queries in SQL or a script language. </a:t>
            </a:r>
            <a:r>
              <a:rPr lang="en-US" sz="1600" dirty="0" smtClean="0"/>
              <a:t>Also </a:t>
            </a:r>
            <a:r>
              <a:rPr lang="en-US" sz="1600" dirty="0" smtClean="0"/>
              <a:t>called </a:t>
            </a:r>
            <a:r>
              <a:rPr lang="en-US" sz="1600" b="1" dirty="0" smtClean="0"/>
              <a:t>Natural language query (NLQ)</a:t>
            </a:r>
          </a:p>
          <a:p>
            <a:r>
              <a:rPr lang="en-US" sz="1600" dirty="0" smtClean="0"/>
              <a:t>An example of a question to ask in plain language: “Which are our ten most profitable customers?”</a:t>
            </a:r>
          </a:p>
          <a:p>
            <a:r>
              <a:rPr lang="en-US" sz="1600" dirty="0" smtClean="0"/>
              <a:t>Gartner claims that </a:t>
            </a:r>
            <a:r>
              <a:rPr lang="en-US" sz="1600" b="1" dirty="0" smtClean="0"/>
              <a:t>NLP/NLQ will by 2021 boost the analytics and BI software adoptions to new groups of users in organizations</a:t>
            </a:r>
            <a:r>
              <a:rPr lang="en-US" sz="1600" dirty="0" smtClean="0"/>
              <a:t>, for example, the front-office workers</a:t>
            </a:r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56"/>
    </mc:Choice>
    <mc:Fallback>
      <p:transition spd="slow" advTm="120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6966754" cy="596700"/>
          </a:xfrm>
        </p:spPr>
        <p:txBody>
          <a:bodyPr/>
          <a:lstStyle/>
          <a:p>
            <a:r>
              <a:rPr lang="sv-SE" sz="2400" dirty="0" smtClean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smtClean="0"/>
              <a:t>Data Discovery, </a:t>
            </a:r>
            <a:r>
              <a:rPr lang="sv-SE" sz="2400" dirty="0" err="1" smtClean="0"/>
              <a:t>Visualisation</a:t>
            </a:r>
            <a:r>
              <a:rPr lang="sv-SE" sz="2400" dirty="0" smtClean="0"/>
              <a:t> and </a:t>
            </a:r>
            <a:r>
              <a:rPr lang="en-US" sz="2400" dirty="0" smtClean="0"/>
              <a:t>Narration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678143"/>
            <a:ext cx="6850800" cy="3240432"/>
          </a:xfrm>
        </p:spPr>
        <p:txBody>
          <a:bodyPr>
            <a:normAutofit/>
          </a:bodyPr>
          <a:lstStyle/>
          <a:p>
            <a:r>
              <a:rPr lang="sv-SE" sz="1600" b="1" dirty="0" err="1"/>
              <a:t>Augumented</a:t>
            </a:r>
            <a:r>
              <a:rPr lang="sv-SE" sz="1600" b="1" dirty="0"/>
              <a:t> Data Discovery</a:t>
            </a:r>
            <a:r>
              <a:rPr lang="en-US" sz="1600" b="1" dirty="0"/>
              <a:t>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support the user to identify </a:t>
            </a:r>
            <a:r>
              <a:rPr lang="en-US" sz="1600" dirty="0"/>
              <a:t>pattern and </a:t>
            </a:r>
            <a:r>
              <a:rPr lang="en-US" sz="1600" dirty="0" smtClean="0"/>
              <a:t>exceptions in data in </a:t>
            </a:r>
            <a:r>
              <a:rPr lang="en-US" sz="1600" dirty="0"/>
              <a:t>order to achieve new insights </a:t>
            </a:r>
            <a:endParaRPr lang="en-US" sz="1600" dirty="0" smtClean="0"/>
          </a:p>
          <a:p>
            <a:r>
              <a:rPr lang="en-US" sz="1600" b="1" dirty="0" err="1" smtClean="0"/>
              <a:t>Augumented</a:t>
            </a:r>
            <a:r>
              <a:rPr lang="en-US" sz="1600" b="1" dirty="0" smtClean="0"/>
              <a:t> Visualization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innovative and smart visualizations support the user in analyzing data </a:t>
            </a:r>
            <a:endParaRPr lang="en-US" sz="1600" dirty="0"/>
          </a:p>
          <a:p>
            <a:r>
              <a:rPr lang="en-US" sz="1600" b="1" dirty="0" smtClean="0"/>
              <a:t>Narration </a:t>
            </a:r>
            <a:r>
              <a:rPr lang="en-US" sz="1600" dirty="0"/>
              <a:t>–</a:t>
            </a:r>
            <a:r>
              <a:rPr lang="en-US" sz="1600" b="1" dirty="0" smtClean="0"/>
              <a:t> </a:t>
            </a:r>
            <a:r>
              <a:rPr lang="en-US" sz="1600" dirty="0" smtClean="0"/>
              <a:t>means that techniques using ML, provide the user with written analysis of data sets or graphs. This </a:t>
            </a:r>
            <a:r>
              <a:rPr lang="en-US" sz="1600" dirty="0"/>
              <a:t>helps the user to interpret </a:t>
            </a:r>
            <a:r>
              <a:rPr lang="en-US" sz="1600" dirty="0" smtClean="0"/>
              <a:t>the data</a:t>
            </a:r>
          </a:p>
          <a:p>
            <a:endParaRPr lang="sv-SE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0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41"/>
    </mc:Choice>
    <mc:Fallback>
      <p:transition spd="slow" advTm="120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7596</TotalTime>
  <Words>2331</Words>
  <Application>Microsoft Office PowerPoint</Application>
  <PresentationFormat>On-screen Show (16:9)</PresentationFormat>
  <Paragraphs>199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Marknaden för BI</vt:lpstr>
      <vt:lpstr>Background</vt:lpstr>
      <vt:lpstr>Background</vt:lpstr>
      <vt:lpstr>Traditional vs modern BI platforms </vt:lpstr>
      <vt:lpstr>Modern analytics and BI platforms </vt:lpstr>
      <vt:lpstr>Modern analytics and BI platforms </vt:lpstr>
      <vt:lpstr>Important trend: Augumented analytics (AA)</vt:lpstr>
      <vt:lpstr>AA makes use of NLP/NLQ</vt:lpstr>
      <vt:lpstr>AA makes use of Data Discovery, Visualisation and Narration</vt:lpstr>
      <vt:lpstr>AA support Self Service Data Preparation</vt:lpstr>
      <vt:lpstr>Magic Quadrant</vt:lpstr>
      <vt:lpstr>Magic Quadrant</vt:lpstr>
      <vt:lpstr>Magic Quadrant</vt:lpstr>
      <vt:lpstr>Magic Quadrant</vt:lpstr>
      <vt:lpstr>Magic Quadrant</vt:lpstr>
      <vt:lpstr>15 capabilities using 5 use cases</vt:lpstr>
      <vt:lpstr>Use cases</vt:lpstr>
      <vt:lpstr>Use cases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Capability of BI products</vt:lpstr>
      <vt:lpstr>Magic Quadrant 2017</vt:lpstr>
      <vt:lpstr>Magic Quadrant 2019</vt:lpstr>
      <vt:lpstr>Microsoft</vt:lpstr>
      <vt:lpstr>Tableau</vt:lpstr>
      <vt:lpstr>Qlik</vt:lpstr>
      <vt:lpstr>Salesforce</vt:lpstr>
      <vt:lpstr>TIBCO Software</vt:lpstr>
      <vt:lpstr>SAP</vt:lpstr>
      <vt:lpstr>SAS</vt:lpstr>
      <vt:lpstr>IBM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355</cp:revision>
  <dcterms:created xsi:type="dcterms:W3CDTF">2015-05-25T21:35:52Z</dcterms:created>
  <dcterms:modified xsi:type="dcterms:W3CDTF">2020-01-22T19:26:02Z</dcterms:modified>
</cp:coreProperties>
</file>