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22"/>
  </p:notesMasterIdLst>
  <p:handoutMasterIdLst>
    <p:handoutMasterId r:id="rId23"/>
  </p:handoutMasterIdLst>
  <p:sldIdLst>
    <p:sldId id="479" r:id="rId6"/>
    <p:sldId id="485" r:id="rId7"/>
    <p:sldId id="529" r:id="rId8"/>
    <p:sldId id="490" r:id="rId9"/>
    <p:sldId id="535" r:id="rId10"/>
    <p:sldId id="528" r:id="rId11"/>
    <p:sldId id="537" r:id="rId12"/>
    <p:sldId id="539" r:id="rId13"/>
    <p:sldId id="540" r:id="rId14"/>
    <p:sldId id="530" r:id="rId15"/>
    <p:sldId id="538" r:id="rId16"/>
    <p:sldId id="534" r:id="rId17"/>
    <p:sldId id="533" r:id="rId18"/>
    <p:sldId id="536" r:id="rId19"/>
    <p:sldId id="541" r:id="rId20"/>
    <p:sldId id="532" r:id="rId21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90" d="100"/>
          <a:sy n="90" d="100"/>
        </p:scale>
        <p:origin x="444" y="-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10/5/2022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2022-10-05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2022-10-05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10/5/2022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2022-10-05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10/5/2022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/>
          </a:bodyPr>
          <a:lstStyle/>
          <a:p>
            <a:br>
              <a:rPr lang="sv-SE" sz="2250" dirty="0"/>
            </a:br>
            <a:r>
              <a:rPr lang="sv-SE" sz="3300" dirty="0"/>
              <a:t>Framtiden för BI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CBE4AD-65A0-4EB9-82CF-029E6C559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4"/>
    </mc:Choice>
    <mc:Fallback>
      <p:transition spd="slow" advTm="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make </a:t>
            </a:r>
            <a:r>
              <a:rPr lang="sv-SE" sz="1600" dirty="0" err="1"/>
              <a:t>use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b="1" dirty="0" err="1"/>
              <a:t>cloud</a:t>
            </a:r>
            <a:r>
              <a:rPr lang="sv-SE" sz="1600" b="1" dirty="0"/>
              <a:t> </a:t>
            </a:r>
            <a:r>
              <a:rPr lang="sv-SE" sz="1600" b="1" dirty="0" err="1"/>
              <a:t>ecosystems</a:t>
            </a:r>
            <a:r>
              <a:rPr lang="sv-SE" sz="1600" b="1" dirty="0"/>
              <a:t>, </a:t>
            </a:r>
            <a:r>
              <a:rPr lang="sv-SE" sz="1600" dirty="0"/>
              <a:t>in order to </a:t>
            </a:r>
            <a:r>
              <a:rPr lang="sv-SE" sz="1600" dirty="0" err="1"/>
              <a:t>build</a:t>
            </a:r>
            <a:r>
              <a:rPr lang="sv-SE" sz="1600" dirty="0"/>
              <a:t> and </a:t>
            </a:r>
            <a:r>
              <a:rPr lang="sv-SE" sz="1600" dirty="0" err="1"/>
              <a:t>manage</a:t>
            </a:r>
            <a:r>
              <a:rPr lang="sv-SE" sz="1600" dirty="0"/>
              <a:t> </a:t>
            </a:r>
            <a:r>
              <a:rPr lang="sv-SE" sz="1600" dirty="0" err="1"/>
              <a:t>analytic</a:t>
            </a:r>
            <a:r>
              <a:rPr lang="sv-SE" sz="1600" dirty="0"/>
              <a:t> </a:t>
            </a:r>
            <a:r>
              <a:rPr lang="sv-SE" sz="1600" dirty="0" err="1"/>
              <a:t>applications</a:t>
            </a:r>
            <a:r>
              <a:rPr lang="sv-SE" sz="1600" dirty="0"/>
              <a:t> in the </a:t>
            </a:r>
            <a:r>
              <a:rPr lang="sv-SE" sz="1600" dirty="0" err="1"/>
              <a:t>cloud</a:t>
            </a:r>
            <a:endParaRPr lang="sv-SE" sz="1600" dirty="0"/>
          </a:p>
          <a:p>
            <a:r>
              <a:rPr lang="sv-SE" sz="1600" dirty="0" err="1"/>
              <a:t>Sometimes</a:t>
            </a:r>
            <a:r>
              <a:rPr lang="sv-SE" sz="1600" dirty="0"/>
              <a:t>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see</a:t>
            </a:r>
            <a:r>
              <a:rPr lang="sv-SE" sz="1600" dirty="0"/>
              <a:t> the term </a:t>
            </a:r>
            <a:r>
              <a:rPr lang="sv-SE" sz="1600" dirty="0" err="1"/>
              <a:t>Analytics</a:t>
            </a:r>
            <a:r>
              <a:rPr lang="sv-SE" sz="1600" dirty="0"/>
              <a:t>-as-a-Service (</a:t>
            </a:r>
            <a:r>
              <a:rPr lang="sv-SE" sz="1600" dirty="0" err="1"/>
              <a:t>AaaS</a:t>
            </a:r>
            <a:r>
              <a:rPr lang="sv-SE" sz="1600" dirty="0"/>
              <a:t>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0D7CA-53E7-4CA8-8FDE-5C99C266A259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151E98-E348-49E3-AA80-05D7FAD54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9"/>
    </mc:Choice>
    <mc:Fallback>
      <p:transition spd="slow" advTm="3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continue</a:t>
            </a:r>
            <a:r>
              <a:rPr lang="sv-SE" sz="1600" dirty="0"/>
              <a:t> to </a:t>
            </a:r>
            <a:r>
              <a:rPr lang="sv-SE" sz="1600" b="1" dirty="0" err="1"/>
              <a:t>improve</a:t>
            </a:r>
            <a:r>
              <a:rPr lang="sv-SE" sz="1600" b="1" dirty="0"/>
              <a:t> data preparation  </a:t>
            </a:r>
            <a:r>
              <a:rPr lang="sv-SE" sz="1600" b="1" dirty="0" err="1"/>
              <a:t>functionalities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such</a:t>
            </a:r>
            <a:r>
              <a:rPr lang="sv-SE" sz="1600" dirty="0"/>
              <a:t> as support for drag-and-</a:t>
            </a:r>
            <a:r>
              <a:rPr lang="sv-SE" sz="1600" dirty="0" err="1"/>
              <a:t>drop</a:t>
            </a:r>
            <a:r>
              <a:rPr lang="sv-SE" sz="1600" dirty="0"/>
              <a:t> data preparation</a:t>
            </a:r>
          </a:p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enable</a:t>
            </a:r>
            <a:r>
              <a:rPr lang="sv-SE" sz="1600" dirty="0"/>
              <a:t> </a:t>
            </a:r>
            <a:r>
              <a:rPr lang="sv-SE" sz="1600" dirty="0" err="1"/>
              <a:t>users</a:t>
            </a:r>
            <a:r>
              <a:rPr lang="sv-SE" sz="1600" dirty="0"/>
              <a:t> to </a:t>
            </a:r>
            <a:r>
              <a:rPr lang="sv-SE" sz="1600" b="1" dirty="0" err="1"/>
              <a:t>easily</a:t>
            </a:r>
            <a:r>
              <a:rPr lang="sv-SE" sz="1600" b="1" dirty="0"/>
              <a:t> make </a:t>
            </a:r>
            <a:r>
              <a:rPr lang="sv-SE" sz="1600" b="1" dirty="0" err="1"/>
              <a:t>use</a:t>
            </a:r>
            <a:r>
              <a:rPr lang="sv-SE" sz="1600" b="1" dirty="0"/>
              <a:t> </a:t>
            </a:r>
            <a:r>
              <a:rPr lang="sv-SE" sz="1600" b="1" dirty="0" err="1"/>
              <a:t>many</a:t>
            </a:r>
            <a:r>
              <a:rPr lang="sv-SE" sz="1600" b="1" dirty="0"/>
              <a:t> different data </a:t>
            </a:r>
            <a:r>
              <a:rPr lang="sv-SE" sz="1600" b="1" dirty="0" err="1"/>
              <a:t>souces</a:t>
            </a:r>
            <a:r>
              <a:rPr lang="sv-SE" sz="1600" b="1" dirty="0"/>
              <a:t> </a:t>
            </a:r>
            <a:r>
              <a:rPr lang="sv-SE" sz="1600" dirty="0" err="1"/>
              <a:t>including</a:t>
            </a:r>
            <a:r>
              <a:rPr lang="sv-SE" sz="1600" dirty="0"/>
              <a:t> </a:t>
            </a:r>
            <a:r>
              <a:rPr lang="sv-SE" sz="1600" b="1" dirty="0"/>
              <a:t>different </a:t>
            </a:r>
            <a:r>
              <a:rPr lang="sv-SE" sz="1600" b="1" dirty="0" err="1"/>
              <a:t>cloud</a:t>
            </a:r>
            <a:r>
              <a:rPr lang="sv-SE" sz="1600" b="1" dirty="0"/>
              <a:t> </a:t>
            </a:r>
            <a:r>
              <a:rPr lang="sv-SE" sz="1600" b="1" dirty="0" err="1"/>
              <a:t>sources</a:t>
            </a:r>
            <a:r>
              <a:rPr lang="sv-SE" sz="1600" b="1" dirty="0"/>
              <a:t> </a:t>
            </a:r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26D2B-CEE4-4582-AAD9-348D9EA6D6D6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51D1F4-2B1F-4068-81FF-27B371CA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4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45"/>
    </mc:Choice>
    <mc:Fallback>
      <p:transition spd="slow" advTm="5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b="1" dirty="0" err="1"/>
              <a:t>additional</a:t>
            </a:r>
            <a:r>
              <a:rPr lang="sv-SE" sz="1600" b="1" dirty="0"/>
              <a:t> </a:t>
            </a:r>
            <a:r>
              <a:rPr lang="sv-SE" sz="1600" b="1" dirty="0" err="1"/>
              <a:t>interaction</a:t>
            </a:r>
            <a:r>
              <a:rPr lang="sv-SE" sz="1600" b="1" dirty="0"/>
              <a:t> </a:t>
            </a:r>
            <a:r>
              <a:rPr lang="sv-SE" sz="1600" b="1" dirty="0" err="1"/>
              <a:t>methods</a:t>
            </a:r>
            <a:r>
              <a:rPr lang="sv-SE" sz="1600" b="1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the </a:t>
            </a:r>
            <a:r>
              <a:rPr lang="sv-SE" sz="1600" dirty="0" err="1"/>
              <a:t>platform</a:t>
            </a:r>
            <a:r>
              <a:rPr lang="sv-SE" sz="1600" dirty="0"/>
              <a:t> and </a:t>
            </a:r>
            <a:r>
              <a:rPr lang="sv-SE" sz="1600" dirty="0" err="1"/>
              <a:t>its</a:t>
            </a:r>
            <a:r>
              <a:rPr lang="sv-SE" sz="1600" dirty="0"/>
              <a:t> </a:t>
            </a:r>
            <a:r>
              <a:rPr lang="sv-SE" sz="1600" dirty="0" err="1"/>
              <a:t>application</a:t>
            </a:r>
            <a:r>
              <a:rPr lang="sv-SE" sz="1600" dirty="0"/>
              <a:t>, </a:t>
            </a:r>
            <a:r>
              <a:rPr lang="sv-SE" sz="1600" dirty="0" err="1"/>
              <a:t>including</a:t>
            </a:r>
            <a:r>
              <a:rPr lang="sv-SE" sz="1600" dirty="0"/>
              <a:t> </a:t>
            </a:r>
            <a:r>
              <a:rPr lang="sv-SE" sz="1600" dirty="0" err="1"/>
              <a:t>improved</a:t>
            </a:r>
            <a:r>
              <a:rPr lang="sv-SE" sz="1600" dirty="0"/>
              <a:t> </a:t>
            </a:r>
            <a:r>
              <a:rPr lang="sv-SE" sz="1600" b="1" dirty="0" err="1"/>
              <a:t>natural</a:t>
            </a:r>
            <a:r>
              <a:rPr lang="sv-SE" sz="1600" b="1" dirty="0"/>
              <a:t> </a:t>
            </a:r>
            <a:r>
              <a:rPr lang="sv-SE" sz="1600" b="1" dirty="0" err="1"/>
              <a:t>language</a:t>
            </a:r>
            <a:r>
              <a:rPr lang="sv-SE" sz="1600" b="1" dirty="0"/>
              <a:t> </a:t>
            </a:r>
            <a:r>
              <a:rPr lang="sv-SE" sz="1600" b="1" dirty="0" err="1"/>
              <a:t>query</a:t>
            </a:r>
            <a:r>
              <a:rPr lang="sv-SE" sz="1600" b="1" dirty="0"/>
              <a:t> (NLQ) </a:t>
            </a:r>
            <a:r>
              <a:rPr lang="sv-SE" sz="1600" dirty="0" err="1"/>
              <a:t>functionality</a:t>
            </a:r>
            <a:r>
              <a:rPr lang="sv-SE" sz="1600" dirty="0"/>
              <a:t>, </a:t>
            </a:r>
            <a:r>
              <a:rPr lang="sv-SE" sz="1600" dirty="0" err="1"/>
              <a:t>thereby</a:t>
            </a:r>
            <a:r>
              <a:rPr lang="sv-SE" sz="1600" dirty="0"/>
              <a:t> </a:t>
            </a:r>
            <a:r>
              <a:rPr lang="sv-SE" sz="1600" dirty="0" err="1"/>
              <a:t>using</a:t>
            </a:r>
            <a:r>
              <a:rPr lang="sv-SE" sz="1600" dirty="0"/>
              <a:t> terms </a:t>
            </a:r>
            <a:r>
              <a:rPr lang="sv-SE" sz="1600" dirty="0" err="1"/>
              <a:t>spoken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typed</a:t>
            </a:r>
            <a:r>
              <a:rPr lang="sv-SE" sz="1600" dirty="0"/>
              <a:t> </a:t>
            </a:r>
            <a:r>
              <a:rPr lang="sv-SE" sz="1600" dirty="0" err="1"/>
              <a:t>into</a:t>
            </a:r>
            <a:r>
              <a:rPr lang="sv-SE" sz="1600" dirty="0"/>
              <a:t> a </a:t>
            </a:r>
            <a:r>
              <a:rPr lang="sv-SE" sz="1600" dirty="0" err="1"/>
              <a:t>search</a:t>
            </a:r>
            <a:r>
              <a:rPr lang="sv-SE" sz="1600" dirty="0"/>
              <a:t> box</a:t>
            </a:r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055EC-A6A1-4CD5-A304-617B4DB652AE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4D9674-5735-418B-B60D-33CABFBEE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8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87"/>
    </mc:Choice>
    <mc:Fallback>
      <p:transition spd="slow" advTm="8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show an </a:t>
            </a:r>
            <a:r>
              <a:rPr lang="sv-SE" sz="1600" dirty="0" err="1"/>
              <a:t>increased</a:t>
            </a:r>
            <a:r>
              <a:rPr lang="sv-SE" sz="1600" dirty="0"/>
              <a:t> </a:t>
            </a:r>
            <a:r>
              <a:rPr lang="sv-SE" sz="1600" dirty="0" err="1"/>
              <a:t>interest</a:t>
            </a:r>
            <a:r>
              <a:rPr lang="sv-SE" sz="1600" dirty="0"/>
              <a:t> in </a:t>
            </a:r>
            <a:r>
              <a:rPr lang="sv-SE" sz="1600" dirty="0" err="1"/>
              <a:t>capture</a:t>
            </a:r>
            <a:r>
              <a:rPr lang="sv-SE" sz="1600" dirty="0"/>
              <a:t> </a:t>
            </a:r>
            <a:r>
              <a:rPr lang="sv-SE" sz="1600" b="1" dirty="0"/>
              <a:t>info </a:t>
            </a:r>
            <a:r>
              <a:rPr lang="sv-SE" sz="1600" b="1" dirty="0" err="1"/>
              <a:t>about</a:t>
            </a:r>
            <a:r>
              <a:rPr lang="sv-SE" sz="1600" b="1" dirty="0"/>
              <a:t> the </a:t>
            </a:r>
            <a:r>
              <a:rPr lang="sv-SE" sz="1600" b="1" dirty="0" err="1"/>
              <a:t>user</a:t>
            </a:r>
            <a:r>
              <a:rPr lang="sv-SE" sz="1600" b="1" dirty="0"/>
              <a:t> </a:t>
            </a:r>
            <a:r>
              <a:rPr lang="sv-SE" sz="1600" b="1" dirty="0" err="1"/>
              <a:t>behaviour</a:t>
            </a:r>
            <a:r>
              <a:rPr lang="sv-SE" sz="1600" b="1" dirty="0"/>
              <a:t>, </a:t>
            </a:r>
            <a:r>
              <a:rPr lang="sv-SE" sz="1600" dirty="0" err="1"/>
              <a:t>that</a:t>
            </a:r>
            <a:r>
              <a:rPr lang="sv-SE" sz="1600" dirty="0"/>
              <a:t> is </a:t>
            </a:r>
            <a:r>
              <a:rPr lang="sv-SE" sz="1600" dirty="0" err="1"/>
              <a:t>track</a:t>
            </a:r>
            <a:r>
              <a:rPr lang="sv-SE" sz="1600" dirty="0"/>
              <a:t> the </a:t>
            </a:r>
            <a:r>
              <a:rPr lang="sv-SE" sz="1600" dirty="0" err="1"/>
              <a:t>users</a:t>
            </a:r>
            <a:r>
              <a:rPr lang="sv-SE" sz="1600" dirty="0"/>
              <a:t>’ </a:t>
            </a:r>
            <a:r>
              <a:rPr lang="sv-SE" sz="1600" dirty="0" err="1"/>
              <a:t>usage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the </a:t>
            </a:r>
            <a:r>
              <a:rPr lang="sv-SE" sz="1600" dirty="0" err="1"/>
              <a:t>applications</a:t>
            </a:r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F7D96-6BD1-4008-8EEC-CC0E87F91570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F4AC8C-CE53-4DE8-A5DA-4F6E4A6B0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4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9"/>
    </mc:Choice>
    <mc:Fallback>
      <p:transition spd="slow" advTm="2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b="1" dirty="0" err="1"/>
              <a:t>enhanced</a:t>
            </a:r>
            <a:r>
              <a:rPr lang="sv-SE" sz="1600" b="1" dirty="0"/>
              <a:t> </a:t>
            </a:r>
            <a:r>
              <a:rPr lang="sv-SE" sz="1600" b="1" dirty="0" err="1"/>
              <a:t>reporting</a:t>
            </a:r>
            <a:r>
              <a:rPr lang="sv-SE" sz="1600" b="1" dirty="0"/>
              <a:t> and data </a:t>
            </a:r>
            <a:r>
              <a:rPr lang="sv-SE" sz="1600" b="1" dirty="0" err="1"/>
              <a:t>storytelling</a:t>
            </a:r>
            <a:r>
              <a:rPr lang="sv-SE" sz="1600" b="1" dirty="0"/>
              <a:t> </a:t>
            </a:r>
            <a:r>
              <a:rPr lang="sv-SE" sz="1600" b="1" dirty="0" err="1"/>
              <a:t>functionalities</a:t>
            </a:r>
            <a:r>
              <a:rPr lang="sv-SE" sz="1600" dirty="0"/>
              <a:t> to </a:t>
            </a:r>
            <a:r>
              <a:rPr lang="sv-SE" sz="1600" dirty="0" err="1"/>
              <a:t>effectively</a:t>
            </a:r>
            <a:r>
              <a:rPr lang="sv-SE" sz="1600" dirty="0"/>
              <a:t> </a:t>
            </a:r>
            <a:r>
              <a:rPr lang="sv-SE" sz="1600" dirty="0" err="1"/>
              <a:t>communicate</a:t>
            </a:r>
            <a:r>
              <a:rPr lang="sv-SE" sz="1600" dirty="0"/>
              <a:t> </a:t>
            </a:r>
            <a:r>
              <a:rPr lang="sv-SE" sz="1600" dirty="0" err="1"/>
              <a:t>findings</a:t>
            </a:r>
            <a:endParaRPr lang="sv-SE" sz="1600" dirty="0"/>
          </a:p>
          <a:p>
            <a:r>
              <a:rPr lang="sv-SE" sz="1600" dirty="0" err="1"/>
              <a:t>Reporting</a:t>
            </a:r>
            <a:r>
              <a:rPr lang="sv-SE" sz="1600" dirty="0"/>
              <a:t> and data </a:t>
            </a:r>
            <a:r>
              <a:rPr lang="sv-SE" sz="1600" dirty="0" err="1"/>
              <a:t>storytelling</a:t>
            </a:r>
            <a:r>
              <a:rPr lang="sv-SE" sz="1600" dirty="0"/>
              <a:t> </a:t>
            </a:r>
            <a:r>
              <a:rPr lang="sv-SE" sz="1600" dirty="0" err="1"/>
              <a:t>functionalities</a:t>
            </a:r>
            <a:r>
              <a:rPr lang="sv-SE" sz="1600" dirty="0"/>
              <a:t> </a:t>
            </a:r>
            <a:r>
              <a:rPr lang="sv-SE" sz="1600" b="1" dirty="0" err="1"/>
              <a:t>combine</a:t>
            </a:r>
            <a:r>
              <a:rPr lang="sv-SE" sz="1600" b="1" dirty="0"/>
              <a:t> </a:t>
            </a:r>
            <a:r>
              <a:rPr lang="sv-SE" sz="1600" b="1" dirty="0" err="1"/>
              <a:t>headlines</a:t>
            </a:r>
            <a:r>
              <a:rPr lang="sv-SE" sz="1600" b="1" dirty="0"/>
              <a:t>, narrative text, data </a:t>
            </a:r>
            <a:r>
              <a:rPr lang="sv-SE" sz="1600" b="1" dirty="0" err="1"/>
              <a:t>visualization</a:t>
            </a:r>
            <a:endParaRPr lang="sv-SE" sz="1600" b="1" dirty="0"/>
          </a:p>
          <a:p>
            <a:r>
              <a:rPr lang="sv-SE" sz="1600" dirty="0" err="1"/>
              <a:t>Reporting</a:t>
            </a:r>
            <a:r>
              <a:rPr lang="sv-SE" sz="1600" dirty="0"/>
              <a:t> and data </a:t>
            </a:r>
            <a:r>
              <a:rPr lang="sv-SE" sz="1600" dirty="0" err="1"/>
              <a:t>storytelling</a:t>
            </a:r>
            <a:r>
              <a:rPr lang="sv-SE" sz="1600" dirty="0"/>
              <a:t> </a:t>
            </a:r>
            <a:r>
              <a:rPr lang="sv-SE" sz="1600" dirty="0" err="1"/>
              <a:t>functionalities</a:t>
            </a:r>
            <a:r>
              <a:rPr lang="sv-SE" sz="1600" dirty="0"/>
              <a:t> </a:t>
            </a:r>
            <a:r>
              <a:rPr lang="sv-SE" sz="1600" b="1" dirty="0" err="1"/>
              <a:t>put</a:t>
            </a:r>
            <a:r>
              <a:rPr lang="sv-SE" sz="1600" b="1" dirty="0"/>
              <a:t> data in the </a:t>
            </a:r>
            <a:r>
              <a:rPr lang="sv-SE" sz="1600" b="1" dirty="0" err="1"/>
              <a:t>users</a:t>
            </a:r>
            <a:r>
              <a:rPr lang="sv-SE" sz="1600" b="1" dirty="0"/>
              <a:t>’ </a:t>
            </a:r>
            <a:r>
              <a:rPr lang="sv-SE" sz="1600" b="1" dirty="0" err="1"/>
              <a:t>context</a:t>
            </a:r>
            <a:r>
              <a:rPr lang="sv-SE" sz="1600" b="1" dirty="0"/>
              <a:t> and </a:t>
            </a:r>
            <a:r>
              <a:rPr lang="sv-SE" sz="1600" b="1" dirty="0" err="1"/>
              <a:t>suggest</a:t>
            </a:r>
            <a:r>
              <a:rPr lang="sv-SE" sz="1600" b="1" dirty="0"/>
              <a:t> actions</a:t>
            </a:r>
            <a:r>
              <a:rPr lang="sv-SE" sz="1600" dirty="0"/>
              <a:t>, </a:t>
            </a:r>
            <a:r>
              <a:rPr lang="sv-SE" sz="1600" dirty="0" err="1"/>
              <a:t>thereby</a:t>
            </a:r>
            <a:r>
              <a:rPr lang="sv-SE" sz="1600" dirty="0"/>
              <a:t> </a:t>
            </a:r>
            <a:r>
              <a:rPr lang="sv-SE" sz="1600" dirty="0" err="1"/>
              <a:t>making</a:t>
            </a:r>
            <a:r>
              <a:rPr lang="sv-SE" sz="1600" dirty="0"/>
              <a:t> the </a:t>
            </a:r>
            <a:r>
              <a:rPr lang="sv-SE" sz="1600" dirty="0" err="1"/>
              <a:t>findings</a:t>
            </a:r>
            <a:r>
              <a:rPr lang="sv-SE" sz="1600" dirty="0"/>
              <a:t> relevant and </a:t>
            </a:r>
            <a:r>
              <a:rPr lang="sv-SE" sz="1600" dirty="0" err="1"/>
              <a:t>meaningful</a:t>
            </a:r>
            <a:endParaRPr lang="sv-SE" sz="1600" dirty="0"/>
          </a:p>
          <a:p>
            <a:r>
              <a:rPr lang="sv-SE" sz="1600" dirty="0" err="1"/>
              <a:t>While</a:t>
            </a:r>
            <a:r>
              <a:rPr lang="sv-SE" sz="1600" dirty="0"/>
              <a:t> data </a:t>
            </a:r>
            <a:r>
              <a:rPr lang="sv-SE" sz="1600" dirty="0" err="1"/>
              <a:t>visualization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a </a:t>
            </a:r>
            <a:r>
              <a:rPr lang="sv-SE" sz="1600" dirty="0" err="1"/>
              <a:t>better</a:t>
            </a:r>
            <a:r>
              <a:rPr lang="sv-SE" sz="1600" dirty="0"/>
              <a:t> </a:t>
            </a:r>
            <a:r>
              <a:rPr lang="sv-SE" sz="1600" dirty="0" err="1"/>
              <a:t>understanding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the data, data </a:t>
            </a:r>
            <a:r>
              <a:rPr lang="sv-SE" sz="1600" dirty="0" err="1"/>
              <a:t>storytelling</a:t>
            </a:r>
            <a:r>
              <a:rPr lang="sv-SE" sz="1600" dirty="0"/>
              <a:t> support the </a:t>
            </a:r>
            <a:r>
              <a:rPr lang="sv-SE" sz="1600" dirty="0" err="1"/>
              <a:t>users</a:t>
            </a:r>
            <a:r>
              <a:rPr lang="sv-SE" sz="1600" dirty="0"/>
              <a:t>’ decision </a:t>
            </a:r>
            <a:r>
              <a:rPr lang="sv-SE" sz="1600" dirty="0" err="1"/>
              <a:t>making</a:t>
            </a:r>
            <a:endParaRPr lang="sv-SE" sz="1600" dirty="0"/>
          </a:p>
          <a:p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1448C-89CE-4FF9-8A2E-D5BFE088B469}"/>
              </a:ext>
            </a:extLst>
          </p:cNvPr>
          <p:cNvSpPr txBox="1"/>
          <p:nvPr/>
        </p:nvSpPr>
        <p:spPr>
          <a:xfrm rot="16200000">
            <a:off x="7654128" y="3678133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AEBE0E-E8C5-451B-A8B5-AB9083A7E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0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46"/>
    </mc:Choice>
    <mc:Fallback>
      <p:transition spd="slow" advTm="8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support </a:t>
            </a:r>
            <a:r>
              <a:rPr lang="sv-SE" sz="1600" b="1" dirty="0" err="1"/>
              <a:t>security</a:t>
            </a:r>
            <a:r>
              <a:rPr lang="sv-SE" sz="1600" dirty="0"/>
              <a:t>, </a:t>
            </a:r>
            <a:r>
              <a:rPr lang="sv-SE" sz="1600" dirty="0" err="1"/>
              <a:t>including</a:t>
            </a:r>
            <a:r>
              <a:rPr lang="sv-SE" sz="1600" dirty="0"/>
              <a:t> </a:t>
            </a:r>
            <a:r>
              <a:rPr lang="sv-SE" sz="1600" dirty="0" err="1"/>
              <a:t>creating</a:t>
            </a:r>
            <a:r>
              <a:rPr lang="sv-SE" sz="1600" dirty="0"/>
              <a:t> </a:t>
            </a:r>
            <a:r>
              <a:rPr lang="sv-SE" sz="1600" dirty="0" err="1"/>
              <a:t>user</a:t>
            </a:r>
            <a:r>
              <a:rPr lang="sv-SE" sz="1600" dirty="0"/>
              <a:t> </a:t>
            </a:r>
            <a:r>
              <a:rPr lang="sv-SE" sz="1600" dirty="0" err="1"/>
              <a:t>profiles</a:t>
            </a:r>
            <a:r>
              <a:rPr lang="sv-SE" sz="1600" dirty="0"/>
              <a:t>, administrering access and </a:t>
            </a:r>
            <a:r>
              <a:rPr lang="sv-SE" sz="1600" dirty="0" err="1"/>
              <a:t>authentication</a:t>
            </a:r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6F7D96-6BD1-4008-8EEC-CC0E87F91570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534A9B9-5DBA-4066-B925-AD2715F50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65"/>
    </mc:Choice>
    <mc:Fallback>
      <p:transition spd="slow" advTm="4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Market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b="1" dirty="0"/>
              <a:t>Microsoft</a:t>
            </a:r>
            <a:r>
              <a:rPr lang="sv-SE" sz="1600" dirty="0"/>
              <a:t> is still the market </a:t>
            </a:r>
            <a:r>
              <a:rPr lang="sv-SE" sz="1600" dirty="0" err="1"/>
              <a:t>leader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its</a:t>
            </a:r>
            <a:r>
              <a:rPr lang="sv-SE" sz="1600" dirty="0"/>
              <a:t> Power BI </a:t>
            </a:r>
            <a:r>
              <a:rPr lang="sv-SE" sz="1600" dirty="0" err="1"/>
              <a:t>tool</a:t>
            </a:r>
            <a:r>
              <a:rPr lang="sv-SE" sz="1600" dirty="0"/>
              <a:t>, </a:t>
            </a:r>
            <a:r>
              <a:rPr lang="sv-SE" sz="1600" dirty="0" err="1"/>
              <a:t>which</a:t>
            </a:r>
            <a:r>
              <a:rPr lang="sv-SE" sz="1600" dirty="0"/>
              <a:t> has </a:t>
            </a:r>
            <a:r>
              <a:rPr lang="sv-SE" sz="1600" dirty="0" err="1"/>
              <a:t>now</a:t>
            </a:r>
            <a:r>
              <a:rPr lang="sv-SE" sz="1600" dirty="0"/>
              <a:t> </a:t>
            </a:r>
            <a:r>
              <a:rPr lang="sv-SE" sz="1600" dirty="0" err="1"/>
              <a:t>been</a:t>
            </a:r>
            <a:r>
              <a:rPr lang="sv-SE" sz="1600" dirty="0"/>
              <a:t> </a:t>
            </a:r>
            <a:r>
              <a:rPr lang="sv-SE" sz="1600" dirty="0" err="1"/>
              <a:t>aligned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MS Office 365 and Teams</a:t>
            </a:r>
          </a:p>
          <a:p>
            <a:r>
              <a:rPr lang="sv-SE" sz="1600" b="1" dirty="0"/>
              <a:t>The CRM </a:t>
            </a:r>
            <a:r>
              <a:rPr lang="sv-SE" sz="1600" b="1" dirty="0" err="1"/>
              <a:t>giant</a:t>
            </a:r>
            <a:r>
              <a:rPr lang="sv-SE" sz="1600" b="1" dirty="0"/>
              <a:t> </a:t>
            </a:r>
            <a:r>
              <a:rPr lang="sv-SE" sz="1600" b="1" dirty="0" err="1"/>
              <a:t>Saleforce</a:t>
            </a:r>
            <a:r>
              <a:rPr lang="sv-SE" sz="1600" b="1" dirty="0"/>
              <a:t> has </a:t>
            </a:r>
            <a:r>
              <a:rPr lang="sv-SE" sz="1600" b="1" dirty="0" err="1"/>
              <a:t>aquired</a:t>
            </a:r>
            <a:r>
              <a:rPr lang="sv-SE" sz="1600" b="1" dirty="0"/>
              <a:t> </a:t>
            </a:r>
            <a:r>
              <a:rPr lang="sv-SE" sz="1600" b="1" dirty="0" err="1"/>
              <a:t>Tableau</a:t>
            </a:r>
            <a:r>
              <a:rPr lang="sv-SE" sz="1600" b="1" dirty="0"/>
              <a:t> </a:t>
            </a:r>
            <a:r>
              <a:rPr lang="sv-SE" sz="1600" dirty="0"/>
              <a:t>and </a:t>
            </a:r>
            <a:r>
              <a:rPr lang="sv-SE" sz="1600" dirty="0" err="1"/>
              <a:t>have</a:t>
            </a:r>
            <a:r>
              <a:rPr lang="sv-SE" sz="1600" dirty="0"/>
              <a:t> </a:t>
            </a:r>
            <a:r>
              <a:rPr lang="sv-SE" sz="1600" dirty="0" err="1"/>
              <a:t>started</a:t>
            </a:r>
            <a:r>
              <a:rPr lang="sv-SE" sz="1600" dirty="0"/>
              <a:t> to </a:t>
            </a:r>
            <a:r>
              <a:rPr lang="sv-SE" sz="1600" dirty="0" err="1"/>
              <a:t>integrate</a:t>
            </a:r>
            <a:r>
              <a:rPr lang="sv-SE" sz="1600" dirty="0"/>
              <a:t> </a:t>
            </a:r>
            <a:r>
              <a:rPr lang="sv-SE" sz="1600" dirty="0" err="1"/>
              <a:t>their</a:t>
            </a:r>
            <a:r>
              <a:rPr lang="sv-SE" sz="1600" dirty="0"/>
              <a:t> solutions. </a:t>
            </a:r>
            <a:r>
              <a:rPr lang="sv-SE" sz="1600" dirty="0" err="1"/>
              <a:t>Tableau’s</a:t>
            </a:r>
            <a:r>
              <a:rPr lang="sv-SE" sz="1600" dirty="0"/>
              <a:t> Einstein </a:t>
            </a:r>
            <a:r>
              <a:rPr lang="sv-SE" sz="1600" dirty="0" err="1"/>
              <a:t>Analytics</a:t>
            </a:r>
            <a:r>
              <a:rPr lang="sv-SE" sz="1600" dirty="0"/>
              <a:t> is </a:t>
            </a:r>
            <a:r>
              <a:rPr lang="sv-SE" sz="1600" dirty="0" err="1"/>
              <a:t>now</a:t>
            </a:r>
            <a:r>
              <a:rPr lang="sv-SE" sz="1600" dirty="0"/>
              <a:t> </a:t>
            </a:r>
            <a:r>
              <a:rPr lang="sv-SE" sz="1600" dirty="0" err="1"/>
              <a:t>called</a:t>
            </a:r>
            <a:r>
              <a:rPr lang="sv-SE" sz="1600" dirty="0"/>
              <a:t> </a:t>
            </a:r>
            <a:r>
              <a:rPr lang="sv-SE" sz="1600" dirty="0" err="1"/>
              <a:t>Tableau</a:t>
            </a:r>
            <a:r>
              <a:rPr lang="sv-SE" sz="1600" dirty="0"/>
              <a:t> CRM. </a:t>
            </a:r>
            <a:r>
              <a:rPr lang="sv-SE" sz="1600" dirty="0" err="1"/>
              <a:t>Salesforce</a:t>
            </a:r>
            <a:r>
              <a:rPr lang="sv-SE" sz="1600" dirty="0"/>
              <a:t> has </a:t>
            </a:r>
            <a:r>
              <a:rPr lang="sv-SE" sz="1600" dirty="0" err="1"/>
              <a:t>also</a:t>
            </a:r>
            <a:r>
              <a:rPr lang="sv-SE" sz="1600" dirty="0"/>
              <a:t> </a:t>
            </a:r>
            <a:r>
              <a:rPr lang="sv-SE" sz="1600" dirty="0" err="1"/>
              <a:t>aquired</a:t>
            </a:r>
            <a:r>
              <a:rPr lang="sv-SE" sz="1600" dirty="0"/>
              <a:t> Narrative Science, a data </a:t>
            </a:r>
            <a:r>
              <a:rPr lang="sv-SE" sz="1600" dirty="0" err="1"/>
              <a:t>storytelling</a:t>
            </a:r>
            <a:r>
              <a:rPr lang="sv-SE" sz="1600" dirty="0"/>
              <a:t> </a:t>
            </a:r>
            <a:r>
              <a:rPr lang="sv-SE" sz="1600" dirty="0" err="1"/>
              <a:t>vendor</a:t>
            </a:r>
            <a:endParaRPr lang="sv-SE" sz="1600" dirty="0"/>
          </a:p>
          <a:p>
            <a:r>
              <a:rPr lang="sv-SE" sz="1600" b="1" dirty="0" err="1"/>
              <a:t>Qlik</a:t>
            </a:r>
            <a:r>
              <a:rPr lang="sv-SE" sz="1600" dirty="0"/>
              <a:t> is still a </a:t>
            </a:r>
            <a:r>
              <a:rPr lang="sv-SE" sz="1600" dirty="0" err="1"/>
              <a:t>leader</a:t>
            </a:r>
            <a:endParaRPr lang="sv-SE" sz="1600" dirty="0"/>
          </a:p>
          <a:p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7FD19-8D47-48DB-8A8B-91A5B1812B89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712C26-2698-4DBC-A46D-E0AEE54CE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20"/>
    </mc:Choice>
    <mc:Fallback>
      <p:transition spd="slow" advTm="14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/>
              <a:t>Main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/>
              <a:t>This presentation is </a:t>
            </a:r>
            <a:r>
              <a:rPr lang="sv-SE" sz="6400" dirty="0" err="1"/>
              <a:t>mostly</a:t>
            </a:r>
            <a:r>
              <a:rPr lang="sv-SE" sz="6400" dirty="0"/>
              <a:t> </a:t>
            </a:r>
            <a:r>
              <a:rPr lang="sv-SE" sz="6400" dirty="0" err="1"/>
              <a:t>based</a:t>
            </a:r>
            <a:r>
              <a:rPr lang="sv-SE" sz="6400" dirty="0"/>
              <a:t> on </a:t>
            </a:r>
            <a:r>
              <a:rPr lang="sv-SE" sz="6400" dirty="0" err="1"/>
              <a:t>Kronz</a:t>
            </a:r>
            <a:r>
              <a:rPr lang="sv-SE" sz="6400" dirty="0"/>
              <a:t>, A., et al. (2022) Gartner </a:t>
            </a:r>
            <a:r>
              <a:rPr lang="sv-SE" sz="6400" dirty="0" err="1"/>
              <a:t>Group’s</a:t>
            </a:r>
            <a:r>
              <a:rPr lang="sv-SE" sz="6400" dirty="0"/>
              <a:t> </a:t>
            </a:r>
            <a:r>
              <a:rPr lang="sv-SE" sz="6400" dirty="0" err="1"/>
              <a:t>report</a:t>
            </a:r>
            <a:r>
              <a:rPr lang="sv-SE" sz="6400" dirty="0"/>
              <a:t> ”Magic </a:t>
            </a:r>
            <a:r>
              <a:rPr lang="sv-SE" sz="6400" dirty="0" err="1"/>
              <a:t>Quadrant</a:t>
            </a:r>
            <a:r>
              <a:rPr lang="sv-SE" sz="6400" dirty="0"/>
              <a:t> for </a:t>
            </a:r>
            <a:r>
              <a:rPr lang="sv-SE" sz="6400" dirty="0" err="1"/>
              <a:t>Analytics</a:t>
            </a:r>
            <a:r>
              <a:rPr lang="sv-SE" sz="6400" dirty="0"/>
              <a:t> and Business </a:t>
            </a:r>
            <a:r>
              <a:rPr lang="sv-SE" sz="6400" dirty="0" err="1"/>
              <a:t>Intelligence</a:t>
            </a:r>
            <a:r>
              <a:rPr lang="sv-SE" sz="6400" dirty="0"/>
              <a:t> </a:t>
            </a:r>
            <a:r>
              <a:rPr lang="sv-SE" sz="6400" dirty="0" err="1"/>
              <a:t>Platforms</a:t>
            </a:r>
            <a:r>
              <a:rPr lang="sv-SE" sz="6400" dirty="0"/>
              <a:t>” (2022)</a:t>
            </a:r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E4B1A4-FDC1-4D30-A27F-46DA52970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14"/>
    </mc:Choice>
    <mc:Fallback>
      <p:transition spd="slow" advTm="78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 err="1"/>
              <a:t>Analytics</a:t>
            </a:r>
            <a:r>
              <a:rPr lang="sv-SE" sz="1600" dirty="0"/>
              <a:t> and Business </a:t>
            </a:r>
            <a:r>
              <a:rPr lang="sv-SE" sz="1600" dirty="0" err="1"/>
              <a:t>Intelligence</a:t>
            </a:r>
            <a:r>
              <a:rPr lang="sv-SE" sz="1600" dirty="0"/>
              <a:t> (ABI) </a:t>
            </a:r>
            <a:r>
              <a:rPr lang="sv-SE" sz="1600" dirty="0" err="1"/>
              <a:t>Platforms</a:t>
            </a:r>
            <a:r>
              <a:rPr lang="sv-SE" sz="1600" dirty="0"/>
              <a:t> is </a:t>
            </a:r>
            <a:r>
              <a:rPr lang="sv-SE" sz="1600" b="1" dirty="0" err="1"/>
              <a:t>augmented</a:t>
            </a:r>
            <a:r>
              <a:rPr lang="sv-SE" sz="1600" b="1" dirty="0"/>
              <a:t> by </a:t>
            </a:r>
            <a:r>
              <a:rPr lang="sv-SE" sz="1600" b="1" dirty="0" err="1"/>
              <a:t>artificial</a:t>
            </a:r>
            <a:r>
              <a:rPr lang="sv-SE" sz="1600" b="1" dirty="0"/>
              <a:t> </a:t>
            </a:r>
            <a:r>
              <a:rPr lang="sv-SE" sz="1600" b="1" dirty="0" err="1"/>
              <a:t>intelligence</a:t>
            </a:r>
            <a:r>
              <a:rPr lang="sv-SE" sz="1600" dirty="0"/>
              <a:t>, </a:t>
            </a:r>
            <a:r>
              <a:rPr lang="sv-SE" sz="1600" dirty="0" err="1"/>
              <a:t>thereby</a:t>
            </a:r>
            <a:r>
              <a:rPr lang="sv-SE" sz="1600" dirty="0"/>
              <a:t> </a:t>
            </a:r>
            <a:r>
              <a:rPr lang="sv-SE" sz="1600" dirty="0" err="1"/>
              <a:t>supporting</a:t>
            </a:r>
            <a:r>
              <a:rPr lang="sv-SE" sz="1600" dirty="0"/>
              <a:t> </a:t>
            </a:r>
            <a:r>
              <a:rPr lang="sv-SE" sz="1600" b="1" dirty="0" err="1"/>
              <a:t>additional</a:t>
            </a:r>
            <a:r>
              <a:rPr lang="sv-SE" sz="1600" b="1" dirty="0"/>
              <a:t> </a:t>
            </a:r>
            <a:r>
              <a:rPr lang="sv-SE" sz="1600" b="1" dirty="0" err="1"/>
              <a:t>findings</a:t>
            </a:r>
            <a:r>
              <a:rPr lang="sv-SE" sz="1600" b="1" dirty="0"/>
              <a:t> </a:t>
            </a:r>
            <a:r>
              <a:rPr lang="sv-SE" sz="1600" dirty="0"/>
              <a:t>as </a:t>
            </a:r>
            <a:r>
              <a:rPr lang="sv-SE" sz="1600" dirty="0" err="1"/>
              <a:t>well</a:t>
            </a:r>
            <a:r>
              <a:rPr lang="sv-SE" sz="1600" dirty="0"/>
              <a:t> as </a:t>
            </a:r>
            <a:r>
              <a:rPr lang="sv-SE" sz="1600" b="1" dirty="0" err="1"/>
              <a:t>automatation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</a:t>
            </a:r>
            <a:r>
              <a:rPr lang="sv-SE" sz="1600" b="1" dirty="0" err="1"/>
              <a:t>many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steps </a:t>
            </a:r>
            <a:r>
              <a:rPr lang="sv-SE" sz="1600" dirty="0"/>
              <a:t>in the </a:t>
            </a:r>
            <a:r>
              <a:rPr lang="sv-SE" sz="1600" dirty="0" err="1"/>
              <a:t>users</a:t>
            </a:r>
            <a:r>
              <a:rPr lang="sv-SE" sz="1600" dirty="0"/>
              <a:t>’ decision </a:t>
            </a:r>
            <a:r>
              <a:rPr lang="sv-SE" sz="1600" dirty="0" err="1"/>
              <a:t>making</a:t>
            </a:r>
            <a:r>
              <a:rPr lang="sv-SE" sz="1600" dirty="0"/>
              <a:t>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48AF5-D88F-4073-A9CB-AE549EEEA482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CE45C09-9511-4231-AA22-7ECD36448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4"/>
    </mc:Choice>
    <mc:Fallback>
      <p:transition spd="slow" advTm="5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are</a:t>
            </a:r>
            <a:r>
              <a:rPr lang="sv-SE" sz="1600" dirty="0"/>
              <a:t> </a:t>
            </a:r>
            <a:r>
              <a:rPr lang="sv-SE" sz="1600" dirty="0" err="1"/>
              <a:t>more</a:t>
            </a:r>
            <a:r>
              <a:rPr lang="sv-SE" sz="1600" dirty="0"/>
              <a:t> and </a:t>
            </a:r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focusing</a:t>
            </a:r>
            <a:r>
              <a:rPr lang="sv-SE" sz="1600" dirty="0"/>
              <a:t> on the </a:t>
            </a:r>
            <a:r>
              <a:rPr lang="sv-SE" sz="1600" b="1" dirty="0" err="1"/>
              <a:t>whole</a:t>
            </a:r>
            <a:r>
              <a:rPr lang="sv-SE" sz="1600" b="1" dirty="0"/>
              <a:t> decision </a:t>
            </a:r>
            <a:r>
              <a:rPr lang="sv-SE" sz="1600" b="1" dirty="0" err="1"/>
              <a:t>making</a:t>
            </a:r>
            <a:r>
              <a:rPr lang="sv-SE" sz="1600" b="1" dirty="0"/>
              <a:t> process </a:t>
            </a:r>
            <a:r>
              <a:rPr lang="sv-SE" sz="1600" b="1" dirty="0" err="1"/>
              <a:t>of</a:t>
            </a:r>
            <a:r>
              <a:rPr lang="sv-SE" sz="1600" b="1" dirty="0"/>
              <a:t> the business </a:t>
            </a:r>
            <a:r>
              <a:rPr lang="sv-SE" sz="1600" b="1" dirty="0" err="1"/>
              <a:t>user</a:t>
            </a:r>
            <a:endParaRPr lang="sv-SE" sz="1600" b="1" dirty="0"/>
          </a:p>
          <a:p>
            <a:r>
              <a:rPr lang="sv-SE" sz="1600" dirty="0" err="1"/>
              <a:t>This</a:t>
            </a:r>
            <a:r>
              <a:rPr lang="sv-SE" sz="1600" dirty="0"/>
              <a:t> </a:t>
            </a:r>
            <a:r>
              <a:rPr lang="sv-SE" sz="1600" dirty="0" err="1"/>
              <a:t>include</a:t>
            </a:r>
            <a:r>
              <a:rPr lang="sv-SE" sz="1600" dirty="0"/>
              <a:t> </a:t>
            </a:r>
            <a:r>
              <a:rPr lang="sv-SE" sz="1600" dirty="0" err="1"/>
              <a:t>providing</a:t>
            </a:r>
            <a:r>
              <a:rPr lang="sv-SE" sz="1600" dirty="0"/>
              <a:t> </a:t>
            </a:r>
            <a:r>
              <a:rPr lang="sv-SE" sz="1600" b="1" dirty="0" err="1"/>
              <a:t>automated</a:t>
            </a:r>
            <a:r>
              <a:rPr lang="sv-SE" sz="1600" b="1" dirty="0"/>
              <a:t> </a:t>
            </a:r>
            <a:r>
              <a:rPr lang="sv-SE" sz="1600" b="1" dirty="0" err="1"/>
              <a:t>insights</a:t>
            </a:r>
            <a:r>
              <a:rPr lang="sv-SE" sz="1600" dirty="0"/>
              <a:t>, and not </a:t>
            </a:r>
            <a:r>
              <a:rPr lang="sv-SE" sz="1600" dirty="0" err="1"/>
              <a:t>only</a:t>
            </a:r>
            <a:r>
              <a:rPr lang="sv-SE" sz="1600" dirty="0"/>
              <a:t> </a:t>
            </a:r>
            <a:r>
              <a:rPr lang="sv-SE" sz="1600" dirty="0" err="1"/>
              <a:t>presenting</a:t>
            </a:r>
            <a:r>
              <a:rPr lang="sv-SE" sz="1600" dirty="0"/>
              <a:t> the </a:t>
            </a:r>
            <a:r>
              <a:rPr lang="sv-SE" sz="1600" dirty="0" err="1"/>
              <a:t>result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the </a:t>
            </a:r>
            <a:r>
              <a:rPr lang="sv-SE" sz="1600" dirty="0" err="1"/>
              <a:t>analysis</a:t>
            </a:r>
            <a:r>
              <a:rPr lang="sv-SE" sz="1600" dirty="0"/>
              <a:t> in </a:t>
            </a:r>
            <a:r>
              <a:rPr lang="sv-SE" sz="1600" dirty="0" err="1"/>
              <a:t>dashboards</a:t>
            </a:r>
            <a:endParaRPr lang="sv-SE" sz="1600" dirty="0"/>
          </a:p>
          <a:p>
            <a:r>
              <a:rPr lang="sv-SE" sz="1600" dirty="0" err="1"/>
              <a:t>However</a:t>
            </a:r>
            <a:r>
              <a:rPr lang="sv-SE" sz="1600" dirty="0"/>
              <a:t>, the </a:t>
            </a:r>
            <a:r>
              <a:rPr lang="sv-SE" sz="1600" b="1" dirty="0" err="1"/>
              <a:t>insights</a:t>
            </a:r>
            <a:r>
              <a:rPr lang="sv-SE" sz="1600" b="1" dirty="0"/>
              <a:t> </a:t>
            </a:r>
            <a:r>
              <a:rPr lang="sv-SE" sz="1600" b="1" dirty="0" err="1"/>
              <a:t>should</a:t>
            </a:r>
            <a:r>
              <a:rPr lang="sv-SE" sz="1600" b="1" dirty="0"/>
              <a:t> be </a:t>
            </a:r>
            <a:r>
              <a:rPr lang="sv-SE" sz="1600" b="1" dirty="0" err="1"/>
              <a:t>adapted</a:t>
            </a:r>
            <a:r>
              <a:rPr lang="sv-SE" sz="1600" b="1" dirty="0"/>
              <a:t> to the </a:t>
            </a:r>
            <a:r>
              <a:rPr lang="sv-SE" sz="1600" b="1" dirty="0" err="1"/>
              <a:t>users´goals</a:t>
            </a:r>
            <a:r>
              <a:rPr lang="sv-SE" sz="1600" b="1" dirty="0"/>
              <a:t>, </a:t>
            </a:r>
            <a:r>
              <a:rPr lang="sv-SE" sz="1600" b="1" dirty="0" err="1"/>
              <a:t>workflows</a:t>
            </a:r>
            <a:r>
              <a:rPr lang="sv-SE" sz="1600" b="1" dirty="0"/>
              <a:t> and </a:t>
            </a:r>
            <a:r>
              <a:rPr lang="sv-SE" sz="1600" b="1" dirty="0" err="1"/>
              <a:t>activities</a:t>
            </a:r>
            <a:endParaRPr lang="sv-SE" sz="1600" b="1" dirty="0"/>
          </a:p>
          <a:p>
            <a:pPr marL="0" indent="0">
              <a:buNone/>
            </a:pPr>
            <a:endParaRPr lang="sv-SE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F5FC9-ED91-4114-9F47-D43F8A832F74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2AEEF0-D23D-46C6-9EC6-F60122E1F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22"/>
    </mc:Choice>
    <mc:Fallback>
      <p:transition spd="slow" advTm="5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b="1" dirty="0" err="1"/>
              <a:t>self</a:t>
            </a:r>
            <a:r>
              <a:rPr lang="sv-SE" sz="1600" b="1" dirty="0"/>
              <a:t> service</a:t>
            </a:r>
            <a:r>
              <a:rPr lang="sv-SE" sz="1600" dirty="0"/>
              <a:t>, </a:t>
            </a:r>
            <a:r>
              <a:rPr lang="sv-SE" sz="1600" dirty="0" err="1"/>
              <a:t>that</a:t>
            </a:r>
            <a:r>
              <a:rPr lang="sv-SE" sz="1600" dirty="0"/>
              <a:t> is, less </a:t>
            </a:r>
            <a:r>
              <a:rPr lang="sv-SE" sz="1600" dirty="0" err="1"/>
              <a:t>technical</a:t>
            </a:r>
            <a:r>
              <a:rPr lang="sv-SE" sz="1600" dirty="0"/>
              <a:t> </a:t>
            </a:r>
            <a:r>
              <a:rPr lang="sv-SE" sz="1600" dirty="0" err="1"/>
              <a:t>people</a:t>
            </a:r>
            <a:r>
              <a:rPr lang="sv-SE" sz="1600" dirty="0"/>
              <a:t> </a:t>
            </a:r>
            <a:r>
              <a:rPr lang="sv-SE" sz="1600" dirty="0" err="1"/>
              <a:t>should</a:t>
            </a:r>
            <a:r>
              <a:rPr lang="sv-SE" sz="1600" dirty="0"/>
              <a:t> be </a:t>
            </a:r>
            <a:r>
              <a:rPr lang="sv-SE" sz="1600" dirty="0" err="1"/>
              <a:t>able</a:t>
            </a:r>
            <a:r>
              <a:rPr lang="sv-SE" sz="1600" dirty="0"/>
              <a:t> to </a:t>
            </a:r>
            <a:r>
              <a:rPr lang="sv-SE" sz="1600" dirty="0" err="1"/>
              <a:t>use</a:t>
            </a:r>
            <a:r>
              <a:rPr lang="sv-SE" sz="1600" dirty="0"/>
              <a:t> the </a:t>
            </a:r>
            <a:r>
              <a:rPr lang="sv-SE" sz="1600" dirty="0" err="1"/>
              <a:t>platforms</a:t>
            </a:r>
            <a:r>
              <a:rPr lang="sv-SE" sz="1600" dirty="0"/>
              <a:t>. </a:t>
            </a:r>
            <a:r>
              <a:rPr lang="sv-SE" sz="1600" dirty="0" err="1"/>
              <a:t>This</a:t>
            </a:r>
            <a:r>
              <a:rPr lang="sv-SE" sz="1600" dirty="0"/>
              <a:t> is a </a:t>
            </a:r>
            <a:r>
              <a:rPr lang="sv-SE" sz="1600" b="1" dirty="0"/>
              <a:t>focus </a:t>
            </a:r>
            <a:r>
              <a:rPr lang="sv-SE" sz="1600" b="1" dirty="0" err="1"/>
              <a:t>shift</a:t>
            </a:r>
            <a:r>
              <a:rPr lang="sv-SE" sz="1600" b="1" dirty="0"/>
              <a:t> from the </a:t>
            </a:r>
            <a:r>
              <a:rPr lang="sv-SE" sz="1600" b="1" dirty="0" err="1"/>
              <a:t>analyst</a:t>
            </a:r>
            <a:r>
              <a:rPr lang="sv-SE" sz="1600" b="1" dirty="0"/>
              <a:t> person </a:t>
            </a:r>
            <a:r>
              <a:rPr lang="sv-SE" sz="1600" b="1" dirty="0" err="1"/>
              <a:t>towards</a:t>
            </a:r>
            <a:r>
              <a:rPr lang="sv-SE" sz="1600" b="1" dirty="0"/>
              <a:t> the </a:t>
            </a:r>
            <a:r>
              <a:rPr lang="sv-SE" sz="1600" b="1" dirty="0" err="1"/>
              <a:t>consumer</a:t>
            </a:r>
            <a:r>
              <a:rPr lang="sv-SE" sz="1600" b="1" dirty="0"/>
              <a:t> and decision </a:t>
            </a:r>
            <a:r>
              <a:rPr lang="sv-SE" sz="1600" b="1" dirty="0" err="1"/>
              <a:t>maker</a:t>
            </a:r>
            <a:endParaRPr lang="sv-SE" sz="1600" b="1" dirty="0"/>
          </a:p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b="1" dirty="0"/>
              <a:t> </a:t>
            </a:r>
            <a:r>
              <a:rPr lang="sv-SE" sz="1600" b="1" dirty="0" err="1"/>
              <a:t>low</a:t>
            </a:r>
            <a:r>
              <a:rPr lang="sv-SE" sz="1600" b="1" dirty="0"/>
              <a:t>/no-</a:t>
            </a:r>
            <a:r>
              <a:rPr lang="sv-SE" sz="1600" b="1" dirty="0" err="1"/>
              <a:t>code</a:t>
            </a:r>
            <a:r>
              <a:rPr lang="sv-SE" sz="1600" b="1" dirty="0"/>
              <a:t> </a:t>
            </a:r>
            <a:r>
              <a:rPr lang="sv-SE" sz="1600" b="1" dirty="0" err="1"/>
              <a:t>applications</a:t>
            </a:r>
            <a:r>
              <a:rPr lang="sv-SE" sz="1600" b="1" dirty="0"/>
              <a:t> and </a:t>
            </a:r>
            <a:r>
              <a:rPr lang="sv-SE" sz="1600" b="1" dirty="0" err="1"/>
              <a:t>workflows</a:t>
            </a:r>
            <a:endParaRPr lang="sv-SE" sz="1600" b="1" dirty="0"/>
          </a:p>
          <a:p>
            <a:r>
              <a:rPr lang="sv-SE" sz="1600" dirty="0" err="1"/>
              <a:t>Sometimes</a:t>
            </a:r>
            <a:r>
              <a:rPr lang="sv-SE" sz="1600" dirty="0"/>
              <a:t>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see</a:t>
            </a:r>
            <a:r>
              <a:rPr lang="sv-SE" sz="1600" dirty="0"/>
              <a:t> the term/</a:t>
            </a:r>
            <a:r>
              <a:rPr lang="sv-SE" sz="1600" dirty="0" err="1"/>
              <a:t>phrase</a:t>
            </a:r>
            <a:r>
              <a:rPr lang="sv-SE" sz="1600" dirty="0"/>
              <a:t> </a:t>
            </a:r>
            <a:r>
              <a:rPr lang="sv-SE" sz="1600" dirty="0" err="1"/>
              <a:t>related</a:t>
            </a:r>
            <a:r>
              <a:rPr lang="sv-SE" sz="1600" dirty="0"/>
              <a:t> to ABI </a:t>
            </a:r>
            <a:r>
              <a:rPr lang="sv-SE" sz="1600" dirty="0" err="1"/>
              <a:t>platforms</a:t>
            </a:r>
            <a:r>
              <a:rPr lang="sv-SE" sz="1600" dirty="0"/>
              <a:t>: data driven decision </a:t>
            </a:r>
            <a:r>
              <a:rPr lang="sv-SE" sz="1600" dirty="0" err="1"/>
              <a:t>making</a:t>
            </a:r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C2746-020A-4150-922A-52651CEC5B11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4C41F7-1D51-452F-9A2C-B27EA3319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1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43"/>
    </mc:Choice>
    <mc:Fallback>
      <p:transition spd="slow" advTm="5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is </a:t>
            </a:r>
            <a:r>
              <a:rPr lang="sv-SE" sz="1600" b="1" dirty="0" err="1"/>
              <a:t>aligned</a:t>
            </a:r>
            <a:r>
              <a:rPr lang="sv-SE" sz="1600" b="1" dirty="0"/>
              <a:t> </a:t>
            </a:r>
            <a:r>
              <a:rPr lang="sv-SE" sz="1600" b="1" dirty="0" err="1"/>
              <a:t>with</a:t>
            </a:r>
            <a:r>
              <a:rPr lang="sv-SE" sz="1600" b="1" dirty="0"/>
              <a:t> digital </a:t>
            </a:r>
            <a:r>
              <a:rPr lang="sv-SE" sz="1600" b="1" dirty="0" err="1"/>
              <a:t>workplace</a:t>
            </a:r>
            <a:r>
              <a:rPr lang="sv-SE" sz="1600" b="1" dirty="0"/>
              <a:t> </a:t>
            </a:r>
            <a:r>
              <a:rPr lang="sv-SE" sz="1600" b="1" dirty="0" err="1"/>
              <a:t>tools</a:t>
            </a:r>
            <a:r>
              <a:rPr lang="sv-SE" sz="1600" b="1" dirty="0"/>
              <a:t> </a:t>
            </a:r>
            <a:r>
              <a:rPr lang="sv-SE" sz="1600" dirty="0"/>
              <a:t>(</a:t>
            </a:r>
            <a:r>
              <a:rPr lang="sv-SE" sz="1600" dirty="0" err="1"/>
              <a:t>Salesforce</a:t>
            </a:r>
            <a:r>
              <a:rPr lang="sv-SE" sz="1600" dirty="0"/>
              <a:t> has </a:t>
            </a:r>
            <a:r>
              <a:rPr lang="sv-SE" sz="1600" dirty="0" err="1"/>
              <a:t>aquired</a:t>
            </a:r>
            <a:r>
              <a:rPr lang="sv-SE" sz="1600" dirty="0"/>
              <a:t> </a:t>
            </a:r>
            <a:r>
              <a:rPr lang="sv-SE" sz="1600" dirty="0" err="1"/>
              <a:t>Tableau</a:t>
            </a:r>
            <a:r>
              <a:rPr lang="sv-SE" sz="1600" dirty="0"/>
              <a:t>)</a:t>
            </a:r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E79EE-9FF0-49AD-8F8C-72F72CE26A60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8F56F0-CE05-4323-AE9F-F6F9AE62B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1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continue</a:t>
            </a:r>
            <a:r>
              <a:rPr lang="sv-SE" sz="1600" dirty="0"/>
              <a:t> to </a:t>
            </a:r>
            <a:r>
              <a:rPr lang="sv-SE" sz="1600" b="1" dirty="0" err="1"/>
              <a:t>improve</a:t>
            </a:r>
            <a:r>
              <a:rPr lang="sv-SE" sz="1600" b="1" dirty="0"/>
              <a:t> data </a:t>
            </a:r>
            <a:r>
              <a:rPr lang="sv-SE" sz="1600" b="1" dirty="0" err="1"/>
              <a:t>visualization</a:t>
            </a:r>
            <a:r>
              <a:rPr lang="sv-SE" sz="1600" b="1" dirty="0"/>
              <a:t> </a:t>
            </a:r>
            <a:r>
              <a:rPr lang="sv-SE" sz="1600" b="1" dirty="0" err="1"/>
              <a:t>functionalities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especially</a:t>
            </a:r>
            <a:r>
              <a:rPr lang="sv-SE" sz="1600" dirty="0"/>
              <a:t> the </a:t>
            </a:r>
            <a:r>
              <a:rPr lang="sv-SE" sz="1600" dirty="0" err="1"/>
              <a:t>improvement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interactive</a:t>
            </a:r>
            <a:r>
              <a:rPr lang="sv-SE" sz="1600" dirty="0"/>
              <a:t> </a:t>
            </a:r>
            <a:r>
              <a:rPr lang="sv-SE" sz="1600" dirty="0" err="1"/>
              <a:t>dashboards</a:t>
            </a:r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09777-EE2D-4450-B1F4-B2A9E8F2AC34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F480F3-AB6A-4AB2-A8D9-FE0BD3131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37"/>
    </mc:Choice>
    <mc:Fallback>
      <p:transition spd="slow" advTm="3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</a:t>
            </a:r>
            <a:r>
              <a:rPr lang="sv-SE" sz="2400" dirty="0" err="1"/>
              <a:t>according</a:t>
            </a:r>
            <a:r>
              <a:rPr lang="sv-SE" sz="2400" dirty="0"/>
              <a:t> to Gartner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support </a:t>
            </a:r>
            <a:r>
              <a:rPr lang="sv-SE" sz="1600" b="1" dirty="0"/>
              <a:t>data </a:t>
            </a:r>
            <a:r>
              <a:rPr lang="sv-SE" sz="1600" b="1" dirty="0" err="1"/>
              <a:t>governance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that</a:t>
            </a:r>
            <a:r>
              <a:rPr lang="sv-SE" sz="1600" dirty="0"/>
              <a:t> is the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dirty="0" err="1"/>
              <a:t>applications</a:t>
            </a:r>
            <a:r>
              <a:rPr lang="sv-SE" sz="1600" dirty="0"/>
              <a:t> </a:t>
            </a:r>
            <a:r>
              <a:rPr lang="sv-SE" sz="1600" dirty="0" err="1"/>
              <a:t>that</a:t>
            </a:r>
            <a:r>
              <a:rPr lang="sv-SE" sz="1600" dirty="0"/>
              <a:t> </a:t>
            </a:r>
            <a:r>
              <a:rPr lang="sv-SE" sz="1600" dirty="0" err="1"/>
              <a:t>improve</a:t>
            </a:r>
            <a:r>
              <a:rPr lang="sv-SE" sz="1600" dirty="0"/>
              <a:t> the data </a:t>
            </a:r>
            <a:r>
              <a:rPr lang="sv-SE" sz="1600" dirty="0" err="1"/>
              <a:t>quality</a:t>
            </a:r>
            <a:r>
              <a:rPr lang="sv-SE" sz="1600" dirty="0"/>
              <a:t>, </a:t>
            </a:r>
            <a:r>
              <a:rPr lang="sv-SE" sz="1600" dirty="0" err="1"/>
              <a:t>handle</a:t>
            </a:r>
            <a:r>
              <a:rPr lang="sv-SE" sz="1600" dirty="0"/>
              <a:t> </a:t>
            </a:r>
            <a:r>
              <a:rPr lang="sv-SE" sz="1600" dirty="0" err="1"/>
              <a:t>procurement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data, and make </a:t>
            </a:r>
            <a:r>
              <a:rPr lang="sv-SE" sz="1600" dirty="0" err="1"/>
              <a:t>use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catalogs</a:t>
            </a:r>
            <a:r>
              <a:rPr lang="sv-SE" sz="1600" dirty="0"/>
              <a:t> to </a:t>
            </a:r>
            <a:r>
              <a:rPr lang="sv-SE" sz="1600" dirty="0" err="1"/>
              <a:t>easy</a:t>
            </a:r>
            <a:r>
              <a:rPr lang="sv-SE" sz="1600" dirty="0"/>
              <a:t> </a:t>
            </a:r>
            <a:r>
              <a:rPr lang="sv-SE" sz="1600" dirty="0" err="1"/>
              <a:t>find</a:t>
            </a:r>
            <a:r>
              <a:rPr lang="sv-SE" sz="1600" dirty="0"/>
              <a:t> the </a:t>
            </a:r>
            <a:r>
              <a:rPr lang="sv-SE" sz="1600" dirty="0" err="1"/>
              <a:t>content</a:t>
            </a:r>
            <a:r>
              <a:rPr lang="sv-SE" sz="1600" dirty="0"/>
              <a:t>, </a:t>
            </a:r>
            <a:r>
              <a:rPr lang="sv-SE" sz="1600" dirty="0" err="1"/>
              <a:t>etc</a:t>
            </a:r>
            <a:endParaRPr lang="sv-SE" sz="1600" dirty="0"/>
          </a:p>
          <a:p>
            <a:r>
              <a:rPr lang="sv-SE" sz="1600" dirty="0" err="1"/>
              <a:t>Sometimes</a:t>
            </a:r>
            <a:r>
              <a:rPr lang="sv-SE" sz="1600" dirty="0"/>
              <a:t> the term </a:t>
            </a:r>
            <a:r>
              <a:rPr lang="sv-SE" sz="1600" dirty="0" err="1"/>
              <a:t>used</a:t>
            </a:r>
            <a:r>
              <a:rPr lang="sv-SE" sz="1600" dirty="0"/>
              <a:t> is </a:t>
            </a:r>
            <a:r>
              <a:rPr lang="sv-SE" sz="1600" b="1" dirty="0"/>
              <a:t>data </a:t>
            </a:r>
            <a:r>
              <a:rPr lang="sv-SE" sz="1600" b="1" dirty="0" err="1"/>
              <a:t>quality</a:t>
            </a:r>
            <a:r>
              <a:rPr lang="sv-SE" sz="1600" b="1" dirty="0"/>
              <a:t> management </a:t>
            </a:r>
            <a:r>
              <a:rPr lang="sv-SE" sz="1600" dirty="0"/>
              <a:t>for the part </a:t>
            </a:r>
            <a:r>
              <a:rPr lang="sv-SE" sz="1600" dirty="0" err="1"/>
              <a:t>of</a:t>
            </a:r>
            <a:r>
              <a:rPr lang="sv-SE" sz="1600" dirty="0"/>
              <a:t> data </a:t>
            </a:r>
            <a:r>
              <a:rPr lang="sv-SE" sz="1600" dirty="0" err="1"/>
              <a:t>governance</a:t>
            </a:r>
            <a:r>
              <a:rPr lang="sv-SE" sz="1600" dirty="0"/>
              <a:t> </a:t>
            </a:r>
            <a:r>
              <a:rPr lang="sv-SE" sz="1600" dirty="0" err="1"/>
              <a:t>focusing</a:t>
            </a:r>
            <a:r>
              <a:rPr lang="sv-SE" sz="1600" dirty="0"/>
              <a:t> on data </a:t>
            </a:r>
            <a:r>
              <a:rPr lang="sv-SE" sz="1600" dirty="0" err="1"/>
              <a:t>quality</a:t>
            </a:r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09777-EE2D-4450-B1F4-B2A9E8F2AC34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FE18C5-4648-488A-987C-0E2809B1A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79"/>
    </mc:Choice>
    <mc:Fallback>
      <p:transition spd="slow" advTm="4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/>
              <a:t>Trends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support </a:t>
            </a:r>
            <a:r>
              <a:rPr lang="sv-SE" sz="1600" b="1" dirty="0"/>
              <a:t>real </a:t>
            </a:r>
            <a:r>
              <a:rPr lang="sv-SE" sz="1600" b="1" dirty="0" err="1"/>
              <a:t>time</a:t>
            </a:r>
            <a:r>
              <a:rPr lang="sv-SE" sz="1600" b="1" dirty="0"/>
              <a:t> data &amp; </a:t>
            </a:r>
            <a:r>
              <a:rPr lang="sv-SE" sz="1600" b="1" dirty="0" err="1"/>
              <a:t>analytics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that</a:t>
            </a:r>
            <a:r>
              <a:rPr lang="sv-SE" sz="1600" dirty="0"/>
              <a:t> is support the </a:t>
            </a:r>
            <a:r>
              <a:rPr lang="sv-SE" sz="1600" dirty="0" err="1"/>
              <a:t>immediately</a:t>
            </a:r>
            <a:r>
              <a:rPr lang="sv-SE" sz="1600" dirty="0"/>
              <a:t> access relevant information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694FFD5-4154-44B6-966E-A921BA774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4724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6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11"/>
    </mc:Choice>
    <mc:Fallback>
      <p:transition spd="slow" advTm="3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7933</TotalTime>
  <Words>708</Words>
  <Application>Microsoft Office PowerPoint</Application>
  <PresentationFormat>On-screen Show (16:9)</PresentationFormat>
  <Paragraphs>60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Framtiden för BI</vt:lpstr>
      <vt:lpstr>Main source</vt:lpstr>
      <vt:lpstr>Trends according to Gartner Group</vt:lpstr>
      <vt:lpstr>Trends according to Gartner Group</vt:lpstr>
      <vt:lpstr>Trends according to Gartner Group</vt:lpstr>
      <vt:lpstr>Trends according to Gartner Group</vt:lpstr>
      <vt:lpstr>Trends according to Gartner Group</vt:lpstr>
      <vt:lpstr>Trends according to Gartner Group</vt:lpstr>
      <vt:lpstr>Trends</vt:lpstr>
      <vt:lpstr>Trends according to Gartner Group</vt:lpstr>
      <vt:lpstr>Trends according to Gartner Group</vt:lpstr>
      <vt:lpstr>Trends according to Gartner Group</vt:lpstr>
      <vt:lpstr>Trends according to Gartner Group</vt:lpstr>
      <vt:lpstr>Trends according to Gartner Group</vt:lpstr>
      <vt:lpstr>Trends according to Gartner Group</vt:lpstr>
      <vt:lpstr>Market according to Gartner Group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373</cp:revision>
  <dcterms:created xsi:type="dcterms:W3CDTF">2015-05-25T21:35:52Z</dcterms:created>
  <dcterms:modified xsi:type="dcterms:W3CDTF">2022-10-05T07:54:11Z</dcterms:modified>
</cp:coreProperties>
</file>