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  <p:sldMasterId id="2147483735" r:id="rId2"/>
    <p:sldMasterId id="2147483717" r:id="rId3"/>
    <p:sldMasterId id="2147483750" r:id="rId4"/>
    <p:sldMasterId id="2147483689" r:id="rId5"/>
  </p:sldMasterIdLst>
  <p:notesMasterIdLst>
    <p:notesMasterId r:id="rId33"/>
  </p:notesMasterIdLst>
  <p:handoutMasterIdLst>
    <p:handoutMasterId r:id="rId34"/>
  </p:handoutMasterIdLst>
  <p:sldIdLst>
    <p:sldId id="479" r:id="rId6"/>
    <p:sldId id="593" r:id="rId7"/>
    <p:sldId id="492" r:id="rId8"/>
    <p:sldId id="520" r:id="rId9"/>
    <p:sldId id="526" r:id="rId10"/>
    <p:sldId id="575" r:id="rId11"/>
    <p:sldId id="574" r:id="rId12"/>
    <p:sldId id="496" r:id="rId13"/>
    <p:sldId id="521" r:id="rId14"/>
    <p:sldId id="555" r:id="rId15"/>
    <p:sldId id="512" r:id="rId16"/>
    <p:sldId id="545" r:id="rId17"/>
    <p:sldId id="532" r:id="rId18"/>
    <p:sldId id="544" r:id="rId19"/>
    <p:sldId id="569" r:id="rId20"/>
    <p:sldId id="546" r:id="rId21"/>
    <p:sldId id="572" r:id="rId22"/>
    <p:sldId id="571" r:id="rId23"/>
    <p:sldId id="606" r:id="rId24"/>
    <p:sldId id="604" r:id="rId25"/>
    <p:sldId id="607" r:id="rId26"/>
    <p:sldId id="605" r:id="rId27"/>
    <p:sldId id="612" r:id="rId28"/>
    <p:sldId id="608" r:id="rId29"/>
    <p:sldId id="609" r:id="rId30"/>
    <p:sldId id="610" r:id="rId31"/>
    <p:sldId id="611" r:id="rId32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4F"/>
    <a:srgbClr val="939A5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3" y="5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84FDD-BB37-6B48-A9C5-1C3155F992C4}" type="datetimeFigureOut">
              <a:rPr lang="en-US" smtClean="0"/>
              <a:t>9/4/2026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0884B-425D-4B4B-8C23-55A19188854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023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00B7E-7A17-47E8-A5AB-33071C0C8AAA}" type="datetimeFigureOut">
              <a:rPr lang="sv-SE" smtClean="0"/>
              <a:pPr/>
              <a:t>2026-09-04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264AB5-3208-46EB-A2CB-53BA67DEFF1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43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264AB5-3208-46EB-A2CB-53BA67DEFF15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1402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2726350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Kro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65828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Olivkv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8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327140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rm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7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</p:spTree>
    <p:extLst>
      <p:ext uri="{BB962C8B-B14F-4D97-AF65-F5344CB8AC3E}">
        <p14:creationId xmlns:p14="http://schemas.microsoft.com/office/powerpoint/2010/main" val="59284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51073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sida - 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773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Olivkv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530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Kron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3530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sv-SE" noProof="0" dirty="0"/>
          </a:p>
        </p:txBody>
      </p:sp>
      <p:sp>
        <p:nvSpPr>
          <p:cNvPr id="5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874800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1254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79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  <a:endParaRPr lang="sv-SE" noProof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997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68045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89329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F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3735963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Olive bra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23754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Crow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2425075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029145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78076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- F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U_PPT_eld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4988" t="-362"/>
          <a:stretch>
            <a:fillRect/>
          </a:stretch>
        </p:blipFill>
        <p:spPr bwMode="auto">
          <a:xfrm>
            <a:off x="1" y="1225226"/>
            <a:ext cx="5408969" cy="3938812"/>
          </a:xfrm>
          <a:prstGeom prst="rect">
            <a:avLst/>
          </a:prstGeom>
          <a:noFill/>
          <a:effectLst/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983606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Olive bran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olivkvist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 l="1746"/>
          <a:stretch>
            <a:fillRect/>
          </a:stretch>
        </p:blipFill>
        <p:spPr bwMode="auto">
          <a:xfrm>
            <a:off x="1589" y="238124"/>
            <a:ext cx="5161507" cy="4905756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2574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Crow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SU_PPT_kronor"/>
          <p:cNvPicPr>
            <a:picLocks noChangeAspect="1" noChangeArrowheads="1"/>
          </p:cNvPicPr>
          <p:nvPr userDrawn="1"/>
        </p:nvPicPr>
        <p:blipFill>
          <a:blip r:embed="rId2" cstate="print">
            <a:alphaModFix amt="55000"/>
          </a:blip>
          <a:srcRect/>
          <a:stretch>
            <a:fillRect/>
          </a:stretch>
        </p:blipFill>
        <p:spPr bwMode="auto">
          <a:xfrm>
            <a:off x="0" y="1262062"/>
            <a:ext cx="4197096" cy="3881628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307534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33075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0504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74956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6325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6176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E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7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1701934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Olivkvi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798015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 - Kron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11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29683871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si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Avsnittsnamn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Talare eller underrubrik</a:t>
            </a:r>
          </a:p>
        </p:txBody>
      </p:sp>
      <p:sp>
        <p:nvSpPr>
          <p:cNvPr id="10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 noProof="0" dirty="0"/>
              <a:t>Kurs/Programserie</a:t>
            </a:r>
          </a:p>
        </p:txBody>
      </p:sp>
    </p:spTree>
    <p:extLst>
      <p:ext uri="{BB962C8B-B14F-4D97-AF65-F5344CB8AC3E}">
        <p14:creationId xmlns:p14="http://schemas.microsoft.com/office/powerpoint/2010/main" val="4249829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5148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El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5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1169158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Olivkvis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259114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Kron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278798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title</a:t>
            </a:r>
            <a:r>
              <a:rPr lang="sv-SE" noProof="0" dirty="0"/>
              <a:t> style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621566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8978091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08948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64071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innehål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76429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1275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Fi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10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11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17991691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Olive branc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7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18505095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 - Crow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6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8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22847219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p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1"/>
          <p:cNvSpPr>
            <a:spLocks noGrp="1"/>
          </p:cNvSpPr>
          <p:nvPr>
            <p:ph type="ctrTitle" hasCustomPrompt="1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 baseline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/>
              <a:t>Episode name</a:t>
            </a:r>
          </a:p>
        </p:txBody>
      </p:sp>
      <p:sp>
        <p:nvSpPr>
          <p:cNvPr id="6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08000" y="2894400"/>
            <a:ext cx="6631200" cy="140554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ts val="48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 sz="24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Speaker or subtitle</a:t>
            </a:r>
          </a:p>
          <a:p>
            <a:pPr lvl="0"/>
            <a:endParaRPr lang="sv-SE" noProof="0" dirty="0"/>
          </a:p>
        </p:txBody>
      </p:sp>
      <p:sp>
        <p:nvSpPr>
          <p:cNvPr id="7" name="Content Placeholder 10"/>
          <p:cNvSpPr>
            <a:spLocks noGrp="1"/>
          </p:cNvSpPr>
          <p:nvPr>
            <p:ph sz="quarter" idx="10" hasCustomPrompt="1"/>
          </p:nvPr>
        </p:nvSpPr>
        <p:spPr>
          <a:xfrm>
            <a:off x="971600" y="627534"/>
            <a:ext cx="6625108" cy="10081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2900"/>
              </a:lnSpc>
              <a:spcBef>
                <a:spcPct val="20000"/>
              </a:spcBef>
              <a:spcAft>
                <a:spcPts val="0"/>
              </a:spcAft>
              <a:buClrTx/>
              <a:buSzPct val="93000"/>
              <a:buFont typeface="Verdana" pitchFamily="34" charset="0"/>
              <a:buNone/>
              <a:tabLst/>
              <a:defRPr/>
            </a:lvl1pPr>
          </a:lstStyle>
          <a:p>
            <a:pPr lvl="0"/>
            <a:r>
              <a:rPr lang="en-US" noProof="0" dirty="0"/>
              <a:t>Course/Serial</a:t>
            </a:r>
          </a:p>
        </p:txBody>
      </p:sp>
    </p:spTree>
    <p:extLst>
      <p:ext uri="{BB962C8B-B14F-4D97-AF65-F5344CB8AC3E}">
        <p14:creationId xmlns:p14="http://schemas.microsoft.com/office/powerpoint/2010/main" val="4541948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32404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</a:p>
          <a:p>
            <a:pPr lvl="2"/>
            <a:r>
              <a:rPr lang="sv-SE" noProof="0"/>
              <a:t>Third level</a:t>
            </a:r>
          </a:p>
          <a:p>
            <a:pPr lvl="3"/>
            <a:r>
              <a:rPr lang="sv-SE" noProof="0"/>
              <a:t>Fourth level</a:t>
            </a:r>
          </a:p>
          <a:p>
            <a:pPr lvl="4"/>
            <a:r>
              <a:rPr lang="sv-SE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533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Fi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alphaModFix amt="2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828600" y="1275606"/>
            <a:ext cx="6264696" cy="4271832"/>
          </a:xfrm>
          <a:prstGeom prst="rect">
            <a:avLst/>
          </a:prstGeom>
          <a:solidFill>
            <a:schemeClr val="tx1"/>
          </a:solidFill>
          <a:effectLst/>
        </p:spPr>
      </p:pic>
      <p:sp>
        <p:nvSpPr>
          <p:cNvPr id="5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3649461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Olive branc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U_olivkvist_neg.eps"/>
          <p:cNvPicPr>
            <a:picLocks noChangeAspect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23" y="267494"/>
            <a:ext cx="5762595" cy="5328592"/>
          </a:xfrm>
          <a:prstGeom prst="rect">
            <a:avLst/>
          </a:prstGeom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24717795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Crow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/>
          <p:cNvPicPr>
            <a:picLocks noChangeAspect="1" noChangeArrowheads="1"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55431" y="1275606"/>
            <a:ext cx="5267391" cy="3867894"/>
          </a:xfrm>
          <a:prstGeom prst="rect">
            <a:avLst/>
          </a:prstGeom>
          <a:noFill/>
        </p:spPr>
      </p:pic>
      <p:sp>
        <p:nvSpPr>
          <p:cNvPr id="8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9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7151870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/>
          <p:cNvSpPr>
            <a:spLocks noGrp="1"/>
          </p:cNvSpPr>
          <p:nvPr>
            <p:ph type="ctrTitle"/>
          </p:nvPr>
        </p:nvSpPr>
        <p:spPr>
          <a:xfrm>
            <a:off x="1008000" y="1827900"/>
            <a:ext cx="6631200" cy="1069200"/>
          </a:xfrm>
        </p:spPr>
        <p:txBody>
          <a:bodyPr lIns="72000" tIns="36000" rIns="72000" bIns="36000" anchor="ctr" anchorCtr="0">
            <a:noAutofit/>
          </a:bodyPr>
          <a:lstStyle>
            <a:lvl1pPr algn="l">
              <a:defRPr sz="4400" b="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sv-SE" noProof="0"/>
              <a:t>Click to edit Master title style</a:t>
            </a:r>
            <a:endParaRPr lang="sv-SE" noProof="0" dirty="0"/>
          </a:p>
        </p:txBody>
      </p:sp>
      <p:sp>
        <p:nvSpPr>
          <p:cNvPr id="7" name="Underrubrik 2"/>
          <p:cNvSpPr>
            <a:spLocks noGrp="1"/>
          </p:cNvSpPr>
          <p:nvPr>
            <p:ph type="subTitle" idx="1"/>
          </p:nvPr>
        </p:nvSpPr>
        <p:spPr>
          <a:xfrm>
            <a:off x="1008000" y="2894400"/>
            <a:ext cx="6631200" cy="1045502"/>
          </a:xfrm>
        </p:spPr>
        <p:txBody>
          <a:bodyPr>
            <a:noAutofit/>
          </a:bodyPr>
          <a:lstStyle>
            <a:lvl1pPr marL="0" indent="0" algn="l">
              <a:lnSpc>
                <a:spcPts val="2900"/>
              </a:lnSpc>
              <a:spcBef>
                <a:spcPts val="480"/>
              </a:spcBef>
              <a:buNone/>
              <a:defRPr sz="2000">
                <a:solidFill>
                  <a:srgbClr val="FFFFF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 err="1"/>
              <a:t>Click</a:t>
            </a:r>
            <a:r>
              <a:rPr lang="sv-SE" noProof="0" dirty="0"/>
              <a:t> </a:t>
            </a:r>
            <a:r>
              <a:rPr lang="sv-SE" noProof="0" dirty="0" err="1"/>
              <a:t>to</a:t>
            </a:r>
            <a:r>
              <a:rPr lang="sv-SE" noProof="0" dirty="0"/>
              <a:t> </a:t>
            </a:r>
            <a:r>
              <a:rPr lang="sv-SE" noProof="0" dirty="0" err="1"/>
              <a:t>edit</a:t>
            </a:r>
            <a:r>
              <a:rPr lang="sv-SE" noProof="0" dirty="0"/>
              <a:t> Master </a:t>
            </a:r>
            <a:r>
              <a:rPr lang="sv-SE" noProof="0" dirty="0" err="1"/>
              <a:t>subtitle</a:t>
            </a:r>
            <a:r>
              <a:rPr lang="sv-SE" noProof="0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193454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part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/>
              <a:t>Click to edit Master title style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7920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291200" y="1275534"/>
            <a:ext cx="3348000" cy="3240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Click to edit Master text styles</a:t>
            </a:r>
          </a:p>
          <a:p>
            <a:pPr lvl="1"/>
            <a:r>
              <a:rPr lang="sv-SE"/>
              <a:t>Second level</a:t>
            </a:r>
          </a:p>
          <a:p>
            <a:pPr lvl="2"/>
            <a:r>
              <a:rPr lang="sv-SE"/>
              <a:t>Third level</a:t>
            </a:r>
          </a:p>
          <a:p>
            <a:pPr lvl="3"/>
            <a:r>
              <a:rPr lang="sv-SE"/>
              <a:t>Fourth level</a:t>
            </a:r>
          </a:p>
          <a:p>
            <a:pPr lvl="4"/>
            <a:r>
              <a:rPr lang="sv-SE"/>
              <a:t>Fifth 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5470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ing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sv-SE" noProof="0"/>
              <a:t>Click to edit Master title style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1275534"/>
            <a:ext cx="6850800" cy="2411100"/>
          </a:xfrm>
        </p:spPr>
        <p:txBody>
          <a:bodyPr>
            <a:normAutofit/>
          </a:bodyPr>
          <a:lstStyle>
            <a:lvl1pPr marL="1588" indent="-1588">
              <a:lnSpc>
                <a:spcPts val="2600"/>
              </a:lnSpc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sv-SE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59268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792000" y="595470"/>
            <a:ext cx="6850800" cy="399250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412670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0621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07854"/>
            <a:ext cx="1435366" cy="1195504"/>
          </a:xfrm>
          <a:prstGeom prst="rect">
            <a:avLst/>
          </a:prstGeom>
        </p:spPr>
      </p:pic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002F5F"/>
                </a:solidFill>
                <a:latin typeface="Verdana"/>
                <a:cs typeface="Verdana"/>
              </a:rPr>
              <a:t>Medverkande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2000" y="4227934"/>
            <a:ext cx="53540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chemeClr val="tx1"/>
                </a:solidFill>
                <a:latin typeface="Verdana"/>
              </a:rPr>
              <a:t>Inspelat</a:t>
            </a:r>
            <a:r>
              <a:rPr lang="sv-SE" sz="1600" baseline="0" noProof="0" dirty="0">
                <a:solidFill>
                  <a:schemeClr val="tx1"/>
                </a:solidFill>
                <a:latin typeface="Verdana"/>
              </a:rPr>
              <a:t> </a:t>
            </a:r>
            <a:fld id="{DEF0F593-7E64-D74F-96F6-B611C3DC3FC9}" type="datetime1">
              <a:rPr lang="sv-SE" sz="1600" baseline="0" noProof="0" smtClean="0">
                <a:solidFill>
                  <a:schemeClr val="tx1"/>
                </a:solidFill>
                <a:latin typeface="Verdana"/>
              </a:rPr>
              <a:t>2026-09-04</a:t>
            </a:fld>
            <a:endParaRPr lang="sv-SE" sz="1600" noProof="0" dirty="0">
              <a:solidFill>
                <a:schemeClr val="tx1"/>
              </a:solidFill>
              <a:latin typeface="Verdana"/>
            </a:endParaRPr>
          </a:p>
          <a:p>
            <a:r>
              <a:rPr lang="sv-SE" sz="1600" noProof="0" dirty="0">
                <a:solidFill>
                  <a:schemeClr val="tx1"/>
                </a:solidFill>
                <a:latin typeface="Verdana"/>
              </a:rPr>
              <a:t>Institutionen för data- och systemvetenskap, DSV </a:t>
            </a:r>
          </a:p>
        </p:txBody>
      </p:sp>
    </p:spTree>
    <p:extLst>
      <p:ext uri="{BB962C8B-B14F-4D97-AF65-F5344CB8AC3E}">
        <p14:creationId xmlns:p14="http://schemas.microsoft.com/office/powerpoint/2010/main" val="15321057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/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/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>
                <a:solidFill>
                  <a:srgbClr val="002F5F"/>
                </a:solidFill>
                <a:latin typeface="Verdana"/>
                <a:cs typeface="Verdana"/>
              </a:rPr>
              <a:t>Contributors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792000" y="4227934"/>
            <a:ext cx="57246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tx1"/>
                </a:solidFill>
                <a:latin typeface="Verdana"/>
              </a:rPr>
              <a:t>Recorded </a:t>
            </a:r>
            <a:fld id="{DEF0F593-7E64-D74F-96F6-B611C3DC3FC9}" type="datetime1">
              <a:rPr lang="en-US" sz="1600" baseline="0" noProof="0" smtClean="0">
                <a:solidFill>
                  <a:schemeClr val="tx1"/>
                </a:solidFill>
                <a:latin typeface="Verdana"/>
              </a:rPr>
              <a:t>9/4/2026</a:t>
            </a:fld>
            <a:endParaRPr lang="en-US" sz="1600" noProof="0" dirty="0">
              <a:solidFill>
                <a:schemeClr val="tx1"/>
              </a:solidFill>
              <a:latin typeface="Verdana"/>
            </a:endParaRPr>
          </a:p>
          <a:p>
            <a:r>
              <a:rPr lang="en-US" sz="1600" noProof="0" dirty="0">
                <a:solidFill>
                  <a:schemeClr val="tx1"/>
                </a:solidFill>
                <a:latin typeface="Verdana"/>
              </a:rPr>
              <a:t>Department of Computer and Systems Sciences, DSV </a:t>
            </a:r>
          </a:p>
        </p:txBody>
      </p:sp>
      <p:pic>
        <p:nvPicPr>
          <p:cNvPr id="8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4612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92000" y="4227934"/>
            <a:ext cx="53540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Inspelat</a:t>
            </a:r>
            <a:r>
              <a:rPr lang="sv-SE" sz="1600" baseline="0" noProof="0" dirty="0">
                <a:solidFill>
                  <a:srgbClr val="FFFFFF"/>
                </a:solidFill>
                <a:latin typeface="Verdana"/>
              </a:rPr>
              <a:t> </a:t>
            </a:r>
            <a:fld id="{DEF0F593-7E64-D74F-96F6-B611C3DC3FC9}" type="datetime1">
              <a:rPr lang="sv-SE" sz="1600" baseline="0" noProof="0" smtClean="0">
                <a:solidFill>
                  <a:srgbClr val="FFFFFF"/>
                </a:solidFill>
                <a:latin typeface="Verdana"/>
              </a:rPr>
              <a:t>2026-09-04</a:t>
            </a:fld>
            <a:endParaRPr lang="sv-SE" sz="1600" noProof="0" dirty="0">
              <a:solidFill>
                <a:srgbClr val="FFFFFF"/>
              </a:solidFill>
              <a:latin typeface="Verdana"/>
            </a:endParaRPr>
          </a:p>
          <a:p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Institutionen för data- och systemvetenskap, DSV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FFFF"/>
                </a:solidFill>
                <a:latin typeface="Verdana"/>
                <a:cs typeface="Verdana"/>
              </a:rPr>
              <a:t>Medverkande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42890"/>
            <a:ext cx="1435367" cy="119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8492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verkande - egen sidfot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42890"/>
            <a:ext cx="1435367" cy="1195504"/>
          </a:xfrm>
          <a:prstGeom prst="rect">
            <a:avLst/>
          </a:prstGeom>
        </p:spPr>
      </p:pic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to</a:t>
            </a:r>
            <a:r>
              <a:rPr lang="sv-SE" dirty="0"/>
              <a:t> </a:t>
            </a:r>
            <a:r>
              <a:rPr lang="sv-SE" dirty="0" err="1"/>
              <a:t>edit</a:t>
            </a:r>
            <a:r>
              <a:rPr lang="sv-SE" dirty="0"/>
              <a:t> Master text </a:t>
            </a:r>
            <a:r>
              <a:rPr lang="sv-SE" dirty="0" err="1"/>
              <a:t>styles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504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>
                <a:solidFill>
                  <a:srgbClr val="FFFFFF"/>
                </a:solidFill>
                <a:latin typeface="Verdana"/>
                <a:cs typeface="Verdana"/>
              </a:rPr>
              <a:t>Medverkande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90772" y="4221654"/>
            <a:ext cx="6387308" cy="586827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trike="noStrike" baseline="0">
                <a:solidFill>
                  <a:schemeClr val="bg1"/>
                </a:solidFill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Click to insert custom footer</a:t>
            </a:r>
          </a:p>
        </p:txBody>
      </p:sp>
    </p:spTree>
    <p:extLst>
      <p:ext uri="{BB962C8B-B14F-4D97-AF65-F5344CB8AC3E}">
        <p14:creationId xmlns:p14="http://schemas.microsoft.com/office/powerpoint/2010/main" val="29688040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92000" y="4227934"/>
            <a:ext cx="572464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Recorded </a:t>
            </a:r>
            <a:fld id="{DEF0F593-7E64-D74F-96F6-B611C3DC3FC9}" type="datetime1">
              <a:rPr lang="en-US" sz="1600" baseline="0" noProof="0" smtClean="0">
                <a:solidFill>
                  <a:schemeClr val="bg1"/>
                </a:solidFill>
                <a:latin typeface="Verdana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9/4/2026</a:t>
            </a:fld>
            <a:endParaRPr lang="en-US" sz="1600" noProof="0" dirty="0">
              <a:solidFill>
                <a:schemeClr val="bg1"/>
              </a:solidFill>
              <a:latin typeface="Verdana"/>
            </a:endParaRPr>
          </a:p>
          <a:p>
            <a:r>
              <a:rPr lang="en-US" sz="1600" noProof="0" dirty="0">
                <a:solidFill>
                  <a:schemeClr val="bg1"/>
                </a:solidFill>
                <a:latin typeface="Verdana"/>
              </a:rPr>
              <a:t>Department of Computer and Systems Sciences, DSV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FFFF"/>
                </a:solidFill>
                <a:latin typeface="Verdana"/>
                <a:cs typeface="Verdana"/>
              </a:rPr>
              <a:t>Contributors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158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ibutors - custom footer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2"/>
          <p:cNvSpPr>
            <a:spLocks noGrp="1"/>
          </p:cNvSpPr>
          <p:nvPr>
            <p:ph idx="1"/>
          </p:nvPr>
        </p:nvSpPr>
        <p:spPr>
          <a:xfrm>
            <a:off x="792000" y="1059582"/>
            <a:ext cx="6850800" cy="31683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FontTx/>
              <a:buNone/>
              <a:defRPr sz="2400">
                <a:solidFill>
                  <a:srgbClr val="FFFFFF"/>
                </a:solidFill>
              </a:defRPr>
            </a:lvl2pPr>
            <a:lvl3pPr marL="914400" indent="0">
              <a:buFontTx/>
              <a:buNone/>
              <a:defRPr sz="2400">
                <a:solidFill>
                  <a:srgbClr val="FFFFFF"/>
                </a:solidFill>
              </a:defRPr>
            </a:lvl3pPr>
            <a:lvl4pPr marL="1371600" indent="0">
              <a:buFontTx/>
              <a:buNone/>
              <a:defRPr sz="2400">
                <a:solidFill>
                  <a:srgbClr val="FFFFFF"/>
                </a:solidFill>
              </a:defRPr>
            </a:lvl4pPr>
            <a:lvl5pPr marL="1828800" indent="0">
              <a:buFont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92000" y="597917"/>
            <a:ext cx="235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noProof="0" dirty="0">
                <a:solidFill>
                  <a:srgbClr val="FFFFFF"/>
                </a:solidFill>
                <a:latin typeface="Verdana"/>
                <a:cs typeface="Verdana"/>
              </a:rPr>
              <a:t>Contributors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8"/>
            <a:ext cx="1296144" cy="1236379"/>
          </a:xfrm>
          <a:prstGeom prst="rect">
            <a:avLst/>
          </a:prstGeom>
        </p:spPr>
      </p:pic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90772" y="4221654"/>
            <a:ext cx="6387308" cy="586827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strike="noStrike" baseline="0">
                <a:solidFill>
                  <a:schemeClr val="bg1"/>
                </a:solidFill>
              </a:defRPr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noProof="0" dirty="0">
                <a:solidFill>
                  <a:schemeClr val="bg1"/>
                </a:solidFill>
                <a:latin typeface="Verdana"/>
              </a:rPr>
              <a:t>Click to insert custom footer</a:t>
            </a:r>
          </a:p>
        </p:txBody>
      </p:sp>
    </p:spTree>
    <p:extLst>
      <p:ext uri="{BB962C8B-B14F-4D97-AF65-F5344CB8AC3E}">
        <p14:creationId xmlns:p14="http://schemas.microsoft.com/office/powerpoint/2010/main" val="417444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a logo - Blå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07854"/>
            <a:ext cx="1435367" cy="1195504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792000" y="4465444"/>
            <a:ext cx="53540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 noProof="0" dirty="0">
                <a:solidFill>
                  <a:srgbClr val="FFFFFF"/>
                </a:solidFill>
                <a:latin typeface="Verdana"/>
              </a:rPr>
              <a:t>Institutionen för data- och systemvetenskap, DSV </a:t>
            </a:r>
          </a:p>
        </p:txBody>
      </p:sp>
    </p:spTree>
    <p:extLst>
      <p:ext uri="{BB962C8B-B14F-4D97-AF65-F5344CB8AC3E}">
        <p14:creationId xmlns:p14="http://schemas.microsoft.com/office/powerpoint/2010/main" val="5334239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logo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92000" y="4465444"/>
            <a:ext cx="57246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noProof="0" dirty="0">
                <a:solidFill>
                  <a:schemeClr val="bg1"/>
                </a:solidFill>
                <a:latin typeface="Verdana"/>
              </a:rPr>
              <a:t>Department of Computer and Systems Sciences, DSV 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567619"/>
            <a:ext cx="1296144" cy="123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86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vit/Empt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083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svart/Empty blac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9523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blå/Empty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765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5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0.emf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 descr="logo-org-svensk_rgb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884368" y="216001"/>
            <a:ext cx="980375" cy="81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09" r:id="rId2"/>
    <p:sldLayoutId id="2147483710" r:id="rId3"/>
    <p:sldLayoutId id="2147483713" r:id="rId4"/>
    <p:sldLayoutId id="2147483684" r:id="rId5"/>
    <p:sldLayoutId id="2147483683" r:id="rId6"/>
    <p:sldLayoutId id="2147483712" r:id="rId7"/>
    <p:sldLayoutId id="2147483711" r:id="rId8"/>
    <p:sldLayoutId id="2147483714" r:id="rId9"/>
    <p:sldLayoutId id="2147483685" r:id="rId10"/>
    <p:sldLayoutId id="2147483686" r:id="rId11"/>
    <p:sldLayoutId id="2147483687" r:id="rId12"/>
    <p:sldLayoutId id="2147483688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Klicka här för att ändra format på bakgrundstexten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  <a:p>
            <a:pPr lvl="3"/>
            <a:r>
              <a:rPr lang="en-US" noProof="0"/>
              <a:t>Nivå fyra</a:t>
            </a:r>
          </a:p>
          <a:p>
            <a:pPr lvl="4"/>
            <a:r>
              <a:rPr lang="en-US" noProof="0"/>
              <a:t>Nivå fem</a:t>
            </a:r>
          </a:p>
        </p:txBody>
      </p:sp>
      <p:pic>
        <p:nvPicPr>
          <p:cNvPr id="5" name="Bildobjekt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16001"/>
            <a:ext cx="884358" cy="84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92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8" r:id="rId2"/>
    <p:sldLayoutId id="2147483737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216655"/>
            <a:ext cx="980375" cy="81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0" r:id="rId2"/>
    <p:sldLayoutId id="2147483719" r:id="rId3"/>
    <p:sldLayoutId id="2147483721" r:id="rId4"/>
    <p:sldLayoutId id="2147483722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Picture 3" descr="logo-neg-engelsk_rgb.eps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572" y="216023"/>
            <a:ext cx="884336" cy="84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17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rgbClr val="FFFFFF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92000" y="1275534"/>
            <a:ext cx="6850800" cy="3240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0343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65" r:id="rId2"/>
    <p:sldLayoutId id="2147483733" r:id="rId3"/>
    <p:sldLayoutId id="2147483769" r:id="rId4"/>
    <p:sldLayoutId id="2147483766" r:id="rId5"/>
    <p:sldLayoutId id="2147483770" r:id="rId6"/>
    <p:sldLayoutId id="2147483767" r:id="rId7"/>
    <p:sldLayoutId id="2147483768" r:id="rId8"/>
    <p:sldLayoutId id="2147483697" r:id="rId9"/>
    <p:sldLayoutId id="2147483715" r:id="rId10"/>
    <p:sldLayoutId id="2147483716" r:id="rId11"/>
  </p:sldLayoutIdLst>
  <p:hf sldNum="0" hdr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lnSpc>
          <a:spcPts val="2900"/>
        </a:lnSpc>
        <a:spcBef>
          <a:spcPct val="20000"/>
        </a:spcBef>
        <a:buSzPct val="93000"/>
        <a:buFont typeface="Verdana" pitchFamily="34" charset="0"/>
        <a:buChar char="●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2244" y="1604646"/>
            <a:ext cx="7582327" cy="1102519"/>
          </a:xfrm>
        </p:spPr>
        <p:txBody>
          <a:bodyPr>
            <a:normAutofit fontScale="90000"/>
          </a:bodyPr>
          <a:lstStyle/>
          <a:p>
            <a:br>
              <a:rPr lang="sv-SE" sz="2250" dirty="0"/>
            </a:br>
            <a:r>
              <a:rPr lang="sv-SE" sz="3300" dirty="0"/>
              <a:t>Marknaden för Analys och Business </a:t>
            </a:r>
            <a:r>
              <a:rPr lang="sv-SE" sz="3300" dirty="0" err="1"/>
              <a:t>Intelligence</a:t>
            </a:r>
            <a:r>
              <a:rPr lang="sv-SE" sz="3300" dirty="0"/>
              <a:t>-plattformar (ABI-plattformar</a:t>
            </a:r>
            <a:r>
              <a:rPr lang="sv-SE" sz="3300"/>
              <a:t>), del 2</a:t>
            </a:r>
            <a:endParaRPr lang="sv-SE" sz="3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2244" y="3299557"/>
            <a:ext cx="4800600" cy="1314450"/>
          </a:xfrm>
        </p:spPr>
        <p:txBody>
          <a:bodyPr>
            <a:normAutofit/>
          </a:bodyPr>
          <a:lstStyle/>
          <a:p>
            <a:r>
              <a:rPr lang="sv-SE" dirty="0"/>
              <a:t>Erik Perjons</a:t>
            </a:r>
          </a:p>
          <a:p>
            <a:r>
              <a:rPr lang="sv-SE" dirty="0"/>
              <a:t>DSV, Stockholm University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2354960-F453-B22E-9FB4-5C68956F5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65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50"/>
    </mc:Choice>
    <mc:Fallback>
      <p:transition spd="slow" advTm="14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Magic </a:t>
            </a:r>
            <a:r>
              <a:rPr lang="sv-SE" sz="2400" dirty="0" err="1"/>
              <a:t>Quadrant</a:t>
            </a:r>
            <a:endParaRPr lang="sv-SE" sz="2400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6C69D7B-3E75-4332-9AEA-A7FD1AEA94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37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89"/>
    </mc:Choice>
    <mc:Fallback xmlns="">
      <p:transition spd="slow" advTm="30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698" y="502523"/>
            <a:ext cx="6850800" cy="596700"/>
          </a:xfrm>
        </p:spPr>
        <p:txBody>
          <a:bodyPr/>
          <a:lstStyle/>
          <a:p>
            <a:r>
              <a:rPr lang="sv-SE" sz="2400" dirty="0"/>
              <a:t>Magic </a:t>
            </a:r>
            <a:r>
              <a:rPr lang="sv-SE" sz="2400" dirty="0" err="1"/>
              <a:t>Quadrant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3760" y="800873"/>
            <a:ext cx="8332007" cy="4764505"/>
          </a:xfrm>
        </p:spPr>
        <p:txBody>
          <a:bodyPr>
            <a:normAutofit/>
          </a:bodyPr>
          <a:lstStyle/>
          <a:p>
            <a:pPr marL="0" indent="0">
              <a:lnSpc>
                <a:spcPct val="270000"/>
              </a:lnSpc>
              <a:buNone/>
            </a:pPr>
            <a:r>
              <a:rPr lang="sv-SE" sz="1400" dirty="0" err="1"/>
              <a:t>Gartner’s</a:t>
            </a:r>
            <a:r>
              <a:rPr lang="sv-SE" sz="1400" dirty="0"/>
              <a:t> </a:t>
            </a:r>
            <a:r>
              <a:rPr lang="sv-SE" sz="1400" dirty="0" err="1"/>
              <a:t>Sources</a:t>
            </a:r>
            <a:r>
              <a:rPr lang="sv-SE" sz="1400" dirty="0"/>
              <a:t>:</a:t>
            </a: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Gartner analysts' evaluations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Customer feedback and perceptions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Gartner peer insights (users and professionals) data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Vendor business questionnaires responses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Vendor strategy and roadmap briefings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Vendor responses on 12 critical capabilities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1200" dirty="0">
                <a:effectLst/>
                <a:cs typeface="Times New Roman" panose="02020603050405020304" pitchFamily="18" charset="0"/>
              </a:rPr>
              <a:t>Product demonstration videos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228600"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sv-SE" sz="1200" dirty="0" err="1">
                <a:effectLst/>
                <a:cs typeface="Times New Roman" panose="02020603050405020304" pitchFamily="18" charset="0"/>
              </a:rPr>
              <a:t>External</a:t>
            </a:r>
            <a:r>
              <a:rPr lang="sv-SE" sz="1200" dirty="0">
                <a:effectLst/>
                <a:cs typeface="Times New Roman" panose="02020603050405020304" pitchFamily="18" charset="0"/>
              </a:rPr>
              <a:t> data on market </a:t>
            </a:r>
            <a:r>
              <a:rPr lang="sv-SE" sz="1200" dirty="0" err="1">
                <a:effectLst/>
                <a:cs typeface="Times New Roman" panose="02020603050405020304" pitchFamily="18" charset="0"/>
              </a:rPr>
              <a:t>momentum</a:t>
            </a:r>
            <a:endParaRPr lang="sv-SE" sz="1200" dirty="0">
              <a:effectLst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sv-SE" sz="1200" dirty="0"/>
          </a:p>
          <a:p>
            <a:pPr marL="0" indent="0">
              <a:buNone/>
            </a:pPr>
            <a:endParaRPr lang="sv-SE" sz="1200" dirty="0"/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sv-SE" sz="1200" dirty="0" err="1">
                <a:cs typeface="Times New Roman" panose="02020603050405020304" pitchFamily="18" charset="0"/>
              </a:rPr>
              <a:t>Ability</a:t>
            </a:r>
            <a:r>
              <a:rPr lang="sv-SE" sz="1200" dirty="0">
                <a:cs typeface="Times New Roman" panose="02020603050405020304" pitchFamily="18" charset="0"/>
              </a:rPr>
              <a:t> to </a:t>
            </a:r>
            <a:r>
              <a:rPr lang="sv-SE" sz="1200" dirty="0" err="1">
                <a:cs typeface="Times New Roman" panose="02020603050405020304" pitchFamily="18" charset="0"/>
              </a:rPr>
              <a:t>execute</a:t>
            </a:r>
            <a:endParaRPr lang="sv-SE" sz="1200" dirty="0"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400"/>
              </a:spcAft>
            </a:pPr>
            <a:r>
              <a:rPr lang="sv-SE" sz="1200" dirty="0" err="1">
                <a:cs typeface="Times New Roman" panose="02020603050405020304" pitchFamily="18" charset="0"/>
              </a:rPr>
              <a:t>Completeness</a:t>
            </a:r>
            <a:r>
              <a:rPr lang="sv-SE" sz="1200" dirty="0">
                <a:cs typeface="Times New Roman" panose="02020603050405020304" pitchFamily="18" charset="0"/>
              </a:rPr>
              <a:t> </a:t>
            </a:r>
            <a:r>
              <a:rPr lang="sv-SE" sz="1200" dirty="0" err="1">
                <a:cs typeface="Times New Roman" panose="02020603050405020304" pitchFamily="18" charset="0"/>
              </a:rPr>
              <a:t>of</a:t>
            </a:r>
            <a:r>
              <a:rPr lang="sv-SE" sz="1200" dirty="0">
                <a:cs typeface="Times New Roman" panose="02020603050405020304" pitchFamily="18" charset="0"/>
              </a:rPr>
              <a:t> vision</a:t>
            </a:r>
          </a:p>
          <a:p>
            <a:endParaRPr lang="sv-SE" dirty="0"/>
          </a:p>
        </p:txBody>
      </p:sp>
      <p:sp>
        <p:nvSpPr>
          <p:cNvPr id="4" name="Down Arrow 3"/>
          <p:cNvSpPr/>
          <p:nvPr/>
        </p:nvSpPr>
        <p:spPr>
          <a:xfrm>
            <a:off x="1161218" y="3619169"/>
            <a:ext cx="956063" cy="33042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177840-EE29-4206-9F7A-28350C896C21}"/>
              </a:ext>
            </a:extLst>
          </p:cNvPr>
          <p:cNvSpPr txBox="1"/>
          <p:nvPr/>
        </p:nvSpPr>
        <p:spPr>
          <a:xfrm rot="16200000">
            <a:off x="7773240" y="3602850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6486DC8-0D6C-40D0-9A18-448B3EDEB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810" y="2571750"/>
            <a:ext cx="3168580" cy="240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8A67589-BE47-41C7-973C-88F46E793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0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926"/>
    </mc:Choice>
    <mc:Fallback xmlns="">
      <p:transition spd="slow" advTm="115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58510" y="1098769"/>
            <a:ext cx="5935718" cy="437974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v-SE" sz="1200" b="1" dirty="0" err="1"/>
              <a:t>Ability</a:t>
            </a:r>
            <a:r>
              <a:rPr lang="sv-SE" sz="1200" b="1" dirty="0"/>
              <a:t> to </a:t>
            </a:r>
            <a:r>
              <a:rPr lang="sv-SE" sz="1200" b="1" dirty="0" err="1"/>
              <a:t>execute</a:t>
            </a:r>
            <a:r>
              <a:rPr lang="sv-SE" sz="1200" b="1" dirty="0"/>
              <a:t> </a:t>
            </a:r>
            <a:r>
              <a:rPr lang="sv-SE" sz="1200" dirty="0"/>
              <a:t>– </a:t>
            </a:r>
            <a:r>
              <a:rPr lang="sv-SE" sz="1200" dirty="0" err="1"/>
              <a:t>vendors</a:t>
            </a:r>
            <a:r>
              <a:rPr lang="sv-SE" sz="1200" dirty="0"/>
              <a:t> </a:t>
            </a:r>
            <a:r>
              <a:rPr lang="sv-SE" sz="1200" dirty="0" err="1"/>
              <a:t>ability</a:t>
            </a:r>
            <a:r>
              <a:rPr lang="sv-SE" sz="1200" dirty="0"/>
              <a:t> </a:t>
            </a:r>
            <a:r>
              <a:rPr lang="en-US" sz="1200" dirty="0"/>
              <a:t>deliver on its vision through product performance, market responsiveness, financial strength, and operational efficiency.</a:t>
            </a:r>
          </a:p>
          <a:p>
            <a:r>
              <a:rPr lang="sv-SE" sz="1200" dirty="0"/>
              <a:t>The </a:t>
            </a:r>
            <a:r>
              <a:rPr lang="sv-SE" sz="1200" dirty="0" err="1"/>
              <a:t>criteria</a:t>
            </a:r>
            <a:r>
              <a:rPr lang="sv-SE" sz="1200" dirty="0"/>
              <a:t> </a:t>
            </a:r>
            <a:r>
              <a:rPr lang="sv-SE" sz="1200" dirty="0" err="1"/>
              <a:t>used</a:t>
            </a:r>
            <a:r>
              <a:rPr lang="sv-SE" sz="1200" dirty="0"/>
              <a:t> for </a:t>
            </a:r>
            <a:r>
              <a:rPr lang="sv-SE" sz="1200" dirty="0" err="1"/>
              <a:t>measuring</a:t>
            </a:r>
            <a:r>
              <a:rPr lang="sv-SE" sz="1200" dirty="0"/>
              <a:t> ABI </a:t>
            </a:r>
            <a:r>
              <a:rPr lang="sv-SE" sz="1200" dirty="0" err="1"/>
              <a:t>vendors</a:t>
            </a:r>
            <a:r>
              <a:rPr lang="sv-SE" sz="1200" dirty="0"/>
              <a:t>: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Product or Service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Quality, functionality, and competitiveness of offerings.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Overall Viability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Financial stability and long-term sustainability.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Sales Execution/Pricing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Effectiveness in acquiring customers and pricing competitiveness.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Market Responsiveness/Record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Ability to adapt to market changes and demands.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Marketing Execution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Success in promoting and positioning products effectively.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Customer Experience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Satisfaction, support, and overall user engagement.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Operations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Efficiency in business processes and day-to-day execution.</a:t>
            </a:r>
            <a:endParaRPr lang="sv-SE" sz="10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80A6D83-8972-46B6-A5EC-7B33A32B0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03" y="396966"/>
            <a:ext cx="6850800" cy="596700"/>
          </a:xfrm>
        </p:spPr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B6A67F-F275-419E-A6D7-FBC78CFE43B6}"/>
              </a:ext>
            </a:extLst>
          </p:cNvPr>
          <p:cNvSpPr txBox="1"/>
          <p:nvPr/>
        </p:nvSpPr>
        <p:spPr>
          <a:xfrm>
            <a:off x="6736410" y="4683919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FDCC36C-F696-43AF-95A0-705EF1DB8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41" y="1157800"/>
            <a:ext cx="2926871" cy="222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68CE8BB-8448-4A70-AC4D-9E79ADF9F0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4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761"/>
    </mc:Choice>
    <mc:Fallback xmlns="">
      <p:transition spd="slow" advTm="61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03" y="396966"/>
            <a:ext cx="6850800" cy="596700"/>
          </a:xfrm>
        </p:spPr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2963917" y="993666"/>
            <a:ext cx="6101254" cy="4492296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sv-SE" sz="1200" b="1" dirty="0" err="1"/>
              <a:t>Completeness</a:t>
            </a:r>
            <a:r>
              <a:rPr lang="sv-SE" sz="1200" b="1" dirty="0"/>
              <a:t> </a:t>
            </a:r>
            <a:r>
              <a:rPr lang="sv-SE" sz="1200" b="1" dirty="0" err="1"/>
              <a:t>of</a:t>
            </a:r>
            <a:r>
              <a:rPr lang="sv-SE" sz="1200" b="1" dirty="0"/>
              <a:t> vision </a:t>
            </a:r>
            <a:r>
              <a:rPr lang="sv-SE" sz="1200" dirty="0"/>
              <a:t>– ABI </a:t>
            </a:r>
            <a:r>
              <a:rPr lang="sv-SE" sz="1200" dirty="0" err="1"/>
              <a:t>vendors</a:t>
            </a:r>
            <a:r>
              <a:rPr lang="sv-SE" sz="1200" dirty="0"/>
              <a:t> </a:t>
            </a:r>
            <a:r>
              <a:rPr lang="en-US" sz="1200" dirty="0"/>
              <a:t>ability to articulate a clear, forward-thinking, and innovative strategy that aligns with market trends and future demands. </a:t>
            </a:r>
          </a:p>
          <a:p>
            <a:r>
              <a:rPr lang="sv-SE" sz="1200" dirty="0"/>
              <a:t>The </a:t>
            </a:r>
            <a:r>
              <a:rPr lang="sv-SE" sz="1200" dirty="0" err="1"/>
              <a:t>criteria</a:t>
            </a:r>
            <a:r>
              <a:rPr lang="sv-SE" sz="1200" dirty="0"/>
              <a:t> </a:t>
            </a:r>
            <a:r>
              <a:rPr lang="sv-SE" sz="1200" dirty="0" err="1"/>
              <a:t>used</a:t>
            </a:r>
            <a:r>
              <a:rPr lang="sv-SE" sz="1200" dirty="0"/>
              <a:t> for </a:t>
            </a:r>
            <a:r>
              <a:rPr lang="sv-SE" sz="1200" dirty="0" err="1"/>
              <a:t>measuring</a:t>
            </a:r>
            <a:r>
              <a:rPr lang="sv-SE" sz="1200" dirty="0"/>
              <a:t> ABI </a:t>
            </a:r>
            <a:r>
              <a:rPr lang="sv-SE" sz="1200" dirty="0" err="1"/>
              <a:t>vendors</a:t>
            </a:r>
            <a:r>
              <a:rPr lang="sv-SE" sz="1200" dirty="0"/>
              <a:t>: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Market Understanding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Ability to anticipate customer needs and trends.</a:t>
            </a:r>
            <a:endParaRPr lang="sv-SE" sz="1000" dirty="0"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Marketing Strategy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Clear messaging, positioning, and communication to target markets.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Sales Strategy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Effective go-to-market plan and sales channels.</a:t>
            </a:r>
            <a:endParaRPr lang="sv-SE" sz="1000" dirty="0"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Offering (Product) Strategy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Innovation and alignment of product with market demands.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Business Model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Viability and adaptability of the company’s revenue approach.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Vertical/Industry Strategy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Tailored solutions for specific industries and sectors.</a:t>
            </a:r>
            <a:endParaRPr lang="sv-SE" sz="1000" dirty="0"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Innovation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Commitment to developing new and disruptive technologies.</a:t>
            </a:r>
            <a:endParaRPr lang="sv-SE" sz="1000" dirty="0">
              <a:effectLst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b="1" dirty="0">
                <a:effectLst/>
                <a:cs typeface="Times New Roman" panose="02020603050405020304" pitchFamily="18" charset="0"/>
              </a:rPr>
              <a:t>Geographic Strategy</a:t>
            </a:r>
            <a:r>
              <a:rPr lang="en-US" sz="1000" dirty="0">
                <a:effectLst/>
                <a:cs typeface="Times New Roman" panose="02020603050405020304" pitchFamily="18" charset="0"/>
              </a:rPr>
              <a:t> – Expansion and support across different global markets</a:t>
            </a:r>
            <a:endParaRPr lang="sv-SE" sz="10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0F6C4B2-37C0-4D06-838E-FF5DEE17140B}"/>
              </a:ext>
            </a:extLst>
          </p:cNvPr>
          <p:cNvSpPr txBox="1"/>
          <p:nvPr/>
        </p:nvSpPr>
        <p:spPr>
          <a:xfrm rot="16200000">
            <a:off x="7781121" y="3647089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B23435F-DD54-4316-9088-112E6F1AA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41" y="1157800"/>
            <a:ext cx="2926871" cy="222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E5FA999-1860-454C-AEFD-06A690D05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28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43"/>
    </mc:Choice>
    <mc:Fallback xmlns="">
      <p:transition spd="slow" advTm="41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18872" y="1258646"/>
            <a:ext cx="4738873" cy="3606886"/>
          </a:xfrm>
        </p:spPr>
        <p:txBody>
          <a:bodyPr>
            <a:normAutofit/>
          </a:bodyPr>
          <a:lstStyle/>
          <a:p>
            <a:r>
              <a:rPr lang="sv-SE" sz="1400" b="1" dirty="0"/>
              <a:t>Challengers</a:t>
            </a:r>
            <a:r>
              <a:rPr lang="sv-SE" sz="1400" dirty="0"/>
              <a:t> – </a:t>
            </a:r>
            <a:r>
              <a:rPr lang="en-US" sz="1400" dirty="0"/>
              <a:t>are well-positioned in the market, often with strong financial backing and a broad customer base. They provide reliable solutions with robust support and implementation capabilities. However, they might lack a forward-thinking approach and focus more on refining existing solutions rather than developing new ones.</a:t>
            </a:r>
            <a:endParaRPr lang="sv-SE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B74D8B7-ACD1-4CF7-A732-DC12785C06B0}"/>
              </a:ext>
            </a:extLst>
          </p:cNvPr>
          <p:cNvSpPr txBox="1"/>
          <p:nvPr/>
        </p:nvSpPr>
        <p:spPr>
          <a:xfrm>
            <a:off x="6904543" y="4725555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9B00A10-DC36-4151-8FC0-F9471D6F3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7" y="1510682"/>
            <a:ext cx="3513713" cy="266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1DA4DC93-18AE-4BE5-A3D3-CA3F637F20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6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32"/>
    </mc:Choice>
    <mc:Fallback xmlns="">
      <p:transition spd="slow" advTm="85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018872" y="1347243"/>
            <a:ext cx="4974885" cy="3606886"/>
          </a:xfrm>
        </p:spPr>
        <p:txBody>
          <a:bodyPr>
            <a:normAutofit/>
          </a:bodyPr>
          <a:lstStyle/>
          <a:p>
            <a:r>
              <a:rPr lang="sv-SE" sz="1400" b="1" dirty="0" err="1"/>
              <a:t>Visionaries</a:t>
            </a:r>
            <a:r>
              <a:rPr lang="sv-SE" sz="1400" dirty="0"/>
              <a:t> – </a:t>
            </a:r>
            <a:r>
              <a:rPr lang="en-US" sz="1400" dirty="0"/>
              <a:t>have a strong and differentiated vision for delivering a modern ABI platform. They excel in specific areas, such as advanced analytics, AI integration, or unique visualization capabilities, but may struggle with large-scale execution, customer support, and market reach compared to Leaders and Challengers.</a:t>
            </a:r>
            <a:endParaRPr lang="sv-SE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49CD7-74A4-4899-A0B6-965BF778FE43}"/>
              </a:ext>
            </a:extLst>
          </p:cNvPr>
          <p:cNvSpPr txBox="1"/>
          <p:nvPr/>
        </p:nvSpPr>
        <p:spPr>
          <a:xfrm>
            <a:off x="6904543" y="4725555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E10DE13-1D41-44A1-BE32-CD324682C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7" y="1595923"/>
            <a:ext cx="3513713" cy="266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76871BB-3E34-4ABC-A2D3-2F664BB28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7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42"/>
    </mc:Choice>
    <mc:Fallback xmlns="">
      <p:transition spd="slow" advTm="37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121348" y="1285956"/>
            <a:ext cx="4974885" cy="3606886"/>
          </a:xfrm>
        </p:spPr>
        <p:txBody>
          <a:bodyPr>
            <a:normAutofit/>
          </a:bodyPr>
          <a:lstStyle/>
          <a:p>
            <a:r>
              <a:rPr lang="sv-SE" sz="1400" b="1" dirty="0" err="1"/>
              <a:t>Leaders</a:t>
            </a:r>
            <a:r>
              <a:rPr lang="sv-SE" sz="1400" dirty="0"/>
              <a:t> – </a:t>
            </a:r>
            <a:r>
              <a:rPr lang="en-US" sz="1400" dirty="0"/>
              <a:t>have a solid understanding of the market's needs and deliver comprehensive solutions with strong execution capabilities, customer satisfaction, and a clear vision for the future</a:t>
            </a:r>
            <a:r>
              <a:rPr lang="en-US" sz="1200" dirty="0"/>
              <a:t>.</a:t>
            </a:r>
            <a:endParaRPr lang="sv-SE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70A1B-DCD1-4841-A412-8492F3B64F62}"/>
              </a:ext>
            </a:extLst>
          </p:cNvPr>
          <p:cNvSpPr txBox="1"/>
          <p:nvPr/>
        </p:nvSpPr>
        <p:spPr>
          <a:xfrm>
            <a:off x="6904543" y="4725555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8BA60D-CA23-4E8A-9E65-C88C6EFB7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7" y="1572675"/>
            <a:ext cx="3513713" cy="266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1B9F34A-4E54-4A34-B11F-919254B36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06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63"/>
    </mc:Choice>
    <mc:Fallback xmlns="">
      <p:transition spd="slow" advTm="22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endParaRPr lang="sv-SE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217400" y="1412259"/>
            <a:ext cx="4150645" cy="3366253"/>
          </a:xfrm>
        </p:spPr>
        <p:txBody>
          <a:bodyPr>
            <a:normAutofit/>
          </a:bodyPr>
          <a:lstStyle/>
          <a:p>
            <a:r>
              <a:rPr lang="sv-SE" sz="1400" b="1" dirty="0"/>
              <a:t>Nisch </a:t>
            </a:r>
            <a:r>
              <a:rPr lang="sv-SE" sz="1400" b="1" dirty="0" err="1"/>
              <a:t>players</a:t>
            </a:r>
            <a:r>
              <a:rPr lang="sv-SE" sz="1400" b="1" dirty="0"/>
              <a:t> </a:t>
            </a:r>
            <a:r>
              <a:rPr lang="sv-SE" sz="1400" dirty="0"/>
              <a:t>– </a:t>
            </a:r>
            <a:r>
              <a:rPr lang="en-US" sz="1400" dirty="0"/>
              <a:t>focus on a specific domain, industry, or use case but may lack the broader capabilities or market reach of the larger vendors.</a:t>
            </a:r>
            <a:endParaRPr lang="sv-SE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8EE20E-CCB0-498D-8A46-C93C940D7274}"/>
              </a:ext>
            </a:extLst>
          </p:cNvPr>
          <p:cNvSpPr txBox="1"/>
          <p:nvPr/>
        </p:nvSpPr>
        <p:spPr>
          <a:xfrm>
            <a:off x="6904543" y="4725555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FD29E98-1676-4F8A-ABF3-207E72BDC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7" y="1611421"/>
            <a:ext cx="3513713" cy="266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25EFDE2-08E8-45C9-9D71-155564C158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7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61"/>
    </mc:Choice>
    <mc:Fallback xmlns="">
      <p:transition spd="slow" advTm="20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2019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AD590E-5329-489D-8EAA-20AEA75085C0}"/>
              </a:ext>
            </a:extLst>
          </p:cNvPr>
          <p:cNvSpPr txBox="1"/>
          <p:nvPr/>
        </p:nvSpPr>
        <p:spPr>
          <a:xfrm>
            <a:off x="3762212" y="42754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2019</a:t>
            </a:r>
          </a:p>
        </p:txBody>
      </p:sp>
      <p:sp>
        <p:nvSpPr>
          <p:cNvPr id="42" name="Rektangel 5">
            <a:extLst>
              <a:ext uri="{FF2B5EF4-FFF2-40B4-BE49-F238E27FC236}">
                <a16:creationId xmlns:a16="http://schemas.microsoft.com/office/drawing/2014/main" id="{ED9C6086-5A4A-48C7-8808-F8C936E18D03}"/>
              </a:ext>
            </a:extLst>
          </p:cNvPr>
          <p:cNvSpPr/>
          <p:nvPr/>
        </p:nvSpPr>
        <p:spPr>
          <a:xfrm>
            <a:off x="2670483" y="287136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4" name="Rektangel 7">
            <a:extLst>
              <a:ext uri="{FF2B5EF4-FFF2-40B4-BE49-F238E27FC236}">
                <a16:creationId xmlns:a16="http://schemas.microsoft.com/office/drawing/2014/main" id="{15B9E285-4CC8-4AB6-BB77-275A5F341DA9}"/>
              </a:ext>
            </a:extLst>
          </p:cNvPr>
          <p:cNvSpPr/>
          <p:nvPr/>
        </p:nvSpPr>
        <p:spPr>
          <a:xfrm>
            <a:off x="979931" y="287136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5" name="Rektangel 8">
            <a:extLst>
              <a:ext uri="{FF2B5EF4-FFF2-40B4-BE49-F238E27FC236}">
                <a16:creationId xmlns:a16="http://schemas.microsoft.com/office/drawing/2014/main" id="{3A2AB7EF-1AF0-437D-81A1-B6CF49AC54C3}"/>
              </a:ext>
            </a:extLst>
          </p:cNvPr>
          <p:cNvSpPr/>
          <p:nvPr/>
        </p:nvSpPr>
        <p:spPr>
          <a:xfrm>
            <a:off x="979932" y="150448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6" name="Rektangel 9">
            <a:extLst>
              <a:ext uri="{FF2B5EF4-FFF2-40B4-BE49-F238E27FC236}">
                <a16:creationId xmlns:a16="http://schemas.microsoft.com/office/drawing/2014/main" id="{AE9FB469-DD2E-426C-8A00-52DB23C74A88}"/>
              </a:ext>
            </a:extLst>
          </p:cNvPr>
          <p:cNvSpPr/>
          <p:nvPr/>
        </p:nvSpPr>
        <p:spPr>
          <a:xfrm>
            <a:off x="2670483" y="150448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7" name="textruta 19">
            <a:extLst>
              <a:ext uri="{FF2B5EF4-FFF2-40B4-BE49-F238E27FC236}">
                <a16:creationId xmlns:a16="http://schemas.microsoft.com/office/drawing/2014/main" id="{4AEC3AEF-C1F1-4058-B23A-1C49046A8E56}"/>
              </a:ext>
            </a:extLst>
          </p:cNvPr>
          <p:cNvSpPr txBox="1"/>
          <p:nvPr/>
        </p:nvSpPr>
        <p:spPr>
          <a:xfrm>
            <a:off x="3471733" y="3151548"/>
            <a:ext cx="923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Salesforce</a:t>
            </a:r>
            <a:endParaRPr lang="sv-SE" sz="1400" dirty="0"/>
          </a:p>
        </p:txBody>
      </p:sp>
      <p:sp>
        <p:nvSpPr>
          <p:cNvPr id="49" name="textruta 22">
            <a:extLst>
              <a:ext uri="{FF2B5EF4-FFF2-40B4-BE49-F238E27FC236}">
                <a16:creationId xmlns:a16="http://schemas.microsoft.com/office/drawing/2014/main" id="{4AA403DE-050F-4103-A030-3AB8D8FAD255}"/>
              </a:ext>
            </a:extLst>
          </p:cNvPr>
          <p:cNvSpPr txBox="1"/>
          <p:nvPr/>
        </p:nvSpPr>
        <p:spPr>
          <a:xfrm>
            <a:off x="3309262" y="286819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50" name="textruta 26">
            <a:extLst>
              <a:ext uri="{FF2B5EF4-FFF2-40B4-BE49-F238E27FC236}">
                <a16:creationId xmlns:a16="http://schemas.microsoft.com/office/drawing/2014/main" id="{1257699B-6717-4939-96EF-A5BD100C72D4}"/>
              </a:ext>
            </a:extLst>
          </p:cNvPr>
          <p:cNvSpPr txBox="1"/>
          <p:nvPr/>
        </p:nvSpPr>
        <p:spPr>
          <a:xfrm>
            <a:off x="974822" y="2868190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51" name="textruta 27">
            <a:extLst>
              <a:ext uri="{FF2B5EF4-FFF2-40B4-BE49-F238E27FC236}">
                <a16:creationId xmlns:a16="http://schemas.microsoft.com/office/drawing/2014/main" id="{9BD63FEB-B01A-4C5C-A987-1FE9F9CE9AE9}"/>
              </a:ext>
            </a:extLst>
          </p:cNvPr>
          <p:cNvSpPr txBox="1"/>
          <p:nvPr/>
        </p:nvSpPr>
        <p:spPr>
          <a:xfrm>
            <a:off x="3559409" y="1488036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52" name="textruta 28">
            <a:extLst>
              <a:ext uri="{FF2B5EF4-FFF2-40B4-BE49-F238E27FC236}">
                <a16:creationId xmlns:a16="http://schemas.microsoft.com/office/drawing/2014/main" id="{C1415414-CFF9-41E7-BD6E-BACB0DC9AFA4}"/>
              </a:ext>
            </a:extLst>
          </p:cNvPr>
          <p:cNvSpPr txBox="1"/>
          <p:nvPr/>
        </p:nvSpPr>
        <p:spPr>
          <a:xfrm>
            <a:off x="1005004" y="1488036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40E7057-3F02-4480-B0ED-22DF837149B6}"/>
              </a:ext>
            </a:extLst>
          </p:cNvPr>
          <p:cNvGrpSpPr/>
          <p:nvPr/>
        </p:nvGrpSpPr>
        <p:grpSpPr>
          <a:xfrm>
            <a:off x="2746479" y="1819272"/>
            <a:ext cx="1568186" cy="753142"/>
            <a:chOff x="4153235" y="1732123"/>
            <a:chExt cx="1568186" cy="753142"/>
          </a:xfrm>
        </p:grpSpPr>
        <p:sp>
          <p:nvSpPr>
            <p:cNvPr id="54" name="textruta 13">
              <a:extLst>
                <a:ext uri="{FF2B5EF4-FFF2-40B4-BE49-F238E27FC236}">
                  <a16:creationId xmlns:a16="http://schemas.microsoft.com/office/drawing/2014/main" id="{C160F105-33EF-4759-8866-4365D08E3A13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55" name="textruta 14">
              <a:extLst>
                <a:ext uri="{FF2B5EF4-FFF2-40B4-BE49-F238E27FC236}">
                  <a16:creationId xmlns:a16="http://schemas.microsoft.com/office/drawing/2014/main" id="{222BF34A-DACF-4A05-A257-E3ECF5B533D7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56" name="textruta 15">
              <a:extLst>
                <a:ext uri="{FF2B5EF4-FFF2-40B4-BE49-F238E27FC236}">
                  <a16:creationId xmlns:a16="http://schemas.microsoft.com/office/drawing/2014/main" id="{699E2C6D-E02E-4578-9F59-80C81178BD73}"/>
                </a:ext>
              </a:extLst>
            </p:cNvPr>
            <p:cNvSpPr txBox="1"/>
            <p:nvPr/>
          </p:nvSpPr>
          <p:spPr>
            <a:xfrm>
              <a:off x="4153235" y="1909470"/>
              <a:ext cx="7633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Tableau</a:t>
              </a:r>
              <a:endParaRPr lang="sv-SE" sz="1400" dirty="0"/>
            </a:p>
          </p:txBody>
        </p:sp>
      </p:grpSp>
      <p:sp>
        <p:nvSpPr>
          <p:cNvPr id="57" name="textruta 12">
            <a:extLst>
              <a:ext uri="{FF2B5EF4-FFF2-40B4-BE49-F238E27FC236}">
                <a16:creationId xmlns:a16="http://schemas.microsoft.com/office/drawing/2014/main" id="{4ADB64CA-9738-4E3B-88AB-5D55BEF796DA}"/>
              </a:ext>
            </a:extLst>
          </p:cNvPr>
          <p:cNvSpPr txBox="1"/>
          <p:nvPr/>
        </p:nvSpPr>
        <p:spPr>
          <a:xfrm>
            <a:off x="2859917" y="3450716"/>
            <a:ext cx="184731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58" name="textruta 11">
            <a:extLst>
              <a:ext uri="{FF2B5EF4-FFF2-40B4-BE49-F238E27FC236}">
                <a16:creationId xmlns:a16="http://schemas.microsoft.com/office/drawing/2014/main" id="{CC8D5FCE-6778-4CCF-9CF4-7AFFF1260F39}"/>
              </a:ext>
            </a:extLst>
          </p:cNvPr>
          <p:cNvSpPr txBox="1"/>
          <p:nvPr/>
        </p:nvSpPr>
        <p:spPr>
          <a:xfrm>
            <a:off x="2846956" y="3755626"/>
            <a:ext cx="462306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59" name="textruta 19">
            <a:extLst>
              <a:ext uri="{FF2B5EF4-FFF2-40B4-BE49-F238E27FC236}">
                <a16:creationId xmlns:a16="http://schemas.microsoft.com/office/drawing/2014/main" id="{3AD96A57-B844-4A03-86D3-31181AFA4042}"/>
              </a:ext>
            </a:extLst>
          </p:cNvPr>
          <p:cNvSpPr txBox="1"/>
          <p:nvPr/>
        </p:nvSpPr>
        <p:spPr>
          <a:xfrm>
            <a:off x="2118622" y="3738648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60" name="textruta 19">
            <a:extLst>
              <a:ext uri="{FF2B5EF4-FFF2-40B4-BE49-F238E27FC236}">
                <a16:creationId xmlns:a16="http://schemas.microsoft.com/office/drawing/2014/main" id="{336DB0C2-40A5-4C1F-ACA2-A8426327AE6C}"/>
              </a:ext>
            </a:extLst>
          </p:cNvPr>
          <p:cNvSpPr txBox="1"/>
          <p:nvPr/>
        </p:nvSpPr>
        <p:spPr>
          <a:xfrm>
            <a:off x="3168380" y="2401798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61" name="textruta 11">
            <a:extLst>
              <a:ext uri="{FF2B5EF4-FFF2-40B4-BE49-F238E27FC236}">
                <a16:creationId xmlns:a16="http://schemas.microsoft.com/office/drawing/2014/main" id="{7ADBF317-8235-4F9A-8B27-2680A75839FF}"/>
              </a:ext>
            </a:extLst>
          </p:cNvPr>
          <p:cNvSpPr txBox="1"/>
          <p:nvPr/>
        </p:nvSpPr>
        <p:spPr>
          <a:xfrm>
            <a:off x="2951631" y="3516283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62" name="textruta 11">
            <a:extLst>
              <a:ext uri="{FF2B5EF4-FFF2-40B4-BE49-F238E27FC236}">
                <a16:creationId xmlns:a16="http://schemas.microsoft.com/office/drawing/2014/main" id="{BD629ABA-2964-446F-9448-48C02C64A535}"/>
              </a:ext>
            </a:extLst>
          </p:cNvPr>
          <p:cNvSpPr txBox="1"/>
          <p:nvPr/>
        </p:nvSpPr>
        <p:spPr>
          <a:xfrm>
            <a:off x="2616042" y="3301467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63" name="textruta 19">
            <a:extLst>
              <a:ext uri="{FF2B5EF4-FFF2-40B4-BE49-F238E27FC236}">
                <a16:creationId xmlns:a16="http://schemas.microsoft.com/office/drawing/2014/main" id="{9BCD9B47-9E9E-485C-A9E4-89FB42E1448C}"/>
              </a:ext>
            </a:extLst>
          </p:cNvPr>
          <p:cNvSpPr txBox="1"/>
          <p:nvPr/>
        </p:nvSpPr>
        <p:spPr>
          <a:xfrm>
            <a:off x="2766149" y="2625566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65" name="textruta 11">
            <a:extLst>
              <a:ext uri="{FF2B5EF4-FFF2-40B4-BE49-F238E27FC236}">
                <a16:creationId xmlns:a16="http://schemas.microsoft.com/office/drawing/2014/main" id="{B13CDD0F-4561-4D07-95A4-38A0D4ED3F2F}"/>
              </a:ext>
            </a:extLst>
          </p:cNvPr>
          <p:cNvSpPr txBox="1"/>
          <p:nvPr/>
        </p:nvSpPr>
        <p:spPr>
          <a:xfrm>
            <a:off x="1882954" y="3582094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69" name="textruta 19">
            <a:extLst>
              <a:ext uri="{FF2B5EF4-FFF2-40B4-BE49-F238E27FC236}">
                <a16:creationId xmlns:a16="http://schemas.microsoft.com/office/drawing/2014/main" id="{23C4BBD2-6FE7-4AF3-B0E6-145A14F76B85}"/>
              </a:ext>
            </a:extLst>
          </p:cNvPr>
          <p:cNvSpPr txBox="1"/>
          <p:nvPr/>
        </p:nvSpPr>
        <p:spPr>
          <a:xfrm>
            <a:off x="2775551" y="293957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71" name="textruta 19">
            <a:extLst>
              <a:ext uri="{FF2B5EF4-FFF2-40B4-BE49-F238E27FC236}">
                <a16:creationId xmlns:a16="http://schemas.microsoft.com/office/drawing/2014/main" id="{9F467174-F0EF-46D8-9521-3483A05A882D}"/>
              </a:ext>
            </a:extLst>
          </p:cNvPr>
          <p:cNvSpPr txBox="1"/>
          <p:nvPr/>
        </p:nvSpPr>
        <p:spPr>
          <a:xfrm>
            <a:off x="1494218" y="2618068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72" name="textruta 19">
            <a:extLst>
              <a:ext uri="{FF2B5EF4-FFF2-40B4-BE49-F238E27FC236}">
                <a16:creationId xmlns:a16="http://schemas.microsoft.com/office/drawing/2014/main" id="{6F81D1CA-1E73-4C82-8313-C0156FE23BB4}"/>
              </a:ext>
            </a:extLst>
          </p:cNvPr>
          <p:cNvSpPr txBox="1"/>
          <p:nvPr/>
        </p:nvSpPr>
        <p:spPr>
          <a:xfrm>
            <a:off x="1496419" y="3020929"/>
            <a:ext cx="677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Looker</a:t>
            </a:r>
            <a:endParaRPr lang="sv-SE" sz="1400" dirty="0"/>
          </a:p>
        </p:txBody>
      </p:sp>
      <p:sp>
        <p:nvSpPr>
          <p:cNvPr id="73" name="textruta 11">
            <a:extLst>
              <a:ext uri="{FF2B5EF4-FFF2-40B4-BE49-F238E27FC236}">
                <a16:creationId xmlns:a16="http://schemas.microsoft.com/office/drawing/2014/main" id="{16F20005-6CAC-4524-93CB-A4C6EDBA7443}"/>
              </a:ext>
            </a:extLst>
          </p:cNvPr>
          <p:cNvSpPr txBox="1"/>
          <p:nvPr/>
        </p:nvSpPr>
        <p:spPr>
          <a:xfrm>
            <a:off x="1224168" y="3846531"/>
            <a:ext cx="873001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Pyramid </a:t>
            </a:r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857187A-E7AF-430A-A2E2-1BF5FF174C03}"/>
              </a:ext>
            </a:extLst>
          </p:cNvPr>
          <p:cNvSpPr/>
          <p:nvPr/>
        </p:nvSpPr>
        <p:spPr>
          <a:xfrm>
            <a:off x="905967" y="3296163"/>
            <a:ext cx="9230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 err="1"/>
              <a:t>GoodData</a:t>
            </a:r>
            <a:endParaRPr lang="sv-SE" sz="1400" dirty="0"/>
          </a:p>
        </p:txBody>
      </p:sp>
      <p:sp>
        <p:nvSpPr>
          <p:cNvPr id="75" name="textruta 11">
            <a:extLst>
              <a:ext uri="{FF2B5EF4-FFF2-40B4-BE49-F238E27FC236}">
                <a16:creationId xmlns:a16="http://schemas.microsoft.com/office/drawing/2014/main" id="{F0DB9EB9-36FA-402E-9FEF-BCFBFD073402}"/>
              </a:ext>
            </a:extLst>
          </p:cNvPr>
          <p:cNvSpPr txBox="1"/>
          <p:nvPr/>
        </p:nvSpPr>
        <p:spPr>
          <a:xfrm>
            <a:off x="1937156" y="3409796"/>
            <a:ext cx="846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Yellowfin</a:t>
            </a:r>
            <a:endParaRPr lang="sv-SE" sz="1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C05E977-B877-47C2-84B9-5CEC6E6FBAC4}"/>
              </a:ext>
            </a:extLst>
          </p:cNvPr>
          <p:cNvSpPr/>
          <p:nvPr/>
        </p:nvSpPr>
        <p:spPr>
          <a:xfrm>
            <a:off x="1695720" y="3174817"/>
            <a:ext cx="6270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8D40A19-9D1B-4570-9D07-90B0A5345D7F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921FEEF-EDD0-4C4C-BAF0-771401DC4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918"/>
    </mc:Choice>
    <mc:Fallback xmlns="">
      <p:transition spd="slow" advTm="43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275532"/>
            <a:ext cx="7478543" cy="3617189"/>
          </a:xfrm>
        </p:spPr>
        <p:txBody>
          <a:bodyPr>
            <a:normAutofit/>
          </a:bodyPr>
          <a:lstStyle/>
          <a:p>
            <a:r>
              <a:rPr lang="sv-SE" sz="1300" b="1" dirty="0" err="1"/>
              <a:t>Microsoft’s</a:t>
            </a:r>
            <a:r>
              <a:rPr lang="sv-SE" sz="1300" b="1" dirty="0"/>
              <a:t> major BI </a:t>
            </a:r>
            <a:r>
              <a:rPr lang="sv-SE" sz="1300" b="1" dirty="0" err="1"/>
              <a:t>product</a:t>
            </a:r>
            <a:r>
              <a:rPr lang="sv-SE" sz="1300" b="1" dirty="0"/>
              <a:t> is Power BI. </a:t>
            </a:r>
            <a:r>
              <a:rPr lang="sv-SE" sz="1300" dirty="0"/>
              <a:t>Power BI is an </a:t>
            </a:r>
            <a:r>
              <a:rPr lang="sv-SE" sz="1300" dirty="0" err="1"/>
              <a:t>easy</a:t>
            </a:r>
            <a:r>
              <a:rPr lang="sv-SE" sz="1300" dirty="0"/>
              <a:t>-to-</a:t>
            </a:r>
            <a:r>
              <a:rPr lang="sv-SE" sz="1300" dirty="0" err="1"/>
              <a:t>use</a:t>
            </a:r>
            <a:r>
              <a:rPr lang="sv-SE" sz="1300" dirty="0"/>
              <a:t> </a:t>
            </a:r>
            <a:r>
              <a:rPr lang="sv-SE" sz="1300" dirty="0" err="1"/>
              <a:t>product</a:t>
            </a:r>
            <a:r>
              <a:rPr lang="sv-SE" sz="1300" dirty="0"/>
              <a:t> </a:t>
            </a:r>
            <a:r>
              <a:rPr lang="sv-SE" sz="1300" dirty="0" err="1"/>
              <a:t>with</a:t>
            </a:r>
            <a:r>
              <a:rPr lang="sv-SE" sz="1300" dirty="0"/>
              <a:t> </a:t>
            </a:r>
            <a:r>
              <a:rPr lang="sv-SE" sz="1300" dirty="0" err="1"/>
              <a:t>high</a:t>
            </a:r>
            <a:r>
              <a:rPr lang="sv-SE" sz="1300" dirty="0"/>
              <a:t> </a:t>
            </a:r>
            <a:r>
              <a:rPr lang="sv-SE" sz="1300" dirty="0" err="1"/>
              <a:t>levels</a:t>
            </a:r>
            <a:r>
              <a:rPr lang="sv-SE" sz="1300" dirty="0"/>
              <a:t> </a:t>
            </a:r>
            <a:r>
              <a:rPr lang="sv-SE" sz="1300" dirty="0" err="1"/>
              <a:t>of</a:t>
            </a:r>
            <a:r>
              <a:rPr lang="sv-SE" sz="1300" dirty="0"/>
              <a:t> </a:t>
            </a:r>
            <a:r>
              <a:rPr lang="sv-SE" sz="1300" dirty="0" err="1"/>
              <a:t>customer</a:t>
            </a:r>
            <a:r>
              <a:rPr lang="sv-SE" sz="1300" dirty="0"/>
              <a:t> </a:t>
            </a:r>
            <a:r>
              <a:rPr lang="sv-SE" sz="1300" dirty="0" err="1"/>
              <a:t>satisfaction</a:t>
            </a:r>
            <a:r>
              <a:rPr lang="sv-SE" sz="1300" dirty="0"/>
              <a:t>. Power BI is </a:t>
            </a:r>
            <a:r>
              <a:rPr lang="sv-SE" sz="1300" dirty="0" err="1"/>
              <a:t>low</a:t>
            </a:r>
            <a:r>
              <a:rPr lang="sv-SE" sz="1300" dirty="0"/>
              <a:t> </a:t>
            </a:r>
            <a:r>
              <a:rPr lang="sv-SE" sz="1300" dirty="0" err="1"/>
              <a:t>priced</a:t>
            </a:r>
            <a:r>
              <a:rPr lang="sv-SE" sz="1300" dirty="0"/>
              <a:t> and </a:t>
            </a:r>
            <a:r>
              <a:rPr lang="sv-SE" sz="1300" dirty="0" err="1"/>
              <a:t>have</a:t>
            </a:r>
            <a:r>
              <a:rPr lang="sv-SE" sz="1300" dirty="0"/>
              <a:t> a strong global adoption. </a:t>
            </a:r>
          </a:p>
          <a:p>
            <a:r>
              <a:rPr lang="sv-SE" sz="1300" b="1" dirty="0" err="1"/>
              <a:t>Tableau’s</a:t>
            </a:r>
            <a:r>
              <a:rPr lang="sv-SE" sz="1300" b="1" dirty="0"/>
              <a:t> major BI </a:t>
            </a:r>
            <a:r>
              <a:rPr lang="sv-SE" sz="1300" b="1" dirty="0" err="1"/>
              <a:t>product</a:t>
            </a:r>
            <a:r>
              <a:rPr lang="sv-SE" sz="1300" b="1" dirty="0"/>
              <a:t> is </a:t>
            </a:r>
            <a:r>
              <a:rPr lang="sv-SE" sz="1300" b="1" dirty="0" err="1"/>
              <a:t>named</a:t>
            </a:r>
            <a:r>
              <a:rPr lang="sv-SE" sz="1300" b="1" dirty="0"/>
              <a:t> </a:t>
            </a:r>
            <a:r>
              <a:rPr lang="sv-SE" sz="1300" b="1" dirty="0" err="1"/>
              <a:t>Tableau</a:t>
            </a:r>
            <a:r>
              <a:rPr lang="sv-SE" sz="1300" b="1" dirty="0"/>
              <a:t>. </a:t>
            </a:r>
            <a:r>
              <a:rPr lang="sv-SE" sz="1300" dirty="0"/>
              <a:t>The </a:t>
            </a:r>
            <a:r>
              <a:rPr lang="sv-SE" sz="1300" dirty="0" err="1"/>
              <a:t>product</a:t>
            </a:r>
            <a:r>
              <a:rPr lang="sv-SE" sz="1300" dirty="0"/>
              <a:t> is </a:t>
            </a:r>
            <a:r>
              <a:rPr lang="sv-SE" sz="1300" dirty="0" err="1"/>
              <a:t>popular</a:t>
            </a:r>
            <a:r>
              <a:rPr lang="sv-SE" sz="1300" dirty="0"/>
              <a:t> </a:t>
            </a:r>
            <a:r>
              <a:rPr lang="sv-SE" sz="1300" dirty="0" err="1"/>
              <a:t>due</a:t>
            </a:r>
            <a:r>
              <a:rPr lang="sv-SE" sz="1300" dirty="0"/>
              <a:t> to </a:t>
            </a:r>
            <a:r>
              <a:rPr lang="sv-SE" sz="1300" dirty="0" err="1"/>
              <a:t>its</a:t>
            </a:r>
            <a:r>
              <a:rPr lang="sv-SE" sz="1300" dirty="0"/>
              <a:t> </a:t>
            </a:r>
            <a:r>
              <a:rPr lang="sv-SE" sz="1300" dirty="0" err="1"/>
              <a:t>easy</a:t>
            </a:r>
            <a:r>
              <a:rPr lang="sv-SE" sz="1300" dirty="0"/>
              <a:t>-to-</a:t>
            </a:r>
            <a:r>
              <a:rPr lang="sv-SE" sz="1300" dirty="0" err="1"/>
              <a:t>use</a:t>
            </a:r>
            <a:r>
              <a:rPr lang="sv-SE" sz="1300" dirty="0"/>
              <a:t> </a:t>
            </a:r>
            <a:r>
              <a:rPr lang="sv-SE" sz="1300" dirty="0" err="1"/>
              <a:t>visual</a:t>
            </a:r>
            <a:r>
              <a:rPr lang="sv-SE" sz="1300" dirty="0"/>
              <a:t> </a:t>
            </a:r>
            <a:r>
              <a:rPr lang="sv-SE" sz="1300" dirty="0" err="1"/>
              <a:t>exploration</a:t>
            </a:r>
            <a:r>
              <a:rPr lang="sv-SE" sz="1300" dirty="0"/>
              <a:t> and data manipulation. </a:t>
            </a:r>
            <a:r>
              <a:rPr lang="sv-SE" sz="1300" dirty="0" err="1"/>
              <a:t>Tableau</a:t>
            </a:r>
            <a:r>
              <a:rPr lang="sv-SE" sz="1300" dirty="0"/>
              <a:t> has a </a:t>
            </a:r>
            <a:r>
              <a:rPr lang="sv-SE" sz="1300" dirty="0" err="1"/>
              <a:t>large</a:t>
            </a:r>
            <a:r>
              <a:rPr lang="sv-SE" sz="1300" dirty="0"/>
              <a:t> </a:t>
            </a:r>
            <a:r>
              <a:rPr lang="sv-SE" sz="1300" dirty="0" err="1"/>
              <a:t>active</a:t>
            </a:r>
            <a:r>
              <a:rPr lang="sv-SE" sz="1300" dirty="0"/>
              <a:t> </a:t>
            </a:r>
            <a:r>
              <a:rPr lang="sv-SE" sz="1300" dirty="0" err="1"/>
              <a:t>user</a:t>
            </a:r>
            <a:r>
              <a:rPr lang="sv-SE" sz="1300" dirty="0"/>
              <a:t> </a:t>
            </a:r>
            <a:r>
              <a:rPr lang="sv-SE" sz="1300" dirty="0" err="1"/>
              <a:t>community</a:t>
            </a:r>
            <a:r>
              <a:rPr lang="sv-SE" sz="1300" dirty="0"/>
              <a:t> </a:t>
            </a:r>
            <a:r>
              <a:rPr lang="sv-SE" sz="1300" dirty="0" err="1"/>
              <a:t>that</a:t>
            </a:r>
            <a:r>
              <a:rPr lang="sv-SE" sz="1300" dirty="0"/>
              <a:t> </a:t>
            </a:r>
            <a:r>
              <a:rPr lang="sv-SE" sz="1300" dirty="0" err="1"/>
              <a:t>acts</a:t>
            </a:r>
            <a:r>
              <a:rPr lang="sv-SE" sz="1300" dirty="0"/>
              <a:t> like fans.</a:t>
            </a:r>
          </a:p>
          <a:p>
            <a:r>
              <a:rPr lang="sv-SE" sz="1300" b="1" dirty="0" err="1"/>
              <a:t>Qlik’s</a:t>
            </a:r>
            <a:r>
              <a:rPr lang="sv-SE" sz="1300" b="1" dirty="0"/>
              <a:t> major </a:t>
            </a:r>
            <a:r>
              <a:rPr lang="sv-SE" sz="1300" b="1" dirty="0" err="1"/>
              <a:t>product</a:t>
            </a:r>
            <a:r>
              <a:rPr lang="sv-SE" sz="1300" b="1" dirty="0"/>
              <a:t> is </a:t>
            </a:r>
            <a:r>
              <a:rPr lang="sv-SE" sz="1300" b="1" dirty="0" err="1"/>
              <a:t>QlikSense</a:t>
            </a:r>
            <a:r>
              <a:rPr lang="sv-SE" sz="1300" dirty="0"/>
              <a:t>, </a:t>
            </a:r>
            <a:r>
              <a:rPr lang="sv-SE" sz="1300" dirty="0" err="1"/>
              <a:t>built</a:t>
            </a:r>
            <a:r>
              <a:rPr lang="sv-SE" sz="1300" dirty="0"/>
              <a:t> on </a:t>
            </a:r>
            <a:r>
              <a:rPr lang="sv-SE" sz="1300" dirty="0" err="1"/>
              <a:t>Qlik</a:t>
            </a:r>
            <a:r>
              <a:rPr lang="sv-SE" sz="1300" dirty="0"/>
              <a:t> </a:t>
            </a:r>
            <a:r>
              <a:rPr lang="sv-SE" sz="1300" dirty="0" err="1"/>
              <a:t>Analytics</a:t>
            </a:r>
            <a:r>
              <a:rPr lang="sv-SE" sz="1300" dirty="0"/>
              <a:t> </a:t>
            </a:r>
            <a:r>
              <a:rPr lang="sv-SE" sz="1300" dirty="0" err="1"/>
              <a:t>Platform</a:t>
            </a:r>
            <a:r>
              <a:rPr lang="sv-SE" sz="1300" dirty="0"/>
              <a:t>. </a:t>
            </a:r>
            <a:r>
              <a:rPr lang="sv-SE" sz="1300" dirty="0" err="1"/>
              <a:t>However</a:t>
            </a:r>
            <a:r>
              <a:rPr lang="sv-SE" sz="1300" dirty="0"/>
              <a:t>, </a:t>
            </a:r>
            <a:r>
              <a:rPr lang="sv-SE" sz="1300" dirty="0" err="1"/>
              <a:t>Qlik’s</a:t>
            </a:r>
            <a:r>
              <a:rPr lang="sv-SE" sz="1300" dirty="0"/>
              <a:t> original </a:t>
            </a:r>
            <a:r>
              <a:rPr lang="sv-SE" sz="1300" dirty="0" err="1"/>
              <a:t>product</a:t>
            </a:r>
            <a:r>
              <a:rPr lang="sv-SE" sz="1300" dirty="0"/>
              <a:t>, </a:t>
            </a:r>
            <a:r>
              <a:rPr lang="sv-SE" sz="1300" b="1" dirty="0" err="1"/>
              <a:t>QlikView</a:t>
            </a:r>
            <a:r>
              <a:rPr lang="sv-SE" sz="1300" b="1" dirty="0"/>
              <a:t>, </a:t>
            </a:r>
            <a:r>
              <a:rPr lang="sv-SE" sz="1300" dirty="0"/>
              <a:t>still </a:t>
            </a:r>
            <a:r>
              <a:rPr lang="sv-SE" sz="1300" dirty="0" err="1"/>
              <a:t>have</a:t>
            </a:r>
            <a:r>
              <a:rPr lang="sv-SE" sz="1300" dirty="0"/>
              <a:t> a </a:t>
            </a:r>
            <a:r>
              <a:rPr lang="sv-SE" sz="1300" dirty="0" err="1"/>
              <a:t>large</a:t>
            </a:r>
            <a:r>
              <a:rPr lang="sv-SE" sz="1300" dirty="0"/>
              <a:t> </a:t>
            </a:r>
            <a:r>
              <a:rPr lang="sv-SE" sz="1300" dirty="0" err="1"/>
              <a:t>customer</a:t>
            </a:r>
            <a:r>
              <a:rPr lang="sv-SE" sz="1300" dirty="0"/>
              <a:t> </a:t>
            </a:r>
            <a:r>
              <a:rPr lang="sv-SE" sz="1300" dirty="0" err="1"/>
              <a:t>base</a:t>
            </a:r>
            <a:r>
              <a:rPr lang="sv-SE" sz="1300" dirty="0"/>
              <a:t>. </a:t>
            </a:r>
            <a:r>
              <a:rPr lang="sv-SE" sz="1300" dirty="0" err="1"/>
              <a:t>Qlik</a:t>
            </a:r>
            <a:r>
              <a:rPr lang="sv-SE" sz="1300" dirty="0"/>
              <a:t> </a:t>
            </a:r>
            <a:r>
              <a:rPr lang="sv-SE" sz="1300" dirty="0" err="1"/>
              <a:t>have</a:t>
            </a:r>
            <a:r>
              <a:rPr lang="sv-SE" sz="1300" dirty="0"/>
              <a:t> a </a:t>
            </a:r>
            <a:r>
              <a:rPr lang="sv-SE" sz="1300" dirty="0" err="1"/>
              <a:t>large</a:t>
            </a:r>
            <a:r>
              <a:rPr lang="sv-SE" sz="1300" dirty="0"/>
              <a:t> and </a:t>
            </a:r>
            <a:r>
              <a:rPr lang="sv-SE" sz="1300" dirty="0" err="1"/>
              <a:t>active</a:t>
            </a:r>
            <a:r>
              <a:rPr lang="sv-SE" sz="1300" dirty="0"/>
              <a:t> </a:t>
            </a:r>
            <a:r>
              <a:rPr lang="sv-SE" sz="1300" dirty="0" err="1"/>
              <a:t>user</a:t>
            </a:r>
            <a:r>
              <a:rPr lang="sv-SE" sz="1300" dirty="0"/>
              <a:t> </a:t>
            </a:r>
            <a:r>
              <a:rPr lang="sv-SE" sz="1300" dirty="0" err="1"/>
              <a:t>community</a:t>
            </a:r>
            <a:r>
              <a:rPr lang="sv-SE" sz="1300" dirty="0"/>
              <a:t>. </a:t>
            </a:r>
          </a:p>
          <a:p>
            <a:endParaRPr lang="sv-SE" sz="1400" dirty="0"/>
          </a:p>
          <a:p>
            <a:endParaRPr lang="sv-SE" sz="1300" dirty="0"/>
          </a:p>
          <a:p>
            <a:endParaRPr lang="sv-SE" sz="13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08671-2397-4D8E-AF38-CCFF08337A1E}"/>
              </a:ext>
            </a:extLst>
          </p:cNvPr>
          <p:cNvSpPr/>
          <p:nvPr/>
        </p:nvSpPr>
        <p:spPr>
          <a:xfrm>
            <a:off x="7642800" y="88053"/>
            <a:ext cx="1386053" cy="10634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627534"/>
            <a:ext cx="8136101" cy="596700"/>
          </a:xfrm>
        </p:spPr>
        <p:txBody>
          <a:bodyPr/>
          <a:lstStyle/>
          <a:p>
            <a:r>
              <a:rPr lang="sv-SE" sz="2800" dirty="0"/>
              <a:t>The market 2019 </a:t>
            </a:r>
            <a:r>
              <a:rPr lang="sv-SE" sz="2800" dirty="0" err="1"/>
              <a:t>according</a:t>
            </a:r>
            <a:r>
              <a:rPr lang="sv-SE" sz="2800" dirty="0"/>
              <a:t> to Gartner</a:t>
            </a:r>
            <a:endParaRPr lang="sv-S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3E0D3-731E-4187-94D4-934FC9094138}"/>
              </a:ext>
            </a:extLst>
          </p:cNvPr>
          <p:cNvSpPr txBox="1"/>
          <p:nvPr/>
        </p:nvSpPr>
        <p:spPr>
          <a:xfrm>
            <a:off x="5888146" y="4558268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8B1FA2C-FF54-42F6-9028-C74FFF4182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10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611"/>
    </mc:Choice>
    <mc:Fallback xmlns="">
      <p:transition spd="slow" advTm="926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2019 and 2022</a:t>
            </a:r>
          </a:p>
        </p:txBody>
      </p:sp>
      <p:sp>
        <p:nvSpPr>
          <p:cNvPr id="23" name="Rektangel 5">
            <a:extLst>
              <a:ext uri="{FF2B5EF4-FFF2-40B4-BE49-F238E27FC236}">
                <a16:creationId xmlns:a16="http://schemas.microsoft.com/office/drawing/2014/main" id="{F447EA90-130F-4040-9257-5338356003A6}"/>
              </a:ext>
            </a:extLst>
          </p:cNvPr>
          <p:cNvSpPr/>
          <p:nvPr/>
        </p:nvSpPr>
        <p:spPr>
          <a:xfrm>
            <a:off x="2670483" y="287136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24" name="Rektangel 7">
            <a:extLst>
              <a:ext uri="{FF2B5EF4-FFF2-40B4-BE49-F238E27FC236}">
                <a16:creationId xmlns:a16="http://schemas.microsoft.com/office/drawing/2014/main" id="{68C8FA43-2ACC-4AF8-843E-BA5F7600DE41}"/>
              </a:ext>
            </a:extLst>
          </p:cNvPr>
          <p:cNvSpPr/>
          <p:nvPr/>
        </p:nvSpPr>
        <p:spPr>
          <a:xfrm>
            <a:off x="979931" y="287136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25" name="Rektangel 8">
            <a:extLst>
              <a:ext uri="{FF2B5EF4-FFF2-40B4-BE49-F238E27FC236}">
                <a16:creationId xmlns:a16="http://schemas.microsoft.com/office/drawing/2014/main" id="{BD2D5B74-5FC3-4E30-9534-9A47794CCE5A}"/>
              </a:ext>
            </a:extLst>
          </p:cNvPr>
          <p:cNvSpPr/>
          <p:nvPr/>
        </p:nvSpPr>
        <p:spPr>
          <a:xfrm>
            <a:off x="979932" y="150448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26" name="Rektangel 9">
            <a:extLst>
              <a:ext uri="{FF2B5EF4-FFF2-40B4-BE49-F238E27FC236}">
                <a16:creationId xmlns:a16="http://schemas.microsoft.com/office/drawing/2014/main" id="{9B8D0372-31F7-461E-A554-A904B14964CE}"/>
              </a:ext>
            </a:extLst>
          </p:cNvPr>
          <p:cNvSpPr/>
          <p:nvPr/>
        </p:nvSpPr>
        <p:spPr>
          <a:xfrm>
            <a:off x="2670483" y="150448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27" name="textruta 19">
            <a:extLst>
              <a:ext uri="{FF2B5EF4-FFF2-40B4-BE49-F238E27FC236}">
                <a16:creationId xmlns:a16="http://schemas.microsoft.com/office/drawing/2014/main" id="{AC64140F-3A13-49C9-B90D-5DA241948775}"/>
              </a:ext>
            </a:extLst>
          </p:cNvPr>
          <p:cNvSpPr txBox="1"/>
          <p:nvPr/>
        </p:nvSpPr>
        <p:spPr>
          <a:xfrm>
            <a:off x="3471733" y="3151548"/>
            <a:ext cx="9239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Salesforce</a:t>
            </a:r>
            <a:endParaRPr lang="sv-SE" sz="1400" dirty="0"/>
          </a:p>
        </p:txBody>
      </p:sp>
      <p:sp>
        <p:nvSpPr>
          <p:cNvPr id="28" name="textruta 22">
            <a:extLst>
              <a:ext uri="{FF2B5EF4-FFF2-40B4-BE49-F238E27FC236}">
                <a16:creationId xmlns:a16="http://schemas.microsoft.com/office/drawing/2014/main" id="{2E17D0FE-5C32-496A-95B8-48518E02AC81}"/>
              </a:ext>
            </a:extLst>
          </p:cNvPr>
          <p:cNvSpPr txBox="1"/>
          <p:nvPr/>
        </p:nvSpPr>
        <p:spPr>
          <a:xfrm>
            <a:off x="3309262" y="286819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29" name="textruta 26">
            <a:extLst>
              <a:ext uri="{FF2B5EF4-FFF2-40B4-BE49-F238E27FC236}">
                <a16:creationId xmlns:a16="http://schemas.microsoft.com/office/drawing/2014/main" id="{9CFBF96C-1887-4F29-A4EA-BF382ED42B36}"/>
              </a:ext>
            </a:extLst>
          </p:cNvPr>
          <p:cNvSpPr txBox="1"/>
          <p:nvPr/>
        </p:nvSpPr>
        <p:spPr>
          <a:xfrm>
            <a:off x="974822" y="2868190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30" name="textruta 27">
            <a:extLst>
              <a:ext uri="{FF2B5EF4-FFF2-40B4-BE49-F238E27FC236}">
                <a16:creationId xmlns:a16="http://schemas.microsoft.com/office/drawing/2014/main" id="{0758F8E0-9A92-4198-AA5A-8564F75C7732}"/>
              </a:ext>
            </a:extLst>
          </p:cNvPr>
          <p:cNvSpPr txBox="1"/>
          <p:nvPr/>
        </p:nvSpPr>
        <p:spPr>
          <a:xfrm>
            <a:off x="3559409" y="1488036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31" name="textruta 28">
            <a:extLst>
              <a:ext uri="{FF2B5EF4-FFF2-40B4-BE49-F238E27FC236}">
                <a16:creationId xmlns:a16="http://schemas.microsoft.com/office/drawing/2014/main" id="{C6447FC6-C0A8-4A4C-9DCB-43CE7E2BC85D}"/>
              </a:ext>
            </a:extLst>
          </p:cNvPr>
          <p:cNvSpPr txBox="1"/>
          <p:nvPr/>
        </p:nvSpPr>
        <p:spPr>
          <a:xfrm>
            <a:off x="1005004" y="1488036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9623BE-D3D8-4EAE-83F4-757709033D2C}"/>
              </a:ext>
            </a:extLst>
          </p:cNvPr>
          <p:cNvGrpSpPr/>
          <p:nvPr/>
        </p:nvGrpSpPr>
        <p:grpSpPr>
          <a:xfrm>
            <a:off x="2746479" y="1819272"/>
            <a:ext cx="1568186" cy="753142"/>
            <a:chOff x="4153235" y="1732123"/>
            <a:chExt cx="1568186" cy="753142"/>
          </a:xfrm>
        </p:grpSpPr>
        <p:sp>
          <p:nvSpPr>
            <p:cNvPr id="39" name="textruta 13">
              <a:extLst>
                <a:ext uri="{FF2B5EF4-FFF2-40B4-BE49-F238E27FC236}">
                  <a16:creationId xmlns:a16="http://schemas.microsoft.com/office/drawing/2014/main" id="{34095E66-85CA-4D63-AA1C-E21CD597FDCC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40" name="textruta 14">
              <a:extLst>
                <a:ext uri="{FF2B5EF4-FFF2-40B4-BE49-F238E27FC236}">
                  <a16:creationId xmlns:a16="http://schemas.microsoft.com/office/drawing/2014/main" id="{9BC8F528-207D-46A2-9134-84C268AABD40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41" name="textruta 15">
              <a:extLst>
                <a:ext uri="{FF2B5EF4-FFF2-40B4-BE49-F238E27FC236}">
                  <a16:creationId xmlns:a16="http://schemas.microsoft.com/office/drawing/2014/main" id="{045C3A81-8640-44D3-963E-385C4FB9B088}"/>
                </a:ext>
              </a:extLst>
            </p:cNvPr>
            <p:cNvSpPr txBox="1"/>
            <p:nvPr/>
          </p:nvSpPr>
          <p:spPr>
            <a:xfrm>
              <a:off x="4153235" y="1909470"/>
              <a:ext cx="7633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Tableau</a:t>
              </a:r>
              <a:endParaRPr lang="sv-SE" sz="1400" dirty="0"/>
            </a:p>
          </p:txBody>
        </p:sp>
      </p:grpSp>
      <p:sp>
        <p:nvSpPr>
          <p:cNvPr id="33" name="textruta 12">
            <a:extLst>
              <a:ext uri="{FF2B5EF4-FFF2-40B4-BE49-F238E27FC236}">
                <a16:creationId xmlns:a16="http://schemas.microsoft.com/office/drawing/2014/main" id="{E3ED0A48-46BA-43E0-8518-1E4BF43834DB}"/>
              </a:ext>
            </a:extLst>
          </p:cNvPr>
          <p:cNvSpPr txBox="1"/>
          <p:nvPr/>
        </p:nvSpPr>
        <p:spPr>
          <a:xfrm>
            <a:off x="2859917" y="3450716"/>
            <a:ext cx="184731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34" name="textruta 11">
            <a:extLst>
              <a:ext uri="{FF2B5EF4-FFF2-40B4-BE49-F238E27FC236}">
                <a16:creationId xmlns:a16="http://schemas.microsoft.com/office/drawing/2014/main" id="{B56D8A01-6A5F-43AA-AB7D-F737AC6A873C}"/>
              </a:ext>
            </a:extLst>
          </p:cNvPr>
          <p:cNvSpPr txBox="1"/>
          <p:nvPr/>
        </p:nvSpPr>
        <p:spPr>
          <a:xfrm>
            <a:off x="2846956" y="3755626"/>
            <a:ext cx="462306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35" name="textruta 19">
            <a:extLst>
              <a:ext uri="{FF2B5EF4-FFF2-40B4-BE49-F238E27FC236}">
                <a16:creationId xmlns:a16="http://schemas.microsoft.com/office/drawing/2014/main" id="{920341D7-1A74-4741-A4FB-C76B4866D537}"/>
              </a:ext>
            </a:extLst>
          </p:cNvPr>
          <p:cNvSpPr txBox="1"/>
          <p:nvPr/>
        </p:nvSpPr>
        <p:spPr>
          <a:xfrm>
            <a:off x="2118622" y="3738648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36" name="textruta 19">
            <a:extLst>
              <a:ext uri="{FF2B5EF4-FFF2-40B4-BE49-F238E27FC236}">
                <a16:creationId xmlns:a16="http://schemas.microsoft.com/office/drawing/2014/main" id="{591BBFB1-D255-4684-A407-94F366F1E496}"/>
              </a:ext>
            </a:extLst>
          </p:cNvPr>
          <p:cNvSpPr txBox="1"/>
          <p:nvPr/>
        </p:nvSpPr>
        <p:spPr>
          <a:xfrm>
            <a:off x="3168380" y="2401798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37" name="textruta 11">
            <a:extLst>
              <a:ext uri="{FF2B5EF4-FFF2-40B4-BE49-F238E27FC236}">
                <a16:creationId xmlns:a16="http://schemas.microsoft.com/office/drawing/2014/main" id="{5AB779AA-87AA-4AB1-A772-058058100C3A}"/>
              </a:ext>
            </a:extLst>
          </p:cNvPr>
          <p:cNvSpPr txBox="1"/>
          <p:nvPr/>
        </p:nvSpPr>
        <p:spPr>
          <a:xfrm>
            <a:off x="2951631" y="3516283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38" name="textruta 11">
            <a:extLst>
              <a:ext uri="{FF2B5EF4-FFF2-40B4-BE49-F238E27FC236}">
                <a16:creationId xmlns:a16="http://schemas.microsoft.com/office/drawing/2014/main" id="{8D392B99-C943-4EE1-8A50-822F259325D5}"/>
              </a:ext>
            </a:extLst>
          </p:cNvPr>
          <p:cNvSpPr txBox="1"/>
          <p:nvPr/>
        </p:nvSpPr>
        <p:spPr>
          <a:xfrm>
            <a:off x="2616042" y="3301467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637AD-B140-4FB7-BF5E-6967EED397E9}"/>
              </a:ext>
            </a:extLst>
          </p:cNvPr>
          <p:cNvSpPr txBox="1"/>
          <p:nvPr/>
        </p:nvSpPr>
        <p:spPr>
          <a:xfrm>
            <a:off x="7361716" y="430761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AD590E-5329-489D-8EAA-20AEA75085C0}"/>
              </a:ext>
            </a:extLst>
          </p:cNvPr>
          <p:cNvSpPr txBox="1"/>
          <p:nvPr/>
        </p:nvSpPr>
        <p:spPr>
          <a:xfrm>
            <a:off x="3811964" y="43352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2019</a:t>
            </a:r>
          </a:p>
        </p:txBody>
      </p:sp>
      <p:sp>
        <p:nvSpPr>
          <p:cNvPr id="48" name="textruta 19">
            <a:extLst>
              <a:ext uri="{FF2B5EF4-FFF2-40B4-BE49-F238E27FC236}">
                <a16:creationId xmlns:a16="http://schemas.microsoft.com/office/drawing/2014/main" id="{FC2D32C2-F6D8-4A5A-A131-AFDC126E4E6D}"/>
              </a:ext>
            </a:extLst>
          </p:cNvPr>
          <p:cNvSpPr txBox="1"/>
          <p:nvPr/>
        </p:nvSpPr>
        <p:spPr>
          <a:xfrm>
            <a:off x="2766149" y="2625566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64" name="textruta 11">
            <a:extLst>
              <a:ext uri="{FF2B5EF4-FFF2-40B4-BE49-F238E27FC236}">
                <a16:creationId xmlns:a16="http://schemas.microsoft.com/office/drawing/2014/main" id="{97B7C151-187F-4521-873A-EE19C436B44B}"/>
              </a:ext>
            </a:extLst>
          </p:cNvPr>
          <p:cNvSpPr txBox="1"/>
          <p:nvPr/>
        </p:nvSpPr>
        <p:spPr>
          <a:xfrm>
            <a:off x="1882954" y="3582094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66" name="textruta 19">
            <a:extLst>
              <a:ext uri="{FF2B5EF4-FFF2-40B4-BE49-F238E27FC236}">
                <a16:creationId xmlns:a16="http://schemas.microsoft.com/office/drawing/2014/main" id="{A6753824-1CF4-4D79-AD12-5E3A2A58A37F}"/>
              </a:ext>
            </a:extLst>
          </p:cNvPr>
          <p:cNvSpPr txBox="1"/>
          <p:nvPr/>
        </p:nvSpPr>
        <p:spPr>
          <a:xfrm>
            <a:off x="2775551" y="293957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67" name="textruta 19">
            <a:extLst>
              <a:ext uri="{FF2B5EF4-FFF2-40B4-BE49-F238E27FC236}">
                <a16:creationId xmlns:a16="http://schemas.microsoft.com/office/drawing/2014/main" id="{559EE5CF-9C2D-4E0D-8491-152874FFFD29}"/>
              </a:ext>
            </a:extLst>
          </p:cNvPr>
          <p:cNvSpPr txBox="1"/>
          <p:nvPr/>
        </p:nvSpPr>
        <p:spPr>
          <a:xfrm>
            <a:off x="1494218" y="2618068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68" name="textruta 19">
            <a:extLst>
              <a:ext uri="{FF2B5EF4-FFF2-40B4-BE49-F238E27FC236}">
                <a16:creationId xmlns:a16="http://schemas.microsoft.com/office/drawing/2014/main" id="{16FA015A-409C-455D-8F43-BB020E7ACD86}"/>
              </a:ext>
            </a:extLst>
          </p:cNvPr>
          <p:cNvSpPr txBox="1"/>
          <p:nvPr/>
        </p:nvSpPr>
        <p:spPr>
          <a:xfrm>
            <a:off x="1496419" y="3020929"/>
            <a:ext cx="6774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Looker</a:t>
            </a:r>
            <a:endParaRPr lang="sv-SE" sz="1400" dirty="0"/>
          </a:p>
        </p:txBody>
      </p:sp>
      <p:sp>
        <p:nvSpPr>
          <p:cNvPr id="70" name="textruta 11">
            <a:extLst>
              <a:ext uri="{FF2B5EF4-FFF2-40B4-BE49-F238E27FC236}">
                <a16:creationId xmlns:a16="http://schemas.microsoft.com/office/drawing/2014/main" id="{A0D1E779-84CD-475C-92C2-67FFC8CA512C}"/>
              </a:ext>
            </a:extLst>
          </p:cNvPr>
          <p:cNvSpPr txBox="1"/>
          <p:nvPr/>
        </p:nvSpPr>
        <p:spPr>
          <a:xfrm>
            <a:off x="1224168" y="3846531"/>
            <a:ext cx="873001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Pyramid </a:t>
            </a:r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D70FC9-9B0B-4091-A89F-E027910B13E0}"/>
              </a:ext>
            </a:extLst>
          </p:cNvPr>
          <p:cNvSpPr/>
          <p:nvPr/>
        </p:nvSpPr>
        <p:spPr>
          <a:xfrm>
            <a:off x="905967" y="3296163"/>
            <a:ext cx="9230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 err="1"/>
              <a:t>GoodData</a:t>
            </a:r>
            <a:endParaRPr lang="sv-SE" sz="1400" dirty="0"/>
          </a:p>
        </p:txBody>
      </p:sp>
      <p:sp>
        <p:nvSpPr>
          <p:cNvPr id="108" name="Rektangel 5">
            <a:extLst>
              <a:ext uri="{FF2B5EF4-FFF2-40B4-BE49-F238E27FC236}">
                <a16:creationId xmlns:a16="http://schemas.microsoft.com/office/drawing/2014/main" id="{FAE49EED-3E8B-4B84-A38C-3826247B1E49}"/>
              </a:ext>
            </a:extLst>
          </p:cNvPr>
          <p:cNvSpPr/>
          <p:nvPr/>
        </p:nvSpPr>
        <p:spPr>
          <a:xfrm>
            <a:off x="6351768" y="2843483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09" name="Rektangel 7">
            <a:extLst>
              <a:ext uri="{FF2B5EF4-FFF2-40B4-BE49-F238E27FC236}">
                <a16:creationId xmlns:a16="http://schemas.microsoft.com/office/drawing/2014/main" id="{EE08CAD2-1002-4C21-963F-13E44FCD9574}"/>
              </a:ext>
            </a:extLst>
          </p:cNvPr>
          <p:cNvSpPr/>
          <p:nvPr/>
        </p:nvSpPr>
        <p:spPr>
          <a:xfrm>
            <a:off x="4670203" y="2870703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10" name="Rektangel 8">
            <a:extLst>
              <a:ext uri="{FF2B5EF4-FFF2-40B4-BE49-F238E27FC236}">
                <a16:creationId xmlns:a16="http://schemas.microsoft.com/office/drawing/2014/main" id="{54E38A36-C79B-4FC0-8A81-548C2FCD817D}"/>
              </a:ext>
            </a:extLst>
          </p:cNvPr>
          <p:cNvSpPr/>
          <p:nvPr/>
        </p:nvSpPr>
        <p:spPr>
          <a:xfrm>
            <a:off x="4670204" y="1503825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11" name="Rektangel 9">
            <a:extLst>
              <a:ext uri="{FF2B5EF4-FFF2-40B4-BE49-F238E27FC236}">
                <a16:creationId xmlns:a16="http://schemas.microsoft.com/office/drawing/2014/main" id="{A6AD6474-F2B8-4D68-92E3-B5A67FEE5402}"/>
              </a:ext>
            </a:extLst>
          </p:cNvPr>
          <p:cNvSpPr/>
          <p:nvPr/>
        </p:nvSpPr>
        <p:spPr>
          <a:xfrm>
            <a:off x="6360755" y="1503825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12" name="textruta 22">
            <a:extLst>
              <a:ext uri="{FF2B5EF4-FFF2-40B4-BE49-F238E27FC236}">
                <a16:creationId xmlns:a16="http://schemas.microsoft.com/office/drawing/2014/main" id="{B858C499-9F66-4C7C-B5EF-495647410812}"/>
              </a:ext>
            </a:extLst>
          </p:cNvPr>
          <p:cNvSpPr txBox="1"/>
          <p:nvPr/>
        </p:nvSpPr>
        <p:spPr>
          <a:xfrm>
            <a:off x="7010916" y="2829586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113" name="textruta 26">
            <a:extLst>
              <a:ext uri="{FF2B5EF4-FFF2-40B4-BE49-F238E27FC236}">
                <a16:creationId xmlns:a16="http://schemas.microsoft.com/office/drawing/2014/main" id="{A747DAE2-9061-45AD-BEAE-D43E70373A29}"/>
              </a:ext>
            </a:extLst>
          </p:cNvPr>
          <p:cNvSpPr txBox="1"/>
          <p:nvPr/>
        </p:nvSpPr>
        <p:spPr>
          <a:xfrm>
            <a:off x="4665094" y="2867526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114" name="textruta 27">
            <a:extLst>
              <a:ext uri="{FF2B5EF4-FFF2-40B4-BE49-F238E27FC236}">
                <a16:creationId xmlns:a16="http://schemas.microsoft.com/office/drawing/2014/main" id="{8D9DD38A-4DB3-482D-9209-C13671A87F64}"/>
              </a:ext>
            </a:extLst>
          </p:cNvPr>
          <p:cNvSpPr txBox="1"/>
          <p:nvPr/>
        </p:nvSpPr>
        <p:spPr>
          <a:xfrm>
            <a:off x="7249681" y="1487372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115" name="textruta 28">
            <a:extLst>
              <a:ext uri="{FF2B5EF4-FFF2-40B4-BE49-F238E27FC236}">
                <a16:creationId xmlns:a16="http://schemas.microsoft.com/office/drawing/2014/main" id="{3A0578F7-A3EB-49A3-BF5F-C5725C43A18A}"/>
              </a:ext>
            </a:extLst>
          </p:cNvPr>
          <p:cNvSpPr txBox="1"/>
          <p:nvPr/>
        </p:nvSpPr>
        <p:spPr>
          <a:xfrm>
            <a:off x="4695276" y="1487372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06E73ECD-FCCC-446A-8B4E-8F715CA3D7A9}"/>
              </a:ext>
            </a:extLst>
          </p:cNvPr>
          <p:cNvGrpSpPr/>
          <p:nvPr/>
        </p:nvGrpSpPr>
        <p:grpSpPr>
          <a:xfrm>
            <a:off x="6436751" y="1818608"/>
            <a:ext cx="1640514" cy="753142"/>
            <a:chOff x="4153235" y="1732123"/>
            <a:chExt cx="1640514" cy="753142"/>
          </a:xfrm>
        </p:grpSpPr>
        <p:sp>
          <p:nvSpPr>
            <p:cNvPr id="117" name="textruta 13">
              <a:extLst>
                <a:ext uri="{FF2B5EF4-FFF2-40B4-BE49-F238E27FC236}">
                  <a16:creationId xmlns:a16="http://schemas.microsoft.com/office/drawing/2014/main" id="{0C1A694A-0B6C-4268-A35A-FB13FA843CB8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118" name="textruta 14">
              <a:extLst>
                <a:ext uri="{FF2B5EF4-FFF2-40B4-BE49-F238E27FC236}">
                  <a16:creationId xmlns:a16="http://schemas.microsoft.com/office/drawing/2014/main" id="{8480DFF2-BEF7-4FF9-B369-7BA4646E8B73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119" name="textruta 15">
              <a:extLst>
                <a:ext uri="{FF2B5EF4-FFF2-40B4-BE49-F238E27FC236}">
                  <a16:creationId xmlns:a16="http://schemas.microsoft.com/office/drawing/2014/main" id="{36F45633-E802-4170-A928-F0A19646E607}"/>
                </a:ext>
              </a:extLst>
            </p:cNvPr>
            <p:cNvSpPr txBox="1"/>
            <p:nvPr/>
          </p:nvSpPr>
          <p:spPr>
            <a:xfrm>
              <a:off x="4153235" y="2019498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>
                  <a:solidFill>
                    <a:srgbClr val="FF0000"/>
                  </a:solidFill>
                </a:rPr>
                <a:t>Salesforce</a:t>
              </a:r>
              <a:r>
                <a:rPr lang="sv-SE" sz="1400" dirty="0">
                  <a:solidFill>
                    <a:srgbClr val="FF0000"/>
                  </a:solidFill>
                </a:rPr>
                <a:t> (</a:t>
              </a:r>
              <a:r>
                <a:rPr lang="sv-SE" sz="1400" dirty="0" err="1">
                  <a:solidFill>
                    <a:srgbClr val="FF0000"/>
                  </a:solidFill>
                </a:rPr>
                <a:t>Tableau</a:t>
              </a:r>
              <a:r>
                <a:rPr lang="sv-SE" sz="1400" dirty="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120" name="textruta 12">
            <a:extLst>
              <a:ext uri="{FF2B5EF4-FFF2-40B4-BE49-F238E27FC236}">
                <a16:creationId xmlns:a16="http://schemas.microsoft.com/office/drawing/2014/main" id="{B4A311AD-B64D-48DC-A44C-23ECFBF415FE}"/>
              </a:ext>
            </a:extLst>
          </p:cNvPr>
          <p:cNvSpPr txBox="1"/>
          <p:nvPr/>
        </p:nvSpPr>
        <p:spPr>
          <a:xfrm>
            <a:off x="6550189" y="345005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121" name="textruta 11">
            <a:extLst>
              <a:ext uri="{FF2B5EF4-FFF2-40B4-BE49-F238E27FC236}">
                <a16:creationId xmlns:a16="http://schemas.microsoft.com/office/drawing/2014/main" id="{B2E054A2-AA6D-48AA-BED1-BD58503A1F45}"/>
              </a:ext>
            </a:extLst>
          </p:cNvPr>
          <p:cNvSpPr txBox="1"/>
          <p:nvPr/>
        </p:nvSpPr>
        <p:spPr>
          <a:xfrm>
            <a:off x="6588835" y="3391678"/>
            <a:ext cx="462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SAP</a:t>
            </a:r>
          </a:p>
        </p:txBody>
      </p:sp>
      <p:sp>
        <p:nvSpPr>
          <p:cNvPr id="122" name="textruta 19">
            <a:extLst>
              <a:ext uri="{FF2B5EF4-FFF2-40B4-BE49-F238E27FC236}">
                <a16:creationId xmlns:a16="http://schemas.microsoft.com/office/drawing/2014/main" id="{125DBE82-2D85-49A4-BA91-2BDECE03061A}"/>
              </a:ext>
            </a:extLst>
          </p:cNvPr>
          <p:cNvSpPr txBox="1"/>
          <p:nvPr/>
        </p:nvSpPr>
        <p:spPr>
          <a:xfrm>
            <a:off x="6338766" y="3537354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IBM</a:t>
            </a:r>
          </a:p>
        </p:txBody>
      </p:sp>
      <p:sp>
        <p:nvSpPr>
          <p:cNvPr id="123" name="textruta 19">
            <a:extLst>
              <a:ext uri="{FF2B5EF4-FFF2-40B4-BE49-F238E27FC236}">
                <a16:creationId xmlns:a16="http://schemas.microsoft.com/office/drawing/2014/main" id="{9466FFFB-3DE3-4663-98E4-353781B31836}"/>
              </a:ext>
            </a:extLst>
          </p:cNvPr>
          <p:cNvSpPr txBox="1"/>
          <p:nvPr/>
        </p:nvSpPr>
        <p:spPr>
          <a:xfrm>
            <a:off x="6782772" y="2533930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124" name="textruta 11">
            <a:extLst>
              <a:ext uri="{FF2B5EF4-FFF2-40B4-BE49-F238E27FC236}">
                <a16:creationId xmlns:a16="http://schemas.microsoft.com/office/drawing/2014/main" id="{9FEC0110-DFFD-4D62-8FA1-82AB4055E44E}"/>
              </a:ext>
            </a:extLst>
          </p:cNvPr>
          <p:cNvSpPr txBox="1"/>
          <p:nvPr/>
        </p:nvSpPr>
        <p:spPr>
          <a:xfrm>
            <a:off x="6717311" y="3590383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125" name="textruta 11">
            <a:extLst>
              <a:ext uri="{FF2B5EF4-FFF2-40B4-BE49-F238E27FC236}">
                <a16:creationId xmlns:a16="http://schemas.microsoft.com/office/drawing/2014/main" id="{E89742DB-2CE6-43E3-8BE1-2417FF8B170D}"/>
              </a:ext>
            </a:extLst>
          </p:cNvPr>
          <p:cNvSpPr txBox="1"/>
          <p:nvPr/>
        </p:nvSpPr>
        <p:spPr>
          <a:xfrm>
            <a:off x="6322092" y="3135695"/>
            <a:ext cx="674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126" name="textruta 19">
            <a:extLst>
              <a:ext uri="{FF2B5EF4-FFF2-40B4-BE49-F238E27FC236}">
                <a16:creationId xmlns:a16="http://schemas.microsoft.com/office/drawing/2014/main" id="{07A94A8F-7B4C-4D8A-BFA1-74E890272F30}"/>
              </a:ext>
            </a:extLst>
          </p:cNvPr>
          <p:cNvSpPr txBox="1"/>
          <p:nvPr/>
        </p:nvSpPr>
        <p:spPr>
          <a:xfrm>
            <a:off x="7347607" y="318385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127" name="textruta 11">
            <a:extLst>
              <a:ext uri="{FF2B5EF4-FFF2-40B4-BE49-F238E27FC236}">
                <a16:creationId xmlns:a16="http://schemas.microsoft.com/office/drawing/2014/main" id="{226B9ABE-D863-4DAA-B7FC-CA887F0A52F4}"/>
              </a:ext>
            </a:extLst>
          </p:cNvPr>
          <p:cNvSpPr txBox="1"/>
          <p:nvPr/>
        </p:nvSpPr>
        <p:spPr>
          <a:xfrm>
            <a:off x="5496196" y="2611233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Domo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28" name="textruta 11">
            <a:extLst>
              <a:ext uri="{FF2B5EF4-FFF2-40B4-BE49-F238E27FC236}">
                <a16:creationId xmlns:a16="http://schemas.microsoft.com/office/drawing/2014/main" id="{93A2DA88-CCFB-47AB-8E6D-D5EC80080125}"/>
              </a:ext>
            </a:extLst>
          </p:cNvPr>
          <p:cNvSpPr txBox="1"/>
          <p:nvPr/>
        </p:nvSpPr>
        <p:spPr>
          <a:xfrm>
            <a:off x="5052872" y="2327798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Google (</a:t>
            </a:r>
            <a:r>
              <a:rPr lang="sv-SE" sz="1400" dirty="0" err="1">
                <a:solidFill>
                  <a:srgbClr val="FF0000"/>
                </a:solidFill>
              </a:rPr>
              <a:t>Looker</a:t>
            </a:r>
            <a:r>
              <a:rPr lang="sv-SE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29" name="textruta 19">
            <a:extLst>
              <a:ext uri="{FF2B5EF4-FFF2-40B4-BE49-F238E27FC236}">
                <a16:creationId xmlns:a16="http://schemas.microsoft.com/office/drawing/2014/main" id="{E8EB2E53-5135-4335-B3F9-F02E8BC244F0}"/>
              </a:ext>
            </a:extLst>
          </p:cNvPr>
          <p:cNvSpPr txBox="1"/>
          <p:nvPr/>
        </p:nvSpPr>
        <p:spPr>
          <a:xfrm>
            <a:off x="4799413" y="3106560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130" name="textruta 11">
            <a:extLst>
              <a:ext uri="{FF2B5EF4-FFF2-40B4-BE49-F238E27FC236}">
                <a16:creationId xmlns:a16="http://schemas.microsoft.com/office/drawing/2014/main" id="{24A6F275-7B3D-463C-B7BE-6CAED1EC49C6}"/>
              </a:ext>
            </a:extLst>
          </p:cNvPr>
          <p:cNvSpPr txBox="1"/>
          <p:nvPr/>
        </p:nvSpPr>
        <p:spPr>
          <a:xfrm>
            <a:off x="4693042" y="3730880"/>
            <a:ext cx="873001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Pyramid </a:t>
            </a:r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131" name="textruta 19">
            <a:extLst>
              <a:ext uri="{FF2B5EF4-FFF2-40B4-BE49-F238E27FC236}">
                <a16:creationId xmlns:a16="http://schemas.microsoft.com/office/drawing/2014/main" id="{EAB675FE-1826-46AE-91FE-D984A9A5437B}"/>
              </a:ext>
            </a:extLst>
          </p:cNvPr>
          <p:cNvSpPr txBox="1"/>
          <p:nvPr/>
        </p:nvSpPr>
        <p:spPr>
          <a:xfrm>
            <a:off x="5538575" y="3313701"/>
            <a:ext cx="1035422" cy="56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132" name="textruta 19">
            <a:extLst>
              <a:ext uri="{FF2B5EF4-FFF2-40B4-BE49-F238E27FC236}">
                <a16:creationId xmlns:a16="http://schemas.microsoft.com/office/drawing/2014/main" id="{BB819D6A-91E8-4EC6-9114-12F331901868}"/>
              </a:ext>
            </a:extLst>
          </p:cNvPr>
          <p:cNvSpPr txBox="1"/>
          <p:nvPr/>
        </p:nvSpPr>
        <p:spPr>
          <a:xfrm>
            <a:off x="6671755" y="2981084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33" name="textruta 11">
            <a:extLst>
              <a:ext uri="{FF2B5EF4-FFF2-40B4-BE49-F238E27FC236}">
                <a16:creationId xmlns:a16="http://schemas.microsoft.com/office/drawing/2014/main" id="{882252FE-3D75-4A1C-AFAF-FBF454EBAEAE}"/>
              </a:ext>
            </a:extLst>
          </p:cNvPr>
          <p:cNvSpPr txBox="1"/>
          <p:nvPr/>
        </p:nvSpPr>
        <p:spPr>
          <a:xfrm>
            <a:off x="6997380" y="3332247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Oracle</a:t>
            </a:r>
          </a:p>
        </p:txBody>
      </p:sp>
      <p:sp>
        <p:nvSpPr>
          <p:cNvPr id="134" name="textruta 11">
            <a:extLst>
              <a:ext uri="{FF2B5EF4-FFF2-40B4-BE49-F238E27FC236}">
                <a16:creationId xmlns:a16="http://schemas.microsoft.com/office/drawing/2014/main" id="{92F7B1F3-772A-48DE-88AE-A8C0507153F7}"/>
              </a:ext>
            </a:extLst>
          </p:cNvPr>
          <p:cNvSpPr txBox="1"/>
          <p:nvPr/>
        </p:nvSpPr>
        <p:spPr>
          <a:xfrm>
            <a:off x="6416531" y="3955025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Tellius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35" name="textruta 19">
            <a:extLst>
              <a:ext uri="{FF2B5EF4-FFF2-40B4-BE49-F238E27FC236}">
                <a16:creationId xmlns:a16="http://schemas.microsoft.com/office/drawing/2014/main" id="{7C6BE28E-56C6-4A85-ACEE-9786AC0222CB}"/>
              </a:ext>
            </a:extLst>
          </p:cNvPr>
          <p:cNvSpPr txBox="1"/>
          <p:nvPr/>
        </p:nvSpPr>
        <p:spPr>
          <a:xfrm>
            <a:off x="4901530" y="3378797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136" name="textruta 19">
            <a:extLst>
              <a:ext uri="{FF2B5EF4-FFF2-40B4-BE49-F238E27FC236}">
                <a16:creationId xmlns:a16="http://schemas.microsoft.com/office/drawing/2014/main" id="{D2D13BE8-FE9B-4743-B995-8B91BEB629C2}"/>
              </a:ext>
            </a:extLst>
          </p:cNvPr>
          <p:cNvSpPr txBox="1"/>
          <p:nvPr/>
        </p:nvSpPr>
        <p:spPr>
          <a:xfrm>
            <a:off x="4995296" y="4009027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137" name="textruta 19">
            <a:extLst>
              <a:ext uri="{FF2B5EF4-FFF2-40B4-BE49-F238E27FC236}">
                <a16:creationId xmlns:a16="http://schemas.microsoft.com/office/drawing/2014/main" id="{EDCC1495-A9B4-4C84-871D-B9682539BC4B}"/>
              </a:ext>
            </a:extLst>
          </p:cNvPr>
          <p:cNvSpPr txBox="1"/>
          <p:nvPr/>
        </p:nvSpPr>
        <p:spPr>
          <a:xfrm>
            <a:off x="5621870" y="3869059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138" name="textruta 11">
            <a:extLst>
              <a:ext uri="{FF2B5EF4-FFF2-40B4-BE49-F238E27FC236}">
                <a16:creationId xmlns:a16="http://schemas.microsoft.com/office/drawing/2014/main" id="{D0AA68AF-E7A2-4F2C-86E4-6F894E46EEFA}"/>
              </a:ext>
            </a:extLst>
          </p:cNvPr>
          <p:cNvSpPr txBox="1"/>
          <p:nvPr/>
        </p:nvSpPr>
        <p:spPr>
          <a:xfrm>
            <a:off x="6548130" y="3782286"/>
            <a:ext cx="846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Yellowfin</a:t>
            </a:r>
            <a:endParaRPr lang="sv-SE" sz="1400" dirty="0"/>
          </a:p>
        </p:txBody>
      </p:sp>
      <p:sp>
        <p:nvSpPr>
          <p:cNvPr id="139" name="textruta 11">
            <a:extLst>
              <a:ext uri="{FF2B5EF4-FFF2-40B4-BE49-F238E27FC236}">
                <a16:creationId xmlns:a16="http://schemas.microsoft.com/office/drawing/2014/main" id="{8CFF3AB6-DD7D-4ECF-9AF5-043AF93B2306}"/>
              </a:ext>
            </a:extLst>
          </p:cNvPr>
          <p:cNvSpPr txBox="1"/>
          <p:nvPr/>
        </p:nvSpPr>
        <p:spPr>
          <a:xfrm>
            <a:off x="1937156" y="3409796"/>
            <a:ext cx="846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Yellowfin</a:t>
            </a:r>
            <a:endParaRPr lang="sv-SE" sz="1400" dirty="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1924BD5-E27B-4763-BFE7-5E2F5F0DAC6C}"/>
              </a:ext>
            </a:extLst>
          </p:cNvPr>
          <p:cNvSpPr/>
          <p:nvPr/>
        </p:nvSpPr>
        <p:spPr>
          <a:xfrm>
            <a:off x="1695720" y="3174817"/>
            <a:ext cx="6270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E8272B-A4CC-42E5-8567-E9D7D798B2FE}"/>
              </a:ext>
            </a:extLst>
          </p:cNvPr>
          <p:cNvSpPr txBox="1"/>
          <p:nvPr/>
        </p:nvSpPr>
        <p:spPr>
          <a:xfrm>
            <a:off x="869459" y="4735471"/>
            <a:ext cx="2184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sz="1800" dirty="0" err="1"/>
              <a:t>Howson</a:t>
            </a:r>
            <a:r>
              <a:rPr lang="sv-SE" dirty="0"/>
              <a:t> et al., 2019]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9F3D786-1BBE-4A56-8563-7A01E5D7539D}"/>
              </a:ext>
            </a:extLst>
          </p:cNvPr>
          <p:cNvSpPr txBox="1"/>
          <p:nvPr/>
        </p:nvSpPr>
        <p:spPr>
          <a:xfrm>
            <a:off x="6230699" y="4758255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43A6E54-02CD-49CA-87D6-7B21E92AE1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51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332"/>
    </mc:Choice>
    <mc:Fallback xmlns="">
      <p:transition spd="slow" advTm="62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484214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b="1" dirty="0"/>
              <a:t>Microsoft</a:t>
            </a:r>
            <a:r>
              <a:rPr lang="sv-SE" sz="1600" dirty="0"/>
              <a:t> is still the market </a:t>
            </a:r>
            <a:r>
              <a:rPr lang="sv-SE" sz="1600" dirty="0" err="1"/>
              <a:t>leader</a:t>
            </a:r>
            <a:r>
              <a:rPr lang="sv-SE" sz="1600" dirty="0"/>
              <a:t> </a:t>
            </a:r>
            <a:r>
              <a:rPr lang="sv-SE" sz="1600" dirty="0" err="1"/>
              <a:t>with</a:t>
            </a:r>
            <a:r>
              <a:rPr lang="sv-SE" sz="1600" dirty="0"/>
              <a:t> </a:t>
            </a:r>
            <a:r>
              <a:rPr lang="sv-SE" sz="1600" dirty="0" err="1"/>
              <a:t>its</a:t>
            </a:r>
            <a:r>
              <a:rPr lang="sv-SE" sz="1600" dirty="0"/>
              <a:t> Power BI </a:t>
            </a:r>
            <a:r>
              <a:rPr lang="sv-SE" sz="1600" dirty="0" err="1"/>
              <a:t>tool</a:t>
            </a:r>
            <a:r>
              <a:rPr lang="sv-SE" sz="1600" dirty="0"/>
              <a:t>, </a:t>
            </a:r>
            <a:r>
              <a:rPr lang="sv-SE" sz="1600" dirty="0" err="1"/>
              <a:t>which</a:t>
            </a:r>
            <a:r>
              <a:rPr lang="sv-SE" sz="1600" dirty="0"/>
              <a:t> has </a:t>
            </a:r>
            <a:r>
              <a:rPr lang="sv-SE" sz="1600" dirty="0" err="1"/>
              <a:t>now</a:t>
            </a:r>
            <a:r>
              <a:rPr lang="sv-SE" sz="1600" dirty="0"/>
              <a:t> </a:t>
            </a:r>
            <a:r>
              <a:rPr lang="sv-SE" sz="1600" dirty="0" err="1"/>
              <a:t>been</a:t>
            </a:r>
            <a:r>
              <a:rPr lang="sv-SE" sz="1600" dirty="0"/>
              <a:t> </a:t>
            </a:r>
            <a:r>
              <a:rPr lang="sv-SE" sz="1600" dirty="0" err="1"/>
              <a:t>aligned</a:t>
            </a:r>
            <a:r>
              <a:rPr lang="sv-SE" sz="1600" dirty="0"/>
              <a:t> </a:t>
            </a:r>
            <a:r>
              <a:rPr lang="sv-SE" sz="1600" dirty="0" err="1"/>
              <a:t>with</a:t>
            </a:r>
            <a:r>
              <a:rPr lang="sv-SE" sz="1600" dirty="0"/>
              <a:t> MS Office 365 and Teams</a:t>
            </a:r>
          </a:p>
          <a:p>
            <a:r>
              <a:rPr lang="sv-SE" sz="1600" b="1" dirty="0"/>
              <a:t>The CRM </a:t>
            </a:r>
            <a:r>
              <a:rPr lang="sv-SE" sz="1600" b="1" dirty="0" err="1"/>
              <a:t>giant</a:t>
            </a:r>
            <a:r>
              <a:rPr lang="sv-SE" sz="1600" b="1" dirty="0"/>
              <a:t> </a:t>
            </a:r>
            <a:r>
              <a:rPr lang="sv-SE" sz="1600" b="1" dirty="0" err="1"/>
              <a:t>Saleforce</a:t>
            </a:r>
            <a:r>
              <a:rPr lang="sv-SE" sz="1600" b="1" dirty="0"/>
              <a:t> has </a:t>
            </a:r>
            <a:r>
              <a:rPr lang="sv-SE" sz="1600" b="1" dirty="0" err="1"/>
              <a:t>aquired</a:t>
            </a:r>
            <a:r>
              <a:rPr lang="sv-SE" sz="1600" b="1" dirty="0"/>
              <a:t> </a:t>
            </a:r>
            <a:r>
              <a:rPr lang="sv-SE" sz="1600" b="1" dirty="0" err="1"/>
              <a:t>Tableau</a:t>
            </a:r>
            <a:r>
              <a:rPr lang="sv-SE" sz="1600" b="1" dirty="0"/>
              <a:t> </a:t>
            </a:r>
            <a:r>
              <a:rPr lang="sv-SE" sz="1600" dirty="0"/>
              <a:t>and </a:t>
            </a:r>
            <a:r>
              <a:rPr lang="sv-SE" sz="1600" dirty="0" err="1"/>
              <a:t>have</a:t>
            </a:r>
            <a:r>
              <a:rPr lang="sv-SE" sz="1600" dirty="0"/>
              <a:t> </a:t>
            </a:r>
            <a:r>
              <a:rPr lang="sv-SE" sz="1600" dirty="0" err="1"/>
              <a:t>started</a:t>
            </a:r>
            <a:r>
              <a:rPr lang="sv-SE" sz="1600" dirty="0"/>
              <a:t> to </a:t>
            </a:r>
            <a:r>
              <a:rPr lang="sv-SE" sz="1600" dirty="0" err="1"/>
              <a:t>integrate</a:t>
            </a:r>
            <a:r>
              <a:rPr lang="sv-SE" sz="1600" dirty="0"/>
              <a:t> </a:t>
            </a:r>
            <a:r>
              <a:rPr lang="sv-SE" sz="1600" dirty="0" err="1"/>
              <a:t>their</a:t>
            </a:r>
            <a:r>
              <a:rPr lang="sv-SE" sz="1600" dirty="0"/>
              <a:t> solutions. </a:t>
            </a:r>
            <a:r>
              <a:rPr lang="sv-SE" sz="1600" dirty="0" err="1"/>
              <a:t>Salesforce</a:t>
            </a:r>
            <a:r>
              <a:rPr lang="sv-SE" sz="1600" dirty="0"/>
              <a:t> has </a:t>
            </a:r>
            <a:r>
              <a:rPr lang="sv-SE" sz="1600" dirty="0" err="1"/>
              <a:t>also</a:t>
            </a:r>
            <a:r>
              <a:rPr lang="sv-SE" sz="1600" dirty="0"/>
              <a:t> </a:t>
            </a:r>
            <a:r>
              <a:rPr lang="sv-SE" sz="1600" dirty="0" err="1"/>
              <a:t>aquired</a:t>
            </a:r>
            <a:r>
              <a:rPr lang="sv-SE" sz="1600" dirty="0"/>
              <a:t> Narrative Science, a data </a:t>
            </a:r>
            <a:r>
              <a:rPr lang="sv-SE" sz="1600" dirty="0" err="1"/>
              <a:t>storytelling</a:t>
            </a:r>
            <a:r>
              <a:rPr lang="sv-SE" sz="1600" dirty="0"/>
              <a:t> </a:t>
            </a:r>
            <a:r>
              <a:rPr lang="sv-SE" sz="1600" dirty="0" err="1"/>
              <a:t>vendor</a:t>
            </a:r>
            <a:r>
              <a:rPr lang="sv-SE" sz="1600" dirty="0"/>
              <a:t>. The </a:t>
            </a:r>
            <a:r>
              <a:rPr lang="sv-SE" sz="1600" dirty="0" err="1"/>
              <a:t>result</a:t>
            </a:r>
            <a:r>
              <a:rPr lang="sv-SE" sz="1600" dirty="0"/>
              <a:t>: </a:t>
            </a:r>
            <a:r>
              <a:rPr lang="sv-SE" sz="1600" dirty="0" err="1"/>
              <a:t>Salesforce</a:t>
            </a:r>
            <a:r>
              <a:rPr lang="sv-SE" sz="1600" dirty="0"/>
              <a:t> (</a:t>
            </a:r>
            <a:r>
              <a:rPr lang="sv-SE" sz="1600" dirty="0" err="1"/>
              <a:t>Tableau</a:t>
            </a:r>
            <a:r>
              <a:rPr lang="sv-SE" sz="1600" dirty="0"/>
              <a:t>) has </a:t>
            </a:r>
            <a:r>
              <a:rPr lang="sv-SE" sz="1600" dirty="0" err="1"/>
              <a:t>now</a:t>
            </a:r>
            <a:r>
              <a:rPr lang="sv-SE" sz="1600" dirty="0"/>
              <a:t> </a:t>
            </a:r>
            <a:r>
              <a:rPr lang="sv-SE" sz="1600" dirty="0" err="1"/>
              <a:t>become</a:t>
            </a:r>
            <a:r>
              <a:rPr lang="sv-SE" sz="1600" dirty="0"/>
              <a:t> a market </a:t>
            </a:r>
            <a:r>
              <a:rPr lang="sv-SE" sz="1600" dirty="0" err="1"/>
              <a:t>leader</a:t>
            </a:r>
            <a:r>
              <a:rPr lang="sv-SE" sz="1600" dirty="0"/>
              <a:t> as </a:t>
            </a:r>
            <a:r>
              <a:rPr lang="sv-SE" sz="1600" dirty="0" err="1"/>
              <a:t>well</a:t>
            </a:r>
            <a:r>
              <a:rPr lang="sv-SE" sz="1600" dirty="0"/>
              <a:t>.</a:t>
            </a:r>
          </a:p>
          <a:p>
            <a:r>
              <a:rPr lang="sv-SE" sz="1600" b="1" dirty="0" err="1"/>
              <a:t>Qlik</a:t>
            </a:r>
            <a:r>
              <a:rPr lang="sv-SE" sz="1600" dirty="0"/>
              <a:t> is still a </a:t>
            </a:r>
            <a:r>
              <a:rPr lang="sv-SE" sz="1600" dirty="0" err="1"/>
              <a:t>leader</a:t>
            </a:r>
            <a:endParaRPr lang="sv-SE" sz="1600" dirty="0"/>
          </a:p>
          <a:p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endParaRPr lang="sv-S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7FD19-8D47-48DB-8A8B-91A5B1812B89}"/>
              </a:ext>
            </a:extLst>
          </p:cNvPr>
          <p:cNvSpPr txBox="1"/>
          <p:nvPr/>
        </p:nvSpPr>
        <p:spPr>
          <a:xfrm>
            <a:off x="6101517" y="4456668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DA67B4-B05F-49E1-AEF3-42EBA209D033}"/>
              </a:ext>
            </a:extLst>
          </p:cNvPr>
          <p:cNvSpPr/>
          <p:nvPr/>
        </p:nvSpPr>
        <p:spPr>
          <a:xfrm>
            <a:off x="7642800" y="88053"/>
            <a:ext cx="1386053" cy="10634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000" y="627534"/>
            <a:ext cx="7932900" cy="596700"/>
          </a:xfrm>
        </p:spPr>
        <p:txBody>
          <a:bodyPr/>
          <a:lstStyle/>
          <a:p>
            <a:r>
              <a:rPr lang="sv-SE" dirty="0"/>
              <a:t>The market 2022 </a:t>
            </a:r>
            <a:r>
              <a:rPr lang="sv-SE" dirty="0" err="1"/>
              <a:t>according</a:t>
            </a:r>
            <a:r>
              <a:rPr lang="sv-SE" dirty="0"/>
              <a:t> to Gartner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4AB5C56-42F7-45BC-A0B8-F2369CD539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210"/>
    </mc:Choice>
    <mc:Fallback xmlns="">
      <p:transition spd="slow" advTm="66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484214"/>
            <a:ext cx="7260179" cy="3562597"/>
          </a:xfrm>
        </p:spPr>
        <p:txBody>
          <a:bodyPr>
            <a:normAutofit/>
          </a:bodyPr>
          <a:lstStyle/>
          <a:p>
            <a:r>
              <a:rPr lang="sv-SE" sz="1600" b="1" dirty="0" err="1"/>
              <a:t>Google’s</a:t>
            </a:r>
            <a:r>
              <a:rPr lang="sv-SE" sz="1600" b="1" dirty="0"/>
              <a:t> </a:t>
            </a:r>
            <a:r>
              <a:rPr lang="sv-SE" sz="1600" b="1" dirty="0" err="1"/>
              <a:t>entrance</a:t>
            </a:r>
            <a:r>
              <a:rPr lang="sv-SE" sz="1600" b="1" dirty="0"/>
              <a:t>. </a:t>
            </a:r>
            <a:r>
              <a:rPr lang="sv-SE" sz="1600" dirty="0"/>
              <a:t>Google </a:t>
            </a:r>
            <a:r>
              <a:rPr lang="sv-SE" sz="1600" dirty="0" err="1"/>
              <a:t>acquired</a:t>
            </a:r>
            <a:r>
              <a:rPr lang="sv-SE" sz="1600" dirty="0"/>
              <a:t> </a:t>
            </a:r>
            <a:r>
              <a:rPr lang="sv-SE" sz="1600" dirty="0" err="1"/>
              <a:t>Looker</a:t>
            </a:r>
            <a:r>
              <a:rPr lang="sv-SE" sz="1600" dirty="0"/>
              <a:t> and has </a:t>
            </a:r>
            <a:r>
              <a:rPr lang="sv-SE" sz="1600" dirty="0" err="1"/>
              <a:t>made</a:t>
            </a:r>
            <a:r>
              <a:rPr lang="sv-SE" sz="1600" dirty="0"/>
              <a:t> an ”</a:t>
            </a:r>
            <a:r>
              <a:rPr lang="sv-SE" sz="1600" dirty="0" err="1"/>
              <a:t>impressive</a:t>
            </a:r>
            <a:r>
              <a:rPr lang="sv-SE" sz="1600" dirty="0"/>
              <a:t> </a:t>
            </a:r>
            <a:r>
              <a:rPr lang="sv-SE" sz="1600" dirty="0" err="1"/>
              <a:t>entrance</a:t>
            </a:r>
            <a:r>
              <a:rPr lang="sv-SE" sz="1600" dirty="0"/>
              <a:t>” </a:t>
            </a:r>
            <a:r>
              <a:rPr lang="sv-SE" sz="1600" dirty="0" err="1"/>
              <a:t>into</a:t>
            </a:r>
            <a:r>
              <a:rPr lang="sv-SE" sz="1600" dirty="0"/>
              <a:t> the ABI market, </a:t>
            </a:r>
            <a:r>
              <a:rPr lang="sv-SE" sz="1600" dirty="0" err="1"/>
              <a:t>according</a:t>
            </a:r>
            <a:r>
              <a:rPr lang="sv-SE" sz="1600" dirty="0"/>
              <a:t> to the Gartner </a:t>
            </a:r>
            <a:r>
              <a:rPr lang="sv-SE" sz="1600" dirty="0" err="1"/>
              <a:t>report</a:t>
            </a:r>
            <a:r>
              <a:rPr lang="sv-SE" sz="1600" dirty="0"/>
              <a:t>. The </a:t>
            </a:r>
            <a:r>
              <a:rPr lang="sv-SE" sz="1600" dirty="0" err="1"/>
              <a:t>Looker</a:t>
            </a:r>
            <a:r>
              <a:rPr lang="sv-SE" sz="1600" dirty="0"/>
              <a:t> ABI </a:t>
            </a:r>
            <a:r>
              <a:rPr lang="sv-SE" sz="1600" dirty="0" err="1"/>
              <a:t>platform</a:t>
            </a:r>
            <a:r>
              <a:rPr lang="sv-SE" sz="1600" dirty="0"/>
              <a:t> has </a:t>
            </a:r>
            <a:r>
              <a:rPr lang="sv-SE" sz="1600" dirty="0" err="1"/>
              <a:t>been</a:t>
            </a:r>
            <a:r>
              <a:rPr lang="sv-SE" sz="1600" dirty="0"/>
              <a:t> </a:t>
            </a:r>
            <a:r>
              <a:rPr lang="sv-SE" sz="1600" dirty="0" err="1"/>
              <a:t>integrated</a:t>
            </a:r>
            <a:r>
              <a:rPr lang="sv-SE" sz="1600" dirty="0"/>
              <a:t> </a:t>
            </a:r>
            <a:r>
              <a:rPr lang="sv-SE" sz="1600" dirty="0" err="1"/>
              <a:t>into</a:t>
            </a:r>
            <a:r>
              <a:rPr lang="sv-SE" sz="1600" dirty="0"/>
              <a:t> the Google Cloud </a:t>
            </a:r>
            <a:r>
              <a:rPr lang="sv-SE" sz="1600" dirty="0" err="1"/>
              <a:t>Platform</a:t>
            </a:r>
            <a:r>
              <a:rPr lang="sv-SE" sz="1600" dirty="0"/>
              <a:t> </a:t>
            </a:r>
            <a:r>
              <a:rPr lang="sv-SE" sz="1600" dirty="0" err="1"/>
              <a:t>ecosystem</a:t>
            </a:r>
            <a:endParaRPr lang="sv-SE" sz="1600" dirty="0"/>
          </a:p>
          <a:p>
            <a:r>
              <a:rPr lang="sv-SE" sz="1600" b="1" dirty="0" err="1"/>
              <a:t>Domo</a:t>
            </a:r>
            <a:r>
              <a:rPr lang="sv-SE" sz="1600" dirty="0"/>
              <a:t>. </a:t>
            </a:r>
            <a:r>
              <a:rPr lang="sv-SE" sz="1600" dirty="0" err="1"/>
              <a:t>Domo</a:t>
            </a:r>
            <a:r>
              <a:rPr lang="sv-SE" sz="1600" dirty="0"/>
              <a:t> has </a:t>
            </a:r>
            <a:r>
              <a:rPr lang="sv-SE" sz="1600" dirty="0" err="1"/>
              <a:t>gone</a:t>
            </a:r>
            <a:r>
              <a:rPr lang="sv-SE" sz="1600" dirty="0"/>
              <a:t> from a nisch </a:t>
            </a:r>
            <a:r>
              <a:rPr lang="sv-SE" sz="1600" dirty="0" err="1"/>
              <a:t>player</a:t>
            </a:r>
            <a:r>
              <a:rPr lang="sv-SE" sz="1600" dirty="0"/>
              <a:t> to a </a:t>
            </a:r>
            <a:r>
              <a:rPr lang="sv-SE" sz="1600" dirty="0" err="1"/>
              <a:t>challenger</a:t>
            </a:r>
            <a:r>
              <a:rPr lang="sv-SE" sz="1600" dirty="0"/>
              <a:t> by, for </a:t>
            </a:r>
            <a:r>
              <a:rPr lang="sv-SE" sz="1600" dirty="0" err="1"/>
              <a:t>example</a:t>
            </a:r>
            <a:r>
              <a:rPr lang="sv-SE" sz="1600" dirty="0"/>
              <a:t>, </a:t>
            </a:r>
            <a:r>
              <a:rPr lang="sv-SE" sz="1600" dirty="0" err="1"/>
              <a:t>made</a:t>
            </a:r>
            <a:r>
              <a:rPr lang="sv-SE" sz="1600" dirty="0"/>
              <a:t> </a:t>
            </a:r>
            <a:r>
              <a:rPr lang="sv-SE" sz="1600" dirty="0" err="1"/>
              <a:t>use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the </a:t>
            </a:r>
            <a:r>
              <a:rPr lang="sv-SE" sz="1600" dirty="0" err="1"/>
              <a:t>low-code</a:t>
            </a:r>
            <a:r>
              <a:rPr lang="sv-SE" sz="1600" dirty="0"/>
              <a:t>/no-</a:t>
            </a:r>
            <a:r>
              <a:rPr lang="sv-SE" sz="1600" dirty="0" err="1"/>
              <a:t>code</a:t>
            </a:r>
            <a:r>
              <a:rPr lang="sv-SE" sz="1600" dirty="0"/>
              <a:t> solution</a:t>
            </a:r>
          </a:p>
          <a:p>
            <a:r>
              <a:rPr lang="sv-SE" sz="1600" b="1" dirty="0"/>
              <a:t>Oracle and SAP</a:t>
            </a:r>
            <a:r>
              <a:rPr lang="sv-SE" sz="1600" dirty="0"/>
              <a:t> </a:t>
            </a:r>
            <a:r>
              <a:rPr lang="sv-SE" sz="1600" dirty="0" err="1"/>
              <a:t>have</a:t>
            </a:r>
            <a:r>
              <a:rPr lang="sv-SE" sz="1600" dirty="0"/>
              <a:t> </a:t>
            </a:r>
            <a:r>
              <a:rPr lang="sv-SE" sz="1600" dirty="0" err="1"/>
              <a:t>momentum</a:t>
            </a:r>
            <a:r>
              <a:rPr lang="sv-SE" sz="1600" dirty="0"/>
              <a:t>.</a:t>
            </a:r>
          </a:p>
          <a:p>
            <a:pPr marL="0" indent="0">
              <a:buNone/>
            </a:pPr>
            <a:endParaRPr lang="sv-SE" sz="1600" dirty="0"/>
          </a:p>
          <a:p>
            <a:endParaRPr lang="sv-SE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7FD19-8D47-48DB-8A8B-91A5B1812B89}"/>
              </a:ext>
            </a:extLst>
          </p:cNvPr>
          <p:cNvSpPr txBox="1"/>
          <p:nvPr/>
        </p:nvSpPr>
        <p:spPr>
          <a:xfrm>
            <a:off x="6977438" y="4641334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2022]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ED1B2B-AA49-4653-8869-58AFE5DDF801}"/>
              </a:ext>
            </a:extLst>
          </p:cNvPr>
          <p:cNvSpPr/>
          <p:nvPr/>
        </p:nvSpPr>
        <p:spPr>
          <a:xfrm>
            <a:off x="7642800" y="88053"/>
            <a:ext cx="1386053" cy="10634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627534"/>
            <a:ext cx="8236853" cy="596700"/>
          </a:xfrm>
        </p:spPr>
        <p:txBody>
          <a:bodyPr/>
          <a:lstStyle/>
          <a:p>
            <a:r>
              <a:rPr lang="sv-SE" dirty="0"/>
              <a:t>The market 2022 </a:t>
            </a:r>
            <a:r>
              <a:rPr lang="sv-SE" dirty="0" err="1"/>
              <a:t>according</a:t>
            </a:r>
            <a:r>
              <a:rPr lang="sv-SE" dirty="0"/>
              <a:t> to Gartner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99153B4-FD3E-4602-A480-0699A4B28C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7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57"/>
    </mc:Choice>
    <mc:Fallback xmlns="">
      <p:transition spd="slow" advTm="41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2022 and 2023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637AD-B140-4FB7-BF5E-6967EED397E9}"/>
              </a:ext>
            </a:extLst>
          </p:cNvPr>
          <p:cNvSpPr txBox="1"/>
          <p:nvPr/>
        </p:nvSpPr>
        <p:spPr>
          <a:xfrm>
            <a:off x="3633171" y="435506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2022</a:t>
            </a:r>
          </a:p>
        </p:txBody>
      </p:sp>
      <p:sp>
        <p:nvSpPr>
          <p:cNvPr id="44" name="Rektangel 5">
            <a:extLst>
              <a:ext uri="{FF2B5EF4-FFF2-40B4-BE49-F238E27FC236}">
                <a16:creationId xmlns:a16="http://schemas.microsoft.com/office/drawing/2014/main" id="{19CBF1D5-8CAA-44BD-A524-1CC28106F3D3}"/>
              </a:ext>
            </a:extLst>
          </p:cNvPr>
          <p:cNvSpPr/>
          <p:nvPr/>
        </p:nvSpPr>
        <p:spPr>
          <a:xfrm>
            <a:off x="2589214" y="2891597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5" name="Rektangel 7">
            <a:extLst>
              <a:ext uri="{FF2B5EF4-FFF2-40B4-BE49-F238E27FC236}">
                <a16:creationId xmlns:a16="http://schemas.microsoft.com/office/drawing/2014/main" id="{6676C940-ED8E-4ACC-A46F-CAA4C30C27A5}"/>
              </a:ext>
            </a:extLst>
          </p:cNvPr>
          <p:cNvSpPr/>
          <p:nvPr/>
        </p:nvSpPr>
        <p:spPr>
          <a:xfrm>
            <a:off x="907649" y="291881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6" name="Rektangel 8">
            <a:extLst>
              <a:ext uri="{FF2B5EF4-FFF2-40B4-BE49-F238E27FC236}">
                <a16:creationId xmlns:a16="http://schemas.microsoft.com/office/drawing/2014/main" id="{6A4D18DA-AE8B-4C0C-BB24-E983AD9AB326}"/>
              </a:ext>
            </a:extLst>
          </p:cNvPr>
          <p:cNvSpPr/>
          <p:nvPr/>
        </p:nvSpPr>
        <p:spPr>
          <a:xfrm>
            <a:off x="907650" y="155193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7" name="Rektangel 9">
            <a:extLst>
              <a:ext uri="{FF2B5EF4-FFF2-40B4-BE49-F238E27FC236}">
                <a16:creationId xmlns:a16="http://schemas.microsoft.com/office/drawing/2014/main" id="{AA1926BF-5F7F-45D8-B41B-D5A1570AD882}"/>
              </a:ext>
            </a:extLst>
          </p:cNvPr>
          <p:cNvSpPr/>
          <p:nvPr/>
        </p:nvSpPr>
        <p:spPr>
          <a:xfrm>
            <a:off x="2598201" y="155193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49" name="textruta 22">
            <a:extLst>
              <a:ext uri="{FF2B5EF4-FFF2-40B4-BE49-F238E27FC236}">
                <a16:creationId xmlns:a16="http://schemas.microsoft.com/office/drawing/2014/main" id="{58B1720F-3359-4BFF-A8E6-B72506B53635}"/>
              </a:ext>
            </a:extLst>
          </p:cNvPr>
          <p:cNvSpPr txBox="1"/>
          <p:nvPr/>
        </p:nvSpPr>
        <p:spPr>
          <a:xfrm>
            <a:off x="3248362" y="287770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50" name="textruta 26">
            <a:extLst>
              <a:ext uri="{FF2B5EF4-FFF2-40B4-BE49-F238E27FC236}">
                <a16:creationId xmlns:a16="http://schemas.microsoft.com/office/drawing/2014/main" id="{6450F0DB-BA1C-45DC-ACD4-945AF803AD82}"/>
              </a:ext>
            </a:extLst>
          </p:cNvPr>
          <p:cNvSpPr txBox="1"/>
          <p:nvPr/>
        </p:nvSpPr>
        <p:spPr>
          <a:xfrm>
            <a:off x="902540" y="2915640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51" name="textruta 27">
            <a:extLst>
              <a:ext uri="{FF2B5EF4-FFF2-40B4-BE49-F238E27FC236}">
                <a16:creationId xmlns:a16="http://schemas.microsoft.com/office/drawing/2014/main" id="{935D1FB5-A90E-4F0B-A012-47E4AC34F748}"/>
              </a:ext>
            </a:extLst>
          </p:cNvPr>
          <p:cNvSpPr txBox="1"/>
          <p:nvPr/>
        </p:nvSpPr>
        <p:spPr>
          <a:xfrm>
            <a:off x="3487127" y="1535486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52" name="textruta 28">
            <a:extLst>
              <a:ext uri="{FF2B5EF4-FFF2-40B4-BE49-F238E27FC236}">
                <a16:creationId xmlns:a16="http://schemas.microsoft.com/office/drawing/2014/main" id="{24D5AF3D-9F2C-4D4C-B184-F3F0D530E781}"/>
              </a:ext>
            </a:extLst>
          </p:cNvPr>
          <p:cNvSpPr txBox="1"/>
          <p:nvPr/>
        </p:nvSpPr>
        <p:spPr>
          <a:xfrm>
            <a:off x="932722" y="1535486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3A17B8-207A-42B5-A21F-EDDEC7A73980}"/>
              </a:ext>
            </a:extLst>
          </p:cNvPr>
          <p:cNvGrpSpPr/>
          <p:nvPr/>
        </p:nvGrpSpPr>
        <p:grpSpPr>
          <a:xfrm>
            <a:off x="2674197" y="1866722"/>
            <a:ext cx="1640514" cy="753142"/>
            <a:chOff x="4153235" y="1732123"/>
            <a:chExt cx="1640514" cy="753142"/>
          </a:xfrm>
        </p:grpSpPr>
        <p:sp>
          <p:nvSpPr>
            <p:cNvPr id="54" name="textruta 13">
              <a:extLst>
                <a:ext uri="{FF2B5EF4-FFF2-40B4-BE49-F238E27FC236}">
                  <a16:creationId xmlns:a16="http://schemas.microsoft.com/office/drawing/2014/main" id="{66BB9DAC-82A6-460F-82BB-67325E7C3390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55" name="textruta 14">
              <a:extLst>
                <a:ext uri="{FF2B5EF4-FFF2-40B4-BE49-F238E27FC236}">
                  <a16:creationId xmlns:a16="http://schemas.microsoft.com/office/drawing/2014/main" id="{7B3A5231-552E-4264-9791-93CFC3E565DE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56" name="textruta 15">
              <a:extLst>
                <a:ext uri="{FF2B5EF4-FFF2-40B4-BE49-F238E27FC236}">
                  <a16:creationId xmlns:a16="http://schemas.microsoft.com/office/drawing/2014/main" id="{8F63131B-840E-441C-A1A1-6E8DB66E3C26}"/>
                </a:ext>
              </a:extLst>
            </p:cNvPr>
            <p:cNvSpPr txBox="1"/>
            <p:nvPr/>
          </p:nvSpPr>
          <p:spPr>
            <a:xfrm>
              <a:off x="4153235" y="2019498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57" name="textruta 12">
            <a:extLst>
              <a:ext uri="{FF2B5EF4-FFF2-40B4-BE49-F238E27FC236}">
                <a16:creationId xmlns:a16="http://schemas.microsoft.com/office/drawing/2014/main" id="{7A48B18C-4035-4968-820F-430189278FAF}"/>
              </a:ext>
            </a:extLst>
          </p:cNvPr>
          <p:cNvSpPr txBox="1"/>
          <p:nvPr/>
        </p:nvSpPr>
        <p:spPr>
          <a:xfrm>
            <a:off x="2787635" y="349816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58" name="textruta 11">
            <a:extLst>
              <a:ext uri="{FF2B5EF4-FFF2-40B4-BE49-F238E27FC236}">
                <a16:creationId xmlns:a16="http://schemas.microsoft.com/office/drawing/2014/main" id="{BD170C56-7E4C-407E-8927-8B9C18DF163C}"/>
              </a:ext>
            </a:extLst>
          </p:cNvPr>
          <p:cNvSpPr txBox="1"/>
          <p:nvPr/>
        </p:nvSpPr>
        <p:spPr>
          <a:xfrm>
            <a:off x="2826281" y="3439792"/>
            <a:ext cx="462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59" name="textruta 19">
            <a:extLst>
              <a:ext uri="{FF2B5EF4-FFF2-40B4-BE49-F238E27FC236}">
                <a16:creationId xmlns:a16="http://schemas.microsoft.com/office/drawing/2014/main" id="{82EDDD31-2C1F-4A07-8AA1-3A03BAF84BA7}"/>
              </a:ext>
            </a:extLst>
          </p:cNvPr>
          <p:cNvSpPr txBox="1"/>
          <p:nvPr/>
        </p:nvSpPr>
        <p:spPr>
          <a:xfrm>
            <a:off x="2576212" y="3585468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60" name="textruta 19">
            <a:extLst>
              <a:ext uri="{FF2B5EF4-FFF2-40B4-BE49-F238E27FC236}">
                <a16:creationId xmlns:a16="http://schemas.microsoft.com/office/drawing/2014/main" id="{7A20A56F-595B-4EA9-95B4-04EB998C2AF6}"/>
              </a:ext>
            </a:extLst>
          </p:cNvPr>
          <p:cNvSpPr txBox="1"/>
          <p:nvPr/>
        </p:nvSpPr>
        <p:spPr>
          <a:xfrm>
            <a:off x="3020218" y="2582044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61" name="textruta 11">
            <a:extLst>
              <a:ext uri="{FF2B5EF4-FFF2-40B4-BE49-F238E27FC236}">
                <a16:creationId xmlns:a16="http://schemas.microsoft.com/office/drawing/2014/main" id="{D3C295B8-B036-493B-9531-960E43E38127}"/>
              </a:ext>
            </a:extLst>
          </p:cNvPr>
          <p:cNvSpPr txBox="1"/>
          <p:nvPr/>
        </p:nvSpPr>
        <p:spPr>
          <a:xfrm>
            <a:off x="2954757" y="3638497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62" name="textruta 11">
            <a:extLst>
              <a:ext uri="{FF2B5EF4-FFF2-40B4-BE49-F238E27FC236}">
                <a16:creationId xmlns:a16="http://schemas.microsoft.com/office/drawing/2014/main" id="{9ECB9C67-715D-46AC-9A76-384EA2641454}"/>
              </a:ext>
            </a:extLst>
          </p:cNvPr>
          <p:cNvSpPr txBox="1"/>
          <p:nvPr/>
        </p:nvSpPr>
        <p:spPr>
          <a:xfrm>
            <a:off x="2559538" y="3183809"/>
            <a:ext cx="674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63" name="textruta 19">
            <a:extLst>
              <a:ext uri="{FF2B5EF4-FFF2-40B4-BE49-F238E27FC236}">
                <a16:creationId xmlns:a16="http://schemas.microsoft.com/office/drawing/2014/main" id="{9CD19849-7C2C-4632-8C82-5270EE8E702F}"/>
              </a:ext>
            </a:extLst>
          </p:cNvPr>
          <p:cNvSpPr txBox="1"/>
          <p:nvPr/>
        </p:nvSpPr>
        <p:spPr>
          <a:xfrm>
            <a:off x="3585053" y="323196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69" name="textruta 11">
            <a:extLst>
              <a:ext uri="{FF2B5EF4-FFF2-40B4-BE49-F238E27FC236}">
                <a16:creationId xmlns:a16="http://schemas.microsoft.com/office/drawing/2014/main" id="{A47D1EB2-ADEC-4784-8244-8FCEA21E45D8}"/>
              </a:ext>
            </a:extLst>
          </p:cNvPr>
          <p:cNvSpPr txBox="1"/>
          <p:nvPr/>
        </p:nvSpPr>
        <p:spPr>
          <a:xfrm>
            <a:off x="1733642" y="2659347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71" name="textruta 11">
            <a:extLst>
              <a:ext uri="{FF2B5EF4-FFF2-40B4-BE49-F238E27FC236}">
                <a16:creationId xmlns:a16="http://schemas.microsoft.com/office/drawing/2014/main" id="{E88BD70E-B4D9-4A1A-8249-933F016DF0F1}"/>
              </a:ext>
            </a:extLst>
          </p:cNvPr>
          <p:cNvSpPr txBox="1"/>
          <p:nvPr/>
        </p:nvSpPr>
        <p:spPr>
          <a:xfrm>
            <a:off x="1290318" y="2375912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72" name="textruta 19">
            <a:extLst>
              <a:ext uri="{FF2B5EF4-FFF2-40B4-BE49-F238E27FC236}">
                <a16:creationId xmlns:a16="http://schemas.microsoft.com/office/drawing/2014/main" id="{CC9DEA51-BE1F-49F5-BF65-1020033A417C}"/>
              </a:ext>
            </a:extLst>
          </p:cNvPr>
          <p:cNvSpPr txBox="1"/>
          <p:nvPr/>
        </p:nvSpPr>
        <p:spPr>
          <a:xfrm>
            <a:off x="1036859" y="3154674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73" name="textruta 11">
            <a:extLst>
              <a:ext uri="{FF2B5EF4-FFF2-40B4-BE49-F238E27FC236}">
                <a16:creationId xmlns:a16="http://schemas.microsoft.com/office/drawing/2014/main" id="{773E3C48-5FAA-42F8-B653-F75DF55B93F7}"/>
              </a:ext>
            </a:extLst>
          </p:cNvPr>
          <p:cNvSpPr txBox="1"/>
          <p:nvPr/>
        </p:nvSpPr>
        <p:spPr>
          <a:xfrm>
            <a:off x="930488" y="3778994"/>
            <a:ext cx="873001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Pyramid </a:t>
            </a:r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74" name="textruta 19">
            <a:extLst>
              <a:ext uri="{FF2B5EF4-FFF2-40B4-BE49-F238E27FC236}">
                <a16:creationId xmlns:a16="http://schemas.microsoft.com/office/drawing/2014/main" id="{C502FE77-C90A-4E23-B3B0-15254753AF9A}"/>
              </a:ext>
            </a:extLst>
          </p:cNvPr>
          <p:cNvSpPr txBox="1"/>
          <p:nvPr/>
        </p:nvSpPr>
        <p:spPr>
          <a:xfrm>
            <a:off x="1776021" y="3361815"/>
            <a:ext cx="1035422" cy="56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75" name="textruta 19">
            <a:extLst>
              <a:ext uri="{FF2B5EF4-FFF2-40B4-BE49-F238E27FC236}">
                <a16:creationId xmlns:a16="http://schemas.microsoft.com/office/drawing/2014/main" id="{97A0DC08-71E3-4BAD-8512-9EAC99912FC3}"/>
              </a:ext>
            </a:extLst>
          </p:cNvPr>
          <p:cNvSpPr txBox="1"/>
          <p:nvPr/>
        </p:nvSpPr>
        <p:spPr>
          <a:xfrm>
            <a:off x="2909201" y="3029198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76" name="textruta 11">
            <a:extLst>
              <a:ext uri="{FF2B5EF4-FFF2-40B4-BE49-F238E27FC236}">
                <a16:creationId xmlns:a16="http://schemas.microsoft.com/office/drawing/2014/main" id="{62C89FCF-0767-4A8F-9309-C137C3C719E2}"/>
              </a:ext>
            </a:extLst>
          </p:cNvPr>
          <p:cNvSpPr txBox="1"/>
          <p:nvPr/>
        </p:nvSpPr>
        <p:spPr>
          <a:xfrm>
            <a:off x="3234826" y="3380361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77" name="textruta 11">
            <a:extLst>
              <a:ext uri="{FF2B5EF4-FFF2-40B4-BE49-F238E27FC236}">
                <a16:creationId xmlns:a16="http://schemas.microsoft.com/office/drawing/2014/main" id="{51DF7BBC-C590-46F7-8A8F-C6B12C3AD182}"/>
              </a:ext>
            </a:extLst>
          </p:cNvPr>
          <p:cNvSpPr txBox="1"/>
          <p:nvPr/>
        </p:nvSpPr>
        <p:spPr>
          <a:xfrm>
            <a:off x="2653977" y="4003139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1749A35-F642-4C25-B0E3-C2DFDB4B5683}"/>
              </a:ext>
            </a:extLst>
          </p:cNvPr>
          <p:cNvSpPr txBox="1"/>
          <p:nvPr/>
        </p:nvSpPr>
        <p:spPr>
          <a:xfrm>
            <a:off x="7361716" y="430761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2023</a:t>
            </a:r>
          </a:p>
        </p:txBody>
      </p:sp>
      <p:sp>
        <p:nvSpPr>
          <p:cNvPr id="78" name="Rektangel 5">
            <a:extLst>
              <a:ext uri="{FF2B5EF4-FFF2-40B4-BE49-F238E27FC236}">
                <a16:creationId xmlns:a16="http://schemas.microsoft.com/office/drawing/2014/main" id="{71C52205-88F1-467F-96E6-9FFC67794A7B}"/>
              </a:ext>
            </a:extLst>
          </p:cNvPr>
          <p:cNvSpPr/>
          <p:nvPr/>
        </p:nvSpPr>
        <p:spPr>
          <a:xfrm>
            <a:off x="6297016" y="2833189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9" name="Rektangel 7">
            <a:extLst>
              <a:ext uri="{FF2B5EF4-FFF2-40B4-BE49-F238E27FC236}">
                <a16:creationId xmlns:a16="http://schemas.microsoft.com/office/drawing/2014/main" id="{18CDF831-0141-4BEE-B48F-25FCC0BE96B5}"/>
              </a:ext>
            </a:extLst>
          </p:cNvPr>
          <p:cNvSpPr/>
          <p:nvPr/>
        </p:nvSpPr>
        <p:spPr>
          <a:xfrm>
            <a:off x="4593825" y="286195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0" name="Rektangel 8">
            <a:extLst>
              <a:ext uri="{FF2B5EF4-FFF2-40B4-BE49-F238E27FC236}">
                <a16:creationId xmlns:a16="http://schemas.microsoft.com/office/drawing/2014/main" id="{AEF4E20C-B215-497B-BB5F-DD63F403B80A}"/>
              </a:ext>
            </a:extLst>
          </p:cNvPr>
          <p:cNvSpPr/>
          <p:nvPr/>
        </p:nvSpPr>
        <p:spPr>
          <a:xfrm>
            <a:off x="4590825" y="1489760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1" name="Rektangel 9">
            <a:extLst>
              <a:ext uri="{FF2B5EF4-FFF2-40B4-BE49-F238E27FC236}">
                <a16:creationId xmlns:a16="http://schemas.microsoft.com/office/drawing/2014/main" id="{81732965-332D-4FAA-9A33-9AB89959A6F1}"/>
              </a:ext>
            </a:extLst>
          </p:cNvPr>
          <p:cNvSpPr/>
          <p:nvPr/>
        </p:nvSpPr>
        <p:spPr>
          <a:xfrm>
            <a:off x="6281376" y="1482135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2" name="textruta 22">
            <a:extLst>
              <a:ext uri="{FF2B5EF4-FFF2-40B4-BE49-F238E27FC236}">
                <a16:creationId xmlns:a16="http://schemas.microsoft.com/office/drawing/2014/main" id="{C0B3AA96-0879-4910-8BFC-76436F4D5970}"/>
              </a:ext>
            </a:extLst>
          </p:cNvPr>
          <p:cNvSpPr txBox="1"/>
          <p:nvPr/>
        </p:nvSpPr>
        <p:spPr>
          <a:xfrm>
            <a:off x="6931537" y="2848509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83" name="textruta 26">
            <a:extLst>
              <a:ext uri="{FF2B5EF4-FFF2-40B4-BE49-F238E27FC236}">
                <a16:creationId xmlns:a16="http://schemas.microsoft.com/office/drawing/2014/main" id="{A444E8AB-D144-49CD-9BE4-D7AC4CFDA95C}"/>
              </a:ext>
            </a:extLst>
          </p:cNvPr>
          <p:cNvSpPr txBox="1"/>
          <p:nvPr/>
        </p:nvSpPr>
        <p:spPr>
          <a:xfrm>
            <a:off x="4585715" y="2886449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84" name="textruta 27">
            <a:extLst>
              <a:ext uri="{FF2B5EF4-FFF2-40B4-BE49-F238E27FC236}">
                <a16:creationId xmlns:a16="http://schemas.microsoft.com/office/drawing/2014/main" id="{6A0B1114-2761-4BA5-89D4-08613C7993F2}"/>
              </a:ext>
            </a:extLst>
          </p:cNvPr>
          <p:cNvSpPr txBox="1"/>
          <p:nvPr/>
        </p:nvSpPr>
        <p:spPr>
          <a:xfrm>
            <a:off x="7170302" y="1506295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85" name="textruta 28">
            <a:extLst>
              <a:ext uri="{FF2B5EF4-FFF2-40B4-BE49-F238E27FC236}">
                <a16:creationId xmlns:a16="http://schemas.microsoft.com/office/drawing/2014/main" id="{8218F3AF-ED13-4D05-B065-125338AE4C71}"/>
              </a:ext>
            </a:extLst>
          </p:cNvPr>
          <p:cNvSpPr txBox="1"/>
          <p:nvPr/>
        </p:nvSpPr>
        <p:spPr>
          <a:xfrm>
            <a:off x="4615897" y="1506295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A48C0732-98E0-4637-9626-E85D45032865}"/>
              </a:ext>
            </a:extLst>
          </p:cNvPr>
          <p:cNvGrpSpPr/>
          <p:nvPr/>
        </p:nvGrpSpPr>
        <p:grpSpPr>
          <a:xfrm>
            <a:off x="6357372" y="1837531"/>
            <a:ext cx="1640514" cy="753142"/>
            <a:chOff x="4153235" y="1732123"/>
            <a:chExt cx="1640514" cy="753142"/>
          </a:xfrm>
        </p:grpSpPr>
        <p:sp>
          <p:nvSpPr>
            <p:cNvPr id="87" name="textruta 13">
              <a:extLst>
                <a:ext uri="{FF2B5EF4-FFF2-40B4-BE49-F238E27FC236}">
                  <a16:creationId xmlns:a16="http://schemas.microsoft.com/office/drawing/2014/main" id="{9C77115A-C6E6-40A2-B62F-52A2F325E6BA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88" name="textruta 14">
              <a:extLst>
                <a:ext uri="{FF2B5EF4-FFF2-40B4-BE49-F238E27FC236}">
                  <a16:creationId xmlns:a16="http://schemas.microsoft.com/office/drawing/2014/main" id="{2FE7279B-C36C-4C1A-89F5-F1508446FD3F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89" name="textruta 15">
              <a:extLst>
                <a:ext uri="{FF2B5EF4-FFF2-40B4-BE49-F238E27FC236}">
                  <a16:creationId xmlns:a16="http://schemas.microsoft.com/office/drawing/2014/main" id="{50A11404-5064-4800-BBB4-80E0130B7002}"/>
                </a:ext>
              </a:extLst>
            </p:cNvPr>
            <p:cNvSpPr txBox="1"/>
            <p:nvPr/>
          </p:nvSpPr>
          <p:spPr>
            <a:xfrm>
              <a:off x="4153235" y="2019498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90" name="textruta 12">
            <a:extLst>
              <a:ext uri="{FF2B5EF4-FFF2-40B4-BE49-F238E27FC236}">
                <a16:creationId xmlns:a16="http://schemas.microsoft.com/office/drawing/2014/main" id="{10D5CF27-F4EC-4FB4-8CDA-9853C2FBDD4E}"/>
              </a:ext>
            </a:extLst>
          </p:cNvPr>
          <p:cNvSpPr txBox="1"/>
          <p:nvPr/>
        </p:nvSpPr>
        <p:spPr>
          <a:xfrm>
            <a:off x="6706049" y="3468975"/>
            <a:ext cx="184731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91" name="textruta 11">
            <a:extLst>
              <a:ext uri="{FF2B5EF4-FFF2-40B4-BE49-F238E27FC236}">
                <a16:creationId xmlns:a16="http://schemas.microsoft.com/office/drawing/2014/main" id="{4E68E684-366B-4FFB-9B90-5E3C08D13DF0}"/>
              </a:ext>
            </a:extLst>
          </p:cNvPr>
          <p:cNvSpPr txBox="1"/>
          <p:nvPr/>
        </p:nvSpPr>
        <p:spPr>
          <a:xfrm>
            <a:off x="6305649" y="2947733"/>
            <a:ext cx="462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SAP</a:t>
            </a:r>
          </a:p>
        </p:txBody>
      </p:sp>
      <p:sp>
        <p:nvSpPr>
          <p:cNvPr id="92" name="textruta 19">
            <a:extLst>
              <a:ext uri="{FF2B5EF4-FFF2-40B4-BE49-F238E27FC236}">
                <a16:creationId xmlns:a16="http://schemas.microsoft.com/office/drawing/2014/main" id="{808F361B-A782-493B-BEA9-5A9DC6B5CF75}"/>
              </a:ext>
            </a:extLst>
          </p:cNvPr>
          <p:cNvSpPr txBox="1"/>
          <p:nvPr/>
        </p:nvSpPr>
        <p:spPr>
          <a:xfrm>
            <a:off x="6837092" y="3748306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93" name="textruta 19">
            <a:extLst>
              <a:ext uri="{FF2B5EF4-FFF2-40B4-BE49-F238E27FC236}">
                <a16:creationId xmlns:a16="http://schemas.microsoft.com/office/drawing/2014/main" id="{B207C49D-57B5-4115-938A-F9B9B36EAED9}"/>
              </a:ext>
            </a:extLst>
          </p:cNvPr>
          <p:cNvSpPr txBox="1"/>
          <p:nvPr/>
        </p:nvSpPr>
        <p:spPr>
          <a:xfrm>
            <a:off x="6703393" y="2552853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94" name="textruta 11">
            <a:extLst>
              <a:ext uri="{FF2B5EF4-FFF2-40B4-BE49-F238E27FC236}">
                <a16:creationId xmlns:a16="http://schemas.microsoft.com/office/drawing/2014/main" id="{3329A035-776E-4F3C-A10E-186942A4705A}"/>
              </a:ext>
            </a:extLst>
          </p:cNvPr>
          <p:cNvSpPr txBox="1"/>
          <p:nvPr/>
        </p:nvSpPr>
        <p:spPr>
          <a:xfrm>
            <a:off x="7166776" y="3880240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95" name="textruta 11">
            <a:extLst>
              <a:ext uri="{FF2B5EF4-FFF2-40B4-BE49-F238E27FC236}">
                <a16:creationId xmlns:a16="http://schemas.microsoft.com/office/drawing/2014/main" id="{695B444F-DC34-498C-AFDC-131D13D0CD2C}"/>
              </a:ext>
            </a:extLst>
          </p:cNvPr>
          <p:cNvSpPr txBox="1"/>
          <p:nvPr/>
        </p:nvSpPr>
        <p:spPr>
          <a:xfrm>
            <a:off x="6242095" y="3215068"/>
            <a:ext cx="674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96" name="textruta 19">
            <a:extLst>
              <a:ext uri="{FF2B5EF4-FFF2-40B4-BE49-F238E27FC236}">
                <a16:creationId xmlns:a16="http://schemas.microsoft.com/office/drawing/2014/main" id="{CC0A9DA6-ECE6-4A50-92D9-9CAC8484A106}"/>
              </a:ext>
            </a:extLst>
          </p:cNvPr>
          <p:cNvSpPr txBox="1"/>
          <p:nvPr/>
        </p:nvSpPr>
        <p:spPr>
          <a:xfrm>
            <a:off x="6952876" y="343229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97" name="textruta 11">
            <a:extLst>
              <a:ext uri="{FF2B5EF4-FFF2-40B4-BE49-F238E27FC236}">
                <a16:creationId xmlns:a16="http://schemas.microsoft.com/office/drawing/2014/main" id="{F8E5C83C-BB79-4932-9C83-AD9767A48DE0}"/>
              </a:ext>
            </a:extLst>
          </p:cNvPr>
          <p:cNvSpPr txBox="1"/>
          <p:nvPr/>
        </p:nvSpPr>
        <p:spPr>
          <a:xfrm>
            <a:off x="5728929" y="2443229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98" name="textruta 11">
            <a:extLst>
              <a:ext uri="{FF2B5EF4-FFF2-40B4-BE49-F238E27FC236}">
                <a16:creationId xmlns:a16="http://schemas.microsoft.com/office/drawing/2014/main" id="{51287B76-0084-4C18-8A68-8DB010074A60}"/>
              </a:ext>
            </a:extLst>
          </p:cNvPr>
          <p:cNvSpPr txBox="1"/>
          <p:nvPr/>
        </p:nvSpPr>
        <p:spPr>
          <a:xfrm>
            <a:off x="4966474" y="1926857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99" name="textruta 19">
            <a:extLst>
              <a:ext uri="{FF2B5EF4-FFF2-40B4-BE49-F238E27FC236}">
                <a16:creationId xmlns:a16="http://schemas.microsoft.com/office/drawing/2014/main" id="{00C0B20C-517C-4AA3-B79B-5E3B877DF475}"/>
              </a:ext>
            </a:extLst>
          </p:cNvPr>
          <p:cNvSpPr txBox="1"/>
          <p:nvPr/>
        </p:nvSpPr>
        <p:spPr>
          <a:xfrm>
            <a:off x="4579589" y="2079598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chemeClr val="accent4"/>
                </a:solidFill>
              </a:rPr>
              <a:t>MicroStrategy</a:t>
            </a:r>
            <a:endParaRPr lang="sv-SE" sz="1400" dirty="0">
              <a:solidFill>
                <a:schemeClr val="accent4"/>
              </a:solidFill>
            </a:endParaRPr>
          </a:p>
        </p:txBody>
      </p:sp>
      <p:sp>
        <p:nvSpPr>
          <p:cNvPr id="100" name="textruta 11">
            <a:extLst>
              <a:ext uri="{FF2B5EF4-FFF2-40B4-BE49-F238E27FC236}">
                <a16:creationId xmlns:a16="http://schemas.microsoft.com/office/drawing/2014/main" id="{B27BCBA0-F156-4E4B-9740-575B0E0AAC7C}"/>
              </a:ext>
            </a:extLst>
          </p:cNvPr>
          <p:cNvSpPr txBox="1"/>
          <p:nvPr/>
        </p:nvSpPr>
        <p:spPr>
          <a:xfrm>
            <a:off x="5463486" y="3431608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Pyramid </a:t>
            </a:r>
            <a:r>
              <a:rPr lang="sv-SE" sz="1400" dirty="0" err="1">
                <a:solidFill>
                  <a:srgbClr val="FF0000"/>
                </a:solidFill>
              </a:rPr>
              <a:t>Analytics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01" name="textruta 19">
            <a:extLst>
              <a:ext uri="{FF2B5EF4-FFF2-40B4-BE49-F238E27FC236}">
                <a16:creationId xmlns:a16="http://schemas.microsoft.com/office/drawing/2014/main" id="{F9EEC8D8-ECD4-48D1-896A-5F64ACA56731}"/>
              </a:ext>
            </a:extLst>
          </p:cNvPr>
          <p:cNvSpPr txBox="1"/>
          <p:nvPr/>
        </p:nvSpPr>
        <p:spPr>
          <a:xfrm>
            <a:off x="5234780" y="2327575"/>
            <a:ext cx="1035422" cy="56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>
                <a:solidFill>
                  <a:srgbClr val="FF0000"/>
                </a:solidFill>
              </a:rPr>
              <a:t>Amazon Web Services</a:t>
            </a:r>
          </a:p>
        </p:txBody>
      </p:sp>
      <p:sp>
        <p:nvSpPr>
          <p:cNvPr id="102" name="textruta 19">
            <a:extLst>
              <a:ext uri="{FF2B5EF4-FFF2-40B4-BE49-F238E27FC236}">
                <a16:creationId xmlns:a16="http://schemas.microsoft.com/office/drawing/2014/main" id="{66D68970-3CBB-47DB-9A71-47EB7E932490}"/>
              </a:ext>
            </a:extLst>
          </p:cNvPr>
          <p:cNvSpPr txBox="1"/>
          <p:nvPr/>
        </p:nvSpPr>
        <p:spPr>
          <a:xfrm>
            <a:off x="6592376" y="3000007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03" name="textruta 11">
            <a:extLst>
              <a:ext uri="{FF2B5EF4-FFF2-40B4-BE49-F238E27FC236}">
                <a16:creationId xmlns:a16="http://schemas.microsoft.com/office/drawing/2014/main" id="{881F8090-B9B0-4CE9-BE69-753B040E1425}"/>
              </a:ext>
            </a:extLst>
          </p:cNvPr>
          <p:cNvSpPr txBox="1"/>
          <p:nvPr/>
        </p:nvSpPr>
        <p:spPr>
          <a:xfrm>
            <a:off x="6831490" y="3173314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Oracle</a:t>
            </a:r>
          </a:p>
        </p:txBody>
      </p:sp>
      <p:sp>
        <p:nvSpPr>
          <p:cNvPr id="104" name="textruta 11">
            <a:extLst>
              <a:ext uri="{FF2B5EF4-FFF2-40B4-BE49-F238E27FC236}">
                <a16:creationId xmlns:a16="http://schemas.microsoft.com/office/drawing/2014/main" id="{DAE95070-2109-4702-B7F8-3E523D043C28}"/>
              </a:ext>
            </a:extLst>
          </p:cNvPr>
          <p:cNvSpPr txBox="1"/>
          <p:nvPr/>
        </p:nvSpPr>
        <p:spPr>
          <a:xfrm>
            <a:off x="6410954" y="3673622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05" name="textruta 19">
            <a:extLst>
              <a:ext uri="{FF2B5EF4-FFF2-40B4-BE49-F238E27FC236}">
                <a16:creationId xmlns:a16="http://schemas.microsoft.com/office/drawing/2014/main" id="{7BB78F57-171E-4FA9-A11E-04E06602EAE2}"/>
              </a:ext>
            </a:extLst>
          </p:cNvPr>
          <p:cNvSpPr txBox="1"/>
          <p:nvPr/>
        </p:nvSpPr>
        <p:spPr>
          <a:xfrm>
            <a:off x="4643325" y="2363187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>
                <a:solidFill>
                  <a:srgbClr val="FF0000"/>
                </a:solidFill>
              </a:rPr>
              <a:t>Alibaba Cloud</a:t>
            </a:r>
          </a:p>
        </p:txBody>
      </p:sp>
      <p:sp>
        <p:nvSpPr>
          <p:cNvPr id="64" name="textruta 19">
            <a:extLst>
              <a:ext uri="{FF2B5EF4-FFF2-40B4-BE49-F238E27FC236}">
                <a16:creationId xmlns:a16="http://schemas.microsoft.com/office/drawing/2014/main" id="{DB080AA0-67DC-47E5-A776-48851EFE5311}"/>
              </a:ext>
            </a:extLst>
          </p:cNvPr>
          <p:cNvSpPr txBox="1"/>
          <p:nvPr/>
        </p:nvSpPr>
        <p:spPr>
          <a:xfrm>
            <a:off x="4856994" y="3207587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66" name="textruta 19">
            <a:extLst>
              <a:ext uri="{FF2B5EF4-FFF2-40B4-BE49-F238E27FC236}">
                <a16:creationId xmlns:a16="http://schemas.microsoft.com/office/drawing/2014/main" id="{A19B928E-63BB-41C4-B2D0-545DCDFADBF2}"/>
              </a:ext>
            </a:extLst>
          </p:cNvPr>
          <p:cNvSpPr txBox="1"/>
          <p:nvPr/>
        </p:nvSpPr>
        <p:spPr>
          <a:xfrm>
            <a:off x="5450438" y="3639188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67" name="textruta 19">
            <a:extLst>
              <a:ext uri="{FF2B5EF4-FFF2-40B4-BE49-F238E27FC236}">
                <a16:creationId xmlns:a16="http://schemas.microsoft.com/office/drawing/2014/main" id="{EEBD736E-18A0-4FB5-860A-2BFCADF50CAC}"/>
              </a:ext>
            </a:extLst>
          </p:cNvPr>
          <p:cNvSpPr txBox="1"/>
          <p:nvPr/>
        </p:nvSpPr>
        <p:spPr>
          <a:xfrm>
            <a:off x="4733659" y="3842114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68" name="textruta 19">
            <a:extLst>
              <a:ext uri="{FF2B5EF4-FFF2-40B4-BE49-F238E27FC236}">
                <a16:creationId xmlns:a16="http://schemas.microsoft.com/office/drawing/2014/main" id="{8B95E694-0ADA-449D-9C5F-DCBCDC87F78C}"/>
              </a:ext>
            </a:extLst>
          </p:cNvPr>
          <p:cNvSpPr txBox="1"/>
          <p:nvPr/>
        </p:nvSpPr>
        <p:spPr>
          <a:xfrm>
            <a:off x="1138976" y="3426911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70" name="textruta 19">
            <a:extLst>
              <a:ext uri="{FF2B5EF4-FFF2-40B4-BE49-F238E27FC236}">
                <a16:creationId xmlns:a16="http://schemas.microsoft.com/office/drawing/2014/main" id="{62916977-1DEF-49F7-BE99-C530B337AAE5}"/>
              </a:ext>
            </a:extLst>
          </p:cNvPr>
          <p:cNvSpPr txBox="1"/>
          <p:nvPr/>
        </p:nvSpPr>
        <p:spPr>
          <a:xfrm>
            <a:off x="1232742" y="4057141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106" name="textruta 19">
            <a:extLst>
              <a:ext uri="{FF2B5EF4-FFF2-40B4-BE49-F238E27FC236}">
                <a16:creationId xmlns:a16="http://schemas.microsoft.com/office/drawing/2014/main" id="{CDB78CF1-6A61-45C3-B077-117C6D61B0C2}"/>
              </a:ext>
            </a:extLst>
          </p:cNvPr>
          <p:cNvSpPr txBox="1"/>
          <p:nvPr/>
        </p:nvSpPr>
        <p:spPr>
          <a:xfrm>
            <a:off x="1859316" y="3917173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107" name="textruta 11">
            <a:extLst>
              <a:ext uri="{FF2B5EF4-FFF2-40B4-BE49-F238E27FC236}">
                <a16:creationId xmlns:a16="http://schemas.microsoft.com/office/drawing/2014/main" id="{50455AF7-AC66-40BC-A506-37024161EB73}"/>
              </a:ext>
            </a:extLst>
          </p:cNvPr>
          <p:cNvSpPr txBox="1"/>
          <p:nvPr/>
        </p:nvSpPr>
        <p:spPr>
          <a:xfrm>
            <a:off x="2785576" y="3830400"/>
            <a:ext cx="846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Yellowfin</a:t>
            </a:r>
            <a:endParaRPr lang="sv-SE" sz="14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8F00B98-DFC5-49E8-95C0-AE598BBCE944}"/>
              </a:ext>
            </a:extLst>
          </p:cNvPr>
          <p:cNvSpPr txBox="1"/>
          <p:nvPr/>
        </p:nvSpPr>
        <p:spPr>
          <a:xfrm>
            <a:off x="834914" y="4724400"/>
            <a:ext cx="1950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Kronz</a:t>
            </a:r>
            <a:r>
              <a:rPr lang="sv-SE" dirty="0"/>
              <a:t> et al., 2023]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B1916E2-8F89-43B7-B4D1-63B047ADA56D}"/>
              </a:ext>
            </a:extLst>
          </p:cNvPr>
          <p:cNvSpPr txBox="1"/>
          <p:nvPr/>
        </p:nvSpPr>
        <p:spPr>
          <a:xfrm>
            <a:off x="5948070" y="4744180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BDD51FB-439E-488D-98B8-69F1BCA09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94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47"/>
    </mc:Choice>
    <mc:Fallback xmlns="">
      <p:transition spd="slow" advTm="42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2023 and 2024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637AD-B140-4FB7-BF5E-6967EED397E9}"/>
              </a:ext>
            </a:extLst>
          </p:cNvPr>
          <p:cNvSpPr txBox="1"/>
          <p:nvPr/>
        </p:nvSpPr>
        <p:spPr>
          <a:xfrm>
            <a:off x="7361716" y="430761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2024</a:t>
            </a:r>
          </a:p>
        </p:txBody>
      </p:sp>
      <p:sp>
        <p:nvSpPr>
          <p:cNvPr id="65" name="Rektangel 5">
            <a:extLst>
              <a:ext uri="{FF2B5EF4-FFF2-40B4-BE49-F238E27FC236}">
                <a16:creationId xmlns:a16="http://schemas.microsoft.com/office/drawing/2014/main" id="{625B9B95-D036-46FE-B0E2-E8EE3A8E31C8}"/>
              </a:ext>
            </a:extLst>
          </p:cNvPr>
          <p:cNvSpPr/>
          <p:nvPr/>
        </p:nvSpPr>
        <p:spPr>
          <a:xfrm>
            <a:off x="6297016" y="2833189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8" name="Rektangel 7">
            <a:extLst>
              <a:ext uri="{FF2B5EF4-FFF2-40B4-BE49-F238E27FC236}">
                <a16:creationId xmlns:a16="http://schemas.microsoft.com/office/drawing/2014/main" id="{0EA0D9B2-E040-4912-8ECB-AFD8F0F107C4}"/>
              </a:ext>
            </a:extLst>
          </p:cNvPr>
          <p:cNvSpPr/>
          <p:nvPr/>
        </p:nvSpPr>
        <p:spPr>
          <a:xfrm>
            <a:off x="4595704" y="284542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9" name="Rektangel 8">
            <a:extLst>
              <a:ext uri="{FF2B5EF4-FFF2-40B4-BE49-F238E27FC236}">
                <a16:creationId xmlns:a16="http://schemas.microsoft.com/office/drawing/2014/main" id="{E63303AB-C7B0-4503-B741-C4246FD7020E}"/>
              </a:ext>
            </a:extLst>
          </p:cNvPr>
          <p:cNvSpPr/>
          <p:nvPr/>
        </p:nvSpPr>
        <p:spPr>
          <a:xfrm>
            <a:off x="4590825" y="1489760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0" name="Rektangel 9">
            <a:extLst>
              <a:ext uri="{FF2B5EF4-FFF2-40B4-BE49-F238E27FC236}">
                <a16:creationId xmlns:a16="http://schemas.microsoft.com/office/drawing/2014/main" id="{3365F906-3684-468F-9172-4FB1508DE20D}"/>
              </a:ext>
            </a:extLst>
          </p:cNvPr>
          <p:cNvSpPr/>
          <p:nvPr/>
        </p:nvSpPr>
        <p:spPr>
          <a:xfrm>
            <a:off x="6281376" y="1482135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1" name="textruta 22">
            <a:extLst>
              <a:ext uri="{FF2B5EF4-FFF2-40B4-BE49-F238E27FC236}">
                <a16:creationId xmlns:a16="http://schemas.microsoft.com/office/drawing/2014/main" id="{D40121DB-645A-4AED-BCF0-9249AFA98797}"/>
              </a:ext>
            </a:extLst>
          </p:cNvPr>
          <p:cNvSpPr txBox="1"/>
          <p:nvPr/>
        </p:nvSpPr>
        <p:spPr>
          <a:xfrm>
            <a:off x="6931537" y="2848509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82" name="textruta 26">
            <a:extLst>
              <a:ext uri="{FF2B5EF4-FFF2-40B4-BE49-F238E27FC236}">
                <a16:creationId xmlns:a16="http://schemas.microsoft.com/office/drawing/2014/main" id="{0A5035A0-3C97-45F7-87C7-16B1FD1184F6}"/>
              </a:ext>
            </a:extLst>
          </p:cNvPr>
          <p:cNvSpPr txBox="1"/>
          <p:nvPr/>
        </p:nvSpPr>
        <p:spPr>
          <a:xfrm>
            <a:off x="4585715" y="2886449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83" name="textruta 27">
            <a:extLst>
              <a:ext uri="{FF2B5EF4-FFF2-40B4-BE49-F238E27FC236}">
                <a16:creationId xmlns:a16="http://schemas.microsoft.com/office/drawing/2014/main" id="{7B369690-F5C3-460B-8A61-622AD8CFA1BF}"/>
              </a:ext>
            </a:extLst>
          </p:cNvPr>
          <p:cNvSpPr txBox="1"/>
          <p:nvPr/>
        </p:nvSpPr>
        <p:spPr>
          <a:xfrm>
            <a:off x="7170302" y="1506295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84" name="textruta 28">
            <a:extLst>
              <a:ext uri="{FF2B5EF4-FFF2-40B4-BE49-F238E27FC236}">
                <a16:creationId xmlns:a16="http://schemas.microsoft.com/office/drawing/2014/main" id="{626CDE5B-032D-4665-938C-0210EF640B0D}"/>
              </a:ext>
            </a:extLst>
          </p:cNvPr>
          <p:cNvSpPr txBox="1"/>
          <p:nvPr/>
        </p:nvSpPr>
        <p:spPr>
          <a:xfrm>
            <a:off x="4615897" y="1506295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108F71-E5DB-4D00-84AF-20C5E9598C9F}"/>
              </a:ext>
            </a:extLst>
          </p:cNvPr>
          <p:cNvGrpSpPr/>
          <p:nvPr/>
        </p:nvGrpSpPr>
        <p:grpSpPr>
          <a:xfrm>
            <a:off x="6273183" y="1749548"/>
            <a:ext cx="1655607" cy="841125"/>
            <a:chOff x="4069046" y="1644140"/>
            <a:chExt cx="1655607" cy="841125"/>
          </a:xfrm>
        </p:grpSpPr>
        <p:sp>
          <p:nvSpPr>
            <p:cNvPr id="86" name="textruta 13">
              <a:extLst>
                <a:ext uri="{FF2B5EF4-FFF2-40B4-BE49-F238E27FC236}">
                  <a16:creationId xmlns:a16="http://schemas.microsoft.com/office/drawing/2014/main" id="{2AD008BD-8FF4-4905-82EF-6C5553561911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87" name="textruta 14">
              <a:extLst>
                <a:ext uri="{FF2B5EF4-FFF2-40B4-BE49-F238E27FC236}">
                  <a16:creationId xmlns:a16="http://schemas.microsoft.com/office/drawing/2014/main" id="{67D46549-53FE-4CF9-A1F7-B7C246DF1093}"/>
                </a:ext>
              </a:extLst>
            </p:cNvPr>
            <p:cNvSpPr txBox="1"/>
            <p:nvPr/>
          </p:nvSpPr>
          <p:spPr>
            <a:xfrm>
              <a:off x="4834345" y="1644140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88" name="textruta 15">
              <a:extLst>
                <a:ext uri="{FF2B5EF4-FFF2-40B4-BE49-F238E27FC236}">
                  <a16:creationId xmlns:a16="http://schemas.microsoft.com/office/drawing/2014/main" id="{9988CEB5-3616-487B-A225-F711753A7884}"/>
                </a:ext>
              </a:extLst>
            </p:cNvPr>
            <p:cNvSpPr txBox="1"/>
            <p:nvPr/>
          </p:nvSpPr>
          <p:spPr>
            <a:xfrm>
              <a:off x="4069046" y="1924227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89" name="textruta 12">
            <a:extLst>
              <a:ext uri="{FF2B5EF4-FFF2-40B4-BE49-F238E27FC236}">
                <a16:creationId xmlns:a16="http://schemas.microsoft.com/office/drawing/2014/main" id="{B40258D3-0107-4207-A8A9-E3EDAD7166FC}"/>
              </a:ext>
            </a:extLst>
          </p:cNvPr>
          <p:cNvSpPr txBox="1"/>
          <p:nvPr/>
        </p:nvSpPr>
        <p:spPr>
          <a:xfrm>
            <a:off x="6706049" y="3468975"/>
            <a:ext cx="184731" cy="145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90" name="textruta 11">
            <a:extLst>
              <a:ext uri="{FF2B5EF4-FFF2-40B4-BE49-F238E27FC236}">
                <a16:creationId xmlns:a16="http://schemas.microsoft.com/office/drawing/2014/main" id="{EC8825C2-6F67-4EF0-916E-75FA789C8B62}"/>
              </a:ext>
            </a:extLst>
          </p:cNvPr>
          <p:cNvSpPr txBox="1"/>
          <p:nvPr/>
        </p:nvSpPr>
        <p:spPr>
          <a:xfrm>
            <a:off x="6420663" y="2854792"/>
            <a:ext cx="169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SAP</a:t>
            </a:r>
          </a:p>
        </p:txBody>
      </p:sp>
      <p:sp>
        <p:nvSpPr>
          <p:cNvPr id="91" name="textruta 19">
            <a:extLst>
              <a:ext uri="{FF2B5EF4-FFF2-40B4-BE49-F238E27FC236}">
                <a16:creationId xmlns:a16="http://schemas.microsoft.com/office/drawing/2014/main" id="{EE16482A-3ADC-463A-A860-5CAC1128EBD2}"/>
              </a:ext>
            </a:extLst>
          </p:cNvPr>
          <p:cNvSpPr txBox="1"/>
          <p:nvPr/>
        </p:nvSpPr>
        <p:spPr>
          <a:xfrm>
            <a:off x="6450315" y="3141299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IBM</a:t>
            </a:r>
          </a:p>
        </p:txBody>
      </p:sp>
      <p:sp>
        <p:nvSpPr>
          <p:cNvPr id="92" name="textruta 19">
            <a:extLst>
              <a:ext uri="{FF2B5EF4-FFF2-40B4-BE49-F238E27FC236}">
                <a16:creationId xmlns:a16="http://schemas.microsoft.com/office/drawing/2014/main" id="{0CA733FA-5608-4378-A570-0B1C4A89D1A7}"/>
              </a:ext>
            </a:extLst>
          </p:cNvPr>
          <p:cNvSpPr txBox="1"/>
          <p:nvPr/>
        </p:nvSpPr>
        <p:spPr>
          <a:xfrm>
            <a:off x="6292279" y="2410580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93" name="textruta 11">
            <a:extLst>
              <a:ext uri="{FF2B5EF4-FFF2-40B4-BE49-F238E27FC236}">
                <a16:creationId xmlns:a16="http://schemas.microsoft.com/office/drawing/2014/main" id="{FD54A8F1-03D2-4D6B-A4FC-56B234230B0E}"/>
              </a:ext>
            </a:extLst>
          </p:cNvPr>
          <p:cNvSpPr txBox="1"/>
          <p:nvPr/>
        </p:nvSpPr>
        <p:spPr>
          <a:xfrm>
            <a:off x="6392465" y="3527173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SAS</a:t>
            </a:r>
          </a:p>
        </p:txBody>
      </p:sp>
      <p:sp>
        <p:nvSpPr>
          <p:cNvPr id="96" name="textruta 11">
            <a:extLst>
              <a:ext uri="{FF2B5EF4-FFF2-40B4-BE49-F238E27FC236}">
                <a16:creationId xmlns:a16="http://schemas.microsoft.com/office/drawing/2014/main" id="{02FCCD1F-344E-449F-B0EF-DB4FA5F522CF}"/>
              </a:ext>
            </a:extLst>
          </p:cNvPr>
          <p:cNvSpPr txBox="1"/>
          <p:nvPr/>
        </p:nvSpPr>
        <p:spPr>
          <a:xfrm>
            <a:off x="5673778" y="2316759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99" name="textruta 11">
            <a:extLst>
              <a:ext uri="{FF2B5EF4-FFF2-40B4-BE49-F238E27FC236}">
                <a16:creationId xmlns:a16="http://schemas.microsoft.com/office/drawing/2014/main" id="{35B146C6-0020-4131-963D-47E1F1E7E30C}"/>
              </a:ext>
            </a:extLst>
          </p:cNvPr>
          <p:cNvSpPr txBox="1"/>
          <p:nvPr/>
        </p:nvSpPr>
        <p:spPr>
          <a:xfrm>
            <a:off x="6798414" y="3076441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Pyramid </a:t>
            </a:r>
            <a:r>
              <a:rPr lang="sv-SE" sz="1400" dirty="0" err="1">
                <a:solidFill>
                  <a:srgbClr val="FF0000"/>
                </a:solidFill>
              </a:rPr>
              <a:t>Analytics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01" name="textruta 19">
            <a:extLst>
              <a:ext uri="{FF2B5EF4-FFF2-40B4-BE49-F238E27FC236}">
                <a16:creationId xmlns:a16="http://schemas.microsoft.com/office/drawing/2014/main" id="{A2D4C476-E3FB-42C6-AB7D-FA790BCE0EED}"/>
              </a:ext>
            </a:extLst>
          </p:cNvPr>
          <p:cNvSpPr txBox="1"/>
          <p:nvPr/>
        </p:nvSpPr>
        <p:spPr>
          <a:xfrm>
            <a:off x="6427434" y="2629762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ThoughtSpot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02" name="textruta 11">
            <a:extLst>
              <a:ext uri="{FF2B5EF4-FFF2-40B4-BE49-F238E27FC236}">
                <a16:creationId xmlns:a16="http://schemas.microsoft.com/office/drawing/2014/main" id="{B0CE2080-DA0A-47FC-9D5F-580689AE2E5D}"/>
              </a:ext>
            </a:extLst>
          </p:cNvPr>
          <p:cNvSpPr txBox="1"/>
          <p:nvPr/>
        </p:nvSpPr>
        <p:spPr>
          <a:xfrm>
            <a:off x="7332067" y="2513371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Oracle</a:t>
            </a:r>
          </a:p>
        </p:txBody>
      </p:sp>
      <p:sp>
        <p:nvSpPr>
          <p:cNvPr id="103" name="textruta 11">
            <a:extLst>
              <a:ext uri="{FF2B5EF4-FFF2-40B4-BE49-F238E27FC236}">
                <a16:creationId xmlns:a16="http://schemas.microsoft.com/office/drawing/2014/main" id="{3928E372-2870-4DFD-9252-BA490571EEAF}"/>
              </a:ext>
            </a:extLst>
          </p:cNvPr>
          <p:cNvSpPr txBox="1"/>
          <p:nvPr/>
        </p:nvSpPr>
        <p:spPr>
          <a:xfrm>
            <a:off x="6333396" y="3767168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04" name="textruta 19">
            <a:extLst>
              <a:ext uri="{FF2B5EF4-FFF2-40B4-BE49-F238E27FC236}">
                <a16:creationId xmlns:a16="http://schemas.microsoft.com/office/drawing/2014/main" id="{68723267-0659-49A3-A23B-E8D605EAFEDE}"/>
              </a:ext>
            </a:extLst>
          </p:cNvPr>
          <p:cNvSpPr txBox="1"/>
          <p:nvPr/>
        </p:nvSpPr>
        <p:spPr>
          <a:xfrm>
            <a:off x="4671669" y="2253171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D5149B-A406-468C-9181-610B9A757B78}"/>
              </a:ext>
            </a:extLst>
          </p:cNvPr>
          <p:cNvSpPr txBox="1"/>
          <p:nvPr/>
        </p:nvSpPr>
        <p:spPr>
          <a:xfrm>
            <a:off x="3674091" y="428419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2023</a:t>
            </a:r>
          </a:p>
        </p:txBody>
      </p:sp>
      <p:sp>
        <p:nvSpPr>
          <p:cNvPr id="124" name="textruta 19">
            <a:extLst>
              <a:ext uri="{FF2B5EF4-FFF2-40B4-BE49-F238E27FC236}">
                <a16:creationId xmlns:a16="http://schemas.microsoft.com/office/drawing/2014/main" id="{BAD32175-C84A-4EF9-81AB-180D3B980C30}"/>
              </a:ext>
            </a:extLst>
          </p:cNvPr>
          <p:cNvSpPr txBox="1"/>
          <p:nvPr/>
        </p:nvSpPr>
        <p:spPr>
          <a:xfrm>
            <a:off x="4572000" y="2041726"/>
            <a:ext cx="1922919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>
                <a:solidFill>
                  <a:srgbClr val="FF0000"/>
                </a:solidFill>
              </a:rPr>
              <a:t>Amazon Web Services</a:t>
            </a:r>
          </a:p>
        </p:txBody>
      </p:sp>
      <p:sp>
        <p:nvSpPr>
          <p:cNvPr id="129" name="textruta 11">
            <a:extLst>
              <a:ext uri="{FF2B5EF4-FFF2-40B4-BE49-F238E27FC236}">
                <a16:creationId xmlns:a16="http://schemas.microsoft.com/office/drawing/2014/main" id="{2790238B-296C-4711-8C8B-7B13533FE329}"/>
              </a:ext>
            </a:extLst>
          </p:cNvPr>
          <p:cNvSpPr txBox="1"/>
          <p:nvPr/>
        </p:nvSpPr>
        <p:spPr>
          <a:xfrm>
            <a:off x="6686814" y="2316760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Google (</a:t>
            </a:r>
            <a:r>
              <a:rPr lang="sv-SE" sz="1400" dirty="0" err="1">
                <a:solidFill>
                  <a:srgbClr val="FF0000"/>
                </a:solidFill>
              </a:rPr>
              <a:t>Looker</a:t>
            </a:r>
            <a:r>
              <a:rPr lang="sv-SE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30" name="textruta 11">
            <a:extLst>
              <a:ext uri="{FF2B5EF4-FFF2-40B4-BE49-F238E27FC236}">
                <a16:creationId xmlns:a16="http://schemas.microsoft.com/office/drawing/2014/main" id="{ECDC46E1-BC7F-4E71-A8A2-AE9E8D251338}"/>
              </a:ext>
            </a:extLst>
          </p:cNvPr>
          <p:cNvSpPr txBox="1"/>
          <p:nvPr/>
        </p:nvSpPr>
        <p:spPr>
          <a:xfrm>
            <a:off x="5037065" y="2618505"/>
            <a:ext cx="1228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131" name="Rektangel 5">
            <a:extLst>
              <a:ext uri="{FF2B5EF4-FFF2-40B4-BE49-F238E27FC236}">
                <a16:creationId xmlns:a16="http://schemas.microsoft.com/office/drawing/2014/main" id="{E4C9676A-DC78-43E9-A1FF-DBFB35510D09}"/>
              </a:ext>
            </a:extLst>
          </p:cNvPr>
          <p:cNvSpPr/>
          <p:nvPr/>
        </p:nvSpPr>
        <p:spPr>
          <a:xfrm>
            <a:off x="2573432" y="2816328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32" name="Rektangel 7">
            <a:extLst>
              <a:ext uri="{FF2B5EF4-FFF2-40B4-BE49-F238E27FC236}">
                <a16:creationId xmlns:a16="http://schemas.microsoft.com/office/drawing/2014/main" id="{FB0B0081-B2C7-48A5-B146-83226351ABDE}"/>
              </a:ext>
            </a:extLst>
          </p:cNvPr>
          <p:cNvSpPr/>
          <p:nvPr/>
        </p:nvSpPr>
        <p:spPr>
          <a:xfrm>
            <a:off x="872120" y="2828566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33" name="Rektangel 8">
            <a:extLst>
              <a:ext uri="{FF2B5EF4-FFF2-40B4-BE49-F238E27FC236}">
                <a16:creationId xmlns:a16="http://schemas.microsoft.com/office/drawing/2014/main" id="{FBDB3928-EAA0-4825-BC94-585B47E2DA43}"/>
              </a:ext>
            </a:extLst>
          </p:cNvPr>
          <p:cNvSpPr/>
          <p:nvPr/>
        </p:nvSpPr>
        <p:spPr>
          <a:xfrm>
            <a:off x="867241" y="147289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34" name="Rektangel 9">
            <a:extLst>
              <a:ext uri="{FF2B5EF4-FFF2-40B4-BE49-F238E27FC236}">
                <a16:creationId xmlns:a16="http://schemas.microsoft.com/office/drawing/2014/main" id="{F42F370C-211C-4679-99C4-95C2D56FE223}"/>
              </a:ext>
            </a:extLst>
          </p:cNvPr>
          <p:cNvSpPr/>
          <p:nvPr/>
        </p:nvSpPr>
        <p:spPr>
          <a:xfrm>
            <a:off x="2557792" y="1465274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35" name="textruta 22">
            <a:extLst>
              <a:ext uri="{FF2B5EF4-FFF2-40B4-BE49-F238E27FC236}">
                <a16:creationId xmlns:a16="http://schemas.microsoft.com/office/drawing/2014/main" id="{189F27D7-EDD9-4C24-B6F9-F13FDFAEDBF9}"/>
              </a:ext>
            </a:extLst>
          </p:cNvPr>
          <p:cNvSpPr txBox="1"/>
          <p:nvPr/>
        </p:nvSpPr>
        <p:spPr>
          <a:xfrm>
            <a:off x="3207953" y="2831648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136" name="textruta 26">
            <a:extLst>
              <a:ext uri="{FF2B5EF4-FFF2-40B4-BE49-F238E27FC236}">
                <a16:creationId xmlns:a16="http://schemas.microsoft.com/office/drawing/2014/main" id="{E9C699BF-6099-4011-888E-B99AEF07C3AE}"/>
              </a:ext>
            </a:extLst>
          </p:cNvPr>
          <p:cNvSpPr txBox="1"/>
          <p:nvPr/>
        </p:nvSpPr>
        <p:spPr>
          <a:xfrm>
            <a:off x="862131" y="2869588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137" name="textruta 27">
            <a:extLst>
              <a:ext uri="{FF2B5EF4-FFF2-40B4-BE49-F238E27FC236}">
                <a16:creationId xmlns:a16="http://schemas.microsoft.com/office/drawing/2014/main" id="{775EC09B-ADC5-4CE7-86FE-705EDEF007F3}"/>
              </a:ext>
            </a:extLst>
          </p:cNvPr>
          <p:cNvSpPr txBox="1"/>
          <p:nvPr/>
        </p:nvSpPr>
        <p:spPr>
          <a:xfrm>
            <a:off x="3446718" y="1489434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138" name="textruta 28">
            <a:extLst>
              <a:ext uri="{FF2B5EF4-FFF2-40B4-BE49-F238E27FC236}">
                <a16:creationId xmlns:a16="http://schemas.microsoft.com/office/drawing/2014/main" id="{0A97802F-514C-4F76-A87F-7206EA6004F1}"/>
              </a:ext>
            </a:extLst>
          </p:cNvPr>
          <p:cNvSpPr txBox="1"/>
          <p:nvPr/>
        </p:nvSpPr>
        <p:spPr>
          <a:xfrm>
            <a:off x="892313" y="1489434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E91772A-24E4-4321-9996-0EF189D2EB62}"/>
              </a:ext>
            </a:extLst>
          </p:cNvPr>
          <p:cNvGrpSpPr/>
          <p:nvPr/>
        </p:nvGrpSpPr>
        <p:grpSpPr>
          <a:xfrm>
            <a:off x="2633788" y="1820670"/>
            <a:ext cx="1640514" cy="753142"/>
            <a:chOff x="4153235" y="1732123"/>
            <a:chExt cx="1640514" cy="753142"/>
          </a:xfrm>
        </p:grpSpPr>
        <p:sp>
          <p:nvSpPr>
            <p:cNvPr id="140" name="textruta 13">
              <a:extLst>
                <a:ext uri="{FF2B5EF4-FFF2-40B4-BE49-F238E27FC236}">
                  <a16:creationId xmlns:a16="http://schemas.microsoft.com/office/drawing/2014/main" id="{2430B9B8-7A58-4ADD-846A-E812CC346139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141" name="textruta 14">
              <a:extLst>
                <a:ext uri="{FF2B5EF4-FFF2-40B4-BE49-F238E27FC236}">
                  <a16:creationId xmlns:a16="http://schemas.microsoft.com/office/drawing/2014/main" id="{7C901C89-37A5-4BF2-A085-EAF93599F734}"/>
                </a:ext>
              </a:extLst>
            </p:cNvPr>
            <p:cNvSpPr txBox="1"/>
            <p:nvPr/>
          </p:nvSpPr>
          <p:spPr>
            <a:xfrm>
              <a:off x="4831113" y="1732123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142" name="textruta 15">
              <a:extLst>
                <a:ext uri="{FF2B5EF4-FFF2-40B4-BE49-F238E27FC236}">
                  <a16:creationId xmlns:a16="http://schemas.microsoft.com/office/drawing/2014/main" id="{6A0A3535-4F08-4D51-AD2C-E4F280F82C18}"/>
                </a:ext>
              </a:extLst>
            </p:cNvPr>
            <p:cNvSpPr txBox="1"/>
            <p:nvPr/>
          </p:nvSpPr>
          <p:spPr>
            <a:xfrm>
              <a:off x="4153235" y="2019498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143" name="textruta 12">
            <a:extLst>
              <a:ext uri="{FF2B5EF4-FFF2-40B4-BE49-F238E27FC236}">
                <a16:creationId xmlns:a16="http://schemas.microsoft.com/office/drawing/2014/main" id="{F962C958-B7B5-43BB-9FFB-07CEF8CF39C1}"/>
              </a:ext>
            </a:extLst>
          </p:cNvPr>
          <p:cNvSpPr txBox="1"/>
          <p:nvPr/>
        </p:nvSpPr>
        <p:spPr>
          <a:xfrm>
            <a:off x="2982465" y="345211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144" name="textruta 11">
            <a:extLst>
              <a:ext uri="{FF2B5EF4-FFF2-40B4-BE49-F238E27FC236}">
                <a16:creationId xmlns:a16="http://schemas.microsoft.com/office/drawing/2014/main" id="{5FB1BDF3-9B6E-428E-9304-E435F20A4DEC}"/>
              </a:ext>
            </a:extLst>
          </p:cNvPr>
          <p:cNvSpPr txBox="1"/>
          <p:nvPr/>
        </p:nvSpPr>
        <p:spPr>
          <a:xfrm>
            <a:off x="2582065" y="2930872"/>
            <a:ext cx="4622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145" name="textruta 19">
            <a:extLst>
              <a:ext uri="{FF2B5EF4-FFF2-40B4-BE49-F238E27FC236}">
                <a16:creationId xmlns:a16="http://schemas.microsoft.com/office/drawing/2014/main" id="{5E85ACEC-DE6F-4361-9DC4-1824C58A403F}"/>
              </a:ext>
            </a:extLst>
          </p:cNvPr>
          <p:cNvSpPr txBox="1"/>
          <p:nvPr/>
        </p:nvSpPr>
        <p:spPr>
          <a:xfrm>
            <a:off x="3113508" y="3731445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146" name="textruta 19">
            <a:extLst>
              <a:ext uri="{FF2B5EF4-FFF2-40B4-BE49-F238E27FC236}">
                <a16:creationId xmlns:a16="http://schemas.microsoft.com/office/drawing/2014/main" id="{8ED7A575-2B13-4705-96A1-2621716AF912}"/>
              </a:ext>
            </a:extLst>
          </p:cNvPr>
          <p:cNvSpPr txBox="1"/>
          <p:nvPr/>
        </p:nvSpPr>
        <p:spPr>
          <a:xfrm>
            <a:off x="2979809" y="2535992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147" name="textruta 11">
            <a:extLst>
              <a:ext uri="{FF2B5EF4-FFF2-40B4-BE49-F238E27FC236}">
                <a16:creationId xmlns:a16="http://schemas.microsoft.com/office/drawing/2014/main" id="{908C94AE-9FAA-49A8-846D-07E41BBE1B9E}"/>
              </a:ext>
            </a:extLst>
          </p:cNvPr>
          <p:cNvSpPr txBox="1"/>
          <p:nvPr/>
        </p:nvSpPr>
        <p:spPr>
          <a:xfrm>
            <a:off x="3443192" y="3863379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148" name="textruta 11">
            <a:extLst>
              <a:ext uri="{FF2B5EF4-FFF2-40B4-BE49-F238E27FC236}">
                <a16:creationId xmlns:a16="http://schemas.microsoft.com/office/drawing/2014/main" id="{A800E38C-10DD-41DA-8B9E-7AEB13513AC6}"/>
              </a:ext>
            </a:extLst>
          </p:cNvPr>
          <p:cNvSpPr txBox="1"/>
          <p:nvPr/>
        </p:nvSpPr>
        <p:spPr>
          <a:xfrm>
            <a:off x="2518511" y="3198207"/>
            <a:ext cx="674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149" name="textruta 19">
            <a:extLst>
              <a:ext uri="{FF2B5EF4-FFF2-40B4-BE49-F238E27FC236}">
                <a16:creationId xmlns:a16="http://schemas.microsoft.com/office/drawing/2014/main" id="{887EB83E-B603-49C3-B2CB-1BB43288A5F3}"/>
              </a:ext>
            </a:extLst>
          </p:cNvPr>
          <p:cNvSpPr txBox="1"/>
          <p:nvPr/>
        </p:nvSpPr>
        <p:spPr>
          <a:xfrm>
            <a:off x="3229292" y="341543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150" name="textruta 11">
            <a:extLst>
              <a:ext uri="{FF2B5EF4-FFF2-40B4-BE49-F238E27FC236}">
                <a16:creationId xmlns:a16="http://schemas.microsoft.com/office/drawing/2014/main" id="{898D0871-6758-40F9-941D-486F33A1EB2C}"/>
              </a:ext>
            </a:extLst>
          </p:cNvPr>
          <p:cNvSpPr txBox="1"/>
          <p:nvPr/>
        </p:nvSpPr>
        <p:spPr>
          <a:xfrm>
            <a:off x="2005345" y="2426368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151" name="textruta 11">
            <a:extLst>
              <a:ext uri="{FF2B5EF4-FFF2-40B4-BE49-F238E27FC236}">
                <a16:creationId xmlns:a16="http://schemas.microsoft.com/office/drawing/2014/main" id="{32C96A98-D7D9-4029-9D0D-83CB1BE8AF23}"/>
              </a:ext>
            </a:extLst>
          </p:cNvPr>
          <p:cNvSpPr txBox="1"/>
          <p:nvPr/>
        </p:nvSpPr>
        <p:spPr>
          <a:xfrm>
            <a:off x="1242890" y="1909996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152" name="textruta 19">
            <a:extLst>
              <a:ext uri="{FF2B5EF4-FFF2-40B4-BE49-F238E27FC236}">
                <a16:creationId xmlns:a16="http://schemas.microsoft.com/office/drawing/2014/main" id="{DB6F70E9-80DB-41D9-852A-3F194306900A}"/>
              </a:ext>
            </a:extLst>
          </p:cNvPr>
          <p:cNvSpPr txBox="1"/>
          <p:nvPr/>
        </p:nvSpPr>
        <p:spPr>
          <a:xfrm>
            <a:off x="856005" y="2062737"/>
            <a:ext cx="1211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MicroStrategy</a:t>
            </a:r>
            <a:endParaRPr lang="sv-SE" sz="1400" dirty="0"/>
          </a:p>
        </p:txBody>
      </p:sp>
      <p:sp>
        <p:nvSpPr>
          <p:cNvPr id="153" name="textruta 11">
            <a:extLst>
              <a:ext uri="{FF2B5EF4-FFF2-40B4-BE49-F238E27FC236}">
                <a16:creationId xmlns:a16="http://schemas.microsoft.com/office/drawing/2014/main" id="{55B65C9D-206A-45F7-BA25-A4AC3EFF0E11}"/>
              </a:ext>
            </a:extLst>
          </p:cNvPr>
          <p:cNvSpPr txBox="1"/>
          <p:nvPr/>
        </p:nvSpPr>
        <p:spPr>
          <a:xfrm>
            <a:off x="1739902" y="3414747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Pyramid </a:t>
            </a:r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154" name="textruta 19">
            <a:extLst>
              <a:ext uri="{FF2B5EF4-FFF2-40B4-BE49-F238E27FC236}">
                <a16:creationId xmlns:a16="http://schemas.microsoft.com/office/drawing/2014/main" id="{2E4A6181-E24D-462A-BC10-D463ADB1531E}"/>
              </a:ext>
            </a:extLst>
          </p:cNvPr>
          <p:cNvSpPr txBox="1"/>
          <p:nvPr/>
        </p:nvSpPr>
        <p:spPr>
          <a:xfrm>
            <a:off x="1511196" y="2310714"/>
            <a:ext cx="1035422" cy="562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155" name="textruta 19">
            <a:extLst>
              <a:ext uri="{FF2B5EF4-FFF2-40B4-BE49-F238E27FC236}">
                <a16:creationId xmlns:a16="http://schemas.microsoft.com/office/drawing/2014/main" id="{FD523F9F-AF7A-40C9-8985-26A44B762629}"/>
              </a:ext>
            </a:extLst>
          </p:cNvPr>
          <p:cNvSpPr txBox="1"/>
          <p:nvPr/>
        </p:nvSpPr>
        <p:spPr>
          <a:xfrm>
            <a:off x="2868792" y="2983146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56" name="textruta 11">
            <a:extLst>
              <a:ext uri="{FF2B5EF4-FFF2-40B4-BE49-F238E27FC236}">
                <a16:creationId xmlns:a16="http://schemas.microsoft.com/office/drawing/2014/main" id="{6E2E4996-E52B-460D-B0B4-B482BA31882D}"/>
              </a:ext>
            </a:extLst>
          </p:cNvPr>
          <p:cNvSpPr txBox="1"/>
          <p:nvPr/>
        </p:nvSpPr>
        <p:spPr>
          <a:xfrm>
            <a:off x="3107906" y="3156453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157" name="textruta 11">
            <a:extLst>
              <a:ext uri="{FF2B5EF4-FFF2-40B4-BE49-F238E27FC236}">
                <a16:creationId xmlns:a16="http://schemas.microsoft.com/office/drawing/2014/main" id="{FD7BFAAB-1977-4505-AC31-037002932653}"/>
              </a:ext>
            </a:extLst>
          </p:cNvPr>
          <p:cNvSpPr txBox="1"/>
          <p:nvPr/>
        </p:nvSpPr>
        <p:spPr>
          <a:xfrm>
            <a:off x="2687370" y="3656761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58" name="textruta 19">
            <a:extLst>
              <a:ext uri="{FF2B5EF4-FFF2-40B4-BE49-F238E27FC236}">
                <a16:creationId xmlns:a16="http://schemas.microsoft.com/office/drawing/2014/main" id="{441F72F7-0F4C-484E-9385-21A005B29C61}"/>
              </a:ext>
            </a:extLst>
          </p:cNvPr>
          <p:cNvSpPr txBox="1"/>
          <p:nvPr/>
        </p:nvSpPr>
        <p:spPr>
          <a:xfrm>
            <a:off x="919741" y="2346326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159" name="textruta 11">
            <a:extLst>
              <a:ext uri="{FF2B5EF4-FFF2-40B4-BE49-F238E27FC236}">
                <a16:creationId xmlns:a16="http://schemas.microsoft.com/office/drawing/2014/main" id="{DBE744BF-19B8-47EA-B17E-EB12F0BAF532}"/>
              </a:ext>
            </a:extLst>
          </p:cNvPr>
          <p:cNvSpPr txBox="1"/>
          <p:nvPr/>
        </p:nvSpPr>
        <p:spPr>
          <a:xfrm>
            <a:off x="6468961" y="3330613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TIBCO</a:t>
            </a:r>
          </a:p>
        </p:txBody>
      </p:sp>
      <p:sp>
        <p:nvSpPr>
          <p:cNvPr id="61" name="textruta 19">
            <a:extLst>
              <a:ext uri="{FF2B5EF4-FFF2-40B4-BE49-F238E27FC236}">
                <a16:creationId xmlns:a16="http://schemas.microsoft.com/office/drawing/2014/main" id="{7A367166-C79F-43DC-AB6B-8D499E7D6433}"/>
              </a:ext>
            </a:extLst>
          </p:cNvPr>
          <p:cNvSpPr txBox="1"/>
          <p:nvPr/>
        </p:nvSpPr>
        <p:spPr>
          <a:xfrm>
            <a:off x="5424320" y="347515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Sisense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62" name="textruta 19">
            <a:extLst>
              <a:ext uri="{FF2B5EF4-FFF2-40B4-BE49-F238E27FC236}">
                <a16:creationId xmlns:a16="http://schemas.microsoft.com/office/drawing/2014/main" id="{A549B29B-29F6-40A6-BAFE-EBB2DB811BD5}"/>
              </a:ext>
            </a:extLst>
          </p:cNvPr>
          <p:cNvSpPr txBox="1"/>
          <p:nvPr/>
        </p:nvSpPr>
        <p:spPr>
          <a:xfrm>
            <a:off x="4764079" y="3141358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63" name="textruta 19">
            <a:extLst>
              <a:ext uri="{FF2B5EF4-FFF2-40B4-BE49-F238E27FC236}">
                <a16:creationId xmlns:a16="http://schemas.microsoft.com/office/drawing/2014/main" id="{8B1143F3-B509-4492-B209-EF23D92CD7CD}"/>
              </a:ext>
            </a:extLst>
          </p:cNvPr>
          <p:cNvSpPr txBox="1"/>
          <p:nvPr/>
        </p:nvSpPr>
        <p:spPr>
          <a:xfrm>
            <a:off x="5435924" y="3239969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66" name="textruta 19">
            <a:extLst>
              <a:ext uri="{FF2B5EF4-FFF2-40B4-BE49-F238E27FC236}">
                <a16:creationId xmlns:a16="http://schemas.microsoft.com/office/drawing/2014/main" id="{DC07590F-EEA8-41BA-B940-7FAE191677E6}"/>
              </a:ext>
            </a:extLst>
          </p:cNvPr>
          <p:cNvSpPr txBox="1"/>
          <p:nvPr/>
        </p:nvSpPr>
        <p:spPr>
          <a:xfrm>
            <a:off x="4933591" y="3719206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67" name="textruta 19">
            <a:extLst>
              <a:ext uri="{FF2B5EF4-FFF2-40B4-BE49-F238E27FC236}">
                <a16:creationId xmlns:a16="http://schemas.microsoft.com/office/drawing/2014/main" id="{880A7994-2008-457B-8CD4-4AEB260495C1}"/>
              </a:ext>
            </a:extLst>
          </p:cNvPr>
          <p:cNvSpPr txBox="1"/>
          <p:nvPr/>
        </p:nvSpPr>
        <p:spPr>
          <a:xfrm>
            <a:off x="1058699" y="3131210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68" name="textruta 19">
            <a:extLst>
              <a:ext uri="{FF2B5EF4-FFF2-40B4-BE49-F238E27FC236}">
                <a16:creationId xmlns:a16="http://schemas.microsoft.com/office/drawing/2014/main" id="{67EE0D17-2DCE-4F22-A781-6CB6DFD385BB}"/>
              </a:ext>
            </a:extLst>
          </p:cNvPr>
          <p:cNvSpPr txBox="1"/>
          <p:nvPr/>
        </p:nvSpPr>
        <p:spPr>
          <a:xfrm>
            <a:off x="1652143" y="3562811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69" name="textruta 19">
            <a:extLst>
              <a:ext uri="{FF2B5EF4-FFF2-40B4-BE49-F238E27FC236}">
                <a16:creationId xmlns:a16="http://schemas.microsoft.com/office/drawing/2014/main" id="{AB3D9779-B0AB-4560-BD3F-C7120FB9DFFE}"/>
              </a:ext>
            </a:extLst>
          </p:cNvPr>
          <p:cNvSpPr txBox="1"/>
          <p:nvPr/>
        </p:nvSpPr>
        <p:spPr>
          <a:xfrm>
            <a:off x="935364" y="3765737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27D45B6-2593-4FD8-A281-51B0C126E9E5}"/>
              </a:ext>
            </a:extLst>
          </p:cNvPr>
          <p:cNvSpPr txBox="1"/>
          <p:nvPr/>
        </p:nvSpPr>
        <p:spPr>
          <a:xfrm>
            <a:off x="5997595" y="4702540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85D8AC-5C65-4454-B11E-BD20DA5332C1}"/>
              </a:ext>
            </a:extLst>
          </p:cNvPr>
          <p:cNvSpPr txBox="1"/>
          <p:nvPr/>
        </p:nvSpPr>
        <p:spPr>
          <a:xfrm>
            <a:off x="836817" y="4718981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2023]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65C7891-4903-497B-BF08-92B2B331AF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12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244"/>
    </mc:Choice>
    <mc:Fallback xmlns="">
      <p:transition spd="slow" advTm="44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350782"/>
            <a:ext cx="6850800" cy="596700"/>
          </a:xfrm>
        </p:spPr>
        <p:txBody>
          <a:bodyPr/>
          <a:lstStyle/>
          <a:p>
            <a:r>
              <a:rPr lang="sv-SE" sz="2400" dirty="0"/>
              <a:t>The market 2024 </a:t>
            </a:r>
            <a:r>
              <a:rPr lang="sv-SE" sz="2400" dirty="0" err="1"/>
              <a:t>according</a:t>
            </a:r>
            <a:r>
              <a:rPr lang="sv-SE" sz="2400" dirty="0"/>
              <a:t> to Gartner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7538819" cy="3684814"/>
          </a:xfrm>
        </p:spPr>
        <p:txBody>
          <a:bodyPr>
            <a:noAutofit/>
          </a:bodyPr>
          <a:lstStyle/>
          <a:p>
            <a:r>
              <a:rPr lang="sv-SE" sz="1600" b="1" dirty="0"/>
              <a:t>Microsofts </a:t>
            </a:r>
            <a:r>
              <a:rPr lang="sv-SE" sz="1600" b="1" dirty="0" err="1"/>
              <a:t>product</a:t>
            </a:r>
            <a:r>
              <a:rPr lang="sv-SE" sz="1600" b="1" dirty="0"/>
              <a:t> Power BI </a:t>
            </a:r>
            <a:r>
              <a:rPr lang="sv-SE" sz="1600" b="1" dirty="0" err="1"/>
              <a:t>continues</a:t>
            </a:r>
            <a:r>
              <a:rPr lang="sv-SE" sz="1600" b="1" dirty="0"/>
              <a:t> to </a:t>
            </a:r>
            <a:r>
              <a:rPr lang="sv-SE" sz="1600" b="1" dirty="0" err="1"/>
              <a:t>dominate</a:t>
            </a:r>
            <a:r>
              <a:rPr lang="sv-SE" sz="1600" b="1" dirty="0"/>
              <a:t> the market</a:t>
            </a:r>
            <a:r>
              <a:rPr lang="sv-SE" sz="1600" dirty="0"/>
              <a:t>, and </a:t>
            </a:r>
            <a:r>
              <a:rPr lang="sv-SE" sz="1600" dirty="0" err="1"/>
              <a:t>sales</a:t>
            </a:r>
            <a:r>
              <a:rPr lang="sv-SE" sz="1600" dirty="0"/>
              <a:t> is still </a:t>
            </a:r>
            <a:r>
              <a:rPr lang="sv-SE" sz="1600" dirty="0" err="1"/>
              <a:t>growing</a:t>
            </a:r>
            <a:r>
              <a:rPr lang="sv-SE" sz="1600" dirty="0"/>
              <a:t> </a:t>
            </a:r>
            <a:r>
              <a:rPr lang="sv-SE" sz="1600" dirty="0" err="1"/>
              <a:t>strongly</a:t>
            </a:r>
            <a:r>
              <a:rPr lang="sv-SE" sz="1600" dirty="0"/>
              <a:t>. A major </a:t>
            </a:r>
            <a:r>
              <a:rPr lang="sv-SE" sz="1600" dirty="0" err="1"/>
              <a:t>reason</a:t>
            </a:r>
            <a:r>
              <a:rPr lang="sv-SE" sz="1600" dirty="0"/>
              <a:t> for </a:t>
            </a:r>
            <a:r>
              <a:rPr lang="sv-SE" sz="1600" dirty="0" err="1"/>
              <a:t>that</a:t>
            </a:r>
            <a:r>
              <a:rPr lang="sv-SE" sz="1600" dirty="0"/>
              <a:t> is the bundling </a:t>
            </a:r>
            <a:r>
              <a:rPr lang="sv-SE" sz="1600" dirty="0" err="1"/>
              <a:t>of</a:t>
            </a:r>
            <a:r>
              <a:rPr lang="sv-SE" sz="1600" dirty="0"/>
              <a:t> Power BI </a:t>
            </a:r>
            <a:r>
              <a:rPr lang="sv-SE" sz="1600" dirty="0" err="1"/>
              <a:t>with</a:t>
            </a:r>
            <a:r>
              <a:rPr lang="sv-SE" sz="1600" dirty="0"/>
              <a:t> Microsofts 365, </a:t>
            </a:r>
            <a:r>
              <a:rPr lang="sv-SE" sz="1600" dirty="0" err="1"/>
              <a:t>which</a:t>
            </a:r>
            <a:r>
              <a:rPr lang="sv-SE" sz="1600" dirty="0"/>
              <a:t> is </a:t>
            </a:r>
            <a:r>
              <a:rPr lang="sv-SE" sz="1600" dirty="0" err="1"/>
              <a:t>provided</a:t>
            </a:r>
            <a:r>
              <a:rPr lang="sv-SE" sz="1600" dirty="0"/>
              <a:t> </a:t>
            </a:r>
            <a:r>
              <a:rPr lang="sv-SE" sz="1600" dirty="0" err="1"/>
              <a:t>with</a:t>
            </a:r>
            <a:r>
              <a:rPr lang="sv-SE" sz="1600" dirty="0"/>
              <a:t> a </a:t>
            </a:r>
            <a:r>
              <a:rPr lang="sv-SE" sz="1600" dirty="0" err="1"/>
              <a:t>reduced</a:t>
            </a:r>
            <a:r>
              <a:rPr lang="sv-SE" sz="1600" dirty="0"/>
              <a:t> </a:t>
            </a:r>
            <a:r>
              <a:rPr lang="sv-SE" sz="1600" dirty="0" err="1"/>
              <a:t>price</a:t>
            </a:r>
            <a:r>
              <a:rPr lang="sv-SE" sz="1600" dirty="0"/>
              <a:t>. Microsoft has </a:t>
            </a:r>
            <a:r>
              <a:rPr lang="sv-SE" sz="1600" dirty="0" err="1"/>
              <a:t>also</a:t>
            </a:r>
            <a:r>
              <a:rPr lang="sv-SE" sz="1600" dirty="0"/>
              <a:t> </a:t>
            </a:r>
            <a:r>
              <a:rPr lang="sv-SE" sz="1600" dirty="0" err="1"/>
              <a:t>integrate</a:t>
            </a:r>
            <a:r>
              <a:rPr lang="sv-SE" sz="1600" dirty="0"/>
              <a:t> Power BI </a:t>
            </a:r>
            <a:r>
              <a:rPr lang="sv-SE" sz="1600" dirty="0" err="1"/>
              <a:t>with</a:t>
            </a:r>
            <a:r>
              <a:rPr lang="sv-SE" sz="1600" dirty="0"/>
              <a:t> Microsoft Teams.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B1FC6-6323-4122-9C59-84E8A37CF0A4}"/>
              </a:ext>
            </a:extLst>
          </p:cNvPr>
          <p:cNvSpPr txBox="1"/>
          <p:nvPr/>
        </p:nvSpPr>
        <p:spPr>
          <a:xfrm>
            <a:off x="6736410" y="4322173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5B6EE9D-EFE6-4CAB-A3BB-9A53F6E342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2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16"/>
    </mc:Choice>
    <mc:Fallback xmlns="">
      <p:transition spd="slow" advTm="260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445413"/>
            <a:ext cx="6850800" cy="596700"/>
          </a:xfrm>
        </p:spPr>
        <p:txBody>
          <a:bodyPr/>
          <a:lstStyle/>
          <a:p>
            <a:r>
              <a:rPr lang="en-GB" sz="2400" dirty="0"/>
              <a:t>Market developments 2024</a:t>
            </a:r>
            <a:endParaRPr lang="sv-SE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8217994" cy="3684814"/>
          </a:xfrm>
        </p:spPr>
        <p:txBody>
          <a:bodyPr>
            <a:noAutofit/>
          </a:bodyPr>
          <a:lstStyle/>
          <a:p>
            <a:r>
              <a:rPr lang="sv-SE" sz="1600" b="1" dirty="0"/>
              <a:t>Major </a:t>
            </a:r>
            <a:r>
              <a:rPr lang="sv-SE" sz="1600" b="1" dirty="0" err="1"/>
              <a:t>cloud</a:t>
            </a:r>
            <a:r>
              <a:rPr lang="sv-SE" sz="1600" b="1" dirty="0"/>
              <a:t> ERP and CRM </a:t>
            </a:r>
            <a:r>
              <a:rPr lang="sv-SE" sz="1600" b="1" dirty="0" err="1"/>
              <a:t>providers</a:t>
            </a:r>
            <a:r>
              <a:rPr lang="sv-SE" sz="1600" b="1" dirty="0"/>
              <a:t> </a:t>
            </a:r>
            <a:r>
              <a:rPr lang="sv-SE" sz="1600" b="1" dirty="0" err="1"/>
              <a:t>also</a:t>
            </a:r>
            <a:r>
              <a:rPr lang="sv-SE" sz="1600" b="1" dirty="0"/>
              <a:t> </a:t>
            </a:r>
            <a:r>
              <a:rPr lang="sv-SE" sz="1600" b="1" dirty="0" err="1"/>
              <a:t>provide</a:t>
            </a:r>
            <a:r>
              <a:rPr lang="sv-SE" sz="1600" b="1" dirty="0"/>
              <a:t> ABI solutions. </a:t>
            </a:r>
            <a:r>
              <a:rPr lang="sv-SE" sz="1600" dirty="0" err="1"/>
              <a:t>There</a:t>
            </a:r>
            <a:r>
              <a:rPr lang="sv-SE" sz="1600" dirty="0"/>
              <a:t> is a risk </a:t>
            </a:r>
            <a:r>
              <a:rPr lang="sv-SE" sz="1600" dirty="0" err="1"/>
              <a:t>of</a:t>
            </a:r>
            <a:r>
              <a:rPr lang="sv-SE" sz="1600" dirty="0"/>
              <a:t> lock-in </a:t>
            </a:r>
            <a:r>
              <a:rPr lang="sv-SE" sz="1600" dirty="0" err="1"/>
              <a:t>using</a:t>
            </a:r>
            <a:r>
              <a:rPr lang="sv-SE" sz="1600" dirty="0"/>
              <a:t> </a:t>
            </a:r>
            <a:r>
              <a:rPr lang="sv-SE" sz="1600" dirty="0" err="1"/>
              <a:t>these</a:t>
            </a:r>
            <a:r>
              <a:rPr lang="sv-SE" sz="1600" dirty="0"/>
              <a:t> </a:t>
            </a:r>
            <a:r>
              <a:rPr lang="sv-SE" sz="1600" dirty="0" err="1"/>
              <a:t>cloud</a:t>
            </a:r>
            <a:r>
              <a:rPr lang="sv-SE" sz="1600" dirty="0"/>
              <a:t> solutions. </a:t>
            </a:r>
            <a:r>
              <a:rPr lang="sv-SE" sz="1600" dirty="0" err="1"/>
              <a:t>However</a:t>
            </a:r>
            <a:r>
              <a:rPr lang="sv-SE" sz="1600" dirty="0"/>
              <a:t>, </a:t>
            </a:r>
            <a:r>
              <a:rPr lang="sv-SE" sz="1600" dirty="0" err="1"/>
              <a:t>several</a:t>
            </a:r>
            <a:r>
              <a:rPr lang="sv-SE" sz="1600" dirty="0"/>
              <a:t> </a:t>
            </a:r>
            <a:r>
              <a:rPr lang="sv-SE" sz="1600" dirty="0" err="1"/>
              <a:t>cloud</a:t>
            </a:r>
            <a:r>
              <a:rPr lang="sv-SE" sz="1600" dirty="0"/>
              <a:t> service </a:t>
            </a:r>
            <a:r>
              <a:rPr lang="sv-SE" sz="1600" dirty="0" err="1"/>
              <a:t>providers</a:t>
            </a:r>
            <a:r>
              <a:rPr lang="sv-SE" sz="1600" dirty="0"/>
              <a:t> </a:t>
            </a:r>
            <a:r>
              <a:rPr lang="sv-SE" sz="1600" dirty="0" err="1"/>
              <a:t>have</a:t>
            </a:r>
            <a:r>
              <a:rPr lang="sv-SE" sz="1600" dirty="0"/>
              <a:t> </a:t>
            </a:r>
            <a:r>
              <a:rPr lang="sv-SE" sz="1600" dirty="0" err="1"/>
              <a:t>open</a:t>
            </a:r>
            <a:r>
              <a:rPr lang="sv-SE" sz="1600" dirty="0"/>
              <a:t> </a:t>
            </a:r>
            <a:r>
              <a:rPr lang="sv-SE" sz="1600" dirty="0" err="1"/>
              <a:t>up</a:t>
            </a:r>
            <a:r>
              <a:rPr lang="sv-SE" sz="1600" dirty="0"/>
              <a:t> </a:t>
            </a:r>
            <a:r>
              <a:rPr lang="sv-SE" sz="1600" dirty="0" err="1"/>
              <a:t>their</a:t>
            </a:r>
            <a:r>
              <a:rPr lang="sv-SE" sz="1600" dirty="0"/>
              <a:t> software stacks so </a:t>
            </a:r>
            <a:r>
              <a:rPr lang="sv-SE" sz="1600" dirty="0" err="1"/>
              <a:t>that</a:t>
            </a:r>
            <a:r>
              <a:rPr lang="sv-SE" sz="1600" dirty="0"/>
              <a:t> </a:t>
            </a:r>
            <a:r>
              <a:rPr lang="sv-SE" sz="1600" dirty="0" err="1"/>
              <a:t>customer</a:t>
            </a:r>
            <a:r>
              <a:rPr lang="sv-SE" sz="1600" dirty="0"/>
              <a:t> </a:t>
            </a:r>
            <a:r>
              <a:rPr lang="sv-SE" sz="1600" dirty="0" err="1"/>
              <a:t>organizations</a:t>
            </a:r>
            <a:r>
              <a:rPr lang="sv-SE" sz="1600" dirty="0"/>
              <a:t> </a:t>
            </a:r>
            <a:r>
              <a:rPr lang="sv-SE" sz="1600" dirty="0" err="1"/>
              <a:t>can</a:t>
            </a:r>
            <a:r>
              <a:rPr lang="sv-SE" sz="1600" dirty="0"/>
              <a:t> </a:t>
            </a:r>
            <a:r>
              <a:rPr lang="sv-SE" sz="1600" dirty="0" err="1"/>
              <a:t>run</a:t>
            </a:r>
            <a:r>
              <a:rPr lang="sv-SE" sz="1600" dirty="0"/>
              <a:t> </a:t>
            </a:r>
            <a:r>
              <a:rPr lang="sv-SE" sz="1600" dirty="0" err="1"/>
              <a:t>applications</a:t>
            </a:r>
            <a:r>
              <a:rPr lang="sv-SE" sz="1600" dirty="0"/>
              <a:t> </a:t>
            </a:r>
            <a:r>
              <a:rPr lang="sv-SE" sz="1600" dirty="0" err="1"/>
              <a:t>across</a:t>
            </a:r>
            <a:r>
              <a:rPr lang="sv-SE" sz="1600" dirty="0"/>
              <a:t> </a:t>
            </a:r>
            <a:r>
              <a:rPr lang="sv-SE" sz="1600" dirty="0" err="1"/>
              <a:t>multiple</a:t>
            </a:r>
            <a:r>
              <a:rPr lang="sv-SE" sz="1600" dirty="0"/>
              <a:t> </a:t>
            </a:r>
            <a:r>
              <a:rPr lang="sv-SE" sz="1600" dirty="0" err="1"/>
              <a:t>cloud</a:t>
            </a:r>
            <a:r>
              <a:rPr lang="sv-SE" sz="1600" dirty="0"/>
              <a:t> </a:t>
            </a:r>
            <a:r>
              <a:rPr lang="sv-SE" sz="1600" dirty="0" err="1"/>
              <a:t>offerings</a:t>
            </a:r>
            <a:r>
              <a:rPr lang="sv-SE" sz="1600" dirty="0"/>
              <a:t> (</a:t>
            </a:r>
            <a:r>
              <a:rPr lang="sv-SE" sz="1600" dirty="0" err="1"/>
              <a:t>multicloud</a:t>
            </a:r>
            <a:r>
              <a:rPr lang="sv-SE" sz="1600" dirty="0"/>
              <a:t>): 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/>
              <a:t>Microsoft – Offers Power BI as part </a:t>
            </a:r>
            <a:r>
              <a:rPr lang="sv-SE" sz="1000" dirty="0" err="1"/>
              <a:t>of</a:t>
            </a:r>
            <a:r>
              <a:rPr lang="sv-SE" sz="1000" dirty="0"/>
              <a:t> </a:t>
            </a:r>
            <a:r>
              <a:rPr lang="sv-SE" sz="1000" dirty="0" err="1"/>
              <a:t>its</a:t>
            </a:r>
            <a:r>
              <a:rPr lang="sv-SE" sz="1000" dirty="0"/>
              <a:t> </a:t>
            </a:r>
            <a:r>
              <a:rPr lang="sv-SE" sz="1000" dirty="0" err="1"/>
              <a:t>ecosystem</a:t>
            </a:r>
            <a:r>
              <a:rPr lang="sv-SE" sz="1000" dirty="0"/>
              <a:t>, </a:t>
            </a:r>
            <a:r>
              <a:rPr lang="sv-SE" sz="1000" dirty="0" err="1"/>
              <a:t>alongside</a:t>
            </a:r>
            <a:r>
              <a:rPr lang="sv-SE" sz="1000" dirty="0"/>
              <a:t> ERP (Dynamics 365) and CRM solutions.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 err="1"/>
              <a:t>Salesforce</a:t>
            </a:r>
            <a:r>
              <a:rPr lang="sv-SE" sz="1000" dirty="0"/>
              <a:t> – </a:t>
            </a:r>
            <a:r>
              <a:rPr lang="sv-SE" sz="1000" dirty="0" err="1"/>
              <a:t>Provides</a:t>
            </a:r>
            <a:r>
              <a:rPr lang="sv-SE" sz="1000" dirty="0"/>
              <a:t> </a:t>
            </a:r>
            <a:r>
              <a:rPr lang="sv-SE" sz="1000" dirty="0" err="1"/>
              <a:t>Tableau</a:t>
            </a:r>
            <a:r>
              <a:rPr lang="sv-SE" sz="1000" dirty="0"/>
              <a:t> for </a:t>
            </a:r>
            <a:r>
              <a:rPr lang="sv-SE" sz="1000" dirty="0" err="1"/>
              <a:t>analytics</a:t>
            </a:r>
            <a:r>
              <a:rPr lang="sv-SE" sz="1000" dirty="0"/>
              <a:t> </a:t>
            </a:r>
            <a:r>
              <a:rPr lang="sv-SE" sz="1000" dirty="0" err="1"/>
              <a:t>along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</a:t>
            </a:r>
            <a:r>
              <a:rPr lang="sv-SE" sz="1000" dirty="0" err="1"/>
              <a:t>its</a:t>
            </a:r>
            <a:r>
              <a:rPr lang="sv-SE" sz="1000" dirty="0"/>
              <a:t> CRM solutions.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/>
              <a:t>Oracle – Offers Oracle </a:t>
            </a:r>
            <a:r>
              <a:rPr lang="sv-SE" sz="1000" dirty="0" err="1"/>
              <a:t>Analytics</a:t>
            </a:r>
            <a:r>
              <a:rPr lang="sv-SE" sz="1000" dirty="0"/>
              <a:t> Cloud, </a:t>
            </a:r>
            <a:r>
              <a:rPr lang="sv-SE" sz="1000" dirty="0" err="1"/>
              <a:t>integrated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Oracle ERP and CRM systems.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/>
              <a:t>SAP – </a:t>
            </a:r>
            <a:r>
              <a:rPr lang="sv-SE" sz="1000" dirty="0" err="1"/>
              <a:t>Provides</a:t>
            </a:r>
            <a:r>
              <a:rPr lang="sv-SE" sz="1000" dirty="0"/>
              <a:t> SAP </a:t>
            </a:r>
            <a:r>
              <a:rPr lang="sv-SE" sz="1000" dirty="0" err="1"/>
              <a:t>Analytics</a:t>
            </a:r>
            <a:r>
              <a:rPr lang="sv-SE" sz="1000" dirty="0"/>
              <a:t> Cloud, </a:t>
            </a:r>
            <a:r>
              <a:rPr lang="sv-SE" sz="1000" dirty="0" err="1"/>
              <a:t>which</a:t>
            </a:r>
            <a:r>
              <a:rPr lang="sv-SE" sz="1000" dirty="0"/>
              <a:t> </a:t>
            </a:r>
            <a:r>
              <a:rPr lang="sv-SE" sz="1000" dirty="0" err="1"/>
              <a:t>integrates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</a:t>
            </a:r>
            <a:r>
              <a:rPr lang="sv-SE" sz="1000" dirty="0" err="1"/>
              <a:t>SAP's</a:t>
            </a:r>
            <a:r>
              <a:rPr lang="sv-SE" sz="1000" dirty="0"/>
              <a:t> ERP and CRM </a:t>
            </a:r>
            <a:r>
              <a:rPr lang="sv-SE" sz="1000" dirty="0" err="1"/>
              <a:t>products</a:t>
            </a:r>
            <a:r>
              <a:rPr lang="sv-SE" sz="1000" dirty="0"/>
              <a:t>.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/>
              <a:t>Google (</a:t>
            </a:r>
            <a:r>
              <a:rPr lang="sv-SE" sz="1000" dirty="0" err="1"/>
              <a:t>Looker</a:t>
            </a:r>
            <a:r>
              <a:rPr lang="sv-SE" sz="1000" dirty="0"/>
              <a:t>) – </a:t>
            </a:r>
            <a:r>
              <a:rPr lang="sv-SE" sz="1000" dirty="0" err="1"/>
              <a:t>Integrates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Google Cloud Services, </a:t>
            </a:r>
            <a:r>
              <a:rPr lang="sv-SE" sz="1000" dirty="0" err="1"/>
              <a:t>including</a:t>
            </a:r>
            <a:r>
              <a:rPr lang="sv-SE" sz="1000" dirty="0"/>
              <a:t> data </a:t>
            </a:r>
            <a:r>
              <a:rPr lang="sv-SE" sz="1000" dirty="0" err="1"/>
              <a:t>warehousing</a:t>
            </a:r>
            <a:r>
              <a:rPr lang="sv-SE" sz="1000" dirty="0"/>
              <a:t> and business </a:t>
            </a:r>
            <a:r>
              <a:rPr lang="sv-SE" sz="1000" dirty="0" err="1"/>
              <a:t>applications</a:t>
            </a:r>
            <a:r>
              <a:rPr lang="sv-SE" sz="1000" dirty="0"/>
              <a:t>.</a:t>
            </a:r>
          </a:p>
          <a:p>
            <a:pPr lvl="1">
              <a:lnSpc>
                <a:spcPct val="200000"/>
              </a:lnSpc>
              <a:spcBef>
                <a:spcPts val="0"/>
              </a:spcBef>
            </a:pPr>
            <a:r>
              <a:rPr lang="sv-SE" sz="1000" dirty="0"/>
              <a:t>Amazon Web Services (AWS </a:t>
            </a:r>
            <a:r>
              <a:rPr lang="sv-SE" sz="1000" dirty="0" err="1"/>
              <a:t>QuickSight</a:t>
            </a:r>
            <a:r>
              <a:rPr lang="sv-SE" sz="1000" dirty="0"/>
              <a:t>) – Offers </a:t>
            </a:r>
            <a:r>
              <a:rPr lang="sv-SE" sz="1000" dirty="0" err="1"/>
              <a:t>cloud-based</a:t>
            </a:r>
            <a:r>
              <a:rPr lang="sv-SE" sz="1000" dirty="0"/>
              <a:t> BI solutions </a:t>
            </a:r>
            <a:r>
              <a:rPr lang="sv-SE" sz="1000" dirty="0" err="1"/>
              <a:t>that</a:t>
            </a:r>
            <a:r>
              <a:rPr lang="sv-SE" sz="1000" dirty="0"/>
              <a:t> </a:t>
            </a:r>
            <a:r>
              <a:rPr lang="sv-SE" sz="1000" dirty="0" err="1"/>
              <a:t>integrate</a:t>
            </a:r>
            <a:r>
              <a:rPr lang="sv-SE" sz="1000" dirty="0"/>
              <a:t> </a:t>
            </a:r>
            <a:r>
              <a:rPr lang="sv-SE" sz="1000" dirty="0" err="1"/>
              <a:t>with</a:t>
            </a:r>
            <a:r>
              <a:rPr lang="sv-SE" sz="1000" dirty="0"/>
              <a:t> AWS services.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2B1FC6-6323-4122-9C59-84E8A37CF0A4}"/>
              </a:ext>
            </a:extLst>
          </p:cNvPr>
          <p:cNvSpPr txBox="1"/>
          <p:nvPr/>
        </p:nvSpPr>
        <p:spPr>
          <a:xfrm>
            <a:off x="6634810" y="4774168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CA77E2F0-6BCC-4576-89C0-53B95E0CF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064"/>
    </mc:Choice>
    <mc:Fallback xmlns="">
      <p:transition spd="slow" advTm="55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2024 and 2025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637AD-B140-4FB7-BF5E-6967EED397E9}"/>
              </a:ext>
            </a:extLst>
          </p:cNvPr>
          <p:cNvSpPr txBox="1"/>
          <p:nvPr/>
        </p:nvSpPr>
        <p:spPr>
          <a:xfrm>
            <a:off x="7389841" y="416110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2025</a:t>
            </a:r>
          </a:p>
        </p:txBody>
      </p:sp>
      <p:sp>
        <p:nvSpPr>
          <p:cNvPr id="65" name="Rektangel 5">
            <a:extLst>
              <a:ext uri="{FF2B5EF4-FFF2-40B4-BE49-F238E27FC236}">
                <a16:creationId xmlns:a16="http://schemas.microsoft.com/office/drawing/2014/main" id="{625B9B95-D036-46FE-B0E2-E8EE3A8E31C8}"/>
              </a:ext>
            </a:extLst>
          </p:cNvPr>
          <p:cNvSpPr/>
          <p:nvPr/>
        </p:nvSpPr>
        <p:spPr>
          <a:xfrm>
            <a:off x="2639416" y="2629989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8" name="Rektangel 7">
            <a:extLst>
              <a:ext uri="{FF2B5EF4-FFF2-40B4-BE49-F238E27FC236}">
                <a16:creationId xmlns:a16="http://schemas.microsoft.com/office/drawing/2014/main" id="{0EA0D9B2-E040-4912-8ECB-AFD8F0F107C4}"/>
              </a:ext>
            </a:extLst>
          </p:cNvPr>
          <p:cNvSpPr/>
          <p:nvPr/>
        </p:nvSpPr>
        <p:spPr>
          <a:xfrm>
            <a:off x="938104" y="2642227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9" name="Rektangel 8">
            <a:extLst>
              <a:ext uri="{FF2B5EF4-FFF2-40B4-BE49-F238E27FC236}">
                <a16:creationId xmlns:a16="http://schemas.microsoft.com/office/drawing/2014/main" id="{E63303AB-C7B0-4503-B741-C4246FD7020E}"/>
              </a:ext>
            </a:extLst>
          </p:cNvPr>
          <p:cNvSpPr/>
          <p:nvPr/>
        </p:nvSpPr>
        <p:spPr>
          <a:xfrm>
            <a:off x="933225" y="1286560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0" name="Rektangel 9">
            <a:extLst>
              <a:ext uri="{FF2B5EF4-FFF2-40B4-BE49-F238E27FC236}">
                <a16:creationId xmlns:a16="http://schemas.microsoft.com/office/drawing/2014/main" id="{3365F906-3684-468F-9172-4FB1508DE20D}"/>
              </a:ext>
            </a:extLst>
          </p:cNvPr>
          <p:cNvSpPr/>
          <p:nvPr/>
        </p:nvSpPr>
        <p:spPr>
          <a:xfrm>
            <a:off x="2623776" y="1278935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81" name="textruta 22">
            <a:extLst>
              <a:ext uri="{FF2B5EF4-FFF2-40B4-BE49-F238E27FC236}">
                <a16:creationId xmlns:a16="http://schemas.microsoft.com/office/drawing/2014/main" id="{D40121DB-645A-4AED-BCF0-9249AFA98797}"/>
              </a:ext>
            </a:extLst>
          </p:cNvPr>
          <p:cNvSpPr txBox="1"/>
          <p:nvPr/>
        </p:nvSpPr>
        <p:spPr>
          <a:xfrm>
            <a:off x="3273937" y="2645309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82" name="textruta 26">
            <a:extLst>
              <a:ext uri="{FF2B5EF4-FFF2-40B4-BE49-F238E27FC236}">
                <a16:creationId xmlns:a16="http://schemas.microsoft.com/office/drawing/2014/main" id="{0A5035A0-3C97-45F7-87C7-16B1FD1184F6}"/>
              </a:ext>
            </a:extLst>
          </p:cNvPr>
          <p:cNvSpPr txBox="1"/>
          <p:nvPr/>
        </p:nvSpPr>
        <p:spPr>
          <a:xfrm>
            <a:off x="928115" y="2683249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83" name="textruta 27">
            <a:extLst>
              <a:ext uri="{FF2B5EF4-FFF2-40B4-BE49-F238E27FC236}">
                <a16:creationId xmlns:a16="http://schemas.microsoft.com/office/drawing/2014/main" id="{7B369690-F5C3-460B-8A61-622AD8CFA1BF}"/>
              </a:ext>
            </a:extLst>
          </p:cNvPr>
          <p:cNvSpPr txBox="1"/>
          <p:nvPr/>
        </p:nvSpPr>
        <p:spPr>
          <a:xfrm>
            <a:off x="3512702" y="1303095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84" name="textruta 28">
            <a:extLst>
              <a:ext uri="{FF2B5EF4-FFF2-40B4-BE49-F238E27FC236}">
                <a16:creationId xmlns:a16="http://schemas.microsoft.com/office/drawing/2014/main" id="{626CDE5B-032D-4665-938C-0210EF640B0D}"/>
              </a:ext>
            </a:extLst>
          </p:cNvPr>
          <p:cNvSpPr txBox="1"/>
          <p:nvPr/>
        </p:nvSpPr>
        <p:spPr>
          <a:xfrm>
            <a:off x="958297" y="1303095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C108F71-E5DB-4D00-84AF-20C5E9598C9F}"/>
              </a:ext>
            </a:extLst>
          </p:cNvPr>
          <p:cNvGrpSpPr/>
          <p:nvPr/>
        </p:nvGrpSpPr>
        <p:grpSpPr>
          <a:xfrm>
            <a:off x="2615583" y="1546348"/>
            <a:ext cx="1655607" cy="841125"/>
            <a:chOff x="4069046" y="1644140"/>
            <a:chExt cx="1655607" cy="841125"/>
          </a:xfrm>
        </p:grpSpPr>
        <p:sp>
          <p:nvSpPr>
            <p:cNvPr id="86" name="textruta 13">
              <a:extLst>
                <a:ext uri="{FF2B5EF4-FFF2-40B4-BE49-F238E27FC236}">
                  <a16:creationId xmlns:a16="http://schemas.microsoft.com/office/drawing/2014/main" id="{2AD008BD-8FF4-4905-82EF-6C5553561911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87" name="textruta 14">
              <a:extLst>
                <a:ext uri="{FF2B5EF4-FFF2-40B4-BE49-F238E27FC236}">
                  <a16:creationId xmlns:a16="http://schemas.microsoft.com/office/drawing/2014/main" id="{67D46549-53FE-4CF9-A1F7-B7C246DF1093}"/>
                </a:ext>
              </a:extLst>
            </p:cNvPr>
            <p:cNvSpPr txBox="1"/>
            <p:nvPr/>
          </p:nvSpPr>
          <p:spPr>
            <a:xfrm>
              <a:off x="4834345" y="1644140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88" name="textruta 15">
              <a:extLst>
                <a:ext uri="{FF2B5EF4-FFF2-40B4-BE49-F238E27FC236}">
                  <a16:creationId xmlns:a16="http://schemas.microsoft.com/office/drawing/2014/main" id="{9988CEB5-3616-487B-A225-F711753A7884}"/>
                </a:ext>
              </a:extLst>
            </p:cNvPr>
            <p:cNvSpPr txBox="1"/>
            <p:nvPr/>
          </p:nvSpPr>
          <p:spPr>
            <a:xfrm>
              <a:off x="4069046" y="1924227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89" name="textruta 12">
            <a:extLst>
              <a:ext uri="{FF2B5EF4-FFF2-40B4-BE49-F238E27FC236}">
                <a16:creationId xmlns:a16="http://schemas.microsoft.com/office/drawing/2014/main" id="{B40258D3-0107-4207-A8A9-E3EDAD7166FC}"/>
              </a:ext>
            </a:extLst>
          </p:cNvPr>
          <p:cNvSpPr txBox="1"/>
          <p:nvPr/>
        </p:nvSpPr>
        <p:spPr>
          <a:xfrm>
            <a:off x="3048449" y="326577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90" name="textruta 11">
            <a:extLst>
              <a:ext uri="{FF2B5EF4-FFF2-40B4-BE49-F238E27FC236}">
                <a16:creationId xmlns:a16="http://schemas.microsoft.com/office/drawing/2014/main" id="{EC8825C2-6F67-4EF0-916E-75FA789C8B62}"/>
              </a:ext>
            </a:extLst>
          </p:cNvPr>
          <p:cNvSpPr txBox="1"/>
          <p:nvPr/>
        </p:nvSpPr>
        <p:spPr>
          <a:xfrm>
            <a:off x="2763063" y="2651592"/>
            <a:ext cx="169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91" name="textruta 19">
            <a:extLst>
              <a:ext uri="{FF2B5EF4-FFF2-40B4-BE49-F238E27FC236}">
                <a16:creationId xmlns:a16="http://schemas.microsoft.com/office/drawing/2014/main" id="{EE16482A-3ADC-463A-A860-5CAC1128EBD2}"/>
              </a:ext>
            </a:extLst>
          </p:cNvPr>
          <p:cNvSpPr txBox="1"/>
          <p:nvPr/>
        </p:nvSpPr>
        <p:spPr>
          <a:xfrm>
            <a:off x="2792715" y="2938099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92" name="textruta 19">
            <a:extLst>
              <a:ext uri="{FF2B5EF4-FFF2-40B4-BE49-F238E27FC236}">
                <a16:creationId xmlns:a16="http://schemas.microsoft.com/office/drawing/2014/main" id="{0CA733FA-5608-4378-A570-0B1C4A89D1A7}"/>
              </a:ext>
            </a:extLst>
          </p:cNvPr>
          <p:cNvSpPr txBox="1"/>
          <p:nvPr/>
        </p:nvSpPr>
        <p:spPr>
          <a:xfrm>
            <a:off x="2634679" y="2207380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93" name="textruta 11">
            <a:extLst>
              <a:ext uri="{FF2B5EF4-FFF2-40B4-BE49-F238E27FC236}">
                <a16:creationId xmlns:a16="http://schemas.microsoft.com/office/drawing/2014/main" id="{FD54A8F1-03D2-4D6B-A4FC-56B234230B0E}"/>
              </a:ext>
            </a:extLst>
          </p:cNvPr>
          <p:cNvSpPr txBox="1"/>
          <p:nvPr/>
        </p:nvSpPr>
        <p:spPr>
          <a:xfrm>
            <a:off x="2734865" y="3323973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96" name="textruta 11">
            <a:extLst>
              <a:ext uri="{FF2B5EF4-FFF2-40B4-BE49-F238E27FC236}">
                <a16:creationId xmlns:a16="http://schemas.microsoft.com/office/drawing/2014/main" id="{02FCCD1F-344E-449F-B0EF-DB4FA5F522CF}"/>
              </a:ext>
            </a:extLst>
          </p:cNvPr>
          <p:cNvSpPr txBox="1"/>
          <p:nvPr/>
        </p:nvSpPr>
        <p:spPr>
          <a:xfrm>
            <a:off x="2016178" y="2113559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101" name="textruta 19">
            <a:extLst>
              <a:ext uri="{FF2B5EF4-FFF2-40B4-BE49-F238E27FC236}">
                <a16:creationId xmlns:a16="http://schemas.microsoft.com/office/drawing/2014/main" id="{A2D4C476-E3FB-42C6-AB7D-FA790BCE0EED}"/>
              </a:ext>
            </a:extLst>
          </p:cNvPr>
          <p:cNvSpPr txBox="1"/>
          <p:nvPr/>
        </p:nvSpPr>
        <p:spPr>
          <a:xfrm>
            <a:off x="2769834" y="2426562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02" name="textruta 11">
            <a:extLst>
              <a:ext uri="{FF2B5EF4-FFF2-40B4-BE49-F238E27FC236}">
                <a16:creationId xmlns:a16="http://schemas.microsoft.com/office/drawing/2014/main" id="{B0CE2080-DA0A-47FC-9D5F-580689AE2E5D}"/>
              </a:ext>
            </a:extLst>
          </p:cNvPr>
          <p:cNvSpPr txBox="1"/>
          <p:nvPr/>
        </p:nvSpPr>
        <p:spPr>
          <a:xfrm>
            <a:off x="3674467" y="2310171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103" name="textruta 11">
            <a:extLst>
              <a:ext uri="{FF2B5EF4-FFF2-40B4-BE49-F238E27FC236}">
                <a16:creationId xmlns:a16="http://schemas.microsoft.com/office/drawing/2014/main" id="{3928E372-2870-4DFD-9252-BA490571EEAF}"/>
              </a:ext>
            </a:extLst>
          </p:cNvPr>
          <p:cNvSpPr txBox="1"/>
          <p:nvPr/>
        </p:nvSpPr>
        <p:spPr>
          <a:xfrm>
            <a:off x="2675796" y="3563968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04" name="textruta 19">
            <a:extLst>
              <a:ext uri="{FF2B5EF4-FFF2-40B4-BE49-F238E27FC236}">
                <a16:creationId xmlns:a16="http://schemas.microsoft.com/office/drawing/2014/main" id="{68723267-0659-49A3-A23B-E8D605EAFEDE}"/>
              </a:ext>
            </a:extLst>
          </p:cNvPr>
          <p:cNvSpPr txBox="1"/>
          <p:nvPr/>
        </p:nvSpPr>
        <p:spPr>
          <a:xfrm>
            <a:off x="1014069" y="2049971"/>
            <a:ext cx="764432" cy="409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BD5149B-A406-468C-9181-610B9A757B78}"/>
              </a:ext>
            </a:extLst>
          </p:cNvPr>
          <p:cNvSpPr txBox="1"/>
          <p:nvPr/>
        </p:nvSpPr>
        <p:spPr>
          <a:xfrm>
            <a:off x="3754459" y="399215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2024</a:t>
            </a:r>
          </a:p>
        </p:txBody>
      </p:sp>
      <p:sp>
        <p:nvSpPr>
          <p:cNvPr id="124" name="textruta 19">
            <a:extLst>
              <a:ext uri="{FF2B5EF4-FFF2-40B4-BE49-F238E27FC236}">
                <a16:creationId xmlns:a16="http://schemas.microsoft.com/office/drawing/2014/main" id="{BAD32175-C84A-4EF9-81AB-180D3B980C30}"/>
              </a:ext>
            </a:extLst>
          </p:cNvPr>
          <p:cNvSpPr txBox="1"/>
          <p:nvPr/>
        </p:nvSpPr>
        <p:spPr>
          <a:xfrm>
            <a:off x="914400" y="1838526"/>
            <a:ext cx="1922919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129" name="textruta 11">
            <a:extLst>
              <a:ext uri="{FF2B5EF4-FFF2-40B4-BE49-F238E27FC236}">
                <a16:creationId xmlns:a16="http://schemas.microsoft.com/office/drawing/2014/main" id="{2790238B-296C-4711-8C8B-7B13533FE329}"/>
              </a:ext>
            </a:extLst>
          </p:cNvPr>
          <p:cNvSpPr txBox="1"/>
          <p:nvPr/>
        </p:nvSpPr>
        <p:spPr>
          <a:xfrm>
            <a:off x="3029214" y="2113560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130" name="textruta 11">
            <a:extLst>
              <a:ext uri="{FF2B5EF4-FFF2-40B4-BE49-F238E27FC236}">
                <a16:creationId xmlns:a16="http://schemas.microsoft.com/office/drawing/2014/main" id="{ECDC46E1-BC7F-4E71-A8A2-AE9E8D251338}"/>
              </a:ext>
            </a:extLst>
          </p:cNvPr>
          <p:cNvSpPr txBox="1"/>
          <p:nvPr/>
        </p:nvSpPr>
        <p:spPr>
          <a:xfrm>
            <a:off x="1379465" y="2415305"/>
            <a:ext cx="1228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MicroStrategy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59" name="textruta 11">
            <a:extLst>
              <a:ext uri="{FF2B5EF4-FFF2-40B4-BE49-F238E27FC236}">
                <a16:creationId xmlns:a16="http://schemas.microsoft.com/office/drawing/2014/main" id="{DBE744BF-19B8-47EA-B17E-EB12F0BAF532}"/>
              </a:ext>
            </a:extLst>
          </p:cNvPr>
          <p:cNvSpPr txBox="1"/>
          <p:nvPr/>
        </p:nvSpPr>
        <p:spPr>
          <a:xfrm>
            <a:off x="2811361" y="3127413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TIBCO</a:t>
            </a:r>
          </a:p>
        </p:txBody>
      </p:sp>
      <p:sp>
        <p:nvSpPr>
          <p:cNvPr id="61" name="textruta 19">
            <a:extLst>
              <a:ext uri="{FF2B5EF4-FFF2-40B4-BE49-F238E27FC236}">
                <a16:creationId xmlns:a16="http://schemas.microsoft.com/office/drawing/2014/main" id="{7A367166-C79F-43DC-AB6B-8D499E7D6433}"/>
              </a:ext>
            </a:extLst>
          </p:cNvPr>
          <p:cNvSpPr txBox="1"/>
          <p:nvPr/>
        </p:nvSpPr>
        <p:spPr>
          <a:xfrm>
            <a:off x="1766720" y="3271957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62" name="textruta 19">
            <a:extLst>
              <a:ext uri="{FF2B5EF4-FFF2-40B4-BE49-F238E27FC236}">
                <a16:creationId xmlns:a16="http://schemas.microsoft.com/office/drawing/2014/main" id="{A549B29B-29F6-40A6-BAFE-EBB2DB811BD5}"/>
              </a:ext>
            </a:extLst>
          </p:cNvPr>
          <p:cNvSpPr txBox="1"/>
          <p:nvPr/>
        </p:nvSpPr>
        <p:spPr>
          <a:xfrm>
            <a:off x="1106479" y="2938158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63" name="textruta 19">
            <a:extLst>
              <a:ext uri="{FF2B5EF4-FFF2-40B4-BE49-F238E27FC236}">
                <a16:creationId xmlns:a16="http://schemas.microsoft.com/office/drawing/2014/main" id="{8B1143F3-B509-4492-B209-EF23D92CD7CD}"/>
              </a:ext>
            </a:extLst>
          </p:cNvPr>
          <p:cNvSpPr txBox="1"/>
          <p:nvPr/>
        </p:nvSpPr>
        <p:spPr>
          <a:xfrm>
            <a:off x="1778324" y="3036769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66" name="textruta 19">
            <a:extLst>
              <a:ext uri="{FF2B5EF4-FFF2-40B4-BE49-F238E27FC236}">
                <a16:creationId xmlns:a16="http://schemas.microsoft.com/office/drawing/2014/main" id="{DC07590F-EEA8-41BA-B940-7FAE191677E6}"/>
              </a:ext>
            </a:extLst>
          </p:cNvPr>
          <p:cNvSpPr txBox="1"/>
          <p:nvPr/>
        </p:nvSpPr>
        <p:spPr>
          <a:xfrm>
            <a:off x="1275991" y="3516006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27D45B6-2593-4FD8-A281-51B0C126E9E5}"/>
              </a:ext>
            </a:extLst>
          </p:cNvPr>
          <p:cNvSpPr txBox="1"/>
          <p:nvPr/>
        </p:nvSpPr>
        <p:spPr>
          <a:xfrm>
            <a:off x="897955" y="4582135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[</a:t>
            </a:r>
            <a:r>
              <a:rPr lang="sv-SE" dirty="0" err="1"/>
              <a:t>Schlegel</a:t>
            </a:r>
            <a:r>
              <a:rPr lang="sv-SE" dirty="0"/>
              <a:t> et al., 2024]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F5B5D9A7-6D46-AA36-A14A-F3F8138B3E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sp>
        <p:nvSpPr>
          <p:cNvPr id="72" name="Rektangel 5">
            <a:extLst>
              <a:ext uri="{FF2B5EF4-FFF2-40B4-BE49-F238E27FC236}">
                <a16:creationId xmlns:a16="http://schemas.microsoft.com/office/drawing/2014/main" id="{5F4DBEF7-EE13-4CFF-A2A3-A3EA12311148}"/>
              </a:ext>
            </a:extLst>
          </p:cNvPr>
          <p:cNvSpPr/>
          <p:nvPr/>
        </p:nvSpPr>
        <p:spPr>
          <a:xfrm>
            <a:off x="6270553" y="2645049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3" name="Rektangel 7">
            <a:extLst>
              <a:ext uri="{FF2B5EF4-FFF2-40B4-BE49-F238E27FC236}">
                <a16:creationId xmlns:a16="http://schemas.microsoft.com/office/drawing/2014/main" id="{261FCA16-A40F-4295-950C-A94053841BB6}"/>
              </a:ext>
            </a:extLst>
          </p:cNvPr>
          <p:cNvSpPr/>
          <p:nvPr/>
        </p:nvSpPr>
        <p:spPr>
          <a:xfrm>
            <a:off x="4581234" y="2671326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4" name="Rektangel 8">
            <a:extLst>
              <a:ext uri="{FF2B5EF4-FFF2-40B4-BE49-F238E27FC236}">
                <a16:creationId xmlns:a16="http://schemas.microsoft.com/office/drawing/2014/main" id="{4ABD7B26-A627-4324-9D46-8A26E66A1F53}"/>
              </a:ext>
            </a:extLst>
          </p:cNvPr>
          <p:cNvSpPr/>
          <p:nvPr/>
        </p:nvSpPr>
        <p:spPr>
          <a:xfrm>
            <a:off x="4576355" y="131565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5" name="Rektangel 9">
            <a:extLst>
              <a:ext uri="{FF2B5EF4-FFF2-40B4-BE49-F238E27FC236}">
                <a16:creationId xmlns:a16="http://schemas.microsoft.com/office/drawing/2014/main" id="{7736C989-AD5F-4F47-A1B3-C9B3161F0A56}"/>
              </a:ext>
            </a:extLst>
          </p:cNvPr>
          <p:cNvSpPr/>
          <p:nvPr/>
        </p:nvSpPr>
        <p:spPr>
          <a:xfrm>
            <a:off x="6266906" y="1308034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6" name="textruta 22">
            <a:extLst>
              <a:ext uri="{FF2B5EF4-FFF2-40B4-BE49-F238E27FC236}">
                <a16:creationId xmlns:a16="http://schemas.microsoft.com/office/drawing/2014/main" id="{DF39F5D5-410E-4285-A971-012B74DFB260}"/>
              </a:ext>
            </a:extLst>
          </p:cNvPr>
          <p:cNvSpPr txBox="1"/>
          <p:nvPr/>
        </p:nvSpPr>
        <p:spPr>
          <a:xfrm>
            <a:off x="7059648" y="265201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77" name="textruta 26">
            <a:extLst>
              <a:ext uri="{FF2B5EF4-FFF2-40B4-BE49-F238E27FC236}">
                <a16:creationId xmlns:a16="http://schemas.microsoft.com/office/drawing/2014/main" id="{C6517896-E979-4FE2-AC15-8386EB41FEC7}"/>
              </a:ext>
            </a:extLst>
          </p:cNvPr>
          <p:cNvSpPr txBox="1"/>
          <p:nvPr/>
        </p:nvSpPr>
        <p:spPr>
          <a:xfrm>
            <a:off x="4571245" y="2712348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94" name="textruta 27">
            <a:extLst>
              <a:ext uri="{FF2B5EF4-FFF2-40B4-BE49-F238E27FC236}">
                <a16:creationId xmlns:a16="http://schemas.microsoft.com/office/drawing/2014/main" id="{AA35ABDA-9877-4E98-BF27-8E61CFDD5131}"/>
              </a:ext>
            </a:extLst>
          </p:cNvPr>
          <p:cNvSpPr txBox="1"/>
          <p:nvPr/>
        </p:nvSpPr>
        <p:spPr>
          <a:xfrm>
            <a:off x="7155832" y="1332194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95" name="textruta 28">
            <a:extLst>
              <a:ext uri="{FF2B5EF4-FFF2-40B4-BE49-F238E27FC236}">
                <a16:creationId xmlns:a16="http://schemas.microsoft.com/office/drawing/2014/main" id="{86D91979-13A1-43AB-AB11-C0A8F36EE2D6}"/>
              </a:ext>
            </a:extLst>
          </p:cNvPr>
          <p:cNvSpPr txBox="1"/>
          <p:nvPr/>
        </p:nvSpPr>
        <p:spPr>
          <a:xfrm>
            <a:off x="4601427" y="1332194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2E842DA-3DE3-424C-BFFA-A4CAB9E01AE2}"/>
              </a:ext>
            </a:extLst>
          </p:cNvPr>
          <p:cNvGrpSpPr/>
          <p:nvPr/>
        </p:nvGrpSpPr>
        <p:grpSpPr>
          <a:xfrm>
            <a:off x="6258713" y="1575447"/>
            <a:ext cx="1655607" cy="841125"/>
            <a:chOff x="4069046" y="1644140"/>
            <a:chExt cx="1655607" cy="841125"/>
          </a:xfrm>
        </p:grpSpPr>
        <p:sp>
          <p:nvSpPr>
            <p:cNvPr id="98" name="textruta 13">
              <a:extLst>
                <a:ext uri="{FF2B5EF4-FFF2-40B4-BE49-F238E27FC236}">
                  <a16:creationId xmlns:a16="http://schemas.microsoft.com/office/drawing/2014/main" id="{5A7FF19A-2E70-49A7-ABBA-F874D70ED7E5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100" name="textruta 14">
              <a:extLst>
                <a:ext uri="{FF2B5EF4-FFF2-40B4-BE49-F238E27FC236}">
                  <a16:creationId xmlns:a16="http://schemas.microsoft.com/office/drawing/2014/main" id="{A09D1BFB-355D-41B3-8719-76915345AA54}"/>
                </a:ext>
              </a:extLst>
            </p:cNvPr>
            <p:cNvSpPr txBox="1"/>
            <p:nvPr/>
          </p:nvSpPr>
          <p:spPr>
            <a:xfrm>
              <a:off x="4834345" y="1644140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105" name="textruta 15">
              <a:extLst>
                <a:ext uri="{FF2B5EF4-FFF2-40B4-BE49-F238E27FC236}">
                  <a16:creationId xmlns:a16="http://schemas.microsoft.com/office/drawing/2014/main" id="{161B5324-0C3D-403A-A720-ACC0667B6E24}"/>
                </a:ext>
              </a:extLst>
            </p:cNvPr>
            <p:cNvSpPr txBox="1"/>
            <p:nvPr/>
          </p:nvSpPr>
          <p:spPr>
            <a:xfrm>
              <a:off x="4069046" y="1924227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106" name="textruta 12">
            <a:extLst>
              <a:ext uri="{FF2B5EF4-FFF2-40B4-BE49-F238E27FC236}">
                <a16:creationId xmlns:a16="http://schemas.microsoft.com/office/drawing/2014/main" id="{9244F467-012C-40AE-91CF-3CEA5B22D6CB}"/>
              </a:ext>
            </a:extLst>
          </p:cNvPr>
          <p:cNvSpPr txBox="1"/>
          <p:nvPr/>
        </p:nvSpPr>
        <p:spPr>
          <a:xfrm>
            <a:off x="6691579" y="329487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107" name="textruta 11">
            <a:extLst>
              <a:ext uri="{FF2B5EF4-FFF2-40B4-BE49-F238E27FC236}">
                <a16:creationId xmlns:a16="http://schemas.microsoft.com/office/drawing/2014/main" id="{8BFEA5BC-B77C-4374-9D70-786B5A64F6AD}"/>
              </a:ext>
            </a:extLst>
          </p:cNvPr>
          <p:cNvSpPr txBox="1"/>
          <p:nvPr/>
        </p:nvSpPr>
        <p:spPr>
          <a:xfrm>
            <a:off x="6920481" y="2863471"/>
            <a:ext cx="169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108" name="textruta 19">
            <a:extLst>
              <a:ext uri="{FF2B5EF4-FFF2-40B4-BE49-F238E27FC236}">
                <a16:creationId xmlns:a16="http://schemas.microsoft.com/office/drawing/2014/main" id="{C5A3917A-D9EE-4FC7-BC10-4CC00BCF107C}"/>
              </a:ext>
            </a:extLst>
          </p:cNvPr>
          <p:cNvSpPr txBox="1"/>
          <p:nvPr/>
        </p:nvSpPr>
        <p:spPr>
          <a:xfrm>
            <a:off x="6953545" y="3175038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109" name="textruta 19">
            <a:extLst>
              <a:ext uri="{FF2B5EF4-FFF2-40B4-BE49-F238E27FC236}">
                <a16:creationId xmlns:a16="http://schemas.microsoft.com/office/drawing/2014/main" id="{F0B689B1-02EC-42C5-9AE6-6698B2CB7FFC}"/>
              </a:ext>
            </a:extLst>
          </p:cNvPr>
          <p:cNvSpPr txBox="1"/>
          <p:nvPr/>
        </p:nvSpPr>
        <p:spPr>
          <a:xfrm>
            <a:off x="6277809" y="2236479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110" name="textruta 11">
            <a:extLst>
              <a:ext uri="{FF2B5EF4-FFF2-40B4-BE49-F238E27FC236}">
                <a16:creationId xmlns:a16="http://schemas.microsoft.com/office/drawing/2014/main" id="{812F96D3-5462-41A9-B35A-4AFFB4508113}"/>
              </a:ext>
            </a:extLst>
          </p:cNvPr>
          <p:cNvSpPr txBox="1"/>
          <p:nvPr/>
        </p:nvSpPr>
        <p:spPr>
          <a:xfrm>
            <a:off x="6894073" y="3500677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111" name="textruta 11">
            <a:extLst>
              <a:ext uri="{FF2B5EF4-FFF2-40B4-BE49-F238E27FC236}">
                <a16:creationId xmlns:a16="http://schemas.microsoft.com/office/drawing/2014/main" id="{51E47C10-1149-49B6-B1B1-8437188EAC78}"/>
              </a:ext>
            </a:extLst>
          </p:cNvPr>
          <p:cNvSpPr txBox="1"/>
          <p:nvPr/>
        </p:nvSpPr>
        <p:spPr>
          <a:xfrm>
            <a:off x="5659308" y="2142658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112" name="textruta 19">
            <a:extLst>
              <a:ext uri="{FF2B5EF4-FFF2-40B4-BE49-F238E27FC236}">
                <a16:creationId xmlns:a16="http://schemas.microsoft.com/office/drawing/2014/main" id="{53828EF9-022A-4059-95E0-31A4AAEBBCF3}"/>
              </a:ext>
            </a:extLst>
          </p:cNvPr>
          <p:cNvSpPr txBox="1"/>
          <p:nvPr/>
        </p:nvSpPr>
        <p:spPr>
          <a:xfrm>
            <a:off x="6339813" y="2440260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13" name="textruta 11">
            <a:extLst>
              <a:ext uri="{FF2B5EF4-FFF2-40B4-BE49-F238E27FC236}">
                <a16:creationId xmlns:a16="http://schemas.microsoft.com/office/drawing/2014/main" id="{D5CFA3F0-F74A-4A1C-80B9-851D63031527}"/>
              </a:ext>
            </a:extLst>
          </p:cNvPr>
          <p:cNvSpPr txBox="1"/>
          <p:nvPr/>
        </p:nvSpPr>
        <p:spPr>
          <a:xfrm>
            <a:off x="7379421" y="2398015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114" name="textruta 11">
            <a:extLst>
              <a:ext uri="{FF2B5EF4-FFF2-40B4-BE49-F238E27FC236}">
                <a16:creationId xmlns:a16="http://schemas.microsoft.com/office/drawing/2014/main" id="{C629942E-17D6-4CBA-819D-B6B3C23783C0}"/>
              </a:ext>
            </a:extLst>
          </p:cNvPr>
          <p:cNvSpPr txBox="1"/>
          <p:nvPr/>
        </p:nvSpPr>
        <p:spPr>
          <a:xfrm>
            <a:off x="6318926" y="3593067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15" name="textruta 19">
            <a:extLst>
              <a:ext uri="{FF2B5EF4-FFF2-40B4-BE49-F238E27FC236}">
                <a16:creationId xmlns:a16="http://schemas.microsoft.com/office/drawing/2014/main" id="{DD5C597D-2197-48B6-BAE5-7B35EE5BA44B}"/>
              </a:ext>
            </a:extLst>
          </p:cNvPr>
          <p:cNvSpPr txBox="1"/>
          <p:nvPr/>
        </p:nvSpPr>
        <p:spPr>
          <a:xfrm>
            <a:off x="4955103" y="2435057"/>
            <a:ext cx="1624384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116" name="textruta 19">
            <a:extLst>
              <a:ext uri="{FF2B5EF4-FFF2-40B4-BE49-F238E27FC236}">
                <a16:creationId xmlns:a16="http://schemas.microsoft.com/office/drawing/2014/main" id="{7F07D481-6BA3-494A-8EC0-B5AFCBD867CF}"/>
              </a:ext>
            </a:extLst>
          </p:cNvPr>
          <p:cNvSpPr txBox="1"/>
          <p:nvPr/>
        </p:nvSpPr>
        <p:spPr>
          <a:xfrm>
            <a:off x="4557530" y="1867625"/>
            <a:ext cx="1922919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117" name="textruta 11">
            <a:extLst>
              <a:ext uri="{FF2B5EF4-FFF2-40B4-BE49-F238E27FC236}">
                <a16:creationId xmlns:a16="http://schemas.microsoft.com/office/drawing/2014/main" id="{3EDB605B-95F7-4413-A2C3-EC1B475091A8}"/>
              </a:ext>
            </a:extLst>
          </p:cNvPr>
          <p:cNvSpPr txBox="1"/>
          <p:nvPr/>
        </p:nvSpPr>
        <p:spPr>
          <a:xfrm>
            <a:off x="6504583" y="2078916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119" name="textruta 11">
            <a:extLst>
              <a:ext uri="{FF2B5EF4-FFF2-40B4-BE49-F238E27FC236}">
                <a16:creationId xmlns:a16="http://schemas.microsoft.com/office/drawing/2014/main" id="{5AE9BA58-E9E5-49FF-8157-FC3B9F9A99AA}"/>
              </a:ext>
            </a:extLst>
          </p:cNvPr>
          <p:cNvSpPr txBox="1"/>
          <p:nvPr/>
        </p:nvSpPr>
        <p:spPr>
          <a:xfrm>
            <a:off x="6286924" y="2741531"/>
            <a:ext cx="8734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Strategy (Micro Strategy)</a:t>
            </a:r>
          </a:p>
        </p:txBody>
      </p:sp>
      <p:sp>
        <p:nvSpPr>
          <p:cNvPr id="120" name="textruta 19">
            <a:extLst>
              <a:ext uri="{FF2B5EF4-FFF2-40B4-BE49-F238E27FC236}">
                <a16:creationId xmlns:a16="http://schemas.microsoft.com/office/drawing/2014/main" id="{E1785E1F-1203-4969-86A9-C5D3818ACA38}"/>
              </a:ext>
            </a:extLst>
          </p:cNvPr>
          <p:cNvSpPr txBox="1"/>
          <p:nvPr/>
        </p:nvSpPr>
        <p:spPr>
          <a:xfrm>
            <a:off x="4726719" y="327195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Sisense</a:t>
            </a:r>
            <a:endParaRPr lang="sv-SE" sz="1400" dirty="0"/>
          </a:p>
        </p:txBody>
      </p:sp>
      <p:sp>
        <p:nvSpPr>
          <p:cNvPr id="121" name="textruta 19">
            <a:extLst>
              <a:ext uri="{FF2B5EF4-FFF2-40B4-BE49-F238E27FC236}">
                <a16:creationId xmlns:a16="http://schemas.microsoft.com/office/drawing/2014/main" id="{EF4624BB-AD46-4590-9D5D-63427B014299}"/>
              </a:ext>
            </a:extLst>
          </p:cNvPr>
          <p:cNvSpPr txBox="1"/>
          <p:nvPr/>
        </p:nvSpPr>
        <p:spPr>
          <a:xfrm>
            <a:off x="5496689" y="3769979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Incorta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22" name="textruta 19">
            <a:extLst>
              <a:ext uri="{FF2B5EF4-FFF2-40B4-BE49-F238E27FC236}">
                <a16:creationId xmlns:a16="http://schemas.microsoft.com/office/drawing/2014/main" id="{B2F010CD-38D9-47FE-ABF6-E429B4B0CDF4}"/>
              </a:ext>
            </a:extLst>
          </p:cNvPr>
          <p:cNvSpPr txBox="1"/>
          <p:nvPr/>
        </p:nvSpPr>
        <p:spPr>
          <a:xfrm>
            <a:off x="5421454" y="3065868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123" name="textruta 19">
            <a:extLst>
              <a:ext uri="{FF2B5EF4-FFF2-40B4-BE49-F238E27FC236}">
                <a16:creationId xmlns:a16="http://schemas.microsoft.com/office/drawing/2014/main" id="{5B5D90E2-A48D-433D-A79C-77991D210BA4}"/>
              </a:ext>
            </a:extLst>
          </p:cNvPr>
          <p:cNvSpPr txBox="1"/>
          <p:nvPr/>
        </p:nvSpPr>
        <p:spPr>
          <a:xfrm>
            <a:off x="4919121" y="3545105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125" name="textruta 19">
            <a:extLst>
              <a:ext uri="{FF2B5EF4-FFF2-40B4-BE49-F238E27FC236}">
                <a16:creationId xmlns:a16="http://schemas.microsoft.com/office/drawing/2014/main" id="{CF65ACD1-C4E1-45B5-8E4E-04B0A6FBB50B}"/>
              </a:ext>
            </a:extLst>
          </p:cNvPr>
          <p:cNvSpPr txBox="1"/>
          <p:nvPr/>
        </p:nvSpPr>
        <p:spPr>
          <a:xfrm>
            <a:off x="4764820" y="2972994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Sigma</a:t>
            </a:r>
          </a:p>
        </p:txBody>
      </p:sp>
      <p:sp>
        <p:nvSpPr>
          <p:cNvPr id="99" name="textruta 11">
            <a:extLst>
              <a:ext uri="{FF2B5EF4-FFF2-40B4-BE49-F238E27FC236}">
                <a16:creationId xmlns:a16="http://schemas.microsoft.com/office/drawing/2014/main" id="{35B146C6-0020-4131-963D-47E1F1E7E30C}"/>
              </a:ext>
            </a:extLst>
          </p:cNvPr>
          <p:cNvSpPr txBox="1"/>
          <p:nvPr/>
        </p:nvSpPr>
        <p:spPr>
          <a:xfrm>
            <a:off x="7278856" y="2897427"/>
            <a:ext cx="2117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Pyramid</a:t>
            </a:r>
          </a:p>
          <a:p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A6E4EA-A866-4367-A0F3-DA87943D55FB}"/>
              </a:ext>
            </a:extLst>
          </p:cNvPr>
          <p:cNvSpPr txBox="1"/>
          <p:nvPr/>
        </p:nvSpPr>
        <p:spPr>
          <a:xfrm>
            <a:off x="5775540" y="4587221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3503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806"/>
    </mc:Choice>
    <mc:Fallback xmlns="">
      <p:transition spd="slow" advTm="77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350782"/>
            <a:ext cx="6850800" cy="596700"/>
          </a:xfrm>
        </p:spPr>
        <p:txBody>
          <a:bodyPr/>
          <a:lstStyle/>
          <a:p>
            <a:r>
              <a:rPr lang="sv-SE" sz="2400" dirty="0"/>
              <a:t>The market 2025 </a:t>
            </a:r>
            <a:r>
              <a:rPr lang="sv-SE" sz="2400" dirty="0" err="1"/>
              <a:t>according</a:t>
            </a:r>
            <a:r>
              <a:rPr lang="sv-SE" sz="2400" dirty="0"/>
              <a:t> to Gartner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7538819" cy="3684814"/>
          </a:xfrm>
        </p:spPr>
        <p:txBody>
          <a:bodyPr>
            <a:noAutofit/>
          </a:bodyPr>
          <a:lstStyle/>
          <a:p>
            <a:r>
              <a:rPr lang="en-GB" sz="1600" dirty="0"/>
              <a:t>The ABI market continues to be dominated by established vendors, while </a:t>
            </a:r>
            <a:r>
              <a:rPr lang="en-GB" sz="1600" b="1" dirty="0"/>
              <a:t>Generative AI, conversational analytics and semantic </a:t>
            </a:r>
            <a:r>
              <a:rPr lang="en-GB" sz="1600" b="1" dirty="0" err="1"/>
              <a:t>modeling</a:t>
            </a:r>
            <a:r>
              <a:rPr lang="en-GB" sz="1600" dirty="0"/>
              <a:t> become increasingly important competitive factors.</a:t>
            </a:r>
          </a:p>
          <a:p>
            <a:r>
              <a:rPr lang="en-GB" sz="1600" dirty="0"/>
              <a:t>Competition is increasingly about how well vendors combine traditional BI with </a:t>
            </a:r>
            <a:r>
              <a:rPr lang="en-GB" sz="1600" b="1" dirty="0"/>
              <a:t>AI, trusted data, semantic models and integration with larger cloud and application ecosystems</a:t>
            </a:r>
            <a:r>
              <a:rPr lang="en-GB" sz="1600" dirty="0"/>
              <a:t>.</a:t>
            </a:r>
            <a:endParaRPr lang="sv-SE" sz="1600" dirty="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976E9AD-AFB4-A7A3-D253-ED2C108F1D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7720FA-C40E-4262-A8A1-EE51FA31B602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71211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96"/>
    </mc:Choice>
    <mc:Fallback xmlns="">
      <p:transition spd="slow" advTm="52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4514-EE51-460D-AF43-5CAB639DC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627534"/>
            <a:ext cx="6850800" cy="596700"/>
          </a:xfrm>
        </p:spPr>
        <p:txBody>
          <a:bodyPr/>
          <a:lstStyle/>
          <a:p>
            <a:r>
              <a:rPr lang="sv-SE" dirty="0"/>
              <a:t>Magic </a:t>
            </a:r>
            <a:r>
              <a:rPr lang="sv-SE" dirty="0" err="1"/>
              <a:t>Quadrant</a:t>
            </a:r>
            <a:r>
              <a:rPr lang="sv-SE" dirty="0"/>
              <a:t> 2025 and 2026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9D637AD-B140-4FB7-BF5E-6967EED397E9}"/>
              </a:ext>
            </a:extLst>
          </p:cNvPr>
          <p:cNvSpPr txBox="1"/>
          <p:nvPr/>
        </p:nvSpPr>
        <p:spPr>
          <a:xfrm>
            <a:off x="3667343" y="403500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2025</a:t>
            </a:r>
          </a:p>
        </p:txBody>
      </p: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DABE6539-A1F2-C21D-72A7-62BDF40AEB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sp>
        <p:nvSpPr>
          <p:cNvPr id="72" name="Rektangel 5">
            <a:extLst>
              <a:ext uri="{FF2B5EF4-FFF2-40B4-BE49-F238E27FC236}">
                <a16:creationId xmlns:a16="http://schemas.microsoft.com/office/drawing/2014/main" id="{5F4DBEF7-EE13-4CFF-A2A3-A3EA12311148}"/>
              </a:ext>
            </a:extLst>
          </p:cNvPr>
          <p:cNvSpPr/>
          <p:nvPr/>
        </p:nvSpPr>
        <p:spPr>
          <a:xfrm>
            <a:off x="2560853" y="2615709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3" name="Rektangel 7">
            <a:extLst>
              <a:ext uri="{FF2B5EF4-FFF2-40B4-BE49-F238E27FC236}">
                <a16:creationId xmlns:a16="http://schemas.microsoft.com/office/drawing/2014/main" id="{261FCA16-A40F-4295-950C-A94053841BB6}"/>
              </a:ext>
            </a:extLst>
          </p:cNvPr>
          <p:cNvSpPr/>
          <p:nvPr/>
        </p:nvSpPr>
        <p:spPr>
          <a:xfrm>
            <a:off x="867778" y="2587526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4" name="Rektangel 8">
            <a:extLst>
              <a:ext uri="{FF2B5EF4-FFF2-40B4-BE49-F238E27FC236}">
                <a16:creationId xmlns:a16="http://schemas.microsoft.com/office/drawing/2014/main" id="{4ABD7B26-A627-4324-9D46-8A26E66A1F53}"/>
              </a:ext>
            </a:extLst>
          </p:cNvPr>
          <p:cNvSpPr/>
          <p:nvPr/>
        </p:nvSpPr>
        <p:spPr>
          <a:xfrm>
            <a:off x="862899" y="1231859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5" name="Rektangel 9">
            <a:extLst>
              <a:ext uri="{FF2B5EF4-FFF2-40B4-BE49-F238E27FC236}">
                <a16:creationId xmlns:a16="http://schemas.microsoft.com/office/drawing/2014/main" id="{7736C989-AD5F-4F47-A1B3-C9B3161F0A56}"/>
              </a:ext>
            </a:extLst>
          </p:cNvPr>
          <p:cNvSpPr/>
          <p:nvPr/>
        </p:nvSpPr>
        <p:spPr>
          <a:xfrm>
            <a:off x="2553450" y="1224234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76" name="textruta 22">
            <a:extLst>
              <a:ext uri="{FF2B5EF4-FFF2-40B4-BE49-F238E27FC236}">
                <a16:creationId xmlns:a16="http://schemas.microsoft.com/office/drawing/2014/main" id="{DF39F5D5-410E-4285-A971-012B74DFB260}"/>
              </a:ext>
            </a:extLst>
          </p:cNvPr>
          <p:cNvSpPr txBox="1"/>
          <p:nvPr/>
        </p:nvSpPr>
        <p:spPr>
          <a:xfrm>
            <a:off x="3346192" y="2568210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77" name="textruta 26">
            <a:extLst>
              <a:ext uri="{FF2B5EF4-FFF2-40B4-BE49-F238E27FC236}">
                <a16:creationId xmlns:a16="http://schemas.microsoft.com/office/drawing/2014/main" id="{C6517896-E979-4FE2-AC15-8386EB41FEC7}"/>
              </a:ext>
            </a:extLst>
          </p:cNvPr>
          <p:cNvSpPr txBox="1"/>
          <p:nvPr/>
        </p:nvSpPr>
        <p:spPr>
          <a:xfrm>
            <a:off x="857789" y="2628548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94" name="textruta 27">
            <a:extLst>
              <a:ext uri="{FF2B5EF4-FFF2-40B4-BE49-F238E27FC236}">
                <a16:creationId xmlns:a16="http://schemas.microsoft.com/office/drawing/2014/main" id="{AA35ABDA-9877-4E98-BF27-8E61CFDD5131}"/>
              </a:ext>
            </a:extLst>
          </p:cNvPr>
          <p:cNvSpPr txBox="1"/>
          <p:nvPr/>
        </p:nvSpPr>
        <p:spPr>
          <a:xfrm>
            <a:off x="3442376" y="1248394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95" name="textruta 28">
            <a:extLst>
              <a:ext uri="{FF2B5EF4-FFF2-40B4-BE49-F238E27FC236}">
                <a16:creationId xmlns:a16="http://schemas.microsoft.com/office/drawing/2014/main" id="{86D91979-13A1-43AB-AB11-C0A8F36EE2D6}"/>
              </a:ext>
            </a:extLst>
          </p:cNvPr>
          <p:cNvSpPr txBox="1"/>
          <p:nvPr/>
        </p:nvSpPr>
        <p:spPr>
          <a:xfrm>
            <a:off x="887971" y="1248394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2E842DA-3DE3-424C-BFFA-A4CAB9E01AE2}"/>
              </a:ext>
            </a:extLst>
          </p:cNvPr>
          <p:cNvGrpSpPr/>
          <p:nvPr/>
        </p:nvGrpSpPr>
        <p:grpSpPr>
          <a:xfrm>
            <a:off x="2545257" y="1491647"/>
            <a:ext cx="1655607" cy="841125"/>
            <a:chOff x="4069046" y="1644140"/>
            <a:chExt cx="1655607" cy="841125"/>
          </a:xfrm>
        </p:grpSpPr>
        <p:sp>
          <p:nvSpPr>
            <p:cNvPr id="98" name="textruta 13">
              <a:extLst>
                <a:ext uri="{FF2B5EF4-FFF2-40B4-BE49-F238E27FC236}">
                  <a16:creationId xmlns:a16="http://schemas.microsoft.com/office/drawing/2014/main" id="{5A7FF19A-2E70-49A7-ABBA-F874D70ED7E5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100" name="textruta 14">
              <a:extLst>
                <a:ext uri="{FF2B5EF4-FFF2-40B4-BE49-F238E27FC236}">
                  <a16:creationId xmlns:a16="http://schemas.microsoft.com/office/drawing/2014/main" id="{A09D1BFB-355D-41B3-8719-76915345AA54}"/>
                </a:ext>
              </a:extLst>
            </p:cNvPr>
            <p:cNvSpPr txBox="1"/>
            <p:nvPr/>
          </p:nvSpPr>
          <p:spPr>
            <a:xfrm>
              <a:off x="4834345" y="1644140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105" name="textruta 15">
              <a:extLst>
                <a:ext uri="{FF2B5EF4-FFF2-40B4-BE49-F238E27FC236}">
                  <a16:creationId xmlns:a16="http://schemas.microsoft.com/office/drawing/2014/main" id="{161B5324-0C3D-403A-A720-ACC0667B6E24}"/>
                </a:ext>
              </a:extLst>
            </p:cNvPr>
            <p:cNvSpPr txBox="1"/>
            <p:nvPr/>
          </p:nvSpPr>
          <p:spPr>
            <a:xfrm>
              <a:off x="4069046" y="1924227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106" name="textruta 12">
            <a:extLst>
              <a:ext uri="{FF2B5EF4-FFF2-40B4-BE49-F238E27FC236}">
                <a16:creationId xmlns:a16="http://schemas.microsoft.com/office/drawing/2014/main" id="{9244F467-012C-40AE-91CF-3CEA5B22D6CB}"/>
              </a:ext>
            </a:extLst>
          </p:cNvPr>
          <p:cNvSpPr txBox="1"/>
          <p:nvPr/>
        </p:nvSpPr>
        <p:spPr>
          <a:xfrm>
            <a:off x="2978123" y="321107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107" name="textruta 11">
            <a:extLst>
              <a:ext uri="{FF2B5EF4-FFF2-40B4-BE49-F238E27FC236}">
                <a16:creationId xmlns:a16="http://schemas.microsoft.com/office/drawing/2014/main" id="{8BFEA5BC-B77C-4374-9D70-786B5A64F6AD}"/>
              </a:ext>
            </a:extLst>
          </p:cNvPr>
          <p:cNvSpPr txBox="1"/>
          <p:nvPr/>
        </p:nvSpPr>
        <p:spPr>
          <a:xfrm>
            <a:off x="3207025" y="2779671"/>
            <a:ext cx="169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108" name="textruta 19">
            <a:extLst>
              <a:ext uri="{FF2B5EF4-FFF2-40B4-BE49-F238E27FC236}">
                <a16:creationId xmlns:a16="http://schemas.microsoft.com/office/drawing/2014/main" id="{C5A3917A-D9EE-4FC7-BC10-4CC00BCF107C}"/>
              </a:ext>
            </a:extLst>
          </p:cNvPr>
          <p:cNvSpPr txBox="1"/>
          <p:nvPr/>
        </p:nvSpPr>
        <p:spPr>
          <a:xfrm>
            <a:off x="2826246" y="3013590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IBM</a:t>
            </a:r>
          </a:p>
        </p:txBody>
      </p:sp>
      <p:sp>
        <p:nvSpPr>
          <p:cNvPr id="109" name="textruta 19">
            <a:extLst>
              <a:ext uri="{FF2B5EF4-FFF2-40B4-BE49-F238E27FC236}">
                <a16:creationId xmlns:a16="http://schemas.microsoft.com/office/drawing/2014/main" id="{F0B689B1-02EC-42C5-9AE6-6698B2CB7FFC}"/>
              </a:ext>
            </a:extLst>
          </p:cNvPr>
          <p:cNvSpPr txBox="1"/>
          <p:nvPr/>
        </p:nvSpPr>
        <p:spPr>
          <a:xfrm>
            <a:off x="2564353" y="2152679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110" name="textruta 11">
            <a:extLst>
              <a:ext uri="{FF2B5EF4-FFF2-40B4-BE49-F238E27FC236}">
                <a16:creationId xmlns:a16="http://schemas.microsoft.com/office/drawing/2014/main" id="{812F96D3-5462-41A9-B35A-4AFFB4508113}"/>
              </a:ext>
            </a:extLst>
          </p:cNvPr>
          <p:cNvSpPr txBox="1"/>
          <p:nvPr/>
        </p:nvSpPr>
        <p:spPr>
          <a:xfrm>
            <a:off x="3180617" y="3416877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SAS</a:t>
            </a:r>
          </a:p>
        </p:txBody>
      </p:sp>
      <p:sp>
        <p:nvSpPr>
          <p:cNvPr id="111" name="textruta 11">
            <a:extLst>
              <a:ext uri="{FF2B5EF4-FFF2-40B4-BE49-F238E27FC236}">
                <a16:creationId xmlns:a16="http://schemas.microsoft.com/office/drawing/2014/main" id="{51E47C10-1149-49B6-B1B1-8437188EAC78}"/>
              </a:ext>
            </a:extLst>
          </p:cNvPr>
          <p:cNvSpPr txBox="1"/>
          <p:nvPr/>
        </p:nvSpPr>
        <p:spPr>
          <a:xfrm>
            <a:off x="1945852" y="2058858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Domo</a:t>
            </a:r>
            <a:endParaRPr lang="sv-SE" sz="1400" dirty="0"/>
          </a:p>
        </p:txBody>
      </p:sp>
      <p:sp>
        <p:nvSpPr>
          <p:cNvPr id="112" name="textruta 19">
            <a:extLst>
              <a:ext uri="{FF2B5EF4-FFF2-40B4-BE49-F238E27FC236}">
                <a16:creationId xmlns:a16="http://schemas.microsoft.com/office/drawing/2014/main" id="{53828EF9-022A-4059-95E0-31A4AAEBBCF3}"/>
              </a:ext>
            </a:extLst>
          </p:cNvPr>
          <p:cNvSpPr txBox="1"/>
          <p:nvPr/>
        </p:nvSpPr>
        <p:spPr>
          <a:xfrm>
            <a:off x="2626357" y="2356460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13" name="textruta 11">
            <a:extLst>
              <a:ext uri="{FF2B5EF4-FFF2-40B4-BE49-F238E27FC236}">
                <a16:creationId xmlns:a16="http://schemas.microsoft.com/office/drawing/2014/main" id="{D5CFA3F0-F74A-4A1C-80B9-851D63031527}"/>
              </a:ext>
            </a:extLst>
          </p:cNvPr>
          <p:cNvSpPr txBox="1"/>
          <p:nvPr/>
        </p:nvSpPr>
        <p:spPr>
          <a:xfrm>
            <a:off x="3665965" y="2314215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Oracle</a:t>
            </a:r>
          </a:p>
        </p:txBody>
      </p:sp>
      <p:sp>
        <p:nvSpPr>
          <p:cNvPr id="114" name="textruta 11">
            <a:extLst>
              <a:ext uri="{FF2B5EF4-FFF2-40B4-BE49-F238E27FC236}">
                <a16:creationId xmlns:a16="http://schemas.microsoft.com/office/drawing/2014/main" id="{C629942E-17D6-4CBA-819D-B6B3C23783C0}"/>
              </a:ext>
            </a:extLst>
          </p:cNvPr>
          <p:cNvSpPr txBox="1"/>
          <p:nvPr/>
        </p:nvSpPr>
        <p:spPr>
          <a:xfrm>
            <a:off x="2605470" y="3509267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15" name="textruta 19">
            <a:extLst>
              <a:ext uri="{FF2B5EF4-FFF2-40B4-BE49-F238E27FC236}">
                <a16:creationId xmlns:a16="http://schemas.microsoft.com/office/drawing/2014/main" id="{DD5C597D-2197-48B6-BAE5-7B35EE5BA44B}"/>
              </a:ext>
            </a:extLst>
          </p:cNvPr>
          <p:cNvSpPr txBox="1"/>
          <p:nvPr/>
        </p:nvSpPr>
        <p:spPr>
          <a:xfrm>
            <a:off x="1241647" y="2351257"/>
            <a:ext cx="1624384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Alibaba Cloud</a:t>
            </a:r>
          </a:p>
        </p:txBody>
      </p:sp>
      <p:sp>
        <p:nvSpPr>
          <p:cNvPr id="116" name="textruta 19">
            <a:extLst>
              <a:ext uri="{FF2B5EF4-FFF2-40B4-BE49-F238E27FC236}">
                <a16:creationId xmlns:a16="http://schemas.microsoft.com/office/drawing/2014/main" id="{7F07D481-6BA3-494A-8EC0-B5AFCBD867CF}"/>
              </a:ext>
            </a:extLst>
          </p:cNvPr>
          <p:cNvSpPr txBox="1"/>
          <p:nvPr/>
        </p:nvSpPr>
        <p:spPr>
          <a:xfrm>
            <a:off x="844074" y="1783825"/>
            <a:ext cx="1922919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/>
              <a:t>Amazon Web Services</a:t>
            </a:r>
          </a:p>
        </p:txBody>
      </p:sp>
      <p:sp>
        <p:nvSpPr>
          <p:cNvPr id="117" name="textruta 11">
            <a:extLst>
              <a:ext uri="{FF2B5EF4-FFF2-40B4-BE49-F238E27FC236}">
                <a16:creationId xmlns:a16="http://schemas.microsoft.com/office/drawing/2014/main" id="{3EDB605B-95F7-4413-A2C3-EC1B475091A8}"/>
              </a:ext>
            </a:extLst>
          </p:cNvPr>
          <p:cNvSpPr txBox="1"/>
          <p:nvPr/>
        </p:nvSpPr>
        <p:spPr>
          <a:xfrm>
            <a:off x="2791127" y="1995116"/>
            <a:ext cx="1345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 (</a:t>
            </a:r>
            <a:r>
              <a:rPr lang="sv-SE" sz="1400" dirty="0" err="1"/>
              <a:t>Looker</a:t>
            </a:r>
            <a:r>
              <a:rPr lang="sv-SE" sz="1400" dirty="0"/>
              <a:t>)</a:t>
            </a:r>
          </a:p>
        </p:txBody>
      </p:sp>
      <p:sp>
        <p:nvSpPr>
          <p:cNvPr id="119" name="textruta 11">
            <a:extLst>
              <a:ext uri="{FF2B5EF4-FFF2-40B4-BE49-F238E27FC236}">
                <a16:creationId xmlns:a16="http://schemas.microsoft.com/office/drawing/2014/main" id="{5AE9BA58-E9E5-49FF-8157-FC3B9F9A99AA}"/>
              </a:ext>
            </a:extLst>
          </p:cNvPr>
          <p:cNvSpPr txBox="1"/>
          <p:nvPr/>
        </p:nvSpPr>
        <p:spPr>
          <a:xfrm>
            <a:off x="2503806" y="2739704"/>
            <a:ext cx="1580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Strategy</a:t>
            </a:r>
            <a:endParaRPr lang="sv-SE" sz="1400" dirty="0"/>
          </a:p>
        </p:txBody>
      </p:sp>
      <p:sp>
        <p:nvSpPr>
          <p:cNvPr id="120" name="textruta 19">
            <a:extLst>
              <a:ext uri="{FF2B5EF4-FFF2-40B4-BE49-F238E27FC236}">
                <a16:creationId xmlns:a16="http://schemas.microsoft.com/office/drawing/2014/main" id="{E1785E1F-1203-4969-86A9-C5D3818ACA38}"/>
              </a:ext>
            </a:extLst>
          </p:cNvPr>
          <p:cNvSpPr txBox="1"/>
          <p:nvPr/>
        </p:nvSpPr>
        <p:spPr>
          <a:xfrm>
            <a:off x="1013263" y="318815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Sisense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21" name="textruta 19">
            <a:extLst>
              <a:ext uri="{FF2B5EF4-FFF2-40B4-BE49-F238E27FC236}">
                <a16:creationId xmlns:a16="http://schemas.microsoft.com/office/drawing/2014/main" id="{EF4624BB-AD46-4590-9D5D-63427B014299}"/>
              </a:ext>
            </a:extLst>
          </p:cNvPr>
          <p:cNvSpPr txBox="1"/>
          <p:nvPr/>
        </p:nvSpPr>
        <p:spPr>
          <a:xfrm>
            <a:off x="1783233" y="3686179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Incorta</a:t>
            </a:r>
            <a:endParaRPr lang="sv-SE" sz="1400" dirty="0"/>
          </a:p>
        </p:txBody>
      </p:sp>
      <p:sp>
        <p:nvSpPr>
          <p:cNvPr id="122" name="textruta 19">
            <a:extLst>
              <a:ext uri="{FF2B5EF4-FFF2-40B4-BE49-F238E27FC236}">
                <a16:creationId xmlns:a16="http://schemas.microsoft.com/office/drawing/2014/main" id="{B2F010CD-38D9-47FE-ABF6-E429B4B0CDF4}"/>
              </a:ext>
            </a:extLst>
          </p:cNvPr>
          <p:cNvSpPr txBox="1"/>
          <p:nvPr/>
        </p:nvSpPr>
        <p:spPr>
          <a:xfrm>
            <a:off x="1707998" y="2982068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Zoho</a:t>
            </a:r>
            <a:endParaRPr lang="sv-SE" sz="1400" dirty="0"/>
          </a:p>
        </p:txBody>
      </p:sp>
      <p:sp>
        <p:nvSpPr>
          <p:cNvPr id="123" name="textruta 19">
            <a:extLst>
              <a:ext uri="{FF2B5EF4-FFF2-40B4-BE49-F238E27FC236}">
                <a16:creationId xmlns:a16="http://schemas.microsoft.com/office/drawing/2014/main" id="{5B5D90E2-A48D-433D-A79C-77991D210BA4}"/>
              </a:ext>
            </a:extLst>
          </p:cNvPr>
          <p:cNvSpPr txBox="1"/>
          <p:nvPr/>
        </p:nvSpPr>
        <p:spPr>
          <a:xfrm>
            <a:off x="1205665" y="3461305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Good</a:t>
            </a:r>
            <a:r>
              <a:rPr lang="sv-SE" sz="1400" dirty="0"/>
              <a:t> data</a:t>
            </a:r>
          </a:p>
        </p:txBody>
      </p:sp>
      <p:sp>
        <p:nvSpPr>
          <p:cNvPr id="125" name="textruta 19">
            <a:extLst>
              <a:ext uri="{FF2B5EF4-FFF2-40B4-BE49-F238E27FC236}">
                <a16:creationId xmlns:a16="http://schemas.microsoft.com/office/drawing/2014/main" id="{CF65ACD1-C4E1-45B5-8E4E-04B0A6FBB50B}"/>
              </a:ext>
            </a:extLst>
          </p:cNvPr>
          <p:cNvSpPr txBox="1"/>
          <p:nvPr/>
        </p:nvSpPr>
        <p:spPr>
          <a:xfrm>
            <a:off x="1051364" y="2889194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Sigma</a:t>
            </a:r>
          </a:p>
        </p:txBody>
      </p:sp>
      <p:sp>
        <p:nvSpPr>
          <p:cNvPr id="99" name="textruta 11">
            <a:extLst>
              <a:ext uri="{FF2B5EF4-FFF2-40B4-BE49-F238E27FC236}">
                <a16:creationId xmlns:a16="http://schemas.microsoft.com/office/drawing/2014/main" id="{35B146C6-0020-4131-963D-47E1F1E7E30C}"/>
              </a:ext>
            </a:extLst>
          </p:cNvPr>
          <p:cNvSpPr txBox="1"/>
          <p:nvPr/>
        </p:nvSpPr>
        <p:spPr>
          <a:xfrm>
            <a:off x="3625357" y="2842866"/>
            <a:ext cx="847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Pyramid</a:t>
            </a:r>
          </a:p>
          <a:p>
            <a:r>
              <a:rPr lang="sv-SE" sz="1400" dirty="0" err="1"/>
              <a:t>Analytics</a:t>
            </a:r>
            <a:endParaRPr lang="sv-SE" sz="14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EEDA362-70F5-4AA5-8562-5E5BE19915DF}"/>
              </a:ext>
            </a:extLst>
          </p:cNvPr>
          <p:cNvSpPr txBox="1"/>
          <p:nvPr/>
        </p:nvSpPr>
        <p:spPr>
          <a:xfrm>
            <a:off x="7599284" y="402919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2026</a:t>
            </a:r>
          </a:p>
        </p:txBody>
      </p:sp>
      <p:sp>
        <p:nvSpPr>
          <p:cNvPr id="118" name="Rektangel 5">
            <a:extLst>
              <a:ext uri="{FF2B5EF4-FFF2-40B4-BE49-F238E27FC236}">
                <a16:creationId xmlns:a16="http://schemas.microsoft.com/office/drawing/2014/main" id="{864E6B33-34DB-4BDB-BB36-62A10892C24B}"/>
              </a:ext>
            </a:extLst>
          </p:cNvPr>
          <p:cNvSpPr/>
          <p:nvPr/>
        </p:nvSpPr>
        <p:spPr>
          <a:xfrm>
            <a:off x="6492794" y="2609896"/>
            <a:ext cx="1690551" cy="1403579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26" name="Rektangel 7">
            <a:extLst>
              <a:ext uri="{FF2B5EF4-FFF2-40B4-BE49-F238E27FC236}">
                <a16:creationId xmlns:a16="http://schemas.microsoft.com/office/drawing/2014/main" id="{037B484B-C956-4200-8C2F-B5E654336D6E}"/>
              </a:ext>
            </a:extLst>
          </p:cNvPr>
          <p:cNvSpPr/>
          <p:nvPr/>
        </p:nvSpPr>
        <p:spPr>
          <a:xfrm>
            <a:off x="4799719" y="2581713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27" name="Rektangel 8">
            <a:extLst>
              <a:ext uri="{FF2B5EF4-FFF2-40B4-BE49-F238E27FC236}">
                <a16:creationId xmlns:a16="http://schemas.microsoft.com/office/drawing/2014/main" id="{E73D078C-D69E-44E0-8F1A-7070F18B661F}"/>
              </a:ext>
            </a:extLst>
          </p:cNvPr>
          <p:cNvSpPr/>
          <p:nvPr/>
        </p:nvSpPr>
        <p:spPr>
          <a:xfrm>
            <a:off x="4794840" y="1226046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28" name="Rektangel 9">
            <a:extLst>
              <a:ext uri="{FF2B5EF4-FFF2-40B4-BE49-F238E27FC236}">
                <a16:creationId xmlns:a16="http://schemas.microsoft.com/office/drawing/2014/main" id="{9736814A-F74B-4AD3-AEF9-5F602FA4DBED}"/>
              </a:ext>
            </a:extLst>
          </p:cNvPr>
          <p:cNvSpPr/>
          <p:nvPr/>
        </p:nvSpPr>
        <p:spPr>
          <a:xfrm>
            <a:off x="6485391" y="1218421"/>
            <a:ext cx="1690551" cy="1380153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  <p:sp>
        <p:nvSpPr>
          <p:cNvPr id="131" name="textruta 22">
            <a:extLst>
              <a:ext uri="{FF2B5EF4-FFF2-40B4-BE49-F238E27FC236}">
                <a16:creationId xmlns:a16="http://schemas.microsoft.com/office/drawing/2014/main" id="{31583BC9-1F15-4589-B1A8-86DC62976DA2}"/>
              </a:ext>
            </a:extLst>
          </p:cNvPr>
          <p:cNvSpPr txBox="1"/>
          <p:nvPr/>
        </p:nvSpPr>
        <p:spPr>
          <a:xfrm>
            <a:off x="7278133" y="2562397"/>
            <a:ext cx="1005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Visionaries</a:t>
            </a:r>
            <a:endParaRPr lang="sv-SE" sz="1400" b="1" dirty="0"/>
          </a:p>
        </p:txBody>
      </p:sp>
      <p:sp>
        <p:nvSpPr>
          <p:cNvPr id="132" name="textruta 26">
            <a:extLst>
              <a:ext uri="{FF2B5EF4-FFF2-40B4-BE49-F238E27FC236}">
                <a16:creationId xmlns:a16="http://schemas.microsoft.com/office/drawing/2014/main" id="{40D62CC2-0C75-41AE-98FC-62BE774570C0}"/>
              </a:ext>
            </a:extLst>
          </p:cNvPr>
          <p:cNvSpPr txBox="1"/>
          <p:nvPr/>
        </p:nvSpPr>
        <p:spPr>
          <a:xfrm>
            <a:off x="4789730" y="2622735"/>
            <a:ext cx="1197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Niche</a:t>
            </a:r>
            <a:r>
              <a:rPr lang="sv-SE" sz="1400" b="1" dirty="0"/>
              <a:t> </a:t>
            </a:r>
            <a:r>
              <a:rPr lang="sv-SE" sz="1400" b="1" dirty="0" err="1"/>
              <a:t>players</a:t>
            </a:r>
            <a:endParaRPr lang="sv-SE" sz="1400" b="1" dirty="0"/>
          </a:p>
        </p:txBody>
      </p:sp>
      <p:sp>
        <p:nvSpPr>
          <p:cNvPr id="133" name="textruta 27">
            <a:extLst>
              <a:ext uri="{FF2B5EF4-FFF2-40B4-BE49-F238E27FC236}">
                <a16:creationId xmlns:a16="http://schemas.microsoft.com/office/drawing/2014/main" id="{5C3A4884-9B85-47A2-99BD-52D964B2C2E6}"/>
              </a:ext>
            </a:extLst>
          </p:cNvPr>
          <p:cNvSpPr txBox="1"/>
          <p:nvPr/>
        </p:nvSpPr>
        <p:spPr>
          <a:xfrm>
            <a:off x="7374317" y="1242581"/>
            <a:ext cx="7617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 err="1"/>
              <a:t>Leaders</a:t>
            </a:r>
            <a:endParaRPr lang="sv-SE" sz="1400" b="1" dirty="0"/>
          </a:p>
        </p:txBody>
      </p:sp>
      <p:sp>
        <p:nvSpPr>
          <p:cNvPr id="134" name="textruta 28">
            <a:extLst>
              <a:ext uri="{FF2B5EF4-FFF2-40B4-BE49-F238E27FC236}">
                <a16:creationId xmlns:a16="http://schemas.microsoft.com/office/drawing/2014/main" id="{AE889607-3D03-4FBD-AC5E-1705E3ABECB9}"/>
              </a:ext>
            </a:extLst>
          </p:cNvPr>
          <p:cNvSpPr txBox="1"/>
          <p:nvPr/>
        </p:nvSpPr>
        <p:spPr>
          <a:xfrm>
            <a:off x="4819912" y="1242581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b="1" dirty="0"/>
              <a:t>Challengers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2994E0A-8924-4975-9CBD-5ECA9F8C0BA4}"/>
              </a:ext>
            </a:extLst>
          </p:cNvPr>
          <p:cNvGrpSpPr/>
          <p:nvPr/>
        </p:nvGrpSpPr>
        <p:grpSpPr>
          <a:xfrm>
            <a:off x="6558298" y="1485834"/>
            <a:ext cx="1640514" cy="841125"/>
            <a:chOff x="4150146" y="1644140"/>
            <a:chExt cx="1640514" cy="841125"/>
          </a:xfrm>
        </p:grpSpPr>
        <p:sp>
          <p:nvSpPr>
            <p:cNvPr id="136" name="textruta 13">
              <a:extLst>
                <a:ext uri="{FF2B5EF4-FFF2-40B4-BE49-F238E27FC236}">
                  <a16:creationId xmlns:a16="http://schemas.microsoft.com/office/drawing/2014/main" id="{EBC586FD-ECCF-4FE7-B14B-572A11941CBC}"/>
                </a:ext>
              </a:extLst>
            </p:cNvPr>
            <p:cNvSpPr txBox="1"/>
            <p:nvPr/>
          </p:nvSpPr>
          <p:spPr>
            <a:xfrm>
              <a:off x="4460467" y="2177488"/>
              <a:ext cx="184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 sz="1400" dirty="0"/>
            </a:p>
          </p:txBody>
        </p:sp>
        <p:sp>
          <p:nvSpPr>
            <p:cNvPr id="137" name="textruta 14">
              <a:extLst>
                <a:ext uri="{FF2B5EF4-FFF2-40B4-BE49-F238E27FC236}">
                  <a16:creationId xmlns:a16="http://schemas.microsoft.com/office/drawing/2014/main" id="{E0CC0B6A-5BB4-4AD6-8B5C-19ED9F54A335}"/>
                </a:ext>
              </a:extLst>
            </p:cNvPr>
            <p:cNvSpPr txBox="1"/>
            <p:nvPr/>
          </p:nvSpPr>
          <p:spPr>
            <a:xfrm>
              <a:off x="4834345" y="1644140"/>
              <a:ext cx="8903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/>
                <a:t>Microsoft</a:t>
              </a:r>
            </a:p>
          </p:txBody>
        </p:sp>
        <p:sp>
          <p:nvSpPr>
            <p:cNvPr id="138" name="textruta 15">
              <a:extLst>
                <a:ext uri="{FF2B5EF4-FFF2-40B4-BE49-F238E27FC236}">
                  <a16:creationId xmlns:a16="http://schemas.microsoft.com/office/drawing/2014/main" id="{0630FF43-6232-45C4-98AE-1165C652E116}"/>
                </a:ext>
              </a:extLst>
            </p:cNvPr>
            <p:cNvSpPr txBox="1"/>
            <p:nvPr/>
          </p:nvSpPr>
          <p:spPr>
            <a:xfrm>
              <a:off x="4150146" y="1938386"/>
              <a:ext cx="16405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400" dirty="0" err="1"/>
                <a:t>Salesforce</a:t>
              </a:r>
              <a:r>
                <a:rPr lang="sv-SE" sz="1400" dirty="0"/>
                <a:t> (</a:t>
              </a:r>
              <a:r>
                <a:rPr lang="sv-SE" sz="1400" dirty="0" err="1"/>
                <a:t>Tableau</a:t>
              </a:r>
              <a:r>
                <a:rPr lang="sv-SE" sz="1400" dirty="0"/>
                <a:t>)</a:t>
              </a:r>
            </a:p>
          </p:txBody>
        </p:sp>
      </p:grpSp>
      <p:sp>
        <p:nvSpPr>
          <p:cNvPr id="139" name="textruta 12">
            <a:extLst>
              <a:ext uri="{FF2B5EF4-FFF2-40B4-BE49-F238E27FC236}">
                <a16:creationId xmlns:a16="http://schemas.microsoft.com/office/drawing/2014/main" id="{7DFD7039-1EC5-4891-BD35-91725189E277}"/>
              </a:ext>
            </a:extLst>
          </p:cNvPr>
          <p:cNvSpPr txBox="1"/>
          <p:nvPr/>
        </p:nvSpPr>
        <p:spPr>
          <a:xfrm>
            <a:off x="6910064" y="320526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1400" dirty="0"/>
          </a:p>
        </p:txBody>
      </p:sp>
      <p:sp>
        <p:nvSpPr>
          <p:cNvPr id="140" name="textruta 11">
            <a:extLst>
              <a:ext uri="{FF2B5EF4-FFF2-40B4-BE49-F238E27FC236}">
                <a16:creationId xmlns:a16="http://schemas.microsoft.com/office/drawing/2014/main" id="{85D0E40D-2E63-4225-9078-365959F097B4}"/>
              </a:ext>
            </a:extLst>
          </p:cNvPr>
          <p:cNvSpPr txBox="1"/>
          <p:nvPr/>
        </p:nvSpPr>
        <p:spPr>
          <a:xfrm>
            <a:off x="6969301" y="2621760"/>
            <a:ext cx="16905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SAP</a:t>
            </a:r>
          </a:p>
        </p:txBody>
      </p:sp>
      <p:sp>
        <p:nvSpPr>
          <p:cNvPr id="141" name="textruta 19">
            <a:extLst>
              <a:ext uri="{FF2B5EF4-FFF2-40B4-BE49-F238E27FC236}">
                <a16:creationId xmlns:a16="http://schemas.microsoft.com/office/drawing/2014/main" id="{CE8CAFBF-8438-4863-A5A1-66CED400E685}"/>
              </a:ext>
            </a:extLst>
          </p:cNvPr>
          <p:cNvSpPr txBox="1"/>
          <p:nvPr/>
        </p:nvSpPr>
        <p:spPr>
          <a:xfrm>
            <a:off x="6940645" y="3359149"/>
            <a:ext cx="481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IBM</a:t>
            </a:r>
          </a:p>
        </p:txBody>
      </p:sp>
      <p:sp>
        <p:nvSpPr>
          <p:cNvPr id="142" name="textruta 19">
            <a:extLst>
              <a:ext uri="{FF2B5EF4-FFF2-40B4-BE49-F238E27FC236}">
                <a16:creationId xmlns:a16="http://schemas.microsoft.com/office/drawing/2014/main" id="{D261BEAD-1852-4D73-A454-B2C8522605E3}"/>
              </a:ext>
            </a:extLst>
          </p:cNvPr>
          <p:cNvSpPr txBox="1"/>
          <p:nvPr/>
        </p:nvSpPr>
        <p:spPr>
          <a:xfrm>
            <a:off x="6496294" y="2146866"/>
            <a:ext cx="470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Qlik</a:t>
            </a:r>
            <a:endParaRPr lang="sv-SE" sz="1400" dirty="0"/>
          </a:p>
        </p:txBody>
      </p:sp>
      <p:sp>
        <p:nvSpPr>
          <p:cNvPr id="143" name="textruta 11">
            <a:extLst>
              <a:ext uri="{FF2B5EF4-FFF2-40B4-BE49-F238E27FC236}">
                <a16:creationId xmlns:a16="http://schemas.microsoft.com/office/drawing/2014/main" id="{B2D08A89-B180-4A97-82C1-9773107A676A}"/>
              </a:ext>
            </a:extLst>
          </p:cNvPr>
          <p:cNvSpPr txBox="1"/>
          <p:nvPr/>
        </p:nvSpPr>
        <p:spPr>
          <a:xfrm>
            <a:off x="6568796" y="3076782"/>
            <a:ext cx="451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SAS</a:t>
            </a:r>
          </a:p>
        </p:txBody>
      </p:sp>
      <p:sp>
        <p:nvSpPr>
          <p:cNvPr id="144" name="textruta 11">
            <a:extLst>
              <a:ext uri="{FF2B5EF4-FFF2-40B4-BE49-F238E27FC236}">
                <a16:creationId xmlns:a16="http://schemas.microsoft.com/office/drawing/2014/main" id="{3C394773-6E26-4E00-9381-BC70FB899381}"/>
              </a:ext>
            </a:extLst>
          </p:cNvPr>
          <p:cNvSpPr txBox="1"/>
          <p:nvPr/>
        </p:nvSpPr>
        <p:spPr>
          <a:xfrm>
            <a:off x="5797835" y="2313983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Domo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45" name="textruta 19">
            <a:extLst>
              <a:ext uri="{FF2B5EF4-FFF2-40B4-BE49-F238E27FC236}">
                <a16:creationId xmlns:a16="http://schemas.microsoft.com/office/drawing/2014/main" id="{F5ABC2A9-B8D3-4CE1-8971-FE4AAF01D2F0}"/>
              </a:ext>
            </a:extLst>
          </p:cNvPr>
          <p:cNvSpPr txBox="1"/>
          <p:nvPr/>
        </p:nvSpPr>
        <p:spPr>
          <a:xfrm>
            <a:off x="6558298" y="2350647"/>
            <a:ext cx="1127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ThoughtSpot</a:t>
            </a:r>
            <a:endParaRPr lang="sv-SE" sz="1400" dirty="0"/>
          </a:p>
        </p:txBody>
      </p:sp>
      <p:sp>
        <p:nvSpPr>
          <p:cNvPr id="146" name="textruta 11">
            <a:extLst>
              <a:ext uri="{FF2B5EF4-FFF2-40B4-BE49-F238E27FC236}">
                <a16:creationId xmlns:a16="http://schemas.microsoft.com/office/drawing/2014/main" id="{C2080098-AD4A-4D15-94D0-8A7783EEAC1F}"/>
              </a:ext>
            </a:extLst>
          </p:cNvPr>
          <p:cNvSpPr txBox="1"/>
          <p:nvPr/>
        </p:nvSpPr>
        <p:spPr>
          <a:xfrm>
            <a:off x="7606257" y="2729492"/>
            <a:ext cx="655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Oracle</a:t>
            </a:r>
          </a:p>
        </p:txBody>
      </p:sp>
      <p:sp>
        <p:nvSpPr>
          <p:cNvPr id="147" name="textruta 11">
            <a:extLst>
              <a:ext uri="{FF2B5EF4-FFF2-40B4-BE49-F238E27FC236}">
                <a16:creationId xmlns:a16="http://schemas.microsoft.com/office/drawing/2014/main" id="{589F39C9-5932-47AC-A4D6-ADB323397189}"/>
              </a:ext>
            </a:extLst>
          </p:cNvPr>
          <p:cNvSpPr txBox="1"/>
          <p:nvPr/>
        </p:nvSpPr>
        <p:spPr>
          <a:xfrm>
            <a:off x="6537411" y="3503454"/>
            <a:ext cx="636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/>
              <a:t>Tellius</a:t>
            </a:r>
            <a:endParaRPr lang="sv-SE" sz="1400" dirty="0"/>
          </a:p>
        </p:txBody>
      </p:sp>
      <p:sp>
        <p:nvSpPr>
          <p:cNvPr id="148" name="textruta 19">
            <a:extLst>
              <a:ext uri="{FF2B5EF4-FFF2-40B4-BE49-F238E27FC236}">
                <a16:creationId xmlns:a16="http://schemas.microsoft.com/office/drawing/2014/main" id="{E3C84DE2-F7D3-4952-87F6-7F6F8E3ABDE0}"/>
              </a:ext>
            </a:extLst>
          </p:cNvPr>
          <p:cNvSpPr txBox="1"/>
          <p:nvPr/>
        </p:nvSpPr>
        <p:spPr>
          <a:xfrm>
            <a:off x="5218814" y="2192470"/>
            <a:ext cx="1624384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>
                <a:solidFill>
                  <a:srgbClr val="FF0000"/>
                </a:solidFill>
              </a:rPr>
              <a:t>Alibaba Cloud</a:t>
            </a:r>
          </a:p>
        </p:txBody>
      </p:sp>
      <p:sp>
        <p:nvSpPr>
          <p:cNvPr id="149" name="textruta 19">
            <a:extLst>
              <a:ext uri="{FF2B5EF4-FFF2-40B4-BE49-F238E27FC236}">
                <a16:creationId xmlns:a16="http://schemas.microsoft.com/office/drawing/2014/main" id="{ABAD1698-C21F-42D2-B974-0CAA1601ADDE}"/>
              </a:ext>
            </a:extLst>
          </p:cNvPr>
          <p:cNvSpPr txBox="1"/>
          <p:nvPr/>
        </p:nvSpPr>
        <p:spPr>
          <a:xfrm>
            <a:off x="6434548" y="1653684"/>
            <a:ext cx="1922919" cy="255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00"/>
              </a:lnSpc>
            </a:pPr>
            <a:r>
              <a:rPr lang="sv-SE" sz="1400" dirty="0">
                <a:solidFill>
                  <a:srgbClr val="FF0000"/>
                </a:solidFill>
              </a:rPr>
              <a:t>Amazon Web Services</a:t>
            </a:r>
          </a:p>
        </p:txBody>
      </p:sp>
      <p:sp>
        <p:nvSpPr>
          <p:cNvPr id="150" name="textruta 11">
            <a:extLst>
              <a:ext uri="{FF2B5EF4-FFF2-40B4-BE49-F238E27FC236}">
                <a16:creationId xmlns:a16="http://schemas.microsoft.com/office/drawing/2014/main" id="{FC74CE77-44DD-4945-A7B1-17E062876247}"/>
              </a:ext>
            </a:extLst>
          </p:cNvPr>
          <p:cNvSpPr txBox="1"/>
          <p:nvPr/>
        </p:nvSpPr>
        <p:spPr>
          <a:xfrm>
            <a:off x="6723068" y="1989303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Google</a:t>
            </a:r>
          </a:p>
        </p:txBody>
      </p:sp>
      <p:sp>
        <p:nvSpPr>
          <p:cNvPr id="151" name="textruta 11">
            <a:extLst>
              <a:ext uri="{FF2B5EF4-FFF2-40B4-BE49-F238E27FC236}">
                <a16:creationId xmlns:a16="http://schemas.microsoft.com/office/drawing/2014/main" id="{B095E7BE-767B-4CC6-857C-89291A29C7A9}"/>
              </a:ext>
            </a:extLst>
          </p:cNvPr>
          <p:cNvSpPr txBox="1"/>
          <p:nvPr/>
        </p:nvSpPr>
        <p:spPr>
          <a:xfrm>
            <a:off x="6045085" y="2762481"/>
            <a:ext cx="1278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sv-SE" sz="1400" dirty="0" err="1"/>
              <a:t>Strategy</a:t>
            </a:r>
            <a:endParaRPr lang="sv-SE" sz="1400" dirty="0"/>
          </a:p>
        </p:txBody>
      </p:sp>
      <p:sp>
        <p:nvSpPr>
          <p:cNvPr id="153" name="textruta 19">
            <a:extLst>
              <a:ext uri="{FF2B5EF4-FFF2-40B4-BE49-F238E27FC236}">
                <a16:creationId xmlns:a16="http://schemas.microsoft.com/office/drawing/2014/main" id="{480E2626-298E-4E5A-9CF9-4434EDDBBA59}"/>
              </a:ext>
            </a:extLst>
          </p:cNvPr>
          <p:cNvSpPr txBox="1"/>
          <p:nvPr/>
        </p:nvSpPr>
        <p:spPr>
          <a:xfrm>
            <a:off x="5331892" y="3164339"/>
            <a:ext cx="70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Incorta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54" name="textruta 19">
            <a:extLst>
              <a:ext uri="{FF2B5EF4-FFF2-40B4-BE49-F238E27FC236}">
                <a16:creationId xmlns:a16="http://schemas.microsoft.com/office/drawing/2014/main" id="{22A32117-D7DE-4EE5-8C6F-4463BE4E0B75}"/>
              </a:ext>
            </a:extLst>
          </p:cNvPr>
          <p:cNvSpPr txBox="1"/>
          <p:nvPr/>
        </p:nvSpPr>
        <p:spPr>
          <a:xfrm>
            <a:off x="5735696" y="2751962"/>
            <a:ext cx="5491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Zoho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155" name="textruta 19">
            <a:extLst>
              <a:ext uri="{FF2B5EF4-FFF2-40B4-BE49-F238E27FC236}">
                <a16:creationId xmlns:a16="http://schemas.microsoft.com/office/drawing/2014/main" id="{5699F30B-A084-44E3-B56A-A5C92EE36E9F}"/>
              </a:ext>
            </a:extLst>
          </p:cNvPr>
          <p:cNvSpPr txBox="1"/>
          <p:nvPr/>
        </p:nvSpPr>
        <p:spPr>
          <a:xfrm>
            <a:off x="6427639" y="3186980"/>
            <a:ext cx="94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Good</a:t>
            </a:r>
            <a:r>
              <a:rPr lang="sv-SE" sz="1400" dirty="0">
                <a:solidFill>
                  <a:srgbClr val="FF0000"/>
                </a:solidFill>
              </a:rPr>
              <a:t> data</a:t>
            </a:r>
          </a:p>
        </p:txBody>
      </p:sp>
      <p:sp>
        <p:nvSpPr>
          <p:cNvPr id="156" name="textruta 19">
            <a:extLst>
              <a:ext uri="{FF2B5EF4-FFF2-40B4-BE49-F238E27FC236}">
                <a16:creationId xmlns:a16="http://schemas.microsoft.com/office/drawing/2014/main" id="{71D63A05-5A9F-4215-BB86-AF3E9C9C21E8}"/>
              </a:ext>
            </a:extLst>
          </p:cNvPr>
          <p:cNvSpPr txBox="1"/>
          <p:nvPr/>
        </p:nvSpPr>
        <p:spPr>
          <a:xfrm>
            <a:off x="4983305" y="2883381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/>
              <a:t>Sigma</a:t>
            </a:r>
          </a:p>
        </p:txBody>
      </p:sp>
      <p:sp>
        <p:nvSpPr>
          <p:cNvPr id="157" name="textruta 11">
            <a:extLst>
              <a:ext uri="{FF2B5EF4-FFF2-40B4-BE49-F238E27FC236}">
                <a16:creationId xmlns:a16="http://schemas.microsoft.com/office/drawing/2014/main" id="{FA864354-2486-4AF3-AEE7-9ECBE4BA5D69}"/>
              </a:ext>
            </a:extLst>
          </p:cNvPr>
          <p:cNvSpPr txBox="1"/>
          <p:nvPr/>
        </p:nvSpPr>
        <p:spPr>
          <a:xfrm>
            <a:off x="7546841" y="3213287"/>
            <a:ext cx="12781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>
                <a:solidFill>
                  <a:srgbClr val="FF0000"/>
                </a:solidFill>
              </a:rPr>
              <a:t>Service </a:t>
            </a:r>
            <a:r>
              <a:rPr lang="sv-SE" sz="1400" dirty="0" err="1">
                <a:solidFill>
                  <a:srgbClr val="FF0000"/>
                </a:solidFill>
              </a:rPr>
              <a:t>now</a:t>
            </a:r>
            <a:endParaRPr lang="sv-SE" sz="1400" dirty="0">
              <a:solidFill>
                <a:srgbClr val="FF0000"/>
              </a:solidFill>
            </a:endParaRPr>
          </a:p>
          <a:p>
            <a:r>
              <a:rPr lang="sv-SE" sz="1400" dirty="0">
                <a:solidFill>
                  <a:srgbClr val="FF0000"/>
                </a:solidFill>
              </a:rPr>
              <a:t>(Pyramid</a:t>
            </a:r>
          </a:p>
          <a:p>
            <a:r>
              <a:rPr lang="sv-SE" sz="1400" dirty="0" err="1">
                <a:solidFill>
                  <a:srgbClr val="FF0000"/>
                </a:solidFill>
              </a:rPr>
              <a:t>Analytics</a:t>
            </a:r>
            <a:r>
              <a:rPr lang="sv-SE" sz="14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78" name="textruta 11">
            <a:extLst>
              <a:ext uri="{FF2B5EF4-FFF2-40B4-BE49-F238E27FC236}">
                <a16:creationId xmlns:a16="http://schemas.microsoft.com/office/drawing/2014/main" id="{08AFAF9C-A0E3-44FA-BB77-B3D850CBDE33}"/>
              </a:ext>
            </a:extLst>
          </p:cNvPr>
          <p:cNvSpPr txBox="1"/>
          <p:nvPr/>
        </p:nvSpPr>
        <p:spPr>
          <a:xfrm>
            <a:off x="7337874" y="2976039"/>
            <a:ext cx="9534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 dirty="0" err="1">
                <a:solidFill>
                  <a:srgbClr val="FF0000"/>
                </a:solidFill>
              </a:rPr>
              <a:t>DataBricks</a:t>
            </a:r>
            <a:endParaRPr lang="sv-SE" sz="1400" dirty="0">
              <a:solidFill>
                <a:srgbClr val="FF0000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85D4ECF-39B6-4E29-9145-57640B72C7CE}"/>
              </a:ext>
            </a:extLst>
          </p:cNvPr>
          <p:cNvSpPr txBox="1"/>
          <p:nvPr/>
        </p:nvSpPr>
        <p:spPr>
          <a:xfrm>
            <a:off x="867778" y="4570100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</a:t>
            </a:r>
            <a:r>
              <a:rPr lang="en-GB" dirty="0"/>
              <a:t>5</a:t>
            </a:r>
            <a:r>
              <a:rPr dirty="0"/>
              <a:t>]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15F6522-030F-4599-8E3F-B6091FA23443}"/>
              </a:ext>
            </a:extLst>
          </p:cNvPr>
          <p:cNvSpPr txBox="1"/>
          <p:nvPr/>
        </p:nvSpPr>
        <p:spPr>
          <a:xfrm>
            <a:off x="6017170" y="4570100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</p:spTree>
    <p:extLst>
      <p:ext uri="{BB962C8B-B14F-4D97-AF65-F5344CB8AC3E}">
        <p14:creationId xmlns:p14="http://schemas.microsoft.com/office/powerpoint/2010/main" val="236097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343"/>
    </mc:Choice>
    <mc:Fallback xmlns="">
      <p:transition spd="slow" advTm="193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99" y="350782"/>
            <a:ext cx="6850800" cy="596700"/>
          </a:xfrm>
        </p:spPr>
        <p:txBody>
          <a:bodyPr/>
          <a:lstStyle/>
          <a:p>
            <a:r>
              <a:rPr lang="sv-SE" sz="2400" dirty="0"/>
              <a:t>The market 2026 </a:t>
            </a:r>
            <a:r>
              <a:rPr lang="sv-SE" sz="2400" dirty="0" err="1"/>
              <a:t>according</a:t>
            </a:r>
            <a:r>
              <a:rPr lang="sv-SE" sz="2400" dirty="0"/>
              <a:t> to Gartner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999" y="1107904"/>
            <a:ext cx="7538819" cy="3684814"/>
          </a:xfrm>
        </p:spPr>
        <p:txBody>
          <a:bodyPr>
            <a:noAutofit/>
          </a:bodyPr>
          <a:lstStyle/>
          <a:p>
            <a:r>
              <a:rPr lang="en-GB" sz="1600" dirty="0"/>
              <a:t>The ABI market is increasingly characterized by competition around </a:t>
            </a:r>
            <a:r>
              <a:rPr lang="en-GB" sz="1600" b="1" dirty="0"/>
              <a:t>Agentic AI, governed semantics and ecosystems</a:t>
            </a:r>
            <a:r>
              <a:rPr lang="en-GB" sz="1600" dirty="0"/>
              <a:t>.</a:t>
            </a:r>
          </a:p>
          <a:p>
            <a:r>
              <a:rPr lang="en-GB" sz="1600" dirty="0"/>
              <a:t>Established vendors such as </a:t>
            </a:r>
            <a:r>
              <a:rPr lang="en-GB" sz="1600" b="1" dirty="0"/>
              <a:t>Microsoft, Google, Qlik and Salesforce (Tableau)</a:t>
            </a:r>
            <a:r>
              <a:rPr lang="en-GB" sz="1600" dirty="0"/>
              <a:t> remain Leaders, while </a:t>
            </a:r>
            <a:r>
              <a:rPr lang="en-GB" sz="1600" b="1" dirty="0"/>
              <a:t>AWS and ThoughtSpot</a:t>
            </a:r>
            <a:r>
              <a:rPr lang="en-GB" sz="1600" dirty="0"/>
              <a:t> also have strong positions.</a:t>
            </a:r>
          </a:p>
          <a:p>
            <a:r>
              <a:rPr lang="en-GB" sz="1600" b="1" dirty="0"/>
              <a:t>Databricks appears for the first time as a Visionary</a:t>
            </a:r>
            <a:r>
              <a:rPr lang="en-GB" sz="1600" dirty="0"/>
              <a:t>, showing how data and </a:t>
            </a:r>
            <a:r>
              <a:rPr lang="en-GB" sz="1600" dirty="0" err="1"/>
              <a:t>lakehouse</a:t>
            </a:r>
            <a:r>
              <a:rPr lang="en-GB" sz="1600" dirty="0"/>
              <a:t> platforms are entering the BI market.</a:t>
            </a:r>
          </a:p>
          <a:p>
            <a:r>
              <a:rPr lang="en-GB" sz="1600" dirty="0"/>
              <a:t>Overall, competition is moving from dashboards and visualization toward </a:t>
            </a:r>
            <a:r>
              <a:rPr lang="en-GB" sz="1600" b="1" dirty="0"/>
              <a:t>AI agents, semantic layers, governance and connecting insights directly to actions</a:t>
            </a:r>
            <a:r>
              <a:rPr lang="en-GB" sz="1600" dirty="0"/>
              <a:t>.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0EEFEBC0-0174-4D6B-229F-6B7B82BF5E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1F4E05-AB99-42B2-84C3-E7F236ED032C}"/>
              </a:ext>
            </a:extLst>
          </p:cNvPr>
          <p:cNvSpPr txBox="1"/>
          <p:nvPr/>
        </p:nvSpPr>
        <p:spPr>
          <a:xfrm>
            <a:off x="6363769" y="4653464"/>
            <a:ext cx="2360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dirty="0"/>
              <a:t>[</a:t>
            </a:r>
            <a:r>
              <a:rPr dirty="0" err="1"/>
              <a:t>Ganeshan</a:t>
            </a:r>
            <a:r>
              <a:rPr dirty="0"/>
              <a:t> et al., 2026]</a:t>
            </a:r>
          </a:p>
        </p:txBody>
      </p:sp>
    </p:spTree>
    <p:extLst>
      <p:ext uri="{BB962C8B-B14F-4D97-AF65-F5344CB8AC3E}">
        <p14:creationId xmlns:p14="http://schemas.microsoft.com/office/powerpoint/2010/main" val="291963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528"/>
    </mc:Choice>
    <mc:Fallback xmlns="">
      <p:transition spd="slow" advTm="172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654" y="1975050"/>
            <a:ext cx="7407246" cy="596700"/>
          </a:xfrm>
        </p:spPr>
        <p:txBody>
          <a:bodyPr/>
          <a:lstStyle/>
          <a:p>
            <a:r>
              <a:rPr lang="sv-SE" sz="2400" dirty="0"/>
              <a:t>Market 2026 in </a:t>
            </a:r>
            <a:r>
              <a:rPr lang="sv-SE" sz="2400" dirty="0" err="1"/>
              <a:t>more</a:t>
            </a:r>
            <a:r>
              <a:rPr lang="sv-SE" sz="2400" dirty="0"/>
              <a:t> </a:t>
            </a:r>
            <a:r>
              <a:rPr lang="sv-SE" sz="2400" dirty="0" err="1"/>
              <a:t>detail</a:t>
            </a:r>
            <a:endParaRPr lang="sv-SE" sz="2400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C07A466D-4241-F083-6816-E6E762C569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6667" t="-16667" r="-16667" b="-16667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4"/>
    </mc:Choice>
    <mc:Fallback xmlns="">
      <p:transition spd="slow" advTm="9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25AB-6158-4597-91B5-A01D4517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278" y="496755"/>
            <a:ext cx="6850800" cy="596700"/>
          </a:xfrm>
        </p:spPr>
        <p:txBody>
          <a:bodyPr/>
          <a:lstStyle/>
          <a:p>
            <a:r>
              <a:t>Leaders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29C1B6-7179-47EE-AC7F-4F6801FA0689}"/>
              </a:ext>
            </a:extLst>
          </p:cNvPr>
          <p:cNvSpPr txBox="1"/>
          <p:nvPr/>
        </p:nvSpPr>
        <p:spPr>
          <a:xfrm rot="16200000">
            <a:off x="8069198" y="3714172"/>
            <a:ext cx="151355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100" dirty="0"/>
              <a:t>[</a:t>
            </a:r>
            <a:r>
              <a:rPr sz="1100" dirty="0" err="1"/>
              <a:t>Ganeshan</a:t>
            </a:r>
            <a:r>
              <a:rPr sz="1100" dirty="0"/>
              <a:t> et al., 2026]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ECD6683-4FD6-4AEC-9CEE-D116ADD4B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06268" y="1093455"/>
          <a:ext cx="7949815" cy="3849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05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57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174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Vendor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Main Product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Strengths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ptos"/>
                        </a:rPr>
                        <a:t>Weaknesses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3314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Microsoft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Power BI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Dominant market presence; deep integration with Teams, Excel and Microsoft Fabric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Dependence on Fabric (full value increasingly tied to Fabric capacity); capacity management risk (AI/Copilot uses shared capacity); workspace proliferation (many workspaces can duplicate reports and semantic models)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20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Salesforce (Tableau)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Tableau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Large community; strong visual analytics; flexible deployment (Tableau Cloud, Server/on-premises or hybrid)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Cost/licensing complexity (capabilities spread across pricing tiers); perceived Salesforce stack dependency (advanced agentic features use Agentforce/Data 360); operational reporting limits (weaker pixel-perfect and large-scale scheduled reporting)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20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Qlik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Qlik Cloud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Strong agentic AI vision; associative engine (free exploration without predefined query paths); flexible deployment (on-premises, cloud or hybrid)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No proprietary cloud ecosystem; caching/direct-query trade-offs (in-memory caching can duplicate data and complicate direct lakehouse queries); external LLM governance (BYOLLM routing must be managed outside Qlik)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20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Google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Looker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Governed semantic layer (LookML provides common metric definitions); strong analytics governance (permissions, certification and auditing); Gemini reasoning capabilities (advanced natural-language analysis)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Developer-centric perception (often seen as developer/engineer oriented); Google-centric value proposition (strongest benefits in Google Cloud); reporting limitations (less support for pixel-perfect and complex batch reporting)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20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Amazon Web Services (AWS)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Amazon Quick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AWS ecosystem and scale; predictable pricing; agentic workflow orchestration (natural-language-triggered, multistep workflows that can initiate actions)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Richer for AWS-centric environments (strongest integration with AWS services); smaller practitioner community; fragmented administration (monitoring, auditing and cost visibility span several AWS services)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202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ThoughtSpot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 dirty="0">
                          <a:latin typeface="Aptos"/>
                        </a:rPr>
                        <a:t>ThoughtSpot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Strong conversational analytics; semantic layer connectivity (can reuse governed definitions from external semantic layers); agent workflow orchestration (AI agents automate multiple steps across the analytics workflow)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Consumption cost predictability (query credits can make spend harder to forecast); weaker fit for some traditional reporting use cases (especially pixel-perfect/</a:t>
                      </a:r>
                      <a:r>
                        <a:rPr sz="900" dirty="0" err="1">
                          <a:solidFill>
                            <a:schemeClr val="tx1"/>
                          </a:solidFill>
                        </a:rPr>
                        <a:t>bursted</a:t>
                      </a:r>
                      <a:r>
                        <a:rPr sz="900" dirty="0">
                          <a:solidFill>
                            <a:schemeClr val="tx1"/>
                          </a:solidFill>
                        </a:rPr>
                        <a:t> reports)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17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12"/>
    </mc:Choice>
    <mc:Fallback xmlns="">
      <p:transition spd="slow" advTm="378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25AB-6158-4597-91B5-A01D4517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11" y="57646"/>
            <a:ext cx="6850800" cy="596700"/>
          </a:xfrm>
        </p:spPr>
        <p:txBody>
          <a:bodyPr/>
          <a:lstStyle/>
          <a:p>
            <a:r>
              <a:rPr dirty="0"/>
              <a:t>Visionaries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243D2-1DD6-48B7-B0C1-25E9DF71AAA5}"/>
              </a:ext>
            </a:extLst>
          </p:cNvPr>
          <p:cNvSpPr txBox="1"/>
          <p:nvPr/>
        </p:nvSpPr>
        <p:spPr>
          <a:xfrm rot="16200000">
            <a:off x="7792996" y="3783313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100"/>
              <a:t>[Ganeshan et al., 2026]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C5EB50D6-654B-485C-9EE4-EC464C2111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15788" y="654346"/>
          <a:ext cx="8123235" cy="4436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25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1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79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Vendor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Main Product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Strengths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ptos"/>
                        </a:rPr>
                        <a:t>Weaknesses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Databricks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Databricks AI/BI and Genie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Lakehouse-native BI (analytics runs directly on the Databricks data platform); serverless scaling (automatically scales compute for many users); Unity Catalog governance (central access control, lineage and security)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Enterprise focus (best fit for larger organizations); tightly coupled to Databricks (not a stand-alone BI layer); less mature operational reporting (stronger dashboards than pixel-perfect/paginated reports)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GoodData.AI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GoodData Cloud / Cloud Native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Headless semantic layer (reusable governed metrics independent of a specific dashboard); strong embedded deployment (multitenant/white-label analytics in other apps); agentic extensibility (MCP and external AI-agent integration)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Limited native agentic orchestration (complex autonomous multistep flows often need external/custom orchestration); lower market visibility; high technical adoption barrier (analytics-as-code requires engineering skills)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67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IBM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Cognos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Flexible deployment (cloud, on-premises and containers); enterprise reporting; prebuilt industry content (ready-made models/templates for sectors such as banking, healthcare and manufacturing)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Lower market visibility; limited native app ecosystem; SaaS options mainly IBM Cloud (fewer hyperscaler choices)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Oracle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Oracle Analytics Cloud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Oracle business application integration; role-specific AI assistants; multimodal data prep (combines structured data with unstructured sources such as PDFs and images)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Oracle ecosystem coupling (often strongest when used with Oracle applications/data); lower market visibility; limited BYOLLM capability (AI features mainly use Oracle-provided models/services)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SAP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 dirty="0">
                          <a:latin typeface="Aptos"/>
                        </a:rPr>
                        <a:t>SAP Analytics Cloud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Embedded in SAP BDC (part of SAP Business Data Cloud); planning/scenario analysis (forecasting, simulation and what-if analysis); prebuilt industry content (curated SAP data products and analytics)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Limited stand-alone mind share; platform complexity; weaker non-SAP semantic modeling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SAS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SAS Viya / Visual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AI assistance; open architecture/MCP (connects analytics with external tools and agent frameworks); credibility in regulated industries (strong statistics, governance and compliance)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Complex platform; high/inflexible pricing; smaller BI practitioner community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ServiceNow (Pyramid Analytics)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Pyramid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Flexible deployment; end-to-end analytics (semantic modeling, reporting and data science); strong data preparation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Post-acquisition uncertainty (ServiceNow acquired Pyramid in March 2026, creating short-term roadmap/integration uncertainty); lower market visibility; smaller ecosystem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Strategy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Strategy / Mosaic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AI-ready semantic layer (Mosaic provides common business context across data sources); enterprise governance; open/interoperable architecture (APIs, MCP and open semantic standards)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Cloud transition pressure (legacy customers may face migration effort); data preparation gaps; premium perception (often viewed as a higher-cost platform)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268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Tellius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Tellius Insight Platform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Industry-specific AI apps; autonomous workflows; automated semantic modeling (AI profiles data, infers joins and creates measures/dimensions)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Limited global footprint; lower momentum; gaps in large-scale report distribution (weaker automated delivery of high-volume operational reports)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94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93"/>
    </mc:Choice>
    <mc:Fallback xmlns="">
      <p:transition spd="slow" advTm="47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25AB-6158-4597-91B5-A01D4517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87" y="801522"/>
            <a:ext cx="6850800" cy="596700"/>
          </a:xfrm>
        </p:spPr>
        <p:txBody>
          <a:bodyPr/>
          <a:lstStyle/>
          <a:p>
            <a:r>
              <a:t>Challengers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8DEBE-ED89-4E8C-AFE1-133D27CCA52E}"/>
              </a:ext>
            </a:extLst>
          </p:cNvPr>
          <p:cNvSpPr txBox="1"/>
          <p:nvPr/>
        </p:nvSpPr>
        <p:spPr>
          <a:xfrm rot="16200000">
            <a:off x="7634031" y="3552280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100"/>
              <a:t>[Ganeshan et al., 2026]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0F80344-8492-4711-916D-43BF84F04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60087" y="1511286"/>
          <a:ext cx="8079971" cy="1514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3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85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4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101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Vendor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Main Product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Strengths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ptos"/>
                        </a:rPr>
                        <a:t>Weaknesses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421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Alibaba Cloud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Quick BI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Strong China ecosystem; flexible pricing; advanced analytical agents (multistep analysis across structured and unstructured data)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Geographic dependency (market momentum concentrated in China); interoperability effort (more setup in heterogeneous/non-Alibaba environments); BYOLLM/model availability varies by region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307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Domo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Domo AI and Data Products Platform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Low-code data prep; AI orchestration (builds AI agents with human review points); composable embedded delivery (analytics can be embedded in portals/apps and extended with workflows)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Limited semantic modeling; consumption pricing uncertainty; support/community concerns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70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84"/>
    </mc:Choice>
    <mc:Fallback xmlns="">
      <p:transition spd="slow" advTm="58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625AB-6158-4597-91B5-A01D4517D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464" y="736120"/>
            <a:ext cx="6850800" cy="596700"/>
          </a:xfrm>
        </p:spPr>
        <p:txBody>
          <a:bodyPr/>
          <a:lstStyle/>
          <a:p>
            <a:r>
              <a:rPr dirty="0"/>
              <a:t>Niche Players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8DEBE-ED89-4E8C-AFE1-133D27CCA52E}"/>
              </a:ext>
            </a:extLst>
          </p:cNvPr>
          <p:cNvSpPr txBox="1"/>
          <p:nvPr/>
        </p:nvSpPr>
        <p:spPr>
          <a:xfrm rot="16200000">
            <a:off x="7726310" y="3743333"/>
            <a:ext cx="219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1100"/>
              <a:t>[Ganeshan et al., 2026]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1329DD7D-5F69-44EF-9F83-FC54832451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21700" y="4521200"/>
            <a:ext cx="406400" cy="4064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6359" y="1332820"/>
          <a:ext cx="8123235" cy="2237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46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82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7294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Vendor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ptos"/>
                        </a:rPr>
                        <a:t>Main Product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chemeClr val="tx1"/>
                          </a:solidFill>
                          <a:latin typeface="Aptos"/>
                        </a:rPr>
                        <a:t>Strengths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 dirty="0">
                          <a:solidFill>
                            <a:schemeClr val="tx1"/>
                          </a:solidFill>
                          <a:latin typeface="Aptos"/>
                        </a:rPr>
                        <a:t>Weaknesses</a:t>
                      </a:r>
                    </a:p>
                  </a:txBody>
                  <a:tcPr marL="25400" marR="25400" marT="12700" marB="1270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Incorta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Incorta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Fast time to value for ERP data; domain data apps (prebuilt applications for ERP areas such as finance, supply chain and manufacturing); governance controls (certified views, lineage and row/column security)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Limited geographic presence; overlapping platform positioning (competes partly with data-management/warehouse automation tools); narrower general-purpose fit (strongest for ERP/operational analytics)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74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Sigma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Sigma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Spreadsheet-style UX; cloud data stack fit (directly queries platforms such as Snowflake, BigQuery and Databricks); warehouse-native data apps (analysis stays in the warehouse and can support write-back/actions)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Limited global presence; cloud-only deployment; maturing agentic capabilities (newer and less developed for diagnostics, clustering and proactive anomaly detection)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971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>
                          <a:latin typeface="Aptos"/>
                        </a:rPr>
                        <a:t>Zoho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b="0" dirty="0" err="1">
                          <a:latin typeface="Aptos"/>
                        </a:rPr>
                        <a:t>Zoho</a:t>
                      </a:r>
                      <a:r>
                        <a:rPr sz="900" b="0" dirty="0">
                          <a:latin typeface="Aptos"/>
                        </a:rPr>
                        <a:t> Analytics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>
                          <a:solidFill>
                            <a:schemeClr val="tx1"/>
                          </a:solidFill>
                        </a:rPr>
                        <a:t>Strong Zoho ecosystem; accessible analytics; broad SMB fit (well suited to small and midsize organizations seeking simpler self-service analytics)</a:t>
                      </a:r>
                    </a:p>
                  </a:txBody>
                  <a:tcPr marL="25400" marR="25400" marT="12700" marB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900" dirty="0">
                          <a:solidFill>
                            <a:schemeClr val="tx1"/>
                          </a:solidFill>
                        </a:rPr>
                        <a:t>Enterprise-scale limitations; lower visibility; fewer advanced agentic capabilities</a:t>
                      </a:r>
                    </a:p>
                  </a:txBody>
                  <a:tcPr marL="25400" marR="25400" marT="12700" marB="127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263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52"/>
    </mc:Choice>
    <mc:Fallback xmlns="">
      <p:transition spd="slow" advTm="14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u_dsv_ppt_template_16_9_20130920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glish SU 16:9 -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U 16:9 - Blå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nglish SU 16:9 - Blå Widescreen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pecial">
  <a:themeElements>
    <a:clrScheme name="SU">
      <a:dk1>
        <a:srgbClr val="002F5F"/>
      </a:dk1>
      <a:lt1>
        <a:srgbClr val="FFFFFF"/>
      </a:lt1>
      <a:dk2>
        <a:srgbClr val="002F5F"/>
      </a:dk2>
      <a:lt2>
        <a:srgbClr val="808080"/>
      </a:lt2>
      <a:accent1>
        <a:srgbClr val="A3A86B"/>
      </a:accent1>
      <a:accent2>
        <a:srgbClr val="ACDEE6"/>
      </a:accent2>
      <a:accent3>
        <a:srgbClr val="9BB2CE"/>
      </a:accent3>
      <a:accent4>
        <a:srgbClr val="D95E00"/>
      </a:accent4>
      <a:accent5>
        <a:srgbClr val="DADCC3"/>
      </a:accent5>
      <a:accent6>
        <a:srgbClr val="FF9B4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600" noProof="0" dirty="0" smtClean="0">
            <a:solidFill>
              <a:srgbClr val="FFFFFF"/>
            </a:solidFill>
            <a:latin typeface="Verdana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35b66c34-d3f7-4b74-a2f5-5e46d77d2b05}" enabled="1" method="Privileged" siteId="{1e586649-7317-42fb-8949-66923d34ba7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su_dsv_ppt_template_16_9_20141030</Template>
  <TotalTime>12150</TotalTime>
  <Words>2889</Words>
  <Application>Microsoft Office PowerPoint</Application>
  <PresentationFormat>On-screen Show (16:9)</PresentationFormat>
  <Paragraphs>488</Paragraphs>
  <Slides>27</Slides>
  <Notes>1</Notes>
  <HiddenSlides>0</HiddenSlides>
  <MMClips>27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Aptos</vt:lpstr>
      <vt:lpstr>Arial</vt:lpstr>
      <vt:lpstr>Calibri</vt:lpstr>
      <vt:lpstr>Times New Roman</vt:lpstr>
      <vt:lpstr>Verdana</vt:lpstr>
      <vt:lpstr>su_dsv_ppt_template_16_9_20130920</vt:lpstr>
      <vt:lpstr>English SU 16:9 - Widescreen</vt:lpstr>
      <vt:lpstr>SU 16:9 - Blå Widescreen</vt:lpstr>
      <vt:lpstr>English SU 16:9 - Blå Widescreen</vt:lpstr>
      <vt:lpstr>Special</vt:lpstr>
      <vt:lpstr> Marknaden för Analys och Business Intelligence-plattformar (ABI-plattformar), del 2</vt:lpstr>
      <vt:lpstr>Magic Quadrant</vt:lpstr>
      <vt:lpstr>Magic Quadrant</vt:lpstr>
      <vt:lpstr>Magic Quadrant</vt:lpstr>
      <vt:lpstr>Magic Quadrant</vt:lpstr>
      <vt:lpstr>Magic Quadrant</vt:lpstr>
      <vt:lpstr>Magic Quadrant</vt:lpstr>
      <vt:lpstr>Magic Quadrant</vt:lpstr>
      <vt:lpstr>Magic Quadrant</vt:lpstr>
      <vt:lpstr>Magic Quadrant 2019</vt:lpstr>
      <vt:lpstr>The market 2019 according to Gartner</vt:lpstr>
      <vt:lpstr>Magic Quadrant 2019 and 2022</vt:lpstr>
      <vt:lpstr>The market 2022 according to Gartner</vt:lpstr>
      <vt:lpstr>The market 2022 according to Gartner</vt:lpstr>
      <vt:lpstr>Magic Quadrant 2022 and 2023</vt:lpstr>
      <vt:lpstr>Magic Quadrant 2023 and 2024</vt:lpstr>
      <vt:lpstr>The market 2024 according to Gartner</vt:lpstr>
      <vt:lpstr>Market developments 2024</vt:lpstr>
      <vt:lpstr>Magic Quadrant 2024 and 2025</vt:lpstr>
      <vt:lpstr>The market 2025 according to Gartner</vt:lpstr>
      <vt:lpstr>Magic Quadrant 2025 and 2026</vt:lpstr>
      <vt:lpstr>The market 2026 according to Gartner</vt:lpstr>
      <vt:lpstr>Market 2026 in more detail</vt:lpstr>
      <vt:lpstr>Leaders</vt:lpstr>
      <vt:lpstr>Visionaries</vt:lpstr>
      <vt:lpstr>Challengers</vt:lpstr>
      <vt:lpstr>Niche Players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</dc:creator>
  <cp:lastModifiedBy>Erik Perjons</cp:lastModifiedBy>
  <cp:revision>613</cp:revision>
  <dcterms:created xsi:type="dcterms:W3CDTF">2015-05-25T21:35:52Z</dcterms:created>
  <dcterms:modified xsi:type="dcterms:W3CDTF">2026-09-04T04:43:36Z</dcterms:modified>
</cp:coreProperties>
</file>