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0" r:id="rId1"/>
    <p:sldMasterId id="2147483735" r:id="rId2"/>
    <p:sldMasterId id="2147483717" r:id="rId3"/>
    <p:sldMasterId id="2147483750" r:id="rId4"/>
    <p:sldMasterId id="2147483689" r:id="rId5"/>
  </p:sldMasterIdLst>
  <p:notesMasterIdLst>
    <p:notesMasterId r:id="rId48"/>
  </p:notesMasterIdLst>
  <p:handoutMasterIdLst>
    <p:handoutMasterId r:id="rId49"/>
  </p:handoutMasterIdLst>
  <p:sldIdLst>
    <p:sldId id="479" r:id="rId6"/>
    <p:sldId id="529" r:id="rId7"/>
    <p:sldId id="556" r:id="rId8"/>
    <p:sldId id="589" r:id="rId9"/>
    <p:sldId id="557" r:id="rId10"/>
    <p:sldId id="558" r:id="rId11"/>
    <p:sldId id="559" r:id="rId12"/>
    <p:sldId id="563" r:id="rId13"/>
    <p:sldId id="560" r:id="rId14"/>
    <p:sldId id="562" r:id="rId15"/>
    <p:sldId id="561" r:id="rId16"/>
    <p:sldId id="590" r:id="rId17"/>
    <p:sldId id="530" r:id="rId18"/>
    <p:sldId id="535" r:id="rId19"/>
    <p:sldId id="564" r:id="rId20"/>
    <p:sldId id="567" r:id="rId21"/>
    <p:sldId id="584" r:id="rId22"/>
    <p:sldId id="539" r:id="rId23"/>
    <p:sldId id="541" r:id="rId24"/>
    <p:sldId id="591" r:id="rId25"/>
    <p:sldId id="552" r:id="rId26"/>
    <p:sldId id="554" r:id="rId27"/>
    <p:sldId id="553" r:id="rId28"/>
    <p:sldId id="592" r:id="rId29"/>
    <p:sldId id="568" r:id="rId30"/>
    <p:sldId id="583" r:id="rId31"/>
    <p:sldId id="586" r:id="rId32"/>
    <p:sldId id="588" r:id="rId33"/>
    <p:sldId id="587" r:id="rId34"/>
    <p:sldId id="585" r:id="rId35"/>
    <p:sldId id="540" r:id="rId36"/>
    <p:sldId id="594" r:id="rId37"/>
    <p:sldId id="595" r:id="rId38"/>
    <p:sldId id="598" r:id="rId39"/>
    <p:sldId id="596" r:id="rId40"/>
    <p:sldId id="597" r:id="rId41"/>
    <p:sldId id="599" r:id="rId42"/>
    <p:sldId id="600" r:id="rId43"/>
    <p:sldId id="601" r:id="rId44"/>
    <p:sldId id="602" r:id="rId45"/>
    <p:sldId id="603" r:id="rId46"/>
    <p:sldId id="604" r:id="rId47"/>
  </p:sldIdLst>
  <p:sldSz cx="9144000" cy="5143500" type="screen16x9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4F"/>
    <a:srgbClr val="939A5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3" y="5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84FDD-BB37-6B48-A9C5-1C3155F992C4}" type="datetimeFigureOut">
              <a:rPr lang="en-US" smtClean="0"/>
              <a:t>9/4/2026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0884B-425D-4B4B-8C23-55A1918885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023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2026-09-04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437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4988" t="-362"/>
          <a:stretch>
            <a:fillRect/>
          </a:stretch>
        </p:blipFill>
        <p:spPr bwMode="auto">
          <a:xfrm>
            <a:off x="1" y="1225226"/>
            <a:ext cx="5408969" cy="3938812"/>
          </a:xfrm>
          <a:prstGeom prst="rect">
            <a:avLst/>
          </a:prstGeom>
          <a:noFill/>
          <a:effectLst/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</p:spTree>
    <p:extLst>
      <p:ext uri="{BB962C8B-B14F-4D97-AF65-F5344CB8AC3E}">
        <p14:creationId xmlns:p14="http://schemas.microsoft.com/office/powerpoint/2010/main" val="272635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Kron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/>
          <a:stretch>
            <a:fillRect/>
          </a:stretch>
        </p:blipFill>
        <p:spPr bwMode="auto">
          <a:xfrm>
            <a:off x="0" y="1262062"/>
            <a:ext cx="4197096" cy="3881628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</p:spTree>
    <p:extLst>
      <p:ext uri="{BB962C8B-B14F-4D97-AF65-F5344CB8AC3E}">
        <p14:creationId xmlns:p14="http://schemas.microsoft.com/office/powerpoint/2010/main" val="65828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Olivkv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1746"/>
          <a:stretch>
            <a:fillRect/>
          </a:stretch>
        </p:blipFill>
        <p:spPr bwMode="auto">
          <a:xfrm>
            <a:off x="1589" y="238124"/>
            <a:ext cx="5161507" cy="4905756"/>
          </a:xfrm>
          <a:prstGeom prst="rect">
            <a:avLst/>
          </a:prstGeom>
          <a:noFill/>
        </p:spPr>
      </p:pic>
      <p:sp>
        <p:nvSpPr>
          <p:cNvPr id="6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8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</p:spTree>
    <p:extLst>
      <p:ext uri="{BB962C8B-B14F-4D97-AF65-F5344CB8AC3E}">
        <p14:creationId xmlns:p14="http://schemas.microsoft.com/office/powerpoint/2010/main" val="327140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7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</p:spTree>
    <p:extLst>
      <p:ext uri="{BB962C8B-B14F-4D97-AF65-F5344CB8AC3E}">
        <p14:creationId xmlns:p14="http://schemas.microsoft.com/office/powerpoint/2010/main" val="59284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Autofit/>
          </a:bodyPr>
          <a:lstStyle>
            <a:lvl1pPr>
              <a:defRPr sz="2800"/>
            </a:lvl1pPr>
          </a:lstStyle>
          <a:p>
            <a:r>
              <a:rPr lang="en-US" noProof="0"/>
              <a:t>Click to edit Master title style</a:t>
            </a:r>
            <a:endParaRPr lang="sv-SE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32404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251073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elsida - 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4988" t="-362"/>
          <a:stretch>
            <a:fillRect/>
          </a:stretch>
        </p:blipFill>
        <p:spPr bwMode="auto">
          <a:xfrm>
            <a:off x="1" y="1225226"/>
            <a:ext cx="5408969" cy="3938812"/>
          </a:xfrm>
          <a:prstGeom prst="rect">
            <a:avLst/>
          </a:prstGeom>
          <a:noFill/>
          <a:effectLst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93773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Olivkv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1746"/>
          <a:stretch>
            <a:fillRect/>
          </a:stretch>
        </p:blipFill>
        <p:spPr bwMode="auto">
          <a:xfrm>
            <a:off x="1589" y="238124"/>
            <a:ext cx="5161507" cy="4905756"/>
          </a:xfrm>
          <a:prstGeom prst="rect">
            <a:avLst/>
          </a:prstGeom>
          <a:noFill/>
        </p:spPr>
      </p:pic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93530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Kron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/>
          <a:stretch>
            <a:fillRect/>
          </a:stretch>
        </p:blipFill>
        <p:spPr bwMode="auto">
          <a:xfrm>
            <a:off x="0" y="1262062"/>
            <a:ext cx="4197096" cy="3881628"/>
          </a:xfrm>
          <a:prstGeom prst="rect">
            <a:avLst/>
          </a:prstGeom>
          <a:noFill/>
        </p:spPr>
      </p:pic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935300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91254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4797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 noProof="0"/>
              <a:t>Click to edit Master title style</a:t>
            </a:r>
            <a:endParaRPr lang="sv-SE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2411100"/>
          </a:xfrm>
        </p:spPr>
        <p:txBody>
          <a:bodyPr>
            <a:normAutofit/>
          </a:bodyPr>
          <a:lstStyle>
            <a:lvl1pPr marL="1588" indent="-1588">
              <a:lnSpc>
                <a:spcPts val="2600"/>
              </a:lnSpc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997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595470"/>
            <a:ext cx="6850800" cy="3992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6804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932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F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4988" t="-362"/>
          <a:stretch>
            <a:fillRect/>
          </a:stretch>
        </p:blipFill>
        <p:spPr bwMode="auto">
          <a:xfrm>
            <a:off x="1" y="1225226"/>
            <a:ext cx="5408969" cy="3938812"/>
          </a:xfrm>
          <a:prstGeom prst="rect">
            <a:avLst/>
          </a:prstGeom>
          <a:noFill/>
          <a:effectLst/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</p:spTree>
    <p:extLst>
      <p:ext uri="{BB962C8B-B14F-4D97-AF65-F5344CB8AC3E}">
        <p14:creationId xmlns:p14="http://schemas.microsoft.com/office/powerpoint/2010/main" val="3735963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Olive bran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1746"/>
          <a:stretch>
            <a:fillRect/>
          </a:stretch>
        </p:blipFill>
        <p:spPr bwMode="auto">
          <a:xfrm>
            <a:off x="1589" y="238124"/>
            <a:ext cx="5161507" cy="4905756"/>
          </a:xfrm>
          <a:prstGeom prst="rect">
            <a:avLst/>
          </a:prstGeom>
          <a:noFill/>
        </p:spPr>
      </p:pic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  <p:sp>
        <p:nvSpPr>
          <p:cNvPr id="6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023754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Crow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/>
          <a:stretch>
            <a:fillRect/>
          </a:stretch>
        </p:blipFill>
        <p:spPr bwMode="auto">
          <a:xfrm>
            <a:off x="0" y="1262062"/>
            <a:ext cx="4197096" cy="3881628"/>
          </a:xfrm>
          <a:prstGeom prst="rect">
            <a:avLst/>
          </a:prstGeom>
          <a:noFill/>
        </p:spPr>
      </p:pic>
      <p:sp>
        <p:nvSpPr>
          <p:cNvPr id="12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  <p:sp>
        <p:nvSpPr>
          <p:cNvPr id="7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242507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  <p:sp>
        <p:nvSpPr>
          <p:cNvPr id="5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0291451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32404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78076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- F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4988" t="-362"/>
          <a:stretch>
            <a:fillRect/>
          </a:stretch>
        </p:blipFill>
        <p:spPr bwMode="auto">
          <a:xfrm>
            <a:off x="1" y="1225226"/>
            <a:ext cx="5408969" cy="3938812"/>
          </a:xfrm>
          <a:prstGeom prst="rect">
            <a:avLst/>
          </a:prstGeom>
          <a:noFill/>
          <a:effectLst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983606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Olive bran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1746"/>
          <a:stretch>
            <a:fillRect/>
          </a:stretch>
        </p:blipFill>
        <p:spPr bwMode="auto">
          <a:xfrm>
            <a:off x="1589" y="238124"/>
            <a:ext cx="5161507" cy="4905756"/>
          </a:xfrm>
          <a:prstGeom prst="rect">
            <a:avLst/>
          </a:prstGeom>
          <a:noFill/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25743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Crow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/>
          <a:stretch>
            <a:fillRect/>
          </a:stretch>
        </p:blipFill>
        <p:spPr bwMode="auto">
          <a:xfrm>
            <a:off x="0" y="1262062"/>
            <a:ext cx="4197096" cy="3881628"/>
          </a:xfrm>
          <a:prstGeom prst="rect">
            <a:avLst/>
          </a:prstGeom>
          <a:noFill/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07534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330759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50504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2411100"/>
          </a:xfrm>
        </p:spPr>
        <p:txBody>
          <a:bodyPr>
            <a:normAutofit/>
          </a:bodyPr>
          <a:lstStyle>
            <a:lvl1pPr marL="1588" indent="-1588">
              <a:lnSpc>
                <a:spcPts val="2600"/>
              </a:lnSpc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74956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595470"/>
            <a:ext cx="6850800" cy="3992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963257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61761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El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8600" y="1275606"/>
            <a:ext cx="6264696" cy="4271832"/>
          </a:xfrm>
          <a:prstGeom prst="rect">
            <a:avLst/>
          </a:prstGeom>
          <a:solidFill>
            <a:schemeClr val="tx1"/>
          </a:solidFill>
          <a:effectLst/>
        </p:spPr>
      </p:pic>
      <p:sp>
        <p:nvSpPr>
          <p:cNvPr id="7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  <p:sp>
        <p:nvSpPr>
          <p:cNvPr id="9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</p:spTree>
    <p:extLst>
      <p:ext uri="{BB962C8B-B14F-4D97-AF65-F5344CB8AC3E}">
        <p14:creationId xmlns:p14="http://schemas.microsoft.com/office/powerpoint/2010/main" val="17019348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Olivkvis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_olivkvist_neg.eps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523" y="267494"/>
            <a:ext cx="5762595" cy="5328592"/>
          </a:xfrm>
          <a:prstGeom prst="rect">
            <a:avLst/>
          </a:prstGeom>
        </p:spPr>
      </p:pic>
      <p:sp>
        <p:nvSpPr>
          <p:cNvPr id="9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10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</p:spTree>
    <p:extLst>
      <p:ext uri="{BB962C8B-B14F-4D97-AF65-F5344CB8AC3E}">
        <p14:creationId xmlns:p14="http://schemas.microsoft.com/office/powerpoint/2010/main" val="7980154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Krono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/>
          <p:cNvPicPr>
            <a:picLocks noChangeAspect="1" noChangeArrowheads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55431" y="1275606"/>
            <a:ext cx="5267391" cy="3867894"/>
          </a:xfrm>
          <a:prstGeom prst="rect">
            <a:avLst/>
          </a:prstGeom>
          <a:noFill/>
        </p:spPr>
      </p:pic>
      <p:sp>
        <p:nvSpPr>
          <p:cNvPr id="10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11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</p:spTree>
    <p:extLst>
      <p:ext uri="{BB962C8B-B14F-4D97-AF65-F5344CB8AC3E}">
        <p14:creationId xmlns:p14="http://schemas.microsoft.com/office/powerpoint/2010/main" val="29683871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</p:spTree>
    <p:extLst>
      <p:ext uri="{BB962C8B-B14F-4D97-AF65-F5344CB8AC3E}">
        <p14:creationId xmlns:p14="http://schemas.microsoft.com/office/powerpoint/2010/main" val="4249829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32404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05148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El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8600" y="1275606"/>
            <a:ext cx="6264696" cy="4271832"/>
          </a:xfrm>
          <a:prstGeom prst="rect">
            <a:avLst/>
          </a:prstGeom>
          <a:solidFill>
            <a:schemeClr val="tx1"/>
          </a:solidFill>
          <a:effectLst/>
        </p:spPr>
      </p:pic>
      <p:sp>
        <p:nvSpPr>
          <p:cNvPr id="5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1169158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Olivkvis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U_olivkvist_neg.eps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523" y="267494"/>
            <a:ext cx="5762595" cy="5328592"/>
          </a:xfrm>
          <a:prstGeom prst="rect">
            <a:avLst/>
          </a:prstGeom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259114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Krono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 noChangeArrowheads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55431" y="1275606"/>
            <a:ext cx="5267391" cy="3867894"/>
          </a:xfrm>
          <a:prstGeom prst="rect">
            <a:avLst/>
          </a:prstGeom>
          <a:noFill/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2787982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8978091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089489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2411100"/>
          </a:xfrm>
        </p:spPr>
        <p:txBody>
          <a:bodyPr>
            <a:normAutofit/>
          </a:bodyPr>
          <a:lstStyle>
            <a:lvl1pPr marL="1588" indent="-1588">
              <a:lnSpc>
                <a:spcPts val="2600"/>
              </a:lnSpc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64071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595470"/>
            <a:ext cx="6850800" cy="3992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376429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12753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Fi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8600" y="1275606"/>
            <a:ext cx="6264696" cy="4271832"/>
          </a:xfrm>
          <a:prstGeom prst="rect">
            <a:avLst/>
          </a:prstGeom>
          <a:solidFill>
            <a:schemeClr val="tx1"/>
          </a:solidFill>
          <a:effectLst/>
        </p:spPr>
      </p:pic>
      <p:sp>
        <p:nvSpPr>
          <p:cNvPr id="10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11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</p:spTree>
    <p:extLst>
      <p:ext uri="{BB962C8B-B14F-4D97-AF65-F5344CB8AC3E}">
        <p14:creationId xmlns:p14="http://schemas.microsoft.com/office/powerpoint/2010/main" val="17991691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Olive branch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_olivkvist_neg.eps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523" y="267494"/>
            <a:ext cx="5762595" cy="5328592"/>
          </a:xfrm>
          <a:prstGeom prst="rect">
            <a:avLst/>
          </a:prstGeom>
        </p:spPr>
      </p:pic>
      <p:sp>
        <p:nvSpPr>
          <p:cNvPr id="6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  <p:sp>
        <p:nvSpPr>
          <p:cNvPr id="8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</p:spTree>
    <p:extLst>
      <p:ext uri="{BB962C8B-B14F-4D97-AF65-F5344CB8AC3E}">
        <p14:creationId xmlns:p14="http://schemas.microsoft.com/office/powerpoint/2010/main" val="18505095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Crow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/>
          <p:cNvPicPr>
            <a:picLocks noChangeAspect="1" noChangeArrowheads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55431" y="1275606"/>
            <a:ext cx="5267391" cy="3867894"/>
          </a:xfrm>
          <a:prstGeom prst="rect">
            <a:avLst/>
          </a:prstGeom>
          <a:noFill/>
        </p:spPr>
      </p:pic>
      <p:sp>
        <p:nvSpPr>
          <p:cNvPr id="6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  <p:sp>
        <p:nvSpPr>
          <p:cNvPr id="9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</p:spTree>
    <p:extLst>
      <p:ext uri="{BB962C8B-B14F-4D97-AF65-F5344CB8AC3E}">
        <p14:creationId xmlns:p14="http://schemas.microsoft.com/office/powerpoint/2010/main" val="22847219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  <p:sp>
        <p:nvSpPr>
          <p:cNvPr id="7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</p:spTree>
    <p:extLst>
      <p:ext uri="{BB962C8B-B14F-4D97-AF65-F5344CB8AC3E}">
        <p14:creationId xmlns:p14="http://schemas.microsoft.com/office/powerpoint/2010/main" val="4541948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32404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95333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Fi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8600" y="1275606"/>
            <a:ext cx="6264696" cy="4271832"/>
          </a:xfrm>
          <a:prstGeom prst="rect">
            <a:avLst/>
          </a:prstGeom>
          <a:solidFill>
            <a:schemeClr val="tx1"/>
          </a:solidFill>
          <a:effectLst/>
        </p:spPr>
      </p:pic>
      <p:sp>
        <p:nvSpPr>
          <p:cNvPr id="5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Click to edit Master title style</a:t>
            </a:r>
            <a:endParaRPr lang="sv-SE" noProof="0" dirty="0"/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36494611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Olive branch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U_olivkvist_neg.eps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523" y="267494"/>
            <a:ext cx="5762595" cy="5328592"/>
          </a:xfrm>
          <a:prstGeom prst="rect">
            <a:avLst/>
          </a:prstGeom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Click to edit Master title style</a:t>
            </a:r>
            <a:endParaRPr lang="sv-SE" noProof="0" dirty="0"/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24717795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Crow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 noChangeArrowheads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55431" y="1275606"/>
            <a:ext cx="5267391" cy="3867894"/>
          </a:xfrm>
          <a:prstGeom prst="rect">
            <a:avLst/>
          </a:prstGeom>
          <a:noFill/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Click to edit Master title style</a:t>
            </a:r>
            <a:endParaRPr lang="sv-SE" noProof="0" dirty="0"/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7151870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Click to edit Master title style</a:t>
            </a:r>
            <a:endParaRPr lang="sv-SE" noProof="0" dirty="0"/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193454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par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754704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2411100"/>
          </a:xfrm>
        </p:spPr>
        <p:txBody>
          <a:bodyPr>
            <a:normAutofit/>
          </a:bodyPr>
          <a:lstStyle>
            <a:lvl1pPr marL="1588" indent="-1588">
              <a:lnSpc>
                <a:spcPts val="2600"/>
              </a:lnSpc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59268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595470"/>
            <a:ext cx="6850800" cy="3992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412670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0621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verkande -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07854"/>
            <a:ext cx="1435366" cy="1195504"/>
          </a:xfrm>
          <a:prstGeom prst="rect">
            <a:avLst/>
          </a:prstGeom>
        </p:spPr>
      </p:pic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504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solidFill>
                  <a:srgbClr val="002F5F"/>
                </a:solidFill>
                <a:latin typeface="Verdana"/>
                <a:cs typeface="Verdana"/>
              </a:rPr>
              <a:t>Medverkande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792000" y="4227934"/>
            <a:ext cx="53540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noProof="0" dirty="0">
                <a:solidFill>
                  <a:schemeClr val="tx1"/>
                </a:solidFill>
                <a:latin typeface="Verdana"/>
              </a:rPr>
              <a:t>Inspelat</a:t>
            </a:r>
            <a:r>
              <a:rPr lang="sv-SE" sz="1600" baseline="0" noProof="0" dirty="0">
                <a:solidFill>
                  <a:schemeClr val="tx1"/>
                </a:solidFill>
                <a:latin typeface="Verdana"/>
              </a:rPr>
              <a:t> </a:t>
            </a:r>
            <a:fld id="{DEF0F593-7E64-D74F-96F6-B611C3DC3FC9}" type="datetime1">
              <a:rPr lang="sv-SE" sz="1600" baseline="0" noProof="0" smtClean="0">
                <a:solidFill>
                  <a:schemeClr val="tx1"/>
                </a:solidFill>
                <a:latin typeface="Verdana"/>
              </a:rPr>
              <a:t>2026-09-04</a:t>
            </a:fld>
            <a:endParaRPr lang="sv-SE" sz="1600" noProof="0" dirty="0">
              <a:solidFill>
                <a:schemeClr val="tx1"/>
              </a:solidFill>
              <a:latin typeface="Verdana"/>
            </a:endParaRPr>
          </a:p>
          <a:p>
            <a:r>
              <a:rPr lang="sv-SE" sz="1600" noProof="0" dirty="0">
                <a:solidFill>
                  <a:schemeClr val="tx1"/>
                </a:solidFill>
                <a:latin typeface="Verdana"/>
              </a:rPr>
              <a:t>Institutionen för data- och systemvetenskap, DSV </a:t>
            </a:r>
          </a:p>
        </p:txBody>
      </p:sp>
    </p:spTree>
    <p:extLst>
      <p:ext uri="{BB962C8B-B14F-4D97-AF65-F5344CB8AC3E}">
        <p14:creationId xmlns:p14="http://schemas.microsoft.com/office/powerpoint/2010/main" val="15321057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ibutor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35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0">
                <a:solidFill>
                  <a:srgbClr val="002F5F"/>
                </a:solidFill>
                <a:latin typeface="Verdana"/>
                <a:cs typeface="Verdana"/>
              </a:rPr>
              <a:t>Contributors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792000" y="4227934"/>
            <a:ext cx="57246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 dirty="0">
                <a:solidFill>
                  <a:schemeClr val="tx1"/>
                </a:solidFill>
                <a:latin typeface="Verdana"/>
              </a:rPr>
              <a:t>Recorded </a:t>
            </a:r>
            <a:fld id="{DEF0F593-7E64-D74F-96F6-B611C3DC3FC9}" type="datetime1">
              <a:rPr lang="en-US" sz="1600" baseline="0" noProof="0" smtClean="0">
                <a:solidFill>
                  <a:schemeClr val="tx1"/>
                </a:solidFill>
                <a:latin typeface="Verdana"/>
              </a:rPr>
              <a:t>9/4/2026</a:t>
            </a:fld>
            <a:endParaRPr lang="en-US" sz="1600" noProof="0" dirty="0">
              <a:solidFill>
                <a:schemeClr val="tx1"/>
              </a:solidFill>
              <a:latin typeface="Verdana"/>
            </a:endParaRPr>
          </a:p>
          <a:p>
            <a:r>
              <a:rPr lang="en-US" sz="1600" noProof="0" dirty="0">
                <a:solidFill>
                  <a:schemeClr val="tx1"/>
                </a:solidFill>
                <a:latin typeface="Verdana"/>
              </a:rPr>
              <a:t>Department of Computer and Systems Sciences, DSV </a:t>
            </a:r>
          </a:p>
        </p:txBody>
      </p:sp>
      <p:pic>
        <p:nvPicPr>
          <p:cNvPr id="8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67618"/>
            <a:ext cx="1296144" cy="123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4612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verkande - Blå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92000" y="4227934"/>
            <a:ext cx="53540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noProof="0" dirty="0">
                <a:solidFill>
                  <a:srgbClr val="FFFFFF"/>
                </a:solidFill>
                <a:latin typeface="Verdana"/>
              </a:rPr>
              <a:t>Inspelat</a:t>
            </a:r>
            <a:r>
              <a:rPr lang="sv-SE" sz="1600" baseline="0" noProof="0" dirty="0">
                <a:solidFill>
                  <a:srgbClr val="FFFFFF"/>
                </a:solidFill>
                <a:latin typeface="Verdana"/>
              </a:rPr>
              <a:t> </a:t>
            </a:r>
            <a:fld id="{DEF0F593-7E64-D74F-96F6-B611C3DC3FC9}" type="datetime1">
              <a:rPr lang="sv-SE" sz="1600" baseline="0" noProof="0" smtClean="0">
                <a:solidFill>
                  <a:srgbClr val="FFFFFF"/>
                </a:solidFill>
                <a:latin typeface="Verdana"/>
              </a:rPr>
              <a:t>2026-09-04</a:t>
            </a:fld>
            <a:endParaRPr lang="sv-SE" sz="1600" noProof="0" dirty="0">
              <a:solidFill>
                <a:srgbClr val="FFFFFF"/>
              </a:solidFill>
              <a:latin typeface="Verdana"/>
            </a:endParaRPr>
          </a:p>
          <a:p>
            <a:r>
              <a:rPr lang="sv-SE" sz="1600" noProof="0" dirty="0">
                <a:solidFill>
                  <a:srgbClr val="FFFFFF"/>
                </a:solidFill>
                <a:latin typeface="Verdana"/>
              </a:rPr>
              <a:t>Institutionen för data- och systemvetenskap, DSV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504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solidFill>
                  <a:srgbClr val="FFFFFF"/>
                </a:solidFill>
                <a:latin typeface="Verdana"/>
                <a:cs typeface="Verdana"/>
              </a:rPr>
              <a:t>Medverkande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42890"/>
            <a:ext cx="1435367" cy="119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492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verkande - egen sidfot - Blå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42890"/>
            <a:ext cx="1435367" cy="1195504"/>
          </a:xfrm>
          <a:prstGeom prst="rect">
            <a:avLst/>
          </a:prstGeom>
        </p:spPr>
      </p:pic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504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solidFill>
                  <a:srgbClr val="FFFFFF"/>
                </a:solidFill>
                <a:latin typeface="Verdana"/>
                <a:cs typeface="Verdana"/>
              </a:rPr>
              <a:t>Medverkande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90772" y="4221654"/>
            <a:ext cx="6387308" cy="586827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strike="noStrike" baseline="0">
                <a:solidFill>
                  <a:schemeClr val="bg1"/>
                </a:solidFill>
              </a:defRPr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 dirty="0">
                <a:solidFill>
                  <a:schemeClr val="bg1"/>
                </a:solidFill>
                <a:latin typeface="Verdana"/>
              </a:rPr>
              <a:t>Click to insert custom footer</a:t>
            </a:r>
          </a:p>
        </p:txBody>
      </p:sp>
    </p:spTree>
    <p:extLst>
      <p:ext uri="{BB962C8B-B14F-4D97-AF65-F5344CB8AC3E}">
        <p14:creationId xmlns:p14="http://schemas.microsoft.com/office/powerpoint/2010/main" val="29688040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ibutors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92000" y="4227934"/>
            <a:ext cx="57246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 dirty="0">
                <a:solidFill>
                  <a:schemeClr val="bg1"/>
                </a:solidFill>
                <a:latin typeface="Verdana"/>
              </a:rPr>
              <a:t>Recorded </a:t>
            </a:r>
            <a:fld id="{DEF0F593-7E64-D74F-96F6-B611C3DC3FC9}" type="datetime1">
              <a:rPr lang="en-US" sz="1600" baseline="0" noProof="0" smtClean="0">
                <a:solidFill>
                  <a:schemeClr val="bg1"/>
                </a:solidFill>
                <a:latin typeface="Verdana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9/4/2026</a:t>
            </a:fld>
            <a:endParaRPr lang="en-US" sz="1600" noProof="0" dirty="0">
              <a:solidFill>
                <a:schemeClr val="bg1"/>
              </a:solidFill>
              <a:latin typeface="Verdana"/>
            </a:endParaRPr>
          </a:p>
          <a:p>
            <a:r>
              <a:rPr lang="en-US" sz="1600" noProof="0" dirty="0">
                <a:solidFill>
                  <a:schemeClr val="bg1"/>
                </a:solidFill>
                <a:latin typeface="Verdana"/>
              </a:rPr>
              <a:t>Department of Computer and Systems Sciences, DSV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35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0" dirty="0">
                <a:solidFill>
                  <a:srgbClr val="FFFFFF"/>
                </a:solidFill>
                <a:latin typeface="Verdana"/>
                <a:cs typeface="Verdana"/>
              </a:rPr>
              <a:t>Contributors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67618"/>
            <a:ext cx="1296144" cy="123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158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ibutors - custom footer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35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0" dirty="0">
                <a:solidFill>
                  <a:srgbClr val="FFFFFF"/>
                </a:solidFill>
                <a:latin typeface="Verdana"/>
                <a:cs typeface="Verdana"/>
              </a:rPr>
              <a:t>Contributors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67618"/>
            <a:ext cx="1296144" cy="1236379"/>
          </a:xfrm>
          <a:prstGeom prst="rect">
            <a:avLst/>
          </a:prstGeom>
        </p:spPr>
      </p:pic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90772" y="4221654"/>
            <a:ext cx="6387308" cy="586827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strike="noStrike" baseline="0">
                <a:solidFill>
                  <a:schemeClr val="bg1"/>
                </a:solidFill>
              </a:defRPr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 dirty="0">
                <a:solidFill>
                  <a:schemeClr val="bg1"/>
                </a:solidFill>
                <a:latin typeface="Verdana"/>
              </a:rPr>
              <a:t>Click to insert custom footer</a:t>
            </a:r>
          </a:p>
        </p:txBody>
      </p:sp>
    </p:spTree>
    <p:extLst>
      <p:ext uri="{BB962C8B-B14F-4D97-AF65-F5344CB8AC3E}">
        <p14:creationId xmlns:p14="http://schemas.microsoft.com/office/powerpoint/2010/main" val="417444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a logo - Blå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07854"/>
            <a:ext cx="1435367" cy="1195504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792000" y="4465444"/>
            <a:ext cx="5354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noProof="0" dirty="0">
                <a:solidFill>
                  <a:srgbClr val="FFFFFF"/>
                </a:solidFill>
                <a:latin typeface="Verdana"/>
              </a:rPr>
              <a:t>Institutionen för data- och systemvetenskap, DSV </a:t>
            </a:r>
          </a:p>
        </p:txBody>
      </p:sp>
    </p:spTree>
    <p:extLst>
      <p:ext uri="{BB962C8B-B14F-4D97-AF65-F5344CB8AC3E}">
        <p14:creationId xmlns:p14="http://schemas.microsoft.com/office/powerpoint/2010/main" val="5334239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logo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92000" y="4465444"/>
            <a:ext cx="5724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noProof="0" dirty="0">
                <a:solidFill>
                  <a:schemeClr val="bg1"/>
                </a:solidFill>
                <a:latin typeface="Verdana"/>
              </a:rPr>
              <a:t>Department of Computer and Systems Sciences, DSV 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67619"/>
            <a:ext cx="1296144" cy="123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6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vit/Empt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08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svart/Empty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39523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blå/Empty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276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5.emf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0.emf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1275534"/>
            <a:ext cx="6850800" cy="3240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Bildobjekt 6" descr="logo-org-svensk_rgb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884368" y="216001"/>
            <a:ext cx="980375" cy="81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7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09" r:id="rId2"/>
    <p:sldLayoutId id="2147483710" r:id="rId3"/>
    <p:sldLayoutId id="2147483713" r:id="rId4"/>
    <p:sldLayoutId id="2147483684" r:id="rId5"/>
    <p:sldLayoutId id="2147483683" r:id="rId6"/>
    <p:sldLayoutId id="2147483712" r:id="rId7"/>
    <p:sldLayoutId id="2147483711" r:id="rId8"/>
    <p:sldLayoutId id="2147483714" r:id="rId9"/>
    <p:sldLayoutId id="2147483685" r:id="rId10"/>
    <p:sldLayoutId id="2147483686" r:id="rId11"/>
    <p:sldLayoutId id="2147483687" r:id="rId12"/>
    <p:sldLayoutId id="2147483688" r:id="rId13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1275534"/>
            <a:ext cx="6850800" cy="3240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/>
              <a:t>Klicka här för att ändra format på bakgrundstexten</a:t>
            </a:r>
          </a:p>
          <a:p>
            <a:pPr lvl="1"/>
            <a:r>
              <a:rPr lang="en-US" noProof="0"/>
              <a:t>Nivå två</a:t>
            </a:r>
          </a:p>
          <a:p>
            <a:pPr lvl="2"/>
            <a:r>
              <a:rPr lang="en-US" noProof="0"/>
              <a:t>Nivå tre</a:t>
            </a:r>
          </a:p>
          <a:p>
            <a:pPr lvl="3"/>
            <a:r>
              <a:rPr lang="en-US" noProof="0"/>
              <a:t>Nivå fyra</a:t>
            </a:r>
          </a:p>
          <a:p>
            <a:pPr lvl="4"/>
            <a:r>
              <a:rPr lang="en-US" noProof="0"/>
              <a:t>Nivå fem</a:t>
            </a:r>
          </a:p>
        </p:txBody>
      </p:sp>
      <p:pic>
        <p:nvPicPr>
          <p:cNvPr id="5" name="Bildobjekt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16001"/>
            <a:ext cx="884358" cy="84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2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37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1275534"/>
            <a:ext cx="6850800" cy="3240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16655"/>
            <a:ext cx="980375" cy="81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7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0" r:id="rId2"/>
    <p:sldLayoutId id="2147483719" r:id="rId3"/>
    <p:sldLayoutId id="2147483721" r:id="rId4"/>
    <p:sldLayoutId id="2147483722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1275534"/>
            <a:ext cx="6850800" cy="3240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Picture 3" descr="logo-neg-engelsk_rgb.eps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572" y="216023"/>
            <a:ext cx="884336" cy="84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7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1275534"/>
            <a:ext cx="6850800" cy="3240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0343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65" r:id="rId2"/>
    <p:sldLayoutId id="2147483733" r:id="rId3"/>
    <p:sldLayoutId id="2147483769" r:id="rId4"/>
    <p:sldLayoutId id="2147483766" r:id="rId5"/>
    <p:sldLayoutId id="2147483770" r:id="rId6"/>
    <p:sldLayoutId id="2147483767" r:id="rId7"/>
    <p:sldLayoutId id="2147483768" r:id="rId8"/>
    <p:sldLayoutId id="2147483697" r:id="rId9"/>
    <p:sldLayoutId id="2147483715" r:id="rId10"/>
    <p:sldLayoutId id="2147483716" r:id="rId11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244" y="1604646"/>
            <a:ext cx="7582327" cy="1102519"/>
          </a:xfrm>
        </p:spPr>
        <p:txBody>
          <a:bodyPr>
            <a:normAutofit fontScale="90000"/>
          </a:bodyPr>
          <a:lstStyle/>
          <a:p>
            <a:br>
              <a:rPr lang="sv-SE" sz="2250" dirty="0"/>
            </a:br>
            <a:r>
              <a:rPr lang="sv-SE" sz="3300" dirty="0"/>
              <a:t>Marknaden för Analys och Business </a:t>
            </a:r>
            <a:r>
              <a:rPr lang="sv-SE" sz="3300" dirty="0" err="1"/>
              <a:t>Intelligence</a:t>
            </a:r>
            <a:r>
              <a:rPr lang="sv-SE" sz="3300" dirty="0"/>
              <a:t>-plattformar (</a:t>
            </a:r>
            <a:r>
              <a:rPr lang="sv-SE" sz="3300"/>
              <a:t>ABI-plattformar), del 1</a:t>
            </a:r>
            <a:endParaRPr lang="sv-SE" sz="3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244" y="3299557"/>
            <a:ext cx="4800600" cy="1314450"/>
          </a:xfrm>
        </p:spPr>
        <p:txBody>
          <a:bodyPr>
            <a:normAutofit/>
          </a:bodyPr>
          <a:lstStyle/>
          <a:p>
            <a:r>
              <a:rPr lang="sv-SE" dirty="0"/>
              <a:t>Erik Perjons</a:t>
            </a:r>
          </a:p>
          <a:p>
            <a:r>
              <a:rPr lang="sv-SE" dirty="0"/>
              <a:t>DSV, Stockholm University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2E86B634-AD33-4EC1-B6C3-707AF0F129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05"/>
    </mc:Choice>
    <mc:Fallback xmlns="">
      <p:transition spd="slow" advTm="280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35" y="467877"/>
            <a:ext cx="7937330" cy="596700"/>
          </a:xfrm>
        </p:spPr>
        <p:txBody>
          <a:bodyPr>
            <a:normAutofit/>
          </a:bodyPr>
          <a:lstStyle/>
          <a:p>
            <a:r>
              <a:rPr lang="sv-SE" sz="2700" dirty="0"/>
              <a:t>Main </a:t>
            </a:r>
            <a:r>
              <a:rPr lang="sv-SE" sz="2700" dirty="0" err="1"/>
              <a:t>sources</a:t>
            </a:r>
            <a:endParaRPr lang="sv-SE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407" y="1064577"/>
            <a:ext cx="8192343" cy="802479"/>
          </a:xfrm>
        </p:spPr>
        <p:txBody>
          <a:bodyPr>
            <a:normAutofit fontScale="25000" lnSpcReduction="20000"/>
          </a:bodyPr>
          <a:lstStyle/>
          <a:p>
            <a:r>
              <a:rPr lang="sv-SE" sz="6400" dirty="0"/>
              <a:t>This presentation is </a:t>
            </a:r>
            <a:r>
              <a:rPr lang="sv-SE" sz="6400" dirty="0" err="1"/>
              <a:t>based</a:t>
            </a:r>
            <a:r>
              <a:rPr lang="sv-SE" sz="6400" dirty="0"/>
              <a:t> on:</a:t>
            </a:r>
            <a:endParaRPr lang="sv-SE" sz="5600" dirty="0"/>
          </a:p>
          <a:p>
            <a:pPr lvl="1">
              <a:lnSpc>
                <a:spcPct val="170000"/>
              </a:lnSpc>
            </a:pPr>
            <a:r>
              <a:rPr lang="sv-SE" sz="4800" dirty="0" err="1"/>
              <a:t>Howson</a:t>
            </a:r>
            <a:r>
              <a:rPr lang="sv-SE" sz="4800" dirty="0"/>
              <a:t>, C., et al. (2019) Gartner: ”Magic </a:t>
            </a:r>
            <a:r>
              <a:rPr lang="sv-SE" sz="4800" dirty="0" err="1"/>
              <a:t>Quadrant</a:t>
            </a:r>
            <a:r>
              <a:rPr lang="sv-SE" sz="4800" dirty="0"/>
              <a:t> for </a:t>
            </a:r>
            <a:r>
              <a:rPr lang="sv-SE" sz="4800" dirty="0" err="1"/>
              <a:t>Analytics</a:t>
            </a:r>
            <a:r>
              <a:rPr lang="sv-SE" sz="4800" dirty="0"/>
              <a:t> and Business </a:t>
            </a:r>
            <a:r>
              <a:rPr lang="sv-SE" sz="4800" dirty="0" err="1"/>
              <a:t>Intelligence</a:t>
            </a:r>
            <a:r>
              <a:rPr lang="sv-SE" sz="4800" dirty="0"/>
              <a:t> </a:t>
            </a:r>
            <a:r>
              <a:rPr lang="sv-SE" sz="4800" dirty="0" err="1"/>
              <a:t>Platforms</a:t>
            </a:r>
            <a:r>
              <a:rPr lang="sv-SE" sz="4800" dirty="0"/>
              <a:t>” </a:t>
            </a:r>
          </a:p>
          <a:p>
            <a:pPr lvl="1">
              <a:lnSpc>
                <a:spcPct val="170000"/>
              </a:lnSpc>
            </a:pPr>
            <a:r>
              <a:rPr lang="sv-SE" sz="4800" dirty="0" err="1"/>
              <a:t>Kronz</a:t>
            </a:r>
            <a:r>
              <a:rPr lang="sv-SE" sz="4800" dirty="0"/>
              <a:t>, A., et al. (2022) Gartner: ”Magic </a:t>
            </a:r>
            <a:r>
              <a:rPr lang="sv-SE" sz="4800" dirty="0" err="1"/>
              <a:t>Quadrant</a:t>
            </a:r>
            <a:r>
              <a:rPr lang="sv-SE" sz="4800" dirty="0"/>
              <a:t> for </a:t>
            </a:r>
            <a:r>
              <a:rPr lang="sv-SE" sz="4800" dirty="0" err="1"/>
              <a:t>Analytics</a:t>
            </a:r>
            <a:r>
              <a:rPr lang="sv-SE" sz="4800" dirty="0"/>
              <a:t> and Business </a:t>
            </a:r>
            <a:r>
              <a:rPr lang="sv-SE" sz="4800" dirty="0" err="1"/>
              <a:t>Intelligence</a:t>
            </a:r>
            <a:r>
              <a:rPr lang="sv-SE" sz="4800" dirty="0"/>
              <a:t> </a:t>
            </a:r>
            <a:r>
              <a:rPr lang="sv-SE" sz="4800" dirty="0" err="1"/>
              <a:t>Platforms</a:t>
            </a:r>
            <a:r>
              <a:rPr lang="sv-SE" sz="4800" dirty="0"/>
              <a:t>” </a:t>
            </a:r>
          </a:p>
          <a:p>
            <a:pPr lvl="1">
              <a:lnSpc>
                <a:spcPct val="170000"/>
              </a:lnSpc>
            </a:pPr>
            <a:r>
              <a:rPr lang="sv-SE" sz="4800" dirty="0" err="1"/>
              <a:t>Schlegel</a:t>
            </a:r>
            <a:r>
              <a:rPr lang="sv-SE" sz="4800" dirty="0"/>
              <a:t>, K., et al. (2023) </a:t>
            </a:r>
            <a:r>
              <a:rPr lang="sv-SE" sz="4800" dirty="0" err="1"/>
              <a:t>Gartner:”Magic</a:t>
            </a:r>
            <a:r>
              <a:rPr lang="sv-SE" sz="4800" dirty="0"/>
              <a:t> </a:t>
            </a:r>
            <a:r>
              <a:rPr lang="sv-SE" sz="4800" dirty="0" err="1"/>
              <a:t>Quadrant</a:t>
            </a:r>
            <a:r>
              <a:rPr lang="sv-SE" sz="4800" dirty="0"/>
              <a:t> for </a:t>
            </a:r>
            <a:r>
              <a:rPr lang="sv-SE" sz="4800" dirty="0" err="1"/>
              <a:t>Analytics</a:t>
            </a:r>
            <a:r>
              <a:rPr lang="sv-SE" sz="4800" dirty="0"/>
              <a:t> and Business </a:t>
            </a:r>
            <a:r>
              <a:rPr lang="sv-SE" sz="4800" dirty="0" err="1"/>
              <a:t>Intelligence</a:t>
            </a:r>
            <a:r>
              <a:rPr lang="sv-SE" sz="4800" dirty="0"/>
              <a:t> </a:t>
            </a:r>
            <a:r>
              <a:rPr lang="sv-SE" sz="4800" dirty="0" err="1"/>
              <a:t>Platforms</a:t>
            </a:r>
            <a:r>
              <a:rPr lang="sv-SE" sz="4800" dirty="0"/>
              <a:t>” </a:t>
            </a:r>
          </a:p>
          <a:p>
            <a:pPr lvl="1">
              <a:lnSpc>
                <a:spcPct val="170000"/>
              </a:lnSpc>
            </a:pPr>
            <a:r>
              <a:rPr lang="sv-SE" sz="4800" dirty="0" err="1"/>
              <a:t>Schlegel</a:t>
            </a:r>
            <a:r>
              <a:rPr lang="sv-SE" sz="4800" dirty="0"/>
              <a:t>, K., et al. (2024) Gartner: ”Magic </a:t>
            </a:r>
            <a:r>
              <a:rPr lang="sv-SE" sz="4800" dirty="0" err="1"/>
              <a:t>Quadrant</a:t>
            </a:r>
            <a:r>
              <a:rPr lang="sv-SE" sz="4800" dirty="0"/>
              <a:t> for </a:t>
            </a:r>
            <a:r>
              <a:rPr lang="sv-SE" sz="4800" dirty="0" err="1"/>
              <a:t>Analytics</a:t>
            </a:r>
            <a:r>
              <a:rPr lang="sv-SE" sz="4800" dirty="0"/>
              <a:t> and Business </a:t>
            </a:r>
            <a:r>
              <a:rPr lang="sv-SE" sz="4800" dirty="0" err="1"/>
              <a:t>Intelligence</a:t>
            </a:r>
            <a:r>
              <a:rPr lang="sv-SE" sz="4800" dirty="0"/>
              <a:t> </a:t>
            </a:r>
            <a:r>
              <a:rPr lang="sv-SE" sz="4800" dirty="0" err="1"/>
              <a:t>Platforms</a:t>
            </a:r>
            <a:r>
              <a:rPr lang="sv-SE" sz="4800" dirty="0"/>
              <a:t>” </a:t>
            </a:r>
          </a:p>
          <a:p>
            <a:pPr lvl="1">
              <a:lnSpc>
                <a:spcPct val="170000"/>
              </a:lnSpc>
            </a:pPr>
            <a:r>
              <a:rPr lang="en-GB" sz="4800" dirty="0" err="1"/>
              <a:t>Ganeshan</a:t>
            </a:r>
            <a:r>
              <a:rPr lang="en-GB" sz="4800" dirty="0"/>
              <a:t>, A.</a:t>
            </a:r>
            <a:r>
              <a:rPr lang="sv-SE" sz="4800" dirty="0"/>
              <a:t>, et al. </a:t>
            </a:r>
            <a:r>
              <a:rPr lang="en-GB" sz="4800" dirty="0"/>
              <a:t> (2025) Gartner: “Magic Quadrant for Analytics and Business Intelligence Platforms</a:t>
            </a:r>
          </a:p>
          <a:p>
            <a:pPr lvl="1">
              <a:lnSpc>
                <a:spcPct val="170000"/>
              </a:lnSpc>
            </a:pPr>
            <a:r>
              <a:rPr lang="en-GB" sz="4800" dirty="0" err="1"/>
              <a:t>Ganeshan</a:t>
            </a:r>
            <a:r>
              <a:rPr lang="en-GB" sz="4800" dirty="0"/>
              <a:t>, A.</a:t>
            </a:r>
            <a:r>
              <a:rPr lang="sv-SE" sz="4800" dirty="0"/>
              <a:t> et al. </a:t>
            </a:r>
            <a:r>
              <a:rPr lang="en-GB" sz="4800" dirty="0"/>
              <a:t> (2026) Gartner: “Magic Quadrant for Analytics and Business Intelligence Platforms</a:t>
            </a:r>
            <a:endParaRPr lang="sv-SE" sz="4800" dirty="0"/>
          </a:p>
          <a:p>
            <a:pPr lvl="1">
              <a:lnSpc>
                <a:spcPct val="170000"/>
              </a:lnSpc>
            </a:pPr>
            <a:endParaRPr lang="sv-SE" sz="4800" dirty="0"/>
          </a:p>
          <a:p>
            <a:pPr lvl="1"/>
            <a:endParaRPr lang="sv-SE" sz="6400" dirty="0"/>
          </a:p>
          <a:p>
            <a:pPr lvl="1"/>
            <a:endParaRPr lang="sv-SE" sz="1800" dirty="0"/>
          </a:p>
          <a:p>
            <a:endParaRPr lang="sv-SE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251D8D4B-0193-8EB0-5593-997F9D8AB6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667" t="-16667" r="-16667" b="-16667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83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94"/>
    </mc:Choice>
    <mc:Fallback xmlns="">
      <p:transition spd="slow" advTm="152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7981510" cy="596700"/>
          </a:xfrm>
        </p:spPr>
        <p:txBody>
          <a:bodyPr/>
          <a:lstStyle/>
          <a:p>
            <a:r>
              <a:rPr lang="sv-SE" sz="2400" dirty="0" err="1"/>
              <a:t>Traditional</a:t>
            </a:r>
            <a:r>
              <a:rPr lang="sv-SE" sz="2400" dirty="0"/>
              <a:t> BI vs modern ABI </a:t>
            </a:r>
            <a:r>
              <a:rPr lang="sv-SE" sz="2400" dirty="0" err="1"/>
              <a:t>platforms</a:t>
            </a:r>
            <a:r>
              <a:rPr lang="sv-SE" sz="24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dirty="0"/>
              <a:t>The </a:t>
            </a:r>
            <a:r>
              <a:rPr lang="sv-SE" sz="1600" dirty="0" err="1"/>
              <a:t>Gartner’s</a:t>
            </a:r>
            <a:r>
              <a:rPr lang="sv-SE" sz="1600" dirty="0"/>
              <a:t> </a:t>
            </a:r>
            <a:r>
              <a:rPr lang="sv-SE" sz="1600" dirty="0" err="1"/>
              <a:t>report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2019 makes a </a:t>
            </a:r>
            <a:r>
              <a:rPr lang="sv-SE" sz="1600" dirty="0" err="1"/>
              <a:t>difference</a:t>
            </a:r>
            <a:r>
              <a:rPr lang="sv-SE" sz="1600" dirty="0"/>
              <a:t> </a:t>
            </a:r>
            <a:r>
              <a:rPr lang="sv-SE" sz="1600" dirty="0" err="1"/>
              <a:t>between</a:t>
            </a:r>
            <a:r>
              <a:rPr lang="sv-SE" sz="1600" dirty="0"/>
              <a:t> </a:t>
            </a:r>
            <a:r>
              <a:rPr lang="sv-SE" sz="1600" dirty="0" err="1"/>
              <a:t>traditional</a:t>
            </a:r>
            <a:r>
              <a:rPr lang="sv-SE" sz="1600" dirty="0"/>
              <a:t> BI </a:t>
            </a:r>
            <a:r>
              <a:rPr lang="sv-SE" sz="1600" dirty="0" err="1"/>
              <a:t>platforms</a:t>
            </a:r>
            <a:r>
              <a:rPr lang="sv-SE" sz="1600" dirty="0"/>
              <a:t> and modern </a:t>
            </a:r>
            <a:r>
              <a:rPr lang="sv-SE" sz="1600" dirty="0" err="1"/>
              <a:t>Analytics</a:t>
            </a:r>
            <a:r>
              <a:rPr lang="sv-SE" sz="1600" dirty="0"/>
              <a:t> and BI </a:t>
            </a:r>
            <a:r>
              <a:rPr lang="sv-SE" sz="1600" dirty="0" err="1"/>
              <a:t>platforms</a:t>
            </a:r>
            <a:r>
              <a:rPr lang="sv-SE" sz="1600" dirty="0"/>
              <a:t> (ABI) </a:t>
            </a:r>
          </a:p>
          <a:p>
            <a:r>
              <a:rPr lang="sv-SE" sz="1600" b="1" u="sng" dirty="0"/>
              <a:t>The </a:t>
            </a:r>
            <a:r>
              <a:rPr lang="sv-SE" sz="1600" b="1" u="sng" dirty="0" err="1"/>
              <a:t>traditional</a:t>
            </a:r>
            <a:r>
              <a:rPr lang="sv-SE" sz="1600" b="1" u="sng" dirty="0"/>
              <a:t> BI </a:t>
            </a:r>
            <a:r>
              <a:rPr lang="sv-SE" sz="1600" b="1" u="sng" dirty="0" err="1"/>
              <a:t>platforms</a:t>
            </a:r>
            <a:r>
              <a:rPr lang="sv-SE" sz="1600" b="1" u="sng" dirty="0"/>
              <a:t> </a:t>
            </a:r>
            <a:r>
              <a:rPr lang="sv-SE" sz="1600" dirty="0"/>
              <a:t>- </a:t>
            </a:r>
            <a:r>
              <a:rPr lang="sv-SE" sz="1600" dirty="0" err="1"/>
              <a:t>require</a:t>
            </a:r>
            <a:r>
              <a:rPr lang="sv-SE" sz="1600" dirty="0"/>
              <a:t> a </a:t>
            </a:r>
            <a:r>
              <a:rPr lang="sv-SE" sz="1600" dirty="0" err="1"/>
              <a:t>significant</a:t>
            </a:r>
            <a:r>
              <a:rPr lang="sv-SE" sz="1600" dirty="0"/>
              <a:t> </a:t>
            </a:r>
            <a:r>
              <a:rPr lang="sv-SE" sz="1600" b="1" dirty="0"/>
              <a:t>support from IT </a:t>
            </a:r>
            <a:r>
              <a:rPr lang="sv-SE" sz="1600" b="1" dirty="0" err="1"/>
              <a:t>staff</a:t>
            </a:r>
            <a:r>
              <a:rPr lang="sv-SE" sz="1600" dirty="0"/>
              <a:t>, for </a:t>
            </a:r>
            <a:r>
              <a:rPr lang="sv-SE" sz="1600" dirty="0" err="1"/>
              <a:t>example</a:t>
            </a:r>
            <a:r>
              <a:rPr lang="sv-SE" sz="1600" dirty="0"/>
              <a:t>, to </a:t>
            </a:r>
            <a:r>
              <a:rPr lang="sv-SE" sz="1600" dirty="0" err="1"/>
              <a:t>predefine</a:t>
            </a:r>
            <a:r>
              <a:rPr lang="sv-SE" sz="1600" dirty="0"/>
              <a:t> data </a:t>
            </a:r>
            <a:r>
              <a:rPr lang="sv-SE" sz="1600" dirty="0" err="1"/>
              <a:t>models</a:t>
            </a:r>
            <a:r>
              <a:rPr lang="sv-SE" sz="1600" dirty="0"/>
              <a:t>, store och </a:t>
            </a:r>
            <a:r>
              <a:rPr lang="sv-SE" sz="1600" dirty="0" err="1"/>
              <a:t>prepare</a:t>
            </a:r>
            <a:r>
              <a:rPr lang="sv-SE" sz="1600" dirty="0"/>
              <a:t> data for </a:t>
            </a:r>
            <a:r>
              <a:rPr lang="sv-SE" sz="1600" dirty="0" err="1"/>
              <a:t>analysis</a:t>
            </a:r>
            <a:r>
              <a:rPr lang="sv-SE" sz="1600" dirty="0"/>
              <a:t>, </a:t>
            </a:r>
            <a:r>
              <a:rPr lang="sv-SE" sz="1600" dirty="0" err="1"/>
              <a:t>etc</a:t>
            </a:r>
            <a:endParaRPr lang="sv-SE" sz="1600" dirty="0"/>
          </a:p>
          <a:p>
            <a:r>
              <a:rPr lang="sv-SE" sz="1600" b="1" u="sng" dirty="0"/>
              <a:t>Modern ABI </a:t>
            </a:r>
            <a:r>
              <a:rPr lang="sv-SE" sz="1600" b="1" u="sng" dirty="0" err="1"/>
              <a:t>platforms</a:t>
            </a:r>
            <a:r>
              <a:rPr lang="sv-SE" sz="1600" b="1" u="sng" dirty="0"/>
              <a:t> </a:t>
            </a:r>
            <a:r>
              <a:rPr lang="sv-SE" sz="1600" dirty="0"/>
              <a:t>– </a:t>
            </a:r>
            <a:r>
              <a:rPr lang="sv-SE" sz="1600" dirty="0" err="1"/>
              <a:t>emphasing</a:t>
            </a:r>
            <a:r>
              <a:rPr lang="sv-SE" sz="1600" dirty="0"/>
              <a:t> </a:t>
            </a:r>
            <a:r>
              <a:rPr lang="sv-SE" sz="1600" b="1" dirty="0" err="1"/>
              <a:t>self</a:t>
            </a:r>
            <a:r>
              <a:rPr lang="sv-SE" sz="1600" b="1" dirty="0"/>
              <a:t>-service</a:t>
            </a:r>
            <a:r>
              <a:rPr lang="sv-SE" sz="1600" dirty="0"/>
              <a:t> for business </a:t>
            </a:r>
            <a:r>
              <a:rPr lang="sv-SE" sz="1600" dirty="0" err="1"/>
              <a:t>users</a:t>
            </a:r>
            <a:r>
              <a:rPr lang="sv-SE" sz="1600" dirty="0"/>
              <a:t> </a:t>
            </a:r>
            <a:r>
              <a:rPr lang="sv-SE" sz="1600" dirty="0" err="1"/>
              <a:t>interested</a:t>
            </a:r>
            <a:r>
              <a:rPr lang="sv-SE" sz="1600" dirty="0"/>
              <a:t> in data </a:t>
            </a:r>
            <a:r>
              <a:rPr lang="sv-SE" sz="1600" dirty="0" err="1"/>
              <a:t>analysis</a:t>
            </a:r>
            <a:r>
              <a:rPr lang="sv-SE" sz="1600" dirty="0"/>
              <a:t> </a:t>
            </a:r>
            <a:r>
              <a:rPr lang="en-US" sz="1600" dirty="0"/>
              <a:t>- called </a:t>
            </a:r>
            <a:r>
              <a:rPr lang="en-US" sz="1600" b="1" dirty="0"/>
              <a:t>citizen data scientist, </a:t>
            </a:r>
            <a:r>
              <a:rPr lang="en-US" sz="1600" dirty="0"/>
              <a:t>or</a:t>
            </a:r>
            <a:r>
              <a:rPr lang="en-US" sz="1600" b="1" dirty="0"/>
              <a:t> business analyst</a:t>
            </a:r>
            <a:r>
              <a:rPr lang="en-US" sz="1600" dirty="0"/>
              <a:t> by Gartner</a:t>
            </a:r>
            <a:endParaRPr lang="sv-SE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398AF7-E603-48C9-B942-A527E45FE4C7}"/>
              </a:ext>
            </a:extLst>
          </p:cNvPr>
          <p:cNvSpPr/>
          <p:nvPr/>
        </p:nvSpPr>
        <p:spPr>
          <a:xfrm>
            <a:off x="7642800" y="88053"/>
            <a:ext cx="1386053" cy="106341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52EF1A-EEBC-40AD-A2F7-505647F4208A}"/>
              </a:ext>
            </a:extLst>
          </p:cNvPr>
          <p:cNvSpPr txBox="1"/>
          <p:nvPr/>
        </p:nvSpPr>
        <p:spPr>
          <a:xfrm>
            <a:off x="5888146" y="4558268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pic>
        <p:nvPicPr>
          <p:cNvPr id="37" name="Audio 36">
            <a:hlinkClick r:id="" action="ppaction://media"/>
            <a:extLst>
              <a:ext uri="{FF2B5EF4-FFF2-40B4-BE49-F238E27FC236}">
                <a16:creationId xmlns:a16="http://schemas.microsoft.com/office/drawing/2014/main" id="{11DC63FD-488C-4699-8AED-20A8743B63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14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58"/>
    </mc:Choice>
    <mc:Fallback xmlns="">
      <p:transition spd="slow" advTm="24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7981510" cy="596700"/>
          </a:xfrm>
        </p:spPr>
        <p:txBody>
          <a:bodyPr/>
          <a:lstStyle/>
          <a:p>
            <a:r>
              <a:rPr lang="sv-SE" sz="2400" dirty="0" err="1"/>
              <a:t>Traditional</a:t>
            </a:r>
            <a:r>
              <a:rPr lang="sv-SE" sz="2400" dirty="0"/>
              <a:t> BI vs modern ABI </a:t>
            </a:r>
            <a:r>
              <a:rPr lang="sv-SE" sz="2400" dirty="0" err="1"/>
              <a:t>platforms</a:t>
            </a:r>
            <a:r>
              <a:rPr lang="sv-SE" sz="24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dirty="0"/>
              <a:t>The </a:t>
            </a:r>
            <a:r>
              <a:rPr lang="sv-SE" sz="1600" dirty="0" err="1"/>
              <a:t>Gartner’s</a:t>
            </a:r>
            <a:r>
              <a:rPr lang="sv-SE" sz="1600" dirty="0"/>
              <a:t> </a:t>
            </a:r>
            <a:r>
              <a:rPr lang="sv-SE" sz="1600" dirty="0" err="1"/>
              <a:t>report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2019 makes a </a:t>
            </a:r>
            <a:r>
              <a:rPr lang="sv-SE" sz="1600" dirty="0" err="1"/>
              <a:t>difference</a:t>
            </a:r>
            <a:r>
              <a:rPr lang="sv-SE" sz="1600" dirty="0"/>
              <a:t> </a:t>
            </a:r>
            <a:r>
              <a:rPr lang="sv-SE" sz="1600" dirty="0" err="1"/>
              <a:t>between</a:t>
            </a:r>
            <a:r>
              <a:rPr lang="sv-SE" sz="1600" dirty="0"/>
              <a:t> </a:t>
            </a:r>
            <a:r>
              <a:rPr lang="sv-SE" sz="1600" dirty="0" err="1"/>
              <a:t>traditional</a:t>
            </a:r>
            <a:r>
              <a:rPr lang="sv-SE" sz="1600" dirty="0"/>
              <a:t> BI </a:t>
            </a:r>
            <a:r>
              <a:rPr lang="sv-SE" sz="1600" dirty="0" err="1"/>
              <a:t>platforms</a:t>
            </a:r>
            <a:r>
              <a:rPr lang="sv-SE" sz="1600" dirty="0"/>
              <a:t> and modern </a:t>
            </a:r>
            <a:r>
              <a:rPr lang="sv-SE" sz="1600" dirty="0" err="1"/>
              <a:t>Analytics</a:t>
            </a:r>
            <a:r>
              <a:rPr lang="sv-SE" sz="1600" dirty="0"/>
              <a:t> and BI </a:t>
            </a:r>
            <a:r>
              <a:rPr lang="sv-SE" sz="1600" dirty="0" err="1"/>
              <a:t>platforms</a:t>
            </a:r>
            <a:r>
              <a:rPr lang="sv-SE" sz="1600" dirty="0"/>
              <a:t> (ABI) </a:t>
            </a:r>
          </a:p>
          <a:p>
            <a:r>
              <a:rPr lang="sv-SE" sz="1600" b="1" u="sng" dirty="0"/>
              <a:t>The </a:t>
            </a:r>
            <a:r>
              <a:rPr lang="sv-SE" sz="1600" b="1" u="sng" dirty="0" err="1"/>
              <a:t>traditional</a:t>
            </a:r>
            <a:r>
              <a:rPr lang="sv-SE" sz="1600" b="1" u="sng" dirty="0"/>
              <a:t> BI </a:t>
            </a:r>
            <a:r>
              <a:rPr lang="sv-SE" sz="1600" b="1" u="sng" dirty="0" err="1"/>
              <a:t>platforms</a:t>
            </a:r>
            <a:r>
              <a:rPr lang="sv-SE" sz="1600" b="1" u="sng" dirty="0"/>
              <a:t> </a:t>
            </a:r>
            <a:r>
              <a:rPr lang="sv-SE" sz="1600" dirty="0"/>
              <a:t>- </a:t>
            </a:r>
            <a:r>
              <a:rPr lang="sv-SE" sz="1600" dirty="0" err="1"/>
              <a:t>require</a:t>
            </a:r>
            <a:r>
              <a:rPr lang="sv-SE" sz="1600" dirty="0"/>
              <a:t> a </a:t>
            </a:r>
            <a:r>
              <a:rPr lang="sv-SE" sz="1600" dirty="0" err="1"/>
              <a:t>significant</a:t>
            </a:r>
            <a:r>
              <a:rPr lang="sv-SE" sz="1600" dirty="0"/>
              <a:t> </a:t>
            </a:r>
            <a:r>
              <a:rPr lang="sv-SE" sz="1600" b="1" dirty="0"/>
              <a:t>support from IT </a:t>
            </a:r>
            <a:r>
              <a:rPr lang="sv-SE" sz="1600" b="1" dirty="0" err="1"/>
              <a:t>staff</a:t>
            </a:r>
            <a:r>
              <a:rPr lang="sv-SE" sz="1600" dirty="0"/>
              <a:t>, for </a:t>
            </a:r>
            <a:r>
              <a:rPr lang="sv-SE" sz="1600" dirty="0" err="1"/>
              <a:t>example</a:t>
            </a:r>
            <a:r>
              <a:rPr lang="sv-SE" sz="1600" dirty="0"/>
              <a:t>, to </a:t>
            </a:r>
            <a:r>
              <a:rPr lang="sv-SE" sz="1600" dirty="0" err="1"/>
              <a:t>predefine</a:t>
            </a:r>
            <a:r>
              <a:rPr lang="sv-SE" sz="1600" dirty="0"/>
              <a:t> data </a:t>
            </a:r>
            <a:r>
              <a:rPr lang="sv-SE" sz="1600" dirty="0" err="1"/>
              <a:t>models</a:t>
            </a:r>
            <a:r>
              <a:rPr lang="sv-SE" sz="1600" dirty="0"/>
              <a:t>, store och </a:t>
            </a:r>
            <a:r>
              <a:rPr lang="sv-SE" sz="1600" dirty="0" err="1"/>
              <a:t>prepare</a:t>
            </a:r>
            <a:r>
              <a:rPr lang="sv-SE" sz="1600" dirty="0"/>
              <a:t> data for </a:t>
            </a:r>
            <a:r>
              <a:rPr lang="sv-SE" sz="1600" dirty="0" err="1"/>
              <a:t>analysis</a:t>
            </a:r>
            <a:r>
              <a:rPr lang="sv-SE" sz="1600" dirty="0"/>
              <a:t>, </a:t>
            </a:r>
            <a:r>
              <a:rPr lang="sv-SE" sz="1600" dirty="0" err="1"/>
              <a:t>etc</a:t>
            </a:r>
            <a:endParaRPr lang="sv-SE" sz="1600" dirty="0"/>
          </a:p>
          <a:p>
            <a:r>
              <a:rPr lang="sv-SE" sz="1600" b="1" u="sng" dirty="0"/>
              <a:t>Modern ABI </a:t>
            </a:r>
            <a:r>
              <a:rPr lang="sv-SE" sz="1600" b="1" u="sng" dirty="0" err="1"/>
              <a:t>platforms</a:t>
            </a:r>
            <a:r>
              <a:rPr lang="sv-SE" sz="1600" b="1" u="sng" dirty="0"/>
              <a:t> </a:t>
            </a:r>
            <a:r>
              <a:rPr lang="sv-SE" sz="1600" dirty="0"/>
              <a:t>– </a:t>
            </a:r>
            <a:r>
              <a:rPr lang="sv-SE" sz="1600" dirty="0" err="1"/>
              <a:t>emphasing</a:t>
            </a:r>
            <a:r>
              <a:rPr lang="sv-SE" sz="1600" dirty="0"/>
              <a:t> </a:t>
            </a:r>
            <a:r>
              <a:rPr lang="sv-SE" sz="1600" b="1" dirty="0" err="1"/>
              <a:t>self</a:t>
            </a:r>
            <a:r>
              <a:rPr lang="sv-SE" sz="1600" b="1" dirty="0"/>
              <a:t>-service</a:t>
            </a:r>
            <a:r>
              <a:rPr lang="sv-SE" sz="1600" dirty="0"/>
              <a:t> for business </a:t>
            </a:r>
            <a:r>
              <a:rPr lang="sv-SE" sz="1600" dirty="0" err="1"/>
              <a:t>users</a:t>
            </a:r>
            <a:r>
              <a:rPr lang="sv-SE" sz="1600" dirty="0"/>
              <a:t> </a:t>
            </a:r>
            <a:r>
              <a:rPr lang="sv-SE" sz="1600" dirty="0" err="1"/>
              <a:t>interested</a:t>
            </a:r>
            <a:r>
              <a:rPr lang="sv-SE" sz="1600" dirty="0"/>
              <a:t> in data </a:t>
            </a:r>
            <a:r>
              <a:rPr lang="sv-SE" sz="1600" dirty="0" err="1"/>
              <a:t>analysis</a:t>
            </a:r>
            <a:r>
              <a:rPr lang="sv-SE" sz="1600" dirty="0"/>
              <a:t> </a:t>
            </a:r>
            <a:r>
              <a:rPr lang="en-US" sz="1600" dirty="0"/>
              <a:t>- called </a:t>
            </a:r>
            <a:r>
              <a:rPr lang="en-US" sz="1600" b="1" dirty="0"/>
              <a:t>citizen data scientist, </a:t>
            </a:r>
            <a:r>
              <a:rPr lang="en-US" sz="1600" dirty="0"/>
              <a:t>or</a:t>
            </a:r>
            <a:r>
              <a:rPr lang="en-US" sz="1600" b="1" dirty="0"/>
              <a:t> business analyst</a:t>
            </a:r>
            <a:r>
              <a:rPr lang="en-US" sz="1600" dirty="0"/>
              <a:t> by Gartner</a:t>
            </a:r>
            <a:endParaRPr lang="sv-SE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398AF7-E603-48C9-B942-A527E45FE4C7}"/>
              </a:ext>
            </a:extLst>
          </p:cNvPr>
          <p:cNvSpPr/>
          <p:nvPr/>
        </p:nvSpPr>
        <p:spPr>
          <a:xfrm>
            <a:off x="7642800" y="88053"/>
            <a:ext cx="1386053" cy="106341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52EF1A-EEBC-40AD-A2F7-505647F4208A}"/>
              </a:ext>
            </a:extLst>
          </p:cNvPr>
          <p:cNvSpPr txBox="1"/>
          <p:nvPr/>
        </p:nvSpPr>
        <p:spPr>
          <a:xfrm>
            <a:off x="5888146" y="4558268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5ED42503-A7C2-495C-B530-26AC0D6B3C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8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40"/>
    </mc:Choice>
    <mc:Fallback xmlns="">
      <p:transition spd="slow" advTm="77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Modern ABI </a:t>
            </a:r>
            <a:r>
              <a:rPr lang="sv-SE" sz="2400" dirty="0" err="1"/>
              <a:t>platforms</a:t>
            </a:r>
            <a:r>
              <a:rPr lang="sv-SE" sz="24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600" b="1" dirty="0"/>
              <a:t>Modern ABI </a:t>
            </a:r>
            <a:r>
              <a:rPr lang="sv-SE" sz="1600" b="1" dirty="0" err="1"/>
              <a:t>platforms</a:t>
            </a:r>
            <a:r>
              <a:rPr lang="sv-SE" sz="1600" b="1" dirty="0"/>
              <a:t> </a:t>
            </a:r>
            <a:r>
              <a:rPr lang="sv-SE" sz="1600" dirty="0"/>
              <a:t>– </a:t>
            </a:r>
            <a:r>
              <a:rPr lang="sv-SE" sz="1600" dirty="0" err="1"/>
              <a:t>are</a:t>
            </a:r>
            <a:r>
              <a:rPr lang="sv-SE" sz="1600" dirty="0"/>
              <a:t> ”</a:t>
            </a:r>
            <a:r>
              <a:rPr lang="sv-SE" sz="1600" dirty="0" err="1"/>
              <a:t>charaterized</a:t>
            </a:r>
            <a:r>
              <a:rPr lang="sv-SE" sz="1600" dirty="0"/>
              <a:t> </a:t>
            </a:r>
            <a:r>
              <a:rPr lang="en-US" sz="1600" dirty="0"/>
              <a:t>by </a:t>
            </a:r>
            <a:r>
              <a:rPr lang="en-US" sz="1600" b="1" dirty="0"/>
              <a:t>easy-to-use tools </a:t>
            </a:r>
            <a:r>
              <a:rPr lang="en-US" sz="1600" dirty="0"/>
              <a:t>that </a:t>
            </a:r>
            <a:r>
              <a:rPr lang="en-US" sz="1600" b="1" dirty="0"/>
              <a:t>support the full analytic workflow </a:t>
            </a:r>
            <a:r>
              <a:rPr lang="en-US" sz="1600" dirty="0"/>
              <a:t>— </a:t>
            </a:r>
            <a:r>
              <a:rPr lang="en-US" sz="1600" b="1" dirty="0"/>
              <a:t>from data preparation </a:t>
            </a:r>
            <a:r>
              <a:rPr lang="en-US" sz="1600" dirty="0"/>
              <a:t>and ingestion </a:t>
            </a:r>
            <a:r>
              <a:rPr lang="en-US" sz="1600" b="1" dirty="0"/>
              <a:t>to</a:t>
            </a:r>
            <a:r>
              <a:rPr lang="en-US" sz="1600" dirty="0"/>
              <a:t> </a:t>
            </a:r>
            <a:r>
              <a:rPr lang="en-US" sz="1600" b="1" dirty="0"/>
              <a:t>visual exploration and </a:t>
            </a:r>
            <a:r>
              <a:rPr lang="sv-SE" sz="1600" b="1" dirty="0" err="1"/>
              <a:t>insight</a:t>
            </a:r>
            <a:r>
              <a:rPr lang="sv-SE" sz="1600" b="1" dirty="0"/>
              <a:t> generation</a:t>
            </a:r>
            <a:r>
              <a:rPr lang="sv-SE" sz="1600" dirty="0"/>
              <a:t>”</a:t>
            </a:r>
          </a:p>
          <a:p>
            <a:r>
              <a:rPr lang="sv-SE" sz="1600" b="1" dirty="0"/>
              <a:t>Modern ABI </a:t>
            </a:r>
            <a:r>
              <a:rPr lang="sv-SE" sz="1600" b="1" dirty="0" err="1"/>
              <a:t>platforms</a:t>
            </a:r>
            <a:r>
              <a:rPr lang="sv-SE" sz="1600" b="1" dirty="0"/>
              <a:t> – </a:t>
            </a:r>
            <a:r>
              <a:rPr lang="sv-SE" sz="1600" dirty="0"/>
              <a:t>support </a:t>
            </a:r>
            <a:r>
              <a:rPr lang="sv-SE" sz="1600" b="1" dirty="0"/>
              <a:t>agility</a:t>
            </a:r>
            <a:r>
              <a:rPr lang="sv-SE" sz="1600" dirty="0"/>
              <a:t> in the </a:t>
            </a:r>
            <a:r>
              <a:rPr lang="en-US" sz="1600" b="1" dirty="0"/>
              <a:t>analytic work</a:t>
            </a:r>
          </a:p>
          <a:p>
            <a:r>
              <a:rPr lang="sv-SE" sz="1600" b="1" dirty="0"/>
              <a:t>Modern ABI </a:t>
            </a:r>
            <a:r>
              <a:rPr lang="sv-SE" sz="1600" b="1" dirty="0" err="1"/>
              <a:t>platforms</a:t>
            </a:r>
            <a:r>
              <a:rPr lang="sv-SE" sz="1600" b="1" dirty="0"/>
              <a:t> - </a:t>
            </a:r>
            <a:r>
              <a:rPr lang="en-US" sz="1600" dirty="0"/>
              <a:t>provide “</a:t>
            </a:r>
            <a:r>
              <a:rPr lang="en-US" sz="1600" b="1" dirty="0"/>
              <a:t>augmented analytics</a:t>
            </a:r>
            <a:r>
              <a:rPr lang="en-US" sz="1600" dirty="0"/>
              <a:t>”</a:t>
            </a:r>
          </a:p>
          <a:p>
            <a:endParaRPr lang="sv-SE" sz="1600" dirty="0"/>
          </a:p>
          <a:p>
            <a:endParaRPr lang="sv-SE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1EFA24-B442-4E6D-8DE9-5A5EC62F074A}"/>
              </a:ext>
            </a:extLst>
          </p:cNvPr>
          <p:cNvSpPr txBox="1"/>
          <p:nvPr/>
        </p:nvSpPr>
        <p:spPr>
          <a:xfrm>
            <a:off x="5888146" y="4558268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C741144F-76F4-4327-BCE3-E87A137567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3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66"/>
    </mc:Choice>
    <mc:Fallback xmlns="">
      <p:transition spd="slow" advTm="63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Modern ABI </a:t>
            </a:r>
            <a:r>
              <a:rPr lang="sv-SE" sz="2400" dirty="0" err="1"/>
              <a:t>platforms</a:t>
            </a:r>
            <a:r>
              <a:rPr lang="sv-SE" sz="24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600" b="1" dirty="0"/>
              <a:t>To </a:t>
            </a:r>
            <a:r>
              <a:rPr lang="sv-SE" sz="1600" b="1" dirty="0" err="1"/>
              <a:t>summarize</a:t>
            </a:r>
            <a:r>
              <a:rPr lang="sv-SE" sz="1600" dirty="0"/>
              <a:t>: Modern </a:t>
            </a:r>
            <a:r>
              <a:rPr lang="sv-SE" sz="1600" dirty="0" err="1"/>
              <a:t>Analytics</a:t>
            </a:r>
            <a:r>
              <a:rPr lang="sv-SE" sz="1600" dirty="0"/>
              <a:t> and BI </a:t>
            </a:r>
            <a:r>
              <a:rPr lang="sv-SE" sz="1600" dirty="0" err="1"/>
              <a:t>platforms</a:t>
            </a:r>
            <a:r>
              <a:rPr lang="sv-SE" sz="1600" dirty="0"/>
              <a:t> </a:t>
            </a:r>
            <a:r>
              <a:rPr lang="sv-SE" sz="1600" dirty="0" err="1"/>
              <a:t>aims</a:t>
            </a:r>
            <a:r>
              <a:rPr lang="sv-SE" sz="1600" dirty="0"/>
              <a:t> to:</a:t>
            </a:r>
          </a:p>
          <a:p>
            <a:pPr lvl="1"/>
            <a:r>
              <a:rPr lang="sv-SE" sz="1600" dirty="0"/>
              <a:t>support </a:t>
            </a:r>
            <a:r>
              <a:rPr lang="sv-SE" sz="1600" dirty="0" err="1"/>
              <a:t>user’s</a:t>
            </a:r>
            <a:r>
              <a:rPr lang="sv-SE" sz="1600" dirty="0"/>
              <a:t> </a:t>
            </a:r>
            <a:r>
              <a:rPr lang="sv-SE" sz="1600" dirty="0" err="1"/>
              <a:t>self</a:t>
            </a:r>
            <a:r>
              <a:rPr lang="sv-SE" sz="1600" dirty="0"/>
              <a:t>-service</a:t>
            </a:r>
          </a:p>
          <a:p>
            <a:pPr lvl="1"/>
            <a:r>
              <a:rPr lang="sv-SE" sz="1600" dirty="0"/>
              <a:t>support agility in the </a:t>
            </a:r>
            <a:r>
              <a:rPr lang="en-US" sz="1600" dirty="0"/>
              <a:t>analytic work</a:t>
            </a:r>
            <a:endParaRPr lang="sv-SE" sz="1600" dirty="0"/>
          </a:p>
          <a:p>
            <a:pPr lvl="1"/>
            <a:r>
              <a:rPr lang="en-US" sz="1600" dirty="0"/>
              <a:t>provide easy-to-use tools </a:t>
            </a:r>
          </a:p>
          <a:p>
            <a:pPr lvl="1"/>
            <a:r>
              <a:rPr lang="en-US" sz="1600" dirty="0"/>
              <a:t>provide visual exploration and </a:t>
            </a:r>
            <a:r>
              <a:rPr lang="sv-SE" sz="1600" dirty="0" err="1"/>
              <a:t>insight</a:t>
            </a:r>
            <a:r>
              <a:rPr lang="sv-SE" sz="1600" dirty="0"/>
              <a:t> generation</a:t>
            </a:r>
            <a:endParaRPr lang="en-US" sz="1600" dirty="0"/>
          </a:p>
          <a:p>
            <a:pPr lvl="1"/>
            <a:r>
              <a:rPr lang="en-US" sz="1600" dirty="0"/>
              <a:t>support the full analytic workflow, and </a:t>
            </a:r>
          </a:p>
          <a:p>
            <a:pPr lvl="1"/>
            <a:r>
              <a:rPr lang="en-US" sz="1600" dirty="0"/>
              <a:t>provide “augmented analytics”</a:t>
            </a:r>
          </a:p>
          <a:p>
            <a:pPr lvl="1"/>
            <a:endParaRPr lang="sv-SE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4E1804-2923-4967-9F7A-7D7E9170C315}"/>
              </a:ext>
            </a:extLst>
          </p:cNvPr>
          <p:cNvSpPr txBox="1"/>
          <p:nvPr/>
        </p:nvSpPr>
        <p:spPr>
          <a:xfrm>
            <a:off x="5888146" y="4558268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F88BA9FE-4258-42A3-BFF2-637595C454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40"/>
    </mc:Choice>
    <mc:Fallback xmlns="">
      <p:transition spd="slow" advTm="47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9224" y="184245"/>
            <a:ext cx="1214651" cy="90757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339683"/>
            <a:ext cx="7937330" cy="596700"/>
          </a:xfrm>
        </p:spPr>
        <p:txBody>
          <a:bodyPr>
            <a:normAutofit/>
          </a:bodyPr>
          <a:lstStyle/>
          <a:p>
            <a:r>
              <a:rPr lang="sv-SE" sz="2400" dirty="0" err="1"/>
              <a:t>Augmented</a:t>
            </a:r>
            <a:r>
              <a:rPr lang="sv-SE" sz="2400" dirty="0"/>
              <a:t> </a:t>
            </a:r>
            <a:r>
              <a:rPr lang="sv-SE" sz="2400" dirty="0" err="1"/>
              <a:t>analytics</a:t>
            </a:r>
            <a:r>
              <a:rPr lang="sv-SE" sz="2400" dirty="0"/>
              <a:t> (AA)</a:t>
            </a:r>
            <a:endParaRPr lang="sv-SE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956854"/>
            <a:ext cx="7863270" cy="4002401"/>
          </a:xfrm>
        </p:spPr>
        <p:txBody>
          <a:bodyPr>
            <a:normAutofit/>
          </a:bodyPr>
          <a:lstStyle/>
          <a:p>
            <a:r>
              <a:rPr lang="en-US" sz="1600" b="1" dirty="0"/>
              <a:t>Augmented analytics (AA)</a:t>
            </a:r>
            <a:r>
              <a:rPr lang="en-US" sz="1600" dirty="0"/>
              <a:t> can be seen as a </a:t>
            </a:r>
            <a:r>
              <a:rPr lang="en-US" sz="1600" b="1" dirty="0"/>
              <a:t>umbrella term for several analytics and BI techniques that</a:t>
            </a:r>
            <a:r>
              <a:rPr lang="en-US" sz="1600" dirty="0"/>
              <a:t> </a:t>
            </a:r>
            <a:r>
              <a:rPr lang="en-US" sz="1600" b="1" dirty="0"/>
              <a:t>support – and partly automate - the different parts of the analytic workflow, </a:t>
            </a:r>
            <a:r>
              <a:rPr lang="en-US" sz="1600" dirty="0"/>
              <a:t>that is, the workflow from data preparation, via data analysis, to the presentation of the result of the analysis</a:t>
            </a:r>
          </a:p>
          <a:p>
            <a:r>
              <a:rPr lang="en-US" sz="1600" dirty="0"/>
              <a:t>AA especially make use of </a:t>
            </a:r>
            <a:r>
              <a:rPr lang="en-US" sz="1600" b="1" dirty="0"/>
              <a:t>machine learning (ML</a:t>
            </a:r>
            <a:r>
              <a:rPr lang="en-US" sz="1600" dirty="0"/>
              <a:t>) and </a:t>
            </a:r>
            <a:r>
              <a:rPr lang="en-US" sz="1600" b="1" dirty="0"/>
              <a:t>natural language processing (NLP) </a:t>
            </a:r>
            <a:r>
              <a:rPr lang="en-US" sz="1600" dirty="0"/>
              <a:t>techniques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71D523-F0A6-4F53-9C44-38885E864E39}"/>
              </a:ext>
            </a:extLst>
          </p:cNvPr>
          <p:cNvSpPr txBox="1"/>
          <p:nvPr/>
        </p:nvSpPr>
        <p:spPr>
          <a:xfrm>
            <a:off x="5888146" y="4558268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E293D494-97A9-4C3A-8572-5ABD690C17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2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44"/>
    </mc:Choice>
    <mc:Fallback xmlns="">
      <p:transition spd="slow" advTm="36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9224" y="184245"/>
            <a:ext cx="1214651" cy="90757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339683"/>
            <a:ext cx="7937330" cy="596700"/>
          </a:xfrm>
        </p:spPr>
        <p:txBody>
          <a:bodyPr>
            <a:normAutofit/>
          </a:bodyPr>
          <a:lstStyle/>
          <a:p>
            <a:r>
              <a:rPr lang="sv-SE" sz="2400" dirty="0" err="1"/>
              <a:t>Augmented</a:t>
            </a:r>
            <a:r>
              <a:rPr lang="sv-SE" sz="2400" dirty="0"/>
              <a:t> </a:t>
            </a:r>
            <a:r>
              <a:rPr lang="sv-SE" sz="2400" dirty="0" err="1"/>
              <a:t>analytics</a:t>
            </a:r>
            <a:r>
              <a:rPr lang="sv-SE" sz="2400" dirty="0"/>
              <a:t> (AA)</a:t>
            </a:r>
            <a:endParaRPr lang="sv-SE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956854"/>
            <a:ext cx="8201876" cy="4038227"/>
          </a:xfrm>
        </p:spPr>
        <p:txBody>
          <a:bodyPr>
            <a:normAutofit/>
          </a:bodyPr>
          <a:lstStyle/>
          <a:p>
            <a:r>
              <a:rPr lang="en-US" sz="1600" dirty="0"/>
              <a:t>AA will </a:t>
            </a:r>
            <a:r>
              <a:rPr lang="en-US" sz="1600" b="1" dirty="0"/>
              <a:t>support business users and citizen data scientist in their ABI work</a:t>
            </a:r>
            <a:r>
              <a:rPr lang="en-US" sz="1600" dirty="0"/>
              <a:t>, and make them less dependent on IT staff and IT experts</a:t>
            </a:r>
          </a:p>
          <a:p>
            <a:r>
              <a:rPr lang="en-US" sz="1600" dirty="0"/>
              <a:t>Gartner predicts that </a:t>
            </a:r>
            <a:r>
              <a:rPr lang="en-US" sz="1600" b="1" dirty="0"/>
              <a:t>AA will be the main driver of purchases of ABI and data science platforms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94F1E5-AD88-45B6-A00A-7572E22268F6}"/>
              </a:ext>
            </a:extLst>
          </p:cNvPr>
          <p:cNvSpPr txBox="1"/>
          <p:nvPr/>
        </p:nvSpPr>
        <p:spPr>
          <a:xfrm>
            <a:off x="5888146" y="4558268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01E61A73-A744-49D0-AE66-A91C3BED29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6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43"/>
    </mc:Choice>
    <mc:Fallback xmlns="">
      <p:transition spd="slow" advTm="412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627534"/>
            <a:ext cx="7429579" cy="596700"/>
          </a:xfrm>
        </p:spPr>
        <p:txBody>
          <a:bodyPr/>
          <a:lstStyle/>
          <a:p>
            <a:r>
              <a:rPr lang="sv-SE" sz="2400" dirty="0"/>
              <a:t>AA makes </a:t>
            </a:r>
            <a:r>
              <a:rPr lang="sv-SE" sz="2400" dirty="0" err="1"/>
              <a:t>use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en-US" sz="2400" dirty="0"/>
              <a:t>NLP/NLQ</a:t>
            </a:r>
            <a:endParaRPr lang="sv-SE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83416"/>
            <a:ext cx="7815973" cy="3637661"/>
          </a:xfrm>
        </p:spPr>
        <p:txBody>
          <a:bodyPr>
            <a:normAutofit/>
          </a:bodyPr>
          <a:lstStyle/>
          <a:p>
            <a:r>
              <a:rPr lang="en-US" sz="1600" b="1" dirty="0"/>
              <a:t>Natural language processing (NLP) makes it possible for BI users to generate queries in plain language via text or voice</a:t>
            </a:r>
            <a:r>
              <a:rPr lang="en-US" sz="1600" dirty="0"/>
              <a:t> –without writing queries in SQL or a script language. Also called </a:t>
            </a:r>
            <a:r>
              <a:rPr lang="en-US" sz="1600" b="1" dirty="0"/>
              <a:t>Natural language query (NLQ)</a:t>
            </a:r>
          </a:p>
          <a:p>
            <a:r>
              <a:rPr lang="en-US" sz="1600" dirty="0"/>
              <a:t>An example of a question to ask in plain language: “Which are our ten most profitable customers?”</a:t>
            </a:r>
          </a:p>
          <a:p>
            <a:r>
              <a:rPr lang="en-US" sz="1600" dirty="0"/>
              <a:t>Gartner claims that </a:t>
            </a:r>
            <a:r>
              <a:rPr lang="en-US" sz="1600" b="1" dirty="0"/>
              <a:t>NLP/NLQ will boost the ABI software adoptions to new groups of users in organizations</a:t>
            </a:r>
            <a:r>
              <a:rPr lang="en-US" sz="1600" dirty="0"/>
              <a:t>, for example, the front-office workers</a:t>
            </a:r>
          </a:p>
          <a:p>
            <a:endParaRPr lang="sv-S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1AA69-8AA0-4387-BF84-D8E4590049FF}"/>
              </a:ext>
            </a:extLst>
          </p:cNvPr>
          <p:cNvSpPr txBox="1"/>
          <p:nvPr/>
        </p:nvSpPr>
        <p:spPr>
          <a:xfrm>
            <a:off x="5888146" y="4558268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pic>
        <p:nvPicPr>
          <p:cNvPr id="30" name="Audio 29">
            <a:hlinkClick r:id="" action="ppaction://media"/>
            <a:extLst>
              <a:ext uri="{FF2B5EF4-FFF2-40B4-BE49-F238E27FC236}">
                <a16:creationId xmlns:a16="http://schemas.microsoft.com/office/drawing/2014/main" id="{8468C815-3585-4981-A9A2-6AC585315F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2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81"/>
    </mc:Choice>
    <mc:Fallback xmlns="">
      <p:transition spd="slow" advTm="49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99696" y="109182"/>
            <a:ext cx="1166883" cy="12146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00" y="678834"/>
            <a:ext cx="7464896" cy="596700"/>
          </a:xfrm>
        </p:spPr>
        <p:txBody>
          <a:bodyPr/>
          <a:lstStyle/>
          <a:p>
            <a:r>
              <a:rPr lang="en-US" sz="2400" dirty="0"/>
              <a:t>AA support Self Service Data Preparation</a:t>
            </a:r>
            <a:endParaRPr lang="sv-SE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1323833"/>
            <a:ext cx="6850800" cy="3240432"/>
          </a:xfrm>
        </p:spPr>
        <p:txBody>
          <a:bodyPr>
            <a:normAutofit/>
          </a:bodyPr>
          <a:lstStyle/>
          <a:p>
            <a:r>
              <a:rPr lang="en-US" sz="1600" b="1" dirty="0"/>
              <a:t>Self Service Data Preparation techniques </a:t>
            </a:r>
            <a:r>
              <a:rPr lang="en-US" sz="1600" dirty="0"/>
              <a:t>using ML </a:t>
            </a:r>
            <a:r>
              <a:rPr lang="sv-SE" sz="1600" dirty="0" err="1"/>
              <a:t>can</a:t>
            </a:r>
            <a:r>
              <a:rPr lang="sv-SE" sz="1600" dirty="0"/>
              <a:t> support the </a:t>
            </a:r>
            <a:r>
              <a:rPr lang="sv-SE" sz="1600" dirty="0" err="1"/>
              <a:t>user</a:t>
            </a:r>
            <a:r>
              <a:rPr lang="sv-SE" sz="1600" dirty="0"/>
              <a:t> in </a:t>
            </a:r>
            <a:r>
              <a:rPr lang="sv-SE" sz="1600" dirty="0" err="1"/>
              <a:t>carrying</a:t>
            </a:r>
            <a:r>
              <a:rPr lang="sv-SE" sz="1600" dirty="0"/>
              <a:t> </a:t>
            </a:r>
            <a:r>
              <a:rPr lang="sv-SE" sz="1600" dirty="0" err="1"/>
              <a:t>out</a:t>
            </a:r>
            <a:r>
              <a:rPr lang="sv-SE" sz="1600" dirty="0"/>
              <a:t> data </a:t>
            </a:r>
            <a:r>
              <a:rPr lang="sv-SE" sz="1600" dirty="0" err="1"/>
              <a:t>prepations</a:t>
            </a:r>
            <a:r>
              <a:rPr lang="sv-SE" sz="1600" dirty="0"/>
              <a:t> </a:t>
            </a:r>
            <a:r>
              <a:rPr lang="sv-SE" sz="1600" dirty="0" err="1"/>
              <a:t>without</a:t>
            </a:r>
            <a:r>
              <a:rPr lang="sv-SE" sz="1600" dirty="0"/>
              <a:t> the </a:t>
            </a:r>
            <a:r>
              <a:rPr lang="sv-SE" sz="1600" dirty="0" err="1"/>
              <a:t>need</a:t>
            </a:r>
            <a:r>
              <a:rPr lang="sv-SE" sz="1600" dirty="0"/>
              <a:t> to </a:t>
            </a:r>
            <a:r>
              <a:rPr lang="sv-SE" sz="1600" dirty="0" err="1"/>
              <a:t>writing</a:t>
            </a:r>
            <a:r>
              <a:rPr lang="sv-SE" sz="1600" dirty="0"/>
              <a:t> </a:t>
            </a:r>
            <a:r>
              <a:rPr lang="sv-SE" sz="1600" dirty="0" err="1"/>
              <a:t>code</a:t>
            </a:r>
            <a:r>
              <a:rPr lang="sv-SE" sz="1600" dirty="0"/>
              <a:t>. It </a:t>
            </a:r>
            <a:r>
              <a:rPr lang="sv-SE" sz="1600" dirty="0" err="1"/>
              <a:t>can</a:t>
            </a:r>
            <a:r>
              <a:rPr lang="sv-SE" sz="1600" dirty="0"/>
              <a:t> </a:t>
            </a:r>
            <a:r>
              <a:rPr lang="sv-SE" sz="1600" dirty="0" err="1"/>
              <a:t>help</a:t>
            </a:r>
            <a:r>
              <a:rPr lang="sv-SE" sz="1600" dirty="0"/>
              <a:t> the </a:t>
            </a:r>
            <a:r>
              <a:rPr lang="sv-SE" sz="1600" dirty="0" err="1"/>
              <a:t>user</a:t>
            </a:r>
            <a:r>
              <a:rPr lang="sv-SE" sz="1600" dirty="0"/>
              <a:t> to </a:t>
            </a:r>
            <a:r>
              <a:rPr lang="sv-SE" sz="1600" dirty="0" err="1"/>
              <a:t>better</a:t>
            </a:r>
            <a:r>
              <a:rPr lang="sv-SE" sz="1600" dirty="0"/>
              <a:t> understand </a:t>
            </a:r>
            <a:r>
              <a:rPr lang="sv-SE" sz="1600" dirty="0" err="1"/>
              <a:t>how</a:t>
            </a:r>
            <a:r>
              <a:rPr lang="sv-SE" sz="1600" dirty="0"/>
              <a:t> different </a:t>
            </a:r>
            <a:r>
              <a:rPr lang="sv-SE" sz="1600" dirty="0" err="1"/>
              <a:t>datasets</a:t>
            </a:r>
            <a:r>
              <a:rPr lang="sv-SE" sz="1600" dirty="0"/>
              <a:t> </a:t>
            </a:r>
            <a:r>
              <a:rPr lang="sv-SE" sz="1600" dirty="0" err="1"/>
              <a:t>are</a:t>
            </a:r>
            <a:r>
              <a:rPr lang="sv-SE" sz="1600" dirty="0"/>
              <a:t> </a:t>
            </a:r>
            <a:r>
              <a:rPr lang="sv-SE" sz="1600" dirty="0" err="1"/>
              <a:t>related</a:t>
            </a:r>
            <a:r>
              <a:rPr lang="sv-SE" sz="1600" dirty="0"/>
              <a:t> </a:t>
            </a:r>
            <a:r>
              <a:rPr lang="sv-SE" sz="1600" dirty="0" err="1"/>
              <a:t>but</a:t>
            </a:r>
            <a:r>
              <a:rPr lang="sv-SE" sz="1600" dirty="0"/>
              <a:t> </a:t>
            </a:r>
            <a:r>
              <a:rPr lang="sv-SE" sz="1600" dirty="0" err="1"/>
              <a:t>also</a:t>
            </a:r>
            <a:r>
              <a:rPr lang="sv-SE" sz="1600" dirty="0"/>
              <a:t> </a:t>
            </a:r>
            <a:r>
              <a:rPr lang="sv-SE" sz="1600" dirty="0" err="1"/>
              <a:t>warn</a:t>
            </a:r>
            <a:r>
              <a:rPr lang="sv-SE" sz="1600" dirty="0"/>
              <a:t> the </a:t>
            </a:r>
            <a:r>
              <a:rPr lang="sv-SE" sz="1600" dirty="0" err="1"/>
              <a:t>user</a:t>
            </a:r>
            <a:r>
              <a:rPr lang="sv-SE" sz="1600" dirty="0"/>
              <a:t> to not </a:t>
            </a:r>
            <a:r>
              <a:rPr lang="sv-SE" sz="1600" dirty="0" err="1"/>
              <a:t>connect</a:t>
            </a:r>
            <a:r>
              <a:rPr lang="sv-SE" sz="1600" dirty="0"/>
              <a:t> </a:t>
            </a:r>
            <a:r>
              <a:rPr lang="sv-SE" sz="1600" dirty="0" err="1"/>
              <a:t>certain</a:t>
            </a:r>
            <a:r>
              <a:rPr lang="sv-SE" sz="1600" dirty="0"/>
              <a:t> data sets</a:t>
            </a:r>
          </a:p>
          <a:p>
            <a:r>
              <a:rPr lang="sv-SE" sz="1600" dirty="0"/>
              <a:t>Data preparation and data </a:t>
            </a:r>
            <a:r>
              <a:rPr lang="sv-SE" sz="1600" dirty="0" err="1"/>
              <a:t>modelling</a:t>
            </a:r>
            <a:r>
              <a:rPr lang="sv-SE" sz="1600" dirty="0"/>
              <a:t> </a:t>
            </a:r>
            <a:r>
              <a:rPr lang="sv-SE" sz="1600" dirty="0" err="1"/>
              <a:t>are</a:t>
            </a:r>
            <a:r>
              <a:rPr lang="sv-SE" sz="1600" dirty="0"/>
              <a:t> </a:t>
            </a:r>
            <a:r>
              <a:rPr lang="sv-SE" sz="1600" dirty="0" err="1"/>
              <a:t>complex</a:t>
            </a:r>
            <a:r>
              <a:rPr lang="sv-SE" sz="1600" dirty="0"/>
              <a:t> and </a:t>
            </a:r>
            <a:r>
              <a:rPr lang="sv-SE" sz="1600" dirty="0" err="1"/>
              <a:t>time</a:t>
            </a:r>
            <a:r>
              <a:rPr lang="sv-SE" sz="1600" dirty="0"/>
              <a:t> </a:t>
            </a:r>
            <a:r>
              <a:rPr lang="sv-SE" sz="1600" dirty="0" err="1"/>
              <a:t>consuming</a:t>
            </a:r>
            <a:r>
              <a:rPr lang="sv-SE" sz="1600" dirty="0"/>
              <a:t> task </a:t>
            </a:r>
            <a:r>
              <a:rPr lang="sv-SE" sz="1600" dirty="0" err="1"/>
              <a:t>which</a:t>
            </a:r>
            <a:r>
              <a:rPr lang="sv-SE" sz="1600" dirty="0"/>
              <a:t> </a:t>
            </a:r>
            <a:r>
              <a:rPr lang="sv-SE" sz="1600" dirty="0" err="1"/>
              <a:t>requires</a:t>
            </a:r>
            <a:r>
              <a:rPr lang="sv-SE" sz="1600" dirty="0"/>
              <a:t> expert </a:t>
            </a:r>
            <a:r>
              <a:rPr lang="sv-SE" sz="1600" dirty="0" err="1"/>
              <a:t>knowledge</a:t>
            </a:r>
            <a:endParaRPr lang="sv-SE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55803B-09CF-46BC-A9AA-38422266D9E8}"/>
              </a:ext>
            </a:extLst>
          </p:cNvPr>
          <p:cNvSpPr txBox="1"/>
          <p:nvPr/>
        </p:nvSpPr>
        <p:spPr>
          <a:xfrm>
            <a:off x="5888146" y="4558268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F3EA5115-1F1A-450E-884E-F0BFED9C6F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9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673"/>
    </mc:Choice>
    <mc:Fallback xmlns="">
      <p:transition spd="slow" advTm="896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627534"/>
            <a:ext cx="6966754" cy="596700"/>
          </a:xfrm>
        </p:spPr>
        <p:txBody>
          <a:bodyPr/>
          <a:lstStyle/>
          <a:p>
            <a:r>
              <a:rPr lang="sv-SE" sz="2400" dirty="0"/>
              <a:t>AA makes </a:t>
            </a:r>
            <a:r>
              <a:rPr lang="sv-SE" sz="2400" dirty="0" err="1"/>
              <a:t>use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Visualisation</a:t>
            </a:r>
            <a:r>
              <a:rPr lang="sv-SE" sz="2400" dirty="0"/>
              <a:t> and </a:t>
            </a:r>
            <a:r>
              <a:rPr lang="en-US" sz="2400" dirty="0"/>
              <a:t>Narration</a:t>
            </a:r>
            <a:endParaRPr lang="sv-SE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678143"/>
            <a:ext cx="6850800" cy="3240432"/>
          </a:xfrm>
        </p:spPr>
        <p:txBody>
          <a:bodyPr>
            <a:normAutofit/>
          </a:bodyPr>
          <a:lstStyle/>
          <a:p>
            <a:r>
              <a:rPr lang="en-US" sz="1600" b="1" dirty="0"/>
              <a:t>Visualization </a:t>
            </a:r>
            <a:r>
              <a:rPr lang="en-US" sz="1600" dirty="0"/>
              <a:t>–</a:t>
            </a:r>
            <a:r>
              <a:rPr lang="en-US" sz="1600" b="1" dirty="0"/>
              <a:t> </a:t>
            </a:r>
            <a:r>
              <a:rPr lang="en-US" sz="1600" dirty="0"/>
              <a:t>innovative and smart visualizations support the user in analyzing data and identify patterns in the data</a:t>
            </a:r>
          </a:p>
          <a:p>
            <a:r>
              <a:rPr lang="en-US" sz="1600" b="1" dirty="0"/>
              <a:t>Narration </a:t>
            </a:r>
            <a:r>
              <a:rPr lang="en-US" sz="1600" dirty="0"/>
              <a:t>–</a:t>
            </a:r>
            <a:r>
              <a:rPr lang="en-US" sz="1600" b="1" dirty="0"/>
              <a:t> </a:t>
            </a:r>
            <a:r>
              <a:rPr lang="en-US" sz="1600" dirty="0"/>
              <a:t>means that techniques using ML, provide the user with written analysis of data sets or graphs. This helps the user to interpret the data</a:t>
            </a:r>
          </a:p>
          <a:p>
            <a:endParaRPr lang="sv-S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6C4DBE-8EA4-474D-AF5A-6D5A8FC4B48B}"/>
              </a:ext>
            </a:extLst>
          </p:cNvPr>
          <p:cNvSpPr txBox="1"/>
          <p:nvPr/>
        </p:nvSpPr>
        <p:spPr>
          <a:xfrm>
            <a:off x="5888146" y="4558268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FE57456-AD11-418F-90FD-995C575142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84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23"/>
    </mc:Choice>
    <mc:Fallback xmlns="">
      <p:transition spd="slow" advTm="56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654" y="1975050"/>
            <a:ext cx="7407246" cy="596700"/>
          </a:xfrm>
        </p:spPr>
        <p:txBody>
          <a:bodyPr/>
          <a:lstStyle/>
          <a:p>
            <a:r>
              <a:rPr lang="sv-SE" sz="2400" dirty="0"/>
              <a:t>Trends 2022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5A43F1E-65EC-498E-8CFC-20FE6409AA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46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55"/>
    </mc:Choice>
    <mc:Fallback xmlns="">
      <p:transition spd="slow" advTm="202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7407246" cy="596700"/>
          </a:xfrm>
        </p:spPr>
        <p:txBody>
          <a:bodyPr/>
          <a:lstStyle/>
          <a:p>
            <a:r>
              <a:rPr lang="sv-SE" sz="2400" dirty="0"/>
              <a:t>Trends 2022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dirty="0"/>
              <a:t>ABI </a:t>
            </a:r>
            <a:r>
              <a:rPr lang="sv-SE" sz="1600" dirty="0" err="1"/>
              <a:t>platforms</a:t>
            </a:r>
            <a:r>
              <a:rPr lang="sv-SE" sz="1600" dirty="0"/>
              <a:t> is </a:t>
            </a:r>
            <a:r>
              <a:rPr lang="sv-SE" sz="1600" b="1" dirty="0" err="1"/>
              <a:t>augmented</a:t>
            </a:r>
            <a:r>
              <a:rPr lang="sv-SE" sz="1600" b="1" dirty="0"/>
              <a:t> by </a:t>
            </a:r>
            <a:r>
              <a:rPr lang="sv-SE" sz="1600" b="1" dirty="0" err="1"/>
              <a:t>artificial</a:t>
            </a:r>
            <a:r>
              <a:rPr lang="sv-SE" sz="1600" b="1" dirty="0"/>
              <a:t> </a:t>
            </a:r>
            <a:r>
              <a:rPr lang="sv-SE" sz="1600" b="1" dirty="0" err="1"/>
              <a:t>intelligence</a:t>
            </a:r>
            <a:r>
              <a:rPr lang="sv-SE" sz="1600" dirty="0"/>
              <a:t>, </a:t>
            </a:r>
            <a:r>
              <a:rPr lang="sv-SE" sz="1600" dirty="0" err="1"/>
              <a:t>thereby</a:t>
            </a:r>
            <a:r>
              <a:rPr lang="sv-SE" sz="1600" dirty="0"/>
              <a:t> </a:t>
            </a:r>
            <a:r>
              <a:rPr lang="sv-SE" sz="1600" dirty="0" err="1"/>
              <a:t>supporting</a:t>
            </a:r>
            <a:r>
              <a:rPr lang="sv-SE" sz="1600" dirty="0"/>
              <a:t> </a:t>
            </a:r>
            <a:r>
              <a:rPr lang="sv-SE" sz="1600" b="1" dirty="0" err="1"/>
              <a:t>additional</a:t>
            </a:r>
            <a:r>
              <a:rPr lang="sv-SE" sz="1600" b="1" dirty="0"/>
              <a:t> </a:t>
            </a:r>
            <a:r>
              <a:rPr lang="sv-SE" sz="1600" b="1" dirty="0" err="1"/>
              <a:t>findings</a:t>
            </a:r>
            <a:r>
              <a:rPr lang="sv-SE" sz="1600" b="1" dirty="0"/>
              <a:t> </a:t>
            </a:r>
            <a:r>
              <a:rPr lang="sv-SE" sz="1600" dirty="0"/>
              <a:t>as </a:t>
            </a:r>
            <a:r>
              <a:rPr lang="sv-SE" sz="1600" dirty="0" err="1"/>
              <a:t>well</a:t>
            </a:r>
            <a:r>
              <a:rPr lang="sv-SE" sz="1600" dirty="0"/>
              <a:t> as </a:t>
            </a:r>
            <a:r>
              <a:rPr lang="sv-SE" sz="1600" b="1" dirty="0" err="1"/>
              <a:t>automatation</a:t>
            </a:r>
            <a:r>
              <a:rPr lang="sv-SE" sz="1600" b="1" dirty="0"/>
              <a:t> </a:t>
            </a:r>
            <a:r>
              <a:rPr lang="sv-SE" sz="1600" b="1" dirty="0" err="1"/>
              <a:t>of</a:t>
            </a:r>
            <a:r>
              <a:rPr lang="sv-SE" sz="1600" b="1" dirty="0"/>
              <a:t> </a:t>
            </a:r>
            <a:r>
              <a:rPr lang="sv-SE" sz="1600" b="1" dirty="0" err="1"/>
              <a:t>many</a:t>
            </a:r>
            <a:r>
              <a:rPr lang="sv-SE" sz="1600" b="1" dirty="0"/>
              <a:t> </a:t>
            </a:r>
            <a:r>
              <a:rPr lang="sv-SE" sz="1600" b="1" dirty="0" err="1"/>
              <a:t>of</a:t>
            </a:r>
            <a:r>
              <a:rPr lang="sv-SE" sz="1600" b="1" dirty="0"/>
              <a:t> steps </a:t>
            </a:r>
            <a:r>
              <a:rPr lang="sv-SE" sz="1600" dirty="0"/>
              <a:t>in the </a:t>
            </a:r>
            <a:r>
              <a:rPr lang="sv-SE" sz="1600" b="1" dirty="0" err="1"/>
              <a:t>users</a:t>
            </a:r>
            <a:r>
              <a:rPr lang="sv-SE" sz="1600" b="1" dirty="0"/>
              <a:t>’ decision </a:t>
            </a:r>
            <a:r>
              <a:rPr lang="sv-SE" sz="1600" b="1" dirty="0" err="1"/>
              <a:t>making</a:t>
            </a:r>
            <a:r>
              <a:rPr lang="sv-SE" sz="1600" b="1" dirty="0"/>
              <a:t> process</a:t>
            </a:r>
          </a:p>
          <a:p>
            <a:endParaRPr lang="sv-SE" sz="1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B48AF5-D88F-4073-A9CB-AE549EEEA482}"/>
              </a:ext>
            </a:extLst>
          </p:cNvPr>
          <p:cNvSpPr txBox="1"/>
          <p:nvPr/>
        </p:nvSpPr>
        <p:spPr>
          <a:xfrm>
            <a:off x="5793553" y="4222481"/>
            <a:ext cx="195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Kronz</a:t>
            </a:r>
            <a:r>
              <a:rPr lang="sv-SE" dirty="0"/>
              <a:t> et al., 2022]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5A088BC-C0B8-43C6-8FA8-E0441E224D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3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23"/>
    </mc:Choice>
    <mc:Fallback xmlns="">
      <p:transition spd="slow" advTm="321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dirty="0"/>
              <a:t>ABI </a:t>
            </a:r>
            <a:r>
              <a:rPr lang="sv-SE" sz="1600" dirty="0" err="1"/>
              <a:t>platforms</a:t>
            </a:r>
            <a:r>
              <a:rPr lang="sv-SE" sz="1600" dirty="0"/>
              <a:t> </a:t>
            </a:r>
            <a:r>
              <a:rPr lang="sv-SE" sz="1600" dirty="0" err="1"/>
              <a:t>provide</a:t>
            </a:r>
            <a:r>
              <a:rPr lang="sv-SE" sz="1600" dirty="0"/>
              <a:t> </a:t>
            </a:r>
            <a:r>
              <a:rPr lang="sv-SE" sz="1600" b="1" dirty="0" err="1"/>
              <a:t>self</a:t>
            </a:r>
            <a:r>
              <a:rPr lang="sv-SE" sz="1600" b="1" dirty="0"/>
              <a:t> service</a:t>
            </a:r>
            <a:r>
              <a:rPr lang="sv-SE" sz="1600" dirty="0"/>
              <a:t>, </a:t>
            </a:r>
            <a:r>
              <a:rPr lang="sv-SE" sz="1600" dirty="0" err="1"/>
              <a:t>that</a:t>
            </a:r>
            <a:r>
              <a:rPr lang="sv-SE" sz="1600" dirty="0"/>
              <a:t> is, less </a:t>
            </a:r>
            <a:r>
              <a:rPr lang="sv-SE" sz="1600" dirty="0" err="1"/>
              <a:t>technical</a:t>
            </a:r>
            <a:r>
              <a:rPr lang="sv-SE" sz="1600" dirty="0"/>
              <a:t> </a:t>
            </a:r>
            <a:r>
              <a:rPr lang="sv-SE" sz="1600" dirty="0" err="1"/>
              <a:t>people</a:t>
            </a:r>
            <a:r>
              <a:rPr lang="sv-SE" sz="1600" dirty="0"/>
              <a:t> </a:t>
            </a:r>
            <a:r>
              <a:rPr lang="sv-SE" sz="1600" dirty="0" err="1"/>
              <a:t>should</a:t>
            </a:r>
            <a:r>
              <a:rPr lang="sv-SE" sz="1600" dirty="0"/>
              <a:t> be </a:t>
            </a:r>
            <a:r>
              <a:rPr lang="sv-SE" sz="1600" dirty="0" err="1"/>
              <a:t>able</a:t>
            </a:r>
            <a:r>
              <a:rPr lang="sv-SE" sz="1600" dirty="0"/>
              <a:t> to </a:t>
            </a:r>
            <a:r>
              <a:rPr lang="sv-SE" sz="1600" dirty="0" err="1"/>
              <a:t>use</a:t>
            </a:r>
            <a:r>
              <a:rPr lang="sv-SE" sz="1600" dirty="0"/>
              <a:t> the </a:t>
            </a:r>
            <a:r>
              <a:rPr lang="sv-SE" sz="1600" dirty="0" err="1"/>
              <a:t>platforms</a:t>
            </a:r>
            <a:r>
              <a:rPr lang="sv-SE" sz="1600" dirty="0"/>
              <a:t>. </a:t>
            </a:r>
          </a:p>
          <a:p>
            <a:r>
              <a:rPr lang="sv-SE" sz="1600" dirty="0"/>
              <a:t>ABI </a:t>
            </a:r>
            <a:r>
              <a:rPr lang="sv-SE" sz="1600" dirty="0" err="1"/>
              <a:t>platforms</a:t>
            </a:r>
            <a:r>
              <a:rPr lang="sv-SE" sz="1600" dirty="0"/>
              <a:t> </a:t>
            </a:r>
            <a:r>
              <a:rPr lang="sv-SE" sz="1600" dirty="0" err="1"/>
              <a:t>provide</a:t>
            </a:r>
            <a:r>
              <a:rPr lang="sv-SE" sz="1600" dirty="0"/>
              <a:t> </a:t>
            </a:r>
            <a:r>
              <a:rPr lang="sv-SE" sz="1600" dirty="0" err="1"/>
              <a:t>provide</a:t>
            </a:r>
            <a:r>
              <a:rPr lang="sv-SE" sz="1600" b="1" dirty="0"/>
              <a:t> </a:t>
            </a:r>
            <a:r>
              <a:rPr lang="sv-SE" sz="1600" b="1" dirty="0" err="1"/>
              <a:t>low</a:t>
            </a:r>
            <a:r>
              <a:rPr lang="sv-SE" sz="1600" b="1" dirty="0"/>
              <a:t>/no-</a:t>
            </a:r>
            <a:r>
              <a:rPr lang="sv-SE" sz="1600" b="1" dirty="0" err="1"/>
              <a:t>code</a:t>
            </a:r>
            <a:r>
              <a:rPr lang="sv-SE" sz="1600" b="1" dirty="0"/>
              <a:t> </a:t>
            </a:r>
            <a:r>
              <a:rPr lang="sv-SE" sz="1600" b="1" dirty="0" err="1"/>
              <a:t>applications</a:t>
            </a:r>
            <a:r>
              <a:rPr lang="sv-SE" sz="1600" b="1" dirty="0"/>
              <a:t> and </a:t>
            </a:r>
            <a:r>
              <a:rPr lang="sv-SE" sz="1600" b="1" dirty="0" err="1"/>
              <a:t>workflows</a:t>
            </a:r>
            <a:r>
              <a:rPr lang="sv-SE" sz="1600" b="1" dirty="0"/>
              <a:t> </a:t>
            </a:r>
          </a:p>
          <a:p>
            <a:r>
              <a:rPr lang="sv-SE" sz="1600" dirty="0" err="1"/>
              <a:t>Sometimes</a:t>
            </a:r>
            <a:r>
              <a:rPr lang="sv-SE" sz="1600" dirty="0"/>
              <a:t> </a:t>
            </a:r>
            <a:r>
              <a:rPr lang="sv-SE" sz="1600" dirty="0" err="1"/>
              <a:t>you</a:t>
            </a:r>
            <a:r>
              <a:rPr lang="sv-SE" sz="1600" dirty="0"/>
              <a:t> </a:t>
            </a:r>
            <a:r>
              <a:rPr lang="sv-SE" sz="1600" dirty="0" err="1"/>
              <a:t>see</a:t>
            </a:r>
            <a:r>
              <a:rPr lang="sv-SE" sz="1600" dirty="0"/>
              <a:t> the term/</a:t>
            </a:r>
            <a:r>
              <a:rPr lang="sv-SE" sz="1600" dirty="0" err="1"/>
              <a:t>phrase</a:t>
            </a:r>
            <a:r>
              <a:rPr lang="sv-SE" sz="1600" dirty="0"/>
              <a:t> </a:t>
            </a:r>
            <a:r>
              <a:rPr lang="sv-SE" sz="1600" b="1" dirty="0"/>
              <a:t>data driven decision </a:t>
            </a:r>
            <a:r>
              <a:rPr lang="sv-SE" sz="1600" b="1" dirty="0" err="1"/>
              <a:t>making</a:t>
            </a:r>
            <a:r>
              <a:rPr lang="sv-SE" sz="1600" b="1" dirty="0"/>
              <a:t> </a:t>
            </a:r>
            <a:r>
              <a:rPr lang="sv-SE" sz="1600" dirty="0" err="1"/>
              <a:t>related</a:t>
            </a:r>
            <a:r>
              <a:rPr lang="sv-SE" sz="1600" dirty="0"/>
              <a:t> to ABI </a:t>
            </a:r>
            <a:r>
              <a:rPr lang="sv-SE" sz="1600" dirty="0" err="1"/>
              <a:t>platforms</a:t>
            </a:r>
            <a:endParaRPr lang="sv-SE" sz="1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1C2746-020A-4150-922A-52651CEC5B11}"/>
              </a:ext>
            </a:extLst>
          </p:cNvPr>
          <p:cNvSpPr txBox="1"/>
          <p:nvPr/>
        </p:nvSpPr>
        <p:spPr>
          <a:xfrm>
            <a:off x="5793553" y="4222481"/>
            <a:ext cx="195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Kronz</a:t>
            </a:r>
            <a:r>
              <a:rPr lang="sv-SE" dirty="0"/>
              <a:t> et al., 2022]</a:t>
            </a:r>
          </a:p>
        </p:txBody>
      </p:sp>
      <p:pic>
        <p:nvPicPr>
          <p:cNvPr id="30" name="Audio 29">
            <a:hlinkClick r:id="" action="ppaction://media"/>
            <a:extLst>
              <a:ext uri="{FF2B5EF4-FFF2-40B4-BE49-F238E27FC236}">
                <a16:creationId xmlns:a16="http://schemas.microsoft.com/office/drawing/2014/main" id="{6B6DB867-1D8C-4B2C-B923-53D4624207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1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65"/>
    </mc:Choice>
    <mc:Fallback xmlns="">
      <p:transition spd="slow" advTm="706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dirty="0"/>
              <a:t>ABI </a:t>
            </a:r>
            <a:r>
              <a:rPr lang="sv-SE" sz="1600" dirty="0" err="1"/>
              <a:t>platforms</a:t>
            </a:r>
            <a:r>
              <a:rPr lang="sv-SE" sz="1600" dirty="0"/>
              <a:t> </a:t>
            </a:r>
            <a:r>
              <a:rPr lang="sv-SE" sz="1600" dirty="0" err="1"/>
              <a:t>continue</a:t>
            </a:r>
            <a:r>
              <a:rPr lang="sv-SE" sz="1600" dirty="0"/>
              <a:t> to </a:t>
            </a:r>
            <a:r>
              <a:rPr lang="sv-SE" sz="1600" b="1" dirty="0" err="1"/>
              <a:t>improve</a:t>
            </a:r>
            <a:r>
              <a:rPr lang="sv-SE" sz="1600" b="1" dirty="0"/>
              <a:t> data preparation  </a:t>
            </a:r>
            <a:r>
              <a:rPr lang="sv-SE" sz="1600" b="1" dirty="0" err="1"/>
              <a:t>functionalities</a:t>
            </a:r>
            <a:r>
              <a:rPr lang="sv-SE" sz="1600" b="1" dirty="0"/>
              <a:t> </a:t>
            </a:r>
            <a:r>
              <a:rPr lang="sv-SE" sz="1600" dirty="0"/>
              <a:t>– </a:t>
            </a:r>
            <a:r>
              <a:rPr lang="sv-SE" sz="1600" dirty="0" err="1"/>
              <a:t>such</a:t>
            </a:r>
            <a:r>
              <a:rPr lang="sv-SE" sz="1600" dirty="0"/>
              <a:t> as support for </a:t>
            </a:r>
            <a:r>
              <a:rPr lang="sv-SE" sz="1600" b="1" dirty="0"/>
              <a:t>drag-and-</a:t>
            </a:r>
            <a:r>
              <a:rPr lang="sv-SE" sz="1600" b="1" dirty="0" err="1"/>
              <a:t>drop</a:t>
            </a:r>
            <a:r>
              <a:rPr lang="sv-SE" sz="1600" b="1" dirty="0"/>
              <a:t> data preparation</a:t>
            </a:r>
          </a:p>
          <a:p>
            <a:r>
              <a:rPr lang="sv-SE" sz="1600" dirty="0"/>
              <a:t>ABI </a:t>
            </a:r>
            <a:r>
              <a:rPr lang="sv-SE" sz="1600" dirty="0" err="1"/>
              <a:t>platforms</a:t>
            </a:r>
            <a:r>
              <a:rPr lang="sv-SE" sz="1600" dirty="0"/>
              <a:t> </a:t>
            </a:r>
            <a:r>
              <a:rPr lang="sv-SE" sz="1600" dirty="0" err="1"/>
              <a:t>enable</a:t>
            </a:r>
            <a:r>
              <a:rPr lang="sv-SE" sz="1600" dirty="0"/>
              <a:t> </a:t>
            </a:r>
            <a:r>
              <a:rPr lang="sv-SE" sz="1600" dirty="0" err="1"/>
              <a:t>users</a:t>
            </a:r>
            <a:r>
              <a:rPr lang="sv-SE" sz="1600" dirty="0"/>
              <a:t> to </a:t>
            </a:r>
            <a:r>
              <a:rPr lang="sv-SE" sz="1600" b="1" dirty="0" err="1"/>
              <a:t>easily</a:t>
            </a:r>
            <a:r>
              <a:rPr lang="sv-SE" sz="1600" b="1" dirty="0"/>
              <a:t> make </a:t>
            </a:r>
            <a:r>
              <a:rPr lang="sv-SE" sz="1600" b="1" dirty="0" err="1"/>
              <a:t>use</a:t>
            </a:r>
            <a:r>
              <a:rPr lang="sv-SE" sz="1600" b="1" dirty="0"/>
              <a:t> </a:t>
            </a:r>
            <a:r>
              <a:rPr lang="sv-SE" sz="1600" b="1" dirty="0" err="1"/>
              <a:t>many</a:t>
            </a:r>
            <a:r>
              <a:rPr lang="sv-SE" sz="1600" b="1" dirty="0"/>
              <a:t> different data </a:t>
            </a:r>
            <a:r>
              <a:rPr lang="sv-SE" sz="1600" b="1" dirty="0" err="1"/>
              <a:t>sources</a:t>
            </a:r>
            <a:r>
              <a:rPr lang="sv-SE" sz="1600" b="1" dirty="0"/>
              <a:t> </a:t>
            </a:r>
            <a:r>
              <a:rPr lang="sv-SE" sz="1600" dirty="0" err="1"/>
              <a:t>including</a:t>
            </a:r>
            <a:r>
              <a:rPr lang="sv-SE" sz="1600" dirty="0"/>
              <a:t> </a:t>
            </a:r>
            <a:r>
              <a:rPr lang="sv-SE" sz="1600" b="1" dirty="0"/>
              <a:t>different </a:t>
            </a:r>
            <a:r>
              <a:rPr lang="sv-SE" sz="1600" b="1" dirty="0" err="1"/>
              <a:t>cloud</a:t>
            </a:r>
            <a:r>
              <a:rPr lang="sv-SE" sz="1600" b="1" dirty="0"/>
              <a:t> </a:t>
            </a:r>
            <a:r>
              <a:rPr lang="sv-SE" sz="1600" b="1" dirty="0" err="1"/>
              <a:t>sources</a:t>
            </a:r>
            <a:r>
              <a:rPr lang="sv-SE" sz="1600" b="1" dirty="0"/>
              <a:t> </a:t>
            </a:r>
          </a:p>
          <a:p>
            <a:endParaRPr lang="sv-SE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226D2B-CEE4-4582-AAD9-348D9EA6D6D6}"/>
              </a:ext>
            </a:extLst>
          </p:cNvPr>
          <p:cNvSpPr txBox="1"/>
          <p:nvPr/>
        </p:nvSpPr>
        <p:spPr>
          <a:xfrm>
            <a:off x="5793553" y="4222481"/>
            <a:ext cx="195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Kronz</a:t>
            </a:r>
            <a:r>
              <a:rPr lang="sv-SE" dirty="0"/>
              <a:t> et al., 2022]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15AB4A56-86CF-4BA9-8CA0-8F32DE104A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87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82"/>
    </mc:Choice>
    <mc:Fallback xmlns="">
      <p:transition spd="slow" advTm="338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433" y="1224233"/>
            <a:ext cx="8141733" cy="43725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/>
              <a:t>ABI support decision-making by fostering collaboration between: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/>
              <a:t>Analysis</a:t>
            </a:r>
            <a:r>
              <a:rPr lang="en-US" sz="1400" dirty="0"/>
              <a:t> is the process of systematically examining data using various methods and techniques to identify trends, relationships, and anomalies.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/>
              <a:t>Visualization</a:t>
            </a:r>
            <a:r>
              <a:rPr lang="en-US" sz="1400" dirty="0"/>
              <a:t> is the foundation for presenting data in a clear and easily understandable form.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/>
              <a:t>Insights</a:t>
            </a:r>
            <a:r>
              <a:rPr lang="en-US" sz="1400" dirty="0"/>
              <a:t> represent the meaningful conclusions derived from data analysis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/>
              <a:t>Storytelling</a:t>
            </a:r>
            <a:r>
              <a:rPr lang="en-US" sz="1400" dirty="0"/>
              <a:t> focuses on creating an engaging narrative around data to effectively communicate results and drive understanding.</a:t>
            </a:r>
          </a:p>
          <a:p>
            <a:pPr marL="0" indent="0">
              <a:buNone/>
            </a:pPr>
            <a:endParaRPr lang="sv-SE" sz="1600" b="1" dirty="0"/>
          </a:p>
          <a:p>
            <a:endParaRPr lang="sv-SE" sz="1600" dirty="0"/>
          </a:p>
          <a:p>
            <a:endParaRPr lang="sv-SE" sz="1600" dirty="0"/>
          </a:p>
          <a:p>
            <a:endParaRPr lang="sv-SE" sz="1600" dirty="0"/>
          </a:p>
          <a:p>
            <a:pPr marL="0" indent="0">
              <a:buNone/>
            </a:pPr>
            <a:endParaRPr lang="sv-SE" sz="1600" dirty="0"/>
          </a:p>
          <a:p>
            <a:endParaRPr lang="sv-SE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21448C-89CE-4FF9-8A2E-D5BFE088B469}"/>
              </a:ext>
            </a:extLst>
          </p:cNvPr>
          <p:cNvSpPr txBox="1"/>
          <p:nvPr/>
        </p:nvSpPr>
        <p:spPr>
          <a:xfrm>
            <a:off x="6533462" y="4539734"/>
            <a:ext cx="195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Kronz</a:t>
            </a:r>
            <a:r>
              <a:rPr lang="sv-SE" dirty="0"/>
              <a:t> et al., 2022]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82830649-6B14-4BF1-88EC-E5AB6AC01C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294"/>
    </mc:Choice>
    <mc:Fallback xmlns="">
      <p:transition spd="slow" advTm="632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dirty="0"/>
              <a:t>ABI </a:t>
            </a:r>
            <a:r>
              <a:rPr lang="sv-SE" sz="1600" dirty="0" err="1"/>
              <a:t>platforms</a:t>
            </a:r>
            <a:r>
              <a:rPr lang="sv-SE" sz="1600" dirty="0"/>
              <a:t> support </a:t>
            </a:r>
            <a:r>
              <a:rPr lang="sv-SE" sz="1600" b="1" dirty="0"/>
              <a:t>real </a:t>
            </a:r>
            <a:r>
              <a:rPr lang="sv-SE" sz="1600" b="1" dirty="0" err="1"/>
              <a:t>time</a:t>
            </a:r>
            <a:r>
              <a:rPr lang="sv-SE" sz="1600" b="1" dirty="0"/>
              <a:t> data &amp; </a:t>
            </a:r>
            <a:r>
              <a:rPr lang="sv-SE" sz="1600" b="1" dirty="0" err="1"/>
              <a:t>analytics</a:t>
            </a:r>
            <a:r>
              <a:rPr lang="sv-SE" sz="1600" b="1" dirty="0"/>
              <a:t> </a:t>
            </a:r>
            <a:r>
              <a:rPr lang="sv-SE" sz="1600" dirty="0"/>
              <a:t>– </a:t>
            </a:r>
            <a:r>
              <a:rPr lang="sv-SE" sz="1600" dirty="0" err="1"/>
              <a:t>that</a:t>
            </a:r>
            <a:r>
              <a:rPr lang="sv-SE" sz="1600" dirty="0"/>
              <a:t> is support the </a:t>
            </a:r>
            <a:r>
              <a:rPr lang="sv-SE" sz="1600" dirty="0" err="1"/>
              <a:t>immediately</a:t>
            </a:r>
            <a:r>
              <a:rPr lang="sv-SE" sz="1600" dirty="0"/>
              <a:t> access relevant information</a:t>
            </a:r>
          </a:p>
          <a:p>
            <a:r>
              <a:rPr lang="sv-SE" sz="1600" dirty="0"/>
              <a:t>ABI </a:t>
            </a:r>
            <a:r>
              <a:rPr lang="sv-SE" sz="1600" dirty="0" err="1"/>
              <a:t>platforms</a:t>
            </a:r>
            <a:r>
              <a:rPr lang="sv-SE" sz="1600" dirty="0"/>
              <a:t> show an </a:t>
            </a:r>
            <a:r>
              <a:rPr lang="sv-SE" sz="1600" b="1" dirty="0" err="1"/>
              <a:t>increased</a:t>
            </a:r>
            <a:r>
              <a:rPr lang="sv-SE" sz="1600" b="1" dirty="0"/>
              <a:t> </a:t>
            </a:r>
            <a:r>
              <a:rPr lang="sv-SE" sz="1600" b="1" dirty="0" err="1"/>
              <a:t>interest</a:t>
            </a:r>
            <a:r>
              <a:rPr lang="sv-SE" sz="1600" b="1" dirty="0"/>
              <a:t> in </a:t>
            </a:r>
            <a:r>
              <a:rPr lang="sv-SE" sz="1600" b="1" dirty="0" err="1"/>
              <a:t>capture</a:t>
            </a:r>
            <a:r>
              <a:rPr lang="sv-SE" sz="1600" b="1" dirty="0"/>
              <a:t> info </a:t>
            </a:r>
            <a:r>
              <a:rPr lang="sv-SE" sz="1600" b="1" dirty="0" err="1"/>
              <a:t>about</a:t>
            </a:r>
            <a:r>
              <a:rPr lang="sv-SE" sz="1600" b="1" dirty="0"/>
              <a:t> the </a:t>
            </a:r>
            <a:r>
              <a:rPr lang="sv-SE" sz="1600" b="1" dirty="0" err="1"/>
              <a:t>user</a:t>
            </a:r>
            <a:r>
              <a:rPr lang="sv-SE" sz="1600" b="1" dirty="0"/>
              <a:t> </a:t>
            </a:r>
            <a:r>
              <a:rPr lang="sv-SE" sz="1600" b="1" dirty="0" err="1"/>
              <a:t>behaviour</a:t>
            </a:r>
            <a:r>
              <a:rPr lang="sv-SE" sz="1600" b="1" dirty="0"/>
              <a:t>, </a:t>
            </a:r>
            <a:r>
              <a:rPr lang="sv-SE" sz="1600" dirty="0" err="1"/>
              <a:t>that</a:t>
            </a:r>
            <a:r>
              <a:rPr lang="sv-SE" sz="1600" dirty="0"/>
              <a:t> is </a:t>
            </a:r>
            <a:r>
              <a:rPr lang="sv-SE" sz="1600" dirty="0" err="1"/>
              <a:t>track</a:t>
            </a:r>
            <a:r>
              <a:rPr lang="sv-SE" sz="1600" dirty="0"/>
              <a:t> the </a:t>
            </a:r>
            <a:r>
              <a:rPr lang="sv-SE" sz="1600" dirty="0" err="1"/>
              <a:t>users</a:t>
            </a:r>
            <a:r>
              <a:rPr lang="sv-SE" sz="1600" dirty="0"/>
              <a:t>’ </a:t>
            </a:r>
            <a:r>
              <a:rPr lang="sv-SE" sz="1600" dirty="0" err="1"/>
              <a:t>usage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the </a:t>
            </a:r>
            <a:r>
              <a:rPr lang="sv-SE" sz="1600" dirty="0" err="1"/>
              <a:t>applications</a:t>
            </a:r>
            <a:endParaRPr lang="sv-SE" sz="1600" dirty="0"/>
          </a:p>
          <a:p>
            <a:r>
              <a:rPr lang="sv-SE" sz="1600" dirty="0"/>
              <a:t>ABI </a:t>
            </a:r>
            <a:r>
              <a:rPr lang="sv-SE" sz="1600" dirty="0" err="1"/>
              <a:t>platforms</a:t>
            </a:r>
            <a:r>
              <a:rPr lang="sv-SE" sz="1600" dirty="0"/>
              <a:t> support </a:t>
            </a:r>
            <a:r>
              <a:rPr lang="sv-SE" sz="1600" b="1" dirty="0" err="1"/>
              <a:t>security</a:t>
            </a:r>
            <a:r>
              <a:rPr lang="sv-SE" sz="1600" dirty="0"/>
              <a:t>, </a:t>
            </a:r>
            <a:r>
              <a:rPr lang="sv-SE" sz="1600" dirty="0" err="1"/>
              <a:t>including</a:t>
            </a:r>
            <a:r>
              <a:rPr lang="sv-SE" sz="1600" dirty="0"/>
              <a:t> </a:t>
            </a:r>
            <a:r>
              <a:rPr lang="sv-SE" sz="1600" dirty="0" err="1"/>
              <a:t>creating</a:t>
            </a:r>
            <a:r>
              <a:rPr lang="sv-SE" sz="1600" dirty="0"/>
              <a:t> </a:t>
            </a:r>
            <a:r>
              <a:rPr lang="sv-SE" sz="1600" dirty="0" err="1"/>
              <a:t>user</a:t>
            </a:r>
            <a:r>
              <a:rPr lang="sv-SE" sz="1600" dirty="0"/>
              <a:t> </a:t>
            </a:r>
            <a:r>
              <a:rPr lang="sv-SE" sz="1600" dirty="0" err="1"/>
              <a:t>profiles</a:t>
            </a:r>
            <a:r>
              <a:rPr lang="sv-SE" sz="1600" dirty="0"/>
              <a:t>, administrering access and </a:t>
            </a:r>
            <a:r>
              <a:rPr lang="sv-SE" sz="1600" dirty="0" err="1"/>
              <a:t>authentication</a:t>
            </a:r>
            <a:endParaRPr lang="sv-SE" sz="1600" dirty="0"/>
          </a:p>
          <a:p>
            <a:pPr marL="0" indent="0">
              <a:buNone/>
            </a:pPr>
            <a:endParaRPr lang="sv-SE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72C03B-370C-45E2-8DE5-5E63C29FB0C1}"/>
              </a:ext>
            </a:extLst>
          </p:cNvPr>
          <p:cNvSpPr txBox="1"/>
          <p:nvPr/>
        </p:nvSpPr>
        <p:spPr>
          <a:xfrm>
            <a:off x="6542415" y="4515966"/>
            <a:ext cx="195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Kronz</a:t>
            </a:r>
            <a:r>
              <a:rPr lang="sv-SE" dirty="0"/>
              <a:t> et al., 2022]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AEC152D5-CAFE-4768-9D16-BB6767AE27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0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82"/>
    </mc:Choice>
    <mc:Fallback xmlns="">
      <p:transition spd="slow" advTm="36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dirty="0"/>
              <a:t>ABI </a:t>
            </a:r>
            <a:r>
              <a:rPr lang="sv-SE" sz="1600" dirty="0" err="1"/>
              <a:t>platforms</a:t>
            </a:r>
            <a:r>
              <a:rPr lang="sv-SE" sz="1600" dirty="0"/>
              <a:t> support </a:t>
            </a:r>
            <a:r>
              <a:rPr lang="sv-SE" sz="1600" b="1" dirty="0"/>
              <a:t>data </a:t>
            </a:r>
            <a:r>
              <a:rPr lang="sv-SE" sz="1600" b="1" dirty="0" err="1"/>
              <a:t>governance</a:t>
            </a:r>
            <a:r>
              <a:rPr lang="sv-SE" sz="1600" b="1" dirty="0"/>
              <a:t> </a:t>
            </a:r>
            <a:r>
              <a:rPr lang="sv-SE" sz="1600" dirty="0"/>
              <a:t>– </a:t>
            </a:r>
            <a:r>
              <a:rPr lang="sv-SE" sz="1600" dirty="0" err="1"/>
              <a:t>that</a:t>
            </a:r>
            <a:r>
              <a:rPr lang="sv-SE" sz="1600" dirty="0"/>
              <a:t> is the </a:t>
            </a:r>
            <a:r>
              <a:rPr lang="sv-SE" sz="1600" dirty="0" err="1"/>
              <a:t>platforms</a:t>
            </a:r>
            <a:r>
              <a:rPr lang="sv-SE" sz="1600" dirty="0"/>
              <a:t> </a:t>
            </a:r>
            <a:r>
              <a:rPr lang="sv-SE" sz="1600" dirty="0" err="1"/>
              <a:t>can</a:t>
            </a:r>
            <a:r>
              <a:rPr lang="sv-SE" sz="1600" dirty="0"/>
              <a:t> </a:t>
            </a:r>
            <a:r>
              <a:rPr lang="sv-SE" sz="1600" b="1" dirty="0" err="1"/>
              <a:t>provide</a:t>
            </a:r>
            <a:r>
              <a:rPr lang="sv-SE" sz="1600" b="1" dirty="0"/>
              <a:t> </a:t>
            </a:r>
            <a:r>
              <a:rPr lang="sv-SE" sz="1600" b="1" dirty="0" err="1"/>
              <a:t>applications</a:t>
            </a:r>
            <a:r>
              <a:rPr lang="sv-SE" sz="1600" b="1" dirty="0"/>
              <a:t> </a:t>
            </a:r>
            <a:r>
              <a:rPr lang="sv-SE" sz="1600" b="1" dirty="0" err="1"/>
              <a:t>that</a:t>
            </a:r>
            <a:r>
              <a:rPr lang="sv-SE" sz="1600" b="1" dirty="0"/>
              <a:t> </a:t>
            </a:r>
            <a:r>
              <a:rPr lang="sv-SE" sz="1600" b="1" dirty="0" err="1"/>
              <a:t>improve</a:t>
            </a:r>
            <a:r>
              <a:rPr lang="sv-SE" sz="1600" b="1" dirty="0"/>
              <a:t> the data </a:t>
            </a:r>
            <a:r>
              <a:rPr lang="sv-SE" sz="1600" b="1" dirty="0" err="1"/>
              <a:t>quality</a:t>
            </a:r>
            <a:r>
              <a:rPr lang="sv-SE" sz="1600" b="1" dirty="0"/>
              <a:t>, </a:t>
            </a:r>
            <a:r>
              <a:rPr lang="sv-SE" sz="1600" b="1" dirty="0" err="1"/>
              <a:t>handle</a:t>
            </a:r>
            <a:r>
              <a:rPr lang="sv-SE" sz="1600" b="1" dirty="0"/>
              <a:t> </a:t>
            </a:r>
            <a:r>
              <a:rPr lang="sv-SE" sz="1600" b="1" dirty="0" err="1"/>
              <a:t>procurement</a:t>
            </a:r>
            <a:r>
              <a:rPr lang="sv-SE" sz="1600" b="1" dirty="0"/>
              <a:t> </a:t>
            </a:r>
            <a:r>
              <a:rPr lang="sv-SE" sz="1600" b="1" dirty="0" err="1"/>
              <a:t>of</a:t>
            </a:r>
            <a:r>
              <a:rPr lang="sv-SE" sz="1600" b="1" dirty="0"/>
              <a:t> data, and make </a:t>
            </a:r>
            <a:r>
              <a:rPr lang="sv-SE" sz="1600" b="1" dirty="0" err="1"/>
              <a:t>use</a:t>
            </a:r>
            <a:r>
              <a:rPr lang="sv-SE" sz="1600" b="1" dirty="0"/>
              <a:t> </a:t>
            </a:r>
            <a:r>
              <a:rPr lang="sv-SE" sz="1600" b="1" dirty="0" err="1"/>
              <a:t>of</a:t>
            </a:r>
            <a:r>
              <a:rPr lang="sv-SE" sz="1600" b="1" dirty="0"/>
              <a:t> data </a:t>
            </a:r>
            <a:r>
              <a:rPr lang="sv-SE" sz="1600" b="1" dirty="0" err="1"/>
              <a:t>catalogs</a:t>
            </a:r>
            <a:r>
              <a:rPr lang="sv-SE" sz="1600" b="1" dirty="0"/>
              <a:t> </a:t>
            </a:r>
            <a:r>
              <a:rPr lang="sv-SE" sz="1600" dirty="0"/>
              <a:t>to </a:t>
            </a:r>
            <a:r>
              <a:rPr lang="sv-SE" sz="1600" dirty="0" err="1"/>
              <a:t>easy</a:t>
            </a:r>
            <a:r>
              <a:rPr lang="sv-SE" sz="1600" dirty="0"/>
              <a:t> </a:t>
            </a:r>
            <a:r>
              <a:rPr lang="sv-SE" sz="1600" dirty="0" err="1"/>
              <a:t>find</a:t>
            </a:r>
            <a:r>
              <a:rPr lang="sv-SE" sz="1600" dirty="0"/>
              <a:t> the </a:t>
            </a:r>
            <a:r>
              <a:rPr lang="sv-SE" sz="1600" dirty="0" err="1"/>
              <a:t>content</a:t>
            </a:r>
            <a:r>
              <a:rPr lang="sv-SE" sz="1600" dirty="0"/>
              <a:t>, </a:t>
            </a:r>
            <a:r>
              <a:rPr lang="sv-SE" sz="1600" dirty="0" err="1"/>
              <a:t>etc</a:t>
            </a:r>
            <a:endParaRPr lang="sv-SE" sz="1600" dirty="0"/>
          </a:p>
          <a:p>
            <a:r>
              <a:rPr lang="sv-SE" sz="1600" dirty="0" err="1"/>
              <a:t>Sometimes</a:t>
            </a:r>
            <a:r>
              <a:rPr lang="sv-SE" sz="1600" dirty="0"/>
              <a:t> the term </a:t>
            </a:r>
            <a:r>
              <a:rPr lang="sv-SE" sz="1600" dirty="0" err="1"/>
              <a:t>used</a:t>
            </a:r>
            <a:r>
              <a:rPr lang="sv-SE" sz="1600" dirty="0"/>
              <a:t> is </a:t>
            </a:r>
            <a:r>
              <a:rPr lang="sv-SE" sz="1600" b="1" dirty="0"/>
              <a:t>data </a:t>
            </a:r>
            <a:r>
              <a:rPr lang="sv-SE" sz="1600" b="1" dirty="0" err="1"/>
              <a:t>quality</a:t>
            </a:r>
            <a:r>
              <a:rPr lang="sv-SE" sz="1600" b="1" dirty="0"/>
              <a:t> management </a:t>
            </a:r>
            <a:r>
              <a:rPr lang="sv-SE" sz="1600" dirty="0"/>
              <a:t>for the part </a:t>
            </a:r>
            <a:r>
              <a:rPr lang="sv-SE" sz="1600" dirty="0" err="1"/>
              <a:t>of</a:t>
            </a:r>
            <a:r>
              <a:rPr lang="sv-SE" sz="1600" dirty="0"/>
              <a:t> data </a:t>
            </a:r>
            <a:r>
              <a:rPr lang="sv-SE" sz="1600" dirty="0" err="1"/>
              <a:t>governance</a:t>
            </a:r>
            <a:r>
              <a:rPr lang="sv-SE" sz="1600" dirty="0"/>
              <a:t> </a:t>
            </a:r>
            <a:r>
              <a:rPr lang="sv-SE" sz="1600" dirty="0" err="1"/>
              <a:t>focusing</a:t>
            </a:r>
            <a:r>
              <a:rPr lang="sv-SE" sz="1600" dirty="0"/>
              <a:t> on data </a:t>
            </a:r>
            <a:r>
              <a:rPr lang="sv-SE" sz="1600" dirty="0" err="1"/>
              <a:t>quality</a:t>
            </a:r>
            <a:endParaRPr lang="sv-SE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F09777-EE2D-4450-B1F4-B2A9E8F2AC34}"/>
              </a:ext>
            </a:extLst>
          </p:cNvPr>
          <p:cNvSpPr txBox="1"/>
          <p:nvPr/>
        </p:nvSpPr>
        <p:spPr>
          <a:xfrm>
            <a:off x="5793553" y="4222481"/>
            <a:ext cx="195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Kronz</a:t>
            </a:r>
            <a:r>
              <a:rPr lang="sv-SE" dirty="0"/>
              <a:t> et al., 2022]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5539992-3E42-46C7-8D31-A5C62ECCB2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7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68"/>
    </mc:Choice>
    <mc:Fallback xmlns="">
      <p:transition spd="slow" advTm="31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dirty="0"/>
              <a:t>ABI </a:t>
            </a:r>
            <a:r>
              <a:rPr lang="sv-SE" sz="1600" dirty="0" err="1"/>
              <a:t>platforms</a:t>
            </a:r>
            <a:r>
              <a:rPr lang="sv-SE" sz="1600" dirty="0"/>
              <a:t> make </a:t>
            </a:r>
            <a:r>
              <a:rPr lang="sv-SE" sz="1600" dirty="0" err="1"/>
              <a:t>use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</a:t>
            </a:r>
            <a:r>
              <a:rPr lang="sv-SE" sz="1600" b="1" dirty="0" err="1"/>
              <a:t>cloud</a:t>
            </a:r>
            <a:r>
              <a:rPr lang="sv-SE" sz="1600" b="1" dirty="0"/>
              <a:t> </a:t>
            </a:r>
            <a:r>
              <a:rPr lang="sv-SE" sz="1600" b="1" dirty="0" err="1"/>
              <a:t>ecosystems</a:t>
            </a:r>
            <a:r>
              <a:rPr lang="sv-SE" sz="1600" b="1" dirty="0"/>
              <a:t>, </a:t>
            </a:r>
            <a:r>
              <a:rPr lang="sv-SE" sz="1600" dirty="0"/>
              <a:t>in order to </a:t>
            </a:r>
            <a:r>
              <a:rPr lang="sv-SE" sz="1600" dirty="0" err="1"/>
              <a:t>build</a:t>
            </a:r>
            <a:r>
              <a:rPr lang="sv-SE" sz="1600" dirty="0"/>
              <a:t> and </a:t>
            </a:r>
            <a:r>
              <a:rPr lang="sv-SE" sz="1600" dirty="0" err="1"/>
              <a:t>manage</a:t>
            </a:r>
            <a:r>
              <a:rPr lang="sv-SE" sz="1600" dirty="0"/>
              <a:t> </a:t>
            </a:r>
            <a:r>
              <a:rPr lang="sv-SE" sz="1600" dirty="0" err="1"/>
              <a:t>analytic</a:t>
            </a:r>
            <a:r>
              <a:rPr lang="sv-SE" sz="1600" dirty="0"/>
              <a:t> </a:t>
            </a:r>
            <a:r>
              <a:rPr lang="sv-SE" sz="1600" dirty="0" err="1"/>
              <a:t>applications</a:t>
            </a:r>
            <a:r>
              <a:rPr lang="sv-SE" sz="1600" dirty="0"/>
              <a:t> in the </a:t>
            </a:r>
            <a:r>
              <a:rPr lang="sv-SE" sz="1600" dirty="0" err="1"/>
              <a:t>cloud</a:t>
            </a:r>
            <a:endParaRPr lang="sv-SE" sz="1600" dirty="0"/>
          </a:p>
          <a:p>
            <a:r>
              <a:rPr lang="sv-SE" sz="1600" dirty="0" err="1"/>
              <a:t>Sometimes</a:t>
            </a:r>
            <a:r>
              <a:rPr lang="sv-SE" sz="1600" dirty="0"/>
              <a:t> </a:t>
            </a:r>
            <a:r>
              <a:rPr lang="sv-SE" sz="1600" dirty="0" err="1"/>
              <a:t>you</a:t>
            </a:r>
            <a:r>
              <a:rPr lang="sv-SE" sz="1600" dirty="0"/>
              <a:t> </a:t>
            </a:r>
            <a:r>
              <a:rPr lang="sv-SE" sz="1600" dirty="0" err="1"/>
              <a:t>see</a:t>
            </a:r>
            <a:r>
              <a:rPr lang="sv-SE" sz="1600" dirty="0"/>
              <a:t> the term </a:t>
            </a:r>
            <a:r>
              <a:rPr lang="sv-SE" sz="1600" b="1" dirty="0" err="1"/>
              <a:t>Analytics</a:t>
            </a:r>
            <a:r>
              <a:rPr lang="sv-SE" sz="1600" b="1" dirty="0"/>
              <a:t>-as-a-Service (</a:t>
            </a:r>
            <a:r>
              <a:rPr lang="sv-SE" sz="1600" b="1" dirty="0" err="1"/>
              <a:t>AaaS</a:t>
            </a:r>
            <a:r>
              <a:rPr lang="sv-SE" sz="1600" b="1" dirty="0"/>
              <a:t>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A0D7CA-53E7-4CA8-8FDE-5C99C266A259}"/>
              </a:ext>
            </a:extLst>
          </p:cNvPr>
          <p:cNvSpPr txBox="1"/>
          <p:nvPr/>
        </p:nvSpPr>
        <p:spPr>
          <a:xfrm>
            <a:off x="5793553" y="4222481"/>
            <a:ext cx="195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Kronz</a:t>
            </a:r>
            <a:r>
              <a:rPr lang="sv-SE" dirty="0"/>
              <a:t> et al., 2022]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E22F79A4-6077-417B-AAC0-4F7442D8B7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2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48"/>
    </mc:Choice>
    <mc:Fallback xmlns="">
      <p:transition spd="slow" advTm="368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654" y="1975050"/>
            <a:ext cx="7407246" cy="596700"/>
          </a:xfrm>
        </p:spPr>
        <p:txBody>
          <a:bodyPr/>
          <a:lstStyle/>
          <a:p>
            <a:r>
              <a:rPr lang="sv-SE" sz="2400" dirty="0"/>
              <a:t>Trends 2023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587134D-46B6-457E-AC98-05D9B7A853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2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41"/>
    </mc:Choice>
    <mc:Fallback xmlns="">
      <p:transition spd="slow" advTm="6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b="1" dirty="0" err="1"/>
              <a:t>Analytics</a:t>
            </a:r>
            <a:r>
              <a:rPr lang="sv-SE" sz="1600" b="1" dirty="0"/>
              <a:t> </a:t>
            </a:r>
            <a:r>
              <a:rPr lang="sv-SE" sz="1600" b="1" dirty="0" err="1"/>
              <a:t>collaboration</a:t>
            </a:r>
            <a:r>
              <a:rPr lang="sv-SE" sz="1600" b="1" dirty="0"/>
              <a:t>. </a:t>
            </a:r>
            <a:r>
              <a:rPr lang="sv-SE" sz="1600" dirty="0" err="1"/>
              <a:t>More</a:t>
            </a:r>
            <a:r>
              <a:rPr lang="sv-SE" sz="1600" dirty="0"/>
              <a:t> and </a:t>
            </a:r>
            <a:r>
              <a:rPr lang="sv-SE" sz="1600" dirty="0" err="1"/>
              <a:t>more</a:t>
            </a:r>
            <a:r>
              <a:rPr lang="sv-SE" sz="1600" dirty="0"/>
              <a:t> ABI </a:t>
            </a:r>
            <a:r>
              <a:rPr lang="sv-SE" sz="1600" dirty="0" err="1"/>
              <a:t>platforms</a:t>
            </a:r>
            <a:r>
              <a:rPr lang="sv-SE" sz="1600" dirty="0"/>
              <a:t> </a:t>
            </a:r>
            <a:r>
              <a:rPr lang="sv-SE" sz="1600" dirty="0" err="1"/>
              <a:t>are</a:t>
            </a:r>
            <a:r>
              <a:rPr lang="sv-SE" sz="1600" dirty="0"/>
              <a:t> </a:t>
            </a:r>
            <a:r>
              <a:rPr lang="sv-SE" sz="1600" b="1" dirty="0" err="1"/>
              <a:t>supporting</a:t>
            </a:r>
            <a:r>
              <a:rPr lang="sv-SE" sz="1600" b="1" dirty="0"/>
              <a:t> a </a:t>
            </a:r>
            <a:r>
              <a:rPr lang="sv-SE" sz="1600" b="1" dirty="0" err="1"/>
              <a:t>larger</a:t>
            </a:r>
            <a:r>
              <a:rPr lang="sv-SE" sz="1600" b="1" dirty="0"/>
              <a:t> </a:t>
            </a:r>
            <a:r>
              <a:rPr lang="sv-SE" sz="1600" b="1" dirty="0" err="1"/>
              <a:t>spectrum</a:t>
            </a:r>
            <a:r>
              <a:rPr lang="sv-SE" sz="1600" b="1" dirty="0"/>
              <a:t> </a:t>
            </a:r>
            <a:r>
              <a:rPr lang="sv-SE" sz="1600" b="1" dirty="0" err="1"/>
              <a:t>of</a:t>
            </a:r>
            <a:r>
              <a:rPr lang="sv-SE" sz="1600" b="1" dirty="0"/>
              <a:t> </a:t>
            </a:r>
            <a:r>
              <a:rPr lang="sv-SE" sz="1600" b="1" dirty="0" err="1"/>
              <a:t>users</a:t>
            </a:r>
            <a:r>
              <a:rPr lang="sv-SE" sz="1600" b="1" dirty="0"/>
              <a:t> to be </a:t>
            </a:r>
            <a:r>
              <a:rPr lang="sv-SE" sz="1600" b="1" dirty="0" err="1"/>
              <a:t>involved</a:t>
            </a:r>
            <a:r>
              <a:rPr lang="sv-SE" sz="1600" b="1" dirty="0"/>
              <a:t> in the </a:t>
            </a:r>
            <a:r>
              <a:rPr lang="sv-SE" sz="1600" b="1" dirty="0" err="1"/>
              <a:t>analysis</a:t>
            </a:r>
            <a:r>
              <a:rPr lang="sv-SE" sz="1600" b="1" dirty="0"/>
              <a:t> and decision </a:t>
            </a:r>
            <a:r>
              <a:rPr lang="sv-SE" sz="1600" b="1" dirty="0" err="1"/>
              <a:t>making</a:t>
            </a:r>
            <a:r>
              <a:rPr lang="sv-SE" sz="1600" b="1" dirty="0"/>
              <a:t> </a:t>
            </a:r>
          </a:p>
          <a:p>
            <a:r>
              <a:rPr lang="sv-SE" sz="1600" dirty="0" err="1"/>
              <a:t>Such</a:t>
            </a:r>
            <a:r>
              <a:rPr lang="sv-SE" sz="1600" dirty="0"/>
              <a:t> </a:t>
            </a:r>
            <a:r>
              <a:rPr lang="sv-SE" sz="1600" dirty="0" err="1"/>
              <a:t>collaboration</a:t>
            </a:r>
            <a:r>
              <a:rPr lang="sv-SE" sz="1600" dirty="0"/>
              <a:t> </a:t>
            </a:r>
            <a:r>
              <a:rPr lang="sv-SE" sz="1600" dirty="0" err="1"/>
              <a:t>can</a:t>
            </a:r>
            <a:r>
              <a:rPr lang="sv-SE" sz="1600" dirty="0"/>
              <a:t> </a:t>
            </a:r>
            <a:r>
              <a:rPr lang="sv-SE" sz="1600" b="1" dirty="0"/>
              <a:t>support decision </a:t>
            </a:r>
            <a:r>
              <a:rPr lang="sv-SE" sz="1600" b="1" dirty="0" err="1"/>
              <a:t>making</a:t>
            </a:r>
            <a:r>
              <a:rPr lang="sv-SE" sz="1600" b="1" dirty="0"/>
              <a:t> by consensus</a:t>
            </a:r>
          </a:p>
          <a:p>
            <a:endParaRPr lang="sv-SE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51C546-BBD9-48C3-9CDB-37075B50F47E}"/>
              </a:ext>
            </a:extLst>
          </p:cNvPr>
          <p:cNvSpPr txBox="1"/>
          <p:nvPr/>
        </p:nvSpPr>
        <p:spPr>
          <a:xfrm>
            <a:off x="6098952" y="4515966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2023]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017F7E40-836A-4B13-B0DD-E5D1FC0CA8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8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99"/>
    </mc:Choice>
    <mc:Fallback xmlns="">
      <p:transition spd="slow" advTm="183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b="1" dirty="0"/>
              <a:t>Data science </a:t>
            </a:r>
            <a:r>
              <a:rPr lang="sv-SE" sz="1600" b="1" dirty="0" err="1"/>
              <a:t>role</a:t>
            </a:r>
            <a:r>
              <a:rPr lang="sv-SE" sz="1600" b="1" dirty="0"/>
              <a:t> integration. </a:t>
            </a:r>
            <a:r>
              <a:rPr lang="sv-SE" sz="1600" dirty="0"/>
              <a:t>ABI </a:t>
            </a:r>
            <a:r>
              <a:rPr lang="sv-SE" sz="1600" dirty="0" err="1"/>
              <a:t>platforms</a:t>
            </a:r>
            <a:r>
              <a:rPr lang="sv-SE" sz="1600" dirty="0"/>
              <a:t> </a:t>
            </a:r>
            <a:r>
              <a:rPr lang="sv-SE" sz="1600" dirty="0" err="1"/>
              <a:t>should</a:t>
            </a:r>
            <a:r>
              <a:rPr lang="sv-SE" sz="1600" dirty="0"/>
              <a:t> </a:t>
            </a:r>
            <a:r>
              <a:rPr lang="sv-SE" sz="1600" b="1" dirty="0"/>
              <a:t>support the </a:t>
            </a:r>
            <a:r>
              <a:rPr lang="sv-SE" sz="1600" b="1" dirty="0" err="1"/>
              <a:t>the</a:t>
            </a:r>
            <a:r>
              <a:rPr lang="sv-SE" sz="1600" b="1" dirty="0"/>
              <a:t> </a:t>
            </a:r>
            <a:r>
              <a:rPr lang="sv-SE" sz="1600" b="1" dirty="0" err="1"/>
              <a:t>citizen</a:t>
            </a:r>
            <a:r>
              <a:rPr lang="sv-SE" sz="1600" b="1" dirty="0"/>
              <a:t> data scientist (for </a:t>
            </a:r>
            <a:r>
              <a:rPr lang="sv-SE" sz="1600" b="1" dirty="0" err="1"/>
              <a:t>example</a:t>
            </a:r>
            <a:r>
              <a:rPr lang="sv-SE" sz="1600" b="1" dirty="0"/>
              <a:t>, a less </a:t>
            </a:r>
            <a:r>
              <a:rPr lang="sv-SE" sz="1600" b="1" dirty="0" err="1"/>
              <a:t>technical</a:t>
            </a:r>
            <a:r>
              <a:rPr lang="sv-SE" sz="1600" b="1" dirty="0"/>
              <a:t> business person) to </a:t>
            </a:r>
            <a:r>
              <a:rPr lang="sv-SE" sz="1600" b="1" dirty="0" err="1"/>
              <a:t>collaborate</a:t>
            </a:r>
            <a:r>
              <a:rPr lang="sv-SE" sz="1600" b="1" dirty="0"/>
              <a:t> </a:t>
            </a:r>
            <a:r>
              <a:rPr lang="sv-SE" sz="1600" b="1" dirty="0" err="1"/>
              <a:t>with</a:t>
            </a:r>
            <a:r>
              <a:rPr lang="sv-SE" sz="1600" b="1" dirty="0"/>
              <a:t> the data scientists </a:t>
            </a:r>
            <a:r>
              <a:rPr lang="sv-SE" sz="1600" dirty="0"/>
              <a:t>in a </a:t>
            </a:r>
            <a:r>
              <a:rPr lang="sv-SE" sz="1600" dirty="0" err="1"/>
              <a:t>broader</a:t>
            </a:r>
            <a:r>
              <a:rPr lang="sv-SE" sz="1600" dirty="0"/>
              <a:t> data science and </a:t>
            </a:r>
            <a:r>
              <a:rPr lang="sv-SE" sz="1600" dirty="0" err="1"/>
              <a:t>machine</a:t>
            </a:r>
            <a:r>
              <a:rPr lang="sv-SE" sz="1600" dirty="0"/>
              <a:t> </a:t>
            </a:r>
            <a:r>
              <a:rPr lang="sv-SE" sz="1600" dirty="0" err="1"/>
              <a:t>learning</a:t>
            </a:r>
            <a:r>
              <a:rPr lang="sv-SE" sz="1600" dirty="0"/>
              <a:t> </a:t>
            </a:r>
            <a:r>
              <a:rPr lang="sv-SE" sz="1600" dirty="0" err="1"/>
              <a:t>ecosystem</a:t>
            </a:r>
            <a:r>
              <a:rPr lang="sv-SE" sz="16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1BA77D-40DF-4CBA-8509-440FE356867B}"/>
              </a:ext>
            </a:extLst>
          </p:cNvPr>
          <p:cNvSpPr txBox="1"/>
          <p:nvPr/>
        </p:nvSpPr>
        <p:spPr>
          <a:xfrm>
            <a:off x="6098952" y="4523849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2023]</a:t>
            </a: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02D23D0F-9207-4A77-9309-BEC44791A2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8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40"/>
    </mc:Choice>
    <mc:Fallback xmlns="">
      <p:transition spd="slow" advTm="23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445413"/>
            <a:ext cx="6850800" cy="596700"/>
          </a:xfrm>
        </p:spPr>
        <p:txBody>
          <a:bodyPr/>
          <a:lstStyle/>
          <a:p>
            <a:r>
              <a:rPr lang="sv-SE" sz="2400" dirty="0"/>
              <a:t>Trends 2023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107903"/>
            <a:ext cx="7538819" cy="4780517"/>
          </a:xfrm>
        </p:spPr>
        <p:txBody>
          <a:bodyPr>
            <a:noAutofit/>
          </a:bodyPr>
          <a:lstStyle/>
          <a:p>
            <a:r>
              <a:rPr lang="sv-SE" sz="1600" b="1" dirty="0"/>
              <a:t>Central </a:t>
            </a:r>
            <a:r>
              <a:rPr lang="sv-SE" sz="1600" b="1" dirty="0" err="1"/>
              <a:t>Metric</a:t>
            </a:r>
            <a:r>
              <a:rPr lang="sv-SE" sz="1600" b="1" dirty="0"/>
              <a:t> Store. </a:t>
            </a:r>
            <a:r>
              <a:rPr lang="sv-SE" sz="1600" dirty="0" err="1"/>
              <a:t>According</a:t>
            </a:r>
            <a:r>
              <a:rPr lang="sv-SE" sz="1600" dirty="0"/>
              <a:t> to the Gartner </a:t>
            </a:r>
            <a:r>
              <a:rPr lang="sv-SE" sz="1600" dirty="0" err="1"/>
              <a:t>report</a:t>
            </a:r>
            <a:r>
              <a:rPr lang="sv-SE" sz="1600" dirty="0"/>
              <a:t>, </a:t>
            </a:r>
            <a:r>
              <a:rPr lang="sv-SE" sz="1600" b="1" dirty="0" err="1"/>
              <a:t>creating</a:t>
            </a:r>
            <a:r>
              <a:rPr lang="sv-SE" sz="1600" b="1" dirty="0"/>
              <a:t> and </a:t>
            </a:r>
            <a:r>
              <a:rPr lang="sv-SE" sz="1600" b="1" dirty="0" err="1"/>
              <a:t>communicating</a:t>
            </a:r>
            <a:r>
              <a:rPr lang="sv-SE" sz="1600" b="1" dirty="0"/>
              <a:t> </a:t>
            </a:r>
            <a:r>
              <a:rPr lang="sv-SE" sz="1600" b="1" dirty="0" err="1"/>
              <a:t>metrics</a:t>
            </a:r>
            <a:r>
              <a:rPr lang="sv-SE" sz="1600" b="1" dirty="0"/>
              <a:t> </a:t>
            </a:r>
            <a:r>
              <a:rPr lang="sv-SE" sz="1600" b="1" dirty="0" err="1"/>
              <a:t>are</a:t>
            </a:r>
            <a:r>
              <a:rPr lang="sv-SE" sz="1600" b="1" dirty="0"/>
              <a:t> in the </a:t>
            </a:r>
            <a:r>
              <a:rPr lang="sv-SE" sz="1600" b="1" dirty="0" err="1"/>
              <a:t>core</a:t>
            </a:r>
            <a:r>
              <a:rPr lang="sv-SE" sz="1600" b="1" dirty="0"/>
              <a:t> </a:t>
            </a:r>
            <a:r>
              <a:rPr lang="sv-SE" sz="1600" b="1" dirty="0" err="1"/>
              <a:t>of</a:t>
            </a:r>
            <a:r>
              <a:rPr lang="sv-SE" sz="1600" b="1" dirty="0"/>
              <a:t> ABI </a:t>
            </a:r>
            <a:r>
              <a:rPr lang="sv-SE" sz="1600" b="1" dirty="0" err="1"/>
              <a:t>platforms</a:t>
            </a:r>
            <a:r>
              <a:rPr lang="sv-SE" sz="1600" dirty="0"/>
              <a:t>, </a:t>
            </a:r>
            <a:r>
              <a:rPr lang="sv-SE" sz="1600" dirty="0" err="1"/>
              <a:t>but</a:t>
            </a:r>
            <a:r>
              <a:rPr lang="sv-SE" sz="1600" dirty="0"/>
              <a:t> has </a:t>
            </a:r>
            <a:r>
              <a:rPr lang="sv-SE" sz="1600" dirty="0" err="1"/>
              <a:t>been</a:t>
            </a:r>
            <a:r>
              <a:rPr lang="sv-SE" sz="1600" dirty="0"/>
              <a:t> </a:t>
            </a:r>
            <a:r>
              <a:rPr lang="sv-SE" sz="1600" b="1" dirty="0" err="1"/>
              <a:t>overshadowed</a:t>
            </a:r>
            <a:r>
              <a:rPr lang="sv-SE" sz="1600" b="1" dirty="0"/>
              <a:t> by the focus on data </a:t>
            </a:r>
            <a:r>
              <a:rPr lang="sv-SE" sz="1600" b="1" dirty="0" err="1"/>
              <a:t>visualization</a:t>
            </a:r>
            <a:r>
              <a:rPr lang="sv-SE" sz="1600" b="1" dirty="0"/>
              <a:t> </a:t>
            </a:r>
            <a:r>
              <a:rPr lang="sv-SE" sz="1600" dirty="0"/>
              <a:t>in the last </a:t>
            </a:r>
            <a:r>
              <a:rPr lang="sv-SE" sz="1600" dirty="0" err="1"/>
              <a:t>decade</a:t>
            </a:r>
            <a:endParaRPr lang="sv-SE" sz="1600" dirty="0"/>
          </a:p>
          <a:p>
            <a:r>
              <a:rPr lang="sv-SE" sz="1600" dirty="0" err="1"/>
              <a:t>Therefore</a:t>
            </a:r>
            <a:r>
              <a:rPr lang="sv-SE" sz="1600" dirty="0"/>
              <a:t>, The ABI </a:t>
            </a:r>
            <a:r>
              <a:rPr lang="sv-SE" sz="1600" dirty="0" err="1"/>
              <a:t>platforms</a:t>
            </a:r>
            <a:r>
              <a:rPr lang="sv-SE" sz="1600" dirty="0"/>
              <a:t> </a:t>
            </a:r>
            <a:r>
              <a:rPr lang="sv-SE" sz="1600" dirty="0" err="1"/>
              <a:t>should</a:t>
            </a:r>
            <a:r>
              <a:rPr lang="sv-SE" sz="1600" dirty="0"/>
              <a:t> </a:t>
            </a:r>
            <a:r>
              <a:rPr lang="sv-SE" sz="1600" b="1" dirty="0"/>
              <a:t>support the </a:t>
            </a:r>
            <a:r>
              <a:rPr lang="sv-SE" sz="1600" b="1" dirty="0" err="1"/>
              <a:t>users</a:t>
            </a:r>
            <a:r>
              <a:rPr lang="sv-SE" sz="1600" b="1" dirty="0"/>
              <a:t> </a:t>
            </a:r>
            <a:r>
              <a:rPr lang="sv-SE" sz="1600" b="1" dirty="0" err="1"/>
              <a:t>of</a:t>
            </a:r>
            <a:r>
              <a:rPr lang="sv-SE" sz="1600" b="1" dirty="0"/>
              <a:t> ABI </a:t>
            </a:r>
            <a:r>
              <a:rPr lang="sv-SE" sz="1600" b="1" dirty="0" err="1"/>
              <a:t>platforms</a:t>
            </a:r>
            <a:r>
              <a:rPr lang="sv-SE" sz="1600" b="1" dirty="0"/>
              <a:t> to </a:t>
            </a:r>
            <a:r>
              <a:rPr lang="sv-SE" sz="1600" b="1" dirty="0" err="1"/>
              <a:t>create</a:t>
            </a:r>
            <a:r>
              <a:rPr lang="sv-SE" sz="1600" b="1" dirty="0"/>
              <a:t> and </a:t>
            </a:r>
            <a:r>
              <a:rPr lang="sv-SE" sz="1600" b="1" dirty="0" err="1"/>
              <a:t>define</a:t>
            </a:r>
            <a:r>
              <a:rPr lang="sv-SE" sz="1600" b="1" dirty="0"/>
              <a:t> common and </a:t>
            </a:r>
            <a:r>
              <a:rPr lang="sv-SE" sz="1600" b="1" dirty="0" err="1"/>
              <a:t>aligned</a:t>
            </a:r>
            <a:r>
              <a:rPr lang="sv-SE" sz="1600" b="1" dirty="0"/>
              <a:t> </a:t>
            </a:r>
            <a:r>
              <a:rPr lang="sv-SE" sz="1600" b="1" dirty="0" err="1"/>
              <a:t>metrics</a:t>
            </a:r>
            <a:r>
              <a:rPr lang="sv-SE" sz="1600" b="1" dirty="0"/>
              <a:t> (or </a:t>
            </a:r>
            <a:r>
              <a:rPr lang="sv-SE" sz="1600" b="1" dirty="0" err="1"/>
              <a:t>indicators</a:t>
            </a:r>
            <a:r>
              <a:rPr lang="sv-SE" sz="1600" b="1" dirty="0"/>
              <a:t>)</a:t>
            </a:r>
          </a:p>
          <a:p>
            <a:r>
              <a:rPr lang="sv-SE" sz="1600" dirty="0" err="1"/>
              <a:t>Metrics</a:t>
            </a:r>
            <a:r>
              <a:rPr lang="sv-SE" sz="1600" dirty="0"/>
              <a:t> support the </a:t>
            </a:r>
            <a:r>
              <a:rPr lang="sv-SE" sz="1600" b="1" dirty="0" err="1"/>
              <a:t>communications</a:t>
            </a:r>
            <a:r>
              <a:rPr lang="sv-SE" sz="1600" b="1" dirty="0"/>
              <a:t> </a:t>
            </a:r>
            <a:r>
              <a:rPr lang="sv-SE" sz="1600" b="1" dirty="0" err="1"/>
              <a:t>of</a:t>
            </a:r>
            <a:r>
              <a:rPr lang="sv-SE" sz="1600" b="1" dirty="0"/>
              <a:t> </a:t>
            </a:r>
            <a:r>
              <a:rPr lang="sv-SE" sz="1600" b="1" dirty="0" err="1"/>
              <a:t>aligned</a:t>
            </a:r>
            <a:r>
              <a:rPr lang="sv-SE" sz="1600" b="1" dirty="0"/>
              <a:t> </a:t>
            </a:r>
            <a:r>
              <a:rPr lang="sv-SE" sz="1600" b="1" dirty="0" err="1"/>
              <a:t>performance</a:t>
            </a:r>
            <a:r>
              <a:rPr lang="sv-SE" sz="1600" b="1" dirty="0"/>
              <a:t> </a:t>
            </a:r>
            <a:r>
              <a:rPr lang="sv-SE" sz="1600" b="1" dirty="0" err="1"/>
              <a:t>measures</a:t>
            </a:r>
            <a:r>
              <a:rPr lang="sv-SE" sz="1600" b="1" dirty="0"/>
              <a:t> </a:t>
            </a:r>
            <a:r>
              <a:rPr lang="sv-SE" sz="1600" b="1" dirty="0" err="1"/>
              <a:t>through</a:t>
            </a:r>
            <a:r>
              <a:rPr lang="sv-SE" sz="1600" b="1" dirty="0"/>
              <a:t> </a:t>
            </a:r>
            <a:r>
              <a:rPr lang="sv-SE" sz="1600" b="1" dirty="0" err="1"/>
              <a:t>out</a:t>
            </a:r>
            <a:r>
              <a:rPr lang="sv-SE" sz="1600" b="1" dirty="0"/>
              <a:t> the </a:t>
            </a:r>
            <a:r>
              <a:rPr lang="sv-SE" sz="1600" b="1" dirty="0" err="1"/>
              <a:t>organization</a:t>
            </a:r>
            <a:r>
              <a:rPr lang="sv-SE" sz="1600" dirty="0"/>
              <a:t>. </a:t>
            </a:r>
            <a:endParaRPr lang="sv-SE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DE7C91-EC5D-415A-A08F-85ED3A0558DB}"/>
              </a:ext>
            </a:extLst>
          </p:cNvPr>
          <p:cNvSpPr txBox="1"/>
          <p:nvPr/>
        </p:nvSpPr>
        <p:spPr>
          <a:xfrm>
            <a:off x="6098952" y="4515966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2023]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17FA362-D155-47D1-B0B8-4D493DB152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3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24"/>
    </mc:Choice>
    <mc:Fallback xmlns="">
      <p:transition spd="slow" advTm="471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654" y="1975050"/>
            <a:ext cx="7407246" cy="596700"/>
          </a:xfrm>
        </p:spPr>
        <p:txBody>
          <a:bodyPr/>
          <a:lstStyle/>
          <a:p>
            <a:r>
              <a:rPr lang="sv-SE" sz="2400" dirty="0"/>
              <a:t>Trends 2024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4C996B8-7311-4C7E-A11B-214DAB68C2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6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0"/>
    </mc:Choice>
    <mc:Fallback xmlns="">
      <p:transition spd="slow" advTm="5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445413"/>
            <a:ext cx="6850800" cy="596700"/>
          </a:xfrm>
        </p:spPr>
        <p:txBody>
          <a:bodyPr/>
          <a:lstStyle/>
          <a:p>
            <a:r>
              <a:rPr lang="sv-SE" sz="2400" dirty="0"/>
              <a:t>Trends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107904"/>
            <a:ext cx="7538819" cy="3684814"/>
          </a:xfrm>
        </p:spPr>
        <p:txBody>
          <a:bodyPr>
            <a:noAutofit/>
          </a:bodyPr>
          <a:lstStyle/>
          <a:p>
            <a:r>
              <a:rPr lang="sv-SE" sz="1600" dirty="0"/>
              <a:t>Most ABI </a:t>
            </a:r>
            <a:r>
              <a:rPr lang="sv-SE" sz="1600" dirty="0" err="1"/>
              <a:t>platforms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</a:t>
            </a:r>
            <a:r>
              <a:rPr lang="sv-SE" sz="1600" dirty="0" err="1"/>
              <a:t>today</a:t>
            </a:r>
            <a:r>
              <a:rPr lang="sv-SE" sz="1600" dirty="0"/>
              <a:t> </a:t>
            </a:r>
            <a:r>
              <a:rPr lang="sv-SE" sz="1600" dirty="0" err="1"/>
              <a:t>have</a:t>
            </a:r>
            <a:r>
              <a:rPr lang="sv-SE" sz="1600" dirty="0"/>
              <a:t> </a:t>
            </a:r>
            <a:r>
              <a:rPr lang="sv-SE" sz="1600" b="1" dirty="0"/>
              <a:t>drag-and-</a:t>
            </a:r>
            <a:r>
              <a:rPr lang="sv-SE" sz="1600" b="1" dirty="0" err="1"/>
              <a:t>drop</a:t>
            </a:r>
            <a:r>
              <a:rPr lang="sv-SE" sz="1600" b="1" dirty="0"/>
              <a:t> design interface</a:t>
            </a:r>
            <a:r>
              <a:rPr lang="sv-SE" sz="1600" dirty="0"/>
              <a:t>. A major </a:t>
            </a:r>
            <a:r>
              <a:rPr lang="sv-SE" sz="1600" dirty="0" err="1"/>
              <a:t>change</a:t>
            </a:r>
            <a:r>
              <a:rPr lang="sv-SE" sz="1600" dirty="0"/>
              <a:t> in 2024 is </a:t>
            </a:r>
            <a:r>
              <a:rPr lang="sv-SE" sz="1600" dirty="0" err="1"/>
              <a:t>that</a:t>
            </a:r>
            <a:r>
              <a:rPr lang="sv-SE" sz="1600" dirty="0"/>
              <a:t> </a:t>
            </a:r>
            <a:r>
              <a:rPr lang="sv-SE" sz="1600" b="1" dirty="0" err="1"/>
              <a:t>more</a:t>
            </a:r>
            <a:r>
              <a:rPr lang="sv-SE" sz="1600" dirty="0"/>
              <a:t> </a:t>
            </a:r>
            <a:r>
              <a:rPr lang="sv-SE" sz="1600" b="1" dirty="0"/>
              <a:t>ABI </a:t>
            </a:r>
            <a:r>
              <a:rPr lang="sv-SE" sz="1600" b="1" dirty="0" err="1"/>
              <a:t>vendors</a:t>
            </a:r>
            <a:r>
              <a:rPr lang="sv-SE" sz="1600" b="1" dirty="0"/>
              <a:t> </a:t>
            </a:r>
            <a:r>
              <a:rPr lang="sv-SE" sz="1600" b="1" dirty="0" err="1"/>
              <a:t>are</a:t>
            </a:r>
            <a:r>
              <a:rPr lang="sv-SE" sz="1600" b="1" dirty="0"/>
              <a:t> </a:t>
            </a:r>
            <a:r>
              <a:rPr lang="sv-SE" sz="1600" b="1" dirty="0" err="1"/>
              <a:t>now</a:t>
            </a:r>
            <a:r>
              <a:rPr lang="sv-SE" sz="1600" b="1" dirty="0"/>
              <a:t> </a:t>
            </a:r>
            <a:r>
              <a:rPr lang="sv-SE" sz="1600" b="1" dirty="0" err="1"/>
              <a:t>developing</a:t>
            </a:r>
            <a:r>
              <a:rPr lang="sv-SE" sz="1600" b="1" dirty="0"/>
              <a:t> and </a:t>
            </a:r>
            <a:r>
              <a:rPr lang="sv-SE" sz="1600" b="1" dirty="0" err="1"/>
              <a:t>providing</a:t>
            </a:r>
            <a:r>
              <a:rPr lang="sv-SE" sz="1600" b="1" dirty="0"/>
              <a:t> </a:t>
            </a:r>
            <a:r>
              <a:rPr lang="sv-SE" sz="1600" b="1" dirty="0" err="1"/>
              <a:t>conversational</a:t>
            </a:r>
            <a:r>
              <a:rPr lang="sv-SE" sz="1600" b="1" dirty="0"/>
              <a:t> and text-</a:t>
            </a:r>
            <a:r>
              <a:rPr lang="sv-SE" sz="1600" b="1" dirty="0" err="1"/>
              <a:t>based</a:t>
            </a:r>
            <a:r>
              <a:rPr lang="sv-SE" sz="1600" b="1" dirty="0"/>
              <a:t> interfaces </a:t>
            </a:r>
            <a:r>
              <a:rPr lang="sv-SE" sz="1600" dirty="0" err="1"/>
              <a:t>where</a:t>
            </a:r>
            <a:r>
              <a:rPr lang="sv-SE" sz="1600" dirty="0"/>
              <a:t> </a:t>
            </a:r>
            <a:r>
              <a:rPr lang="sv-SE" sz="1600" dirty="0" err="1"/>
              <a:t>user</a:t>
            </a:r>
            <a:r>
              <a:rPr lang="sv-SE" sz="1600" dirty="0"/>
              <a:t> </a:t>
            </a:r>
            <a:r>
              <a:rPr lang="sv-SE" sz="1600" dirty="0" err="1"/>
              <a:t>can</a:t>
            </a:r>
            <a:r>
              <a:rPr lang="sv-SE" sz="1600" dirty="0"/>
              <a:t> ask – or </a:t>
            </a:r>
            <a:r>
              <a:rPr lang="sv-SE" sz="1600" dirty="0" err="1"/>
              <a:t>type</a:t>
            </a:r>
            <a:r>
              <a:rPr lang="sv-SE" sz="1600" dirty="0"/>
              <a:t> in – </a:t>
            </a:r>
            <a:r>
              <a:rPr lang="sv-SE" sz="1600" dirty="0" err="1"/>
              <a:t>what</a:t>
            </a:r>
            <a:r>
              <a:rPr lang="sv-SE" sz="1600" dirty="0"/>
              <a:t> </a:t>
            </a:r>
            <a:r>
              <a:rPr lang="sv-SE" sz="1600" dirty="0" err="1"/>
              <a:t>questions</a:t>
            </a:r>
            <a:r>
              <a:rPr lang="sv-SE" sz="1600" dirty="0"/>
              <a:t> </a:t>
            </a:r>
            <a:r>
              <a:rPr lang="sv-SE" sz="1600" dirty="0" err="1"/>
              <a:t>they</a:t>
            </a:r>
            <a:r>
              <a:rPr lang="sv-SE" sz="1600" dirty="0"/>
              <a:t> </a:t>
            </a:r>
            <a:r>
              <a:rPr lang="sv-SE" sz="1600" dirty="0" err="1"/>
              <a:t>want</a:t>
            </a:r>
            <a:r>
              <a:rPr lang="sv-SE" sz="1600" dirty="0"/>
              <a:t> to </a:t>
            </a:r>
            <a:r>
              <a:rPr lang="sv-SE" sz="1600" dirty="0" err="1"/>
              <a:t>investigare</a:t>
            </a:r>
            <a:r>
              <a:rPr lang="sv-SE" sz="1600" dirty="0"/>
              <a:t> and </a:t>
            </a:r>
            <a:r>
              <a:rPr lang="sv-SE" sz="1600" dirty="0" err="1"/>
              <a:t>what</a:t>
            </a:r>
            <a:r>
              <a:rPr lang="sv-SE" sz="1600" dirty="0"/>
              <a:t> </a:t>
            </a:r>
            <a:r>
              <a:rPr lang="sv-SE" sz="1600" dirty="0" err="1"/>
              <a:t>type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</a:t>
            </a:r>
            <a:r>
              <a:rPr lang="sv-SE" sz="1600" dirty="0" err="1"/>
              <a:t>report</a:t>
            </a:r>
            <a:r>
              <a:rPr lang="sv-SE" sz="1600" dirty="0"/>
              <a:t> </a:t>
            </a:r>
            <a:r>
              <a:rPr lang="sv-SE" sz="1600" dirty="0" err="1"/>
              <a:t>they</a:t>
            </a:r>
            <a:r>
              <a:rPr lang="sv-SE" sz="1600" dirty="0"/>
              <a:t> </a:t>
            </a:r>
            <a:r>
              <a:rPr lang="sv-SE" sz="1600" dirty="0" err="1"/>
              <a:t>want</a:t>
            </a:r>
            <a:r>
              <a:rPr lang="sv-SE" sz="1600" dirty="0"/>
              <a:t> to </a:t>
            </a:r>
            <a:r>
              <a:rPr lang="sv-SE" sz="1600" dirty="0" err="1"/>
              <a:t>have</a:t>
            </a:r>
            <a:r>
              <a:rPr lang="sv-SE" sz="1600" dirty="0"/>
              <a:t> - NLQ</a:t>
            </a:r>
          </a:p>
          <a:p>
            <a:r>
              <a:rPr lang="sv-SE" sz="1600" dirty="0" err="1"/>
              <a:t>Many</a:t>
            </a:r>
            <a:r>
              <a:rPr lang="sv-SE" sz="1600" dirty="0"/>
              <a:t> ABI </a:t>
            </a:r>
            <a:r>
              <a:rPr lang="sv-SE" sz="1600" dirty="0" err="1"/>
              <a:t>platforms</a:t>
            </a:r>
            <a:r>
              <a:rPr lang="sv-SE" sz="1600" dirty="0"/>
              <a:t> </a:t>
            </a:r>
            <a:r>
              <a:rPr lang="sv-SE" sz="1600" dirty="0" err="1"/>
              <a:t>provide</a:t>
            </a:r>
            <a:r>
              <a:rPr lang="sv-SE" sz="1600" dirty="0"/>
              <a:t> </a:t>
            </a:r>
            <a:r>
              <a:rPr lang="sv-SE" sz="1600" b="1" dirty="0" err="1"/>
              <a:t>easy</a:t>
            </a:r>
            <a:r>
              <a:rPr lang="sv-SE" sz="1600" b="1" dirty="0"/>
              <a:t> to </a:t>
            </a:r>
            <a:r>
              <a:rPr lang="sv-SE" sz="1600" b="1" dirty="0" err="1"/>
              <a:t>use</a:t>
            </a:r>
            <a:r>
              <a:rPr lang="sv-SE" sz="1600" b="1" dirty="0"/>
              <a:t>, </a:t>
            </a:r>
            <a:r>
              <a:rPr lang="sv-SE" sz="1600" b="1" dirty="0" err="1"/>
              <a:t>low-code</a:t>
            </a:r>
            <a:r>
              <a:rPr lang="sv-SE" sz="1600" b="1" dirty="0"/>
              <a:t>/no-</a:t>
            </a:r>
            <a:r>
              <a:rPr lang="sv-SE" sz="1600" b="1" dirty="0" err="1"/>
              <a:t>code</a:t>
            </a:r>
            <a:r>
              <a:rPr lang="sv-SE" sz="1600" b="1" dirty="0"/>
              <a:t> automation </a:t>
            </a:r>
            <a:r>
              <a:rPr lang="sv-SE" sz="1600" b="1" dirty="0" err="1"/>
              <a:t>of</a:t>
            </a:r>
            <a:r>
              <a:rPr lang="sv-SE" sz="1600" b="1" dirty="0"/>
              <a:t> </a:t>
            </a:r>
            <a:r>
              <a:rPr lang="sv-SE" sz="1600" b="1" dirty="0" err="1"/>
              <a:t>workflows</a:t>
            </a:r>
            <a:r>
              <a:rPr lang="sv-SE" sz="1600" b="1" dirty="0"/>
              <a:t> and </a:t>
            </a:r>
            <a:r>
              <a:rPr lang="sv-SE" sz="1600" b="1" dirty="0" err="1"/>
              <a:t>applications</a:t>
            </a:r>
            <a:r>
              <a:rPr lang="sv-SE" sz="1600" dirty="0"/>
              <a:t>. </a:t>
            </a:r>
          </a:p>
          <a:p>
            <a:r>
              <a:rPr lang="sv-SE" sz="1600" dirty="0" err="1"/>
              <a:t>This</a:t>
            </a:r>
            <a:r>
              <a:rPr lang="sv-SE" sz="1600" dirty="0"/>
              <a:t> has </a:t>
            </a:r>
            <a:r>
              <a:rPr lang="sv-SE" sz="1600" b="1" dirty="0" err="1"/>
              <a:t>refocused</a:t>
            </a:r>
            <a:r>
              <a:rPr lang="sv-SE" sz="1600" b="1" dirty="0"/>
              <a:t> the attention on the decision-</a:t>
            </a:r>
            <a:r>
              <a:rPr lang="sv-SE" sz="1600" b="1" dirty="0" err="1"/>
              <a:t>making</a:t>
            </a:r>
            <a:r>
              <a:rPr lang="sv-SE" sz="1600" b="1" dirty="0"/>
              <a:t> process</a:t>
            </a:r>
            <a:r>
              <a:rPr lang="sv-SE" sz="1600" dirty="0"/>
              <a:t>.</a:t>
            </a:r>
          </a:p>
          <a:p>
            <a:pPr marL="0" indent="0">
              <a:buNone/>
            </a:pPr>
            <a:endParaRPr lang="sv-SE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A03BD6-22AF-40E7-BE5B-70A7CC37F81A}"/>
              </a:ext>
            </a:extLst>
          </p:cNvPr>
          <p:cNvSpPr txBox="1"/>
          <p:nvPr/>
        </p:nvSpPr>
        <p:spPr>
          <a:xfrm>
            <a:off x="6098952" y="4515966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5CF84AC1-E9DA-457B-BC07-03396CD421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1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116"/>
    </mc:Choice>
    <mc:Fallback xmlns="">
      <p:transition spd="slow" advTm="70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445413"/>
            <a:ext cx="6850800" cy="596700"/>
          </a:xfrm>
        </p:spPr>
        <p:txBody>
          <a:bodyPr/>
          <a:lstStyle/>
          <a:p>
            <a:r>
              <a:rPr lang="sv-SE" sz="2400" dirty="0"/>
              <a:t>Trends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107904"/>
            <a:ext cx="7538819" cy="3684814"/>
          </a:xfrm>
        </p:spPr>
        <p:txBody>
          <a:bodyPr>
            <a:noAutofit/>
          </a:bodyPr>
          <a:lstStyle/>
          <a:p>
            <a:r>
              <a:rPr lang="sv-SE" sz="1600" b="1" dirty="0" err="1"/>
              <a:t>Increased</a:t>
            </a:r>
            <a:r>
              <a:rPr lang="sv-SE" sz="1600" b="1" dirty="0"/>
              <a:t> focus on </a:t>
            </a:r>
            <a:r>
              <a:rPr lang="sv-SE" sz="1600" b="1" dirty="0" err="1"/>
              <a:t>integrate</a:t>
            </a:r>
            <a:r>
              <a:rPr lang="sv-SE" sz="1600" b="1" dirty="0"/>
              <a:t> Generative AI </a:t>
            </a:r>
            <a:r>
              <a:rPr lang="sv-SE" sz="1600" dirty="0" err="1"/>
              <a:t>with</a:t>
            </a:r>
            <a:r>
              <a:rPr lang="sv-SE" sz="1600" dirty="0"/>
              <a:t> the ABI </a:t>
            </a:r>
            <a:r>
              <a:rPr lang="sv-SE" sz="1600" dirty="0" err="1"/>
              <a:t>platforms</a:t>
            </a:r>
            <a:r>
              <a:rPr lang="sv-SE" sz="1600" dirty="0"/>
              <a:t> – for </a:t>
            </a:r>
            <a:r>
              <a:rPr lang="sv-SE" sz="1600" dirty="0" err="1"/>
              <a:t>example</a:t>
            </a:r>
            <a:r>
              <a:rPr lang="sv-SE" sz="1600" dirty="0"/>
              <a:t>, </a:t>
            </a:r>
            <a:r>
              <a:rPr lang="sv-SE" sz="1600" dirty="0" err="1"/>
              <a:t>integrate</a:t>
            </a:r>
            <a:r>
              <a:rPr lang="sv-SE" sz="1600" dirty="0"/>
              <a:t> </a:t>
            </a:r>
            <a:r>
              <a:rPr lang="sv-SE" sz="1600" dirty="0" err="1"/>
              <a:t>with</a:t>
            </a:r>
            <a:r>
              <a:rPr lang="sv-SE" sz="1600" dirty="0"/>
              <a:t> </a:t>
            </a:r>
            <a:r>
              <a:rPr lang="sv-SE" sz="1600" dirty="0" err="1"/>
              <a:t>OpenAI</a:t>
            </a:r>
            <a:r>
              <a:rPr lang="sv-SE" sz="1600" dirty="0"/>
              <a:t> and </a:t>
            </a:r>
            <a:r>
              <a:rPr lang="sv-SE" sz="1600" dirty="0" err="1"/>
              <a:t>other</a:t>
            </a:r>
            <a:r>
              <a:rPr lang="sv-SE" sz="1600" dirty="0"/>
              <a:t> AI chatbots, or </a:t>
            </a:r>
            <a:r>
              <a:rPr lang="sv-SE" sz="1600" dirty="0" err="1"/>
              <a:t>develop</a:t>
            </a:r>
            <a:r>
              <a:rPr lang="sv-SE" sz="1600" dirty="0"/>
              <a:t> </a:t>
            </a:r>
            <a:r>
              <a:rPr lang="sv-SE" sz="1600" dirty="0" err="1"/>
              <a:t>their</a:t>
            </a:r>
            <a:r>
              <a:rPr lang="sv-SE" sz="1600" dirty="0"/>
              <a:t> </a:t>
            </a:r>
            <a:r>
              <a:rPr lang="sv-SE" sz="1600" dirty="0" err="1"/>
              <a:t>own</a:t>
            </a:r>
            <a:r>
              <a:rPr lang="sv-SE" sz="1600" dirty="0"/>
              <a:t> chatbots</a:t>
            </a:r>
          </a:p>
          <a:p>
            <a:r>
              <a:rPr lang="sv-SE" sz="1600" b="1" dirty="0" err="1"/>
              <a:t>Increased</a:t>
            </a:r>
            <a:r>
              <a:rPr lang="sv-SE" sz="1600" b="1" dirty="0"/>
              <a:t> </a:t>
            </a:r>
            <a:r>
              <a:rPr lang="sv-SE" sz="1600" b="1" dirty="0" err="1"/>
              <a:t>use</a:t>
            </a:r>
            <a:r>
              <a:rPr lang="sv-SE" sz="1600" b="1" dirty="0"/>
              <a:t> </a:t>
            </a:r>
            <a:r>
              <a:rPr lang="sv-SE" sz="1600" b="1" dirty="0" err="1"/>
              <a:t>of</a:t>
            </a:r>
            <a:r>
              <a:rPr lang="sv-SE" sz="1600" b="1" dirty="0"/>
              <a:t> </a:t>
            </a:r>
            <a:r>
              <a:rPr lang="sv-SE" sz="1600" b="1" dirty="0" err="1"/>
              <a:t>Copilots</a:t>
            </a:r>
            <a:r>
              <a:rPr lang="sv-SE" sz="1600" b="1" dirty="0"/>
              <a:t>. </a:t>
            </a:r>
            <a:r>
              <a:rPr lang="sv-SE" sz="1600" dirty="0"/>
              <a:t>A </a:t>
            </a:r>
            <a:r>
              <a:rPr lang="en-US" sz="1600" dirty="0"/>
              <a:t>copilot is a term used to describe an intelligent assistant, often powered by artificial intelligence (AI) and machine learning (ML), that helps users perform tasks more efficiently by providing recommendations, automation, and insights.</a:t>
            </a:r>
            <a:endParaRPr lang="sv-SE" sz="1600" dirty="0"/>
          </a:p>
          <a:p>
            <a:pPr marL="0" indent="0">
              <a:buNone/>
            </a:pPr>
            <a:endParaRPr lang="sv-SE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A03BD6-22AF-40E7-BE5B-70A7CC37F81A}"/>
              </a:ext>
            </a:extLst>
          </p:cNvPr>
          <p:cNvSpPr txBox="1"/>
          <p:nvPr/>
        </p:nvSpPr>
        <p:spPr>
          <a:xfrm>
            <a:off x="6098952" y="4515966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83DF4E3-BECB-43BB-B359-B2F37297D6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32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559"/>
    </mc:Choice>
    <mc:Fallback xmlns="">
      <p:transition spd="slow" advTm="90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8" y="1275532"/>
            <a:ext cx="7949329" cy="3775605"/>
          </a:xfrm>
        </p:spPr>
        <p:txBody>
          <a:bodyPr>
            <a:normAutofit/>
          </a:bodyPr>
          <a:lstStyle/>
          <a:p>
            <a:r>
              <a:rPr lang="sv-SE" sz="1600" dirty="0"/>
              <a:t>The </a:t>
            </a:r>
            <a:r>
              <a:rPr lang="sv-SE" sz="1600" b="1" dirty="0" err="1"/>
              <a:t>importance</a:t>
            </a:r>
            <a:r>
              <a:rPr lang="sv-SE" sz="1600" b="1" dirty="0"/>
              <a:t> for an ABI </a:t>
            </a:r>
            <a:r>
              <a:rPr lang="sv-SE" sz="1600" b="1" dirty="0" err="1"/>
              <a:t>vendor</a:t>
            </a:r>
            <a:r>
              <a:rPr lang="sv-SE" sz="1600" b="1" dirty="0"/>
              <a:t> to </a:t>
            </a:r>
            <a:r>
              <a:rPr lang="sv-SE" sz="1600" b="1" dirty="0" err="1"/>
              <a:t>have</a:t>
            </a:r>
            <a:r>
              <a:rPr lang="sv-SE" sz="1600" b="1" dirty="0"/>
              <a:t> </a:t>
            </a:r>
            <a:r>
              <a:rPr lang="sv-SE" sz="1600" b="1" dirty="0" err="1"/>
              <a:t>its</a:t>
            </a:r>
            <a:r>
              <a:rPr lang="sv-SE" sz="1600" b="1" dirty="0"/>
              <a:t> </a:t>
            </a:r>
            <a:r>
              <a:rPr lang="sv-SE" sz="1600" b="1" dirty="0" err="1"/>
              <a:t>own</a:t>
            </a:r>
            <a:r>
              <a:rPr lang="sv-SE" sz="1600" b="1" dirty="0"/>
              <a:t> </a:t>
            </a:r>
            <a:r>
              <a:rPr lang="sv-SE" sz="1600" b="1" dirty="0" err="1"/>
              <a:t>cloud</a:t>
            </a:r>
            <a:r>
              <a:rPr lang="sv-SE" sz="1600" b="1" dirty="0"/>
              <a:t> and/or </a:t>
            </a:r>
            <a:r>
              <a:rPr lang="sv-SE" sz="1600" b="1" dirty="0" err="1"/>
              <a:t>application</a:t>
            </a:r>
            <a:r>
              <a:rPr lang="sv-SE" sz="1600" b="1" dirty="0"/>
              <a:t> </a:t>
            </a:r>
            <a:r>
              <a:rPr lang="en-US" sz="1600" b="1" dirty="0"/>
              <a:t>ecosystem</a:t>
            </a:r>
            <a:r>
              <a:rPr lang="en-US" sz="1600" dirty="0"/>
              <a:t>. </a:t>
            </a:r>
          </a:p>
          <a:p>
            <a:r>
              <a:rPr lang="en-US" sz="1600" dirty="0"/>
              <a:t>Why it is important for customers that the vendor has its own ecosystem: An ABI vendor with its own cloud and/or application ecosystem offers </a:t>
            </a:r>
            <a:r>
              <a:rPr lang="en-US" sz="1600" b="1" dirty="0"/>
              <a:t>reduced complexity and costs, seamless integration, enhanced performance and security, faster deployment, continuous improvement </a:t>
            </a:r>
            <a:r>
              <a:rPr lang="en-US" sz="1600" dirty="0"/>
              <a:t>when a customer want to use the ABI platform together with other applications or services from the vendor</a:t>
            </a:r>
          </a:p>
          <a:p>
            <a:endParaRPr lang="en-US" sz="1600" dirty="0"/>
          </a:p>
          <a:p>
            <a:pPr marL="0" indent="0">
              <a:buNone/>
            </a:pPr>
            <a:endParaRPr lang="sv-SE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F7093E-2500-49FF-A007-299CB518ACD3}"/>
              </a:ext>
            </a:extLst>
          </p:cNvPr>
          <p:cNvSpPr txBox="1"/>
          <p:nvPr/>
        </p:nvSpPr>
        <p:spPr>
          <a:xfrm>
            <a:off x="6098952" y="4515966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833E7CF1-0701-4BF3-B6BE-8628492D30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951"/>
    </mc:Choice>
    <mc:Fallback xmlns="">
      <p:transition spd="slow" advTm="78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630548" cy="3724306"/>
          </a:xfrm>
        </p:spPr>
        <p:txBody>
          <a:bodyPr>
            <a:normAutofit/>
          </a:bodyPr>
          <a:lstStyle/>
          <a:p>
            <a:r>
              <a:rPr lang="en-US" sz="1600" dirty="0"/>
              <a:t>The </a:t>
            </a:r>
            <a:r>
              <a:rPr lang="en-US" sz="1600" b="1" dirty="0"/>
              <a:t>importance for a ABI platform to also be cloud agnostic </a:t>
            </a:r>
            <a:r>
              <a:rPr lang="en-US" sz="1600" dirty="0"/>
              <a:t>– the ABI platform should be able </a:t>
            </a:r>
            <a:r>
              <a:rPr lang="en-US" sz="1600" b="1" dirty="0"/>
              <a:t>to use different </a:t>
            </a:r>
            <a:r>
              <a:rPr lang="sv-SE" sz="1600" b="1" dirty="0" err="1"/>
              <a:t>cloud</a:t>
            </a:r>
            <a:r>
              <a:rPr lang="sv-SE" sz="1600" b="1" dirty="0"/>
              <a:t> </a:t>
            </a:r>
            <a:r>
              <a:rPr lang="en-US" sz="1600" b="1" dirty="0"/>
              <a:t>ecosystem </a:t>
            </a:r>
            <a:r>
              <a:rPr lang="en-US" sz="1600" dirty="0"/>
              <a:t>– such as AWS (Amazon Web Services), Microsoft Azure, Google Cloud Platform (GCP)</a:t>
            </a:r>
          </a:p>
          <a:p>
            <a:r>
              <a:rPr lang="en-US" sz="1600" b="1" dirty="0"/>
              <a:t>Why it is important for customers buying an ABI platform: </a:t>
            </a:r>
            <a:r>
              <a:rPr lang="en-US" sz="1600" dirty="0"/>
              <a:t>This provides </a:t>
            </a:r>
            <a:r>
              <a:rPr lang="en-US" sz="1600" b="1" dirty="0"/>
              <a:t>flexibility, avoids vendor lock-in, and allows organizations to choose the best cloud services </a:t>
            </a:r>
            <a:r>
              <a:rPr lang="en-US" sz="1600" dirty="0"/>
              <a:t>based on their needs.</a:t>
            </a:r>
          </a:p>
          <a:p>
            <a:pPr marL="0" indent="0">
              <a:buNone/>
            </a:pPr>
            <a:endParaRPr lang="sv-SE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B2A4E5-3C8A-4CE7-9B57-C5F9CA80F9CD}"/>
              </a:ext>
            </a:extLst>
          </p:cNvPr>
          <p:cNvSpPr txBox="1"/>
          <p:nvPr/>
        </p:nvSpPr>
        <p:spPr>
          <a:xfrm>
            <a:off x="6098952" y="4522739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2A0A28D5-FFBB-4B9D-94B2-88707D5F80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2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223"/>
    </mc:Choice>
    <mc:Fallback xmlns="">
      <p:transition spd="slow" advTm="91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630548" cy="3724306"/>
          </a:xfrm>
        </p:spPr>
        <p:txBody>
          <a:bodyPr>
            <a:normAutofit/>
          </a:bodyPr>
          <a:lstStyle/>
          <a:p>
            <a:r>
              <a:rPr lang="en-US" sz="1600" dirty="0"/>
              <a:t>The importance for a ABI platform to provide a </a:t>
            </a:r>
            <a:r>
              <a:rPr lang="en-US" sz="1600" b="1" dirty="0" err="1"/>
              <a:t>multicloud</a:t>
            </a:r>
            <a:r>
              <a:rPr lang="en-US" sz="1600" b="1" dirty="0"/>
              <a:t> architecture </a:t>
            </a:r>
            <a:r>
              <a:rPr lang="en-US" sz="1600" dirty="0"/>
              <a:t>that enables an organization </a:t>
            </a:r>
            <a:r>
              <a:rPr lang="en-US" sz="1600" b="1" dirty="0"/>
              <a:t>to use and combined multiple cloud computing services from different cloud providers</a:t>
            </a:r>
            <a:r>
              <a:rPr lang="en-US" sz="1600" dirty="0"/>
              <a:t>, to run applications, store data, and manage workloads.</a:t>
            </a:r>
          </a:p>
          <a:p>
            <a:r>
              <a:rPr lang="en-US" sz="1600" b="1" dirty="0"/>
              <a:t>Why</a:t>
            </a:r>
            <a:r>
              <a:rPr lang="en-US" sz="1600" dirty="0"/>
              <a:t> </a:t>
            </a:r>
            <a:r>
              <a:rPr lang="en-US" sz="1600" b="1" dirty="0"/>
              <a:t>it is important for customers buying an ABI platform</a:t>
            </a:r>
            <a:r>
              <a:rPr lang="en-US" sz="1600" dirty="0"/>
              <a:t>: This </a:t>
            </a:r>
            <a:r>
              <a:rPr lang="en-US" sz="1600" b="1" dirty="0"/>
              <a:t>ensures resilience, scalability, and optimal performance </a:t>
            </a:r>
            <a:r>
              <a:rPr lang="en-US" sz="1600" dirty="0"/>
              <a:t>by leveraging different providers' strengths.</a:t>
            </a:r>
            <a:endParaRPr lang="sv-SE" sz="1600" dirty="0"/>
          </a:p>
          <a:p>
            <a:pPr marL="0" indent="0">
              <a:buNone/>
            </a:pPr>
            <a:endParaRPr lang="sv-SE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BEA7A4-AF2E-404D-9604-23D57EA222D3}"/>
              </a:ext>
            </a:extLst>
          </p:cNvPr>
          <p:cNvSpPr txBox="1"/>
          <p:nvPr/>
        </p:nvSpPr>
        <p:spPr>
          <a:xfrm>
            <a:off x="6098952" y="4515966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A2D727E5-693B-4B60-9806-5450104746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34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23"/>
    </mc:Choice>
    <mc:Fallback xmlns="">
      <p:transition spd="slow" advTm="25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b="1" dirty="0" err="1"/>
              <a:t>Some</a:t>
            </a:r>
            <a:r>
              <a:rPr lang="sv-SE" sz="1600" b="1" dirty="0"/>
              <a:t> ABI </a:t>
            </a:r>
            <a:r>
              <a:rPr lang="sv-SE" sz="1600" b="1" dirty="0" err="1"/>
              <a:t>platforms</a:t>
            </a:r>
            <a:r>
              <a:rPr lang="sv-SE" sz="1600" b="1" dirty="0"/>
              <a:t> </a:t>
            </a:r>
            <a:r>
              <a:rPr lang="sv-SE" sz="1600" dirty="0" err="1"/>
              <a:t>can</a:t>
            </a:r>
            <a:r>
              <a:rPr lang="sv-SE" sz="1600" dirty="0"/>
              <a:t> be </a:t>
            </a:r>
            <a:r>
              <a:rPr lang="sv-SE" sz="1600" b="1" dirty="0" err="1"/>
              <a:t>embedded</a:t>
            </a:r>
            <a:r>
              <a:rPr lang="sv-SE" sz="1600" b="1" dirty="0"/>
              <a:t> </a:t>
            </a:r>
            <a:r>
              <a:rPr lang="sv-SE" sz="1600" b="1" dirty="0" err="1"/>
              <a:t>within</a:t>
            </a:r>
            <a:r>
              <a:rPr lang="sv-SE" sz="1600" b="1" dirty="0"/>
              <a:t> digital </a:t>
            </a:r>
            <a:r>
              <a:rPr lang="sv-SE" sz="1600" b="1" dirty="0" err="1"/>
              <a:t>workplace</a:t>
            </a:r>
            <a:r>
              <a:rPr lang="sv-SE" sz="1600" b="1" dirty="0"/>
              <a:t>/</a:t>
            </a:r>
            <a:r>
              <a:rPr lang="en-US" sz="1600" b="1" dirty="0"/>
              <a:t>business</a:t>
            </a:r>
            <a:r>
              <a:rPr lang="sv-SE" sz="1600" b="1" dirty="0"/>
              <a:t> </a:t>
            </a:r>
            <a:r>
              <a:rPr lang="sv-SE" sz="1600" b="1" dirty="0" err="1"/>
              <a:t>application</a:t>
            </a:r>
            <a:r>
              <a:rPr lang="sv-SE" sz="1600" b="1" dirty="0"/>
              <a:t> </a:t>
            </a:r>
          </a:p>
          <a:p>
            <a:r>
              <a:rPr lang="en-US" sz="1600" dirty="0"/>
              <a:t>This means that ABI platforms can be </a:t>
            </a:r>
            <a:r>
              <a:rPr lang="en-US" sz="1600" b="1" dirty="0"/>
              <a:t>integrated directly into </a:t>
            </a:r>
            <a:r>
              <a:rPr lang="sv-SE" sz="1600" b="1" dirty="0" err="1"/>
              <a:t>workplace</a:t>
            </a:r>
            <a:r>
              <a:rPr lang="sv-SE" sz="1600" b="1" dirty="0"/>
              <a:t>/</a:t>
            </a:r>
            <a:r>
              <a:rPr lang="en-US" sz="1600" b="1" dirty="0"/>
              <a:t>business applications that employees use in their daily work</a:t>
            </a:r>
            <a:r>
              <a:rPr lang="en-US" sz="1600" dirty="0"/>
              <a:t>, such as customer relationship management (CRM), enterprise resource planning (ERP), and collaboration tools.</a:t>
            </a:r>
          </a:p>
          <a:p>
            <a:r>
              <a:rPr lang="en-US" sz="1600" dirty="0"/>
              <a:t>This </a:t>
            </a:r>
            <a:r>
              <a:rPr lang="en-US" sz="1600" b="1" dirty="0"/>
              <a:t>reduce the need for users to switch between tools.</a:t>
            </a:r>
            <a:endParaRPr lang="sv-SE" sz="1600" b="1" dirty="0"/>
          </a:p>
          <a:p>
            <a:endParaRPr lang="sv-SE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B0A460-C958-4535-96BF-EBAE55679F06}"/>
              </a:ext>
            </a:extLst>
          </p:cNvPr>
          <p:cNvSpPr txBox="1"/>
          <p:nvPr/>
        </p:nvSpPr>
        <p:spPr>
          <a:xfrm>
            <a:off x="6098952" y="4515966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6846982B-15F9-4AD3-B0AE-C83B94AB84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77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88"/>
    </mc:Choice>
    <mc:Fallback xmlns="">
      <p:transition spd="slow" advTm="50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7260179" cy="3562597"/>
          </a:xfrm>
        </p:spPr>
        <p:txBody>
          <a:bodyPr>
            <a:normAutofit/>
          </a:bodyPr>
          <a:lstStyle/>
          <a:p>
            <a:r>
              <a:rPr lang="en-US" sz="1600" b="1" dirty="0"/>
              <a:t>Embedding ABI platforms - </a:t>
            </a:r>
            <a:r>
              <a:rPr lang="sv-SE" sz="1600" b="1" dirty="0" err="1"/>
              <a:t>may</a:t>
            </a:r>
            <a:r>
              <a:rPr lang="sv-SE" sz="1600" b="1" dirty="0"/>
              <a:t> </a:t>
            </a:r>
            <a:r>
              <a:rPr lang="sv-SE" sz="1600" b="1" dirty="0" err="1"/>
              <a:t>require</a:t>
            </a:r>
            <a:r>
              <a:rPr lang="sv-SE" sz="1600" b="1" dirty="0"/>
              <a:t> </a:t>
            </a:r>
            <a:r>
              <a:rPr lang="sv-SE" sz="1600" b="1" dirty="0" err="1"/>
              <a:t>that</a:t>
            </a:r>
            <a:r>
              <a:rPr lang="sv-SE" sz="1600" b="1" dirty="0"/>
              <a:t> </a:t>
            </a:r>
            <a:r>
              <a:rPr lang="sv-SE" sz="1600" b="1" dirty="0" err="1"/>
              <a:t>that</a:t>
            </a:r>
            <a:r>
              <a:rPr lang="sv-SE" sz="1600" b="1" dirty="0"/>
              <a:t> the ABI </a:t>
            </a:r>
            <a:r>
              <a:rPr lang="sv-SE" sz="1600" b="1" dirty="0" err="1"/>
              <a:t>platforms</a:t>
            </a:r>
            <a:r>
              <a:rPr lang="sv-SE" sz="1600" b="1" dirty="0"/>
              <a:t> </a:t>
            </a:r>
            <a:r>
              <a:rPr lang="sv-SE" sz="1600" b="1" dirty="0" err="1"/>
              <a:t>are</a:t>
            </a:r>
            <a:r>
              <a:rPr lang="sv-SE" sz="1600" b="1" dirty="0"/>
              <a:t> </a:t>
            </a:r>
            <a:r>
              <a:rPr lang="sv-SE" sz="1600" b="1" dirty="0" err="1"/>
              <a:t>composable</a:t>
            </a:r>
            <a:r>
              <a:rPr lang="sv-SE" sz="1600" b="1" dirty="0"/>
              <a:t> </a:t>
            </a:r>
            <a:r>
              <a:rPr lang="sv-SE" sz="1600" dirty="0"/>
              <a:t>– </a:t>
            </a:r>
            <a:r>
              <a:rPr lang="en-US" sz="1600" dirty="0"/>
              <a:t>that is, they are </a:t>
            </a:r>
            <a:r>
              <a:rPr lang="en-US" sz="1600" b="1" dirty="0"/>
              <a:t>modular and flexible</a:t>
            </a:r>
            <a:r>
              <a:rPr lang="en-US" sz="1600" dirty="0"/>
              <a:t>, making it possible to </a:t>
            </a:r>
            <a:r>
              <a:rPr lang="en-US" sz="1600" b="1" dirty="0"/>
              <a:t>build and customize analytics solutions by combining different components or services </a:t>
            </a:r>
            <a:r>
              <a:rPr lang="en-US" sz="1600" dirty="0"/>
              <a:t>according to specific business needs.</a:t>
            </a:r>
          </a:p>
          <a:p>
            <a:r>
              <a:rPr lang="en-US" sz="1600" b="1" dirty="0"/>
              <a:t>Composability</a:t>
            </a:r>
            <a:r>
              <a:rPr lang="en-US" sz="1600" dirty="0"/>
              <a:t> ensures that the platforms remain </a:t>
            </a:r>
            <a:r>
              <a:rPr lang="en-US" sz="1600" b="1" dirty="0"/>
              <a:t>flexible and can adapt to different application ecosystems</a:t>
            </a:r>
            <a:r>
              <a:rPr lang="en-US" sz="1600" dirty="0"/>
              <a:t>, enabling organizations to </a:t>
            </a:r>
            <a:r>
              <a:rPr lang="en-US" sz="1600" b="1" dirty="0"/>
              <a:t>scale analytics solutions efficiently</a:t>
            </a:r>
            <a:r>
              <a:rPr lang="en-US" sz="1600" dirty="0"/>
              <a:t>.</a:t>
            </a:r>
            <a:endParaRPr lang="sv-SE" sz="1600" dirty="0"/>
          </a:p>
          <a:p>
            <a:endParaRPr lang="sv-SE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1085ED-34B2-4607-A483-5BF141011CE7}"/>
              </a:ext>
            </a:extLst>
          </p:cNvPr>
          <p:cNvSpPr txBox="1"/>
          <p:nvPr/>
        </p:nvSpPr>
        <p:spPr>
          <a:xfrm>
            <a:off x="6098952" y="4515966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8E39A00-836A-4A52-A362-BE5E3F25C0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6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28"/>
    </mc:Choice>
    <mc:Fallback xmlns="">
      <p:transition spd="slow" advTm="48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654" y="1975050"/>
            <a:ext cx="7407246" cy="596700"/>
          </a:xfrm>
        </p:spPr>
        <p:txBody>
          <a:bodyPr/>
          <a:lstStyle/>
          <a:p>
            <a:r>
              <a:rPr lang="sv-SE" sz="2400" dirty="0"/>
              <a:t>Trends 2025</a:t>
            </a:r>
          </a:p>
        </p:txBody>
      </p: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AD10CE38-3C71-C271-5756-45BD755922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667" t="-16667" r="-16667" b="-16667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5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03"/>
    </mc:Choice>
    <mc:Fallback xmlns="">
      <p:transition spd="slow" advTm="103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8" y="1275533"/>
            <a:ext cx="8352001" cy="3562597"/>
          </a:xfrm>
        </p:spPr>
        <p:txBody>
          <a:bodyPr>
            <a:normAutofit/>
          </a:bodyPr>
          <a:lstStyle/>
          <a:p>
            <a:r>
              <a:rPr lang="en-GB" sz="1600" b="1" dirty="0"/>
              <a:t>Generative AI </a:t>
            </a:r>
            <a:r>
              <a:rPr lang="en-GB" sz="1600" dirty="0"/>
              <a:t>is increasingly integrated directly into the analytic workflow.</a:t>
            </a:r>
          </a:p>
          <a:p>
            <a:r>
              <a:rPr lang="en-GB" sz="1600" dirty="0"/>
              <a:t>Users can use </a:t>
            </a:r>
            <a:r>
              <a:rPr lang="en-GB" sz="1600" b="1" dirty="0"/>
              <a:t>Conversational Analytics </a:t>
            </a:r>
            <a:r>
              <a:rPr lang="en-GB" sz="1600" dirty="0"/>
              <a:t>and </a:t>
            </a:r>
            <a:r>
              <a:rPr lang="en-GB" sz="1600" b="1" dirty="0"/>
              <a:t>Natural Language Query (NLQ) </a:t>
            </a:r>
            <a:r>
              <a:rPr lang="en-GB" sz="1600" dirty="0"/>
              <a:t>to ask questions in ordinary language and receive explanations, calculations and visualizations.</a:t>
            </a:r>
          </a:p>
          <a:p>
            <a:r>
              <a:rPr lang="en-GB" sz="1600" dirty="0"/>
              <a:t>AI can also </a:t>
            </a:r>
            <a:r>
              <a:rPr lang="en-GB" sz="1600" b="1" dirty="0"/>
              <a:t>generate formulas, reports and presentations </a:t>
            </a:r>
            <a:r>
              <a:rPr lang="en-GB" sz="1600" dirty="0"/>
              <a:t>and </a:t>
            </a:r>
            <a:r>
              <a:rPr lang="en-GB" sz="1600" b="1" dirty="0"/>
              <a:t>support developers in analytic </a:t>
            </a:r>
            <a:r>
              <a:rPr lang="en-GB" sz="1600" b="1" dirty="0" err="1"/>
              <a:t>modeling</a:t>
            </a:r>
            <a:r>
              <a:rPr lang="en-GB" sz="1600" b="1" dirty="0"/>
              <a:t>.</a:t>
            </a:r>
          </a:p>
          <a:p>
            <a:r>
              <a:rPr lang="en-GB" sz="1600" dirty="0"/>
              <a:t>The interaction is therefore shifting from </a:t>
            </a:r>
            <a:r>
              <a:rPr lang="en-GB" sz="1600" b="1" dirty="0"/>
              <a:t>“build a dashboard”</a:t>
            </a:r>
            <a:r>
              <a:rPr lang="en-GB" sz="1600" dirty="0"/>
              <a:t> toward </a:t>
            </a:r>
            <a:r>
              <a:rPr lang="en-GB" sz="1600" b="1" dirty="0"/>
              <a:t>“ask the platform what you want to know or produce” (see next slide)</a:t>
            </a:r>
            <a:endParaRPr lang="en-GB" sz="1600" dirty="0"/>
          </a:p>
          <a:p>
            <a:endParaRPr lang="sv-SE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6E5C7C-094C-4150-A82F-3971AEEAE537}"/>
              </a:ext>
            </a:extLst>
          </p:cNvPr>
          <p:cNvSpPr txBox="1"/>
          <p:nvPr/>
        </p:nvSpPr>
        <p:spPr>
          <a:xfrm>
            <a:off x="6363769" y="4653464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</a:t>
            </a:r>
            <a:r>
              <a:rPr lang="en-GB" dirty="0"/>
              <a:t>5</a:t>
            </a:r>
            <a:r>
              <a:rPr dirty="0"/>
              <a:t>]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6E2527DE-F197-F845-BA61-71877CA8E2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3347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97"/>
    </mc:Choice>
    <mc:Fallback xmlns="">
      <p:transition spd="slow" advTm="423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572" y="475134"/>
            <a:ext cx="6850800" cy="596700"/>
          </a:xfrm>
        </p:spPr>
        <p:txBody>
          <a:bodyPr/>
          <a:lstStyle/>
          <a:p>
            <a:r>
              <a:rPr lang="en-GB" sz="2400" dirty="0"/>
              <a:t>From dashboards to conversations</a:t>
            </a:r>
            <a:endParaRPr lang="sv-SE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8" y="1275533"/>
            <a:ext cx="8352002" cy="3836554"/>
          </a:xfrm>
        </p:spPr>
        <p:txBody>
          <a:bodyPr>
            <a:normAutofit/>
          </a:bodyPr>
          <a:lstStyle/>
          <a:p>
            <a:r>
              <a:rPr lang="en-GB" sz="1600" dirty="0"/>
              <a:t>Traditionally, users first created dashboards with selected measures, charts, filters and predefined views.</a:t>
            </a:r>
          </a:p>
          <a:p>
            <a:r>
              <a:rPr lang="en-GB" sz="1600" dirty="0"/>
              <a:t>With Conversational Analytics, the user can instead start with a business question, for example: </a:t>
            </a:r>
            <a:r>
              <a:rPr lang="en-GB" sz="1600" i="1" dirty="0"/>
              <a:t>“Show me the five customer segments with the highest growth.” </a:t>
            </a:r>
            <a:r>
              <a:rPr lang="en-GB" sz="1600" dirty="0"/>
              <a:t>The ABI platform can then determine which data, calculations and visualizations are needed to answer the question.</a:t>
            </a:r>
          </a:p>
          <a:p>
            <a:r>
              <a:rPr lang="en-GB" sz="1600" dirty="0"/>
              <a:t>This does </a:t>
            </a:r>
            <a:r>
              <a:rPr lang="en-GB" sz="1600" b="1" dirty="0"/>
              <a:t>not mean that dashboards disappear</a:t>
            </a:r>
            <a:r>
              <a:rPr lang="en-GB" sz="1600" dirty="0"/>
              <a:t>, but users can increasingly start from the question rather than from a predefined dashboard.</a:t>
            </a:r>
          </a:p>
          <a:p>
            <a:endParaRPr lang="sv-SE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E1BC3B-2091-4FCA-9BCF-45C091CDE763}"/>
              </a:ext>
            </a:extLst>
          </p:cNvPr>
          <p:cNvSpPr txBox="1"/>
          <p:nvPr/>
        </p:nvSpPr>
        <p:spPr>
          <a:xfrm>
            <a:off x="6363769" y="4653464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</a:t>
            </a:r>
            <a:r>
              <a:rPr lang="en-GB" dirty="0"/>
              <a:t>5</a:t>
            </a:r>
            <a:r>
              <a:rPr dirty="0"/>
              <a:t>]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912CE96-75DB-EE48-BAA2-18C5ACB30E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1635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63"/>
    </mc:Choice>
    <mc:Fallback xmlns="">
      <p:transition spd="slow" advTm="46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Conversational Analytics	</a:t>
            </a:r>
            <a:endParaRPr lang="sv-SE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8" y="1275533"/>
            <a:ext cx="8352001" cy="3562597"/>
          </a:xfrm>
        </p:spPr>
        <p:txBody>
          <a:bodyPr>
            <a:normAutofit/>
          </a:bodyPr>
          <a:lstStyle/>
          <a:p>
            <a:r>
              <a:rPr lang="en-GB" sz="1600" dirty="0"/>
              <a:t>Conversational Analytics means that users can interact with data by asking questions in ordinary language instead of writing SQL or manually building reports.</a:t>
            </a:r>
          </a:p>
          <a:p>
            <a:r>
              <a:rPr lang="en-GB" sz="1600" dirty="0"/>
              <a:t>For example: </a:t>
            </a:r>
            <a:r>
              <a:rPr lang="en-GB" sz="1600" i="1" dirty="0"/>
              <a:t>“Why did sales decrease in Sweden last quarter?”</a:t>
            </a:r>
            <a:endParaRPr lang="en-GB" sz="1600" dirty="0"/>
          </a:p>
          <a:p>
            <a:r>
              <a:rPr lang="en-GB" sz="1600" dirty="0"/>
              <a:t>The ABI platform can then generate an answer using text, calculations and visualizations.</a:t>
            </a:r>
          </a:p>
          <a:p>
            <a:r>
              <a:rPr lang="en-GB" sz="1600" dirty="0"/>
              <a:t>This makes advanced analytics more accessible to business users and strengthens </a:t>
            </a:r>
            <a:r>
              <a:rPr lang="en-GB" sz="1600" b="1" dirty="0"/>
              <a:t>self-service analytics</a:t>
            </a:r>
            <a:r>
              <a:rPr lang="en-GB" sz="1600" dirty="0"/>
              <a:t>.</a:t>
            </a:r>
          </a:p>
          <a:p>
            <a:endParaRPr lang="sv-SE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2F84F5-A8F0-400E-8EFE-8B4ED544603B}"/>
              </a:ext>
            </a:extLst>
          </p:cNvPr>
          <p:cNvSpPr txBox="1"/>
          <p:nvPr/>
        </p:nvSpPr>
        <p:spPr>
          <a:xfrm>
            <a:off x="6363769" y="4653464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</a:t>
            </a:r>
            <a:r>
              <a:rPr lang="en-GB" dirty="0"/>
              <a:t>5</a:t>
            </a:r>
            <a:r>
              <a:rPr dirty="0"/>
              <a:t>]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9E2BEDF-BFD2-A937-1584-57DE7E00E8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0631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02"/>
    </mc:Choice>
    <mc:Fallback xmlns="">
      <p:transition spd="slow" advTm="42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8" y="1275533"/>
            <a:ext cx="8352001" cy="3562597"/>
          </a:xfrm>
        </p:spPr>
        <p:txBody>
          <a:bodyPr>
            <a:normAutofit/>
          </a:bodyPr>
          <a:lstStyle/>
          <a:p>
            <a:r>
              <a:rPr lang="en-GB" sz="1600" b="1" dirty="0"/>
              <a:t>Semantic models become more important. </a:t>
            </a:r>
            <a:endParaRPr lang="en-GB" sz="1600" dirty="0"/>
          </a:p>
          <a:p>
            <a:r>
              <a:rPr lang="en-GB" sz="1600" dirty="0"/>
              <a:t>Generative AI increases the importance of a </a:t>
            </a:r>
            <a:r>
              <a:rPr lang="en-GB" sz="1600" b="1" dirty="0"/>
              <a:t>semantic layer</a:t>
            </a:r>
            <a:r>
              <a:rPr lang="en-GB" sz="1600" dirty="0"/>
              <a:t>, where an organization defines common business concepts, metrics and relationships.</a:t>
            </a:r>
          </a:p>
          <a:p>
            <a:r>
              <a:rPr lang="en-GB" sz="1600" dirty="0"/>
              <a:t>For example, the organization can define what it means by </a:t>
            </a:r>
            <a:r>
              <a:rPr lang="en-GB" sz="1600" i="1" dirty="0"/>
              <a:t>customer</a:t>
            </a:r>
            <a:r>
              <a:rPr lang="en-GB" sz="1600" dirty="0"/>
              <a:t>, </a:t>
            </a:r>
            <a:r>
              <a:rPr lang="en-GB" sz="1600" i="1" dirty="0"/>
              <a:t>revenue</a:t>
            </a:r>
            <a:r>
              <a:rPr lang="en-GB" sz="1600" dirty="0"/>
              <a:t>, </a:t>
            </a:r>
            <a:r>
              <a:rPr lang="en-GB" sz="1600" i="1" dirty="0"/>
              <a:t>profit</a:t>
            </a:r>
            <a:r>
              <a:rPr lang="en-GB" sz="1600" dirty="0"/>
              <a:t> or </a:t>
            </a:r>
            <a:r>
              <a:rPr lang="en-GB" sz="1600" i="1" dirty="0"/>
              <a:t>active customer</a:t>
            </a:r>
            <a:r>
              <a:rPr lang="en-GB" sz="1600" dirty="0"/>
              <a:t>.</a:t>
            </a:r>
          </a:p>
          <a:p>
            <a:r>
              <a:rPr lang="en-GB" sz="1600" dirty="0"/>
              <a:t>The semantic layer helps ensure that dashboards, applications and AI agents use the same business definitions.</a:t>
            </a:r>
          </a:p>
          <a:p>
            <a:endParaRPr lang="sv-SE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6B6B4-DC1B-4AD3-9B8A-60B9E52E632A}"/>
              </a:ext>
            </a:extLst>
          </p:cNvPr>
          <p:cNvSpPr txBox="1"/>
          <p:nvPr/>
        </p:nvSpPr>
        <p:spPr>
          <a:xfrm>
            <a:off x="6363769" y="4653464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</a:t>
            </a:r>
            <a:r>
              <a:rPr lang="en-GB" dirty="0"/>
              <a:t>5</a:t>
            </a:r>
            <a:r>
              <a:rPr dirty="0"/>
              <a:t>]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380A387-D04F-6EE6-1329-50958AD95F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3394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462"/>
    </mc:Choice>
    <mc:Fallback xmlns="">
      <p:transition spd="slow" advTm="61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8" y="1275533"/>
            <a:ext cx="8352001" cy="3562597"/>
          </a:xfrm>
        </p:spPr>
        <p:txBody>
          <a:bodyPr>
            <a:normAutofit fontScale="92500"/>
          </a:bodyPr>
          <a:lstStyle/>
          <a:p>
            <a:r>
              <a:rPr lang="en-GB" sz="1600" b="1" dirty="0"/>
              <a:t>Another trend is trusted data </a:t>
            </a:r>
            <a:r>
              <a:rPr lang="en-GB" sz="1600" dirty="0"/>
              <a:t>– data that users and AI can rely on, that is data that is accurate, consistent, governed and traceable.</a:t>
            </a:r>
          </a:p>
          <a:p>
            <a:r>
              <a:rPr lang="en-GB" sz="1600" dirty="0"/>
              <a:t>In AI-powered analytics, trusted data becomes especially important because AI agents and conversational interfaces may generate answers automatically.</a:t>
            </a:r>
          </a:p>
          <a:p>
            <a:r>
              <a:rPr lang="en-GB" sz="1600" dirty="0"/>
              <a:t>Organizations therefore need:</a:t>
            </a:r>
          </a:p>
          <a:p>
            <a:pPr lvl="1"/>
            <a:r>
              <a:rPr lang="en-GB" sz="1600" dirty="0"/>
              <a:t>common definitions of metrics and business concepts</a:t>
            </a:r>
          </a:p>
          <a:p>
            <a:pPr lvl="1"/>
            <a:r>
              <a:rPr lang="en-GB" sz="1600" dirty="0"/>
              <a:t>clear data ownership and governance</a:t>
            </a:r>
          </a:p>
          <a:p>
            <a:pPr lvl="1"/>
            <a:r>
              <a:rPr lang="en-GB" sz="1600" dirty="0"/>
              <a:t>data lineage – where the data comes from and how it has been transformed</a:t>
            </a:r>
          </a:p>
          <a:p>
            <a:pPr lvl="1"/>
            <a:r>
              <a:rPr lang="en-GB" sz="1600" dirty="0"/>
              <a:t>controls for access, quality and validation</a:t>
            </a:r>
          </a:p>
          <a:p>
            <a:pPr marL="0" indent="0">
              <a:buNone/>
            </a:pPr>
            <a:endParaRPr lang="sv-SE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63AB46-DD86-4D16-8CA3-FAE565C3FD87}"/>
              </a:ext>
            </a:extLst>
          </p:cNvPr>
          <p:cNvSpPr txBox="1"/>
          <p:nvPr/>
        </p:nvSpPr>
        <p:spPr>
          <a:xfrm>
            <a:off x="6363769" y="4653464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</a:t>
            </a:r>
            <a:r>
              <a:rPr lang="en-GB" dirty="0"/>
              <a:t>5</a:t>
            </a:r>
            <a:r>
              <a:rPr dirty="0"/>
              <a:t>]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7741D641-0ADE-1E80-4B4D-0F38319A27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471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83"/>
    </mc:Choice>
    <mc:Fallback xmlns="">
      <p:transition spd="slow" advTm="50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654" y="1975050"/>
            <a:ext cx="7407246" cy="596700"/>
          </a:xfrm>
        </p:spPr>
        <p:txBody>
          <a:bodyPr/>
          <a:lstStyle/>
          <a:p>
            <a:r>
              <a:rPr lang="sv-SE" sz="2400" dirty="0"/>
              <a:t>Trends 2026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F9F487B-628D-8445-FA6F-211DB1AD95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667" t="-16667" r="-16667" b="-16667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0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14"/>
    </mc:Choice>
    <mc:Fallback xmlns="">
      <p:transition spd="slow" advTm="308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8" y="1275533"/>
            <a:ext cx="8352001" cy="3562597"/>
          </a:xfrm>
        </p:spPr>
        <p:txBody>
          <a:bodyPr>
            <a:normAutofit/>
          </a:bodyPr>
          <a:lstStyle/>
          <a:p>
            <a:r>
              <a:rPr lang="en-GB" sz="1600" dirty="0"/>
              <a:t>A major development in 2026 is the move from AI assistants/</a:t>
            </a:r>
            <a:r>
              <a:rPr lang="en-GB" sz="1600" dirty="0" err="1"/>
              <a:t>copilots</a:t>
            </a:r>
            <a:r>
              <a:rPr lang="en-GB" sz="1600" dirty="0"/>
              <a:t> toward </a:t>
            </a:r>
            <a:r>
              <a:rPr lang="en-GB" sz="1600" b="1" dirty="0"/>
              <a:t>Agentic Analytics</a:t>
            </a:r>
            <a:r>
              <a:rPr lang="en-GB" sz="1600" dirty="0"/>
              <a:t>.</a:t>
            </a:r>
          </a:p>
          <a:p>
            <a:r>
              <a:rPr lang="en-GB" sz="1600" b="1" dirty="0"/>
              <a:t>Agentic Analytics</a:t>
            </a:r>
            <a:r>
              <a:rPr lang="en-GB" sz="1600" dirty="0"/>
              <a:t> means that AI agents can coordinate and perform several analytical tasks semi-autonomously or autonomously.</a:t>
            </a:r>
          </a:p>
          <a:p>
            <a:r>
              <a:rPr lang="en-GB" sz="1600" dirty="0"/>
              <a:t>For example, an agent can support data preparation, analysis, visualization and generation of recommendations.</a:t>
            </a:r>
          </a:p>
          <a:p>
            <a:r>
              <a:rPr lang="en-GB" sz="1600" dirty="0"/>
              <a:t>Humans remain responsible for oversight and validation.</a:t>
            </a:r>
          </a:p>
          <a:p>
            <a:r>
              <a:rPr lang="en-GB" sz="1600" dirty="0"/>
              <a:t>This shortens the path from </a:t>
            </a:r>
            <a:r>
              <a:rPr lang="en-GB" sz="1600" b="1" dirty="0"/>
              <a:t>data → insight → decision → action</a:t>
            </a:r>
            <a:r>
              <a:rPr lang="en-GB" sz="1600" dirty="0"/>
              <a:t>.</a:t>
            </a:r>
          </a:p>
          <a:p>
            <a:endParaRPr lang="sv-SE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F414FF-DADA-4E67-A595-C0522253F259}"/>
              </a:ext>
            </a:extLst>
          </p:cNvPr>
          <p:cNvSpPr txBox="1"/>
          <p:nvPr/>
        </p:nvSpPr>
        <p:spPr>
          <a:xfrm>
            <a:off x="6363769" y="4653464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2026]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221295EC-F70B-CF95-B7BB-7FA4D98C42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9794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818"/>
    </mc:Choice>
    <mc:Fallback xmlns="">
      <p:transition spd="slow" advTm="74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8047202" cy="3562597"/>
          </a:xfrm>
        </p:spPr>
        <p:txBody>
          <a:bodyPr>
            <a:normAutofit/>
          </a:bodyPr>
          <a:lstStyle/>
          <a:p>
            <a:r>
              <a:rPr lang="en-GB" sz="1600" dirty="0"/>
              <a:t>Gartner also highlights </a:t>
            </a:r>
            <a:r>
              <a:rPr lang="en-GB" sz="1600" b="1" dirty="0"/>
              <a:t>increasing interoperability through standards </a:t>
            </a:r>
            <a:r>
              <a:rPr lang="en-GB" sz="1600" dirty="0"/>
              <a:t>such as </a:t>
            </a:r>
            <a:r>
              <a:rPr lang="en-GB" sz="1600" b="1" dirty="0"/>
              <a:t>Model Context Protocol (MCP)</a:t>
            </a:r>
            <a:r>
              <a:rPr lang="en-GB" sz="1600" dirty="0"/>
              <a:t>. MCP standardizes how AI connects to and uses external data and tools. It is a technical </a:t>
            </a:r>
            <a:r>
              <a:rPr lang="sv-SE" sz="1600" b="1" dirty="0"/>
              <a:t> </a:t>
            </a:r>
            <a:r>
              <a:rPr lang="sv-SE" sz="1600" dirty="0"/>
              <a:t>standard/</a:t>
            </a:r>
            <a:r>
              <a:rPr lang="sv-SE" sz="1600" dirty="0" err="1"/>
              <a:t>protocol</a:t>
            </a:r>
            <a:r>
              <a:rPr lang="sv-SE" sz="1600" dirty="0"/>
              <a:t> för integration. </a:t>
            </a:r>
          </a:p>
          <a:p>
            <a:r>
              <a:rPr lang="en-GB" sz="1600" dirty="0"/>
              <a:t>MCP  makes it easier for AI agents to connect to many different data sources and tools in a standardized way.</a:t>
            </a:r>
          </a:p>
          <a:p>
            <a:endParaRPr lang="sv-SE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49F536-8528-43EF-AE25-C5685ADE7906}"/>
              </a:ext>
            </a:extLst>
          </p:cNvPr>
          <p:cNvSpPr txBox="1"/>
          <p:nvPr/>
        </p:nvSpPr>
        <p:spPr>
          <a:xfrm>
            <a:off x="6363769" y="4653464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2026]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55C00C78-D3FC-3905-7545-363B8ECBEF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3302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27"/>
    </mc:Choice>
    <mc:Fallback xmlns="">
      <p:transition spd="slow" advTm="749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275533"/>
            <a:ext cx="8177830" cy="3836554"/>
          </a:xfrm>
        </p:spPr>
        <p:txBody>
          <a:bodyPr>
            <a:normAutofit/>
          </a:bodyPr>
          <a:lstStyle/>
          <a:p>
            <a:r>
              <a:rPr lang="en-GB" sz="1600" b="1" dirty="0"/>
              <a:t>ABI platforms </a:t>
            </a:r>
            <a:r>
              <a:rPr lang="en-GB" sz="1600" dirty="0"/>
              <a:t>are also becoming </a:t>
            </a:r>
            <a:r>
              <a:rPr lang="en-GB" sz="1600" b="1" dirty="0"/>
              <a:t>more integrated with operational applications </a:t>
            </a:r>
            <a:r>
              <a:rPr lang="en-GB" sz="1600" dirty="0"/>
              <a:t>through </a:t>
            </a:r>
            <a:r>
              <a:rPr lang="en-GB" sz="1600" b="1" dirty="0"/>
              <a:t>embedded analytics </a:t>
            </a:r>
          </a:p>
          <a:p>
            <a:r>
              <a:rPr lang="en-GB" sz="1600" b="1" dirty="0"/>
              <a:t>Embedded analytics </a:t>
            </a:r>
            <a:r>
              <a:rPr lang="en-GB" sz="1600" dirty="0"/>
              <a:t>means that analytics, dashboards and AI-generated insights are presented directly inside applications such as CRM or ERP systems, where users already perform their daily work. </a:t>
            </a:r>
          </a:p>
          <a:p>
            <a:r>
              <a:rPr lang="en-GB" sz="1600" dirty="0"/>
              <a:t>For example, a salesperson can see customer trends, predictions or recommendations directly inside the CRM system without opening a separate BI application.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7E2540-A5AA-407D-B52B-5060656DE913}"/>
              </a:ext>
            </a:extLst>
          </p:cNvPr>
          <p:cNvSpPr txBox="1"/>
          <p:nvPr/>
        </p:nvSpPr>
        <p:spPr>
          <a:xfrm>
            <a:off x="6363769" y="4653464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2026]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E0EEAAF-FF2C-CE97-22D5-69587722C0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0863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322"/>
    </mc:Choice>
    <mc:Fallback xmlns="">
      <p:transition spd="slow" advTm="773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96F8E-DDD4-2C8B-3506-EA205F15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7D1CA-ADA7-F32E-2BF6-AB15E2D5F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Trends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4987B-014C-FAB0-BCBE-71D55B92E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1275533"/>
            <a:ext cx="8177830" cy="3836554"/>
          </a:xfrm>
        </p:spPr>
        <p:txBody>
          <a:bodyPr>
            <a:normAutofit/>
          </a:bodyPr>
          <a:lstStyle/>
          <a:p>
            <a:r>
              <a:rPr lang="en-GB" sz="1600" b="1" dirty="0"/>
              <a:t>ABI platforms </a:t>
            </a:r>
            <a:r>
              <a:rPr lang="en-GB" sz="1600" dirty="0"/>
              <a:t>are also becoming </a:t>
            </a:r>
            <a:r>
              <a:rPr lang="en-GB" sz="1600" b="1" dirty="0"/>
              <a:t>more integrated with operational applications </a:t>
            </a:r>
            <a:r>
              <a:rPr lang="en-GB" sz="1600" dirty="0"/>
              <a:t>through </a:t>
            </a:r>
            <a:r>
              <a:rPr lang="en-GB" sz="1600" b="1" dirty="0"/>
              <a:t>embedded analytics </a:t>
            </a:r>
          </a:p>
          <a:p>
            <a:r>
              <a:rPr lang="en-GB" sz="1600" b="1" dirty="0"/>
              <a:t>Embedded analytics </a:t>
            </a:r>
            <a:r>
              <a:rPr lang="en-GB" sz="1600" dirty="0"/>
              <a:t>means that analytics, dashboards and AI-generated insights are presented directly inside applications such as CRM or ERP systems, where users already perform their daily work. </a:t>
            </a:r>
          </a:p>
          <a:p>
            <a:r>
              <a:rPr lang="en-GB" sz="1600" dirty="0"/>
              <a:t>For example, a salesperson can see customer trends, predictions or recommendations directly inside the CRM system without opening a separate BI application.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282F43-6AD4-5CA7-6938-BD3F2FBBABEE}"/>
              </a:ext>
            </a:extLst>
          </p:cNvPr>
          <p:cNvSpPr txBox="1"/>
          <p:nvPr/>
        </p:nvSpPr>
        <p:spPr>
          <a:xfrm>
            <a:off x="6363769" y="4653464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2026]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B2D3E98-A95C-33CA-CB86-27FE2BE8F1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6746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01"/>
    </mc:Choice>
    <mc:Fallback xmlns="">
      <p:transition spd="slow" advTm="128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u_dsv_ppt_template_16_9_20130920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glish SU 16:9 - Widescreen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U 16:9 - Blå Widescreen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nglish SU 16:9 - Blå Widescreen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pecial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1600" noProof="0" dirty="0" smtClean="0">
            <a:solidFill>
              <a:srgbClr val="FFFFFF"/>
            </a:solidFill>
            <a:latin typeface="Verdana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35b66c34-d3f7-4b74-a2f5-5e46d77d2b05}" enabled="1" method="Privileged" siteId="{1e586649-7317-42fb-8949-66923d34ba7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su_dsv_ppt_template_16_9_20141030</Template>
  <TotalTime>12148</TotalTime>
  <Words>2684</Words>
  <Application>Microsoft Office PowerPoint</Application>
  <PresentationFormat>On-screen Show (16:9)</PresentationFormat>
  <Paragraphs>195</Paragraphs>
  <Slides>42</Slides>
  <Notes>0</Notes>
  <HiddenSlides>0</HiddenSlides>
  <MMClips>42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Calibri</vt:lpstr>
      <vt:lpstr>Verdana</vt:lpstr>
      <vt:lpstr>su_dsv_ppt_template_16_9_20130920</vt:lpstr>
      <vt:lpstr>English SU 16:9 - Widescreen</vt:lpstr>
      <vt:lpstr>SU 16:9 - Blå Widescreen</vt:lpstr>
      <vt:lpstr>English SU 16:9 - Blå Widescreen</vt:lpstr>
      <vt:lpstr>Special</vt:lpstr>
      <vt:lpstr> Marknaden för Analys och Business Intelligence-plattformar (ABI-plattformar), del 1</vt:lpstr>
      <vt:lpstr>Main sources</vt:lpstr>
      <vt:lpstr>Traditional BI vs modern ABI platforms </vt:lpstr>
      <vt:lpstr>Traditional BI vs modern ABI platforms </vt:lpstr>
      <vt:lpstr>Modern ABI platforms </vt:lpstr>
      <vt:lpstr>Modern ABI platforms </vt:lpstr>
      <vt:lpstr>Augmented analytics (AA)</vt:lpstr>
      <vt:lpstr>Augmented analytics (AA)</vt:lpstr>
      <vt:lpstr>AA makes use of NLP/NLQ</vt:lpstr>
      <vt:lpstr>AA support Self Service Data Preparation</vt:lpstr>
      <vt:lpstr>AA makes use of Visualisation and Narration</vt:lpstr>
      <vt:lpstr>Trends 2022</vt:lpstr>
      <vt:lpstr>Trends 2022</vt:lpstr>
      <vt:lpstr>Trends 2022</vt:lpstr>
      <vt:lpstr>Trends 2022</vt:lpstr>
      <vt:lpstr>Trends 2022</vt:lpstr>
      <vt:lpstr>Trends 2022</vt:lpstr>
      <vt:lpstr>Trends 2022</vt:lpstr>
      <vt:lpstr>Trends 2022</vt:lpstr>
      <vt:lpstr>Trends 2023</vt:lpstr>
      <vt:lpstr>Trends 2023</vt:lpstr>
      <vt:lpstr>Trends 2023</vt:lpstr>
      <vt:lpstr>Trends 2023</vt:lpstr>
      <vt:lpstr>Trends 2024</vt:lpstr>
      <vt:lpstr>Trends 2024</vt:lpstr>
      <vt:lpstr>Trends 2024</vt:lpstr>
      <vt:lpstr>Trends 2024</vt:lpstr>
      <vt:lpstr>Trends 2024</vt:lpstr>
      <vt:lpstr>Trends 2024</vt:lpstr>
      <vt:lpstr>Trends 2024</vt:lpstr>
      <vt:lpstr>Trends 2024</vt:lpstr>
      <vt:lpstr>Trends 2025</vt:lpstr>
      <vt:lpstr>Trends 2025</vt:lpstr>
      <vt:lpstr>From dashboards to conversations</vt:lpstr>
      <vt:lpstr>Conversational Analytics </vt:lpstr>
      <vt:lpstr>Trends 2025</vt:lpstr>
      <vt:lpstr>Trends 2025</vt:lpstr>
      <vt:lpstr>Trends 2026</vt:lpstr>
      <vt:lpstr>Trends 2026</vt:lpstr>
      <vt:lpstr>Trends 2026</vt:lpstr>
      <vt:lpstr>Trends 2026</vt:lpstr>
      <vt:lpstr>Trends 2026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</dc:creator>
  <cp:lastModifiedBy>Erik Perjons</cp:lastModifiedBy>
  <cp:revision>612</cp:revision>
  <dcterms:created xsi:type="dcterms:W3CDTF">2015-05-25T21:35:52Z</dcterms:created>
  <dcterms:modified xsi:type="dcterms:W3CDTF">2026-09-04T05:29:11Z</dcterms:modified>
</cp:coreProperties>
</file>