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735" r:id="rId2"/>
    <p:sldMasterId id="2147483717" r:id="rId3"/>
    <p:sldMasterId id="2147483750" r:id="rId4"/>
    <p:sldMasterId id="2147483689" r:id="rId5"/>
  </p:sldMasterIdLst>
  <p:notesMasterIdLst>
    <p:notesMasterId r:id="rId59"/>
  </p:notesMasterIdLst>
  <p:handoutMasterIdLst>
    <p:handoutMasterId r:id="rId60"/>
  </p:handoutMasterIdLst>
  <p:sldIdLst>
    <p:sldId id="479" r:id="rId6"/>
    <p:sldId id="1171" r:id="rId7"/>
    <p:sldId id="1259" r:id="rId8"/>
    <p:sldId id="1317" r:id="rId9"/>
    <p:sldId id="1333" r:id="rId10"/>
    <p:sldId id="1335" r:id="rId11"/>
    <p:sldId id="1277" r:id="rId12"/>
    <p:sldId id="1318" r:id="rId13"/>
    <p:sldId id="1336" r:id="rId14"/>
    <p:sldId id="1233" r:id="rId15"/>
    <p:sldId id="1308" r:id="rId16"/>
    <p:sldId id="1323" r:id="rId17"/>
    <p:sldId id="1351" r:id="rId18"/>
    <p:sldId id="1324" r:id="rId19"/>
    <p:sldId id="1325" r:id="rId20"/>
    <p:sldId id="1310" r:id="rId21"/>
    <p:sldId id="1282" r:id="rId22"/>
    <p:sldId id="1281" r:id="rId23"/>
    <p:sldId id="1285" r:id="rId24"/>
    <p:sldId id="1337" r:id="rId25"/>
    <p:sldId id="1326" r:id="rId26"/>
    <p:sldId id="1236" r:id="rId27"/>
    <p:sldId id="1286" r:id="rId28"/>
    <p:sldId id="1338" r:id="rId29"/>
    <p:sldId id="1303" r:id="rId30"/>
    <p:sldId id="1329" r:id="rId31"/>
    <p:sldId id="1330" r:id="rId32"/>
    <p:sldId id="1332" r:id="rId33"/>
    <p:sldId id="1331" r:id="rId34"/>
    <p:sldId id="1350" r:id="rId35"/>
    <p:sldId id="1339" r:id="rId36"/>
    <p:sldId id="1320" r:id="rId37"/>
    <p:sldId id="1313" r:id="rId38"/>
    <p:sldId id="1314" r:id="rId39"/>
    <p:sldId id="1306" r:id="rId40"/>
    <p:sldId id="1289" r:id="rId41"/>
    <p:sldId id="1340" r:id="rId42"/>
    <p:sldId id="1239" r:id="rId43"/>
    <p:sldId id="1243" r:id="rId44"/>
    <p:sldId id="1341" r:id="rId45"/>
    <p:sldId id="1245" r:id="rId46"/>
    <p:sldId id="1342" r:id="rId47"/>
    <p:sldId id="1240" r:id="rId48"/>
    <p:sldId id="1102" r:id="rId49"/>
    <p:sldId id="1345" r:id="rId50"/>
    <p:sldId id="1344" r:id="rId51"/>
    <p:sldId id="1294" r:id="rId52"/>
    <p:sldId id="1348" r:id="rId53"/>
    <p:sldId id="1347" r:id="rId54"/>
    <p:sldId id="1349" r:id="rId55"/>
    <p:sldId id="1298" r:id="rId56"/>
    <p:sldId id="1299" r:id="rId57"/>
    <p:sldId id="1297" r:id="rId58"/>
  </p:sldIdLst>
  <p:sldSz cx="9144000" cy="5143500" type="screen16x9"/>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k Perjons" initials="EP" lastIdx="1" clrIdx="0">
    <p:extLst>
      <p:ext uri="{19B8F6BF-5375-455C-9EA6-DF929625EA0E}">
        <p15:presenceInfo xmlns:p15="http://schemas.microsoft.com/office/powerpoint/2012/main" userId="Erik Perjon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6" autoAdjust="0"/>
    <p:restoredTop sz="93582" autoAdjust="0"/>
  </p:normalViewPr>
  <p:slideViewPr>
    <p:cSldViewPr snapToGrid="0">
      <p:cViewPr>
        <p:scale>
          <a:sx n="90" d="100"/>
          <a:sy n="90" d="100"/>
        </p:scale>
        <p:origin x="482" y="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commentAuthors" Target="commen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4284" cy="496570"/>
          </a:xfrm>
          <a:prstGeom prst="rect">
            <a:avLst/>
          </a:prstGeom>
        </p:spPr>
        <p:txBody>
          <a:bodyPr vert="horz" lIns="95570" tIns="47786" rIns="95570" bIns="47786" rtlCol="0"/>
          <a:lstStyle>
            <a:lvl1pPr algn="l">
              <a:defRPr sz="1300"/>
            </a:lvl1pPr>
          </a:lstStyle>
          <a:p>
            <a:endParaRPr lang="sv-SE"/>
          </a:p>
        </p:txBody>
      </p:sp>
      <p:sp>
        <p:nvSpPr>
          <p:cNvPr id="3" name="Date Placeholder 2"/>
          <p:cNvSpPr>
            <a:spLocks noGrp="1"/>
          </p:cNvSpPr>
          <p:nvPr>
            <p:ph type="dt" sz="quarter" idx="1"/>
          </p:nvPr>
        </p:nvSpPr>
        <p:spPr>
          <a:xfrm>
            <a:off x="3848645" y="1"/>
            <a:ext cx="2944284" cy="496570"/>
          </a:xfrm>
          <a:prstGeom prst="rect">
            <a:avLst/>
          </a:prstGeom>
        </p:spPr>
        <p:txBody>
          <a:bodyPr vert="horz" lIns="95570" tIns="47786" rIns="95570" bIns="47786" rtlCol="0"/>
          <a:lstStyle>
            <a:lvl1pPr algn="r">
              <a:defRPr sz="1300"/>
            </a:lvl1pPr>
          </a:lstStyle>
          <a:p>
            <a:fld id="{47C84FDD-BB37-6B48-A9C5-1C3155F992C4}" type="datetimeFigureOut">
              <a:rPr lang="en-US" smtClean="0"/>
              <a:t>1/11/2023</a:t>
            </a:fld>
            <a:endParaRPr lang="sv-SE"/>
          </a:p>
        </p:txBody>
      </p:sp>
      <p:sp>
        <p:nvSpPr>
          <p:cNvPr id="4" name="Footer Placeholder 3"/>
          <p:cNvSpPr>
            <a:spLocks noGrp="1"/>
          </p:cNvSpPr>
          <p:nvPr>
            <p:ph type="ftr" sz="quarter" idx="2"/>
          </p:nvPr>
        </p:nvSpPr>
        <p:spPr>
          <a:xfrm>
            <a:off x="0" y="9433106"/>
            <a:ext cx="2944284" cy="496570"/>
          </a:xfrm>
          <a:prstGeom prst="rect">
            <a:avLst/>
          </a:prstGeom>
        </p:spPr>
        <p:txBody>
          <a:bodyPr vert="horz" lIns="95570" tIns="47786" rIns="95570" bIns="47786" rtlCol="0" anchor="b"/>
          <a:lstStyle>
            <a:lvl1pPr algn="l">
              <a:defRPr sz="1300"/>
            </a:lvl1pPr>
          </a:lstStyle>
          <a:p>
            <a:endParaRPr lang="sv-SE"/>
          </a:p>
        </p:txBody>
      </p:sp>
      <p:sp>
        <p:nvSpPr>
          <p:cNvPr id="5" name="Slide Number Placeholder 4"/>
          <p:cNvSpPr>
            <a:spLocks noGrp="1"/>
          </p:cNvSpPr>
          <p:nvPr>
            <p:ph type="sldNum" sz="quarter" idx="3"/>
          </p:nvPr>
        </p:nvSpPr>
        <p:spPr>
          <a:xfrm>
            <a:off x="3848645" y="9433106"/>
            <a:ext cx="2944284" cy="496570"/>
          </a:xfrm>
          <a:prstGeom prst="rect">
            <a:avLst/>
          </a:prstGeom>
        </p:spPr>
        <p:txBody>
          <a:bodyPr vert="horz" lIns="95570" tIns="47786" rIns="95570" bIns="47786" rtlCol="0" anchor="b"/>
          <a:lstStyle>
            <a:lvl1pPr algn="r">
              <a:defRPr sz="13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1"/>
            <a:ext cx="2944284" cy="496570"/>
          </a:xfrm>
          <a:prstGeom prst="rect">
            <a:avLst/>
          </a:prstGeom>
        </p:spPr>
        <p:txBody>
          <a:bodyPr vert="horz" lIns="95570" tIns="47786" rIns="95570" bIns="47786" rtlCol="0"/>
          <a:lstStyle>
            <a:lvl1pPr algn="l">
              <a:defRPr sz="1300"/>
            </a:lvl1pPr>
          </a:lstStyle>
          <a:p>
            <a:endParaRPr lang="sv-SE"/>
          </a:p>
        </p:txBody>
      </p:sp>
      <p:sp>
        <p:nvSpPr>
          <p:cNvPr id="3" name="Platshållare för datum 2"/>
          <p:cNvSpPr>
            <a:spLocks noGrp="1"/>
          </p:cNvSpPr>
          <p:nvPr>
            <p:ph type="dt" idx="1"/>
          </p:nvPr>
        </p:nvSpPr>
        <p:spPr>
          <a:xfrm>
            <a:off x="3848645" y="1"/>
            <a:ext cx="2944284" cy="496570"/>
          </a:xfrm>
          <a:prstGeom prst="rect">
            <a:avLst/>
          </a:prstGeom>
        </p:spPr>
        <p:txBody>
          <a:bodyPr vert="horz" lIns="95570" tIns="47786" rIns="95570" bIns="47786" rtlCol="0"/>
          <a:lstStyle>
            <a:lvl1pPr algn="r">
              <a:defRPr sz="1300"/>
            </a:lvl1pPr>
          </a:lstStyle>
          <a:p>
            <a:fld id="{32100B7E-7A17-47E8-A5AB-33071C0C8AAA}" type="datetimeFigureOut">
              <a:rPr lang="sv-SE" smtClean="0"/>
              <a:pPr/>
              <a:t>2023-01-11</a:t>
            </a:fld>
            <a:endParaRPr lang="sv-SE"/>
          </a:p>
        </p:txBody>
      </p:sp>
      <p:sp>
        <p:nvSpPr>
          <p:cNvPr id="4" name="Platshållare för bildobjekt 3"/>
          <p:cNvSpPr>
            <a:spLocks noGrp="1" noRot="1" noChangeAspect="1"/>
          </p:cNvSpPr>
          <p:nvPr>
            <p:ph type="sldImg" idx="2"/>
          </p:nvPr>
        </p:nvSpPr>
        <p:spPr>
          <a:xfrm>
            <a:off x="88900" y="746125"/>
            <a:ext cx="6616700" cy="3722688"/>
          </a:xfrm>
          <a:prstGeom prst="rect">
            <a:avLst/>
          </a:prstGeom>
          <a:noFill/>
          <a:ln w="12700">
            <a:solidFill>
              <a:prstClr val="black"/>
            </a:solidFill>
          </a:ln>
        </p:spPr>
        <p:txBody>
          <a:bodyPr vert="horz" lIns="95570" tIns="47786" rIns="95570" bIns="47786" rtlCol="0" anchor="ctr"/>
          <a:lstStyle/>
          <a:p>
            <a:endParaRPr lang="sv-SE"/>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5570" tIns="47786" rIns="95570" bIns="47786"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3106"/>
            <a:ext cx="2944284" cy="496570"/>
          </a:xfrm>
          <a:prstGeom prst="rect">
            <a:avLst/>
          </a:prstGeom>
        </p:spPr>
        <p:txBody>
          <a:bodyPr vert="horz" lIns="95570" tIns="47786" rIns="95570" bIns="47786" rtlCol="0" anchor="b"/>
          <a:lstStyle>
            <a:lvl1pPr algn="l">
              <a:defRPr sz="1300"/>
            </a:lvl1pPr>
          </a:lstStyle>
          <a:p>
            <a:endParaRPr lang="sv-SE"/>
          </a:p>
        </p:txBody>
      </p:sp>
      <p:sp>
        <p:nvSpPr>
          <p:cNvPr id="7" name="Platshållare för bildnummer 6"/>
          <p:cNvSpPr>
            <a:spLocks noGrp="1"/>
          </p:cNvSpPr>
          <p:nvPr>
            <p:ph type="sldNum" sz="quarter" idx="5"/>
          </p:nvPr>
        </p:nvSpPr>
        <p:spPr>
          <a:xfrm>
            <a:off x="3848645" y="9433106"/>
            <a:ext cx="2944284" cy="496570"/>
          </a:xfrm>
          <a:prstGeom prst="rect">
            <a:avLst/>
          </a:prstGeom>
        </p:spPr>
        <p:txBody>
          <a:bodyPr vert="horz" lIns="95570" tIns="47786" rIns="95570" bIns="47786" rtlCol="0" anchor="b"/>
          <a:lstStyle>
            <a:lvl1pPr algn="r">
              <a:defRPr sz="13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Tree>
    <p:extLst>
      <p:ext uri="{BB962C8B-B14F-4D97-AF65-F5344CB8AC3E}">
        <p14:creationId xmlns:p14="http://schemas.microsoft.com/office/powerpoint/2010/main" val="1023754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Tree>
    <p:extLst>
      <p:ext uri="{BB962C8B-B14F-4D97-AF65-F5344CB8AC3E}">
        <p14:creationId xmlns:p14="http://schemas.microsoft.com/office/powerpoint/2010/main" val="324250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Tree>
    <p:extLst>
      <p:ext uri="{BB962C8B-B14F-4D97-AF65-F5344CB8AC3E}">
        <p14:creationId xmlns:p14="http://schemas.microsoft.com/office/powerpoint/2010/main" val="3029145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p>
        </p:txBody>
      </p:sp>
    </p:spTree>
    <p:extLst>
      <p:ext uri="{BB962C8B-B14F-4D97-AF65-F5344CB8AC3E}">
        <p14:creationId xmlns:p14="http://schemas.microsoft.com/office/powerpoint/2010/main" val="687807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159836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2672574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3330753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2033075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1701934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p>
        </p:txBody>
      </p:sp>
    </p:spTree>
    <p:extLst>
      <p:ext uri="{BB962C8B-B14F-4D97-AF65-F5344CB8AC3E}">
        <p14:creationId xmlns:p14="http://schemas.microsoft.com/office/powerpoint/2010/main" val="3250514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116915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25911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278798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897809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1799169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p>
        </p:txBody>
      </p:sp>
    </p:spTree>
    <p:extLst>
      <p:ext uri="{BB962C8B-B14F-4D97-AF65-F5344CB8AC3E}">
        <p14:creationId xmlns:p14="http://schemas.microsoft.com/office/powerpoint/2010/main" val="649533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649461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2471779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715187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19345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a:solidFill>
                  <a:srgbClr val="002F5F"/>
                </a:solidFill>
                <a:latin typeface="Verdana"/>
                <a:cs typeface="Verdana"/>
              </a:rPr>
              <a:t>Medverkande</a:t>
            </a: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a:solidFill>
                  <a:schemeClr val="tx1"/>
                </a:solidFill>
                <a:latin typeface="Verdana"/>
              </a:rPr>
              <a:t>Inspelat</a:t>
            </a:r>
            <a:r>
              <a:rPr lang="sv-SE" sz="1600" baseline="0" noProof="0" dirty="0">
                <a:solidFill>
                  <a:schemeClr val="tx1"/>
                </a:solidFill>
                <a:latin typeface="Verdana"/>
              </a:rPr>
              <a:t> </a:t>
            </a:r>
            <a:fld id="{DEF0F593-7E64-D74F-96F6-B611C3DC3FC9}" type="datetime1">
              <a:rPr lang="sv-SE" sz="1600" baseline="0" noProof="0" smtClean="0">
                <a:solidFill>
                  <a:schemeClr val="tx1"/>
                </a:solidFill>
                <a:latin typeface="Verdana"/>
              </a:rPr>
              <a:t>2023-01-11</a:t>
            </a:fld>
            <a:endParaRPr lang="sv-SE" sz="1600" noProof="0" dirty="0">
              <a:solidFill>
                <a:schemeClr val="tx1"/>
              </a:solidFill>
              <a:latin typeface="Verdana"/>
            </a:endParaRPr>
          </a:p>
          <a:p>
            <a:r>
              <a:rPr lang="sv-SE" sz="1600" noProof="0" dirty="0">
                <a:solidFill>
                  <a:schemeClr val="tx1"/>
                </a:solidFill>
                <a:latin typeface="Verdana"/>
              </a:rPr>
              <a:t>Institutionen för data- och systemvetenskap, DSV </a:t>
            </a:r>
          </a:p>
        </p:txBody>
      </p:sp>
    </p:spTree>
    <p:extLst>
      <p:ext uri="{BB962C8B-B14F-4D97-AF65-F5344CB8AC3E}">
        <p14:creationId xmlns:p14="http://schemas.microsoft.com/office/powerpoint/2010/main" val="1532105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a:solidFill>
                  <a:srgbClr val="002F5F"/>
                </a:solidFill>
                <a:latin typeface="Verdana"/>
                <a:cs typeface="Verdana"/>
              </a:rPr>
              <a:t>Contributors</a:t>
            </a: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tx1"/>
                </a:solidFill>
                <a:latin typeface="Verdana"/>
              </a:rPr>
              <a:t>Recorded </a:t>
            </a:r>
            <a:fld id="{DEF0F593-7E64-D74F-96F6-B611C3DC3FC9}" type="datetime1">
              <a:rPr lang="en-US" sz="1600" baseline="0" noProof="0" smtClean="0">
                <a:solidFill>
                  <a:schemeClr val="tx1"/>
                </a:solidFill>
                <a:latin typeface="Verdana"/>
              </a:rPr>
              <a:t>1/11/2023</a:t>
            </a:fld>
            <a:endParaRPr lang="en-US" sz="1600" noProof="0" dirty="0">
              <a:solidFill>
                <a:schemeClr val="tx1"/>
              </a:solidFill>
              <a:latin typeface="Verdana"/>
            </a:endParaRPr>
          </a:p>
          <a:p>
            <a:r>
              <a:rPr lang="en-US" sz="1600" noProof="0" dirty="0">
                <a:solidFill>
                  <a:schemeClr val="tx1"/>
                </a:solidFill>
                <a:latin typeface="Verdana"/>
              </a:rPr>
              <a:t>Department of Computer and Systems Sciences, DSV </a:t>
            </a: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a:solidFill>
                  <a:srgbClr val="FFFFFF"/>
                </a:solidFill>
                <a:latin typeface="Verdana"/>
              </a:rPr>
              <a:t>Inspelat</a:t>
            </a:r>
            <a:r>
              <a:rPr lang="sv-SE" sz="1600" baseline="0" noProof="0" dirty="0">
                <a:solidFill>
                  <a:srgbClr val="FFFFFF"/>
                </a:solidFill>
                <a:latin typeface="Verdana"/>
              </a:rPr>
              <a:t> </a:t>
            </a:r>
            <a:fld id="{DEF0F593-7E64-D74F-96F6-B611C3DC3FC9}" type="datetime1">
              <a:rPr lang="sv-SE" sz="1600" baseline="0" noProof="0" smtClean="0">
                <a:solidFill>
                  <a:srgbClr val="FFFFFF"/>
                </a:solidFill>
                <a:latin typeface="Verdana"/>
              </a:rPr>
              <a:t>2023-01-11</a:t>
            </a:fld>
            <a:endParaRPr lang="sv-SE" sz="1600" noProof="0" dirty="0">
              <a:solidFill>
                <a:srgbClr val="FFFFFF"/>
              </a:solidFill>
              <a:latin typeface="Verdana"/>
            </a:endParaRPr>
          </a:p>
          <a:p>
            <a:r>
              <a:rPr lang="sv-SE" sz="1600" noProof="0" dirty="0">
                <a:solidFill>
                  <a:srgbClr val="FFFFFF"/>
                </a:solidFill>
                <a:latin typeface="Verdana"/>
              </a:rPr>
              <a:t>Institutionen för data- och systemvetenskap, DSV </a:t>
            </a: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a:solidFill>
                  <a:srgbClr val="FFFFFF"/>
                </a:solidFill>
                <a:latin typeface="Verdana"/>
                <a:cs typeface="Verdana"/>
              </a:rPr>
              <a:t>Medverkande</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a:solidFill>
                  <a:srgbClr val="FFFFFF"/>
                </a:solidFill>
                <a:latin typeface="Verdana"/>
                <a:cs typeface="Verdana"/>
              </a:rPr>
              <a:t>Medverkande</a:t>
            </a: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bg1"/>
                </a:solidFill>
                <a:latin typeface="Verdana"/>
              </a:rPr>
              <a:t>Click to insert custom footer</a:t>
            </a:r>
          </a:p>
        </p:txBody>
      </p:sp>
    </p:spTree>
    <p:extLst>
      <p:ext uri="{BB962C8B-B14F-4D97-AF65-F5344CB8AC3E}">
        <p14:creationId xmlns:p14="http://schemas.microsoft.com/office/powerpoint/2010/main" val="2968804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1/11/2023</a:t>
            </a:fld>
            <a:endParaRPr lang="en-US" sz="1600" noProof="0" dirty="0">
              <a:solidFill>
                <a:schemeClr val="bg1"/>
              </a:solidFill>
              <a:latin typeface="Verdana"/>
            </a:endParaRPr>
          </a:p>
          <a:p>
            <a:r>
              <a:rPr lang="en-US" sz="1600" noProof="0" dirty="0">
                <a:solidFill>
                  <a:schemeClr val="bg1"/>
                </a:solidFill>
                <a:latin typeface="Verdana"/>
              </a:rPr>
              <a:t>Department of Computer and Systems Sciences, DSV </a:t>
            </a: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a:solidFill>
                  <a:srgbClr val="FFFFFF"/>
                </a:solidFill>
                <a:latin typeface="Verdana"/>
                <a:cs typeface="Verdana"/>
              </a:rPr>
              <a:t>Contributors</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a:solidFill>
                  <a:srgbClr val="FFFFFF"/>
                </a:solidFill>
                <a:latin typeface="Verdana"/>
                <a:cs typeface="Verdana"/>
              </a:rPr>
              <a:t>Contributors</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bg1"/>
                </a:solidFill>
                <a:latin typeface="Verdana"/>
              </a:rPr>
              <a:t>Click to insert custom footer</a:t>
            </a:r>
          </a:p>
        </p:txBody>
      </p:sp>
    </p:spTree>
    <p:extLst>
      <p:ext uri="{BB962C8B-B14F-4D97-AF65-F5344CB8AC3E}">
        <p14:creationId xmlns:p14="http://schemas.microsoft.com/office/powerpoint/2010/main" val="41744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a:solidFill>
                  <a:srgbClr val="FFFFFF"/>
                </a:solidFill>
                <a:latin typeface="Verdana"/>
              </a:rPr>
              <a:t>Institutionen för data- och systemvetenskap, DSV </a:t>
            </a:r>
          </a:p>
        </p:txBody>
      </p:sp>
    </p:spTree>
    <p:extLst>
      <p:ext uri="{BB962C8B-B14F-4D97-AF65-F5344CB8AC3E}">
        <p14:creationId xmlns:p14="http://schemas.microsoft.com/office/powerpoint/2010/main" val="53342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a:solidFill>
                  <a:schemeClr val="bg1"/>
                </a:solidFill>
                <a:latin typeface="Verdana"/>
              </a:rPr>
              <a:t>Department of Computer and Systems Sciences, DSV </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dirty="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e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6.em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0.emf"/><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descr="logo-org-svensk_rgb.png"/>
          <p:cNvPicPr>
            <a:picLocks noChangeAspect="1"/>
          </p:cNvPicPr>
          <p:nvPr/>
        </p:nvPicPr>
        <p:blipFill>
          <a:blip r:embed="rId15"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Lst>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a:t>Klicka här för att ändra format på bakgrundstexten</a:t>
            </a:r>
          </a:p>
          <a:p>
            <a:pPr lvl="1"/>
            <a:r>
              <a:rPr lang="en-US" noProof="0"/>
              <a:t>Nivå två</a:t>
            </a:r>
          </a:p>
          <a:p>
            <a:pPr lvl="2"/>
            <a:r>
              <a:rPr lang="en-US" noProof="0"/>
              <a:t>Nivå tre</a:t>
            </a:r>
          </a:p>
          <a:p>
            <a:pPr lvl="3"/>
            <a:r>
              <a:rPr lang="en-US" noProof="0"/>
              <a:t>Nivå fyra</a:t>
            </a:r>
          </a:p>
          <a:p>
            <a:pPr lvl="4"/>
            <a:r>
              <a:rPr lang="en-US" noProof="0"/>
              <a:t>Nivå fem</a:t>
            </a:r>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ftr="0" dt="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ftr="0" dt="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2.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2.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2.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2.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2.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2.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2.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5662" y="1576724"/>
            <a:ext cx="7582327" cy="1102519"/>
          </a:xfrm>
        </p:spPr>
        <p:txBody>
          <a:bodyPr>
            <a:normAutofit fontScale="90000"/>
          </a:bodyPr>
          <a:lstStyle/>
          <a:p>
            <a:br>
              <a:rPr lang="sv-SE" sz="2250" dirty="0"/>
            </a:br>
            <a:br>
              <a:rPr lang="sv-SE" sz="3300" b="1" i="1" dirty="0"/>
            </a:br>
            <a:r>
              <a:rPr lang="en-US" sz="3300" dirty="0"/>
              <a:t>Machine learning – why such a big deal, and what is the role of data?</a:t>
            </a:r>
            <a:endParaRPr lang="sv-SE" sz="3300" dirty="0"/>
          </a:p>
        </p:txBody>
      </p:sp>
      <p:sp>
        <p:nvSpPr>
          <p:cNvPr id="3" name="Subtitle 2"/>
          <p:cNvSpPr>
            <a:spLocks noGrp="1"/>
          </p:cNvSpPr>
          <p:nvPr>
            <p:ph type="subTitle" idx="1"/>
          </p:nvPr>
        </p:nvSpPr>
        <p:spPr>
          <a:xfrm>
            <a:off x="1212244" y="3299557"/>
            <a:ext cx="4800600" cy="1314450"/>
          </a:xfrm>
        </p:spPr>
        <p:txBody>
          <a:bodyPr>
            <a:normAutofit/>
          </a:bodyPr>
          <a:lstStyle/>
          <a:p>
            <a:r>
              <a:rPr lang="sv-SE" dirty="0"/>
              <a:t>Erik Perjons</a:t>
            </a:r>
          </a:p>
          <a:p>
            <a:r>
              <a:rPr lang="sv-SE" dirty="0"/>
              <a:t>DSV, Stockholm University</a:t>
            </a:r>
          </a:p>
        </p:txBody>
      </p:sp>
      <p:pic>
        <p:nvPicPr>
          <p:cNvPr id="5" name="Audio 4">
            <a:hlinkClick r:id="" action="ppaction://media"/>
            <a:extLst>
              <a:ext uri="{FF2B5EF4-FFF2-40B4-BE49-F238E27FC236}">
                <a16:creationId xmlns:a16="http://schemas.microsoft.com/office/drawing/2014/main" id="{A7008A8A-8883-4D39-AE2F-A7E3DDB402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4202656406"/>
      </p:ext>
    </p:extLst>
  </p:cSld>
  <p:clrMapOvr>
    <a:masterClrMapping/>
  </p:clrMapOvr>
  <mc:AlternateContent xmlns:mc="http://schemas.openxmlformats.org/markup-compatibility/2006" xmlns:p14="http://schemas.microsoft.com/office/powerpoint/2010/main">
    <mc:Choice Requires="p14">
      <p:transition spd="slow" p14:dur="2000" advTm="10336"/>
    </mc:Choice>
    <mc:Fallback xmlns="">
      <p:transition spd="slow" advTm="10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en-US" dirty="0"/>
              <a:t>Supervised learning system</a:t>
            </a:r>
            <a:endParaRPr lang="sv-SE" dirty="0"/>
          </a:p>
        </p:txBody>
      </p:sp>
      <p:sp>
        <p:nvSpPr>
          <p:cNvPr id="3" name="Content Placeholder 2"/>
          <p:cNvSpPr>
            <a:spLocks noGrp="1"/>
          </p:cNvSpPr>
          <p:nvPr>
            <p:ph idx="1"/>
          </p:nvPr>
        </p:nvSpPr>
        <p:spPr>
          <a:xfrm>
            <a:off x="791999" y="1224234"/>
            <a:ext cx="7972582" cy="3943350"/>
          </a:xfrm>
        </p:spPr>
        <p:txBody>
          <a:bodyPr>
            <a:normAutofit/>
          </a:bodyPr>
          <a:lstStyle/>
          <a:p>
            <a:r>
              <a:rPr lang="en-US" sz="1200" dirty="0"/>
              <a:t>Supervised learning system are </a:t>
            </a:r>
            <a:r>
              <a:rPr lang="en-US" sz="1200" b="1" dirty="0"/>
              <a:t>systems that are trained using "labelled" training data in order to categorize new, unlabeled data, based on the training</a:t>
            </a:r>
          </a:p>
          <a:p>
            <a:r>
              <a:rPr lang="en-US" sz="1200" dirty="0"/>
              <a:t>More precisely, </a:t>
            </a:r>
            <a:r>
              <a:rPr lang="en-US" sz="1200" b="1" dirty="0"/>
              <a:t>a supervised learning system use a large set of training data showing both the input </a:t>
            </a:r>
            <a:r>
              <a:rPr lang="en-US" sz="1200" dirty="0"/>
              <a:t>(for example, pictures of dogs and cats) </a:t>
            </a:r>
            <a:r>
              <a:rPr lang="en-US" sz="1200" b="1" dirty="0"/>
              <a:t>and the correct output </a:t>
            </a:r>
            <a:r>
              <a:rPr lang="en-US" sz="1200" dirty="0"/>
              <a:t>(for example, correct labels for dogs and cats) </a:t>
            </a:r>
          </a:p>
          <a:p>
            <a:r>
              <a:rPr lang="en-US" sz="1200" b="1" dirty="0"/>
              <a:t>After the system has been trained with the training data</a:t>
            </a:r>
            <a:r>
              <a:rPr lang="en-US" sz="1200" dirty="0"/>
              <a:t>, </a:t>
            </a:r>
            <a:r>
              <a:rPr lang="en-US" sz="1200" b="1" dirty="0"/>
              <a:t>the system should be able to do the mapping between input and output itself. That is, given</a:t>
            </a:r>
            <a:r>
              <a:rPr lang="en-US" sz="1200" dirty="0"/>
              <a:t> </a:t>
            </a:r>
            <a:r>
              <a:rPr lang="en-US" sz="1200" b="1" dirty="0"/>
              <a:t>new input </a:t>
            </a:r>
            <a:r>
              <a:rPr lang="en-US" sz="1200" dirty="0"/>
              <a:t>(new pictures of dogs and cats),</a:t>
            </a:r>
            <a:r>
              <a:rPr lang="en-US" sz="1200" b="1" dirty="0"/>
              <a:t> the system should be able to predict the correct output </a:t>
            </a:r>
            <a:r>
              <a:rPr lang="en-US" sz="1200" dirty="0"/>
              <a:t>(label of dog or label of cat)</a:t>
            </a:r>
          </a:p>
          <a:p>
            <a:endParaRPr lang="en-US" sz="1200" b="1" dirty="0"/>
          </a:p>
          <a:p>
            <a:pPr marL="0" indent="0">
              <a:buNone/>
            </a:pPr>
            <a:endParaRPr lang="en-US" sz="1200" dirty="0"/>
          </a:p>
          <a:p>
            <a:pPr marL="0" indent="0">
              <a:buNone/>
            </a:pPr>
            <a:endParaRPr lang="en-US" sz="1200" b="1" dirty="0"/>
          </a:p>
          <a:p>
            <a:endParaRPr lang="sv-SE" sz="1200" dirty="0"/>
          </a:p>
        </p:txBody>
      </p:sp>
      <p:sp>
        <p:nvSpPr>
          <p:cNvPr id="6" name="TextBox 5">
            <a:extLst>
              <a:ext uri="{FF2B5EF4-FFF2-40B4-BE49-F238E27FC236}">
                <a16:creationId xmlns:a16="http://schemas.microsoft.com/office/drawing/2014/main" id="{192544E7-B7DE-4D5F-BF9B-E5FCC6DDA96D}"/>
              </a:ext>
            </a:extLst>
          </p:cNvPr>
          <p:cNvSpPr txBox="1"/>
          <p:nvPr/>
        </p:nvSpPr>
        <p:spPr>
          <a:xfrm>
            <a:off x="1819933" y="4866501"/>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8" name="Audio 7">
            <a:hlinkClick r:id="" action="ppaction://media"/>
            <a:extLst>
              <a:ext uri="{FF2B5EF4-FFF2-40B4-BE49-F238E27FC236}">
                <a16:creationId xmlns:a16="http://schemas.microsoft.com/office/drawing/2014/main" id="{80FD7DEA-3192-4A0B-B4BC-4C308831BF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666200315"/>
      </p:ext>
    </p:extLst>
  </p:cSld>
  <p:clrMapOvr>
    <a:masterClrMapping/>
  </p:clrMapOvr>
  <mc:AlternateContent xmlns:mc="http://schemas.openxmlformats.org/markup-compatibility/2006" xmlns:p14="http://schemas.microsoft.com/office/powerpoint/2010/main">
    <mc:Choice Requires="p14">
      <p:transition spd="slow" p14:dur="2000" advTm="86869"/>
    </mc:Choice>
    <mc:Fallback xmlns="">
      <p:transition spd="slow" advTm="8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E4AE-8B6B-4FF1-8AD5-677ABE161215}"/>
              </a:ext>
            </a:extLst>
          </p:cNvPr>
          <p:cNvSpPr>
            <a:spLocks noGrp="1"/>
          </p:cNvSpPr>
          <p:nvPr>
            <p:ph type="title"/>
          </p:nvPr>
        </p:nvSpPr>
        <p:spPr/>
        <p:txBody>
          <a:bodyPr/>
          <a:lstStyle/>
          <a:p>
            <a:r>
              <a:rPr lang="en-US" dirty="0"/>
              <a:t>Supervised learning system</a:t>
            </a:r>
            <a:endParaRPr lang="sv-SE" dirty="0"/>
          </a:p>
        </p:txBody>
      </p:sp>
      <p:sp>
        <p:nvSpPr>
          <p:cNvPr id="3" name="Content Placeholder 2">
            <a:extLst>
              <a:ext uri="{FF2B5EF4-FFF2-40B4-BE49-F238E27FC236}">
                <a16:creationId xmlns:a16="http://schemas.microsoft.com/office/drawing/2014/main" id="{9C0EB0C9-60B4-46AF-90E6-06917AD21185}"/>
              </a:ext>
            </a:extLst>
          </p:cNvPr>
          <p:cNvSpPr>
            <a:spLocks noGrp="1"/>
          </p:cNvSpPr>
          <p:nvPr>
            <p:ph idx="1"/>
          </p:nvPr>
        </p:nvSpPr>
        <p:spPr>
          <a:xfrm>
            <a:off x="791999" y="1275534"/>
            <a:ext cx="5851630" cy="3618972"/>
          </a:xfrm>
        </p:spPr>
        <p:txBody>
          <a:bodyPr>
            <a:normAutofit fontScale="92500" lnSpcReduction="10000"/>
          </a:bodyPr>
          <a:lstStyle/>
          <a:p>
            <a:pPr marL="0" indent="0">
              <a:buNone/>
            </a:pPr>
            <a:r>
              <a:rPr lang="sv-SE" sz="1200" b="1" dirty="0"/>
              <a:t>A </a:t>
            </a:r>
            <a:r>
              <a:rPr lang="sv-SE" sz="1200" b="1" dirty="0" err="1"/>
              <a:t>somewhat</a:t>
            </a:r>
            <a:r>
              <a:rPr lang="sv-SE" sz="1200" b="1" dirty="0"/>
              <a:t> </a:t>
            </a:r>
            <a:r>
              <a:rPr lang="sv-SE" sz="1200" b="1" dirty="0" err="1"/>
              <a:t>simplified</a:t>
            </a:r>
            <a:r>
              <a:rPr lang="sv-SE" sz="1200" b="1" dirty="0"/>
              <a:t> </a:t>
            </a:r>
            <a:r>
              <a:rPr lang="sv-SE" sz="1200" b="1" dirty="0" err="1"/>
              <a:t>example</a:t>
            </a:r>
            <a:r>
              <a:rPr lang="sv-SE" sz="1200" b="1" dirty="0"/>
              <a:t> </a:t>
            </a:r>
            <a:r>
              <a:rPr lang="sv-SE" sz="1200" b="1" dirty="0" err="1"/>
              <a:t>of</a:t>
            </a:r>
            <a:r>
              <a:rPr lang="sv-SE" sz="1200" b="1" dirty="0"/>
              <a:t> how a </a:t>
            </a:r>
            <a:r>
              <a:rPr lang="sv-SE" sz="1200" b="1" dirty="0" err="1"/>
              <a:t>supervised</a:t>
            </a:r>
            <a:r>
              <a:rPr lang="sv-SE" sz="1200" b="1" dirty="0"/>
              <a:t> </a:t>
            </a:r>
            <a:r>
              <a:rPr lang="sv-SE" sz="1200" b="1" dirty="0" err="1"/>
              <a:t>learning</a:t>
            </a:r>
            <a:r>
              <a:rPr lang="sv-SE" sz="1200" b="1" dirty="0"/>
              <a:t> system </a:t>
            </a:r>
            <a:r>
              <a:rPr lang="sv-SE" sz="1200" b="1" dirty="0" err="1"/>
              <a:t>address</a:t>
            </a:r>
            <a:r>
              <a:rPr lang="sv-SE" sz="1200" b="1" dirty="0"/>
              <a:t> a given problem</a:t>
            </a:r>
            <a:r>
              <a:rPr lang="sv-SE" sz="1200" dirty="0"/>
              <a:t>:</a:t>
            </a:r>
          </a:p>
          <a:p>
            <a:pPr marL="360000" lvl="1">
              <a:lnSpc>
                <a:spcPct val="150000"/>
              </a:lnSpc>
              <a:spcBef>
                <a:spcPts val="1200"/>
              </a:spcBef>
            </a:pPr>
            <a:r>
              <a:rPr lang="sv-SE" sz="1200" b="1" dirty="0" err="1"/>
              <a:t>First</a:t>
            </a:r>
            <a:r>
              <a:rPr lang="sv-SE" sz="1200" b="1" dirty="0"/>
              <a:t>, a ML </a:t>
            </a:r>
            <a:r>
              <a:rPr lang="sv-SE" sz="1200" b="1" dirty="0" err="1"/>
              <a:t>algorithm</a:t>
            </a:r>
            <a:r>
              <a:rPr lang="sv-SE" sz="1200" b="1" dirty="0"/>
              <a:t> </a:t>
            </a:r>
            <a:r>
              <a:rPr lang="sv-SE" sz="1200" dirty="0"/>
              <a:t>and </a:t>
            </a:r>
            <a:r>
              <a:rPr lang="sv-SE" sz="1200" b="1" dirty="0"/>
              <a:t>set </a:t>
            </a:r>
            <a:r>
              <a:rPr lang="sv-SE" sz="1200" b="1" dirty="0" err="1"/>
              <a:t>of</a:t>
            </a:r>
            <a:r>
              <a:rPr lang="sv-SE" sz="1200" b="1" dirty="0"/>
              <a:t> </a:t>
            </a:r>
            <a:r>
              <a:rPr lang="sv-SE" sz="1200" b="1" dirty="0" err="1"/>
              <a:t>training</a:t>
            </a:r>
            <a:r>
              <a:rPr lang="sv-SE" sz="1200" b="1" dirty="0"/>
              <a:t> data </a:t>
            </a:r>
            <a:r>
              <a:rPr lang="sv-SE" sz="1200" dirty="0" err="1"/>
              <a:t>need</a:t>
            </a:r>
            <a:r>
              <a:rPr lang="sv-SE" sz="1200" dirty="0"/>
              <a:t> to be </a:t>
            </a:r>
            <a:r>
              <a:rPr lang="sv-SE" sz="1200" dirty="0" err="1"/>
              <a:t>selected</a:t>
            </a:r>
            <a:r>
              <a:rPr lang="sv-SE" sz="1200" dirty="0"/>
              <a:t> </a:t>
            </a:r>
            <a:r>
              <a:rPr lang="sv-SE" sz="1200" dirty="0" err="1"/>
              <a:t>that</a:t>
            </a:r>
            <a:r>
              <a:rPr lang="sv-SE" sz="1200" dirty="0"/>
              <a:t> </a:t>
            </a:r>
            <a:r>
              <a:rPr lang="sv-SE" sz="1200" dirty="0" err="1"/>
              <a:t>are</a:t>
            </a:r>
            <a:r>
              <a:rPr lang="sv-SE" sz="1200" dirty="0"/>
              <a:t> </a:t>
            </a:r>
            <a:r>
              <a:rPr lang="sv-SE" sz="1200" dirty="0" err="1"/>
              <a:t>suitable</a:t>
            </a:r>
            <a:r>
              <a:rPr lang="sv-SE" sz="1200" dirty="0"/>
              <a:t> for the problem to be </a:t>
            </a:r>
            <a:r>
              <a:rPr lang="sv-SE" sz="1200" dirty="0" err="1"/>
              <a:t>addressed</a:t>
            </a:r>
            <a:r>
              <a:rPr lang="sv-SE" sz="1200" dirty="0"/>
              <a:t>;</a:t>
            </a:r>
          </a:p>
          <a:p>
            <a:pPr marL="760050" lvl="2">
              <a:lnSpc>
                <a:spcPct val="150000"/>
              </a:lnSpc>
              <a:spcBef>
                <a:spcPts val="1200"/>
              </a:spcBef>
            </a:pPr>
            <a:r>
              <a:rPr lang="sv-SE" sz="1200" b="1" dirty="0"/>
              <a:t>The </a:t>
            </a:r>
            <a:r>
              <a:rPr lang="sv-SE" sz="1200" b="1" dirty="0" err="1"/>
              <a:t>selected</a:t>
            </a:r>
            <a:r>
              <a:rPr lang="sv-SE" sz="1200" b="1" dirty="0"/>
              <a:t> ML </a:t>
            </a:r>
            <a:r>
              <a:rPr lang="sv-SE" sz="1200" b="1" dirty="0" err="1"/>
              <a:t>algorithm</a:t>
            </a:r>
            <a:r>
              <a:rPr lang="sv-SE" sz="1200" b="1" dirty="0"/>
              <a:t> </a:t>
            </a:r>
            <a:r>
              <a:rPr lang="sv-SE" sz="1200" b="1" dirty="0" err="1"/>
              <a:t>could</a:t>
            </a:r>
            <a:r>
              <a:rPr lang="sv-SE" sz="1200" b="1" dirty="0"/>
              <a:t> look like </a:t>
            </a:r>
            <a:r>
              <a:rPr lang="sv-SE" sz="1200" b="1" dirty="0" err="1"/>
              <a:t>this</a:t>
            </a:r>
            <a:r>
              <a:rPr lang="sv-SE" sz="1200" b="1" dirty="0"/>
              <a:t>: y= </a:t>
            </a:r>
            <a:r>
              <a:rPr lang="sv-SE" sz="1200" b="1" dirty="0" err="1"/>
              <a:t>kx</a:t>
            </a:r>
            <a:r>
              <a:rPr lang="sv-SE" sz="1200" b="1" dirty="0"/>
              <a:t> + l </a:t>
            </a:r>
            <a:r>
              <a:rPr lang="sv-SE" sz="1200" dirty="0"/>
              <a:t>(</a:t>
            </a:r>
            <a:r>
              <a:rPr lang="sv-SE" sz="1200" dirty="0" err="1"/>
              <a:t>but</a:t>
            </a:r>
            <a:r>
              <a:rPr lang="sv-SE" sz="1200" dirty="0"/>
              <a:t> </a:t>
            </a:r>
            <a:r>
              <a:rPr lang="sv-SE" sz="1200" dirty="0" err="1"/>
              <a:t>represented</a:t>
            </a:r>
            <a:r>
              <a:rPr lang="sv-SE" sz="1200" dirty="0"/>
              <a:t> as </a:t>
            </a:r>
            <a:r>
              <a:rPr lang="sv-SE" sz="1200" dirty="0" err="1"/>
              <a:t>code</a:t>
            </a:r>
            <a:r>
              <a:rPr lang="sv-SE" sz="1200" dirty="0"/>
              <a:t> in order to be </a:t>
            </a:r>
            <a:r>
              <a:rPr lang="sv-SE" sz="1200" dirty="0" err="1"/>
              <a:t>run</a:t>
            </a:r>
            <a:r>
              <a:rPr lang="sv-SE" sz="1200" dirty="0"/>
              <a:t> in a computer). The </a:t>
            </a:r>
            <a:r>
              <a:rPr lang="sv-SE" sz="1200" dirty="0" err="1"/>
              <a:t>algorithm</a:t>
            </a:r>
            <a:r>
              <a:rPr lang="sv-SE" sz="1200" dirty="0"/>
              <a:t> in </a:t>
            </a:r>
            <a:r>
              <a:rPr lang="sv-SE" sz="1200" dirty="0" err="1"/>
              <a:t>this</a:t>
            </a:r>
            <a:r>
              <a:rPr lang="sv-SE" sz="1200" dirty="0"/>
              <a:t> </a:t>
            </a:r>
            <a:r>
              <a:rPr lang="sv-SE" sz="1200" dirty="0" err="1"/>
              <a:t>case</a:t>
            </a:r>
            <a:r>
              <a:rPr lang="sv-SE" sz="1200" dirty="0"/>
              <a:t> is </a:t>
            </a:r>
            <a:r>
              <a:rPr lang="sv-SE" sz="1200" dirty="0" err="1"/>
              <a:t>called</a:t>
            </a:r>
            <a:r>
              <a:rPr lang="sv-SE" sz="1200" dirty="0"/>
              <a:t> ”</a:t>
            </a:r>
            <a:r>
              <a:rPr lang="en-US" sz="1200" dirty="0"/>
              <a:t>linear regression”</a:t>
            </a:r>
          </a:p>
          <a:p>
            <a:pPr marL="760050" lvl="2">
              <a:lnSpc>
                <a:spcPct val="150000"/>
              </a:lnSpc>
              <a:spcBef>
                <a:spcPts val="1200"/>
              </a:spcBef>
            </a:pPr>
            <a:r>
              <a:rPr lang="sv-SE" sz="1200" b="1" dirty="0"/>
              <a:t>The </a:t>
            </a:r>
            <a:r>
              <a:rPr lang="sv-SE" sz="1200" b="1" dirty="0" err="1"/>
              <a:t>training</a:t>
            </a:r>
            <a:r>
              <a:rPr lang="sv-SE" sz="1200" b="1" dirty="0"/>
              <a:t> data </a:t>
            </a:r>
            <a:r>
              <a:rPr lang="sv-SE" sz="1200" b="1" dirty="0" err="1"/>
              <a:t>could</a:t>
            </a:r>
            <a:r>
              <a:rPr lang="sv-SE" sz="1200" b="1" dirty="0"/>
              <a:t> </a:t>
            </a:r>
            <a:r>
              <a:rPr lang="sv-SE" sz="1200" b="1" dirty="0" err="1"/>
              <a:t>consist</a:t>
            </a:r>
            <a:r>
              <a:rPr lang="sv-SE" sz="1200" b="1" dirty="0"/>
              <a:t> </a:t>
            </a:r>
            <a:r>
              <a:rPr lang="sv-SE" sz="1200" b="1" dirty="0" err="1"/>
              <a:t>of</a:t>
            </a:r>
            <a:r>
              <a:rPr lang="sv-SE" sz="1200" b="1" dirty="0"/>
              <a:t> </a:t>
            </a:r>
            <a:r>
              <a:rPr lang="sv-SE" sz="1200" b="1" dirty="0" err="1"/>
              <a:t>one</a:t>
            </a:r>
            <a:r>
              <a:rPr lang="sv-SE" sz="1200" b="1" dirty="0"/>
              <a:t> input (x) and </a:t>
            </a:r>
            <a:r>
              <a:rPr lang="sv-SE" sz="1200" b="1" dirty="0" err="1"/>
              <a:t>one</a:t>
            </a:r>
            <a:r>
              <a:rPr lang="sv-SE" sz="1200" b="1" dirty="0"/>
              <a:t> output (y) </a:t>
            </a:r>
            <a:r>
              <a:rPr lang="sv-SE" sz="1200" b="1" dirty="0" err="1"/>
              <a:t>value</a:t>
            </a:r>
            <a:r>
              <a:rPr lang="sv-SE" sz="1200" b="1" dirty="0"/>
              <a:t>, in the form </a:t>
            </a:r>
            <a:r>
              <a:rPr lang="sv-SE" sz="1200" b="1" dirty="0" err="1"/>
              <a:t>of</a:t>
            </a:r>
            <a:r>
              <a:rPr lang="sv-SE" sz="1200" b="1" dirty="0"/>
              <a:t> a </a:t>
            </a:r>
            <a:r>
              <a:rPr lang="sv-SE" sz="1200" b="1" dirty="0" err="1"/>
              <a:t>value</a:t>
            </a:r>
            <a:r>
              <a:rPr lang="sv-SE" sz="1200" b="1" dirty="0"/>
              <a:t> pair (</a:t>
            </a:r>
            <a:r>
              <a:rPr lang="sv-SE" sz="1200" b="1" dirty="0" err="1"/>
              <a:t>x,y</a:t>
            </a:r>
            <a:r>
              <a:rPr lang="sv-SE" sz="1200" b="1" dirty="0"/>
              <a:t>)</a:t>
            </a:r>
            <a:r>
              <a:rPr lang="sv-SE" sz="1200" dirty="0"/>
              <a:t>, for </a:t>
            </a:r>
            <a:r>
              <a:rPr lang="sv-SE" sz="1200" dirty="0" err="1"/>
              <a:t>example</a:t>
            </a:r>
            <a:r>
              <a:rPr lang="sv-SE" sz="1200" dirty="0"/>
              <a:t>, (1,3), (0,2), (-1,0), etc.</a:t>
            </a:r>
            <a:endParaRPr lang="en-US" sz="1200" dirty="0"/>
          </a:p>
          <a:p>
            <a:pPr marL="360000" lvl="1">
              <a:lnSpc>
                <a:spcPct val="150000"/>
              </a:lnSpc>
              <a:spcBef>
                <a:spcPts val="1200"/>
              </a:spcBef>
            </a:pPr>
            <a:r>
              <a:rPr lang="en-US" sz="1200" dirty="0"/>
              <a:t>… (cont. next slide)</a:t>
            </a:r>
            <a:endParaRPr lang="sv-SE" sz="1200" dirty="0"/>
          </a:p>
          <a:p>
            <a:pPr marL="74250" lvl="1" indent="0">
              <a:spcBef>
                <a:spcPts val="1200"/>
              </a:spcBef>
              <a:buNone/>
            </a:pPr>
            <a:endParaRPr lang="sv-SE" sz="1200" b="1" dirty="0"/>
          </a:p>
        </p:txBody>
      </p:sp>
      <p:pic>
        <p:nvPicPr>
          <p:cNvPr id="4" name="Picture 3">
            <a:extLst>
              <a:ext uri="{FF2B5EF4-FFF2-40B4-BE49-F238E27FC236}">
                <a16:creationId xmlns:a16="http://schemas.microsoft.com/office/drawing/2014/main" id="{8C149812-DB5F-4518-B5D4-9BFC1A1CE6E4}"/>
              </a:ext>
            </a:extLst>
          </p:cNvPr>
          <p:cNvPicPr>
            <a:picLocks noChangeAspect="1"/>
          </p:cNvPicPr>
          <p:nvPr/>
        </p:nvPicPr>
        <p:blipFill>
          <a:blip r:embed="rId4"/>
          <a:stretch>
            <a:fillRect/>
          </a:stretch>
        </p:blipFill>
        <p:spPr>
          <a:xfrm>
            <a:off x="6797904" y="2162689"/>
            <a:ext cx="1955295" cy="1492909"/>
          </a:xfrm>
          <a:prstGeom prst="rect">
            <a:avLst/>
          </a:prstGeom>
        </p:spPr>
      </p:pic>
      <p:graphicFrame>
        <p:nvGraphicFramePr>
          <p:cNvPr id="5" name="Table 4">
            <a:extLst>
              <a:ext uri="{FF2B5EF4-FFF2-40B4-BE49-F238E27FC236}">
                <a16:creationId xmlns:a16="http://schemas.microsoft.com/office/drawing/2014/main" id="{07432F10-1FFC-4411-8AA5-8B58937F880D}"/>
              </a:ext>
            </a:extLst>
          </p:cNvPr>
          <p:cNvGraphicFramePr>
            <a:graphicFrameLocks noGrp="1"/>
          </p:cNvGraphicFramePr>
          <p:nvPr>
            <p:extLst>
              <p:ext uri="{D42A27DB-BD31-4B8C-83A1-F6EECF244321}">
                <p14:modId xmlns:p14="http://schemas.microsoft.com/office/powerpoint/2010/main" val="1473970630"/>
              </p:ext>
            </p:extLst>
          </p:nvPr>
        </p:nvGraphicFramePr>
        <p:xfrm>
          <a:off x="7099552" y="3816677"/>
          <a:ext cx="961296" cy="994716"/>
        </p:xfrm>
        <a:graphic>
          <a:graphicData uri="http://schemas.openxmlformats.org/drawingml/2006/table">
            <a:tbl>
              <a:tblPr firstRow="1" bandRow="1">
                <a:tableStyleId>{5C22544A-7EE6-4342-B048-85BDC9FD1C3A}</a:tableStyleId>
              </a:tblPr>
              <a:tblGrid>
                <a:gridCol w="480648">
                  <a:extLst>
                    <a:ext uri="{9D8B030D-6E8A-4147-A177-3AD203B41FA5}">
                      <a16:colId xmlns:a16="http://schemas.microsoft.com/office/drawing/2014/main" val="712498880"/>
                    </a:ext>
                  </a:extLst>
                </a:gridCol>
                <a:gridCol w="480648">
                  <a:extLst>
                    <a:ext uri="{9D8B030D-6E8A-4147-A177-3AD203B41FA5}">
                      <a16:colId xmlns:a16="http://schemas.microsoft.com/office/drawing/2014/main" val="1126841366"/>
                    </a:ext>
                  </a:extLst>
                </a:gridCol>
              </a:tblGrid>
              <a:tr h="248679">
                <a:tc>
                  <a:txBody>
                    <a:bodyPr/>
                    <a:lstStyle/>
                    <a:p>
                      <a:r>
                        <a:rPr lang="sv-SE" sz="1000" b="1" dirty="0"/>
                        <a:t>X</a:t>
                      </a:r>
                    </a:p>
                  </a:txBody>
                  <a:tcPr/>
                </a:tc>
                <a:tc>
                  <a:txBody>
                    <a:bodyPr/>
                    <a:lstStyle/>
                    <a:p>
                      <a:r>
                        <a:rPr lang="sv-SE" sz="1000" b="1" dirty="0"/>
                        <a:t>Y</a:t>
                      </a:r>
                    </a:p>
                  </a:txBody>
                  <a:tcPr/>
                </a:tc>
                <a:extLst>
                  <a:ext uri="{0D108BD9-81ED-4DB2-BD59-A6C34878D82A}">
                    <a16:rowId xmlns:a16="http://schemas.microsoft.com/office/drawing/2014/main" val="4012532659"/>
                  </a:ext>
                </a:extLst>
              </a:tr>
              <a:tr h="248679">
                <a:tc>
                  <a:txBody>
                    <a:bodyPr/>
                    <a:lstStyle/>
                    <a:p>
                      <a:r>
                        <a:rPr lang="sv-SE" sz="1000" b="1" dirty="0"/>
                        <a:t>1</a:t>
                      </a:r>
                    </a:p>
                  </a:txBody>
                  <a:tcPr/>
                </a:tc>
                <a:tc>
                  <a:txBody>
                    <a:bodyPr/>
                    <a:lstStyle/>
                    <a:p>
                      <a:r>
                        <a:rPr lang="sv-SE" sz="1000" b="1" dirty="0"/>
                        <a:t>3</a:t>
                      </a:r>
                    </a:p>
                  </a:txBody>
                  <a:tcPr/>
                </a:tc>
                <a:extLst>
                  <a:ext uri="{0D108BD9-81ED-4DB2-BD59-A6C34878D82A}">
                    <a16:rowId xmlns:a16="http://schemas.microsoft.com/office/drawing/2014/main" val="887332328"/>
                  </a:ext>
                </a:extLst>
              </a:tr>
              <a:tr h="248679">
                <a:tc>
                  <a:txBody>
                    <a:bodyPr/>
                    <a:lstStyle/>
                    <a:p>
                      <a:r>
                        <a:rPr lang="sv-SE" sz="1000" b="1" dirty="0"/>
                        <a:t>0</a:t>
                      </a:r>
                    </a:p>
                  </a:txBody>
                  <a:tcPr/>
                </a:tc>
                <a:tc>
                  <a:txBody>
                    <a:bodyPr/>
                    <a:lstStyle/>
                    <a:p>
                      <a:r>
                        <a:rPr lang="sv-SE" sz="1000" b="1" dirty="0"/>
                        <a:t>2</a:t>
                      </a:r>
                    </a:p>
                  </a:txBody>
                  <a:tcPr/>
                </a:tc>
                <a:extLst>
                  <a:ext uri="{0D108BD9-81ED-4DB2-BD59-A6C34878D82A}">
                    <a16:rowId xmlns:a16="http://schemas.microsoft.com/office/drawing/2014/main" val="799262291"/>
                  </a:ext>
                </a:extLst>
              </a:tr>
              <a:tr h="248679">
                <a:tc>
                  <a:txBody>
                    <a:bodyPr/>
                    <a:lstStyle/>
                    <a:p>
                      <a:r>
                        <a:rPr lang="sv-SE" sz="1000" b="1" dirty="0"/>
                        <a:t>-1</a:t>
                      </a:r>
                    </a:p>
                  </a:txBody>
                  <a:tcPr/>
                </a:tc>
                <a:tc>
                  <a:txBody>
                    <a:bodyPr/>
                    <a:lstStyle/>
                    <a:p>
                      <a:r>
                        <a:rPr lang="sv-SE" sz="1000" b="1" dirty="0"/>
                        <a:t>0</a:t>
                      </a:r>
                    </a:p>
                  </a:txBody>
                  <a:tcPr/>
                </a:tc>
                <a:extLst>
                  <a:ext uri="{0D108BD9-81ED-4DB2-BD59-A6C34878D82A}">
                    <a16:rowId xmlns:a16="http://schemas.microsoft.com/office/drawing/2014/main" val="1537498765"/>
                  </a:ext>
                </a:extLst>
              </a:tr>
            </a:tbl>
          </a:graphicData>
        </a:graphic>
      </p:graphicFrame>
      <p:pic>
        <p:nvPicPr>
          <p:cNvPr id="23" name="Audio 22">
            <a:hlinkClick r:id="" action="ppaction://media"/>
            <a:extLst>
              <a:ext uri="{FF2B5EF4-FFF2-40B4-BE49-F238E27FC236}">
                <a16:creationId xmlns:a16="http://schemas.microsoft.com/office/drawing/2014/main" id="{88A7B094-5680-4561-A70D-32B6FDB479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4057054376"/>
      </p:ext>
    </p:extLst>
  </p:cSld>
  <p:clrMapOvr>
    <a:masterClrMapping/>
  </p:clrMapOvr>
  <mc:AlternateContent xmlns:mc="http://schemas.openxmlformats.org/markup-compatibility/2006" xmlns:p14="http://schemas.microsoft.com/office/powerpoint/2010/main">
    <mc:Choice Requires="p14">
      <p:transition spd="slow" p14:dur="2000" advTm="189018"/>
    </mc:Choice>
    <mc:Fallback xmlns="">
      <p:transition spd="slow" advTm="18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E4AE-8B6B-4FF1-8AD5-677ABE161215}"/>
              </a:ext>
            </a:extLst>
          </p:cNvPr>
          <p:cNvSpPr>
            <a:spLocks noGrp="1"/>
          </p:cNvSpPr>
          <p:nvPr>
            <p:ph type="title"/>
          </p:nvPr>
        </p:nvSpPr>
        <p:spPr/>
        <p:txBody>
          <a:bodyPr/>
          <a:lstStyle/>
          <a:p>
            <a:r>
              <a:rPr lang="en-US" dirty="0"/>
              <a:t>Supervised learning system</a:t>
            </a:r>
            <a:endParaRPr lang="sv-SE" dirty="0"/>
          </a:p>
        </p:txBody>
      </p:sp>
      <p:sp>
        <p:nvSpPr>
          <p:cNvPr id="3" name="Content Placeholder 2">
            <a:extLst>
              <a:ext uri="{FF2B5EF4-FFF2-40B4-BE49-F238E27FC236}">
                <a16:creationId xmlns:a16="http://schemas.microsoft.com/office/drawing/2014/main" id="{9C0EB0C9-60B4-46AF-90E6-06917AD21185}"/>
              </a:ext>
            </a:extLst>
          </p:cNvPr>
          <p:cNvSpPr>
            <a:spLocks noGrp="1"/>
          </p:cNvSpPr>
          <p:nvPr>
            <p:ph idx="1"/>
          </p:nvPr>
        </p:nvSpPr>
        <p:spPr>
          <a:xfrm>
            <a:off x="791998" y="1275534"/>
            <a:ext cx="5916131" cy="3618972"/>
          </a:xfrm>
        </p:spPr>
        <p:txBody>
          <a:bodyPr>
            <a:normAutofit fontScale="92500" lnSpcReduction="10000"/>
          </a:bodyPr>
          <a:lstStyle/>
          <a:p>
            <a:pPr marL="360000" lvl="1">
              <a:lnSpc>
                <a:spcPct val="150000"/>
              </a:lnSpc>
              <a:spcBef>
                <a:spcPts val="1200"/>
              </a:spcBef>
            </a:pPr>
            <a:r>
              <a:rPr lang="sv-SE" sz="1200" dirty="0"/>
              <a:t>… (from </a:t>
            </a:r>
            <a:r>
              <a:rPr lang="sv-SE" sz="1200" dirty="0" err="1"/>
              <a:t>previous</a:t>
            </a:r>
            <a:r>
              <a:rPr lang="sv-SE" sz="1200" dirty="0"/>
              <a:t> </a:t>
            </a:r>
            <a:r>
              <a:rPr lang="sv-SE" sz="1200" dirty="0" err="1"/>
              <a:t>slide</a:t>
            </a:r>
            <a:r>
              <a:rPr lang="sv-SE" sz="1200" dirty="0"/>
              <a:t>)</a:t>
            </a:r>
          </a:p>
          <a:p>
            <a:pPr marL="360000" lvl="1">
              <a:lnSpc>
                <a:spcPct val="150000"/>
              </a:lnSpc>
              <a:spcBef>
                <a:spcPts val="1200"/>
              </a:spcBef>
            </a:pPr>
            <a:r>
              <a:rPr lang="sv-SE" sz="1200" b="1" dirty="0"/>
              <a:t>Second, the ML </a:t>
            </a:r>
            <a:r>
              <a:rPr lang="sv-SE" sz="1200" b="1" dirty="0" err="1"/>
              <a:t>algorithm</a:t>
            </a:r>
            <a:r>
              <a:rPr lang="sv-SE" sz="1200" b="1" dirty="0"/>
              <a:t> </a:t>
            </a:r>
            <a:r>
              <a:rPr lang="sv-SE" sz="1200" b="1" dirty="0" err="1"/>
              <a:t>needs</a:t>
            </a:r>
            <a:r>
              <a:rPr lang="sv-SE" sz="1200" b="1" dirty="0"/>
              <a:t> to be </a:t>
            </a:r>
            <a:r>
              <a:rPr lang="sv-SE" sz="1200" b="1" dirty="0" err="1"/>
              <a:t>applied</a:t>
            </a:r>
            <a:r>
              <a:rPr lang="sv-SE" sz="1200" b="1" dirty="0"/>
              <a:t> on the </a:t>
            </a:r>
            <a:r>
              <a:rPr lang="sv-SE" sz="1200" b="1" dirty="0" err="1"/>
              <a:t>training</a:t>
            </a:r>
            <a:r>
              <a:rPr lang="sv-SE" sz="1200" b="1" dirty="0"/>
              <a:t> data:</a:t>
            </a:r>
            <a:endParaRPr lang="sv-SE" sz="1200" dirty="0"/>
          </a:p>
          <a:p>
            <a:pPr marL="760050" lvl="2">
              <a:lnSpc>
                <a:spcPct val="150000"/>
              </a:lnSpc>
              <a:spcBef>
                <a:spcPts val="1200"/>
              </a:spcBef>
            </a:pPr>
            <a:r>
              <a:rPr lang="sv-SE" sz="1200" dirty="0"/>
              <a:t>By </a:t>
            </a:r>
            <a:r>
              <a:rPr lang="sv-SE" sz="1200" dirty="0" err="1"/>
              <a:t>applying</a:t>
            </a:r>
            <a:r>
              <a:rPr lang="sv-SE" sz="1200" dirty="0"/>
              <a:t> the ML </a:t>
            </a:r>
            <a:r>
              <a:rPr lang="sv-SE" sz="1200" dirty="0" err="1"/>
              <a:t>algorithm</a:t>
            </a:r>
            <a:r>
              <a:rPr lang="sv-SE" sz="1200" dirty="0"/>
              <a:t> (y= </a:t>
            </a:r>
            <a:r>
              <a:rPr lang="sv-SE" sz="1200" dirty="0" err="1"/>
              <a:t>kx</a:t>
            </a:r>
            <a:r>
              <a:rPr lang="sv-SE" sz="1200" dirty="0"/>
              <a:t> + l) on the </a:t>
            </a:r>
            <a:r>
              <a:rPr lang="sv-SE" sz="1200" dirty="0" err="1"/>
              <a:t>training</a:t>
            </a:r>
            <a:r>
              <a:rPr lang="sv-SE" sz="1200" dirty="0"/>
              <a:t> data, the </a:t>
            </a:r>
            <a:r>
              <a:rPr lang="sv-SE" sz="1200" dirty="0" err="1"/>
              <a:t>values</a:t>
            </a:r>
            <a:r>
              <a:rPr lang="sv-SE" sz="1200" dirty="0"/>
              <a:t> </a:t>
            </a:r>
            <a:r>
              <a:rPr lang="sv-SE" sz="1200" dirty="0" err="1"/>
              <a:t>of</a:t>
            </a:r>
            <a:r>
              <a:rPr lang="sv-SE" sz="1200" dirty="0"/>
              <a:t> the parameters k and l </a:t>
            </a:r>
            <a:r>
              <a:rPr lang="sv-SE" sz="1200" dirty="0" err="1"/>
              <a:t>will</a:t>
            </a:r>
            <a:r>
              <a:rPr lang="sv-SE" sz="1200" dirty="0"/>
              <a:t> </a:t>
            </a:r>
            <a:r>
              <a:rPr lang="sv-SE" sz="1200" dirty="0" err="1"/>
              <a:t>emerge</a:t>
            </a:r>
            <a:r>
              <a:rPr lang="sv-SE" sz="1200" dirty="0"/>
              <a:t>. </a:t>
            </a:r>
          </a:p>
          <a:p>
            <a:pPr marL="760050" lvl="2">
              <a:lnSpc>
                <a:spcPct val="150000"/>
              </a:lnSpc>
              <a:spcBef>
                <a:spcPts val="1200"/>
              </a:spcBef>
            </a:pPr>
            <a:r>
              <a:rPr lang="sv-SE" sz="1200" dirty="0"/>
              <a:t>For </a:t>
            </a:r>
            <a:r>
              <a:rPr lang="sv-SE" sz="1200" dirty="0" err="1"/>
              <a:t>each</a:t>
            </a:r>
            <a:r>
              <a:rPr lang="sv-SE" sz="1200" dirty="0"/>
              <a:t> </a:t>
            </a:r>
            <a:r>
              <a:rPr lang="sv-SE" sz="1200" dirty="0" err="1"/>
              <a:t>training</a:t>
            </a:r>
            <a:r>
              <a:rPr lang="sv-SE" sz="1200" dirty="0"/>
              <a:t> data (</a:t>
            </a:r>
            <a:r>
              <a:rPr lang="sv-SE" sz="1200" dirty="0" err="1"/>
              <a:t>value</a:t>
            </a:r>
            <a:r>
              <a:rPr lang="sv-SE" sz="1200" dirty="0"/>
              <a:t> pair) </a:t>
            </a:r>
            <a:r>
              <a:rPr lang="sv-SE" sz="1200" dirty="0" err="1"/>
              <a:t>used</a:t>
            </a:r>
            <a:r>
              <a:rPr lang="sv-SE" sz="1200" dirty="0"/>
              <a:t>, the </a:t>
            </a:r>
            <a:r>
              <a:rPr lang="en-US" sz="1200" dirty="0"/>
              <a:t>algorithm will somewhat adjust the values of the parameters k and l. </a:t>
            </a:r>
            <a:r>
              <a:rPr lang="en-US" sz="1200" b="1" dirty="0"/>
              <a:t>This is called training the ML model.  </a:t>
            </a:r>
          </a:p>
          <a:p>
            <a:pPr marL="760050" lvl="2">
              <a:lnSpc>
                <a:spcPct val="150000"/>
              </a:lnSpc>
              <a:spcBef>
                <a:spcPts val="1200"/>
              </a:spcBef>
            </a:pPr>
            <a:r>
              <a:rPr lang="en-US" sz="1200" dirty="0"/>
              <a:t>When the </a:t>
            </a:r>
            <a:r>
              <a:rPr lang="sv-SE" sz="1200" dirty="0"/>
              <a:t>ML </a:t>
            </a:r>
            <a:r>
              <a:rPr lang="sv-SE" sz="1200" dirty="0" err="1"/>
              <a:t>algorithm</a:t>
            </a:r>
            <a:r>
              <a:rPr lang="sv-SE" sz="1200" dirty="0"/>
              <a:t> has </a:t>
            </a:r>
            <a:r>
              <a:rPr lang="sv-SE" sz="1200" dirty="0" err="1"/>
              <a:t>been</a:t>
            </a:r>
            <a:r>
              <a:rPr lang="sv-SE" sz="1200" dirty="0"/>
              <a:t> </a:t>
            </a:r>
            <a:r>
              <a:rPr lang="sv-SE" sz="1200" dirty="0" err="1"/>
              <a:t>applied</a:t>
            </a:r>
            <a:r>
              <a:rPr lang="sv-SE" sz="1200" dirty="0"/>
              <a:t> on all </a:t>
            </a:r>
            <a:r>
              <a:rPr lang="sv-SE" sz="1200" dirty="0" err="1"/>
              <a:t>training</a:t>
            </a:r>
            <a:r>
              <a:rPr lang="sv-SE" sz="1200" dirty="0"/>
              <a:t> data, </a:t>
            </a:r>
            <a:r>
              <a:rPr lang="sv-SE" sz="1200" b="1" dirty="0"/>
              <a:t>a ML </a:t>
            </a:r>
            <a:r>
              <a:rPr lang="sv-SE" sz="1200" b="1" dirty="0" err="1"/>
              <a:t>model</a:t>
            </a:r>
            <a:r>
              <a:rPr lang="sv-SE" sz="1200" b="1" dirty="0"/>
              <a:t> is </a:t>
            </a:r>
            <a:r>
              <a:rPr lang="sv-SE" sz="1200" b="1" dirty="0" err="1"/>
              <a:t>created</a:t>
            </a:r>
            <a:r>
              <a:rPr lang="sv-SE" sz="1200" b="1" dirty="0"/>
              <a:t>, in </a:t>
            </a:r>
            <a:r>
              <a:rPr lang="sv-SE" sz="1200" b="1" dirty="0" err="1"/>
              <a:t>this</a:t>
            </a:r>
            <a:r>
              <a:rPr lang="sv-SE" sz="1200" b="1" dirty="0"/>
              <a:t> </a:t>
            </a:r>
            <a:r>
              <a:rPr lang="sv-SE" sz="1200" b="1" dirty="0" err="1"/>
              <a:t>case</a:t>
            </a:r>
            <a:r>
              <a:rPr lang="sv-SE" sz="1200" b="1" dirty="0"/>
              <a:t>: y= 2x + 2, </a:t>
            </a:r>
            <a:r>
              <a:rPr lang="sv-SE" sz="1200" dirty="0" err="1"/>
              <a:t>that</a:t>
            </a:r>
            <a:r>
              <a:rPr lang="sv-SE" sz="1200" dirty="0"/>
              <a:t> is, </a:t>
            </a:r>
            <a:r>
              <a:rPr lang="sv-SE" sz="1200" dirty="0" err="1"/>
              <a:t>we</a:t>
            </a:r>
            <a:r>
              <a:rPr lang="sv-SE" sz="1200" dirty="0"/>
              <a:t> </a:t>
            </a:r>
            <a:r>
              <a:rPr lang="sv-SE" sz="1200" dirty="0" err="1"/>
              <a:t>have</a:t>
            </a:r>
            <a:r>
              <a:rPr lang="sv-SE" sz="1200" dirty="0"/>
              <a:t> </a:t>
            </a:r>
            <a:r>
              <a:rPr lang="sv-SE" sz="1200" dirty="0" err="1"/>
              <a:t>received</a:t>
            </a:r>
            <a:r>
              <a:rPr lang="sv-SE" sz="1200" dirty="0"/>
              <a:t> the final </a:t>
            </a:r>
            <a:r>
              <a:rPr lang="sv-SE" sz="1200" dirty="0" err="1"/>
              <a:t>values</a:t>
            </a:r>
            <a:r>
              <a:rPr lang="sv-SE" sz="1200" dirty="0"/>
              <a:t> </a:t>
            </a:r>
            <a:r>
              <a:rPr lang="sv-SE" sz="1200" dirty="0" err="1"/>
              <a:t>of</a:t>
            </a:r>
            <a:r>
              <a:rPr lang="sv-SE" sz="1200" dirty="0"/>
              <a:t> k and l (k=2 and l=2)</a:t>
            </a:r>
          </a:p>
          <a:p>
            <a:pPr marL="360000" lvl="1">
              <a:lnSpc>
                <a:spcPct val="150000"/>
              </a:lnSpc>
              <a:spcBef>
                <a:spcPts val="1200"/>
              </a:spcBef>
            </a:pPr>
            <a:r>
              <a:rPr lang="sv-SE" sz="1200" dirty="0"/>
              <a:t>… (</a:t>
            </a:r>
            <a:r>
              <a:rPr lang="sv-SE" sz="1200" dirty="0" err="1"/>
              <a:t>cont</a:t>
            </a:r>
            <a:r>
              <a:rPr lang="sv-SE" sz="1200" dirty="0"/>
              <a:t>. </a:t>
            </a:r>
            <a:r>
              <a:rPr lang="sv-SE" sz="1200" dirty="0" err="1"/>
              <a:t>next</a:t>
            </a:r>
            <a:r>
              <a:rPr lang="sv-SE" sz="1200" dirty="0"/>
              <a:t> </a:t>
            </a:r>
            <a:r>
              <a:rPr lang="sv-SE" sz="1200" dirty="0" err="1"/>
              <a:t>slide</a:t>
            </a:r>
            <a:r>
              <a:rPr lang="sv-SE" sz="1200" dirty="0"/>
              <a:t>)</a:t>
            </a:r>
          </a:p>
          <a:p>
            <a:pPr marL="360000" lvl="1">
              <a:lnSpc>
                <a:spcPct val="150000"/>
              </a:lnSpc>
              <a:spcBef>
                <a:spcPts val="1200"/>
              </a:spcBef>
            </a:pPr>
            <a:endParaRPr lang="sv-SE" sz="1200" dirty="0"/>
          </a:p>
        </p:txBody>
      </p:sp>
      <p:pic>
        <p:nvPicPr>
          <p:cNvPr id="6" name="Picture 5">
            <a:extLst>
              <a:ext uri="{FF2B5EF4-FFF2-40B4-BE49-F238E27FC236}">
                <a16:creationId xmlns:a16="http://schemas.microsoft.com/office/drawing/2014/main" id="{8D942989-DE9F-4410-9B8E-45787F5A5A39}"/>
              </a:ext>
            </a:extLst>
          </p:cNvPr>
          <p:cNvPicPr>
            <a:picLocks noChangeAspect="1"/>
          </p:cNvPicPr>
          <p:nvPr/>
        </p:nvPicPr>
        <p:blipFill>
          <a:blip r:embed="rId4"/>
          <a:stretch>
            <a:fillRect/>
          </a:stretch>
        </p:blipFill>
        <p:spPr>
          <a:xfrm>
            <a:off x="6919563" y="3340110"/>
            <a:ext cx="1955295" cy="1492909"/>
          </a:xfrm>
          <a:prstGeom prst="rect">
            <a:avLst/>
          </a:prstGeom>
        </p:spPr>
      </p:pic>
      <p:sp>
        <p:nvSpPr>
          <p:cNvPr id="8" name="Oval 7">
            <a:extLst>
              <a:ext uri="{FF2B5EF4-FFF2-40B4-BE49-F238E27FC236}">
                <a16:creationId xmlns:a16="http://schemas.microsoft.com/office/drawing/2014/main" id="{A050407B-4931-4DFB-99EA-97E5AC7CE596}"/>
              </a:ext>
            </a:extLst>
          </p:cNvPr>
          <p:cNvSpPr/>
          <p:nvPr/>
        </p:nvSpPr>
        <p:spPr>
          <a:xfrm>
            <a:off x="7719420" y="4040845"/>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Oval 8">
            <a:extLst>
              <a:ext uri="{FF2B5EF4-FFF2-40B4-BE49-F238E27FC236}">
                <a16:creationId xmlns:a16="http://schemas.microsoft.com/office/drawing/2014/main" id="{43AF2E3B-4CA2-4082-8609-9FCF9955CC92}"/>
              </a:ext>
            </a:extLst>
          </p:cNvPr>
          <p:cNvSpPr/>
          <p:nvPr/>
        </p:nvSpPr>
        <p:spPr>
          <a:xfrm>
            <a:off x="7518619" y="4420863"/>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Oval 9">
            <a:extLst>
              <a:ext uri="{FF2B5EF4-FFF2-40B4-BE49-F238E27FC236}">
                <a16:creationId xmlns:a16="http://schemas.microsoft.com/office/drawing/2014/main" id="{CF0D9A9D-F468-49B2-AC11-2F4309A27104}"/>
              </a:ext>
            </a:extLst>
          </p:cNvPr>
          <p:cNvSpPr/>
          <p:nvPr/>
        </p:nvSpPr>
        <p:spPr>
          <a:xfrm>
            <a:off x="7913594" y="3694838"/>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Straight Connector 11">
            <a:extLst>
              <a:ext uri="{FF2B5EF4-FFF2-40B4-BE49-F238E27FC236}">
                <a16:creationId xmlns:a16="http://schemas.microsoft.com/office/drawing/2014/main" id="{A2C30DDF-B731-4089-9F57-54C3809A6C2F}"/>
              </a:ext>
            </a:extLst>
          </p:cNvPr>
          <p:cNvCxnSpPr>
            <a:cxnSpLocks/>
          </p:cNvCxnSpPr>
          <p:nvPr/>
        </p:nvCxnSpPr>
        <p:spPr>
          <a:xfrm flipH="1">
            <a:off x="7413312" y="3512477"/>
            <a:ext cx="631838" cy="1193037"/>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3B25A61-B050-46CE-BB34-6EF829551476}"/>
              </a:ext>
            </a:extLst>
          </p:cNvPr>
          <p:cNvPicPr>
            <a:picLocks noChangeAspect="1"/>
          </p:cNvPicPr>
          <p:nvPr/>
        </p:nvPicPr>
        <p:blipFill>
          <a:blip r:embed="rId4"/>
          <a:stretch>
            <a:fillRect/>
          </a:stretch>
        </p:blipFill>
        <p:spPr>
          <a:xfrm>
            <a:off x="6919563" y="1719696"/>
            <a:ext cx="1955295" cy="1492909"/>
          </a:xfrm>
          <a:prstGeom prst="rect">
            <a:avLst/>
          </a:prstGeom>
        </p:spPr>
      </p:pic>
      <p:sp>
        <p:nvSpPr>
          <p:cNvPr id="18" name="Oval 17">
            <a:extLst>
              <a:ext uri="{FF2B5EF4-FFF2-40B4-BE49-F238E27FC236}">
                <a16:creationId xmlns:a16="http://schemas.microsoft.com/office/drawing/2014/main" id="{603FDD9F-8449-4435-B8C3-E3D3B89BA6C1}"/>
              </a:ext>
            </a:extLst>
          </p:cNvPr>
          <p:cNvSpPr/>
          <p:nvPr/>
        </p:nvSpPr>
        <p:spPr>
          <a:xfrm>
            <a:off x="7719420" y="2420431"/>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Oval 18">
            <a:extLst>
              <a:ext uri="{FF2B5EF4-FFF2-40B4-BE49-F238E27FC236}">
                <a16:creationId xmlns:a16="http://schemas.microsoft.com/office/drawing/2014/main" id="{38D33FEF-9139-4700-B0F0-E8CB35554EA0}"/>
              </a:ext>
            </a:extLst>
          </p:cNvPr>
          <p:cNvSpPr/>
          <p:nvPr/>
        </p:nvSpPr>
        <p:spPr>
          <a:xfrm>
            <a:off x="7518619" y="2800449"/>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Oval 19">
            <a:extLst>
              <a:ext uri="{FF2B5EF4-FFF2-40B4-BE49-F238E27FC236}">
                <a16:creationId xmlns:a16="http://schemas.microsoft.com/office/drawing/2014/main" id="{1F66B24C-44BB-4D9D-A615-C53437E6A2B1}"/>
              </a:ext>
            </a:extLst>
          </p:cNvPr>
          <p:cNvSpPr/>
          <p:nvPr/>
        </p:nvSpPr>
        <p:spPr>
          <a:xfrm>
            <a:off x="7913594" y="2074424"/>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Box 21">
            <a:extLst>
              <a:ext uri="{FF2B5EF4-FFF2-40B4-BE49-F238E27FC236}">
                <a16:creationId xmlns:a16="http://schemas.microsoft.com/office/drawing/2014/main" id="{7600BBA4-71C2-4C0D-A060-3C485827FDD0}"/>
              </a:ext>
            </a:extLst>
          </p:cNvPr>
          <p:cNvSpPr txBox="1"/>
          <p:nvPr/>
        </p:nvSpPr>
        <p:spPr>
          <a:xfrm>
            <a:off x="8045150" y="3473150"/>
            <a:ext cx="707245" cy="307777"/>
          </a:xfrm>
          <a:prstGeom prst="rect">
            <a:avLst/>
          </a:prstGeom>
          <a:noFill/>
        </p:spPr>
        <p:txBody>
          <a:bodyPr wrap="none" rtlCol="0">
            <a:spAutoFit/>
          </a:bodyPr>
          <a:lstStyle/>
          <a:p>
            <a:r>
              <a:rPr lang="sv-SE" sz="1400" b="1" dirty="0"/>
              <a:t>y=2x+2</a:t>
            </a:r>
          </a:p>
        </p:txBody>
      </p:sp>
      <p:pic>
        <p:nvPicPr>
          <p:cNvPr id="11" name="Audio 10">
            <a:hlinkClick r:id="" action="ppaction://media"/>
            <a:extLst>
              <a:ext uri="{FF2B5EF4-FFF2-40B4-BE49-F238E27FC236}">
                <a16:creationId xmlns:a16="http://schemas.microsoft.com/office/drawing/2014/main" id="{69DC81CE-63A4-4AC7-9FF9-978EB8E84E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497325370"/>
      </p:ext>
    </p:extLst>
  </p:cSld>
  <p:clrMapOvr>
    <a:masterClrMapping/>
  </p:clrMapOvr>
  <mc:AlternateContent xmlns:mc="http://schemas.openxmlformats.org/markup-compatibility/2006" xmlns:p14="http://schemas.microsoft.com/office/powerpoint/2010/main">
    <mc:Choice Requires="p14">
      <p:transition spd="slow" p14:dur="2000" advTm="95489"/>
    </mc:Choice>
    <mc:Fallback xmlns="">
      <p:transition spd="slow" advTm="9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E4AE-8B6B-4FF1-8AD5-677ABE161215}"/>
              </a:ext>
            </a:extLst>
          </p:cNvPr>
          <p:cNvSpPr>
            <a:spLocks noGrp="1"/>
          </p:cNvSpPr>
          <p:nvPr>
            <p:ph type="title"/>
          </p:nvPr>
        </p:nvSpPr>
        <p:spPr/>
        <p:txBody>
          <a:bodyPr/>
          <a:lstStyle/>
          <a:p>
            <a:r>
              <a:rPr lang="en-US" dirty="0"/>
              <a:t>Supervised learning system</a:t>
            </a:r>
            <a:endParaRPr lang="sv-SE" dirty="0"/>
          </a:p>
        </p:txBody>
      </p:sp>
      <p:sp>
        <p:nvSpPr>
          <p:cNvPr id="3" name="Content Placeholder 2">
            <a:extLst>
              <a:ext uri="{FF2B5EF4-FFF2-40B4-BE49-F238E27FC236}">
                <a16:creationId xmlns:a16="http://schemas.microsoft.com/office/drawing/2014/main" id="{9C0EB0C9-60B4-46AF-90E6-06917AD21185}"/>
              </a:ext>
            </a:extLst>
          </p:cNvPr>
          <p:cNvSpPr>
            <a:spLocks noGrp="1"/>
          </p:cNvSpPr>
          <p:nvPr>
            <p:ph idx="1"/>
          </p:nvPr>
        </p:nvSpPr>
        <p:spPr>
          <a:xfrm>
            <a:off x="791998" y="1275534"/>
            <a:ext cx="5916131" cy="3618972"/>
          </a:xfrm>
        </p:spPr>
        <p:txBody>
          <a:bodyPr>
            <a:normAutofit fontScale="92500" lnSpcReduction="10000"/>
          </a:bodyPr>
          <a:lstStyle/>
          <a:p>
            <a:pPr marL="360000" lvl="1">
              <a:lnSpc>
                <a:spcPct val="150000"/>
              </a:lnSpc>
              <a:spcBef>
                <a:spcPts val="1200"/>
              </a:spcBef>
            </a:pPr>
            <a:r>
              <a:rPr lang="sv-SE" sz="1200" dirty="0"/>
              <a:t>… (from </a:t>
            </a:r>
            <a:r>
              <a:rPr lang="sv-SE" sz="1200" dirty="0" err="1"/>
              <a:t>previous</a:t>
            </a:r>
            <a:r>
              <a:rPr lang="sv-SE" sz="1200" dirty="0"/>
              <a:t> </a:t>
            </a:r>
            <a:r>
              <a:rPr lang="sv-SE" sz="1200" dirty="0" err="1"/>
              <a:t>slide</a:t>
            </a:r>
            <a:r>
              <a:rPr lang="sv-SE" sz="1200" dirty="0"/>
              <a:t>)</a:t>
            </a:r>
          </a:p>
          <a:p>
            <a:pPr marL="360000" lvl="1">
              <a:lnSpc>
                <a:spcPct val="150000"/>
              </a:lnSpc>
              <a:spcBef>
                <a:spcPts val="1200"/>
              </a:spcBef>
            </a:pPr>
            <a:r>
              <a:rPr lang="sv-SE" sz="1200" b="1" dirty="0"/>
              <a:t>Second, the ML </a:t>
            </a:r>
            <a:r>
              <a:rPr lang="sv-SE" sz="1200" b="1" dirty="0" err="1"/>
              <a:t>algorithm</a:t>
            </a:r>
            <a:r>
              <a:rPr lang="sv-SE" sz="1200" b="1" dirty="0"/>
              <a:t> </a:t>
            </a:r>
            <a:r>
              <a:rPr lang="sv-SE" sz="1200" b="1" dirty="0" err="1"/>
              <a:t>needs</a:t>
            </a:r>
            <a:r>
              <a:rPr lang="sv-SE" sz="1200" b="1" dirty="0"/>
              <a:t> to be </a:t>
            </a:r>
            <a:r>
              <a:rPr lang="sv-SE" sz="1200" b="1" dirty="0" err="1"/>
              <a:t>applied</a:t>
            </a:r>
            <a:r>
              <a:rPr lang="sv-SE" sz="1200" b="1" dirty="0"/>
              <a:t> on the </a:t>
            </a:r>
            <a:r>
              <a:rPr lang="sv-SE" sz="1200" b="1" dirty="0" err="1"/>
              <a:t>training</a:t>
            </a:r>
            <a:r>
              <a:rPr lang="sv-SE" sz="1200" b="1" dirty="0"/>
              <a:t> data:</a:t>
            </a:r>
            <a:endParaRPr lang="sv-SE" sz="1200" dirty="0"/>
          </a:p>
          <a:p>
            <a:pPr marL="760050" lvl="2">
              <a:lnSpc>
                <a:spcPct val="150000"/>
              </a:lnSpc>
              <a:spcBef>
                <a:spcPts val="1200"/>
              </a:spcBef>
            </a:pPr>
            <a:r>
              <a:rPr lang="sv-SE" sz="1200" dirty="0"/>
              <a:t>By </a:t>
            </a:r>
            <a:r>
              <a:rPr lang="sv-SE" sz="1200" dirty="0" err="1"/>
              <a:t>applying</a:t>
            </a:r>
            <a:r>
              <a:rPr lang="sv-SE" sz="1200" dirty="0"/>
              <a:t> the ML </a:t>
            </a:r>
            <a:r>
              <a:rPr lang="sv-SE" sz="1200" dirty="0" err="1"/>
              <a:t>algorithm</a:t>
            </a:r>
            <a:r>
              <a:rPr lang="sv-SE" sz="1200" dirty="0"/>
              <a:t> (y= </a:t>
            </a:r>
            <a:r>
              <a:rPr lang="sv-SE" sz="1200" dirty="0" err="1"/>
              <a:t>kx</a:t>
            </a:r>
            <a:r>
              <a:rPr lang="sv-SE" sz="1200" dirty="0"/>
              <a:t> + l) on the </a:t>
            </a:r>
            <a:r>
              <a:rPr lang="sv-SE" sz="1200" dirty="0" err="1"/>
              <a:t>training</a:t>
            </a:r>
            <a:r>
              <a:rPr lang="sv-SE" sz="1200" dirty="0"/>
              <a:t> data, the </a:t>
            </a:r>
            <a:r>
              <a:rPr lang="sv-SE" sz="1200" dirty="0" err="1"/>
              <a:t>values</a:t>
            </a:r>
            <a:r>
              <a:rPr lang="sv-SE" sz="1200" dirty="0"/>
              <a:t> </a:t>
            </a:r>
            <a:r>
              <a:rPr lang="sv-SE" sz="1200" dirty="0" err="1"/>
              <a:t>of</a:t>
            </a:r>
            <a:r>
              <a:rPr lang="sv-SE" sz="1200" dirty="0"/>
              <a:t> the parameters k and l </a:t>
            </a:r>
            <a:r>
              <a:rPr lang="sv-SE" sz="1200" dirty="0" err="1"/>
              <a:t>will</a:t>
            </a:r>
            <a:r>
              <a:rPr lang="sv-SE" sz="1200" dirty="0"/>
              <a:t> </a:t>
            </a:r>
            <a:r>
              <a:rPr lang="sv-SE" sz="1200" dirty="0" err="1"/>
              <a:t>emerge</a:t>
            </a:r>
            <a:r>
              <a:rPr lang="sv-SE" sz="1200" dirty="0"/>
              <a:t>. </a:t>
            </a:r>
          </a:p>
          <a:p>
            <a:pPr marL="760050" lvl="2">
              <a:lnSpc>
                <a:spcPct val="150000"/>
              </a:lnSpc>
              <a:spcBef>
                <a:spcPts val="1200"/>
              </a:spcBef>
            </a:pPr>
            <a:r>
              <a:rPr lang="sv-SE" sz="1200" dirty="0"/>
              <a:t>For </a:t>
            </a:r>
            <a:r>
              <a:rPr lang="sv-SE" sz="1200" dirty="0" err="1"/>
              <a:t>each</a:t>
            </a:r>
            <a:r>
              <a:rPr lang="sv-SE" sz="1200" dirty="0"/>
              <a:t> </a:t>
            </a:r>
            <a:r>
              <a:rPr lang="sv-SE" sz="1200" dirty="0" err="1"/>
              <a:t>training</a:t>
            </a:r>
            <a:r>
              <a:rPr lang="sv-SE" sz="1200" dirty="0"/>
              <a:t> data (</a:t>
            </a:r>
            <a:r>
              <a:rPr lang="sv-SE" sz="1200" dirty="0" err="1"/>
              <a:t>value</a:t>
            </a:r>
            <a:r>
              <a:rPr lang="sv-SE" sz="1200" dirty="0"/>
              <a:t> pair) </a:t>
            </a:r>
            <a:r>
              <a:rPr lang="sv-SE" sz="1200" dirty="0" err="1"/>
              <a:t>used</a:t>
            </a:r>
            <a:r>
              <a:rPr lang="sv-SE" sz="1200" dirty="0"/>
              <a:t>, the </a:t>
            </a:r>
            <a:r>
              <a:rPr lang="en-US" sz="1200" dirty="0"/>
              <a:t>algorithm will somewhat adjust the values of the parameters k and l. </a:t>
            </a:r>
            <a:r>
              <a:rPr lang="en-US" sz="1200" b="1" dirty="0"/>
              <a:t>This is called training the ML model.  </a:t>
            </a:r>
          </a:p>
          <a:p>
            <a:pPr marL="760050" lvl="2">
              <a:lnSpc>
                <a:spcPct val="150000"/>
              </a:lnSpc>
              <a:spcBef>
                <a:spcPts val="1200"/>
              </a:spcBef>
            </a:pPr>
            <a:r>
              <a:rPr lang="en-US" sz="1200" dirty="0"/>
              <a:t>When the </a:t>
            </a:r>
            <a:r>
              <a:rPr lang="sv-SE" sz="1200" dirty="0"/>
              <a:t>ML </a:t>
            </a:r>
            <a:r>
              <a:rPr lang="sv-SE" sz="1200" dirty="0" err="1"/>
              <a:t>algorithm</a:t>
            </a:r>
            <a:r>
              <a:rPr lang="sv-SE" sz="1200" dirty="0"/>
              <a:t> has </a:t>
            </a:r>
            <a:r>
              <a:rPr lang="sv-SE" sz="1200" dirty="0" err="1"/>
              <a:t>been</a:t>
            </a:r>
            <a:r>
              <a:rPr lang="sv-SE" sz="1200" dirty="0"/>
              <a:t> </a:t>
            </a:r>
            <a:r>
              <a:rPr lang="sv-SE" sz="1200" dirty="0" err="1"/>
              <a:t>applied</a:t>
            </a:r>
            <a:r>
              <a:rPr lang="sv-SE" sz="1200" dirty="0"/>
              <a:t> on all </a:t>
            </a:r>
            <a:r>
              <a:rPr lang="sv-SE" sz="1200" dirty="0" err="1"/>
              <a:t>training</a:t>
            </a:r>
            <a:r>
              <a:rPr lang="sv-SE" sz="1200" dirty="0"/>
              <a:t> data, </a:t>
            </a:r>
            <a:r>
              <a:rPr lang="sv-SE" sz="1200" b="1" dirty="0"/>
              <a:t>a ML </a:t>
            </a:r>
            <a:r>
              <a:rPr lang="sv-SE" sz="1200" b="1" dirty="0" err="1"/>
              <a:t>model</a:t>
            </a:r>
            <a:r>
              <a:rPr lang="sv-SE" sz="1200" b="1" dirty="0"/>
              <a:t> is </a:t>
            </a:r>
            <a:r>
              <a:rPr lang="sv-SE" sz="1200" b="1" dirty="0" err="1"/>
              <a:t>created</a:t>
            </a:r>
            <a:r>
              <a:rPr lang="sv-SE" sz="1200" b="1" dirty="0"/>
              <a:t>, in </a:t>
            </a:r>
            <a:r>
              <a:rPr lang="sv-SE" sz="1200" b="1" dirty="0" err="1"/>
              <a:t>this</a:t>
            </a:r>
            <a:r>
              <a:rPr lang="sv-SE" sz="1200" b="1" dirty="0"/>
              <a:t> </a:t>
            </a:r>
            <a:r>
              <a:rPr lang="sv-SE" sz="1200" b="1" dirty="0" err="1"/>
              <a:t>case</a:t>
            </a:r>
            <a:r>
              <a:rPr lang="sv-SE" sz="1200" b="1" dirty="0"/>
              <a:t>: y= 2x + 2, </a:t>
            </a:r>
            <a:r>
              <a:rPr lang="sv-SE" sz="1200" dirty="0" err="1"/>
              <a:t>that</a:t>
            </a:r>
            <a:r>
              <a:rPr lang="sv-SE" sz="1200" dirty="0"/>
              <a:t> is, </a:t>
            </a:r>
            <a:r>
              <a:rPr lang="sv-SE" sz="1200" dirty="0" err="1"/>
              <a:t>we</a:t>
            </a:r>
            <a:r>
              <a:rPr lang="sv-SE" sz="1200" dirty="0"/>
              <a:t> </a:t>
            </a:r>
            <a:r>
              <a:rPr lang="sv-SE" sz="1200" dirty="0" err="1"/>
              <a:t>have</a:t>
            </a:r>
            <a:r>
              <a:rPr lang="sv-SE" sz="1200" dirty="0"/>
              <a:t> </a:t>
            </a:r>
            <a:r>
              <a:rPr lang="sv-SE" sz="1200" dirty="0" err="1"/>
              <a:t>received</a:t>
            </a:r>
            <a:r>
              <a:rPr lang="sv-SE" sz="1200" dirty="0"/>
              <a:t> the final </a:t>
            </a:r>
            <a:r>
              <a:rPr lang="sv-SE" sz="1200" dirty="0" err="1"/>
              <a:t>values</a:t>
            </a:r>
            <a:r>
              <a:rPr lang="sv-SE" sz="1200" dirty="0"/>
              <a:t> </a:t>
            </a:r>
            <a:r>
              <a:rPr lang="sv-SE" sz="1200" dirty="0" err="1"/>
              <a:t>of</a:t>
            </a:r>
            <a:r>
              <a:rPr lang="sv-SE" sz="1200" dirty="0"/>
              <a:t> k and l (k=2 and l=2)</a:t>
            </a:r>
          </a:p>
          <a:p>
            <a:pPr marL="360000" lvl="1">
              <a:lnSpc>
                <a:spcPct val="150000"/>
              </a:lnSpc>
              <a:spcBef>
                <a:spcPts val="1200"/>
              </a:spcBef>
            </a:pPr>
            <a:r>
              <a:rPr lang="sv-SE" sz="1200" dirty="0"/>
              <a:t>… (</a:t>
            </a:r>
            <a:r>
              <a:rPr lang="sv-SE" sz="1200" dirty="0" err="1"/>
              <a:t>cont</a:t>
            </a:r>
            <a:r>
              <a:rPr lang="sv-SE" sz="1200" dirty="0"/>
              <a:t>. </a:t>
            </a:r>
            <a:r>
              <a:rPr lang="sv-SE" sz="1200" dirty="0" err="1"/>
              <a:t>next</a:t>
            </a:r>
            <a:r>
              <a:rPr lang="sv-SE" sz="1200" dirty="0"/>
              <a:t> </a:t>
            </a:r>
            <a:r>
              <a:rPr lang="sv-SE" sz="1200" dirty="0" err="1"/>
              <a:t>slide</a:t>
            </a:r>
            <a:r>
              <a:rPr lang="sv-SE" sz="1200" dirty="0"/>
              <a:t>)</a:t>
            </a:r>
          </a:p>
          <a:p>
            <a:pPr marL="360000" lvl="1">
              <a:lnSpc>
                <a:spcPct val="150000"/>
              </a:lnSpc>
              <a:spcBef>
                <a:spcPts val="1200"/>
              </a:spcBef>
            </a:pPr>
            <a:endParaRPr lang="sv-SE" sz="1200" dirty="0"/>
          </a:p>
        </p:txBody>
      </p:sp>
      <p:pic>
        <p:nvPicPr>
          <p:cNvPr id="17" name="Picture 16">
            <a:extLst>
              <a:ext uri="{FF2B5EF4-FFF2-40B4-BE49-F238E27FC236}">
                <a16:creationId xmlns:a16="http://schemas.microsoft.com/office/drawing/2014/main" id="{93B25A61-B050-46CE-BB34-6EF829551476}"/>
              </a:ext>
            </a:extLst>
          </p:cNvPr>
          <p:cNvPicPr>
            <a:picLocks noChangeAspect="1"/>
          </p:cNvPicPr>
          <p:nvPr/>
        </p:nvPicPr>
        <p:blipFill>
          <a:blip r:embed="rId4"/>
          <a:stretch>
            <a:fillRect/>
          </a:stretch>
        </p:blipFill>
        <p:spPr>
          <a:xfrm>
            <a:off x="6799526" y="3213098"/>
            <a:ext cx="1955295" cy="1492909"/>
          </a:xfrm>
          <a:prstGeom prst="rect">
            <a:avLst/>
          </a:prstGeom>
        </p:spPr>
      </p:pic>
      <p:sp>
        <p:nvSpPr>
          <p:cNvPr id="18" name="Oval 17">
            <a:extLst>
              <a:ext uri="{FF2B5EF4-FFF2-40B4-BE49-F238E27FC236}">
                <a16:creationId xmlns:a16="http://schemas.microsoft.com/office/drawing/2014/main" id="{603FDD9F-8449-4435-B8C3-E3D3B89BA6C1}"/>
              </a:ext>
            </a:extLst>
          </p:cNvPr>
          <p:cNvSpPr/>
          <p:nvPr/>
        </p:nvSpPr>
        <p:spPr>
          <a:xfrm>
            <a:off x="7653728" y="3936692"/>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Oval 18">
            <a:extLst>
              <a:ext uri="{FF2B5EF4-FFF2-40B4-BE49-F238E27FC236}">
                <a16:creationId xmlns:a16="http://schemas.microsoft.com/office/drawing/2014/main" id="{38D33FEF-9139-4700-B0F0-E8CB35554EA0}"/>
              </a:ext>
            </a:extLst>
          </p:cNvPr>
          <p:cNvSpPr/>
          <p:nvPr/>
        </p:nvSpPr>
        <p:spPr>
          <a:xfrm>
            <a:off x="7439420" y="4184405"/>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Oval 19">
            <a:extLst>
              <a:ext uri="{FF2B5EF4-FFF2-40B4-BE49-F238E27FC236}">
                <a16:creationId xmlns:a16="http://schemas.microsoft.com/office/drawing/2014/main" id="{1F66B24C-44BB-4D9D-A615-C53437E6A2B1}"/>
              </a:ext>
            </a:extLst>
          </p:cNvPr>
          <p:cNvSpPr/>
          <p:nvPr/>
        </p:nvSpPr>
        <p:spPr>
          <a:xfrm>
            <a:off x="7798418" y="3514868"/>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Box 21">
            <a:extLst>
              <a:ext uri="{FF2B5EF4-FFF2-40B4-BE49-F238E27FC236}">
                <a16:creationId xmlns:a16="http://schemas.microsoft.com/office/drawing/2014/main" id="{7600BBA4-71C2-4C0D-A060-3C485827FDD0}"/>
              </a:ext>
            </a:extLst>
          </p:cNvPr>
          <p:cNvSpPr txBox="1"/>
          <p:nvPr/>
        </p:nvSpPr>
        <p:spPr>
          <a:xfrm>
            <a:off x="7897618" y="3328399"/>
            <a:ext cx="707245" cy="307777"/>
          </a:xfrm>
          <a:prstGeom prst="rect">
            <a:avLst/>
          </a:prstGeom>
          <a:noFill/>
        </p:spPr>
        <p:txBody>
          <a:bodyPr wrap="none" rtlCol="0">
            <a:spAutoFit/>
          </a:bodyPr>
          <a:lstStyle/>
          <a:p>
            <a:r>
              <a:rPr lang="sv-SE" sz="1400" b="1" dirty="0"/>
              <a:t>y=2x+2</a:t>
            </a:r>
          </a:p>
        </p:txBody>
      </p:sp>
      <p:sp>
        <p:nvSpPr>
          <p:cNvPr id="15" name="Oval 14">
            <a:extLst>
              <a:ext uri="{FF2B5EF4-FFF2-40B4-BE49-F238E27FC236}">
                <a16:creationId xmlns:a16="http://schemas.microsoft.com/office/drawing/2014/main" id="{A0856F95-241F-4F02-9644-B4DFB57E34BE}"/>
              </a:ext>
            </a:extLst>
          </p:cNvPr>
          <p:cNvSpPr/>
          <p:nvPr/>
        </p:nvSpPr>
        <p:spPr>
          <a:xfrm>
            <a:off x="7685735" y="3695512"/>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Oval 15">
            <a:extLst>
              <a:ext uri="{FF2B5EF4-FFF2-40B4-BE49-F238E27FC236}">
                <a16:creationId xmlns:a16="http://schemas.microsoft.com/office/drawing/2014/main" id="{48E0B813-9D4A-47D4-B3A5-A377D559530C}"/>
              </a:ext>
            </a:extLst>
          </p:cNvPr>
          <p:cNvSpPr/>
          <p:nvPr/>
        </p:nvSpPr>
        <p:spPr>
          <a:xfrm>
            <a:off x="7576523" y="4021880"/>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2" name="Straight Connector 11">
            <a:extLst>
              <a:ext uri="{FF2B5EF4-FFF2-40B4-BE49-F238E27FC236}">
                <a16:creationId xmlns:a16="http://schemas.microsoft.com/office/drawing/2014/main" id="{A2C30DDF-B731-4089-9F57-54C3809A6C2F}"/>
              </a:ext>
            </a:extLst>
          </p:cNvPr>
          <p:cNvCxnSpPr>
            <a:cxnSpLocks/>
          </p:cNvCxnSpPr>
          <p:nvPr/>
        </p:nvCxnSpPr>
        <p:spPr>
          <a:xfrm flipH="1">
            <a:off x="7337809" y="3274038"/>
            <a:ext cx="631838" cy="1193037"/>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67A012A9-F6BF-472A-8A07-62A58251C435}"/>
              </a:ext>
            </a:extLst>
          </p:cNvPr>
          <p:cNvPicPr>
            <a:picLocks noChangeAspect="1"/>
          </p:cNvPicPr>
          <p:nvPr/>
        </p:nvPicPr>
        <p:blipFill>
          <a:blip r:embed="rId4"/>
          <a:stretch>
            <a:fillRect/>
          </a:stretch>
        </p:blipFill>
        <p:spPr>
          <a:xfrm>
            <a:off x="6721799" y="1504163"/>
            <a:ext cx="1955295" cy="1492909"/>
          </a:xfrm>
          <a:prstGeom prst="rect">
            <a:avLst/>
          </a:prstGeom>
        </p:spPr>
      </p:pic>
      <p:sp>
        <p:nvSpPr>
          <p:cNvPr id="23" name="Oval 22">
            <a:extLst>
              <a:ext uri="{FF2B5EF4-FFF2-40B4-BE49-F238E27FC236}">
                <a16:creationId xmlns:a16="http://schemas.microsoft.com/office/drawing/2014/main" id="{A1FE6FCC-0A7B-4E50-A0D1-136F89BCA604}"/>
              </a:ext>
            </a:extLst>
          </p:cNvPr>
          <p:cNvSpPr/>
          <p:nvPr/>
        </p:nvSpPr>
        <p:spPr>
          <a:xfrm>
            <a:off x="7576001" y="2227757"/>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Oval 23">
            <a:extLst>
              <a:ext uri="{FF2B5EF4-FFF2-40B4-BE49-F238E27FC236}">
                <a16:creationId xmlns:a16="http://schemas.microsoft.com/office/drawing/2014/main" id="{C6F9E1A3-F095-4C20-ACD2-2277AC8A851B}"/>
              </a:ext>
            </a:extLst>
          </p:cNvPr>
          <p:cNvSpPr/>
          <p:nvPr/>
        </p:nvSpPr>
        <p:spPr>
          <a:xfrm>
            <a:off x="7361693" y="2475470"/>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Oval 24">
            <a:extLst>
              <a:ext uri="{FF2B5EF4-FFF2-40B4-BE49-F238E27FC236}">
                <a16:creationId xmlns:a16="http://schemas.microsoft.com/office/drawing/2014/main" id="{59EBDCC3-5F48-4F05-99C5-87EC8A6A4990}"/>
              </a:ext>
            </a:extLst>
          </p:cNvPr>
          <p:cNvSpPr/>
          <p:nvPr/>
        </p:nvSpPr>
        <p:spPr>
          <a:xfrm>
            <a:off x="7720691" y="1805933"/>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Oval 26">
            <a:extLst>
              <a:ext uri="{FF2B5EF4-FFF2-40B4-BE49-F238E27FC236}">
                <a16:creationId xmlns:a16="http://schemas.microsoft.com/office/drawing/2014/main" id="{8499E00D-400D-404D-8408-5910C4A25030}"/>
              </a:ext>
            </a:extLst>
          </p:cNvPr>
          <p:cNvSpPr/>
          <p:nvPr/>
        </p:nvSpPr>
        <p:spPr>
          <a:xfrm>
            <a:off x="7608008" y="1986577"/>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Oval 27">
            <a:extLst>
              <a:ext uri="{FF2B5EF4-FFF2-40B4-BE49-F238E27FC236}">
                <a16:creationId xmlns:a16="http://schemas.microsoft.com/office/drawing/2014/main" id="{D2BD965F-D5DC-4FFD-B5D2-6F05C7DC15B5}"/>
              </a:ext>
            </a:extLst>
          </p:cNvPr>
          <p:cNvSpPr/>
          <p:nvPr/>
        </p:nvSpPr>
        <p:spPr>
          <a:xfrm>
            <a:off x="7498796" y="2312945"/>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Oval 3">
            <a:extLst>
              <a:ext uri="{FF2B5EF4-FFF2-40B4-BE49-F238E27FC236}">
                <a16:creationId xmlns:a16="http://schemas.microsoft.com/office/drawing/2014/main" id="{9E36814F-BF9C-4F14-9F2F-BF196D11CD68}"/>
              </a:ext>
            </a:extLst>
          </p:cNvPr>
          <p:cNvSpPr/>
          <p:nvPr/>
        </p:nvSpPr>
        <p:spPr>
          <a:xfrm>
            <a:off x="6412551" y="1403612"/>
            <a:ext cx="2661998" cy="3618972"/>
          </a:xfrm>
          <a:prstGeom prst="ellipse">
            <a:avLst/>
          </a:prstGeom>
          <a:solidFill>
            <a:schemeClr val="bg1">
              <a:alpha val="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Audio 6">
            <a:hlinkClick r:id="" action="ppaction://media"/>
            <a:extLst>
              <a:ext uri="{FF2B5EF4-FFF2-40B4-BE49-F238E27FC236}">
                <a16:creationId xmlns:a16="http://schemas.microsoft.com/office/drawing/2014/main" id="{938FB61E-EE94-4327-ABB6-5CD7E16568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690664232"/>
      </p:ext>
    </p:extLst>
  </p:cSld>
  <p:clrMapOvr>
    <a:masterClrMapping/>
  </p:clrMapOvr>
  <mc:AlternateContent xmlns:mc="http://schemas.openxmlformats.org/markup-compatibility/2006">
    <mc:Choice xmlns:p14="http://schemas.microsoft.com/office/powerpoint/2010/main" Requires="p14">
      <p:transition spd="slow" p14:dur="2000" advTm="37954"/>
    </mc:Choice>
    <mc:Fallback>
      <p:transition spd="slow" advTm="37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E4AE-8B6B-4FF1-8AD5-677ABE161215}"/>
              </a:ext>
            </a:extLst>
          </p:cNvPr>
          <p:cNvSpPr>
            <a:spLocks noGrp="1"/>
          </p:cNvSpPr>
          <p:nvPr>
            <p:ph type="title"/>
          </p:nvPr>
        </p:nvSpPr>
        <p:spPr/>
        <p:txBody>
          <a:bodyPr/>
          <a:lstStyle/>
          <a:p>
            <a:r>
              <a:rPr lang="en-US" dirty="0"/>
              <a:t>Supervised learning system</a:t>
            </a:r>
            <a:endParaRPr lang="sv-SE" dirty="0"/>
          </a:p>
        </p:txBody>
      </p:sp>
      <p:sp>
        <p:nvSpPr>
          <p:cNvPr id="3" name="Content Placeholder 2">
            <a:extLst>
              <a:ext uri="{FF2B5EF4-FFF2-40B4-BE49-F238E27FC236}">
                <a16:creationId xmlns:a16="http://schemas.microsoft.com/office/drawing/2014/main" id="{9C0EB0C9-60B4-46AF-90E6-06917AD21185}"/>
              </a:ext>
            </a:extLst>
          </p:cNvPr>
          <p:cNvSpPr>
            <a:spLocks noGrp="1"/>
          </p:cNvSpPr>
          <p:nvPr>
            <p:ph idx="1"/>
          </p:nvPr>
        </p:nvSpPr>
        <p:spPr>
          <a:xfrm>
            <a:off x="791998" y="1275534"/>
            <a:ext cx="5529124" cy="3618972"/>
          </a:xfrm>
        </p:spPr>
        <p:txBody>
          <a:bodyPr>
            <a:normAutofit/>
          </a:bodyPr>
          <a:lstStyle/>
          <a:p>
            <a:pPr marL="360000" lvl="1">
              <a:lnSpc>
                <a:spcPct val="150000"/>
              </a:lnSpc>
              <a:spcBef>
                <a:spcPts val="1200"/>
              </a:spcBef>
            </a:pPr>
            <a:r>
              <a:rPr lang="sv-SE" sz="1100" dirty="0"/>
              <a:t>… (from </a:t>
            </a:r>
            <a:r>
              <a:rPr lang="sv-SE" sz="1100" dirty="0" err="1"/>
              <a:t>previous</a:t>
            </a:r>
            <a:r>
              <a:rPr lang="sv-SE" sz="1100" dirty="0"/>
              <a:t> </a:t>
            </a:r>
            <a:r>
              <a:rPr lang="sv-SE" sz="1100" dirty="0" err="1"/>
              <a:t>slide</a:t>
            </a:r>
            <a:r>
              <a:rPr lang="sv-SE" sz="1100" dirty="0"/>
              <a:t>)</a:t>
            </a:r>
          </a:p>
          <a:p>
            <a:pPr marL="360000" lvl="1">
              <a:lnSpc>
                <a:spcPct val="150000"/>
              </a:lnSpc>
              <a:spcBef>
                <a:spcPts val="1200"/>
              </a:spcBef>
            </a:pPr>
            <a:r>
              <a:rPr lang="sv-SE" sz="1100" b="1" dirty="0" err="1"/>
              <a:t>Third</a:t>
            </a:r>
            <a:r>
              <a:rPr lang="sv-SE" sz="1100" b="1" dirty="0"/>
              <a:t>, </a:t>
            </a:r>
            <a:r>
              <a:rPr lang="sv-SE" sz="1100" b="1" dirty="0" err="1"/>
              <a:t>this</a:t>
            </a:r>
            <a:r>
              <a:rPr lang="sv-SE" sz="1100" b="1" dirty="0"/>
              <a:t> ML </a:t>
            </a:r>
            <a:r>
              <a:rPr lang="sv-SE" sz="1100" b="1" dirty="0" err="1"/>
              <a:t>model</a:t>
            </a:r>
            <a:r>
              <a:rPr lang="sv-SE" sz="1100" b="1" dirty="0"/>
              <a:t> </a:t>
            </a:r>
            <a:r>
              <a:rPr lang="sv-SE" sz="1100" b="1" dirty="0" err="1"/>
              <a:t>can</a:t>
            </a:r>
            <a:r>
              <a:rPr lang="sv-SE" sz="1100" b="1" dirty="0"/>
              <a:t> </a:t>
            </a:r>
            <a:r>
              <a:rPr lang="sv-SE" sz="1100" b="1" dirty="0" err="1"/>
              <a:t>now</a:t>
            </a:r>
            <a:r>
              <a:rPr lang="sv-SE" sz="1100" b="1" dirty="0"/>
              <a:t> be </a:t>
            </a:r>
            <a:r>
              <a:rPr lang="sv-SE" sz="1100" b="1" dirty="0" err="1"/>
              <a:t>used</a:t>
            </a:r>
            <a:r>
              <a:rPr lang="sv-SE" sz="1100" b="1" dirty="0"/>
              <a:t> on new data </a:t>
            </a:r>
            <a:r>
              <a:rPr lang="sv-SE" sz="1100" b="1" dirty="0" err="1"/>
              <a:t>items</a:t>
            </a:r>
            <a:r>
              <a:rPr lang="sv-SE" sz="1100" b="1" dirty="0"/>
              <a:t> as input to </a:t>
            </a:r>
            <a:r>
              <a:rPr lang="sv-SE" sz="1100" b="1" dirty="0" err="1"/>
              <a:t>predict</a:t>
            </a:r>
            <a:r>
              <a:rPr lang="sv-SE" sz="1100" b="1" dirty="0"/>
              <a:t> output:</a:t>
            </a:r>
            <a:r>
              <a:rPr lang="sv-SE" sz="1100" dirty="0"/>
              <a:t> </a:t>
            </a:r>
          </a:p>
          <a:p>
            <a:pPr marL="760050" lvl="2">
              <a:lnSpc>
                <a:spcPct val="150000"/>
              </a:lnSpc>
              <a:spcBef>
                <a:spcPts val="1200"/>
              </a:spcBef>
            </a:pPr>
            <a:r>
              <a:rPr lang="sv-SE" sz="1100" dirty="0" err="1"/>
              <a:t>Each</a:t>
            </a:r>
            <a:r>
              <a:rPr lang="sv-SE" sz="1100" dirty="0"/>
              <a:t> data item has a </a:t>
            </a:r>
            <a:r>
              <a:rPr lang="sv-SE" sz="1100" dirty="0" err="1"/>
              <a:t>value</a:t>
            </a:r>
            <a:r>
              <a:rPr lang="sv-SE" sz="1100" dirty="0"/>
              <a:t> for input (x). </a:t>
            </a:r>
          </a:p>
          <a:p>
            <a:pPr marL="760050" lvl="2">
              <a:lnSpc>
                <a:spcPct val="150000"/>
              </a:lnSpc>
              <a:spcBef>
                <a:spcPts val="1200"/>
              </a:spcBef>
            </a:pPr>
            <a:r>
              <a:rPr lang="sv-SE" sz="1100" dirty="0"/>
              <a:t>By </a:t>
            </a:r>
            <a:r>
              <a:rPr lang="sv-SE" sz="1100" dirty="0" err="1"/>
              <a:t>applyling</a:t>
            </a:r>
            <a:r>
              <a:rPr lang="sv-SE" sz="1100" dirty="0"/>
              <a:t> the ML </a:t>
            </a:r>
            <a:r>
              <a:rPr lang="sv-SE" sz="1100" dirty="0" err="1"/>
              <a:t>model</a:t>
            </a:r>
            <a:r>
              <a:rPr lang="sv-SE" sz="1100" dirty="0"/>
              <a:t>, the </a:t>
            </a:r>
            <a:r>
              <a:rPr lang="sv-SE" sz="1100" dirty="0" err="1"/>
              <a:t>value</a:t>
            </a:r>
            <a:r>
              <a:rPr lang="sv-SE" sz="1100" dirty="0"/>
              <a:t> for output (y) </a:t>
            </a:r>
            <a:r>
              <a:rPr lang="sv-SE" sz="1100" dirty="0" err="1"/>
              <a:t>will</a:t>
            </a:r>
            <a:r>
              <a:rPr lang="sv-SE" sz="1100" dirty="0"/>
              <a:t> be </a:t>
            </a:r>
            <a:r>
              <a:rPr lang="sv-SE" sz="1100" dirty="0" err="1"/>
              <a:t>calculated</a:t>
            </a:r>
            <a:r>
              <a:rPr lang="sv-SE" sz="1100" dirty="0"/>
              <a:t> and </a:t>
            </a:r>
            <a:r>
              <a:rPr lang="sv-SE" sz="1100" dirty="0" err="1"/>
              <a:t>predicted</a:t>
            </a:r>
            <a:endParaRPr lang="sv-SE" sz="1100" dirty="0"/>
          </a:p>
        </p:txBody>
      </p:sp>
      <p:graphicFrame>
        <p:nvGraphicFramePr>
          <p:cNvPr id="6" name="Table 5">
            <a:extLst>
              <a:ext uri="{FF2B5EF4-FFF2-40B4-BE49-F238E27FC236}">
                <a16:creationId xmlns:a16="http://schemas.microsoft.com/office/drawing/2014/main" id="{5F0D54D2-05AD-4CBC-AC44-FDD0037EB551}"/>
              </a:ext>
            </a:extLst>
          </p:cNvPr>
          <p:cNvGraphicFramePr>
            <a:graphicFrameLocks noGrp="1"/>
          </p:cNvGraphicFramePr>
          <p:nvPr>
            <p:extLst>
              <p:ext uri="{D42A27DB-BD31-4B8C-83A1-F6EECF244321}">
                <p14:modId xmlns:p14="http://schemas.microsoft.com/office/powerpoint/2010/main" val="4097268868"/>
              </p:ext>
            </p:extLst>
          </p:nvPr>
        </p:nvGraphicFramePr>
        <p:xfrm>
          <a:off x="7409399" y="3604757"/>
          <a:ext cx="961296" cy="994716"/>
        </p:xfrm>
        <a:graphic>
          <a:graphicData uri="http://schemas.openxmlformats.org/drawingml/2006/table">
            <a:tbl>
              <a:tblPr firstRow="1" bandRow="1">
                <a:tableStyleId>{5C22544A-7EE6-4342-B048-85BDC9FD1C3A}</a:tableStyleId>
              </a:tblPr>
              <a:tblGrid>
                <a:gridCol w="480648">
                  <a:extLst>
                    <a:ext uri="{9D8B030D-6E8A-4147-A177-3AD203B41FA5}">
                      <a16:colId xmlns:a16="http://schemas.microsoft.com/office/drawing/2014/main" val="712498880"/>
                    </a:ext>
                  </a:extLst>
                </a:gridCol>
                <a:gridCol w="480648">
                  <a:extLst>
                    <a:ext uri="{9D8B030D-6E8A-4147-A177-3AD203B41FA5}">
                      <a16:colId xmlns:a16="http://schemas.microsoft.com/office/drawing/2014/main" val="1126841366"/>
                    </a:ext>
                  </a:extLst>
                </a:gridCol>
              </a:tblGrid>
              <a:tr h="248679">
                <a:tc>
                  <a:txBody>
                    <a:bodyPr/>
                    <a:lstStyle/>
                    <a:p>
                      <a:r>
                        <a:rPr lang="sv-SE" sz="1000" b="1" dirty="0"/>
                        <a:t>X</a:t>
                      </a:r>
                    </a:p>
                  </a:txBody>
                  <a:tcPr/>
                </a:tc>
                <a:tc>
                  <a:txBody>
                    <a:bodyPr/>
                    <a:lstStyle/>
                    <a:p>
                      <a:r>
                        <a:rPr lang="sv-SE" sz="1000" b="1" dirty="0"/>
                        <a:t>Y</a:t>
                      </a:r>
                    </a:p>
                  </a:txBody>
                  <a:tcPr/>
                </a:tc>
                <a:extLst>
                  <a:ext uri="{0D108BD9-81ED-4DB2-BD59-A6C34878D82A}">
                    <a16:rowId xmlns:a16="http://schemas.microsoft.com/office/drawing/2014/main" val="4012532659"/>
                  </a:ext>
                </a:extLst>
              </a:tr>
              <a:tr h="248679">
                <a:tc>
                  <a:txBody>
                    <a:bodyPr/>
                    <a:lstStyle/>
                    <a:p>
                      <a:r>
                        <a:rPr lang="sv-SE" sz="1000" b="1" dirty="0"/>
                        <a:t>3</a:t>
                      </a:r>
                    </a:p>
                  </a:txBody>
                  <a:tcPr/>
                </a:tc>
                <a:tc>
                  <a:txBody>
                    <a:bodyPr/>
                    <a:lstStyle/>
                    <a:p>
                      <a:r>
                        <a:rPr lang="sv-SE" sz="1000" b="1" dirty="0"/>
                        <a:t>8</a:t>
                      </a:r>
                    </a:p>
                  </a:txBody>
                  <a:tcPr/>
                </a:tc>
                <a:extLst>
                  <a:ext uri="{0D108BD9-81ED-4DB2-BD59-A6C34878D82A}">
                    <a16:rowId xmlns:a16="http://schemas.microsoft.com/office/drawing/2014/main" val="887332328"/>
                  </a:ext>
                </a:extLst>
              </a:tr>
              <a:tr h="248679">
                <a:tc>
                  <a:txBody>
                    <a:bodyPr/>
                    <a:lstStyle/>
                    <a:p>
                      <a:r>
                        <a:rPr lang="sv-SE" sz="1000" b="1" dirty="0"/>
                        <a:t>2</a:t>
                      </a:r>
                    </a:p>
                  </a:txBody>
                  <a:tcPr/>
                </a:tc>
                <a:tc>
                  <a:txBody>
                    <a:bodyPr/>
                    <a:lstStyle/>
                    <a:p>
                      <a:r>
                        <a:rPr lang="sv-SE" sz="1000" b="1" dirty="0"/>
                        <a:t>6</a:t>
                      </a:r>
                    </a:p>
                  </a:txBody>
                  <a:tcPr/>
                </a:tc>
                <a:extLst>
                  <a:ext uri="{0D108BD9-81ED-4DB2-BD59-A6C34878D82A}">
                    <a16:rowId xmlns:a16="http://schemas.microsoft.com/office/drawing/2014/main" val="799262291"/>
                  </a:ext>
                </a:extLst>
              </a:tr>
              <a:tr h="248679">
                <a:tc>
                  <a:txBody>
                    <a:bodyPr/>
                    <a:lstStyle/>
                    <a:p>
                      <a:r>
                        <a:rPr lang="sv-SE" sz="1000" b="1" dirty="0"/>
                        <a:t>1</a:t>
                      </a:r>
                    </a:p>
                  </a:txBody>
                  <a:tcPr/>
                </a:tc>
                <a:tc>
                  <a:txBody>
                    <a:bodyPr/>
                    <a:lstStyle/>
                    <a:p>
                      <a:r>
                        <a:rPr lang="sv-SE" sz="1000" b="1" dirty="0"/>
                        <a:t>4</a:t>
                      </a:r>
                    </a:p>
                  </a:txBody>
                  <a:tcPr/>
                </a:tc>
                <a:extLst>
                  <a:ext uri="{0D108BD9-81ED-4DB2-BD59-A6C34878D82A}">
                    <a16:rowId xmlns:a16="http://schemas.microsoft.com/office/drawing/2014/main" val="1537498765"/>
                  </a:ext>
                </a:extLst>
              </a:tr>
            </a:tbl>
          </a:graphicData>
        </a:graphic>
      </p:graphicFrame>
      <p:pic>
        <p:nvPicPr>
          <p:cNvPr id="7" name="Picture 6">
            <a:extLst>
              <a:ext uri="{FF2B5EF4-FFF2-40B4-BE49-F238E27FC236}">
                <a16:creationId xmlns:a16="http://schemas.microsoft.com/office/drawing/2014/main" id="{124E83B4-A2D3-4A00-9547-DB65D07993E4}"/>
              </a:ext>
            </a:extLst>
          </p:cNvPr>
          <p:cNvPicPr>
            <a:picLocks noChangeAspect="1"/>
          </p:cNvPicPr>
          <p:nvPr/>
        </p:nvPicPr>
        <p:blipFill>
          <a:blip r:embed="rId4"/>
          <a:stretch>
            <a:fillRect/>
          </a:stretch>
        </p:blipFill>
        <p:spPr>
          <a:xfrm>
            <a:off x="6896016" y="1782098"/>
            <a:ext cx="1955295" cy="1492909"/>
          </a:xfrm>
          <a:prstGeom prst="rect">
            <a:avLst/>
          </a:prstGeom>
        </p:spPr>
      </p:pic>
      <p:sp>
        <p:nvSpPr>
          <p:cNvPr id="8" name="Oval 7">
            <a:extLst>
              <a:ext uri="{FF2B5EF4-FFF2-40B4-BE49-F238E27FC236}">
                <a16:creationId xmlns:a16="http://schemas.microsoft.com/office/drawing/2014/main" id="{9E6C5F64-80E4-439C-AB15-C8F3252A7A3D}"/>
              </a:ext>
            </a:extLst>
          </p:cNvPr>
          <p:cNvSpPr/>
          <p:nvPr/>
        </p:nvSpPr>
        <p:spPr>
          <a:xfrm>
            <a:off x="7695873" y="2482833"/>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Oval 8">
            <a:extLst>
              <a:ext uri="{FF2B5EF4-FFF2-40B4-BE49-F238E27FC236}">
                <a16:creationId xmlns:a16="http://schemas.microsoft.com/office/drawing/2014/main" id="{16BF02EF-6C1C-44C0-B871-35DDF87BAA6F}"/>
              </a:ext>
            </a:extLst>
          </p:cNvPr>
          <p:cNvSpPr/>
          <p:nvPr/>
        </p:nvSpPr>
        <p:spPr>
          <a:xfrm>
            <a:off x="7495072" y="2862851"/>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Oval 9">
            <a:extLst>
              <a:ext uri="{FF2B5EF4-FFF2-40B4-BE49-F238E27FC236}">
                <a16:creationId xmlns:a16="http://schemas.microsoft.com/office/drawing/2014/main" id="{79488ACD-2B81-4D30-AA22-C5611DD1AAD2}"/>
              </a:ext>
            </a:extLst>
          </p:cNvPr>
          <p:cNvSpPr/>
          <p:nvPr/>
        </p:nvSpPr>
        <p:spPr>
          <a:xfrm>
            <a:off x="7890047" y="2136826"/>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11" name="Straight Connector 10">
            <a:extLst>
              <a:ext uri="{FF2B5EF4-FFF2-40B4-BE49-F238E27FC236}">
                <a16:creationId xmlns:a16="http://schemas.microsoft.com/office/drawing/2014/main" id="{A4A97AF2-63E0-4D25-9359-760695F2D5F6}"/>
              </a:ext>
            </a:extLst>
          </p:cNvPr>
          <p:cNvCxnSpPr>
            <a:cxnSpLocks/>
          </p:cNvCxnSpPr>
          <p:nvPr/>
        </p:nvCxnSpPr>
        <p:spPr>
          <a:xfrm flipH="1">
            <a:off x="7389765" y="1954465"/>
            <a:ext cx="631838" cy="1193037"/>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0FD8B0A-DF7C-4026-BD49-B67A5124EBAE}"/>
              </a:ext>
            </a:extLst>
          </p:cNvPr>
          <p:cNvSpPr txBox="1"/>
          <p:nvPr/>
        </p:nvSpPr>
        <p:spPr>
          <a:xfrm>
            <a:off x="8021603" y="1915138"/>
            <a:ext cx="707245" cy="307777"/>
          </a:xfrm>
          <a:prstGeom prst="rect">
            <a:avLst/>
          </a:prstGeom>
          <a:noFill/>
        </p:spPr>
        <p:txBody>
          <a:bodyPr wrap="none" rtlCol="0">
            <a:spAutoFit/>
          </a:bodyPr>
          <a:lstStyle/>
          <a:p>
            <a:r>
              <a:rPr lang="sv-SE" sz="1400" b="1" dirty="0"/>
              <a:t>y=2x+2</a:t>
            </a:r>
          </a:p>
        </p:txBody>
      </p:sp>
      <p:pic>
        <p:nvPicPr>
          <p:cNvPr id="4" name="Audio 3">
            <a:hlinkClick r:id="" action="ppaction://media"/>
            <a:extLst>
              <a:ext uri="{FF2B5EF4-FFF2-40B4-BE49-F238E27FC236}">
                <a16:creationId xmlns:a16="http://schemas.microsoft.com/office/drawing/2014/main" id="{8BF2AC9A-DDEE-43FB-8B01-C5CD71777B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46163299"/>
      </p:ext>
    </p:extLst>
  </p:cSld>
  <p:clrMapOvr>
    <a:masterClrMapping/>
  </p:clrMapOvr>
  <mc:AlternateContent xmlns:mc="http://schemas.openxmlformats.org/markup-compatibility/2006" xmlns:p14="http://schemas.microsoft.com/office/powerpoint/2010/main">
    <mc:Choice Requires="p14">
      <p:transition spd="slow" p14:dur="2000" advTm="42345"/>
    </mc:Choice>
    <mc:Fallback xmlns="">
      <p:transition spd="slow" advTm="42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E4AE-8B6B-4FF1-8AD5-677ABE161215}"/>
              </a:ext>
            </a:extLst>
          </p:cNvPr>
          <p:cNvSpPr>
            <a:spLocks noGrp="1"/>
          </p:cNvSpPr>
          <p:nvPr>
            <p:ph type="title"/>
          </p:nvPr>
        </p:nvSpPr>
        <p:spPr/>
        <p:txBody>
          <a:bodyPr/>
          <a:lstStyle/>
          <a:p>
            <a:r>
              <a:rPr lang="en-US" dirty="0"/>
              <a:t>Supervised learning system</a:t>
            </a:r>
            <a:endParaRPr lang="sv-SE" dirty="0"/>
          </a:p>
        </p:txBody>
      </p:sp>
      <p:pic>
        <p:nvPicPr>
          <p:cNvPr id="6" name="Picture 5">
            <a:extLst>
              <a:ext uri="{FF2B5EF4-FFF2-40B4-BE49-F238E27FC236}">
                <a16:creationId xmlns:a16="http://schemas.microsoft.com/office/drawing/2014/main" id="{E8177E45-5BBE-4C72-AECB-D0C81DDC9E1E}"/>
              </a:ext>
            </a:extLst>
          </p:cNvPr>
          <p:cNvPicPr>
            <a:picLocks noChangeAspect="1"/>
          </p:cNvPicPr>
          <p:nvPr/>
        </p:nvPicPr>
        <p:blipFill>
          <a:blip r:embed="rId4"/>
          <a:stretch>
            <a:fillRect/>
          </a:stretch>
        </p:blipFill>
        <p:spPr>
          <a:xfrm>
            <a:off x="1021615" y="2645249"/>
            <a:ext cx="6391570" cy="740158"/>
          </a:xfrm>
          <a:prstGeom prst="rect">
            <a:avLst/>
          </a:prstGeom>
        </p:spPr>
      </p:pic>
      <p:pic>
        <p:nvPicPr>
          <p:cNvPr id="5" name="Audio 4">
            <a:hlinkClick r:id="" action="ppaction://media"/>
            <a:extLst>
              <a:ext uri="{FF2B5EF4-FFF2-40B4-BE49-F238E27FC236}">
                <a16:creationId xmlns:a16="http://schemas.microsoft.com/office/drawing/2014/main" id="{3B29A371-5473-418F-A162-9CD6C262D1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494555425"/>
      </p:ext>
    </p:extLst>
  </p:cSld>
  <p:clrMapOvr>
    <a:masterClrMapping/>
  </p:clrMapOvr>
  <mc:AlternateContent xmlns:mc="http://schemas.openxmlformats.org/markup-compatibility/2006" xmlns:p14="http://schemas.microsoft.com/office/powerpoint/2010/main">
    <mc:Choice Requires="p14">
      <p:transition spd="slow" p14:dur="2000" advTm="75472"/>
    </mc:Choice>
    <mc:Fallback xmlns="">
      <p:transition spd="slow" advTm="7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E4AE-8B6B-4FF1-8AD5-677ABE161215}"/>
              </a:ext>
            </a:extLst>
          </p:cNvPr>
          <p:cNvSpPr>
            <a:spLocks noGrp="1"/>
          </p:cNvSpPr>
          <p:nvPr>
            <p:ph type="title"/>
          </p:nvPr>
        </p:nvSpPr>
        <p:spPr/>
        <p:txBody>
          <a:bodyPr/>
          <a:lstStyle/>
          <a:p>
            <a:r>
              <a:rPr lang="en-US" dirty="0"/>
              <a:t>Supervised learning system</a:t>
            </a:r>
            <a:endParaRPr lang="sv-SE" dirty="0"/>
          </a:p>
        </p:txBody>
      </p:sp>
      <p:sp>
        <p:nvSpPr>
          <p:cNvPr id="3" name="Content Placeholder 2">
            <a:extLst>
              <a:ext uri="{FF2B5EF4-FFF2-40B4-BE49-F238E27FC236}">
                <a16:creationId xmlns:a16="http://schemas.microsoft.com/office/drawing/2014/main" id="{9C0EB0C9-60B4-46AF-90E6-06917AD21185}"/>
              </a:ext>
            </a:extLst>
          </p:cNvPr>
          <p:cNvSpPr>
            <a:spLocks noGrp="1"/>
          </p:cNvSpPr>
          <p:nvPr>
            <p:ph idx="1"/>
          </p:nvPr>
        </p:nvSpPr>
        <p:spPr>
          <a:xfrm>
            <a:off x="791999" y="1275534"/>
            <a:ext cx="7817020" cy="3240432"/>
          </a:xfrm>
        </p:spPr>
        <p:txBody>
          <a:bodyPr>
            <a:normAutofit/>
          </a:bodyPr>
          <a:lstStyle/>
          <a:p>
            <a:r>
              <a:rPr lang="sv-SE" sz="1200" dirty="0"/>
              <a:t>Note, in ML, the </a:t>
            </a:r>
            <a:r>
              <a:rPr lang="sv-SE" sz="1200" dirty="0" err="1"/>
              <a:t>use</a:t>
            </a:r>
            <a:r>
              <a:rPr lang="sv-SE" sz="1200" dirty="0"/>
              <a:t> </a:t>
            </a:r>
            <a:r>
              <a:rPr lang="sv-SE" sz="1200" dirty="0" err="1"/>
              <a:t>of</a:t>
            </a:r>
            <a:r>
              <a:rPr lang="sv-SE" sz="1200" dirty="0"/>
              <a:t> the terms</a:t>
            </a:r>
            <a:r>
              <a:rPr lang="sv-SE" sz="1200" b="1" dirty="0"/>
              <a:t> ”ML </a:t>
            </a:r>
            <a:r>
              <a:rPr lang="sv-SE" sz="1200" b="1" dirty="0" err="1"/>
              <a:t>algorithm</a:t>
            </a:r>
            <a:r>
              <a:rPr lang="sv-SE" sz="1200" b="1" dirty="0"/>
              <a:t>” </a:t>
            </a:r>
            <a:r>
              <a:rPr lang="sv-SE" sz="1200" dirty="0"/>
              <a:t>and</a:t>
            </a:r>
            <a:r>
              <a:rPr lang="sv-SE" sz="1200" b="1" dirty="0"/>
              <a:t> ”ML </a:t>
            </a:r>
            <a:r>
              <a:rPr lang="sv-SE" sz="1200" b="1" dirty="0" err="1"/>
              <a:t>model</a:t>
            </a:r>
            <a:r>
              <a:rPr lang="sv-SE" sz="1200" b="1" dirty="0"/>
              <a:t>” </a:t>
            </a:r>
            <a:r>
              <a:rPr lang="sv-SE" sz="1200" dirty="0" err="1"/>
              <a:t>are</a:t>
            </a:r>
            <a:r>
              <a:rPr lang="sv-SE" sz="1200" dirty="0"/>
              <a:t> </a:t>
            </a:r>
            <a:r>
              <a:rPr lang="sv-SE" sz="1200" dirty="0" err="1"/>
              <a:t>sometimes</a:t>
            </a:r>
            <a:r>
              <a:rPr lang="sv-SE" sz="1200" dirty="0"/>
              <a:t> </a:t>
            </a:r>
            <a:r>
              <a:rPr lang="sv-SE" sz="1200" dirty="0" err="1"/>
              <a:t>confusing</a:t>
            </a:r>
            <a:r>
              <a:rPr lang="sv-SE" sz="1200" dirty="0"/>
              <a:t>, </a:t>
            </a:r>
            <a:r>
              <a:rPr lang="sv-SE" sz="1200" dirty="0" err="1"/>
              <a:t>since</a:t>
            </a:r>
            <a:r>
              <a:rPr lang="sv-SE" sz="1200" dirty="0"/>
              <a:t> </a:t>
            </a:r>
            <a:r>
              <a:rPr lang="sv-SE" sz="1200" dirty="0" err="1"/>
              <a:t>they</a:t>
            </a:r>
            <a:r>
              <a:rPr lang="sv-SE" sz="1200" dirty="0"/>
              <a:t> </a:t>
            </a:r>
            <a:r>
              <a:rPr lang="sv-SE" sz="1200" dirty="0" err="1"/>
              <a:t>are</a:t>
            </a:r>
            <a:r>
              <a:rPr lang="sv-SE" sz="1200" dirty="0"/>
              <a:t> </a:t>
            </a:r>
            <a:r>
              <a:rPr lang="sv-SE" sz="1200" dirty="0" err="1"/>
              <a:t>used</a:t>
            </a:r>
            <a:r>
              <a:rPr lang="sv-SE" sz="1200" dirty="0"/>
              <a:t> in different </a:t>
            </a:r>
            <a:r>
              <a:rPr lang="sv-SE" sz="1200" dirty="0" err="1"/>
              <a:t>ways</a:t>
            </a:r>
            <a:r>
              <a:rPr lang="sv-SE" sz="1200" dirty="0"/>
              <a:t> by different </a:t>
            </a:r>
            <a:r>
              <a:rPr lang="sv-SE" sz="1200" dirty="0" err="1"/>
              <a:t>authors</a:t>
            </a:r>
            <a:r>
              <a:rPr lang="sv-SE" sz="1200" dirty="0"/>
              <a:t>. </a:t>
            </a:r>
          </a:p>
          <a:p>
            <a:r>
              <a:rPr lang="sv-SE" sz="1200" dirty="0" err="1"/>
              <a:t>Other</a:t>
            </a:r>
            <a:r>
              <a:rPr lang="sv-SE" sz="1200" dirty="0"/>
              <a:t> terms </a:t>
            </a:r>
            <a:r>
              <a:rPr lang="sv-SE" sz="1200" dirty="0" err="1"/>
              <a:t>used</a:t>
            </a:r>
            <a:r>
              <a:rPr lang="sv-SE" sz="1200" dirty="0"/>
              <a:t> </a:t>
            </a:r>
            <a:r>
              <a:rPr lang="sv-SE" sz="1200" dirty="0" err="1"/>
              <a:t>are</a:t>
            </a:r>
            <a:r>
              <a:rPr lang="sv-SE" sz="1200" dirty="0"/>
              <a:t> ”</a:t>
            </a:r>
            <a:r>
              <a:rPr lang="sv-SE" sz="1200" dirty="0" err="1"/>
              <a:t>learned</a:t>
            </a:r>
            <a:r>
              <a:rPr lang="sv-SE" sz="1200" dirty="0"/>
              <a:t> </a:t>
            </a:r>
            <a:r>
              <a:rPr lang="sv-SE" sz="1200" dirty="0" err="1"/>
              <a:t>function</a:t>
            </a:r>
            <a:r>
              <a:rPr lang="sv-SE" sz="1200" dirty="0"/>
              <a:t>” and ”</a:t>
            </a:r>
            <a:r>
              <a:rPr lang="sv-SE" sz="1200" dirty="0" err="1"/>
              <a:t>learning</a:t>
            </a:r>
            <a:r>
              <a:rPr lang="sv-SE" sz="1200" dirty="0"/>
              <a:t> </a:t>
            </a:r>
            <a:r>
              <a:rPr lang="sv-SE" sz="1200" dirty="0" err="1"/>
              <a:t>algorithm</a:t>
            </a:r>
            <a:r>
              <a:rPr lang="sv-SE" sz="1200" dirty="0"/>
              <a:t>”</a:t>
            </a:r>
          </a:p>
        </p:txBody>
      </p:sp>
      <p:pic>
        <p:nvPicPr>
          <p:cNvPr id="9" name="Picture 8">
            <a:extLst>
              <a:ext uri="{FF2B5EF4-FFF2-40B4-BE49-F238E27FC236}">
                <a16:creationId xmlns:a16="http://schemas.microsoft.com/office/drawing/2014/main" id="{8A3688CD-16DF-46E7-8E0E-B237C26AD3B5}"/>
              </a:ext>
            </a:extLst>
          </p:cNvPr>
          <p:cNvPicPr>
            <a:picLocks noChangeAspect="1"/>
          </p:cNvPicPr>
          <p:nvPr/>
        </p:nvPicPr>
        <p:blipFill>
          <a:blip r:embed="rId4"/>
          <a:stretch>
            <a:fillRect/>
          </a:stretch>
        </p:blipFill>
        <p:spPr>
          <a:xfrm>
            <a:off x="1179993" y="3225760"/>
            <a:ext cx="6391570" cy="740158"/>
          </a:xfrm>
          <a:prstGeom prst="rect">
            <a:avLst/>
          </a:prstGeom>
        </p:spPr>
      </p:pic>
      <p:pic>
        <p:nvPicPr>
          <p:cNvPr id="4" name="Audio 3">
            <a:hlinkClick r:id="" action="ppaction://media"/>
            <a:extLst>
              <a:ext uri="{FF2B5EF4-FFF2-40B4-BE49-F238E27FC236}">
                <a16:creationId xmlns:a16="http://schemas.microsoft.com/office/drawing/2014/main" id="{66F828C5-315D-4BC0-AC91-BDA1554B60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41259813"/>
      </p:ext>
    </p:extLst>
  </p:cSld>
  <p:clrMapOvr>
    <a:masterClrMapping/>
  </p:clrMapOvr>
  <mc:AlternateContent xmlns:mc="http://schemas.openxmlformats.org/markup-compatibility/2006" xmlns:p14="http://schemas.microsoft.com/office/powerpoint/2010/main">
    <mc:Choice Requires="p14">
      <p:transition spd="slow" p14:dur="2000" advTm="52004"/>
    </mc:Choice>
    <mc:Fallback xmlns="">
      <p:transition spd="slow" advTm="52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23598-11EE-41DF-A25F-A9DBD99B6B54}"/>
              </a:ext>
            </a:extLst>
          </p:cNvPr>
          <p:cNvSpPr>
            <a:spLocks noGrp="1"/>
          </p:cNvSpPr>
          <p:nvPr>
            <p:ph type="title"/>
          </p:nvPr>
        </p:nvSpPr>
        <p:spPr/>
        <p:txBody>
          <a:bodyPr/>
          <a:lstStyle/>
          <a:p>
            <a:r>
              <a:rPr lang="sv-SE" dirty="0" err="1"/>
              <a:t>Supervised</a:t>
            </a:r>
            <a:r>
              <a:rPr lang="sv-SE" dirty="0"/>
              <a:t> </a:t>
            </a:r>
            <a:r>
              <a:rPr lang="sv-SE" dirty="0" err="1"/>
              <a:t>learning</a:t>
            </a:r>
            <a:r>
              <a:rPr lang="sv-SE" dirty="0"/>
              <a:t> system</a:t>
            </a:r>
          </a:p>
        </p:txBody>
      </p:sp>
      <p:sp>
        <p:nvSpPr>
          <p:cNvPr id="3" name="Content Placeholder 2">
            <a:extLst>
              <a:ext uri="{FF2B5EF4-FFF2-40B4-BE49-F238E27FC236}">
                <a16:creationId xmlns:a16="http://schemas.microsoft.com/office/drawing/2014/main" id="{186663B5-39C9-4827-89B2-150DD2BC13F7}"/>
              </a:ext>
            </a:extLst>
          </p:cNvPr>
          <p:cNvSpPr>
            <a:spLocks noGrp="1"/>
          </p:cNvSpPr>
          <p:nvPr>
            <p:ph idx="1"/>
          </p:nvPr>
        </p:nvSpPr>
        <p:spPr>
          <a:xfrm>
            <a:off x="791999" y="1275534"/>
            <a:ext cx="8105379" cy="3240432"/>
          </a:xfrm>
        </p:spPr>
        <p:txBody>
          <a:bodyPr>
            <a:normAutofit/>
          </a:bodyPr>
          <a:lstStyle/>
          <a:p>
            <a:r>
              <a:rPr lang="en-US" sz="1200" dirty="0"/>
              <a:t>The </a:t>
            </a:r>
            <a:r>
              <a:rPr lang="en-US" sz="1200" b="1" dirty="0"/>
              <a:t>selection of an ML algorithm is important </a:t>
            </a:r>
            <a:r>
              <a:rPr lang="en-US" sz="1200" dirty="0"/>
              <a:t>since it </a:t>
            </a:r>
            <a:r>
              <a:rPr lang="en-US" sz="1200" b="1" dirty="0"/>
              <a:t>decide the general approach </a:t>
            </a:r>
            <a:r>
              <a:rPr lang="en-US" sz="1200" dirty="0"/>
              <a:t>to take. There are </a:t>
            </a:r>
            <a:r>
              <a:rPr lang="en-US" sz="1200" b="1" dirty="0"/>
              <a:t>several guidelines published for selecting an appropriate ML algorithm </a:t>
            </a:r>
            <a:r>
              <a:rPr lang="en-US" sz="1200" dirty="0"/>
              <a:t>to address a problem at hand</a:t>
            </a:r>
          </a:p>
          <a:p>
            <a:r>
              <a:rPr lang="en-US" sz="1200" dirty="0"/>
              <a:t>Note also:</a:t>
            </a:r>
            <a:endParaRPr lang="sv-SE" sz="1200" dirty="0"/>
          </a:p>
          <a:p>
            <a:pPr lvl="1">
              <a:spcBef>
                <a:spcPts val="1200"/>
              </a:spcBef>
            </a:pPr>
            <a:r>
              <a:rPr lang="en-US" sz="1200" dirty="0"/>
              <a:t>The </a:t>
            </a:r>
            <a:r>
              <a:rPr lang="en-US" sz="1200" b="1" dirty="0"/>
              <a:t>same ML algorithm can be applied </a:t>
            </a:r>
            <a:r>
              <a:rPr lang="en-US" sz="1200" dirty="0"/>
              <a:t>on a </a:t>
            </a:r>
            <a:r>
              <a:rPr lang="en-US" sz="1200" b="1" dirty="0"/>
              <a:t>different set of training data</a:t>
            </a:r>
            <a:endParaRPr lang="en-US" sz="1200" dirty="0"/>
          </a:p>
          <a:p>
            <a:pPr lvl="1">
              <a:spcBef>
                <a:spcPts val="1200"/>
              </a:spcBef>
            </a:pPr>
            <a:r>
              <a:rPr lang="en-US" sz="1200" dirty="0"/>
              <a:t>A </a:t>
            </a:r>
            <a:r>
              <a:rPr lang="en-US" sz="1200" b="1" dirty="0"/>
              <a:t>different ML algorithm can be applied </a:t>
            </a:r>
            <a:r>
              <a:rPr lang="en-US" sz="1200" dirty="0"/>
              <a:t>on the</a:t>
            </a:r>
            <a:r>
              <a:rPr lang="en-US" sz="1200" b="1" dirty="0"/>
              <a:t> same set of training data</a:t>
            </a:r>
            <a:endParaRPr lang="en-US" sz="1200" dirty="0"/>
          </a:p>
          <a:p>
            <a:pPr lvl="1">
              <a:spcBef>
                <a:spcPts val="1200"/>
              </a:spcBef>
            </a:pPr>
            <a:endParaRPr lang="sv-SE" sz="1200" dirty="0"/>
          </a:p>
        </p:txBody>
      </p:sp>
      <p:sp>
        <p:nvSpPr>
          <p:cNvPr id="4" name="TextBox 3">
            <a:extLst>
              <a:ext uri="{FF2B5EF4-FFF2-40B4-BE49-F238E27FC236}">
                <a16:creationId xmlns:a16="http://schemas.microsoft.com/office/drawing/2014/main" id="{2FBBE485-3E89-4525-90E0-00B97ECA00CF}"/>
              </a:ext>
            </a:extLst>
          </p:cNvPr>
          <p:cNvSpPr txBox="1"/>
          <p:nvPr/>
        </p:nvSpPr>
        <p:spPr>
          <a:xfrm>
            <a:off x="2595226" y="4515966"/>
            <a:ext cx="6168420" cy="276999"/>
          </a:xfrm>
          <a:prstGeom prst="rect">
            <a:avLst/>
          </a:prstGeom>
          <a:noFill/>
        </p:spPr>
        <p:txBody>
          <a:bodyPr wrap="none" rtlCol="0">
            <a:spAutoFit/>
          </a:bodyPr>
          <a:lstStyle/>
          <a:p>
            <a:r>
              <a:rPr lang="en-US" sz="1200" dirty="0"/>
              <a:t>(</a:t>
            </a:r>
            <a:r>
              <a:rPr lang="en-US" sz="1200" dirty="0" err="1"/>
              <a:t>Alpaydin</a:t>
            </a:r>
            <a:r>
              <a:rPr lang="en-US" sz="1200" dirty="0"/>
              <a:t>, E. (2021). Machine Learning, MIT Press Essential Knowledge Series, Chapter 1, s11-33)</a:t>
            </a:r>
            <a:endParaRPr lang="sv-SE" sz="1200" dirty="0"/>
          </a:p>
        </p:txBody>
      </p:sp>
      <p:pic>
        <p:nvPicPr>
          <p:cNvPr id="6" name="Audio 5">
            <a:hlinkClick r:id="" action="ppaction://media"/>
            <a:extLst>
              <a:ext uri="{FF2B5EF4-FFF2-40B4-BE49-F238E27FC236}">
                <a16:creationId xmlns:a16="http://schemas.microsoft.com/office/drawing/2014/main" id="{CEC884E2-3296-4D3B-B0F0-23B9E8CECE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297782288"/>
      </p:ext>
    </p:extLst>
  </p:cSld>
  <p:clrMapOvr>
    <a:masterClrMapping/>
  </p:clrMapOvr>
  <mc:AlternateContent xmlns:mc="http://schemas.openxmlformats.org/markup-compatibility/2006" xmlns:p14="http://schemas.microsoft.com/office/powerpoint/2010/main">
    <mc:Choice Requires="p14">
      <p:transition spd="slow" p14:dur="2000" advTm="69961"/>
    </mc:Choice>
    <mc:Fallback xmlns="">
      <p:transition spd="slow" advTm="69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en-US" dirty="0"/>
              <a:t>Supervised learning systems</a:t>
            </a:r>
            <a:endParaRPr lang="sv-SE" dirty="0"/>
          </a:p>
        </p:txBody>
      </p:sp>
      <p:sp>
        <p:nvSpPr>
          <p:cNvPr id="3" name="Content Placeholder 2"/>
          <p:cNvSpPr>
            <a:spLocks noGrp="1"/>
          </p:cNvSpPr>
          <p:nvPr>
            <p:ph idx="1"/>
          </p:nvPr>
        </p:nvSpPr>
        <p:spPr>
          <a:xfrm>
            <a:off x="792000" y="1224234"/>
            <a:ext cx="7850912" cy="3943350"/>
          </a:xfrm>
        </p:spPr>
        <p:txBody>
          <a:bodyPr>
            <a:normAutofit/>
          </a:bodyPr>
          <a:lstStyle/>
          <a:p>
            <a:r>
              <a:rPr lang="en-US" sz="1200" dirty="0"/>
              <a:t>Brynjolfsson &amp; </a:t>
            </a:r>
            <a:r>
              <a:rPr lang="en-US" sz="1200" dirty="0" err="1"/>
              <a:t>Mcafee</a:t>
            </a:r>
            <a:r>
              <a:rPr lang="en-US" sz="1200" dirty="0"/>
              <a:t> (2017) state, referring to Tom Mitchell and Michael  I. Jordan, that there are </a:t>
            </a:r>
            <a:r>
              <a:rPr lang="en-US" sz="1200" b="1" dirty="0"/>
              <a:t>many examples of recent supervised learning systems </a:t>
            </a:r>
            <a:r>
              <a:rPr lang="en-US" sz="1200" dirty="0"/>
              <a:t>- </a:t>
            </a:r>
            <a:r>
              <a:rPr lang="en-US" sz="1200" b="1" dirty="0"/>
              <a:t>which actually map input to output:</a:t>
            </a:r>
          </a:p>
          <a:p>
            <a:pPr marL="0" indent="0">
              <a:buNone/>
            </a:pPr>
            <a:endParaRPr lang="en-US" sz="1200" dirty="0"/>
          </a:p>
          <a:p>
            <a:pPr marL="0" indent="0">
              <a:buNone/>
            </a:pPr>
            <a:endParaRPr lang="en-US" sz="1200" b="1" dirty="0"/>
          </a:p>
          <a:p>
            <a:endParaRPr lang="sv-SE" sz="1200" dirty="0"/>
          </a:p>
        </p:txBody>
      </p:sp>
      <p:sp>
        <p:nvSpPr>
          <p:cNvPr id="4" name="TextBox 3">
            <a:extLst>
              <a:ext uri="{FF2B5EF4-FFF2-40B4-BE49-F238E27FC236}">
                <a16:creationId xmlns:a16="http://schemas.microsoft.com/office/drawing/2014/main" id="{47E9DC42-4BF7-4F85-9ADF-340A57A374C9}"/>
              </a:ext>
            </a:extLst>
          </p:cNvPr>
          <p:cNvSpPr txBox="1"/>
          <p:nvPr/>
        </p:nvSpPr>
        <p:spPr>
          <a:xfrm>
            <a:off x="1327966" y="4572000"/>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graphicFrame>
        <p:nvGraphicFramePr>
          <p:cNvPr id="6" name="Table 5">
            <a:extLst>
              <a:ext uri="{FF2B5EF4-FFF2-40B4-BE49-F238E27FC236}">
                <a16:creationId xmlns:a16="http://schemas.microsoft.com/office/drawing/2014/main" id="{682BFAFA-6C72-4DC5-AEC2-CA90B7069CF0}"/>
              </a:ext>
            </a:extLst>
          </p:cNvPr>
          <p:cNvGraphicFramePr>
            <a:graphicFrameLocks noGrp="1"/>
          </p:cNvGraphicFramePr>
          <p:nvPr>
            <p:extLst>
              <p:ext uri="{D42A27DB-BD31-4B8C-83A1-F6EECF244321}">
                <p14:modId xmlns:p14="http://schemas.microsoft.com/office/powerpoint/2010/main" val="4229577256"/>
              </p:ext>
            </p:extLst>
          </p:nvPr>
        </p:nvGraphicFramePr>
        <p:xfrm>
          <a:off x="1203987" y="2476260"/>
          <a:ext cx="6096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77854275"/>
                    </a:ext>
                  </a:extLst>
                </a:gridCol>
                <a:gridCol w="2032000">
                  <a:extLst>
                    <a:ext uri="{9D8B030D-6E8A-4147-A177-3AD203B41FA5}">
                      <a16:colId xmlns:a16="http://schemas.microsoft.com/office/drawing/2014/main" val="3137198943"/>
                    </a:ext>
                  </a:extLst>
                </a:gridCol>
                <a:gridCol w="2032000">
                  <a:extLst>
                    <a:ext uri="{9D8B030D-6E8A-4147-A177-3AD203B41FA5}">
                      <a16:colId xmlns:a16="http://schemas.microsoft.com/office/drawing/2014/main" val="2600004544"/>
                    </a:ext>
                  </a:extLst>
                </a:gridCol>
              </a:tblGrid>
              <a:tr h="370840">
                <a:tc>
                  <a:txBody>
                    <a:bodyPr/>
                    <a:lstStyle/>
                    <a:p>
                      <a:r>
                        <a:rPr lang="sv-SE" sz="1200" dirty="0" err="1"/>
                        <a:t>Application</a:t>
                      </a:r>
                      <a:endParaRPr lang="sv-SE" sz="1200" dirty="0"/>
                    </a:p>
                  </a:txBody>
                  <a:tcPr/>
                </a:tc>
                <a:tc>
                  <a:txBody>
                    <a:bodyPr/>
                    <a:lstStyle/>
                    <a:p>
                      <a:r>
                        <a:rPr lang="sv-SE" sz="1200" dirty="0"/>
                        <a:t>Input X</a:t>
                      </a:r>
                    </a:p>
                  </a:txBody>
                  <a:tcPr/>
                </a:tc>
                <a:tc>
                  <a:txBody>
                    <a:bodyPr/>
                    <a:lstStyle/>
                    <a:p>
                      <a:r>
                        <a:rPr lang="sv-SE" sz="1200" dirty="0"/>
                        <a:t>Output Y</a:t>
                      </a:r>
                    </a:p>
                  </a:txBody>
                  <a:tcPr/>
                </a:tc>
                <a:extLst>
                  <a:ext uri="{0D108BD9-81ED-4DB2-BD59-A6C34878D82A}">
                    <a16:rowId xmlns:a16="http://schemas.microsoft.com/office/drawing/2014/main" val="1599727485"/>
                  </a:ext>
                </a:extLst>
              </a:tr>
              <a:tr h="370840">
                <a:tc>
                  <a:txBody>
                    <a:bodyPr/>
                    <a:lstStyle/>
                    <a:p>
                      <a:r>
                        <a:rPr lang="sv-SE" sz="1200" dirty="0" err="1"/>
                        <a:t>Speech</a:t>
                      </a:r>
                      <a:r>
                        <a:rPr lang="sv-SE" sz="1200" dirty="0"/>
                        <a:t> </a:t>
                      </a:r>
                      <a:r>
                        <a:rPr lang="sv-SE" sz="1200" dirty="0" err="1"/>
                        <a:t>recognition</a:t>
                      </a:r>
                      <a:endParaRPr lang="sv-SE" sz="1200" dirty="0"/>
                    </a:p>
                  </a:txBody>
                  <a:tcPr/>
                </a:tc>
                <a:tc>
                  <a:txBody>
                    <a:bodyPr/>
                    <a:lstStyle/>
                    <a:p>
                      <a:r>
                        <a:rPr lang="sv-SE" sz="1200" dirty="0"/>
                        <a:t>Voice recording</a:t>
                      </a:r>
                    </a:p>
                  </a:txBody>
                  <a:tcPr/>
                </a:tc>
                <a:tc>
                  <a:txBody>
                    <a:bodyPr/>
                    <a:lstStyle/>
                    <a:p>
                      <a:r>
                        <a:rPr lang="sv-SE" sz="1200" dirty="0"/>
                        <a:t>Transcript</a:t>
                      </a:r>
                    </a:p>
                  </a:txBody>
                  <a:tcPr/>
                </a:tc>
                <a:extLst>
                  <a:ext uri="{0D108BD9-81ED-4DB2-BD59-A6C34878D82A}">
                    <a16:rowId xmlns:a16="http://schemas.microsoft.com/office/drawing/2014/main" val="1054778988"/>
                  </a:ext>
                </a:extLst>
              </a:tr>
              <a:tr h="370840">
                <a:tc>
                  <a:txBody>
                    <a:bodyPr/>
                    <a:lstStyle/>
                    <a:p>
                      <a:r>
                        <a:rPr lang="sv-SE" sz="1200" dirty="0"/>
                        <a:t>Face </a:t>
                      </a:r>
                      <a:r>
                        <a:rPr lang="sv-SE" sz="1200" dirty="0" err="1"/>
                        <a:t>recognition</a:t>
                      </a:r>
                      <a:endParaRPr lang="sv-SE" sz="1200" dirty="0"/>
                    </a:p>
                  </a:txBody>
                  <a:tcPr/>
                </a:tc>
                <a:tc>
                  <a:txBody>
                    <a:bodyPr/>
                    <a:lstStyle/>
                    <a:p>
                      <a:r>
                        <a:rPr lang="sv-SE" sz="1200" dirty="0"/>
                        <a:t>Faces</a:t>
                      </a:r>
                    </a:p>
                  </a:txBody>
                  <a:tcPr/>
                </a:tc>
                <a:tc>
                  <a:txBody>
                    <a:bodyPr/>
                    <a:lstStyle/>
                    <a:p>
                      <a:r>
                        <a:rPr lang="sv-SE" sz="1200" dirty="0" err="1"/>
                        <a:t>Name</a:t>
                      </a:r>
                      <a:endParaRPr lang="sv-SE" sz="1200" dirty="0"/>
                    </a:p>
                  </a:txBody>
                  <a:tcPr/>
                </a:tc>
                <a:extLst>
                  <a:ext uri="{0D108BD9-81ED-4DB2-BD59-A6C34878D82A}">
                    <a16:rowId xmlns:a16="http://schemas.microsoft.com/office/drawing/2014/main" val="2421601175"/>
                  </a:ext>
                </a:extLst>
              </a:tr>
              <a:tr h="370840">
                <a:tc>
                  <a:txBody>
                    <a:bodyPr/>
                    <a:lstStyle/>
                    <a:p>
                      <a:r>
                        <a:rPr lang="sv-SE" sz="1200" dirty="0" err="1"/>
                        <a:t>Customer</a:t>
                      </a:r>
                      <a:r>
                        <a:rPr lang="sv-SE" sz="1200" dirty="0"/>
                        <a:t> </a:t>
                      </a:r>
                      <a:r>
                        <a:rPr lang="sv-SE" sz="1200" dirty="0" err="1"/>
                        <a:t>retension</a:t>
                      </a:r>
                      <a:endParaRPr lang="sv-SE" sz="1200" dirty="0"/>
                    </a:p>
                  </a:txBody>
                  <a:tcPr/>
                </a:tc>
                <a:tc>
                  <a:txBody>
                    <a:bodyPr/>
                    <a:lstStyle/>
                    <a:p>
                      <a:r>
                        <a:rPr lang="sv-SE" sz="1200" dirty="0" err="1"/>
                        <a:t>Purchase</a:t>
                      </a:r>
                      <a:r>
                        <a:rPr lang="sv-SE" sz="1200" dirty="0"/>
                        <a:t> </a:t>
                      </a:r>
                      <a:r>
                        <a:rPr lang="sv-SE" sz="1200" dirty="0" err="1"/>
                        <a:t>histories</a:t>
                      </a:r>
                      <a:endParaRPr lang="sv-SE" sz="1200" dirty="0"/>
                    </a:p>
                  </a:txBody>
                  <a:tcPr/>
                </a:tc>
                <a:tc>
                  <a:txBody>
                    <a:bodyPr/>
                    <a:lstStyle/>
                    <a:p>
                      <a:r>
                        <a:rPr lang="sv-SE" sz="1200" dirty="0" err="1"/>
                        <a:t>Future</a:t>
                      </a:r>
                      <a:r>
                        <a:rPr lang="sv-SE" sz="1200" dirty="0"/>
                        <a:t> </a:t>
                      </a:r>
                      <a:r>
                        <a:rPr lang="sv-SE" sz="1200" dirty="0" err="1"/>
                        <a:t>purchase</a:t>
                      </a:r>
                      <a:r>
                        <a:rPr lang="sv-SE" sz="1200" dirty="0"/>
                        <a:t> </a:t>
                      </a:r>
                      <a:r>
                        <a:rPr lang="sv-SE" sz="1200" dirty="0" err="1"/>
                        <a:t>behavior</a:t>
                      </a:r>
                      <a:endParaRPr lang="sv-SE" sz="1200" dirty="0"/>
                    </a:p>
                  </a:txBody>
                  <a:tcPr/>
                </a:tc>
                <a:extLst>
                  <a:ext uri="{0D108BD9-81ED-4DB2-BD59-A6C34878D82A}">
                    <a16:rowId xmlns:a16="http://schemas.microsoft.com/office/drawing/2014/main" val="815229062"/>
                  </a:ext>
                </a:extLst>
              </a:tr>
              <a:tr h="370840">
                <a:tc>
                  <a:txBody>
                    <a:bodyPr/>
                    <a:lstStyle/>
                    <a:p>
                      <a:r>
                        <a:rPr lang="sv-SE" sz="1200" dirty="0" err="1"/>
                        <a:t>Fraud</a:t>
                      </a:r>
                      <a:r>
                        <a:rPr lang="sv-SE" sz="1200" dirty="0"/>
                        <a:t> </a:t>
                      </a:r>
                      <a:r>
                        <a:rPr lang="sv-SE" sz="1200" dirty="0" err="1"/>
                        <a:t>detection</a:t>
                      </a:r>
                      <a:endParaRPr lang="sv-SE" sz="1200" dirty="0"/>
                    </a:p>
                  </a:txBody>
                  <a:tcPr/>
                </a:tc>
                <a:tc>
                  <a:txBody>
                    <a:bodyPr/>
                    <a:lstStyle/>
                    <a:p>
                      <a:r>
                        <a:rPr lang="sv-SE" sz="1200" dirty="0" err="1"/>
                        <a:t>Transaction</a:t>
                      </a:r>
                      <a:r>
                        <a:rPr lang="sv-SE" sz="1200" dirty="0"/>
                        <a:t> </a:t>
                      </a:r>
                      <a:r>
                        <a:rPr lang="sv-SE" sz="1200" dirty="0" err="1"/>
                        <a:t>details</a:t>
                      </a:r>
                      <a:endParaRPr lang="sv-SE" sz="1200" dirty="0"/>
                    </a:p>
                  </a:txBody>
                  <a:tcPr/>
                </a:tc>
                <a:tc>
                  <a:txBody>
                    <a:bodyPr/>
                    <a:lstStyle/>
                    <a:p>
                      <a:r>
                        <a:rPr lang="sv-SE" sz="1200" dirty="0" err="1"/>
                        <a:t>Fraudulent</a:t>
                      </a:r>
                      <a:r>
                        <a:rPr lang="sv-SE" sz="1200" dirty="0"/>
                        <a:t> </a:t>
                      </a:r>
                      <a:r>
                        <a:rPr lang="sv-SE" sz="1200" dirty="0" err="1"/>
                        <a:t>transactions</a:t>
                      </a:r>
                      <a:endParaRPr lang="sv-SE" sz="1200" dirty="0"/>
                    </a:p>
                  </a:txBody>
                  <a:tcPr/>
                </a:tc>
                <a:extLst>
                  <a:ext uri="{0D108BD9-81ED-4DB2-BD59-A6C34878D82A}">
                    <a16:rowId xmlns:a16="http://schemas.microsoft.com/office/drawing/2014/main" val="1499517655"/>
                  </a:ext>
                </a:extLst>
              </a:tr>
            </a:tbl>
          </a:graphicData>
        </a:graphic>
      </p:graphicFrame>
      <p:pic>
        <p:nvPicPr>
          <p:cNvPr id="8" name="Audio 7">
            <a:hlinkClick r:id="" action="ppaction://media"/>
            <a:extLst>
              <a:ext uri="{FF2B5EF4-FFF2-40B4-BE49-F238E27FC236}">
                <a16:creationId xmlns:a16="http://schemas.microsoft.com/office/drawing/2014/main" id="{802F212D-F6A7-492E-AFFB-FC8F6FF364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662313033"/>
      </p:ext>
    </p:extLst>
  </p:cSld>
  <p:clrMapOvr>
    <a:masterClrMapping/>
  </p:clrMapOvr>
  <mc:AlternateContent xmlns:mc="http://schemas.openxmlformats.org/markup-compatibility/2006" xmlns:p14="http://schemas.microsoft.com/office/powerpoint/2010/main">
    <mc:Choice Requires="p14">
      <p:transition spd="slow" p14:dur="2000" advTm="99297"/>
    </mc:Choice>
    <mc:Fallback xmlns="">
      <p:transition spd="slow" advTm="99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en-US" dirty="0"/>
              <a:t>Supervised learning systems</a:t>
            </a:r>
            <a:endParaRPr lang="sv-SE" dirty="0"/>
          </a:p>
        </p:txBody>
      </p:sp>
      <p:sp>
        <p:nvSpPr>
          <p:cNvPr id="3" name="Content Placeholder 2"/>
          <p:cNvSpPr>
            <a:spLocks noGrp="1"/>
          </p:cNvSpPr>
          <p:nvPr>
            <p:ph idx="1"/>
          </p:nvPr>
        </p:nvSpPr>
        <p:spPr>
          <a:xfrm>
            <a:off x="792000" y="1224234"/>
            <a:ext cx="7850912" cy="3943350"/>
          </a:xfrm>
        </p:spPr>
        <p:txBody>
          <a:bodyPr>
            <a:normAutofit/>
          </a:bodyPr>
          <a:lstStyle/>
          <a:p>
            <a:r>
              <a:rPr lang="en-US" sz="1200" b="1" dirty="0"/>
              <a:t>Supervised learning systems can be applied </a:t>
            </a:r>
            <a:r>
              <a:rPr lang="en-US" sz="1200" dirty="0"/>
              <a:t>when:</a:t>
            </a:r>
          </a:p>
          <a:p>
            <a:pPr lvl="1">
              <a:lnSpc>
                <a:spcPct val="150000"/>
              </a:lnSpc>
            </a:pPr>
            <a:r>
              <a:rPr lang="en-US" sz="1200" b="1" dirty="0"/>
              <a:t>the</a:t>
            </a:r>
            <a:r>
              <a:rPr lang="en-US" sz="1200" dirty="0"/>
              <a:t> </a:t>
            </a:r>
            <a:r>
              <a:rPr lang="en-US" sz="1200" b="1" dirty="0"/>
              <a:t>user aims to predict the future </a:t>
            </a:r>
            <a:r>
              <a:rPr lang="en-US" sz="1200" dirty="0"/>
              <a:t>and</a:t>
            </a:r>
          </a:p>
          <a:p>
            <a:pPr lvl="1">
              <a:lnSpc>
                <a:spcPct val="150000"/>
              </a:lnSpc>
            </a:pPr>
            <a:r>
              <a:rPr lang="en-US" sz="1200" b="1" dirty="0"/>
              <a:t>the user have a lot of data based on the past (to use for training the system)</a:t>
            </a:r>
          </a:p>
          <a:p>
            <a:r>
              <a:rPr lang="en-US" sz="1200" dirty="0"/>
              <a:t>Examples of applications using supervised learning systems are: diagnosing skin cancer, reviewing loan applications or contracts, and optimizing supply-chains </a:t>
            </a:r>
          </a:p>
          <a:p>
            <a:endParaRPr lang="en-US" sz="1200" dirty="0"/>
          </a:p>
          <a:p>
            <a:endParaRPr lang="en-US" sz="1200" dirty="0"/>
          </a:p>
          <a:p>
            <a:endParaRPr lang="en-US" sz="1200" dirty="0"/>
          </a:p>
          <a:p>
            <a:pPr marL="0" indent="0">
              <a:buNone/>
            </a:pPr>
            <a:endParaRPr lang="en-US" sz="1200" b="1" dirty="0"/>
          </a:p>
          <a:p>
            <a:endParaRPr lang="sv-SE" sz="1200" dirty="0"/>
          </a:p>
        </p:txBody>
      </p:sp>
      <p:sp>
        <p:nvSpPr>
          <p:cNvPr id="4" name="TextBox 3">
            <a:extLst>
              <a:ext uri="{FF2B5EF4-FFF2-40B4-BE49-F238E27FC236}">
                <a16:creationId xmlns:a16="http://schemas.microsoft.com/office/drawing/2014/main" id="{47E9DC42-4BF7-4F85-9ADF-340A57A374C9}"/>
              </a:ext>
            </a:extLst>
          </p:cNvPr>
          <p:cNvSpPr txBox="1"/>
          <p:nvPr/>
        </p:nvSpPr>
        <p:spPr>
          <a:xfrm>
            <a:off x="1327966" y="4572000"/>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5" name="Audio 4">
            <a:hlinkClick r:id="" action="ppaction://media"/>
            <a:extLst>
              <a:ext uri="{FF2B5EF4-FFF2-40B4-BE49-F238E27FC236}">
                <a16:creationId xmlns:a16="http://schemas.microsoft.com/office/drawing/2014/main" id="{9970627F-D44E-4A9E-9D5E-56C4117048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289349721"/>
      </p:ext>
    </p:extLst>
  </p:cSld>
  <p:clrMapOvr>
    <a:masterClrMapping/>
  </p:clrMapOvr>
  <mc:AlternateContent xmlns:mc="http://schemas.openxmlformats.org/markup-compatibility/2006" xmlns:p14="http://schemas.microsoft.com/office/powerpoint/2010/main">
    <mc:Choice Requires="p14">
      <p:transition spd="slow" p14:dur="2000" advTm="35697"/>
    </mc:Choice>
    <mc:Fallback xmlns="">
      <p:transition spd="slow" advTm="35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687589" cy="857250"/>
          </a:xfrm>
          <a:prstGeom prst="rect">
            <a:avLst/>
          </a:prstGeom>
        </p:spPr>
        <p:txBody>
          <a:bodyPr>
            <a:noAutofit/>
          </a:bodyPr>
          <a:lstStyle/>
          <a:p>
            <a:pPr defTabSz="685800">
              <a:spcBef>
                <a:spcPct val="0"/>
              </a:spcBef>
              <a:defRPr/>
            </a:pPr>
            <a:r>
              <a:rPr lang="sv-SE" sz="2700" dirty="0" err="1">
                <a:latin typeface="+mj-lt"/>
                <a:ea typeface="+mj-ea"/>
                <a:cs typeface="+mj-cs"/>
              </a:rPr>
              <a:t>Why</a:t>
            </a:r>
            <a:r>
              <a:rPr lang="sv-SE" sz="2700" dirty="0">
                <a:latin typeface="+mj-lt"/>
                <a:ea typeface="+mj-ea"/>
                <a:cs typeface="+mj-cs"/>
              </a:rPr>
              <a:t> is ML </a:t>
            </a:r>
            <a:r>
              <a:rPr lang="sv-SE" sz="2700" dirty="0" err="1">
                <a:latin typeface="+mj-lt"/>
                <a:ea typeface="+mj-ea"/>
                <a:cs typeface="+mj-cs"/>
              </a:rPr>
              <a:t>such</a:t>
            </a:r>
            <a:r>
              <a:rPr lang="sv-SE" sz="2700" dirty="0">
                <a:latin typeface="+mj-lt"/>
                <a:ea typeface="+mj-ea"/>
                <a:cs typeface="+mj-cs"/>
              </a:rPr>
              <a:t> a </a:t>
            </a:r>
            <a:r>
              <a:rPr lang="sv-SE" sz="2700" dirty="0" err="1">
                <a:latin typeface="+mj-lt"/>
                <a:ea typeface="+mj-ea"/>
                <a:cs typeface="+mj-cs"/>
              </a:rPr>
              <a:t>big</a:t>
            </a:r>
            <a:r>
              <a:rPr lang="sv-SE" sz="2700" dirty="0">
                <a:latin typeface="+mj-lt"/>
                <a:ea typeface="+mj-ea"/>
                <a:cs typeface="+mj-cs"/>
              </a:rPr>
              <a:t> deal?</a:t>
            </a:r>
          </a:p>
        </p:txBody>
      </p:sp>
      <p:pic>
        <p:nvPicPr>
          <p:cNvPr id="2" name="Audio 1">
            <a:hlinkClick r:id="" action="ppaction://media"/>
            <a:extLst>
              <a:ext uri="{FF2B5EF4-FFF2-40B4-BE49-F238E27FC236}">
                <a16:creationId xmlns:a16="http://schemas.microsoft.com/office/drawing/2014/main" id="{307C3829-1094-4342-B945-AA331F1D1C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3128043007"/>
      </p:ext>
    </p:extLst>
  </p:cSld>
  <p:clrMapOvr>
    <a:masterClrMapping/>
  </p:clrMapOvr>
  <mc:AlternateContent xmlns:mc="http://schemas.openxmlformats.org/markup-compatibility/2006" xmlns:p14="http://schemas.microsoft.com/office/powerpoint/2010/main">
    <mc:Choice Requires="p14">
      <p:transition spd="slow" p14:dur="2000" advTm="1761"/>
    </mc:Choice>
    <mc:Fallback xmlns="">
      <p:transition spd="slow" advTm="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687589" cy="857250"/>
          </a:xfrm>
          <a:prstGeom prst="rect">
            <a:avLst/>
          </a:prstGeom>
        </p:spPr>
        <p:txBody>
          <a:bodyPr>
            <a:noAutofit/>
          </a:bodyPr>
          <a:lstStyle/>
          <a:p>
            <a:pPr defTabSz="685800">
              <a:spcBef>
                <a:spcPct val="0"/>
              </a:spcBef>
              <a:defRPr/>
            </a:pPr>
            <a:r>
              <a:rPr lang="sv-SE" sz="2700" dirty="0" err="1">
                <a:latin typeface="+mj-lt"/>
                <a:ea typeface="+mj-ea"/>
                <a:cs typeface="+mj-cs"/>
              </a:rPr>
              <a:t>Unsupervised</a:t>
            </a:r>
            <a:r>
              <a:rPr lang="sv-SE" sz="2700" dirty="0">
                <a:latin typeface="+mj-lt"/>
                <a:ea typeface="+mj-ea"/>
                <a:cs typeface="+mj-cs"/>
              </a:rPr>
              <a:t> </a:t>
            </a:r>
            <a:r>
              <a:rPr lang="sv-SE" sz="2700" dirty="0" err="1">
                <a:latin typeface="+mj-lt"/>
                <a:ea typeface="+mj-ea"/>
                <a:cs typeface="+mj-cs"/>
              </a:rPr>
              <a:t>learning</a:t>
            </a:r>
            <a:r>
              <a:rPr lang="sv-SE" sz="2700" dirty="0">
                <a:latin typeface="+mj-lt"/>
                <a:ea typeface="+mj-ea"/>
                <a:cs typeface="+mj-cs"/>
              </a:rPr>
              <a:t> system</a:t>
            </a:r>
          </a:p>
        </p:txBody>
      </p:sp>
      <p:pic>
        <p:nvPicPr>
          <p:cNvPr id="2" name="Audio 1">
            <a:hlinkClick r:id="" action="ppaction://media"/>
            <a:extLst>
              <a:ext uri="{FF2B5EF4-FFF2-40B4-BE49-F238E27FC236}">
                <a16:creationId xmlns:a16="http://schemas.microsoft.com/office/drawing/2014/main" id="{307C3829-1094-4342-B945-AA331F1D1C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4040541868"/>
      </p:ext>
    </p:extLst>
  </p:cSld>
  <p:clrMapOvr>
    <a:masterClrMapping/>
  </p:clrMapOvr>
  <mc:AlternateContent xmlns:mc="http://schemas.openxmlformats.org/markup-compatibility/2006" xmlns:p14="http://schemas.microsoft.com/office/powerpoint/2010/main">
    <mc:Choice Requires="p14">
      <p:transition spd="slow" p14:dur="2000" advTm="1761"/>
    </mc:Choice>
    <mc:Fallback xmlns="">
      <p:transition spd="slow" advTm="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en-US" dirty="0"/>
              <a:t>Unsupervised learning systems</a:t>
            </a:r>
            <a:endParaRPr lang="sv-SE" dirty="0"/>
          </a:p>
        </p:txBody>
      </p:sp>
      <p:sp>
        <p:nvSpPr>
          <p:cNvPr id="3" name="Content Placeholder 2"/>
          <p:cNvSpPr>
            <a:spLocks noGrp="1"/>
          </p:cNvSpPr>
          <p:nvPr>
            <p:ph idx="1"/>
          </p:nvPr>
        </p:nvSpPr>
        <p:spPr>
          <a:xfrm>
            <a:off x="792000" y="1224234"/>
            <a:ext cx="7524866" cy="3943350"/>
          </a:xfrm>
        </p:spPr>
        <p:txBody>
          <a:bodyPr>
            <a:normAutofit/>
          </a:bodyPr>
          <a:lstStyle/>
          <a:p>
            <a:r>
              <a:rPr lang="en-US" sz="1200" b="1" dirty="0"/>
              <a:t>Unsupervised learning systems aims to learn on their own</a:t>
            </a:r>
            <a:r>
              <a:rPr lang="en-US" sz="1200" dirty="0"/>
              <a:t>, </a:t>
            </a:r>
            <a:r>
              <a:rPr lang="en-US" sz="1200" b="1" dirty="0"/>
              <a:t>without a set of training data.</a:t>
            </a:r>
            <a:r>
              <a:rPr lang="en-US" sz="1200" dirty="0"/>
              <a:t> That is, unsupervised learning systems </a:t>
            </a:r>
            <a:r>
              <a:rPr lang="en-US" sz="1200" b="1" dirty="0"/>
              <a:t>finds hidden pattern in unlabeled data</a:t>
            </a:r>
          </a:p>
          <a:p>
            <a:endParaRPr lang="en-US" sz="1200" dirty="0"/>
          </a:p>
        </p:txBody>
      </p:sp>
      <p:sp>
        <p:nvSpPr>
          <p:cNvPr id="4" name="TextBox 3">
            <a:extLst>
              <a:ext uri="{FF2B5EF4-FFF2-40B4-BE49-F238E27FC236}">
                <a16:creationId xmlns:a16="http://schemas.microsoft.com/office/drawing/2014/main" id="{CA4BEF12-9B3C-41BD-8C5D-5BC4D984EFE9}"/>
              </a:ext>
            </a:extLst>
          </p:cNvPr>
          <p:cNvSpPr txBox="1"/>
          <p:nvPr/>
        </p:nvSpPr>
        <p:spPr>
          <a:xfrm>
            <a:off x="1658061" y="4572000"/>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5" name="Audio 4">
            <a:hlinkClick r:id="" action="ppaction://media"/>
            <a:extLst>
              <a:ext uri="{FF2B5EF4-FFF2-40B4-BE49-F238E27FC236}">
                <a16:creationId xmlns:a16="http://schemas.microsoft.com/office/drawing/2014/main" id="{0E75DB25-0300-45E7-B905-AEC5BAF8FB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3164480972"/>
      </p:ext>
    </p:extLst>
  </p:cSld>
  <p:clrMapOvr>
    <a:masterClrMapping/>
  </p:clrMapOvr>
  <mc:AlternateContent xmlns:mc="http://schemas.openxmlformats.org/markup-compatibility/2006" xmlns:p14="http://schemas.microsoft.com/office/powerpoint/2010/main">
    <mc:Choice Requires="p14">
      <p:transition spd="slow" p14:dur="2000" advTm="22280"/>
    </mc:Choice>
    <mc:Fallback xmlns="">
      <p:transition spd="slow" advTm="22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en-US" dirty="0"/>
              <a:t>Unsupervised learning systems</a:t>
            </a:r>
            <a:endParaRPr lang="sv-SE" dirty="0"/>
          </a:p>
        </p:txBody>
      </p:sp>
      <p:sp>
        <p:nvSpPr>
          <p:cNvPr id="3" name="Content Placeholder 2"/>
          <p:cNvSpPr>
            <a:spLocks noGrp="1"/>
          </p:cNvSpPr>
          <p:nvPr>
            <p:ph idx="1"/>
          </p:nvPr>
        </p:nvSpPr>
        <p:spPr>
          <a:xfrm>
            <a:off x="792000" y="1224234"/>
            <a:ext cx="7524866" cy="3943350"/>
          </a:xfrm>
        </p:spPr>
        <p:txBody>
          <a:bodyPr>
            <a:normAutofit/>
          </a:bodyPr>
          <a:lstStyle/>
          <a:p>
            <a:r>
              <a:rPr lang="en-US" sz="1200" b="1" dirty="0"/>
              <a:t>Unsupervised learning systems can discover patterns that we are currently unaware of</a:t>
            </a:r>
          </a:p>
          <a:p>
            <a:r>
              <a:rPr lang="en-US" sz="1200" dirty="0"/>
              <a:t>However, unsupervised learning systems are </a:t>
            </a:r>
            <a:r>
              <a:rPr lang="en-US" sz="1200" b="1" dirty="0"/>
              <a:t>difficult to build</a:t>
            </a:r>
          </a:p>
          <a:p>
            <a:r>
              <a:rPr lang="en-US" sz="1200" dirty="0"/>
              <a:t>Note, </a:t>
            </a:r>
            <a:r>
              <a:rPr lang="en-US" sz="1200" b="1" dirty="0"/>
              <a:t>humans are excellent unsupervised learners</a:t>
            </a:r>
            <a:r>
              <a:rPr lang="en-US" sz="1200" dirty="0"/>
              <a:t>. Humans are building up their knowledge based on a small amount of data, labeled or not</a:t>
            </a:r>
          </a:p>
          <a:p>
            <a:endParaRPr lang="en-US" sz="1200" dirty="0"/>
          </a:p>
        </p:txBody>
      </p:sp>
      <p:sp>
        <p:nvSpPr>
          <p:cNvPr id="4" name="TextBox 3">
            <a:extLst>
              <a:ext uri="{FF2B5EF4-FFF2-40B4-BE49-F238E27FC236}">
                <a16:creationId xmlns:a16="http://schemas.microsoft.com/office/drawing/2014/main" id="{CA4BEF12-9B3C-41BD-8C5D-5BC4D984EFE9}"/>
              </a:ext>
            </a:extLst>
          </p:cNvPr>
          <p:cNvSpPr txBox="1"/>
          <p:nvPr/>
        </p:nvSpPr>
        <p:spPr>
          <a:xfrm>
            <a:off x="1658061" y="4572000"/>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7" name="Audio 6">
            <a:hlinkClick r:id="" action="ppaction://media"/>
            <a:extLst>
              <a:ext uri="{FF2B5EF4-FFF2-40B4-BE49-F238E27FC236}">
                <a16:creationId xmlns:a16="http://schemas.microsoft.com/office/drawing/2014/main" id="{67420AED-9CDD-4DDD-8236-0AFCF569B6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352853332"/>
      </p:ext>
    </p:extLst>
  </p:cSld>
  <p:clrMapOvr>
    <a:masterClrMapping/>
  </p:clrMapOvr>
  <mc:AlternateContent xmlns:mc="http://schemas.openxmlformats.org/markup-compatibility/2006" xmlns:p14="http://schemas.microsoft.com/office/powerpoint/2010/main">
    <mc:Choice Requires="p14">
      <p:transition spd="slow" p14:dur="2000" advTm="37610"/>
    </mc:Choice>
    <mc:Fallback xmlns="">
      <p:transition spd="slow" advTm="3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en-US" dirty="0"/>
              <a:t>Cluster analysis</a:t>
            </a:r>
            <a:endParaRPr lang="sv-SE" dirty="0"/>
          </a:p>
        </p:txBody>
      </p:sp>
      <p:sp>
        <p:nvSpPr>
          <p:cNvPr id="3" name="Content Placeholder 2"/>
          <p:cNvSpPr>
            <a:spLocks noGrp="1"/>
          </p:cNvSpPr>
          <p:nvPr>
            <p:ph idx="1"/>
          </p:nvPr>
        </p:nvSpPr>
        <p:spPr>
          <a:xfrm>
            <a:off x="792000" y="1224234"/>
            <a:ext cx="7850912" cy="3943350"/>
          </a:xfrm>
        </p:spPr>
        <p:txBody>
          <a:bodyPr>
            <a:normAutofit/>
          </a:bodyPr>
          <a:lstStyle/>
          <a:p>
            <a:r>
              <a:rPr lang="en-US" sz="1200" b="1" dirty="0"/>
              <a:t>Cluster analysis is a type of unsupervised learning </a:t>
            </a:r>
          </a:p>
          <a:p>
            <a:r>
              <a:rPr lang="en-US" sz="1200" dirty="0"/>
              <a:t>“Cluster analysis or clustering </a:t>
            </a:r>
            <a:r>
              <a:rPr lang="en-US" sz="1200" b="1" dirty="0"/>
              <a:t>is the task of grouping a set of objects in such a way that objects in the same group (called a cluster) are more similar (in some sense) to each other than to those in other groups (clusters)</a:t>
            </a:r>
            <a:r>
              <a:rPr lang="en-US" sz="1200" dirty="0"/>
              <a:t>”. </a:t>
            </a:r>
          </a:p>
          <a:p>
            <a:r>
              <a:rPr lang="en-US" sz="1200" dirty="0"/>
              <a:t>Note, the characteristics of similarity are not known in advance - training data are not used </a:t>
            </a:r>
          </a:p>
          <a:p>
            <a:r>
              <a:rPr lang="en-US" sz="1200" dirty="0"/>
              <a:t>An example of cluster analysis is segmenting consumers into similar groups for targeted marketing </a:t>
            </a:r>
          </a:p>
        </p:txBody>
      </p:sp>
      <p:sp>
        <p:nvSpPr>
          <p:cNvPr id="4" name="TextBox 3">
            <a:extLst>
              <a:ext uri="{FF2B5EF4-FFF2-40B4-BE49-F238E27FC236}">
                <a16:creationId xmlns:a16="http://schemas.microsoft.com/office/drawing/2014/main" id="{CA4BEF12-9B3C-41BD-8C5D-5BC4D984EFE9}"/>
              </a:ext>
            </a:extLst>
          </p:cNvPr>
          <p:cNvSpPr txBox="1"/>
          <p:nvPr/>
        </p:nvSpPr>
        <p:spPr>
          <a:xfrm>
            <a:off x="5114569" y="4572000"/>
            <a:ext cx="3200684" cy="276999"/>
          </a:xfrm>
          <a:prstGeom prst="rect">
            <a:avLst/>
          </a:prstGeom>
          <a:noFill/>
        </p:spPr>
        <p:txBody>
          <a:bodyPr wrap="none" rtlCol="0">
            <a:spAutoFit/>
          </a:bodyPr>
          <a:lstStyle/>
          <a:p>
            <a:r>
              <a:rPr lang="en-US" sz="1200" dirty="0"/>
              <a:t>(https://en.wikipedia.org/wiki/Cluster_analysis.)</a:t>
            </a:r>
            <a:endParaRPr lang="sv-SE" sz="1200" dirty="0"/>
          </a:p>
        </p:txBody>
      </p:sp>
      <p:pic>
        <p:nvPicPr>
          <p:cNvPr id="7" name="Audio 6">
            <a:hlinkClick r:id="" action="ppaction://media"/>
            <a:extLst>
              <a:ext uri="{FF2B5EF4-FFF2-40B4-BE49-F238E27FC236}">
                <a16:creationId xmlns:a16="http://schemas.microsoft.com/office/drawing/2014/main" id="{9FECB447-85E6-44B5-A282-4C119EC4E2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893218951"/>
      </p:ext>
    </p:extLst>
  </p:cSld>
  <p:clrMapOvr>
    <a:masterClrMapping/>
  </p:clrMapOvr>
  <mc:AlternateContent xmlns:mc="http://schemas.openxmlformats.org/markup-compatibility/2006" xmlns:p14="http://schemas.microsoft.com/office/powerpoint/2010/main">
    <mc:Choice Requires="p14">
      <p:transition spd="slow" p14:dur="2000" advTm="84737"/>
    </mc:Choice>
    <mc:Fallback xmlns="">
      <p:transition spd="slow" advTm="84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687589" cy="857250"/>
          </a:xfrm>
          <a:prstGeom prst="rect">
            <a:avLst/>
          </a:prstGeom>
        </p:spPr>
        <p:txBody>
          <a:bodyPr>
            <a:noAutofit/>
          </a:bodyPr>
          <a:lstStyle/>
          <a:p>
            <a:pPr defTabSz="685800">
              <a:spcBef>
                <a:spcPct val="0"/>
              </a:spcBef>
              <a:defRPr/>
            </a:pPr>
            <a:r>
              <a:rPr lang="sv-SE" sz="2700" dirty="0" err="1">
                <a:latin typeface="+mj-lt"/>
                <a:ea typeface="+mj-ea"/>
                <a:cs typeface="+mj-cs"/>
              </a:rPr>
              <a:t>Artificial</a:t>
            </a:r>
            <a:r>
              <a:rPr lang="sv-SE" sz="2700" dirty="0">
                <a:latin typeface="+mj-lt"/>
                <a:ea typeface="+mj-ea"/>
                <a:cs typeface="+mj-cs"/>
              </a:rPr>
              <a:t> Neural </a:t>
            </a:r>
            <a:r>
              <a:rPr lang="sv-SE" sz="2700" dirty="0" err="1">
                <a:latin typeface="+mj-lt"/>
                <a:ea typeface="+mj-ea"/>
                <a:cs typeface="+mj-cs"/>
              </a:rPr>
              <a:t>Network</a:t>
            </a:r>
            <a:r>
              <a:rPr lang="sv-SE" sz="2700" dirty="0">
                <a:latin typeface="+mj-lt"/>
                <a:ea typeface="+mj-ea"/>
                <a:cs typeface="+mj-cs"/>
              </a:rPr>
              <a:t> (ANN)</a:t>
            </a:r>
          </a:p>
        </p:txBody>
      </p:sp>
      <p:pic>
        <p:nvPicPr>
          <p:cNvPr id="2" name="Audio 1">
            <a:hlinkClick r:id="" action="ppaction://media"/>
            <a:extLst>
              <a:ext uri="{FF2B5EF4-FFF2-40B4-BE49-F238E27FC236}">
                <a16:creationId xmlns:a16="http://schemas.microsoft.com/office/drawing/2014/main" id="{307C3829-1094-4342-B945-AA331F1D1C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367010672"/>
      </p:ext>
    </p:extLst>
  </p:cSld>
  <p:clrMapOvr>
    <a:masterClrMapping/>
  </p:clrMapOvr>
  <mc:AlternateContent xmlns:mc="http://schemas.openxmlformats.org/markup-compatibility/2006" xmlns:p14="http://schemas.microsoft.com/office/powerpoint/2010/main">
    <mc:Choice Requires="p14">
      <p:transition spd="slow" p14:dur="2000" advTm="1761"/>
    </mc:Choice>
    <mc:Fallback xmlns="">
      <p:transition spd="slow" advTm="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F1F0-0FC9-4F0C-A4A5-F9A5587E9D89}"/>
              </a:ext>
            </a:extLst>
          </p:cNvPr>
          <p:cNvSpPr>
            <a:spLocks noGrp="1"/>
          </p:cNvSpPr>
          <p:nvPr>
            <p:ph type="title"/>
          </p:nvPr>
        </p:nvSpPr>
        <p:spPr/>
        <p:txBody>
          <a:bodyPr/>
          <a:lstStyle/>
          <a:p>
            <a:r>
              <a:rPr lang="en-US" dirty="0"/>
              <a:t>Artificial </a:t>
            </a:r>
            <a:r>
              <a:rPr lang="sv-SE" dirty="0"/>
              <a:t>Neural </a:t>
            </a:r>
            <a:r>
              <a:rPr lang="sv-SE" dirty="0" err="1"/>
              <a:t>Network</a:t>
            </a:r>
            <a:r>
              <a:rPr lang="sv-SE" dirty="0"/>
              <a:t> (ANN)</a:t>
            </a:r>
          </a:p>
        </p:txBody>
      </p:sp>
      <p:sp>
        <p:nvSpPr>
          <p:cNvPr id="3" name="Content Placeholder 2">
            <a:extLst>
              <a:ext uri="{FF2B5EF4-FFF2-40B4-BE49-F238E27FC236}">
                <a16:creationId xmlns:a16="http://schemas.microsoft.com/office/drawing/2014/main" id="{A330A781-372E-4CA1-B3ED-EC32AD891C98}"/>
              </a:ext>
            </a:extLst>
          </p:cNvPr>
          <p:cNvSpPr>
            <a:spLocks noGrp="1"/>
          </p:cNvSpPr>
          <p:nvPr>
            <p:ph idx="1"/>
          </p:nvPr>
        </p:nvSpPr>
        <p:spPr>
          <a:xfrm>
            <a:off x="704733" y="1328652"/>
            <a:ext cx="8147114" cy="3565855"/>
          </a:xfrm>
        </p:spPr>
        <p:txBody>
          <a:bodyPr>
            <a:noAutofit/>
          </a:bodyPr>
          <a:lstStyle/>
          <a:p>
            <a:r>
              <a:rPr lang="en-US" sz="1200" b="1" dirty="0"/>
              <a:t>A artificial neural network (ANN) </a:t>
            </a:r>
            <a:r>
              <a:rPr lang="en-US" sz="1200" dirty="0"/>
              <a:t>is a machine learning approach that </a:t>
            </a:r>
            <a:r>
              <a:rPr lang="en-US" sz="1200" b="1" dirty="0"/>
              <a:t>make use of a network of nodes </a:t>
            </a:r>
            <a:r>
              <a:rPr lang="en-US" sz="1200" dirty="0"/>
              <a:t>that </a:t>
            </a:r>
            <a:r>
              <a:rPr lang="en-US" sz="1200" b="1" dirty="0"/>
              <a:t>associate inputs with outputs – via a hidden layer of nodes</a:t>
            </a:r>
            <a:r>
              <a:rPr lang="en-US" sz="1200" dirty="0"/>
              <a:t> </a:t>
            </a:r>
            <a:r>
              <a:rPr lang="en-US" sz="1200" b="1" dirty="0"/>
              <a:t>– </a:t>
            </a:r>
            <a:r>
              <a:rPr lang="en-US" sz="1200" dirty="0"/>
              <a:t>and make use of </a:t>
            </a:r>
            <a:r>
              <a:rPr lang="en-US" sz="1200" b="1" dirty="0"/>
              <a:t>weights on these associations </a:t>
            </a:r>
            <a:r>
              <a:rPr lang="en-US" sz="1200" dirty="0"/>
              <a:t>(that is, weights on the associations between the input layer nodes and the hidden layer nodes, and between the hidden layer nodes and the output layer nodes)</a:t>
            </a:r>
            <a:r>
              <a:rPr lang="en-US" sz="1200" b="1" dirty="0"/>
              <a:t>, in order to predict output from given input</a:t>
            </a:r>
            <a:endParaRPr lang="en-US" sz="1200" dirty="0"/>
          </a:p>
        </p:txBody>
      </p:sp>
      <p:pic>
        <p:nvPicPr>
          <p:cNvPr id="4" name="Picture 3">
            <a:extLst>
              <a:ext uri="{FF2B5EF4-FFF2-40B4-BE49-F238E27FC236}">
                <a16:creationId xmlns:a16="http://schemas.microsoft.com/office/drawing/2014/main" id="{785C47AA-8AEC-4C97-97A4-98457705C5B1}"/>
              </a:ext>
            </a:extLst>
          </p:cNvPr>
          <p:cNvPicPr>
            <a:picLocks noChangeAspect="1"/>
          </p:cNvPicPr>
          <p:nvPr/>
        </p:nvPicPr>
        <p:blipFill>
          <a:blip r:embed="rId4"/>
          <a:stretch>
            <a:fillRect/>
          </a:stretch>
        </p:blipFill>
        <p:spPr>
          <a:xfrm>
            <a:off x="5518512" y="3414772"/>
            <a:ext cx="2593468" cy="1620854"/>
          </a:xfrm>
          <a:prstGeom prst="rect">
            <a:avLst/>
          </a:prstGeom>
        </p:spPr>
      </p:pic>
      <p:sp>
        <p:nvSpPr>
          <p:cNvPr id="5" name="Content Placeholder 2">
            <a:extLst>
              <a:ext uri="{FF2B5EF4-FFF2-40B4-BE49-F238E27FC236}">
                <a16:creationId xmlns:a16="http://schemas.microsoft.com/office/drawing/2014/main" id="{66373E06-9B00-42C3-85BC-091796826694}"/>
              </a:ext>
            </a:extLst>
          </p:cNvPr>
          <p:cNvSpPr txBox="1">
            <a:spLocks/>
          </p:cNvSpPr>
          <p:nvPr/>
        </p:nvSpPr>
        <p:spPr>
          <a:xfrm>
            <a:off x="704733" y="3325028"/>
            <a:ext cx="4295378" cy="1357003"/>
          </a:xfrm>
          <a:prstGeom prst="rect">
            <a:avLst/>
          </a:prstGeom>
        </p:spPr>
        <p:txBody>
          <a:bodyPr vert="horz" lIns="91440" tIns="45720" rIns="91440" bIns="45720" rtlCol="0">
            <a:no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b="1" dirty="0"/>
              <a:t>Each node in an ANN performs some kind of a calculation, </a:t>
            </a:r>
            <a:r>
              <a:rPr lang="en-US" sz="1200" dirty="0"/>
              <a:t>that is, calculation is performed on the receiving input, to be passed on to nodes in another layer</a:t>
            </a:r>
          </a:p>
        </p:txBody>
      </p:sp>
      <p:pic>
        <p:nvPicPr>
          <p:cNvPr id="19" name="Audio 18">
            <a:hlinkClick r:id="" action="ppaction://media"/>
            <a:extLst>
              <a:ext uri="{FF2B5EF4-FFF2-40B4-BE49-F238E27FC236}">
                <a16:creationId xmlns:a16="http://schemas.microsoft.com/office/drawing/2014/main" id="{95CFFC1A-161E-4021-ADB8-268CDA2FA9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918989313"/>
      </p:ext>
    </p:extLst>
  </p:cSld>
  <p:clrMapOvr>
    <a:masterClrMapping/>
  </p:clrMapOvr>
  <mc:AlternateContent xmlns:mc="http://schemas.openxmlformats.org/markup-compatibility/2006" xmlns:p14="http://schemas.microsoft.com/office/powerpoint/2010/main">
    <mc:Choice Requires="p14">
      <p:transition spd="slow" p14:dur="2000" advTm="120285"/>
    </mc:Choice>
    <mc:Fallback xmlns="">
      <p:transition spd="slow" advTm="120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F1F0-0FC9-4F0C-A4A5-F9A5587E9D89}"/>
              </a:ext>
            </a:extLst>
          </p:cNvPr>
          <p:cNvSpPr>
            <a:spLocks noGrp="1"/>
          </p:cNvSpPr>
          <p:nvPr>
            <p:ph type="title"/>
          </p:nvPr>
        </p:nvSpPr>
        <p:spPr/>
        <p:txBody>
          <a:bodyPr/>
          <a:lstStyle/>
          <a:p>
            <a:r>
              <a:rPr lang="sv-SE" dirty="0"/>
              <a:t>ANN - </a:t>
            </a:r>
            <a:r>
              <a:rPr lang="sv-SE" dirty="0" err="1"/>
              <a:t>similar</a:t>
            </a:r>
            <a:r>
              <a:rPr lang="sv-SE" dirty="0"/>
              <a:t> to the </a:t>
            </a:r>
            <a:r>
              <a:rPr lang="sv-SE" dirty="0" err="1"/>
              <a:t>brain</a:t>
            </a:r>
            <a:endParaRPr lang="sv-SE" dirty="0"/>
          </a:p>
        </p:txBody>
      </p:sp>
      <p:sp>
        <p:nvSpPr>
          <p:cNvPr id="3" name="Content Placeholder 2">
            <a:extLst>
              <a:ext uri="{FF2B5EF4-FFF2-40B4-BE49-F238E27FC236}">
                <a16:creationId xmlns:a16="http://schemas.microsoft.com/office/drawing/2014/main" id="{A330A781-372E-4CA1-B3ED-EC32AD891C98}"/>
              </a:ext>
            </a:extLst>
          </p:cNvPr>
          <p:cNvSpPr>
            <a:spLocks noGrp="1"/>
          </p:cNvSpPr>
          <p:nvPr>
            <p:ph idx="1"/>
          </p:nvPr>
        </p:nvSpPr>
        <p:spPr>
          <a:xfrm>
            <a:off x="704733" y="1328652"/>
            <a:ext cx="7536250" cy="3565855"/>
          </a:xfrm>
        </p:spPr>
        <p:txBody>
          <a:bodyPr>
            <a:noAutofit/>
          </a:bodyPr>
          <a:lstStyle/>
          <a:p>
            <a:r>
              <a:rPr lang="en-US" sz="1200" dirty="0"/>
              <a:t>The idea with ANN is to </a:t>
            </a:r>
            <a:r>
              <a:rPr lang="en-US" sz="1200" b="1" dirty="0"/>
              <a:t>build algorithms that behave similar to the human brain</a:t>
            </a:r>
          </a:p>
          <a:p>
            <a:r>
              <a:rPr lang="en-US" sz="1200" dirty="0"/>
              <a:t>Nodes in a ANN were inspired by the </a:t>
            </a:r>
            <a:r>
              <a:rPr lang="en-US" sz="1200" b="1" dirty="0"/>
              <a:t>neurons</a:t>
            </a:r>
            <a:r>
              <a:rPr lang="en-US" sz="1200" dirty="0"/>
              <a:t> in the human brain. In the brain, these neurons work together in groups connected via synapses. These </a:t>
            </a:r>
            <a:r>
              <a:rPr lang="en-US" sz="1200" b="1" dirty="0"/>
              <a:t>synapses</a:t>
            </a:r>
            <a:r>
              <a:rPr lang="en-US" sz="1200" dirty="0"/>
              <a:t> are represented as associations in the ANN</a:t>
            </a:r>
          </a:p>
        </p:txBody>
      </p:sp>
      <p:pic>
        <p:nvPicPr>
          <p:cNvPr id="4" name="Picture 3">
            <a:extLst>
              <a:ext uri="{FF2B5EF4-FFF2-40B4-BE49-F238E27FC236}">
                <a16:creationId xmlns:a16="http://schemas.microsoft.com/office/drawing/2014/main" id="{785C47AA-8AEC-4C97-97A4-98457705C5B1}"/>
              </a:ext>
            </a:extLst>
          </p:cNvPr>
          <p:cNvPicPr>
            <a:picLocks noChangeAspect="1"/>
          </p:cNvPicPr>
          <p:nvPr/>
        </p:nvPicPr>
        <p:blipFill>
          <a:blip r:embed="rId4"/>
          <a:stretch>
            <a:fillRect/>
          </a:stretch>
        </p:blipFill>
        <p:spPr>
          <a:xfrm>
            <a:off x="5569873" y="2831253"/>
            <a:ext cx="2459114" cy="1536886"/>
          </a:xfrm>
          <a:prstGeom prst="rect">
            <a:avLst/>
          </a:prstGeom>
        </p:spPr>
      </p:pic>
      <p:sp>
        <p:nvSpPr>
          <p:cNvPr id="6" name="Content Placeholder 2">
            <a:extLst>
              <a:ext uri="{FF2B5EF4-FFF2-40B4-BE49-F238E27FC236}">
                <a16:creationId xmlns:a16="http://schemas.microsoft.com/office/drawing/2014/main" id="{0C161574-52F1-4B10-A4B7-2D1DAB6B5AB3}"/>
              </a:ext>
            </a:extLst>
          </p:cNvPr>
          <p:cNvSpPr txBox="1">
            <a:spLocks/>
          </p:cNvSpPr>
          <p:nvPr/>
        </p:nvSpPr>
        <p:spPr>
          <a:xfrm>
            <a:off x="704733" y="3336411"/>
            <a:ext cx="3468245" cy="1357003"/>
          </a:xfrm>
          <a:prstGeom prst="rect">
            <a:avLst/>
          </a:prstGeom>
        </p:spPr>
        <p:txBody>
          <a:bodyPr vert="horz" lIns="91440" tIns="45720" rIns="91440" bIns="45720" rtlCol="0">
            <a:no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200" dirty="0"/>
          </a:p>
        </p:txBody>
      </p:sp>
      <p:sp>
        <p:nvSpPr>
          <p:cNvPr id="8" name="Rectangle 7">
            <a:extLst>
              <a:ext uri="{FF2B5EF4-FFF2-40B4-BE49-F238E27FC236}">
                <a16:creationId xmlns:a16="http://schemas.microsoft.com/office/drawing/2014/main" id="{8F8A8EAF-8D6D-49EB-A37A-C52A69A93CCF}"/>
              </a:ext>
            </a:extLst>
          </p:cNvPr>
          <p:cNvSpPr/>
          <p:nvPr/>
        </p:nvSpPr>
        <p:spPr>
          <a:xfrm>
            <a:off x="738881" y="4629275"/>
            <a:ext cx="8204520" cy="414344"/>
          </a:xfrm>
          <a:prstGeom prst="rect">
            <a:avLst/>
          </a:prstGeom>
        </p:spPr>
        <p:txBody>
          <a:bodyPr wrap="square">
            <a:spAutoFit/>
          </a:bodyPr>
          <a:lstStyle/>
          <a:p>
            <a:pPr>
              <a:lnSpc>
                <a:spcPct val="107000"/>
              </a:lnSpc>
              <a:spcAft>
                <a:spcPts val="800"/>
              </a:spcAft>
            </a:pPr>
            <a:r>
              <a:rPr lang="en-US" sz="1000" dirty="0">
                <a:latin typeface="Calibri" panose="020F0502020204030204" pitchFamily="34" charset="0"/>
                <a:ea typeface="Calibri" panose="020F0502020204030204" pitchFamily="34" charset="0"/>
                <a:cs typeface="Times New Roman" panose="02020603050405020304" pitchFamily="18" charset="0"/>
              </a:rPr>
              <a:t>(McCullum, N. (2020) Deep Learning Neural Networks Explained in Plain English, available at (2023-01-9)https://www.freecodecamp.org/news/deep-learning-neural-networks-explained-in-plain-english/)</a:t>
            </a:r>
            <a:endParaRPr lang="sv-SE"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1BF40E49-EF1A-402D-BDB4-4ACF687551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422110143"/>
      </p:ext>
    </p:extLst>
  </p:cSld>
  <p:clrMapOvr>
    <a:masterClrMapping/>
  </p:clrMapOvr>
  <mc:AlternateContent xmlns:mc="http://schemas.openxmlformats.org/markup-compatibility/2006" xmlns:p14="http://schemas.microsoft.com/office/powerpoint/2010/main">
    <mc:Choice Requires="p14">
      <p:transition spd="slow" p14:dur="2000" advTm="52213"/>
    </mc:Choice>
    <mc:Fallback xmlns="">
      <p:transition spd="slow" advTm="52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414163-43F8-47F0-B7B2-075B9F228101}"/>
              </a:ext>
            </a:extLst>
          </p:cNvPr>
          <p:cNvSpPr/>
          <p:nvPr/>
        </p:nvSpPr>
        <p:spPr>
          <a:xfrm>
            <a:off x="7398672" y="155562"/>
            <a:ext cx="1669444" cy="1102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a:extLst>
              <a:ext uri="{FF2B5EF4-FFF2-40B4-BE49-F238E27FC236}">
                <a16:creationId xmlns:a16="http://schemas.microsoft.com/office/drawing/2014/main" id="{2E34F1F0-0FC9-4F0C-A4A5-F9A5587E9D89}"/>
              </a:ext>
            </a:extLst>
          </p:cNvPr>
          <p:cNvSpPr>
            <a:spLocks noGrp="1"/>
          </p:cNvSpPr>
          <p:nvPr>
            <p:ph type="title"/>
          </p:nvPr>
        </p:nvSpPr>
        <p:spPr>
          <a:xfrm>
            <a:off x="791999" y="627534"/>
            <a:ext cx="8420295" cy="596700"/>
          </a:xfrm>
        </p:spPr>
        <p:txBody>
          <a:bodyPr/>
          <a:lstStyle/>
          <a:p>
            <a:r>
              <a:rPr lang="sv-SE" dirty="0"/>
              <a:t>ANN - </a:t>
            </a:r>
            <a:r>
              <a:rPr lang="sv-SE" dirty="0" err="1"/>
              <a:t>weights</a:t>
            </a:r>
            <a:r>
              <a:rPr lang="sv-SE" dirty="0"/>
              <a:t> and </a:t>
            </a:r>
            <a:r>
              <a:rPr lang="sv-SE" dirty="0" err="1"/>
              <a:t>activation</a:t>
            </a:r>
            <a:r>
              <a:rPr lang="sv-SE" dirty="0"/>
              <a:t> </a:t>
            </a:r>
            <a:r>
              <a:rPr lang="sv-SE" dirty="0" err="1"/>
              <a:t>function</a:t>
            </a:r>
            <a:endParaRPr lang="sv-SE" dirty="0"/>
          </a:p>
        </p:txBody>
      </p:sp>
      <p:sp>
        <p:nvSpPr>
          <p:cNvPr id="3" name="Content Placeholder 2">
            <a:extLst>
              <a:ext uri="{FF2B5EF4-FFF2-40B4-BE49-F238E27FC236}">
                <a16:creationId xmlns:a16="http://schemas.microsoft.com/office/drawing/2014/main" id="{A330A781-372E-4CA1-B3ED-EC32AD891C98}"/>
              </a:ext>
            </a:extLst>
          </p:cNvPr>
          <p:cNvSpPr>
            <a:spLocks noGrp="1"/>
          </p:cNvSpPr>
          <p:nvPr>
            <p:ph idx="1"/>
          </p:nvPr>
        </p:nvSpPr>
        <p:spPr>
          <a:xfrm>
            <a:off x="704733" y="1328652"/>
            <a:ext cx="7790460" cy="3565855"/>
          </a:xfrm>
        </p:spPr>
        <p:txBody>
          <a:bodyPr>
            <a:noAutofit/>
          </a:bodyPr>
          <a:lstStyle/>
          <a:p>
            <a:r>
              <a:rPr lang="en-US" sz="1200" b="1" dirty="0"/>
              <a:t>Each node in an ANN performs some kind of a calculation </a:t>
            </a:r>
            <a:r>
              <a:rPr lang="en-US" sz="1200" dirty="0"/>
              <a:t>based on the </a:t>
            </a:r>
            <a:r>
              <a:rPr lang="en-US" sz="1200" b="1" dirty="0"/>
              <a:t>weight on the association </a:t>
            </a:r>
            <a:r>
              <a:rPr lang="en-US" sz="1200" dirty="0"/>
              <a:t>and an </a:t>
            </a:r>
            <a:r>
              <a:rPr lang="en-US" sz="1200" b="1" dirty="0"/>
              <a:t>activation functions</a:t>
            </a:r>
            <a:r>
              <a:rPr lang="en-US" sz="1200" dirty="0"/>
              <a:t>. Then, a new calculated output and sent to nodes in the next layer. </a:t>
            </a:r>
          </a:p>
          <a:p>
            <a:r>
              <a:rPr lang="en-US" sz="1200" dirty="0"/>
              <a:t>The data scientist select the weight and the types of activation function to be used</a:t>
            </a:r>
          </a:p>
        </p:txBody>
      </p:sp>
      <p:pic>
        <p:nvPicPr>
          <p:cNvPr id="4" name="Picture 3">
            <a:extLst>
              <a:ext uri="{FF2B5EF4-FFF2-40B4-BE49-F238E27FC236}">
                <a16:creationId xmlns:a16="http://schemas.microsoft.com/office/drawing/2014/main" id="{785C47AA-8AEC-4C97-97A4-98457705C5B1}"/>
              </a:ext>
            </a:extLst>
          </p:cNvPr>
          <p:cNvPicPr>
            <a:picLocks noChangeAspect="1"/>
          </p:cNvPicPr>
          <p:nvPr/>
        </p:nvPicPr>
        <p:blipFill>
          <a:blip r:embed="rId4"/>
          <a:stretch>
            <a:fillRect/>
          </a:stretch>
        </p:blipFill>
        <p:spPr>
          <a:xfrm>
            <a:off x="5564550" y="2911212"/>
            <a:ext cx="2444987" cy="1528057"/>
          </a:xfrm>
          <a:prstGeom prst="rect">
            <a:avLst/>
          </a:prstGeom>
        </p:spPr>
      </p:pic>
      <p:sp>
        <p:nvSpPr>
          <p:cNvPr id="6" name="Content Placeholder 2">
            <a:extLst>
              <a:ext uri="{FF2B5EF4-FFF2-40B4-BE49-F238E27FC236}">
                <a16:creationId xmlns:a16="http://schemas.microsoft.com/office/drawing/2014/main" id="{0C161574-52F1-4B10-A4B7-2D1DAB6B5AB3}"/>
              </a:ext>
            </a:extLst>
          </p:cNvPr>
          <p:cNvSpPr txBox="1">
            <a:spLocks/>
          </p:cNvSpPr>
          <p:nvPr/>
        </p:nvSpPr>
        <p:spPr>
          <a:xfrm>
            <a:off x="738881" y="2911212"/>
            <a:ext cx="4377447" cy="1357003"/>
          </a:xfrm>
          <a:prstGeom prst="rect">
            <a:avLst/>
          </a:prstGeom>
        </p:spPr>
        <p:txBody>
          <a:bodyPr vert="horz" lIns="91440" tIns="45720" rIns="91440" bIns="45720" rtlCol="0">
            <a:no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200" dirty="0"/>
          </a:p>
        </p:txBody>
      </p:sp>
      <p:sp>
        <p:nvSpPr>
          <p:cNvPr id="7" name="Rectangle 6">
            <a:extLst>
              <a:ext uri="{FF2B5EF4-FFF2-40B4-BE49-F238E27FC236}">
                <a16:creationId xmlns:a16="http://schemas.microsoft.com/office/drawing/2014/main" id="{A4C70AF9-A5CE-4BF8-A37E-D2BB7EBC4B28}"/>
              </a:ext>
            </a:extLst>
          </p:cNvPr>
          <p:cNvSpPr/>
          <p:nvPr/>
        </p:nvSpPr>
        <p:spPr>
          <a:xfrm>
            <a:off x="738881" y="4629275"/>
            <a:ext cx="8204520" cy="414344"/>
          </a:xfrm>
          <a:prstGeom prst="rect">
            <a:avLst/>
          </a:prstGeom>
        </p:spPr>
        <p:txBody>
          <a:bodyPr wrap="square">
            <a:spAutoFit/>
          </a:bodyPr>
          <a:lstStyle/>
          <a:p>
            <a:pPr>
              <a:lnSpc>
                <a:spcPct val="107000"/>
              </a:lnSpc>
              <a:spcAft>
                <a:spcPts val="800"/>
              </a:spcAft>
            </a:pPr>
            <a:r>
              <a:rPr lang="en-US" sz="1000" dirty="0">
                <a:latin typeface="Calibri" panose="020F0502020204030204" pitchFamily="34" charset="0"/>
                <a:ea typeface="Calibri" panose="020F0502020204030204" pitchFamily="34" charset="0"/>
                <a:cs typeface="Times New Roman" panose="02020603050405020304" pitchFamily="18" charset="0"/>
              </a:rPr>
              <a:t>(McCullum, N. (2020) Deep Learning Neural Networks Explained in Plain English, available at (2023-01-9)https://www.freecodecamp.org/news/deep-learning-neural-networks-explained-in-plain-english/)</a:t>
            </a:r>
            <a:endParaRPr lang="sv-SE"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A2855CC7-D09A-48DD-AEE9-A636E21568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3984051286"/>
      </p:ext>
    </p:extLst>
  </p:cSld>
  <p:clrMapOvr>
    <a:masterClrMapping/>
  </p:clrMapOvr>
  <mc:AlternateContent xmlns:mc="http://schemas.openxmlformats.org/markup-compatibility/2006" xmlns:p14="http://schemas.microsoft.com/office/powerpoint/2010/main">
    <mc:Choice Requires="p14">
      <p:transition spd="slow" p14:dur="2000" advTm="62729"/>
    </mc:Choice>
    <mc:Fallback xmlns="">
      <p:transition spd="slow" advTm="62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F1F0-0FC9-4F0C-A4A5-F9A5587E9D89}"/>
              </a:ext>
            </a:extLst>
          </p:cNvPr>
          <p:cNvSpPr>
            <a:spLocks noGrp="1"/>
          </p:cNvSpPr>
          <p:nvPr>
            <p:ph type="title"/>
          </p:nvPr>
        </p:nvSpPr>
        <p:spPr/>
        <p:txBody>
          <a:bodyPr/>
          <a:lstStyle/>
          <a:p>
            <a:r>
              <a:rPr lang="sv-SE" dirty="0" err="1"/>
              <a:t>Training</a:t>
            </a:r>
            <a:r>
              <a:rPr lang="sv-SE" dirty="0"/>
              <a:t> the ANN</a:t>
            </a:r>
          </a:p>
        </p:txBody>
      </p:sp>
      <p:pic>
        <p:nvPicPr>
          <p:cNvPr id="4" name="Picture 3">
            <a:extLst>
              <a:ext uri="{FF2B5EF4-FFF2-40B4-BE49-F238E27FC236}">
                <a16:creationId xmlns:a16="http://schemas.microsoft.com/office/drawing/2014/main" id="{785C47AA-8AEC-4C97-97A4-98457705C5B1}"/>
              </a:ext>
            </a:extLst>
          </p:cNvPr>
          <p:cNvPicPr>
            <a:picLocks noChangeAspect="1"/>
          </p:cNvPicPr>
          <p:nvPr/>
        </p:nvPicPr>
        <p:blipFill>
          <a:blip r:embed="rId4"/>
          <a:stretch>
            <a:fillRect/>
          </a:stretch>
        </p:blipFill>
        <p:spPr>
          <a:xfrm>
            <a:off x="6089134" y="3055688"/>
            <a:ext cx="2475341" cy="1547028"/>
          </a:xfrm>
          <a:prstGeom prst="rect">
            <a:avLst/>
          </a:prstGeom>
        </p:spPr>
      </p:pic>
      <p:sp>
        <p:nvSpPr>
          <p:cNvPr id="6" name="Content Placeholder 2">
            <a:extLst>
              <a:ext uri="{FF2B5EF4-FFF2-40B4-BE49-F238E27FC236}">
                <a16:creationId xmlns:a16="http://schemas.microsoft.com/office/drawing/2014/main" id="{0C161574-52F1-4B10-A4B7-2D1DAB6B5AB3}"/>
              </a:ext>
            </a:extLst>
          </p:cNvPr>
          <p:cNvSpPr txBox="1">
            <a:spLocks/>
          </p:cNvSpPr>
          <p:nvPr/>
        </p:nvSpPr>
        <p:spPr>
          <a:xfrm>
            <a:off x="704733" y="1264533"/>
            <a:ext cx="7734534" cy="1357003"/>
          </a:xfrm>
          <a:prstGeom prst="rect">
            <a:avLst/>
          </a:prstGeom>
        </p:spPr>
        <p:txBody>
          <a:bodyPr vert="horz" lIns="91440" tIns="45720" rIns="91440" bIns="45720" rtlCol="0">
            <a:noAutofit/>
          </a:bodyPr>
          <a:lst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dirty="0"/>
              <a:t>When </a:t>
            </a:r>
            <a:r>
              <a:rPr lang="en-US" sz="1200" b="1" dirty="0"/>
              <a:t>training the ANN - the weights are modified </a:t>
            </a:r>
            <a:r>
              <a:rPr lang="en-US" sz="1200" dirty="0"/>
              <a:t>until the </a:t>
            </a:r>
            <a:r>
              <a:rPr lang="en-US" sz="1200" b="1" dirty="0"/>
              <a:t>expected output is received </a:t>
            </a:r>
            <a:r>
              <a:rPr lang="en-US" sz="1200" dirty="0"/>
              <a:t>(in this case, it is a form of supervised learning using a set of training data showing the correct output from given input)</a:t>
            </a:r>
          </a:p>
          <a:p>
            <a:r>
              <a:rPr lang="en-US" sz="1200" dirty="0"/>
              <a:t>A specific </a:t>
            </a:r>
            <a:r>
              <a:rPr lang="en-US" sz="1200" b="1" dirty="0"/>
              <a:t>cost function </a:t>
            </a:r>
            <a:r>
              <a:rPr lang="en-US" sz="1200" dirty="0"/>
              <a:t>is used to train the ANN, that is, to minimize the error of the ANN’s prediction. This is done by, as specified above, modifying the weights.</a:t>
            </a:r>
          </a:p>
        </p:txBody>
      </p:sp>
      <p:sp>
        <p:nvSpPr>
          <p:cNvPr id="7" name="Rectangle 6">
            <a:extLst>
              <a:ext uri="{FF2B5EF4-FFF2-40B4-BE49-F238E27FC236}">
                <a16:creationId xmlns:a16="http://schemas.microsoft.com/office/drawing/2014/main" id="{0A90FF4E-E483-43B6-AB87-0598A8E7B986}"/>
              </a:ext>
            </a:extLst>
          </p:cNvPr>
          <p:cNvSpPr/>
          <p:nvPr/>
        </p:nvSpPr>
        <p:spPr>
          <a:xfrm>
            <a:off x="738881" y="4629275"/>
            <a:ext cx="8204520" cy="414344"/>
          </a:xfrm>
          <a:prstGeom prst="rect">
            <a:avLst/>
          </a:prstGeom>
        </p:spPr>
        <p:txBody>
          <a:bodyPr wrap="square">
            <a:spAutoFit/>
          </a:bodyPr>
          <a:lstStyle/>
          <a:p>
            <a:pPr>
              <a:lnSpc>
                <a:spcPct val="107000"/>
              </a:lnSpc>
              <a:spcAft>
                <a:spcPts val="800"/>
              </a:spcAft>
            </a:pPr>
            <a:r>
              <a:rPr lang="en-US" sz="1000" dirty="0">
                <a:latin typeface="Calibri" panose="020F0502020204030204" pitchFamily="34" charset="0"/>
                <a:ea typeface="Calibri" panose="020F0502020204030204" pitchFamily="34" charset="0"/>
                <a:cs typeface="Times New Roman" panose="02020603050405020304" pitchFamily="18" charset="0"/>
              </a:rPr>
              <a:t>(McCullum, N. (2020) Deep Learning Neural Networks Explained in Plain English, available at (2023-01-9)https://www.freecodecamp.org/news/deep-learning-neural-networks-explained-in-plain-english/)</a:t>
            </a:r>
            <a:endParaRPr lang="sv-SE"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47F5ACF0-C418-4E68-83FC-4ED3D5AE13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900172738"/>
      </p:ext>
    </p:extLst>
  </p:cSld>
  <p:clrMapOvr>
    <a:masterClrMapping/>
  </p:clrMapOvr>
  <mc:AlternateContent xmlns:mc="http://schemas.openxmlformats.org/markup-compatibility/2006" xmlns:p14="http://schemas.microsoft.com/office/powerpoint/2010/main">
    <mc:Choice Requires="p14">
      <p:transition spd="slow" p14:dur="2000" advTm="40388"/>
    </mc:Choice>
    <mc:Fallback xmlns="">
      <p:transition spd="slow" advTm="40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F1F0-0FC9-4F0C-A4A5-F9A5587E9D89}"/>
              </a:ext>
            </a:extLst>
          </p:cNvPr>
          <p:cNvSpPr>
            <a:spLocks noGrp="1"/>
          </p:cNvSpPr>
          <p:nvPr>
            <p:ph type="title"/>
          </p:nvPr>
        </p:nvSpPr>
        <p:spPr>
          <a:xfrm>
            <a:off x="792000" y="481772"/>
            <a:ext cx="6850800" cy="596700"/>
          </a:xfrm>
        </p:spPr>
        <p:txBody>
          <a:bodyPr/>
          <a:lstStyle/>
          <a:p>
            <a:r>
              <a:rPr lang="sv-SE" dirty="0"/>
              <a:t>ANN – a simple </a:t>
            </a:r>
            <a:r>
              <a:rPr lang="sv-SE" dirty="0" err="1"/>
              <a:t>example</a:t>
            </a:r>
            <a:endParaRPr lang="sv-SE" dirty="0"/>
          </a:p>
        </p:txBody>
      </p:sp>
      <p:sp>
        <p:nvSpPr>
          <p:cNvPr id="8" name="Oval 7">
            <a:extLst>
              <a:ext uri="{FF2B5EF4-FFF2-40B4-BE49-F238E27FC236}">
                <a16:creationId xmlns:a16="http://schemas.microsoft.com/office/drawing/2014/main" id="{0394BAF1-712A-401B-A522-F707065F7ACA}"/>
              </a:ext>
            </a:extLst>
          </p:cNvPr>
          <p:cNvSpPr/>
          <p:nvPr/>
        </p:nvSpPr>
        <p:spPr>
          <a:xfrm>
            <a:off x="1866741" y="1298351"/>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x</a:t>
            </a:r>
            <a:r>
              <a:rPr lang="sv-SE" sz="900" dirty="0"/>
              <a:t>1</a:t>
            </a:r>
          </a:p>
        </p:txBody>
      </p:sp>
      <p:sp>
        <p:nvSpPr>
          <p:cNvPr id="9" name="Oval 8">
            <a:extLst>
              <a:ext uri="{FF2B5EF4-FFF2-40B4-BE49-F238E27FC236}">
                <a16:creationId xmlns:a16="http://schemas.microsoft.com/office/drawing/2014/main" id="{36E8463A-DDF8-4D4E-B3DC-06400663DD3F}"/>
              </a:ext>
            </a:extLst>
          </p:cNvPr>
          <p:cNvSpPr/>
          <p:nvPr/>
        </p:nvSpPr>
        <p:spPr>
          <a:xfrm>
            <a:off x="1866741" y="2084277"/>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x</a:t>
            </a:r>
            <a:r>
              <a:rPr lang="sv-SE" sz="900" dirty="0"/>
              <a:t>2</a:t>
            </a:r>
          </a:p>
        </p:txBody>
      </p:sp>
      <p:sp>
        <p:nvSpPr>
          <p:cNvPr id="10" name="Oval 9">
            <a:extLst>
              <a:ext uri="{FF2B5EF4-FFF2-40B4-BE49-F238E27FC236}">
                <a16:creationId xmlns:a16="http://schemas.microsoft.com/office/drawing/2014/main" id="{68829A3A-DEB2-4253-9293-636E3F6DAA2A}"/>
              </a:ext>
            </a:extLst>
          </p:cNvPr>
          <p:cNvSpPr/>
          <p:nvPr/>
        </p:nvSpPr>
        <p:spPr>
          <a:xfrm>
            <a:off x="1866741" y="2775926"/>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x</a:t>
            </a:r>
            <a:r>
              <a:rPr lang="sv-SE" sz="900" dirty="0"/>
              <a:t>3</a:t>
            </a:r>
          </a:p>
        </p:txBody>
      </p:sp>
      <p:sp>
        <p:nvSpPr>
          <p:cNvPr id="11" name="Oval 10">
            <a:extLst>
              <a:ext uri="{FF2B5EF4-FFF2-40B4-BE49-F238E27FC236}">
                <a16:creationId xmlns:a16="http://schemas.microsoft.com/office/drawing/2014/main" id="{FD180783-CB1F-4109-B6D4-B2E61F2D83CF}"/>
              </a:ext>
            </a:extLst>
          </p:cNvPr>
          <p:cNvSpPr/>
          <p:nvPr/>
        </p:nvSpPr>
        <p:spPr>
          <a:xfrm>
            <a:off x="1866741" y="3467575"/>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x</a:t>
            </a:r>
            <a:r>
              <a:rPr lang="sv-SE" sz="900" dirty="0"/>
              <a:t>4</a:t>
            </a:r>
          </a:p>
        </p:txBody>
      </p:sp>
      <p:sp>
        <p:nvSpPr>
          <p:cNvPr id="12" name="TextBox 11">
            <a:extLst>
              <a:ext uri="{FF2B5EF4-FFF2-40B4-BE49-F238E27FC236}">
                <a16:creationId xmlns:a16="http://schemas.microsoft.com/office/drawing/2014/main" id="{F5E5FD9A-2389-4542-AA39-63EC4204DEE1}"/>
              </a:ext>
            </a:extLst>
          </p:cNvPr>
          <p:cNvSpPr txBox="1"/>
          <p:nvPr/>
        </p:nvSpPr>
        <p:spPr>
          <a:xfrm>
            <a:off x="959931" y="1428489"/>
            <a:ext cx="778931" cy="276999"/>
          </a:xfrm>
          <a:prstGeom prst="rect">
            <a:avLst/>
          </a:prstGeom>
          <a:noFill/>
        </p:spPr>
        <p:txBody>
          <a:bodyPr wrap="none" rtlCol="0">
            <a:spAutoFit/>
          </a:bodyPr>
          <a:lstStyle/>
          <a:p>
            <a:r>
              <a:rPr lang="sv-SE" sz="1200" dirty="0"/>
              <a:t>Area (m²)</a:t>
            </a:r>
          </a:p>
        </p:txBody>
      </p:sp>
      <p:sp>
        <p:nvSpPr>
          <p:cNvPr id="13" name="TextBox 12">
            <a:extLst>
              <a:ext uri="{FF2B5EF4-FFF2-40B4-BE49-F238E27FC236}">
                <a16:creationId xmlns:a16="http://schemas.microsoft.com/office/drawing/2014/main" id="{DC52BAE2-3DC7-4A3A-9B44-DB0CEB1E60C0}"/>
              </a:ext>
            </a:extLst>
          </p:cNvPr>
          <p:cNvSpPr txBox="1"/>
          <p:nvPr/>
        </p:nvSpPr>
        <p:spPr>
          <a:xfrm>
            <a:off x="959931" y="2091889"/>
            <a:ext cx="1043403" cy="461665"/>
          </a:xfrm>
          <a:prstGeom prst="rect">
            <a:avLst/>
          </a:prstGeom>
          <a:noFill/>
        </p:spPr>
        <p:txBody>
          <a:bodyPr wrap="square" rtlCol="0">
            <a:spAutoFit/>
          </a:bodyPr>
          <a:lstStyle/>
          <a:p>
            <a:r>
              <a:rPr lang="sv-SE" sz="1200" dirty="0" err="1"/>
              <a:t>Number</a:t>
            </a:r>
            <a:r>
              <a:rPr lang="sv-SE" sz="1200" dirty="0"/>
              <a:t> </a:t>
            </a:r>
            <a:r>
              <a:rPr lang="sv-SE" sz="1200" dirty="0" err="1"/>
              <a:t>of</a:t>
            </a:r>
            <a:r>
              <a:rPr lang="sv-SE" sz="1200" dirty="0"/>
              <a:t> </a:t>
            </a:r>
            <a:r>
              <a:rPr lang="sv-SE" sz="1200" dirty="0" err="1"/>
              <a:t>bedrooms</a:t>
            </a:r>
            <a:endParaRPr lang="sv-SE" sz="1200" dirty="0"/>
          </a:p>
        </p:txBody>
      </p:sp>
      <p:sp>
        <p:nvSpPr>
          <p:cNvPr id="14" name="TextBox 13">
            <a:extLst>
              <a:ext uri="{FF2B5EF4-FFF2-40B4-BE49-F238E27FC236}">
                <a16:creationId xmlns:a16="http://schemas.microsoft.com/office/drawing/2014/main" id="{B09AB198-C498-4FDB-AA06-508E3A5217C2}"/>
              </a:ext>
            </a:extLst>
          </p:cNvPr>
          <p:cNvSpPr txBox="1"/>
          <p:nvPr/>
        </p:nvSpPr>
        <p:spPr>
          <a:xfrm>
            <a:off x="990916" y="2747676"/>
            <a:ext cx="1043403" cy="461665"/>
          </a:xfrm>
          <a:prstGeom prst="rect">
            <a:avLst/>
          </a:prstGeom>
          <a:noFill/>
        </p:spPr>
        <p:txBody>
          <a:bodyPr wrap="square" rtlCol="0">
            <a:spAutoFit/>
          </a:bodyPr>
          <a:lstStyle/>
          <a:p>
            <a:r>
              <a:rPr lang="sv-SE" sz="1200" dirty="0" err="1"/>
              <a:t>Distance</a:t>
            </a:r>
            <a:r>
              <a:rPr lang="sv-SE" sz="1200" dirty="0"/>
              <a:t> to city (km)</a:t>
            </a:r>
          </a:p>
        </p:txBody>
      </p:sp>
      <p:sp>
        <p:nvSpPr>
          <p:cNvPr id="15" name="TextBox 14">
            <a:extLst>
              <a:ext uri="{FF2B5EF4-FFF2-40B4-BE49-F238E27FC236}">
                <a16:creationId xmlns:a16="http://schemas.microsoft.com/office/drawing/2014/main" id="{82BBB6DC-78B6-483B-952E-38F908DB0287}"/>
              </a:ext>
            </a:extLst>
          </p:cNvPr>
          <p:cNvSpPr txBox="1"/>
          <p:nvPr/>
        </p:nvSpPr>
        <p:spPr>
          <a:xfrm>
            <a:off x="1040241" y="3467575"/>
            <a:ext cx="747946" cy="461665"/>
          </a:xfrm>
          <a:prstGeom prst="rect">
            <a:avLst/>
          </a:prstGeom>
          <a:noFill/>
        </p:spPr>
        <p:txBody>
          <a:bodyPr wrap="square" rtlCol="0">
            <a:spAutoFit/>
          </a:bodyPr>
          <a:lstStyle/>
          <a:p>
            <a:r>
              <a:rPr lang="sv-SE" sz="1200" dirty="0"/>
              <a:t>Age </a:t>
            </a:r>
            <a:r>
              <a:rPr lang="sv-SE" sz="1200" dirty="0" err="1"/>
              <a:t>of</a:t>
            </a:r>
            <a:r>
              <a:rPr lang="sv-SE" sz="1200" dirty="0"/>
              <a:t> house</a:t>
            </a:r>
          </a:p>
        </p:txBody>
      </p:sp>
      <p:sp>
        <p:nvSpPr>
          <p:cNvPr id="28" name="Oval 27">
            <a:extLst>
              <a:ext uri="{FF2B5EF4-FFF2-40B4-BE49-F238E27FC236}">
                <a16:creationId xmlns:a16="http://schemas.microsoft.com/office/drawing/2014/main" id="{4CD80583-C9EC-429F-8740-2D537BE679E7}"/>
              </a:ext>
            </a:extLst>
          </p:cNvPr>
          <p:cNvSpPr/>
          <p:nvPr/>
        </p:nvSpPr>
        <p:spPr>
          <a:xfrm>
            <a:off x="3570965" y="1343131"/>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900" dirty="0"/>
          </a:p>
        </p:txBody>
      </p:sp>
      <p:sp>
        <p:nvSpPr>
          <p:cNvPr id="29" name="Oval 28">
            <a:extLst>
              <a:ext uri="{FF2B5EF4-FFF2-40B4-BE49-F238E27FC236}">
                <a16:creationId xmlns:a16="http://schemas.microsoft.com/office/drawing/2014/main" id="{2C4B79C9-504A-4524-B05E-AFF77D42151A}"/>
              </a:ext>
            </a:extLst>
          </p:cNvPr>
          <p:cNvSpPr/>
          <p:nvPr/>
        </p:nvSpPr>
        <p:spPr>
          <a:xfrm>
            <a:off x="3563223" y="1986068"/>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900" dirty="0"/>
          </a:p>
        </p:txBody>
      </p:sp>
      <p:sp>
        <p:nvSpPr>
          <p:cNvPr id="30" name="Oval 29">
            <a:extLst>
              <a:ext uri="{FF2B5EF4-FFF2-40B4-BE49-F238E27FC236}">
                <a16:creationId xmlns:a16="http://schemas.microsoft.com/office/drawing/2014/main" id="{98B9191A-6F46-42A8-A6F0-1066BF5B668C}"/>
              </a:ext>
            </a:extLst>
          </p:cNvPr>
          <p:cNvSpPr/>
          <p:nvPr/>
        </p:nvSpPr>
        <p:spPr>
          <a:xfrm>
            <a:off x="3618549" y="2629005"/>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900" dirty="0"/>
          </a:p>
        </p:txBody>
      </p:sp>
      <p:sp>
        <p:nvSpPr>
          <p:cNvPr id="31" name="Oval 30">
            <a:extLst>
              <a:ext uri="{FF2B5EF4-FFF2-40B4-BE49-F238E27FC236}">
                <a16:creationId xmlns:a16="http://schemas.microsoft.com/office/drawing/2014/main" id="{223CAC53-4442-4DA4-9B15-99DE6766A163}"/>
              </a:ext>
            </a:extLst>
          </p:cNvPr>
          <p:cNvSpPr/>
          <p:nvPr/>
        </p:nvSpPr>
        <p:spPr>
          <a:xfrm>
            <a:off x="3618549" y="3223640"/>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900" dirty="0"/>
          </a:p>
        </p:txBody>
      </p:sp>
      <p:sp>
        <p:nvSpPr>
          <p:cNvPr id="32" name="Oval 31">
            <a:extLst>
              <a:ext uri="{FF2B5EF4-FFF2-40B4-BE49-F238E27FC236}">
                <a16:creationId xmlns:a16="http://schemas.microsoft.com/office/drawing/2014/main" id="{DDA08E01-40CB-46E9-A61D-321C6AF45F31}"/>
              </a:ext>
            </a:extLst>
          </p:cNvPr>
          <p:cNvSpPr/>
          <p:nvPr/>
        </p:nvSpPr>
        <p:spPr>
          <a:xfrm>
            <a:off x="5288625" y="2098864"/>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Y</a:t>
            </a:r>
          </a:p>
        </p:txBody>
      </p:sp>
      <p:cxnSp>
        <p:nvCxnSpPr>
          <p:cNvPr id="34" name="Straight Arrow Connector 33">
            <a:extLst>
              <a:ext uri="{FF2B5EF4-FFF2-40B4-BE49-F238E27FC236}">
                <a16:creationId xmlns:a16="http://schemas.microsoft.com/office/drawing/2014/main" id="{F01F2D9E-A85E-426A-B907-7A81DE0514AB}"/>
              </a:ext>
            </a:extLst>
          </p:cNvPr>
          <p:cNvCxnSpPr>
            <a:cxnSpLocks/>
            <a:stCxn id="32" idx="6"/>
          </p:cNvCxnSpPr>
          <p:nvPr/>
        </p:nvCxnSpPr>
        <p:spPr>
          <a:xfrm flipV="1">
            <a:off x="5872931" y="2308134"/>
            <a:ext cx="1070438" cy="14587"/>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6A0B35D-4E09-4827-910F-A805B4D54F57}"/>
              </a:ext>
            </a:extLst>
          </p:cNvPr>
          <p:cNvCxnSpPr>
            <a:cxnSpLocks/>
            <a:endCxn id="32" idx="1"/>
          </p:cNvCxnSpPr>
          <p:nvPr/>
        </p:nvCxnSpPr>
        <p:spPr>
          <a:xfrm>
            <a:off x="4202855" y="1581576"/>
            <a:ext cx="1171340" cy="582854"/>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E05D5D2E-D6AC-488C-A17E-A928EC973F9E}"/>
              </a:ext>
            </a:extLst>
          </p:cNvPr>
          <p:cNvSpPr/>
          <p:nvPr/>
        </p:nvSpPr>
        <p:spPr>
          <a:xfrm>
            <a:off x="3635780" y="3818275"/>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900" dirty="0"/>
          </a:p>
        </p:txBody>
      </p:sp>
      <p:cxnSp>
        <p:nvCxnSpPr>
          <p:cNvPr id="40" name="Straight Arrow Connector 39">
            <a:extLst>
              <a:ext uri="{FF2B5EF4-FFF2-40B4-BE49-F238E27FC236}">
                <a16:creationId xmlns:a16="http://schemas.microsoft.com/office/drawing/2014/main" id="{3E993DFF-8F6C-4DCC-A736-ACE853B87804}"/>
              </a:ext>
            </a:extLst>
          </p:cNvPr>
          <p:cNvCxnSpPr>
            <a:cxnSpLocks/>
            <a:endCxn id="32" idx="2"/>
          </p:cNvCxnSpPr>
          <p:nvPr/>
        </p:nvCxnSpPr>
        <p:spPr>
          <a:xfrm>
            <a:off x="4217400" y="2308134"/>
            <a:ext cx="1071225" cy="14587"/>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850E8A2-92E0-4322-9BDB-B34EC9367E44}"/>
              </a:ext>
            </a:extLst>
          </p:cNvPr>
          <p:cNvCxnSpPr>
            <a:cxnSpLocks/>
            <a:stCxn id="30" idx="6"/>
            <a:endCxn id="32" idx="3"/>
          </p:cNvCxnSpPr>
          <p:nvPr/>
        </p:nvCxnSpPr>
        <p:spPr>
          <a:xfrm flipV="1">
            <a:off x="4202855" y="2481012"/>
            <a:ext cx="1171340" cy="37185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712A47B-6782-4572-873C-F62827B9FF4C}"/>
              </a:ext>
            </a:extLst>
          </p:cNvPr>
          <p:cNvCxnSpPr>
            <a:cxnSpLocks/>
            <a:stCxn id="31" idx="6"/>
          </p:cNvCxnSpPr>
          <p:nvPr/>
        </p:nvCxnSpPr>
        <p:spPr>
          <a:xfrm flipV="1">
            <a:off x="4202855" y="2578825"/>
            <a:ext cx="1264574" cy="868672"/>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20B48AA-22FA-4C64-8F1C-8A7D7E26473E}"/>
              </a:ext>
            </a:extLst>
          </p:cNvPr>
          <p:cNvCxnSpPr>
            <a:cxnSpLocks/>
            <a:endCxn id="32" idx="4"/>
          </p:cNvCxnSpPr>
          <p:nvPr/>
        </p:nvCxnSpPr>
        <p:spPr>
          <a:xfrm flipV="1">
            <a:off x="4317789" y="2546578"/>
            <a:ext cx="1262989" cy="1444912"/>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EBD5714-7F41-4550-BA31-D120D0979B85}"/>
              </a:ext>
            </a:extLst>
          </p:cNvPr>
          <p:cNvCxnSpPr>
            <a:cxnSpLocks/>
          </p:cNvCxnSpPr>
          <p:nvPr/>
        </p:nvCxnSpPr>
        <p:spPr>
          <a:xfrm>
            <a:off x="2519027" y="2297995"/>
            <a:ext cx="1032651" cy="20277"/>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D803E6D-A75F-4E80-A663-C998FAA69DCE}"/>
              </a:ext>
            </a:extLst>
          </p:cNvPr>
          <p:cNvCxnSpPr>
            <a:cxnSpLocks/>
          </p:cNvCxnSpPr>
          <p:nvPr/>
        </p:nvCxnSpPr>
        <p:spPr>
          <a:xfrm>
            <a:off x="2519027" y="1561919"/>
            <a:ext cx="1032651" cy="20277"/>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04B3181-5417-473E-AA16-A346B2405393}"/>
              </a:ext>
            </a:extLst>
          </p:cNvPr>
          <p:cNvCxnSpPr>
            <a:cxnSpLocks/>
            <a:endCxn id="39" idx="2"/>
          </p:cNvCxnSpPr>
          <p:nvPr/>
        </p:nvCxnSpPr>
        <p:spPr>
          <a:xfrm>
            <a:off x="2451047" y="3740417"/>
            <a:ext cx="1184733" cy="301715"/>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E5B0B53-48D4-46FF-8C6D-1859065991DD}"/>
              </a:ext>
            </a:extLst>
          </p:cNvPr>
          <p:cNvCxnSpPr>
            <a:cxnSpLocks/>
          </p:cNvCxnSpPr>
          <p:nvPr/>
        </p:nvCxnSpPr>
        <p:spPr>
          <a:xfrm flipV="1">
            <a:off x="2483647" y="3467575"/>
            <a:ext cx="1054430" cy="260292"/>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FC3F423-3962-48EE-8162-1ED940157EBE}"/>
              </a:ext>
            </a:extLst>
          </p:cNvPr>
          <p:cNvCxnSpPr>
            <a:cxnSpLocks/>
            <a:endCxn id="31" idx="2"/>
          </p:cNvCxnSpPr>
          <p:nvPr/>
        </p:nvCxnSpPr>
        <p:spPr>
          <a:xfrm>
            <a:off x="2465365" y="3065226"/>
            <a:ext cx="1153184" cy="382271"/>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C0B64E2-740D-45C6-AB7E-7CE2AC1B18D8}"/>
              </a:ext>
            </a:extLst>
          </p:cNvPr>
          <p:cNvCxnSpPr>
            <a:cxnSpLocks/>
            <a:endCxn id="30" idx="2"/>
          </p:cNvCxnSpPr>
          <p:nvPr/>
        </p:nvCxnSpPr>
        <p:spPr>
          <a:xfrm flipV="1">
            <a:off x="2529601" y="2852862"/>
            <a:ext cx="1088948" cy="191192"/>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E2E924C-42AF-46E0-9260-46BF80CB74AC}"/>
              </a:ext>
            </a:extLst>
          </p:cNvPr>
          <p:cNvCxnSpPr>
            <a:cxnSpLocks/>
          </p:cNvCxnSpPr>
          <p:nvPr/>
        </p:nvCxnSpPr>
        <p:spPr>
          <a:xfrm flipV="1">
            <a:off x="2520582" y="2374803"/>
            <a:ext cx="1004733" cy="624376"/>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849465BA-297C-4C4B-94CB-E6F1A1887197}"/>
              </a:ext>
            </a:extLst>
          </p:cNvPr>
          <p:cNvCxnSpPr>
            <a:cxnSpLocks/>
            <a:endCxn id="29" idx="2"/>
          </p:cNvCxnSpPr>
          <p:nvPr/>
        </p:nvCxnSpPr>
        <p:spPr>
          <a:xfrm>
            <a:off x="2519027" y="1643485"/>
            <a:ext cx="1044196" cy="56644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76983B4F-6D6D-4472-B406-FC93508115C4}"/>
              </a:ext>
            </a:extLst>
          </p:cNvPr>
          <p:cNvCxnSpPr>
            <a:cxnSpLocks/>
            <a:endCxn id="30" idx="2"/>
          </p:cNvCxnSpPr>
          <p:nvPr/>
        </p:nvCxnSpPr>
        <p:spPr>
          <a:xfrm>
            <a:off x="2449156" y="1705488"/>
            <a:ext cx="1169393" cy="1147374"/>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7773E7A7-07EC-4403-BD52-D90CC5C5D5CE}"/>
              </a:ext>
            </a:extLst>
          </p:cNvPr>
          <p:cNvSpPr txBox="1"/>
          <p:nvPr/>
        </p:nvSpPr>
        <p:spPr>
          <a:xfrm>
            <a:off x="6018684" y="2002176"/>
            <a:ext cx="495649" cy="276999"/>
          </a:xfrm>
          <a:prstGeom prst="rect">
            <a:avLst/>
          </a:prstGeom>
          <a:noFill/>
        </p:spPr>
        <p:txBody>
          <a:bodyPr wrap="none" rtlCol="0">
            <a:spAutoFit/>
          </a:bodyPr>
          <a:lstStyle/>
          <a:p>
            <a:r>
              <a:rPr lang="sv-SE" sz="1200" dirty="0"/>
              <a:t>Price</a:t>
            </a:r>
          </a:p>
        </p:txBody>
      </p:sp>
      <p:sp>
        <p:nvSpPr>
          <p:cNvPr id="75" name="TextBox 74">
            <a:extLst>
              <a:ext uri="{FF2B5EF4-FFF2-40B4-BE49-F238E27FC236}">
                <a16:creationId xmlns:a16="http://schemas.microsoft.com/office/drawing/2014/main" id="{692EAA7D-64BD-4908-B563-43C23B0ED4AA}"/>
              </a:ext>
            </a:extLst>
          </p:cNvPr>
          <p:cNvSpPr txBox="1"/>
          <p:nvPr/>
        </p:nvSpPr>
        <p:spPr>
          <a:xfrm>
            <a:off x="1738862" y="4348142"/>
            <a:ext cx="853182" cy="276999"/>
          </a:xfrm>
          <a:prstGeom prst="rect">
            <a:avLst/>
          </a:prstGeom>
          <a:noFill/>
        </p:spPr>
        <p:txBody>
          <a:bodyPr wrap="none" rtlCol="0">
            <a:spAutoFit/>
          </a:bodyPr>
          <a:lstStyle/>
          <a:p>
            <a:r>
              <a:rPr lang="sv-SE" sz="1200" dirty="0"/>
              <a:t>Input </a:t>
            </a:r>
            <a:r>
              <a:rPr lang="sv-SE" sz="1200" dirty="0" err="1"/>
              <a:t>layer</a:t>
            </a:r>
            <a:endParaRPr lang="sv-SE" sz="1200" dirty="0"/>
          </a:p>
        </p:txBody>
      </p:sp>
      <p:sp>
        <p:nvSpPr>
          <p:cNvPr id="76" name="TextBox 75">
            <a:extLst>
              <a:ext uri="{FF2B5EF4-FFF2-40B4-BE49-F238E27FC236}">
                <a16:creationId xmlns:a16="http://schemas.microsoft.com/office/drawing/2014/main" id="{AD3126F4-2C62-4DA2-9FDF-80BCEF7BAF1F}"/>
              </a:ext>
            </a:extLst>
          </p:cNvPr>
          <p:cNvSpPr txBox="1"/>
          <p:nvPr/>
        </p:nvSpPr>
        <p:spPr>
          <a:xfrm>
            <a:off x="5165502" y="4348141"/>
            <a:ext cx="968598" cy="276999"/>
          </a:xfrm>
          <a:prstGeom prst="rect">
            <a:avLst/>
          </a:prstGeom>
          <a:noFill/>
        </p:spPr>
        <p:txBody>
          <a:bodyPr wrap="none" rtlCol="0">
            <a:spAutoFit/>
          </a:bodyPr>
          <a:lstStyle/>
          <a:p>
            <a:r>
              <a:rPr lang="sv-SE" sz="1200" dirty="0"/>
              <a:t>Output </a:t>
            </a:r>
            <a:r>
              <a:rPr lang="sv-SE" sz="1200" dirty="0" err="1"/>
              <a:t>layer</a:t>
            </a:r>
            <a:endParaRPr lang="sv-SE" sz="1200" dirty="0"/>
          </a:p>
        </p:txBody>
      </p:sp>
      <p:sp>
        <p:nvSpPr>
          <p:cNvPr id="77" name="TextBox 76">
            <a:extLst>
              <a:ext uri="{FF2B5EF4-FFF2-40B4-BE49-F238E27FC236}">
                <a16:creationId xmlns:a16="http://schemas.microsoft.com/office/drawing/2014/main" id="{BC1C92B6-EF0C-4257-ABA9-87A39554A6A7}"/>
              </a:ext>
            </a:extLst>
          </p:cNvPr>
          <p:cNvSpPr txBox="1"/>
          <p:nvPr/>
        </p:nvSpPr>
        <p:spPr>
          <a:xfrm>
            <a:off x="3494200" y="4348141"/>
            <a:ext cx="971804" cy="276999"/>
          </a:xfrm>
          <a:prstGeom prst="rect">
            <a:avLst/>
          </a:prstGeom>
          <a:noFill/>
        </p:spPr>
        <p:txBody>
          <a:bodyPr wrap="none" rtlCol="0">
            <a:spAutoFit/>
          </a:bodyPr>
          <a:lstStyle/>
          <a:p>
            <a:r>
              <a:rPr lang="sv-SE" sz="1200" dirty="0" err="1"/>
              <a:t>Hidden</a:t>
            </a:r>
            <a:r>
              <a:rPr lang="sv-SE" sz="1200" dirty="0"/>
              <a:t> </a:t>
            </a:r>
            <a:r>
              <a:rPr lang="sv-SE" sz="1200" dirty="0" err="1"/>
              <a:t>layer</a:t>
            </a:r>
            <a:endParaRPr lang="sv-SE" sz="1200" dirty="0"/>
          </a:p>
        </p:txBody>
      </p:sp>
      <p:sp>
        <p:nvSpPr>
          <p:cNvPr id="78" name="Rectangle 77">
            <a:extLst>
              <a:ext uri="{FF2B5EF4-FFF2-40B4-BE49-F238E27FC236}">
                <a16:creationId xmlns:a16="http://schemas.microsoft.com/office/drawing/2014/main" id="{806998FA-B3CB-4233-8C57-D2301D5F1886}"/>
              </a:ext>
            </a:extLst>
          </p:cNvPr>
          <p:cNvSpPr/>
          <p:nvPr/>
        </p:nvSpPr>
        <p:spPr>
          <a:xfrm>
            <a:off x="738881" y="4629275"/>
            <a:ext cx="8204520" cy="414344"/>
          </a:xfrm>
          <a:prstGeom prst="rect">
            <a:avLst/>
          </a:prstGeom>
        </p:spPr>
        <p:txBody>
          <a:bodyPr wrap="square">
            <a:spAutoFit/>
          </a:bodyPr>
          <a:lstStyle/>
          <a:p>
            <a:pPr>
              <a:lnSpc>
                <a:spcPct val="107000"/>
              </a:lnSpc>
              <a:spcAft>
                <a:spcPts val="800"/>
              </a:spcAft>
            </a:pPr>
            <a:r>
              <a:rPr lang="en-US" sz="1000" dirty="0">
                <a:latin typeface="Calibri" panose="020F0502020204030204" pitchFamily="34" charset="0"/>
                <a:ea typeface="Calibri" panose="020F0502020204030204" pitchFamily="34" charset="0"/>
                <a:cs typeface="Times New Roman" panose="02020603050405020304" pitchFamily="18" charset="0"/>
              </a:rPr>
              <a:t>(McCullum, N. (2020) Deep Learning Neural Networks Explained in Plain English, available at (2023-01-9)https://www.freecodecamp.org/news/deep-learning-neural-networks-explained-in-plain-english/)</a:t>
            </a:r>
            <a:endParaRPr lang="sv-SE"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9" name="Audio 18">
            <a:hlinkClick r:id="" action="ppaction://media"/>
            <a:extLst>
              <a:ext uri="{FF2B5EF4-FFF2-40B4-BE49-F238E27FC236}">
                <a16:creationId xmlns:a16="http://schemas.microsoft.com/office/drawing/2014/main" id="{CBC810E4-A168-462C-A644-B216DC2809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3873790736"/>
      </p:ext>
    </p:extLst>
  </p:cSld>
  <p:clrMapOvr>
    <a:masterClrMapping/>
  </p:clrMapOvr>
  <mc:AlternateContent xmlns:mc="http://schemas.openxmlformats.org/markup-compatibility/2006" xmlns:p14="http://schemas.microsoft.com/office/powerpoint/2010/main">
    <mc:Choice Requires="p14">
      <p:transition spd="slow" p14:dur="2000" advTm="59991"/>
    </mc:Choice>
    <mc:Fallback xmlns="">
      <p:transition spd="slow" advTm="59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1A66-5965-4807-AA3F-B5472F4AF438}"/>
              </a:ext>
            </a:extLst>
          </p:cNvPr>
          <p:cNvSpPr>
            <a:spLocks noGrp="1"/>
          </p:cNvSpPr>
          <p:nvPr>
            <p:ph type="title"/>
          </p:nvPr>
        </p:nvSpPr>
        <p:spPr/>
        <p:txBody>
          <a:bodyPr/>
          <a:lstStyle/>
          <a:p>
            <a:r>
              <a:rPr lang="sv-SE" dirty="0" err="1"/>
              <a:t>Why</a:t>
            </a:r>
            <a:r>
              <a:rPr lang="sv-SE" dirty="0"/>
              <a:t> is ML </a:t>
            </a:r>
            <a:r>
              <a:rPr lang="sv-SE" dirty="0" err="1"/>
              <a:t>such</a:t>
            </a:r>
            <a:r>
              <a:rPr lang="sv-SE" dirty="0"/>
              <a:t> a </a:t>
            </a:r>
            <a:r>
              <a:rPr lang="sv-SE" dirty="0" err="1"/>
              <a:t>big</a:t>
            </a:r>
            <a:r>
              <a:rPr lang="sv-SE" dirty="0"/>
              <a:t> deal?</a:t>
            </a:r>
          </a:p>
        </p:txBody>
      </p:sp>
      <p:sp>
        <p:nvSpPr>
          <p:cNvPr id="3" name="Content Placeholder 2">
            <a:extLst>
              <a:ext uri="{FF2B5EF4-FFF2-40B4-BE49-F238E27FC236}">
                <a16:creationId xmlns:a16="http://schemas.microsoft.com/office/drawing/2014/main" id="{B81A563D-4B93-48F0-8932-473972B620DC}"/>
              </a:ext>
            </a:extLst>
          </p:cNvPr>
          <p:cNvSpPr>
            <a:spLocks noGrp="1"/>
          </p:cNvSpPr>
          <p:nvPr>
            <p:ph idx="1"/>
          </p:nvPr>
        </p:nvSpPr>
        <p:spPr>
          <a:xfrm>
            <a:off x="746963" y="1389357"/>
            <a:ext cx="7573698" cy="2594543"/>
          </a:xfrm>
        </p:spPr>
        <p:txBody>
          <a:bodyPr>
            <a:noAutofit/>
          </a:bodyPr>
          <a:lstStyle/>
          <a:p>
            <a:r>
              <a:rPr lang="en-US" sz="1200" dirty="0"/>
              <a:t>According to Brynjolfsson and </a:t>
            </a:r>
            <a:r>
              <a:rPr lang="en-US" sz="1200" dirty="0" err="1"/>
              <a:t>Mcafee</a:t>
            </a:r>
            <a:r>
              <a:rPr lang="en-US" sz="1200" dirty="0"/>
              <a:t> (2017), machine learning (ML) is the </a:t>
            </a:r>
            <a:r>
              <a:rPr lang="en-US" sz="1200" b="1" dirty="0"/>
              <a:t>most important general-purpose technology of our era</a:t>
            </a:r>
            <a:r>
              <a:rPr lang="en-US" sz="1200" dirty="0"/>
              <a:t>, similar to previous general-purpose technologies such as steam power, electricity and the combustion engine</a:t>
            </a:r>
          </a:p>
          <a:p>
            <a:r>
              <a:rPr lang="en-US" sz="1200" dirty="0"/>
              <a:t>They argue that important general-purpose technologies, such as ML, have a </a:t>
            </a:r>
            <a:r>
              <a:rPr lang="en-US" sz="1200" b="1" dirty="0"/>
              <a:t>transformational impact on the economy and business, both directly, but also indirectly by enabling complementary innovations and opportunities </a:t>
            </a:r>
          </a:p>
        </p:txBody>
      </p:sp>
      <p:sp>
        <p:nvSpPr>
          <p:cNvPr id="4" name="TextBox 3">
            <a:extLst>
              <a:ext uri="{FF2B5EF4-FFF2-40B4-BE49-F238E27FC236}">
                <a16:creationId xmlns:a16="http://schemas.microsoft.com/office/drawing/2014/main" id="{9F727FE8-EF56-4726-B55C-D3D92A6A0FA0}"/>
              </a:ext>
            </a:extLst>
          </p:cNvPr>
          <p:cNvSpPr txBox="1"/>
          <p:nvPr/>
        </p:nvSpPr>
        <p:spPr>
          <a:xfrm>
            <a:off x="1327966" y="4572000"/>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8" name="Audio 7">
            <a:hlinkClick r:id="" action="ppaction://media"/>
            <a:extLst>
              <a:ext uri="{FF2B5EF4-FFF2-40B4-BE49-F238E27FC236}">
                <a16:creationId xmlns:a16="http://schemas.microsoft.com/office/drawing/2014/main" id="{47E0F7F6-EC57-478C-88FE-1A86552B39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682106963"/>
      </p:ext>
    </p:extLst>
  </p:cSld>
  <p:clrMapOvr>
    <a:masterClrMapping/>
  </p:clrMapOvr>
  <mc:AlternateContent xmlns:mc="http://schemas.openxmlformats.org/markup-compatibility/2006" xmlns:p14="http://schemas.microsoft.com/office/powerpoint/2010/main">
    <mc:Choice Requires="p14">
      <p:transition spd="slow" p14:dur="2000" advTm="63244"/>
    </mc:Choice>
    <mc:Fallback xmlns="">
      <p:transition spd="slow" advTm="63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F1F0-0FC9-4F0C-A4A5-F9A5587E9D89}"/>
              </a:ext>
            </a:extLst>
          </p:cNvPr>
          <p:cNvSpPr>
            <a:spLocks noGrp="1"/>
          </p:cNvSpPr>
          <p:nvPr>
            <p:ph type="title"/>
          </p:nvPr>
        </p:nvSpPr>
        <p:spPr>
          <a:xfrm>
            <a:off x="792000" y="481772"/>
            <a:ext cx="6850800" cy="596700"/>
          </a:xfrm>
        </p:spPr>
        <p:txBody>
          <a:bodyPr/>
          <a:lstStyle/>
          <a:p>
            <a:r>
              <a:rPr lang="sv-SE" dirty="0"/>
              <a:t>ANN – a simple </a:t>
            </a:r>
            <a:r>
              <a:rPr lang="sv-SE" dirty="0" err="1"/>
              <a:t>example</a:t>
            </a:r>
            <a:endParaRPr lang="sv-SE" dirty="0"/>
          </a:p>
        </p:txBody>
      </p:sp>
      <p:sp>
        <p:nvSpPr>
          <p:cNvPr id="8" name="Oval 7">
            <a:extLst>
              <a:ext uri="{FF2B5EF4-FFF2-40B4-BE49-F238E27FC236}">
                <a16:creationId xmlns:a16="http://schemas.microsoft.com/office/drawing/2014/main" id="{0394BAF1-712A-401B-A522-F707065F7ACA}"/>
              </a:ext>
            </a:extLst>
          </p:cNvPr>
          <p:cNvSpPr/>
          <p:nvPr/>
        </p:nvSpPr>
        <p:spPr>
          <a:xfrm>
            <a:off x="1866741" y="1298351"/>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x</a:t>
            </a:r>
            <a:r>
              <a:rPr lang="sv-SE" sz="900" dirty="0"/>
              <a:t>1</a:t>
            </a:r>
          </a:p>
        </p:txBody>
      </p:sp>
      <p:sp>
        <p:nvSpPr>
          <p:cNvPr id="9" name="Oval 8">
            <a:extLst>
              <a:ext uri="{FF2B5EF4-FFF2-40B4-BE49-F238E27FC236}">
                <a16:creationId xmlns:a16="http://schemas.microsoft.com/office/drawing/2014/main" id="{36E8463A-DDF8-4D4E-B3DC-06400663DD3F}"/>
              </a:ext>
            </a:extLst>
          </p:cNvPr>
          <p:cNvSpPr/>
          <p:nvPr/>
        </p:nvSpPr>
        <p:spPr>
          <a:xfrm>
            <a:off x="1866741" y="2084277"/>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x</a:t>
            </a:r>
            <a:r>
              <a:rPr lang="sv-SE" sz="900" dirty="0"/>
              <a:t>2</a:t>
            </a:r>
          </a:p>
        </p:txBody>
      </p:sp>
      <p:sp>
        <p:nvSpPr>
          <p:cNvPr id="10" name="Oval 9">
            <a:extLst>
              <a:ext uri="{FF2B5EF4-FFF2-40B4-BE49-F238E27FC236}">
                <a16:creationId xmlns:a16="http://schemas.microsoft.com/office/drawing/2014/main" id="{68829A3A-DEB2-4253-9293-636E3F6DAA2A}"/>
              </a:ext>
            </a:extLst>
          </p:cNvPr>
          <p:cNvSpPr/>
          <p:nvPr/>
        </p:nvSpPr>
        <p:spPr>
          <a:xfrm>
            <a:off x="1866741" y="2775926"/>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x</a:t>
            </a:r>
            <a:r>
              <a:rPr lang="sv-SE" sz="900" dirty="0"/>
              <a:t>3</a:t>
            </a:r>
          </a:p>
        </p:txBody>
      </p:sp>
      <p:sp>
        <p:nvSpPr>
          <p:cNvPr id="11" name="Oval 10">
            <a:extLst>
              <a:ext uri="{FF2B5EF4-FFF2-40B4-BE49-F238E27FC236}">
                <a16:creationId xmlns:a16="http://schemas.microsoft.com/office/drawing/2014/main" id="{FD180783-CB1F-4109-B6D4-B2E61F2D83CF}"/>
              </a:ext>
            </a:extLst>
          </p:cNvPr>
          <p:cNvSpPr/>
          <p:nvPr/>
        </p:nvSpPr>
        <p:spPr>
          <a:xfrm>
            <a:off x="1866741" y="3467575"/>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x</a:t>
            </a:r>
            <a:r>
              <a:rPr lang="sv-SE" sz="900" dirty="0"/>
              <a:t>4</a:t>
            </a:r>
          </a:p>
        </p:txBody>
      </p:sp>
      <p:sp>
        <p:nvSpPr>
          <p:cNvPr id="12" name="TextBox 11">
            <a:extLst>
              <a:ext uri="{FF2B5EF4-FFF2-40B4-BE49-F238E27FC236}">
                <a16:creationId xmlns:a16="http://schemas.microsoft.com/office/drawing/2014/main" id="{F5E5FD9A-2389-4542-AA39-63EC4204DEE1}"/>
              </a:ext>
            </a:extLst>
          </p:cNvPr>
          <p:cNvSpPr txBox="1"/>
          <p:nvPr/>
        </p:nvSpPr>
        <p:spPr>
          <a:xfrm>
            <a:off x="959931" y="1428489"/>
            <a:ext cx="778931" cy="276999"/>
          </a:xfrm>
          <a:prstGeom prst="rect">
            <a:avLst/>
          </a:prstGeom>
          <a:noFill/>
        </p:spPr>
        <p:txBody>
          <a:bodyPr wrap="none" rtlCol="0">
            <a:spAutoFit/>
          </a:bodyPr>
          <a:lstStyle/>
          <a:p>
            <a:r>
              <a:rPr lang="sv-SE" sz="1200" dirty="0"/>
              <a:t>Area (m²)</a:t>
            </a:r>
          </a:p>
        </p:txBody>
      </p:sp>
      <p:sp>
        <p:nvSpPr>
          <p:cNvPr id="13" name="TextBox 12">
            <a:extLst>
              <a:ext uri="{FF2B5EF4-FFF2-40B4-BE49-F238E27FC236}">
                <a16:creationId xmlns:a16="http://schemas.microsoft.com/office/drawing/2014/main" id="{DC52BAE2-3DC7-4A3A-9B44-DB0CEB1E60C0}"/>
              </a:ext>
            </a:extLst>
          </p:cNvPr>
          <p:cNvSpPr txBox="1"/>
          <p:nvPr/>
        </p:nvSpPr>
        <p:spPr>
          <a:xfrm>
            <a:off x="959931" y="2091889"/>
            <a:ext cx="1043403" cy="461665"/>
          </a:xfrm>
          <a:prstGeom prst="rect">
            <a:avLst/>
          </a:prstGeom>
          <a:noFill/>
        </p:spPr>
        <p:txBody>
          <a:bodyPr wrap="square" rtlCol="0">
            <a:spAutoFit/>
          </a:bodyPr>
          <a:lstStyle/>
          <a:p>
            <a:r>
              <a:rPr lang="sv-SE" sz="1200" dirty="0" err="1"/>
              <a:t>Number</a:t>
            </a:r>
            <a:r>
              <a:rPr lang="sv-SE" sz="1200" dirty="0"/>
              <a:t> </a:t>
            </a:r>
            <a:r>
              <a:rPr lang="sv-SE" sz="1200" dirty="0" err="1"/>
              <a:t>of</a:t>
            </a:r>
            <a:r>
              <a:rPr lang="sv-SE" sz="1200" dirty="0"/>
              <a:t> </a:t>
            </a:r>
            <a:r>
              <a:rPr lang="sv-SE" sz="1200" dirty="0" err="1"/>
              <a:t>bedrooms</a:t>
            </a:r>
            <a:endParaRPr lang="sv-SE" sz="1200" dirty="0"/>
          </a:p>
        </p:txBody>
      </p:sp>
      <p:sp>
        <p:nvSpPr>
          <p:cNvPr id="14" name="TextBox 13">
            <a:extLst>
              <a:ext uri="{FF2B5EF4-FFF2-40B4-BE49-F238E27FC236}">
                <a16:creationId xmlns:a16="http://schemas.microsoft.com/office/drawing/2014/main" id="{B09AB198-C498-4FDB-AA06-508E3A5217C2}"/>
              </a:ext>
            </a:extLst>
          </p:cNvPr>
          <p:cNvSpPr txBox="1"/>
          <p:nvPr/>
        </p:nvSpPr>
        <p:spPr>
          <a:xfrm>
            <a:off x="990916" y="2747676"/>
            <a:ext cx="1043403" cy="461665"/>
          </a:xfrm>
          <a:prstGeom prst="rect">
            <a:avLst/>
          </a:prstGeom>
          <a:noFill/>
        </p:spPr>
        <p:txBody>
          <a:bodyPr wrap="square" rtlCol="0">
            <a:spAutoFit/>
          </a:bodyPr>
          <a:lstStyle/>
          <a:p>
            <a:r>
              <a:rPr lang="sv-SE" sz="1200" dirty="0" err="1"/>
              <a:t>Distance</a:t>
            </a:r>
            <a:r>
              <a:rPr lang="sv-SE" sz="1200" dirty="0"/>
              <a:t> to city (km)</a:t>
            </a:r>
          </a:p>
        </p:txBody>
      </p:sp>
      <p:sp>
        <p:nvSpPr>
          <p:cNvPr id="15" name="TextBox 14">
            <a:extLst>
              <a:ext uri="{FF2B5EF4-FFF2-40B4-BE49-F238E27FC236}">
                <a16:creationId xmlns:a16="http://schemas.microsoft.com/office/drawing/2014/main" id="{82BBB6DC-78B6-483B-952E-38F908DB0287}"/>
              </a:ext>
            </a:extLst>
          </p:cNvPr>
          <p:cNvSpPr txBox="1"/>
          <p:nvPr/>
        </p:nvSpPr>
        <p:spPr>
          <a:xfrm>
            <a:off x="1040241" y="3467575"/>
            <a:ext cx="747946" cy="461665"/>
          </a:xfrm>
          <a:prstGeom prst="rect">
            <a:avLst/>
          </a:prstGeom>
          <a:noFill/>
        </p:spPr>
        <p:txBody>
          <a:bodyPr wrap="square" rtlCol="0">
            <a:spAutoFit/>
          </a:bodyPr>
          <a:lstStyle/>
          <a:p>
            <a:r>
              <a:rPr lang="sv-SE" sz="1200" dirty="0"/>
              <a:t>Age </a:t>
            </a:r>
            <a:r>
              <a:rPr lang="sv-SE" sz="1200" dirty="0" err="1"/>
              <a:t>of</a:t>
            </a:r>
            <a:r>
              <a:rPr lang="sv-SE" sz="1200" dirty="0"/>
              <a:t> house</a:t>
            </a:r>
          </a:p>
        </p:txBody>
      </p:sp>
      <p:sp>
        <p:nvSpPr>
          <p:cNvPr id="28" name="Oval 27">
            <a:extLst>
              <a:ext uri="{FF2B5EF4-FFF2-40B4-BE49-F238E27FC236}">
                <a16:creationId xmlns:a16="http://schemas.microsoft.com/office/drawing/2014/main" id="{4CD80583-C9EC-429F-8740-2D537BE679E7}"/>
              </a:ext>
            </a:extLst>
          </p:cNvPr>
          <p:cNvSpPr/>
          <p:nvPr/>
        </p:nvSpPr>
        <p:spPr>
          <a:xfrm>
            <a:off x="3570965" y="1343131"/>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900" dirty="0"/>
          </a:p>
        </p:txBody>
      </p:sp>
      <p:sp>
        <p:nvSpPr>
          <p:cNvPr id="29" name="Oval 28">
            <a:extLst>
              <a:ext uri="{FF2B5EF4-FFF2-40B4-BE49-F238E27FC236}">
                <a16:creationId xmlns:a16="http://schemas.microsoft.com/office/drawing/2014/main" id="{2C4B79C9-504A-4524-B05E-AFF77D42151A}"/>
              </a:ext>
            </a:extLst>
          </p:cNvPr>
          <p:cNvSpPr/>
          <p:nvPr/>
        </p:nvSpPr>
        <p:spPr>
          <a:xfrm>
            <a:off x="3563223" y="1986068"/>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900" dirty="0"/>
          </a:p>
        </p:txBody>
      </p:sp>
      <p:sp>
        <p:nvSpPr>
          <p:cNvPr id="30" name="Oval 29">
            <a:extLst>
              <a:ext uri="{FF2B5EF4-FFF2-40B4-BE49-F238E27FC236}">
                <a16:creationId xmlns:a16="http://schemas.microsoft.com/office/drawing/2014/main" id="{98B9191A-6F46-42A8-A6F0-1066BF5B668C}"/>
              </a:ext>
            </a:extLst>
          </p:cNvPr>
          <p:cNvSpPr/>
          <p:nvPr/>
        </p:nvSpPr>
        <p:spPr>
          <a:xfrm>
            <a:off x="3618549" y="2629005"/>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900" dirty="0"/>
          </a:p>
        </p:txBody>
      </p:sp>
      <p:sp>
        <p:nvSpPr>
          <p:cNvPr id="31" name="Oval 30">
            <a:extLst>
              <a:ext uri="{FF2B5EF4-FFF2-40B4-BE49-F238E27FC236}">
                <a16:creationId xmlns:a16="http://schemas.microsoft.com/office/drawing/2014/main" id="{223CAC53-4442-4DA4-9B15-99DE6766A163}"/>
              </a:ext>
            </a:extLst>
          </p:cNvPr>
          <p:cNvSpPr/>
          <p:nvPr/>
        </p:nvSpPr>
        <p:spPr>
          <a:xfrm>
            <a:off x="3618549" y="3223640"/>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900" dirty="0"/>
          </a:p>
        </p:txBody>
      </p:sp>
      <p:sp>
        <p:nvSpPr>
          <p:cNvPr id="32" name="Oval 31">
            <a:extLst>
              <a:ext uri="{FF2B5EF4-FFF2-40B4-BE49-F238E27FC236}">
                <a16:creationId xmlns:a16="http://schemas.microsoft.com/office/drawing/2014/main" id="{DDA08E01-40CB-46E9-A61D-321C6AF45F31}"/>
              </a:ext>
            </a:extLst>
          </p:cNvPr>
          <p:cNvSpPr/>
          <p:nvPr/>
        </p:nvSpPr>
        <p:spPr>
          <a:xfrm>
            <a:off x="5288625" y="2098864"/>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sv-SE" dirty="0"/>
              <a:t>Y</a:t>
            </a:r>
          </a:p>
        </p:txBody>
      </p:sp>
      <p:cxnSp>
        <p:nvCxnSpPr>
          <p:cNvPr id="34" name="Straight Arrow Connector 33">
            <a:extLst>
              <a:ext uri="{FF2B5EF4-FFF2-40B4-BE49-F238E27FC236}">
                <a16:creationId xmlns:a16="http://schemas.microsoft.com/office/drawing/2014/main" id="{F01F2D9E-A85E-426A-B907-7A81DE0514AB}"/>
              </a:ext>
            </a:extLst>
          </p:cNvPr>
          <p:cNvCxnSpPr>
            <a:cxnSpLocks/>
            <a:stCxn id="32" idx="6"/>
          </p:cNvCxnSpPr>
          <p:nvPr/>
        </p:nvCxnSpPr>
        <p:spPr>
          <a:xfrm flipV="1">
            <a:off x="5872931" y="2308134"/>
            <a:ext cx="1070438" cy="14587"/>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6A0B35D-4E09-4827-910F-A805B4D54F57}"/>
              </a:ext>
            </a:extLst>
          </p:cNvPr>
          <p:cNvCxnSpPr>
            <a:cxnSpLocks/>
            <a:endCxn id="32" idx="1"/>
          </p:cNvCxnSpPr>
          <p:nvPr/>
        </p:nvCxnSpPr>
        <p:spPr>
          <a:xfrm>
            <a:off x="4202855" y="1581576"/>
            <a:ext cx="1171340" cy="582854"/>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E05D5D2E-D6AC-488C-A17E-A928EC973F9E}"/>
              </a:ext>
            </a:extLst>
          </p:cNvPr>
          <p:cNvSpPr/>
          <p:nvPr/>
        </p:nvSpPr>
        <p:spPr>
          <a:xfrm>
            <a:off x="3635780" y="3818275"/>
            <a:ext cx="584306" cy="4477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sv-SE" sz="900" dirty="0"/>
          </a:p>
        </p:txBody>
      </p:sp>
      <p:cxnSp>
        <p:nvCxnSpPr>
          <p:cNvPr id="40" name="Straight Arrow Connector 39">
            <a:extLst>
              <a:ext uri="{FF2B5EF4-FFF2-40B4-BE49-F238E27FC236}">
                <a16:creationId xmlns:a16="http://schemas.microsoft.com/office/drawing/2014/main" id="{3E993DFF-8F6C-4DCC-A736-ACE853B87804}"/>
              </a:ext>
            </a:extLst>
          </p:cNvPr>
          <p:cNvCxnSpPr>
            <a:cxnSpLocks/>
            <a:endCxn id="32" idx="2"/>
          </p:cNvCxnSpPr>
          <p:nvPr/>
        </p:nvCxnSpPr>
        <p:spPr>
          <a:xfrm>
            <a:off x="4217400" y="2308134"/>
            <a:ext cx="1071225" cy="14587"/>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A850E8A2-92E0-4322-9BDB-B34EC9367E44}"/>
              </a:ext>
            </a:extLst>
          </p:cNvPr>
          <p:cNvCxnSpPr>
            <a:cxnSpLocks/>
            <a:stCxn id="30" idx="6"/>
            <a:endCxn id="32" idx="3"/>
          </p:cNvCxnSpPr>
          <p:nvPr/>
        </p:nvCxnSpPr>
        <p:spPr>
          <a:xfrm flipV="1">
            <a:off x="4202855" y="2481012"/>
            <a:ext cx="1171340" cy="37185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712A47B-6782-4572-873C-F62827B9FF4C}"/>
              </a:ext>
            </a:extLst>
          </p:cNvPr>
          <p:cNvCxnSpPr>
            <a:cxnSpLocks/>
            <a:stCxn id="31" idx="6"/>
          </p:cNvCxnSpPr>
          <p:nvPr/>
        </p:nvCxnSpPr>
        <p:spPr>
          <a:xfrm flipV="1">
            <a:off x="4202855" y="2578825"/>
            <a:ext cx="1264574" cy="868672"/>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20B48AA-22FA-4C64-8F1C-8A7D7E26473E}"/>
              </a:ext>
            </a:extLst>
          </p:cNvPr>
          <p:cNvCxnSpPr>
            <a:cxnSpLocks/>
            <a:endCxn id="32" idx="4"/>
          </p:cNvCxnSpPr>
          <p:nvPr/>
        </p:nvCxnSpPr>
        <p:spPr>
          <a:xfrm flipV="1">
            <a:off x="4317789" y="2546578"/>
            <a:ext cx="1262989" cy="1444912"/>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EBD5714-7F41-4550-BA31-D120D0979B85}"/>
              </a:ext>
            </a:extLst>
          </p:cNvPr>
          <p:cNvCxnSpPr>
            <a:cxnSpLocks/>
          </p:cNvCxnSpPr>
          <p:nvPr/>
        </p:nvCxnSpPr>
        <p:spPr>
          <a:xfrm>
            <a:off x="2519027" y="2297995"/>
            <a:ext cx="1032651" cy="20277"/>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D803E6D-A75F-4E80-A663-C998FAA69DCE}"/>
              </a:ext>
            </a:extLst>
          </p:cNvPr>
          <p:cNvCxnSpPr>
            <a:cxnSpLocks/>
          </p:cNvCxnSpPr>
          <p:nvPr/>
        </p:nvCxnSpPr>
        <p:spPr>
          <a:xfrm>
            <a:off x="2519027" y="1561919"/>
            <a:ext cx="1032651" cy="20277"/>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D04B3181-5417-473E-AA16-A346B2405393}"/>
              </a:ext>
            </a:extLst>
          </p:cNvPr>
          <p:cNvCxnSpPr>
            <a:cxnSpLocks/>
            <a:endCxn id="39" idx="2"/>
          </p:cNvCxnSpPr>
          <p:nvPr/>
        </p:nvCxnSpPr>
        <p:spPr>
          <a:xfrm>
            <a:off x="2451047" y="3740417"/>
            <a:ext cx="1184733" cy="301715"/>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E5B0B53-48D4-46FF-8C6D-1859065991DD}"/>
              </a:ext>
            </a:extLst>
          </p:cNvPr>
          <p:cNvCxnSpPr>
            <a:cxnSpLocks/>
          </p:cNvCxnSpPr>
          <p:nvPr/>
        </p:nvCxnSpPr>
        <p:spPr>
          <a:xfrm flipV="1">
            <a:off x="2483647" y="3467575"/>
            <a:ext cx="1054430" cy="260292"/>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FC3F423-3962-48EE-8162-1ED940157EBE}"/>
              </a:ext>
            </a:extLst>
          </p:cNvPr>
          <p:cNvCxnSpPr>
            <a:cxnSpLocks/>
            <a:endCxn id="31" idx="2"/>
          </p:cNvCxnSpPr>
          <p:nvPr/>
        </p:nvCxnSpPr>
        <p:spPr>
          <a:xfrm>
            <a:off x="2465365" y="3065226"/>
            <a:ext cx="1153184" cy="382271"/>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C0B64E2-740D-45C6-AB7E-7CE2AC1B18D8}"/>
              </a:ext>
            </a:extLst>
          </p:cNvPr>
          <p:cNvCxnSpPr>
            <a:cxnSpLocks/>
            <a:endCxn id="30" idx="2"/>
          </p:cNvCxnSpPr>
          <p:nvPr/>
        </p:nvCxnSpPr>
        <p:spPr>
          <a:xfrm flipV="1">
            <a:off x="2529601" y="2852862"/>
            <a:ext cx="1088948" cy="191192"/>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6E2E924C-42AF-46E0-9260-46BF80CB74AC}"/>
              </a:ext>
            </a:extLst>
          </p:cNvPr>
          <p:cNvCxnSpPr>
            <a:cxnSpLocks/>
          </p:cNvCxnSpPr>
          <p:nvPr/>
        </p:nvCxnSpPr>
        <p:spPr>
          <a:xfrm flipV="1">
            <a:off x="2520582" y="2374803"/>
            <a:ext cx="1004733" cy="624376"/>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849465BA-297C-4C4B-94CB-E6F1A1887197}"/>
              </a:ext>
            </a:extLst>
          </p:cNvPr>
          <p:cNvCxnSpPr>
            <a:cxnSpLocks/>
            <a:endCxn id="29" idx="2"/>
          </p:cNvCxnSpPr>
          <p:nvPr/>
        </p:nvCxnSpPr>
        <p:spPr>
          <a:xfrm>
            <a:off x="2519027" y="1643485"/>
            <a:ext cx="1044196" cy="56644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76983B4F-6D6D-4472-B406-FC93508115C4}"/>
              </a:ext>
            </a:extLst>
          </p:cNvPr>
          <p:cNvCxnSpPr>
            <a:cxnSpLocks/>
            <a:endCxn id="30" idx="2"/>
          </p:cNvCxnSpPr>
          <p:nvPr/>
        </p:nvCxnSpPr>
        <p:spPr>
          <a:xfrm>
            <a:off x="2449156" y="1705488"/>
            <a:ext cx="1169393" cy="1147374"/>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7773E7A7-07EC-4403-BD52-D90CC5C5D5CE}"/>
              </a:ext>
            </a:extLst>
          </p:cNvPr>
          <p:cNvSpPr txBox="1"/>
          <p:nvPr/>
        </p:nvSpPr>
        <p:spPr>
          <a:xfrm>
            <a:off x="6018684" y="2002176"/>
            <a:ext cx="495649" cy="276999"/>
          </a:xfrm>
          <a:prstGeom prst="rect">
            <a:avLst/>
          </a:prstGeom>
          <a:noFill/>
        </p:spPr>
        <p:txBody>
          <a:bodyPr wrap="none" rtlCol="0">
            <a:spAutoFit/>
          </a:bodyPr>
          <a:lstStyle/>
          <a:p>
            <a:r>
              <a:rPr lang="sv-SE" sz="1200" dirty="0"/>
              <a:t>Price</a:t>
            </a:r>
          </a:p>
        </p:txBody>
      </p:sp>
      <p:sp>
        <p:nvSpPr>
          <p:cNvPr id="75" name="TextBox 74">
            <a:extLst>
              <a:ext uri="{FF2B5EF4-FFF2-40B4-BE49-F238E27FC236}">
                <a16:creationId xmlns:a16="http://schemas.microsoft.com/office/drawing/2014/main" id="{692EAA7D-64BD-4908-B563-43C23B0ED4AA}"/>
              </a:ext>
            </a:extLst>
          </p:cNvPr>
          <p:cNvSpPr txBox="1"/>
          <p:nvPr/>
        </p:nvSpPr>
        <p:spPr>
          <a:xfrm>
            <a:off x="1738862" y="4348142"/>
            <a:ext cx="853182" cy="276999"/>
          </a:xfrm>
          <a:prstGeom prst="rect">
            <a:avLst/>
          </a:prstGeom>
          <a:noFill/>
        </p:spPr>
        <p:txBody>
          <a:bodyPr wrap="none" rtlCol="0">
            <a:spAutoFit/>
          </a:bodyPr>
          <a:lstStyle/>
          <a:p>
            <a:r>
              <a:rPr lang="sv-SE" sz="1200" dirty="0"/>
              <a:t>Input </a:t>
            </a:r>
            <a:r>
              <a:rPr lang="sv-SE" sz="1200" dirty="0" err="1"/>
              <a:t>layer</a:t>
            </a:r>
            <a:endParaRPr lang="sv-SE" sz="1200" dirty="0"/>
          </a:p>
        </p:txBody>
      </p:sp>
      <p:sp>
        <p:nvSpPr>
          <p:cNvPr id="76" name="TextBox 75">
            <a:extLst>
              <a:ext uri="{FF2B5EF4-FFF2-40B4-BE49-F238E27FC236}">
                <a16:creationId xmlns:a16="http://schemas.microsoft.com/office/drawing/2014/main" id="{AD3126F4-2C62-4DA2-9FDF-80BCEF7BAF1F}"/>
              </a:ext>
            </a:extLst>
          </p:cNvPr>
          <p:cNvSpPr txBox="1"/>
          <p:nvPr/>
        </p:nvSpPr>
        <p:spPr>
          <a:xfrm>
            <a:off x="5165502" y="4348141"/>
            <a:ext cx="968598" cy="276999"/>
          </a:xfrm>
          <a:prstGeom prst="rect">
            <a:avLst/>
          </a:prstGeom>
          <a:noFill/>
        </p:spPr>
        <p:txBody>
          <a:bodyPr wrap="none" rtlCol="0">
            <a:spAutoFit/>
          </a:bodyPr>
          <a:lstStyle/>
          <a:p>
            <a:r>
              <a:rPr lang="sv-SE" sz="1200" dirty="0"/>
              <a:t>Output </a:t>
            </a:r>
            <a:r>
              <a:rPr lang="sv-SE" sz="1200" dirty="0" err="1"/>
              <a:t>layer</a:t>
            </a:r>
            <a:endParaRPr lang="sv-SE" sz="1200" dirty="0"/>
          </a:p>
        </p:txBody>
      </p:sp>
      <p:sp>
        <p:nvSpPr>
          <p:cNvPr id="77" name="TextBox 76">
            <a:extLst>
              <a:ext uri="{FF2B5EF4-FFF2-40B4-BE49-F238E27FC236}">
                <a16:creationId xmlns:a16="http://schemas.microsoft.com/office/drawing/2014/main" id="{BC1C92B6-EF0C-4257-ABA9-87A39554A6A7}"/>
              </a:ext>
            </a:extLst>
          </p:cNvPr>
          <p:cNvSpPr txBox="1"/>
          <p:nvPr/>
        </p:nvSpPr>
        <p:spPr>
          <a:xfrm>
            <a:off x="3494200" y="4348141"/>
            <a:ext cx="971804" cy="276999"/>
          </a:xfrm>
          <a:prstGeom prst="rect">
            <a:avLst/>
          </a:prstGeom>
          <a:noFill/>
        </p:spPr>
        <p:txBody>
          <a:bodyPr wrap="none" rtlCol="0">
            <a:spAutoFit/>
          </a:bodyPr>
          <a:lstStyle/>
          <a:p>
            <a:r>
              <a:rPr lang="sv-SE" sz="1200" dirty="0" err="1"/>
              <a:t>Hidden</a:t>
            </a:r>
            <a:r>
              <a:rPr lang="sv-SE" sz="1200" dirty="0"/>
              <a:t> </a:t>
            </a:r>
            <a:r>
              <a:rPr lang="sv-SE" sz="1200" dirty="0" err="1"/>
              <a:t>layer</a:t>
            </a:r>
            <a:endParaRPr lang="sv-SE" sz="1200" dirty="0"/>
          </a:p>
        </p:txBody>
      </p:sp>
      <p:sp>
        <p:nvSpPr>
          <p:cNvPr id="78" name="Rectangle 77">
            <a:extLst>
              <a:ext uri="{FF2B5EF4-FFF2-40B4-BE49-F238E27FC236}">
                <a16:creationId xmlns:a16="http://schemas.microsoft.com/office/drawing/2014/main" id="{806998FA-B3CB-4233-8C57-D2301D5F1886}"/>
              </a:ext>
            </a:extLst>
          </p:cNvPr>
          <p:cNvSpPr/>
          <p:nvPr/>
        </p:nvSpPr>
        <p:spPr>
          <a:xfrm>
            <a:off x="738881" y="4629275"/>
            <a:ext cx="8204520" cy="414344"/>
          </a:xfrm>
          <a:prstGeom prst="rect">
            <a:avLst/>
          </a:prstGeom>
        </p:spPr>
        <p:txBody>
          <a:bodyPr wrap="square">
            <a:spAutoFit/>
          </a:bodyPr>
          <a:lstStyle/>
          <a:p>
            <a:pPr>
              <a:lnSpc>
                <a:spcPct val="107000"/>
              </a:lnSpc>
              <a:spcAft>
                <a:spcPts val="800"/>
              </a:spcAft>
            </a:pPr>
            <a:r>
              <a:rPr lang="en-US" sz="1000" dirty="0">
                <a:latin typeface="Calibri" panose="020F0502020204030204" pitchFamily="34" charset="0"/>
                <a:ea typeface="Calibri" panose="020F0502020204030204" pitchFamily="34" charset="0"/>
                <a:cs typeface="Times New Roman" panose="02020603050405020304" pitchFamily="18" charset="0"/>
              </a:rPr>
              <a:t>(McCullum, N. (2020) Deep Learning Neural Networks Explained in Plain English, available at (2023-01-9)https://www.freecodecamp.org/news/deep-learning-neural-networks-explained-in-plain-english/)</a:t>
            </a:r>
            <a:endParaRPr lang="sv-SE" sz="1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828FD4EE-2432-4FA9-A800-FDCDB11DBE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502717567"/>
      </p:ext>
    </p:extLst>
  </p:cSld>
  <p:clrMapOvr>
    <a:masterClrMapping/>
  </p:clrMapOvr>
  <mc:AlternateContent xmlns:mc="http://schemas.openxmlformats.org/markup-compatibility/2006">
    <mc:Choice xmlns:p14="http://schemas.microsoft.com/office/powerpoint/2010/main" Requires="p14">
      <p:transition spd="slow" p14:dur="2000" advTm="43722"/>
    </mc:Choice>
    <mc:Fallback>
      <p:transition spd="slow" advTm="43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687589" cy="857250"/>
          </a:xfrm>
          <a:prstGeom prst="rect">
            <a:avLst/>
          </a:prstGeom>
        </p:spPr>
        <p:txBody>
          <a:bodyPr>
            <a:noAutofit/>
          </a:bodyPr>
          <a:lstStyle/>
          <a:p>
            <a:pPr defTabSz="685800">
              <a:spcBef>
                <a:spcPct val="0"/>
              </a:spcBef>
              <a:defRPr/>
            </a:pPr>
            <a:r>
              <a:rPr lang="sv-SE" sz="2700" dirty="0">
                <a:latin typeface="+mj-lt"/>
                <a:ea typeface="+mj-ea"/>
                <a:cs typeface="+mj-cs"/>
              </a:rPr>
              <a:t>Deep Learning</a:t>
            </a:r>
          </a:p>
        </p:txBody>
      </p:sp>
      <p:pic>
        <p:nvPicPr>
          <p:cNvPr id="2" name="Audio 1">
            <a:hlinkClick r:id="" action="ppaction://media"/>
            <a:extLst>
              <a:ext uri="{FF2B5EF4-FFF2-40B4-BE49-F238E27FC236}">
                <a16:creationId xmlns:a16="http://schemas.microsoft.com/office/drawing/2014/main" id="{307C3829-1094-4342-B945-AA331F1D1C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981118408"/>
      </p:ext>
    </p:extLst>
  </p:cSld>
  <p:clrMapOvr>
    <a:masterClrMapping/>
  </p:clrMapOvr>
  <mc:AlternateContent xmlns:mc="http://schemas.openxmlformats.org/markup-compatibility/2006" xmlns:p14="http://schemas.microsoft.com/office/powerpoint/2010/main">
    <mc:Choice Requires="p14">
      <p:transition spd="slow" p14:dur="2000" advTm="1761"/>
    </mc:Choice>
    <mc:Fallback xmlns="">
      <p:transition spd="slow" advTm="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F1F0-0FC9-4F0C-A4A5-F9A5587E9D89}"/>
              </a:ext>
            </a:extLst>
          </p:cNvPr>
          <p:cNvSpPr>
            <a:spLocks noGrp="1"/>
          </p:cNvSpPr>
          <p:nvPr>
            <p:ph type="title"/>
          </p:nvPr>
        </p:nvSpPr>
        <p:spPr/>
        <p:txBody>
          <a:bodyPr/>
          <a:lstStyle/>
          <a:p>
            <a:r>
              <a:rPr lang="sv-SE" dirty="0"/>
              <a:t>Deep </a:t>
            </a:r>
            <a:r>
              <a:rPr lang="sv-SE" dirty="0" err="1"/>
              <a:t>learning</a:t>
            </a:r>
            <a:endParaRPr lang="sv-SE" dirty="0"/>
          </a:p>
        </p:txBody>
      </p:sp>
      <p:sp>
        <p:nvSpPr>
          <p:cNvPr id="3" name="Content Placeholder 2">
            <a:extLst>
              <a:ext uri="{FF2B5EF4-FFF2-40B4-BE49-F238E27FC236}">
                <a16:creationId xmlns:a16="http://schemas.microsoft.com/office/drawing/2014/main" id="{A330A781-372E-4CA1-B3ED-EC32AD891C98}"/>
              </a:ext>
            </a:extLst>
          </p:cNvPr>
          <p:cNvSpPr>
            <a:spLocks noGrp="1"/>
          </p:cNvSpPr>
          <p:nvPr>
            <p:ph idx="1"/>
          </p:nvPr>
        </p:nvSpPr>
        <p:spPr>
          <a:xfrm>
            <a:off x="704733" y="1328652"/>
            <a:ext cx="7862550" cy="3565855"/>
          </a:xfrm>
        </p:spPr>
        <p:txBody>
          <a:bodyPr>
            <a:noAutofit/>
          </a:bodyPr>
          <a:lstStyle/>
          <a:p>
            <a:r>
              <a:rPr lang="en-US" sz="1200" b="1" dirty="0"/>
              <a:t>Deep learning </a:t>
            </a:r>
            <a:r>
              <a:rPr lang="en-US" sz="1200" dirty="0"/>
              <a:t>is a machine learning approach that is using a </a:t>
            </a:r>
            <a:r>
              <a:rPr lang="en-US" sz="1200" b="1" dirty="0"/>
              <a:t>“multiple layers neural network” </a:t>
            </a:r>
            <a:r>
              <a:rPr lang="en-US" sz="1200" dirty="0"/>
              <a:t>– that is, an ANN with several hidden layers of nodes</a:t>
            </a:r>
          </a:p>
          <a:p>
            <a:r>
              <a:rPr lang="en-US" sz="1200" dirty="0"/>
              <a:t>That is, deep learning is using a so called “deep neural network”</a:t>
            </a:r>
          </a:p>
        </p:txBody>
      </p:sp>
      <p:pic>
        <p:nvPicPr>
          <p:cNvPr id="12" name="Picture 11">
            <a:extLst>
              <a:ext uri="{FF2B5EF4-FFF2-40B4-BE49-F238E27FC236}">
                <a16:creationId xmlns:a16="http://schemas.microsoft.com/office/drawing/2014/main" id="{C3845DF8-D8E5-46CF-9B6F-DD74985E655A}"/>
              </a:ext>
            </a:extLst>
          </p:cNvPr>
          <p:cNvPicPr>
            <a:picLocks noChangeAspect="1"/>
          </p:cNvPicPr>
          <p:nvPr/>
        </p:nvPicPr>
        <p:blipFill>
          <a:blip r:embed="rId4"/>
          <a:stretch>
            <a:fillRect/>
          </a:stretch>
        </p:blipFill>
        <p:spPr>
          <a:xfrm>
            <a:off x="1839073" y="2826719"/>
            <a:ext cx="5339563" cy="2264011"/>
          </a:xfrm>
          <a:prstGeom prst="rect">
            <a:avLst/>
          </a:prstGeom>
        </p:spPr>
      </p:pic>
      <p:pic>
        <p:nvPicPr>
          <p:cNvPr id="5" name="Audio 4">
            <a:hlinkClick r:id="" action="ppaction://media"/>
            <a:extLst>
              <a:ext uri="{FF2B5EF4-FFF2-40B4-BE49-F238E27FC236}">
                <a16:creationId xmlns:a16="http://schemas.microsoft.com/office/drawing/2014/main" id="{A27A3328-6AC3-466F-AFCC-FB7F6D65B4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3972088547"/>
      </p:ext>
    </p:extLst>
  </p:cSld>
  <p:clrMapOvr>
    <a:masterClrMapping/>
  </p:clrMapOvr>
  <mc:AlternateContent xmlns:mc="http://schemas.openxmlformats.org/markup-compatibility/2006" xmlns:p14="http://schemas.microsoft.com/office/powerpoint/2010/main">
    <mc:Choice Requires="p14">
      <p:transition spd="slow" p14:dur="2000" advTm="26742"/>
    </mc:Choice>
    <mc:Fallback xmlns="">
      <p:transition spd="slow" advTm="26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F1F0-0FC9-4F0C-A4A5-F9A5587E9D89}"/>
              </a:ext>
            </a:extLst>
          </p:cNvPr>
          <p:cNvSpPr>
            <a:spLocks noGrp="1"/>
          </p:cNvSpPr>
          <p:nvPr>
            <p:ph type="title"/>
          </p:nvPr>
        </p:nvSpPr>
        <p:spPr/>
        <p:txBody>
          <a:bodyPr/>
          <a:lstStyle/>
          <a:p>
            <a:r>
              <a:rPr lang="sv-SE" dirty="0"/>
              <a:t>Deep </a:t>
            </a:r>
            <a:r>
              <a:rPr lang="sv-SE" dirty="0" err="1"/>
              <a:t>learning</a:t>
            </a:r>
            <a:endParaRPr lang="sv-SE" dirty="0"/>
          </a:p>
        </p:txBody>
      </p:sp>
      <p:sp>
        <p:nvSpPr>
          <p:cNvPr id="3" name="Content Placeholder 2">
            <a:extLst>
              <a:ext uri="{FF2B5EF4-FFF2-40B4-BE49-F238E27FC236}">
                <a16:creationId xmlns:a16="http://schemas.microsoft.com/office/drawing/2014/main" id="{A330A781-372E-4CA1-B3ED-EC32AD891C98}"/>
              </a:ext>
            </a:extLst>
          </p:cNvPr>
          <p:cNvSpPr>
            <a:spLocks noGrp="1"/>
          </p:cNvSpPr>
          <p:nvPr>
            <p:ph idx="1"/>
          </p:nvPr>
        </p:nvSpPr>
        <p:spPr>
          <a:xfrm>
            <a:off x="704733" y="1328652"/>
            <a:ext cx="7862550" cy="3565855"/>
          </a:xfrm>
        </p:spPr>
        <p:txBody>
          <a:bodyPr>
            <a:noAutofit/>
          </a:bodyPr>
          <a:lstStyle/>
          <a:p>
            <a:r>
              <a:rPr lang="sv-SE" sz="1200" dirty="0"/>
              <a:t>The </a:t>
            </a:r>
            <a:r>
              <a:rPr lang="en-US" sz="1200" b="1" dirty="0"/>
              <a:t>multiple layers of nodes in deep learning </a:t>
            </a:r>
            <a:r>
              <a:rPr lang="en-US" sz="1200" dirty="0"/>
              <a:t>are often </a:t>
            </a:r>
            <a:r>
              <a:rPr lang="en-US" sz="1200" b="1" dirty="0"/>
              <a:t>used to progressively extract higher-level features from the raw input</a:t>
            </a:r>
            <a:r>
              <a:rPr lang="en-US" sz="1200" dirty="0"/>
              <a:t> </a:t>
            </a:r>
          </a:p>
          <a:p>
            <a:r>
              <a:rPr lang="en-US" sz="1200" dirty="0"/>
              <a:t>“For example, </a:t>
            </a:r>
            <a:r>
              <a:rPr lang="en-US" sz="1200" b="1" dirty="0"/>
              <a:t>in image processing, lower layers may identify edges, while higher layers may identify the concepts relevant to a human such as digits or letters or faces</a:t>
            </a:r>
            <a:r>
              <a:rPr lang="en-US" sz="1200" dirty="0"/>
              <a:t>”</a:t>
            </a:r>
            <a:endParaRPr lang="sv-SE" sz="1200" dirty="0"/>
          </a:p>
        </p:txBody>
      </p:sp>
      <p:pic>
        <p:nvPicPr>
          <p:cNvPr id="12" name="Picture 11">
            <a:extLst>
              <a:ext uri="{FF2B5EF4-FFF2-40B4-BE49-F238E27FC236}">
                <a16:creationId xmlns:a16="http://schemas.microsoft.com/office/drawing/2014/main" id="{C3845DF8-D8E5-46CF-9B6F-DD74985E655A}"/>
              </a:ext>
            </a:extLst>
          </p:cNvPr>
          <p:cNvPicPr>
            <a:picLocks noChangeAspect="1"/>
          </p:cNvPicPr>
          <p:nvPr/>
        </p:nvPicPr>
        <p:blipFill>
          <a:blip r:embed="rId4"/>
          <a:stretch>
            <a:fillRect/>
          </a:stretch>
        </p:blipFill>
        <p:spPr>
          <a:xfrm>
            <a:off x="2105023" y="3061171"/>
            <a:ext cx="4446792" cy="1885470"/>
          </a:xfrm>
          <a:prstGeom prst="rect">
            <a:avLst/>
          </a:prstGeom>
        </p:spPr>
      </p:pic>
      <p:sp>
        <p:nvSpPr>
          <p:cNvPr id="4" name="TextBox 3">
            <a:extLst>
              <a:ext uri="{FF2B5EF4-FFF2-40B4-BE49-F238E27FC236}">
                <a16:creationId xmlns:a16="http://schemas.microsoft.com/office/drawing/2014/main" id="{97CCD5A3-7454-42F1-9CE9-A2326C62C632}"/>
              </a:ext>
            </a:extLst>
          </p:cNvPr>
          <p:cNvSpPr txBox="1"/>
          <p:nvPr/>
        </p:nvSpPr>
        <p:spPr>
          <a:xfrm>
            <a:off x="5850642" y="4808142"/>
            <a:ext cx="3074047" cy="276999"/>
          </a:xfrm>
          <a:prstGeom prst="rect">
            <a:avLst/>
          </a:prstGeom>
          <a:noFill/>
        </p:spPr>
        <p:txBody>
          <a:bodyPr wrap="none" rtlCol="0">
            <a:spAutoFit/>
          </a:bodyPr>
          <a:lstStyle/>
          <a:p>
            <a:r>
              <a:rPr lang="sv-SE" sz="1200" dirty="0"/>
              <a:t>(https://en.wikipedia.org/wiki/Deep_learning)</a:t>
            </a:r>
          </a:p>
        </p:txBody>
      </p:sp>
      <p:pic>
        <p:nvPicPr>
          <p:cNvPr id="5" name="Audio 4">
            <a:hlinkClick r:id="" action="ppaction://media"/>
            <a:extLst>
              <a:ext uri="{FF2B5EF4-FFF2-40B4-BE49-F238E27FC236}">
                <a16:creationId xmlns:a16="http://schemas.microsoft.com/office/drawing/2014/main" id="{2E31828A-2919-46D6-8C72-7F11537265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668775799"/>
      </p:ext>
    </p:extLst>
  </p:cSld>
  <p:clrMapOvr>
    <a:masterClrMapping/>
  </p:clrMapOvr>
  <mc:AlternateContent xmlns:mc="http://schemas.openxmlformats.org/markup-compatibility/2006" xmlns:p14="http://schemas.microsoft.com/office/powerpoint/2010/main">
    <mc:Choice Requires="p14">
      <p:transition spd="slow" p14:dur="2000" advTm="65713"/>
    </mc:Choice>
    <mc:Fallback xmlns="">
      <p:transition spd="slow" advTm="65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F1F0-0FC9-4F0C-A4A5-F9A5587E9D89}"/>
              </a:ext>
            </a:extLst>
          </p:cNvPr>
          <p:cNvSpPr>
            <a:spLocks noGrp="1"/>
          </p:cNvSpPr>
          <p:nvPr>
            <p:ph type="title"/>
          </p:nvPr>
        </p:nvSpPr>
        <p:spPr/>
        <p:txBody>
          <a:bodyPr/>
          <a:lstStyle/>
          <a:p>
            <a:r>
              <a:rPr lang="sv-SE" dirty="0"/>
              <a:t>Deep </a:t>
            </a:r>
            <a:r>
              <a:rPr lang="sv-SE" dirty="0" err="1"/>
              <a:t>learning</a:t>
            </a:r>
            <a:endParaRPr lang="sv-SE" dirty="0"/>
          </a:p>
        </p:txBody>
      </p:sp>
      <p:sp>
        <p:nvSpPr>
          <p:cNvPr id="3" name="Content Placeholder 2">
            <a:extLst>
              <a:ext uri="{FF2B5EF4-FFF2-40B4-BE49-F238E27FC236}">
                <a16:creationId xmlns:a16="http://schemas.microsoft.com/office/drawing/2014/main" id="{A330A781-372E-4CA1-B3ED-EC32AD891C98}"/>
              </a:ext>
            </a:extLst>
          </p:cNvPr>
          <p:cNvSpPr>
            <a:spLocks noGrp="1"/>
          </p:cNvSpPr>
          <p:nvPr>
            <p:ph idx="1"/>
          </p:nvPr>
        </p:nvSpPr>
        <p:spPr>
          <a:xfrm>
            <a:off x="704733" y="1328652"/>
            <a:ext cx="7862550" cy="3565855"/>
          </a:xfrm>
        </p:spPr>
        <p:txBody>
          <a:bodyPr>
            <a:noAutofit/>
          </a:bodyPr>
          <a:lstStyle/>
          <a:p>
            <a:r>
              <a:rPr lang="sv-SE" sz="1200" b="1" dirty="0"/>
              <a:t>Deep </a:t>
            </a:r>
            <a:r>
              <a:rPr lang="sv-SE" sz="1200" b="1" dirty="0" err="1"/>
              <a:t>learning</a:t>
            </a:r>
            <a:r>
              <a:rPr lang="sv-SE" sz="1200" b="1" dirty="0"/>
              <a:t> has </a:t>
            </a:r>
            <a:r>
              <a:rPr lang="sv-SE" sz="1200" b="1" dirty="0" err="1"/>
              <a:t>been</a:t>
            </a:r>
            <a:r>
              <a:rPr lang="sv-SE" sz="1200" b="1" dirty="0"/>
              <a:t> </a:t>
            </a:r>
            <a:r>
              <a:rPr lang="sv-SE" sz="1200" b="1" dirty="0" err="1"/>
              <a:t>very</a:t>
            </a:r>
            <a:r>
              <a:rPr lang="sv-SE" sz="1200" b="1" dirty="0"/>
              <a:t> </a:t>
            </a:r>
            <a:r>
              <a:rPr lang="sv-SE" sz="1200" b="1" dirty="0" err="1"/>
              <a:t>successful</a:t>
            </a:r>
            <a:r>
              <a:rPr lang="sv-SE" sz="1200" b="1" dirty="0"/>
              <a:t>,</a:t>
            </a:r>
            <a:r>
              <a:rPr lang="sv-SE" sz="1200" dirty="0"/>
              <a:t> </a:t>
            </a:r>
            <a:r>
              <a:rPr lang="sv-SE" sz="1200" dirty="0" err="1"/>
              <a:t>expecially</a:t>
            </a:r>
            <a:r>
              <a:rPr lang="sv-SE" sz="1200" dirty="0"/>
              <a:t> in the areas </a:t>
            </a:r>
            <a:r>
              <a:rPr lang="sv-SE" sz="1200" dirty="0" err="1"/>
              <a:t>of</a:t>
            </a:r>
            <a:r>
              <a:rPr lang="sv-SE" sz="1200" dirty="0"/>
              <a:t> </a:t>
            </a:r>
            <a:r>
              <a:rPr lang="sv-SE" sz="1200" b="1" dirty="0" err="1"/>
              <a:t>automatic</a:t>
            </a:r>
            <a:r>
              <a:rPr lang="sv-SE" sz="1200" b="1" dirty="0"/>
              <a:t> </a:t>
            </a:r>
            <a:r>
              <a:rPr lang="sv-SE" sz="1200" b="1" dirty="0" err="1"/>
              <a:t>speech</a:t>
            </a:r>
            <a:r>
              <a:rPr lang="sv-SE" sz="1200" b="1" dirty="0"/>
              <a:t> </a:t>
            </a:r>
            <a:r>
              <a:rPr lang="sv-SE" sz="1200" dirty="0"/>
              <a:t>and</a:t>
            </a:r>
            <a:r>
              <a:rPr lang="sv-SE" sz="1200" b="1" dirty="0"/>
              <a:t> image </a:t>
            </a:r>
            <a:r>
              <a:rPr lang="sv-SE" sz="1200" b="1" dirty="0" err="1"/>
              <a:t>recognition</a:t>
            </a:r>
            <a:endParaRPr lang="sv-SE" sz="1200" b="1" dirty="0"/>
          </a:p>
          <a:p>
            <a:r>
              <a:rPr lang="sv-SE" sz="1200" dirty="0"/>
              <a:t>The </a:t>
            </a:r>
            <a:r>
              <a:rPr lang="sv-SE" sz="1200" dirty="0" err="1"/>
              <a:t>success</a:t>
            </a:r>
            <a:r>
              <a:rPr lang="sv-SE" sz="1200" dirty="0"/>
              <a:t> </a:t>
            </a:r>
            <a:r>
              <a:rPr lang="sv-SE" sz="1200" dirty="0" err="1"/>
              <a:t>of</a:t>
            </a:r>
            <a:r>
              <a:rPr lang="sv-SE" sz="1200" dirty="0"/>
              <a:t> </a:t>
            </a:r>
            <a:r>
              <a:rPr lang="sv-SE" sz="1200" dirty="0" err="1"/>
              <a:t>deep</a:t>
            </a:r>
            <a:r>
              <a:rPr lang="sv-SE" sz="1200" dirty="0"/>
              <a:t> </a:t>
            </a:r>
            <a:r>
              <a:rPr lang="sv-SE" sz="1200" dirty="0" err="1"/>
              <a:t>learning</a:t>
            </a:r>
            <a:r>
              <a:rPr lang="sv-SE" sz="1200" dirty="0"/>
              <a:t> has </a:t>
            </a:r>
            <a:r>
              <a:rPr lang="sv-SE" sz="1200" dirty="0" err="1"/>
              <a:t>more</a:t>
            </a:r>
            <a:r>
              <a:rPr lang="sv-SE" sz="1200" dirty="0"/>
              <a:t> or less </a:t>
            </a:r>
            <a:r>
              <a:rPr lang="sv-SE" sz="1200" b="1" dirty="0" err="1"/>
              <a:t>transformed</a:t>
            </a:r>
            <a:r>
              <a:rPr lang="sv-SE" sz="1200" b="1" dirty="0"/>
              <a:t> the </a:t>
            </a:r>
            <a:r>
              <a:rPr lang="sv-SE" sz="1200" b="1" dirty="0" err="1"/>
              <a:t>whole</a:t>
            </a:r>
            <a:r>
              <a:rPr lang="sv-SE" sz="1200" b="1" dirty="0"/>
              <a:t> AI </a:t>
            </a:r>
            <a:r>
              <a:rPr lang="sv-SE" sz="1200" b="1" dirty="0" err="1"/>
              <a:t>industry</a:t>
            </a:r>
            <a:r>
              <a:rPr lang="sv-SE" sz="1200" b="1" dirty="0"/>
              <a:t> </a:t>
            </a:r>
            <a:r>
              <a:rPr lang="sv-SE" sz="1200" dirty="0" err="1"/>
              <a:t>Therefore</a:t>
            </a:r>
            <a:r>
              <a:rPr lang="sv-SE" sz="1200" dirty="0"/>
              <a:t>, the term ”</a:t>
            </a:r>
            <a:r>
              <a:rPr lang="sv-SE" sz="1200" b="1" dirty="0" err="1"/>
              <a:t>deep</a:t>
            </a:r>
            <a:r>
              <a:rPr lang="sv-SE" sz="1200" b="1" dirty="0"/>
              <a:t> </a:t>
            </a:r>
            <a:r>
              <a:rPr lang="sv-SE" sz="1200" b="1" dirty="0" err="1"/>
              <a:t>learning</a:t>
            </a:r>
            <a:r>
              <a:rPr lang="sv-SE" sz="1200" b="1" dirty="0"/>
              <a:t> revolution” </a:t>
            </a:r>
            <a:r>
              <a:rPr lang="sv-SE" sz="1200" dirty="0"/>
              <a:t>is </a:t>
            </a:r>
            <a:r>
              <a:rPr lang="sv-SE" sz="1200" dirty="0" err="1"/>
              <a:t>often</a:t>
            </a:r>
            <a:r>
              <a:rPr lang="sv-SE" sz="1200" dirty="0"/>
              <a:t> </a:t>
            </a:r>
            <a:r>
              <a:rPr lang="sv-SE" sz="1200" dirty="0" err="1"/>
              <a:t>used</a:t>
            </a:r>
            <a:r>
              <a:rPr lang="sv-SE" sz="1200" dirty="0"/>
              <a:t> </a:t>
            </a:r>
            <a:r>
              <a:rPr lang="sv-SE" sz="1200" dirty="0" err="1"/>
              <a:t>when</a:t>
            </a:r>
            <a:r>
              <a:rPr lang="sv-SE" sz="1200" dirty="0"/>
              <a:t> </a:t>
            </a:r>
            <a:r>
              <a:rPr lang="sv-SE" sz="1200" dirty="0" err="1"/>
              <a:t>deep</a:t>
            </a:r>
            <a:r>
              <a:rPr lang="sv-SE" sz="1200" dirty="0"/>
              <a:t> </a:t>
            </a:r>
            <a:r>
              <a:rPr lang="sv-SE" sz="1200" dirty="0" err="1"/>
              <a:t>learning</a:t>
            </a:r>
            <a:r>
              <a:rPr lang="sv-SE" sz="1200" dirty="0"/>
              <a:t> is </a:t>
            </a:r>
            <a:r>
              <a:rPr lang="sv-SE" sz="1200" dirty="0" err="1"/>
              <a:t>discussed</a:t>
            </a:r>
            <a:endParaRPr lang="sv-SE" sz="1200" dirty="0"/>
          </a:p>
          <a:p>
            <a:r>
              <a:rPr lang="sv-SE" sz="1200" b="1" dirty="0" err="1"/>
              <a:t>Example</a:t>
            </a:r>
            <a:r>
              <a:rPr lang="sv-SE" sz="1200" b="1" dirty="0"/>
              <a:t> </a:t>
            </a:r>
            <a:r>
              <a:rPr lang="sv-SE" sz="1200" b="1" dirty="0" err="1"/>
              <a:t>of</a:t>
            </a:r>
            <a:r>
              <a:rPr lang="sv-SE" sz="1200" b="1" dirty="0"/>
              <a:t> </a:t>
            </a:r>
            <a:r>
              <a:rPr lang="sv-SE" sz="1200" b="1" dirty="0" err="1"/>
              <a:t>deep</a:t>
            </a:r>
            <a:r>
              <a:rPr lang="sv-SE" sz="1200" b="1" dirty="0"/>
              <a:t> </a:t>
            </a:r>
            <a:r>
              <a:rPr lang="sv-SE" sz="1200" b="1" dirty="0" err="1"/>
              <a:t>learning</a:t>
            </a:r>
            <a:r>
              <a:rPr lang="sv-SE" sz="1200" b="1" dirty="0"/>
              <a:t> </a:t>
            </a:r>
            <a:r>
              <a:rPr lang="sv-SE" sz="1200" b="1" dirty="0" err="1"/>
              <a:t>applications</a:t>
            </a:r>
            <a:r>
              <a:rPr lang="sv-SE" sz="1200" b="1" dirty="0"/>
              <a:t>: </a:t>
            </a:r>
            <a:r>
              <a:rPr lang="sv-SE" sz="1200" dirty="0"/>
              <a:t>image </a:t>
            </a:r>
            <a:r>
              <a:rPr lang="sv-SE" sz="1200" dirty="0" err="1"/>
              <a:t>recognition</a:t>
            </a:r>
            <a:r>
              <a:rPr lang="sv-SE" sz="1200" dirty="0"/>
              <a:t>, </a:t>
            </a:r>
            <a:r>
              <a:rPr lang="sv-SE" sz="1200" dirty="0" err="1"/>
              <a:t>recommender</a:t>
            </a:r>
            <a:r>
              <a:rPr lang="sv-SE" sz="1200" dirty="0"/>
              <a:t> system, </a:t>
            </a:r>
            <a:r>
              <a:rPr lang="sv-SE" sz="1200" dirty="0" err="1"/>
              <a:t>financial</a:t>
            </a:r>
            <a:r>
              <a:rPr lang="sv-SE" sz="1200" dirty="0"/>
              <a:t> </a:t>
            </a:r>
            <a:r>
              <a:rPr lang="sv-SE" sz="1200" dirty="0" err="1"/>
              <a:t>fraud</a:t>
            </a:r>
            <a:r>
              <a:rPr lang="sv-SE" sz="1200" dirty="0"/>
              <a:t> </a:t>
            </a:r>
            <a:r>
              <a:rPr lang="sv-SE" sz="1200" dirty="0" err="1"/>
              <a:t>detection</a:t>
            </a:r>
            <a:endParaRPr lang="sv-SE" sz="1200" dirty="0"/>
          </a:p>
        </p:txBody>
      </p:sp>
      <p:sp>
        <p:nvSpPr>
          <p:cNvPr id="4" name="TextBox 3">
            <a:extLst>
              <a:ext uri="{FF2B5EF4-FFF2-40B4-BE49-F238E27FC236}">
                <a16:creationId xmlns:a16="http://schemas.microsoft.com/office/drawing/2014/main" id="{5DA6FB79-80E7-4ADB-964E-E5378C4F8D4E}"/>
              </a:ext>
            </a:extLst>
          </p:cNvPr>
          <p:cNvSpPr txBox="1"/>
          <p:nvPr/>
        </p:nvSpPr>
        <p:spPr>
          <a:xfrm>
            <a:off x="1327966" y="4572000"/>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6" name="Audio 5">
            <a:hlinkClick r:id="" action="ppaction://media"/>
            <a:extLst>
              <a:ext uri="{FF2B5EF4-FFF2-40B4-BE49-F238E27FC236}">
                <a16:creationId xmlns:a16="http://schemas.microsoft.com/office/drawing/2014/main" id="{D8207BF4-16A6-469A-9901-9ED68C3BC0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451592010"/>
      </p:ext>
    </p:extLst>
  </p:cSld>
  <p:clrMapOvr>
    <a:masterClrMapping/>
  </p:clrMapOvr>
  <mc:AlternateContent xmlns:mc="http://schemas.openxmlformats.org/markup-compatibility/2006" xmlns:p14="http://schemas.microsoft.com/office/powerpoint/2010/main">
    <mc:Choice Requires="p14">
      <p:transition spd="slow" p14:dur="2000" advTm="43344"/>
    </mc:Choice>
    <mc:Fallback xmlns="">
      <p:transition spd="slow" advTm="43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F1F0-0FC9-4F0C-A4A5-F9A5587E9D89}"/>
              </a:ext>
            </a:extLst>
          </p:cNvPr>
          <p:cNvSpPr>
            <a:spLocks noGrp="1"/>
          </p:cNvSpPr>
          <p:nvPr>
            <p:ph type="title"/>
          </p:nvPr>
        </p:nvSpPr>
        <p:spPr/>
        <p:txBody>
          <a:bodyPr/>
          <a:lstStyle/>
          <a:p>
            <a:r>
              <a:rPr lang="sv-SE" dirty="0"/>
              <a:t>Deep </a:t>
            </a:r>
            <a:r>
              <a:rPr lang="sv-SE" dirty="0" err="1"/>
              <a:t>learning</a:t>
            </a:r>
            <a:r>
              <a:rPr lang="sv-SE" dirty="0"/>
              <a:t> – </a:t>
            </a:r>
            <a:r>
              <a:rPr lang="sv-SE" dirty="0" err="1"/>
              <a:t>benefits</a:t>
            </a:r>
            <a:endParaRPr lang="sv-SE" dirty="0"/>
          </a:p>
        </p:txBody>
      </p:sp>
      <p:sp>
        <p:nvSpPr>
          <p:cNvPr id="3" name="Content Placeholder 2">
            <a:extLst>
              <a:ext uri="{FF2B5EF4-FFF2-40B4-BE49-F238E27FC236}">
                <a16:creationId xmlns:a16="http://schemas.microsoft.com/office/drawing/2014/main" id="{A330A781-372E-4CA1-B3ED-EC32AD891C98}"/>
              </a:ext>
            </a:extLst>
          </p:cNvPr>
          <p:cNvSpPr>
            <a:spLocks noGrp="1"/>
          </p:cNvSpPr>
          <p:nvPr>
            <p:ph idx="1"/>
          </p:nvPr>
        </p:nvSpPr>
        <p:spPr>
          <a:xfrm>
            <a:off x="792000" y="1476626"/>
            <a:ext cx="7646280" cy="3240432"/>
          </a:xfrm>
        </p:spPr>
        <p:txBody>
          <a:bodyPr>
            <a:normAutofit/>
          </a:bodyPr>
          <a:lstStyle/>
          <a:p>
            <a:r>
              <a:rPr lang="sv-SE" sz="1200" b="1" dirty="0"/>
              <a:t>Deep </a:t>
            </a:r>
            <a:r>
              <a:rPr lang="sv-SE" sz="1200" b="1" dirty="0" err="1"/>
              <a:t>learning</a:t>
            </a:r>
            <a:r>
              <a:rPr lang="sv-SE" sz="1200" b="1" dirty="0"/>
              <a:t> </a:t>
            </a:r>
            <a:r>
              <a:rPr lang="sv-SE" sz="1200" b="1" dirty="0" err="1"/>
              <a:t>can</a:t>
            </a:r>
            <a:r>
              <a:rPr lang="sv-SE" sz="1200" dirty="0"/>
              <a:t> </a:t>
            </a:r>
            <a:r>
              <a:rPr lang="sv-SE" sz="1200" b="1" dirty="0"/>
              <a:t>make </a:t>
            </a:r>
            <a:r>
              <a:rPr lang="sv-SE" sz="1200" b="1" dirty="0" err="1"/>
              <a:t>use</a:t>
            </a:r>
            <a:r>
              <a:rPr lang="sv-SE" sz="1200" b="1" dirty="0"/>
              <a:t> </a:t>
            </a:r>
            <a:r>
              <a:rPr lang="sv-SE" sz="1200" b="1" dirty="0" err="1"/>
              <a:t>of</a:t>
            </a:r>
            <a:r>
              <a:rPr lang="sv-SE" sz="1200" b="1" dirty="0"/>
              <a:t> </a:t>
            </a:r>
            <a:r>
              <a:rPr lang="sv-SE" sz="1200" b="1" dirty="0" err="1"/>
              <a:t>larger</a:t>
            </a:r>
            <a:r>
              <a:rPr lang="sv-SE" sz="1200" b="1" dirty="0"/>
              <a:t> </a:t>
            </a:r>
            <a:r>
              <a:rPr lang="sv-SE" sz="1200" b="1" dirty="0" err="1"/>
              <a:t>dataset</a:t>
            </a:r>
            <a:r>
              <a:rPr lang="sv-SE" sz="1200" b="1" dirty="0"/>
              <a:t> </a:t>
            </a:r>
            <a:r>
              <a:rPr lang="sv-SE" sz="1200" b="1" dirty="0" err="1"/>
              <a:t>than</a:t>
            </a:r>
            <a:r>
              <a:rPr lang="sv-SE" sz="1200" b="1" dirty="0"/>
              <a:t> </a:t>
            </a:r>
            <a:r>
              <a:rPr lang="sv-SE" sz="1200" b="1" dirty="0" err="1"/>
              <a:t>traditional</a:t>
            </a:r>
            <a:r>
              <a:rPr lang="sv-SE" sz="1200" b="1" dirty="0"/>
              <a:t> ML </a:t>
            </a:r>
            <a:r>
              <a:rPr lang="sv-SE" sz="1200" b="1" dirty="0" err="1"/>
              <a:t>can</a:t>
            </a:r>
            <a:r>
              <a:rPr lang="sv-SE" sz="1200" b="1" dirty="0"/>
              <a:t> do</a:t>
            </a:r>
            <a:r>
              <a:rPr lang="sv-SE" sz="1200" dirty="0"/>
              <a:t>. </a:t>
            </a:r>
          </a:p>
          <a:p>
            <a:r>
              <a:rPr lang="sv-SE" sz="1200" b="1" dirty="0" err="1"/>
              <a:t>More</a:t>
            </a:r>
            <a:r>
              <a:rPr lang="sv-SE" sz="1200" b="1" dirty="0"/>
              <a:t> data </a:t>
            </a:r>
            <a:r>
              <a:rPr lang="sv-SE" sz="1200" b="1" dirty="0" err="1"/>
              <a:t>leads</a:t>
            </a:r>
            <a:r>
              <a:rPr lang="sv-SE" sz="1200" b="1" dirty="0"/>
              <a:t> to </a:t>
            </a:r>
            <a:r>
              <a:rPr lang="sv-SE" sz="1200" b="1" dirty="0" err="1"/>
              <a:t>better</a:t>
            </a:r>
            <a:r>
              <a:rPr lang="sv-SE" sz="1200" b="1" dirty="0"/>
              <a:t> </a:t>
            </a:r>
            <a:r>
              <a:rPr lang="sv-SE" sz="1200" b="1" dirty="0" err="1"/>
              <a:t>predictions</a:t>
            </a:r>
            <a:r>
              <a:rPr lang="sv-SE" sz="1200" b="1" dirty="0"/>
              <a:t> </a:t>
            </a:r>
            <a:r>
              <a:rPr lang="sv-SE" sz="1200" b="1" dirty="0" err="1"/>
              <a:t>using</a:t>
            </a:r>
            <a:r>
              <a:rPr lang="sv-SE" sz="1200" b="1" dirty="0"/>
              <a:t> </a:t>
            </a:r>
            <a:r>
              <a:rPr lang="sv-SE" sz="1200" b="1" dirty="0" err="1"/>
              <a:t>deep</a:t>
            </a:r>
            <a:r>
              <a:rPr lang="sv-SE" sz="1200" b="1" dirty="0"/>
              <a:t> </a:t>
            </a:r>
            <a:r>
              <a:rPr lang="sv-SE" sz="1200" b="1" dirty="0" err="1"/>
              <a:t>learning</a:t>
            </a:r>
            <a:r>
              <a:rPr lang="sv-SE" sz="1200" dirty="0"/>
              <a:t>, </a:t>
            </a:r>
            <a:r>
              <a:rPr lang="sv-SE" sz="1200" dirty="0" err="1"/>
              <a:t>while</a:t>
            </a:r>
            <a:r>
              <a:rPr lang="sv-SE" sz="1200" dirty="0"/>
              <a:t> for </a:t>
            </a:r>
            <a:r>
              <a:rPr lang="sv-SE" sz="1200" dirty="0" err="1"/>
              <a:t>traditional</a:t>
            </a:r>
            <a:r>
              <a:rPr lang="sv-SE" sz="1200" dirty="0"/>
              <a:t> ML, </a:t>
            </a:r>
            <a:r>
              <a:rPr lang="sv-SE" sz="1200" dirty="0" err="1"/>
              <a:t>more</a:t>
            </a:r>
            <a:r>
              <a:rPr lang="sv-SE" sz="1200" dirty="0"/>
              <a:t> data make </a:t>
            </a:r>
            <a:r>
              <a:rPr lang="sv-SE" sz="1200" dirty="0" err="1"/>
              <a:t>better</a:t>
            </a:r>
            <a:r>
              <a:rPr lang="sv-SE" sz="1200" dirty="0"/>
              <a:t> </a:t>
            </a:r>
            <a:r>
              <a:rPr lang="sv-SE" sz="1200" dirty="0" err="1"/>
              <a:t>prediction</a:t>
            </a:r>
            <a:r>
              <a:rPr lang="sv-SE" sz="1200" dirty="0"/>
              <a:t> </a:t>
            </a:r>
            <a:r>
              <a:rPr lang="sv-SE" sz="1200" dirty="0" err="1"/>
              <a:t>only</a:t>
            </a:r>
            <a:r>
              <a:rPr lang="sv-SE" sz="1200" dirty="0"/>
              <a:t> </a:t>
            </a:r>
            <a:r>
              <a:rPr lang="sv-SE" sz="1200" dirty="0" err="1"/>
              <a:t>up</a:t>
            </a:r>
            <a:r>
              <a:rPr lang="sv-SE" sz="1200" dirty="0"/>
              <a:t> to a </a:t>
            </a:r>
            <a:r>
              <a:rPr lang="sv-SE" sz="1200" dirty="0" err="1"/>
              <a:t>certain</a:t>
            </a:r>
            <a:r>
              <a:rPr lang="sv-SE" sz="1200" dirty="0"/>
              <a:t> </a:t>
            </a:r>
            <a:r>
              <a:rPr lang="sv-SE" sz="1200" dirty="0" err="1"/>
              <a:t>amount</a:t>
            </a:r>
            <a:r>
              <a:rPr lang="sv-SE" sz="1200" dirty="0"/>
              <a:t> </a:t>
            </a:r>
            <a:r>
              <a:rPr lang="sv-SE" sz="1200" dirty="0" err="1"/>
              <a:t>of</a:t>
            </a:r>
            <a:r>
              <a:rPr lang="sv-SE" sz="1200" dirty="0"/>
              <a:t> data </a:t>
            </a:r>
          </a:p>
          <a:p>
            <a:pPr marL="0" indent="0">
              <a:buNone/>
            </a:pPr>
            <a:endParaRPr lang="sv-SE" sz="1200" dirty="0"/>
          </a:p>
        </p:txBody>
      </p:sp>
      <p:sp>
        <p:nvSpPr>
          <p:cNvPr id="4" name="TextBox 3">
            <a:extLst>
              <a:ext uri="{FF2B5EF4-FFF2-40B4-BE49-F238E27FC236}">
                <a16:creationId xmlns:a16="http://schemas.microsoft.com/office/drawing/2014/main" id="{CC4B8291-D5B9-46CB-8DAB-93F3E1DCE782}"/>
              </a:ext>
            </a:extLst>
          </p:cNvPr>
          <p:cNvSpPr txBox="1"/>
          <p:nvPr/>
        </p:nvSpPr>
        <p:spPr>
          <a:xfrm>
            <a:off x="1327966" y="4572000"/>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5" name="Audio 4">
            <a:hlinkClick r:id="" action="ppaction://media"/>
            <a:extLst>
              <a:ext uri="{FF2B5EF4-FFF2-40B4-BE49-F238E27FC236}">
                <a16:creationId xmlns:a16="http://schemas.microsoft.com/office/drawing/2014/main" id="{49837BA6-1FEC-4BA8-BB2E-48BB8262E2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845242643"/>
      </p:ext>
    </p:extLst>
  </p:cSld>
  <p:clrMapOvr>
    <a:masterClrMapping/>
  </p:clrMapOvr>
  <mc:AlternateContent xmlns:mc="http://schemas.openxmlformats.org/markup-compatibility/2006" xmlns:p14="http://schemas.microsoft.com/office/powerpoint/2010/main">
    <mc:Choice Requires="p14">
      <p:transition spd="slow" p14:dur="2000" advTm="30706"/>
    </mc:Choice>
    <mc:Fallback xmlns="">
      <p:transition spd="slow" advTm="3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F1F0-0FC9-4F0C-A4A5-F9A5587E9D89}"/>
              </a:ext>
            </a:extLst>
          </p:cNvPr>
          <p:cNvSpPr>
            <a:spLocks noGrp="1"/>
          </p:cNvSpPr>
          <p:nvPr>
            <p:ph type="title"/>
          </p:nvPr>
        </p:nvSpPr>
        <p:spPr/>
        <p:txBody>
          <a:bodyPr/>
          <a:lstStyle/>
          <a:p>
            <a:r>
              <a:rPr lang="sv-SE" dirty="0"/>
              <a:t>Deep </a:t>
            </a:r>
            <a:r>
              <a:rPr lang="sv-SE" dirty="0" err="1"/>
              <a:t>learning</a:t>
            </a:r>
            <a:r>
              <a:rPr lang="sv-SE" dirty="0"/>
              <a:t> - drawbacks</a:t>
            </a:r>
          </a:p>
        </p:txBody>
      </p:sp>
      <p:sp>
        <p:nvSpPr>
          <p:cNvPr id="3" name="Content Placeholder 2">
            <a:extLst>
              <a:ext uri="{FF2B5EF4-FFF2-40B4-BE49-F238E27FC236}">
                <a16:creationId xmlns:a16="http://schemas.microsoft.com/office/drawing/2014/main" id="{A330A781-372E-4CA1-B3ED-EC32AD891C98}"/>
              </a:ext>
            </a:extLst>
          </p:cNvPr>
          <p:cNvSpPr>
            <a:spLocks noGrp="1"/>
          </p:cNvSpPr>
          <p:nvPr>
            <p:ph idx="1"/>
          </p:nvPr>
        </p:nvSpPr>
        <p:spPr>
          <a:xfrm>
            <a:off x="792000" y="1275534"/>
            <a:ext cx="7794254" cy="3240432"/>
          </a:xfrm>
        </p:spPr>
        <p:txBody>
          <a:bodyPr>
            <a:normAutofit/>
          </a:bodyPr>
          <a:lstStyle/>
          <a:p>
            <a:r>
              <a:rPr lang="sv-SE" sz="1200" b="1" dirty="0"/>
              <a:t>Deep neural </a:t>
            </a:r>
            <a:r>
              <a:rPr lang="sv-SE" sz="1200" b="1" dirty="0" err="1"/>
              <a:t>networks</a:t>
            </a:r>
            <a:r>
              <a:rPr lang="sv-SE" sz="1200" b="1" dirty="0"/>
              <a:t> </a:t>
            </a:r>
            <a:r>
              <a:rPr lang="sv-SE" sz="1200" b="1" dirty="0" err="1"/>
              <a:t>may</a:t>
            </a:r>
            <a:r>
              <a:rPr lang="sv-SE" sz="1200" b="1" dirty="0"/>
              <a:t> </a:t>
            </a:r>
            <a:r>
              <a:rPr lang="sv-SE" sz="1200" b="1" dirty="0" err="1"/>
              <a:t>use</a:t>
            </a:r>
            <a:r>
              <a:rPr lang="sv-SE" sz="1200" b="1" dirty="0"/>
              <a:t> </a:t>
            </a:r>
            <a:r>
              <a:rPr lang="sv-SE" sz="1200" b="1" dirty="0" err="1"/>
              <a:t>hundreds</a:t>
            </a:r>
            <a:r>
              <a:rPr lang="sv-SE" sz="1200" b="1" dirty="0"/>
              <a:t> </a:t>
            </a:r>
            <a:r>
              <a:rPr lang="sv-SE" sz="1200" b="1" dirty="0" err="1"/>
              <a:t>of</a:t>
            </a:r>
            <a:r>
              <a:rPr lang="sv-SE" sz="1200" b="1" dirty="0"/>
              <a:t> millions </a:t>
            </a:r>
            <a:r>
              <a:rPr lang="sv-SE" sz="1200" b="1" dirty="0" err="1"/>
              <a:t>of</a:t>
            </a:r>
            <a:r>
              <a:rPr lang="sv-SE" sz="1200" b="1" dirty="0"/>
              <a:t> associations </a:t>
            </a:r>
            <a:r>
              <a:rPr lang="sv-SE" sz="1200" b="1" dirty="0" err="1"/>
              <a:t>between</a:t>
            </a:r>
            <a:r>
              <a:rPr lang="sv-SE" sz="1200" b="1" dirty="0"/>
              <a:t> the </a:t>
            </a:r>
            <a:r>
              <a:rPr lang="sv-SE" sz="1200" b="1" dirty="0" err="1"/>
              <a:t>nodes</a:t>
            </a:r>
            <a:endParaRPr lang="sv-SE" sz="1200" dirty="0"/>
          </a:p>
          <a:p>
            <a:r>
              <a:rPr lang="sv-SE" sz="1200" b="1" dirty="0" err="1"/>
              <a:t>Each</a:t>
            </a:r>
            <a:r>
              <a:rPr lang="sv-SE" sz="1200" b="1" dirty="0"/>
              <a:t> </a:t>
            </a:r>
            <a:r>
              <a:rPr lang="sv-SE" sz="1200" b="1" dirty="0" err="1"/>
              <a:t>of</a:t>
            </a:r>
            <a:r>
              <a:rPr lang="sv-SE" sz="1200" b="1" dirty="0"/>
              <a:t> </a:t>
            </a:r>
            <a:r>
              <a:rPr lang="sv-SE" sz="1200" b="1" dirty="0" err="1"/>
              <a:t>this</a:t>
            </a:r>
            <a:r>
              <a:rPr lang="sv-SE" sz="1200" b="1" dirty="0"/>
              <a:t> association </a:t>
            </a:r>
            <a:r>
              <a:rPr lang="sv-SE" sz="1200" b="1" dirty="0" err="1"/>
              <a:t>contribute</a:t>
            </a:r>
            <a:r>
              <a:rPr lang="sv-SE" sz="1200" b="1" dirty="0"/>
              <a:t> to the decision </a:t>
            </a:r>
            <a:r>
              <a:rPr lang="sv-SE" sz="1200" b="1" dirty="0" err="1"/>
              <a:t>suggested</a:t>
            </a:r>
            <a:r>
              <a:rPr lang="sv-SE" sz="1200" b="1" dirty="0"/>
              <a:t> </a:t>
            </a:r>
            <a:r>
              <a:rPr lang="sv-SE" sz="1200" dirty="0"/>
              <a:t>– </a:t>
            </a:r>
            <a:r>
              <a:rPr lang="sv-SE" sz="1200" b="1" dirty="0" err="1"/>
              <a:t>but</a:t>
            </a:r>
            <a:r>
              <a:rPr lang="sv-SE" sz="1200" b="1" dirty="0"/>
              <a:t> </a:t>
            </a:r>
            <a:r>
              <a:rPr lang="sv-SE" sz="1200" b="1" dirty="0" err="1"/>
              <a:t>each</a:t>
            </a:r>
            <a:r>
              <a:rPr lang="sv-SE" sz="1200" b="1" dirty="0"/>
              <a:t> </a:t>
            </a:r>
            <a:r>
              <a:rPr lang="sv-SE" sz="1200" b="1" dirty="0" err="1"/>
              <a:t>association’s</a:t>
            </a:r>
            <a:r>
              <a:rPr lang="sv-SE" sz="1200" b="1" dirty="0"/>
              <a:t> </a:t>
            </a:r>
            <a:r>
              <a:rPr lang="sv-SE" sz="1200" b="1" dirty="0" err="1"/>
              <a:t>impact</a:t>
            </a:r>
            <a:r>
              <a:rPr lang="sv-SE" sz="1200" b="1" dirty="0"/>
              <a:t> on the decision is </a:t>
            </a:r>
            <a:r>
              <a:rPr lang="sv-SE" sz="1200" b="1" dirty="0" err="1"/>
              <a:t>limited</a:t>
            </a:r>
            <a:r>
              <a:rPr lang="sv-SE" sz="1200" dirty="0"/>
              <a:t>. </a:t>
            </a:r>
          </a:p>
          <a:p>
            <a:r>
              <a:rPr lang="sv-SE" sz="1200" dirty="0" err="1"/>
              <a:t>Therefore</a:t>
            </a:r>
            <a:r>
              <a:rPr lang="sv-SE" sz="1200" dirty="0"/>
              <a:t>, </a:t>
            </a:r>
            <a:r>
              <a:rPr lang="sv-SE" sz="1200" dirty="0" err="1"/>
              <a:t>deep</a:t>
            </a:r>
            <a:r>
              <a:rPr lang="sv-SE" sz="1200" dirty="0"/>
              <a:t> neural </a:t>
            </a:r>
            <a:r>
              <a:rPr lang="sv-SE" sz="1200" dirty="0" err="1"/>
              <a:t>networks</a:t>
            </a:r>
            <a:r>
              <a:rPr lang="sv-SE" sz="1200" dirty="0"/>
              <a:t> </a:t>
            </a:r>
            <a:r>
              <a:rPr lang="sv-SE" sz="1200" b="1" dirty="0" err="1"/>
              <a:t>have</a:t>
            </a:r>
            <a:r>
              <a:rPr lang="sv-SE" sz="1200" b="1" dirty="0"/>
              <a:t> problem to </a:t>
            </a:r>
            <a:r>
              <a:rPr lang="sv-SE" sz="1200" b="1" dirty="0" err="1"/>
              <a:t>explain</a:t>
            </a:r>
            <a:r>
              <a:rPr lang="sv-SE" sz="1200" b="1" dirty="0"/>
              <a:t>, in a simple </a:t>
            </a:r>
            <a:r>
              <a:rPr lang="sv-SE" sz="1200" b="1" dirty="0" err="1"/>
              <a:t>way</a:t>
            </a:r>
            <a:r>
              <a:rPr lang="sv-SE" sz="1200" b="1" dirty="0"/>
              <a:t>, </a:t>
            </a:r>
            <a:r>
              <a:rPr lang="sv-SE" sz="1200" b="1" dirty="0" err="1"/>
              <a:t>why</a:t>
            </a:r>
            <a:r>
              <a:rPr lang="sv-SE" sz="1200" b="1" dirty="0"/>
              <a:t> it </a:t>
            </a:r>
            <a:r>
              <a:rPr lang="sv-SE" sz="1200" b="1" dirty="0" err="1"/>
              <a:t>ended</a:t>
            </a:r>
            <a:r>
              <a:rPr lang="sv-SE" sz="1200" b="1" dirty="0"/>
              <a:t> </a:t>
            </a:r>
            <a:r>
              <a:rPr lang="sv-SE" sz="1200" b="1" dirty="0" err="1"/>
              <a:t>up</a:t>
            </a:r>
            <a:r>
              <a:rPr lang="sv-SE" sz="1200" b="1" dirty="0"/>
              <a:t> in a </a:t>
            </a:r>
            <a:r>
              <a:rPr lang="sv-SE" sz="1200" b="1" dirty="0" err="1"/>
              <a:t>certain</a:t>
            </a:r>
            <a:r>
              <a:rPr lang="sv-SE" sz="1200" b="1" dirty="0"/>
              <a:t> decision</a:t>
            </a:r>
            <a:r>
              <a:rPr lang="sv-SE" sz="1200" dirty="0"/>
              <a:t>. </a:t>
            </a:r>
          </a:p>
          <a:p>
            <a:r>
              <a:rPr lang="sv-SE" sz="1200" dirty="0" err="1"/>
              <a:t>That</a:t>
            </a:r>
            <a:r>
              <a:rPr lang="sv-SE" sz="1200" dirty="0"/>
              <a:t> is, </a:t>
            </a:r>
            <a:r>
              <a:rPr lang="sv-SE" sz="1200" b="1" dirty="0" err="1"/>
              <a:t>deep</a:t>
            </a:r>
            <a:r>
              <a:rPr lang="sv-SE" sz="1200" b="1" dirty="0"/>
              <a:t> neural </a:t>
            </a:r>
            <a:r>
              <a:rPr lang="sv-SE" sz="1200" b="1" dirty="0" err="1"/>
              <a:t>networks</a:t>
            </a:r>
            <a:r>
              <a:rPr lang="sv-SE" sz="1200" b="1" dirty="0"/>
              <a:t> </a:t>
            </a:r>
            <a:r>
              <a:rPr lang="sv-SE" sz="1200" b="1" dirty="0" err="1"/>
              <a:t>knows</a:t>
            </a:r>
            <a:r>
              <a:rPr lang="sv-SE" sz="1200" b="1" dirty="0"/>
              <a:t> </a:t>
            </a:r>
            <a:r>
              <a:rPr lang="sv-SE" sz="1200" b="1" dirty="0" err="1"/>
              <a:t>more</a:t>
            </a:r>
            <a:r>
              <a:rPr lang="sv-SE" sz="1200" b="1" dirty="0"/>
              <a:t> </a:t>
            </a:r>
            <a:r>
              <a:rPr lang="sv-SE" sz="1200" b="1" dirty="0" err="1"/>
              <a:t>than</a:t>
            </a:r>
            <a:r>
              <a:rPr lang="sv-SE" sz="1200" b="1" dirty="0"/>
              <a:t> </a:t>
            </a:r>
            <a:r>
              <a:rPr lang="sv-SE" sz="1200" b="1" dirty="0" err="1"/>
              <a:t>they</a:t>
            </a:r>
            <a:r>
              <a:rPr lang="sv-SE" sz="1200" b="1" dirty="0"/>
              <a:t> </a:t>
            </a:r>
            <a:r>
              <a:rPr lang="sv-SE" sz="1200" b="1" dirty="0" err="1"/>
              <a:t>can</a:t>
            </a:r>
            <a:r>
              <a:rPr lang="sv-SE" sz="1200" b="1" dirty="0"/>
              <a:t> </a:t>
            </a:r>
            <a:r>
              <a:rPr lang="sv-SE" sz="1200" b="1" dirty="0" err="1"/>
              <a:t>tell</a:t>
            </a:r>
            <a:r>
              <a:rPr lang="sv-SE" sz="1200" b="1" dirty="0"/>
              <a:t> </a:t>
            </a:r>
            <a:r>
              <a:rPr lang="sv-SE" sz="1200" b="1" dirty="0" err="1"/>
              <a:t>us</a:t>
            </a:r>
            <a:r>
              <a:rPr lang="sv-SE" sz="1200" b="1" dirty="0"/>
              <a:t> </a:t>
            </a:r>
            <a:r>
              <a:rPr lang="sv-SE" sz="1200" dirty="0"/>
              <a:t>(Note, </a:t>
            </a:r>
            <a:r>
              <a:rPr lang="sv-SE" sz="1200" dirty="0" err="1"/>
              <a:t>Polanyi’s</a:t>
            </a:r>
            <a:r>
              <a:rPr lang="sv-SE" sz="1200" dirty="0"/>
              <a:t> paradox </a:t>
            </a:r>
            <a:r>
              <a:rPr lang="sv-SE" sz="1200" dirty="0" err="1"/>
              <a:t>again</a:t>
            </a:r>
            <a:r>
              <a:rPr lang="sv-SE" sz="1200" dirty="0"/>
              <a:t>)</a:t>
            </a:r>
          </a:p>
        </p:txBody>
      </p:sp>
      <p:sp>
        <p:nvSpPr>
          <p:cNvPr id="4" name="TextBox 3">
            <a:extLst>
              <a:ext uri="{FF2B5EF4-FFF2-40B4-BE49-F238E27FC236}">
                <a16:creationId xmlns:a16="http://schemas.microsoft.com/office/drawing/2014/main" id="{9FA34D6A-6CEF-4E5D-A374-19A686729AAB}"/>
              </a:ext>
            </a:extLst>
          </p:cNvPr>
          <p:cNvSpPr txBox="1"/>
          <p:nvPr/>
        </p:nvSpPr>
        <p:spPr>
          <a:xfrm>
            <a:off x="1327966" y="4572000"/>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5" name="Audio 4">
            <a:hlinkClick r:id="" action="ppaction://media"/>
            <a:extLst>
              <a:ext uri="{FF2B5EF4-FFF2-40B4-BE49-F238E27FC236}">
                <a16:creationId xmlns:a16="http://schemas.microsoft.com/office/drawing/2014/main" id="{2AA530FB-E757-4511-B7DB-5027D9E392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739503055"/>
      </p:ext>
    </p:extLst>
  </p:cSld>
  <p:clrMapOvr>
    <a:masterClrMapping/>
  </p:clrMapOvr>
  <mc:AlternateContent xmlns:mc="http://schemas.openxmlformats.org/markup-compatibility/2006" xmlns:p14="http://schemas.microsoft.com/office/powerpoint/2010/main">
    <mc:Choice Requires="p14">
      <p:transition spd="slow" p14:dur="2000" advTm="49324"/>
    </mc:Choice>
    <mc:Fallback xmlns="">
      <p:transition spd="slow" advTm="49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687589" cy="857250"/>
          </a:xfrm>
          <a:prstGeom prst="rect">
            <a:avLst/>
          </a:prstGeom>
        </p:spPr>
        <p:txBody>
          <a:bodyPr>
            <a:noAutofit/>
          </a:bodyPr>
          <a:lstStyle/>
          <a:p>
            <a:pPr defTabSz="685800">
              <a:spcBef>
                <a:spcPct val="0"/>
              </a:spcBef>
              <a:defRPr/>
            </a:pPr>
            <a:r>
              <a:rPr lang="sv-SE" sz="2700" dirty="0">
                <a:latin typeface="+mj-lt"/>
                <a:ea typeface="+mj-ea"/>
                <a:cs typeface="+mj-cs"/>
              </a:rPr>
              <a:t>Putting ML to </a:t>
            </a:r>
            <a:r>
              <a:rPr lang="sv-SE" sz="2700" dirty="0" err="1">
                <a:latin typeface="+mj-lt"/>
                <a:ea typeface="+mj-ea"/>
                <a:cs typeface="+mj-cs"/>
              </a:rPr>
              <a:t>work</a:t>
            </a:r>
            <a:endParaRPr lang="sv-SE" sz="2700" dirty="0">
              <a:latin typeface="+mj-lt"/>
              <a:ea typeface="+mj-ea"/>
              <a:cs typeface="+mj-cs"/>
            </a:endParaRPr>
          </a:p>
        </p:txBody>
      </p:sp>
      <p:pic>
        <p:nvPicPr>
          <p:cNvPr id="2" name="Audio 1">
            <a:hlinkClick r:id="" action="ppaction://media"/>
            <a:extLst>
              <a:ext uri="{FF2B5EF4-FFF2-40B4-BE49-F238E27FC236}">
                <a16:creationId xmlns:a16="http://schemas.microsoft.com/office/drawing/2014/main" id="{307C3829-1094-4342-B945-AA331F1D1C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637768471"/>
      </p:ext>
    </p:extLst>
  </p:cSld>
  <p:clrMapOvr>
    <a:masterClrMapping/>
  </p:clrMapOvr>
  <mc:AlternateContent xmlns:mc="http://schemas.openxmlformats.org/markup-compatibility/2006" xmlns:p14="http://schemas.microsoft.com/office/powerpoint/2010/main">
    <mc:Choice Requires="p14">
      <p:transition spd="slow" p14:dur="2000" advTm="1761"/>
    </mc:Choice>
    <mc:Fallback xmlns="">
      <p:transition spd="slow" advTm="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dirty="0"/>
              <a:t>Putting ML to </a:t>
            </a:r>
            <a:r>
              <a:rPr lang="sv-SE" dirty="0" err="1"/>
              <a:t>work</a:t>
            </a:r>
            <a:endParaRPr lang="sv-SE" dirty="0"/>
          </a:p>
        </p:txBody>
      </p:sp>
      <p:sp>
        <p:nvSpPr>
          <p:cNvPr id="3" name="Content Placeholder 2"/>
          <p:cNvSpPr>
            <a:spLocks noGrp="1"/>
          </p:cNvSpPr>
          <p:nvPr>
            <p:ph idx="1"/>
          </p:nvPr>
        </p:nvSpPr>
        <p:spPr>
          <a:xfrm>
            <a:off x="792000" y="1224234"/>
            <a:ext cx="8096910" cy="3943350"/>
          </a:xfrm>
        </p:spPr>
        <p:txBody>
          <a:bodyPr>
            <a:normAutofit/>
          </a:bodyPr>
          <a:lstStyle/>
          <a:p>
            <a:pPr marL="0" indent="0">
              <a:buNone/>
            </a:pPr>
            <a:r>
              <a:rPr lang="en-US" sz="1200" dirty="0"/>
              <a:t>According to Brynjolfsson &amp; </a:t>
            </a:r>
            <a:r>
              <a:rPr lang="en-US" sz="1200" dirty="0" err="1"/>
              <a:t>Mcafee</a:t>
            </a:r>
            <a:r>
              <a:rPr lang="en-US" sz="1200" dirty="0"/>
              <a:t> (2017), </a:t>
            </a:r>
            <a:r>
              <a:rPr lang="en-US" sz="1200" b="1" dirty="0"/>
              <a:t>there are three good news for organizations that want to make use of ML</a:t>
            </a:r>
            <a:r>
              <a:rPr lang="en-US" sz="1200" dirty="0"/>
              <a:t>:</a:t>
            </a:r>
          </a:p>
          <a:p>
            <a:r>
              <a:rPr lang="en-US" sz="1200" b="1" dirty="0"/>
              <a:t>First, AI skills are spreading quickly</a:t>
            </a:r>
            <a:r>
              <a:rPr lang="en-US" sz="1200" dirty="0"/>
              <a:t>. More and more data scientists are trained and educated</a:t>
            </a:r>
          </a:p>
          <a:p>
            <a:r>
              <a:rPr lang="en-US" sz="1200" b="1" dirty="0"/>
              <a:t>Second, algorithms and hardware for ML can be bought or rented, and powerful ML infrastructures are available via the cloud, </a:t>
            </a:r>
            <a:r>
              <a:rPr lang="en-US" sz="1200" dirty="0"/>
              <a:t>all provided by a number of organizations</a:t>
            </a:r>
          </a:p>
          <a:p>
            <a:r>
              <a:rPr lang="en-US" sz="1200" b="1" dirty="0"/>
              <a:t>Third</a:t>
            </a:r>
            <a:r>
              <a:rPr lang="en-US" sz="1200" dirty="0"/>
              <a:t>, </a:t>
            </a:r>
            <a:r>
              <a:rPr lang="en-US" sz="1200" b="1" dirty="0"/>
              <a:t>to start making productive use of ML, you may not need that much data after all, </a:t>
            </a:r>
            <a:r>
              <a:rPr lang="en-US" sz="1200" dirty="0"/>
              <a:t>if</a:t>
            </a:r>
            <a:r>
              <a:rPr lang="en-US" sz="1200" b="1" dirty="0"/>
              <a:t> </a:t>
            </a:r>
            <a:r>
              <a:rPr lang="en-US" sz="1200" dirty="0"/>
              <a:t>the user accept that significantly improving performance is good enough (and not require to be a dominant actor)</a:t>
            </a:r>
          </a:p>
        </p:txBody>
      </p:sp>
      <p:sp>
        <p:nvSpPr>
          <p:cNvPr id="4" name="TextBox 3">
            <a:extLst>
              <a:ext uri="{FF2B5EF4-FFF2-40B4-BE49-F238E27FC236}">
                <a16:creationId xmlns:a16="http://schemas.microsoft.com/office/drawing/2014/main" id="{64369161-8542-48E6-976C-9CC51821E5A9}"/>
              </a:ext>
            </a:extLst>
          </p:cNvPr>
          <p:cNvSpPr txBox="1"/>
          <p:nvPr/>
        </p:nvSpPr>
        <p:spPr>
          <a:xfrm>
            <a:off x="1327966" y="4572000"/>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6" name="Audio 5">
            <a:hlinkClick r:id="" action="ppaction://media"/>
            <a:extLst>
              <a:ext uri="{FF2B5EF4-FFF2-40B4-BE49-F238E27FC236}">
                <a16:creationId xmlns:a16="http://schemas.microsoft.com/office/drawing/2014/main" id="{FEDFD7D2-01E5-4A27-9D16-D71D5FCA75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268907470"/>
      </p:ext>
    </p:extLst>
  </p:cSld>
  <p:clrMapOvr>
    <a:masterClrMapping/>
  </p:clrMapOvr>
  <mc:AlternateContent xmlns:mc="http://schemas.openxmlformats.org/markup-compatibility/2006" xmlns:p14="http://schemas.microsoft.com/office/powerpoint/2010/main">
    <mc:Choice Requires="p14">
      <p:transition spd="slow" p14:dur="2000" advTm="65019"/>
    </mc:Choice>
    <mc:Fallback xmlns="">
      <p:transition spd="slow" advTm="65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90DA7E-06CE-4AB4-9BBB-1E9938F78BAD}"/>
              </a:ext>
            </a:extLst>
          </p:cNvPr>
          <p:cNvSpPr/>
          <p:nvPr/>
        </p:nvSpPr>
        <p:spPr>
          <a:xfrm>
            <a:off x="7398672" y="155562"/>
            <a:ext cx="1669444" cy="1102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653977" y="385994"/>
            <a:ext cx="7850912" cy="596700"/>
          </a:xfrm>
        </p:spPr>
        <p:txBody>
          <a:bodyPr>
            <a:normAutofit/>
          </a:bodyPr>
          <a:lstStyle/>
          <a:p>
            <a:r>
              <a:rPr lang="en-US" dirty="0"/>
              <a:t>ML is driving changes at three levels</a:t>
            </a:r>
            <a:endParaRPr lang="sv-SE" dirty="0"/>
          </a:p>
        </p:txBody>
      </p:sp>
      <p:sp>
        <p:nvSpPr>
          <p:cNvPr id="3" name="Content Placeholder 2"/>
          <p:cNvSpPr>
            <a:spLocks noGrp="1"/>
          </p:cNvSpPr>
          <p:nvPr>
            <p:ph idx="1"/>
          </p:nvPr>
        </p:nvSpPr>
        <p:spPr>
          <a:xfrm>
            <a:off x="791999" y="1224234"/>
            <a:ext cx="7949817" cy="3943350"/>
          </a:xfrm>
        </p:spPr>
        <p:txBody>
          <a:bodyPr>
            <a:normAutofit/>
          </a:bodyPr>
          <a:lstStyle/>
          <a:p>
            <a:pPr marL="0" indent="0">
              <a:buNone/>
            </a:pPr>
            <a:r>
              <a:rPr lang="en-US" sz="1200" dirty="0"/>
              <a:t>According to Brynjolfsson &amp; </a:t>
            </a:r>
            <a:r>
              <a:rPr lang="en-US" sz="1200" dirty="0" err="1"/>
              <a:t>Mcafee</a:t>
            </a:r>
            <a:r>
              <a:rPr lang="en-US" sz="1200" dirty="0"/>
              <a:t> (2017), ML is driving changes at three levels: </a:t>
            </a:r>
          </a:p>
          <a:p>
            <a:r>
              <a:rPr lang="en-US" sz="1200" b="1" dirty="0"/>
              <a:t>Task and occupation: </a:t>
            </a:r>
            <a:r>
              <a:rPr lang="en-US" sz="1200" dirty="0"/>
              <a:t>Example of a new task could be to identify potential cancer cells by analyzing radiology images based on ML, carried out by a skilled data scientist</a:t>
            </a:r>
          </a:p>
          <a:p>
            <a:r>
              <a:rPr lang="en-US" sz="1200" b="1" dirty="0"/>
              <a:t>Business processes: </a:t>
            </a:r>
            <a:r>
              <a:rPr lang="en-US" sz="1200" dirty="0"/>
              <a:t>Business processes need to change in order to making use of ML, for example, a clinical process within the radiology department need to be changed when using ML for analyzing radiology images. </a:t>
            </a:r>
          </a:p>
          <a:p>
            <a:r>
              <a:rPr lang="en-US" sz="1200" b="1" dirty="0"/>
              <a:t>Business models: </a:t>
            </a:r>
            <a:r>
              <a:rPr lang="en-US" sz="1200" dirty="0"/>
              <a:t>Business models may need to be reconsidered when introducing ML solutions, in order to take advantage of these solutions</a:t>
            </a:r>
          </a:p>
        </p:txBody>
      </p:sp>
      <p:sp>
        <p:nvSpPr>
          <p:cNvPr id="4" name="TextBox 3">
            <a:extLst>
              <a:ext uri="{FF2B5EF4-FFF2-40B4-BE49-F238E27FC236}">
                <a16:creationId xmlns:a16="http://schemas.microsoft.com/office/drawing/2014/main" id="{E7EC483D-4932-4114-BD36-76D6A08C4BA2}"/>
              </a:ext>
            </a:extLst>
          </p:cNvPr>
          <p:cNvSpPr txBox="1"/>
          <p:nvPr/>
        </p:nvSpPr>
        <p:spPr>
          <a:xfrm>
            <a:off x="2010921" y="4757506"/>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5" name="Audio 4">
            <a:hlinkClick r:id="" action="ppaction://media"/>
            <a:extLst>
              <a:ext uri="{FF2B5EF4-FFF2-40B4-BE49-F238E27FC236}">
                <a16:creationId xmlns:a16="http://schemas.microsoft.com/office/drawing/2014/main" id="{68345FA2-3E0E-49A0-90D0-6FD2306F8B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638468363"/>
      </p:ext>
    </p:extLst>
  </p:cSld>
  <p:clrMapOvr>
    <a:masterClrMapping/>
  </p:clrMapOvr>
  <mc:AlternateContent xmlns:mc="http://schemas.openxmlformats.org/markup-compatibility/2006" xmlns:p14="http://schemas.microsoft.com/office/powerpoint/2010/main">
    <mc:Choice Requires="p14">
      <p:transition spd="slow" p14:dur="2000" advTm="65424"/>
    </mc:Choice>
    <mc:Fallback xmlns="">
      <p:transition spd="slow" advTm="65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dirty="0" err="1"/>
              <a:t>Why</a:t>
            </a:r>
            <a:r>
              <a:rPr lang="sv-SE" dirty="0"/>
              <a:t> is ML </a:t>
            </a:r>
            <a:r>
              <a:rPr lang="sv-SE" dirty="0" err="1"/>
              <a:t>such</a:t>
            </a:r>
            <a:r>
              <a:rPr lang="sv-SE" dirty="0"/>
              <a:t> a </a:t>
            </a:r>
            <a:r>
              <a:rPr lang="sv-SE" dirty="0" err="1"/>
              <a:t>big</a:t>
            </a:r>
            <a:r>
              <a:rPr lang="sv-SE" dirty="0"/>
              <a:t> deal?</a:t>
            </a:r>
          </a:p>
        </p:txBody>
      </p:sp>
      <p:sp>
        <p:nvSpPr>
          <p:cNvPr id="3" name="Content Placeholder 2"/>
          <p:cNvSpPr>
            <a:spLocks noGrp="1"/>
          </p:cNvSpPr>
          <p:nvPr>
            <p:ph idx="1"/>
          </p:nvPr>
        </p:nvSpPr>
        <p:spPr>
          <a:xfrm>
            <a:off x="792000" y="1224234"/>
            <a:ext cx="7987758" cy="3943350"/>
          </a:xfrm>
        </p:spPr>
        <p:txBody>
          <a:bodyPr>
            <a:normAutofit/>
          </a:bodyPr>
          <a:lstStyle/>
          <a:p>
            <a:pPr marL="0" indent="0">
              <a:buNone/>
            </a:pPr>
            <a:r>
              <a:rPr lang="en-US" sz="1200" b="1" dirty="0"/>
              <a:t>There are two reasons why ML is such a big deal:</a:t>
            </a:r>
          </a:p>
          <a:p>
            <a:pPr marL="228600" indent="-228600">
              <a:buFont typeface="Verdana" pitchFamily="34" charset="0"/>
              <a:buAutoNum type="arabicParenR"/>
            </a:pPr>
            <a:r>
              <a:rPr lang="en-US" sz="1200" b="1" dirty="0"/>
              <a:t>Humans cannot automate a number of tasks since they cannot explain how to carry out these tasks</a:t>
            </a:r>
            <a:r>
              <a:rPr lang="en-US" sz="1200" dirty="0"/>
              <a:t>. In such cases, </a:t>
            </a:r>
            <a:r>
              <a:rPr lang="en-US" sz="1200" b="1" dirty="0"/>
              <a:t>traditional software cannot be developed, since it requires the software developer to understand the tasks at hand in order to code the predefined sequence of instructions</a:t>
            </a:r>
            <a:r>
              <a:rPr lang="en-US" sz="1200" dirty="0"/>
              <a:t>. Read Polanyi: Humans know more than they can tell</a:t>
            </a:r>
          </a:p>
          <a:p>
            <a:pPr marL="228600" indent="-228600">
              <a:buFont typeface="Verdana" pitchFamily="34" charset="0"/>
              <a:buAutoNum type="arabicParenR"/>
            </a:pPr>
            <a:r>
              <a:rPr lang="en-US" sz="1200" b="1" dirty="0"/>
              <a:t>On the other hand, ML systems are excellent learners, so with ML we can automate these tasks even if human do not know the sequence of instructions. Why? Since ML can learn from data</a:t>
            </a:r>
          </a:p>
          <a:p>
            <a:pPr marL="228600" indent="-228600">
              <a:buFont typeface="Verdana" pitchFamily="34" charset="0"/>
              <a:buAutoNum type="arabicParenR"/>
            </a:pPr>
            <a:endParaRPr lang="en-US" sz="1200" b="1" dirty="0"/>
          </a:p>
        </p:txBody>
      </p:sp>
      <p:sp>
        <p:nvSpPr>
          <p:cNvPr id="4" name="TextBox 3">
            <a:extLst>
              <a:ext uri="{FF2B5EF4-FFF2-40B4-BE49-F238E27FC236}">
                <a16:creationId xmlns:a16="http://schemas.microsoft.com/office/drawing/2014/main" id="{DCD3AEE8-D534-40E9-871D-F980AB695D1B}"/>
              </a:ext>
            </a:extLst>
          </p:cNvPr>
          <p:cNvSpPr txBox="1"/>
          <p:nvPr/>
        </p:nvSpPr>
        <p:spPr>
          <a:xfrm>
            <a:off x="1631501" y="4650601"/>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11" name="Audio 10">
            <a:hlinkClick r:id="" action="ppaction://media"/>
            <a:extLst>
              <a:ext uri="{FF2B5EF4-FFF2-40B4-BE49-F238E27FC236}">
                <a16:creationId xmlns:a16="http://schemas.microsoft.com/office/drawing/2014/main" id="{F5DA1555-0348-4D5D-A522-DCE56F82B4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918750082"/>
      </p:ext>
    </p:extLst>
  </p:cSld>
  <p:clrMapOvr>
    <a:masterClrMapping/>
  </p:clrMapOvr>
  <mc:AlternateContent xmlns:mc="http://schemas.openxmlformats.org/markup-compatibility/2006" xmlns:p14="http://schemas.microsoft.com/office/powerpoint/2010/main">
    <mc:Choice Requires="p14">
      <p:transition spd="slow" p14:dur="2000" advTm="57959"/>
    </mc:Choice>
    <mc:Fallback xmlns="">
      <p:transition spd="slow" advTm="57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687589" cy="857250"/>
          </a:xfrm>
          <a:prstGeom prst="rect">
            <a:avLst/>
          </a:prstGeom>
        </p:spPr>
        <p:txBody>
          <a:bodyPr>
            <a:noAutofit/>
          </a:bodyPr>
          <a:lstStyle/>
          <a:p>
            <a:pPr defTabSz="685800">
              <a:spcBef>
                <a:spcPct val="0"/>
              </a:spcBef>
              <a:defRPr/>
            </a:pPr>
            <a:r>
              <a:rPr lang="sv-SE" sz="2700" dirty="0">
                <a:latin typeface="+mj-lt"/>
                <a:ea typeface="+mj-ea"/>
                <a:cs typeface="+mj-cs"/>
              </a:rPr>
              <a:t>Will ML </a:t>
            </a:r>
            <a:r>
              <a:rPr lang="sv-SE" sz="2700" dirty="0" err="1">
                <a:latin typeface="+mj-lt"/>
                <a:ea typeface="+mj-ea"/>
                <a:cs typeface="+mj-cs"/>
              </a:rPr>
              <a:t>replace</a:t>
            </a:r>
            <a:r>
              <a:rPr lang="sv-SE" sz="2700" dirty="0">
                <a:latin typeface="+mj-lt"/>
                <a:ea typeface="+mj-ea"/>
                <a:cs typeface="+mj-cs"/>
              </a:rPr>
              <a:t> </a:t>
            </a:r>
            <a:r>
              <a:rPr lang="sv-SE" sz="2700" dirty="0" err="1">
                <a:latin typeface="+mj-lt"/>
                <a:ea typeface="+mj-ea"/>
                <a:cs typeface="+mj-cs"/>
              </a:rPr>
              <a:t>jobs</a:t>
            </a:r>
            <a:r>
              <a:rPr lang="sv-SE" sz="2700" dirty="0">
                <a:latin typeface="+mj-lt"/>
                <a:ea typeface="+mj-ea"/>
                <a:cs typeface="+mj-cs"/>
              </a:rPr>
              <a:t>?</a:t>
            </a:r>
          </a:p>
        </p:txBody>
      </p:sp>
      <p:pic>
        <p:nvPicPr>
          <p:cNvPr id="2" name="Audio 1">
            <a:hlinkClick r:id="" action="ppaction://media"/>
            <a:extLst>
              <a:ext uri="{FF2B5EF4-FFF2-40B4-BE49-F238E27FC236}">
                <a16:creationId xmlns:a16="http://schemas.microsoft.com/office/drawing/2014/main" id="{307C3829-1094-4342-B945-AA331F1D1C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801857733"/>
      </p:ext>
    </p:extLst>
  </p:cSld>
  <p:clrMapOvr>
    <a:masterClrMapping/>
  </p:clrMapOvr>
  <mc:AlternateContent xmlns:mc="http://schemas.openxmlformats.org/markup-compatibility/2006" xmlns:p14="http://schemas.microsoft.com/office/powerpoint/2010/main">
    <mc:Choice Requires="p14">
      <p:transition spd="slow" p14:dur="2000" advTm="1761"/>
    </mc:Choice>
    <mc:Fallback xmlns="">
      <p:transition spd="slow" advTm="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en-US" dirty="0"/>
              <a:t>ML is not replacing the entire job</a:t>
            </a:r>
            <a:endParaRPr lang="sv-SE" dirty="0"/>
          </a:p>
        </p:txBody>
      </p:sp>
      <p:sp>
        <p:nvSpPr>
          <p:cNvPr id="3" name="Content Placeholder 2"/>
          <p:cNvSpPr>
            <a:spLocks noGrp="1"/>
          </p:cNvSpPr>
          <p:nvPr>
            <p:ph idx="1"/>
          </p:nvPr>
        </p:nvSpPr>
        <p:spPr>
          <a:xfrm>
            <a:off x="792000" y="1224234"/>
            <a:ext cx="7850912" cy="3943350"/>
          </a:xfrm>
        </p:spPr>
        <p:txBody>
          <a:bodyPr>
            <a:normAutofit/>
          </a:bodyPr>
          <a:lstStyle/>
          <a:p>
            <a:r>
              <a:rPr lang="en-US" sz="1200" dirty="0"/>
              <a:t>According to Brynjolfsson &amp; </a:t>
            </a:r>
            <a:r>
              <a:rPr lang="en-US" sz="1200" dirty="0" err="1"/>
              <a:t>Mcafee</a:t>
            </a:r>
            <a:r>
              <a:rPr lang="en-US" sz="1200" dirty="0"/>
              <a:t> (2017), </a:t>
            </a:r>
            <a:r>
              <a:rPr lang="en-US" sz="1200" b="1" dirty="0"/>
              <a:t>most often ML systems do not replace the entire task, process, or business model</a:t>
            </a:r>
            <a:endParaRPr lang="en-US" sz="1200" dirty="0"/>
          </a:p>
          <a:p>
            <a:r>
              <a:rPr lang="en-US" sz="1200" dirty="0"/>
              <a:t>Instead, </a:t>
            </a:r>
            <a:r>
              <a:rPr lang="en-US" sz="1200" b="1" dirty="0"/>
              <a:t>ML systems often complement human activities</a:t>
            </a:r>
            <a:r>
              <a:rPr lang="en-US" sz="1200" dirty="0"/>
              <a:t>, thereby, </a:t>
            </a:r>
            <a:r>
              <a:rPr lang="en-US" sz="1200" b="1" dirty="0"/>
              <a:t>making the human’s work more efficient and effective</a:t>
            </a:r>
          </a:p>
          <a:p>
            <a:r>
              <a:rPr lang="en-US" sz="1200" b="1" dirty="0"/>
              <a:t>Designing solutions combining ML solutions with humans skills can be very rewarding</a:t>
            </a:r>
            <a:r>
              <a:rPr lang="en-US" sz="1200" dirty="0"/>
              <a:t>, but require human understanding and planning</a:t>
            </a:r>
            <a:endParaRPr lang="sv-SE" sz="1200" dirty="0"/>
          </a:p>
        </p:txBody>
      </p:sp>
      <p:sp>
        <p:nvSpPr>
          <p:cNvPr id="4" name="TextBox 3">
            <a:extLst>
              <a:ext uri="{FF2B5EF4-FFF2-40B4-BE49-F238E27FC236}">
                <a16:creationId xmlns:a16="http://schemas.microsoft.com/office/drawing/2014/main" id="{FADEBC12-4545-42E1-B700-5CB7E745EF4E}"/>
              </a:ext>
            </a:extLst>
          </p:cNvPr>
          <p:cNvSpPr txBox="1"/>
          <p:nvPr/>
        </p:nvSpPr>
        <p:spPr>
          <a:xfrm>
            <a:off x="1327966" y="4572000"/>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6" name="Audio 5">
            <a:hlinkClick r:id="" action="ppaction://media"/>
            <a:extLst>
              <a:ext uri="{FF2B5EF4-FFF2-40B4-BE49-F238E27FC236}">
                <a16:creationId xmlns:a16="http://schemas.microsoft.com/office/drawing/2014/main" id="{E7C58236-51A5-4161-946B-4C6912BD3E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114424528"/>
      </p:ext>
    </p:extLst>
  </p:cSld>
  <p:clrMapOvr>
    <a:masterClrMapping/>
  </p:clrMapOvr>
  <mc:AlternateContent xmlns:mc="http://schemas.openxmlformats.org/markup-compatibility/2006" xmlns:p14="http://schemas.microsoft.com/office/powerpoint/2010/main">
    <mc:Choice Requires="p14">
      <p:transition spd="slow" p14:dur="2000" advTm="48395"/>
    </mc:Choice>
    <mc:Fallback xmlns="">
      <p:transition spd="slow" advTm="48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687589" cy="857250"/>
          </a:xfrm>
          <a:prstGeom prst="rect">
            <a:avLst/>
          </a:prstGeom>
        </p:spPr>
        <p:txBody>
          <a:bodyPr>
            <a:noAutofit/>
          </a:bodyPr>
          <a:lstStyle/>
          <a:p>
            <a:pPr defTabSz="685800">
              <a:spcBef>
                <a:spcPct val="0"/>
              </a:spcBef>
              <a:defRPr/>
            </a:pPr>
            <a:r>
              <a:rPr lang="sv-SE" sz="2700" dirty="0">
                <a:latin typeface="+mj-lt"/>
                <a:ea typeface="+mj-ea"/>
                <a:cs typeface="+mj-cs"/>
              </a:rPr>
              <a:t>Risk and limitation </a:t>
            </a:r>
            <a:r>
              <a:rPr lang="sv-SE" sz="2700" dirty="0" err="1">
                <a:latin typeface="+mj-lt"/>
                <a:ea typeface="+mj-ea"/>
                <a:cs typeface="+mj-cs"/>
              </a:rPr>
              <a:t>with</a:t>
            </a:r>
            <a:r>
              <a:rPr lang="sv-SE" sz="2700" dirty="0">
                <a:latin typeface="+mj-lt"/>
                <a:ea typeface="+mj-ea"/>
                <a:cs typeface="+mj-cs"/>
              </a:rPr>
              <a:t> ML</a:t>
            </a:r>
          </a:p>
        </p:txBody>
      </p:sp>
      <p:pic>
        <p:nvPicPr>
          <p:cNvPr id="2" name="Audio 1">
            <a:hlinkClick r:id="" action="ppaction://media"/>
            <a:extLst>
              <a:ext uri="{FF2B5EF4-FFF2-40B4-BE49-F238E27FC236}">
                <a16:creationId xmlns:a16="http://schemas.microsoft.com/office/drawing/2014/main" id="{307C3829-1094-4342-B945-AA331F1D1C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3544606846"/>
      </p:ext>
    </p:extLst>
  </p:cSld>
  <p:clrMapOvr>
    <a:masterClrMapping/>
  </p:clrMapOvr>
  <mc:AlternateContent xmlns:mc="http://schemas.openxmlformats.org/markup-compatibility/2006" xmlns:p14="http://schemas.microsoft.com/office/powerpoint/2010/main">
    <mc:Choice Requires="p14">
      <p:transition spd="slow" p14:dur="2000" advTm="1761"/>
    </mc:Choice>
    <mc:Fallback xmlns="">
      <p:transition spd="slow" advTm="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1A66-5965-4807-AA3F-B5472F4AF438}"/>
              </a:ext>
            </a:extLst>
          </p:cNvPr>
          <p:cNvSpPr>
            <a:spLocks noGrp="1"/>
          </p:cNvSpPr>
          <p:nvPr>
            <p:ph type="title"/>
          </p:nvPr>
        </p:nvSpPr>
        <p:spPr/>
        <p:txBody>
          <a:bodyPr/>
          <a:lstStyle/>
          <a:p>
            <a:r>
              <a:rPr lang="sv-SE" dirty="0"/>
              <a:t>Three risks </a:t>
            </a:r>
            <a:r>
              <a:rPr lang="sv-SE" dirty="0" err="1"/>
              <a:t>with</a:t>
            </a:r>
            <a:r>
              <a:rPr lang="sv-SE" dirty="0"/>
              <a:t> ML</a:t>
            </a:r>
          </a:p>
        </p:txBody>
      </p:sp>
      <p:sp>
        <p:nvSpPr>
          <p:cNvPr id="3" name="Content Placeholder 2">
            <a:extLst>
              <a:ext uri="{FF2B5EF4-FFF2-40B4-BE49-F238E27FC236}">
                <a16:creationId xmlns:a16="http://schemas.microsoft.com/office/drawing/2014/main" id="{B81A563D-4B93-48F0-8932-473972B620DC}"/>
              </a:ext>
            </a:extLst>
          </p:cNvPr>
          <p:cNvSpPr>
            <a:spLocks noGrp="1"/>
          </p:cNvSpPr>
          <p:nvPr>
            <p:ph idx="1"/>
          </p:nvPr>
        </p:nvSpPr>
        <p:spPr>
          <a:xfrm>
            <a:off x="791999" y="1275534"/>
            <a:ext cx="7703193" cy="3581030"/>
          </a:xfrm>
        </p:spPr>
        <p:txBody>
          <a:bodyPr>
            <a:normAutofit/>
          </a:bodyPr>
          <a:lstStyle/>
          <a:p>
            <a:r>
              <a:rPr lang="en-US" sz="1200" dirty="0"/>
              <a:t>According to Brynjolfsson &amp; </a:t>
            </a:r>
            <a:r>
              <a:rPr lang="en-US" sz="1200" dirty="0" err="1"/>
              <a:t>Mcafee</a:t>
            </a:r>
            <a:r>
              <a:rPr lang="en-US" sz="1200" dirty="0"/>
              <a:t> (2017), there are three major risks with ML:</a:t>
            </a:r>
          </a:p>
          <a:p>
            <a:pPr lvl="1">
              <a:lnSpc>
                <a:spcPct val="150000"/>
              </a:lnSpc>
            </a:pPr>
            <a:r>
              <a:rPr lang="en-US" sz="1200" dirty="0"/>
              <a:t>First, </a:t>
            </a:r>
            <a:r>
              <a:rPr lang="en-US" sz="1200" b="1" dirty="0"/>
              <a:t>the ML system may have hidden biases</a:t>
            </a:r>
            <a:r>
              <a:rPr lang="en-US" sz="1200" dirty="0"/>
              <a:t>, derived from the data used for training the system </a:t>
            </a:r>
          </a:p>
          <a:p>
            <a:pPr lvl="1">
              <a:lnSpc>
                <a:spcPct val="150000"/>
              </a:lnSpc>
            </a:pPr>
            <a:r>
              <a:rPr lang="en-US" sz="1200" dirty="0"/>
              <a:t>Second, it is </a:t>
            </a:r>
            <a:r>
              <a:rPr lang="en-US" sz="1200" b="1" dirty="0"/>
              <a:t>difficult to prove with complete certainty that the system will work in all cases when applying an ML model, </a:t>
            </a:r>
            <a:r>
              <a:rPr lang="en-US" sz="1200" dirty="0"/>
              <a:t>since the ML systems are based on training data and, especially for neural network systems, statistical truth</a:t>
            </a:r>
          </a:p>
          <a:p>
            <a:pPr lvl="1">
              <a:lnSpc>
                <a:spcPct val="150000"/>
              </a:lnSpc>
            </a:pPr>
            <a:r>
              <a:rPr lang="en-US" sz="1200" dirty="0"/>
              <a:t>Third, </a:t>
            </a:r>
            <a:r>
              <a:rPr lang="en-US" sz="1200" b="1" dirty="0"/>
              <a:t>when the ML system does make errors</a:t>
            </a:r>
            <a:r>
              <a:rPr lang="en-US" sz="1200" dirty="0"/>
              <a:t>, it is difficult to </a:t>
            </a:r>
            <a:r>
              <a:rPr lang="en-US" sz="1200" b="1" dirty="0"/>
              <a:t>diagnose and correct exactly what was wrong, </a:t>
            </a:r>
            <a:r>
              <a:rPr lang="en-US" sz="1200" dirty="0"/>
              <a:t>due to the complex structure behind the solution (especially regarding neural network systems)</a:t>
            </a:r>
          </a:p>
          <a:p>
            <a:pPr marL="0" indent="0">
              <a:buNone/>
            </a:pPr>
            <a:endParaRPr lang="en-US" dirty="0"/>
          </a:p>
          <a:p>
            <a:endParaRPr lang="en-US" dirty="0"/>
          </a:p>
        </p:txBody>
      </p:sp>
      <p:sp>
        <p:nvSpPr>
          <p:cNvPr id="4" name="TextBox 3">
            <a:extLst>
              <a:ext uri="{FF2B5EF4-FFF2-40B4-BE49-F238E27FC236}">
                <a16:creationId xmlns:a16="http://schemas.microsoft.com/office/drawing/2014/main" id="{AE41B9E5-C7D1-4E71-BFF0-D9D3B812EC7E}"/>
              </a:ext>
            </a:extLst>
          </p:cNvPr>
          <p:cNvSpPr txBox="1"/>
          <p:nvPr/>
        </p:nvSpPr>
        <p:spPr>
          <a:xfrm>
            <a:off x="1327966" y="4572000"/>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8" name="Audio 7">
            <a:hlinkClick r:id="" action="ppaction://media"/>
            <a:extLst>
              <a:ext uri="{FF2B5EF4-FFF2-40B4-BE49-F238E27FC236}">
                <a16:creationId xmlns:a16="http://schemas.microsoft.com/office/drawing/2014/main" id="{84E91406-FEA1-4D0C-9C75-531BB14EB8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9476746"/>
      </p:ext>
    </p:extLst>
  </p:cSld>
  <p:clrMapOvr>
    <a:masterClrMapping/>
  </p:clrMapOvr>
  <mc:AlternateContent xmlns:mc="http://schemas.openxmlformats.org/markup-compatibility/2006" xmlns:p14="http://schemas.microsoft.com/office/powerpoint/2010/main">
    <mc:Choice Requires="p14">
      <p:transition spd="slow" p14:dur="2000" advTm="58719"/>
    </mc:Choice>
    <mc:Fallback xmlns="">
      <p:transition spd="slow" advTm="58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dirty="0"/>
              <a:t>ML limitations </a:t>
            </a:r>
          </a:p>
        </p:txBody>
      </p:sp>
      <p:sp>
        <p:nvSpPr>
          <p:cNvPr id="3" name="Content Placeholder 2"/>
          <p:cNvSpPr>
            <a:spLocks noGrp="1"/>
          </p:cNvSpPr>
          <p:nvPr>
            <p:ph idx="1"/>
          </p:nvPr>
        </p:nvSpPr>
        <p:spPr>
          <a:xfrm>
            <a:off x="792000" y="1224234"/>
            <a:ext cx="7850912" cy="3943350"/>
          </a:xfrm>
        </p:spPr>
        <p:txBody>
          <a:bodyPr>
            <a:normAutofit/>
          </a:bodyPr>
          <a:lstStyle/>
          <a:p>
            <a:pPr marL="0" indent="0">
              <a:buNone/>
            </a:pPr>
            <a:r>
              <a:rPr lang="en-US" sz="1200" dirty="0"/>
              <a:t>According to Brynjolfsson &amp; </a:t>
            </a:r>
            <a:r>
              <a:rPr lang="en-US" sz="1200" dirty="0" err="1"/>
              <a:t>Mcafee</a:t>
            </a:r>
            <a:r>
              <a:rPr lang="en-US" sz="1200" dirty="0"/>
              <a:t> (2017), ML has its limitations compared to humans:</a:t>
            </a:r>
          </a:p>
          <a:p>
            <a:pPr lvl="1">
              <a:lnSpc>
                <a:spcPct val="150000"/>
              </a:lnSpc>
            </a:pPr>
            <a:r>
              <a:rPr lang="en-US" sz="1200" dirty="0"/>
              <a:t>ML systems </a:t>
            </a:r>
            <a:r>
              <a:rPr lang="en-US" sz="1200" b="1" dirty="0"/>
              <a:t>do not provide general intelligence across diverse domains or different contexts. </a:t>
            </a:r>
            <a:r>
              <a:rPr lang="en-US" sz="1200" dirty="0"/>
              <a:t>That is, ML systems are </a:t>
            </a:r>
            <a:r>
              <a:rPr lang="en-US" sz="1200" b="1" dirty="0"/>
              <a:t>trained to do specific tasks, but can typically not be generalized </a:t>
            </a:r>
            <a:r>
              <a:rPr lang="en-US" sz="1200" dirty="0"/>
              <a:t>and do related tasks or similar tasks in another domain </a:t>
            </a:r>
          </a:p>
          <a:p>
            <a:pPr lvl="1">
              <a:lnSpc>
                <a:spcPct val="150000"/>
              </a:lnSpc>
            </a:pPr>
            <a:r>
              <a:rPr lang="en-US" sz="1200" b="1" dirty="0"/>
              <a:t>Compare ML to human beings</a:t>
            </a:r>
            <a:r>
              <a:rPr lang="en-US" sz="1200" dirty="0"/>
              <a:t>: if a human preforms well in one task, she/he often have competence in related tasks. This not the case for ML</a:t>
            </a:r>
          </a:p>
          <a:p>
            <a:pPr lvl="1">
              <a:lnSpc>
                <a:spcPct val="150000"/>
              </a:lnSpc>
            </a:pPr>
            <a:r>
              <a:rPr lang="en-US" sz="1200" dirty="0"/>
              <a:t>Moreover, </a:t>
            </a:r>
            <a:r>
              <a:rPr lang="en-US" sz="1200" b="1" dirty="0"/>
              <a:t>ML systems are not good in posing questions</a:t>
            </a:r>
            <a:r>
              <a:rPr lang="en-US" sz="1200" dirty="0"/>
              <a:t>, </a:t>
            </a:r>
            <a:r>
              <a:rPr lang="en-US" sz="1200" b="1" dirty="0"/>
              <a:t>decide what problem to work on next,</a:t>
            </a:r>
            <a:r>
              <a:rPr lang="en-US" sz="1200" dirty="0"/>
              <a:t> and </a:t>
            </a:r>
            <a:r>
              <a:rPr lang="en-US" sz="1200" b="1" dirty="0"/>
              <a:t>decide what area to explore</a:t>
            </a:r>
          </a:p>
          <a:p>
            <a:pPr marL="0" indent="0">
              <a:buNone/>
            </a:pPr>
            <a:endParaRPr lang="en-US" sz="1200" dirty="0"/>
          </a:p>
          <a:p>
            <a:endParaRPr lang="en-US" sz="1200" dirty="0"/>
          </a:p>
        </p:txBody>
      </p:sp>
      <p:sp>
        <p:nvSpPr>
          <p:cNvPr id="4" name="TextBox 3">
            <a:extLst>
              <a:ext uri="{FF2B5EF4-FFF2-40B4-BE49-F238E27FC236}">
                <a16:creationId xmlns:a16="http://schemas.microsoft.com/office/drawing/2014/main" id="{0672577B-533C-476B-AFD0-9A8DE82EFF8B}"/>
              </a:ext>
            </a:extLst>
          </p:cNvPr>
          <p:cNvSpPr txBox="1"/>
          <p:nvPr/>
        </p:nvSpPr>
        <p:spPr>
          <a:xfrm>
            <a:off x="1327966" y="4572000"/>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6" name="Audio 5">
            <a:hlinkClick r:id="" action="ppaction://media"/>
            <a:extLst>
              <a:ext uri="{FF2B5EF4-FFF2-40B4-BE49-F238E27FC236}">
                <a16:creationId xmlns:a16="http://schemas.microsoft.com/office/drawing/2014/main" id="{F9EF7573-2B75-4B0D-BAE1-5CBA132141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387971963"/>
      </p:ext>
    </p:extLst>
  </p:cSld>
  <p:clrMapOvr>
    <a:masterClrMapping/>
  </p:clrMapOvr>
  <mc:AlternateContent xmlns:mc="http://schemas.openxmlformats.org/markup-compatibility/2006" xmlns:p14="http://schemas.microsoft.com/office/powerpoint/2010/main">
    <mc:Choice Requires="p14">
      <p:transition spd="slow" p14:dur="2000" advTm="63889"/>
    </mc:Choice>
    <mc:Fallback xmlns="">
      <p:transition spd="slow" advTm="63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41771" y="195943"/>
            <a:ext cx="1415143" cy="118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idx="1"/>
          </p:nvPr>
        </p:nvSpPr>
        <p:spPr>
          <a:xfrm>
            <a:off x="791999" y="1275534"/>
            <a:ext cx="7801157" cy="2411100"/>
          </a:xfrm>
        </p:spPr>
        <p:txBody>
          <a:bodyPr>
            <a:normAutofit/>
          </a:bodyPr>
          <a:lstStyle/>
          <a:p>
            <a:pPr marL="0" indent="0"/>
            <a:r>
              <a:rPr lang="sv-SE" sz="2000" b="1" dirty="0" err="1"/>
              <a:t>Predicting</a:t>
            </a:r>
            <a:r>
              <a:rPr lang="sv-SE" sz="2000" b="1" dirty="0"/>
              <a:t> </a:t>
            </a:r>
            <a:r>
              <a:rPr lang="sv-SE" sz="2000" b="1" dirty="0" err="1"/>
              <a:t>behavior</a:t>
            </a:r>
            <a:r>
              <a:rPr lang="sv-SE" sz="2000" b="1" dirty="0"/>
              <a:t> </a:t>
            </a:r>
            <a:r>
              <a:rPr lang="sv-SE" sz="2000" b="1" dirty="0" err="1"/>
              <a:t>using</a:t>
            </a:r>
            <a:r>
              <a:rPr lang="sv-SE" sz="2000" b="1" dirty="0"/>
              <a:t> ML</a:t>
            </a:r>
            <a:endParaRPr lang="sv-SE" sz="1600" dirty="0"/>
          </a:p>
          <a:p>
            <a:pPr marL="342900" indent="-342900">
              <a:buFontTx/>
              <a:buChar char="-"/>
            </a:pPr>
            <a:endParaRPr lang="sv-SE" dirty="0"/>
          </a:p>
        </p:txBody>
      </p:sp>
      <p:pic>
        <p:nvPicPr>
          <p:cNvPr id="8" name="Audio 7">
            <a:hlinkClick r:id="" action="ppaction://media"/>
            <a:extLst>
              <a:ext uri="{FF2B5EF4-FFF2-40B4-BE49-F238E27FC236}">
                <a16:creationId xmlns:a16="http://schemas.microsoft.com/office/drawing/2014/main" id="{20288388-EB71-4A1A-8C6A-2ACACF15F9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680519451"/>
      </p:ext>
    </p:extLst>
  </p:cSld>
  <p:clrMapOvr>
    <a:masterClrMapping/>
  </p:clrMapOvr>
  <mc:AlternateContent xmlns:mc="http://schemas.openxmlformats.org/markup-compatibility/2006">
    <mc:Choice xmlns:p14="http://schemas.microsoft.com/office/powerpoint/2010/main" Requires="p14">
      <p:transition spd="slow" p14:dur="2000" advTm="18586"/>
    </mc:Choice>
    <mc:Fallback>
      <p:transition spd="slow" advTm="18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dirty="0" err="1"/>
              <a:t>Using</a:t>
            </a:r>
            <a:r>
              <a:rPr lang="sv-SE" dirty="0"/>
              <a:t> data to </a:t>
            </a:r>
            <a:r>
              <a:rPr lang="sv-SE" dirty="0" err="1"/>
              <a:t>predict</a:t>
            </a:r>
            <a:r>
              <a:rPr lang="sv-SE" dirty="0"/>
              <a:t> </a:t>
            </a:r>
            <a:r>
              <a:rPr lang="sv-SE" dirty="0" err="1"/>
              <a:t>behavior</a:t>
            </a:r>
            <a:endParaRPr lang="sv-SE" dirty="0"/>
          </a:p>
        </p:txBody>
      </p:sp>
      <p:sp>
        <p:nvSpPr>
          <p:cNvPr id="3" name="Content Placeholder 2"/>
          <p:cNvSpPr>
            <a:spLocks noGrp="1"/>
          </p:cNvSpPr>
          <p:nvPr>
            <p:ph idx="1"/>
          </p:nvPr>
        </p:nvSpPr>
        <p:spPr>
          <a:xfrm>
            <a:off x="791999" y="1224234"/>
            <a:ext cx="8093995" cy="3943350"/>
          </a:xfrm>
        </p:spPr>
        <p:txBody>
          <a:bodyPr>
            <a:normAutofit/>
          </a:bodyPr>
          <a:lstStyle/>
          <a:p>
            <a:r>
              <a:rPr lang="en-US" sz="1200" b="1" dirty="0"/>
              <a:t>Companies want to predict human behavior</a:t>
            </a:r>
            <a:r>
              <a:rPr lang="en-US" sz="1200" dirty="0"/>
              <a:t>, for example, </a:t>
            </a:r>
            <a:r>
              <a:rPr lang="en-US" sz="1200" b="1" dirty="0"/>
              <a:t>predict what products the customers are likely to buy in the future</a:t>
            </a:r>
          </a:p>
          <a:p>
            <a:r>
              <a:rPr lang="en-US" sz="1200" b="1" dirty="0"/>
              <a:t>However, </a:t>
            </a:r>
            <a:r>
              <a:rPr lang="en-US" sz="1200" b="1" u="sng" dirty="0"/>
              <a:t>predicting customer behavior is tricky </a:t>
            </a:r>
            <a:r>
              <a:rPr lang="en-US" sz="1200" b="1" dirty="0"/>
              <a:t>since customers change their behavior over time </a:t>
            </a:r>
            <a:r>
              <a:rPr lang="en-US" sz="1200" dirty="0"/>
              <a:t>based on different factors, for example, the customers change behavior based on weather, trends and locations</a:t>
            </a:r>
          </a:p>
          <a:p>
            <a:r>
              <a:rPr lang="en-US" sz="1200" b="1" u="sng" dirty="0"/>
              <a:t>Still we can predict customer behavior. Why?</a:t>
            </a:r>
          </a:p>
          <a:p>
            <a:pPr marL="0" indent="0">
              <a:buNone/>
            </a:pPr>
            <a:endParaRPr lang="en-US" sz="1200" dirty="0"/>
          </a:p>
        </p:txBody>
      </p:sp>
      <p:sp>
        <p:nvSpPr>
          <p:cNvPr id="5" name="TextBox 4">
            <a:extLst>
              <a:ext uri="{FF2B5EF4-FFF2-40B4-BE49-F238E27FC236}">
                <a16:creationId xmlns:a16="http://schemas.microsoft.com/office/drawing/2014/main" id="{E3A68405-E7DB-484A-BD56-987F08F2E629}"/>
              </a:ext>
            </a:extLst>
          </p:cNvPr>
          <p:cNvSpPr txBox="1"/>
          <p:nvPr/>
        </p:nvSpPr>
        <p:spPr>
          <a:xfrm>
            <a:off x="2511754" y="4757506"/>
            <a:ext cx="6168420" cy="276999"/>
          </a:xfrm>
          <a:prstGeom prst="rect">
            <a:avLst/>
          </a:prstGeom>
          <a:noFill/>
        </p:spPr>
        <p:txBody>
          <a:bodyPr wrap="none" rtlCol="0">
            <a:spAutoFit/>
          </a:bodyPr>
          <a:lstStyle/>
          <a:p>
            <a:r>
              <a:rPr lang="en-US" sz="1200" dirty="0"/>
              <a:t>(</a:t>
            </a:r>
            <a:r>
              <a:rPr lang="en-US" sz="1200" dirty="0" err="1"/>
              <a:t>Alpaydin</a:t>
            </a:r>
            <a:r>
              <a:rPr lang="en-US" sz="1200" dirty="0"/>
              <a:t>, E. (2021). Machine Learning, MIT Press Essential Knowledge Series, Chapter 1, s11-33)</a:t>
            </a:r>
            <a:endParaRPr lang="sv-SE" sz="1200" dirty="0"/>
          </a:p>
        </p:txBody>
      </p:sp>
      <p:pic>
        <p:nvPicPr>
          <p:cNvPr id="6" name="Audio 5">
            <a:hlinkClick r:id="" action="ppaction://media"/>
            <a:extLst>
              <a:ext uri="{FF2B5EF4-FFF2-40B4-BE49-F238E27FC236}">
                <a16:creationId xmlns:a16="http://schemas.microsoft.com/office/drawing/2014/main" id="{0D73ACEC-29BA-4E35-925A-E90675F7B0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399671416"/>
      </p:ext>
    </p:extLst>
  </p:cSld>
  <p:clrMapOvr>
    <a:masterClrMapping/>
  </p:clrMapOvr>
  <mc:AlternateContent xmlns:mc="http://schemas.openxmlformats.org/markup-compatibility/2006">
    <mc:Choice xmlns:p14="http://schemas.microsoft.com/office/powerpoint/2010/main" Requires="p14">
      <p:transition spd="slow" p14:dur="2000" advTm="30175"/>
    </mc:Choice>
    <mc:Fallback>
      <p:transition spd="slow" advTm="30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dirty="0" err="1"/>
              <a:t>Using</a:t>
            </a:r>
            <a:r>
              <a:rPr lang="sv-SE" dirty="0"/>
              <a:t> data to </a:t>
            </a:r>
            <a:r>
              <a:rPr lang="sv-SE" dirty="0" err="1"/>
              <a:t>predict</a:t>
            </a:r>
            <a:r>
              <a:rPr lang="sv-SE" dirty="0"/>
              <a:t> </a:t>
            </a:r>
            <a:r>
              <a:rPr lang="sv-SE" dirty="0" err="1"/>
              <a:t>behavior</a:t>
            </a:r>
            <a:endParaRPr lang="sv-SE" dirty="0"/>
          </a:p>
        </p:txBody>
      </p:sp>
      <p:sp>
        <p:nvSpPr>
          <p:cNvPr id="3" name="Content Placeholder 2"/>
          <p:cNvSpPr>
            <a:spLocks noGrp="1"/>
          </p:cNvSpPr>
          <p:nvPr>
            <p:ph idx="1"/>
          </p:nvPr>
        </p:nvSpPr>
        <p:spPr>
          <a:xfrm>
            <a:off x="791999" y="1224234"/>
            <a:ext cx="8093995" cy="3943350"/>
          </a:xfrm>
        </p:spPr>
        <p:txBody>
          <a:bodyPr>
            <a:normAutofit/>
          </a:bodyPr>
          <a:lstStyle/>
          <a:p>
            <a:r>
              <a:rPr lang="en-US" sz="1200" b="1" dirty="0"/>
              <a:t>Predicting customer behavior is possible because: </a:t>
            </a:r>
            <a:r>
              <a:rPr lang="en-US" sz="1200" b="1" u="sng" dirty="0"/>
              <a:t>human behavior is not totally random </a:t>
            </a:r>
          </a:p>
          <a:p>
            <a:r>
              <a:rPr lang="en-US" sz="1200" b="1" u="sng" dirty="0"/>
              <a:t>Customer behavior follow certain patterns </a:t>
            </a:r>
          </a:p>
          <a:p>
            <a:r>
              <a:rPr lang="en-US" sz="1200" b="1" u="sng" dirty="0"/>
              <a:t>Data, for example sales transactions data</a:t>
            </a:r>
            <a:r>
              <a:rPr lang="en-US" sz="1200" u="sng" dirty="0"/>
              <a:t>, </a:t>
            </a:r>
            <a:r>
              <a:rPr lang="en-US" sz="1200" b="1" u="sng" dirty="0"/>
              <a:t>can help us find these patterns, which then can be used for predicting future behavior</a:t>
            </a:r>
          </a:p>
          <a:p>
            <a:pPr marL="0" indent="0">
              <a:buNone/>
            </a:pPr>
            <a:endParaRPr lang="en-US" sz="1200" dirty="0"/>
          </a:p>
        </p:txBody>
      </p:sp>
      <p:sp>
        <p:nvSpPr>
          <p:cNvPr id="5" name="TextBox 4">
            <a:extLst>
              <a:ext uri="{FF2B5EF4-FFF2-40B4-BE49-F238E27FC236}">
                <a16:creationId xmlns:a16="http://schemas.microsoft.com/office/drawing/2014/main" id="{E3A68405-E7DB-484A-BD56-987F08F2E629}"/>
              </a:ext>
            </a:extLst>
          </p:cNvPr>
          <p:cNvSpPr txBox="1"/>
          <p:nvPr/>
        </p:nvSpPr>
        <p:spPr>
          <a:xfrm>
            <a:off x="2511754" y="4757506"/>
            <a:ext cx="6168420" cy="276999"/>
          </a:xfrm>
          <a:prstGeom prst="rect">
            <a:avLst/>
          </a:prstGeom>
          <a:noFill/>
        </p:spPr>
        <p:txBody>
          <a:bodyPr wrap="none" rtlCol="0">
            <a:spAutoFit/>
          </a:bodyPr>
          <a:lstStyle/>
          <a:p>
            <a:r>
              <a:rPr lang="en-US" sz="1200" dirty="0"/>
              <a:t>(</a:t>
            </a:r>
            <a:r>
              <a:rPr lang="en-US" sz="1200" dirty="0" err="1"/>
              <a:t>Alpaydin</a:t>
            </a:r>
            <a:r>
              <a:rPr lang="en-US" sz="1200" dirty="0"/>
              <a:t>, E. (2021). Machine Learning, MIT Press Essential Knowledge Series, Chapter 1, s11-33)</a:t>
            </a:r>
            <a:endParaRPr lang="sv-SE" sz="1200" dirty="0"/>
          </a:p>
        </p:txBody>
      </p:sp>
      <p:pic>
        <p:nvPicPr>
          <p:cNvPr id="12" name="Audio 11">
            <a:hlinkClick r:id="" action="ppaction://media"/>
            <a:extLst>
              <a:ext uri="{FF2B5EF4-FFF2-40B4-BE49-F238E27FC236}">
                <a16:creationId xmlns:a16="http://schemas.microsoft.com/office/drawing/2014/main" id="{BB148C28-41AC-48CC-A2A9-B575F3C1D9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191542978"/>
      </p:ext>
    </p:extLst>
  </p:cSld>
  <p:clrMapOvr>
    <a:masterClrMapping/>
  </p:clrMapOvr>
  <mc:AlternateContent xmlns:mc="http://schemas.openxmlformats.org/markup-compatibility/2006">
    <mc:Choice xmlns:p14="http://schemas.microsoft.com/office/powerpoint/2010/main" Requires="p14">
      <p:transition spd="slow" p14:dur="2000" advTm="41217"/>
    </mc:Choice>
    <mc:Fallback>
      <p:transition spd="slow" advTm="41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dirty="0"/>
              <a:t>ML – to </a:t>
            </a:r>
            <a:r>
              <a:rPr lang="sv-SE" dirty="0" err="1"/>
              <a:t>find</a:t>
            </a:r>
            <a:r>
              <a:rPr lang="sv-SE" dirty="0"/>
              <a:t> </a:t>
            </a:r>
            <a:r>
              <a:rPr lang="sv-SE" dirty="0" err="1"/>
              <a:t>patterns</a:t>
            </a:r>
            <a:r>
              <a:rPr lang="sv-SE" dirty="0"/>
              <a:t> in data </a:t>
            </a:r>
          </a:p>
        </p:txBody>
      </p:sp>
      <p:sp>
        <p:nvSpPr>
          <p:cNvPr id="3" name="Content Placeholder 2"/>
          <p:cNvSpPr>
            <a:spLocks noGrp="1"/>
          </p:cNvSpPr>
          <p:nvPr>
            <p:ph idx="1"/>
          </p:nvPr>
        </p:nvSpPr>
        <p:spPr>
          <a:xfrm>
            <a:off x="792000" y="1224234"/>
            <a:ext cx="7850912" cy="3943350"/>
          </a:xfrm>
        </p:spPr>
        <p:txBody>
          <a:bodyPr>
            <a:normAutofit/>
          </a:bodyPr>
          <a:lstStyle/>
          <a:p>
            <a:r>
              <a:rPr lang="en-US" sz="1200" b="1" u="sng" dirty="0"/>
              <a:t>To find the patterns in the data</a:t>
            </a:r>
            <a:r>
              <a:rPr lang="en-US" sz="1200" dirty="0"/>
              <a:t>, an </a:t>
            </a:r>
            <a:r>
              <a:rPr lang="en-US" sz="1200" b="1" u="sng" dirty="0"/>
              <a:t>ML algorithm can be selected and used </a:t>
            </a:r>
            <a:r>
              <a:rPr lang="en-US" sz="1200" dirty="0"/>
              <a:t>in order to </a:t>
            </a:r>
            <a:r>
              <a:rPr lang="en-US" sz="1200" b="1" u="sng" dirty="0"/>
              <a:t>create an ML model</a:t>
            </a:r>
            <a:r>
              <a:rPr lang="en-US" sz="1200" b="1" dirty="0"/>
              <a:t>. </a:t>
            </a:r>
          </a:p>
          <a:p>
            <a:r>
              <a:rPr lang="en-US" sz="1200" b="1" dirty="0"/>
              <a:t>The </a:t>
            </a:r>
            <a:r>
              <a:rPr lang="en-US" sz="1200" b="1" u="sng" dirty="0"/>
              <a:t>ML model </a:t>
            </a:r>
            <a:r>
              <a:rPr lang="en-US" sz="1200" b="1" dirty="0"/>
              <a:t>could be </a:t>
            </a:r>
            <a:r>
              <a:rPr lang="en-US" sz="1200" dirty="0"/>
              <a:t>seen as a </a:t>
            </a:r>
            <a:r>
              <a:rPr lang="en-US" sz="1200" b="1" u="sng" dirty="0"/>
              <a:t>general template with parameters </a:t>
            </a:r>
            <a:r>
              <a:rPr lang="en-US" sz="1200" b="1" dirty="0"/>
              <a:t>modified during the training of the ML model using the ML algorithm</a:t>
            </a:r>
          </a:p>
          <a:p>
            <a:endParaRPr lang="en-US" sz="1200" dirty="0"/>
          </a:p>
          <a:p>
            <a:pPr marL="0" indent="0">
              <a:buNone/>
            </a:pPr>
            <a:endParaRPr lang="en-US" sz="1200" b="1" dirty="0"/>
          </a:p>
          <a:p>
            <a:pPr marL="0" indent="0">
              <a:buNone/>
            </a:pPr>
            <a:endParaRPr lang="en-US" sz="1200" dirty="0"/>
          </a:p>
          <a:p>
            <a:pPr marL="0" indent="0">
              <a:buNone/>
            </a:pPr>
            <a:endParaRPr lang="en-US" sz="1200" dirty="0"/>
          </a:p>
          <a:p>
            <a:endParaRPr lang="en-US" sz="1200" dirty="0"/>
          </a:p>
        </p:txBody>
      </p:sp>
      <p:sp>
        <p:nvSpPr>
          <p:cNvPr id="5" name="TextBox 4">
            <a:extLst>
              <a:ext uri="{FF2B5EF4-FFF2-40B4-BE49-F238E27FC236}">
                <a16:creationId xmlns:a16="http://schemas.microsoft.com/office/drawing/2014/main" id="{8E0EC1DA-42BF-4270-AB8C-DFA28D9DBA46}"/>
              </a:ext>
            </a:extLst>
          </p:cNvPr>
          <p:cNvSpPr txBox="1"/>
          <p:nvPr/>
        </p:nvSpPr>
        <p:spPr>
          <a:xfrm>
            <a:off x="2556480" y="4826000"/>
            <a:ext cx="6168420" cy="276999"/>
          </a:xfrm>
          <a:prstGeom prst="rect">
            <a:avLst/>
          </a:prstGeom>
          <a:noFill/>
        </p:spPr>
        <p:txBody>
          <a:bodyPr wrap="none" rtlCol="0">
            <a:spAutoFit/>
          </a:bodyPr>
          <a:lstStyle/>
          <a:p>
            <a:r>
              <a:rPr lang="en-US" sz="1200" dirty="0"/>
              <a:t>(</a:t>
            </a:r>
            <a:r>
              <a:rPr lang="en-US" sz="1200" dirty="0" err="1"/>
              <a:t>Alpaydin</a:t>
            </a:r>
            <a:r>
              <a:rPr lang="en-US" sz="1200" dirty="0"/>
              <a:t>, E. (2021). Machine Learning, MIT Press Essential Knowledge Series, Chapter 1, s11-33)</a:t>
            </a:r>
            <a:endParaRPr lang="sv-SE" sz="1200" dirty="0"/>
          </a:p>
        </p:txBody>
      </p:sp>
      <p:pic>
        <p:nvPicPr>
          <p:cNvPr id="7" name="Audio 6">
            <a:hlinkClick r:id="" action="ppaction://media"/>
            <a:extLst>
              <a:ext uri="{FF2B5EF4-FFF2-40B4-BE49-F238E27FC236}">
                <a16:creationId xmlns:a16="http://schemas.microsoft.com/office/drawing/2014/main" id="{E6281710-034D-46A4-889A-278EA53915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275373840"/>
      </p:ext>
    </p:extLst>
  </p:cSld>
  <p:clrMapOvr>
    <a:masterClrMapping/>
  </p:clrMapOvr>
  <mc:AlternateContent xmlns:mc="http://schemas.openxmlformats.org/markup-compatibility/2006">
    <mc:Choice xmlns:p14="http://schemas.microsoft.com/office/powerpoint/2010/main" Requires="p14">
      <p:transition spd="slow" p14:dur="2000" advTm="39186"/>
    </mc:Choice>
    <mc:Fallback>
      <p:transition spd="slow" advTm="39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41771" y="195943"/>
            <a:ext cx="1415143" cy="1186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idx="1"/>
          </p:nvPr>
        </p:nvSpPr>
        <p:spPr>
          <a:xfrm>
            <a:off x="791999" y="1275534"/>
            <a:ext cx="7801157" cy="2411100"/>
          </a:xfrm>
        </p:spPr>
        <p:txBody>
          <a:bodyPr>
            <a:normAutofit/>
          </a:bodyPr>
          <a:lstStyle/>
          <a:p>
            <a:pPr marL="0" indent="0"/>
            <a:r>
              <a:rPr lang="sv-SE" sz="2000" b="1" dirty="0"/>
              <a:t>The </a:t>
            </a:r>
            <a:r>
              <a:rPr lang="sv-SE" sz="2000" b="1" dirty="0" err="1"/>
              <a:t>brain</a:t>
            </a:r>
            <a:r>
              <a:rPr lang="sv-SE" sz="2000" b="1" dirty="0"/>
              <a:t> and ML</a:t>
            </a:r>
          </a:p>
          <a:p>
            <a:endParaRPr lang="sv-SE" sz="1600" dirty="0"/>
          </a:p>
          <a:p>
            <a:pPr marL="342900" indent="-342900">
              <a:buFontTx/>
              <a:buChar char="-"/>
            </a:pPr>
            <a:endParaRPr lang="sv-SE" dirty="0"/>
          </a:p>
        </p:txBody>
      </p:sp>
      <p:pic>
        <p:nvPicPr>
          <p:cNvPr id="7" name="Audio 6">
            <a:hlinkClick r:id="" action="ppaction://media"/>
            <a:extLst>
              <a:ext uri="{FF2B5EF4-FFF2-40B4-BE49-F238E27FC236}">
                <a16:creationId xmlns:a16="http://schemas.microsoft.com/office/drawing/2014/main" id="{08A9E52A-54BE-48F3-9BD7-F57412D040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777293985"/>
      </p:ext>
    </p:extLst>
  </p:cSld>
  <p:clrMapOvr>
    <a:masterClrMapping/>
  </p:clrMapOvr>
  <mc:AlternateContent xmlns:mc="http://schemas.openxmlformats.org/markup-compatibility/2006">
    <mc:Choice xmlns:p14="http://schemas.microsoft.com/office/powerpoint/2010/main" Requires="p14">
      <p:transition spd="slow" p14:dur="2000" advTm="9651"/>
    </mc:Choice>
    <mc:Fallback>
      <p:transition spd="slow" advTm="9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dirty="0" err="1"/>
              <a:t>Why</a:t>
            </a:r>
            <a:r>
              <a:rPr lang="sv-SE" dirty="0"/>
              <a:t> is ML </a:t>
            </a:r>
            <a:r>
              <a:rPr lang="sv-SE" dirty="0" err="1"/>
              <a:t>such</a:t>
            </a:r>
            <a:r>
              <a:rPr lang="sv-SE" dirty="0"/>
              <a:t> a </a:t>
            </a:r>
            <a:r>
              <a:rPr lang="sv-SE" dirty="0" err="1"/>
              <a:t>big</a:t>
            </a:r>
            <a:r>
              <a:rPr lang="sv-SE" dirty="0"/>
              <a:t> deal?</a:t>
            </a:r>
          </a:p>
        </p:txBody>
      </p:sp>
      <p:sp>
        <p:nvSpPr>
          <p:cNvPr id="3" name="Content Placeholder 2"/>
          <p:cNvSpPr>
            <a:spLocks noGrp="1"/>
          </p:cNvSpPr>
          <p:nvPr>
            <p:ph idx="1"/>
          </p:nvPr>
        </p:nvSpPr>
        <p:spPr>
          <a:xfrm>
            <a:off x="792000" y="1224234"/>
            <a:ext cx="7987758" cy="3943350"/>
          </a:xfrm>
        </p:spPr>
        <p:txBody>
          <a:bodyPr>
            <a:normAutofit/>
          </a:bodyPr>
          <a:lstStyle/>
          <a:p>
            <a:pPr marL="0" indent="0">
              <a:buNone/>
            </a:pPr>
            <a:r>
              <a:rPr lang="en-US" sz="1200" b="1" dirty="0"/>
              <a:t>There are two reasons why ML is such a big deal:</a:t>
            </a:r>
          </a:p>
          <a:p>
            <a:pPr marL="228600" indent="-228600">
              <a:buFont typeface="Verdana" pitchFamily="34" charset="0"/>
              <a:buAutoNum type="arabicParenR"/>
            </a:pPr>
            <a:r>
              <a:rPr lang="en-US" sz="1200" b="1" dirty="0"/>
              <a:t>Humans cannot automate a number of tasks since they cannot explain how to carry out these tasks</a:t>
            </a:r>
            <a:r>
              <a:rPr lang="en-US" sz="1200" dirty="0"/>
              <a:t>. In such cases, </a:t>
            </a:r>
            <a:r>
              <a:rPr lang="en-US" sz="1200" b="1" dirty="0"/>
              <a:t>traditional software cannot be developed, since it requires the software developer to understand the tasks at hand in order to code the predefined sequence of instructions</a:t>
            </a:r>
            <a:r>
              <a:rPr lang="en-US" sz="1200" dirty="0"/>
              <a:t>. Read Polanyi: Humans know more than they can tell</a:t>
            </a:r>
          </a:p>
          <a:p>
            <a:pPr marL="228600" indent="-228600">
              <a:buFont typeface="Verdana" pitchFamily="34" charset="0"/>
              <a:buAutoNum type="arabicParenR"/>
            </a:pPr>
            <a:r>
              <a:rPr lang="en-US" sz="1200" b="1" dirty="0"/>
              <a:t>On the other hand, ML systems are excellent learners, so with ML we can automate these tasks even if human do not know the sequence of instructions. Why? Since ML can learn from data</a:t>
            </a:r>
          </a:p>
          <a:p>
            <a:pPr marL="228600" indent="-228600">
              <a:buFont typeface="Verdana" pitchFamily="34" charset="0"/>
              <a:buAutoNum type="arabicParenR"/>
            </a:pPr>
            <a:endParaRPr lang="en-US" sz="1200" b="1" dirty="0"/>
          </a:p>
        </p:txBody>
      </p:sp>
      <p:sp>
        <p:nvSpPr>
          <p:cNvPr id="4" name="TextBox 3">
            <a:extLst>
              <a:ext uri="{FF2B5EF4-FFF2-40B4-BE49-F238E27FC236}">
                <a16:creationId xmlns:a16="http://schemas.microsoft.com/office/drawing/2014/main" id="{DCD3AEE8-D534-40E9-871D-F980AB695D1B}"/>
              </a:ext>
            </a:extLst>
          </p:cNvPr>
          <p:cNvSpPr txBox="1"/>
          <p:nvPr/>
        </p:nvSpPr>
        <p:spPr>
          <a:xfrm>
            <a:off x="1631501" y="4650601"/>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11" name="Audio 10">
            <a:hlinkClick r:id="" action="ppaction://media"/>
            <a:extLst>
              <a:ext uri="{FF2B5EF4-FFF2-40B4-BE49-F238E27FC236}">
                <a16:creationId xmlns:a16="http://schemas.microsoft.com/office/drawing/2014/main" id="{901257AF-926F-4739-A275-270A10048D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285878386"/>
      </p:ext>
    </p:extLst>
  </p:cSld>
  <p:clrMapOvr>
    <a:masterClrMapping/>
  </p:clrMapOvr>
  <mc:AlternateContent xmlns:mc="http://schemas.openxmlformats.org/markup-compatibility/2006" xmlns:p14="http://schemas.microsoft.com/office/powerpoint/2010/main">
    <mc:Choice Requires="p14">
      <p:transition spd="slow" p14:dur="2000" advTm="25185"/>
    </mc:Choice>
    <mc:Fallback xmlns="">
      <p:transition spd="slow" advTm="25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dirty="0"/>
              <a:t>The </a:t>
            </a:r>
            <a:r>
              <a:rPr lang="sv-SE" dirty="0" err="1"/>
              <a:t>brain</a:t>
            </a:r>
            <a:r>
              <a:rPr lang="sv-SE" dirty="0"/>
              <a:t> – </a:t>
            </a:r>
            <a:r>
              <a:rPr lang="sv-SE" dirty="0" err="1"/>
              <a:t>similar</a:t>
            </a:r>
            <a:r>
              <a:rPr lang="sv-SE" dirty="0"/>
              <a:t> to </a:t>
            </a:r>
            <a:r>
              <a:rPr lang="sv-SE" dirty="0" err="1"/>
              <a:t>computers</a:t>
            </a:r>
            <a:endParaRPr lang="sv-SE" dirty="0"/>
          </a:p>
        </p:txBody>
      </p:sp>
      <p:sp>
        <p:nvSpPr>
          <p:cNvPr id="3" name="Content Placeholder 2"/>
          <p:cNvSpPr>
            <a:spLocks noGrp="1"/>
          </p:cNvSpPr>
          <p:nvPr>
            <p:ph idx="1"/>
          </p:nvPr>
        </p:nvSpPr>
        <p:spPr>
          <a:xfrm>
            <a:off x="792000" y="1224234"/>
            <a:ext cx="7650075" cy="3943350"/>
          </a:xfrm>
        </p:spPr>
        <p:txBody>
          <a:bodyPr>
            <a:normAutofit/>
          </a:bodyPr>
          <a:lstStyle/>
          <a:p>
            <a:r>
              <a:rPr lang="en-US" sz="1200" dirty="0"/>
              <a:t>According to Marr (1982),</a:t>
            </a:r>
            <a:r>
              <a:rPr lang="en-US" sz="1200" b="1" dirty="0"/>
              <a:t> </a:t>
            </a:r>
            <a:r>
              <a:rPr lang="en-US" sz="1200" b="1" u="sng" dirty="0"/>
              <a:t>an information processing system</a:t>
            </a:r>
            <a:r>
              <a:rPr lang="en-US" sz="1200" dirty="0"/>
              <a:t>, like the brain and the computer, can be </a:t>
            </a:r>
            <a:r>
              <a:rPr lang="en-US" sz="1200" b="1" dirty="0"/>
              <a:t>analyzed </a:t>
            </a:r>
            <a:r>
              <a:rPr lang="en-US" sz="1200" b="1" u="sng" dirty="0"/>
              <a:t>on three different levels</a:t>
            </a:r>
            <a:r>
              <a:rPr lang="en-US" sz="1200" dirty="0"/>
              <a:t>:</a:t>
            </a:r>
          </a:p>
          <a:p>
            <a:pPr lvl="1">
              <a:lnSpc>
                <a:spcPct val="150000"/>
              </a:lnSpc>
            </a:pPr>
            <a:r>
              <a:rPr lang="en-US" sz="1200" b="1" dirty="0"/>
              <a:t>Computational theory </a:t>
            </a:r>
            <a:r>
              <a:rPr lang="en-US" sz="1200" dirty="0"/>
              <a:t>– defines goal of the system and the overall task to be carried out</a:t>
            </a:r>
          </a:p>
          <a:p>
            <a:pPr lvl="1">
              <a:lnSpc>
                <a:spcPct val="150000"/>
              </a:lnSpc>
            </a:pPr>
            <a:r>
              <a:rPr lang="en-US" sz="1200" b="1" dirty="0"/>
              <a:t>Representation and algorithm </a:t>
            </a:r>
            <a:r>
              <a:rPr lang="en-US" sz="1200" dirty="0"/>
              <a:t>– defines how input and output are represented and specify the algorithm for transforming input to output</a:t>
            </a:r>
          </a:p>
          <a:p>
            <a:pPr lvl="1">
              <a:lnSpc>
                <a:spcPct val="150000"/>
              </a:lnSpc>
            </a:pPr>
            <a:r>
              <a:rPr lang="en-US" sz="1200" b="1" dirty="0"/>
              <a:t>Hardware implementation </a:t>
            </a:r>
            <a:r>
              <a:rPr lang="en-US" sz="1200" dirty="0"/>
              <a:t>– defines the physical realization of the system</a:t>
            </a:r>
          </a:p>
          <a:p>
            <a:endParaRPr lang="en-US" sz="1200" dirty="0"/>
          </a:p>
        </p:txBody>
      </p:sp>
      <p:sp>
        <p:nvSpPr>
          <p:cNvPr id="5" name="TextBox 4">
            <a:extLst>
              <a:ext uri="{FF2B5EF4-FFF2-40B4-BE49-F238E27FC236}">
                <a16:creationId xmlns:a16="http://schemas.microsoft.com/office/drawing/2014/main" id="{8FE13DA2-CF51-4459-A165-D9AFA9856D87}"/>
              </a:ext>
            </a:extLst>
          </p:cNvPr>
          <p:cNvSpPr txBox="1"/>
          <p:nvPr/>
        </p:nvSpPr>
        <p:spPr>
          <a:xfrm>
            <a:off x="2434323" y="4864170"/>
            <a:ext cx="6168420" cy="276999"/>
          </a:xfrm>
          <a:prstGeom prst="rect">
            <a:avLst/>
          </a:prstGeom>
          <a:noFill/>
        </p:spPr>
        <p:txBody>
          <a:bodyPr wrap="none" rtlCol="0">
            <a:spAutoFit/>
          </a:bodyPr>
          <a:lstStyle/>
          <a:p>
            <a:r>
              <a:rPr lang="en-US" sz="1200" dirty="0"/>
              <a:t>(</a:t>
            </a:r>
            <a:r>
              <a:rPr lang="en-US" sz="1200" dirty="0" err="1"/>
              <a:t>Alpaydin</a:t>
            </a:r>
            <a:r>
              <a:rPr lang="en-US" sz="1200" dirty="0"/>
              <a:t>, E. (2021). Machine Learning, MIT Press Essential Knowledge Series, Chapter 1, s11-33)</a:t>
            </a:r>
            <a:endParaRPr lang="sv-SE" sz="1200" dirty="0"/>
          </a:p>
        </p:txBody>
      </p:sp>
      <p:pic>
        <p:nvPicPr>
          <p:cNvPr id="10" name="Audio 9">
            <a:hlinkClick r:id="" action="ppaction://media"/>
            <a:extLst>
              <a:ext uri="{FF2B5EF4-FFF2-40B4-BE49-F238E27FC236}">
                <a16:creationId xmlns:a16="http://schemas.microsoft.com/office/drawing/2014/main" id="{358BA821-8D93-407F-8FEF-9F5A273972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43085681"/>
      </p:ext>
    </p:extLst>
  </p:cSld>
  <p:clrMapOvr>
    <a:masterClrMapping/>
  </p:clrMapOvr>
  <mc:AlternateContent xmlns:mc="http://schemas.openxmlformats.org/markup-compatibility/2006">
    <mc:Choice xmlns:p14="http://schemas.microsoft.com/office/powerpoint/2010/main" Requires="p14">
      <p:transition spd="slow" p14:dur="2000" advTm="38660"/>
    </mc:Choice>
    <mc:Fallback>
      <p:transition spd="slow" advTm="38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dirty="0"/>
              <a:t>The </a:t>
            </a:r>
            <a:r>
              <a:rPr lang="sv-SE" dirty="0" err="1"/>
              <a:t>brain</a:t>
            </a:r>
            <a:r>
              <a:rPr lang="sv-SE" dirty="0"/>
              <a:t> – </a:t>
            </a:r>
            <a:r>
              <a:rPr lang="sv-SE" dirty="0" err="1"/>
              <a:t>similar</a:t>
            </a:r>
            <a:r>
              <a:rPr lang="sv-SE" dirty="0"/>
              <a:t> to </a:t>
            </a:r>
            <a:r>
              <a:rPr lang="sv-SE" dirty="0" err="1"/>
              <a:t>computers</a:t>
            </a:r>
            <a:endParaRPr lang="sv-SE" dirty="0"/>
          </a:p>
        </p:txBody>
      </p:sp>
      <p:sp>
        <p:nvSpPr>
          <p:cNvPr id="3" name="Content Placeholder 2"/>
          <p:cNvSpPr>
            <a:spLocks noGrp="1"/>
          </p:cNvSpPr>
          <p:nvPr>
            <p:ph idx="1"/>
          </p:nvPr>
        </p:nvSpPr>
        <p:spPr>
          <a:xfrm>
            <a:off x="792000" y="1224234"/>
            <a:ext cx="7650075" cy="3943350"/>
          </a:xfrm>
        </p:spPr>
        <p:txBody>
          <a:bodyPr>
            <a:normAutofit/>
          </a:bodyPr>
          <a:lstStyle/>
          <a:p>
            <a:r>
              <a:rPr lang="en-US" sz="1200" b="1" dirty="0"/>
              <a:t>The human brain is – in some respect - similar to a computer – and in other not</a:t>
            </a:r>
          </a:p>
          <a:p>
            <a:r>
              <a:rPr lang="en-US" sz="1200" dirty="0"/>
              <a:t>For example, when </a:t>
            </a:r>
            <a:r>
              <a:rPr lang="en-US" sz="1200" b="1" dirty="0"/>
              <a:t>human and computer are carrying out calculations:</a:t>
            </a:r>
          </a:p>
          <a:p>
            <a:pPr lvl="1">
              <a:lnSpc>
                <a:spcPct val="150000"/>
              </a:lnSpc>
            </a:pPr>
            <a:r>
              <a:rPr lang="en-US" sz="1200" b="1" dirty="0"/>
              <a:t>the computational theory </a:t>
            </a:r>
            <a:r>
              <a:rPr lang="en-US" sz="1200" b="1" u="sng" dirty="0"/>
              <a:t>is the same</a:t>
            </a:r>
            <a:r>
              <a:rPr lang="en-US" sz="1200" b="1" dirty="0"/>
              <a:t>, </a:t>
            </a:r>
          </a:p>
          <a:p>
            <a:pPr lvl="1">
              <a:lnSpc>
                <a:spcPct val="150000"/>
              </a:lnSpc>
            </a:pPr>
            <a:r>
              <a:rPr lang="en-US" sz="1200" b="1" dirty="0"/>
              <a:t>the representation and algorithm </a:t>
            </a:r>
            <a:r>
              <a:rPr lang="en-US" sz="1200" b="1" u="sng" dirty="0"/>
              <a:t>are different</a:t>
            </a:r>
          </a:p>
          <a:p>
            <a:pPr lvl="1">
              <a:lnSpc>
                <a:spcPct val="150000"/>
              </a:lnSpc>
            </a:pPr>
            <a:r>
              <a:rPr lang="en-US" sz="1200" b="1" dirty="0"/>
              <a:t>the hardware implementation </a:t>
            </a:r>
            <a:r>
              <a:rPr lang="en-US" sz="1200" b="1" u="sng" dirty="0"/>
              <a:t>is also different</a:t>
            </a:r>
          </a:p>
          <a:p>
            <a:endParaRPr lang="en-US" sz="1200" dirty="0"/>
          </a:p>
        </p:txBody>
      </p:sp>
      <p:sp>
        <p:nvSpPr>
          <p:cNvPr id="5" name="TextBox 4">
            <a:extLst>
              <a:ext uri="{FF2B5EF4-FFF2-40B4-BE49-F238E27FC236}">
                <a16:creationId xmlns:a16="http://schemas.microsoft.com/office/drawing/2014/main" id="{8FE13DA2-CF51-4459-A165-D9AFA9856D87}"/>
              </a:ext>
            </a:extLst>
          </p:cNvPr>
          <p:cNvSpPr txBox="1"/>
          <p:nvPr/>
        </p:nvSpPr>
        <p:spPr>
          <a:xfrm>
            <a:off x="2434323" y="4864170"/>
            <a:ext cx="6168420" cy="276999"/>
          </a:xfrm>
          <a:prstGeom prst="rect">
            <a:avLst/>
          </a:prstGeom>
          <a:noFill/>
        </p:spPr>
        <p:txBody>
          <a:bodyPr wrap="none" rtlCol="0">
            <a:spAutoFit/>
          </a:bodyPr>
          <a:lstStyle/>
          <a:p>
            <a:r>
              <a:rPr lang="en-US" sz="1200" dirty="0"/>
              <a:t>(</a:t>
            </a:r>
            <a:r>
              <a:rPr lang="en-US" sz="1200" dirty="0" err="1"/>
              <a:t>Alpaydin</a:t>
            </a:r>
            <a:r>
              <a:rPr lang="en-US" sz="1200" dirty="0"/>
              <a:t>, E. (2021). Machine Learning, MIT Press Essential Knowledge Series, Chapter 1, s11-33)</a:t>
            </a:r>
            <a:endParaRPr lang="sv-SE" sz="1200" dirty="0"/>
          </a:p>
        </p:txBody>
      </p:sp>
      <p:pic>
        <p:nvPicPr>
          <p:cNvPr id="6" name="Audio 5">
            <a:hlinkClick r:id="" action="ppaction://media"/>
            <a:extLst>
              <a:ext uri="{FF2B5EF4-FFF2-40B4-BE49-F238E27FC236}">
                <a16:creationId xmlns:a16="http://schemas.microsoft.com/office/drawing/2014/main" id="{25EDA8F2-3331-4256-BBFE-5969F9F879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602852638"/>
      </p:ext>
    </p:extLst>
  </p:cSld>
  <p:clrMapOvr>
    <a:masterClrMapping/>
  </p:clrMapOvr>
  <mc:AlternateContent xmlns:mc="http://schemas.openxmlformats.org/markup-compatibility/2006">
    <mc:Choice xmlns:p14="http://schemas.microsoft.com/office/powerpoint/2010/main" Requires="p14">
      <p:transition spd="slow" p14:dur="2000" advTm="28329"/>
    </mc:Choice>
    <mc:Fallback>
      <p:transition spd="slow" advTm="28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fontScale="90000"/>
          </a:bodyPr>
          <a:lstStyle/>
          <a:p>
            <a:r>
              <a:rPr lang="sv-SE" dirty="0"/>
              <a:t>The </a:t>
            </a:r>
            <a:r>
              <a:rPr lang="sv-SE" dirty="0" err="1"/>
              <a:t>brain</a:t>
            </a:r>
            <a:r>
              <a:rPr lang="sv-SE" dirty="0"/>
              <a:t> – </a:t>
            </a:r>
            <a:r>
              <a:rPr lang="sv-SE" dirty="0" err="1"/>
              <a:t>can</a:t>
            </a:r>
            <a:r>
              <a:rPr lang="sv-SE" dirty="0"/>
              <a:t> be </a:t>
            </a:r>
            <a:r>
              <a:rPr lang="sv-SE" dirty="0" err="1"/>
              <a:t>of</a:t>
            </a:r>
            <a:r>
              <a:rPr lang="sv-SE" dirty="0"/>
              <a:t> </a:t>
            </a:r>
            <a:r>
              <a:rPr lang="sv-SE" dirty="0" err="1"/>
              <a:t>help</a:t>
            </a:r>
            <a:r>
              <a:rPr lang="sv-SE" dirty="0"/>
              <a:t> in </a:t>
            </a:r>
            <a:r>
              <a:rPr lang="sv-SE" dirty="0" err="1"/>
              <a:t>building</a:t>
            </a:r>
            <a:r>
              <a:rPr lang="sv-SE" dirty="0"/>
              <a:t> software solutions </a:t>
            </a:r>
          </a:p>
        </p:txBody>
      </p:sp>
      <p:sp>
        <p:nvSpPr>
          <p:cNvPr id="3" name="Content Placeholder 2"/>
          <p:cNvSpPr>
            <a:spLocks noGrp="1"/>
          </p:cNvSpPr>
          <p:nvPr>
            <p:ph idx="1"/>
          </p:nvPr>
        </p:nvSpPr>
        <p:spPr>
          <a:xfrm>
            <a:off x="754395" y="1475400"/>
            <a:ext cx="7981461" cy="3943350"/>
          </a:xfrm>
        </p:spPr>
        <p:txBody>
          <a:bodyPr>
            <a:normAutofit/>
          </a:bodyPr>
          <a:lstStyle/>
          <a:p>
            <a:r>
              <a:rPr lang="en-US" sz="1200" b="1" dirty="0"/>
              <a:t>Still, the </a:t>
            </a:r>
            <a:r>
              <a:rPr lang="en-US" sz="1200" b="1" u="sng" dirty="0"/>
              <a:t>brain can help humans building better computer system</a:t>
            </a:r>
          </a:p>
          <a:p>
            <a:r>
              <a:rPr lang="en-US" sz="1200" dirty="0"/>
              <a:t>More precisely, </a:t>
            </a:r>
            <a:r>
              <a:rPr lang="en-US" sz="1200" b="1" dirty="0"/>
              <a:t>human can learn from </a:t>
            </a:r>
            <a:r>
              <a:rPr lang="en-US" sz="1200" b="1" u="sng" dirty="0"/>
              <a:t>how the brain make use of the representation and the algorithm</a:t>
            </a:r>
            <a:r>
              <a:rPr lang="en-US" sz="1200" b="1" dirty="0"/>
              <a:t> in order to </a:t>
            </a:r>
            <a:r>
              <a:rPr lang="en-US" sz="1200" b="1" u="sng" dirty="0"/>
              <a:t>design another representation and algorithm</a:t>
            </a:r>
            <a:r>
              <a:rPr lang="en-US" sz="1200" b="1" dirty="0"/>
              <a:t>, adapted for computers, which is the case when </a:t>
            </a:r>
            <a:r>
              <a:rPr lang="en-US" sz="1200" b="1" u="sng" dirty="0"/>
              <a:t>developing artificial neural networks (ANN)</a:t>
            </a:r>
          </a:p>
          <a:p>
            <a:endParaRPr lang="en-US" sz="1200" dirty="0"/>
          </a:p>
        </p:txBody>
      </p:sp>
      <p:sp>
        <p:nvSpPr>
          <p:cNvPr id="5" name="TextBox 4">
            <a:extLst>
              <a:ext uri="{FF2B5EF4-FFF2-40B4-BE49-F238E27FC236}">
                <a16:creationId xmlns:a16="http://schemas.microsoft.com/office/drawing/2014/main" id="{5E964C50-3C3C-48DF-8DB3-282DC809D264}"/>
              </a:ext>
            </a:extLst>
          </p:cNvPr>
          <p:cNvSpPr txBox="1"/>
          <p:nvPr/>
        </p:nvSpPr>
        <p:spPr>
          <a:xfrm>
            <a:off x="2567436" y="4757506"/>
            <a:ext cx="6168420" cy="276999"/>
          </a:xfrm>
          <a:prstGeom prst="rect">
            <a:avLst/>
          </a:prstGeom>
          <a:noFill/>
        </p:spPr>
        <p:txBody>
          <a:bodyPr wrap="none" rtlCol="0">
            <a:spAutoFit/>
          </a:bodyPr>
          <a:lstStyle/>
          <a:p>
            <a:r>
              <a:rPr lang="en-US" sz="1200" dirty="0"/>
              <a:t>(</a:t>
            </a:r>
            <a:r>
              <a:rPr lang="en-US" sz="1200" dirty="0" err="1"/>
              <a:t>Alpaydin</a:t>
            </a:r>
            <a:r>
              <a:rPr lang="en-US" sz="1200" dirty="0"/>
              <a:t>, E. (2021). Machine Learning, MIT Press Essential Knowledge Series, Chapter 1, s11-33)</a:t>
            </a:r>
            <a:endParaRPr lang="sv-SE" sz="1200" dirty="0"/>
          </a:p>
        </p:txBody>
      </p:sp>
      <p:pic>
        <p:nvPicPr>
          <p:cNvPr id="4" name="Audio 3">
            <a:hlinkClick r:id="" action="ppaction://media"/>
            <a:extLst>
              <a:ext uri="{FF2B5EF4-FFF2-40B4-BE49-F238E27FC236}">
                <a16:creationId xmlns:a16="http://schemas.microsoft.com/office/drawing/2014/main" id="{6D11553A-E3B1-4475-AA4C-63C33C7B0A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1745409457"/>
      </p:ext>
    </p:extLst>
  </p:cSld>
  <p:clrMapOvr>
    <a:masterClrMapping/>
  </p:clrMapOvr>
  <mc:AlternateContent xmlns:mc="http://schemas.openxmlformats.org/markup-compatibility/2006">
    <mc:Choice xmlns:p14="http://schemas.microsoft.com/office/powerpoint/2010/main" Requires="p14">
      <p:transition spd="slow" p14:dur="2000" advTm="29284"/>
    </mc:Choice>
    <mc:Fallback>
      <p:transition spd="slow" advTm="29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977" y="385994"/>
            <a:ext cx="7850912" cy="596700"/>
          </a:xfrm>
        </p:spPr>
        <p:txBody>
          <a:bodyPr>
            <a:normAutofit/>
          </a:bodyPr>
          <a:lstStyle/>
          <a:p>
            <a:r>
              <a:rPr lang="sv-SE" dirty="0"/>
              <a:t>The </a:t>
            </a:r>
            <a:r>
              <a:rPr lang="sv-SE" dirty="0" err="1"/>
              <a:t>brain</a:t>
            </a:r>
            <a:r>
              <a:rPr lang="sv-SE" dirty="0"/>
              <a:t> – </a:t>
            </a:r>
            <a:r>
              <a:rPr lang="sv-SE" dirty="0" err="1"/>
              <a:t>differs</a:t>
            </a:r>
            <a:r>
              <a:rPr lang="sv-SE" dirty="0"/>
              <a:t> from </a:t>
            </a:r>
            <a:r>
              <a:rPr lang="sv-SE" dirty="0" err="1"/>
              <a:t>computers</a:t>
            </a:r>
            <a:endParaRPr lang="sv-SE" dirty="0"/>
          </a:p>
        </p:txBody>
      </p:sp>
      <p:sp>
        <p:nvSpPr>
          <p:cNvPr id="3" name="Content Placeholder 2"/>
          <p:cNvSpPr>
            <a:spLocks noGrp="1"/>
          </p:cNvSpPr>
          <p:nvPr>
            <p:ph idx="1"/>
          </p:nvPr>
        </p:nvSpPr>
        <p:spPr>
          <a:xfrm>
            <a:off x="791999" y="1224234"/>
            <a:ext cx="8312755" cy="3943350"/>
          </a:xfrm>
        </p:spPr>
        <p:txBody>
          <a:bodyPr>
            <a:normAutofit/>
          </a:bodyPr>
          <a:lstStyle/>
          <a:p>
            <a:r>
              <a:rPr lang="en-US" sz="1200" b="1" dirty="0"/>
              <a:t>However, the brain and computer are also different in many ways</a:t>
            </a:r>
            <a:r>
              <a:rPr lang="en-US" sz="1200" dirty="0"/>
              <a:t>:</a:t>
            </a:r>
          </a:p>
          <a:p>
            <a:pPr lvl="1">
              <a:lnSpc>
                <a:spcPct val="150000"/>
              </a:lnSpc>
            </a:pPr>
            <a:r>
              <a:rPr lang="en-US" sz="1200" b="1" dirty="0"/>
              <a:t>The brain has a very large number of processing units</a:t>
            </a:r>
            <a:r>
              <a:rPr lang="en-US" sz="1200" dirty="0"/>
              <a:t>, called neurons, while the computer only has a few </a:t>
            </a:r>
          </a:p>
          <a:p>
            <a:pPr lvl="1">
              <a:lnSpc>
                <a:spcPct val="150000"/>
              </a:lnSpc>
            </a:pPr>
            <a:r>
              <a:rPr lang="en-US" sz="1200" b="1" dirty="0"/>
              <a:t>Each processing units in a brain is much simpler and slower </a:t>
            </a:r>
            <a:r>
              <a:rPr lang="en-US" sz="1200" dirty="0"/>
              <a:t>than a processing units in a computer</a:t>
            </a:r>
          </a:p>
          <a:p>
            <a:pPr lvl="1">
              <a:lnSpc>
                <a:spcPct val="150000"/>
              </a:lnSpc>
            </a:pPr>
            <a:r>
              <a:rPr lang="en-US" sz="1200" b="1" dirty="0"/>
              <a:t>The</a:t>
            </a:r>
            <a:r>
              <a:rPr lang="en-US" sz="1200" dirty="0"/>
              <a:t> </a:t>
            </a:r>
            <a:r>
              <a:rPr lang="en-US" sz="1200" b="1" dirty="0"/>
              <a:t>brain has a large connectivity that provides its processing power</a:t>
            </a:r>
            <a:r>
              <a:rPr lang="en-US" sz="1200" dirty="0"/>
              <a:t>. A neuron have connections, called synapses, to ten of thousands other neurons.</a:t>
            </a:r>
          </a:p>
          <a:p>
            <a:pPr lvl="1">
              <a:lnSpc>
                <a:spcPct val="150000"/>
              </a:lnSpc>
            </a:pPr>
            <a:r>
              <a:rPr lang="en-US" sz="1200" b="1" dirty="0"/>
              <a:t>In the brain, processing and memory are distributed together over the network of neurons and synapses</a:t>
            </a:r>
            <a:r>
              <a:rPr lang="en-US" sz="1200" dirty="0"/>
              <a:t>. Processing is done by the neurons, but the memory occurs in the synapses between the neurons. In a computer, the processing units and memory are separated</a:t>
            </a:r>
          </a:p>
          <a:p>
            <a:endParaRPr lang="en-US" sz="1200" dirty="0"/>
          </a:p>
          <a:p>
            <a:pPr marL="0" indent="0">
              <a:buNone/>
            </a:pPr>
            <a:endParaRPr lang="en-US" sz="1200" dirty="0"/>
          </a:p>
          <a:p>
            <a:endParaRPr lang="en-US" sz="1200" dirty="0"/>
          </a:p>
        </p:txBody>
      </p:sp>
      <p:sp>
        <p:nvSpPr>
          <p:cNvPr id="5" name="TextBox 4">
            <a:extLst>
              <a:ext uri="{FF2B5EF4-FFF2-40B4-BE49-F238E27FC236}">
                <a16:creationId xmlns:a16="http://schemas.microsoft.com/office/drawing/2014/main" id="{9B543DFA-884E-419C-BE10-EF9C8E39473B}"/>
              </a:ext>
            </a:extLst>
          </p:cNvPr>
          <p:cNvSpPr txBox="1"/>
          <p:nvPr/>
        </p:nvSpPr>
        <p:spPr>
          <a:xfrm>
            <a:off x="2281269" y="4866501"/>
            <a:ext cx="6168420" cy="276999"/>
          </a:xfrm>
          <a:prstGeom prst="rect">
            <a:avLst/>
          </a:prstGeom>
          <a:noFill/>
        </p:spPr>
        <p:txBody>
          <a:bodyPr wrap="none" rtlCol="0">
            <a:spAutoFit/>
          </a:bodyPr>
          <a:lstStyle/>
          <a:p>
            <a:r>
              <a:rPr lang="en-US" sz="1200" dirty="0"/>
              <a:t>(</a:t>
            </a:r>
            <a:r>
              <a:rPr lang="en-US" sz="1200" dirty="0" err="1"/>
              <a:t>Alpaydin</a:t>
            </a:r>
            <a:r>
              <a:rPr lang="en-US" sz="1200" dirty="0"/>
              <a:t>, E. (2021). Machine Learning, MIT Press Essential Knowledge Series, Chapter 1, s11-33)</a:t>
            </a:r>
            <a:endParaRPr lang="sv-SE" sz="1200" dirty="0"/>
          </a:p>
        </p:txBody>
      </p:sp>
      <p:pic>
        <p:nvPicPr>
          <p:cNvPr id="10" name="Audio 9">
            <a:hlinkClick r:id="" action="ppaction://media"/>
            <a:extLst>
              <a:ext uri="{FF2B5EF4-FFF2-40B4-BE49-F238E27FC236}">
                <a16:creationId xmlns:a16="http://schemas.microsoft.com/office/drawing/2014/main" id="{AC50382F-7B06-4881-94DB-85054441BE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3018645147"/>
      </p:ext>
    </p:extLst>
  </p:cSld>
  <p:clrMapOvr>
    <a:masterClrMapping/>
  </p:clrMapOvr>
  <mc:AlternateContent xmlns:mc="http://schemas.openxmlformats.org/markup-compatibility/2006">
    <mc:Choice xmlns:p14="http://schemas.microsoft.com/office/powerpoint/2010/main" Requires="p14">
      <p:transition spd="slow" p14:dur="2000" advTm="63040"/>
    </mc:Choice>
    <mc:Fallback>
      <p:transition spd="slow" advTm="63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687589" cy="857250"/>
          </a:xfrm>
          <a:prstGeom prst="rect">
            <a:avLst/>
          </a:prstGeom>
        </p:spPr>
        <p:txBody>
          <a:bodyPr>
            <a:noAutofit/>
          </a:bodyPr>
          <a:lstStyle/>
          <a:p>
            <a:pPr defTabSz="685800">
              <a:spcBef>
                <a:spcPct val="0"/>
              </a:spcBef>
              <a:defRPr/>
            </a:pPr>
            <a:r>
              <a:rPr lang="sv-SE" sz="2700" dirty="0" err="1">
                <a:latin typeface="+mj-lt"/>
                <a:ea typeface="+mj-ea"/>
                <a:cs typeface="+mj-cs"/>
              </a:rPr>
              <a:t>What</a:t>
            </a:r>
            <a:r>
              <a:rPr lang="sv-SE" sz="2700" dirty="0">
                <a:latin typeface="+mj-lt"/>
                <a:ea typeface="+mj-ea"/>
                <a:cs typeface="+mj-cs"/>
              </a:rPr>
              <a:t> is ML?</a:t>
            </a:r>
          </a:p>
        </p:txBody>
      </p:sp>
      <p:pic>
        <p:nvPicPr>
          <p:cNvPr id="2" name="Audio 1">
            <a:hlinkClick r:id="" action="ppaction://media"/>
            <a:extLst>
              <a:ext uri="{FF2B5EF4-FFF2-40B4-BE49-F238E27FC236}">
                <a16:creationId xmlns:a16="http://schemas.microsoft.com/office/drawing/2014/main" id="{307C3829-1094-4342-B945-AA331F1D1C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3112301764"/>
      </p:ext>
    </p:extLst>
  </p:cSld>
  <p:clrMapOvr>
    <a:masterClrMapping/>
  </p:clrMapOvr>
  <mc:AlternateContent xmlns:mc="http://schemas.openxmlformats.org/markup-compatibility/2006" xmlns:p14="http://schemas.microsoft.com/office/powerpoint/2010/main">
    <mc:Choice Requires="p14">
      <p:transition spd="slow" p14:dur="2000" advTm="1761"/>
    </mc:Choice>
    <mc:Fallback xmlns="">
      <p:transition spd="slow" advTm="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1A66-5965-4807-AA3F-B5472F4AF438}"/>
              </a:ext>
            </a:extLst>
          </p:cNvPr>
          <p:cNvSpPr>
            <a:spLocks noGrp="1"/>
          </p:cNvSpPr>
          <p:nvPr>
            <p:ph type="title"/>
          </p:nvPr>
        </p:nvSpPr>
        <p:spPr/>
        <p:txBody>
          <a:bodyPr/>
          <a:lstStyle/>
          <a:p>
            <a:r>
              <a:rPr lang="sv-SE" dirty="0" err="1"/>
              <a:t>What</a:t>
            </a:r>
            <a:r>
              <a:rPr lang="sv-SE" dirty="0"/>
              <a:t> is ML?</a:t>
            </a:r>
          </a:p>
        </p:txBody>
      </p:sp>
      <p:sp>
        <p:nvSpPr>
          <p:cNvPr id="3" name="Content Placeholder 2">
            <a:extLst>
              <a:ext uri="{FF2B5EF4-FFF2-40B4-BE49-F238E27FC236}">
                <a16:creationId xmlns:a16="http://schemas.microsoft.com/office/drawing/2014/main" id="{B81A563D-4B93-48F0-8932-473972B620DC}"/>
              </a:ext>
            </a:extLst>
          </p:cNvPr>
          <p:cNvSpPr>
            <a:spLocks noGrp="1"/>
          </p:cNvSpPr>
          <p:nvPr>
            <p:ph idx="1"/>
          </p:nvPr>
        </p:nvSpPr>
        <p:spPr>
          <a:xfrm>
            <a:off x="792000" y="1359003"/>
            <a:ext cx="7573698" cy="2594543"/>
          </a:xfrm>
        </p:spPr>
        <p:txBody>
          <a:bodyPr>
            <a:normAutofit/>
          </a:bodyPr>
          <a:lstStyle/>
          <a:p>
            <a:r>
              <a:rPr lang="en-US" sz="1200" dirty="0"/>
              <a:t>Brynjolfsson and </a:t>
            </a:r>
            <a:r>
              <a:rPr lang="en-US" sz="1200" dirty="0" err="1"/>
              <a:t>Mcafee</a:t>
            </a:r>
            <a:r>
              <a:rPr lang="en-US" sz="1200" dirty="0"/>
              <a:t> (2017), define Machine Learning (ML) as “the </a:t>
            </a:r>
            <a:r>
              <a:rPr lang="en-US" sz="1200" b="1" dirty="0"/>
              <a:t>machine’s ability to keep improving its performance </a:t>
            </a:r>
            <a:r>
              <a:rPr lang="en-US" sz="1200" b="1" u="sng" dirty="0"/>
              <a:t>without humans having to explain exactly how to accomplish all the task</a:t>
            </a:r>
            <a:r>
              <a:rPr lang="en-US" sz="1200" dirty="0"/>
              <a:t> it’s given”</a:t>
            </a:r>
          </a:p>
        </p:txBody>
      </p:sp>
      <p:sp>
        <p:nvSpPr>
          <p:cNvPr id="4" name="TextBox 3">
            <a:extLst>
              <a:ext uri="{FF2B5EF4-FFF2-40B4-BE49-F238E27FC236}">
                <a16:creationId xmlns:a16="http://schemas.microsoft.com/office/drawing/2014/main" id="{9F727FE8-EF56-4726-B55C-D3D92A6A0FA0}"/>
              </a:ext>
            </a:extLst>
          </p:cNvPr>
          <p:cNvSpPr txBox="1"/>
          <p:nvPr/>
        </p:nvSpPr>
        <p:spPr>
          <a:xfrm>
            <a:off x="1327966" y="4572000"/>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6" name="Audio 5">
            <a:hlinkClick r:id="" action="ppaction://media"/>
            <a:extLst>
              <a:ext uri="{FF2B5EF4-FFF2-40B4-BE49-F238E27FC236}">
                <a16:creationId xmlns:a16="http://schemas.microsoft.com/office/drawing/2014/main" id="{DE18F5AB-2FC0-4251-AD82-5DB4FE14CF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938665861"/>
      </p:ext>
    </p:extLst>
  </p:cSld>
  <p:clrMapOvr>
    <a:masterClrMapping/>
  </p:clrMapOvr>
  <mc:AlternateContent xmlns:mc="http://schemas.openxmlformats.org/markup-compatibility/2006" xmlns:p14="http://schemas.microsoft.com/office/powerpoint/2010/main">
    <mc:Choice Requires="p14">
      <p:transition spd="slow" p14:dur="2000" advTm="26164"/>
    </mc:Choice>
    <mc:Fallback xmlns="">
      <p:transition spd="slow" advTm="26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1A66-5965-4807-AA3F-B5472F4AF438}"/>
              </a:ext>
            </a:extLst>
          </p:cNvPr>
          <p:cNvSpPr>
            <a:spLocks noGrp="1"/>
          </p:cNvSpPr>
          <p:nvPr>
            <p:ph type="title"/>
          </p:nvPr>
        </p:nvSpPr>
        <p:spPr/>
        <p:txBody>
          <a:bodyPr/>
          <a:lstStyle/>
          <a:p>
            <a:r>
              <a:rPr lang="sv-SE" dirty="0" err="1"/>
              <a:t>What</a:t>
            </a:r>
            <a:r>
              <a:rPr lang="sv-SE" dirty="0"/>
              <a:t> is ML?</a:t>
            </a:r>
          </a:p>
        </p:txBody>
      </p:sp>
      <p:sp>
        <p:nvSpPr>
          <p:cNvPr id="3" name="Content Placeholder 2">
            <a:extLst>
              <a:ext uri="{FF2B5EF4-FFF2-40B4-BE49-F238E27FC236}">
                <a16:creationId xmlns:a16="http://schemas.microsoft.com/office/drawing/2014/main" id="{B81A563D-4B93-48F0-8932-473972B620DC}"/>
              </a:ext>
            </a:extLst>
          </p:cNvPr>
          <p:cNvSpPr>
            <a:spLocks noGrp="1"/>
          </p:cNvSpPr>
          <p:nvPr>
            <p:ph idx="1"/>
          </p:nvPr>
        </p:nvSpPr>
        <p:spPr>
          <a:xfrm>
            <a:off x="792000" y="1359003"/>
            <a:ext cx="7573698" cy="2594543"/>
          </a:xfrm>
        </p:spPr>
        <p:txBody>
          <a:bodyPr>
            <a:normAutofit/>
          </a:bodyPr>
          <a:lstStyle/>
          <a:p>
            <a:r>
              <a:rPr lang="en-US" sz="1200" b="1" dirty="0"/>
              <a:t>ML comes in two major categories:</a:t>
            </a:r>
          </a:p>
          <a:p>
            <a:pPr lvl="1">
              <a:spcBef>
                <a:spcPts val="1200"/>
              </a:spcBef>
            </a:pPr>
            <a:r>
              <a:rPr lang="en-US" sz="1200" b="1" dirty="0"/>
              <a:t>supervised learning systems </a:t>
            </a:r>
          </a:p>
          <a:p>
            <a:pPr lvl="1">
              <a:spcBef>
                <a:spcPts val="1200"/>
              </a:spcBef>
            </a:pPr>
            <a:r>
              <a:rPr lang="en-US" sz="1200" b="1" dirty="0"/>
              <a:t>unsupervised learning systems</a:t>
            </a:r>
          </a:p>
          <a:p>
            <a:endParaRPr lang="en-US" sz="1200" dirty="0"/>
          </a:p>
        </p:txBody>
      </p:sp>
      <p:sp>
        <p:nvSpPr>
          <p:cNvPr id="4" name="TextBox 3">
            <a:extLst>
              <a:ext uri="{FF2B5EF4-FFF2-40B4-BE49-F238E27FC236}">
                <a16:creationId xmlns:a16="http://schemas.microsoft.com/office/drawing/2014/main" id="{9F727FE8-EF56-4726-B55C-D3D92A6A0FA0}"/>
              </a:ext>
            </a:extLst>
          </p:cNvPr>
          <p:cNvSpPr txBox="1"/>
          <p:nvPr/>
        </p:nvSpPr>
        <p:spPr>
          <a:xfrm>
            <a:off x="1327966" y="4572000"/>
            <a:ext cx="6904967" cy="276999"/>
          </a:xfrm>
          <a:prstGeom prst="rect">
            <a:avLst/>
          </a:prstGeom>
          <a:noFill/>
        </p:spPr>
        <p:txBody>
          <a:bodyPr wrap="none" rtlCol="0">
            <a:spAutoFit/>
          </a:bodyPr>
          <a:lstStyle/>
          <a:p>
            <a:r>
              <a:rPr lang="en-US" sz="1200" dirty="0"/>
              <a:t>(Brynjolfsson, E., &amp; </a:t>
            </a:r>
            <a:r>
              <a:rPr lang="en-US" sz="1200" dirty="0" err="1"/>
              <a:t>Mcafee</a:t>
            </a:r>
            <a:r>
              <a:rPr lang="en-US" sz="1200" dirty="0"/>
              <a:t>, A. (2017). The business of artificial intelligence. </a:t>
            </a:r>
            <a:r>
              <a:rPr lang="en-US" sz="1200" i="1" dirty="0"/>
              <a:t>Harvard Business Review</a:t>
            </a:r>
            <a:r>
              <a:rPr lang="en-US" sz="1200" dirty="0"/>
              <a:t>, 1-20.)</a:t>
            </a:r>
            <a:endParaRPr lang="sv-SE" sz="1200" dirty="0"/>
          </a:p>
        </p:txBody>
      </p:sp>
      <p:pic>
        <p:nvPicPr>
          <p:cNvPr id="5" name="Audio 4">
            <a:hlinkClick r:id="" action="ppaction://media"/>
            <a:extLst>
              <a:ext uri="{FF2B5EF4-FFF2-40B4-BE49-F238E27FC236}">
                <a16:creationId xmlns:a16="http://schemas.microsoft.com/office/drawing/2014/main" id="{C0CDADD0-1FAC-46EC-9545-7B2EB0582B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4241037372"/>
      </p:ext>
    </p:extLst>
  </p:cSld>
  <p:clrMapOvr>
    <a:masterClrMapping/>
  </p:clrMapOvr>
  <mc:AlternateContent xmlns:mc="http://schemas.openxmlformats.org/markup-compatibility/2006" xmlns:p14="http://schemas.microsoft.com/office/powerpoint/2010/main">
    <mc:Choice Requires="p14">
      <p:transition spd="slow" p14:dur="2000" advTm="10518"/>
    </mc:Choice>
    <mc:Fallback xmlns="">
      <p:transition spd="slow" advTm="10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50119" y="1444109"/>
            <a:ext cx="6687589" cy="857250"/>
          </a:xfrm>
          <a:prstGeom prst="rect">
            <a:avLst/>
          </a:prstGeom>
        </p:spPr>
        <p:txBody>
          <a:bodyPr>
            <a:noAutofit/>
          </a:bodyPr>
          <a:lstStyle/>
          <a:p>
            <a:pPr defTabSz="685800">
              <a:spcBef>
                <a:spcPct val="0"/>
              </a:spcBef>
              <a:defRPr/>
            </a:pPr>
            <a:r>
              <a:rPr lang="sv-SE" sz="2700" dirty="0" err="1">
                <a:latin typeface="+mj-lt"/>
                <a:ea typeface="+mj-ea"/>
                <a:cs typeface="+mj-cs"/>
              </a:rPr>
              <a:t>Supervised</a:t>
            </a:r>
            <a:r>
              <a:rPr lang="sv-SE" sz="2700" dirty="0">
                <a:latin typeface="+mj-lt"/>
                <a:ea typeface="+mj-ea"/>
                <a:cs typeface="+mj-cs"/>
              </a:rPr>
              <a:t> </a:t>
            </a:r>
            <a:r>
              <a:rPr lang="sv-SE" sz="2700" dirty="0" err="1">
                <a:latin typeface="+mj-lt"/>
                <a:ea typeface="+mj-ea"/>
                <a:cs typeface="+mj-cs"/>
              </a:rPr>
              <a:t>learning</a:t>
            </a:r>
            <a:r>
              <a:rPr lang="sv-SE" sz="2700" dirty="0">
                <a:latin typeface="+mj-lt"/>
                <a:ea typeface="+mj-ea"/>
                <a:cs typeface="+mj-cs"/>
              </a:rPr>
              <a:t> system</a:t>
            </a:r>
          </a:p>
        </p:txBody>
      </p:sp>
      <p:pic>
        <p:nvPicPr>
          <p:cNvPr id="2" name="Audio 1">
            <a:hlinkClick r:id="" action="ppaction://media"/>
            <a:extLst>
              <a:ext uri="{FF2B5EF4-FFF2-40B4-BE49-F238E27FC236}">
                <a16:creationId xmlns:a16="http://schemas.microsoft.com/office/drawing/2014/main" id="{307C3829-1094-4342-B945-AA331F1D1C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24900" y="4724400"/>
            <a:ext cx="203200" cy="203200"/>
          </a:xfrm>
          <a:prstGeom prst="rect">
            <a:avLst/>
          </a:prstGeom>
        </p:spPr>
      </p:pic>
    </p:spTree>
    <p:extLst>
      <p:ext uri="{BB962C8B-B14F-4D97-AF65-F5344CB8AC3E}">
        <p14:creationId xmlns:p14="http://schemas.microsoft.com/office/powerpoint/2010/main" val="2084725229"/>
      </p:ext>
    </p:extLst>
  </p:cSld>
  <p:clrMapOvr>
    <a:masterClrMapping/>
  </p:clrMapOvr>
  <mc:AlternateContent xmlns:mc="http://schemas.openxmlformats.org/markup-compatibility/2006" xmlns:p14="http://schemas.microsoft.com/office/powerpoint/2010/main">
    <mc:Choice Requires="p14">
      <p:transition spd="slow" p14:dur="2000" advTm="1761"/>
    </mc:Choice>
    <mc:Fallback xmlns="">
      <p:transition spd="slow" advTm="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21769</TotalTime>
  <Words>4051</Words>
  <Application>Microsoft Office PowerPoint</Application>
  <PresentationFormat>On-screen Show (16:9)</PresentationFormat>
  <Paragraphs>277</Paragraphs>
  <Slides>53</Slides>
  <Notes>0</Notes>
  <HiddenSlides>0</HiddenSlides>
  <MMClips>53</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53</vt:i4>
      </vt:variant>
    </vt:vector>
  </HeadingPairs>
  <TitlesOfParts>
    <vt:vector size="62" baseType="lpstr">
      <vt:lpstr>Arial</vt:lpstr>
      <vt:lpstr>Calibri</vt:lpstr>
      <vt:lpstr>Times New Roman</vt:lpstr>
      <vt:lpstr>Verdana</vt:lpstr>
      <vt:lpstr>su_dsv_ppt_template_16_9_20130920</vt:lpstr>
      <vt:lpstr>English SU 16:9 - Widescreen</vt:lpstr>
      <vt:lpstr>SU 16:9 - Blå Widescreen</vt:lpstr>
      <vt:lpstr>English SU 16:9 - Blå Widescreen</vt:lpstr>
      <vt:lpstr>Special</vt:lpstr>
      <vt:lpstr>  Machine learning – why such a big deal, and what is the role of data?</vt:lpstr>
      <vt:lpstr>PowerPoint Presentation</vt:lpstr>
      <vt:lpstr>Why is ML such a big deal?</vt:lpstr>
      <vt:lpstr>Why is ML such a big deal?</vt:lpstr>
      <vt:lpstr>Why is ML such a big deal?</vt:lpstr>
      <vt:lpstr>PowerPoint Presentation</vt:lpstr>
      <vt:lpstr>What is ML?</vt:lpstr>
      <vt:lpstr>What is ML?</vt:lpstr>
      <vt:lpstr>PowerPoint Presentation</vt:lpstr>
      <vt:lpstr>Supervised learning system</vt:lpstr>
      <vt:lpstr>Supervised learning system</vt:lpstr>
      <vt:lpstr>Supervised learning system</vt:lpstr>
      <vt:lpstr>Supervised learning system</vt:lpstr>
      <vt:lpstr>Supervised learning system</vt:lpstr>
      <vt:lpstr>Supervised learning system</vt:lpstr>
      <vt:lpstr>Supervised learning system</vt:lpstr>
      <vt:lpstr>Supervised learning system</vt:lpstr>
      <vt:lpstr>Supervised learning systems</vt:lpstr>
      <vt:lpstr>Supervised learning systems</vt:lpstr>
      <vt:lpstr>PowerPoint Presentation</vt:lpstr>
      <vt:lpstr>Unsupervised learning systems</vt:lpstr>
      <vt:lpstr>Unsupervised learning systems</vt:lpstr>
      <vt:lpstr>Cluster analysis</vt:lpstr>
      <vt:lpstr>PowerPoint Presentation</vt:lpstr>
      <vt:lpstr>Artificial Neural Network (ANN)</vt:lpstr>
      <vt:lpstr>ANN - similar to the brain</vt:lpstr>
      <vt:lpstr>ANN - weights and activation function</vt:lpstr>
      <vt:lpstr>Training the ANN</vt:lpstr>
      <vt:lpstr>ANN – a simple example</vt:lpstr>
      <vt:lpstr>ANN – a simple example</vt:lpstr>
      <vt:lpstr>PowerPoint Presentation</vt:lpstr>
      <vt:lpstr>Deep learning</vt:lpstr>
      <vt:lpstr>Deep learning</vt:lpstr>
      <vt:lpstr>Deep learning</vt:lpstr>
      <vt:lpstr>Deep learning – benefits</vt:lpstr>
      <vt:lpstr>Deep learning - drawbacks</vt:lpstr>
      <vt:lpstr>PowerPoint Presentation</vt:lpstr>
      <vt:lpstr>Putting ML to work</vt:lpstr>
      <vt:lpstr>ML is driving changes at three levels</vt:lpstr>
      <vt:lpstr>PowerPoint Presentation</vt:lpstr>
      <vt:lpstr>ML is not replacing the entire job</vt:lpstr>
      <vt:lpstr>PowerPoint Presentation</vt:lpstr>
      <vt:lpstr>Three risks with ML</vt:lpstr>
      <vt:lpstr>ML limitations </vt:lpstr>
      <vt:lpstr>PowerPoint Presentation</vt:lpstr>
      <vt:lpstr>Using data to predict behavior</vt:lpstr>
      <vt:lpstr>Using data to predict behavior</vt:lpstr>
      <vt:lpstr>ML – to find patterns in data </vt:lpstr>
      <vt:lpstr>PowerPoint Presentation</vt:lpstr>
      <vt:lpstr>The brain – similar to computers</vt:lpstr>
      <vt:lpstr>The brain – similar to computers</vt:lpstr>
      <vt:lpstr>The brain – can be of help in building software solutions </vt:lpstr>
      <vt:lpstr>The brain – differs from computers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 Perjons</cp:lastModifiedBy>
  <cp:revision>1014</cp:revision>
  <cp:lastPrinted>2019-01-04T11:15:14Z</cp:lastPrinted>
  <dcterms:created xsi:type="dcterms:W3CDTF">2015-05-25T21:35:52Z</dcterms:created>
  <dcterms:modified xsi:type="dcterms:W3CDTF">2023-01-12T13:17:40Z</dcterms:modified>
</cp:coreProperties>
</file>