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  <p:sldMasterId id="2147483735" r:id="rId2"/>
    <p:sldMasterId id="2147483717" r:id="rId3"/>
    <p:sldMasterId id="2147483750" r:id="rId4"/>
    <p:sldMasterId id="2147483689" r:id="rId5"/>
  </p:sldMasterIdLst>
  <p:notesMasterIdLst>
    <p:notesMasterId r:id="rId38"/>
  </p:notesMasterIdLst>
  <p:handoutMasterIdLst>
    <p:handoutMasterId r:id="rId39"/>
  </p:handoutMasterIdLst>
  <p:sldIdLst>
    <p:sldId id="264" r:id="rId6"/>
    <p:sldId id="1310" r:id="rId7"/>
    <p:sldId id="1263" r:id="rId8"/>
    <p:sldId id="1269" r:id="rId9"/>
    <p:sldId id="1305" r:id="rId10"/>
    <p:sldId id="1268" r:id="rId11"/>
    <p:sldId id="1306" r:id="rId12"/>
    <p:sldId id="1207" r:id="rId13"/>
    <p:sldId id="1212" r:id="rId14"/>
    <p:sldId id="263" r:id="rId15"/>
    <p:sldId id="1214" r:id="rId16"/>
    <p:sldId id="1215" r:id="rId17"/>
    <p:sldId id="1271" r:id="rId18"/>
    <p:sldId id="1216" r:id="rId19"/>
    <p:sldId id="1217" r:id="rId20"/>
    <p:sldId id="1272" r:id="rId21"/>
    <p:sldId id="1307" r:id="rId22"/>
    <p:sldId id="1264" r:id="rId23"/>
    <p:sldId id="1274" r:id="rId24"/>
    <p:sldId id="284" r:id="rId25"/>
    <p:sldId id="286" r:id="rId26"/>
    <p:sldId id="288" r:id="rId27"/>
    <p:sldId id="292" r:id="rId28"/>
    <p:sldId id="293" r:id="rId29"/>
    <p:sldId id="1308" r:id="rId30"/>
    <p:sldId id="257" r:id="rId31"/>
    <p:sldId id="1275" r:id="rId32"/>
    <p:sldId id="299" r:id="rId33"/>
    <p:sldId id="302" r:id="rId34"/>
    <p:sldId id="1309" r:id="rId35"/>
    <p:sldId id="311" r:id="rId36"/>
    <p:sldId id="1311" r:id="rId37"/>
  </p:sldIdLst>
  <p:sldSz cx="9144000" cy="5143500" type="screen16x9"/>
  <p:notesSz cx="6864350" cy="999648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204F"/>
    <a:srgbClr val="939A5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0" autoAdjust="0"/>
    <p:restoredTop sz="91023" autoAdjust="0"/>
  </p:normalViewPr>
  <p:slideViewPr>
    <p:cSldViewPr snapToGrid="0">
      <p:cViewPr varScale="1">
        <p:scale>
          <a:sx n="76" d="100"/>
          <a:sy n="76" d="100"/>
        </p:scale>
        <p:origin x="414" y="1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ableStyles" Target="tableStyles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47C84FDD-BB37-6B48-A9C5-1C3155F992C4}" type="datetimeFigureOut">
              <a:rPr lang="en-US" smtClean="0"/>
              <a:t>2/21/2024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EA10884B-425D-4B4B-8C23-55A1918885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0230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32100B7E-7A17-47E8-A5AB-33071C0C8AAA}" type="datetimeFigureOut">
              <a:rPr lang="sv-SE" smtClean="0"/>
              <a:pPr/>
              <a:t>2024-02-21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49300"/>
            <a:ext cx="6664325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6435" y="4748332"/>
            <a:ext cx="5491480" cy="4498420"/>
          </a:xfrm>
          <a:prstGeom prst="rect">
            <a:avLst/>
          </a:prstGeom>
        </p:spPr>
        <p:txBody>
          <a:bodyPr vert="horz" lIns="96341" tIns="48171" rIns="96341" bIns="48171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A9264AB5-3208-46EB-A2CB-53BA67DEFF1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437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64AB5-3208-46EB-A2CB-53BA67DEFF15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1968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- 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SU_PPT_eld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 l="4988" t="-362"/>
          <a:stretch>
            <a:fillRect/>
          </a:stretch>
        </p:blipFill>
        <p:spPr bwMode="auto">
          <a:xfrm>
            <a:off x="1" y="1225226"/>
            <a:ext cx="5408969" cy="3938812"/>
          </a:xfrm>
          <a:prstGeom prst="rect">
            <a:avLst/>
          </a:prstGeom>
          <a:noFill/>
          <a:effectLst/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Avsnittsnamn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Talare eller underrubrik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/>
              <a:t>Kurs/Programserie</a:t>
            </a:r>
          </a:p>
        </p:txBody>
      </p:sp>
    </p:spTree>
    <p:extLst>
      <p:ext uri="{BB962C8B-B14F-4D97-AF65-F5344CB8AC3E}">
        <p14:creationId xmlns:p14="http://schemas.microsoft.com/office/powerpoint/2010/main" val="2726350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92000" y="1275534"/>
            <a:ext cx="3348000" cy="32404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291200" y="1275534"/>
            <a:ext cx="3348000" cy="32404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4797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 noProof="0"/>
              <a:t>Click to edit Master title style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1275534"/>
            <a:ext cx="6850800" cy="2411100"/>
          </a:xfrm>
        </p:spPr>
        <p:txBody>
          <a:bodyPr>
            <a:normAutofit/>
          </a:bodyPr>
          <a:lstStyle>
            <a:lvl1pPr marL="1588" indent="-1588">
              <a:lnSpc>
                <a:spcPts val="2600"/>
              </a:lnSpc>
              <a:buNone/>
              <a:defRPr sz="24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5997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595470"/>
            <a:ext cx="6850800" cy="39925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6804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932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page - F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SU_PPT_eld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 l="4988" t="-362"/>
          <a:stretch>
            <a:fillRect/>
          </a:stretch>
        </p:blipFill>
        <p:spPr bwMode="auto">
          <a:xfrm>
            <a:off x="1" y="1225226"/>
            <a:ext cx="5408969" cy="3938812"/>
          </a:xfrm>
          <a:prstGeom prst="rect">
            <a:avLst/>
          </a:prstGeom>
          <a:noFill/>
          <a:effectLst/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Episode name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40554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Speaker or subtitle</a:t>
            </a:r>
          </a:p>
          <a:p>
            <a:pPr lvl="0"/>
            <a:endParaRPr lang="sv-SE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ct val="2000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/>
            </a:lvl1pPr>
          </a:lstStyle>
          <a:p>
            <a:pPr lvl="0"/>
            <a:r>
              <a:rPr lang="en-US" noProof="0" dirty="0"/>
              <a:t>Course/Serial</a:t>
            </a:r>
          </a:p>
        </p:txBody>
      </p:sp>
    </p:spTree>
    <p:extLst>
      <p:ext uri="{BB962C8B-B14F-4D97-AF65-F5344CB8AC3E}">
        <p14:creationId xmlns:p14="http://schemas.microsoft.com/office/powerpoint/2010/main" val="3735963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page - Olive bran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SU_PPT_olivkvist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 l="1746"/>
          <a:stretch>
            <a:fillRect/>
          </a:stretch>
        </p:blipFill>
        <p:spPr bwMode="auto">
          <a:xfrm>
            <a:off x="1589" y="238124"/>
            <a:ext cx="5161507" cy="4905756"/>
          </a:xfrm>
          <a:prstGeom prst="rect">
            <a:avLst/>
          </a:prstGeom>
          <a:noFill/>
        </p:spPr>
      </p:pic>
      <p:sp>
        <p:nvSpPr>
          <p:cNvPr id="11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ct val="2000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/>
            </a:lvl1pPr>
          </a:lstStyle>
          <a:p>
            <a:pPr lvl="0"/>
            <a:r>
              <a:rPr lang="en-US" noProof="0" dirty="0"/>
              <a:t>Course/Serial</a:t>
            </a:r>
          </a:p>
        </p:txBody>
      </p:sp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Episode name</a:t>
            </a:r>
          </a:p>
        </p:txBody>
      </p:sp>
      <p:sp>
        <p:nvSpPr>
          <p:cNvPr id="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40554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Speaker or subtitle</a:t>
            </a:r>
          </a:p>
          <a:p>
            <a:pPr lvl="0"/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1023754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page - Crow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SU_PPT_kronor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/>
          <a:stretch>
            <a:fillRect/>
          </a:stretch>
        </p:blipFill>
        <p:spPr bwMode="auto">
          <a:xfrm>
            <a:off x="0" y="1262062"/>
            <a:ext cx="4197096" cy="3881628"/>
          </a:xfrm>
          <a:prstGeom prst="rect">
            <a:avLst/>
          </a:prstGeom>
          <a:noFill/>
        </p:spPr>
      </p:pic>
      <p:sp>
        <p:nvSpPr>
          <p:cNvPr id="12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ct val="2000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/>
            </a:lvl1pPr>
          </a:lstStyle>
          <a:p>
            <a:pPr lvl="0"/>
            <a:r>
              <a:rPr lang="en-US" noProof="0" dirty="0"/>
              <a:t>Course/Serial</a:t>
            </a:r>
          </a:p>
        </p:txBody>
      </p:sp>
      <p:sp>
        <p:nvSpPr>
          <p:cNvPr id="7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Episode name</a:t>
            </a:r>
          </a:p>
        </p:txBody>
      </p:sp>
      <p:sp>
        <p:nvSpPr>
          <p:cNvPr id="8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40554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Speaker or subtitle</a:t>
            </a:r>
          </a:p>
          <a:p>
            <a:pPr lvl="0"/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3242507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ct val="2000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/>
            </a:lvl1pPr>
          </a:lstStyle>
          <a:p>
            <a:pPr lvl="0"/>
            <a:r>
              <a:rPr lang="en-US" noProof="0" dirty="0"/>
              <a:t>Course/Serial</a:t>
            </a:r>
          </a:p>
        </p:txBody>
      </p:sp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Episode name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40554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Speaker or subtitle</a:t>
            </a:r>
          </a:p>
          <a:p>
            <a:pPr lvl="0"/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30291451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Autofit/>
          </a:bodyPr>
          <a:lstStyle>
            <a:lvl1pPr>
              <a:defRPr sz="2800"/>
            </a:lvl1pPr>
          </a:lstStyle>
          <a:p>
            <a:r>
              <a:rPr lang="sv-SE" noProof="0"/>
              <a:t>Click to edit Master title style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1275534"/>
            <a:ext cx="6850800" cy="324043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sv-SE" noProof="0"/>
              <a:t>Click to edit Master text styles</a:t>
            </a:r>
          </a:p>
          <a:p>
            <a:pPr lvl="1"/>
            <a:r>
              <a:rPr lang="sv-SE" noProof="0"/>
              <a:t>Second level</a:t>
            </a:r>
          </a:p>
          <a:p>
            <a:pPr lvl="2"/>
            <a:r>
              <a:rPr lang="sv-SE" noProof="0"/>
              <a:t>Third level</a:t>
            </a:r>
          </a:p>
          <a:p>
            <a:pPr lvl="3"/>
            <a:r>
              <a:rPr lang="sv-SE" noProof="0"/>
              <a:t>Fourth level</a:t>
            </a:r>
          </a:p>
          <a:p>
            <a:pPr lvl="4"/>
            <a:r>
              <a:rPr lang="sv-SE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7807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- F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SU_PPT_eld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 l="4988" t="-362"/>
          <a:stretch>
            <a:fillRect/>
          </a:stretch>
        </p:blipFill>
        <p:spPr bwMode="auto">
          <a:xfrm>
            <a:off x="1" y="1225226"/>
            <a:ext cx="5408969" cy="3938812"/>
          </a:xfrm>
          <a:prstGeom prst="rect">
            <a:avLst/>
          </a:prstGeom>
          <a:noFill/>
          <a:effectLst/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title</a:t>
            </a:r>
            <a:r>
              <a:rPr lang="sv-SE" noProof="0" dirty="0"/>
              <a:t> style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621566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9836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- Kron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SU_PPT_kronor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/>
          <a:stretch>
            <a:fillRect/>
          </a:stretch>
        </p:blipFill>
        <p:spPr bwMode="auto">
          <a:xfrm>
            <a:off x="0" y="1262062"/>
            <a:ext cx="4197096" cy="3881628"/>
          </a:xfrm>
          <a:prstGeom prst="rect">
            <a:avLst/>
          </a:prstGeom>
          <a:noFill/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Avsnittsnamn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/>
              <a:t>Kurs/Programserie</a:t>
            </a:r>
          </a:p>
        </p:txBody>
      </p:sp>
      <p:sp>
        <p:nvSpPr>
          <p:cNvPr id="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Talare eller underrubrik</a:t>
            </a:r>
          </a:p>
        </p:txBody>
      </p:sp>
    </p:spTree>
    <p:extLst>
      <p:ext uri="{BB962C8B-B14F-4D97-AF65-F5344CB8AC3E}">
        <p14:creationId xmlns:p14="http://schemas.microsoft.com/office/powerpoint/2010/main" val="6582890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Olive bran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SU_PPT_olivkvist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 l="1746"/>
          <a:stretch>
            <a:fillRect/>
          </a:stretch>
        </p:blipFill>
        <p:spPr bwMode="auto">
          <a:xfrm>
            <a:off x="1589" y="238124"/>
            <a:ext cx="5161507" cy="4905756"/>
          </a:xfrm>
          <a:prstGeom prst="rect">
            <a:avLst/>
          </a:prstGeom>
          <a:noFill/>
        </p:spPr>
      </p:pic>
      <p:sp>
        <p:nvSpPr>
          <p:cNvPr id="8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title</a:t>
            </a:r>
            <a:r>
              <a:rPr lang="sv-SE" noProof="0" dirty="0"/>
              <a:t> style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621566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725743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Crow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SU_PPT_kronor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/>
          <a:stretch>
            <a:fillRect/>
          </a:stretch>
        </p:blipFill>
        <p:spPr bwMode="auto">
          <a:xfrm>
            <a:off x="0" y="1262062"/>
            <a:ext cx="4197096" cy="3881628"/>
          </a:xfrm>
          <a:prstGeom prst="rect">
            <a:avLst/>
          </a:prstGeom>
          <a:noFill/>
        </p:spPr>
      </p:pic>
      <p:sp>
        <p:nvSpPr>
          <p:cNvPr id="8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title</a:t>
            </a:r>
            <a:r>
              <a:rPr lang="sv-SE" noProof="0" dirty="0"/>
              <a:t> style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621566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30753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title</a:t>
            </a:r>
            <a:r>
              <a:rPr lang="sv-SE" noProof="0" dirty="0"/>
              <a:t> style</a:t>
            </a:r>
          </a:p>
        </p:txBody>
      </p:sp>
      <p:sp>
        <p:nvSpPr>
          <p:cNvPr id="7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621566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330759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sv-SE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92000" y="1275534"/>
            <a:ext cx="3348000" cy="32404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291200" y="1275534"/>
            <a:ext cx="3348000" cy="32404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505042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sv-SE" noProof="0"/>
              <a:t>Click to edit Master title style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1275534"/>
            <a:ext cx="6850800" cy="2411100"/>
          </a:xfrm>
        </p:spPr>
        <p:txBody>
          <a:bodyPr>
            <a:normAutofit/>
          </a:bodyPr>
          <a:lstStyle>
            <a:lvl1pPr marL="1588" indent="-1588">
              <a:lnSpc>
                <a:spcPts val="2600"/>
              </a:lnSpc>
              <a:buNone/>
              <a:defRPr sz="24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sv-SE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74956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595470"/>
            <a:ext cx="6850800" cy="39925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963257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61761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- El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alphaModFix amt="2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828600" y="1275606"/>
            <a:ext cx="6264696" cy="4271832"/>
          </a:xfrm>
          <a:prstGeom prst="rect">
            <a:avLst/>
          </a:prstGeom>
          <a:solidFill>
            <a:schemeClr val="tx1"/>
          </a:solidFill>
          <a:effectLst/>
        </p:spPr>
      </p:pic>
      <p:sp>
        <p:nvSpPr>
          <p:cNvPr id="7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Avsnittsnamn</a:t>
            </a:r>
          </a:p>
        </p:txBody>
      </p:sp>
      <p:sp>
        <p:nvSpPr>
          <p:cNvPr id="8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Talare eller underrubrik</a:t>
            </a:r>
          </a:p>
        </p:txBody>
      </p:sp>
      <p:sp>
        <p:nvSpPr>
          <p:cNvPr id="9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/>
              <a:t>Kurs/Programserie</a:t>
            </a:r>
          </a:p>
        </p:txBody>
      </p:sp>
    </p:spTree>
    <p:extLst>
      <p:ext uri="{BB962C8B-B14F-4D97-AF65-F5344CB8AC3E}">
        <p14:creationId xmlns:p14="http://schemas.microsoft.com/office/powerpoint/2010/main" val="17019348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- Olivkvi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U_olivkvist_neg.eps"/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2523" y="267494"/>
            <a:ext cx="5762595" cy="5328592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Avsnittsnamn</a:t>
            </a:r>
          </a:p>
        </p:txBody>
      </p:sp>
      <p:sp>
        <p:nvSpPr>
          <p:cNvPr id="10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Talare eller underrubrik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/>
              <a:t>Kurs/Programserie</a:t>
            </a:r>
          </a:p>
        </p:txBody>
      </p:sp>
    </p:spTree>
    <p:extLst>
      <p:ext uri="{BB962C8B-B14F-4D97-AF65-F5344CB8AC3E}">
        <p14:creationId xmlns:p14="http://schemas.microsoft.com/office/powerpoint/2010/main" val="7980154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- Krono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055431" y="1275606"/>
            <a:ext cx="5267391" cy="3867894"/>
          </a:xfrm>
          <a:prstGeom prst="rect">
            <a:avLst/>
          </a:prstGeom>
          <a:noFill/>
        </p:spPr>
      </p:pic>
      <p:sp>
        <p:nvSpPr>
          <p:cNvPr id="10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Avsnittsnamn</a:t>
            </a:r>
          </a:p>
        </p:txBody>
      </p:sp>
      <p:sp>
        <p:nvSpPr>
          <p:cNvPr id="11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Talare eller underrubrik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/>
              <a:t>Kurs/Programserie</a:t>
            </a:r>
          </a:p>
        </p:txBody>
      </p:sp>
    </p:spTree>
    <p:extLst>
      <p:ext uri="{BB962C8B-B14F-4D97-AF65-F5344CB8AC3E}">
        <p14:creationId xmlns:p14="http://schemas.microsoft.com/office/powerpoint/2010/main" val="296838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 - Olivkv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SU_PPT_olivkvist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 l="1746"/>
          <a:stretch>
            <a:fillRect/>
          </a:stretch>
        </p:blipFill>
        <p:spPr bwMode="auto">
          <a:xfrm>
            <a:off x="1589" y="238124"/>
            <a:ext cx="5161507" cy="4905756"/>
          </a:xfrm>
          <a:prstGeom prst="rect">
            <a:avLst/>
          </a:prstGeom>
          <a:noFill/>
        </p:spPr>
      </p:pic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Avsnittsnamn</a:t>
            </a:r>
          </a:p>
        </p:txBody>
      </p:sp>
      <p:sp>
        <p:nvSpPr>
          <p:cNvPr id="8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/>
              <a:t>Kurs/Programserie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Talare eller underrubrik</a:t>
            </a:r>
          </a:p>
        </p:txBody>
      </p:sp>
    </p:spTree>
    <p:extLst>
      <p:ext uri="{BB962C8B-B14F-4D97-AF65-F5344CB8AC3E}">
        <p14:creationId xmlns:p14="http://schemas.microsoft.com/office/powerpoint/2010/main" val="32714047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Avsnittsnamn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Talare eller underrubrik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/>
              <a:t>Kurs/Programserie</a:t>
            </a:r>
          </a:p>
        </p:txBody>
      </p:sp>
    </p:spTree>
    <p:extLst>
      <p:ext uri="{BB962C8B-B14F-4D97-AF65-F5344CB8AC3E}">
        <p14:creationId xmlns:p14="http://schemas.microsoft.com/office/powerpoint/2010/main" val="42498292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Autofit/>
          </a:bodyPr>
          <a:lstStyle>
            <a:lvl1pPr>
              <a:defRPr sz="2800"/>
            </a:lvl1pPr>
          </a:lstStyle>
          <a:p>
            <a:r>
              <a:rPr lang="sv-SE" noProof="0"/>
              <a:t>Click to edit Master title style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1275534"/>
            <a:ext cx="6850800" cy="324043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sv-SE" noProof="0"/>
              <a:t>Click to edit Master text styles</a:t>
            </a:r>
          </a:p>
          <a:p>
            <a:pPr lvl="1"/>
            <a:r>
              <a:rPr lang="sv-SE" noProof="0"/>
              <a:t>Second level</a:t>
            </a:r>
          </a:p>
          <a:p>
            <a:pPr lvl="2"/>
            <a:r>
              <a:rPr lang="sv-SE" noProof="0"/>
              <a:t>Third level</a:t>
            </a:r>
          </a:p>
          <a:p>
            <a:pPr lvl="3"/>
            <a:r>
              <a:rPr lang="sv-SE" noProof="0"/>
              <a:t>Fourth level</a:t>
            </a:r>
          </a:p>
          <a:p>
            <a:pPr lvl="4"/>
            <a:r>
              <a:rPr lang="sv-SE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05148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- El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alphaModFix amt="2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828600" y="1275606"/>
            <a:ext cx="6264696" cy="4271832"/>
          </a:xfrm>
          <a:prstGeom prst="rect">
            <a:avLst/>
          </a:prstGeom>
          <a:solidFill>
            <a:schemeClr val="tx1"/>
          </a:solidFill>
          <a:effectLst/>
        </p:spPr>
      </p:pic>
      <p:sp>
        <p:nvSpPr>
          <p:cNvPr id="5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title</a:t>
            </a:r>
            <a:r>
              <a:rPr lang="sv-SE" noProof="0" dirty="0"/>
              <a:t> style</a:t>
            </a:r>
          </a:p>
        </p:txBody>
      </p:sp>
      <p:sp>
        <p:nvSpPr>
          <p:cNvPr id="7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621566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subtitle</a:t>
            </a:r>
            <a:r>
              <a:rPr lang="sv-SE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1169158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- Olivkvi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U_olivkvist_neg.eps"/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2523" y="267494"/>
            <a:ext cx="5762595" cy="5328592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title</a:t>
            </a:r>
            <a:r>
              <a:rPr lang="sv-SE" noProof="0" dirty="0"/>
              <a:t> style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621566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subtitle</a:t>
            </a:r>
            <a:r>
              <a:rPr lang="sv-SE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259114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- Krono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/>
          <p:cNvPicPr>
            <a:picLocks noChangeAspect="1" noChangeArrowheads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055431" y="1275606"/>
            <a:ext cx="5267391" cy="3867894"/>
          </a:xfrm>
          <a:prstGeom prst="rect">
            <a:avLst/>
          </a:prstGeom>
          <a:noFill/>
        </p:spPr>
      </p:pic>
      <p:sp>
        <p:nvSpPr>
          <p:cNvPr id="8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title</a:t>
            </a:r>
            <a:r>
              <a:rPr lang="sv-SE" noProof="0" dirty="0"/>
              <a:t> style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621566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subtitle</a:t>
            </a:r>
            <a:r>
              <a:rPr lang="sv-SE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2787982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title</a:t>
            </a:r>
            <a:r>
              <a:rPr lang="sv-SE" noProof="0" dirty="0"/>
              <a:t> style</a:t>
            </a:r>
          </a:p>
        </p:txBody>
      </p:sp>
      <p:sp>
        <p:nvSpPr>
          <p:cNvPr id="7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621566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subtitle</a:t>
            </a:r>
            <a:r>
              <a:rPr lang="sv-SE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8978091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sv-SE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92000" y="1275534"/>
            <a:ext cx="3348000" cy="32404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291200" y="1275534"/>
            <a:ext cx="3348000" cy="32404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89489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sv-SE" noProof="0"/>
              <a:t>Click to edit Master title style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1275534"/>
            <a:ext cx="6850800" cy="2411100"/>
          </a:xfrm>
        </p:spPr>
        <p:txBody>
          <a:bodyPr>
            <a:normAutofit/>
          </a:bodyPr>
          <a:lstStyle>
            <a:lvl1pPr marL="1588" indent="-1588">
              <a:lnSpc>
                <a:spcPts val="2600"/>
              </a:lnSpc>
              <a:buNone/>
              <a:defRPr sz="24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sv-SE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64071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innehål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595470"/>
            <a:ext cx="6850800" cy="39925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endParaRPr lang="sv-SE" dirty="0"/>
          </a:p>
          <a:p>
            <a:pPr lvl="1"/>
            <a:r>
              <a:rPr lang="sv-SE" dirty="0"/>
              <a:t>Second </a:t>
            </a:r>
            <a:r>
              <a:rPr lang="sv-SE" dirty="0" err="1"/>
              <a:t>level</a:t>
            </a:r>
            <a:endParaRPr lang="sv-SE" dirty="0"/>
          </a:p>
          <a:p>
            <a:pPr lvl="2"/>
            <a:r>
              <a:rPr lang="sv-SE" dirty="0" err="1"/>
              <a:t>Third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3"/>
            <a:r>
              <a:rPr lang="sv-SE" dirty="0" err="1"/>
              <a:t>Fourth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4"/>
            <a:r>
              <a:rPr lang="sv-SE" dirty="0" err="1"/>
              <a:t>Fifth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76429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1275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rm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Avsnittsnamn</a:t>
            </a:r>
          </a:p>
        </p:txBody>
      </p:sp>
      <p:sp>
        <p:nvSpPr>
          <p:cNvPr id="7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/>
              <a:t>Kurs/Programserie</a:t>
            </a:r>
          </a:p>
        </p:txBody>
      </p:sp>
      <p:sp>
        <p:nvSpPr>
          <p:cNvPr id="8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Talare eller underrubrik</a:t>
            </a:r>
          </a:p>
        </p:txBody>
      </p:sp>
    </p:spTree>
    <p:extLst>
      <p:ext uri="{BB962C8B-B14F-4D97-AF65-F5344CB8AC3E}">
        <p14:creationId xmlns:p14="http://schemas.microsoft.com/office/powerpoint/2010/main" val="5928409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page - Fi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alphaModFix amt="2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828600" y="1275606"/>
            <a:ext cx="6264696" cy="4271832"/>
          </a:xfrm>
          <a:prstGeom prst="rect">
            <a:avLst/>
          </a:prstGeom>
          <a:solidFill>
            <a:schemeClr val="tx1"/>
          </a:solidFill>
          <a:effectLst/>
        </p:spPr>
      </p:pic>
      <p:sp>
        <p:nvSpPr>
          <p:cNvPr id="10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Episode name</a:t>
            </a:r>
          </a:p>
        </p:txBody>
      </p:sp>
      <p:sp>
        <p:nvSpPr>
          <p:cNvPr id="11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40554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Speaker or subtitle</a:t>
            </a:r>
          </a:p>
          <a:p>
            <a:pPr lvl="0"/>
            <a:endParaRPr lang="sv-SE" noProof="0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ct val="2000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/>
            </a:lvl1pPr>
          </a:lstStyle>
          <a:p>
            <a:pPr lvl="0"/>
            <a:r>
              <a:rPr lang="en-US" noProof="0" dirty="0"/>
              <a:t>Course/Serial</a:t>
            </a:r>
          </a:p>
        </p:txBody>
      </p:sp>
    </p:spTree>
    <p:extLst>
      <p:ext uri="{BB962C8B-B14F-4D97-AF65-F5344CB8AC3E}">
        <p14:creationId xmlns:p14="http://schemas.microsoft.com/office/powerpoint/2010/main" val="17991691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page - Olive branc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U_olivkvist_neg.eps"/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2523" y="267494"/>
            <a:ext cx="5762595" cy="5328592"/>
          </a:xfrm>
          <a:prstGeom prst="rect">
            <a:avLst/>
          </a:prstGeom>
        </p:spPr>
      </p:pic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Episode name</a:t>
            </a:r>
          </a:p>
        </p:txBody>
      </p:sp>
      <p:sp>
        <p:nvSpPr>
          <p:cNvPr id="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40554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Speaker or subtitle</a:t>
            </a:r>
          </a:p>
          <a:p>
            <a:pPr lvl="0"/>
            <a:endParaRPr lang="sv-SE" noProof="0" dirty="0"/>
          </a:p>
        </p:txBody>
      </p:sp>
      <p:sp>
        <p:nvSpPr>
          <p:cNvPr id="8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ct val="2000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/>
            </a:lvl1pPr>
          </a:lstStyle>
          <a:p>
            <a:pPr lvl="0"/>
            <a:r>
              <a:rPr lang="en-US" noProof="0" dirty="0"/>
              <a:t>Course/Serial</a:t>
            </a:r>
          </a:p>
        </p:txBody>
      </p:sp>
    </p:spTree>
    <p:extLst>
      <p:ext uri="{BB962C8B-B14F-4D97-AF65-F5344CB8AC3E}">
        <p14:creationId xmlns:p14="http://schemas.microsoft.com/office/powerpoint/2010/main" val="185050959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page - Crown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055431" y="1275606"/>
            <a:ext cx="5267391" cy="3867894"/>
          </a:xfrm>
          <a:prstGeom prst="rect">
            <a:avLst/>
          </a:prstGeom>
          <a:noFill/>
        </p:spPr>
      </p:pic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Episode name</a:t>
            </a:r>
          </a:p>
        </p:txBody>
      </p:sp>
      <p:sp>
        <p:nvSpPr>
          <p:cNvPr id="8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40554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Speaker or subtitle</a:t>
            </a:r>
          </a:p>
          <a:p>
            <a:pPr lvl="0"/>
            <a:endParaRPr lang="sv-SE" noProof="0" dirty="0"/>
          </a:p>
        </p:txBody>
      </p:sp>
      <p:sp>
        <p:nvSpPr>
          <p:cNvPr id="9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ct val="2000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/>
            </a:lvl1pPr>
          </a:lstStyle>
          <a:p>
            <a:pPr lvl="0"/>
            <a:r>
              <a:rPr lang="en-US" noProof="0" dirty="0"/>
              <a:t>Course/Serial</a:t>
            </a:r>
          </a:p>
        </p:txBody>
      </p:sp>
    </p:spTree>
    <p:extLst>
      <p:ext uri="{BB962C8B-B14F-4D97-AF65-F5344CB8AC3E}">
        <p14:creationId xmlns:p14="http://schemas.microsoft.com/office/powerpoint/2010/main" val="22847219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p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 baseline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Episode name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08000" y="2894400"/>
            <a:ext cx="6631200" cy="140554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ts val="48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 sz="24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Speaker or subtitle</a:t>
            </a:r>
          </a:p>
          <a:p>
            <a:pPr lvl="0"/>
            <a:endParaRPr lang="sv-SE" noProof="0" dirty="0"/>
          </a:p>
        </p:txBody>
      </p:sp>
      <p:sp>
        <p:nvSpPr>
          <p:cNvPr id="7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971600" y="627534"/>
            <a:ext cx="6625108" cy="1008112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ts val="2900"/>
              </a:lnSpc>
              <a:spcBef>
                <a:spcPct val="20000"/>
              </a:spcBef>
              <a:spcAft>
                <a:spcPts val="0"/>
              </a:spcAft>
              <a:buClrTx/>
              <a:buSzPct val="93000"/>
              <a:buFont typeface="Verdana" pitchFamily="34" charset="0"/>
              <a:buNone/>
              <a:tabLst/>
              <a:defRPr/>
            </a:lvl1pPr>
          </a:lstStyle>
          <a:p>
            <a:pPr lvl="0"/>
            <a:r>
              <a:rPr lang="en-US" noProof="0" dirty="0"/>
              <a:t>Course/Serial</a:t>
            </a:r>
          </a:p>
        </p:txBody>
      </p:sp>
    </p:spTree>
    <p:extLst>
      <p:ext uri="{BB962C8B-B14F-4D97-AF65-F5344CB8AC3E}">
        <p14:creationId xmlns:p14="http://schemas.microsoft.com/office/powerpoint/2010/main" val="45419480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Autofit/>
          </a:bodyPr>
          <a:lstStyle>
            <a:lvl1pPr>
              <a:defRPr sz="2800"/>
            </a:lvl1pPr>
          </a:lstStyle>
          <a:p>
            <a:r>
              <a:rPr lang="sv-SE" noProof="0"/>
              <a:t>Click to edit Master title style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1275534"/>
            <a:ext cx="6850800" cy="324043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sv-SE" noProof="0"/>
              <a:t>Click to edit Master text styles</a:t>
            </a:r>
          </a:p>
          <a:p>
            <a:pPr lvl="1"/>
            <a:r>
              <a:rPr lang="sv-SE" noProof="0"/>
              <a:t>Second level</a:t>
            </a:r>
          </a:p>
          <a:p>
            <a:pPr lvl="2"/>
            <a:r>
              <a:rPr lang="sv-SE" noProof="0"/>
              <a:t>Third level</a:t>
            </a:r>
          </a:p>
          <a:p>
            <a:pPr lvl="3"/>
            <a:r>
              <a:rPr lang="sv-SE" noProof="0"/>
              <a:t>Fourth level</a:t>
            </a:r>
          </a:p>
          <a:p>
            <a:pPr lvl="4"/>
            <a:r>
              <a:rPr lang="sv-SE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95333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Fi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alphaModFix amt="2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828600" y="1275606"/>
            <a:ext cx="6264696" cy="4271832"/>
          </a:xfrm>
          <a:prstGeom prst="rect">
            <a:avLst/>
          </a:prstGeom>
          <a:solidFill>
            <a:schemeClr val="tx1"/>
          </a:solidFill>
          <a:effectLst/>
        </p:spPr>
      </p:pic>
      <p:sp>
        <p:nvSpPr>
          <p:cNvPr id="5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Click to edit Master title style</a:t>
            </a:r>
            <a:endParaRPr lang="sv-SE" noProof="0" dirty="0"/>
          </a:p>
        </p:txBody>
      </p:sp>
      <p:sp>
        <p:nvSpPr>
          <p:cNvPr id="7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subtitle</a:t>
            </a:r>
            <a:r>
              <a:rPr lang="sv-SE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364946115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Olive branc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U_olivkvist_neg.eps"/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2523" y="267494"/>
            <a:ext cx="5762595" cy="5328592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Click to edit Master title style</a:t>
            </a:r>
            <a:endParaRPr lang="sv-SE" noProof="0" dirty="0"/>
          </a:p>
        </p:txBody>
      </p:sp>
      <p:sp>
        <p:nvSpPr>
          <p:cNvPr id="9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subtitle</a:t>
            </a:r>
            <a:r>
              <a:rPr lang="sv-SE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247177959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- Crown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/>
          <p:cNvPicPr>
            <a:picLocks noChangeAspect="1" noChangeArrowheads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055431" y="1275606"/>
            <a:ext cx="5267391" cy="3867894"/>
          </a:xfrm>
          <a:prstGeom prst="rect">
            <a:avLst/>
          </a:prstGeom>
          <a:noFill/>
        </p:spPr>
      </p:pic>
      <p:sp>
        <p:nvSpPr>
          <p:cNvPr id="8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Click to edit Master title style</a:t>
            </a:r>
            <a:endParaRPr lang="sv-SE" noProof="0" dirty="0"/>
          </a:p>
        </p:txBody>
      </p:sp>
      <p:sp>
        <p:nvSpPr>
          <p:cNvPr id="9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subtitle</a:t>
            </a:r>
            <a:r>
              <a:rPr lang="sv-SE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7151870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noProof="0"/>
              <a:t>Click to edit Master title style</a:t>
            </a:r>
            <a:endParaRPr lang="sv-SE" noProof="0" dirty="0"/>
          </a:p>
        </p:txBody>
      </p:sp>
      <p:sp>
        <p:nvSpPr>
          <p:cNvPr id="7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1045502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 err="1"/>
              <a:t>Click</a:t>
            </a:r>
            <a:r>
              <a:rPr lang="sv-SE" noProof="0" dirty="0"/>
              <a:t> </a:t>
            </a:r>
            <a:r>
              <a:rPr lang="sv-SE" noProof="0" dirty="0" err="1"/>
              <a:t>to</a:t>
            </a:r>
            <a:r>
              <a:rPr lang="sv-SE" noProof="0" dirty="0"/>
              <a:t> </a:t>
            </a:r>
            <a:r>
              <a:rPr lang="sv-SE" noProof="0" dirty="0" err="1"/>
              <a:t>edit</a:t>
            </a:r>
            <a:r>
              <a:rPr lang="sv-SE" noProof="0" dirty="0"/>
              <a:t> Master </a:t>
            </a:r>
            <a:r>
              <a:rPr lang="sv-SE" noProof="0" dirty="0" err="1"/>
              <a:t>subtitle</a:t>
            </a:r>
            <a:r>
              <a:rPr lang="sv-SE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193454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part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sv-SE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92000" y="1275534"/>
            <a:ext cx="3348000" cy="32404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291200" y="1275534"/>
            <a:ext cx="3348000" cy="32404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4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Autofit/>
          </a:bodyPr>
          <a:lstStyle>
            <a:lvl1pPr>
              <a:defRPr sz="2800"/>
            </a:lvl1pPr>
          </a:lstStyle>
          <a:p>
            <a:r>
              <a:rPr lang="en-US" noProof="0"/>
              <a:t>Click to edit Master title style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1275534"/>
            <a:ext cx="6850800" cy="324043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25107383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sv-SE" noProof="0"/>
              <a:t>Click to edit Master title style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1275534"/>
            <a:ext cx="6850800" cy="2411100"/>
          </a:xfrm>
        </p:spPr>
        <p:txBody>
          <a:bodyPr>
            <a:normAutofit/>
          </a:bodyPr>
          <a:lstStyle>
            <a:lvl1pPr marL="1588" indent="-1588">
              <a:lnSpc>
                <a:spcPts val="2600"/>
              </a:lnSpc>
              <a:buNone/>
              <a:defRPr sz="24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sv-SE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59268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92000" y="595470"/>
            <a:ext cx="6850800" cy="39925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endParaRPr lang="sv-SE" dirty="0"/>
          </a:p>
          <a:p>
            <a:pPr lvl="1"/>
            <a:r>
              <a:rPr lang="sv-SE" dirty="0"/>
              <a:t>Second </a:t>
            </a:r>
            <a:r>
              <a:rPr lang="sv-SE" dirty="0" err="1"/>
              <a:t>level</a:t>
            </a:r>
            <a:endParaRPr lang="sv-SE" dirty="0"/>
          </a:p>
          <a:p>
            <a:pPr lvl="2"/>
            <a:r>
              <a:rPr lang="sv-SE" dirty="0" err="1"/>
              <a:t>Third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3"/>
            <a:r>
              <a:rPr lang="sv-SE" dirty="0" err="1"/>
              <a:t>Fourth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4"/>
            <a:r>
              <a:rPr lang="sv-SE" dirty="0" err="1"/>
              <a:t>Fifth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4126706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006211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verkande -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507854"/>
            <a:ext cx="1435366" cy="1195504"/>
          </a:xfrm>
          <a:prstGeom prst="rect">
            <a:avLst/>
          </a:prstGeom>
        </p:spPr>
      </p:pic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792000" y="1059582"/>
            <a:ext cx="6850800" cy="31683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2400">
                <a:solidFill>
                  <a:schemeClr val="tx1"/>
                </a:solidFill>
              </a:defRPr>
            </a:lvl2pPr>
            <a:lvl3pPr marL="914400" indent="0">
              <a:buFontTx/>
              <a:buNone/>
              <a:defRPr sz="2400">
                <a:solidFill>
                  <a:schemeClr val="tx1"/>
                </a:solidFill>
              </a:defRPr>
            </a:lvl3pPr>
            <a:lvl4pPr marL="1371600" indent="0">
              <a:buFontTx/>
              <a:buNone/>
              <a:defRPr sz="2400">
                <a:solidFill>
                  <a:schemeClr val="tx1"/>
                </a:solidFill>
              </a:defRPr>
            </a:lvl4pPr>
            <a:lvl5pPr marL="1828800" indent="0">
              <a:buFontTx/>
              <a:buNone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endParaRPr lang="sv-SE" dirty="0"/>
          </a:p>
          <a:p>
            <a:pPr lvl="1"/>
            <a:r>
              <a:rPr lang="sv-SE" dirty="0"/>
              <a:t>Second </a:t>
            </a:r>
            <a:r>
              <a:rPr lang="sv-SE" dirty="0" err="1"/>
              <a:t>level</a:t>
            </a:r>
            <a:endParaRPr lang="sv-SE" dirty="0"/>
          </a:p>
          <a:p>
            <a:pPr lvl="2"/>
            <a:r>
              <a:rPr lang="sv-SE" dirty="0" err="1"/>
              <a:t>Third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3"/>
            <a:r>
              <a:rPr lang="sv-SE" dirty="0" err="1"/>
              <a:t>Fourth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4"/>
            <a:r>
              <a:rPr lang="sv-SE" dirty="0" err="1"/>
              <a:t>Fifth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792000" y="597917"/>
            <a:ext cx="2504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>
                <a:solidFill>
                  <a:srgbClr val="002F5F"/>
                </a:solidFill>
                <a:latin typeface="Verdana"/>
                <a:cs typeface="Verdana"/>
              </a:rPr>
              <a:t>Medverkande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92000" y="4227934"/>
            <a:ext cx="53540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noProof="0" dirty="0">
                <a:solidFill>
                  <a:schemeClr val="tx1"/>
                </a:solidFill>
                <a:latin typeface="Verdana"/>
              </a:rPr>
              <a:t>Inspelat</a:t>
            </a:r>
            <a:r>
              <a:rPr lang="sv-SE" sz="1600" baseline="0" noProof="0" dirty="0">
                <a:solidFill>
                  <a:schemeClr val="tx1"/>
                </a:solidFill>
                <a:latin typeface="Verdana"/>
              </a:rPr>
              <a:t> </a:t>
            </a:r>
            <a:fld id="{DEF0F593-7E64-D74F-96F6-B611C3DC3FC9}" type="datetime1">
              <a:rPr lang="sv-SE" sz="1600" baseline="0" noProof="0" smtClean="0">
                <a:solidFill>
                  <a:schemeClr val="tx1"/>
                </a:solidFill>
                <a:latin typeface="Verdana"/>
              </a:rPr>
              <a:t>2024-02-21</a:t>
            </a:fld>
            <a:endParaRPr lang="sv-SE" sz="1600" noProof="0" dirty="0">
              <a:solidFill>
                <a:schemeClr val="tx1"/>
              </a:solidFill>
              <a:latin typeface="Verdana"/>
            </a:endParaRPr>
          </a:p>
          <a:p>
            <a:r>
              <a:rPr lang="sv-SE" sz="1600" noProof="0" dirty="0">
                <a:solidFill>
                  <a:schemeClr val="tx1"/>
                </a:solidFill>
                <a:latin typeface="Verdana"/>
              </a:rPr>
              <a:t>Institutionen för data- och systemvetenskap, DSV </a:t>
            </a:r>
          </a:p>
        </p:txBody>
      </p:sp>
    </p:spTree>
    <p:extLst>
      <p:ext uri="{BB962C8B-B14F-4D97-AF65-F5344CB8AC3E}">
        <p14:creationId xmlns:p14="http://schemas.microsoft.com/office/powerpoint/2010/main" val="153210570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ributors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792000" y="1059582"/>
            <a:ext cx="6850800" cy="31683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2400">
                <a:solidFill>
                  <a:schemeClr val="tx1"/>
                </a:solidFill>
              </a:defRPr>
            </a:lvl2pPr>
            <a:lvl3pPr marL="914400" indent="0">
              <a:buFontTx/>
              <a:buNone/>
              <a:defRPr sz="2400">
                <a:solidFill>
                  <a:schemeClr val="tx1"/>
                </a:solidFill>
              </a:defRPr>
            </a:lvl3pPr>
            <a:lvl4pPr marL="1371600" indent="0">
              <a:buFontTx/>
              <a:buNone/>
              <a:defRPr sz="2400">
                <a:solidFill>
                  <a:schemeClr val="tx1"/>
                </a:solidFill>
              </a:defRPr>
            </a:lvl4pPr>
            <a:lvl5pPr marL="1828800" indent="0">
              <a:buFontTx/>
              <a:buNone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92000" y="597917"/>
            <a:ext cx="2357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noProof="0">
                <a:solidFill>
                  <a:srgbClr val="002F5F"/>
                </a:solidFill>
                <a:latin typeface="Verdana"/>
                <a:cs typeface="Verdana"/>
              </a:rPr>
              <a:t>Contributors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92000" y="4227934"/>
            <a:ext cx="572464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noProof="0" dirty="0">
                <a:solidFill>
                  <a:schemeClr val="tx1"/>
                </a:solidFill>
                <a:latin typeface="Verdana"/>
              </a:rPr>
              <a:t>Recorded </a:t>
            </a:r>
            <a:fld id="{DEF0F593-7E64-D74F-96F6-B611C3DC3FC9}" type="datetime1">
              <a:rPr lang="en-US" sz="1600" baseline="0" noProof="0" smtClean="0">
                <a:solidFill>
                  <a:schemeClr val="tx1"/>
                </a:solidFill>
                <a:latin typeface="Verdana"/>
              </a:rPr>
              <a:t>2/21/2024</a:t>
            </a:fld>
            <a:endParaRPr lang="en-US" sz="1600" noProof="0" dirty="0">
              <a:solidFill>
                <a:schemeClr val="tx1"/>
              </a:solidFill>
              <a:latin typeface="Verdana"/>
            </a:endParaRPr>
          </a:p>
          <a:p>
            <a:r>
              <a:rPr lang="en-US" sz="1600" noProof="0" dirty="0">
                <a:solidFill>
                  <a:schemeClr val="tx1"/>
                </a:solidFill>
                <a:latin typeface="Verdana"/>
              </a:rPr>
              <a:t>Department of Computer and Systems Sciences, DSV </a:t>
            </a:r>
          </a:p>
        </p:txBody>
      </p:sp>
      <p:pic>
        <p:nvPicPr>
          <p:cNvPr id="8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567618"/>
            <a:ext cx="1296144" cy="123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46122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verkande - Blå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792000" y="1059582"/>
            <a:ext cx="6850800" cy="316835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FontTx/>
              <a:buNone/>
              <a:defRPr sz="2400"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 sz="2400">
                <a:solidFill>
                  <a:srgbClr val="FFFFFF"/>
                </a:solidFill>
              </a:defRPr>
            </a:lvl3pPr>
            <a:lvl4pPr marL="1371600" indent="0">
              <a:buFontTx/>
              <a:buNone/>
              <a:defRPr sz="2400">
                <a:solidFill>
                  <a:srgbClr val="FFFFFF"/>
                </a:solidFill>
              </a:defRPr>
            </a:lvl4pPr>
            <a:lvl5pPr marL="1828800" indent="0"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endParaRPr lang="sv-SE" dirty="0"/>
          </a:p>
          <a:p>
            <a:pPr lvl="1"/>
            <a:r>
              <a:rPr lang="sv-SE" dirty="0"/>
              <a:t>Second </a:t>
            </a:r>
            <a:r>
              <a:rPr lang="sv-SE" dirty="0" err="1"/>
              <a:t>level</a:t>
            </a:r>
            <a:endParaRPr lang="sv-SE" dirty="0"/>
          </a:p>
          <a:p>
            <a:pPr lvl="2"/>
            <a:r>
              <a:rPr lang="sv-SE" dirty="0" err="1"/>
              <a:t>Third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3"/>
            <a:r>
              <a:rPr lang="sv-SE" dirty="0" err="1"/>
              <a:t>Fourth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4"/>
            <a:r>
              <a:rPr lang="sv-SE" dirty="0" err="1"/>
              <a:t>Fifth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792000" y="4227934"/>
            <a:ext cx="53540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noProof="0" dirty="0">
                <a:solidFill>
                  <a:srgbClr val="FFFFFF"/>
                </a:solidFill>
                <a:latin typeface="Verdana"/>
              </a:rPr>
              <a:t>Inspelat</a:t>
            </a:r>
            <a:r>
              <a:rPr lang="sv-SE" sz="1600" baseline="0" noProof="0" dirty="0">
                <a:solidFill>
                  <a:srgbClr val="FFFFFF"/>
                </a:solidFill>
                <a:latin typeface="Verdana"/>
              </a:rPr>
              <a:t> </a:t>
            </a:r>
            <a:fld id="{DEF0F593-7E64-D74F-96F6-B611C3DC3FC9}" type="datetime1">
              <a:rPr lang="sv-SE" sz="1600" baseline="0" noProof="0" smtClean="0">
                <a:solidFill>
                  <a:srgbClr val="FFFFFF"/>
                </a:solidFill>
                <a:latin typeface="Verdana"/>
              </a:rPr>
              <a:t>2024-02-21</a:t>
            </a:fld>
            <a:endParaRPr lang="sv-SE" sz="1600" noProof="0" dirty="0">
              <a:solidFill>
                <a:srgbClr val="FFFFFF"/>
              </a:solidFill>
              <a:latin typeface="Verdana"/>
            </a:endParaRPr>
          </a:p>
          <a:p>
            <a:r>
              <a:rPr lang="sv-SE" sz="1600" noProof="0" dirty="0">
                <a:solidFill>
                  <a:srgbClr val="FFFFFF"/>
                </a:solidFill>
                <a:latin typeface="Verdana"/>
              </a:rPr>
              <a:t>Institutionen för data- och systemvetenskap, DSV 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92000" y="597917"/>
            <a:ext cx="2504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>
                <a:solidFill>
                  <a:srgbClr val="FFFFFF"/>
                </a:solidFill>
                <a:latin typeface="Verdana"/>
                <a:cs typeface="Verdana"/>
              </a:rPr>
              <a:t>Medverkande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542890"/>
            <a:ext cx="1435367" cy="119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84922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verkande - egen sidfot - Blå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542890"/>
            <a:ext cx="1435367" cy="1195504"/>
          </a:xfrm>
          <a:prstGeom prst="rect">
            <a:avLst/>
          </a:prstGeom>
        </p:spPr>
      </p:pic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792000" y="1059582"/>
            <a:ext cx="6850800" cy="316835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FontTx/>
              <a:buNone/>
              <a:defRPr sz="2400"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 sz="2400">
                <a:solidFill>
                  <a:srgbClr val="FFFFFF"/>
                </a:solidFill>
              </a:defRPr>
            </a:lvl3pPr>
            <a:lvl4pPr marL="1371600" indent="0">
              <a:buFontTx/>
              <a:buNone/>
              <a:defRPr sz="2400">
                <a:solidFill>
                  <a:srgbClr val="FFFFFF"/>
                </a:solidFill>
              </a:defRPr>
            </a:lvl4pPr>
            <a:lvl5pPr marL="1828800" indent="0"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endParaRPr lang="sv-SE" dirty="0"/>
          </a:p>
          <a:p>
            <a:pPr lvl="1"/>
            <a:r>
              <a:rPr lang="sv-SE" dirty="0"/>
              <a:t>Second </a:t>
            </a:r>
            <a:r>
              <a:rPr lang="sv-SE" dirty="0" err="1"/>
              <a:t>level</a:t>
            </a:r>
            <a:endParaRPr lang="sv-SE" dirty="0"/>
          </a:p>
          <a:p>
            <a:pPr lvl="2"/>
            <a:r>
              <a:rPr lang="sv-SE" dirty="0" err="1"/>
              <a:t>Third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3"/>
            <a:r>
              <a:rPr lang="sv-SE" dirty="0" err="1"/>
              <a:t>Fourth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4"/>
            <a:r>
              <a:rPr lang="sv-SE" dirty="0" err="1"/>
              <a:t>Fifth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792000" y="597917"/>
            <a:ext cx="2504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>
                <a:solidFill>
                  <a:srgbClr val="FFFFFF"/>
                </a:solidFill>
                <a:latin typeface="Verdana"/>
                <a:cs typeface="Verdana"/>
              </a:rPr>
              <a:t>Medverkande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90772" y="4221654"/>
            <a:ext cx="6387308" cy="58682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strike="noStrike" baseline="0">
                <a:solidFill>
                  <a:schemeClr val="bg1"/>
                </a:solidFill>
              </a:defRPr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noProof="0" dirty="0">
                <a:solidFill>
                  <a:schemeClr val="bg1"/>
                </a:solidFill>
                <a:latin typeface="Verdana"/>
              </a:rPr>
              <a:t>Click to insert custom footer</a:t>
            </a:r>
          </a:p>
        </p:txBody>
      </p:sp>
    </p:spTree>
    <p:extLst>
      <p:ext uri="{BB962C8B-B14F-4D97-AF65-F5344CB8AC3E}">
        <p14:creationId xmlns:p14="http://schemas.microsoft.com/office/powerpoint/2010/main" val="296880401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ributors -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792000" y="1059582"/>
            <a:ext cx="6850800" cy="316835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FontTx/>
              <a:buNone/>
              <a:defRPr sz="2400"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 sz="2400">
                <a:solidFill>
                  <a:srgbClr val="FFFFFF"/>
                </a:solidFill>
              </a:defRPr>
            </a:lvl3pPr>
            <a:lvl4pPr marL="1371600" indent="0">
              <a:buFontTx/>
              <a:buNone/>
              <a:defRPr sz="2400">
                <a:solidFill>
                  <a:srgbClr val="FFFFFF"/>
                </a:solidFill>
              </a:defRPr>
            </a:lvl4pPr>
            <a:lvl5pPr marL="1828800" indent="0"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792000" y="4227934"/>
            <a:ext cx="572464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noProof="0" dirty="0">
                <a:solidFill>
                  <a:schemeClr val="bg1"/>
                </a:solidFill>
                <a:latin typeface="Verdana"/>
              </a:rPr>
              <a:t>Recorded </a:t>
            </a:r>
            <a:fld id="{DEF0F593-7E64-D74F-96F6-B611C3DC3FC9}" type="datetime1">
              <a:rPr lang="en-US" sz="1600" baseline="0" noProof="0" smtClean="0">
                <a:solidFill>
                  <a:schemeClr val="bg1"/>
                </a:solidFill>
                <a:latin typeface="Verdana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2/21/2024</a:t>
            </a:fld>
            <a:endParaRPr lang="en-US" sz="1600" noProof="0" dirty="0">
              <a:solidFill>
                <a:schemeClr val="bg1"/>
              </a:solidFill>
              <a:latin typeface="Verdana"/>
            </a:endParaRPr>
          </a:p>
          <a:p>
            <a:r>
              <a:rPr lang="en-US" sz="1600" noProof="0" dirty="0">
                <a:solidFill>
                  <a:schemeClr val="bg1"/>
                </a:solidFill>
                <a:latin typeface="Verdana"/>
              </a:rPr>
              <a:t>Department of Computer and Systems Sciences, DSV 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92000" y="597917"/>
            <a:ext cx="2357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noProof="0" dirty="0">
                <a:solidFill>
                  <a:srgbClr val="FFFFFF"/>
                </a:solidFill>
                <a:latin typeface="Verdana"/>
                <a:cs typeface="Verdana"/>
              </a:rPr>
              <a:t>Contributors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567618"/>
            <a:ext cx="1296144" cy="1236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21587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ributors - custom footer -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792000" y="1059582"/>
            <a:ext cx="6850800" cy="316835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FontTx/>
              <a:buNone/>
              <a:defRPr sz="2400">
                <a:solidFill>
                  <a:srgbClr val="FFFFFF"/>
                </a:solidFill>
              </a:defRPr>
            </a:lvl2pPr>
            <a:lvl3pPr marL="914400" indent="0">
              <a:buFontTx/>
              <a:buNone/>
              <a:defRPr sz="2400">
                <a:solidFill>
                  <a:srgbClr val="FFFFFF"/>
                </a:solidFill>
              </a:defRPr>
            </a:lvl3pPr>
            <a:lvl4pPr marL="1371600" indent="0">
              <a:buFontTx/>
              <a:buNone/>
              <a:defRPr sz="2400">
                <a:solidFill>
                  <a:srgbClr val="FFFFFF"/>
                </a:solidFill>
              </a:defRPr>
            </a:lvl4pPr>
            <a:lvl5pPr marL="1828800" indent="0"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92000" y="597917"/>
            <a:ext cx="2357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noProof="0" dirty="0">
                <a:solidFill>
                  <a:srgbClr val="FFFFFF"/>
                </a:solidFill>
                <a:latin typeface="Verdana"/>
                <a:cs typeface="Verdana"/>
              </a:rPr>
              <a:t>Contributors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567618"/>
            <a:ext cx="1296144" cy="1236379"/>
          </a:xfrm>
          <a:prstGeom prst="rect">
            <a:avLst/>
          </a:prstGeom>
        </p:spPr>
      </p:pic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90772" y="4221654"/>
            <a:ext cx="6387308" cy="58682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strike="noStrike" baseline="0">
                <a:solidFill>
                  <a:schemeClr val="bg1"/>
                </a:solidFill>
              </a:defRPr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noProof="0" dirty="0">
                <a:solidFill>
                  <a:schemeClr val="bg1"/>
                </a:solidFill>
                <a:latin typeface="Verdana"/>
              </a:rPr>
              <a:t>Click to insert custom footer</a:t>
            </a:r>
          </a:p>
        </p:txBody>
      </p:sp>
    </p:spTree>
    <p:extLst>
      <p:ext uri="{BB962C8B-B14F-4D97-AF65-F5344CB8AC3E}">
        <p14:creationId xmlns:p14="http://schemas.microsoft.com/office/powerpoint/2010/main" val="4174445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a logo - Blå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507854"/>
            <a:ext cx="1435367" cy="1195504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792000" y="4465444"/>
            <a:ext cx="535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noProof="0" dirty="0">
                <a:solidFill>
                  <a:srgbClr val="FFFFFF"/>
                </a:solidFill>
                <a:latin typeface="Verdana"/>
              </a:rPr>
              <a:t>Institutionen för data- och systemvetenskap, DSV </a:t>
            </a:r>
          </a:p>
        </p:txBody>
      </p:sp>
    </p:spTree>
    <p:extLst>
      <p:ext uri="{BB962C8B-B14F-4D97-AF65-F5344CB8AC3E}">
        <p14:creationId xmlns:p14="http://schemas.microsoft.com/office/powerpoint/2010/main" val="533423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sida - 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SU_PPT_eld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 l="4988" t="-362"/>
          <a:stretch>
            <a:fillRect/>
          </a:stretch>
        </p:blipFill>
        <p:spPr bwMode="auto">
          <a:xfrm>
            <a:off x="1" y="1225226"/>
            <a:ext cx="5408969" cy="3938812"/>
          </a:xfrm>
          <a:prstGeom prst="rect">
            <a:avLst/>
          </a:prstGeom>
          <a:noFill/>
          <a:effectLst/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sv-SE" noProof="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874800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93773087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st logo -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92000" y="4465444"/>
            <a:ext cx="57246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noProof="0" dirty="0">
                <a:solidFill>
                  <a:schemeClr val="bg1"/>
                </a:solidFill>
                <a:latin typeface="Verdana"/>
              </a:rPr>
              <a:t>Department of Computer and Systems Sciences, DSV 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567619"/>
            <a:ext cx="1296144" cy="1236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863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vit/Empty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1083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svart/Empty blac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95234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blå/Empty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276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- Olivkv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SU_PPT_olivkvist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 l="1746"/>
          <a:stretch>
            <a:fillRect/>
          </a:stretch>
        </p:blipFill>
        <p:spPr bwMode="auto">
          <a:xfrm>
            <a:off x="1589" y="238124"/>
            <a:ext cx="5161507" cy="4905756"/>
          </a:xfrm>
          <a:prstGeom prst="rect">
            <a:avLst/>
          </a:prstGeom>
          <a:noFill/>
        </p:spPr>
      </p:pic>
      <p:sp>
        <p:nvSpPr>
          <p:cNvPr id="6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sv-SE" noProof="0" dirty="0"/>
          </a:p>
        </p:txBody>
      </p:sp>
      <p:sp>
        <p:nvSpPr>
          <p:cNvPr id="7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874800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93530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- Kron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SU_PPT_kronor"/>
          <p:cNvPicPr>
            <a:picLocks noChangeAspect="1" noChangeArrowheads="1"/>
          </p:cNvPicPr>
          <p:nvPr userDrawn="1"/>
        </p:nvPicPr>
        <p:blipFill>
          <a:blip r:embed="rId2" cstate="print">
            <a:alphaModFix amt="55000"/>
          </a:blip>
          <a:srcRect/>
          <a:stretch>
            <a:fillRect/>
          </a:stretch>
        </p:blipFill>
        <p:spPr bwMode="auto">
          <a:xfrm>
            <a:off x="0" y="1262062"/>
            <a:ext cx="4197096" cy="3881628"/>
          </a:xfrm>
          <a:prstGeom prst="rect">
            <a:avLst/>
          </a:prstGeom>
          <a:noFill/>
        </p:spPr>
      </p:pic>
      <p:sp>
        <p:nvSpPr>
          <p:cNvPr id="6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sv-SE" noProof="0" dirty="0"/>
          </a:p>
        </p:txBody>
      </p:sp>
      <p:sp>
        <p:nvSpPr>
          <p:cNvPr id="7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874800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935300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ctrTitle"/>
          </p:nvPr>
        </p:nvSpPr>
        <p:spPr>
          <a:xfrm>
            <a:off x="1008000" y="1827900"/>
            <a:ext cx="6631200" cy="1069200"/>
          </a:xfrm>
        </p:spPr>
        <p:txBody>
          <a:bodyPr lIns="72000" tIns="36000" rIns="72000" bIns="36000" anchor="ctr" anchorCtr="0">
            <a:noAutofit/>
          </a:bodyPr>
          <a:lstStyle>
            <a:lvl1pPr algn="l">
              <a:defRPr sz="4400" b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sv-SE" noProof="0" dirty="0"/>
          </a:p>
        </p:txBody>
      </p:sp>
      <p:sp>
        <p:nvSpPr>
          <p:cNvPr id="5" name="Underrubrik 2"/>
          <p:cNvSpPr>
            <a:spLocks noGrp="1"/>
          </p:cNvSpPr>
          <p:nvPr>
            <p:ph type="subTitle" idx="1"/>
          </p:nvPr>
        </p:nvSpPr>
        <p:spPr>
          <a:xfrm>
            <a:off x="1008000" y="2894400"/>
            <a:ext cx="6631200" cy="874800"/>
          </a:xfrm>
        </p:spPr>
        <p:txBody>
          <a:bodyPr>
            <a:noAutofit/>
          </a:bodyPr>
          <a:lstStyle>
            <a:lvl1pPr marL="0" indent="0" algn="l">
              <a:lnSpc>
                <a:spcPts val="2900"/>
              </a:lnSpc>
              <a:spcBef>
                <a:spcPts val="480"/>
              </a:spcBef>
              <a:buNone/>
              <a:defRPr sz="20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391254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emf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6.emf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image" Target="../media/image10.emf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92000" y="1275534"/>
            <a:ext cx="6850800" cy="3240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6" descr="logo-org-svensk_rgb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884368" y="216001"/>
            <a:ext cx="980375" cy="817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7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709" r:id="rId2"/>
    <p:sldLayoutId id="2147483710" r:id="rId3"/>
    <p:sldLayoutId id="2147483713" r:id="rId4"/>
    <p:sldLayoutId id="2147483684" r:id="rId5"/>
    <p:sldLayoutId id="2147483683" r:id="rId6"/>
    <p:sldLayoutId id="2147483712" r:id="rId7"/>
    <p:sldLayoutId id="2147483711" r:id="rId8"/>
    <p:sldLayoutId id="2147483714" r:id="rId9"/>
    <p:sldLayoutId id="2147483685" r:id="rId10"/>
    <p:sldLayoutId id="2147483686" r:id="rId11"/>
    <p:sldLayoutId id="2147483687" r:id="rId12"/>
    <p:sldLayoutId id="2147483688" r:id="rId13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92000" y="1275534"/>
            <a:ext cx="6850800" cy="3240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Klicka här för att ändra format på bakgrundstexten</a:t>
            </a:r>
          </a:p>
          <a:p>
            <a:pPr lvl="1"/>
            <a:r>
              <a:rPr lang="en-US" noProof="0"/>
              <a:t>Nivå två</a:t>
            </a:r>
          </a:p>
          <a:p>
            <a:pPr lvl="2"/>
            <a:r>
              <a:rPr lang="en-US" noProof="0"/>
              <a:t>Nivå tre</a:t>
            </a:r>
          </a:p>
          <a:p>
            <a:pPr lvl="3"/>
            <a:r>
              <a:rPr lang="en-US" noProof="0"/>
              <a:t>Nivå fyra</a:t>
            </a:r>
          </a:p>
          <a:p>
            <a:pPr lvl="4"/>
            <a:r>
              <a:rPr lang="en-US" noProof="0"/>
              <a:t>Nivå fem</a:t>
            </a:r>
          </a:p>
        </p:txBody>
      </p:sp>
      <p:pic>
        <p:nvPicPr>
          <p:cNvPr id="5" name="Bildobjekt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6001"/>
            <a:ext cx="884358" cy="843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92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8" r:id="rId2"/>
    <p:sldLayoutId id="2147483737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92000" y="1275534"/>
            <a:ext cx="6850800" cy="3240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6655"/>
            <a:ext cx="980375" cy="81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877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20" r:id="rId2"/>
    <p:sldLayoutId id="2147483719" r:id="rId3"/>
    <p:sldLayoutId id="2147483721" r:id="rId4"/>
    <p:sldLayoutId id="2147483722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400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92000" y="1275534"/>
            <a:ext cx="6850800" cy="3240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Picture 3" descr="logo-neg-engelsk_rgb.eps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572" y="216023"/>
            <a:ext cx="884336" cy="84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17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400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92000" y="627534"/>
            <a:ext cx="6850800" cy="5967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92000" y="1275534"/>
            <a:ext cx="6850800" cy="3240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0343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65" r:id="rId2"/>
    <p:sldLayoutId id="2147483733" r:id="rId3"/>
    <p:sldLayoutId id="2147483769" r:id="rId4"/>
    <p:sldLayoutId id="2147483766" r:id="rId5"/>
    <p:sldLayoutId id="2147483770" r:id="rId6"/>
    <p:sldLayoutId id="2147483767" r:id="rId7"/>
    <p:sldLayoutId id="2147483768" r:id="rId8"/>
    <p:sldLayoutId id="2147483697" r:id="rId9"/>
    <p:sldLayoutId id="2147483715" r:id="rId10"/>
    <p:sldLayoutId id="2147483716" r:id="rId1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900"/>
        </a:lnSpc>
        <a:spcBef>
          <a:spcPct val="20000"/>
        </a:spcBef>
        <a:buSzPct val="93000"/>
        <a:buFont typeface="Verdana" pitchFamily="34" charset="0"/>
        <a:buChar char="●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6054" y="1826913"/>
            <a:ext cx="7714761" cy="1069200"/>
          </a:xfrm>
        </p:spPr>
        <p:txBody>
          <a:bodyPr/>
          <a:lstStyle/>
          <a:p>
            <a:r>
              <a:rPr lang="sv-SE" sz="3000" dirty="0"/>
              <a:t>AI and Healthcare</a:t>
            </a:r>
            <a:br>
              <a:rPr lang="sv-SE" sz="3200" dirty="0"/>
            </a:br>
            <a:endParaRPr lang="sv-SE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7999" y="3192349"/>
            <a:ext cx="6631200" cy="1045502"/>
          </a:xfrm>
        </p:spPr>
        <p:txBody>
          <a:bodyPr/>
          <a:lstStyle/>
          <a:p>
            <a:r>
              <a:rPr lang="sv-SE" sz="1800" dirty="0"/>
              <a:t>Erik Perjons</a:t>
            </a:r>
          </a:p>
          <a:p>
            <a:r>
              <a:rPr lang="sv-SE" sz="1400" dirty="0"/>
              <a:t>Department of Computer and Systems Sciences</a:t>
            </a:r>
          </a:p>
          <a:p>
            <a:r>
              <a:rPr lang="sv-SE" sz="1400" dirty="0"/>
              <a:t>Stockholm University</a:t>
            </a:r>
          </a:p>
        </p:txBody>
      </p:sp>
    </p:spTree>
    <p:extLst>
      <p:ext uri="{BB962C8B-B14F-4D97-AF65-F5344CB8AC3E}">
        <p14:creationId xmlns:p14="http://schemas.microsoft.com/office/powerpoint/2010/main" val="66829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223"/>
    </mc:Choice>
    <mc:Fallback xmlns="">
      <p:transition advTm="122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41FF3-F4BC-4A89-A016-E15AA65B2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/>
              <a:t>Neural </a:t>
            </a:r>
            <a:r>
              <a:rPr lang="sv-SE" sz="2400" dirty="0" err="1"/>
              <a:t>network</a:t>
            </a:r>
            <a:r>
              <a:rPr lang="sv-SE" sz="2400" dirty="0"/>
              <a:t> and </a:t>
            </a:r>
            <a:r>
              <a:rPr lang="sv-SE" sz="2400" dirty="0" err="1"/>
              <a:t>deep</a:t>
            </a:r>
            <a:r>
              <a:rPr lang="sv-SE" sz="2400" dirty="0"/>
              <a:t> </a:t>
            </a:r>
            <a:r>
              <a:rPr lang="sv-SE" sz="2400" dirty="0" err="1"/>
              <a:t>learning</a:t>
            </a:r>
            <a:endParaRPr lang="sv-S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829E7-00F8-4D3E-A853-C0B2C33A5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999" y="1275534"/>
            <a:ext cx="7646281" cy="3531706"/>
          </a:xfrm>
        </p:spPr>
        <p:txBody>
          <a:bodyPr>
            <a:normAutofit/>
          </a:bodyPr>
          <a:lstStyle/>
          <a:p>
            <a:r>
              <a:rPr lang="en-US" sz="1200" dirty="0"/>
              <a:t>A more complex form of supervised machine learning is the </a:t>
            </a:r>
            <a:r>
              <a:rPr lang="en-US" sz="1200" b="1" u="sng" dirty="0"/>
              <a:t>neural network</a:t>
            </a:r>
            <a:r>
              <a:rPr lang="en-US" sz="1200" b="1" dirty="0"/>
              <a:t>. Neural network</a:t>
            </a:r>
            <a:r>
              <a:rPr lang="en-US" sz="1200" dirty="0"/>
              <a:t> make use of a </a:t>
            </a:r>
            <a:r>
              <a:rPr lang="en-US" sz="1200" b="1" u="sng" dirty="0"/>
              <a:t>network of variables </a:t>
            </a:r>
            <a:r>
              <a:rPr lang="en-US" sz="1200" dirty="0"/>
              <a:t>that </a:t>
            </a:r>
            <a:r>
              <a:rPr lang="en-US" sz="1200" b="1" dirty="0"/>
              <a:t>associate inputs with outputs </a:t>
            </a:r>
            <a:r>
              <a:rPr lang="en-US" sz="1200" dirty="0"/>
              <a:t>and create </a:t>
            </a:r>
            <a:r>
              <a:rPr lang="en-US" sz="1200" b="1" dirty="0"/>
              <a:t>weights on these associations, in order to predict outcome</a:t>
            </a:r>
            <a:endParaRPr lang="en-US" sz="1200" dirty="0"/>
          </a:p>
          <a:p>
            <a:r>
              <a:rPr lang="en-US" sz="1200" dirty="0"/>
              <a:t>A </a:t>
            </a:r>
            <a:r>
              <a:rPr lang="en-US" sz="1200" b="1" dirty="0"/>
              <a:t>neural network </a:t>
            </a:r>
            <a:r>
              <a:rPr lang="en-US" sz="1200" dirty="0"/>
              <a:t>can also have </a:t>
            </a:r>
            <a:r>
              <a:rPr lang="en-US" sz="1200" b="1" dirty="0"/>
              <a:t>variables on many different so called hidden layers</a:t>
            </a:r>
            <a:r>
              <a:rPr lang="en-US" sz="1200" dirty="0"/>
              <a:t>, called </a:t>
            </a:r>
            <a:r>
              <a:rPr lang="en-US" sz="1200" b="1" u="sng" dirty="0"/>
              <a:t>deep neural network </a:t>
            </a:r>
            <a:r>
              <a:rPr lang="en-US" sz="1200" dirty="0"/>
              <a:t>or</a:t>
            </a:r>
            <a:r>
              <a:rPr lang="en-US" sz="1200" b="1" dirty="0"/>
              <a:t> </a:t>
            </a:r>
            <a:r>
              <a:rPr lang="en-US" sz="1200" b="1" u="sng" dirty="0"/>
              <a:t>deep learning</a:t>
            </a:r>
            <a:endParaRPr lang="en-US" sz="1200" u="sng" dirty="0"/>
          </a:p>
          <a:p>
            <a:r>
              <a:rPr lang="en-US" sz="1200" dirty="0"/>
              <a:t>Deep learning has been very successful for identifying </a:t>
            </a:r>
            <a:r>
              <a:rPr lang="en-US" sz="1200" b="1" u="sng" dirty="0"/>
              <a:t>clinically relevant features in imaging data </a:t>
            </a:r>
            <a:r>
              <a:rPr lang="en-US" sz="1200" b="1" dirty="0"/>
              <a:t>- </a:t>
            </a:r>
            <a:r>
              <a:rPr lang="en-US" sz="1200" dirty="0"/>
              <a:t>beyond what can be perceived by the human eye</a:t>
            </a:r>
          </a:p>
          <a:p>
            <a:r>
              <a:rPr lang="en-US" sz="1200" b="1" dirty="0"/>
              <a:t>Deep learning </a:t>
            </a:r>
            <a:r>
              <a:rPr lang="en-US" sz="1200" dirty="0"/>
              <a:t>is also increasingly used for </a:t>
            </a:r>
            <a:r>
              <a:rPr lang="en-US" sz="1200" b="1" u="sng" dirty="0"/>
              <a:t>speech recognition in NLP</a:t>
            </a:r>
            <a:r>
              <a:rPr lang="en-US" sz="1200" b="1" dirty="0"/>
              <a:t>, </a:t>
            </a:r>
            <a:r>
              <a:rPr lang="en-US" sz="1200" dirty="0"/>
              <a:t>see next slide</a:t>
            </a:r>
            <a:endParaRPr lang="sv-SE" sz="1200" dirty="0"/>
          </a:p>
          <a:p>
            <a:endParaRPr lang="sv-SE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C349B4-2F0F-4360-B3CB-F0CA925D725E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2952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DCE30-FF6E-41FF-BF2A-711550FAC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 err="1"/>
              <a:t>Natural</a:t>
            </a:r>
            <a:r>
              <a:rPr lang="sv-SE" sz="2400" dirty="0"/>
              <a:t> </a:t>
            </a:r>
            <a:r>
              <a:rPr lang="sv-SE" sz="2400" dirty="0" err="1"/>
              <a:t>language</a:t>
            </a:r>
            <a:r>
              <a:rPr lang="sv-SE" sz="2400" dirty="0"/>
              <a:t> </a:t>
            </a:r>
            <a:r>
              <a:rPr lang="sv-SE" sz="2400" dirty="0" err="1"/>
              <a:t>processing</a:t>
            </a:r>
            <a:endParaRPr lang="sv-S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B2B24-719B-49FB-AD7E-6C18D31FD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999" y="1275533"/>
            <a:ext cx="8093995" cy="3065557"/>
          </a:xfrm>
        </p:spPr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u="sng" dirty="0"/>
              <a:t>Natural language processing (NLP) </a:t>
            </a:r>
            <a:r>
              <a:rPr lang="en-US" sz="1200" b="1" dirty="0"/>
              <a:t>aims to make sense of human language. </a:t>
            </a:r>
            <a:r>
              <a:rPr lang="en-US" sz="1200" dirty="0"/>
              <a:t>NLP </a:t>
            </a:r>
            <a:r>
              <a:rPr lang="en-US" sz="1200" b="1" dirty="0"/>
              <a:t>includes application such as </a:t>
            </a:r>
            <a:r>
              <a:rPr lang="en-US" sz="1200" b="1" u="sng" dirty="0"/>
              <a:t>speech recognition, text analysis, translation</a:t>
            </a:r>
            <a:r>
              <a:rPr lang="en-US" sz="1200" b="1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In healthcare, NLP can, for example, be used for </a:t>
            </a:r>
            <a:r>
              <a:rPr lang="en-US" sz="1200" b="1" u="sng" dirty="0"/>
              <a:t>analyzing unstructured clinical notes </a:t>
            </a:r>
            <a:r>
              <a:rPr lang="en-US" sz="1200" dirty="0"/>
              <a:t>and supporting the </a:t>
            </a:r>
            <a:r>
              <a:rPr lang="en-US" sz="1200" b="1" u="sng" dirty="0"/>
              <a:t>transformation from speech to text</a:t>
            </a:r>
          </a:p>
          <a:p>
            <a:pPr marL="0" indent="0"/>
            <a:endParaRPr lang="sv-SE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04D3B5-B89A-4E22-96D4-54CCBE0918E6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4114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DCE30-FF6E-41FF-BF2A-711550FAC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 err="1"/>
              <a:t>Rule</a:t>
            </a:r>
            <a:r>
              <a:rPr lang="sv-SE" sz="2400" dirty="0"/>
              <a:t> </a:t>
            </a:r>
            <a:r>
              <a:rPr lang="sv-SE" sz="2400" dirty="0" err="1"/>
              <a:t>based</a:t>
            </a:r>
            <a:r>
              <a:rPr lang="sv-SE" sz="2400" dirty="0"/>
              <a:t> expert system 1(2)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B2B24-719B-49FB-AD7E-6C18D31FD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000" y="1275533"/>
            <a:ext cx="7904036" cy="3065557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u="sng" dirty="0"/>
              <a:t>Rule based expert system </a:t>
            </a:r>
            <a:r>
              <a:rPr lang="en-US" sz="1200" dirty="0"/>
              <a:t>- require human experts and knowledge engineers to </a:t>
            </a:r>
            <a:r>
              <a:rPr lang="en-US" sz="1200" b="1" dirty="0"/>
              <a:t>construct a series of rules in a particular knowledge domain, which will be the base for the expert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Rule based expert systems in healthcare - are the base for many clinical decision support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Rule based expert systems - </a:t>
            </a:r>
            <a:r>
              <a:rPr lang="en-US" sz="1200" dirty="0"/>
              <a:t>are also be </a:t>
            </a:r>
            <a:r>
              <a:rPr lang="en-US" sz="1200" b="1" u="sng" dirty="0"/>
              <a:t>part of many medical record systems </a:t>
            </a:r>
            <a:r>
              <a:rPr lang="en-US" sz="1200" b="1" dirty="0"/>
              <a:t>(i.e. EHR systems), </a:t>
            </a:r>
            <a:r>
              <a:rPr lang="en-US" sz="1200" dirty="0"/>
              <a:t>for example, they provide </a:t>
            </a:r>
            <a:r>
              <a:rPr lang="en-US" sz="1200" b="1" dirty="0"/>
              <a:t>functionality to warn for </a:t>
            </a:r>
            <a:r>
              <a:rPr lang="en-US" sz="1200" b="1" u="sng" dirty="0"/>
              <a:t>drug-to-drug interactions</a:t>
            </a:r>
            <a:r>
              <a:rPr lang="en-US" sz="1200" dirty="0"/>
              <a:t>, and </a:t>
            </a:r>
            <a:r>
              <a:rPr lang="en-US" sz="1200" b="1" u="sng" dirty="0"/>
              <a:t>support the physician of making diagnoses</a:t>
            </a:r>
            <a:endParaRPr lang="sv-SE" sz="12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D71146-F83D-429B-B3E0-98AD8D395D6B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50881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DCE30-FF6E-41FF-BF2A-711550FAC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 err="1"/>
              <a:t>Rule</a:t>
            </a:r>
            <a:r>
              <a:rPr lang="sv-SE" sz="2400" dirty="0"/>
              <a:t> </a:t>
            </a:r>
            <a:r>
              <a:rPr lang="sv-SE" sz="2400" dirty="0" err="1"/>
              <a:t>based</a:t>
            </a:r>
            <a:r>
              <a:rPr lang="sv-SE" sz="2400" dirty="0"/>
              <a:t> expert system 2(2)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B2B24-719B-49FB-AD7E-6C18D31FD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000" y="1275533"/>
            <a:ext cx="7904036" cy="3065557"/>
          </a:xfrm>
        </p:spPr>
        <p:txBody>
          <a:bodyPr>
            <a:normAutofit/>
          </a:bodyPr>
          <a:lstStyle/>
          <a:p>
            <a:pPr marL="0" indent="0"/>
            <a:r>
              <a:rPr lang="en-US" sz="1200" b="1" dirty="0"/>
              <a:t>The limitation of rule based expert systems: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Rule based expert systems - </a:t>
            </a:r>
            <a:r>
              <a:rPr lang="en-US" sz="1200" b="1" dirty="0"/>
              <a:t>work well if the rules are not so many</a:t>
            </a:r>
            <a:r>
              <a:rPr lang="en-US" sz="1200" dirty="0"/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However, </a:t>
            </a:r>
            <a:r>
              <a:rPr lang="en-US" sz="1200" b="1" dirty="0"/>
              <a:t>if number of rules is over several thousand, it is hard to maintain the rules</a:t>
            </a:r>
            <a:r>
              <a:rPr lang="en-US" sz="1200" dirty="0"/>
              <a:t>, for example, </a:t>
            </a:r>
            <a:r>
              <a:rPr lang="en-US" sz="1200" b="1" dirty="0"/>
              <a:t>the rules soon start to conflict with each other.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Moreover, </a:t>
            </a:r>
            <a:r>
              <a:rPr lang="en-US" sz="1200" b="1" dirty="0"/>
              <a:t>if the knowledge domain changes, rules need to change, which may be time-consuming</a:t>
            </a:r>
            <a:r>
              <a:rPr lang="en-US" sz="1200" dirty="0"/>
              <a:t>, especially if the rules are many, and related on each other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Therefore, </a:t>
            </a:r>
            <a:r>
              <a:rPr lang="en-US" sz="1200" b="1" dirty="0"/>
              <a:t>due to this limitations, rule based expert systems are being replaced by systems based on ML algorithms</a:t>
            </a:r>
            <a:endParaRPr lang="sv-SE" sz="1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9FE420-D0E7-4A09-99B0-D3140E5657F2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68441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DCE30-FF6E-41FF-BF2A-711550FAC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 err="1"/>
              <a:t>Physical</a:t>
            </a:r>
            <a:r>
              <a:rPr lang="sv-SE" sz="2400" dirty="0"/>
              <a:t> robots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B2B24-719B-49FB-AD7E-6C18D31FD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000" y="1275533"/>
            <a:ext cx="7904036" cy="3065557"/>
          </a:xfrm>
        </p:spPr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u="sng" dirty="0"/>
              <a:t>Physical robots</a:t>
            </a:r>
            <a:r>
              <a:rPr lang="en-US" sz="1200" b="1" dirty="0"/>
              <a:t> - perform pre-defined tasks in factories and warehouses</a:t>
            </a:r>
            <a:r>
              <a:rPr lang="en-US" sz="1200" dirty="0"/>
              <a:t>, like lifting and assembling objects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Applied in healthcare are </a:t>
            </a:r>
            <a:r>
              <a:rPr lang="en-US" sz="1200" b="1" u="sng" dirty="0"/>
              <a:t>surgical robots </a:t>
            </a:r>
            <a:r>
              <a:rPr lang="en-US" sz="1200" b="1" dirty="0"/>
              <a:t>– </a:t>
            </a:r>
            <a:r>
              <a:rPr lang="en-US" sz="1200" dirty="0"/>
              <a:t>which can </a:t>
            </a:r>
            <a:r>
              <a:rPr lang="en-US" sz="1200" b="1" dirty="0"/>
              <a:t>improve the surgeons ability to see and make tasks more precise</a:t>
            </a:r>
            <a:endParaRPr lang="sv-SE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Moreover, physical robots are also becoming more intelligent</a:t>
            </a:r>
            <a:r>
              <a:rPr lang="en-US" sz="1200" dirty="0"/>
              <a:t>, as other </a:t>
            </a:r>
            <a:r>
              <a:rPr lang="en-US" sz="1200" b="1" dirty="0"/>
              <a:t>AI capabilities are being embedded in their operating systems</a:t>
            </a:r>
            <a:r>
              <a:rPr lang="en-US" sz="1200" dirty="0"/>
              <a:t>.</a:t>
            </a:r>
            <a:endParaRPr lang="sv-SE" sz="1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322698-CAB0-4167-ACEC-699D4E630A6A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506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DCE30-FF6E-41FF-BF2A-711550FAC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 err="1"/>
              <a:t>Robotic</a:t>
            </a:r>
            <a:r>
              <a:rPr lang="sv-SE" sz="2400" dirty="0"/>
              <a:t> process automation (RPA)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B2B24-719B-49FB-AD7E-6C18D31FD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999" y="1275533"/>
            <a:ext cx="8211615" cy="3391322"/>
          </a:xfrm>
        </p:spPr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u="sng" dirty="0"/>
              <a:t>Robotic process automation (RPA) </a:t>
            </a:r>
            <a:r>
              <a:rPr lang="en-US" sz="1200" b="1" dirty="0"/>
              <a:t>– record the keyboard and mouse actions of a human being, and repeat these actions automatically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RPA does not involve physical robots </a:t>
            </a:r>
            <a:r>
              <a:rPr lang="en-US" sz="1200" dirty="0"/>
              <a:t>– instead </a:t>
            </a:r>
            <a:r>
              <a:rPr lang="en-US" sz="1200" b="1" dirty="0"/>
              <a:t>RPA is a form of software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RPA act like a semi-intelligent user of the systems, following a script or a set of rules based on actions done by human beings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RPA can be used in healthcare for </a:t>
            </a:r>
            <a:r>
              <a:rPr lang="en-US" sz="1200" b="1" u="sng" dirty="0"/>
              <a:t>updating patient records, billing or other administrative tasks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Moreover, RPA can be used in combination with other technologies, for example </a:t>
            </a:r>
            <a:r>
              <a:rPr lang="en-US" sz="1200" b="1" u="sng" dirty="0"/>
              <a:t>combining image recognition and RPA</a:t>
            </a:r>
            <a:r>
              <a:rPr lang="en-US" sz="1200" dirty="0"/>
              <a:t>, where RPA can be used for extract data from the recognitions of images and update  EHR system with this data</a:t>
            </a:r>
            <a:endParaRPr lang="en-US" sz="1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8D9F31-E07E-461A-8261-B795A6708E14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88429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DCE30-FF6E-41FF-BF2A-711550FAC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AI </a:t>
            </a:r>
            <a:r>
              <a:rPr lang="sv-SE" sz="2400" dirty="0" err="1"/>
              <a:t>technolgies</a:t>
            </a:r>
            <a:r>
              <a:rPr lang="sv-SE" sz="2400" dirty="0"/>
              <a:t> </a:t>
            </a:r>
            <a:r>
              <a:rPr lang="sv-SE" sz="2400" dirty="0" err="1"/>
              <a:t>can</a:t>
            </a:r>
            <a:r>
              <a:rPr lang="sv-SE" sz="2400" dirty="0"/>
              <a:t> be </a:t>
            </a:r>
            <a:r>
              <a:rPr lang="sv-SE" sz="2400" dirty="0" err="1"/>
              <a:t>combined</a:t>
            </a:r>
            <a:endParaRPr lang="sv-S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B2B24-719B-49FB-AD7E-6C18D31FD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000" y="1275533"/>
            <a:ext cx="7904036" cy="3065557"/>
          </a:xfrm>
        </p:spPr>
        <p:txBody>
          <a:bodyPr>
            <a:norm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1" dirty="0"/>
              <a:t>AI technologies are being more and more combined and integrated</a:t>
            </a:r>
            <a:r>
              <a:rPr lang="en-US" sz="1200" dirty="0"/>
              <a:t>, for example: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physical robots are getting AI-based features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image recognition is being integrated with RPA. </a:t>
            </a:r>
          </a:p>
          <a:p>
            <a:pPr marL="912812" lvl="1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912812" lvl="1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CD660A-B906-444C-ADE3-2FFEE11A7F3F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12633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DCE30-FF6E-41FF-BF2A-711550FAC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676" y="1598847"/>
            <a:ext cx="6850800" cy="596700"/>
          </a:xfrm>
        </p:spPr>
        <p:txBody>
          <a:bodyPr>
            <a:normAutofit/>
          </a:bodyPr>
          <a:lstStyle/>
          <a:p>
            <a:r>
              <a:rPr lang="sv-SE" sz="2000" b="0" dirty="0"/>
              <a:t>AI </a:t>
            </a:r>
            <a:r>
              <a:rPr lang="sv-SE" sz="2000" b="0" dirty="0" err="1"/>
              <a:t>application</a:t>
            </a:r>
            <a:r>
              <a:rPr lang="sv-SE" sz="2000" b="0" dirty="0"/>
              <a:t> areas in </a:t>
            </a:r>
            <a:r>
              <a:rPr lang="sv-SE" sz="2000" b="0" dirty="0" err="1"/>
              <a:t>healthcare</a:t>
            </a:r>
            <a:endParaRPr lang="sv-SE" sz="2000" b="0" dirty="0"/>
          </a:p>
        </p:txBody>
      </p:sp>
    </p:spTree>
    <p:extLst>
      <p:ext uri="{BB962C8B-B14F-4D97-AF65-F5344CB8AC3E}">
        <p14:creationId xmlns:p14="http://schemas.microsoft.com/office/powerpoint/2010/main" val="3261814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DD091-942E-47A9-A11B-0F14A2F42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/>
              <a:t>AI </a:t>
            </a:r>
            <a:r>
              <a:rPr lang="sv-SE" sz="2400" dirty="0" err="1"/>
              <a:t>application</a:t>
            </a:r>
            <a:r>
              <a:rPr lang="sv-SE" sz="2400" dirty="0"/>
              <a:t>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04EC9-F049-44AA-96AF-9B3AB5049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/>
              <a:t>Example of AI application areas in healthcare:</a:t>
            </a:r>
          </a:p>
          <a:p>
            <a:r>
              <a:rPr lang="en-US" sz="1200" dirty="0"/>
              <a:t>Diagnosis and treatment </a:t>
            </a:r>
          </a:p>
          <a:p>
            <a:r>
              <a:rPr lang="en-US" sz="1200" dirty="0"/>
              <a:t>Patient engagement and adherence </a:t>
            </a:r>
          </a:p>
          <a:p>
            <a:r>
              <a:rPr lang="en-US" sz="1200" dirty="0"/>
              <a:t>Administrative activities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507F3C-5D85-46D8-9918-423E8A761340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65298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07A03-2677-49E2-B675-5DC833C65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Diagnosis and treatment 1(3)</a:t>
            </a:r>
            <a:endParaRPr lang="sv-S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866E0-9AEB-4D14-A7CC-515C28D61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253" y="1253647"/>
            <a:ext cx="8056054" cy="3262319"/>
          </a:xfrm>
        </p:spPr>
        <p:txBody>
          <a:bodyPr>
            <a:normAutofit/>
          </a:bodyPr>
          <a:lstStyle/>
          <a:p>
            <a:r>
              <a:rPr lang="en-US" sz="1200" b="1" dirty="0"/>
              <a:t>IBM's Watson has received a lot of attention </a:t>
            </a:r>
            <a:r>
              <a:rPr lang="en-US" sz="1200" dirty="0"/>
              <a:t>for its </a:t>
            </a:r>
            <a:r>
              <a:rPr lang="en-US" sz="1200" b="1" dirty="0"/>
              <a:t>application in diagnosis and treatment area</a:t>
            </a:r>
            <a:r>
              <a:rPr lang="en-US" sz="1200" dirty="0"/>
              <a:t>, particularly </a:t>
            </a:r>
            <a:r>
              <a:rPr lang="en-US" sz="1200" b="1" dirty="0"/>
              <a:t>cancer diagnosis and treatment </a:t>
            </a:r>
          </a:p>
          <a:p>
            <a:r>
              <a:rPr lang="en-US" sz="1200" dirty="0"/>
              <a:t>Watson consisted </a:t>
            </a:r>
            <a:r>
              <a:rPr lang="en-US" sz="1200" b="1" dirty="0"/>
              <a:t>of a set of ‘cognitive services’, employing a combination of machine learning and NLP technologies</a:t>
            </a:r>
          </a:p>
          <a:p>
            <a:r>
              <a:rPr lang="en-US" sz="1200" dirty="0"/>
              <a:t>However, </a:t>
            </a:r>
            <a:r>
              <a:rPr lang="en-US" sz="1200" b="1" dirty="0"/>
              <a:t>IBM’s Watson’s application in healthcare has not been a success</a:t>
            </a:r>
            <a:r>
              <a:rPr lang="en-US" sz="1200" dirty="0"/>
              <a:t>:</a:t>
            </a:r>
          </a:p>
          <a:p>
            <a:pPr lvl="1">
              <a:lnSpc>
                <a:spcPct val="150000"/>
              </a:lnSpc>
            </a:pPr>
            <a:r>
              <a:rPr lang="en-US" sz="1200" dirty="0"/>
              <a:t>Watson has </a:t>
            </a:r>
            <a:r>
              <a:rPr lang="en-US" sz="1200" b="1" dirty="0"/>
              <a:t>not been able to handle different types of cancer </a:t>
            </a:r>
          </a:p>
          <a:p>
            <a:pPr lvl="1">
              <a:lnSpc>
                <a:spcPct val="150000"/>
              </a:lnSpc>
            </a:pPr>
            <a:r>
              <a:rPr lang="en-US" sz="1200" dirty="0"/>
              <a:t>Watson has also </a:t>
            </a:r>
            <a:r>
              <a:rPr lang="en-US" sz="1200" b="1" dirty="0"/>
              <a:t>been hard to integrate into care processes and systems </a:t>
            </a:r>
          </a:p>
          <a:p>
            <a:pPr marL="0" indent="0">
              <a:buNone/>
            </a:pPr>
            <a:r>
              <a:rPr lang="en-US" sz="1300" dirty="0"/>
              <a:t> </a:t>
            </a:r>
            <a:endParaRPr lang="sv-SE" sz="13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9A396B-6DC5-46F0-A18F-2E74E5ABD579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5459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DCE30-FF6E-41FF-BF2A-711550FAC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676" y="1598847"/>
            <a:ext cx="6850800" cy="596700"/>
          </a:xfrm>
        </p:spPr>
        <p:txBody>
          <a:bodyPr>
            <a:normAutofit/>
          </a:bodyPr>
          <a:lstStyle/>
          <a:p>
            <a:r>
              <a:rPr lang="sv-SE" sz="2000" b="0" dirty="0"/>
              <a:t>AI in </a:t>
            </a:r>
            <a:r>
              <a:rPr lang="sv-SE" sz="2000" b="0" dirty="0" err="1"/>
              <a:t>healthcare</a:t>
            </a:r>
            <a:r>
              <a:rPr lang="sv-SE" sz="2000" b="0" dirty="0"/>
              <a:t> - </a:t>
            </a:r>
            <a:r>
              <a:rPr lang="sv-SE" sz="2000" b="0" dirty="0" err="1"/>
              <a:t>benefits</a:t>
            </a:r>
            <a:r>
              <a:rPr lang="sv-SE" sz="2000" b="0" dirty="0"/>
              <a:t> and </a:t>
            </a:r>
            <a:r>
              <a:rPr lang="sv-SE" sz="2000" b="0" dirty="0" err="1"/>
              <a:t>issues</a:t>
            </a:r>
            <a:r>
              <a:rPr lang="sv-SE" sz="2000" b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53942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20671-0C3D-43EC-801E-5916BE29E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Diagnosis and treatment 2(3)</a:t>
            </a:r>
            <a:endParaRPr lang="sv-S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409DF-EF60-4D47-B62A-0BC7E4B04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649" y="1359346"/>
            <a:ext cx="7354921" cy="3240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/>
              <a:t>Other examples of the use of AI for diagnosis and treatment</a:t>
            </a:r>
            <a:r>
              <a:rPr lang="en-US" sz="1200" dirty="0"/>
              <a:t>:</a:t>
            </a:r>
          </a:p>
          <a:p>
            <a:r>
              <a:rPr lang="en-US" sz="1200" dirty="0"/>
              <a:t>Several organizations </a:t>
            </a:r>
            <a:r>
              <a:rPr lang="en-US" sz="1200" b="1" dirty="0"/>
              <a:t>work on ML based solutions </a:t>
            </a:r>
            <a:r>
              <a:rPr lang="en-US" sz="1200" dirty="0"/>
              <a:t>to better </a:t>
            </a:r>
            <a:r>
              <a:rPr lang="en-US" sz="1200" b="1" dirty="0"/>
              <a:t>understand the </a:t>
            </a:r>
            <a:r>
              <a:rPr lang="en-US" sz="1200" b="1" u="sng" dirty="0"/>
              <a:t>how different genetic variants of humans will response to different treatments, such as drugs and protocols.</a:t>
            </a:r>
            <a:r>
              <a:rPr lang="en-US" sz="1200" b="1" dirty="0"/>
              <a:t> </a:t>
            </a:r>
          </a:p>
          <a:p>
            <a:r>
              <a:rPr lang="en-US" sz="1200" dirty="0"/>
              <a:t>Organizations are also </a:t>
            </a:r>
            <a:r>
              <a:rPr lang="en-US" sz="1200" b="1" dirty="0"/>
              <a:t>working on ML based solution to </a:t>
            </a:r>
            <a:r>
              <a:rPr lang="en-US" sz="1200" b="1" u="sng" dirty="0"/>
              <a:t>predict populations at risk of particular diseases, high-risk conditions </a:t>
            </a:r>
            <a:r>
              <a:rPr lang="en-US" sz="1200" u="sng" dirty="0"/>
              <a:t>or to </a:t>
            </a:r>
            <a:r>
              <a:rPr lang="en-US" sz="1200" b="1" u="sng" dirty="0"/>
              <a:t>predict hospital readmission</a:t>
            </a:r>
          </a:p>
          <a:p>
            <a:pPr marL="0" indent="0">
              <a:buNone/>
            </a:pPr>
            <a:r>
              <a:rPr lang="en-US" sz="1200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043D65-FFC7-4B36-A753-AE6E79931A48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040597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0A088-1A9E-4552-94C1-012349316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555" y="1512095"/>
            <a:ext cx="6850800" cy="3240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/>
              <a:t>Drawbacks of using AI in the application of diagnosis and treatment:</a:t>
            </a:r>
          </a:p>
          <a:p>
            <a:r>
              <a:rPr lang="en-US" sz="1200" b="1" dirty="0"/>
              <a:t>To embed AI-based diagnosis and treatment recommendations into clinical workflows and EHR systems has not been successful</a:t>
            </a:r>
            <a:endParaRPr lang="en-US" sz="1200" dirty="0"/>
          </a:p>
          <a:p>
            <a:r>
              <a:rPr lang="en-US" sz="1200" dirty="0"/>
              <a:t>According to Davenport and </a:t>
            </a:r>
            <a:r>
              <a:rPr lang="en-US" sz="1200" dirty="0" err="1"/>
              <a:t>Kalakota</a:t>
            </a:r>
            <a:r>
              <a:rPr lang="en-US" sz="1200" dirty="0"/>
              <a:t> (2019), “</a:t>
            </a:r>
            <a:r>
              <a:rPr lang="en-US" sz="1200" b="1" dirty="0"/>
              <a:t>such</a:t>
            </a:r>
            <a:r>
              <a:rPr lang="en-US" sz="1200" dirty="0"/>
              <a:t> </a:t>
            </a:r>
            <a:r>
              <a:rPr lang="en-US" sz="1200" b="1" dirty="0"/>
              <a:t>integration issues have probably been a greater barrier to broad implementation of AI than any inability to provide accurate and effective recommendations</a:t>
            </a:r>
            <a:r>
              <a:rPr lang="en-US" sz="1200" dirty="0"/>
              <a:t>”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186D4A-2968-48A5-A03B-7BAAB34E5A2D}"/>
              </a:ext>
            </a:extLst>
          </p:cNvPr>
          <p:cNvSpPr txBox="1">
            <a:spLocks/>
          </p:cNvSpPr>
          <p:nvPr/>
        </p:nvSpPr>
        <p:spPr>
          <a:xfrm>
            <a:off x="758484" y="810288"/>
            <a:ext cx="6850800" cy="5967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z="2400" dirty="0"/>
              <a:t>Diagnosis and treatment 3(3)</a:t>
            </a:r>
            <a:endParaRPr lang="sv-SE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5E1CE2-7EE9-4835-B465-F8D55EA44695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63855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4FA7B-C958-4461-B0E5-40BE47DFA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000" y="627534"/>
            <a:ext cx="7524866" cy="596700"/>
          </a:xfrm>
        </p:spPr>
        <p:txBody>
          <a:bodyPr/>
          <a:lstStyle/>
          <a:p>
            <a:r>
              <a:rPr lang="sv-SE" sz="2400" dirty="0"/>
              <a:t>Patient </a:t>
            </a:r>
            <a:r>
              <a:rPr lang="sv-SE" sz="2400" dirty="0" err="1"/>
              <a:t>engagement</a:t>
            </a:r>
            <a:r>
              <a:rPr lang="sv-SE" sz="2400" dirty="0"/>
              <a:t> </a:t>
            </a:r>
            <a:r>
              <a:rPr lang="en-US" sz="2400" dirty="0"/>
              <a:t>and adherence 1(2)</a:t>
            </a:r>
            <a:endParaRPr lang="sv-S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C646A-311E-4531-9140-F82F4212C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980" y="1224234"/>
            <a:ext cx="7892526" cy="3240432"/>
          </a:xfrm>
        </p:spPr>
        <p:txBody>
          <a:bodyPr>
            <a:normAutofit/>
          </a:bodyPr>
          <a:lstStyle/>
          <a:p>
            <a:r>
              <a:rPr lang="en-US" sz="1200" b="1" dirty="0"/>
              <a:t>Patients</a:t>
            </a:r>
            <a:r>
              <a:rPr lang="en-US" sz="1200" dirty="0"/>
              <a:t> </a:t>
            </a:r>
            <a:r>
              <a:rPr lang="en-US" sz="1200" b="1" dirty="0"/>
              <a:t>engagement in their own well-being and care are important for receiving better outcome</a:t>
            </a:r>
            <a:r>
              <a:rPr lang="en-US" sz="1200" dirty="0"/>
              <a:t> in healthcare</a:t>
            </a:r>
          </a:p>
          <a:p>
            <a:r>
              <a:rPr lang="en-US" sz="1200" b="1" dirty="0"/>
              <a:t>The major problem is that the patient may not make necessary behavioral adjustment, </a:t>
            </a:r>
            <a:r>
              <a:rPr lang="en-US" sz="1200" dirty="0"/>
              <a:t>that is, </a:t>
            </a:r>
            <a:r>
              <a:rPr lang="en-US" sz="1200" b="1" dirty="0"/>
              <a:t>does not follow a course of treatment </a:t>
            </a:r>
            <a:r>
              <a:rPr lang="en-US" sz="1200" dirty="0"/>
              <a:t>or </a:t>
            </a:r>
            <a:r>
              <a:rPr lang="en-US" sz="1200" b="1" dirty="0"/>
              <a:t>take the prescribed drugs</a:t>
            </a:r>
            <a:endParaRPr lang="en-US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1C3279-16D1-4AD8-A0D9-3F2A3D06B3B3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611862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4C8F6-94BC-48FE-A96B-6D9947820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163" y="1196384"/>
            <a:ext cx="6850800" cy="3240432"/>
          </a:xfrm>
        </p:spPr>
        <p:txBody>
          <a:bodyPr>
            <a:normAutofit/>
          </a:bodyPr>
          <a:lstStyle/>
          <a:p>
            <a:r>
              <a:rPr lang="en-US" sz="1200" b="1" dirty="0"/>
              <a:t>Therefore, </a:t>
            </a:r>
            <a:r>
              <a:rPr lang="en-US" sz="1200" b="1" u="sng" dirty="0"/>
              <a:t>ML and business rules engines can be used to support patient engagement and adherence, </a:t>
            </a:r>
            <a:r>
              <a:rPr lang="en-US" sz="1200" b="1" dirty="0"/>
              <a:t>by</a:t>
            </a:r>
            <a:r>
              <a:rPr lang="en-US" sz="1200" dirty="0"/>
              <a:t>:</a:t>
            </a:r>
          </a:p>
          <a:p>
            <a:pPr lvl="1"/>
            <a:r>
              <a:rPr lang="en-US" sz="1200" dirty="0"/>
              <a:t>sending message alert to patients, </a:t>
            </a:r>
          </a:p>
          <a:p>
            <a:pPr lvl="1"/>
            <a:r>
              <a:rPr lang="en-US" sz="1200" dirty="0"/>
              <a:t>providing targeted content given the patients’ status and characteristics,</a:t>
            </a:r>
          </a:p>
          <a:p>
            <a:pPr lvl="1"/>
            <a:r>
              <a:rPr lang="en-US" sz="1200" dirty="0"/>
              <a:t>tailoring recommendations by comparing patient data to other effective treatment pathways for similar cohorts</a:t>
            </a:r>
          </a:p>
          <a:p>
            <a:pPr lvl="1"/>
            <a:r>
              <a:rPr lang="en-US" sz="1200" dirty="0"/>
              <a:t>nudging patient behavior in a more anticipatory way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EE2A2DE-4BB1-4E40-A27E-DAFE4A4CA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163" y="627063"/>
            <a:ext cx="7744766" cy="596900"/>
          </a:xfrm>
        </p:spPr>
        <p:txBody>
          <a:bodyPr/>
          <a:lstStyle/>
          <a:p>
            <a:r>
              <a:rPr lang="sv-SE" sz="2400" dirty="0"/>
              <a:t>Patient </a:t>
            </a:r>
            <a:r>
              <a:rPr lang="sv-SE" sz="2400" dirty="0" err="1"/>
              <a:t>engagement</a:t>
            </a:r>
            <a:r>
              <a:rPr lang="sv-SE" sz="2400" dirty="0"/>
              <a:t> </a:t>
            </a:r>
            <a:r>
              <a:rPr lang="en-US" sz="2400" dirty="0"/>
              <a:t>and adherence 2(2)</a:t>
            </a:r>
            <a:endParaRPr lang="sv-SE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0A5C3C-E147-4061-9297-829F72733570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420524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9A4E9-7D10-404C-8407-1AB1D0F38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/>
              <a:t>Administrative </a:t>
            </a:r>
            <a:r>
              <a:rPr lang="sv-SE" sz="2400" dirty="0" err="1"/>
              <a:t>activities</a:t>
            </a:r>
            <a:endParaRPr lang="sv-S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052F9-0950-434B-8BCA-0F578E03D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000" y="1275534"/>
            <a:ext cx="7524036" cy="3240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/>
              <a:t>Different AI technologies can be used for administrative tasks:</a:t>
            </a:r>
          </a:p>
          <a:p>
            <a:r>
              <a:rPr lang="en-US" sz="1200" b="1" dirty="0"/>
              <a:t>RPA can be used for a variety of applications in healthcare</a:t>
            </a:r>
            <a:r>
              <a:rPr lang="en-US" sz="1200" dirty="0"/>
              <a:t>, like </a:t>
            </a:r>
            <a:r>
              <a:rPr lang="en-US" sz="1200" b="1" u="sng" dirty="0"/>
              <a:t>managing medical records</a:t>
            </a:r>
          </a:p>
          <a:p>
            <a:r>
              <a:rPr lang="en-US" sz="1200" b="1" dirty="0"/>
              <a:t>NLP</a:t>
            </a:r>
            <a:r>
              <a:rPr lang="en-US" sz="1200" dirty="0"/>
              <a:t> </a:t>
            </a:r>
            <a:r>
              <a:rPr lang="en-US" sz="1200" b="1" dirty="0"/>
              <a:t>can be applied in </a:t>
            </a:r>
            <a:r>
              <a:rPr lang="en-US" sz="1200" b="1" u="sng" dirty="0"/>
              <a:t>chatbots for patient interaction </a:t>
            </a:r>
          </a:p>
          <a:p>
            <a:r>
              <a:rPr lang="en-US" sz="1200" b="1" dirty="0"/>
              <a:t>ML</a:t>
            </a:r>
            <a:r>
              <a:rPr lang="en-US" sz="1200" dirty="0"/>
              <a:t> </a:t>
            </a:r>
            <a:r>
              <a:rPr lang="en-US" sz="1200" b="1" dirty="0"/>
              <a:t>could be used to </a:t>
            </a:r>
            <a:r>
              <a:rPr lang="en-US" sz="1200" b="1" u="sng" dirty="0"/>
              <a:t>verify whether millions of insurance claims are correct</a:t>
            </a:r>
            <a:r>
              <a:rPr lang="en-US" sz="1200" dirty="0"/>
              <a:t>, for example, by applying probabilistic matching of data across different databases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52DCCB-7656-4871-9C06-F46C9E52A312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104934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DCE30-FF6E-41FF-BF2A-711550FAC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676" y="1598847"/>
            <a:ext cx="6850800" cy="596700"/>
          </a:xfrm>
        </p:spPr>
        <p:txBody>
          <a:bodyPr>
            <a:normAutofit/>
          </a:bodyPr>
          <a:lstStyle/>
          <a:p>
            <a:r>
              <a:rPr lang="sv-SE" sz="2000" b="0" dirty="0"/>
              <a:t>Healthcare </a:t>
            </a:r>
            <a:r>
              <a:rPr lang="sv-SE" sz="2000" b="0" dirty="0" err="1"/>
              <a:t>workers</a:t>
            </a:r>
            <a:endParaRPr lang="sv-SE" sz="2000" b="0" dirty="0"/>
          </a:p>
        </p:txBody>
      </p:sp>
    </p:spTree>
    <p:extLst>
      <p:ext uri="{BB962C8B-B14F-4D97-AF65-F5344CB8AC3E}">
        <p14:creationId xmlns:p14="http://schemas.microsoft.com/office/powerpoint/2010/main" val="40927207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DD091-942E-47A9-A11B-0F14A2F42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000" y="627534"/>
            <a:ext cx="7259273" cy="596700"/>
          </a:xfrm>
        </p:spPr>
        <p:txBody>
          <a:bodyPr/>
          <a:lstStyle/>
          <a:p>
            <a:r>
              <a:rPr lang="sv-SE" sz="2300" dirty="0" err="1"/>
              <a:t>Implication</a:t>
            </a:r>
            <a:r>
              <a:rPr lang="sv-SE" sz="2300" dirty="0"/>
              <a:t> for </a:t>
            </a:r>
            <a:r>
              <a:rPr lang="sv-SE" sz="2300" dirty="0" err="1"/>
              <a:t>healthcare</a:t>
            </a:r>
            <a:r>
              <a:rPr lang="sv-SE" sz="2300" dirty="0"/>
              <a:t> </a:t>
            </a:r>
            <a:r>
              <a:rPr lang="sv-SE" sz="2300" dirty="0" err="1"/>
              <a:t>workforce</a:t>
            </a:r>
            <a:r>
              <a:rPr lang="sv-SE" sz="2300" dirty="0"/>
              <a:t> 1(2)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04EC9-F049-44AA-96AF-9B3AB5049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000" y="1275534"/>
            <a:ext cx="7808317" cy="3240432"/>
          </a:xfrm>
        </p:spPr>
        <p:txBody>
          <a:bodyPr>
            <a:normAutofit/>
          </a:bodyPr>
          <a:lstStyle/>
          <a:p>
            <a:r>
              <a:rPr lang="en-US" sz="1200" dirty="0"/>
              <a:t>According to Davenport and </a:t>
            </a:r>
            <a:r>
              <a:rPr lang="en-US" sz="1200" dirty="0" err="1"/>
              <a:t>Kalakota</a:t>
            </a:r>
            <a:r>
              <a:rPr lang="en-US" sz="1200" dirty="0"/>
              <a:t> (2019) estimate that </a:t>
            </a:r>
            <a:r>
              <a:rPr lang="en-US" sz="1200" b="1" dirty="0"/>
              <a:t>it will take 20 years before will see any substantial change in healthcare employment due to AI</a:t>
            </a:r>
          </a:p>
          <a:p>
            <a:r>
              <a:rPr lang="en-US" sz="1200" b="1" dirty="0"/>
              <a:t>Instead, there is also the possibility that new jobs for working with AI technologies are created</a:t>
            </a:r>
            <a:endParaRPr lang="en-US" sz="1200" dirty="0"/>
          </a:p>
          <a:p>
            <a:endParaRPr lang="en-US" sz="1200" b="1" dirty="0"/>
          </a:p>
          <a:p>
            <a:pPr lvl="1"/>
            <a:endParaRPr lang="en-US" sz="1200" b="1" dirty="0"/>
          </a:p>
          <a:p>
            <a:endParaRPr lang="en-US" sz="1200" dirty="0"/>
          </a:p>
          <a:p>
            <a:endParaRPr lang="en-US" sz="1200" dirty="0"/>
          </a:p>
          <a:p>
            <a:endParaRPr lang="sv-SE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18DE8B-2F5A-41FC-A731-83DB7B3161B3}"/>
              </a:ext>
            </a:extLst>
          </p:cNvPr>
          <p:cNvSpPr txBox="1"/>
          <p:nvPr/>
        </p:nvSpPr>
        <p:spPr>
          <a:xfrm>
            <a:off x="1019274" y="48665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540211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DD091-942E-47A9-A11B-0F14A2F42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999" y="627534"/>
            <a:ext cx="7130271" cy="596700"/>
          </a:xfrm>
        </p:spPr>
        <p:txBody>
          <a:bodyPr/>
          <a:lstStyle/>
          <a:p>
            <a:r>
              <a:rPr lang="sv-SE" sz="2300" dirty="0" err="1"/>
              <a:t>Implication</a:t>
            </a:r>
            <a:r>
              <a:rPr lang="sv-SE" sz="2300" dirty="0"/>
              <a:t> for </a:t>
            </a:r>
            <a:r>
              <a:rPr lang="sv-SE" sz="2300" dirty="0" err="1"/>
              <a:t>healthcare</a:t>
            </a:r>
            <a:r>
              <a:rPr lang="sv-SE" sz="2300" dirty="0"/>
              <a:t> </a:t>
            </a:r>
            <a:r>
              <a:rPr lang="sv-SE" sz="2300" dirty="0" err="1"/>
              <a:t>workforce</a:t>
            </a:r>
            <a:r>
              <a:rPr lang="sv-SE" sz="2300" dirty="0"/>
              <a:t> 2(2)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04EC9-F049-44AA-96AF-9B3AB5049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999" y="1275534"/>
            <a:ext cx="6850800" cy="3240432"/>
          </a:xfrm>
        </p:spPr>
        <p:txBody>
          <a:bodyPr>
            <a:normAutofit/>
          </a:bodyPr>
          <a:lstStyle/>
          <a:p>
            <a:r>
              <a:rPr lang="en-US" sz="1200" dirty="0"/>
              <a:t>The area where </a:t>
            </a:r>
            <a:r>
              <a:rPr lang="en-US" sz="1200" b="1" dirty="0"/>
              <a:t>most healthcare jobs will be automated </a:t>
            </a:r>
            <a:r>
              <a:rPr lang="en-US" sz="1200" dirty="0"/>
              <a:t>are those dealing with </a:t>
            </a:r>
            <a:r>
              <a:rPr lang="en-US" sz="1200" b="1" dirty="0"/>
              <a:t>digital information, radiology and pathology </a:t>
            </a:r>
          </a:p>
          <a:p>
            <a:r>
              <a:rPr lang="en-US" sz="1200" b="1" dirty="0"/>
              <a:t>However, for example, not even radiologist jobs will not disappear in the near future</a:t>
            </a:r>
            <a:r>
              <a:rPr lang="en-US" sz="1200" dirty="0"/>
              <a:t>, and maybe </a:t>
            </a:r>
            <a:r>
              <a:rPr lang="en-US" sz="1200" b="1" dirty="0"/>
              <a:t>not in the long term either – see next slides</a:t>
            </a:r>
          </a:p>
          <a:p>
            <a:pPr marL="0" indent="0">
              <a:buNone/>
            </a:pPr>
            <a:endParaRPr lang="en-US" sz="1200" b="1" dirty="0"/>
          </a:p>
          <a:p>
            <a:endParaRPr lang="en-US" sz="1200" dirty="0"/>
          </a:p>
          <a:p>
            <a:endParaRPr lang="en-US" sz="1200" dirty="0"/>
          </a:p>
          <a:p>
            <a:endParaRPr lang="sv-SE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16F05A-F502-4708-AFD8-AAB7EECE848B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023187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4FBDF-2BCA-46F2-84D8-A87367E58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 err="1"/>
              <a:t>Implication</a:t>
            </a:r>
            <a:r>
              <a:rPr lang="sv-SE" sz="2400" dirty="0"/>
              <a:t> for </a:t>
            </a:r>
            <a:r>
              <a:rPr lang="sv-SE" sz="2400" dirty="0" err="1"/>
              <a:t>radiology</a:t>
            </a:r>
            <a:r>
              <a:rPr lang="sv-SE" sz="2400" dirty="0"/>
              <a:t> 1(2)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AD139-D217-4F3B-A22D-540E4C68F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999" y="1275533"/>
            <a:ext cx="7969864" cy="3564873"/>
          </a:xfrm>
        </p:spPr>
        <p:txBody>
          <a:bodyPr>
            <a:normAutofit/>
          </a:bodyPr>
          <a:lstStyle/>
          <a:p>
            <a:r>
              <a:rPr lang="en-US" sz="1200" dirty="0"/>
              <a:t>Today, </a:t>
            </a:r>
            <a:r>
              <a:rPr lang="en-US" sz="1200" b="1" dirty="0"/>
              <a:t>radiology AI systems can only perform single tasks. </a:t>
            </a:r>
          </a:p>
          <a:p>
            <a:r>
              <a:rPr lang="en-US" sz="1200" b="1" dirty="0"/>
              <a:t>Radiology AI systems cannot fully identify all potential findings in medical images. Radiologist are still needed for that</a:t>
            </a:r>
          </a:p>
          <a:p>
            <a:r>
              <a:rPr lang="en-US" sz="1200" b="1" dirty="0"/>
              <a:t>Radiologists also do a lot of other thing than just read and interpret images</a:t>
            </a:r>
            <a:r>
              <a:rPr lang="en-US" sz="1200" dirty="0"/>
              <a:t>: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en-US" sz="1200" dirty="0"/>
              <a:t>radiologists </a:t>
            </a:r>
            <a:r>
              <a:rPr lang="en-US" sz="1200" b="1" dirty="0"/>
              <a:t>relate findings from images to other medical records and test results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en-US" sz="1200" dirty="0"/>
              <a:t>radiologists </a:t>
            </a:r>
            <a:r>
              <a:rPr lang="en-US" sz="1200" b="1" dirty="0"/>
              <a:t>consult with other physicians </a:t>
            </a:r>
            <a:r>
              <a:rPr lang="en-US" sz="1200" dirty="0"/>
              <a:t>regarding diagnosis and treatment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en-US" sz="1200" dirty="0"/>
              <a:t>radiologists </a:t>
            </a:r>
            <a:r>
              <a:rPr lang="en-US" sz="1200" b="1" dirty="0"/>
              <a:t>discuss procedures and results with patients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en-US" sz="1200" dirty="0"/>
              <a:t>radiologists </a:t>
            </a:r>
            <a:r>
              <a:rPr lang="en-US" sz="1200" b="1" dirty="0"/>
              <a:t>define the technical parameters of imaging examinations</a:t>
            </a:r>
            <a:r>
              <a:rPr lang="en-US" sz="1200" dirty="0"/>
              <a:t>. The parameters need to be tailored to the patient's condition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F322D4-A293-4F14-BCDB-BAD872B5515C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466960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2B98A-F2F1-4CB9-8E93-B719E19BE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 err="1"/>
              <a:t>Implication</a:t>
            </a:r>
            <a:r>
              <a:rPr lang="sv-SE" sz="2400" dirty="0"/>
              <a:t> for </a:t>
            </a:r>
            <a:r>
              <a:rPr lang="sv-SE" sz="2400" dirty="0" err="1"/>
              <a:t>radiology</a:t>
            </a:r>
            <a:r>
              <a:rPr lang="sv-SE" sz="2400" dirty="0"/>
              <a:t> 2(2)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CC26A-F7D2-487A-B939-B7B733F4F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000" y="1275534"/>
            <a:ext cx="7583176" cy="3240432"/>
          </a:xfrm>
        </p:spPr>
        <p:txBody>
          <a:bodyPr>
            <a:normAutofit/>
          </a:bodyPr>
          <a:lstStyle/>
          <a:p>
            <a:r>
              <a:rPr lang="en-US" sz="1200" b="1" dirty="0"/>
              <a:t>Moreover, for employing full scale AI-based image work</a:t>
            </a:r>
            <a:r>
              <a:rPr lang="en-US" sz="1200" dirty="0"/>
              <a:t>:</a:t>
            </a:r>
          </a:p>
          <a:p>
            <a:pPr lvl="1">
              <a:spcBef>
                <a:spcPts val="1200"/>
              </a:spcBef>
            </a:pPr>
            <a:r>
              <a:rPr lang="en-US" sz="1200" b="1" dirty="0"/>
              <a:t>clinical processes need to be changed</a:t>
            </a:r>
            <a:r>
              <a:rPr lang="en-US" sz="1200" dirty="0"/>
              <a:t>, which will take time </a:t>
            </a:r>
          </a:p>
          <a:p>
            <a:pPr lvl="1">
              <a:spcBef>
                <a:spcPts val="1200"/>
              </a:spcBef>
            </a:pPr>
            <a:r>
              <a:rPr lang="en-US" sz="1200" b="1" dirty="0"/>
              <a:t>an</a:t>
            </a:r>
            <a:r>
              <a:rPr lang="en-US" sz="1200" dirty="0"/>
              <a:t> </a:t>
            </a:r>
            <a:r>
              <a:rPr lang="en-US" sz="1200" b="1" dirty="0"/>
              <a:t>aggregated repository of radiology images is required for training the AI system</a:t>
            </a:r>
            <a:r>
              <a:rPr lang="en-US" sz="1200" dirty="0"/>
              <a:t>, but such </a:t>
            </a:r>
            <a:r>
              <a:rPr lang="en-US" sz="1200" b="1" dirty="0"/>
              <a:t>an aggregated repository is lacking today </a:t>
            </a:r>
          </a:p>
          <a:p>
            <a:pPr lvl="1">
              <a:spcBef>
                <a:spcPts val="1200"/>
              </a:spcBef>
            </a:pPr>
            <a:r>
              <a:rPr lang="en-US" sz="1200" b="1" dirty="0"/>
              <a:t>changes in medical regulation and health insurance contracts for automated image analysis are needed</a:t>
            </a:r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889424-A2DC-44D2-9ED9-3308F59C1CEF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88552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DD091-942E-47A9-A11B-0F14A2F42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 err="1"/>
              <a:t>Why</a:t>
            </a:r>
            <a:r>
              <a:rPr lang="sv-SE" sz="2400" dirty="0"/>
              <a:t> AI in </a:t>
            </a:r>
            <a:r>
              <a:rPr lang="sv-SE" sz="2400" dirty="0" err="1"/>
              <a:t>healtcare</a:t>
            </a:r>
            <a:r>
              <a:rPr lang="sv-SE" sz="24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04EC9-F049-44AA-96AF-9B3AB5049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999" y="1275534"/>
            <a:ext cx="7455798" cy="3537576"/>
          </a:xfrm>
        </p:spPr>
        <p:txBody>
          <a:bodyPr>
            <a:normAutofit/>
          </a:bodyPr>
          <a:lstStyle/>
          <a:p>
            <a:r>
              <a:rPr lang="en-US" sz="1200" dirty="0"/>
              <a:t>AI has the </a:t>
            </a:r>
            <a:r>
              <a:rPr lang="en-US" sz="1200" b="1" dirty="0"/>
              <a:t>potential to transform healthcare </a:t>
            </a:r>
            <a:r>
              <a:rPr lang="en-US" sz="1200" dirty="0"/>
              <a:t>since healthcare is producing </a:t>
            </a:r>
            <a:r>
              <a:rPr lang="en-US" sz="1200" b="1" dirty="0"/>
              <a:t>a large amount of clinical and administrative data</a:t>
            </a:r>
          </a:p>
          <a:p>
            <a:r>
              <a:rPr lang="en-US" sz="1200" b="1" dirty="0"/>
              <a:t>This large amount of data can be used for analysis</a:t>
            </a:r>
          </a:p>
          <a:p>
            <a:r>
              <a:rPr lang="en-US" sz="1200" dirty="0"/>
              <a:t>Moreover, research studies have shown that </a:t>
            </a:r>
            <a:r>
              <a:rPr lang="en-US" sz="1200" b="1" dirty="0"/>
              <a:t>AI can carry out many key healthcare activities better than, or as well as, humans</a:t>
            </a:r>
            <a:r>
              <a:rPr lang="en-US" sz="1200" dirty="0"/>
              <a:t>, such as </a:t>
            </a:r>
            <a:r>
              <a:rPr lang="en-US" sz="1200" b="1" dirty="0"/>
              <a:t>diagnosing diseases, </a:t>
            </a:r>
            <a:r>
              <a:rPr lang="en-US" sz="1200" dirty="0"/>
              <a:t>for example </a:t>
            </a:r>
            <a:r>
              <a:rPr lang="sv-SE" sz="1200" dirty="0"/>
              <a:t>by </a:t>
            </a:r>
            <a:r>
              <a:rPr lang="en-US" sz="1200" b="1" dirty="0"/>
              <a:t>analyzing radiology images</a:t>
            </a:r>
            <a:endParaRPr lang="sv-SE" sz="1200" b="1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FC9A80-01B5-4301-822B-168C899434F4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182169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DCE30-FF6E-41FF-BF2A-711550FAC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676" y="1598847"/>
            <a:ext cx="6850800" cy="596700"/>
          </a:xfrm>
        </p:spPr>
        <p:txBody>
          <a:bodyPr>
            <a:normAutofit/>
          </a:bodyPr>
          <a:lstStyle/>
          <a:p>
            <a:r>
              <a:rPr lang="sv-SE" sz="2000" b="0" dirty="0"/>
              <a:t>A </a:t>
            </a:r>
            <a:r>
              <a:rPr lang="sv-SE" sz="2000" b="0" dirty="0" err="1"/>
              <a:t>brief</a:t>
            </a:r>
            <a:r>
              <a:rPr lang="sv-SE" sz="2000" b="0" dirty="0"/>
              <a:t> </a:t>
            </a:r>
            <a:r>
              <a:rPr lang="sv-SE" sz="2000" b="0" dirty="0" err="1"/>
              <a:t>summary</a:t>
            </a:r>
            <a:endParaRPr lang="sv-SE" sz="2000" b="0" dirty="0"/>
          </a:p>
        </p:txBody>
      </p:sp>
    </p:spTree>
    <p:extLst>
      <p:ext uri="{BB962C8B-B14F-4D97-AF65-F5344CB8AC3E}">
        <p14:creationId xmlns:p14="http://schemas.microsoft.com/office/powerpoint/2010/main" val="11757863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9EDC6-0C40-4CF7-93B4-66E379051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/>
              <a:t>To </a:t>
            </a:r>
            <a:r>
              <a:rPr lang="sv-SE" sz="2400" dirty="0" err="1"/>
              <a:t>summarize</a:t>
            </a:r>
            <a:r>
              <a:rPr lang="sv-SE" sz="2400" dirty="0"/>
              <a:t> 1(2)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21C5F-1945-4E0D-AAAD-903455C44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000" y="1275534"/>
            <a:ext cx="7206154" cy="3240432"/>
          </a:xfrm>
        </p:spPr>
        <p:txBody>
          <a:bodyPr>
            <a:normAutofit/>
          </a:bodyPr>
          <a:lstStyle/>
          <a:p>
            <a:r>
              <a:rPr lang="en-US" sz="1200" dirty="0"/>
              <a:t>The </a:t>
            </a:r>
            <a:r>
              <a:rPr lang="en-US" sz="1200" b="1" dirty="0"/>
              <a:t>greatest challenge to AI </a:t>
            </a:r>
            <a:r>
              <a:rPr lang="en-US" sz="1200" dirty="0"/>
              <a:t>is to </a:t>
            </a:r>
            <a:r>
              <a:rPr lang="en-US" sz="1200" b="1" dirty="0"/>
              <a:t>ensure its adoption in daily clinical practice. </a:t>
            </a:r>
          </a:p>
          <a:p>
            <a:r>
              <a:rPr lang="en-US" sz="1200" b="1" dirty="0"/>
              <a:t>There are a number of challenges to overcome to achieve this.</a:t>
            </a:r>
          </a:p>
          <a:p>
            <a:r>
              <a:rPr lang="en-US" sz="1200" dirty="0"/>
              <a:t>Therefore, Davenport and </a:t>
            </a:r>
            <a:r>
              <a:rPr lang="en-US" sz="1200" dirty="0" err="1"/>
              <a:t>Kalakota</a:t>
            </a:r>
            <a:r>
              <a:rPr lang="en-US" sz="1200" dirty="0"/>
              <a:t> (2019) </a:t>
            </a:r>
            <a:r>
              <a:rPr lang="en-US" sz="1200" b="1" dirty="0"/>
              <a:t>estimate that we will see a limited use of AI in clinical practice within 5 years and more extensive use within 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E309D1-D6F2-482D-AE49-A0BFFDACD63E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246908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9EDC6-0C40-4CF7-93B4-66E379051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/>
              <a:t>To </a:t>
            </a:r>
            <a:r>
              <a:rPr lang="sv-SE" sz="2400" dirty="0" err="1"/>
              <a:t>summarize</a:t>
            </a:r>
            <a:r>
              <a:rPr lang="sv-SE" sz="2400" dirty="0"/>
              <a:t> 2(2)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21C5F-1945-4E0D-AAAD-903455C44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000" y="1275534"/>
            <a:ext cx="7206154" cy="3240432"/>
          </a:xfrm>
        </p:spPr>
        <p:txBody>
          <a:bodyPr>
            <a:normAutofit/>
          </a:bodyPr>
          <a:lstStyle/>
          <a:p>
            <a:r>
              <a:rPr lang="en-US" sz="1200" dirty="0"/>
              <a:t>Moreover, “</a:t>
            </a:r>
            <a:r>
              <a:rPr lang="en-US" sz="1200" b="1" dirty="0"/>
              <a:t>AI systems will not replace human clinicians on a large scale, but rather will augment their efforts to care for patients</a:t>
            </a:r>
            <a:r>
              <a:rPr lang="en-US" sz="1200" dirty="0"/>
              <a:t>”. </a:t>
            </a:r>
          </a:p>
          <a:p>
            <a:r>
              <a:rPr lang="en-US" sz="1200" dirty="0"/>
              <a:t>According to Davenport and </a:t>
            </a:r>
            <a:r>
              <a:rPr lang="en-US" sz="1200" dirty="0" err="1"/>
              <a:t>Kalakota</a:t>
            </a:r>
            <a:r>
              <a:rPr lang="en-US" sz="1200" dirty="0"/>
              <a:t> (2019) </a:t>
            </a:r>
            <a:r>
              <a:rPr lang="en-US" sz="1200" b="1" dirty="0"/>
              <a:t>it might take 20 years before will see any substantial change in healthcare employment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E309D1-D6F2-482D-AE49-A0BFFDACD63E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45661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77AB-EC36-4E06-AC8B-4D1DC66AB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AI is </a:t>
            </a:r>
            <a:r>
              <a:rPr lang="sv-SE" sz="2400" dirty="0" err="1"/>
              <a:t>sparsely</a:t>
            </a:r>
            <a:r>
              <a:rPr lang="sv-SE" sz="2400" dirty="0"/>
              <a:t> </a:t>
            </a:r>
            <a:r>
              <a:rPr lang="sv-SE" sz="2400" dirty="0" err="1"/>
              <a:t>implemented</a:t>
            </a:r>
            <a:endParaRPr lang="sv-S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F99A8-0AC3-4B86-B907-8810DB3C1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000" y="1263237"/>
            <a:ext cx="7664103" cy="318321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/>
              <a:t>Today, AI solutions are </a:t>
            </a:r>
            <a:r>
              <a:rPr lang="en-US" sz="1200" b="1" dirty="0"/>
              <a:t>sparsely implemented in practical healthcare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/>
              <a:t>Existing AI solutions are </a:t>
            </a:r>
            <a:r>
              <a:rPr lang="en-US" sz="1200" b="1" dirty="0"/>
              <a:t>mainly supporting the individual functions in healthcare, </a:t>
            </a:r>
            <a:r>
              <a:rPr lang="en-US" sz="1200" dirty="0"/>
              <a:t>like </a:t>
            </a:r>
            <a:r>
              <a:rPr lang="en-US" sz="1200" b="1" dirty="0"/>
              <a:t>radiology and pathology image analysis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0E2136-9F3A-4B79-923A-CF7CD998AA2F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1960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77AB-EC36-4E06-AC8B-4D1DC66AB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000" y="627534"/>
            <a:ext cx="7631104" cy="596700"/>
          </a:xfrm>
        </p:spPr>
        <p:txBody>
          <a:bodyPr>
            <a:normAutofit/>
          </a:bodyPr>
          <a:lstStyle/>
          <a:p>
            <a:r>
              <a:rPr lang="sv-SE" sz="2400" dirty="0" err="1"/>
              <a:t>Why</a:t>
            </a:r>
            <a:r>
              <a:rPr lang="sv-SE" sz="2400" dirty="0"/>
              <a:t> is AI </a:t>
            </a:r>
            <a:r>
              <a:rPr lang="sv-SE" sz="2400" dirty="0" err="1"/>
              <a:t>sparsely</a:t>
            </a:r>
            <a:r>
              <a:rPr lang="sv-SE" sz="2400" dirty="0"/>
              <a:t> </a:t>
            </a:r>
            <a:r>
              <a:rPr lang="sv-SE" sz="2400" dirty="0" err="1"/>
              <a:t>implemented</a:t>
            </a:r>
            <a:r>
              <a:rPr lang="sv-SE" sz="2400" dirty="0"/>
              <a:t>? 1(2)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F99A8-0AC3-4B86-B907-8810DB3C1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000" y="1224233"/>
            <a:ext cx="7904286" cy="3601978"/>
          </a:xfrm>
        </p:spPr>
        <p:txBody>
          <a:bodyPr>
            <a:noAutofit/>
          </a:bodyPr>
          <a:lstStyle/>
          <a:p>
            <a:pPr marL="0" indent="0"/>
            <a:r>
              <a:rPr lang="en-US" sz="1200" dirty="0"/>
              <a:t>According to Davenport and </a:t>
            </a:r>
            <a:r>
              <a:rPr lang="en-US" sz="1200" dirty="0" err="1"/>
              <a:t>Kalakota</a:t>
            </a:r>
            <a:r>
              <a:rPr lang="en-US" sz="1200" dirty="0"/>
              <a:t> (2019), </a:t>
            </a:r>
            <a:r>
              <a:rPr lang="en-US" sz="1200" b="1" dirty="0"/>
              <a:t>two major reasons for AI being </a:t>
            </a:r>
            <a:r>
              <a:rPr lang="sv-SE" sz="1200" b="1" dirty="0" err="1"/>
              <a:t>sparsely</a:t>
            </a:r>
            <a:r>
              <a:rPr lang="sv-SE" sz="1200" b="1" dirty="0"/>
              <a:t> </a:t>
            </a:r>
            <a:r>
              <a:rPr lang="sv-SE" sz="1200" b="1" dirty="0" err="1"/>
              <a:t>implemented</a:t>
            </a:r>
            <a:r>
              <a:rPr lang="sv-SE" sz="1200" b="1" dirty="0"/>
              <a:t> in practical </a:t>
            </a:r>
            <a:r>
              <a:rPr lang="sv-SE" sz="1200" b="1" dirty="0" err="1"/>
              <a:t>healthcare</a:t>
            </a:r>
            <a:r>
              <a:rPr lang="sv-SE" sz="1200" b="1" dirty="0"/>
              <a:t> </a:t>
            </a:r>
            <a:r>
              <a:rPr lang="sv-SE" sz="1200" dirty="0" err="1"/>
              <a:t>are</a:t>
            </a:r>
            <a:r>
              <a:rPr lang="sv-SE" sz="1200" dirty="0"/>
              <a:t>:</a:t>
            </a:r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200" b="1" dirty="0"/>
              <a:t>AI solutions </a:t>
            </a:r>
            <a:r>
              <a:rPr lang="sv-SE" sz="1200" b="1" dirty="0" err="1"/>
              <a:t>are</a:t>
            </a:r>
            <a:r>
              <a:rPr lang="sv-SE" sz="1200" b="1" dirty="0"/>
              <a:t> </a:t>
            </a:r>
            <a:r>
              <a:rPr lang="sv-SE" sz="1200" b="1" dirty="0" err="1"/>
              <a:t>focusing</a:t>
            </a:r>
            <a:r>
              <a:rPr lang="sv-SE" sz="1200" b="1" dirty="0"/>
              <a:t> on </a:t>
            </a:r>
            <a:r>
              <a:rPr lang="sv-SE" sz="1200" b="1" dirty="0" err="1"/>
              <a:t>limited</a:t>
            </a:r>
            <a:r>
              <a:rPr lang="sv-SE" sz="1200" b="1" dirty="0"/>
              <a:t> tasks </a:t>
            </a:r>
            <a:r>
              <a:rPr lang="sv-SE" sz="1200" dirty="0"/>
              <a:t>and </a:t>
            </a:r>
            <a:r>
              <a:rPr lang="sv-SE" sz="1200" dirty="0" err="1"/>
              <a:t>are</a:t>
            </a:r>
            <a:r>
              <a:rPr lang="sv-SE" sz="1200" dirty="0"/>
              <a:t> </a:t>
            </a:r>
            <a:r>
              <a:rPr lang="en-US" sz="1200" b="1" dirty="0"/>
              <a:t>rarely integrated into the clinical processes</a:t>
            </a:r>
            <a:r>
              <a:rPr lang="en-US" sz="12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/>
              <a:t>Moreover, </a:t>
            </a:r>
            <a:r>
              <a:rPr lang="en-US" sz="1200" b="1" dirty="0"/>
              <a:t>AI is not implemented in electronic record systems (EHR). </a:t>
            </a:r>
            <a:r>
              <a:rPr lang="en-US" sz="1200" dirty="0"/>
              <a:t>Therefore, AI is not part of the system that most healthcare personnel </a:t>
            </a:r>
            <a:r>
              <a:rPr lang="sv-SE" sz="1200" dirty="0" err="1"/>
              <a:t>use</a:t>
            </a:r>
            <a:r>
              <a:rPr lang="sv-SE" sz="1200" dirty="0"/>
              <a:t> for </a:t>
            </a:r>
            <a:r>
              <a:rPr lang="sv-SE" sz="1200" dirty="0" err="1"/>
              <a:t>their</a:t>
            </a:r>
            <a:r>
              <a:rPr lang="sv-SE" sz="1200" dirty="0"/>
              <a:t> </a:t>
            </a:r>
            <a:r>
              <a:rPr lang="sv-SE" sz="1200" dirty="0" err="1"/>
              <a:t>day</a:t>
            </a:r>
            <a:r>
              <a:rPr lang="sv-SE" sz="1200" dirty="0"/>
              <a:t>-to-</a:t>
            </a:r>
            <a:r>
              <a:rPr lang="sv-SE" sz="1200" dirty="0" err="1"/>
              <a:t>day</a:t>
            </a:r>
            <a:r>
              <a:rPr lang="sv-SE" sz="1200" dirty="0"/>
              <a:t> </a:t>
            </a:r>
            <a:r>
              <a:rPr lang="sv-SE" sz="1200" dirty="0" err="1"/>
              <a:t>work</a:t>
            </a:r>
            <a:endParaRPr lang="sv-SE" sz="1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81586D-ADC9-4B46-AE34-1CAFA56D9174}"/>
              </a:ext>
            </a:extLst>
          </p:cNvPr>
          <p:cNvSpPr txBox="1"/>
          <p:nvPr/>
        </p:nvSpPr>
        <p:spPr>
          <a:xfrm>
            <a:off x="792000" y="4795254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30345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77AB-EC36-4E06-AC8B-4D1DC66AB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000" y="627534"/>
            <a:ext cx="7631104" cy="596700"/>
          </a:xfrm>
        </p:spPr>
        <p:txBody>
          <a:bodyPr>
            <a:normAutofit/>
          </a:bodyPr>
          <a:lstStyle/>
          <a:p>
            <a:r>
              <a:rPr lang="sv-SE" sz="2400" dirty="0" err="1"/>
              <a:t>Why</a:t>
            </a:r>
            <a:r>
              <a:rPr lang="sv-SE" sz="2400" dirty="0"/>
              <a:t> is AI </a:t>
            </a:r>
            <a:r>
              <a:rPr lang="sv-SE" sz="2400" dirty="0" err="1"/>
              <a:t>sparsely</a:t>
            </a:r>
            <a:r>
              <a:rPr lang="sv-SE" sz="2400" dirty="0"/>
              <a:t> </a:t>
            </a:r>
            <a:r>
              <a:rPr lang="sv-SE" sz="2400" dirty="0" err="1"/>
              <a:t>implemented</a:t>
            </a:r>
            <a:r>
              <a:rPr lang="sv-SE" sz="2400" dirty="0"/>
              <a:t>? 2(2)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F99A8-0AC3-4B86-B907-8810DB3C1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000" y="1224233"/>
            <a:ext cx="7904286" cy="3601978"/>
          </a:xfrm>
        </p:spPr>
        <p:txBody>
          <a:bodyPr>
            <a:noAutofit/>
          </a:bodyPr>
          <a:lstStyle/>
          <a:p>
            <a:pPr marL="0" indent="0"/>
            <a:r>
              <a:rPr lang="en-US" sz="1200" dirty="0" err="1"/>
              <a:t>Panch</a:t>
            </a:r>
            <a:r>
              <a:rPr lang="en-US" sz="1200" dirty="0"/>
              <a:t> et al. (2014) </a:t>
            </a:r>
            <a:r>
              <a:rPr lang="en-US" sz="1200" b="1" dirty="0"/>
              <a:t>add additional important reasons for AI being </a:t>
            </a:r>
            <a:r>
              <a:rPr lang="sv-SE" sz="1200" b="1" dirty="0" err="1"/>
              <a:t>sparsely</a:t>
            </a:r>
            <a:r>
              <a:rPr lang="sv-SE" sz="1200" b="1" dirty="0"/>
              <a:t> </a:t>
            </a:r>
            <a:r>
              <a:rPr lang="sv-SE" sz="1200" b="1" dirty="0" err="1"/>
              <a:t>implemented</a:t>
            </a:r>
            <a:r>
              <a:rPr lang="sv-SE" sz="1200" b="1" dirty="0"/>
              <a:t> in practical </a:t>
            </a:r>
            <a:r>
              <a:rPr lang="sv-SE" sz="1200" b="1" dirty="0" err="1"/>
              <a:t>healthcare</a:t>
            </a:r>
            <a:r>
              <a:rPr lang="sv-SE" sz="1200" b="1" dirty="0"/>
              <a:t> </a:t>
            </a:r>
            <a:r>
              <a:rPr lang="sv-SE" sz="1200" b="1" dirty="0" err="1"/>
              <a:t>are</a:t>
            </a:r>
            <a:r>
              <a:rPr lang="sv-SE" sz="1200" dirty="0"/>
              <a:t>:</a:t>
            </a:r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b="1" dirty="0"/>
              <a:t>Healthcare systems are complex and fragmented, and will not easily change as a result of new technology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b="1" dirty="0"/>
              <a:t>Healthcare </a:t>
            </a:r>
            <a:r>
              <a:rPr lang="en-US" sz="1200" b="1" dirty="0" err="1"/>
              <a:t>organisations</a:t>
            </a:r>
            <a:r>
              <a:rPr lang="en-US" sz="1200" b="1" dirty="0"/>
              <a:t> lack the capacity to collect the necessary training data of sufficient quality - while also respecting ethical principles and legal constraints</a:t>
            </a:r>
            <a:endParaRPr lang="sv-SE" sz="1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81586D-ADC9-4B46-AE34-1CAFA56D9174}"/>
              </a:ext>
            </a:extLst>
          </p:cNvPr>
          <p:cNvSpPr txBox="1"/>
          <p:nvPr/>
        </p:nvSpPr>
        <p:spPr>
          <a:xfrm>
            <a:off x="792000" y="4795254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 err="1"/>
              <a:t>Panch</a:t>
            </a:r>
            <a:r>
              <a:rPr lang="en-US" sz="1200" dirty="0"/>
              <a:t>, T., Mattie, H., &amp; </a:t>
            </a:r>
            <a:r>
              <a:rPr lang="en-US" sz="1200" dirty="0" err="1"/>
              <a:t>Celi</a:t>
            </a:r>
            <a:r>
              <a:rPr lang="en-US" sz="1200" dirty="0"/>
              <a:t>, L. A. (2019). The “inconvenient truth” about AI in healthcare. NPJ digital medicine, 2(1), 1-3.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15443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DCE30-FF6E-41FF-BF2A-711550FAC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676" y="1598847"/>
            <a:ext cx="6850800" cy="596700"/>
          </a:xfrm>
        </p:spPr>
        <p:txBody>
          <a:bodyPr>
            <a:normAutofit/>
          </a:bodyPr>
          <a:lstStyle/>
          <a:p>
            <a:r>
              <a:rPr lang="sv-SE" sz="2000" b="0" dirty="0"/>
              <a:t>AI </a:t>
            </a:r>
            <a:r>
              <a:rPr lang="sv-SE" sz="2000" b="0" dirty="0" err="1"/>
              <a:t>technologies</a:t>
            </a:r>
            <a:r>
              <a:rPr lang="sv-SE" sz="2000" b="0" dirty="0"/>
              <a:t> in </a:t>
            </a:r>
            <a:r>
              <a:rPr lang="sv-SE" sz="2000" b="0" dirty="0" err="1"/>
              <a:t>healthcare</a:t>
            </a:r>
            <a:endParaRPr lang="sv-SE" sz="2000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B2B24-719B-49FB-AD7E-6C18D31FD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000" y="1275534"/>
            <a:ext cx="6850800" cy="2662836"/>
          </a:xfrm>
        </p:spPr>
        <p:txBody>
          <a:bodyPr>
            <a:noAutofit/>
          </a:bodyPr>
          <a:lstStyle/>
          <a:p>
            <a:pPr marL="0" indent="0"/>
            <a:endParaRPr lang="sv-SE" sz="1200" dirty="0"/>
          </a:p>
          <a:p>
            <a:pPr marL="0" indent="0"/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1138664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DCE30-FF6E-41FF-BF2A-711550FAC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/>
              <a:t>AI </a:t>
            </a:r>
            <a:r>
              <a:rPr lang="sv-SE" sz="2400" dirty="0" err="1"/>
              <a:t>technologies</a:t>
            </a:r>
            <a:r>
              <a:rPr lang="sv-SE" sz="2400" dirty="0"/>
              <a:t> in </a:t>
            </a:r>
            <a:r>
              <a:rPr lang="sv-SE" sz="2400" dirty="0" err="1"/>
              <a:t>healthcare</a:t>
            </a:r>
            <a:endParaRPr lang="sv-S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B2B24-719B-49FB-AD7E-6C18D31FD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000" y="1275534"/>
            <a:ext cx="6850800" cy="2662836"/>
          </a:xfrm>
        </p:spPr>
        <p:txBody>
          <a:bodyPr>
            <a:noAutofit/>
          </a:bodyPr>
          <a:lstStyle/>
          <a:p>
            <a:pPr marL="0" indent="0"/>
            <a:r>
              <a:rPr lang="sv-SE" sz="1200" dirty="0"/>
              <a:t>Note, </a:t>
            </a:r>
            <a:r>
              <a:rPr lang="sv-SE" sz="1200" dirty="0" err="1"/>
              <a:t>according</a:t>
            </a:r>
            <a:r>
              <a:rPr lang="sv-SE" sz="1200" dirty="0"/>
              <a:t> to </a:t>
            </a:r>
            <a:r>
              <a:rPr lang="sv-SE" sz="1200" dirty="0" err="1"/>
              <a:t>Devenport</a:t>
            </a:r>
            <a:r>
              <a:rPr lang="sv-SE" sz="1200" dirty="0"/>
              <a:t> and </a:t>
            </a:r>
            <a:r>
              <a:rPr lang="sv-SE" sz="1200" dirty="0" err="1"/>
              <a:t>Kalakota</a:t>
            </a:r>
            <a:r>
              <a:rPr lang="sv-SE" sz="1200" dirty="0"/>
              <a:t> (2019), </a:t>
            </a:r>
            <a:r>
              <a:rPr lang="en-US" sz="1200" dirty="0"/>
              <a:t>AI is not one technology, but rather a collection of them. </a:t>
            </a:r>
          </a:p>
          <a:p>
            <a:pPr marL="0" indent="0"/>
            <a:r>
              <a:rPr lang="sv-SE" sz="1200" dirty="0" err="1"/>
              <a:t>Examples</a:t>
            </a:r>
            <a:r>
              <a:rPr lang="sv-SE" sz="1200" dirty="0"/>
              <a:t> </a:t>
            </a:r>
            <a:r>
              <a:rPr lang="sv-SE" sz="1200" dirty="0" err="1"/>
              <a:t>pf</a:t>
            </a:r>
            <a:r>
              <a:rPr lang="sv-SE" sz="1200" dirty="0"/>
              <a:t> AI </a:t>
            </a:r>
            <a:r>
              <a:rPr lang="sv-SE" sz="1200" dirty="0" err="1"/>
              <a:t>technologies</a:t>
            </a:r>
            <a:r>
              <a:rPr lang="sv-SE" sz="12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200" dirty="0" err="1"/>
              <a:t>Machine</a:t>
            </a:r>
            <a:r>
              <a:rPr lang="sv-SE" sz="1200" dirty="0"/>
              <a:t> </a:t>
            </a:r>
            <a:r>
              <a:rPr lang="sv-SE" sz="1200" dirty="0" err="1"/>
              <a:t>learning</a:t>
            </a:r>
            <a:endParaRPr lang="sv-SE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200" dirty="0" err="1"/>
              <a:t>Natural</a:t>
            </a:r>
            <a:r>
              <a:rPr lang="sv-SE" sz="1200" dirty="0"/>
              <a:t> </a:t>
            </a:r>
            <a:r>
              <a:rPr lang="sv-SE" sz="1200" dirty="0" err="1"/>
              <a:t>language</a:t>
            </a:r>
            <a:r>
              <a:rPr lang="sv-SE" sz="1200" dirty="0"/>
              <a:t> </a:t>
            </a:r>
            <a:r>
              <a:rPr lang="sv-SE" sz="1200" dirty="0" err="1"/>
              <a:t>processing</a:t>
            </a:r>
            <a:endParaRPr lang="sv-SE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200" dirty="0" err="1"/>
              <a:t>Rule</a:t>
            </a:r>
            <a:r>
              <a:rPr lang="sv-SE" sz="1200" dirty="0"/>
              <a:t> </a:t>
            </a:r>
            <a:r>
              <a:rPr lang="sv-SE" sz="1200" dirty="0" err="1"/>
              <a:t>based</a:t>
            </a:r>
            <a:r>
              <a:rPr lang="sv-SE" sz="1200" dirty="0"/>
              <a:t> expert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200" dirty="0" err="1"/>
              <a:t>Physical</a:t>
            </a:r>
            <a:r>
              <a:rPr lang="sv-SE" sz="1200" dirty="0"/>
              <a:t> robots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200" dirty="0" err="1"/>
              <a:t>Robotic</a:t>
            </a:r>
            <a:r>
              <a:rPr lang="sv-SE" sz="1200" dirty="0"/>
              <a:t> process automation</a:t>
            </a:r>
          </a:p>
          <a:p>
            <a:pPr marL="0" indent="0"/>
            <a:endParaRPr lang="sv-SE" sz="1200" dirty="0"/>
          </a:p>
          <a:p>
            <a:pPr marL="0" indent="0"/>
            <a:endParaRPr lang="sv-SE" sz="1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F4A9D6-E5C2-4592-9669-52EC9DFF8AD3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22188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DCE30-FF6E-41FF-BF2A-711550FAC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 err="1"/>
              <a:t>Machine</a:t>
            </a:r>
            <a:r>
              <a:rPr lang="sv-SE" sz="2400" dirty="0"/>
              <a:t> </a:t>
            </a:r>
            <a:r>
              <a:rPr lang="sv-SE" sz="2400" dirty="0" err="1"/>
              <a:t>learning</a:t>
            </a:r>
            <a:endParaRPr lang="sv-S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B2B24-719B-49FB-AD7E-6C18D31FD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000" y="1275533"/>
            <a:ext cx="7706988" cy="348936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u="sng" dirty="0"/>
              <a:t>Traditional machine learning </a:t>
            </a:r>
            <a:r>
              <a:rPr lang="en-US" sz="1200" dirty="0"/>
              <a:t>is the most common application in healthcare. This application is mostly </a:t>
            </a:r>
            <a:r>
              <a:rPr lang="en-US" sz="1200" b="1" dirty="0"/>
              <a:t>using </a:t>
            </a:r>
            <a:r>
              <a:rPr lang="en-US" sz="1200" b="1" u="sng" dirty="0"/>
              <a:t>supervised learning</a:t>
            </a:r>
            <a:r>
              <a:rPr lang="en-US" sz="1200" dirty="0"/>
              <a:t>, which </a:t>
            </a:r>
            <a:r>
              <a:rPr lang="en-US" sz="1200" b="1" dirty="0"/>
              <a:t>requires a </a:t>
            </a:r>
            <a:r>
              <a:rPr lang="en-US" sz="1200" b="1" u="sng" dirty="0"/>
              <a:t>training datasets </a:t>
            </a:r>
            <a:r>
              <a:rPr lang="en-US" sz="1200" dirty="0"/>
              <a:t>to be used to be able to do the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Supervised learning systems are </a:t>
            </a:r>
            <a:r>
              <a:rPr lang="en-US" sz="1200" b="1" u="sng" dirty="0"/>
              <a:t>supporting the making of diagnosis</a:t>
            </a:r>
            <a:r>
              <a:rPr lang="en-US" sz="1200" dirty="0"/>
              <a:t>, and </a:t>
            </a:r>
            <a:r>
              <a:rPr lang="en-US" sz="1200" b="1" u="sng" dirty="0"/>
              <a:t>predicting what treatment protocols </a:t>
            </a:r>
            <a:r>
              <a:rPr lang="en-US" sz="1200" b="1" dirty="0"/>
              <a:t>are likely to be successful </a:t>
            </a:r>
            <a:r>
              <a:rPr lang="en-US" sz="1200" dirty="0"/>
              <a:t>for a patient, </a:t>
            </a:r>
            <a:r>
              <a:rPr lang="en-US" sz="1200" b="1" u="sng" dirty="0"/>
              <a:t>based on various patient attributes</a:t>
            </a:r>
            <a:r>
              <a:rPr lang="en-US" sz="1200" b="1" dirty="0"/>
              <a:t> and the </a:t>
            </a:r>
            <a:r>
              <a:rPr lang="en-US" sz="1200" b="1" u="sng" dirty="0"/>
              <a:t>treatment context</a:t>
            </a:r>
            <a:endParaRPr lang="en-US" sz="1200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141BDC-875E-439C-859C-47F2140AE488}"/>
              </a:ext>
            </a:extLst>
          </p:cNvPr>
          <p:cNvSpPr txBox="1"/>
          <p:nvPr/>
        </p:nvSpPr>
        <p:spPr>
          <a:xfrm>
            <a:off x="1001077" y="4764901"/>
            <a:ext cx="7954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(</a:t>
            </a:r>
            <a:r>
              <a:rPr lang="en-US" sz="1200" dirty="0"/>
              <a:t>Davenport, T., &amp; </a:t>
            </a:r>
            <a:r>
              <a:rPr lang="en-US" sz="1200" dirty="0" err="1"/>
              <a:t>Kalakota</a:t>
            </a:r>
            <a:r>
              <a:rPr lang="en-US" sz="1200" dirty="0"/>
              <a:t>, R. (2019). The potential for artificial intelligence in healthcare. </a:t>
            </a:r>
            <a:r>
              <a:rPr lang="en-US" sz="1200" i="1" dirty="0"/>
              <a:t>Future healthcare journal</a:t>
            </a:r>
            <a:r>
              <a:rPr lang="en-US" sz="1200" dirty="0"/>
              <a:t>, </a:t>
            </a:r>
            <a:r>
              <a:rPr lang="en-US" sz="1200" i="1" dirty="0"/>
              <a:t>6</a:t>
            </a:r>
            <a:r>
              <a:rPr lang="en-US" sz="1200" dirty="0"/>
              <a:t>(2), 94</a:t>
            </a:r>
            <a:r>
              <a:rPr lang="sv-S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2998701"/>
      </p:ext>
    </p:extLst>
  </p:cSld>
  <p:clrMapOvr>
    <a:masterClrMapping/>
  </p:clrMapOvr>
</p:sld>
</file>

<file path=ppt/theme/theme1.xml><?xml version="1.0" encoding="utf-8"?>
<a:theme xmlns:a="http://schemas.openxmlformats.org/drawingml/2006/main" name="su_dsv_ppt_template_16_9_20130920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nglish SU 16:9 - Widescreen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U 16:9 - Blå Widescreen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English SU 16:9 - Blå Widescreen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Special">
  <a:themeElements>
    <a:clrScheme name="SU">
      <a:dk1>
        <a:srgbClr val="002F5F"/>
      </a:dk1>
      <a:lt1>
        <a:srgbClr val="FFFFFF"/>
      </a:lt1>
      <a:dk2>
        <a:srgbClr val="002F5F"/>
      </a:dk2>
      <a:lt2>
        <a:srgbClr val="808080"/>
      </a:lt2>
      <a:accent1>
        <a:srgbClr val="A3A86B"/>
      </a:accent1>
      <a:accent2>
        <a:srgbClr val="ACDEE6"/>
      </a:accent2>
      <a:accent3>
        <a:srgbClr val="9BB2CE"/>
      </a:accent3>
      <a:accent4>
        <a:srgbClr val="D95E00"/>
      </a:accent4>
      <a:accent5>
        <a:srgbClr val="DADCC3"/>
      </a:accent5>
      <a:accent6>
        <a:srgbClr val="FF9B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sz="1600" noProof="0" dirty="0" smtClean="0">
            <a:solidFill>
              <a:srgbClr val="FFFFFF"/>
            </a:solidFill>
            <a:latin typeface="Verdana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su_dsv_ppt_template_16_9_20141030</Template>
  <TotalTime>6781</TotalTime>
  <Words>2588</Words>
  <Application>Microsoft Office PowerPoint</Application>
  <PresentationFormat>On-screen Show (16:9)</PresentationFormat>
  <Paragraphs>162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Verdana</vt:lpstr>
      <vt:lpstr>su_dsv_ppt_template_16_9_20130920</vt:lpstr>
      <vt:lpstr>English SU 16:9 - Widescreen</vt:lpstr>
      <vt:lpstr>SU 16:9 - Blå Widescreen</vt:lpstr>
      <vt:lpstr>English SU 16:9 - Blå Widescreen</vt:lpstr>
      <vt:lpstr>Special</vt:lpstr>
      <vt:lpstr>AI and Healthcare </vt:lpstr>
      <vt:lpstr>AI in healthcare - benefits and issues </vt:lpstr>
      <vt:lpstr>Why AI in healtcare?</vt:lpstr>
      <vt:lpstr>AI is sparsely implemented</vt:lpstr>
      <vt:lpstr>Why is AI sparsely implemented? 1(2)</vt:lpstr>
      <vt:lpstr>Why is AI sparsely implemented? 2(2)</vt:lpstr>
      <vt:lpstr>AI technologies in healthcare</vt:lpstr>
      <vt:lpstr>AI technologies in healthcare</vt:lpstr>
      <vt:lpstr>Machine learning</vt:lpstr>
      <vt:lpstr>Neural network and deep learning</vt:lpstr>
      <vt:lpstr>Natural language processing</vt:lpstr>
      <vt:lpstr>Rule based expert system 1(2)</vt:lpstr>
      <vt:lpstr>Rule based expert system 2(2)</vt:lpstr>
      <vt:lpstr>Physical robots</vt:lpstr>
      <vt:lpstr>Robotic process automation (RPA)</vt:lpstr>
      <vt:lpstr>AI technolgies can be combined</vt:lpstr>
      <vt:lpstr>AI application areas in healthcare</vt:lpstr>
      <vt:lpstr>AI application areas</vt:lpstr>
      <vt:lpstr>Diagnosis and treatment 1(3)</vt:lpstr>
      <vt:lpstr>Diagnosis and treatment 2(3)</vt:lpstr>
      <vt:lpstr>PowerPoint Presentation</vt:lpstr>
      <vt:lpstr>Patient engagement and adherence 1(2)</vt:lpstr>
      <vt:lpstr>Patient engagement and adherence 2(2)</vt:lpstr>
      <vt:lpstr>Administrative activities</vt:lpstr>
      <vt:lpstr>Healthcare workers</vt:lpstr>
      <vt:lpstr>Implication for healthcare workforce 1(2)</vt:lpstr>
      <vt:lpstr>Implication for healthcare workforce 2(2)</vt:lpstr>
      <vt:lpstr>Implication for radiology 1(2)</vt:lpstr>
      <vt:lpstr>Implication for radiology 2(2)</vt:lpstr>
      <vt:lpstr>A brief summary</vt:lpstr>
      <vt:lpstr>To summarize 1(2)</vt:lpstr>
      <vt:lpstr>To summarize 2(2)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</dc:creator>
  <cp:lastModifiedBy>Erik Perjons</cp:lastModifiedBy>
  <cp:revision>423</cp:revision>
  <cp:lastPrinted>2017-11-23T06:05:40Z</cp:lastPrinted>
  <dcterms:created xsi:type="dcterms:W3CDTF">2015-05-25T21:35:52Z</dcterms:created>
  <dcterms:modified xsi:type="dcterms:W3CDTF">2024-02-21T09:46:02Z</dcterms:modified>
</cp:coreProperties>
</file>