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320" r:id="rId2"/>
    <p:sldId id="402" r:id="rId3"/>
    <p:sldId id="340" r:id="rId4"/>
    <p:sldId id="341" r:id="rId5"/>
    <p:sldId id="367" r:id="rId6"/>
    <p:sldId id="454" r:id="rId7"/>
    <p:sldId id="370" r:id="rId8"/>
    <p:sldId id="371" r:id="rId9"/>
    <p:sldId id="372" r:id="rId10"/>
    <p:sldId id="373" r:id="rId11"/>
    <p:sldId id="374" r:id="rId12"/>
    <p:sldId id="404" r:id="rId13"/>
    <p:sldId id="446" r:id="rId14"/>
    <p:sldId id="405" r:id="rId15"/>
    <p:sldId id="406" r:id="rId16"/>
    <p:sldId id="447" r:id="rId17"/>
    <p:sldId id="407" r:id="rId18"/>
    <p:sldId id="448" r:id="rId19"/>
    <p:sldId id="408" r:id="rId20"/>
    <p:sldId id="409" r:id="rId21"/>
    <p:sldId id="410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49" r:id="rId30"/>
    <p:sldId id="419" r:id="rId31"/>
    <p:sldId id="420" r:id="rId32"/>
    <p:sldId id="422" r:id="rId33"/>
    <p:sldId id="450" r:id="rId34"/>
    <p:sldId id="423" r:id="rId35"/>
    <p:sldId id="424" r:id="rId36"/>
    <p:sldId id="425" r:id="rId37"/>
    <p:sldId id="426" r:id="rId38"/>
    <p:sldId id="451" r:id="rId39"/>
    <p:sldId id="427" r:id="rId40"/>
    <p:sldId id="428" r:id="rId41"/>
    <p:sldId id="429" r:id="rId42"/>
    <p:sldId id="430" r:id="rId43"/>
    <p:sldId id="375" r:id="rId44"/>
    <p:sldId id="383" r:id="rId45"/>
    <p:sldId id="384" r:id="rId46"/>
    <p:sldId id="456" r:id="rId47"/>
    <p:sldId id="457" r:id="rId48"/>
    <p:sldId id="458" r:id="rId49"/>
    <p:sldId id="396" r:id="rId50"/>
    <p:sldId id="397" r:id="rId51"/>
    <p:sldId id="398" r:id="rId52"/>
    <p:sldId id="399" r:id="rId53"/>
    <p:sldId id="452" r:id="rId54"/>
    <p:sldId id="455" r:id="rId55"/>
    <p:sldId id="368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2895" autoAdjust="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2.wmf"/><Relationship Id="rId7" Type="http://schemas.openxmlformats.org/officeDocument/2006/relationships/image" Target="../media/image17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Relationship Id="rId6" Type="http://schemas.openxmlformats.org/officeDocument/2006/relationships/image" Target="../media/image25.wmf"/><Relationship Id="rId5" Type="http://schemas.openxmlformats.org/officeDocument/2006/relationships/image" Target="../media/image24.e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FBAC-D15B-4891-8FC1-F9E5D66EFD6D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2F252-6858-40E4-8D91-0FDB5760A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2C39F-BF52-47BA-910D-690445D59B8A}" type="slidenum">
              <a:rPr lang="en-US"/>
              <a:pPr/>
              <a:t>16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97177-D61E-476E-9FBE-35693728BCDC}" type="slidenum">
              <a:rPr lang="en-US"/>
              <a:pPr/>
              <a:t>17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97177-D61E-476E-9FBE-35693728BCDC}" type="slidenum">
              <a:rPr lang="en-US"/>
              <a:pPr/>
              <a:t>18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C52A1-CBC1-40A9-88D0-C1A257D5D4B3}" type="slidenum">
              <a:rPr lang="en-US"/>
              <a:pPr/>
              <a:t>19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0FEE1-9913-4462-B9B5-5FC5B7DE1674}" type="slidenum">
              <a:rPr lang="en-US"/>
              <a:pPr/>
              <a:t>20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16592-7624-4019-8577-E42211914737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38C21-E673-448D-8C0D-E9353B8AB475}" type="slidenum">
              <a:rPr lang="en-US"/>
              <a:pPr/>
              <a:t>22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0C9CD-9D40-4278-8801-C31A0BE743CC}" type="slidenum">
              <a:rPr lang="en-US"/>
              <a:pPr/>
              <a:t>23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712B5-7CB9-433A-B928-0166AA20DF48}" type="slidenum">
              <a:rPr lang="en-US"/>
              <a:pPr/>
              <a:t>24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D7C2E-406B-42C4-8D13-533B2A7AD5B0}" type="slidenum">
              <a:rPr lang="en-US"/>
              <a:pPr/>
              <a:t>25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20518-592E-4764-92AE-677F7002BF16}" type="slidenum">
              <a:rPr lang="en-US"/>
              <a:pPr/>
              <a:t>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312CB-2C9E-4D5C-8E4B-6298FB99BEB7}" type="slidenum">
              <a:rPr lang="en-US"/>
              <a:pPr/>
              <a:t>26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F48B4-1A9B-40EB-8880-E8F91ACAF357}" type="slidenum">
              <a:rPr lang="en-US"/>
              <a:pPr/>
              <a:t>27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C34C0-E301-4F93-9468-3374E8F9B071}" type="slidenum">
              <a:rPr lang="en-US"/>
              <a:pPr/>
              <a:t>28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I : the expected information needed to classify a given sample</a:t>
            </a:r>
          </a:p>
          <a:p>
            <a:r>
              <a:rPr lang="en-US"/>
              <a:t>E (entropy) : expected information based on the partitioning into subsets by A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C34C0-E301-4F93-9468-3374E8F9B071}" type="slidenum">
              <a:rPr lang="en-US"/>
              <a:pPr/>
              <a:t>29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I : the expected information needed to classify a given sample</a:t>
            </a:r>
          </a:p>
          <a:p>
            <a:r>
              <a:rPr lang="en-US"/>
              <a:t>E (entropy) : expected information based on the partitioning into subsets by A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AA7CC-6C5C-4343-BFD4-B61D5E63724F}" type="slidenum">
              <a:rPr lang="en-US"/>
              <a:pPr/>
              <a:t>30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A5944-123B-4DF6-8F61-BC59439237DB}" type="slidenum">
              <a:rPr lang="en-US"/>
              <a:pPr/>
              <a:t>31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AD2B6-7476-415A-B2D9-C7F8CDAD0EFF}" type="slidenum">
              <a:rPr lang="en-US"/>
              <a:pPr/>
              <a:t>32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AD2B6-7476-415A-B2D9-C7F8CDAD0EFF}" type="slidenum">
              <a:rPr lang="en-US"/>
              <a:pPr/>
              <a:t>33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5B950-C688-4495-9556-41091678D0B1}" type="slidenum">
              <a:rPr lang="en-US"/>
              <a:pPr/>
              <a:t>34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5B950-C688-4495-9556-41091678D0B1}" type="slidenum">
              <a:rPr lang="en-US"/>
              <a:pPr/>
              <a:t>35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90CDF-B14A-4609-ACAB-9D4BCA88F6DE}" type="slidenum">
              <a:rPr lang="en-US"/>
              <a:pPr/>
              <a:t>6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4F8F3-09C7-463B-B65E-930575F2967B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BA0CC3-DE51-4C1C-8B73-68A5E8A175D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73A6E-FBC1-4360-832B-6D8A140AD2E1}" type="slidenum">
              <a:rPr lang="en-US"/>
              <a:pPr/>
              <a:t>41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52950" cy="3414712"/>
          </a:xfrm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0787" cy="4113213"/>
          </a:xfrm>
        </p:spPr>
        <p:txBody>
          <a:bodyPr/>
          <a:lstStyle/>
          <a:p>
            <a:pPr defTabSz="963613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B0DA0-E0EB-43A7-BAF7-6BC0F5AFD3D7}" type="slidenum">
              <a:rPr lang="en-US"/>
              <a:pPr/>
              <a:t>42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16" tIns="44609" rIns="89216" bIns="44609" anchor="b"/>
          <a:lstStyle/>
          <a:p>
            <a:pPr algn="r" defTabSz="892442"/>
            <a:fld id="{F8A60DD7-EA8B-48C2-A6DC-5A4A0AF17C20}" type="slidenum">
              <a:rPr lang="en-US" sz="1200">
                <a:latin typeface="Arial" charset="0"/>
              </a:rPr>
              <a:pPr algn="r" defTabSz="892442"/>
              <a:t>49</a:t>
            </a:fld>
            <a:endParaRPr lang="en-US" sz="120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16" tIns="44609" rIns="89216" bIns="44609" anchor="b"/>
          <a:lstStyle/>
          <a:p>
            <a:pPr algn="r" defTabSz="892442"/>
            <a:fld id="{5CD43C99-D18E-4487-BC51-DCA16563501F}" type="slidenum">
              <a:rPr lang="en-US" sz="1200">
                <a:latin typeface="Arial" charset="0"/>
              </a:rPr>
              <a:pPr algn="r" defTabSz="892442"/>
              <a:t>50</a:t>
            </a:fld>
            <a:endParaRPr lang="en-US" sz="120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16" tIns="44609" rIns="89216" bIns="44609" anchor="b"/>
          <a:lstStyle/>
          <a:p>
            <a:pPr algn="r" defTabSz="892442"/>
            <a:fld id="{BE77C10C-837D-42F0-9F0E-1705C69D0851}" type="slidenum">
              <a:rPr lang="en-US" sz="1200">
                <a:latin typeface="Arial" charset="0"/>
              </a:rPr>
              <a:pPr algn="r" defTabSz="892442"/>
              <a:t>51</a:t>
            </a:fld>
            <a:endParaRPr lang="en-US" sz="120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16" tIns="44609" rIns="89216" bIns="44609" anchor="b"/>
          <a:lstStyle/>
          <a:p>
            <a:pPr algn="r" defTabSz="892442"/>
            <a:fld id="{A6994879-A379-4B18-8670-B20776B1147E}" type="slidenum">
              <a:rPr lang="en-US" sz="1200">
                <a:latin typeface="Arial" charset="0"/>
              </a:rPr>
              <a:pPr algn="r" defTabSz="892442"/>
              <a:t>53</a:t>
            </a:fld>
            <a:endParaRPr lang="en-US" sz="120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z="10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90CDF-B14A-4609-ACAB-9D4BCA88F6DE}" type="slidenum">
              <a:rPr lang="en-US"/>
              <a:pPr/>
              <a:t>54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216" tIns="44609" rIns="89216" bIns="44609" anchor="b"/>
          <a:lstStyle/>
          <a:p>
            <a:pPr algn="r" defTabSz="892442"/>
            <a:fld id="{A6994879-A379-4B18-8670-B20776B1147E}" type="slidenum">
              <a:rPr lang="en-US" sz="1200">
                <a:latin typeface="Arial" charset="0"/>
              </a:rPr>
              <a:pPr algn="r" defTabSz="892442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D8133-6B93-4D37-9056-43C6B93E3B29}" type="slidenum">
              <a:rPr lang="en-US"/>
              <a:pPr/>
              <a:t>12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D8133-6B93-4D37-9056-43C6B93E3B29}" type="slidenum">
              <a:rPr lang="en-US"/>
              <a:pPr/>
              <a:t>13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90CDF-B14A-4609-ACAB-9D4BCA88F6DE}" type="slidenum">
              <a:rPr lang="en-US"/>
              <a:pPr/>
              <a:t>14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2C39F-BF52-47BA-910D-690445D59B8A}" type="slidenum">
              <a:rPr lang="en-US"/>
              <a:pPr/>
              <a:t>15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0563"/>
            <a:ext cx="4557713" cy="3417887"/>
          </a:xfrm>
          <a:ln w="12700" cap="flat">
            <a:solidFill>
              <a:schemeClr val="tx1"/>
            </a:solidFill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ln/>
        </p:spPr>
        <p:txBody>
          <a:bodyPr lIns="85720" tIns="42859" rIns="85720" bIns="4285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1943100"/>
            <a:ext cx="6848475" cy="795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2806700"/>
            <a:ext cx="3348038" cy="3214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1013" y="2806700"/>
            <a:ext cx="3348037" cy="3214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/ Name name, Institution or similar</a:t>
            </a:r>
            <a:endParaRPr lang="sv-S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947A-F0E6-4DB3-84D8-D80824877E0E}" type="slidenum">
              <a:rPr lang="sv-SE"/>
              <a:pPr>
                <a:defRPr/>
              </a:pPr>
              <a:t>‹#›</a:t>
            </a:fld>
            <a:r>
              <a:rPr lang="sv-SE"/>
              <a:t> (20)</a:t>
            </a:r>
          </a:p>
        </p:txBody>
      </p:sp>
    </p:spTree>
    <p:extLst>
      <p:ext uri="{BB962C8B-B14F-4D97-AF65-F5344CB8AC3E}">
        <p14:creationId xmlns:p14="http://schemas.microsoft.com/office/powerpoint/2010/main" val="454347039"/>
      </p:ext>
    </p:extLst>
  </p:cSld>
  <p:clrMapOvr>
    <a:masterClrMapping/>
  </p:clrMapOvr>
  <p:transition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D847686-CEB0-465C-8F10-CF188204C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8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EEF2-F86B-4735-80F8-F79D8BFB569C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3705-E127-489E-85E8-C73006F7B7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3.xls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24.e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1.wmf"/><Relationship Id="rId12" Type="http://schemas.openxmlformats.org/officeDocument/2006/relationships/oleObject" Target="../embeddings/Microsoft_Excel_97-2003_Worksheet5.xls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23.wmf"/><Relationship Id="rId5" Type="http://schemas.openxmlformats.org/officeDocument/2006/relationships/image" Target="../media/image20.e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8.wmf"/><Relationship Id="rId4" Type="http://schemas.openxmlformats.org/officeDocument/2006/relationships/oleObject" Target="../embeddings/Microsoft_Excel_97-2003_Worksheet4.xls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8.xls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Microsoft_Excel_97-2003_Worksheet7.xls"/><Relationship Id="rId5" Type="http://schemas.openxmlformats.org/officeDocument/2006/relationships/image" Target="../media/image26.emf"/><Relationship Id="rId4" Type="http://schemas.openxmlformats.org/officeDocument/2006/relationships/oleObject" Target="../embeddings/Microsoft_Excel_97-2003_Worksheet6.xls"/><Relationship Id="rId9" Type="http://schemas.openxmlformats.org/officeDocument/2006/relationships/image" Target="../media/image2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7.emf"/><Relationship Id="rId4" Type="http://schemas.openxmlformats.org/officeDocument/2006/relationships/oleObject" Target="../embeddings/Microsoft_Excel_97-2003_Worksheet9.xls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ML410C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Projects </a:t>
            </a:r>
            <a:r>
              <a:rPr lang="en-US" sz="4000" b="1" dirty="0"/>
              <a:t>in health </a:t>
            </a:r>
            <a:r>
              <a:rPr lang="en-US" sz="4000" b="1"/>
              <a:t>informatics </a:t>
            </a:r>
            <a:r>
              <a:rPr lang="en-US" sz="4000" b="1" smtClean="0"/>
              <a:t>– </a:t>
            </a:r>
            <a:br>
              <a:rPr lang="en-US" sz="4000" b="1" smtClean="0"/>
            </a:br>
            <a:r>
              <a:rPr lang="en-US" sz="4000" b="1" smtClean="0"/>
              <a:t>Project </a:t>
            </a:r>
            <a:r>
              <a:rPr lang="en-US" sz="4000" b="1" dirty="0"/>
              <a:t>and information </a:t>
            </a:r>
            <a:r>
              <a:rPr lang="en-US" sz="4000" b="1" dirty="0" smtClean="0"/>
              <a:t>management</a:t>
            </a:r>
            <a:br>
              <a:rPr lang="en-US" sz="40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Data Mining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l="1488" r="11903" b="43690"/>
          <a:stretch>
            <a:fillRect/>
          </a:stretch>
        </p:blipFill>
        <p:spPr bwMode="auto">
          <a:xfrm>
            <a:off x="468313" y="2357438"/>
            <a:ext cx="8380412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28600"/>
            <a:ext cx="1600200" cy="609600"/>
          </a:xfrm>
        </p:spPr>
        <p:txBody>
          <a:bodyPr>
            <a:noAutofit/>
          </a:bodyPr>
          <a:lstStyle/>
          <a:p>
            <a:r>
              <a:rPr lang="en-US" sz="4000" b="0" dirty="0" smtClean="0"/>
              <a:t>Rules</a:t>
            </a:r>
          </a:p>
        </p:txBody>
      </p:sp>
      <p:sp>
        <p:nvSpPr>
          <p:cNvPr id="12292" name="TextBox 167"/>
          <p:cNvSpPr txBox="1">
            <a:spLocks noChangeArrowheads="1"/>
          </p:cNvSpPr>
          <p:nvPr/>
        </p:nvSpPr>
        <p:spPr bwMode="auto">
          <a:xfrm>
            <a:off x="7239000" y="5153025"/>
            <a:ext cx="1120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/>
              <a:t>Spam = no</a:t>
            </a:r>
          </a:p>
        </p:txBody>
      </p:sp>
      <p:sp>
        <p:nvSpPr>
          <p:cNvPr id="12293" name="TextBox 168"/>
          <p:cNvSpPr txBox="1">
            <a:spLocks noChangeArrowheads="1"/>
          </p:cNvSpPr>
          <p:nvPr/>
        </p:nvSpPr>
        <p:spPr bwMode="auto">
          <a:xfrm>
            <a:off x="5543550" y="5153025"/>
            <a:ext cx="1120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/>
              <a:t>Spam = no</a:t>
            </a:r>
          </a:p>
        </p:txBody>
      </p:sp>
      <p:sp>
        <p:nvSpPr>
          <p:cNvPr id="12294" name="TextBox 169"/>
          <p:cNvSpPr txBox="1">
            <a:spLocks noChangeArrowheads="1"/>
          </p:cNvSpPr>
          <p:nvPr/>
        </p:nvSpPr>
        <p:spPr bwMode="auto">
          <a:xfrm>
            <a:off x="400050" y="3990975"/>
            <a:ext cx="1200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/>
              <a:t>Spam = yes</a:t>
            </a: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2066925" y="3924300"/>
            <a:ext cx="1200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/>
              <a:t>Spam = yes</a:t>
            </a:r>
          </a:p>
        </p:txBody>
      </p:sp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3838575" y="3905250"/>
            <a:ext cx="1120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/>
              <a:t>Spam = no</a:t>
            </a:r>
          </a:p>
        </p:txBody>
      </p:sp>
    </p:spTree>
    <p:extLst>
      <p:ext uri="{BB962C8B-B14F-4D97-AF65-F5344CB8AC3E}">
        <p14:creationId xmlns:p14="http://schemas.microsoft.com/office/powerpoint/2010/main" val="295451599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467351" y="200032"/>
            <a:ext cx="1895475" cy="56196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0" dirty="0" smtClean="0"/>
              <a:t>Forests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87" y="3224748"/>
            <a:ext cx="1066464" cy="77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1250" y="4456647"/>
            <a:ext cx="1331864" cy="73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6314" y="2478622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9425" y="3761323"/>
            <a:ext cx="1066464" cy="77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3088" y="3204111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029" y="3542247"/>
            <a:ext cx="840022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8739" y="5653622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5714" y="218969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4489" y="5765595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2064" y="211349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8764" y="495194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7928" y="413279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9513" y="525198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2013" y="20833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713" y="50678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5463" y="356288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463" y="25151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263" y="4620161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6313" y="4988461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2988" y="29977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7563" y="23373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3589" y="400579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27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781800" cy="9906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What is the class of the following e-mail?</a:t>
            </a:r>
          </a:p>
          <a:p>
            <a:pPr lvl="1" eaLnBrk="0" fontAlgn="base" hangingPunct="0">
              <a:lnSpc>
                <a:spcPct val="150000"/>
              </a:lnSpc>
            </a:pPr>
            <a:r>
              <a:rPr lang="en-US" dirty="0" smtClean="0"/>
              <a:t>No Caps: Yes</a:t>
            </a:r>
          </a:p>
          <a:p>
            <a:pPr lvl="1" eaLnBrk="0" fontAlgn="base" hangingPunct="0">
              <a:lnSpc>
                <a:spcPct val="150000"/>
              </a:lnSpc>
            </a:pPr>
            <a:r>
              <a:rPr lang="en-US" dirty="0" smtClean="0"/>
              <a:t>No</a:t>
            </a:r>
            <a:r>
              <a:rPr lang="en-US" dirty="0"/>
              <a:t>. excl. </a:t>
            </a:r>
            <a:r>
              <a:rPr lang="en-US" dirty="0" smtClean="0"/>
              <a:t>marks:  0</a:t>
            </a:r>
            <a:endParaRPr lang="en-GB" dirty="0"/>
          </a:p>
          <a:p>
            <a:pPr lvl="1" eaLnBrk="0" fontAlgn="base" hangingPunct="0">
              <a:lnSpc>
                <a:spcPct val="150000"/>
              </a:lnSpc>
            </a:pPr>
            <a:r>
              <a:rPr lang="en-US" dirty="0" smtClean="0"/>
              <a:t>Missing date: Yes</a:t>
            </a:r>
            <a:endParaRPr lang="en-GB" dirty="0"/>
          </a:p>
          <a:p>
            <a:pPr lvl="1" eaLnBrk="0" fontAlgn="base" hangingPunct="0">
              <a:lnSpc>
                <a:spcPct val="150000"/>
              </a:lnSpc>
            </a:pPr>
            <a:r>
              <a:rPr lang="en-US" dirty="0"/>
              <a:t>No. digits in From</a:t>
            </a:r>
            <a:r>
              <a:rPr lang="en-US" dirty="0" smtClean="0"/>
              <a:t>: 4</a:t>
            </a:r>
            <a:endParaRPr lang="en-GB" dirty="0"/>
          </a:p>
          <a:p>
            <a:pPr lvl="1" eaLnBrk="0" fontAlgn="base" hangingPunct="0">
              <a:lnSpc>
                <a:spcPct val="150000"/>
              </a:lnSpc>
            </a:pPr>
            <a:r>
              <a:rPr lang="en-US" dirty="0"/>
              <a:t>Image </a:t>
            </a:r>
            <a:r>
              <a:rPr lang="en-US" dirty="0" smtClean="0"/>
              <a:t>fraction: 0.3</a:t>
            </a:r>
            <a:endParaRPr lang="en-US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90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781800" cy="9906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648200"/>
          </a:xfrm>
          <a:noFill/>
          <a:ln/>
        </p:spPr>
        <p:txBody>
          <a:bodyPr lIns="92075" tIns="46038" rIns="92075" bIns="46038"/>
          <a:lstStyle/>
          <a:p>
            <a:r>
              <a:rPr lang="en-US" dirty="0">
                <a:solidFill>
                  <a:srgbClr val="0000FF"/>
                </a:solidFill>
              </a:rPr>
              <a:t>What is classification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Issues regarding classification and prediction</a:t>
            </a:r>
          </a:p>
          <a:p>
            <a:r>
              <a:rPr lang="en-US" dirty="0"/>
              <a:t>Classification by decision tree </a:t>
            </a:r>
            <a:r>
              <a:rPr lang="en-US" dirty="0" smtClean="0"/>
              <a:t>induction</a:t>
            </a:r>
          </a:p>
          <a:p>
            <a:r>
              <a:rPr lang="en-US" dirty="0" smtClean="0"/>
              <a:t>Classification by Naïve Bayes classifier</a:t>
            </a:r>
          </a:p>
          <a:p>
            <a:r>
              <a:rPr lang="en-US" dirty="0" smtClean="0"/>
              <a:t>Classification by Nearest Neighbor</a:t>
            </a:r>
          </a:p>
          <a:p>
            <a:r>
              <a:rPr lang="en-US" dirty="0" smtClean="0"/>
              <a:t>Classification by Bayesian Belief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29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66125" cy="54102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Classification:</a:t>
            </a:r>
            <a:r>
              <a:rPr lang="en-US" sz="2000" dirty="0"/>
              <a:t> 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predicts categorical class labels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classifies data (constructs a model) based on the training set and the values (class labels) in a classifying </a:t>
            </a:r>
            <a:r>
              <a:rPr lang="en-US" sz="2000" dirty="0" smtClean="0"/>
              <a:t>attribute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uses the model for </a:t>
            </a:r>
            <a:r>
              <a:rPr lang="en-US" sz="2000" dirty="0"/>
              <a:t>classifying new data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Typical </a:t>
            </a:r>
            <a:r>
              <a:rPr lang="en-US" sz="2400" dirty="0"/>
              <a:t>Applications</a:t>
            </a:r>
          </a:p>
          <a:p>
            <a:pPr lvl="1">
              <a:lnSpc>
                <a:spcPct val="150000"/>
              </a:lnSpc>
              <a:buClr>
                <a:srgbClr val="0000CC"/>
              </a:buClr>
            </a:pPr>
            <a:r>
              <a:rPr lang="en-US" sz="2000" dirty="0"/>
              <a:t>credit approval</a:t>
            </a:r>
          </a:p>
          <a:p>
            <a:pPr lvl="1">
              <a:lnSpc>
                <a:spcPct val="150000"/>
              </a:lnSpc>
              <a:buClr>
                <a:srgbClr val="0000CC"/>
              </a:buClr>
            </a:pPr>
            <a:r>
              <a:rPr lang="en-US" sz="2000" dirty="0"/>
              <a:t>target marketing</a:t>
            </a:r>
          </a:p>
          <a:p>
            <a:pPr lvl="1">
              <a:lnSpc>
                <a:spcPct val="150000"/>
              </a:lnSpc>
              <a:buClr>
                <a:srgbClr val="0000CC"/>
              </a:buClr>
            </a:pPr>
            <a:r>
              <a:rPr lang="en-US" sz="2000" dirty="0"/>
              <a:t>medical diagnosis</a:t>
            </a:r>
          </a:p>
          <a:p>
            <a:pPr lvl="1">
              <a:lnSpc>
                <a:spcPct val="150000"/>
              </a:lnSpc>
              <a:buClr>
                <a:srgbClr val="0000CC"/>
              </a:buClr>
            </a:pPr>
            <a:r>
              <a:rPr lang="en-US" sz="2000" dirty="0"/>
              <a:t>treatment effectiveness analysis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162800" cy="81915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36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199" y="1219200"/>
            <a:ext cx="8213725" cy="52133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00FF"/>
                </a:solidFill>
              </a:rPr>
              <a:t>Credit approval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A bank wants to classify its customers based on whether they are expected to pay back their approved loans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</a:rPr>
              <a:t>history</a:t>
            </a:r>
            <a:r>
              <a:rPr lang="en-US" sz="2400" dirty="0"/>
              <a:t> of past customers is used to </a:t>
            </a:r>
            <a:r>
              <a:rPr lang="en-US" sz="2400" dirty="0">
                <a:solidFill>
                  <a:srgbClr val="0000FF"/>
                </a:solidFill>
              </a:rPr>
              <a:t>train</a:t>
            </a:r>
            <a:r>
              <a:rPr lang="en-US" sz="2400" dirty="0"/>
              <a:t> the classifier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The classifier provides rules, which identify potentially reliable future </a:t>
            </a:r>
            <a:r>
              <a:rPr lang="en-US" sz="2400" dirty="0" smtClean="0"/>
              <a:t>customers</a:t>
            </a:r>
            <a:endParaRPr lang="en-US" sz="2400" dirty="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819150"/>
          </a:xfrm>
          <a:noFill/>
          <a:ln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sz="4000" dirty="0"/>
              <a:t>Why Classification? A motivating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1858571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199" y="1219200"/>
            <a:ext cx="8213725" cy="52133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00FF"/>
                </a:solidFill>
              </a:rPr>
              <a:t>Credit approval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Classification </a:t>
            </a:r>
            <a:r>
              <a:rPr lang="en-US" sz="2400" dirty="0"/>
              <a:t>rule: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age = “31...40”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income = high </a:t>
            </a:r>
            <a:endParaRPr lang="en-US" dirty="0" smtClean="0">
              <a:solidFill>
                <a:srgbClr val="0000FF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 smtClean="0"/>
              <a:t>then </a:t>
            </a:r>
            <a:r>
              <a:rPr lang="en-US" dirty="0" err="1" smtClean="0">
                <a:solidFill>
                  <a:srgbClr val="FF0000"/>
                </a:solidFill>
              </a:rPr>
              <a:t>credit_rating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excellent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Future customers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Paul: age = 35, income = high </a:t>
            </a: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excellent credit rating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John: age = 20, income = medium </a:t>
            </a:r>
            <a:r>
              <a:rPr lang="en-US" dirty="0">
                <a:sym typeface="Symbol" pitchFamily="18" charset="2"/>
              </a:rPr>
              <a:t></a:t>
            </a:r>
            <a:r>
              <a:rPr lang="en-US" dirty="0"/>
              <a:t> fair credit rating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819150"/>
          </a:xfrm>
          <a:noFill/>
          <a:ln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sz="4000" dirty="0"/>
              <a:t>Why Classification? A motivating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34543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848600" cy="762000"/>
          </a:xfrm>
        </p:spPr>
        <p:txBody>
          <a:bodyPr/>
          <a:lstStyle/>
          <a:p>
            <a:r>
              <a:rPr lang="en-US" sz="4000"/>
              <a:t>Classification—A Two-Step Process</a:t>
            </a:r>
            <a:r>
              <a:rPr lang="en-US" sz="3600"/>
              <a:t> </a:t>
            </a:r>
            <a:endParaRPr lang="en-US" sz="400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7244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Model construction: </a:t>
            </a:r>
            <a:r>
              <a:rPr lang="en-US" sz="2800" dirty="0"/>
              <a:t>describing a set of predetermined classes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Each tuple/sample is assumed to belong to a predefined class, as determined by the </a:t>
            </a:r>
            <a:r>
              <a:rPr lang="en-US" sz="2400" dirty="0">
                <a:solidFill>
                  <a:srgbClr val="0000FF"/>
                </a:solidFill>
              </a:rPr>
              <a:t>class label attribute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The set of tuples used for model construction: </a:t>
            </a:r>
            <a:r>
              <a:rPr lang="en-US" sz="2400" dirty="0">
                <a:solidFill>
                  <a:srgbClr val="0000FF"/>
                </a:solidFill>
              </a:rPr>
              <a:t>training set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The model is represented as classification rules, decision trees, or mathematical </a:t>
            </a:r>
            <a:r>
              <a:rPr lang="en-US" sz="2400" dirty="0" smtClean="0"/>
              <a:t>formulas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709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848600" cy="762000"/>
          </a:xfrm>
        </p:spPr>
        <p:txBody>
          <a:bodyPr/>
          <a:lstStyle/>
          <a:p>
            <a:r>
              <a:rPr lang="en-US" sz="4000"/>
              <a:t>Classification—A Two-Step Process</a:t>
            </a:r>
            <a:r>
              <a:rPr lang="en-US" sz="3600"/>
              <a:t> </a:t>
            </a:r>
            <a:endParaRPr lang="en-US" sz="400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724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2"/>
                </a:solidFill>
              </a:rPr>
              <a:t>Model </a:t>
            </a:r>
            <a:r>
              <a:rPr lang="en-US" sz="2800" dirty="0">
                <a:solidFill>
                  <a:schemeClr val="tx2"/>
                </a:solidFill>
              </a:rPr>
              <a:t>usage: </a:t>
            </a:r>
            <a:r>
              <a:rPr lang="en-US" sz="2800" dirty="0"/>
              <a:t>for classifying future or unknown objects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Estimate accuracy of the model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The known label of </a:t>
            </a:r>
            <a:r>
              <a:rPr lang="en-US" dirty="0">
                <a:solidFill>
                  <a:srgbClr val="0000FF"/>
                </a:solidFill>
              </a:rPr>
              <a:t>test samples</a:t>
            </a:r>
            <a:r>
              <a:rPr lang="en-US" dirty="0"/>
              <a:t> is compared with the classified result from the model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Accuracy rate</a:t>
            </a:r>
            <a:r>
              <a:rPr lang="en-US" dirty="0"/>
              <a:t> is the percentage of test set samples that are correctly classified by the model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Test set is independent of training set, otherwise </a:t>
            </a:r>
            <a:r>
              <a:rPr lang="en-US" dirty="0">
                <a:solidFill>
                  <a:srgbClr val="0000FF"/>
                </a:solidFill>
              </a:rPr>
              <a:t>over-fitting</a:t>
            </a:r>
            <a:r>
              <a:rPr lang="en-US" dirty="0"/>
              <a:t> will occur</a:t>
            </a:r>
          </a:p>
        </p:txBody>
      </p:sp>
    </p:spTree>
    <p:extLst>
      <p:ext uri="{BB962C8B-B14F-4D97-AF65-F5344CB8AC3E}">
        <p14:creationId xmlns:p14="http://schemas.microsoft.com/office/powerpoint/2010/main" val="2622092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010400" cy="9906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Classification Process (1): Model Construction</a:t>
            </a:r>
          </a:p>
        </p:txBody>
      </p:sp>
      <p:grpSp>
        <p:nvGrpSpPr>
          <p:cNvPr id="259075" name="Group 3"/>
          <p:cNvGrpSpPr>
            <a:grpSpLocks/>
          </p:cNvGrpSpPr>
          <p:nvPr/>
        </p:nvGrpSpPr>
        <p:grpSpPr bwMode="auto">
          <a:xfrm>
            <a:off x="2036763" y="1774825"/>
            <a:ext cx="1698625" cy="1506538"/>
            <a:chOff x="1283" y="1118"/>
            <a:chExt cx="1070" cy="949"/>
          </a:xfrm>
        </p:grpSpPr>
        <p:pic>
          <p:nvPicPr>
            <p:cNvPr id="259076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83" y="1118"/>
              <a:ext cx="1070" cy="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9077" name="Rectangle 5"/>
            <p:cNvSpPr>
              <a:spLocks noChangeArrowheads="1"/>
            </p:cNvSpPr>
            <p:nvPr/>
          </p:nvSpPr>
          <p:spPr bwMode="auto">
            <a:xfrm>
              <a:off x="1347" y="1427"/>
              <a:ext cx="93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/>
                <a:t>Training</a:t>
              </a:r>
            </a:p>
            <a:p>
              <a:pPr algn="ctr">
                <a:spcBef>
                  <a:spcPct val="0"/>
                </a:spcBef>
              </a:pPr>
              <a:r>
                <a:rPr lang="en-US" sz="2400"/>
                <a:t>Data</a:t>
              </a:r>
            </a:p>
          </p:txBody>
        </p:sp>
      </p:grpSp>
      <p:graphicFrame>
        <p:nvGraphicFramePr>
          <p:cNvPr id="259078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690279"/>
              </p:ext>
            </p:extLst>
          </p:nvPr>
        </p:nvGraphicFramePr>
        <p:xfrm>
          <a:off x="288925" y="3825875"/>
          <a:ext cx="5267325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Worksheet" r:id="rId5" imgW="5267356" imgH="2086047" progId="Excel.Sheet.8">
                  <p:embed/>
                </p:oleObj>
              </mc:Choice>
              <mc:Fallback>
                <p:oleObj name="Worksheet" r:id="rId5" imgW="5267356" imgH="208604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3825875"/>
                        <a:ext cx="5267325" cy="208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9079" name="Line 7"/>
          <p:cNvSpPr>
            <a:spLocks noChangeShapeType="1"/>
          </p:cNvSpPr>
          <p:nvPr/>
        </p:nvSpPr>
        <p:spPr bwMode="auto">
          <a:xfrm flipH="1">
            <a:off x="306388" y="3111500"/>
            <a:ext cx="1644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0" name="Line 8"/>
          <p:cNvSpPr>
            <a:spLocks noChangeShapeType="1"/>
          </p:cNvSpPr>
          <p:nvPr/>
        </p:nvSpPr>
        <p:spPr bwMode="auto">
          <a:xfrm>
            <a:off x="3736975" y="3111500"/>
            <a:ext cx="2025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1" name="Rectangle 9"/>
          <p:cNvSpPr>
            <a:spLocks noChangeArrowheads="1"/>
          </p:cNvSpPr>
          <p:nvPr/>
        </p:nvSpPr>
        <p:spPr bwMode="auto">
          <a:xfrm>
            <a:off x="6481763" y="1622425"/>
            <a:ext cx="1870075" cy="8350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Classification</a:t>
            </a:r>
          </a:p>
          <a:p>
            <a:pPr algn="ctr">
              <a:spcBef>
                <a:spcPct val="0"/>
              </a:spcBef>
            </a:pPr>
            <a:r>
              <a:rPr lang="en-US" sz="2400"/>
              <a:t>Algorithms</a:t>
            </a:r>
          </a:p>
        </p:txBody>
      </p:sp>
      <p:sp>
        <p:nvSpPr>
          <p:cNvPr id="259082" name="AutoShape 10"/>
          <p:cNvSpPr>
            <a:spLocks noChangeArrowheads="1"/>
          </p:cNvSpPr>
          <p:nvPr/>
        </p:nvSpPr>
        <p:spPr bwMode="auto">
          <a:xfrm rot="20460000">
            <a:off x="4235450" y="2074863"/>
            <a:ext cx="1657350" cy="484187"/>
          </a:xfrm>
          <a:prstGeom prst="rightArrow">
            <a:avLst>
              <a:gd name="adj1" fmla="val 50000"/>
              <a:gd name="adj2" fmla="val 85606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3" name="Rectangle 11"/>
          <p:cNvSpPr>
            <a:spLocks noChangeArrowheads="1"/>
          </p:cNvSpPr>
          <p:nvPr/>
        </p:nvSpPr>
        <p:spPr bwMode="auto">
          <a:xfrm>
            <a:off x="5715000" y="5311365"/>
            <a:ext cx="3308350" cy="1200971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</a:rPr>
              <a:t>IF</a:t>
            </a:r>
            <a:r>
              <a:rPr lang="en-US" sz="2400" dirty="0"/>
              <a:t> </a:t>
            </a:r>
            <a:r>
              <a:rPr lang="en-US" sz="2400" dirty="0" smtClean="0"/>
              <a:t>LDL = ‘high’</a:t>
            </a: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FF"/>
                </a:solidFill>
              </a:rPr>
              <a:t>OR</a:t>
            </a:r>
            <a:r>
              <a:rPr lang="en-US" sz="2400" dirty="0"/>
              <a:t> </a:t>
            </a:r>
            <a:r>
              <a:rPr lang="en-US" sz="2400" dirty="0" err="1" smtClean="0"/>
              <a:t>Gluc</a:t>
            </a:r>
            <a:r>
              <a:rPr lang="en-US" sz="2400" dirty="0" smtClean="0"/>
              <a:t> &gt; 6 </a:t>
            </a:r>
            <a:r>
              <a:rPr lang="en-US" sz="2400" dirty="0" err="1" smtClean="0"/>
              <a:t>mmol</a:t>
            </a:r>
            <a:r>
              <a:rPr lang="en-US" sz="2400" dirty="0" smtClean="0"/>
              <a:t>/lit</a:t>
            </a: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</a:rPr>
              <a:t>THEN</a:t>
            </a:r>
            <a:r>
              <a:rPr lang="en-US" sz="2400" dirty="0"/>
              <a:t> </a:t>
            </a:r>
            <a:r>
              <a:rPr lang="en-US" sz="2400" dirty="0" smtClean="0"/>
              <a:t>Heart attack </a:t>
            </a:r>
            <a:r>
              <a:rPr lang="en-US" sz="2400" dirty="0"/>
              <a:t>= ‘yes’ </a:t>
            </a:r>
          </a:p>
        </p:txBody>
      </p:sp>
      <p:grpSp>
        <p:nvGrpSpPr>
          <p:cNvPr id="259084" name="Group 12"/>
          <p:cNvGrpSpPr>
            <a:grpSpLocks/>
          </p:cNvGrpSpPr>
          <p:nvPr/>
        </p:nvGrpSpPr>
        <p:grpSpPr bwMode="auto">
          <a:xfrm>
            <a:off x="6478588" y="3216275"/>
            <a:ext cx="1889125" cy="1506538"/>
            <a:chOff x="4081" y="2026"/>
            <a:chExt cx="1190" cy="949"/>
          </a:xfrm>
        </p:grpSpPr>
        <p:pic>
          <p:nvPicPr>
            <p:cNvPr id="259085" name="Picture 13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81" y="2026"/>
              <a:ext cx="1190" cy="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9086" name="Rectangle 14"/>
            <p:cNvSpPr>
              <a:spLocks noChangeArrowheads="1"/>
            </p:cNvSpPr>
            <p:nvPr/>
          </p:nvSpPr>
          <p:spPr bwMode="auto">
            <a:xfrm>
              <a:off x="4245" y="2306"/>
              <a:ext cx="85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/>
                <a:t>Classifier</a:t>
              </a:r>
            </a:p>
            <a:p>
              <a:pPr algn="ctr">
                <a:spcBef>
                  <a:spcPct val="0"/>
                </a:spcBef>
              </a:pPr>
              <a:r>
                <a:rPr lang="en-US" sz="2400"/>
                <a:t>(Model)</a:t>
              </a:r>
            </a:p>
          </p:txBody>
        </p:sp>
      </p:grpSp>
      <p:sp>
        <p:nvSpPr>
          <p:cNvPr id="259087" name="Line 15"/>
          <p:cNvSpPr>
            <a:spLocks noChangeShapeType="1"/>
          </p:cNvSpPr>
          <p:nvPr/>
        </p:nvSpPr>
        <p:spPr bwMode="auto">
          <a:xfrm flipH="1">
            <a:off x="5946775" y="4621213"/>
            <a:ext cx="531813" cy="714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8" name="Line 16"/>
          <p:cNvSpPr>
            <a:spLocks noChangeShapeType="1"/>
          </p:cNvSpPr>
          <p:nvPr/>
        </p:nvSpPr>
        <p:spPr bwMode="auto">
          <a:xfrm>
            <a:off x="8369300" y="4543425"/>
            <a:ext cx="577850" cy="790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9089" name="AutoShape 17"/>
          <p:cNvSpPr>
            <a:spLocks noChangeArrowheads="1"/>
          </p:cNvSpPr>
          <p:nvPr/>
        </p:nvSpPr>
        <p:spPr bwMode="auto">
          <a:xfrm>
            <a:off x="7143750" y="2576513"/>
            <a:ext cx="546100" cy="592137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73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do we need data analysis?</a:t>
            </a:r>
          </a:p>
          <a:p>
            <a:endParaRPr lang="en-US" dirty="0" smtClean="0"/>
          </a:p>
          <a:p>
            <a:r>
              <a:rPr lang="en-US" dirty="0" smtClean="0"/>
              <a:t>What is data mining?</a:t>
            </a:r>
          </a:p>
          <a:p>
            <a:endParaRPr lang="en-US" dirty="0" smtClean="0"/>
          </a:p>
          <a:p>
            <a:r>
              <a:rPr lang="en-US" dirty="0" smtClean="0"/>
              <a:t>Examples where data mining has been useful</a:t>
            </a:r>
          </a:p>
          <a:p>
            <a:endParaRPr lang="en-US" dirty="0" smtClean="0"/>
          </a:p>
          <a:p>
            <a:r>
              <a:rPr lang="en-US" dirty="0" smtClean="0"/>
              <a:t>Data mining and other areas of computer science and mathematics</a:t>
            </a:r>
          </a:p>
          <a:p>
            <a:endParaRPr lang="en-US" dirty="0" smtClean="0"/>
          </a:p>
          <a:p>
            <a:r>
              <a:rPr lang="en-US" dirty="0" smtClean="0"/>
              <a:t>Some (basic) data mining tasks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488238" cy="10668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/>
              <a:t>Classification Process (2): Use the Model in Prediction</a:t>
            </a:r>
          </a:p>
        </p:txBody>
      </p:sp>
      <p:grpSp>
        <p:nvGrpSpPr>
          <p:cNvPr id="260099" name="Group 3"/>
          <p:cNvGrpSpPr>
            <a:grpSpLocks/>
          </p:cNvGrpSpPr>
          <p:nvPr/>
        </p:nvGrpSpPr>
        <p:grpSpPr bwMode="auto">
          <a:xfrm>
            <a:off x="4445000" y="1570038"/>
            <a:ext cx="1889125" cy="1506537"/>
            <a:chOff x="2800" y="989"/>
            <a:chExt cx="1190" cy="949"/>
          </a:xfrm>
        </p:grpSpPr>
        <p:pic>
          <p:nvPicPr>
            <p:cNvPr id="260100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00" y="989"/>
              <a:ext cx="1190" cy="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0101" name="Rectangle 5"/>
            <p:cNvSpPr>
              <a:spLocks noChangeArrowheads="1"/>
            </p:cNvSpPr>
            <p:nvPr/>
          </p:nvSpPr>
          <p:spPr bwMode="auto">
            <a:xfrm>
              <a:off x="2964" y="1384"/>
              <a:ext cx="8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/>
                <a:t>Classifier</a:t>
              </a:r>
            </a:p>
          </p:txBody>
        </p:sp>
      </p:grpSp>
      <p:grpSp>
        <p:nvGrpSpPr>
          <p:cNvPr id="260102" name="Group 6"/>
          <p:cNvGrpSpPr>
            <a:grpSpLocks/>
          </p:cNvGrpSpPr>
          <p:nvPr/>
        </p:nvGrpSpPr>
        <p:grpSpPr bwMode="auto">
          <a:xfrm>
            <a:off x="2157413" y="2735263"/>
            <a:ext cx="1698625" cy="1506537"/>
            <a:chOff x="1359" y="1723"/>
            <a:chExt cx="1070" cy="949"/>
          </a:xfrm>
        </p:grpSpPr>
        <p:pic>
          <p:nvPicPr>
            <p:cNvPr id="260103" name="Picture 7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59" y="1723"/>
              <a:ext cx="1070" cy="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0104" name="Rectangle 8"/>
            <p:cNvSpPr>
              <a:spLocks noChangeArrowheads="1"/>
            </p:cNvSpPr>
            <p:nvPr/>
          </p:nvSpPr>
          <p:spPr bwMode="auto">
            <a:xfrm>
              <a:off x="1423" y="2032"/>
              <a:ext cx="93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/>
                <a:t>Testing</a:t>
              </a:r>
            </a:p>
            <a:p>
              <a:pPr algn="ctr">
                <a:spcBef>
                  <a:spcPct val="0"/>
                </a:spcBef>
              </a:pPr>
              <a:r>
                <a:rPr lang="en-US" sz="2400"/>
                <a:t>Data</a:t>
              </a:r>
            </a:p>
          </p:txBody>
        </p:sp>
      </p:grpSp>
      <p:graphicFrame>
        <p:nvGraphicFramePr>
          <p:cNvPr id="260105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989785"/>
              </p:ext>
            </p:extLst>
          </p:nvPr>
        </p:nvGraphicFramePr>
        <p:xfrm>
          <a:off x="457200" y="4800600"/>
          <a:ext cx="54387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Worksheet" r:id="rId6" imgW="5372093" imgH="1752679" progId="Excel.Sheet.8">
                  <p:embed/>
                </p:oleObj>
              </mc:Choice>
              <mc:Fallback>
                <p:oleObj name="Worksheet" r:id="rId6" imgW="5372093" imgH="175267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543877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6" name="Line 10"/>
          <p:cNvSpPr>
            <a:spLocks noChangeShapeType="1"/>
          </p:cNvSpPr>
          <p:nvPr/>
        </p:nvSpPr>
        <p:spPr bwMode="auto">
          <a:xfrm flipH="1">
            <a:off x="427038" y="4071938"/>
            <a:ext cx="1644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Line 11"/>
          <p:cNvSpPr>
            <a:spLocks noChangeShapeType="1"/>
          </p:cNvSpPr>
          <p:nvPr/>
        </p:nvSpPr>
        <p:spPr bwMode="auto">
          <a:xfrm>
            <a:off x="3857625" y="4071938"/>
            <a:ext cx="2025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09" name="Freeform 13"/>
          <p:cNvSpPr>
            <a:spLocks/>
          </p:cNvSpPr>
          <p:nvPr/>
        </p:nvSpPr>
        <p:spPr bwMode="auto">
          <a:xfrm>
            <a:off x="6523038" y="2173288"/>
            <a:ext cx="941387" cy="766762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200" y="0"/>
              </a:cxn>
              <a:cxn ang="0">
                <a:pos x="159" y="58"/>
              </a:cxn>
              <a:cxn ang="0">
                <a:pos x="515" y="306"/>
              </a:cxn>
              <a:cxn ang="0">
                <a:pos x="555" y="248"/>
              </a:cxn>
              <a:cxn ang="0">
                <a:pos x="592" y="448"/>
              </a:cxn>
              <a:cxn ang="0">
                <a:pos x="392" y="482"/>
              </a:cxn>
              <a:cxn ang="0">
                <a:pos x="433" y="424"/>
              </a:cxn>
              <a:cxn ang="0">
                <a:pos x="77" y="176"/>
              </a:cxn>
              <a:cxn ang="0">
                <a:pos x="37" y="234"/>
              </a:cxn>
              <a:cxn ang="0">
                <a:pos x="0" y="34"/>
              </a:cxn>
            </a:cxnLst>
            <a:rect l="0" t="0" r="r" b="b"/>
            <a:pathLst>
              <a:path w="593" h="483">
                <a:moveTo>
                  <a:pt x="0" y="34"/>
                </a:moveTo>
                <a:lnTo>
                  <a:pt x="200" y="0"/>
                </a:lnTo>
                <a:lnTo>
                  <a:pt x="159" y="58"/>
                </a:lnTo>
                <a:lnTo>
                  <a:pt x="515" y="306"/>
                </a:lnTo>
                <a:lnTo>
                  <a:pt x="555" y="248"/>
                </a:lnTo>
                <a:lnTo>
                  <a:pt x="592" y="448"/>
                </a:lnTo>
                <a:lnTo>
                  <a:pt x="392" y="482"/>
                </a:lnTo>
                <a:lnTo>
                  <a:pt x="433" y="424"/>
                </a:lnTo>
                <a:lnTo>
                  <a:pt x="77" y="176"/>
                </a:lnTo>
                <a:lnTo>
                  <a:pt x="37" y="234"/>
                </a:lnTo>
                <a:lnTo>
                  <a:pt x="0" y="34"/>
                </a:lnTo>
              </a:path>
            </a:pathLst>
          </a:custGeom>
          <a:solidFill>
            <a:srgbClr val="2597B8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0110" name="Group 14"/>
          <p:cNvGrpSpPr>
            <a:grpSpLocks/>
          </p:cNvGrpSpPr>
          <p:nvPr/>
        </p:nvGrpSpPr>
        <p:grpSpPr bwMode="auto">
          <a:xfrm>
            <a:off x="6646863" y="3187700"/>
            <a:ext cx="1781175" cy="815975"/>
            <a:chOff x="4187" y="2008"/>
            <a:chExt cx="1122" cy="514"/>
          </a:xfrm>
        </p:grpSpPr>
        <p:pic>
          <p:nvPicPr>
            <p:cNvPr id="260111" name="Picture 15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187" y="2008"/>
              <a:ext cx="1122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0112" name="Rectangle 16"/>
            <p:cNvSpPr>
              <a:spLocks noChangeArrowheads="1"/>
            </p:cNvSpPr>
            <p:nvPr/>
          </p:nvSpPr>
          <p:spPr bwMode="auto">
            <a:xfrm>
              <a:off x="4251" y="2180"/>
              <a:ext cx="9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/>
                <a:t>Unseen Data</a:t>
              </a:r>
            </a:p>
          </p:txBody>
        </p:sp>
      </p:grpSp>
      <p:sp>
        <p:nvSpPr>
          <p:cNvPr id="260113" name="Rectangle 17"/>
          <p:cNvSpPr>
            <a:spLocks noChangeArrowheads="1"/>
          </p:cNvSpPr>
          <p:nvPr/>
        </p:nvSpPr>
        <p:spPr bwMode="auto">
          <a:xfrm>
            <a:off x="6529498" y="4262438"/>
            <a:ext cx="2006383" cy="46230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/>
              <a:t>(Jeff, </a:t>
            </a:r>
            <a:r>
              <a:rPr lang="en-US" sz="2400" dirty="0" smtClean="0"/>
              <a:t>high, 7.5)</a:t>
            </a:r>
            <a:endParaRPr lang="en-US" sz="2400" dirty="0"/>
          </a:p>
        </p:txBody>
      </p:sp>
      <p:sp>
        <p:nvSpPr>
          <p:cNvPr id="260114" name="Line 18"/>
          <p:cNvSpPr>
            <a:spLocks noChangeShapeType="1"/>
          </p:cNvSpPr>
          <p:nvPr/>
        </p:nvSpPr>
        <p:spPr bwMode="auto">
          <a:xfrm flipH="1">
            <a:off x="6167438" y="3903663"/>
            <a:ext cx="471487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5" name="Line 19"/>
          <p:cNvSpPr>
            <a:spLocks noChangeShapeType="1"/>
          </p:cNvSpPr>
          <p:nvPr/>
        </p:nvSpPr>
        <p:spPr bwMode="auto">
          <a:xfrm>
            <a:off x="8448675" y="3903663"/>
            <a:ext cx="36353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116" name="Freeform 20"/>
          <p:cNvSpPr>
            <a:spLocks/>
          </p:cNvSpPr>
          <p:nvPr/>
        </p:nvSpPr>
        <p:spPr bwMode="auto">
          <a:xfrm>
            <a:off x="3360738" y="2032000"/>
            <a:ext cx="901700" cy="593725"/>
          </a:xfrm>
          <a:custGeom>
            <a:avLst/>
            <a:gdLst/>
            <a:ahLst/>
            <a:cxnLst>
              <a:cxn ang="0">
                <a:pos x="567" y="59"/>
              </a:cxn>
              <a:cxn ang="0">
                <a:pos x="503" y="220"/>
              </a:cxn>
              <a:cxn ang="0">
                <a:pos x="478" y="165"/>
              </a:cxn>
              <a:cxn ang="0">
                <a:pos x="138" y="318"/>
              </a:cxn>
              <a:cxn ang="0">
                <a:pos x="163" y="373"/>
              </a:cxn>
              <a:cxn ang="0">
                <a:pos x="0" y="314"/>
              </a:cxn>
              <a:cxn ang="0">
                <a:pos x="64" y="153"/>
              </a:cxn>
              <a:cxn ang="0">
                <a:pos x="89" y="208"/>
              </a:cxn>
              <a:cxn ang="0">
                <a:pos x="429" y="55"/>
              </a:cxn>
              <a:cxn ang="0">
                <a:pos x="404" y="0"/>
              </a:cxn>
              <a:cxn ang="0">
                <a:pos x="567" y="59"/>
              </a:cxn>
            </a:cxnLst>
            <a:rect l="0" t="0" r="r" b="b"/>
            <a:pathLst>
              <a:path w="568" h="374">
                <a:moveTo>
                  <a:pt x="567" y="59"/>
                </a:moveTo>
                <a:lnTo>
                  <a:pt x="503" y="220"/>
                </a:lnTo>
                <a:lnTo>
                  <a:pt x="478" y="165"/>
                </a:lnTo>
                <a:lnTo>
                  <a:pt x="138" y="318"/>
                </a:lnTo>
                <a:lnTo>
                  <a:pt x="163" y="373"/>
                </a:lnTo>
                <a:lnTo>
                  <a:pt x="0" y="314"/>
                </a:lnTo>
                <a:lnTo>
                  <a:pt x="64" y="153"/>
                </a:lnTo>
                <a:lnTo>
                  <a:pt x="89" y="208"/>
                </a:lnTo>
                <a:lnTo>
                  <a:pt x="429" y="55"/>
                </a:lnTo>
                <a:lnTo>
                  <a:pt x="404" y="0"/>
                </a:lnTo>
                <a:lnTo>
                  <a:pt x="567" y="59"/>
                </a:lnTo>
              </a:path>
            </a:pathLst>
          </a:custGeom>
          <a:solidFill>
            <a:srgbClr val="2597B8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60117" name="Picture 21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5638800"/>
            <a:ext cx="720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0118" name="Rectangle 22"/>
          <p:cNvSpPr>
            <a:spLocks noChangeArrowheads="1"/>
          </p:cNvSpPr>
          <p:nvPr/>
        </p:nvSpPr>
        <p:spPr bwMode="auto">
          <a:xfrm>
            <a:off x="6245957" y="4953000"/>
            <a:ext cx="214007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dirty="0" smtClean="0"/>
              <a:t>Heart attack?</a:t>
            </a:r>
            <a:endParaRPr lang="en-US" sz="2800" dirty="0"/>
          </a:p>
        </p:txBody>
      </p:sp>
      <p:sp>
        <p:nvSpPr>
          <p:cNvPr id="260119" name="Text Box 23"/>
          <p:cNvSpPr txBox="1">
            <a:spLocks noChangeArrowheads="1"/>
          </p:cNvSpPr>
          <p:nvPr/>
        </p:nvSpPr>
        <p:spPr bwMode="auto">
          <a:xfrm>
            <a:off x="457200" y="1752600"/>
            <a:ext cx="19018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Accuracy=?</a:t>
            </a:r>
          </a:p>
        </p:txBody>
      </p:sp>
    </p:spTree>
    <p:extLst>
      <p:ext uri="{BB962C8B-B14F-4D97-AF65-F5344CB8AC3E}">
        <p14:creationId xmlns:p14="http://schemas.microsoft.com/office/powerpoint/2010/main" val="2545677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0668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/>
              <a:t>Supervised vs. Unsupervised Learning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F83F24"/>
                </a:solidFill>
              </a:rPr>
              <a:t>Supervised learning (classification)</a:t>
            </a:r>
            <a:endParaRPr lang="en-US" sz="2400"/>
          </a:p>
          <a:p>
            <a:pPr lvl="1">
              <a:lnSpc>
                <a:spcPct val="120000"/>
              </a:lnSpc>
            </a:pPr>
            <a:r>
              <a:rPr lang="en-US" sz="2000"/>
              <a:t>Supervision: The training data (observations, measurements, etc.) are accompanied by labels indicating the class of the observations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New data is classified based on the training set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F83F24"/>
                </a:solidFill>
              </a:rPr>
              <a:t>Unsupervised learning</a:t>
            </a:r>
            <a:r>
              <a:rPr lang="en-US" sz="2400"/>
              <a:t> </a:t>
            </a:r>
            <a:r>
              <a:rPr lang="en-US" sz="2400">
                <a:solidFill>
                  <a:srgbClr val="FF3300"/>
                </a:solidFill>
              </a:rPr>
              <a:t>(clustering)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The class labels of training data is unknown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Given a set of measurements, observations, etc. with the aim of establishing the existence of classes or clusters in the data</a:t>
            </a:r>
          </a:p>
        </p:txBody>
      </p:sp>
    </p:spTree>
    <p:extLst>
      <p:ext uri="{BB962C8B-B14F-4D97-AF65-F5344CB8AC3E}">
        <p14:creationId xmlns:p14="http://schemas.microsoft.com/office/powerpoint/2010/main" val="450409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sz="3600" dirty="0"/>
              <a:t>Issues regarding classification and </a:t>
            </a:r>
            <a:r>
              <a:rPr lang="en-US" sz="3600" dirty="0" smtClean="0"/>
              <a:t>prediction: </a:t>
            </a:r>
            <a:r>
              <a:rPr lang="en-US" sz="3600" dirty="0"/>
              <a:t>Evaluating Classification Methods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Predictive </a:t>
            </a:r>
            <a:r>
              <a:rPr lang="en-US" sz="2400" dirty="0">
                <a:solidFill>
                  <a:srgbClr val="0000FF"/>
                </a:solidFill>
              </a:rPr>
              <a:t>accuracy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Speed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time to construct the model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time to use the model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Robustness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handling noise and missing values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Scalability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efficiency in disk-resident databases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Interpretability</a:t>
            </a:r>
            <a:r>
              <a:rPr lang="en-US" sz="2400" dirty="0"/>
              <a:t>: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understanding and insight provided by the model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0000FF"/>
                </a:solidFill>
              </a:rPr>
              <a:t>Goodness</a:t>
            </a:r>
            <a:r>
              <a:rPr lang="en-US" sz="2400" dirty="0"/>
              <a:t> of rules (quality)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decision tree size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compactness of classification rules</a:t>
            </a:r>
          </a:p>
        </p:txBody>
      </p:sp>
    </p:spTree>
    <p:extLst>
      <p:ext uri="{BB962C8B-B14F-4D97-AF65-F5344CB8AC3E}">
        <p14:creationId xmlns:p14="http://schemas.microsoft.com/office/powerpoint/2010/main" val="2515011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by Decision Tree Induction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029200"/>
          </a:xfrm>
        </p:spPr>
        <p:txBody>
          <a:bodyPr/>
          <a:lstStyle/>
          <a:p>
            <a:r>
              <a:rPr lang="en-US" sz="2000" dirty="0"/>
              <a:t>Decision tree </a:t>
            </a:r>
          </a:p>
          <a:p>
            <a:pPr lvl="1"/>
            <a:r>
              <a:rPr lang="en-US" sz="1800" dirty="0"/>
              <a:t>A flow-chart-like tree structure</a:t>
            </a:r>
          </a:p>
          <a:p>
            <a:pPr lvl="1"/>
            <a:r>
              <a:rPr lang="en-US" sz="1800" dirty="0"/>
              <a:t>Internal node denotes a test on an attribute</a:t>
            </a:r>
          </a:p>
          <a:p>
            <a:pPr lvl="1"/>
            <a:r>
              <a:rPr lang="en-US" sz="1800" dirty="0"/>
              <a:t>Branch represents an outcome of the test</a:t>
            </a:r>
          </a:p>
          <a:p>
            <a:pPr lvl="1"/>
            <a:r>
              <a:rPr lang="en-US" sz="1800" dirty="0"/>
              <a:t>Leaf nodes represent class labels or class distribution</a:t>
            </a:r>
          </a:p>
          <a:p>
            <a:r>
              <a:rPr lang="en-US" sz="2000" dirty="0"/>
              <a:t>Decision tree generation consists of two phases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Tree construction</a:t>
            </a:r>
          </a:p>
          <a:p>
            <a:pPr lvl="2"/>
            <a:r>
              <a:rPr lang="en-US" sz="1800" dirty="0"/>
              <a:t>At start, all the training examples are at the root</a:t>
            </a:r>
          </a:p>
          <a:p>
            <a:pPr lvl="2"/>
            <a:r>
              <a:rPr lang="en-US" sz="1800" dirty="0"/>
              <a:t>Partition examples recursively based on selected attributes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Tree pruning</a:t>
            </a:r>
          </a:p>
          <a:p>
            <a:pPr lvl="2"/>
            <a:r>
              <a:rPr lang="en-US" sz="1800" dirty="0"/>
              <a:t>Identify and remove branches that reflect noise or outliers</a:t>
            </a:r>
          </a:p>
          <a:p>
            <a:r>
              <a:rPr lang="en-US" sz="2000" dirty="0"/>
              <a:t>Use of decision tree: Classifying an unknown sample</a:t>
            </a:r>
          </a:p>
          <a:p>
            <a:pPr lvl="1"/>
            <a:r>
              <a:rPr lang="en-US" sz="1800" dirty="0"/>
              <a:t>Test the attribute values of the sample against the decision tree</a:t>
            </a:r>
          </a:p>
        </p:txBody>
      </p:sp>
    </p:spTree>
    <p:extLst>
      <p:ext uri="{BB962C8B-B14F-4D97-AF65-F5344CB8AC3E}">
        <p14:creationId xmlns:p14="http://schemas.microsoft.com/office/powerpoint/2010/main" val="1097271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4343400" cy="609600"/>
          </a:xfrm>
        </p:spPr>
        <p:txBody>
          <a:bodyPr>
            <a:normAutofit fontScale="90000"/>
          </a:bodyPr>
          <a:lstStyle/>
          <a:p>
            <a:r>
              <a:rPr lang="en-US"/>
              <a:t>Training Dataset</a:t>
            </a:r>
          </a:p>
        </p:txBody>
      </p:sp>
      <p:graphicFrame>
        <p:nvGraphicFramePr>
          <p:cNvPr id="270339" name="Object 3"/>
          <p:cNvGraphicFramePr>
            <a:graphicFrameLocks noGrp="1"/>
          </p:cNvGraphicFramePr>
          <p:nvPr>
            <p:ph type="body" idx="1"/>
          </p:nvPr>
        </p:nvGraphicFramePr>
        <p:xfrm>
          <a:off x="1981200" y="1676400"/>
          <a:ext cx="689292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Worksheet" r:id="rId4" imgW="6115200" imgH="4457587" progId="Excel.Sheet.8">
                  <p:embed/>
                </p:oleObj>
              </mc:Choice>
              <mc:Fallback>
                <p:oleObj name="Worksheet" r:id="rId4" imgW="6115200" imgH="445758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76400"/>
                        <a:ext cx="6892925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None/>
            </a:pPr>
            <a:r>
              <a:rPr lang="fi-FI" sz="2800" dirty="0" err="1" smtClean="0">
                <a:latin typeface="Tahoma" pitchFamily="34" charset="0"/>
              </a:rPr>
              <a:t>Example</a:t>
            </a:r>
            <a:endParaRPr lang="en-US" sz="28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82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93038" cy="6096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en-US" sz="3600" b="1">
                <a:latin typeface="Times New Roman" pitchFamily="18" charset="0"/>
              </a:rPr>
              <a:t>Output: A Decision Tree for “</a:t>
            </a:r>
            <a:r>
              <a:rPr lang="en-US" sz="3600" b="1" i="1">
                <a:latin typeface="Times New Roman" pitchFamily="18" charset="0"/>
              </a:rPr>
              <a:t>buys_computer”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3527425" y="1901825"/>
            <a:ext cx="754063" cy="469900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age?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3302000" y="2876550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overcast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689100" y="3790950"/>
            <a:ext cx="1211263" cy="469900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student?</a:t>
            </a:r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5186363" y="3790950"/>
            <a:ext cx="180975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credit rating?</a:t>
            </a:r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1187450" y="47577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no</a:t>
            </a:r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2751138" y="4757738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yes</a:t>
            </a:r>
          </a:p>
        </p:txBody>
      </p:sp>
      <p:sp>
        <p:nvSpPr>
          <p:cNvPr id="271369" name="Rectangle 9"/>
          <p:cNvSpPr>
            <a:spLocks noChangeArrowheads="1"/>
          </p:cNvSpPr>
          <p:nvPr/>
        </p:nvSpPr>
        <p:spPr bwMode="auto">
          <a:xfrm>
            <a:off x="6513513" y="4772025"/>
            <a:ext cx="60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fair</a:t>
            </a:r>
          </a:p>
        </p:txBody>
      </p:sp>
      <p:sp>
        <p:nvSpPr>
          <p:cNvPr id="271370" name="Rectangle 10"/>
          <p:cNvSpPr>
            <a:spLocks noChangeArrowheads="1"/>
          </p:cNvSpPr>
          <p:nvPr/>
        </p:nvSpPr>
        <p:spPr bwMode="auto">
          <a:xfrm>
            <a:off x="4879975" y="4786313"/>
            <a:ext cx="1281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excellent</a:t>
            </a:r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 flipH="1">
            <a:off x="2308225" y="2393950"/>
            <a:ext cx="992188" cy="1323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 flipH="1">
            <a:off x="3900488" y="2439988"/>
            <a:ext cx="1587" cy="546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3" name="Line 13"/>
          <p:cNvSpPr>
            <a:spLocks noChangeShapeType="1"/>
          </p:cNvSpPr>
          <p:nvPr/>
        </p:nvSpPr>
        <p:spPr bwMode="auto">
          <a:xfrm>
            <a:off x="4565650" y="2470150"/>
            <a:ext cx="1489075" cy="1309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4" name="Rectangle 14"/>
          <p:cNvSpPr>
            <a:spLocks noChangeArrowheads="1"/>
          </p:cNvSpPr>
          <p:nvPr/>
        </p:nvSpPr>
        <p:spPr bwMode="auto">
          <a:xfrm>
            <a:off x="2286000" y="2895600"/>
            <a:ext cx="739775" cy="4095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&lt;=30</a:t>
            </a:r>
            <a:endParaRPr lang="en-US"/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5113338" y="2936875"/>
            <a:ext cx="592137" cy="406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/>
              <a:t>&gt;40</a:t>
            </a:r>
            <a:endParaRPr lang="en-US"/>
          </a:p>
        </p:txBody>
      </p:sp>
      <p:sp>
        <p:nvSpPr>
          <p:cNvPr id="271376" name="Line 16"/>
          <p:cNvSpPr>
            <a:spLocks noChangeShapeType="1"/>
          </p:cNvSpPr>
          <p:nvPr/>
        </p:nvSpPr>
        <p:spPr bwMode="auto">
          <a:xfrm flipH="1">
            <a:off x="1479550" y="4344988"/>
            <a:ext cx="493713" cy="5159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7" name="Line 17"/>
          <p:cNvSpPr>
            <a:spLocks noChangeShapeType="1"/>
          </p:cNvSpPr>
          <p:nvPr/>
        </p:nvSpPr>
        <p:spPr bwMode="auto">
          <a:xfrm>
            <a:off x="2608263" y="4391025"/>
            <a:ext cx="420687" cy="4238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8" name="Line 18"/>
          <p:cNvSpPr>
            <a:spLocks noChangeShapeType="1"/>
          </p:cNvSpPr>
          <p:nvPr/>
        </p:nvSpPr>
        <p:spPr bwMode="auto">
          <a:xfrm flipH="1">
            <a:off x="5454650" y="4391025"/>
            <a:ext cx="344488" cy="4556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79" name="Line 19"/>
          <p:cNvSpPr>
            <a:spLocks noChangeShapeType="1"/>
          </p:cNvSpPr>
          <p:nvPr/>
        </p:nvSpPr>
        <p:spPr bwMode="auto">
          <a:xfrm>
            <a:off x="6434138" y="4405313"/>
            <a:ext cx="328612" cy="395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0" name="Line 20"/>
          <p:cNvSpPr>
            <a:spLocks noChangeShapeType="1"/>
          </p:cNvSpPr>
          <p:nvPr/>
        </p:nvSpPr>
        <p:spPr bwMode="auto">
          <a:xfrm>
            <a:off x="1430338" y="5229225"/>
            <a:ext cx="0" cy="4397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1" name="Line 21"/>
          <p:cNvSpPr>
            <a:spLocks noChangeShapeType="1"/>
          </p:cNvSpPr>
          <p:nvPr/>
        </p:nvSpPr>
        <p:spPr bwMode="auto">
          <a:xfrm>
            <a:off x="6815138" y="5183188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2" name="Line 22"/>
          <p:cNvSpPr>
            <a:spLocks noChangeShapeType="1"/>
          </p:cNvSpPr>
          <p:nvPr/>
        </p:nvSpPr>
        <p:spPr bwMode="auto">
          <a:xfrm>
            <a:off x="5516563" y="519906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3" name="Line 23"/>
          <p:cNvSpPr>
            <a:spLocks noChangeShapeType="1"/>
          </p:cNvSpPr>
          <p:nvPr/>
        </p:nvSpPr>
        <p:spPr bwMode="auto">
          <a:xfrm>
            <a:off x="3044825" y="519906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4" name="Line 24"/>
          <p:cNvSpPr>
            <a:spLocks noChangeShapeType="1"/>
          </p:cNvSpPr>
          <p:nvPr/>
        </p:nvSpPr>
        <p:spPr bwMode="auto">
          <a:xfrm>
            <a:off x="3902075" y="3294063"/>
            <a:ext cx="0" cy="439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85" name="Rectangle 25"/>
          <p:cNvSpPr>
            <a:spLocks noChangeArrowheads="1"/>
          </p:cNvSpPr>
          <p:nvPr/>
        </p:nvSpPr>
        <p:spPr bwMode="auto">
          <a:xfrm>
            <a:off x="1185863" y="5634038"/>
            <a:ext cx="48895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no</a:t>
            </a:r>
          </a:p>
        </p:txBody>
      </p:sp>
      <p:sp>
        <p:nvSpPr>
          <p:cNvPr id="271386" name="Rectangle 26"/>
          <p:cNvSpPr>
            <a:spLocks noChangeArrowheads="1"/>
          </p:cNvSpPr>
          <p:nvPr/>
        </p:nvSpPr>
        <p:spPr bwMode="auto">
          <a:xfrm>
            <a:off x="5270500" y="5634038"/>
            <a:ext cx="488950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no</a:t>
            </a:r>
          </a:p>
        </p:txBody>
      </p:sp>
      <p:sp>
        <p:nvSpPr>
          <p:cNvPr id="271387" name="Rectangle 27"/>
          <p:cNvSpPr>
            <a:spLocks noChangeArrowheads="1"/>
          </p:cNvSpPr>
          <p:nvPr/>
        </p:nvSpPr>
        <p:spPr bwMode="auto">
          <a:xfrm>
            <a:off x="2747963" y="5634038"/>
            <a:ext cx="59055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yes</a:t>
            </a:r>
          </a:p>
        </p:txBody>
      </p:sp>
      <p:sp>
        <p:nvSpPr>
          <p:cNvPr id="271388" name="Rectangle 28"/>
          <p:cNvSpPr>
            <a:spLocks noChangeArrowheads="1"/>
          </p:cNvSpPr>
          <p:nvPr/>
        </p:nvSpPr>
        <p:spPr bwMode="auto">
          <a:xfrm>
            <a:off x="6519863" y="5634038"/>
            <a:ext cx="59055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yes</a:t>
            </a:r>
          </a:p>
        </p:txBody>
      </p:sp>
      <p:sp>
        <p:nvSpPr>
          <p:cNvPr id="271389" name="Rectangle 29"/>
          <p:cNvSpPr>
            <a:spLocks noChangeArrowheads="1"/>
          </p:cNvSpPr>
          <p:nvPr/>
        </p:nvSpPr>
        <p:spPr bwMode="auto">
          <a:xfrm>
            <a:off x="3606800" y="3794125"/>
            <a:ext cx="590550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/>
              <a:t>yes</a:t>
            </a:r>
          </a:p>
        </p:txBody>
      </p:sp>
      <p:sp>
        <p:nvSpPr>
          <p:cNvPr id="271390" name="Rectangle 30"/>
          <p:cNvSpPr>
            <a:spLocks noChangeArrowheads="1"/>
          </p:cNvSpPr>
          <p:nvPr/>
        </p:nvSpPr>
        <p:spPr bwMode="auto">
          <a:xfrm>
            <a:off x="3352800" y="2971800"/>
            <a:ext cx="10668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b="1"/>
              <a:t>30..40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1058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Algorithm for Decision Tree Induction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000" dirty="0"/>
              <a:t>Basic algorithm (a </a:t>
            </a:r>
            <a:r>
              <a:rPr lang="en-US" sz="2000" dirty="0">
                <a:solidFill>
                  <a:srgbClr val="008000"/>
                </a:solidFill>
              </a:rPr>
              <a:t>greedy</a:t>
            </a:r>
            <a:r>
              <a:rPr lang="en-US" sz="2000" dirty="0"/>
              <a:t> algorithm)</a:t>
            </a:r>
          </a:p>
          <a:p>
            <a:pPr lvl="1">
              <a:lnSpc>
                <a:spcPct val="95000"/>
              </a:lnSpc>
            </a:pPr>
            <a:r>
              <a:rPr lang="en-US" sz="1800" dirty="0"/>
              <a:t>Tree is constructed in a </a:t>
            </a:r>
            <a:r>
              <a:rPr lang="en-US" sz="1800" dirty="0">
                <a:solidFill>
                  <a:srgbClr val="0000FF"/>
                </a:solidFill>
              </a:rPr>
              <a:t>top-down recursive divide-and-conquer manner</a:t>
            </a:r>
          </a:p>
          <a:p>
            <a:pPr lvl="1">
              <a:lnSpc>
                <a:spcPct val="95000"/>
              </a:lnSpc>
            </a:pPr>
            <a:r>
              <a:rPr lang="en-US" sz="1800" dirty="0"/>
              <a:t>At start, all the training examples are at the root</a:t>
            </a:r>
          </a:p>
          <a:p>
            <a:pPr lvl="1">
              <a:lnSpc>
                <a:spcPct val="95000"/>
              </a:lnSpc>
            </a:pPr>
            <a:r>
              <a:rPr lang="en-US" sz="1800" dirty="0"/>
              <a:t>Attributes are categorical (if continuous-valued, they are </a:t>
            </a:r>
            <a:r>
              <a:rPr lang="en-US" sz="1800" dirty="0" err="1">
                <a:solidFill>
                  <a:srgbClr val="008000"/>
                </a:solidFill>
              </a:rPr>
              <a:t>discretized</a:t>
            </a:r>
            <a:r>
              <a:rPr lang="en-US" sz="1800" dirty="0"/>
              <a:t> in advance)</a:t>
            </a:r>
          </a:p>
          <a:p>
            <a:pPr lvl="1">
              <a:lnSpc>
                <a:spcPct val="95000"/>
              </a:lnSpc>
            </a:pPr>
            <a:r>
              <a:rPr lang="en-US" sz="1800" dirty="0"/>
              <a:t>Samples are partitioned recursively based on selected attributes</a:t>
            </a:r>
          </a:p>
          <a:p>
            <a:pPr lvl="1">
              <a:lnSpc>
                <a:spcPct val="95000"/>
              </a:lnSpc>
            </a:pPr>
            <a:r>
              <a:rPr lang="en-US" sz="1800" dirty="0" smtClean="0">
                <a:solidFill>
                  <a:srgbClr val="008000"/>
                </a:solidFill>
              </a:rPr>
              <a:t>Test (split) </a:t>
            </a:r>
            <a:r>
              <a:rPr lang="en-US" sz="1800" dirty="0">
                <a:solidFill>
                  <a:srgbClr val="008000"/>
                </a:solidFill>
              </a:rPr>
              <a:t>attributes</a:t>
            </a:r>
            <a:r>
              <a:rPr lang="en-US" sz="1800" dirty="0"/>
              <a:t> are </a:t>
            </a:r>
            <a:r>
              <a:rPr lang="en-US" sz="1800" dirty="0" smtClean="0"/>
              <a:t>selected on the basis of a heuristic or statistical measure (e.g., </a:t>
            </a:r>
            <a:r>
              <a:rPr lang="en-US" sz="1800" dirty="0" smtClean="0">
                <a:solidFill>
                  <a:srgbClr val="0000FF"/>
                </a:solidFill>
              </a:rPr>
              <a:t>information gain</a:t>
            </a:r>
            <a:r>
              <a:rPr lang="en-US" sz="1800" dirty="0" smtClean="0"/>
              <a:t>)</a:t>
            </a:r>
          </a:p>
          <a:p>
            <a:pPr marL="457200" lvl="1" indent="0">
              <a:lnSpc>
                <a:spcPct val="95000"/>
              </a:lnSpc>
              <a:buNone/>
            </a:pPr>
            <a:endParaRPr lang="en-US" sz="1800" dirty="0"/>
          </a:p>
          <a:p>
            <a:r>
              <a:rPr lang="en-US" sz="2000" dirty="0"/>
              <a:t>Conditions for stopping partitioning</a:t>
            </a:r>
          </a:p>
          <a:p>
            <a:pPr lvl="1"/>
            <a:r>
              <a:rPr lang="en-US" sz="1800" dirty="0"/>
              <a:t>All samples for a given node belong to the same class</a:t>
            </a:r>
          </a:p>
          <a:p>
            <a:pPr lvl="1"/>
            <a:r>
              <a:rPr lang="en-US" sz="1800" dirty="0"/>
              <a:t>There are no remaining attributes for further partitioning – </a:t>
            </a:r>
            <a:r>
              <a:rPr lang="en-US" sz="1800" dirty="0">
                <a:solidFill>
                  <a:srgbClr val="0000FF"/>
                </a:solidFill>
              </a:rPr>
              <a:t>majority voting</a:t>
            </a:r>
            <a:r>
              <a:rPr lang="en-US" sz="1800" dirty="0"/>
              <a:t> is employed for classifying the leaf</a:t>
            </a:r>
          </a:p>
          <a:p>
            <a:pPr lvl="1"/>
            <a:r>
              <a:rPr lang="en-US" sz="1800" dirty="0"/>
              <a:t>There are no samples left</a:t>
            </a:r>
          </a:p>
        </p:txBody>
      </p:sp>
    </p:spTree>
    <p:extLst>
      <p:ext uri="{BB962C8B-B14F-4D97-AF65-F5344CB8AC3E}">
        <p14:creationId xmlns:p14="http://schemas.microsoft.com/office/powerpoint/2010/main" val="42869765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Algorithm for Decision Tree Induction (pseudocode)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pPr marL="533400" indent="-533400">
              <a:lnSpc>
                <a:spcPct val="95000"/>
              </a:lnSpc>
              <a:buFont typeface="Wingdings" pitchFamily="2" charset="2"/>
              <a:buNone/>
            </a:pPr>
            <a:r>
              <a:rPr lang="en-US" sz="2000" dirty="0"/>
              <a:t>Algorithm </a:t>
            </a:r>
            <a:r>
              <a:rPr lang="en-US" sz="2000" dirty="0" err="1"/>
              <a:t>GenDecTree</a:t>
            </a:r>
            <a:r>
              <a:rPr lang="en-US" sz="2000" dirty="0"/>
              <a:t>(Sample S, </a:t>
            </a:r>
            <a:r>
              <a:rPr lang="en-US" sz="2000" dirty="0" err="1"/>
              <a:t>Attlist</a:t>
            </a:r>
            <a:r>
              <a:rPr lang="en-US" sz="2000" dirty="0"/>
              <a:t> A)</a:t>
            </a:r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dirty="0"/>
              <a:t>create a node N</a:t>
            </a:r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dirty="0"/>
              <a:t>If all samples are of the same class C then label N with C; terminate;</a:t>
            </a:r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dirty="0"/>
              <a:t>If A is empty then label N with the most common class C in S (</a:t>
            </a:r>
            <a:r>
              <a:rPr lang="en-US" sz="2000" dirty="0">
                <a:solidFill>
                  <a:srgbClr val="0000FF"/>
                </a:solidFill>
              </a:rPr>
              <a:t>majority voting</a:t>
            </a:r>
            <a:r>
              <a:rPr lang="en-US" sz="2000" dirty="0"/>
              <a:t>); terminate;</a:t>
            </a:r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dirty="0"/>
              <a:t>Select </a:t>
            </a:r>
            <a:r>
              <a:rPr lang="en-US" sz="2000" dirty="0" err="1"/>
              <a:t>a</a:t>
            </a:r>
            <a:r>
              <a:rPr lang="en-US" sz="2000" dirty="0" err="1">
                <a:sym typeface="Symbol" pitchFamily="18" charset="2"/>
              </a:rPr>
              <a:t>A</a:t>
            </a:r>
            <a:r>
              <a:rPr lang="en-US" sz="2000" dirty="0">
                <a:sym typeface="Symbol" pitchFamily="18" charset="2"/>
              </a:rPr>
              <a:t>, with the highest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information gain</a:t>
            </a:r>
            <a:r>
              <a:rPr lang="en-US" sz="2000" dirty="0">
                <a:sym typeface="Symbol" pitchFamily="18" charset="2"/>
              </a:rPr>
              <a:t>; Label N with a;</a:t>
            </a:r>
          </a:p>
          <a:p>
            <a:pPr marL="533400" indent="-533400">
              <a:lnSpc>
                <a:spcPct val="95000"/>
              </a:lnSpc>
              <a:buFont typeface="Wingdings" pitchFamily="2" charset="2"/>
              <a:buAutoNum type="arabicPeriod"/>
            </a:pPr>
            <a:r>
              <a:rPr lang="en-US" sz="2000" dirty="0">
                <a:sym typeface="Symbol" pitchFamily="18" charset="2"/>
              </a:rPr>
              <a:t>For each value v of a:</a:t>
            </a: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dirty="0">
                <a:sym typeface="Symbol" pitchFamily="18" charset="2"/>
              </a:rPr>
              <a:t>Grow a branch from N with condition a=v;</a:t>
            </a: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dirty="0">
                <a:sym typeface="Symbol" pitchFamily="18" charset="2"/>
              </a:rPr>
              <a:t>Let </a:t>
            </a:r>
            <a:r>
              <a:rPr lang="en-US" sz="1800" dirty="0" err="1">
                <a:sym typeface="Symbol" pitchFamily="18" charset="2"/>
              </a:rPr>
              <a:t>S</a:t>
            </a:r>
            <a:r>
              <a:rPr lang="en-US" sz="1800" baseline="-25000" dirty="0" err="1">
                <a:sym typeface="Symbol" pitchFamily="18" charset="2"/>
              </a:rPr>
              <a:t>v</a:t>
            </a:r>
            <a:r>
              <a:rPr lang="en-US" sz="1800" dirty="0">
                <a:sym typeface="Symbol" pitchFamily="18" charset="2"/>
              </a:rPr>
              <a:t> be the subset of samples in S with a=v;</a:t>
            </a: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dirty="0">
                <a:sym typeface="Symbol" pitchFamily="18" charset="2"/>
              </a:rPr>
              <a:t>If </a:t>
            </a:r>
            <a:r>
              <a:rPr lang="en-US" sz="1800" dirty="0" err="1">
                <a:sym typeface="Symbol" pitchFamily="18" charset="2"/>
              </a:rPr>
              <a:t>S</a:t>
            </a:r>
            <a:r>
              <a:rPr lang="en-US" sz="1800" baseline="-25000" dirty="0" err="1">
                <a:sym typeface="Symbol" pitchFamily="18" charset="2"/>
              </a:rPr>
              <a:t>v</a:t>
            </a:r>
            <a:r>
              <a:rPr lang="en-US" sz="1800" dirty="0">
                <a:sym typeface="Symbol" pitchFamily="18" charset="2"/>
              </a:rPr>
              <a:t> is empty then attach a leaf labeled with the most common class in S;</a:t>
            </a:r>
          </a:p>
          <a:p>
            <a:pPr marL="914400" lvl="1" indent="-457200">
              <a:lnSpc>
                <a:spcPct val="95000"/>
              </a:lnSpc>
              <a:buFont typeface="Wingdings" pitchFamily="2" charset="2"/>
              <a:buAutoNum type="alphaLcPeriod"/>
            </a:pPr>
            <a:r>
              <a:rPr lang="en-US" sz="1800" dirty="0">
                <a:sym typeface="Symbol" pitchFamily="18" charset="2"/>
              </a:rPr>
              <a:t>Else attach the node generated by </a:t>
            </a:r>
            <a:r>
              <a:rPr lang="en-US" sz="1800" dirty="0" err="1"/>
              <a:t>GenDecTree</a:t>
            </a:r>
            <a:r>
              <a:rPr lang="en-US" sz="1800" dirty="0"/>
              <a:t>(</a:t>
            </a:r>
            <a:r>
              <a:rPr lang="en-US" sz="1800" dirty="0" err="1"/>
              <a:t>S</a:t>
            </a:r>
            <a:r>
              <a:rPr lang="en-US" sz="1800" baseline="-25000" dirty="0" err="1"/>
              <a:t>v</a:t>
            </a:r>
            <a:r>
              <a:rPr lang="en-US" sz="1800" dirty="0"/>
              <a:t>, A-a)</a:t>
            </a:r>
          </a:p>
        </p:txBody>
      </p:sp>
    </p:spTree>
    <p:extLst>
      <p:ext uri="{BB962C8B-B14F-4D97-AF65-F5344CB8AC3E}">
        <p14:creationId xmlns:p14="http://schemas.microsoft.com/office/powerpoint/2010/main" val="3488266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381000" y="3810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spcBef>
                <a:spcPct val="0"/>
              </a:spcBef>
            </a:pPr>
            <a:r>
              <a:rPr lang="en-US" sz="3200" dirty="0">
                <a:latin typeface="Tahoma" pitchFamily="34" charset="0"/>
              </a:rPr>
              <a:t>Attribute Selection Measure: Information Gain </a:t>
            </a: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228600" y="1371600"/>
            <a:ext cx="8839200" cy="509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dirty="0" smtClean="0">
                <a:latin typeface="Tahoma" pitchFamily="34" charset="0"/>
              </a:rPr>
              <a:t>Let </a:t>
            </a:r>
            <a:r>
              <a:rPr lang="en-US" sz="2400" i="1" dirty="0">
                <a:latin typeface="Tahoma" pitchFamily="34" charset="0"/>
              </a:rPr>
              <a:t>p</a:t>
            </a:r>
            <a:r>
              <a:rPr lang="en-US" sz="2400" i="1" baseline="-25000" dirty="0">
                <a:latin typeface="Tahoma" pitchFamily="34" charset="0"/>
              </a:rPr>
              <a:t>i</a:t>
            </a:r>
            <a:r>
              <a:rPr lang="en-US" sz="2400" dirty="0">
                <a:latin typeface="Tahoma" pitchFamily="34" charset="0"/>
              </a:rPr>
              <a:t> be the probability that an arbitrary tuple in D belongs to class </a:t>
            </a:r>
            <a:r>
              <a:rPr lang="en-US" sz="2400" dirty="0" err="1">
                <a:latin typeface="Tahoma" pitchFamily="34" charset="0"/>
              </a:rPr>
              <a:t>C</a:t>
            </a:r>
            <a:r>
              <a:rPr lang="en-US" sz="2400" baseline="-25000" dirty="0" err="1">
                <a:latin typeface="Tahoma" pitchFamily="34" charset="0"/>
              </a:rPr>
              <a:t>i</a:t>
            </a:r>
            <a:r>
              <a:rPr lang="en-US" sz="2400" dirty="0">
                <a:latin typeface="Tahoma" pitchFamily="34" charset="0"/>
              </a:rPr>
              <a:t>, estimated by |</a:t>
            </a:r>
            <a:r>
              <a:rPr lang="en-US" sz="2400" dirty="0" err="1">
                <a:latin typeface="Tahoma" pitchFamily="34" charset="0"/>
              </a:rPr>
              <a:t>C</a:t>
            </a:r>
            <a:r>
              <a:rPr lang="en-US" sz="2400" i="1" baseline="-25000" dirty="0" err="1">
                <a:latin typeface="Tahoma" pitchFamily="34" charset="0"/>
              </a:rPr>
              <a:t>i</a:t>
            </a:r>
            <a:r>
              <a:rPr lang="en-US" sz="2400" baseline="-25000" dirty="0">
                <a:latin typeface="Tahoma" pitchFamily="34" charset="0"/>
              </a:rPr>
              <a:t>, D</a:t>
            </a:r>
            <a:r>
              <a:rPr lang="en-US" sz="2400" dirty="0">
                <a:latin typeface="Tahoma" pitchFamily="34" charset="0"/>
              </a:rPr>
              <a:t>|/|D</a:t>
            </a:r>
            <a:r>
              <a:rPr lang="en-US" sz="2400" dirty="0" smtClean="0">
                <a:latin typeface="Tahoma" pitchFamily="34" charset="0"/>
              </a:rPr>
              <a:t>|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   - where </a:t>
            </a:r>
            <a:r>
              <a:rPr lang="en-US" sz="2400" dirty="0" err="1" smtClean="0">
                <a:latin typeface="Tahoma" pitchFamily="34" charset="0"/>
              </a:rPr>
              <a:t>C</a:t>
            </a:r>
            <a:r>
              <a:rPr lang="en-US" sz="2400" i="1" baseline="-25000" dirty="0" err="1" smtClean="0">
                <a:latin typeface="Tahoma" pitchFamily="34" charset="0"/>
              </a:rPr>
              <a:t>i</a:t>
            </a:r>
            <a:r>
              <a:rPr lang="en-US" sz="2400" baseline="-25000" dirty="0">
                <a:latin typeface="Tahoma" pitchFamily="34" charset="0"/>
              </a:rPr>
              <a:t>, </a:t>
            </a:r>
            <a:r>
              <a:rPr lang="en-US" sz="2400" baseline="-25000" dirty="0" smtClean="0">
                <a:latin typeface="Tahoma" pitchFamily="34" charset="0"/>
              </a:rPr>
              <a:t>D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denotes the set of tuples that belong to class </a:t>
            </a:r>
            <a:r>
              <a:rPr lang="en-US" sz="2400" dirty="0" err="1">
                <a:latin typeface="Tahoma" pitchFamily="34" charset="0"/>
              </a:rPr>
              <a:t>C</a:t>
            </a:r>
            <a:r>
              <a:rPr lang="en-US" sz="2400" baseline="-25000" dirty="0" err="1">
                <a:latin typeface="Tahoma" pitchFamily="34" charset="0"/>
              </a:rPr>
              <a:t>i</a:t>
            </a:r>
            <a:endParaRPr lang="en-US" sz="2400" dirty="0"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400" b="1" dirty="0" smtClean="0"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b="1" dirty="0" smtClean="0">
                <a:latin typeface="Tahoma" pitchFamily="34" charset="0"/>
              </a:rPr>
              <a:t>Expected </a:t>
            </a:r>
            <a:r>
              <a:rPr lang="en-US" sz="2400" b="1" dirty="0">
                <a:latin typeface="Tahoma" pitchFamily="34" charset="0"/>
              </a:rPr>
              <a:t>information </a:t>
            </a:r>
            <a:r>
              <a:rPr lang="en-US" sz="2400" dirty="0">
                <a:latin typeface="Tahoma" pitchFamily="34" charset="0"/>
              </a:rPr>
              <a:t>(entropy) needed to classify a tuple in D</a:t>
            </a:r>
            <a:r>
              <a:rPr lang="en-US" sz="2400" dirty="0" smtClean="0">
                <a:latin typeface="Tahoma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</a:rPr>
              <a:t>  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400" dirty="0" smtClean="0">
                <a:latin typeface="Tahoma" pitchFamily="34" charset="0"/>
              </a:rPr>
              <a:t>    - </a:t>
            </a:r>
            <a:r>
              <a:rPr lang="en-US" sz="2400" dirty="0">
                <a:latin typeface="Tahoma" pitchFamily="34" charset="0"/>
              </a:rPr>
              <a:t>where </a:t>
            </a:r>
            <a:r>
              <a:rPr lang="en-US" sz="2400" dirty="0" smtClean="0">
                <a:latin typeface="Tahoma" pitchFamily="34" charset="0"/>
              </a:rPr>
              <a:t>m is the number of classes</a:t>
            </a:r>
            <a:endParaRPr lang="en-US" sz="2400" dirty="0">
              <a:latin typeface="Tahoma" pitchFamily="34" charset="0"/>
            </a:endParaRPr>
          </a:p>
        </p:txBody>
      </p:sp>
      <p:graphicFrame>
        <p:nvGraphicFramePr>
          <p:cNvPr id="391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18373"/>
              </p:ext>
            </p:extLst>
          </p:nvPr>
        </p:nvGraphicFramePr>
        <p:xfrm>
          <a:off x="2362200" y="4495800"/>
          <a:ext cx="4209244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4" imgW="1612800" imgH="431640" progId="Equation.3">
                  <p:embed/>
                </p:oleObj>
              </mc:Choice>
              <mc:Fallback>
                <p:oleObj name="Equation" r:id="rId4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95800"/>
                        <a:ext cx="4209244" cy="1079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130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ChangeArrowheads="1"/>
          </p:cNvSpPr>
          <p:nvPr/>
        </p:nvSpPr>
        <p:spPr bwMode="auto">
          <a:xfrm>
            <a:off x="381000" y="3810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spcBef>
                <a:spcPct val="0"/>
              </a:spcBef>
            </a:pPr>
            <a:r>
              <a:rPr lang="en-US" sz="3200" dirty="0">
                <a:latin typeface="Tahoma" pitchFamily="34" charset="0"/>
              </a:rPr>
              <a:t>Attribute Selection Measure: Information Gain </a:t>
            </a:r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304800" y="1514622"/>
            <a:ext cx="845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b="1" dirty="0" smtClean="0">
                <a:latin typeface="Tahoma" pitchFamily="34" charset="0"/>
              </a:rPr>
              <a:t>Information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needed (after using A to split D into v partitions) to classify D</a:t>
            </a:r>
            <a:r>
              <a:rPr lang="en-US" sz="2400" dirty="0" smtClean="0">
                <a:latin typeface="Tahoma" pitchFamily="34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>
              <a:latin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>
              <a:latin typeface="Tahoma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400" b="1" dirty="0">
                <a:latin typeface="Tahoma" pitchFamily="34" charset="0"/>
              </a:rPr>
              <a:t>Information gained </a:t>
            </a:r>
            <a:r>
              <a:rPr lang="en-US" sz="2400" dirty="0">
                <a:latin typeface="Tahoma" pitchFamily="34" charset="0"/>
              </a:rPr>
              <a:t>by branching on attribute A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400" dirty="0">
              <a:latin typeface="Tahoma" pitchFamily="34" charset="0"/>
            </a:endParaRPr>
          </a:p>
        </p:txBody>
      </p:sp>
      <p:graphicFrame>
        <p:nvGraphicFramePr>
          <p:cNvPr id="391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662222"/>
              </p:ext>
            </p:extLst>
          </p:nvPr>
        </p:nvGraphicFramePr>
        <p:xfrm>
          <a:off x="2514600" y="2819400"/>
          <a:ext cx="3101975" cy="926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4" imgW="1714320" imgH="457200" progId="Equation.3">
                  <p:embed/>
                </p:oleObj>
              </mc:Choice>
              <mc:Fallback>
                <p:oleObj name="Equation" r:id="rId4" imgW="1714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19400"/>
                        <a:ext cx="3101975" cy="926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1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03094"/>
              </p:ext>
            </p:extLst>
          </p:nvPr>
        </p:nvGraphicFramePr>
        <p:xfrm>
          <a:off x="2133600" y="5029200"/>
          <a:ext cx="41386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6" imgW="1790640" imgH="215640" progId="Equation.3">
                  <p:embed/>
                </p:oleObj>
              </mc:Choice>
              <mc:Fallback>
                <p:oleObj name="Equation" r:id="rId6" imgW="1790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29200"/>
                        <a:ext cx="413861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367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648575" cy="617538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Knowledge Discovery Process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1413" y="875731"/>
            <a:ext cx="6753225" cy="10064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i="1" dirty="0" smtClean="0"/>
              <a:t>Knowledge Discovery in Databases (KDD) is the nontrivial process of identifying valid, novel, potentially useful, and ultimately understandable patterns in data.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011238" y="5926138"/>
            <a:ext cx="76168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/>
              <a:t>U.M. Fayyad, G. </a:t>
            </a:r>
            <a:r>
              <a:rPr lang="en-US" dirty="0" err="1"/>
              <a:t>Piatetsky</a:t>
            </a:r>
            <a:r>
              <a:rPr lang="en-US" dirty="0"/>
              <a:t>-Shapiro and P. Smyth, “From Data Mining to Knowledge Discovery in Databases”, AI Magazine 17(3): 37-54 (1996)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14513"/>
            <a:ext cx="8701632" cy="412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76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609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Attribute Selection: Information Gain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5029200" cy="914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sz="2000" dirty="0">
                <a:solidFill>
                  <a:srgbClr val="121328"/>
                </a:solidFill>
              </a:rPr>
              <a:t>Class P: </a:t>
            </a:r>
            <a:r>
              <a:rPr lang="en-US" sz="2000" dirty="0" err="1">
                <a:solidFill>
                  <a:srgbClr val="121328"/>
                </a:solidFill>
              </a:rPr>
              <a:t>buys_computer</a:t>
            </a:r>
            <a:r>
              <a:rPr lang="en-US" sz="2000" dirty="0">
                <a:solidFill>
                  <a:srgbClr val="121328"/>
                </a:solidFill>
              </a:rPr>
              <a:t> = “yes”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sz="2000" dirty="0">
                <a:solidFill>
                  <a:srgbClr val="121328"/>
                </a:solidFill>
              </a:rPr>
              <a:t>Class N: </a:t>
            </a:r>
            <a:r>
              <a:rPr lang="en-US" sz="2000" dirty="0" err="1">
                <a:solidFill>
                  <a:srgbClr val="121328"/>
                </a:solidFill>
              </a:rPr>
              <a:t>buys_computer</a:t>
            </a:r>
            <a:r>
              <a:rPr lang="en-US" sz="2000" dirty="0">
                <a:solidFill>
                  <a:srgbClr val="121328"/>
                </a:solidFill>
              </a:rPr>
              <a:t> = “no”</a:t>
            </a:r>
            <a:endParaRPr lang="en-US" sz="2400" dirty="0"/>
          </a:p>
        </p:txBody>
      </p:sp>
      <p:graphicFrame>
        <p:nvGraphicFramePr>
          <p:cNvPr id="393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591854"/>
              </p:ext>
            </p:extLst>
          </p:nvPr>
        </p:nvGraphicFramePr>
        <p:xfrm>
          <a:off x="685800" y="2819400"/>
          <a:ext cx="2821828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Worksheet" r:id="rId4" imgW="3352800" imgH="1438250" progId="Excel.Sheet.8">
                  <p:embed/>
                </p:oleObj>
              </mc:Choice>
              <mc:Fallback>
                <p:oleObj name="Worksheet" r:id="rId4" imgW="3352800" imgH="14382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9400"/>
                        <a:ext cx="2821828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22" name="Object 6"/>
          <p:cNvGraphicFramePr>
            <a:graphicFrameLocks noChangeAspect="1"/>
          </p:cNvGraphicFramePr>
          <p:nvPr/>
        </p:nvGraphicFramePr>
        <p:xfrm>
          <a:off x="5105400" y="2438400"/>
          <a:ext cx="37544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name="Equation" r:id="rId6" imgW="2044440" imgH="812520" progId="Equation.3">
                  <p:embed/>
                </p:oleObj>
              </mc:Choice>
              <mc:Fallback>
                <p:oleObj name="Equation" r:id="rId6" imgW="20444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438400"/>
                        <a:ext cx="375443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23" name="Object 7"/>
          <p:cNvGraphicFramePr>
            <a:graphicFrameLocks noChangeAspect="1"/>
          </p:cNvGraphicFramePr>
          <p:nvPr/>
        </p:nvGraphicFramePr>
        <p:xfrm>
          <a:off x="5029200" y="5257800"/>
          <a:ext cx="35941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name="Equation" r:id="rId8" imgW="3593880" imgH="1193760" progId="Equation.3">
                  <p:embed/>
                </p:oleObj>
              </mc:Choice>
              <mc:Fallback>
                <p:oleObj name="Equation" r:id="rId8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57800"/>
                        <a:ext cx="35941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24" name="Object 8"/>
          <p:cNvGraphicFramePr>
            <a:graphicFrameLocks noChangeAspect="1"/>
          </p:cNvGraphicFramePr>
          <p:nvPr/>
        </p:nvGraphicFramePr>
        <p:xfrm>
          <a:off x="4724400" y="4114800"/>
          <a:ext cx="42719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name="Equation" r:id="rId10" imgW="2552400" imgH="241200" progId="Equation.3">
                  <p:embed/>
                </p:oleObj>
              </mc:Choice>
              <mc:Fallback>
                <p:oleObj name="Equation" r:id="rId10" imgW="2552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4271963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25" name="Object 9"/>
          <p:cNvGraphicFramePr>
            <a:graphicFrameLocks/>
          </p:cNvGraphicFramePr>
          <p:nvPr/>
        </p:nvGraphicFramePr>
        <p:xfrm>
          <a:off x="152400" y="4191000"/>
          <a:ext cx="441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Worksheet" r:id="rId12" imgW="5778000" imgH="3948840" progId="Excel.Sheet.8">
                  <p:embed/>
                </p:oleObj>
              </mc:Choice>
              <mc:Fallback>
                <p:oleObj name="Worksheet" r:id="rId12" imgW="5778000" imgH="394884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91000"/>
                        <a:ext cx="4419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27" name="Object 11"/>
          <p:cNvGraphicFramePr>
            <a:graphicFrameLocks noChangeAspect="1"/>
          </p:cNvGraphicFramePr>
          <p:nvPr/>
        </p:nvGraphicFramePr>
        <p:xfrm>
          <a:off x="3429000" y="1676400"/>
          <a:ext cx="5181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Equation" r:id="rId14" imgW="3797280" imgH="444240" progId="Equation.3">
                  <p:embed/>
                </p:oleObj>
              </mc:Choice>
              <mc:Fallback>
                <p:oleObj name="Equation" r:id="rId14" imgW="3797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51816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731144"/>
              </p:ext>
            </p:extLst>
          </p:nvPr>
        </p:nvGraphicFramePr>
        <p:xfrm>
          <a:off x="5486400" y="972750"/>
          <a:ext cx="2743200" cy="7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Equation" r:id="rId16" imgW="1612900" imgH="431800" progId="Equation.3">
                  <p:embed/>
                </p:oleObj>
              </mc:Choice>
              <mc:Fallback>
                <p:oleObj name="Equation" r:id="rId16" imgW="1612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972750"/>
                        <a:ext cx="2743200" cy="7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332836"/>
              </p:ext>
            </p:extLst>
          </p:nvPr>
        </p:nvGraphicFramePr>
        <p:xfrm>
          <a:off x="533400" y="1905000"/>
          <a:ext cx="2667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Equation" r:id="rId18" imgW="1714500" imgH="457200" progId="Equation.3">
                  <p:embed/>
                </p:oleObj>
              </mc:Choice>
              <mc:Fallback>
                <p:oleObj name="Equation" r:id="rId18" imgW="17145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2667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450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Splitting the samples using </a:t>
            </a:r>
            <a:r>
              <a:rPr lang="en-US" i="1"/>
              <a:t>age</a:t>
            </a:r>
          </a:p>
        </p:txBody>
      </p:sp>
      <p:graphicFrame>
        <p:nvGraphicFramePr>
          <p:cNvPr id="415747" name="Object 3"/>
          <p:cNvGraphicFramePr>
            <a:graphicFrameLocks noGrp="1"/>
          </p:cNvGraphicFramePr>
          <p:nvPr>
            <p:ph sz="half" idx="1"/>
          </p:nvPr>
        </p:nvGraphicFramePr>
        <p:xfrm>
          <a:off x="533400" y="2895600"/>
          <a:ext cx="3657600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Worksheet" r:id="rId4" imgW="5210112" imgH="1790602" progId="Excel.Sheet.8">
                  <p:embed/>
                </p:oleObj>
              </mc:Choice>
              <mc:Fallback>
                <p:oleObj name="Worksheet" r:id="rId4" imgW="5210112" imgH="179060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3657600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48" name="Object 4"/>
          <p:cNvGraphicFramePr>
            <a:graphicFrameLocks noGrp="1"/>
          </p:cNvGraphicFramePr>
          <p:nvPr>
            <p:ph type="body" idx="4294967295"/>
          </p:nvPr>
        </p:nvGraphicFramePr>
        <p:xfrm>
          <a:off x="2057400" y="4495800"/>
          <a:ext cx="4648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Worksheet" r:id="rId6" imgW="5210112" imgH="1495472" progId="Excel.Sheet.8">
                  <p:embed/>
                </p:oleObj>
              </mc:Choice>
              <mc:Fallback>
                <p:oleObj name="Worksheet" r:id="rId6" imgW="5210112" imgH="149547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95800"/>
                        <a:ext cx="46482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5749" name="Object 5"/>
          <p:cNvGraphicFramePr>
            <a:graphicFrameLocks noGrp="1"/>
          </p:cNvGraphicFramePr>
          <p:nvPr>
            <p:ph sz="half" idx="2"/>
          </p:nvPr>
        </p:nvGraphicFramePr>
        <p:xfrm>
          <a:off x="5105400" y="2819400"/>
          <a:ext cx="38100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Worksheet" r:id="rId8" imgW="5210112" imgH="1800332" progId="Excel.Sheet.8">
                  <p:embed/>
                </p:oleObj>
              </mc:Choice>
              <mc:Fallback>
                <p:oleObj name="Worksheet" r:id="rId8" imgW="5210112" imgH="180033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819400"/>
                        <a:ext cx="381000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0" name="Rectangle 6"/>
          <p:cNvSpPr>
            <a:spLocks noChangeArrowheads="1"/>
          </p:cNvSpPr>
          <p:nvPr/>
        </p:nvSpPr>
        <p:spPr bwMode="auto">
          <a:xfrm>
            <a:off x="4206875" y="1625600"/>
            <a:ext cx="658813" cy="406400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/>
              <a:t>age?</a:t>
            </a:r>
          </a:p>
        </p:txBody>
      </p:sp>
      <p:sp>
        <p:nvSpPr>
          <p:cNvPr id="415751" name="Line 7"/>
          <p:cNvSpPr>
            <a:spLocks noChangeShapeType="1"/>
          </p:cNvSpPr>
          <p:nvPr/>
        </p:nvSpPr>
        <p:spPr bwMode="auto">
          <a:xfrm flipH="1">
            <a:off x="2362200" y="19812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415752" name="Line 8"/>
          <p:cNvSpPr>
            <a:spLocks noChangeShapeType="1"/>
          </p:cNvSpPr>
          <p:nvPr/>
        </p:nvSpPr>
        <p:spPr bwMode="auto">
          <a:xfrm>
            <a:off x="4495800" y="2057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415753" name="Line 9"/>
          <p:cNvSpPr>
            <a:spLocks noChangeShapeType="1"/>
          </p:cNvSpPr>
          <p:nvPr/>
        </p:nvSpPr>
        <p:spPr bwMode="auto">
          <a:xfrm>
            <a:off x="4876800" y="1905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2879725" y="1919288"/>
            <a:ext cx="723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&lt;=30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4495800" y="2362200"/>
            <a:ext cx="8826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30...40</a:t>
            </a:r>
          </a:p>
        </p:txBody>
      </p:sp>
      <p:sp>
        <p:nvSpPr>
          <p:cNvPr id="415756" name="Text Box 12"/>
          <p:cNvSpPr txBox="1">
            <a:spLocks noChangeArrowheads="1"/>
          </p:cNvSpPr>
          <p:nvPr/>
        </p:nvSpPr>
        <p:spPr bwMode="auto">
          <a:xfrm>
            <a:off x="5334000" y="1905000"/>
            <a:ext cx="5810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&gt;40</a:t>
            </a:r>
          </a:p>
        </p:txBody>
      </p:sp>
      <p:sp>
        <p:nvSpPr>
          <p:cNvPr id="415757" name="AutoShape 13"/>
          <p:cNvSpPr>
            <a:spLocks/>
          </p:cNvSpPr>
          <p:nvPr/>
        </p:nvSpPr>
        <p:spPr bwMode="auto">
          <a:xfrm>
            <a:off x="6705600" y="4495800"/>
            <a:ext cx="533400" cy="1447800"/>
          </a:xfrm>
          <a:prstGeom prst="rightBrace">
            <a:avLst>
              <a:gd name="adj1" fmla="val 22619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15758" name="Text Box 14"/>
          <p:cNvSpPr txBox="1">
            <a:spLocks noChangeArrowheads="1"/>
          </p:cNvSpPr>
          <p:nvPr/>
        </p:nvSpPr>
        <p:spPr bwMode="auto">
          <a:xfrm>
            <a:off x="7162800" y="4953000"/>
            <a:ext cx="1544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labeled yes</a:t>
            </a:r>
          </a:p>
        </p:txBody>
      </p:sp>
    </p:spTree>
    <p:extLst>
      <p:ext uri="{BB962C8B-B14F-4D97-AF65-F5344CB8AC3E}">
        <p14:creationId xmlns:p14="http://schemas.microsoft.com/office/powerpoint/2010/main" val="2105867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808038"/>
          </a:xfrm>
          <a:noFill/>
          <a:ln/>
        </p:spPr>
        <p:txBody>
          <a:bodyPr lIns="92075" tIns="46038" rIns="92075" bIns="46038"/>
          <a:lstStyle/>
          <a:p>
            <a:r>
              <a:rPr lang="en-US" sz="4000" dirty="0" err="1"/>
              <a:t>Gini</a:t>
            </a:r>
            <a:r>
              <a:rPr lang="en-US" sz="4000" dirty="0"/>
              <a:t> </a:t>
            </a:r>
            <a:r>
              <a:rPr lang="en-US" sz="4000" dirty="0" smtClean="0"/>
              <a:t>index</a:t>
            </a:r>
            <a:endParaRPr lang="en-US" sz="4000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8534400" cy="5105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>
              <a:spcBef>
                <a:spcPct val="0"/>
              </a:spcBef>
            </a:pPr>
            <a:r>
              <a:rPr lang="en-US" sz="2800" dirty="0"/>
              <a:t>If a data set </a:t>
            </a:r>
            <a:r>
              <a:rPr lang="en-US" sz="2800" i="1" dirty="0"/>
              <a:t>D </a:t>
            </a:r>
            <a:r>
              <a:rPr lang="en-US" sz="2800" dirty="0"/>
              <a:t>contains examples from </a:t>
            </a:r>
            <a:r>
              <a:rPr lang="en-US" sz="2800" i="1" dirty="0"/>
              <a:t>n</a:t>
            </a:r>
            <a:r>
              <a:rPr lang="en-US" sz="2800" dirty="0"/>
              <a:t> classes, </a:t>
            </a:r>
            <a:r>
              <a:rPr lang="en-US" sz="2800" dirty="0" err="1"/>
              <a:t>gini</a:t>
            </a:r>
            <a:r>
              <a:rPr lang="en-US" sz="2800" dirty="0"/>
              <a:t> index, </a:t>
            </a:r>
            <a:r>
              <a:rPr lang="en-US" sz="2800" i="1" dirty="0" err="1"/>
              <a:t>gini</a:t>
            </a:r>
            <a:r>
              <a:rPr lang="en-US" sz="2800" dirty="0"/>
              <a:t>(</a:t>
            </a:r>
            <a:r>
              <a:rPr lang="en-US" sz="2800" i="1" dirty="0"/>
              <a:t>D</a:t>
            </a:r>
            <a:r>
              <a:rPr lang="en-US" sz="2800" dirty="0"/>
              <a:t>) is defined as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dirty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/>
              <a:t>     </a:t>
            </a:r>
            <a:endParaRPr lang="en-US" sz="2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/>
              <a:t>	- where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j</a:t>
            </a:r>
            <a:r>
              <a:rPr lang="en-US" sz="2800" dirty="0"/>
              <a:t> is the relative frequency of class </a:t>
            </a:r>
            <a:r>
              <a:rPr lang="en-US" sz="2800" i="1" dirty="0"/>
              <a:t>j</a:t>
            </a:r>
            <a:r>
              <a:rPr lang="en-US" sz="2800" dirty="0"/>
              <a:t> in </a:t>
            </a:r>
            <a:r>
              <a:rPr lang="en-US" sz="2800" i="1" dirty="0" smtClean="0"/>
              <a:t>D</a:t>
            </a:r>
            <a:endParaRPr lang="en-US" sz="2800" i="1" dirty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800" i="1" dirty="0"/>
          </a:p>
          <a:p>
            <a:pPr>
              <a:spcBef>
                <a:spcPct val="0"/>
              </a:spcBef>
            </a:pPr>
            <a:r>
              <a:rPr lang="en-US" sz="2800" dirty="0"/>
              <a:t>If a data set </a:t>
            </a:r>
            <a:r>
              <a:rPr lang="en-US" sz="2800" i="1" dirty="0"/>
              <a:t>D</a:t>
            </a:r>
            <a:r>
              <a:rPr lang="en-US" sz="2800" dirty="0"/>
              <a:t>  is split on A into two subsets </a:t>
            </a:r>
            <a:r>
              <a:rPr lang="en-US" sz="2800" i="1" dirty="0"/>
              <a:t>D</a:t>
            </a:r>
            <a:r>
              <a:rPr lang="en-US" sz="2800" i="1" baseline="-25000" dirty="0"/>
              <a:t>1</a:t>
            </a:r>
            <a:r>
              <a:rPr lang="en-US" sz="2800" dirty="0"/>
              <a:t> and </a:t>
            </a:r>
            <a:r>
              <a:rPr lang="en-US" sz="2800" i="1" dirty="0"/>
              <a:t>D</a:t>
            </a:r>
            <a:r>
              <a:rPr lang="en-US" sz="2800" i="1" baseline="-25000" dirty="0"/>
              <a:t>2</a:t>
            </a:r>
            <a:r>
              <a:rPr lang="en-US" sz="2800" dirty="0"/>
              <a:t>, the </a:t>
            </a:r>
            <a:r>
              <a:rPr lang="en-US" sz="2800" i="1" dirty="0" err="1"/>
              <a:t>gini</a:t>
            </a:r>
            <a:r>
              <a:rPr lang="en-US" sz="2800" dirty="0"/>
              <a:t> index </a:t>
            </a:r>
            <a:r>
              <a:rPr lang="en-US" sz="2800" i="1" dirty="0" err="1"/>
              <a:t>gini</a:t>
            </a:r>
            <a:r>
              <a:rPr lang="en-US" sz="2800" dirty="0"/>
              <a:t>(</a:t>
            </a:r>
            <a:r>
              <a:rPr lang="en-US" sz="2800" i="1" dirty="0"/>
              <a:t>D</a:t>
            </a:r>
            <a:r>
              <a:rPr lang="en-US" sz="2800" dirty="0"/>
              <a:t>) is defined as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sz="2400" dirty="0"/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sz="2400" dirty="0"/>
          </a:p>
        </p:txBody>
      </p:sp>
      <p:graphicFrame>
        <p:nvGraphicFramePr>
          <p:cNvPr id="399364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595913"/>
              </p:ext>
            </p:extLst>
          </p:nvPr>
        </p:nvGraphicFramePr>
        <p:xfrm>
          <a:off x="2590800" y="1981200"/>
          <a:ext cx="3048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4" imgW="1777680" imgH="761760" progId="Equation.3">
                  <p:embed/>
                </p:oleObj>
              </mc:Choice>
              <mc:Fallback>
                <p:oleObj name="Equation" r:id="rId4" imgW="1777680" imgH="76176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3048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931173"/>
              </p:ext>
            </p:extLst>
          </p:nvPr>
        </p:nvGraphicFramePr>
        <p:xfrm>
          <a:off x="1371600" y="5181600"/>
          <a:ext cx="61067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6" imgW="3441600" imgH="596880" progId="Equation.3">
                  <p:embed/>
                </p:oleObj>
              </mc:Choice>
              <mc:Fallback>
                <p:oleObj name="Equation" r:id="rId6" imgW="34416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81600"/>
                        <a:ext cx="6106763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525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808038"/>
          </a:xfrm>
          <a:noFill/>
          <a:ln/>
        </p:spPr>
        <p:txBody>
          <a:bodyPr lIns="92075" tIns="46038" rIns="92075" bIns="46038"/>
          <a:lstStyle/>
          <a:p>
            <a:r>
              <a:rPr lang="en-US" sz="4000" dirty="0" err="1"/>
              <a:t>Gini</a:t>
            </a:r>
            <a:r>
              <a:rPr lang="en-US" sz="4000" dirty="0"/>
              <a:t> </a:t>
            </a:r>
            <a:r>
              <a:rPr lang="en-US" sz="4000" dirty="0" smtClean="0"/>
              <a:t>index</a:t>
            </a:r>
            <a:endParaRPr lang="en-US" sz="4000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8305800" cy="5105400"/>
          </a:xfrm>
          <a:noFill/>
          <a:ln/>
        </p:spPr>
        <p:txBody>
          <a:bodyPr lIns="92075" tIns="46038" rIns="92075" bIns="46038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dirty="0" smtClean="0"/>
              <a:t>Reduction </a:t>
            </a:r>
            <a:r>
              <a:rPr lang="en-US" sz="2800" dirty="0"/>
              <a:t>in Impurity: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en-US" sz="28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en-US" sz="2800" dirty="0"/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800" dirty="0"/>
              <a:t>The </a:t>
            </a:r>
            <a:r>
              <a:rPr lang="en-US" sz="2800" dirty="0" smtClean="0"/>
              <a:t>attribute that </a:t>
            </a:r>
            <a:r>
              <a:rPr lang="en-US" sz="2800" dirty="0"/>
              <a:t>provides the smallest </a:t>
            </a:r>
            <a:r>
              <a:rPr lang="en-US" sz="2800" i="1" dirty="0" err="1"/>
              <a:t>gini</a:t>
            </a:r>
            <a:r>
              <a:rPr lang="en-US" sz="2800" i="1" baseline="-25000" dirty="0" err="1"/>
              <a:t>split</a:t>
            </a:r>
            <a:r>
              <a:rPr lang="en-US" sz="2800" dirty="0"/>
              <a:t>(</a:t>
            </a:r>
            <a:r>
              <a:rPr lang="en-US" sz="2800" i="1" dirty="0"/>
              <a:t>D</a:t>
            </a:r>
            <a:r>
              <a:rPr lang="en-US" sz="2800" dirty="0"/>
              <a:t>) (or the largest reduction in impurity) is chosen to split the </a:t>
            </a:r>
            <a:r>
              <a:rPr lang="en-US" sz="2800" dirty="0" smtClean="0"/>
              <a:t>node</a:t>
            </a:r>
            <a:endParaRPr lang="en-US" sz="2800" dirty="0"/>
          </a:p>
        </p:txBody>
      </p:sp>
      <p:graphicFrame>
        <p:nvGraphicFramePr>
          <p:cNvPr id="399366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78569187"/>
              </p:ext>
            </p:extLst>
          </p:nvPr>
        </p:nvGraphicFramePr>
        <p:xfrm>
          <a:off x="1981200" y="2133600"/>
          <a:ext cx="4800600" cy="495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4" imgW="2692080" imgH="304560" progId="Equation.3">
                  <p:embed/>
                </p:oleObj>
              </mc:Choice>
              <mc:Fallback>
                <p:oleObj name="Equation" r:id="rId4" imgW="26920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4800600" cy="495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856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Gini index (CART, IBM IntelligentMiner)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3820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 smtClean="0"/>
              <a:t>Example:  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D </a:t>
            </a:r>
            <a:r>
              <a:rPr lang="en-US" sz="2800" dirty="0"/>
              <a:t>has 9 tuples in </a:t>
            </a:r>
            <a:r>
              <a:rPr lang="en-US" sz="2800" dirty="0" err="1"/>
              <a:t>buys_computer</a:t>
            </a:r>
            <a:r>
              <a:rPr lang="en-US" sz="2800" dirty="0"/>
              <a:t> = “yes” and 5 in “no”</a:t>
            </a:r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endParaRPr lang="fi-FI" sz="2800" dirty="0" smtClean="0"/>
          </a:p>
          <a:p>
            <a:pPr>
              <a:lnSpc>
                <a:spcPct val="110000"/>
              </a:lnSpc>
            </a:pP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/>
              <a:t>Suppose </a:t>
            </a:r>
            <a:r>
              <a:rPr lang="en-US" sz="2800" dirty="0" smtClean="0"/>
              <a:t>that attribute “income” </a:t>
            </a:r>
            <a:r>
              <a:rPr lang="en-US" sz="2800" dirty="0"/>
              <a:t>partitions D into </a:t>
            </a:r>
            <a:r>
              <a:rPr lang="en-US" sz="2800" dirty="0" smtClean="0"/>
              <a:t>10 records (D</a:t>
            </a:r>
            <a:r>
              <a:rPr lang="en-US" sz="2800" baseline="-25000" dirty="0" smtClean="0"/>
              <a:t>1</a:t>
            </a:r>
            <a:r>
              <a:rPr lang="en-US" sz="2800" dirty="0"/>
              <a:t>: {low, medium</a:t>
            </a:r>
            <a:r>
              <a:rPr lang="en-US" sz="2800" dirty="0" smtClean="0"/>
              <a:t>}) </a:t>
            </a:r>
            <a:r>
              <a:rPr lang="en-US" sz="2800" dirty="0"/>
              <a:t>and 4 </a:t>
            </a:r>
            <a:r>
              <a:rPr lang="en-US" sz="2800" dirty="0" smtClean="0"/>
              <a:t>records (D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: {high}).</a:t>
            </a:r>
            <a:endParaRPr lang="en-US" sz="2800" dirty="0"/>
          </a:p>
        </p:txBody>
      </p:sp>
      <p:graphicFrame>
        <p:nvGraphicFramePr>
          <p:cNvPr id="40141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9912828"/>
              </p:ext>
            </p:extLst>
          </p:nvPr>
        </p:nvGraphicFramePr>
        <p:xfrm>
          <a:off x="4572000" y="3124200"/>
          <a:ext cx="418147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4" imgW="2222280" imgH="469800" progId="Equation.3">
                  <p:embed/>
                </p:oleObj>
              </mc:Choice>
              <mc:Fallback>
                <p:oleObj name="Equation" r:id="rId4" imgW="22222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24200"/>
                        <a:ext cx="4181476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05348"/>
              </p:ext>
            </p:extLst>
          </p:nvPr>
        </p:nvGraphicFramePr>
        <p:xfrm>
          <a:off x="838200" y="3124200"/>
          <a:ext cx="3048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6" imgW="1777229" imgH="761669" progId="Equation.3">
                  <p:embed/>
                </p:oleObj>
              </mc:Choice>
              <mc:Fallback>
                <p:oleObj name="Equation" r:id="rId6" imgW="1777229" imgH="761669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30480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2705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Gini</a:t>
            </a:r>
            <a:r>
              <a:rPr lang="en-US" sz="4000" dirty="0"/>
              <a:t> </a:t>
            </a:r>
            <a:r>
              <a:rPr lang="en-US" sz="4000" dirty="0" smtClean="0"/>
              <a:t>index</a:t>
            </a:r>
            <a:endParaRPr lang="en-US" sz="4000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5344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2800" dirty="0" smtClean="0"/>
              <a:t>Then:</a:t>
            </a:r>
            <a:endParaRPr lang="en-US" sz="2800" dirty="0" smtClean="0"/>
          </a:p>
          <a:p>
            <a:pPr lvl="4">
              <a:lnSpc>
                <a:spcPct val="150000"/>
              </a:lnSpc>
              <a:buNone/>
            </a:pPr>
            <a:r>
              <a:rPr lang="fi-FI" sz="2800" dirty="0" smtClean="0"/>
              <a:t>= 0.45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	and </a:t>
            </a:r>
            <a:r>
              <a:rPr lang="en-US" sz="2800" dirty="0" err="1" smtClean="0"/>
              <a:t>gini</a:t>
            </a:r>
            <a:r>
              <a:rPr lang="en-US" sz="2800" baseline="-25000" dirty="0" smtClean="0"/>
              <a:t>{</a:t>
            </a:r>
            <a:r>
              <a:rPr lang="en-US" sz="2800" baseline="-25000" dirty="0" err="1" smtClean="0"/>
              <a:t>medium,high</a:t>
            </a:r>
            <a:r>
              <a:rPr lang="en-US" sz="2800" baseline="-25000" dirty="0" smtClean="0"/>
              <a:t>}</a:t>
            </a:r>
            <a:r>
              <a:rPr lang="en-US" sz="2800" dirty="0" smtClean="0"/>
              <a:t> = 0.30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All attributes are assumed continuous-valued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May need other tools, e.g., clustering, to get the possible split values</a:t>
            </a:r>
          </a:p>
        </p:txBody>
      </p:sp>
      <p:graphicFrame>
        <p:nvGraphicFramePr>
          <p:cNvPr id="401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430730"/>
              </p:ext>
            </p:extLst>
          </p:nvPr>
        </p:nvGraphicFramePr>
        <p:xfrm>
          <a:off x="1783389" y="1371600"/>
          <a:ext cx="6217611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Denklem" r:id="rId4" imgW="3340080" imgH="431640" progId="Equation.3">
                  <p:embed/>
                </p:oleObj>
              </mc:Choice>
              <mc:Fallback>
                <p:oleObj name="Denklem" r:id="rId4" imgW="3340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389" y="1371600"/>
                        <a:ext cx="6217611" cy="804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541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85800"/>
          </a:xfrm>
          <a:noFill/>
          <a:ln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sz="4000"/>
              <a:t>Comparing Attribute Selection Measures</a:t>
            </a:r>
            <a:endParaRPr lang="en-US" sz="360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5257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50000"/>
              </a:lnSpc>
            </a:pPr>
            <a:r>
              <a:rPr lang="en-US" sz="2800" dirty="0"/>
              <a:t>The </a:t>
            </a:r>
            <a:r>
              <a:rPr lang="en-US" sz="2800" dirty="0" smtClean="0"/>
              <a:t>two measures</a:t>
            </a:r>
            <a:r>
              <a:rPr lang="en-US" sz="2800" dirty="0"/>
              <a:t>, in general, return good results but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Information gain: </a:t>
            </a:r>
          </a:p>
          <a:p>
            <a:pPr lvl="2">
              <a:lnSpc>
                <a:spcPct val="150000"/>
              </a:lnSpc>
            </a:pPr>
            <a:r>
              <a:rPr lang="en-US" sz="2200" dirty="0"/>
              <a:t>biased towards </a:t>
            </a:r>
            <a:r>
              <a:rPr lang="en-US" sz="2200" dirty="0" err="1"/>
              <a:t>multivalued</a:t>
            </a:r>
            <a:r>
              <a:rPr lang="en-US" sz="2200" dirty="0"/>
              <a:t> attributes</a:t>
            </a:r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Gini</a:t>
            </a:r>
            <a:r>
              <a:rPr lang="en-US" sz="2400" dirty="0" smtClean="0"/>
              <a:t> </a:t>
            </a:r>
            <a:r>
              <a:rPr lang="en-US" sz="2400" dirty="0"/>
              <a:t>index: 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biased to multivalued attributes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has difficulty when # of classes is large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tends to favor test sets that result in equal-sized partitions and purity in both partitions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2429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Overfitting</a:t>
            </a:r>
            <a:r>
              <a:rPr lang="en-US" dirty="0" smtClean="0"/>
              <a:t> due to noise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4819" b="3615"/>
          <a:stretch>
            <a:fillRect/>
          </a:stretch>
        </p:blipFill>
        <p:spPr bwMode="auto">
          <a:xfrm>
            <a:off x="1295400" y="1538287"/>
            <a:ext cx="632460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76400" y="6186487"/>
            <a:ext cx="57912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Decision boundary is distorted by noise point</a:t>
            </a:r>
            <a:endParaRPr lang="en-US" sz="2400" dirty="0">
              <a:solidFill>
                <a:schemeClr val="tx1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12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Overfitting</a:t>
            </a:r>
            <a:r>
              <a:rPr lang="en-US" sz="4000" dirty="0" smtClean="0"/>
              <a:t> due to insufficient samples</a:t>
            </a:r>
            <a:endParaRPr lang="en-US" sz="40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038600" y="5167461"/>
            <a:ext cx="12954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tx1"/>
                </a:solidFill>
                <a:sym typeface="Symbol" pitchFamily="18" charset="2"/>
              </a:rPr>
              <a:t>Why?</a:t>
            </a:r>
            <a:endParaRPr lang="en-US" sz="3600" dirty="0">
              <a:solidFill>
                <a:schemeClr val="tx1"/>
              </a:solidFill>
              <a:sym typeface="Symbol" pitchFamily="18" charset="2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072" t="4857" r="5357" b="4857"/>
          <a:stretch>
            <a:fillRect/>
          </a:stretch>
        </p:blipFill>
        <p:spPr>
          <a:xfrm>
            <a:off x="685800" y="1346200"/>
            <a:ext cx="4470400" cy="34544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8783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Overfitting</a:t>
            </a:r>
            <a:r>
              <a:rPr lang="en-US" sz="4000" dirty="0" smtClean="0"/>
              <a:t> due to insufficient samples</a:t>
            </a:r>
            <a:endParaRPr lang="en-US" sz="40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9600" y="4844296"/>
            <a:ext cx="7620000" cy="1785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Lack of data points in the lower half of the diagram makes it difficult to predict correctly the class labels of that region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</a:rPr>
              <a:t>- Insufficient number of training records in the region causes the decision tree to predict the test examples using other training records that are irrelevant to the classification task</a:t>
            </a:r>
            <a:endParaRPr lang="en-US" sz="2000" dirty="0">
              <a:solidFill>
                <a:schemeClr val="tx1"/>
              </a:solidFill>
              <a:sym typeface="Symbol" pitchFamily="18" charset="2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072" t="4857" r="5357" b="4857"/>
          <a:stretch>
            <a:fillRect/>
          </a:stretch>
        </p:blipFill>
        <p:spPr>
          <a:xfrm>
            <a:off x="685800" y="1346200"/>
            <a:ext cx="4470400" cy="34544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1929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8507413" cy="1152525"/>
          </a:xfrm>
        </p:spPr>
        <p:txBody>
          <a:bodyPr>
            <a:noAutofit/>
          </a:bodyPr>
          <a:lstStyle/>
          <a:p>
            <a:r>
              <a:rPr lang="en-US" sz="4000" dirty="0"/>
              <a:t>CRISP-DM</a:t>
            </a:r>
            <a:r>
              <a:rPr lang="en-US" sz="4000" dirty="0" smtClean="0"/>
              <a:t>: </a:t>
            </a:r>
            <a:r>
              <a:rPr lang="en-US" sz="4000" dirty="0" err="1" smtClean="0"/>
              <a:t>CRoss</a:t>
            </a:r>
            <a:r>
              <a:rPr lang="en-US" sz="4000" dirty="0" smtClean="0"/>
              <a:t> </a:t>
            </a:r>
            <a:r>
              <a:rPr lang="en-US" sz="4000" dirty="0"/>
              <a:t>Industry Standard Process for Data Mining</a:t>
            </a:r>
          </a:p>
        </p:txBody>
      </p:sp>
      <p:pic>
        <p:nvPicPr>
          <p:cNvPr id="112647" name="Picture 7" descr="Crisp-dmchart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5525" y="1600200"/>
            <a:ext cx="4457700" cy="4048125"/>
          </a:xfrm>
          <a:prstGeom prst="rect">
            <a:avLst/>
          </a:prstGeom>
          <a:noFill/>
        </p:spPr>
      </p:pic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990600" y="5830669"/>
            <a:ext cx="739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Shearer C., “The CRISP-DM model: the new blueprint for data mining”, </a:t>
            </a:r>
          </a:p>
          <a:p>
            <a:r>
              <a:rPr lang="en-US" dirty="0"/>
              <a:t>Journal of Data Warehousing 5 (2000) 13-22 (see also www.crisp-dm.org)</a:t>
            </a:r>
          </a:p>
        </p:txBody>
      </p:sp>
    </p:spTree>
    <p:extLst>
      <p:ext uri="{BB962C8B-B14F-4D97-AF65-F5344CB8AC3E}">
        <p14:creationId xmlns:p14="http://schemas.microsoft.com/office/powerpoint/2010/main" val="106472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685800"/>
          </a:xfrm>
          <a:noFill/>
          <a:ln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/>
              <a:t>Overfitting and Tree Pruning</a:t>
            </a:r>
            <a:endParaRPr lang="en-US" sz="400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50000"/>
              </a:lnSpc>
            </a:pPr>
            <a:r>
              <a:rPr lang="en-US" sz="2400" dirty="0" err="1"/>
              <a:t>Overfitting</a:t>
            </a:r>
            <a:r>
              <a:rPr lang="en-US" sz="2400" dirty="0"/>
              <a:t>:  An induced tree may </a:t>
            </a:r>
            <a:r>
              <a:rPr lang="en-US" sz="2400" dirty="0" err="1"/>
              <a:t>overfit</a:t>
            </a:r>
            <a:r>
              <a:rPr lang="en-US" sz="2400" dirty="0"/>
              <a:t> the training data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Too many branches, some may reflect anomalies due to noise or outliers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Poor accuracy for unseen samples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Two approaches to avoid </a:t>
            </a:r>
            <a:r>
              <a:rPr lang="en-US" sz="2400" dirty="0" err="1"/>
              <a:t>overfitting</a:t>
            </a:r>
            <a:r>
              <a:rPr lang="en-US" sz="2400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800" dirty="0" err="1"/>
              <a:t>Prepruning</a:t>
            </a:r>
            <a:r>
              <a:rPr lang="en-US" sz="1800" dirty="0"/>
              <a:t>: Halt tree construction early—do not split a node if this would result in the goodness measure falling below a threshold</a:t>
            </a:r>
          </a:p>
          <a:p>
            <a:pPr lvl="2">
              <a:lnSpc>
                <a:spcPct val="150000"/>
              </a:lnSpc>
            </a:pPr>
            <a:r>
              <a:rPr lang="en-US" sz="1800" dirty="0"/>
              <a:t>Difficult to choose an appropriate threshold</a:t>
            </a:r>
          </a:p>
          <a:p>
            <a:pPr lvl="1">
              <a:lnSpc>
                <a:spcPct val="150000"/>
              </a:lnSpc>
            </a:pPr>
            <a:r>
              <a:rPr lang="en-US" sz="1800" dirty="0" err="1"/>
              <a:t>Postpruning</a:t>
            </a:r>
            <a:r>
              <a:rPr lang="en-US" sz="1800" dirty="0"/>
              <a:t>: Remove branches from a “fully grown” tree—get a sequence of progressively pruned </a:t>
            </a:r>
            <a:r>
              <a:rPr lang="en-US" sz="1800" dirty="0" smtClean="0"/>
              <a:t>trees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2992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Occam’s Razor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30725"/>
          </a:xfrm>
        </p:spPr>
        <p:txBody>
          <a:bodyPr/>
          <a:lstStyle/>
          <a:p>
            <a:pPr marL="292100" indent="-292100"/>
            <a:r>
              <a:rPr lang="en-US" sz="2000" dirty="0"/>
              <a:t>Given two models of similar generalization errors,  one should prefer the simpler model over the more complex model</a:t>
            </a:r>
          </a:p>
          <a:p>
            <a:pPr marL="292100" indent="-292100"/>
            <a:r>
              <a:rPr lang="en-US" sz="2000" dirty="0"/>
              <a:t> Therefore, one should include model complexity when evaluating a model</a:t>
            </a:r>
          </a:p>
          <a:p>
            <a:pPr marL="292100" indent="-292100">
              <a:buFont typeface="Wingdings" pitchFamily="2" charset="2"/>
              <a:buNone/>
            </a:pPr>
            <a:endParaRPr lang="en-US" sz="2400" b="1" dirty="0"/>
          </a:p>
          <a:p>
            <a:pPr marL="292100" indent="-292100">
              <a:buFont typeface="Wingdings" pitchFamily="2" charset="2"/>
              <a:buNone/>
            </a:pPr>
            <a:r>
              <a:rPr lang="en-US" sz="2400" b="1" dirty="0"/>
              <a:t>“</a:t>
            </a:r>
            <a:r>
              <a:rPr lang="en-US" sz="2400" dirty="0" err="1"/>
              <a:t>entia</a:t>
            </a:r>
            <a:r>
              <a:rPr lang="en-US" sz="2400" dirty="0"/>
              <a:t> non </a:t>
            </a:r>
            <a:r>
              <a:rPr lang="en-US" sz="2400" dirty="0" err="1"/>
              <a:t>sunt</a:t>
            </a:r>
            <a:r>
              <a:rPr lang="en-US" sz="2400" dirty="0"/>
              <a:t> </a:t>
            </a:r>
            <a:r>
              <a:rPr lang="en-US" sz="2400" dirty="0" err="1"/>
              <a:t>multiplicanda</a:t>
            </a:r>
            <a:r>
              <a:rPr lang="en-US" sz="2400" dirty="0"/>
              <a:t> </a:t>
            </a:r>
            <a:r>
              <a:rPr lang="en-US" sz="2400" dirty="0" err="1"/>
              <a:t>praeter</a:t>
            </a:r>
            <a:r>
              <a:rPr lang="en-US" sz="2400" dirty="0"/>
              <a:t> </a:t>
            </a:r>
            <a:r>
              <a:rPr lang="en-US" sz="2400" dirty="0" err="1" smtClean="0"/>
              <a:t>ecessitatem</a:t>
            </a:r>
            <a:r>
              <a:rPr lang="en-US" sz="2400" b="1" dirty="0" smtClean="0"/>
              <a:t>”,</a:t>
            </a:r>
            <a:endParaRPr lang="en-US" sz="2400" b="1" dirty="0"/>
          </a:p>
          <a:p>
            <a:pPr marL="292100" indent="-292100">
              <a:buFont typeface="Wingdings" pitchFamily="2" charset="2"/>
              <a:buNone/>
            </a:pPr>
            <a:endParaRPr lang="en-US" sz="2400" dirty="0"/>
          </a:p>
          <a:p>
            <a:pPr marL="292100" indent="-292100">
              <a:buFont typeface="Wingdings" pitchFamily="2" charset="2"/>
              <a:buNone/>
            </a:pPr>
            <a:r>
              <a:rPr lang="en-US" sz="2400" dirty="0"/>
              <a:t>which translates to:</a:t>
            </a:r>
            <a:endParaRPr lang="en-US" sz="2400" b="1" dirty="0"/>
          </a:p>
          <a:p>
            <a:pPr marL="292100" indent="-292100">
              <a:buFont typeface="Wingdings" pitchFamily="2" charset="2"/>
              <a:buNone/>
            </a:pPr>
            <a:endParaRPr lang="en-US" sz="2400" b="1" dirty="0"/>
          </a:p>
          <a:p>
            <a:pPr marL="292100" indent="-292100">
              <a:buFont typeface="Wingdings" pitchFamily="2" charset="2"/>
              <a:buNone/>
            </a:pPr>
            <a:r>
              <a:rPr lang="en-US" sz="2400" b="1" dirty="0"/>
              <a:t>“</a:t>
            </a:r>
            <a:r>
              <a:rPr lang="en-US" sz="2400" dirty="0"/>
              <a:t>entities should not be multiplied beyond </a:t>
            </a:r>
            <a:r>
              <a:rPr lang="en-US" sz="2400" dirty="0" smtClean="0"/>
              <a:t>necessity</a:t>
            </a:r>
            <a:r>
              <a:rPr lang="en-US" sz="2400" b="1" dirty="0" smtClean="0"/>
              <a:t>”.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77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93038" cy="617538"/>
          </a:xfrm>
        </p:spPr>
        <p:txBody>
          <a:bodyPr>
            <a:noAutofit/>
          </a:bodyPr>
          <a:lstStyle/>
          <a:p>
            <a:r>
              <a:rPr lang="en-US" sz="4000" dirty="0"/>
              <a:t>Pros and Cons of decision trees</a:t>
            </a:r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4419600" y="1981200"/>
            <a:ext cx="449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400" b="1" dirty="0">
                <a:solidFill>
                  <a:schemeClr val="accent2"/>
                </a:solidFill>
              </a:rPr>
              <a:t> Cons</a:t>
            </a:r>
          </a:p>
          <a:p>
            <a:pPr lvl="1">
              <a:spcBef>
                <a:spcPct val="0"/>
              </a:spcBef>
              <a:buFontTx/>
              <a:buChar char="–"/>
            </a:pPr>
            <a:r>
              <a:rPr lang="en-US" sz="2400" b="1" dirty="0">
                <a:solidFill>
                  <a:schemeClr val="accent2"/>
                </a:solidFill>
              </a:rPr>
              <a:t> Cannot handle complicated relationship between features</a:t>
            </a:r>
          </a:p>
          <a:p>
            <a:pPr lvl="1">
              <a:spcBef>
                <a:spcPct val="0"/>
              </a:spcBef>
              <a:buFontTx/>
              <a:buChar char="–"/>
            </a:pPr>
            <a:r>
              <a:rPr lang="en-US" sz="2400" b="1" dirty="0">
                <a:solidFill>
                  <a:schemeClr val="accent2"/>
                </a:solidFill>
              </a:rPr>
              <a:t> simple decision boundaries</a:t>
            </a:r>
          </a:p>
          <a:p>
            <a:pPr lvl="1">
              <a:spcBef>
                <a:spcPct val="0"/>
              </a:spcBef>
              <a:buFontTx/>
              <a:buChar char="–"/>
            </a:pPr>
            <a:r>
              <a:rPr lang="en-US" sz="2400" b="1" dirty="0">
                <a:solidFill>
                  <a:schemeClr val="accent2"/>
                </a:solidFill>
              </a:rPr>
              <a:t> problems with lots of missing data</a:t>
            </a:r>
          </a:p>
          <a:p>
            <a:pPr>
              <a:spcBef>
                <a:spcPct val="0"/>
              </a:spcBef>
            </a:pP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62852" name="Text Box 4"/>
          <p:cNvSpPr txBox="1">
            <a:spLocks noChangeArrowheads="1"/>
          </p:cNvSpPr>
          <p:nvPr/>
        </p:nvSpPr>
        <p:spPr bwMode="auto">
          <a:xfrm>
            <a:off x="304800" y="1988820"/>
            <a:ext cx="419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 Pros</a:t>
            </a:r>
          </a:p>
          <a:p>
            <a:pPr lvl="1">
              <a:spcBef>
                <a:spcPct val="0"/>
              </a:spcBef>
              <a:buFontTx/>
              <a:buChar char="+"/>
            </a:pPr>
            <a:r>
              <a:rPr lang="en-US" sz="2400" b="1" dirty="0">
                <a:solidFill>
                  <a:schemeClr val="tx2"/>
                </a:solidFill>
              </a:rPr>
              <a:t> Reasonable training  time</a:t>
            </a:r>
          </a:p>
          <a:p>
            <a:pPr lvl="1">
              <a:spcBef>
                <a:spcPct val="0"/>
              </a:spcBef>
              <a:buFontTx/>
              <a:buChar char="+"/>
            </a:pPr>
            <a:r>
              <a:rPr lang="en-US" sz="2400" b="1" dirty="0">
                <a:solidFill>
                  <a:schemeClr val="tx2"/>
                </a:solidFill>
              </a:rPr>
              <a:t> Fast application</a:t>
            </a:r>
          </a:p>
          <a:p>
            <a:pPr lvl="1">
              <a:spcBef>
                <a:spcPct val="0"/>
              </a:spcBef>
              <a:buFontTx/>
              <a:buChar char="+"/>
            </a:pPr>
            <a:r>
              <a:rPr lang="en-US" sz="2400" b="1" dirty="0">
                <a:solidFill>
                  <a:schemeClr val="tx2"/>
                </a:solidFill>
              </a:rPr>
              <a:t> Easy to interpret</a:t>
            </a:r>
          </a:p>
          <a:p>
            <a:pPr lvl="1">
              <a:spcBef>
                <a:spcPct val="0"/>
              </a:spcBef>
              <a:buFontTx/>
              <a:buChar char="+"/>
            </a:pPr>
            <a:r>
              <a:rPr lang="en-US" sz="2400" b="1" dirty="0">
                <a:solidFill>
                  <a:schemeClr val="tx2"/>
                </a:solidFill>
              </a:rPr>
              <a:t> Easy to implement</a:t>
            </a:r>
          </a:p>
          <a:p>
            <a:pPr lvl="1">
              <a:spcBef>
                <a:spcPct val="0"/>
              </a:spcBef>
              <a:buFontTx/>
              <a:buChar char="+"/>
            </a:pPr>
            <a:r>
              <a:rPr lang="en-US" sz="2400" b="1" dirty="0">
                <a:solidFill>
                  <a:schemeClr val="tx2"/>
                </a:solidFill>
              </a:rPr>
              <a:t> Can handle large number of features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762000"/>
            <a:ext cx="7562850" cy="70485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0" dirty="0" smtClean="0"/>
              <a:t>Some well-known decision</a:t>
            </a:r>
            <a:br>
              <a:rPr lang="en-US" b="0" dirty="0" smtClean="0"/>
            </a:br>
            <a:r>
              <a:rPr lang="en-US" b="0" dirty="0" smtClean="0"/>
              <a:t>tree learning implementations</a:t>
            </a:r>
            <a:endParaRPr lang="en-US" sz="1800" b="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2286000"/>
            <a:ext cx="7391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6600"/>
                </a:solidFill>
              </a:rPr>
              <a:t>CART</a:t>
            </a:r>
            <a:r>
              <a:rPr lang="en-GB" sz="2400" dirty="0" smtClean="0"/>
              <a:t> </a:t>
            </a:r>
            <a:r>
              <a:rPr lang="en-GB" sz="2400" dirty="0"/>
              <a:t>	</a:t>
            </a:r>
            <a:r>
              <a:rPr lang="en-US" sz="2400" dirty="0" err="1"/>
              <a:t>Breiman</a:t>
            </a:r>
            <a:r>
              <a:rPr lang="en-US" sz="2400" dirty="0"/>
              <a:t> L, Friedman JH, </a:t>
            </a:r>
            <a:r>
              <a:rPr lang="en-US" sz="2400" dirty="0" err="1"/>
              <a:t>Olshen</a:t>
            </a:r>
            <a:r>
              <a:rPr lang="en-US" sz="2400" dirty="0"/>
              <a:t> RA, Stone CJ (1984) 	Classification and Regression </a:t>
            </a:r>
            <a:r>
              <a:rPr lang="en-GB" sz="2400" dirty="0"/>
              <a:t>Trees. Wadsworth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>
                <a:solidFill>
                  <a:srgbClr val="006600"/>
                </a:solidFill>
              </a:rPr>
              <a:t>ID3</a:t>
            </a:r>
            <a:r>
              <a:rPr lang="en-GB" sz="2400" dirty="0"/>
              <a:t> 	</a:t>
            </a:r>
            <a:r>
              <a:rPr lang="en-US" sz="2400" dirty="0"/>
              <a:t>Quinlan JR (1986) Induction of decision trees. </a:t>
            </a:r>
            <a:r>
              <a:rPr lang="en-US" sz="2400" dirty="0" smtClean="0"/>
              <a:t>Machine Learning </a:t>
            </a:r>
            <a:r>
              <a:rPr lang="en-US" sz="2400" dirty="0"/>
              <a:t>1:81–106</a:t>
            </a:r>
            <a:br>
              <a:rPr lang="en-US" sz="2400" dirty="0"/>
            </a:br>
            <a:endParaRPr lang="en-GB" sz="2400" dirty="0"/>
          </a:p>
          <a:p>
            <a:r>
              <a:rPr lang="en-GB" sz="2400" dirty="0">
                <a:solidFill>
                  <a:srgbClr val="006600"/>
                </a:solidFill>
              </a:rPr>
              <a:t>C4.5</a:t>
            </a:r>
            <a:r>
              <a:rPr lang="en-GB" sz="2400" dirty="0"/>
              <a:t> 	Quinlan JR (1993) C4.5: Programs for machine learning. </a:t>
            </a:r>
            <a:r>
              <a:rPr lang="en-GB" sz="2400" dirty="0" smtClean="0"/>
              <a:t> Morgan </a:t>
            </a:r>
            <a:r>
              <a:rPr lang="en-GB" sz="2400" dirty="0"/>
              <a:t>Kaufmann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>
                <a:solidFill>
                  <a:srgbClr val="006600"/>
                </a:solidFill>
              </a:rPr>
              <a:t>J48</a:t>
            </a:r>
            <a:r>
              <a:rPr lang="en-GB" sz="2400" dirty="0"/>
              <a:t>	Implementation of C4.5 in WEKA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186908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2247" y="304800"/>
            <a:ext cx="5846762" cy="585787"/>
          </a:xfrm>
        </p:spPr>
        <p:txBody>
          <a:bodyPr>
            <a:noAutofit/>
          </a:bodyPr>
          <a:lstStyle/>
          <a:p>
            <a:r>
              <a:rPr lang="en-US" sz="4000" b="0" dirty="0" smtClean="0"/>
              <a:t>Handling missing values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7696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200000"/>
              </a:lnSpc>
              <a:buFontTx/>
              <a:buChar char="•"/>
            </a:pPr>
            <a:r>
              <a:rPr lang="en-US" sz="2800" dirty="0">
                <a:solidFill>
                  <a:srgbClr val="006600"/>
                </a:solidFill>
              </a:rPr>
              <a:t> Remove attributes with missing values</a:t>
            </a:r>
          </a:p>
          <a:p>
            <a:pPr eaLnBrk="1" hangingPunct="1">
              <a:lnSpc>
                <a:spcPct val="200000"/>
              </a:lnSpc>
              <a:buFontTx/>
              <a:buChar char="•"/>
            </a:pPr>
            <a:r>
              <a:rPr lang="en-US" sz="2800" dirty="0">
                <a:solidFill>
                  <a:srgbClr val="006600"/>
                </a:solidFill>
              </a:rPr>
              <a:t> Remove examples with missing values</a:t>
            </a:r>
          </a:p>
          <a:p>
            <a:pPr eaLnBrk="1" hangingPunct="1">
              <a:lnSpc>
                <a:spcPct val="200000"/>
              </a:lnSpc>
              <a:buFontTx/>
              <a:buChar char="•"/>
            </a:pPr>
            <a:r>
              <a:rPr lang="en-US" sz="2800" dirty="0">
                <a:solidFill>
                  <a:srgbClr val="006600"/>
                </a:solidFill>
              </a:rPr>
              <a:t> Assume most frequent value</a:t>
            </a:r>
          </a:p>
          <a:p>
            <a:pPr eaLnBrk="1" hangingPunct="1">
              <a:lnSpc>
                <a:spcPct val="200000"/>
              </a:lnSpc>
              <a:buFontTx/>
              <a:buChar char="•"/>
            </a:pPr>
            <a:r>
              <a:rPr lang="en-US" sz="2800" dirty="0">
                <a:solidFill>
                  <a:srgbClr val="006600"/>
                </a:solidFill>
              </a:rPr>
              <a:t> Assume most frequent value </a:t>
            </a:r>
            <a:r>
              <a:rPr lang="en-US" sz="2800" dirty="0" smtClean="0">
                <a:solidFill>
                  <a:srgbClr val="006600"/>
                </a:solidFill>
              </a:rPr>
              <a:t>given a </a:t>
            </a:r>
            <a:r>
              <a:rPr lang="en-US" sz="2800" dirty="0">
                <a:solidFill>
                  <a:srgbClr val="006600"/>
                </a:solidFill>
              </a:rPr>
              <a:t>class</a:t>
            </a:r>
          </a:p>
          <a:p>
            <a:pPr eaLnBrk="1" hangingPunct="1">
              <a:lnSpc>
                <a:spcPct val="200000"/>
              </a:lnSpc>
              <a:buFontTx/>
              <a:buChar char="•"/>
            </a:pPr>
            <a:r>
              <a:rPr lang="en-US" sz="2800" dirty="0" smtClean="0">
                <a:solidFill>
                  <a:srgbClr val="006600"/>
                </a:solidFill>
              </a:rPr>
              <a:t> Learn the distribution of a given attribute</a:t>
            </a:r>
          </a:p>
          <a:p>
            <a:pPr eaLnBrk="1" hangingPunct="1">
              <a:lnSpc>
                <a:spcPct val="200000"/>
              </a:lnSpc>
              <a:buFontTx/>
              <a:buChar char="•"/>
            </a:pPr>
            <a:r>
              <a:rPr lang="en-US" sz="2800" dirty="0">
                <a:solidFill>
                  <a:srgbClr val="006600"/>
                </a:solidFill>
              </a:rPr>
              <a:t> </a:t>
            </a:r>
            <a:r>
              <a:rPr lang="en-US" sz="2800" dirty="0" smtClean="0">
                <a:solidFill>
                  <a:srgbClr val="006600"/>
                </a:solidFill>
              </a:rPr>
              <a:t>Find correlation between attributes </a:t>
            </a:r>
            <a:endParaRPr 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5059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88282" y="228600"/>
            <a:ext cx="5827712" cy="819150"/>
          </a:xfrm>
        </p:spPr>
        <p:txBody>
          <a:bodyPr>
            <a:normAutofit/>
          </a:bodyPr>
          <a:lstStyle/>
          <a:p>
            <a:r>
              <a:rPr lang="en-US" sz="4000" b="0" dirty="0" smtClean="0"/>
              <a:t>Handling missing values</a:t>
            </a:r>
          </a:p>
        </p:txBody>
      </p:sp>
      <p:graphicFrame>
        <p:nvGraphicFramePr>
          <p:cNvPr id="109674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224826"/>
              </p:ext>
            </p:extLst>
          </p:nvPr>
        </p:nvGraphicFramePr>
        <p:xfrm>
          <a:off x="2601913" y="1600200"/>
          <a:ext cx="3263900" cy="2370773"/>
        </p:xfrm>
        <a:graphic>
          <a:graphicData uri="http://schemas.openxmlformats.org/drawingml/2006/table">
            <a:tbl>
              <a:tblPr/>
              <a:tblGrid>
                <a:gridCol w="1131887"/>
                <a:gridCol w="869950"/>
                <a:gridCol w="471488"/>
                <a:gridCol w="790575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Example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0400" y="4229100"/>
            <a:ext cx="2035175" cy="1166813"/>
            <a:chOff x="3200400" y="4086225"/>
            <a:chExt cx="2035175" cy="1166813"/>
          </a:xfrm>
        </p:grpSpPr>
        <p:sp>
          <p:nvSpPr>
            <p:cNvPr id="25" name="Oval 24"/>
            <p:cNvSpPr/>
            <p:nvPr/>
          </p:nvSpPr>
          <p:spPr bwMode="auto">
            <a:xfrm>
              <a:off x="3876675" y="4086225"/>
              <a:ext cx="684213" cy="3952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3933825" y="4097338"/>
              <a:ext cx="577850" cy="336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600" dirty="0">
                  <a:latin typeface="+mn-lt"/>
                </a:rPr>
                <a:t>A1</a:t>
              </a: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3297238" y="4892675"/>
              <a:ext cx="360362" cy="3603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0517" name="TextBox 41"/>
            <p:cNvSpPr txBox="1">
              <a:spLocks noChangeArrowheads="1"/>
            </p:cNvSpPr>
            <p:nvPr/>
          </p:nvSpPr>
          <p:spPr bwMode="auto">
            <a:xfrm>
              <a:off x="3306763" y="4886325"/>
              <a:ext cx="36036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sv-SE" sz="1800"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729163" y="4891088"/>
              <a:ext cx="360362" cy="3603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  <p:sp>
          <p:nvSpPr>
            <p:cNvPr id="20519" name="TextBox 43"/>
            <p:cNvSpPr txBox="1">
              <a:spLocks noChangeArrowheads="1"/>
            </p:cNvSpPr>
            <p:nvPr/>
          </p:nvSpPr>
          <p:spPr bwMode="auto">
            <a:xfrm>
              <a:off x="4738688" y="4884738"/>
              <a:ext cx="36036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sv-SE" sz="1800">
                <a:latin typeface="Arial" charset="0"/>
              </a:endParaRPr>
            </a:p>
          </p:txBody>
        </p:sp>
        <p:cxnSp>
          <p:nvCxnSpPr>
            <p:cNvPr id="20520" name="Straight Connector 30"/>
            <p:cNvCxnSpPr>
              <a:cxnSpLocks noChangeShapeType="1"/>
              <a:stCxn id="25" idx="3"/>
              <a:endCxn id="27" idx="7"/>
            </p:cNvCxnSpPr>
            <p:nvPr/>
          </p:nvCxnSpPr>
          <p:spPr bwMode="auto">
            <a:xfrm rot="5400000">
              <a:off x="3530600" y="4498975"/>
              <a:ext cx="520700" cy="371475"/>
            </a:xfrm>
            <a:prstGeom prst="line">
              <a:avLst/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</p:spPr>
        </p:cxnSp>
        <p:cxnSp>
          <p:nvCxnSpPr>
            <p:cNvPr id="20521" name="Straight Connector 31"/>
            <p:cNvCxnSpPr>
              <a:cxnSpLocks noChangeShapeType="1"/>
              <a:stCxn id="25" idx="5"/>
              <a:endCxn id="29" idx="1"/>
            </p:cNvCxnSpPr>
            <p:nvPr/>
          </p:nvCxnSpPr>
          <p:spPr bwMode="auto">
            <a:xfrm rot="16200000" flipH="1">
              <a:off x="4360863" y="4522788"/>
              <a:ext cx="519113" cy="322262"/>
            </a:xfrm>
            <a:prstGeom prst="line">
              <a:avLst/>
            </a:prstGeom>
            <a:noFill/>
            <a:ln w="28575" algn="ctr">
              <a:solidFill>
                <a:schemeClr val="accent1"/>
              </a:solidFill>
              <a:round/>
              <a:headEnd/>
              <a:tailEnd/>
            </a:ln>
          </p:spPr>
        </p:cxnSp>
        <p:sp>
          <p:nvSpPr>
            <p:cNvPr id="20522" name="TextBox 32"/>
            <p:cNvSpPr txBox="1">
              <a:spLocks noChangeArrowheads="1"/>
            </p:cNvSpPr>
            <p:nvPr/>
          </p:nvSpPr>
          <p:spPr bwMode="auto">
            <a:xfrm>
              <a:off x="3200400" y="4452938"/>
              <a:ext cx="8334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>
                  <a:cs typeface="Times New Roman" pitchFamily="18" charset="0"/>
                </a:rPr>
                <a:t>yes</a:t>
              </a:r>
              <a:endParaRPr lang="en-US" sz="1600"/>
            </a:p>
          </p:txBody>
        </p:sp>
        <p:sp>
          <p:nvSpPr>
            <p:cNvPr id="20523" name="TextBox 33"/>
            <p:cNvSpPr txBox="1">
              <a:spLocks noChangeArrowheads="1"/>
            </p:cNvSpPr>
            <p:nvPr/>
          </p:nvSpPr>
          <p:spPr bwMode="auto">
            <a:xfrm>
              <a:off x="4402138" y="4451350"/>
              <a:ext cx="8334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>
                  <a:cs typeface="Times New Roman" pitchFamily="18" charset="0"/>
                </a:rPr>
                <a:t>no</a:t>
              </a:r>
              <a:endParaRPr lang="en-US" sz="1600"/>
            </a:p>
          </p:txBody>
        </p:sp>
      </p:grpSp>
      <p:sp>
        <p:nvSpPr>
          <p:cNvPr id="23594" name="TextBox 34"/>
          <p:cNvSpPr txBox="1">
            <a:spLocks noChangeArrowheads="1"/>
          </p:cNvSpPr>
          <p:nvPr/>
        </p:nvSpPr>
        <p:spPr bwMode="auto">
          <a:xfrm>
            <a:off x="2878138" y="5395913"/>
            <a:ext cx="11969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latin typeface="Tw Cen MT" pitchFamily="34" charset="0"/>
              </a:rPr>
              <a:t>e1 (w=1)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Tw Cen MT" pitchFamily="34" charset="0"/>
              </a:rPr>
              <a:t>e3 (w=1)</a:t>
            </a:r>
          </a:p>
          <a:p>
            <a:pPr eaLnBrk="1" hangingPunct="1"/>
            <a:r>
              <a:rPr lang="en-US" sz="1600">
                <a:latin typeface="Tw Cen MT" pitchFamily="34" charset="0"/>
              </a:rPr>
              <a:t>e4 (w=2/3)</a:t>
            </a:r>
          </a:p>
        </p:txBody>
      </p:sp>
      <p:sp>
        <p:nvSpPr>
          <p:cNvPr id="23595" name="TextBox 36"/>
          <p:cNvSpPr txBox="1">
            <a:spLocks noChangeArrowheads="1"/>
          </p:cNvSpPr>
          <p:nvPr/>
        </p:nvSpPr>
        <p:spPr bwMode="auto">
          <a:xfrm>
            <a:off x="4316413" y="5399088"/>
            <a:ext cx="11985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latin typeface="Tw Cen MT" pitchFamily="34" charset="0"/>
              </a:rPr>
              <a:t>e2 (w=1)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Tw Cen MT" pitchFamily="34" charset="0"/>
              </a:rPr>
              <a:t>e4 (w=1/3)</a:t>
            </a:r>
            <a:endParaRPr lang="en-US" sz="160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6553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k-nearest neighbor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600200"/>
          <a:ext cx="7848600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VISIO" r:id="rId3" imgW="9756360" imgH="4523760" progId="Visio.Drawing.11">
                  <p:embed/>
                </p:oleObj>
              </mc:Choice>
              <mc:Fallback>
                <p:oleObj name="VISIO" r:id="rId3" imgW="9756360" imgH="45237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7848600" cy="364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52578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sz="2400" b="0" dirty="0">
                <a:solidFill>
                  <a:schemeClr val="tx1"/>
                </a:solidFill>
              </a:rPr>
              <a:t>    </a:t>
            </a:r>
            <a:r>
              <a:rPr lang="en-US" sz="2400" b="1" dirty="0" smtClean="0">
                <a:solidFill>
                  <a:schemeClr val="accent2"/>
                </a:solidFill>
              </a:rPr>
              <a:t>k</a:t>
            </a:r>
            <a:r>
              <a:rPr lang="en-US" sz="2400" b="0" dirty="0" smtClean="0">
                <a:solidFill>
                  <a:schemeClr val="tx1"/>
                </a:solidFill>
              </a:rPr>
              <a:t>-nearest </a:t>
            </a:r>
            <a:r>
              <a:rPr lang="en-US" sz="2400" b="0" dirty="0">
                <a:solidFill>
                  <a:schemeClr val="tx1"/>
                </a:solidFill>
              </a:rPr>
              <a:t>neighbors of a record </a:t>
            </a:r>
            <a:r>
              <a:rPr lang="en-US" sz="2400" b="1" dirty="0">
                <a:solidFill>
                  <a:schemeClr val="accent2"/>
                </a:solidFill>
              </a:rPr>
              <a:t>x</a:t>
            </a:r>
            <a:r>
              <a:rPr lang="en-US" sz="2400" b="0" dirty="0">
                <a:solidFill>
                  <a:schemeClr val="tx1"/>
                </a:solidFill>
              </a:rPr>
              <a:t> are data points that have the </a:t>
            </a:r>
            <a:r>
              <a:rPr lang="en-US" sz="2400" b="1" dirty="0">
                <a:solidFill>
                  <a:schemeClr val="accent2"/>
                </a:solidFill>
              </a:rPr>
              <a:t>k</a:t>
            </a:r>
            <a:r>
              <a:rPr lang="en-US" sz="2400" b="0" dirty="0">
                <a:solidFill>
                  <a:schemeClr val="tx1"/>
                </a:solidFill>
              </a:rPr>
              <a:t> smallest distance to </a:t>
            </a:r>
            <a:r>
              <a:rPr lang="en-US" sz="2400" b="1" dirty="0">
                <a:solidFill>
                  <a:schemeClr val="accent2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593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-nearest neighbor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data record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find its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closest points</a:t>
            </a:r>
          </a:p>
          <a:p>
            <a:pPr lvl="1"/>
            <a:r>
              <a:rPr lang="en-US" dirty="0" smtClean="0"/>
              <a:t>Closeness: 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Determine the class of </a:t>
            </a:r>
            <a:r>
              <a:rPr lang="en-US" b="1" dirty="0" smtClean="0">
                <a:solidFill>
                  <a:schemeClr val="accent2"/>
                </a:solidFill>
              </a:rPr>
              <a:t>x </a:t>
            </a:r>
            <a:r>
              <a:rPr lang="en-US" dirty="0" smtClean="0"/>
              <a:t>based on the classes in the neighbor list</a:t>
            </a:r>
          </a:p>
          <a:p>
            <a:pPr lvl="1"/>
            <a:r>
              <a:rPr lang="en-US" dirty="0" smtClean="0"/>
              <a:t>Majority vote</a:t>
            </a:r>
          </a:p>
          <a:p>
            <a:pPr lvl="1"/>
            <a:r>
              <a:rPr lang="en-US" dirty="0" smtClean="0"/>
              <a:t>Weigh the vote according to distance</a:t>
            </a:r>
          </a:p>
          <a:p>
            <a:pPr lvl="2"/>
            <a:r>
              <a:rPr lang="en-US" dirty="0" smtClean="0"/>
              <a:t> e.g., weight factor, w = 1/d</a:t>
            </a:r>
            <a:r>
              <a:rPr lang="en-US" baseline="30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64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nearest-neighbor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model building (lazy learners)</a:t>
            </a:r>
          </a:p>
          <a:p>
            <a:pPr lvl="1"/>
            <a:r>
              <a:rPr lang="en-US" dirty="0" smtClean="0"/>
              <a:t>Lazy learners: computational time in classification</a:t>
            </a:r>
          </a:p>
          <a:p>
            <a:pPr lvl="1"/>
            <a:r>
              <a:rPr lang="en-US" dirty="0" smtClean="0"/>
              <a:t>Eager learners: computational time in model building</a:t>
            </a:r>
          </a:p>
          <a:p>
            <a:r>
              <a:rPr lang="en-US" dirty="0" smtClean="0"/>
              <a:t>Decision trees try to find global models, k-NN take into account local information</a:t>
            </a:r>
          </a:p>
          <a:p>
            <a:r>
              <a:rPr lang="en-US" dirty="0" smtClean="0"/>
              <a:t>K-NN classifiers depend a lot on the choice of proximity measure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457200"/>
            <a:ext cx="6457950" cy="6238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Condorcet’s jury theorem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01700" y="2286000"/>
            <a:ext cx="7404100" cy="3581400"/>
          </a:xfrm>
          <a:noFill/>
        </p:spPr>
        <p:txBody>
          <a:bodyPr>
            <a:noAutofit/>
          </a:bodyPr>
          <a:lstStyle/>
          <a:p>
            <a:pPr algn="just"/>
            <a:r>
              <a:rPr lang="en-US" sz="2400" i="1" dirty="0" smtClean="0"/>
              <a:t>If each member of a jury is more likely to be right than wrong, </a:t>
            </a:r>
          </a:p>
          <a:p>
            <a:pPr algn="just"/>
            <a:r>
              <a:rPr lang="en-US" sz="2400" i="1" dirty="0" smtClean="0"/>
              <a:t>then the majority of the jury, too, is more likely to be right than wrong</a:t>
            </a:r>
          </a:p>
          <a:p>
            <a:pPr algn="just"/>
            <a:r>
              <a:rPr lang="en-US" sz="2400" i="1" dirty="0" smtClean="0"/>
              <a:t>and the probability that the right outcome is supported by a majority of the jury is a (swiftly) increasing function of the size of the jury, </a:t>
            </a:r>
          </a:p>
          <a:p>
            <a:pPr algn="just"/>
            <a:r>
              <a:rPr lang="en-US" sz="2400" i="1" dirty="0" smtClean="0"/>
              <a:t>converging to 1 as the size of the jury tends to infinity</a:t>
            </a:r>
          </a:p>
          <a:p>
            <a:pPr marL="0" indent="0" eaLnBrk="1" hangingPunct="1">
              <a:buFontTx/>
              <a:buNone/>
            </a:pPr>
            <a:r>
              <a:rPr lang="sv-SE" sz="2400" i="1" dirty="0" smtClean="0"/>
              <a:t>				</a:t>
            </a:r>
            <a:endParaRPr lang="sv-SE" sz="2400" dirty="0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110288" y="3987800"/>
            <a:ext cx="2308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sv-SE" sz="2000">
                <a:solidFill>
                  <a:schemeClr val="bg2"/>
                </a:solidFill>
              </a:rPr>
              <a:t>Condorcet, 1785</a:t>
            </a:r>
          </a:p>
        </p:txBody>
      </p:sp>
    </p:spTree>
    <p:extLst>
      <p:ext uri="{BB962C8B-B14F-4D97-AF65-F5344CB8AC3E}">
        <p14:creationId xmlns:p14="http://schemas.microsoft.com/office/powerpoint/2010/main" val="418572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75532"/>
              </p:ext>
            </p:extLst>
          </p:nvPr>
        </p:nvGraphicFramePr>
        <p:xfrm>
          <a:off x="381000" y="1805093"/>
          <a:ext cx="8229599" cy="2919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599"/>
                <a:gridCol w="1828801"/>
                <a:gridCol w="1371600"/>
                <a:gridCol w="3276599"/>
              </a:tblGrid>
              <a:tr h="785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DATE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TIME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ROOM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TOPIC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</a:tr>
              <a:tr h="67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MONDAY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2013-09-09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10:00-11:45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502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Introduction to data mining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WEDNESDAY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2013-09-11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09:00-10:45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501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Decision trees, rules and forests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</a:tr>
              <a:tr h="76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FRIDAY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2013-09-13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10:00-11:45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Sal C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Evaluating predictive models and tools for data mining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276600"/>
            <a:ext cx="8229600" cy="685800"/>
          </a:xfrm>
          <a:prstGeom prst="rect">
            <a:avLst/>
          </a:prstGeom>
          <a:solidFill>
            <a:schemeClr val="bg1">
              <a:alpha val="12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9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420831" y="1654175"/>
          <a:ext cx="5853093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Chart" r:id="rId4" imgW="4114985" imgH="3162300" progId="Excel.Sheet.8">
                  <p:embed/>
                </p:oleObj>
              </mc:Choice>
              <mc:Fallback>
                <p:oleObj name="Chart" r:id="rId4" imgW="4114985" imgH="3162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31" y="1654175"/>
                        <a:ext cx="5853093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71600" y="457200"/>
            <a:ext cx="6457950" cy="623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Condorcet’s jury theorem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06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82812" y="228600"/>
            <a:ext cx="4149725" cy="5254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Random forests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738187" y="1066800"/>
            <a:ext cx="78724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sz="2800" i="1" dirty="0" smtClean="0">
                <a:solidFill>
                  <a:srgbClr val="002F5F"/>
                </a:solidFill>
              </a:rPr>
              <a:t>Random </a:t>
            </a:r>
            <a:r>
              <a:rPr lang="en-US" sz="2800" i="1" dirty="0">
                <a:solidFill>
                  <a:srgbClr val="002F5F"/>
                </a:solidFill>
              </a:rPr>
              <a:t>forests</a:t>
            </a:r>
            <a:r>
              <a:rPr lang="en-US" sz="2800" dirty="0">
                <a:solidFill>
                  <a:srgbClr val="002F5F"/>
                </a:solidFill>
              </a:rPr>
              <a:t> </a:t>
            </a:r>
            <a:r>
              <a:rPr lang="en-US" sz="2800" dirty="0" smtClean="0">
                <a:solidFill>
                  <a:srgbClr val="002F5F"/>
                </a:solidFill>
              </a:rPr>
              <a:t>(</a:t>
            </a:r>
            <a:r>
              <a:rPr lang="en-US" sz="2800" dirty="0" err="1" smtClean="0">
                <a:solidFill>
                  <a:srgbClr val="002F5F"/>
                </a:solidFill>
              </a:rPr>
              <a:t>Breiman</a:t>
            </a:r>
            <a:r>
              <a:rPr lang="en-US" sz="2800" dirty="0" smtClean="0">
                <a:solidFill>
                  <a:srgbClr val="002F5F"/>
                </a:solidFill>
              </a:rPr>
              <a:t> 2001) are generated by combining two techniques:</a:t>
            </a:r>
          </a:p>
          <a:p>
            <a:pPr lvl="1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F5F"/>
                </a:solidFill>
              </a:rPr>
              <a:t> bagging (</a:t>
            </a:r>
            <a:r>
              <a:rPr lang="en-US" sz="2800" dirty="0" err="1" smtClean="0">
                <a:solidFill>
                  <a:srgbClr val="002F5F"/>
                </a:solidFill>
              </a:rPr>
              <a:t>Breiman</a:t>
            </a:r>
            <a:r>
              <a:rPr lang="en-US" sz="2800" dirty="0" smtClean="0">
                <a:solidFill>
                  <a:srgbClr val="002F5F"/>
                </a:solidFill>
              </a:rPr>
              <a:t> 1996) </a:t>
            </a:r>
          </a:p>
          <a:p>
            <a:pPr lvl="1" eaLnBrk="1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F5F"/>
                </a:solidFill>
              </a:rPr>
              <a:t> the random subspace method (Ho 1998)</a:t>
            </a:r>
            <a:endParaRPr lang="en-US" sz="2800" dirty="0">
              <a:solidFill>
                <a:srgbClr val="002F5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0650" y="4343400"/>
            <a:ext cx="6915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L. </a:t>
            </a:r>
            <a:r>
              <a:rPr lang="en-US" dirty="0" err="1"/>
              <a:t>Breiman</a:t>
            </a:r>
            <a:r>
              <a:rPr lang="en-US" dirty="0"/>
              <a:t>. Random forests. Machine Learning, 45(1):5–32, 2001</a:t>
            </a: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1390650" y="4961264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L. </a:t>
            </a:r>
            <a:r>
              <a:rPr lang="en-US" dirty="0" err="1"/>
              <a:t>Breiman</a:t>
            </a:r>
            <a:r>
              <a:rPr lang="en-US" dirty="0"/>
              <a:t>. Bagging predictors. Machine Learning, 24(2):123–140, 1996</a:t>
            </a:r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1390650" y="5585224"/>
            <a:ext cx="708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T. K. Ho. The random subspace method for constructing decision forests, IEEE Transactions on Pattern Analysis and Machine Intelligence, 20(8):832-844, 1998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750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/>
      <p:bldP spid="4" grpId="0"/>
      <p:bldP spid="5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304800"/>
            <a:ext cx="2238375" cy="5429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Bagging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5374" y="5515429"/>
            <a:ext cx="7058026" cy="88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ts val="2900"/>
              </a:lnSpc>
              <a:spcBef>
                <a:spcPct val="20000"/>
              </a:spcBef>
            </a:pPr>
            <a:r>
              <a:rPr lang="en-US" sz="1600" kern="0" dirty="0" smtClean="0">
                <a:solidFill>
                  <a:srgbClr val="002F5F"/>
                </a:solidFill>
                <a:latin typeface="Verdana"/>
              </a:rPr>
              <a:t>A </a:t>
            </a:r>
            <a:r>
              <a:rPr lang="en-US" sz="1600" i="1" kern="0" dirty="0" smtClean="0">
                <a:solidFill>
                  <a:srgbClr val="002F5F"/>
                </a:solidFill>
                <a:latin typeface="Verdana"/>
              </a:rPr>
              <a:t>bootstrap replicate</a:t>
            </a:r>
            <a:r>
              <a:rPr lang="en-US" sz="1600" kern="0" dirty="0" smtClean="0">
                <a:solidFill>
                  <a:srgbClr val="002F5F"/>
                </a:solidFill>
                <a:latin typeface="Verdana"/>
              </a:rPr>
              <a:t> </a:t>
            </a:r>
            <a:r>
              <a:rPr lang="en-US" sz="1600" i="1" kern="0" dirty="0" smtClean="0">
                <a:solidFill>
                  <a:srgbClr val="000000"/>
                </a:solidFill>
                <a:latin typeface="Verdana"/>
              </a:rPr>
              <a:t>E’</a:t>
            </a:r>
            <a:r>
              <a:rPr lang="en-US" sz="1600" kern="0" dirty="0" smtClean="0">
                <a:solidFill>
                  <a:srgbClr val="002F5F"/>
                </a:solidFill>
                <a:latin typeface="Verdana"/>
              </a:rPr>
              <a:t> of a set of examples </a:t>
            </a:r>
            <a:r>
              <a:rPr lang="en-US" sz="1600" i="1" kern="0" dirty="0" smtClean="0">
                <a:solidFill>
                  <a:srgbClr val="000000"/>
                </a:solidFill>
                <a:latin typeface="Verdana"/>
              </a:rPr>
              <a:t>E</a:t>
            </a:r>
            <a:r>
              <a:rPr lang="en-US" sz="1600" kern="0" dirty="0" smtClean="0">
                <a:solidFill>
                  <a:srgbClr val="002F5F"/>
                </a:solidFill>
                <a:latin typeface="Verdana"/>
              </a:rPr>
              <a:t> is created by </a:t>
            </a:r>
          </a:p>
          <a:p>
            <a:pPr lvl="0" eaLnBrk="1" hangingPunct="1">
              <a:lnSpc>
                <a:spcPts val="2900"/>
              </a:lnSpc>
              <a:spcBef>
                <a:spcPct val="20000"/>
              </a:spcBef>
            </a:pPr>
            <a:r>
              <a:rPr lang="en-US" sz="1600" kern="0" dirty="0" smtClean="0">
                <a:solidFill>
                  <a:srgbClr val="002F5F"/>
                </a:solidFill>
                <a:latin typeface="Verdana"/>
              </a:rPr>
              <a:t>randomly selecting </a:t>
            </a:r>
            <a:r>
              <a:rPr lang="en-US" sz="1600" i="1" kern="0" dirty="0" smtClean="0">
                <a:solidFill>
                  <a:srgbClr val="000000"/>
                </a:solidFill>
                <a:latin typeface="Verdana"/>
              </a:rPr>
              <a:t>n</a:t>
            </a:r>
            <a:r>
              <a:rPr lang="en-US" sz="1600" kern="0" dirty="0" smtClean="0">
                <a:solidFill>
                  <a:srgbClr val="002F5F"/>
                </a:solidFill>
                <a:latin typeface="Verdana"/>
              </a:rPr>
              <a:t> = |</a:t>
            </a:r>
            <a:r>
              <a:rPr lang="en-US" sz="1600" i="1" kern="0" dirty="0" smtClean="0">
                <a:solidFill>
                  <a:srgbClr val="000000"/>
                </a:solidFill>
                <a:latin typeface="Verdana"/>
              </a:rPr>
              <a:t>E</a:t>
            </a:r>
            <a:r>
              <a:rPr lang="en-US" sz="1600" kern="0" dirty="0" smtClean="0">
                <a:solidFill>
                  <a:srgbClr val="002F5F"/>
                </a:solidFill>
                <a:latin typeface="Verdana"/>
              </a:rPr>
              <a:t>| examples from </a:t>
            </a:r>
            <a:r>
              <a:rPr lang="en-US" sz="1600" i="1" kern="0" dirty="0" smtClean="0">
                <a:solidFill>
                  <a:srgbClr val="000000"/>
                </a:solidFill>
                <a:latin typeface="Verdana"/>
              </a:rPr>
              <a:t>E</a:t>
            </a:r>
            <a:r>
              <a:rPr lang="en-US" sz="1600" kern="0" dirty="0" smtClean="0">
                <a:solidFill>
                  <a:srgbClr val="002F5F"/>
                </a:solidFill>
                <a:latin typeface="Verdana"/>
              </a:rPr>
              <a:t> with replacement.</a:t>
            </a:r>
            <a:endParaRPr lang="sv-SE" dirty="0"/>
          </a:p>
        </p:txBody>
      </p:sp>
      <p:graphicFrame>
        <p:nvGraphicFramePr>
          <p:cNvPr id="6" name="Group 192"/>
          <p:cNvGraphicFramePr>
            <a:graphicFrameLocks noGrp="1"/>
          </p:cNvGraphicFramePr>
          <p:nvPr/>
        </p:nvGraphicFramePr>
        <p:xfrm>
          <a:off x="1539875" y="2038350"/>
          <a:ext cx="5184775" cy="3218180"/>
        </p:xfrm>
        <a:graphic>
          <a:graphicData uri="http://schemas.openxmlformats.org/drawingml/2006/table">
            <a:tbl>
              <a:tblPr/>
              <a:tblGrid>
                <a:gridCol w="625475"/>
                <a:gridCol w="811213"/>
                <a:gridCol w="639762"/>
                <a:gridCol w="803275"/>
                <a:gridCol w="828675"/>
                <a:gridCol w="828675"/>
                <a:gridCol w="647700"/>
              </a:tblGrid>
              <a:tr h="385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Ex.  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Fri/Sat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Hungry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Guests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5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85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85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85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85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850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08871"/>
              </p:ext>
            </p:extLst>
          </p:nvPr>
        </p:nvGraphicFramePr>
        <p:xfrm>
          <a:off x="1524000" y="1998406"/>
          <a:ext cx="5350930" cy="3335594"/>
        </p:xfrm>
        <a:graphic>
          <a:graphicData uri="http://schemas.openxmlformats.org/drawingml/2006/table">
            <a:tbl>
              <a:tblPr/>
              <a:tblGrid>
                <a:gridCol w="645520"/>
                <a:gridCol w="837210"/>
                <a:gridCol w="660264"/>
                <a:gridCol w="829017"/>
                <a:gridCol w="855231"/>
                <a:gridCol w="855231"/>
                <a:gridCol w="668457"/>
              </a:tblGrid>
              <a:tr h="4162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Ex.  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Fri/Sat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Hungry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Guests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79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479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479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479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479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4793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53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467351" y="200032"/>
            <a:ext cx="1895475" cy="56196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0" dirty="0" smtClean="0"/>
              <a:t>Forests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3587" y="3224748"/>
            <a:ext cx="1066464" cy="77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1250" y="4456647"/>
            <a:ext cx="1331864" cy="73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6314" y="2478622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9425" y="3761323"/>
            <a:ext cx="1066464" cy="77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3088" y="3204111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029" y="3542247"/>
            <a:ext cx="840022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68739" y="5653622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5714" y="218969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4489" y="5765595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82064" y="211349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18764" y="495194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7928" y="413279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9513" y="525198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2013" y="20833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713" y="50678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5463" y="356288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463" y="25151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263" y="4620161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6313" y="4988461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2988" y="29977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7563" y="2337336"/>
            <a:ext cx="1331862" cy="73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3589" y="4005797"/>
            <a:ext cx="840024" cy="73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719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467600" cy="43434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classification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Overview of classification methods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Decision trees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Forests</a:t>
            </a:r>
            <a:endParaRPr 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162800" cy="81915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42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24540"/>
              </p:ext>
            </p:extLst>
          </p:nvPr>
        </p:nvGraphicFramePr>
        <p:xfrm>
          <a:off x="381000" y="1805093"/>
          <a:ext cx="8229599" cy="2919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599"/>
                <a:gridCol w="1828801"/>
                <a:gridCol w="1371600"/>
                <a:gridCol w="3276599"/>
              </a:tblGrid>
              <a:tr h="785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DATE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TIME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</a:rPr>
                        <a:t>ROOM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TOPIC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</a:tr>
              <a:tr h="670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MONDAY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2013-09-09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10:00-11:45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502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Introduction to data mining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WEDNESDAY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2013-09-11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09:00-10:45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501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Decision trees, rules and forests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</a:tr>
              <a:tr h="76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FRIDAY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2013-09-13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10:00-11:45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Sal C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Evaluating predictive models and tools for data mining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962400"/>
            <a:ext cx="8229600" cy="762000"/>
          </a:xfrm>
          <a:prstGeom prst="rect">
            <a:avLst/>
          </a:prstGeom>
          <a:solidFill>
            <a:schemeClr val="bg1">
              <a:alpha val="12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7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467600" cy="43434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What is classification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Overview of classification methods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Decision trees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Forests</a:t>
            </a:r>
            <a:endParaRPr lang="en-US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162800" cy="81915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96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5857875" cy="666750"/>
          </a:xfrm>
        </p:spPr>
        <p:txBody>
          <a:bodyPr>
            <a:noAutofit/>
          </a:bodyPr>
          <a:lstStyle/>
          <a:p>
            <a:r>
              <a:rPr lang="en-GB" b="0" dirty="0" smtClean="0"/>
              <a:t>Predictive data mining</a:t>
            </a:r>
            <a:endParaRPr lang="en-US" b="0" dirty="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7467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3200" u="sng" dirty="0" smtClean="0">
                <a:solidFill>
                  <a:srgbClr val="006600"/>
                </a:solidFill>
              </a:rPr>
              <a:t>Our task</a:t>
            </a:r>
            <a:endParaRPr lang="en-GB" sz="3200" u="sng" dirty="0">
              <a:solidFill>
                <a:srgbClr val="006600"/>
              </a:solidFill>
            </a:endParaRPr>
          </a:p>
          <a:p>
            <a:pPr algn="just"/>
            <a:endParaRPr lang="en-GB" sz="3200" dirty="0">
              <a:solidFill>
                <a:srgbClr val="0066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3200" u="sng" dirty="0" smtClean="0">
                <a:solidFill>
                  <a:srgbClr val="006600"/>
                </a:solidFill>
              </a:rPr>
              <a:t>Input:</a:t>
            </a:r>
            <a:r>
              <a:rPr lang="en-GB" sz="3200" dirty="0" smtClean="0">
                <a:solidFill>
                  <a:srgbClr val="006600"/>
                </a:solidFill>
              </a:rPr>
              <a:t> data </a:t>
            </a:r>
            <a:r>
              <a:rPr lang="en-GB" sz="3200" dirty="0">
                <a:solidFill>
                  <a:srgbClr val="006600"/>
                </a:solidFill>
              </a:rPr>
              <a:t>representing objects that have been assigned </a:t>
            </a:r>
            <a:r>
              <a:rPr lang="en-GB" sz="3200" dirty="0" smtClean="0">
                <a:solidFill>
                  <a:srgbClr val="006600"/>
                </a:solidFill>
              </a:rPr>
              <a:t>labels</a:t>
            </a:r>
          </a:p>
          <a:p>
            <a:pPr algn="just"/>
            <a:endParaRPr lang="en-GB" sz="3200" dirty="0">
              <a:solidFill>
                <a:srgbClr val="0066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GB" sz="3200" u="sng" dirty="0" smtClean="0">
                <a:solidFill>
                  <a:srgbClr val="006600"/>
                </a:solidFill>
              </a:rPr>
              <a:t>Goal:</a:t>
            </a:r>
            <a:r>
              <a:rPr lang="en-GB" sz="3200" dirty="0" smtClean="0">
                <a:solidFill>
                  <a:srgbClr val="006600"/>
                </a:solidFill>
              </a:rPr>
              <a:t> accurately </a:t>
            </a:r>
            <a:r>
              <a:rPr lang="en-GB" sz="3200" dirty="0">
                <a:solidFill>
                  <a:srgbClr val="006600"/>
                </a:solidFill>
              </a:rPr>
              <a:t>predict labels for new (previously unseen) objects</a:t>
            </a:r>
          </a:p>
        </p:txBody>
      </p:sp>
    </p:spTree>
    <p:extLst>
      <p:ext uri="{BB962C8B-B14F-4D97-AF65-F5344CB8AC3E}">
        <p14:creationId xmlns:p14="http://schemas.microsoft.com/office/powerpoint/2010/main" val="416996192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7" y="152400"/>
            <a:ext cx="7110413" cy="590550"/>
          </a:xfrm>
        </p:spPr>
        <p:txBody>
          <a:bodyPr>
            <a:noAutofit/>
          </a:bodyPr>
          <a:lstStyle/>
          <a:p>
            <a:r>
              <a:rPr lang="en-US" sz="4000" b="0" dirty="0" smtClean="0"/>
              <a:t>An example: email classification</a:t>
            </a:r>
            <a:endParaRPr lang="en-US" sz="4000" b="0" baseline="30000" dirty="0" smtClean="0"/>
          </a:p>
        </p:txBody>
      </p:sp>
      <p:sp>
        <p:nvSpPr>
          <p:cNvPr id="13315" name="Text Box 94"/>
          <p:cNvSpPr txBox="1">
            <a:spLocks noChangeArrowheads="1"/>
          </p:cNvSpPr>
          <p:nvPr/>
        </p:nvSpPr>
        <p:spPr bwMode="auto">
          <a:xfrm>
            <a:off x="3832225" y="1118235"/>
            <a:ext cx="283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Features (attributes)</a:t>
            </a:r>
          </a:p>
        </p:txBody>
      </p:sp>
      <p:sp>
        <p:nvSpPr>
          <p:cNvPr id="13316" name="AutoShape 95"/>
          <p:cNvSpPr>
            <a:spLocks/>
          </p:cNvSpPr>
          <p:nvPr/>
        </p:nvSpPr>
        <p:spPr bwMode="auto">
          <a:xfrm rot="16200000">
            <a:off x="5038725" y="-1545590"/>
            <a:ext cx="209550" cy="6343650"/>
          </a:xfrm>
          <a:prstGeom prst="rightBrace">
            <a:avLst>
              <a:gd name="adj1" fmla="val 207004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AutoShape 96"/>
          <p:cNvSpPr>
            <a:spLocks/>
          </p:cNvSpPr>
          <p:nvPr/>
        </p:nvSpPr>
        <p:spPr bwMode="auto">
          <a:xfrm rot="10800000">
            <a:off x="819150" y="2731135"/>
            <a:ext cx="142875" cy="2743200"/>
          </a:xfrm>
          <a:prstGeom prst="rightBrace">
            <a:avLst>
              <a:gd name="adj1" fmla="val 130222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8" name="Text Box 97"/>
          <p:cNvSpPr txBox="1">
            <a:spLocks noChangeArrowheads="1"/>
          </p:cNvSpPr>
          <p:nvPr/>
        </p:nvSpPr>
        <p:spPr bwMode="auto">
          <a:xfrm rot="16200000">
            <a:off x="-1128712" y="3670935"/>
            <a:ext cx="3349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Examples (observations)</a:t>
            </a:r>
          </a:p>
        </p:txBody>
      </p:sp>
      <p:graphicFrame>
        <p:nvGraphicFramePr>
          <p:cNvPr id="97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64051"/>
              </p:ext>
            </p:extLst>
          </p:nvPr>
        </p:nvGraphicFramePr>
        <p:xfrm>
          <a:off x="1111250" y="1854835"/>
          <a:ext cx="7280275" cy="3586480"/>
        </p:xfrm>
        <a:graphic>
          <a:graphicData uri="http://schemas.openxmlformats.org/drawingml/2006/table">
            <a:tbl>
              <a:tblPr/>
              <a:tblGrid>
                <a:gridCol w="856754"/>
                <a:gridCol w="794246"/>
                <a:gridCol w="1219200"/>
                <a:gridCol w="1095375"/>
                <a:gridCol w="1314450"/>
                <a:gridCol w="1095375"/>
                <a:gridCol w="904875"/>
              </a:tblGrid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Ex.   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All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No. excl. marks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Missing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No. digits in From: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Image fraction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Spam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9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114612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animBg="1"/>
      <p:bldP spid="13317" grpId="0" animBg="1"/>
      <p:bldP spid="133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l="745" r="58405"/>
          <a:stretch>
            <a:fillRect/>
          </a:stretch>
        </p:blipFill>
        <p:spPr bwMode="auto">
          <a:xfrm>
            <a:off x="2950368" y="1352906"/>
            <a:ext cx="3360737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228600"/>
            <a:ext cx="3814763" cy="714375"/>
          </a:xfrm>
        </p:spPr>
        <p:txBody>
          <a:bodyPr/>
          <a:lstStyle/>
          <a:p>
            <a:r>
              <a:rPr lang="en-US" sz="3600" b="0" dirty="0" smtClean="0"/>
              <a:t>Decision tree</a:t>
            </a:r>
          </a:p>
        </p:txBody>
      </p:sp>
      <p:sp>
        <p:nvSpPr>
          <p:cNvPr id="11268" name="TextBox 167"/>
          <p:cNvSpPr txBox="1">
            <a:spLocks noChangeArrowheads="1"/>
          </p:cNvSpPr>
          <p:nvPr/>
        </p:nvSpPr>
        <p:spPr bwMode="auto">
          <a:xfrm>
            <a:off x="3869530" y="5443893"/>
            <a:ext cx="1200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/>
              <a:t>Spam = yes</a:t>
            </a:r>
          </a:p>
        </p:txBody>
      </p:sp>
      <p:sp>
        <p:nvSpPr>
          <p:cNvPr id="11269" name="TextBox 168"/>
          <p:cNvSpPr txBox="1">
            <a:spLocks noChangeArrowheads="1"/>
          </p:cNvSpPr>
          <p:nvPr/>
        </p:nvSpPr>
        <p:spPr bwMode="auto">
          <a:xfrm>
            <a:off x="2697955" y="5701068"/>
            <a:ext cx="1120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/>
              <a:t>Spam = no</a:t>
            </a:r>
          </a:p>
        </p:txBody>
      </p:sp>
      <p:sp>
        <p:nvSpPr>
          <p:cNvPr id="11270" name="TextBox 167"/>
          <p:cNvSpPr txBox="1">
            <a:spLocks noChangeArrowheads="1"/>
          </p:cNvSpPr>
          <p:nvPr/>
        </p:nvSpPr>
        <p:spPr bwMode="auto">
          <a:xfrm>
            <a:off x="5164930" y="3824643"/>
            <a:ext cx="1200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b="1"/>
              <a:t>Spam = yes</a:t>
            </a:r>
          </a:p>
        </p:txBody>
      </p:sp>
    </p:spTree>
    <p:extLst>
      <p:ext uri="{BB962C8B-B14F-4D97-AF65-F5344CB8AC3E}">
        <p14:creationId xmlns:p14="http://schemas.microsoft.com/office/powerpoint/2010/main" val="2984996875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6611</TotalTime>
  <Words>2432</Words>
  <Application>Microsoft Office PowerPoint</Application>
  <PresentationFormat>On-screen Show (4:3)</PresentationFormat>
  <Paragraphs>581</Paragraphs>
  <Slides>55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Office Theme</vt:lpstr>
      <vt:lpstr>Worksheet</vt:lpstr>
      <vt:lpstr>Equation</vt:lpstr>
      <vt:lpstr>Denklem</vt:lpstr>
      <vt:lpstr>VISIO</vt:lpstr>
      <vt:lpstr>Chart</vt:lpstr>
      <vt:lpstr>ML410C  Projects in health informatics –  Project and information management   Data Mining</vt:lpstr>
      <vt:lpstr>Last time…</vt:lpstr>
      <vt:lpstr>The Knowledge Discovery Process</vt:lpstr>
      <vt:lpstr>CRISP-DM: CRoss Industry Standard Process for Data Mining</vt:lpstr>
      <vt:lpstr>Today</vt:lpstr>
      <vt:lpstr>Today</vt:lpstr>
      <vt:lpstr>Predictive data mining</vt:lpstr>
      <vt:lpstr>An example: email classification</vt:lpstr>
      <vt:lpstr>Decision tree</vt:lpstr>
      <vt:lpstr>Rules</vt:lpstr>
      <vt:lpstr>Forests</vt:lpstr>
      <vt:lpstr>Classification</vt:lpstr>
      <vt:lpstr>Classification</vt:lpstr>
      <vt:lpstr>Classification</vt:lpstr>
      <vt:lpstr>Why Classification? A motivating application</vt:lpstr>
      <vt:lpstr>Why Classification? A motivating application</vt:lpstr>
      <vt:lpstr>Classification—A Two-Step Process </vt:lpstr>
      <vt:lpstr>Classification—A Two-Step Process </vt:lpstr>
      <vt:lpstr>Classification Process (1): Model Construction</vt:lpstr>
      <vt:lpstr>Classification Process (2): Use the Model in Prediction</vt:lpstr>
      <vt:lpstr>Supervised vs. Unsupervised Learning</vt:lpstr>
      <vt:lpstr>Issues regarding classification and prediction: Evaluating Classification Methods</vt:lpstr>
      <vt:lpstr>Classification by Decision Tree Induction</vt:lpstr>
      <vt:lpstr>Training Dataset</vt:lpstr>
      <vt:lpstr>Output: A Decision Tree for “buys_computer”</vt:lpstr>
      <vt:lpstr>Algorithm for Decision Tree Induction</vt:lpstr>
      <vt:lpstr>Algorithm for Decision Tree Induction (pseudocode)</vt:lpstr>
      <vt:lpstr>PowerPoint Presentation</vt:lpstr>
      <vt:lpstr>PowerPoint Presentation</vt:lpstr>
      <vt:lpstr>Attribute Selection: Information Gain</vt:lpstr>
      <vt:lpstr>Splitting the samples using age</vt:lpstr>
      <vt:lpstr>Gini index</vt:lpstr>
      <vt:lpstr>Gini index</vt:lpstr>
      <vt:lpstr>Gini index (CART, IBM IntelligentMiner)</vt:lpstr>
      <vt:lpstr>Gini index</vt:lpstr>
      <vt:lpstr>Comparing Attribute Selection Measures</vt:lpstr>
      <vt:lpstr>Overfitting due to noise</vt:lpstr>
      <vt:lpstr>Overfitting due to insufficient samples</vt:lpstr>
      <vt:lpstr>Overfitting due to insufficient samples</vt:lpstr>
      <vt:lpstr>Overfitting and Tree Pruning</vt:lpstr>
      <vt:lpstr>Occam’s Razor</vt:lpstr>
      <vt:lpstr>Pros and Cons of decision trees</vt:lpstr>
      <vt:lpstr>Some well-known decision tree learning implementations</vt:lpstr>
      <vt:lpstr>Handling missing values</vt:lpstr>
      <vt:lpstr>Handling missing values</vt:lpstr>
      <vt:lpstr>k-nearest neighbor classifiers</vt:lpstr>
      <vt:lpstr>k-nearest neighbor classification</vt:lpstr>
      <vt:lpstr>Characteristics of nearest-neighbor classifiers</vt:lpstr>
      <vt:lpstr>Condorcet’s jury theorem</vt:lpstr>
      <vt:lpstr>PowerPoint Presentation</vt:lpstr>
      <vt:lpstr>Random forests</vt:lpstr>
      <vt:lpstr>Bagging</vt:lpstr>
      <vt:lpstr>Forests</vt:lpstr>
      <vt:lpstr>Today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gapp</cp:lastModifiedBy>
  <cp:revision>270</cp:revision>
  <dcterms:created xsi:type="dcterms:W3CDTF">2009-08-23T18:48:49Z</dcterms:created>
  <dcterms:modified xsi:type="dcterms:W3CDTF">2013-09-11T08:50:21Z</dcterms:modified>
</cp:coreProperties>
</file>