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320" r:id="rId2"/>
    <p:sldId id="261" r:id="rId3"/>
    <p:sldId id="369" r:id="rId4"/>
    <p:sldId id="316" r:id="rId5"/>
    <p:sldId id="317" r:id="rId6"/>
    <p:sldId id="318" r:id="rId7"/>
    <p:sldId id="319" r:id="rId8"/>
    <p:sldId id="274" r:id="rId9"/>
    <p:sldId id="275" r:id="rId10"/>
    <p:sldId id="276" r:id="rId11"/>
    <p:sldId id="323" r:id="rId12"/>
    <p:sldId id="322" r:id="rId13"/>
    <p:sldId id="321" r:id="rId14"/>
    <p:sldId id="277" r:id="rId15"/>
    <p:sldId id="278" r:id="rId16"/>
    <p:sldId id="281" r:id="rId17"/>
    <p:sldId id="324" r:id="rId18"/>
    <p:sldId id="325" r:id="rId19"/>
    <p:sldId id="326" r:id="rId20"/>
    <p:sldId id="268" r:id="rId21"/>
    <p:sldId id="269" r:id="rId22"/>
    <p:sldId id="270" r:id="rId23"/>
    <p:sldId id="271" r:id="rId24"/>
    <p:sldId id="329" r:id="rId25"/>
    <p:sldId id="330" r:id="rId26"/>
    <p:sldId id="331" r:id="rId27"/>
    <p:sldId id="332" r:id="rId28"/>
    <p:sldId id="333" r:id="rId29"/>
    <p:sldId id="334" r:id="rId30"/>
    <p:sldId id="335" r:id="rId31"/>
    <p:sldId id="336" r:id="rId32"/>
    <p:sldId id="340" r:id="rId33"/>
    <p:sldId id="341" r:id="rId34"/>
    <p:sldId id="327" r:id="rId35"/>
    <p:sldId id="371" r:id="rId36"/>
    <p:sldId id="376" r:id="rId37"/>
    <p:sldId id="372" r:id="rId38"/>
    <p:sldId id="377" r:id="rId39"/>
    <p:sldId id="373" r:id="rId40"/>
    <p:sldId id="378" r:id="rId41"/>
    <p:sldId id="374" r:id="rId42"/>
    <p:sldId id="375" r:id="rId43"/>
    <p:sldId id="379" r:id="rId44"/>
    <p:sldId id="370" r:id="rId45"/>
    <p:sldId id="343" r:id="rId46"/>
    <p:sldId id="347" r:id="rId47"/>
    <p:sldId id="348" r:id="rId48"/>
    <p:sldId id="380" r:id="rId49"/>
    <p:sldId id="344" r:id="rId50"/>
    <p:sldId id="350" r:id="rId51"/>
    <p:sldId id="351" r:id="rId52"/>
    <p:sldId id="361" r:id="rId53"/>
    <p:sldId id="362" r:id="rId54"/>
    <p:sldId id="360" r:id="rId55"/>
    <p:sldId id="352" r:id="rId56"/>
    <p:sldId id="353" r:id="rId57"/>
    <p:sldId id="354" r:id="rId58"/>
    <p:sldId id="355" r:id="rId59"/>
    <p:sldId id="356" r:id="rId60"/>
    <p:sldId id="357" r:id="rId61"/>
    <p:sldId id="358" r:id="rId62"/>
    <p:sldId id="359" r:id="rId63"/>
    <p:sldId id="364" r:id="rId64"/>
    <p:sldId id="365" r:id="rId65"/>
    <p:sldId id="366" r:id="rId66"/>
    <p:sldId id="368" r:id="rId67"/>
    <p:sldId id="367" r:id="rId68"/>
    <p:sldId id="381"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595" autoAdjust="0"/>
  </p:normalViewPr>
  <p:slideViewPr>
    <p:cSldViewPr>
      <p:cViewPr varScale="1">
        <p:scale>
          <a:sx n="70" d="100"/>
          <a:sy n="70" d="100"/>
        </p:scale>
        <p:origin x="-51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60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A0FBAC-D15B-4891-8FC1-F9E5D66EFD6D}" type="datetimeFigureOut">
              <a:rPr lang="en-GB" smtClean="0"/>
              <a:t>09/09/2013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52F252-6858-40E4-8D91-0FDB5760A092}" type="slidenum">
              <a:rPr lang="en-GB" smtClean="0"/>
              <a:t>‹#›</a:t>
            </a:fld>
            <a:endParaRPr lang="en-GB"/>
          </a:p>
        </p:txBody>
      </p:sp>
    </p:spTree>
    <p:extLst>
      <p:ext uri="{BB962C8B-B14F-4D97-AF65-F5344CB8AC3E}">
        <p14:creationId xmlns:p14="http://schemas.microsoft.com/office/powerpoint/2010/main" val="219550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sz="100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43000" y="684213"/>
            <a:ext cx="4573588" cy="3430587"/>
          </a:xfrm>
          <a:ln/>
        </p:spPr>
      </p:sp>
      <p:sp>
        <p:nvSpPr>
          <p:cNvPr id="51203" name="Rectangle 3"/>
          <p:cNvSpPr>
            <a:spLocks noGrp="1" noChangeArrowheads="1"/>
          </p:cNvSpPr>
          <p:nvPr>
            <p:ph type="body" idx="1"/>
          </p:nvPr>
        </p:nvSpPr>
        <p:spPr>
          <a:xfrm>
            <a:off x="686098" y="4343703"/>
            <a:ext cx="5485805" cy="4115405"/>
          </a:xfrm>
          <a:noFill/>
          <a:ln/>
        </p:spPr>
        <p:txBody>
          <a:bodyPr/>
          <a:lstStyle/>
          <a:p>
            <a:endParaRPr lang="sv-S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43000" y="684213"/>
            <a:ext cx="4573588" cy="3430587"/>
          </a:xfrm>
          <a:ln/>
        </p:spPr>
      </p:sp>
      <p:sp>
        <p:nvSpPr>
          <p:cNvPr id="51203" name="Rectangle 3"/>
          <p:cNvSpPr>
            <a:spLocks noGrp="1" noChangeArrowheads="1"/>
          </p:cNvSpPr>
          <p:nvPr>
            <p:ph type="body" idx="1"/>
          </p:nvPr>
        </p:nvSpPr>
        <p:spPr>
          <a:xfrm>
            <a:off x="686098" y="4343703"/>
            <a:ext cx="5485805" cy="4115405"/>
          </a:xfrm>
          <a:noFill/>
          <a:ln/>
        </p:spPr>
        <p:txBody>
          <a:bodyPr/>
          <a:lstStyle/>
          <a:p>
            <a:endParaRPr lang="sv-S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43000" y="684213"/>
            <a:ext cx="4573588" cy="3430587"/>
          </a:xfrm>
          <a:ln/>
        </p:spPr>
      </p:sp>
      <p:sp>
        <p:nvSpPr>
          <p:cNvPr id="51203" name="Rectangle 3"/>
          <p:cNvSpPr>
            <a:spLocks noGrp="1" noChangeArrowheads="1"/>
          </p:cNvSpPr>
          <p:nvPr>
            <p:ph type="body" idx="1"/>
          </p:nvPr>
        </p:nvSpPr>
        <p:spPr>
          <a:xfrm>
            <a:off x="686098" y="4343703"/>
            <a:ext cx="5485805" cy="4115405"/>
          </a:xfrm>
          <a:noFill/>
          <a:ln/>
        </p:spPr>
        <p:txBody>
          <a:bodyPr/>
          <a:lstStyle/>
          <a:p>
            <a:endParaRPr lang="sv-S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E7844A-C437-4EFD-A9EE-AB89D15BC9AF}" type="slidenum">
              <a:rPr lang="en-US"/>
              <a:pPr/>
              <a:t>30</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FA91E9-891A-48A7-AC40-C4191FB3DF54}" type="slidenum">
              <a:rPr lang="en-US"/>
              <a:pPr/>
              <a:t>31</a:t>
            </a:fld>
            <a:endParaRPr 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43000" y="684213"/>
            <a:ext cx="4573588" cy="3430587"/>
          </a:xfrm>
          <a:ln/>
        </p:spPr>
      </p:sp>
      <p:sp>
        <p:nvSpPr>
          <p:cNvPr id="51203" name="Rectangle 3"/>
          <p:cNvSpPr>
            <a:spLocks noGrp="1" noChangeArrowheads="1"/>
          </p:cNvSpPr>
          <p:nvPr>
            <p:ph type="body" idx="1"/>
          </p:nvPr>
        </p:nvSpPr>
        <p:spPr>
          <a:xfrm>
            <a:off x="686098" y="4343703"/>
            <a:ext cx="5485805" cy="4115405"/>
          </a:xfrm>
          <a:noFill/>
          <a:ln/>
        </p:spPr>
        <p:txBody>
          <a:bodyPr/>
          <a:lstStyle/>
          <a:p>
            <a:endParaRPr lang="sv-S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520518-592E-4764-92AE-677F7002BF16}" type="slidenum">
              <a:rPr lang="en-US"/>
              <a:pPr/>
              <a:t>33</a:t>
            </a:fld>
            <a:endParaRPr lang="en-US"/>
          </a:p>
        </p:txBody>
      </p:sp>
      <p:sp>
        <p:nvSpPr>
          <p:cNvPr id="113666" name="Rectangle 2"/>
          <p:cNvSpPr>
            <a:spLocks noGrp="1" noRot="1" noChangeAspect="1" noChangeArrowheads="1" noTextEdit="1"/>
          </p:cNvSpPr>
          <p:nvPr>
            <p:ph type="sldImg"/>
          </p:nvPr>
        </p:nvSpPr>
        <p:spPr>
          <a:xfrm>
            <a:off x="1143000" y="684213"/>
            <a:ext cx="4573588" cy="3430587"/>
          </a:xfrm>
          <a:ln/>
        </p:spPr>
      </p:sp>
      <p:sp>
        <p:nvSpPr>
          <p:cNvPr id="113667" name="Rectangle 3"/>
          <p:cNvSpPr>
            <a:spLocks noGrp="1" noChangeArrowheads="1"/>
          </p:cNvSpPr>
          <p:nvPr>
            <p:ph type="body" idx="1"/>
          </p:nvPr>
        </p:nvSpPr>
        <p:spPr>
          <a:xfrm>
            <a:off x="686098" y="4343703"/>
            <a:ext cx="5485805" cy="4115405"/>
          </a:xfrm>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43000" y="684213"/>
            <a:ext cx="4573588" cy="3430587"/>
          </a:xfrm>
          <a:ln/>
        </p:spPr>
      </p:sp>
      <p:sp>
        <p:nvSpPr>
          <p:cNvPr id="51203" name="Rectangle 3"/>
          <p:cNvSpPr>
            <a:spLocks noGrp="1" noChangeArrowheads="1"/>
          </p:cNvSpPr>
          <p:nvPr>
            <p:ph type="body" idx="1"/>
          </p:nvPr>
        </p:nvSpPr>
        <p:spPr>
          <a:xfrm>
            <a:off x="686098" y="4343703"/>
            <a:ext cx="5485805" cy="4115405"/>
          </a:xfrm>
          <a:noFill/>
          <a:ln/>
        </p:spPr>
        <p:txBody>
          <a:bodyPr/>
          <a:lstStyle/>
          <a:p>
            <a:endParaRPr lang="sv-S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3AEEF2-F86B-4735-80F8-F79D8BFB569C}"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23705-E127-489E-85E8-C73006F7B74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AEEF2-F86B-4735-80F8-F79D8BFB569C}"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23705-E127-489E-85E8-C73006F7B7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AEEF2-F86B-4735-80F8-F79D8BFB569C}"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23705-E127-489E-85E8-C73006F7B74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90575" y="1943100"/>
            <a:ext cx="6848475" cy="79533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790575" y="2806700"/>
            <a:ext cx="3348038" cy="32146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291013" y="2806700"/>
            <a:ext cx="3348037" cy="32146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0"/>
          <p:cNvSpPr>
            <a:spLocks noGrp="1" noChangeArrowheads="1"/>
          </p:cNvSpPr>
          <p:nvPr>
            <p:ph type="dt" sz="half" idx="10"/>
          </p:nvPr>
        </p:nvSpPr>
        <p:spPr>
          <a:ln/>
        </p:spPr>
        <p:txBody>
          <a:bodyPr/>
          <a:lstStyle>
            <a:lvl1pPr>
              <a:defRPr/>
            </a:lvl1pPr>
          </a:lstStyle>
          <a:p>
            <a:pPr>
              <a:defRPr/>
            </a:pPr>
            <a:endParaRPr lang="sv-SE"/>
          </a:p>
        </p:txBody>
      </p:sp>
      <p:sp>
        <p:nvSpPr>
          <p:cNvPr id="6" name="Rectangle 11"/>
          <p:cNvSpPr>
            <a:spLocks noGrp="1" noChangeArrowheads="1"/>
          </p:cNvSpPr>
          <p:nvPr>
            <p:ph type="ftr" sz="quarter" idx="11"/>
          </p:nvPr>
        </p:nvSpPr>
        <p:spPr>
          <a:ln/>
        </p:spPr>
        <p:txBody>
          <a:bodyPr/>
          <a:lstStyle>
            <a:lvl1pPr>
              <a:defRPr/>
            </a:lvl1pPr>
          </a:lstStyle>
          <a:p>
            <a:pPr>
              <a:defRPr/>
            </a:pPr>
            <a:r>
              <a:rPr lang="en-US"/>
              <a:t>/ Name name, Institution or similar</a:t>
            </a:r>
            <a:endParaRPr lang="sv-SE"/>
          </a:p>
        </p:txBody>
      </p:sp>
      <p:sp>
        <p:nvSpPr>
          <p:cNvPr id="7" name="Rectangle 12"/>
          <p:cNvSpPr>
            <a:spLocks noGrp="1" noChangeArrowheads="1"/>
          </p:cNvSpPr>
          <p:nvPr>
            <p:ph type="sldNum" sz="quarter" idx="12"/>
          </p:nvPr>
        </p:nvSpPr>
        <p:spPr>
          <a:ln/>
        </p:spPr>
        <p:txBody>
          <a:bodyPr/>
          <a:lstStyle>
            <a:lvl1pPr>
              <a:defRPr/>
            </a:lvl1pPr>
          </a:lstStyle>
          <a:p>
            <a:pPr>
              <a:defRPr/>
            </a:pPr>
            <a:fld id="{35A37FC4-46A8-4CBA-9FCE-876D09380C53}" type="slidenum">
              <a:rPr lang="sv-SE"/>
              <a:pPr>
                <a:defRPr/>
              </a:pPr>
              <a:t>‹#›</a:t>
            </a:fld>
            <a:r>
              <a:rPr lang="sv-SE"/>
              <a:t> (20)</a:t>
            </a:r>
          </a:p>
        </p:txBody>
      </p:sp>
    </p:spTree>
    <p:extLst>
      <p:ext uri="{BB962C8B-B14F-4D97-AF65-F5344CB8AC3E}">
        <p14:creationId xmlns:p14="http://schemas.microsoft.com/office/powerpoint/2010/main" val="2557756946"/>
      </p:ext>
    </p:extLst>
  </p:cSld>
  <p:clrMapOvr>
    <a:masterClrMapping/>
  </p:clrMapOvr>
  <p:transition>
    <p:plu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AEEF2-F86B-4735-80F8-F79D8BFB569C}"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23705-E127-489E-85E8-C73006F7B7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3AEEF2-F86B-4735-80F8-F79D8BFB569C}"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23705-E127-489E-85E8-C73006F7B74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3AEEF2-F86B-4735-80F8-F79D8BFB569C}" type="datetimeFigureOut">
              <a:rPr lang="en-US" smtClean="0"/>
              <a:pPr/>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23705-E127-489E-85E8-C73006F7B7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3AEEF2-F86B-4735-80F8-F79D8BFB569C}" type="datetimeFigureOut">
              <a:rPr lang="en-US" smtClean="0"/>
              <a:pPr/>
              <a:t>9/9/2013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23705-E127-489E-85E8-C73006F7B7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3AEEF2-F86B-4735-80F8-F79D8BFB569C}" type="datetimeFigureOut">
              <a:rPr lang="en-US" smtClean="0"/>
              <a:pPr/>
              <a:t>9/9/2013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23705-E127-489E-85E8-C73006F7B7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AEEF2-F86B-4735-80F8-F79D8BFB569C}" type="datetimeFigureOut">
              <a:rPr lang="en-US" smtClean="0"/>
              <a:pPr/>
              <a:t>9/9/2013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23705-E127-489E-85E8-C73006F7B7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AEEF2-F86B-4735-80F8-F79D8BFB569C}" type="datetimeFigureOut">
              <a:rPr lang="en-US" smtClean="0"/>
              <a:pPr/>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23705-E127-489E-85E8-C73006F7B7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AEEF2-F86B-4735-80F8-F79D8BFB569C}" type="datetimeFigureOut">
              <a:rPr lang="en-US" smtClean="0"/>
              <a:pPr/>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23705-E127-489E-85E8-C73006F7B7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AEEF2-F86B-4735-80F8-F79D8BFB569C}" type="datetimeFigureOut">
              <a:rPr lang="en-US" smtClean="0"/>
              <a:pPr/>
              <a:t>9/9/2013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323705-E127-489E-85E8-C73006F7B7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1000genomes.org/page.ph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ncdc.gov/oa/climate/ghcn-monthly/index.ph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people.dsv.su.se/~panagiotis/" TargetMode="External"/><Relationship Id="rId2" Type="http://schemas.openxmlformats.org/officeDocument/2006/relationships/hyperlink" Target="mailto:panagiotis@dsv.su.s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8" Type="http://schemas.openxmlformats.org/officeDocument/2006/relationships/hyperlink" Target="http://en.wikipedia.org/wiki/Image:Warfarin.svg" TargetMode="External"/><Relationship Id="rId3" Type="http://schemas.openxmlformats.org/officeDocument/2006/relationships/image" Target="../media/image1.png"/><Relationship Id="rId7"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image" Target="../media/image3.png"/><Relationship Id="rId10" Type="http://schemas.openxmlformats.org/officeDocument/2006/relationships/image" Target="../media/image7.jpeg"/><Relationship Id="rId4" Type="http://schemas.openxmlformats.org/officeDocument/2006/relationships/image" Target="../media/image2.png"/><Relationship Id="rId9" Type="http://schemas.openxmlformats.org/officeDocument/2006/relationships/image" Target="../media/image6.png"/></Relationships>
</file>

<file path=ppt/slides/_rels/slide26.xml.rels><?xml version="1.0" encoding="UTF-8" standalone="yes"?>
<Relationships xmlns="http://schemas.openxmlformats.org/package/2006/relationships"><Relationship Id="rId8" Type="http://schemas.openxmlformats.org/officeDocument/2006/relationships/hyperlink" Target="http://en.wikipedia.org/wiki/Image:Warfarin.svg" TargetMode="External"/><Relationship Id="rId3" Type="http://schemas.openxmlformats.org/officeDocument/2006/relationships/image" Target="../media/image1.png"/><Relationship Id="rId7"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image" Target="../media/image3.png"/><Relationship Id="rId10" Type="http://schemas.openxmlformats.org/officeDocument/2006/relationships/image" Target="../media/image7.jpeg"/><Relationship Id="rId4" Type="http://schemas.openxmlformats.org/officeDocument/2006/relationships/image" Target="../media/image2.png"/><Relationship Id="rId9" Type="http://schemas.openxmlformats.org/officeDocument/2006/relationships/image" Target="../media/image6.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notesSlide" Target="../notesSlides/notesSlide6.xml"/><Relationship Id="rId7" Type="http://schemas.openxmlformats.org/officeDocument/2006/relationships/image" Target="../media/image1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0.emf"/><Relationship Id="rId10" Type="http://schemas.openxmlformats.org/officeDocument/2006/relationships/image" Target="../media/image12.emf"/><Relationship Id="rId4" Type="http://schemas.openxmlformats.org/officeDocument/2006/relationships/oleObject" Target="../embeddings/oleObject1.bin"/><Relationship Id="rId9" Type="http://schemas.openxmlformats.org/officeDocument/2006/relationships/oleObject" Target="../embeddings/oleObject3.bin"/></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people.dsv.su.se/~panagiotis/" TargetMode="External"/><Relationship Id="rId2" Type="http://schemas.openxmlformats.org/officeDocument/2006/relationships/hyperlink" Target="mailto:panagiotis@dsv.su.s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4724400"/>
          </a:xfrm>
        </p:spPr>
        <p:txBody>
          <a:bodyPr>
            <a:normAutofit/>
          </a:bodyPr>
          <a:lstStyle/>
          <a:p>
            <a:r>
              <a:rPr lang="en-US" b="1" dirty="0" smtClean="0"/>
              <a:t>ML410C</a:t>
            </a:r>
            <a:r>
              <a:rPr lang="en-US" sz="4000" b="1" dirty="0" smtClean="0"/>
              <a:t/>
            </a:r>
            <a:br>
              <a:rPr lang="en-US" sz="4000" b="1" dirty="0" smtClean="0"/>
            </a:br>
            <a:r>
              <a:rPr lang="en-US" sz="4000" b="1" dirty="0" smtClean="0"/>
              <a:t/>
            </a:r>
            <a:br>
              <a:rPr lang="en-US" sz="4000" b="1" dirty="0" smtClean="0"/>
            </a:br>
            <a:r>
              <a:rPr lang="en-US" sz="4000" b="1" dirty="0" smtClean="0"/>
              <a:t>Projects </a:t>
            </a:r>
            <a:r>
              <a:rPr lang="en-US" sz="4000" b="1" dirty="0"/>
              <a:t>in health </a:t>
            </a:r>
            <a:r>
              <a:rPr lang="en-US" sz="4000" b="1"/>
              <a:t>informatics </a:t>
            </a:r>
            <a:r>
              <a:rPr lang="en-US" sz="4000" b="1" smtClean="0"/>
              <a:t>– </a:t>
            </a:r>
            <a:br>
              <a:rPr lang="en-US" sz="4000" b="1" smtClean="0"/>
            </a:br>
            <a:r>
              <a:rPr lang="en-US" sz="4000" b="1" smtClean="0"/>
              <a:t>Project </a:t>
            </a:r>
            <a:r>
              <a:rPr lang="en-US" sz="4000" b="1" dirty="0"/>
              <a:t>and information </a:t>
            </a:r>
            <a:r>
              <a:rPr lang="en-US" sz="4000" b="1" dirty="0" smtClean="0"/>
              <a:t>management</a:t>
            </a:r>
            <a:br>
              <a:rPr lang="en-US" sz="4000" b="1" dirty="0" smtClean="0"/>
            </a:br>
            <a:r>
              <a:rPr lang="en-US" b="1" dirty="0" smtClean="0"/>
              <a:t/>
            </a:r>
            <a:br>
              <a:rPr lang="en-US" b="1" dirty="0" smtClean="0"/>
            </a:br>
            <a:r>
              <a:rPr lang="en-US" b="1" dirty="0" smtClean="0"/>
              <a:t/>
            </a:r>
            <a:br>
              <a:rPr lang="en-US" b="1" dirty="0" smtClean="0"/>
            </a:br>
            <a:r>
              <a:rPr lang="en-US" b="1" dirty="0" smtClean="0"/>
              <a:t>Data Mining</a:t>
            </a:r>
            <a:endParaRPr lang="en-US" sz="28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data is also very </a:t>
            </a:r>
            <a:r>
              <a:rPr lang="en-US" dirty="0" smtClean="0">
                <a:solidFill>
                  <a:srgbClr val="FF0000"/>
                </a:solidFill>
              </a:rPr>
              <a:t>complex</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Multiple types of data: tables, time series, images, graphs, etc</a:t>
            </a:r>
          </a:p>
          <a:p>
            <a:endParaRPr lang="en-US" dirty="0" smtClean="0"/>
          </a:p>
          <a:p>
            <a:r>
              <a:rPr lang="en-US" dirty="0" smtClean="0"/>
              <a:t>Spatial and temporal aspects</a:t>
            </a:r>
          </a:p>
          <a:p>
            <a:endParaRPr lang="en-US" dirty="0" smtClean="0"/>
          </a:p>
          <a:p>
            <a:r>
              <a:rPr lang="en-US" dirty="0" smtClean="0"/>
              <a:t>Large number of different variables</a:t>
            </a:r>
          </a:p>
          <a:p>
            <a:endParaRPr lang="en-US" dirty="0" smtClean="0"/>
          </a:p>
          <a:p>
            <a:r>
              <a:rPr lang="en-US" dirty="0" smtClean="0"/>
              <a:t>Lots of observations </a:t>
            </a:r>
            <a:r>
              <a:rPr lang="en-US" dirty="0" smtClean="0">
                <a:sym typeface="Wingdings" pitchFamily="2" charset="2"/>
              </a:rPr>
              <a:t> large datasets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transaction data</a:t>
            </a:r>
            <a:endParaRPr lang="en-US" dirty="0"/>
          </a:p>
        </p:txBody>
      </p:sp>
      <p:sp>
        <p:nvSpPr>
          <p:cNvPr id="3" name="Content Placeholder 2"/>
          <p:cNvSpPr>
            <a:spLocks noGrp="1"/>
          </p:cNvSpPr>
          <p:nvPr>
            <p:ph idx="1"/>
          </p:nvPr>
        </p:nvSpPr>
        <p:spPr>
          <a:xfrm>
            <a:off x="381000" y="1600200"/>
            <a:ext cx="8686800" cy="4525963"/>
          </a:xfrm>
        </p:spPr>
        <p:txBody>
          <a:bodyPr/>
          <a:lstStyle/>
          <a:p>
            <a:r>
              <a:rPr lang="en-US" dirty="0" smtClean="0"/>
              <a:t>Billions of real-life customers: e.g., supermarkets</a:t>
            </a:r>
          </a:p>
          <a:p>
            <a:endParaRPr lang="en-US" dirty="0" smtClean="0"/>
          </a:p>
          <a:p>
            <a:r>
              <a:rPr lang="en-US" dirty="0" smtClean="0"/>
              <a:t>Billions of online customers: e.g., amazon, </a:t>
            </a:r>
            <a:r>
              <a:rPr lang="en-US" dirty="0" err="1" smtClean="0"/>
              <a:t>expedia</a:t>
            </a:r>
            <a:r>
              <a:rPr lang="en-US" dirty="0" smtClean="0"/>
              <a:t>, etc.</a:t>
            </a:r>
          </a:p>
          <a:p>
            <a:endParaRPr lang="en-US" dirty="0"/>
          </a:p>
          <a:p>
            <a:r>
              <a:rPr lang="en-US" dirty="0" smtClean="0"/>
              <a:t>Critical areas: e.g., patient records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document data</a:t>
            </a:r>
            <a:endParaRPr lang="en-US" dirty="0"/>
          </a:p>
        </p:txBody>
      </p:sp>
      <p:sp>
        <p:nvSpPr>
          <p:cNvPr id="3" name="Content Placeholder 2"/>
          <p:cNvSpPr>
            <a:spLocks noGrp="1"/>
          </p:cNvSpPr>
          <p:nvPr>
            <p:ph idx="1"/>
          </p:nvPr>
        </p:nvSpPr>
        <p:spPr/>
        <p:txBody>
          <a:bodyPr/>
          <a:lstStyle/>
          <a:p>
            <a:r>
              <a:rPr lang="en-US" dirty="0" smtClean="0"/>
              <a:t>Web as a document repository: 50 billion of web pages</a:t>
            </a:r>
          </a:p>
          <a:p>
            <a:endParaRPr lang="en-US" dirty="0" smtClean="0"/>
          </a:p>
          <a:p>
            <a:r>
              <a:rPr lang="en-US" dirty="0" smtClean="0"/>
              <a:t>Wikipedia: 4 million articles (and counting)</a:t>
            </a:r>
          </a:p>
          <a:p>
            <a:endParaRPr lang="en-US" dirty="0" smtClean="0"/>
          </a:p>
          <a:p>
            <a:r>
              <a:rPr lang="en-US" dirty="0" smtClean="0"/>
              <a:t>Online collections of scientific articles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network data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Web: 50 billion pages linked via hyperlinks</a:t>
            </a:r>
          </a:p>
          <a:p>
            <a:endParaRPr lang="en-US" dirty="0" smtClean="0"/>
          </a:p>
          <a:p>
            <a:r>
              <a:rPr lang="en-US" dirty="0" err="1" smtClean="0"/>
              <a:t>Facebook</a:t>
            </a:r>
            <a:r>
              <a:rPr lang="en-US" dirty="0" smtClean="0"/>
              <a:t>: 200 million users</a:t>
            </a:r>
          </a:p>
          <a:p>
            <a:endParaRPr lang="en-US" dirty="0" smtClean="0"/>
          </a:p>
          <a:p>
            <a:r>
              <a:rPr lang="en-US" dirty="0" smtClean="0"/>
              <a:t>MySpace: 300 million users</a:t>
            </a:r>
          </a:p>
          <a:p>
            <a:endParaRPr lang="en-US" dirty="0" smtClean="0"/>
          </a:p>
          <a:p>
            <a:r>
              <a:rPr lang="en-US" dirty="0" smtClean="0"/>
              <a:t>Instant messenger: ~1billion users</a:t>
            </a:r>
          </a:p>
          <a:p>
            <a:endParaRPr lang="en-US" dirty="0" smtClean="0"/>
          </a:p>
          <a:p>
            <a:r>
              <a:rPr lang="en-US" dirty="0" smtClean="0"/>
              <a:t>Blogs: 250 million blogs worldwide, presidential candidates run blogs</a:t>
            </a:r>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genomic sequences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hlinkClick r:id="rId2"/>
              </a:rPr>
              <a:t>http://www.1000genomes.org/page.php</a:t>
            </a:r>
            <a:endParaRPr lang="en-US" dirty="0" smtClean="0"/>
          </a:p>
          <a:p>
            <a:endParaRPr lang="en-US" dirty="0" smtClean="0"/>
          </a:p>
          <a:p>
            <a:r>
              <a:rPr lang="en-US" dirty="0" smtClean="0"/>
              <a:t>Full sequence of 1000 individuals</a:t>
            </a:r>
          </a:p>
          <a:p>
            <a:endParaRPr lang="en-US" dirty="0" smtClean="0"/>
          </a:p>
          <a:p>
            <a:r>
              <a:rPr lang="en-US" dirty="0" smtClean="0"/>
              <a:t>310^9 nucleotides per person </a:t>
            </a:r>
            <a:r>
              <a:rPr lang="en-US" dirty="0" smtClean="0">
                <a:sym typeface="Wingdings" pitchFamily="2" charset="2"/>
              </a:rPr>
              <a:t> 310^12 nucleotides</a:t>
            </a:r>
          </a:p>
          <a:p>
            <a:endParaRPr lang="en-US" dirty="0" smtClean="0">
              <a:sym typeface="Wingdings" pitchFamily="2" charset="2"/>
            </a:endParaRPr>
          </a:p>
          <a:p>
            <a:r>
              <a:rPr lang="en-US" dirty="0" smtClean="0">
                <a:sym typeface="Wingdings" pitchFamily="2" charset="2"/>
              </a:rPr>
              <a:t>Lots more data in fact: medical history of the persons, gene expression data</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environmental data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Climate data (just an example)</a:t>
            </a:r>
          </a:p>
          <a:p>
            <a:pPr marL="342900" lvl="1" indent="-342900">
              <a:buNone/>
            </a:pPr>
            <a:r>
              <a:rPr lang="en-US" sz="2400" dirty="0" smtClean="0">
                <a:hlinkClick r:id="rId2"/>
              </a:rPr>
              <a:t>http://www.ncdc.gov/oa/climate/ghcn-monthly/index.php</a:t>
            </a:r>
            <a:endParaRPr lang="en-US" sz="2400" dirty="0" smtClean="0"/>
          </a:p>
          <a:p>
            <a:endParaRPr lang="en-US" dirty="0" smtClean="0"/>
          </a:p>
          <a:p>
            <a:r>
              <a:rPr lang="en-US" dirty="0" smtClean="0"/>
              <a:t>“a database of temperature, precipitation and pressure records managed by the National Climatic Data Center, Arizona State University and the Carbon Dioxide Information Analysis Center”</a:t>
            </a:r>
          </a:p>
          <a:p>
            <a:endParaRPr lang="en-US" dirty="0" smtClean="0"/>
          </a:p>
          <a:p>
            <a:r>
              <a:rPr lang="en-US" dirty="0" smtClean="0"/>
              <a:t>“6000 temperature stations, 7500 precipitation stations, 2000 pressure stations”</a:t>
            </a:r>
          </a:p>
          <a:p>
            <a:pPr lvl="1">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have large datasets…so what?</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solidFill>
                  <a:srgbClr val="FF0000"/>
                </a:solidFill>
              </a:rPr>
              <a:t>Goal:</a:t>
            </a:r>
            <a:r>
              <a:rPr lang="en-US" dirty="0" smtClean="0"/>
              <a:t> obtain useful knowledge from large masses of data</a:t>
            </a:r>
          </a:p>
          <a:p>
            <a:pPr algn="just"/>
            <a:endParaRPr lang="en-US" dirty="0" smtClean="0"/>
          </a:p>
          <a:p>
            <a:pPr algn="just"/>
            <a:r>
              <a:rPr lang="en-US" dirty="0" smtClean="0"/>
              <a:t>“Data mining is the analysis of (often large) observational data sets to find unsuspected relationships and to summarize the data in novel ways that are both understandable and useful to the data analyst”</a:t>
            </a:r>
          </a:p>
          <a:p>
            <a:pPr algn="just"/>
            <a:endParaRPr lang="en-US" dirty="0" smtClean="0"/>
          </a:p>
          <a:p>
            <a:pPr algn="just"/>
            <a:r>
              <a:rPr lang="en-US" dirty="0" smtClean="0"/>
              <a:t>Tell me something interesting about the data; describe the data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can data-mining methods do?</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Extract </a:t>
            </a:r>
            <a:r>
              <a:rPr lang="en-US" dirty="0" smtClean="0">
                <a:solidFill>
                  <a:srgbClr val="FF0000"/>
                </a:solidFill>
              </a:rPr>
              <a:t>frequent patterns</a:t>
            </a:r>
          </a:p>
          <a:p>
            <a:pPr lvl="1" algn="just"/>
            <a:r>
              <a:rPr lang="en-US" dirty="0" smtClean="0"/>
              <a:t>There are lots of documents that contain the phrases </a:t>
            </a:r>
            <a:r>
              <a:rPr lang="en-US" dirty="0" smtClean="0">
                <a:solidFill>
                  <a:schemeClr val="accent1"/>
                </a:solidFill>
              </a:rPr>
              <a:t>“association rules”</a:t>
            </a:r>
            <a:r>
              <a:rPr lang="en-US" dirty="0" smtClean="0"/>
              <a:t>, </a:t>
            </a:r>
            <a:r>
              <a:rPr lang="en-US" dirty="0" smtClean="0">
                <a:solidFill>
                  <a:schemeClr val="accent1"/>
                </a:solidFill>
              </a:rPr>
              <a:t> “data mining” </a:t>
            </a:r>
            <a:r>
              <a:rPr lang="en-US" dirty="0" smtClean="0"/>
              <a:t>and</a:t>
            </a:r>
            <a:r>
              <a:rPr lang="en-US" dirty="0" smtClean="0">
                <a:solidFill>
                  <a:schemeClr val="accent1"/>
                </a:solidFill>
              </a:rPr>
              <a:t> “efficient algorithm”</a:t>
            </a:r>
          </a:p>
          <a:p>
            <a:pPr lvl="1" algn="just"/>
            <a:endParaRPr lang="en-US" dirty="0" smtClean="0">
              <a:solidFill>
                <a:schemeClr val="accent1"/>
              </a:solidFill>
            </a:endParaRPr>
          </a:p>
          <a:p>
            <a:pPr algn="just"/>
            <a:r>
              <a:rPr lang="en-US" dirty="0" smtClean="0"/>
              <a:t>Extract </a:t>
            </a:r>
            <a:r>
              <a:rPr lang="en-US" dirty="0" smtClean="0">
                <a:solidFill>
                  <a:srgbClr val="FF0000"/>
                </a:solidFill>
              </a:rPr>
              <a:t>association rules</a:t>
            </a:r>
          </a:p>
          <a:p>
            <a:pPr lvl="1" algn="just"/>
            <a:r>
              <a:rPr lang="en-US" dirty="0" smtClean="0">
                <a:solidFill>
                  <a:schemeClr val="accent1"/>
                </a:solidFill>
              </a:rPr>
              <a:t>80% of the ICA customers that buy beer and sausage also buy mustard</a:t>
            </a:r>
          </a:p>
          <a:p>
            <a:pPr lvl="1" algn="just"/>
            <a:endParaRPr lang="en-US" dirty="0" smtClean="0">
              <a:solidFill>
                <a:schemeClr val="accent1"/>
              </a:solidFill>
            </a:endParaRPr>
          </a:p>
          <a:p>
            <a:pPr algn="just"/>
            <a:r>
              <a:rPr lang="en-US" dirty="0" smtClean="0"/>
              <a:t>Extract rules</a:t>
            </a:r>
          </a:p>
          <a:p>
            <a:pPr lvl="1" algn="just"/>
            <a:r>
              <a:rPr lang="en-US" dirty="0" smtClean="0">
                <a:solidFill>
                  <a:schemeClr val="accent1"/>
                </a:solidFill>
              </a:rPr>
              <a:t>If occupation = PhD student then income &lt; 30,000 SEK</a:t>
            </a:r>
          </a:p>
          <a:p>
            <a:pPr algn="just"/>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can data-mining methods do?</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solidFill>
                  <a:srgbClr val="FF0000"/>
                </a:solidFill>
              </a:rPr>
              <a:t>Rank</a:t>
            </a:r>
            <a:r>
              <a:rPr lang="en-US" dirty="0" smtClean="0"/>
              <a:t> web-query results</a:t>
            </a:r>
          </a:p>
          <a:p>
            <a:pPr lvl="1"/>
            <a:r>
              <a:rPr lang="en-US" dirty="0" smtClean="0"/>
              <a:t>What are the most relevant web-pages to the query: “Student housing Stockholm University”?</a:t>
            </a:r>
          </a:p>
          <a:p>
            <a:pPr lvl="1"/>
            <a:endParaRPr lang="en-US" dirty="0" smtClean="0"/>
          </a:p>
          <a:p>
            <a:r>
              <a:rPr lang="en-US" dirty="0" smtClean="0"/>
              <a:t>Find good </a:t>
            </a:r>
            <a:r>
              <a:rPr lang="en-US" dirty="0" smtClean="0">
                <a:solidFill>
                  <a:srgbClr val="FF0000"/>
                </a:solidFill>
              </a:rPr>
              <a:t>recommendations </a:t>
            </a:r>
            <a:r>
              <a:rPr lang="en-US" dirty="0" smtClean="0"/>
              <a:t>for users</a:t>
            </a:r>
          </a:p>
          <a:p>
            <a:pPr lvl="1"/>
            <a:r>
              <a:rPr lang="en-US" dirty="0" smtClean="0"/>
              <a:t>Recommend </a:t>
            </a:r>
            <a:r>
              <a:rPr lang="en-US" dirty="0" err="1" smtClean="0"/>
              <a:t>amazon</a:t>
            </a:r>
            <a:r>
              <a:rPr lang="en-US" dirty="0" smtClean="0"/>
              <a:t> customers new books</a:t>
            </a:r>
          </a:p>
          <a:p>
            <a:pPr lvl="1"/>
            <a:r>
              <a:rPr lang="en-US" dirty="0" smtClean="0"/>
              <a:t>Recommend </a:t>
            </a:r>
            <a:r>
              <a:rPr lang="en-US" dirty="0" err="1" smtClean="0"/>
              <a:t>facebook</a:t>
            </a:r>
            <a:r>
              <a:rPr lang="en-US" dirty="0" smtClean="0"/>
              <a:t> users new friends/groups</a:t>
            </a:r>
          </a:p>
          <a:p>
            <a:pPr lvl="1"/>
            <a:endParaRPr lang="en-US" dirty="0" smtClean="0"/>
          </a:p>
          <a:p>
            <a:r>
              <a:rPr lang="en-US" dirty="0" smtClean="0"/>
              <a:t>Find</a:t>
            </a:r>
            <a:r>
              <a:rPr lang="en-US" dirty="0" smtClean="0">
                <a:solidFill>
                  <a:srgbClr val="FF0000"/>
                </a:solidFill>
              </a:rPr>
              <a:t> groups </a:t>
            </a:r>
            <a:r>
              <a:rPr lang="en-US" dirty="0" smtClean="0"/>
              <a:t>of entities that are similar (clustering)</a:t>
            </a:r>
          </a:p>
          <a:p>
            <a:pPr lvl="1"/>
            <a:r>
              <a:rPr lang="en-US" dirty="0" smtClean="0"/>
              <a:t>Find groups of </a:t>
            </a:r>
            <a:r>
              <a:rPr lang="en-US" dirty="0" err="1" smtClean="0"/>
              <a:t>facebook</a:t>
            </a:r>
            <a:r>
              <a:rPr lang="en-US" dirty="0" smtClean="0"/>
              <a:t> users that have similar friends/interests</a:t>
            </a:r>
          </a:p>
          <a:p>
            <a:pPr lvl="1"/>
            <a:r>
              <a:rPr lang="en-US" dirty="0" smtClean="0"/>
              <a:t>Find groups </a:t>
            </a:r>
            <a:r>
              <a:rPr lang="en-US" dirty="0" err="1" smtClean="0"/>
              <a:t>amazon</a:t>
            </a:r>
            <a:r>
              <a:rPr lang="en-US" dirty="0" smtClean="0"/>
              <a:t> users that buy similar products</a:t>
            </a:r>
          </a:p>
          <a:p>
            <a:pPr lvl="1"/>
            <a:r>
              <a:rPr lang="en-US" dirty="0" smtClean="0"/>
              <a:t>Find groups of ICA customers that buy similar products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of this course</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solidFill>
                  <a:schemeClr val="accent1"/>
                </a:solidFill>
              </a:rPr>
              <a:t>Describe</a:t>
            </a:r>
            <a:r>
              <a:rPr lang="en-US" dirty="0" smtClean="0"/>
              <a:t> some </a:t>
            </a:r>
            <a:r>
              <a:rPr lang="en-US" dirty="0" smtClean="0">
                <a:solidFill>
                  <a:schemeClr val="accent1"/>
                </a:solidFill>
              </a:rPr>
              <a:t>problems</a:t>
            </a:r>
            <a:r>
              <a:rPr lang="en-US" dirty="0" smtClean="0"/>
              <a:t> that can be solved using data-mining methods</a:t>
            </a:r>
          </a:p>
          <a:p>
            <a:pPr algn="just"/>
            <a:endParaRPr lang="en-US" dirty="0" smtClean="0"/>
          </a:p>
          <a:p>
            <a:pPr algn="just"/>
            <a:r>
              <a:rPr lang="en-US" dirty="0" smtClean="0"/>
              <a:t>Discuss the </a:t>
            </a:r>
            <a:r>
              <a:rPr lang="en-US" dirty="0" smtClean="0">
                <a:solidFill>
                  <a:schemeClr val="accent1"/>
                </a:solidFill>
              </a:rPr>
              <a:t>intuition</a:t>
            </a:r>
            <a:r>
              <a:rPr lang="en-US" dirty="0" smtClean="0"/>
              <a:t> behind data mining methods that solve these problems</a:t>
            </a:r>
          </a:p>
          <a:p>
            <a:pPr algn="just"/>
            <a:endParaRPr lang="en-US" dirty="0" smtClean="0"/>
          </a:p>
          <a:p>
            <a:pPr algn="just"/>
            <a:r>
              <a:rPr lang="en-US" dirty="0" smtClean="0"/>
              <a:t>Illustrate the </a:t>
            </a:r>
            <a:r>
              <a:rPr lang="en-US" dirty="0" smtClean="0">
                <a:solidFill>
                  <a:schemeClr val="accent1"/>
                </a:solidFill>
              </a:rPr>
              <a:t>theoretical underpinnings </a:t>
            </a:r>
            <a:r>
              <a:rPr lang="en-US" dirty="0" smtClean="0"/>
              <a:t>of these methods</a:t>
            </a:r>
          </a:p>
          <a:p>
            <a:pPr algn="just"/>
            <a:endParaRPr lang="en-US" dirty="0" smtClean="0"/>
          </a:p>
          <a:p>
            <a:pPr algn="just"/>
            <a:r>
              <a:rPr lang="en-US" dirty="0" smtClean="0"/>
              <a:t>Show how these methods can be </a:t>
            </a:r>
            <a:r>
              <a:rPr lang="en-US" dirty="0" smtClean="0">
                <a:solidFill>
                  <a:schemeClr val="accent1"/>
                </a:solidFill>
              </a:rPr>
              <a:t>useful in health informatics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logistics</a:t>
            </a:r>
            <a:endParaRPr lang="en-US" dirty="0"/>
          </a:p>
        </p:txBody>
      </p:sp>
      <p:sp>
        <p:nvSpPr>
          <p:cNvPr id="3" name="Content Placeholder 2"/>
          <p:cNvSpPr>
            <a:spLocks noGrp="1"/>
          </p:cNvSpPr>
          <p:nvPr>
            <p:ph idx="1"/>
          </p:nvPr>
        </p:nvSpPr>
        <p:spPr>
          <a:xfrm>
            <a:off x="533400" y="1600200"/>
            <a:ext cx="8001000" cy="4571999"/>
          </a:xfrm>
        </p:spPr>
        <p:txBody>
          <a:bodyPr>
            <a:normAutofit fontScale="85000" lnSpcReduction="10000"/>
          </a:bodyPr>
          <a:lstStyle/>
          <a:p>
            <a:pPr>
              <a:lnSpc>
                <a:spcPct val="200000"/>
              </a:lnSpc>
            </a:pPr>
            <a:r>
              <a:rPr lang="en-US" dirty="0" smtClean="0"/>
              <a:t>Instructor: Panagiotis Papapetrou</a:t>
            </a:r>
          </a:p>
          <a:p>
            <a:pPr>
              <a:lnSpc>
                <a:spcPct val="200000"/>
              </a:lnSpc>
            </a:pPr>
            <a:r>
              <a:rPr lang="en-US" dirty="0" smtClean="0"/>
              <a:t>Contact: </a:t>
            </a:r>
            <a:r>
              <a:rPr lang="en-US" dirty="0" smtClean="0">
                <a:hlinkClick r:id="rId2"/>
              </a:rPr>
              <a:t>panagiotis@dsv.su.se</a:t>
            </a:r>
            <a:endParaRPr lang="en-US" dirty="0" smtClean="0"/>
          </a:p>
          <a:p>
            <a:pPr>
              <a:lnSpc>
                <a:spcPct val="200000"/>
              </a:lnSpc>
            </a:pPr>
            <a:r>
              <a:rPr lang="en-US" dirty="0"/>
              <a:t>Website: </a:t>
            </a:r>
            <a:r>
              <a:rPr lang="en-US" dirty="0">
                <a:hlinkClick r:id="rId3"/>
              </a:rPr>
              <a:t>http://people.dsv.su.se/~panagiotis</a:t>
            </a:r>
            <a:r>
              <a:rPr lang="en-US" dirty="0" smtClean="0">
                <a:hlinkClick r:id="rId3"/>
              </a:rPr>
              <a:t>/</a:t>
            </a:r>
            <a:endParaRPr lang="en-US" dirty="0" smtClean="0"/>
          </a:p>
          <a:p>
            <a:pPr>
              <a:lnSpc>
                <a:spcPct val="200000"/>
              </a:lnSpc>
            </a:pPr>
            <a:r>
              <a:rPr lang="en-US" dirty="0" smtClean="0"/>
              <a:t>Office: 7511</a:t>
            </a:r>
          </a:p>
          <a:p>
            <a:pPr>
              <a:lnSpc>
                <a:spcPct val="200000"/>
              </a:lnSpc>
            </a:pPr>
            <a:r>
              <a:rPr lang="en-US" dirty="0" smtClean="0"/>
              <a:t>Office hours: by appointment only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mining and related areas</a:t>
            </a:r>
            <a:endParaRPr lang="en-US" dirty="0"/>
          </a:p>
        </p:txBody>
      </p:sp>
      <p:sp>
        <p:nvSpPr>
          <p:cNvPr id="3" name="Content Placeholder 2"/>
          <p:cNvSpPr>
            <a:spLocks noGrp="1"/>
          </p:cNvSpPr>
          <p:nvPr>
            <p:ph idx="1"/>
          </p:nvPr>
        </p:nvSpPr>
        <p:spPr/>
        <p:txBody>
          <a:bodyPr/>
          <a:lstStyle/>
          <a:p>
            <a:r>
              <a:rPr lang="en-US" dirty="0" smtClean="0"/>
              <a:t>How does data mining relate to machine learning?</a:t>
            </a:r>
          </a:p>
          <a:p>
            <a:endParaRPr lang="en-US" dirty="0" smtClean="0"/>
          </a:p>
          <a:p>
            <a:r>
              <a:rPr lang="en-US" dirty="0" smtClean="0"/>
              <a:t>How does data mining relate to statistics?</a:t>
            </a:r>
          </a:p>
          <a:p>
            <a:endParaRPr lang="en-US" dirty="0" smtClean="0"/>
          </a:p>
          <a:p>
            <a:r>
              <a:rPr lang="en-US" dirty="0" smtClean="0"/>
              <a:t>Other related areas?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mining vs. machine learning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Machine learning methods are used for data mining</a:t>
            </a:r>
          </a:p>
          <a:p>
            <a:pPr lvl="1"/>
            <a:r>
              <a:rPr lang="en-US" dirty="0" smtClean="0"/>
              <a:t>Classification, clustering</a:t>
            </a:r>
          </a:p>
          <a:p>
            <a:pPr lvl="1"/>
            <a:endParaRPr lang="en-US" dirty="0" smtClean="0"/>
          </a:p>
          <a:p>
            <a:r>
              <a:rPr lang="en-US" dirty="0" smtClean="0"/>
              <a:t>Amount of data makes the difference</a:t>
            </a:r>
          </a:p>
          <a:p>
            <a:pPr lvl="1"/>
            <a:r>
              <a:rPr lang="en-US" dirty="0" smtClean="0"/>
              <a:t>Data mining deals with much larger datasets and scalability becomes an issue</a:t>
            </a:r>
          </a:p>
          <a:p>
            <a:pPr lvl="1"/>
            <a:endParaRPr lang="en-US" dirty="0" smtClean="0"/>
          </a:p>
          <a:p>
            <a:r>
              <a:rPr lang="en-US" dirty="0" smtClean="0"/>
              <a:t>Data mining has more modest goals</a:t>
            </a:r>
          </a:p>
          <a:p>
            <a:pPr lvl="1"/>
            <a:r>
              <a:rPr lang="en-US" dirty="0" smtClean="0"/>
              <a:t>Automating tedious discovery tasks</a:t>
            </a:r>
          </a:p>
          <a:p>
            <a:pPr lvl="1"/>
            <a:r>
              <a:rPr lang="en-US" dirty="0" smtClean="0"/>
              <a:t>Helping users, not replacing them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mining vs. statistics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“tell me something interesting about this data” – what else is this than statistics?</a:t>
            </a:r>
          </a:p>
          <a:p>
            <a:endParaRPr lang="en-US" dirty="0" smtClean="0"/>
          </a:p>
          <a:p>
            <a:pPr lvl="1"/>
            <a:r>
              <a:rPr lang="en-US" dirty="0" smtClean="0"/>
              <a:t>The goal is similar</a:t>
            </a:r>
          </a:p>
          <a:p>
            <a:pPr lvl="1"/>
            <a:endParaRPr lang="en-US" dirty="0" smtClean="0"/>
          </a:p>
          <a:p>
            <a:pPr lvl="1"/>
            <a:r>
              <a:rPr lang="en-US" dirty="0" smtClean="0"/>
              <a:t>Different types of methods</a:t>
            </a:r>
          </a:p>
          <a:p>
            <a:pPr lvl="1"/>
            <a:endParaRPr lang="en-US" dirty="0" smtClean="0"/>
          </a:p>
          <a:p>
            <a:pPr lvl="1"/>
            <a:r>
              <a:rPr lang="en-US" dirty="0" smtClean="0"/>
              <a:t>In data mining one investigates lots of possible hypotheses</a:t>
            </a:r>
          </a:p>
          <a:p>
            <a:pPr lvl="1"/>
            <a:endParaRPr lang="en-US" dirty="0" smtClean="0"/>
          </a:p>
          <a:p>
            <a:pPr lvl="1"/>
            <a:r>
              <a:rPr lang="en-US" dirty="0" smtClean="0"/>
              <a:t>Data mining is more exploratory data analysis</a:t>
            </a:r>
          </a:p>
          <a:p>
            <a:pPr lvl="1"/>
            <a:endParaRPr lang="en-US" dirty="0" smtClean="0"/>
          </a:p>
          <a:p>
            <a:pPr lvl="1"/>
            <a:r>
              <a:rPr lang="en-US" dirty="0" smtClean="0"/>
              <a:t>In data mining there are  much larger datasets</a:t>
            </a:r>
            <a:r>
              <a:rPr lang="en-US" dirty="0" smtClean="0">
                <a:sym typeface="Wingdings" pitchFamily="2" charset="2"/>
              </a:rPr>
              <a:t> </a:t>
            </a:r>
            <a:r>
              <a:rPr lang="en-US" dirty="0" err="1" smtClean="0">
                <a:sym typeface="Wingdings" pitchFamily="2" charset="2"/>
              </a:rPr>
              <a:t>algorithmics</a:t>
            </a:r>
            <a:r>
              <a:rPr lang="en-US" dirty="0" smtClean="0">
                <a:sym typeface="Wingdings" pitchFamily="2" charset="2"/>
              </a:rPr>
              <a:t>/scalability is an issue</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mining and databases</a:t>
            </a:r>
            <a:endParaRPr lang="en-US" dirty="0"/>
          </a:p>
        </p:txBody>
      </p:sp>
      <p:sp>
        <p:nvSpPr>
          <p:cNvPr id="3" name="Content Placeholder 2"/>
          <p:cNvSpPr>
            <a:spLocks noGrp="1"/>
          </p:cNvSpPr>
          <p:nvPr>
            <p:ph idx="1"/>
          </p:nvPr>
        </p:nvSpPr>
        <p:spPr>
          <a:xfrm>
            <a:off x="533400" y="1600200"/>
            <a:ext cx="8077200" cy="4525963"/>
          </a:xfrm>
        </p:spPr>
        <p:txBody>
          <a:bodyPr>
            <a:normAutofit fontScale="92500" lnSpcReduction="10000"/>
          </a:bodyPr>
          <a:lstStyle/>
          <a:p>
            <a:r>
              <a:rPr lang="en-US" dirty="0" smtClean="0"/>
              <a:t>Ordinary database usage: </a:t>
            </a:r>
            <a:r>
              <a:rPr lang="en-US" dirty="0" smtClean="0">
                <a:solidFill>
                  <a:schemeClr val="accent1"/>
                </a:solidFill>
              </a:rPr>
              <a:t>deductive</a:t>
            </a:r>
          </a:p>
          <a:p>
            <a:endParaRPr lang="en-US" dirty="0" smtClean="0"/>
          </a:p>
          <a:p>
            <a:r>
              <a:rPr lang="en-US" dirty="0" smtClean="0"/>
              <a:t>Knowledge discovery: </a:t>
            </a:r>
            <a:r>
              <a:rPr lang="en-US" dirty="0" smtClean="0">
                <a:solidFill>
                  <a:schemeClr val="accent1"/>
                </a:solidFill>
              </a:rPr>
              <a:t>inductive</a:t>
            </a:r>
          </a:p>
          <a:p>
            <a:pPr marL="0" indent="0">
              <a:buNone/>
            </a:pPr>
            <a:endParaRPr lang="en-US" dirty="0" smtClean="0"/>
          </a:p>
          <a:p>
            <a:r>
              <a:rPr lang="en-US" dirty="0" smtClean="0"/>
              <a:t>New requirements for database management systems</a:t>
            </a:r>
          </a:p>
          <a:p>
            <a:endParaRPr lang="en-US" dirty="0" smtClean="0"/>
          </a:p>
          <a:p>
            <a:r>
              <a:rPr lang="en-US" dirty="0" smtClean="0"/>
              <a:t>Novel data structures, algorithms and architectures are needed</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73300" y="171450"/>
            <a:ext cx="4432300" cy="666750"/>
          </a:xfrm>
        </p:spPr>
        <p:txBody>
          <a:bodyPr>
            <a:normAutofit fontScale="90000"/>
          </a:bodyPr>
          <a:lstStyle/>
          <a:p>
            <a:r>
              <a:rPr lang="en-US" dirty="0" smtClean="0"/>
              <a:t>Machine learning</a:t>
            </a:r>
          </a:p>
        </p:txBody>
      </p:sp>
      <p:sp>
        <p:nvSpPr>
          <p:cNvPr id="149507" name="Text Box 3"/>
          <p:cNvSpPr txBox="1">
            <a:spLocks noChangeArrowheads="1"/>
          </p:cNvSpPr>
          <p:nvPr/>
        </p:nvSpPr>
        <p:spPr bwMode="auto">
          <a:xfrm>
            <a:off x="473075" y="1371600"/>
            <a:ext cx="821372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200">
                <a:solidFill>
                  <a:schemeClr val="tx1"/>
                </a:solidFill>
                <a:latin typeface="Verdana" pitchFamily="34" charset="0"/>
              </a:defRPr>
            </a:lvl1pPr>
            <a:lvl2pPr marL="742950" indent="-285750" eaLnBrk="0" hangingPunct="0">
              <a:defRPr sz="1200">
                <a:solidFill>
                  <a:schemeClr val="tx1"/>
                </a:solidFill>
                <a:latin typeface="Verdana" pitchFamily="34" charset="0"/>
              </a:defRPr>
            </a:lvl2pPr>
            <a:lvl3pPr marL="1143000" indent="-228600" eaLnBrk="0" hangingPunct="0">
              <a:defRPr sz="1200">
                <a:solidFill>
                  <a:schemeClr val="tx1"/>
                </a:solidFill>
                <a:latin typeface="Verdana" pitchFamily="34" charset="0"/>
              </a:defRPr>
            </a:lvl3pPr>
            <a:lvl4pPr marL="1600200" indent="-228600" eaLnBrk="0" hangingPunct="0">
              <a:defRPr sz="1200">
                <a:solidFill>
                  <a:schemeClr val="tx1"/>
                </a:solidFill>
                <a:latin typeface="Verdana" pitchFamily="34" charset="0"/>
              </a:defRPr>
            </a:lvl4pPr>
            <a:lvl5pPr marL="2057400" indent="-228600" eaLnBrk="0" hangingPunct="0">
              <a:defRPr sz="1200">
                <a:solidFill>
                  <a:schemeClr val="tx1"/>
                </a:solidFill>
                <a:latin typeface="Verdana" pitchFamily="34" charset="0"/>
              </a:defRPr>
            </a:lvl5pPr>
            <a:lvl6pPr marL="2514600" indent="-228600" eaLnBrk="0" fontAlgn="base" hangingPunct="0">
              <a:spcBef>
                <a:spcPct val="0"/>
              </a:spcBef>
              <a:spcAft>
                <a:spcPct val="0"/>
              </a:spcAft>
              <a:defRPr sz="1200">
                <a:solidFill>
                  <a:schemeClr val="tx1"/>
                </a:solidFill>
                <a:latin typeface="Verdana" pitchFamily="34" charset="0"/>
              </a:defRPr>
            </a:lvl6pPr>
            <a:lvl7pPr marL="2971800" indent="-228600" eaLnBrk="0" fontAlgn="base" hangingPunct="0">
              <a:spcBef>
                <a:spcPct val="0"/>
              </a:spcBef>
              <a:spcAft>
                <a:spcPct val="0"/>
              </a:spcAft>
              <a:defRPr sz="1200">
                <a:solidFill>
                  <a:schemeClr val="tx1"/>
                </a:solidFill>
                <a:latin typeface="Verdana" pitchFamily="34" charset="0"/>
              </a:defRPr>
            </a:lvl7pPr>
            <a:lvl8pPr marL="3429000" indent="-228600" eaLnBrk="0" fontAlgn="base" hangingPunct="0">
              <a:spcBef>
                <a:spcPct val="0"/>
              </a:spcBef>
              <a:spcAft>
                <a:spcPct val="0"/>
              </a:spcAft>
              <a:defRPr sz="1200">
                <a:solidFill>
                  <a:schemeClr val="tx1"/>
                </a:solidFill>
                <a:latin typeface="Verdana" pitchFamily="34" charset="0"/>
              </a:defRPr>
            </a:lvl8pPr>
            <a:lvl9pPr marL="3886200" indent="-228600" eaLnBrk="0" fontAlgn="base" hangingPunct="0">
              <a:spcBef>
                <a:spcPct val="0"/>
              </a:spcBef>
              <a:spcAft>
                <a:spcPct val="0"/>
              </a:spcAft>
              <a:defRPr sz="1200">
                <a:solidFill>
                  <a:schemeClr val="tx1"/>
                </a:solidFill>
                <a:latin typeface="Verdana" pitchFamily="34" charset="0"/>
              </a:defRPr>
            </a:lvl9pPr>
          </a:lstStyle>
          <a:p>
            <a:r>
              <a:rPr lang="en-GB" sz="2000" dirty="0">
                <a:solidFill>
                  <a:srgbClr val="002F5F"/>
                </a:solidFill>
              </a:rPr>
              <a:t>The </a:t>
            </a:r>
            <a:r>
              <a:rPr lang="en-GB" sz="2000" i="1" dirty="0">
                <a:solidFill>
                  <a:srgbClr val="002F5F"/>
                </a:solidFill>
              </a:rPr>
              <a:t>machine learning</a:t>
            </a:r>
            <a:r>
              <a:rPr lang="en-GB" sz="2000" dirty="0">
                <a:solidFill>
                  <a:srgbClr val="002F5F"/>
                </a:solidFill>
              </a:rPr>
              <a:t> area deals with artificial systems that are able to improve their </a:t>
            </a:r>
            <a:r>
              <a:rPr lang="en-GB" sz="2000" u="sng" dirty="0">
                <a:solidFill>
                  <a:srgbClr val="002F5F"/>
                </a:solidFill>
              </a:rPr>
              <a:t>performance</a:t>
            </a:r>
            <a:r>
              <a:rPr lang="en-GB" sz="2000" dirty="0">
                <a:solidFill>
                  <a:srgbClr val="002F5F"/>
                </a:solidFill>
              </a:rPr>
              <a:t> with </a:t>
            </a:r>
            <a:r>
              <a:rPr lang="en-GB" sz="2000" u="sng" dirty="0">
                <a:solidFill>
                  <a:srgbClr val="002F5F"/>
                </a:solidFill>
              </a:rPr>
              <a:t>experience</a:t>
            </a:r>
            <a:r>
              <a:rPr lang="en-GB" sz="2000" dirty="0">
                <a:solidFill>
                  <a:srgbClr val="002F5F"/>
                </a:solidFill>
              </a:rPr>
              <a:t>.</a:t>
            </a:r>
            <a:endParaRPr lang="en-GB" sz="1800" dirty="0">
              <a:solidFill>
                <a:srgbClr val="002F5F"/>
              </a:solidFill>
            </a:endParaRPr>
          </a:p>
        </p:txBody>
      </p:sp>
      <p:sp>
        <p:nvSpPr>
          <p:cNvPr id="149508" name="Text Box 4"/>
          <p:cNvSpPr txBox="1">
            <a:spLocks noChangeArrowheads="1"/>
          </p:cNvSpPr>
          <p:nvPr/>
        </p:nvSpPr>
        <p:spPr bwMode="auto">
          <a:xfrm>
            <a:off x="473075" y="2787650"/>
            <a:ext cx="690086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200">
                <a:solidFill>
                  <a:schemeClr val="tx1"/>
                </a:solidFill>
                <a:latin typeface="Verdana" pitchFamily="34" charset="0"/>
              </a:defRPr>
            </a:lvl1pPr>
            <a:lvl2pPr marL="742950" indent="-285750" eaLnBrk="0" hangingPunct="0">
              <a:defRPr sz="1200">
                <a:solidFill>
                  <a:schemeClr val="tx1"/>
                </a:solidFill>
                <a:latin typeface="Verdana" pitchFamily="34" charset="0"/>
              </a:defRPr>
            </a:lvl2pPr>
            <a:lvl3pPr marL="1143000" indent="-228600" eaLnBrk="0" hangingPunct="0">
              <a:defRPr sz="1200">
                <a:solidFill>
                  <a:schemeClr val="tx1"/>
                </a:solidFill>
                <a:latin typeface="Verdana" pitchFamily="34" charset="0"/>
              </a:defRPr>
            </a:lvl3pPr>
            <a:lvl4pPr marL="1600200" indent="-228600" eaLnBrk="0" hangingPunct="0">
              <a:defRPr sz="1200">
                <a:solidFill>
                  <a:schemeClr val="tx1"/>
                </a:solidFill>
                <a:latin typeface="Verdana" pitchFamily="34" charset="0"/>
              </a:defRPr>
            </a:lvl4pPr>
            <a:lvl5pPr marL="2057400" indent="-228600" eaLnBrk="0" hangingPunct="0">
              <a:defRPr sz="1200">
                <a:solidFill>
                  <a:schemeClr val="tx1"/>
                </a:solidFill>
                <a:latin typeface="Verdana" pitchFamily="34" charset="0"/>
              </a:defRPr>
            </a:lvl5pPr>
            <a:lvl6pPr marL="2514600" indent="-228600" eaLnBrk="0" fontAlgn="base" hangingPunct="0">
              <a:spcBef>
                <a:spcPct val="0"/>
              </a:spcBef>
              <a:spcAft>
                <a:spcPct val="0"/>
              </a:spcAft>
              <a:defRPr sz="1200">
                <a:solidFill>
                  <a:schemeClr val="tx1"/>
                </a:solidFill>
                <a:latin typeface="Verdana" pitchFamily="34" charset="0"/>
              </a:defRPr>
            </a:lvl6pPr>
            <a:lvl7pPr marL="2971800" indent="-228600" eaLnBrk="0" fontAlgn="base" hangingPunct="0">
              <a:spcBef>
                <a:spcPct val="0"/>
              </a:spcBef>
              <a:spcAft>
                <a:spcPct val="0"/>
              </a:spcAft>
              <a:defRPr sz="1200">
                <a:solidFill>
                  <a:schemeClr val="tx1"/>
                </a:solidFill>
                <a:latin typeface="Verdana" pitchFamily="34" charset="0"/>
              </a:defRPr>
            </a:lvl7pPr>
            <a:lvl8pPr marL="3429000" indent="-228600" eaLnBrk="0" fontAlgn="base" hangingPunct="0">
              <a:spcBef>
                <a:spcPct val="0"/>
              </a:spcBef>
              <a:spcAft>
                <a:spcPct val="0"/>
              </a:spcAft>
              <a:defRPr sz="1200">
                <a:solidFill>
                  <a:schemeClr val="tx1"/>
                </a:solidFill>
                <a:latin typeface="Verdana" pitchFamily="34" charset="0"/>
              </a:defRPr>
            </a:lvl8pPr>
            <a:lvl9pPr marL="3886200" indent="-228600" eaLnBrk="0" fontAlgn="base" hangingPunct="0">
              <a:spcBef>
                <a:spcPct val="0"/>
              </a:spcBef>
              <a:spcAft>
                <a:spcPct val="0"/>
              </a:spcAft>
              <a:defRPr sz="1200">
                <a:solidFill>
                  <a:schemeClr val="tx1"/>
                </a:solidFill>
                <a:latin typeface="Verdana" pitchFamily="34" charset="0"/>
              </a:defRPr>
            </a:lvl9pPr>
          </a:lstStyle>
          <a:p>
            <a:r>
              <a:rPr lang="en-GB" sz="1800" b="1" dirty="0">
                <a:solidFill>
                  <a:srgbClr val="006600"/>
                </a:solidFill>
              </a:rPr>
              <a:t>Supervised learning</a:t>
            </a:r>
          </a:p>
          <a:p>
            <a:r>
              <a:rPr lang="en-GB" sz="1800" u="sng" dirty="0">
                <a:solidFill>
                  <a:srgbClr val="006600"/>
                </a:solidFill>
              </a:rPr>
              <a:t>Experience:</a:t>
            </a:r>
            <a:r>
              <a:rPr lang="en-GB" sz="1800" dirty="0">
                <a:solidFill>
                  <a:srgbClr val="006600"/>
                </a:solidFill>
              </a:rPr>
              <a:t> objects that have been assigned class labels</a:t>
            </a:r>
          </a:p>
          <a:p>
            <a:r>
              <a:rPr lang="en-GB" sz="1800" u="sng" dirty="0">
                <a:solidFill>
                  <a:srgbClr val="006600"/>
                </a:solidFill>
              </a:rPr>
              <a:t>Performance:</a:t>
            </a:r>
            <a:r>
              <a:rPr lang="en-GB" sz="1800" dirty="0">
                <a:solidFill>
                  <a:srgbClr val="006600"/>
                </a:solidFill>
              </a:rPr>
              <a:t> typically concerns the ability to  classify new </a:t>
            </a:r>
            <a:r>
              <a:rPr lang="en-GB" sz="1800" dirty="0" smtClean="0">
                <a:solidFill>
                  <a:srgbClr val="006600"/>
                </a:solidFill>
              </a:rPr>
              <a:t>(</a:t>
            </a:r>
            <a:r>
              <a:rPr lang="en-GB" sz="1800" dirty="0">
                <a:solidFill>
                  <a:srgbClr val="006600"/>
                </a:solidFill>
              </a:rPr>
              <a:t>previously unseen) objects</a:t>
            </a:r>
          </a:p>
          <a:p>
            <a:r>
              <a:rPr lang="en-GB" sz="1800" b="1" dirty="0">
                <a:solidFill>
                  <a:srgbClr val="006600"/>
                </a:solidFill>
              </a:rPr>
              <a:t/>
            </a:r>
            <a:br>
              <a:rPr lang="en-GB" sz="1800" b="1" dirty="0">
                <a:solidFill>
                  <a:srgbClr val="006600"/>
                </a:solidFill>
              </a:rPr>
            </a:br>
            <a:r>
              <a:rPr lang="en-GB" sz="1800" b="1" dirty="0">
                <a:solidFill>
                  <a:srgbClr val="006600"/>
                </a:solidFill>
              </a:rPr>
              <a:t>Unsupervised learning</a:t>
            </a:r>
            <a:endParaRPr lang="en-GB" sz="1800" dirty="0">
              <a:solidFill>
                <a:srgbClr val="006600"/>
              </a:solidFill>
            </a:endParaRPr>
          </a:p>
          <a:p>
            <a:r>
              <a:rPr lang="en-GB" sz="1800" u="sng" dirty="0">
                <a:solidFill>
                  <a:srgbClr val="006600"/>
                </a:solidFill>
              </a:rPr>
              <a:t>Experience:</a:t>
            </a:r>
            <a:r>
              <a:rPr lang="en-GB" sz="1800" dirty="0">
                <a:solidFill>
                  <a:srgbClr val="006600"/>
                </a:solidFill>
              </a:rPr>
              <a:t> objects for which no class labels have been given</a:t>
            </a:r>
          </a:p>
          <a:p>
            <a:r>
              <a:rPr lang="en-GB" sz="1800" u="sng" dirty="0">
                <a:solidFill>
                  <a:srgbClr val="006600"/>
                </a:solidFill>
              </a:rPr>
              <a:t>Performance:</a:t>
            </a:r>
            <a:r>
              <a:rPr lang="en-GB" sz="1800" dirty="0">
                <a:solidFill>
                  <a:srgbClr val="006600"/>
                </a:solidFill>
              </a:rPr>
              <a:t> typically concerns the ability to output useful characterizations (or groupings) of objects</a:t>
            </a:r>
            <a:br>
              <a:rPr lang="en-GB" sz="1800" dirty="0">
                <a:solidFill>
                  <a:srgbClr val="006600"/>
                </a:solidFill>
              </a:rPr>
            </a:br>
            <a:endParaRPr lang="en-GB" sz="1800" dirty="0">
              <a:solidFill>
                <a:srgbClr val="006600"/>
              </a:solidFill>
            </a:endParaRPr>
          </a:p>
          <a:p>
            <a:endParaRPr lang="en-GB" sz="1800" dirty="0">
              <a:solidFill>
                <a:srgbClr val="006600"/>
              </a:solidFill>
            </a:endParaRPr>
          </a:p>
        </p:txBody>
      </p:sp>
      <p:sp>
        <p:nvSpPr>
          <p:cNvPr id="7173" name="Text Box 5"/>
          <p:cNvSpPr txBox="1">
            <a:spLocks noChangeArrowheads="1"/>
          </p:cNvSpPr>
          <p:nvPr/>
        </p:nvSpPr>
        <p:spPr bwMode="auto">
          <a:xfrm>
            <a:off x="7367588" y="3200400"/>
            <a:ext cx="154781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Verdana" pitchFamily="34" charset="0"/>
              </a:defRPr>
            </a:lvl1pPr>
            <a:lvl2pPr marL="742950" indent="-285750" eaLnBrk="0" hangingPunct="0">
              <a:defRPr sz="1200">
                <a:solidFill>
                  <a:schemeClr val="tx1"/>
                </a:solidFill>
                <a:latin typeface="Verdana" pitchFamily="34" charset="0"/>
              </a:defRPr>
            </a:lvl2pPr>
            <a:lvl3pPr marL="1143000" indent="-228600" eaLnBrk="0" hangingPunct="0">
              <a:defRPr sz="1200">
                <a:solidFill>
                  <a:schemeClr val="tx1"/>
                </a:solidFill>
                <a:latin typeface="Verdana" pitchFamily="34" charset="0"/>
              </a:defRPr>
            </a:lvl3pPr>
            <a:lvl4pPr marL="1600200" indent="-228600" eaLnBrk="0" hangingPunct="0">
              <a:defRPr sz="1200">
                <a:solidFill>
                  <a:schemeClr val="tx1"/>
                </a:solidFill>
                <a:latin typeface="Verdana" pitchFamily="34" charset="0"/>
              </a:defRPr>
            </a:lvl4pPr>
            <a:lvl5pPr marL="2057400" indent="-228600" eaLnBrk="0" hangingPunct="0">
              <a:defRPr sz="1200">
                <a:solidFill>
                  <a:schemeClr val="tx1"/>
                </a:solidFill>
                <a:latin typeface="Verdana" pitchFamily="34" charset="0"/>
              </a:defRPr>
            </a:lvl5pPr>
            <a:lvl6pPr marL="2514600" indent="-228600" eaLnBrk="0" fontAlgn="base" hangingPunct="0">
              <a:spcBef>
                <a:spcPct val="0"/>
              </a:spcBef>
              <a:spcAft>
                <a:spcPct val="0"/>
              </a:spcAft>
              <a:defRPr sz="1200">
                <a:solidFill>
                  <a:schemeClr val="tx1"/>
                </a:solidFill>
                <a:latin typeface="Verdana" pitchFamily="34" charset="0"/>
              </a:defRPr>
            </a:lvl6pPr>
            <a:lvl7pPr marL="2971800" indent="-228600" eaLnBrk="0" fontAlgn="base" hangingPunct="0">
              <a:spcBef>
                <a:spcPct val="0"/>
              </a:spcBef>
              <a:spcAft>
                <a:spcPct val="0"/>
              </a:spcAft>
              <a:defRPr sz="1200">
                <a:solidFill>
                  <a:schemeClr val="tx1"/>
                </a:solidFill>
                <a:latin typeface="Verdana" pitchFamily="34" charset="0"/>
              </a:defRPr>
            </a:lvl7pPr>
            <a:lvl8pPr marL="3429000" indent="-228600" eaLnBrk="0" fontAlgn="base" hangingPunct="0">
              <a:spcBef>
                <a:spcPct val="0"/>
              </a:spcBef>
              <a:spcAft>
                <a:spcPct val="0"/>
              </a:spcAft>
              <a:defRPr sz="1200">
                <a:solidFill>
                  <a:schemeClr val="tx1"/>
                </a:solidFill>
                <a:latin typeface="Verdana" pitchFamily="34" charset="0"/>
              </a:defRPr>
            </a:lvl8pPr>
            <a:lvl9pPr marL="3886200" indent="-228600" eaLnBrk="0" fontAlgn="base" hangingPunct="0">
              <a:spcBef>
                <a:spcPct val="0"/>
              </a:spcBef>
              <a:spcAft>
                <a:spcPct val="0"/>
              </a:spcAft>
              <a:defRPr sz="1200">
                <a:solidFill>
                  <a:schemeClr val="tx1"/>
                </a:solidFill>
                <a:latin typeface="Verdana" pitchFamily="34" charset="0"/>
              </a:defRPr>
            </a:lvl9pPr>
          </a:lstStyle>
          <a:p>
            <a:r>
              <a:rPr lang="en-US" sz="1600" b="1" dirty="0">
                <a:solidFill>
                  <a:srgbClr val="FF6E01"/>
                </a:solidFill>
              </a:rPr>
              <a:t>Predictive</a:t>
            </a:r>
          </a:p>
          <a:p>
            <a:r>
              <a:rPr lang="en-US" sz="1600" b="1" dirty="0">
                <a:solidFill>
                  <a:srgbClr val="FF6E01"/>
                </a:solidFill>
              </a:rPr>
              <a:t>data mining</a:t>
            </a:r>
          </a:p>
        </p:txBody>
      </p:sp>
      <p:sp>
        <p:nvSpPr>
          <p:cNvPr id="7174" name="Text Box 6"/>
          <p:cNvSpPr txBox="1">
            <a:spLocks noChangeArrowheads="1"/>
          </p:cNvSpPr>
          <p:nvPr/>
        </p:nvSpPr>
        <p:spPr bwMode="auto">
          <a:xfrm>
            <a:off x="7351713" y="4648200"/>
            <a:ext cx="154781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Verdana" pitchFamily="34" charset="0"/>
              </a:defRPr>
            </a:lvl1pPr>
            <a:lvl2pPr marL="742950" indent="-285750" eaLnBrk="0" hangingPunct="0">
              <a:defRPr sz="1200">
                <a:solidFill>
                  <a:schemeClr val="tx1"/>
                </a:solidFill>
                <a:latin typeface="Verdana" pitchFamily="34" charset="0"/>
              </a:defRPr>
            </a:lvl2pPr>
            <a:lvl3pPr marL="1143000" indent="-228600" eaLnBrk="0" hangingPunct="0">
              <a:defRPr sz="1200">
                <a:solidFill>
                  <a:schemeClr val="tx1"/>
                </a:solidFill>
                <a:latin typeface="Verdana" pitchFamily="34" charset="0"/>
              </a:defRPr>
            </a:lvl3pPr>
            <a:lvl4pPr marL="1600200" indent="-228600" eaLnBrk="0" hangingPunct="0">
              <a:defRPr sz="1200">
                <a:solidFill>
                  <a:schemeClr val="tx1"/>
                </a:solidFill>
                <a:latin typeface="Verdana" pitchFamily="34" charset="0"/>
              </a:defRPr>
            </a:lvl4pPr>
            <a:lvl5pPr marL="2057400" indent="-228600" eaLnBrk="0" hangingPunct="0">
              <a:defRPr sz="1200">
                <a:solidFill>
                  <a:schemeClr val="tx1"/>
                </a:solidFill>
                <a:latin typeface="Verdana" pitchFamily="34" charset="0"/>
              </a:defRPr>
            </a:lvl5pPr>
            <a:lvl6pPr marL="2514600" indent="-228600" eaLnBrk="0" fontAlgn="base" hangingPunct="0">
              <a:spcBef>
                <a:spcPct val="0"/>
              </a:spcBef>
              <a:spcAft>
                <a:spcPct val="0"/>
              </a:spcAft>
              <a:defRPr sz="1200">
                <a:solidFill>
                  <a:schemeClr val="tx1"/>
                </a:solidFill>
                <a:latin typeface="Verdana" pitchFamily="34" charset="0"/>
              </a:defRPr>
            </a:lvl6pPr>
            <a:lvl7pPr marL="2971800" indent="-228600" eaLnBrk="0" fontAlgn="base" hangingPunct="0">
              <a:spcBef>
                <a:spcPct val="0"/>
              </a:spcBef>
              <a:spcAft>
                <a:spcPct val="0"/>
              </a:spcAft>
              <a:defRPr sz="1200">
                <a:solidFill>
                  <a:schemeClr val="tx1"/>
                </a:solidFill>
                <a:latin typeface="Verdana" pitchFamily="34" charset="0"/>
              </a:defRPr>
            </a:lvl7pPr>
            <a:lvl8pPr marL="3429000" indent="-228600" eaLnBrk="0" fontAlgn="base" hangingPunct="0">
              <a:spcBef>
                <a:spcPct val="0"/>
              </a:spcBef>
              <a:spcAft>
                <a:spcPct val="0"/>
              </a:spcAft>
              <a:defRPr sz="1200">
                <a:solidFill>
                  <a:schemeClr val="tx1"/>
                </a:solidFill>
                <a:latin typeface="Verdana" pitchFamily="34" charset="0"/>
              </a:defRPr>
            </a:lvl8pPr>
            <a:lvl9pPr marL="3886200" indent="-228600" eaLnBrk="0" fontAlgn="base" hangingPunct="0">
              <a:spcBef>
                <a:spcPct val="0"/>
              </a:spcBef>
              <a:spcAft>
                <a:spcPct val="0"/>
              </a:spcAft>
              <a:defRPr sz="1200">
                <a:solidFill>
                  <a:schemeClr val="tx1"/>
                </a:solidFill>
                <a:latin typeface="Verdana" pitchFamily="34" charset="0"/>
              </a:defRPr>
            </a:lvl9pPr>
          </a:lstStyle>
          <a:p>
            <a:r>
              <a:rPr lang="en-US" sz="1600" b="1" dirty="0">
                <a:solidFill>
                  <a:srgbClr val="FF6E01"/>
                </a:solidFill>
              </a:rPr>
              <a:t>Descriptive</a:t>
            </a:r>
          </a:p>
          <a:p>
            <a:r>
              <a:rPr lang="en-US" sz="1600" b="1" dirty="0">
                <a:solidFill>
                  <a:srgbClr val="FF6E01"/>
                </a:solidFill>
              </a:rPr>
              <a:t>data mining</a:t>
            </a:r>
          </a:p>
        </p:txBody>
      </p:sp>
    </p:spTree>
    <p:extLst>
      <p:ext uri="{BB962C8B-B14F-4D97-AF65-F5344CB8AC3E}">
        <p14:creationId xmlns:p14="http://schemas.microsoft.com/office/powerpoint/2010/main" val="2039253797"/>
      </p:ext>
    </p:extLst>
  </p:cSld>
  <p:clrMapOvr>
    <a:masterClrMapping/>
  </p:clrMapOvr>
  <p:transition>
    <p:plu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9507"/>
                                        </p:tgtEl>
                                        <p:attrNameLst>
                                          <p:attrName>style.visibility</p:attrName>
                                        </p:attrNameLst>
                                      </p:cBhvr>
                                      <p:to>
                                        <p:strVal val="visible"/>
                                      </p:to>
                                    </p:set>
                                    <p:animEffect transition="in" filter="fade">
                                      <p:cBhvr>
                                        <p:cTn id="7" dur="1000"/>
                                        <p:tgtEl>
                                          <p:spTgt spid="1495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49508">
                                            <p:txEl>
                                              <p:pRg st="0" end="0"/>
                                            </p:txEl>
                                          </p:spTgt>
                                        </p:tgtEl>
                                        <p:attrNameLst>
                                          <p:attrName>style.visibility</p:attrName>
                                        </p:attrNameLst>
                                      </p:cBhvr>
                                      <p:to>
                                        <p:strVal val="visible"/>
                                      </p:to>
                                    </p:set>
                                    <p:animEffect transition="in" filter="fade">
                                      <p:cBhvr>
                                        <p:cTn id="12" dur="1000"/>
                                        <p:tgtEl>
                                          <p:spTgt spid="149508">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49508">
                                            <p:txEl>
                                              <p:pRg st="1" end="1"/>
                                            </p:txEl>
                                          </p:spTgt>
                                        </p:tgtEl>
                                        <p:attrNameLst>
                                          <p:attrName>style.visibility</p:attrName>
                                        </p:attrNameLst>
                                      </p:cBhvr>
                                      <p:to>
                                        <p:strVal val="visible"/>
                                      </p:to>
                                    </p:set>
                                    <p:animEffect transition="in" filter="fade">
                                      <p:cBhvr>
                                        <p:cTn id="15" dur="1000"/>
                                        <p:tgtEl>
                                          <p:spTgt spid="149508">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49508">
                                            <p:txEl>
                                              <p:pRg st="2" end="2"/>
                                            </p:txEl>
                                          </p:spTgt>
                                        </p:tgtEl>
                                        <p:attrNameLst>
                                          <p:attrName>style.visibility</p:attrName>
                                        </p:attrNameLst>
                                      </p:cBhvr>
                                      <p:to>
                                        <p:strVal val="visible"/>
                                      </p:to>
                                    </p:set>
                                    <p:animEffect transition="in" filter="fade">
                                      <p:cBhvr>
                                        <p:cTn id="18" dur="1000"/>
                                        <p:tgtEl>
                                          <p:spTgt spid="149508">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149508">
                                            <p:txEl>
                                              <p:pRg st="3" end="3"/>
                                            </p:txEl>
                                          </p:spTgt>
                                        </p:tgtEl>
                                        <p:attrNameLst>
                                          <p:attrName>style.visibility</p:attrName>
                                        </p:attrNameLst>
                                      </p:cBhvr>
                                      <p:to>
                                        <p:strVal val="visible"/>
                                      </p:to>
                                    </p:set>
                                    <p:animEffect transition="in" filter="fade">
                                      <p:cBhvr>
                                        <p:cTn id="23" dur="1000"/>
                                        <p:tgtEl>
                                          <p:spTgt spid="149508">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49508">
                                            <p:txEl>
                                              <p:pRg st="4" end="4"/>
                                            </p:txEl>
                                          </p:spTgt>
                                        </p:tgtEl>
                                        <p:attrNameLst>
                                          <p:attrName>style.visibility</p:attrName>
                                        </p:attrNameLst>
                                      </p:cBhvr>
                                      <p:to>
                                        <p:strVal val="visible"/>
                                      </p:to>
                                    </p:set>
                                    <p:animEffect transition="in" filter="fade">
                                      <p:cBhvr>
                                        <p:cTn id="26" dur="1000"/>
                                        <p:tgtEl>
                                          <p:spTgt spid="149508">
                                            <p:txEl>
                                              <p:pRg st="4" end="4"/>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149508">
                                            <p:txEl>
                                              <p:pRg st="5" end="5"/>
                                            </p:txEl>
                                          </p:spTgt>
                                        </p:tgtEl>
                                        <p:attrNameLst>
                                          <p:attrName>style.visibility</p:attrName>
                                        </p:attrNameLst>
                                      </p:cBhvr>
                                      <p:to>
                                        <p:strVal val="visible"/>
                                      </p:to>
                                    </p:set>
                                    <p:animEffect transition="in" filter="fade">
                                      <p:cBhvr>
                                        <p:cTn id="29" dur="1000"/>
                                        <p:tgtEl>
                                          <p:spTgt spid="149508">
                                            <p:txEl>
                                              <p:pRg st="5" end="5"/>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7173"/>
                                        </p:tgtEl>
                                        <p:attrNameLst>
                                          <p:attrName>style.visibility</p:attrName>
                                        </p:attrNameLst>
                                      </p:cBhvr>
                                      <p:to>
                                        <p:strVal val="visible"/>
                                      </p:to>
                                    </p:set>
                                    <p:animEffect transition="in" filter="fade">
                                      <p:cBhvr>
                                        <p:cTn id="34" dur="1000"/>
                                        <p:tgtEl>
                                          <p:spTgt spid="717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7174"/>
                                        </p:tgtEl>
                                        <p:attrNameLst>
                                          <p:attrName>style.visibility</p:attrName>
                                        </p:attrNameLst>
                                      </p:cBhvr>
                                      <p:to>
                                        <p:strVal val="visible"/>
                                      </p:to>
                                    </p:set>
                                    <p:animEffect transition="in" filter="fade">
                                      <p:cBhvr>
                                        <p:cTn id="39" dur="1000"/>
                                        <p:tgtEl>
                                          <p:spTgt spid="7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p:bldP spid="7173" grpId="0"/>
      <p:bldP spid="717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subTitle" idx="1"/>
          </p:nvPr>
        </p:nvSpPr>
        <p:spPr>
          <a:xfrm>
            <a:off x="333375" y="1847850"/>
            <a:ext cx="7362825" cy="3629025"/>
          </a:xfrm>
        </p:spPr>
        <p:txBody>
          <a:bodyPr>
            <a:normAutofit fontScale="92500" lnSpcReduction="10000"/>
          </a:bodyPr>
          <a:lstStyle/>
          <a:p>
            <a:pPr marL="457200" indent="-457200" algn="l">
              <a:buFont typeface="Arial" pitchFamily="34" charset="0"/>
              <a:buChar char="•"/>
            </a:pPr>
            <a:r>
              <a:rPr lang="en-US" dirty="0" smtClean="0">
                <a:solidFill>
                  <a:srgbClr val="006600"/>
                </a:solidFill>
              </a:rPr>
              <a:t>Email classification (spam or not)</a:t>
            </a:r>
          </a:p>
          <a:p>
            <a:pPr marL="457200" indent="-457200" algn="l">
              <a:buFont typeface="Arial" pitchFamily="34" charset="0"/>
              <a:buChar char="•"/>
            </a:pPr>
            <a:endParaRPr lang="en-US" dirty="0" smtClean="0">
              <a:solidFill>
                <a:srgbClr val="006600"/>
              </a:solidFill>
            </a:endParaRPr>
          </a:p>
          <a:p>
            <a:pPr marL="457200" indent="-457200" algn="l">
              <a:buFont typeface="Arial" pitchFamily="34" charset="0"/>
              <a:buChar char="•"/>
            </a:pPr>
            <a:r>
              <a:rPr lang="en-US" dirty="0" smtClean="0">
                <a:solidFill>
                  <a:srgbClr val="006600"/>
                </a:solidFill>
              </a:rPr>
              <a:t>Customer classification (will leave or not)</a:t>
            </a:r>
          </a:p>
          <a:p>
            <a:pPr marL="457200" indent="-457200" algn="l">
              <a:buFont typeface="Arial" pitchFamily="34" charset="0"/>
              <a:buChar char="•"/>
            </a:pPr>
            <a:endParaRPr lang="en-US" dirty="0" smtClean="0">
              <a:solidFill>
                <a:srgbClr val="006600"/>
              </a:solidFill>
            </a:endParaRPr>
          </a:p>
          <a:p>
            <a:pPr marL="457200" indent="-457200" algn="l">
              <a:buFont typeface="Arial" pitchFamily="34" charset="0"/>
              <a:buChar char="•"/>
            </a:pPr>
            <a:r>
              <a:rPr lang="en-US" dirty="0" smtClean="0">
                <a:solidFill>
                  <a:srgbClr val="006600"/>
                </a:solidFill>
              </a:rPr>
              <a:t>Credit card transactions (fraud or not)</a:t>
            </a:r>
          </a:p>
          <a:p>
            <a:pPr marL="457200" indent="-457200" algn="l">
              <a:buFont typeface="Arial" pitchFamily="34" charset="0"/>
              <a:buChar char="•"/>
            </a:pPr>
            <a:endParaRPr lang="en-US" dirty="0" smtClean="0">
              <a:solidFill>
                <a:srgbClr val="006600"/>
              </a:solidFill>
            </a:endParaRPr>
          </a:p>
          <a:p>
            <a:pPr marL="457200" indent="-457200" algn="l">
              <a:buFont typeface="Arial" pitchFamily="34" charset="0"/>
              <a:buChar char="•"/>
            </a:pPr>
            <a:r>
              <a:rPr lang="en-US" dirty="0" smtClean="0">
                <a:solidFill>
                  <a:srgbClr val="006600"/>
                </a:solidFill>
              </a:rPr>
              <a:t>Molecular properties (toxic or not)</a:t>
            </a:r>
          </a:p>
        </p:txBody>
      </p:sp>
      <p:pic>
        <p:nvPicPr>
          <p:cNvPr id="614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3825" y="1790700"/>
            <a:ext cx="86995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00938" y="1833563"/>
            <a:ext cx="70802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6600" y="1885950"/>
            <a:ext cx="709613" cy="76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2"/>
          <p:cNvSpPr>
            <a:spLocks noGrp="1" noChangeArrowheads="1"/>
          </p:cNvSpPr>
          <p:nvPr>
            <p:ph type="ctrTitle"/>
          </p:nvPr>
        </p:nvSpPr>
        <p:spPr>
          <a:xfrm>
            <a:off x="1047750" y="228600"/>
            <a:ext cx="6877050" cy="611187"/>
          </a:xfrm>
        </p:spPr>
        <p:txBody>
          <a:bodyPr>
            <a:noAutofit/>
          </a:bodyPr>
          <a:lstStyle/>
          <a:p>
            <a:r>
              <a:rPr lang="en-US" sz="4000" dirty="0" smtClean="0"/>
              <a:t>Examples of supervised learning</a:t>
            </a:r>
            <a:endParaRPr lang="en-US" sz="4000" b="0" dirty="0" smtClean="0"/>
          </a:p>
        </p:txBody>
      </p:sp>
      <p:pic>
        <p:nvPicPr>
          <p:cNvPr id="6151" name="Picture 7" descr="C:\Documents and Settings\henke\Local Settings\Temporary Internet Files\Content.IE5\ZK5VHC15\MC900060143[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53300" y="2778125"/>
            <a:ext cx="952500"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8" descr="C:\Documents and Settings\henke\Local Settings\Temporary Internet Files\Content.IE5\ZK5VHC15\MC900012860[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215188" y="3716338"/>
            <a:ext cx="1185862"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0" name="Picture 5" descr="220px-Warfarin">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81800" y="4718050"/>
            <a:ext cx="11557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4" name="Picture 636" descr="benzopyren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940675" y="4751388"/>
            <a:ext cx="1012825"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3168376"/>
      </p:ext>
    </p:extLst>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fade">
                                      <p:cBhvr>
                                        <p:cTn id="7" dur="1000"/>
                                        <p:tgtEl>
                                          <p:spTgt spid="6349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147"/>
                                        </p:tgtEl>
                                        <p:attrNameLst>
                                          <p:attrName>style.visibility</p:attrName>
                                        </p:attrNameLst>
                                      </p:cBhvr>
                                      <p:to>
                                        <p:strVal val="visible"/>
                                      </p:to>
                                    </p:set>
                                    <p:animEffect transition="in" filter="fade">
                                      <p:cBhvr>
                                        <p:cTn id="10" dur="2000"/>
                                        <p:tgtEl>
                                          <p:spTgt spid="6147"/>
                                        </p:tgtEl>
                                      </p:cBhvr>
                                    </p:animEffect>
                                  </p:childTnLst>
                                </p:cTn>
                              </p:par>
                              <p:par>
                                <p:cTn id="11" presetID="10" presetClass="entr" presetSubtype="0" fill="hold" nodeType="withEffect">
                                  <p:stCondLst>
                                    <p:cond delay="0"/>
                                  </p:stCondLst>
                                  <p:childTnLst>
                                    <p:set>
                                      <p:cBhvr>
                                        <p:cTn id="12" dur="1" fill="hold">
                                          <p:stCondLst>
                                            <p:cond delay="0"/>
                                          </p:stCondLst>
                                        </p:cTn>
                                        <p:tgtEl>
                                          <p:spTgt spid="6148"/>
                                        </p:tgtEl>
                                        <p:attrNameLst>
                                          <p:attrName>style.visibility</p:attrName>
                                        </p:attrNameLst>
                                      </p:cBhvr>
                                      <p:to>
                                        <p:strVal val="visible"/>
                                      </p:to>
                                    </p:set>
                                    <p:animEffect transition="in" filter="fade">
                                      <p:cBhvr>
                                        <p:cTn id="13" dur="2000"/>
                                        <p:tgtEl>
                                          <p:spTgt spid="6148"/>
                                        </p:tgtEl>
                                      </p:cBhvr>
                                    </p:animEffect>
                                  </p:childTnLst>
                                </p:cTn>
                              </p:par>
                              <p:par>
                                <p:cTn id="14" presetID="10" presetClass="entr" presetSubtype="0" fill="hold" nodeType="withEffect">
                                  <p:stCondLst>
                                    <p:cond delay="0"/>
                                  </p:stCondLst>
                                  <p:childTnLst>
                                    <p:set>
                                      <p:cBhvr>
                                        <p:cTn id="15" dur="1" fill="hold">
                                          <p:stCondLst>
                                            <p:cond delay="0"/>
                                          </p:stCondLst>
                                        </p:cTn>
                                        <p:tgtEl>
                                          <p:spTgt spid="6149"/>
                                        </p:tgtEl>
                                        <p:attrNameLst>
                                          <p:attrName>style.visibility</p:attrName>
                                        </p:attrNameLst>
                                      </p:cBhvr>
                                      <p:to>
                                        <p:strVal val="visible"/>
                                      </p:to>
                                    </p:set>
                                    <p:animEffect transition="in" filter="fade">
                                      <p:cBhvr>
                                        <p:cTn id="16" dur="2000"/>
                                        <p:tgtEl>
                                          <p:spTgt spid="614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63491">
                                            <p:txEl>
                                              <p:pRg st="2" end="2"/>
                                            </p:txEl>
                                          </p:spTgt>
                                        </p:tgtEl>
                                        <p:attrNameLst>
                                          <p:attrName>style.visibility</p:attrName>
                                        </p:attrNameLst>
                                      </p:cBhvr>
                                      <p:to>
                                        <p:strVal val="visible"/>
                                      </p:to>
                                    </p:set>
                                    <p:animEffect transition="in" filter="fade">
                                      <p:cBhvr>
                                        <p:cTn id="21" dur="1000"/>
                                        <p:tgtEl>
                                          <p:spTgt spid="63491">
                                            <p:txEl>
                                              <p:pRg st="2" end="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6151"/>
                                        </p:tgtEl>
                                        <p:attrNameLst>
                                          <p:attrName>style.visibility</p:attrName>
                                        </p:attrNameLst>
                                      </p:cBhvr>
                                      <p:to>
                                        <p:strVal val="visible"/>
                                      </p:to>
                                    </p:set>
                                    <p:animEffect transition="in" filter="fade">
                                      <p:cBhvr>
                                        <p:cTn id="24" dur="2000"/>
                                        <p:tgtEl>
                                          <p:spTgt spid="615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63491">
                                            <p:txEl>
                                              <p:pRg st="4" end="4"/>
                                            </p:txEl>
                                          </p:spTgt>
                                        </p:tgtEl>
                                        <p:attrNameLst>
                                          <p:attrName>style.visibility</p:attrName>
                                        </p:attrNameLst>
                                      </p:cBhvr>
                                      <p:to>
                                        <p:strVal val="visible"/>
                                      </p:to>
                                    </p:set>
                                    <p:animEffect transition="in" filter="fade">
                                      <p:cBhvr>
                                        <p:cTn id="29" dur="1000"/>
                                        <p:tgtEl>
                                          <p:spTgt spid="63491">
                                            <p:txEl>
                                              <p:pRg st="4" end="4"/>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6152"/>
                                        </p:tgtEl>
                                        <p:attrNameLst>
                                          <p:attrName>style.visibility</p:attrName>
                                        </p:attrNameLst>
                                      </p:cBhvr>
                                      <p:to>
                                        <p:strVal val="visible"/>
                                      </p:to>
                                    </p:set>
                                    <p:animEffect transition="in" filter="fade">
                                      <p:cBhvr>
                                        <p:cTn id="32" dur="2000"/>
                                        <p:tgtEl>
                                          <p:spTgt spid="615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63491">
                                            <p:txEl>
                                              <p:pRg st="6" end="6"/>
                                            </p:txEl>
                                          </p:spTgt>
                                        </p:tgtEl>
                                        <p:attrNameLst>
                                          <p:attrName>style.visibility</p:attrName>
                                        </p:attrNameLst>
                                      </p:cBhvr>
                                      <p:to>
                                        <p:strVal val="visible"/>
                                      </p:to>
                                    </p:set>
                                    <p:animEffect transition="in" filter="fade">
                                      <p:cBhvr>
                                        <p:cTn id="37" dur="1000"/>
                                        <p:tgtEl>
                                          <p:spTgt spid="63491">
                                            <p:txEl>
                                              <p:pRg st="6" end="6"/>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280"/>
                                        </p:tgtEl>
                                        <p:attrNameLst>
                                          <p:attrName>style.visibility</p:attrName>
                                        </p:attrNameLst>
                                      </p:cBhvr>
                                      <p:to>
                                        <p:strVal val="visible"/>
                                      </p:to>
                                    </p:set>
                                    <p:animEffect transition="in" filter="fade">
                                      <p:cBhvr>
                                        <p:cTn id="40" dur="2000"/>
                                        <p:tgtEl>
                                          <p:spTgt spid="280"/>
                                        </p:tgtEl>
                                      </p:cBhvr>
                                    </p:animEffect>
                                  </p:childTnLst>
                                </p:cTn>
                              </p:par>
                              <p:par>
                                <p:cTn id="41" presetID="10" presetClass="entr" presetSubtype="0" fill="hold" nodeType="withEffect">
                                  <p:stCondLst>
                                    <p:cond delay="0"/>
                                  </p:stCondLst>
                                  <p:childTnLst>
                                    <p:set>
                                      <p:cBhvr>
                                        <p:cTn id="42" dur="1" fill="hold">
                                          <p:stCondLst>
                                            <p:cond delay="0"/>
                                          </p:stCondLst>
                                        </p:cTn>
                                        <p:tgtEl>
                                          <p:spTgt spid="414"/>
                                        </p:tgtEl>
                                        <p:attrNameLst>
                                          <p:attrName>style.visibility</p:attrName>
                                        </p:attrNameLst>
                                      </p:cBhvr>
                                      <p:to>
                                        <p:strVal val="visible"/>
                                      </p:to>
                                    </p:set>
                                    <p:animEffect transition="in" filter="fade">
                                      <p:cBhvr>
                                        <p:cTn id="43" dur="2000"/>
                                        <p:tgtEl>
                                          <p:spTgt spid="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533400" y="152400"/>
            <a:ext cx="7924800" cy="806450"/>
          </a:xfrm>
        </p:spPr>
        <p:txBody>
          <a:bodyPr>
            <a:noAutofit/>
          </a:bodyPr>
          <a:lstStyle/>
          <a:p>
            <a:r>
              <a:rPr lang="en-US" sz="4000" dirty="0" smtClean="0"/>
              <a:t>Examples of unsupervised learning</a:t>
            </a:r>
            <a:endParaRPr lang="en-US" sz="4000" dirty="0" smtClean="0">
              <a:solidFill>
                <a:schemeClr val="tx1"/>
              </a:solidFill>
            </a:endParaRPr>
          </a:p>
        </p:txBody>
      </p:sp>
      <p:sp>
        <p:nvSpPr>
          <p:cNvPr id="151555" name="Rectangle 3"/>
          <p:cNvSpPr>
            <a:spLocks noGrp="1" noChangeArrowheads="1"/>
          </p:cNvSpPr>
          <p:nvPr>
            <p:ph type="subTitle" idx="1"/>
          </p:nvPr>
        </p:nvSpPr>
        <p:spPr>
          <a:xfrm>
            <a:off x="228600" y="1219200"/>
            <a:ext cx="8382000" cy="4889785"/>
          </a:xfrm>
        </p:spPr>
        <p:txBody>
          <a:bodyPr>
            <a:noAutofit/>
          </a:bodyPr>
          <a:lstStyle/>
          <a:p>
            <a:pPr algn="l">
              <a:lnSpc>
                <a:spcPct val="200000"/>
              </a:lnSpc>
              <a:buFontTx/>
              <a:buChar char="•"/>
            </a:pPr>
            <a:r>
              <a:rPr lang="en-US" dirty="0" smtClean="0">
                <a:solidFill>
                  <a:srgbClr val="006600"/>
                </a:solidFill>
              </a:rPr>
              <a:t> </a:t>
            </a:r>
            <a:r>
              <a:rPr lang="en-US" sz="3000" dirty="0" smtClean="0">
                <a:solidFill>
                  <a:srgbClr val="006600"/>
                </a:solidFill>
              </a:rPr>
              <a:t>find useful email categories</a:t>
            </a:r>
          </a:p>
          <a:p>
            <a:pPr algn="l">
              <a:lnSpc>
                <a:spcPct val="200000"/>
              </a:lnSpc>
              <a:buFontTx/>
              <a:buChar char="•"/>
            </a:pPr>
            <a:r>
              <a:rPr lang="en-US" sz="3000" dirty="0" smtClean="0">
                <a:solidFill>
                  <a:srgbClr val="006600"/>
                </a:solidFill>
              </a:rPr>
              <a:t> find interesting purchase patterns</a:t>
            </a:r>
          </a:p>
          <a:p>
            <a:pPr algn="l">
              <a:lnSpc>
                <a:spcPct val="200000"/>
              </a:lnSpc>
              <a:buFontTx/>
              <a:buChar char="•"/>
            </a:pPr>
            <a:r>
              <a:rPr lang="en-US" sz="3000" dirty="0" smtClean="0">
                <a:solidFill>
                  <a:srgbClr val="006600"/>
                </a:solidFill>
              </a:rPr>
              <a:t> describe normal credit card transactions</a:t>
            </a:r>
          </a:p>
          <a:p>
            <a:pPr algn="l">
              <a:lnSpc>
                <a:spcPct val="200000"/>
              </a:lnSpc>
              <a:buFontTx/>
              <a:buChar char="•"/>
            </a:pPr>
            <a:r>
              <a:rPr lang="en-US" sz="3000" dirty="0" smtClean="0">
                <a:solidFill>
                  <a:srgbClr val="006600"/>
                </a:solidFill>
              </a:rPr>
              <a:t> find groups of molecules with similar properties</a:t>
            </a:r>
          </a:p>
        </p:txBody>
      </p:sp>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25" y="1790700"/>
            <a:ext cx="86995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24738" y="1833563"/>
            <a:ext cx="70802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1885950"/>
            <a:ext cx="709613" cy="76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C:\Documents and Settings\henke\Local Settings\Temporary Internet Files\Content.IE5\ZK5VHC15\MC900060143[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77100" y="2778125"/>
            <a:ext cx="952500"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C:\Documents and Settings\henke\Local Settings\Temporary Internet Files\Content.IE5\ZK5VHC15\MC900012860[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138988" y="3716338"/>
            <a:ext cx="1185862"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220px-Warfarin">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35800" y="5127625"/>
            <a:ext cx="11557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36" descr="benzopyren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054975" y="4494213"/>
            <a:ext cx="1012825"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3763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animEffect transition="in" filter="fade">
                                      <p:cBhvr>
                                        <p:cTn id="7" dur="1000"/>
                                        <p:tgtEl>
                                          <p:spTgt spid="15155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par>
                                <p:cTn id="11" presetID="1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childTnLst>
                                </p:cTn>
                              </p:par>
                              <p:par>
                                <p:cTn id="14" presetID="10"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2000"/>
                                        <p:tgtEl>
                                          <p:spTgt spid="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151555">
                                            <p:txEl>
                                              <p:pRg st="1" end="1"/>
                                            </p:txEl>
                                          </p:spTgt>
                                        </p:tgtEl>
                                        <p:attrNameLst>
                                          <p:attrName>style.visibility</p:attrName>
                                        </p:attrNameLst>
                                      </p:cBhvr>
                                      <p:to>
                                        <p:strVal val="visible"/>
                                      </p:to>
                                    </p:set>
                                    <p:animEffect transition="in" filter="fade">
                                      <p:cBhvr>
                                        <p:cTn id="21" dur="1000"/>
                                        <p:tgtEl>
                                          <p:spTgt spid="151555">
                                            <p:txEl>
                                              <p:pRg st="1" end="1"/>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2000"/>
                                        <p:tgtEl>
                                          <p:spTgt spid="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151555">
                                            <p:txEl>
                                              <p:pRg st="2" end="2"/>
                                            </p:txEl>
                                          </p:spTgt>
                                        </p:tgtEl>
                                        <p:attrNameLst>
                                          <p:attrName>style.visibility</p:attrName>
                                        </p:attrNameLst>
                                      </p:cBhvr>
                                      <p:to>
                                        <p:strVal val="visible"/>
                                      </p:to>
                                    </p:set>
                                    <p:animEffect transition="in" filter="fade">
                                      <p:cBhvr>
                                        <p:cTn id="29" dur="1000"/>
                                        <p:tgtEl>
                                          <p:spTgt spid="151555">
                                            <p:txEl>
                                              <p:pRg st="2" end="2"/>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2000"/>
                                        <p:tgtEl>
                                          <p:spTgt spid="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151555">
                                            <p:txEl>
                                              <p:pRg st="3" end="3"/>
                                            </p:txEl>
                                          </p:spTgt>
                                        </p:tgtEl>
                                        <p:attrNameLst>
                                          <p:attrName>style.visibility</p:attrName>
                                        </p:attrNameLst>
                                      </p:cBhvr>
                                      <p:to>
                                        <p:strVal val="visible"/>
                                      </p:to>
                                    </p:set>
                                    <p:animEffect transition="in" filter="fade">
                                      <p:cBhvr>
                                        <p:cTn id="37" dur="1000"/>
                                        <p:tgtEl>
                                          <p:spTgt spid="151555">
                                            <p:txEl>
                                              <p:pRg st="3" end="3"/>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2000"/>
                                        <p:tgtEl>
                                          <p:spTgt spid="9"/>
                                        </p:tgtEl>
                                      </p:cBhvr>
                                    </p:animEffect>
                                  </p:childTnLst>
                                </p:cTn>
                              </p:par>
                              <p:par>
                                <p:cTn id="41" presetID="10" presetClass="entr" presetSubtype="0" fill="hold" nodeType="with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1676400" y="304800"/>
            <a:ext cx="5524500" cy="685800"/>
          </a:xfrm>
        </p:spPr>
        <p:txBody>
          <a:bodyPr>
            <a:normAutofit fontScale="90000"/>
          </a:bodyPr>
          <a:lstStyle/>
          <a:p>
            <a:r>
              <a:rPr lang="en-US" dirty="0" smtClean="0"/>
              <a:t>Data mining: input</a:t>
            </a:r>
            <a:endParaRPr lang="en-US" sz="1800" dirty="0" smtClean="0">
              <a:solidFill>
                <a:schemeClr val="tx1"/>
              </a:solidFill>
            </a:endParaRPr>
          </a:p>
        </p:txBody>
      </p:sp>
      <p:sp>
        <p:nvSpPr>
          <p:cNvPr id="68611" name="Rectangle 3"/>
          <p:cNvSpPr>
            <a:spLocks noGrp="1" noChangeArrowheads="1"/>
          </p:cNvSpPr>
          <p:nvPr>
            <p:ph type="subTitle" idx="1"/>
          </p:nvPr>
        </p:nvSpPr>
        <p:spPr>
          <a:xfrm>
            <a:off x="685800" y="1143000"/>
            <a:ext cx="7924800" cy="5029200"/>
          </a:xfrm>
        </p:spPr>
        <p:txBody>
          <a:bodyPr>
            <a:noAutofit/>
          </a:bodyPr>
          <a:lstStyle/>
          <a:p>
            <a:pPr algn="l">
              <a:buFontTx/>
              <a:buChar char="•"/>
            </a:pPr>
            <a:r>
              <a:rPr lang="en-US" sz="2800" dirty="0" smtClean="0">
                <a:solidFill>
                  <a:srgbClr val="006600"/>
                </a:solidFill>
              </a:rPr>
              <a:t> Standard requirement: each case is represented by </a:t>
            </a:r>
            <a:br>
              <a:rPr lang="en-US" sz="2800" dirty="0" smtClean="0">
                <a:solidFill>
                  <a:srgbClr val="006600"/>
                </a:solidFill>
              </a:rPr>
            </a:br>
            <a:r>
              <a:rPr lang="en-US" sz="2800" dirty="0" smtClean="0">
                <a:solidFill>
                  <a:srgbClr val="006600"/>
                </a:solidFill>
              </a:rPr>
              <a:t>   </a:t>
            </a:r>
            <a:r>
              <a:rPr lang="en-US" sz="2800" u="sng" dirty="0" smtClean="0">
                <a:solidFill>
                  <a:srgbClr val="006600"/>
                </a:solidFill>
              </a:rPr>
              <a:t>one</a:t>
            </a:r>
            <a:r>
              <a:rPr lang="en-US" sz="2800" dirty="0" smtClean="0">
                <a:solidFill>
                  <a:srgbClr val="006600"/>
                </a:solidFill>
              </a:rPr>
              <a:t> row in </a:t>
            </a:r>
            <a:r>
              <a:rPr lang="en-US" sz="2800" u="sng" dirty="0" smtClean="0">
                <a:solidFill>
                  <a:srgbClr val="006600"/>
                </a:solidFill>
              </a:rPr>
              <a:t>one</a:t>
            </a:r>
            <a:r>
              <a:rPr lang="en-US" sz="2800" dirty="0" smtClean="0">
                <a:solidFill>
                  <a:srgbClr val="006600"/>
                </a:solidFill>
              </a:rPr>
              <a:t> table</a:t>
            </a:r>
          </a:p>
          <a:p>
            <a:pPr algn="l">
              <a:buFontTx/>
              <a:buChar char="•"/>
            </a:pPr>
            <a:r>
              <a:rPr lang="en-US" sz="2800" dirty="0" smtClean="0">
                <a:solidFill>
                  <a:srgbClr val="006600"/>
                </a:solidFill>
              </a:rPr>
              <a:t> Possible additional requirements</a:t>
            </a:r>
          </a:p>
          <a:p>
            <a:pPr algn="l"/>
            <a:r>
              <a:rPr lang="en-US" sz="2800" dirty="0" smtClean="0">
                <a:solidFill>
                  <a:srgbClr val="006600"/>
                </a:solidFill>
              </a:rPr>
              <a:t>	</a:t>
            </a:r>
            <a:r>
              <a:rPr lang="en-US" sz="2800" dirty="0" smtClean="0">
                <a:solidFill>
                  <a:srgbClr val="FF6E01"/>
                </a:solidFill>
              </a:rPr>
              <a:t>- only numerical variables</a:t>
            </a:r>
          </a:p>
          <a:p>
            <a:pPr algn="l"/>
            <a:r>
              <a:rPr lang="en-US" sz="2800" dirty="0" smtClean="0">
                <a:solidFill>
                  <a:srgbClr val="FF6E01"/>
                </a:solidFill>
              </a:rPr>
              <a:t>	- all variables have to be normalized</a:t>
            </a:r>
          </a:p>
          <a:p>
            <a:pPr algn="l"/>
            <a:r>
              <a:rPr lang="en-US" sz="2800" dirty="0" smtClean="0">
                <a:solidFill>
                  <a:srgbClr val="FF6E01"/>
                </a:solidFill>
              </a:rPr>
              <a:t>	- only categorical variables</a:t>
            </a:r>
          </a:p>
          <a:p>
            <a:pPr algn="l"/>
            <a:r>
              <a:rPr lang="en-US" sz="2800" dirty="0" smtClean="0">
                <a:solidFill>
                  <a:srgbClr val="FF6E01"/>
                </a:solidFill>
              </a:rPr>
              <a:t>	- no missing values</a:t>
            </a:r>
          </a:p>
          <a:p>
            <a:pPr algn="l">
              <a:buFontTx/>
              <a:buChar char="•"/>
            </a:pPr>
            <a:r>
              <a:rPr lang="en-US" sz="2800" dirty="0" smtClean="0">
                <a:solidFill>
                  <a:srgbClr val="006600"/>
                </a:solidFill>
              </a:rPr>
              <a:t> Possible generalizations</a:t>
            </a:r>
          </a:p>
          <a:p>
            <a:pPr algn="l"/>
            <a:r>
              <a:rPr lang="en-US" sz="2800" dirty="0" smtClean="0">
                <a:solidFill>
                  <a:srgbClr val="006600"/>
                </a:solidFill>
              </a:rPr>
              <a:t>	</a:t>
            </a:r>
            <a:r>
              <a:rPr lang="en-US" sz="2800" dirty="0" smtClean="0">
                <a:solidFill>
                  <a:srgbClr val="FF6E01"/>
                </a:solidFill>
              </a:rPr>
              <a:t>- multiple tables</a:t>
            </a:r>
          </a:p>
          <a:p>
            <a:pPr algn="l"/>
            <a:r>
              <a:rPr lang="en-US" sz="2800" dirty="0" smtClean="0">
                <a:solidFill>
                  <a:srgbClr val="FF6E01"/>
                </a:solidFill>
              </a:rPr>
              <a:t>	- recursive data types (sequences, trees, etc.)</a:t>
            </a:r>
          </a:p>
        </p:txBody>
      </p:sp>
    </p:spTree>
    <p:extLst>
      <p:ext uri="{BB962C8B-B14F-4D97-AF65-F5344CB8AC3E}">
        <p14:creationId xmlns:p14="http://schemas.microsoft.com/office/powerpoint/2010/main" val="3808123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fade">
                                      <p:cBhvr>
                                        <p:cTn id="7" dur="1000"/>
                                        <p:tgtEl>
                                          <p:spTgt spid="686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8611">
                                            <p:txEl>
                                              <p:pRg st="1" end="1"/>
                                            </p:txEl>
                                          </p:spTgt>
                                        </p:tgtEl>
                                        <p:attrNameLst>
                                          <p:attrName>style.visibility</p:attrName>
                                        </p:attrNameLst>
                                      </p:cBhvr>
                                      <p:to>
                                        <p:strVal val="visible"/>
                                      </p:to>
                                    </p:set>
                                    <p:animEffect transition="in" filter="fade">
                                      <p:cBhvr>
                                        <p:cTn id="12" dur="1000"/>
                                        <p:tgtEl>
                                          <p:spTgt spid="686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8611">
                                            <p:txEl>
                                              <p:pRg st="2" end="2"/>
                                            </p:txEl>
                                          </p:spTgt>
                                        </p:tgtEl>
                                        <p:attrNameLst>
                                          <p:attrName>style.visibility</p:attrName>
                                        </p:attrNameLst>
                                      </p:cBhvr>
                                      <p:to>
                                        <p:strVal val="visible"/>
                                      </p:to>
                                    </p:set>
                                    <p:animEffect transition="in" filter="fade">
                                      <p:cBhvr>
                                        <p:cTn id="17" dur="1000"/>
                                        <p:tgtEl>
                                          <p:spTgt spid="686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8611">
                                            <p:txEl>
                                              <p:pRg st="3" end="3"/>
                                            </p:txEl>
                                          </p:spTgt>
                                        </p:tgtEl>
                                        <p:attrNameLst>
                                          <p:attrName>style.visibility</p:attrName>
                                        </p:attrNameLst>
                                      </p:cBhvr>
                                      <p:to>
                                        <p:strVal val="visible"/>
                                      </p:to>
                                    </p:set>
                                    <p:animEffect transition="in" filter="fade">
                                      <p:cBhvr>
                                        <p:cTn id="22" dur="1000"/>
                                        <p:tgtEl>
                                          <p:spTgt spid="686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8611">
                                            <p:txEl>
                                              <p:pRg st="4" end="4"/>
                                            </p:txEl>
                                          </p:spTgt>
                                        </p:tgtEl>
                                        <p:attrNameLst>
                                          <p:attrName>style.visibility</p:attrName>
                                        </p:attrNameLst>
                                      </p:cBhvr>
                                      <p:to>
                                        <p:strVal val="visible"/>
                                      </p:to>
                                    </p:set>
                                    <p:animEffect transition="in" filter="fade">
                                      <p:cBhvr>
                                        <p:cTn id="27" dur="1000"/>
                                        <p:tgtEl>
                                          <p:spTgt spid="686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8611">
                                            <p:txEl>
                                              <p:pRg st="5" end="5"/>
                                            </p:txEl>
                                          </p:spTgt>
                                        </p:tgtEl>
                                        <p:attrNameLst>
                                          <p:attrName>style.visibility</p:attrName>
                                        </p:attrNameLst>
                                      </p:cBhvr>
                                      <p:to>
                                        <p:strVal val="visible"/>
                                      </p:to>
                                    </p:set>
                                    <p:animEffect transition="in" filter="fade">
                                      <p:cBhvr>
                                        <p:cTn id="32" dur="1000"/>
                                        <p:tgtEl>
                                          <p:spTgt spid="686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8611">
                                            <p:txEl>
                                              <p:pRg st="6" end="6"/>
                                            </p:txEl>
                                          </p:spTgt>
                                        </p:tgtEl>
                                        <p:attrNameLst>
                                          <p:attrName>style.visibility</p:attrName>
                                        </p:attrNameLst>
                                      </p:cBhvr>
                                      <p:to>
                                        <p:strVal val="visible"/>
                                      </p:to>
                                    </p:set>
                                    <p:animEffect transition="in" filter="fade">
                                      <p:cBhvr>
                                        <p:cTn id="37" dur="1000"/>
                                        <p:tgtEl>
                                          <p:spTgt spid="6861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8611">
                                            <p:txEl>
                                              <p:pRg st="7" end="7"/>
                                            </p:txEl>
                                          </p:spTgt>
                                        </p:tgtEl>
                                        <p:attrNameLst>
                                          <p:attrName>style.visibility</p:attrName>
                                        </p:attrNameLst>
                                      </p:cBhvr>
                                      <p:to>
                                        <p:strVal val="visible"/>
                                      </p:to>
                                    </p:set>
                                    <p:animEffect transition="in" filter="fade">
                                      <p:cBhvr>
                                        <p:cTn id="42" dur="1000"/>
                                        <p:tgtEl>
                                          <p:spTgt spid="6861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8611">
                                            <p:txEl>
                                              <p:pRg st="8" end="8"/>
                                            </p:txEl>
                                          </p:spTgt>
                                        </p:tgtEl>
                                        <p:attrNameLst>
                                          <p:attrName>style.visibility</p:attrName>
                                        </p:attrNameLst>
                                      </p:cBhvr>
                                      <p:to>
                                        <p:strVal val="visible"/>
                                      </p:to>
                                    </p:set>
                                    <p:animEffect transition="in" filter="fade">
                                      <p:cBhvr>
                                        <p:cTn id="47" dur="1000"/>
                                        <p:tgtEl>
                                          <p:spTgt spid="686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038225" y="228600"/>
            <a:ext cx="6734175" cy="590550"/>
          </a:xfrm>
        </p:spPr>
        <p:txBody>
          <a:bodyPr>
            <a:noAutofit/>
          </a:bodyPr>
          <a:lstStyle/>
          <a:p>
            <a:r>
              <a:rPr lang="en-US" sz="4000" dirty="0" smtClean="0"/>
              <a:t>An example: email classification</a:t>
            </a:r>
            <a:endParaRPr lang="en-US" sz="4000" baseline="30000" dirty="0" smtClean="0"/>
          </a:p>
        </p:txBody>
      </p:sp>
      <p:sp>
        <p:nvSpPr>
          <p:cNvPr id="13315" name="Text Box 94"/>
          <p:cNvSpPr txBox="1">
            <a:spLocks noChangeArrowheads="1"/>
          </p:cNvSpPr>
          <p:nvPr/>
        </p:nvSpPr>
        <p:spPr bwMode="auto">
          <a:xfrm>
            <a:off x="3789363" y="990600"/>
            <a:ext cx="2836863" cy="396875"/>
          </a:xfrm>
          <a:prstGeom prst="rect">
            <a:avLst/>
          </a:prstGeom>
          <a:noFill/>
          <a:ln w="9525">
            <a:noFill/>
            <a:miter lim="800000"/>
            <a:headEnd/>
            <a:tailEnd/>
          </a:ln>
        </p:spPr>
        <p:txBody>
          <a:bodyPr wrap="none">
            <a:spAutoFit/>
          </a:bodyPr>
          <a:lstStyle/>
          <a:p>
            <a:pPr eaLnBrk="0" hangingPunct="0"/>
            <a:r>
              <a:rPr lang="en-US" sz="2000">
                <a:solidFill>
                  <a:srgbClr val="006600"/>
                </a:solidFill>
              </a:rPr>
              <a:t>Features (attributes)</a:t>
            </a:r>
          </a:p>
        </p:txBody>
      </p:sp>
      <p:sp>
        <p:nvSpPr>
          <p:cNvPr id="13316" name="AutoShape 95"/>
          <p:cNvSpPr>
            <a:spLocks/>
          </p:cNvSpPr>
          <p:nvPr/>
        </p:nvSpPr>
        <p:spPr bwMode="auto">
          <a:xfrm rot="16200000">
            <a:off x="4995863" y="-1673225"/>
            <a:ext cx="209550" cy="6343650"/>
          </a:xfrm>
          <a:prstGeom prst="rightBrace">
            <a:avLst>
              <a:gd name="adj1" fmla="val 207004"/>
              <a:gd name="adj2" fmla="val 50000"/>
            </a:avLst>
          </a:prstGeom>
          <a:noFill/>
          <a:ln w="9525">
            <a:solidFill>
              <a:srgbClr val="006600"/>
            </a:solidFill>
            <a:round/>
            <a:headEnd/>
            <a:tailEnd/>
          </a:ln>
        </p:spPr>
        <p:txBody>
          <a:bodyPr wrap="none" anchor="ctr"/>
          <a:lstStyle/>
          <a:p>
            <a:pPr eaLnBrk="0" hangingPunct="0"/>
            <a:endParaRPr lang="en-GB">
              <a:solidFill>
                <a:srgbClr val="006600"/>
              </a:solidFill>
            </a:endParaRPr>
          </a:p>
        </p:txBody>
      </p:sp>
      <p:sp>
        <p:nvSpPr>
          <p:cNvPr id="13317" name="AutoShape 96"/>
          <p:cNvSpPr>
            <a:spLocks/>
          </p:cNvSpPr>
          <p:nvPr/>
        </p:nvSpPr>
        <p:spPr bwMode="auto">
          <a:xfrm rot="10800000">
            <a:off x="776288" y="2603500"/>
            <a:ext cx="142875" cy="2743200"/>
          </a:xfrm>
          <a:prstGeom prst="rightBrace">
            <a:avLst>
              <a:gd name="adj1" fmla="val 130222"/>
              <a:gd name="adj2" fmla="val 50000"/>
            </a:avLst>
          </a:prstGeom>
          <a:noFill/>
          <a:ln w="9525">
            <a:solidFill>
              <a:srgbClr val="006600"/>
            </a:solidFill>
            <a:round/>
            <a:headEnd/>
            <a:tailEnd/>
          </a:ln>
        </p:spPr>
        <p:txBody>
          <a:bodyPr wrap="none" anchor="ctr"/>
          <a:lstStyle/>
          <a:p>
            <a:pPr eaLnBrk="0" hangingPunct="0"/>
            <a:endParaRPr lang="en-GB">
              <a:solidFill>
                <a:srgbClr val="006600"/>
              </a:solidFill>
            </a:endParaRPr>
          </a:p>
        </p:txBody>
      </p:sp>
      <p:sp>
        <p:nvSpPr>
          <p:cNvPr id="13318" name="Text Box 97"/>
          <p:cNvSpPr txBox="1">
            <a:spLocks noChangeArrowheads="1"/>
          </p:cNvSpPr>
          <p:nvPr/>
        </p:nvSpPr>
        <p:spPr bwMode="auto">
          <a:xfrm rot="16200000">
            <a:off x="-1171574" y="3543300"/>
            <a:ext cx="3349625" cy="396875"/>
          </a:xfrm>
          <a:prstGeom prst="rect">
            <a:avLst/>
          </a:prstGeom>
          <a:noFill/>
          <a:ln w="9525">
            <a:noFill/>
            <a:miter lim="800000"/>
            <a:headEnd/>
            <a:tailEnd/>
          </a:ln>
        </p:spPr>
        <p:txBody>
          <a:bodyPr wrap="none">
            <a:spAutoFit/>
          </a:bodyPr>
          <a:lstStyle/>
          <a:p>
            <a:pPr eaLnBrk="0" hangingPunct="0"/>
            <a:r>
              <a:rPr lang="en-US" sz="2000">
                <a:solidFill>
                  <a:srgbClr val="006600"/>
                </a:solidFill>
              </a:rPr>
              <a:t>Examples (observations)</a:t>
            </a:r>
          </a:p>
        </p:txBody>
      </p:sp>
      <p:graphicFrame>
        <p:nvGraphicFramePr>
          <p:cNvPr id="97" name="Group 141"/>
          <p:cNvGraphicFramePr>
            <a:graphicFrameLocks noGrp="1"/>
          </p:cNvGraphicFramePr>
          <p:nvPr>
            <p:extLst>
              <p:ext uri="{D42A27DB-BD31-4B8C-83A1-F6EECF244321}">
                <p14:modId xmlns:p14="http://schemas.microsoft.com/office/powerpoint/2010/main" val="2902211967"/>
              </p:ext>
            </p:extLst>
          </p:nvPr>
        </p:nvGraphicFramePr>
        <p:xfrm>
          <a:off x="1068388" y="1727200"/>
          <a:ext cx="7280275" cy="3586480"/>
        </p:xfrm>
        <a:graphic>
          <a:graphicData uri="http://schemas.openxmlformats.org/drawingml/2006/table">
            <a:tbl>
              <a:tblPr/>
              <a:tblGrid>
                <a:gridCol w="856754"/>
                <a:gridCol w="794246"/>
                <a:gridCol w="1219200"/>
                <a:gridCol w="1095375"/>
                <a:gridCol w="1314450"/>
                <a:gridCol w="1095375"/>
                <a:gridCol w="904875"/>
              </a:tblGrid>
              <a:tr h="531813">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1" i="0" u="none" strike="noStrike" cap="none" normalizeH="0" baseline="0" dirty="0" smtClean="0">
                          <a:ln>
                            <a:noFill/>
                          </a:ln>
                          <a:solidFill>
                            <a:schemeClr val="bg1"/>
                          </a:solidFill>
                          <a:effectLst/>
                          <a:latin typeface="Verdana" pitchFamily="34" charset="0"/>
                        </a:rPr>
                        <a:t>Ex.    </a:t>
                      </a:r>
                    </a:p>
                  </a:txBody>
                  <a:tcPr horzOverflow="overflow">
                    <a:lnL>
                      <a:noFill/>
                    </a:lnL>
                    <a:lnR w="12700" cap="flat" cmpd="sng" algn="ctr">
                      <a:solidFill>
                        <a:schemeClr val="bg1"/>
                      </a:solidFill>
                      <a:prstDash val="solid"/>
                      <a:round/>
                      <a:headEnd type="none" w="med" len="med"/>
                      <a:tailEnd type="none" w="med" len="med"/>
                    </a:lnR>
                    <a:lnT>
                      <a:noFill/>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1" i="0" u="none" strike="noStrike" cap="none" normalizeH="0" baseline="0" dirty="0" smtClean="0">
                          <a:ln>
                            <a:noFill/>
                          </a:ln>
                          <a:solidFill>
                            <a:schemeClr val="bg1"/>
                          </a:solidFill>
                          <a:effectLst/>
                          <a:latin typeface="Verdana" pitchFamily="34" charset="0"/>
                        </a:rPr>
                        <a:t>All</a:t>
                      </a:r>
                      <a:br>
                        <a:rPr kumimoji="0" lang="en-US" sz="1600" b="1" i="0" u="none" strike="noStrike" cap="none" normalizeH="0" baseline="0" dirty="0" smtClean="0">
                          <a:ln>
                            <a:noFill/>
                          </a:ln>
                          <a:solidFill>
                            <a:schemeClr val="bg1"/>
                          </a:solidFill>
                          <a:effectLst/>
                          <a:latin typeface="Verdana" pitchFamily="34" charset="0"/>
                        </a:rPr>
                      </a:br>
                      <a:r>
                        <a:rPr kumimoji="0" lang="en-US" sz="1600" b="1" i="0" u="none" strike="noStrike" cap="none" normalizeH="0" baseline="0" dirty="0" smtClean="0">
                          <a:ln>
                            <a:noFill/>
                          </a:ln>
                          <a:solidFill>
                            <a:schemeClr val="bg1"/>
                          </a:solidFill>
                          <a:effectLst/>
                          <a:latin typeface="Verdana" pitchFamily="34" charset="0"/>
                        </a:rPr>
                        <a:t>caps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1" i="0" u="none" strike="noStrike" cap="none" normalizeH="0" baseline="0" dirty="0" smtClean="0">
                          <a:ln>
                            <a:noFill/>
                          </a:ln>
                          <a:solidFill>
                            <a:schemeClr val="bg1"/>
                          </a:solidFill>
                          <a:effectLst/>
                          <a:latin typeface="Verdana" pitchFamily="34" charset="0"/>
                        </a:rPr>
                        <a:t>No. excl. marks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1" i="0" u="none" strike="noStrike" cap="none" normalizeH="0" baseline="0" dirty="0" smtClean="0">
                          <a:ln>
                            <a:noFill/>
                          </a:ln>
                          <a:solidFill>
                            <a:schemeClr val="bg1"/>
                          </a:solidFill>
                          <a:effectLst/>
                          <a:latin typeface="Verdana" pitchFamily="34" charset="0"/>
                        </a:rPr>
                        <a:t>Missing</a:t>
                      </a:r>
                      <a:br>
                        <a:rPr kumimoji="0" lang="en-US" sz="1600" b="1" i="0" u="none" strike="noStrike" cap="none" normalizeH="0" baseline="0" dirty="0" smtClean="0">
                          <a:ln>
                            <a:noFill/>
                          </a:ln>
                          <a:solidFill>
                            <a:schemeClr val="bg1"/>
                          </a:solidFill>
                          <a:effectLst/>
                          <a:latin typeface="Verdana" pitchFamily="34" charset="0"/>
                        </a:rPr>
                      </a:br>
                      <a:r>
                        <a:rPr kumimoji="0" lang="en-US" sz="1600" b="1" i="0" u="none" strike="noStrike" cap="none" normalizeH="0" baseline="0" dirty="0" smtClean="0">
                          <a:ln>
                            <a:noFill/>
                          </a:ln>
                          <a:solidFill>
                            <a:schemeClr val="bg1"/>
                          </a:solidFill>
                          <a:effectLst/>
                          <a:latin typeface="Verdana" pitchFamily="34" charset="0"/>
                        </a:rPr>
                        <a:t>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1" i="0" u="none" strike="noStrike" cap="none" normalizeH="0" baseline="0" dirty="0" smtClean="0">
                          <a:ln>
                            <a:noFill/>
                          </a:ln>
                          <a:solidFill>
                            <a:schemeClr val="bg1"/>
                          </a:solidFill>
                          <a:effectLst/>
                          <a:latin typeface="Verdana" pitchFamily="34" charset="0"/>
                        </a:rPr>
                        <a:t>No. digits in From: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1" i="0" u="none" strike="noStrike" cap="none" normalizeH="0" baseline="0" dirty="0" smtClean="0">
                          <a:ln>
                            <a:noFill/>
                          </a:ln>
                          <a:solidFill>
                            <a:schemeClr val="bg1"/>
                          </a:solidFill>
                          <a:effectLst/>
                          <a:latin typeface="Verdana" pitchFamily="34" charset="0"/>
                        </a:rPr>
                        <a:t>Image fraction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1" i="0" u="none" strike="noStrike" cap="none" normalizeH="0" baseline="0" dirty="0" smtClean="0">
                          <a:ln>
                            <a:noFill/>
                          </a:ln>
                          <a:solidFill>
                            <a:schemeClr val="bg1"/>
                          </a:solidFill>
                          <a:effectLst/>
                          <a:latin typeface="Verdana" pitchFamily="34" charset="0"/>
                        </a:rPr>
                        <a:t> Spam</a:t>
                      </a:r>
                    </a:p>
                  </a:txBody>
                  <a:tcPr horzOverflow="overflow">
                    <a:lnL w="12700" cap="flat" cmpd="sng" algn="ctr">
                      <a:solidFill>
                        <a:schemeClr val="bg1"/>
                      </a:solidFill>
                      <a:prstDash val="solid"/>
                      <a:round/>
                      <a:headEnd type="none" w="med" len="med"/>
                      <a:tailEnd type="none" w="med" len="med"/>
                    </a:lnL>
                    <a:lnR>
                      <a:noFill/>
                    </a:lnR>
                    <a:lnT>
                      <a:noFill/>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49263">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e1</a:t>
                      </a:r>
                    </a:p>
                  </a:txBody>
                  <a:tcPr horzOverflow="overflow">
                    <a:lnL>
                      <a:noFill/>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    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yes</a:t>
                      </a:r>
                    </a:p>
                  </a:txBody>
                  <a:tcPr horzOverflow="overflow">
                    <a:lnL w="12700" cap="flat" cmpd="sng" algn="ctr">
                      <a:solidFill>
                        <a:schemeClr val="bg1"/>
                      </a:solidFill>
                      <a:prstDash val="solid"/>
                      <a:round/>
                      <a:headEnd type="none" w="med" len="med"/>
                      <a:tailEnd type="none" w="med" len="med"/>
                    </a:lnL>
                    <a:lnR>
                      <a:noFill/>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r>
              <a:tr h="371475">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e2</a:t>
                      </a:r>
                    </a:p>
                  </a:txBody>
                  <a:tcP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    0.2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yes</a:t>
                      </a:r>
                    </a:p>
                  </a:txBody>
                  <a:tcP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r>
              <a:tr h="369888">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e3</a:t>
                      </a:r>
                    </a:p>
                  </a:txBody>
                  <a:tcP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no</a:t>
                      </a:r>
                    </a:p>
                  </a:txBody>
                  <a:tcP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r>
              <a:tr h="371475">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e4</a:t>
                      </a:r>
                    </a:p>
                  </a:txBody>
                  <a:tcP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    0.5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yes</a:t>
                      </a:r>
                    </a:p>
                  </a:txBody>
                  <a:tcP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r>
              <a:tr h="371475">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e5</a:t>
                      </a:r>
                    </a:p>
                  </a:txBody>
                  <a:tcP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    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no</a:t>
                      </a:r>
                    </a:p>
                  </a:txBody>
                  <a:tcP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r>
              <a:tr h="371475">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e6</a:t>
                      </a:r>
                    </a:p>
                  </a:txBody>
                  <a:tcP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rgbClr val="EFF3F7"/>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rgbClr val="EFF3F7"/>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rgbClr val="EFF3F7"/>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rgbClr val="EFF3F7"/>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rgbClr val="EFF3F7"/>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    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rgbClr val="EFF3F7"/>
                    </a:solidFill>
                  </a:tcPr>
                </a:tc>
                <a:tc>
                  <a:txBody>
                    <a:bodyPr/>
                    <a:lstStyle/>
                    <a:p>
                      <a:pPr marL="0" marR="0" lvl="0" indent="0" algn="l" defTabSz="914400" rtl="0" eaLnBrk="0" fontAlgn="base" latinLnBrk="0" hangingPunct="0">
                        <a:lnSpc>
                          <a:spcPts val="29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no</a:t>
                      </a:r>
                    </a:p>
                  </a:txBody>
                  <a:tcP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a:noFill/>
                    </a:lnB>
                    <a:lnTlToBr>
                      <a:noFill/>
                    </a:lnTlToBr>
                    <a:lnBlToTr>
                      <a:noFill/>
                    </a:lnBlToTr>
                    <a:solidFill>
                      <a:srgbClr val="EFF3F7"/>
                    </a:solidFill>
                  </a:tcPr>
                </a:tc>
              </a:tr>
            </a:tbl>
          </a:graphicData>
        </a:graphic>
      </p:graphicFrame>
    </p:spTree>
    <p:extLst>
      <p:ext uri="{BB962C8B-B14F-4D97-AF65-F5344CB8AC3E}">
        <p14:creationId xmlns:p14="http://schemas.microsoft.com/office/powerpoint/2010/main" val="3795964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fade">
                                      <p:cBhvr>
                                        <p:cTn id="7" dur="1000"/>
                                        <p:tgtEl>
                                          <p:spTgt spid="133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315"/>
                                        </p:tgtEl>
                                        <p:attrNameLst>
                                          <p:attrName>style.visibility</p:attrName>
                                        </p:attrNameLst>
                                      </p:cBhvr>
                                      <p:to>
                                        <p:strVal val="visible"/>
                                      </p:to>
                                    </p:set>
                                    <p:animEffect transition="in" filter="fade">
                                      <p:cBhvr>
                                        <p:cTn id="10" dur="1000"/>
                                        <p:tgtEl>
                                          <p:spTgt spid="1331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318"/>
                                        </p:tgtEl>
                                        <p:attrNameLst>
                                          <p:attrName>style.visibility</p:attrName>
                                        </p:attrNameLst>
                                      </p:cBhvr>
                                      <p:to>
                                        <p:strVal val="visible"/>
                                      </p:to>
                                    </p:set>
                                    <p:animEffect transition="in" filter="fade">
                                      <p:cBhvr>
                                        <p:cTn id="15" dur="1000"/>
                                        <p:tgtEl>
                                          <p:spTgt spid="1331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317"/>
                                        </p:tgtEl>
                                        <p:attrNameLst>
                                          <p:attrName>style.visibility</p:attrName>
                                        </p:attrNameLst>
                                      </p:cBhvr>
                                      <p:to>
                                        <p:strVal val="visible"/>
                                      </p:to>
                                    </p:set>
                                    <p:animEffect transition="in" filter="fade">
                                      <p:cBhvr>
                                        <p:cTn id="18" dur="1000"/>
                                        <p:tgtEl>
                                          <p:spTgt spid="13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p:bldP spid="13316" grpId="0" animBg="1"/>
      <p:bldP spid="13317" grpId="0" animBg="1"/>
      <p:bldP spid="1331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l="745" r="58405"/>
          <a:stretch>
            <a:fillRect/>
          </a:stretch>
        </p:blipFill>
        <p:spPr bwMode="auto">
          <a:xfrm>
            <a:off x="2538413" y="1143000"/>
            <a:ext cx="3360737" cy="4411662"/>
          </a:xfrm>
          <a:prstGeom prst="rect">
            <a:avLst/>
          </a:prstGeom>
          <a:noFill/>
          <a:ln w="9525">
            <a:noFill/>
            <a:miter lim="800000"/>
            <a:headEnd/>
            <a:tailEnd/>
          </a:ln>
        </p:spPr>
      </p:pic>
      <p:sp>
        <p:nvSpPr>
          <p:cNvPr id="8196" name="TextBox 167"/>
          <p:cNvSpPr txBox="1">
            <a:spLocks noChangeArrowheads="1"/>
          </p:cNvSpPr>
          <p:nvPr/>
        </p:nvSpPr>
        <p:spPr bwMode="auto">
          <a:xfrm>
            <a:off x="3457575" y="5233987"/>
            <a:ext cx="1200150" cy="276225"/>
          </a:xfrm>
          <a:prstGeom prst="rect">
            <a:avLst/>
          </a:prstGeom>
          <a:noFill/>
          <a:ln w="9525">
            <a:noFill/>
            <a:miter lim="800000"/>
            <a:headEnd/>
            <a:tailEnd/>
          </a:ln>
        </p:spPr>
        <p:txBody>
          <a:bodyPr wrap="none">
            <a:spAutoFit/>
          </a:bodyPr>
          <a:lstStyle/>
          <a:p>
            <a:r>
              <a:rPr lang="sv-SE" b="1"/>
              <a:t>Spam = yes</a:t>
            </a:r>
          </a:p>
        </p:txBody>
      </p:sp>
      <p:sp>
        <p:nvSpPr>
          <p:cNvPr id="8197" name="TextBox 168"/>
          <p:cNvSpPr txBox="1">
            <a:spLocks noChangeArrowheads="1"/>
          </p:cNvSpPr>
          <p:nvPr/>
        </p:nvSpPr>
        <p:spPr bwMode="auto">
          <a:xfrm>
            <a:off x="2286000" y="5491162"/>
            <a:ext cx="1120775" cy="276225"/>
          </a:xfrm>
          <a:prstGeom prst="rect">
            <a:avLst/>
          </a:prstGeom>
          <a:noFill/>
          <a:ln w="9525">
            <a:noFill/>
            <a:miter lim="800000"/>
            <a:headEnd/>
            <a:tailEnd/>
          </a:ln>
        </p:spPr>
        <p:txBody>
          <a:bodyPr wrap="none">
            <a:spAutoFit/>
          </a:bodyPr>
          <a:lstStyle/>
          <a:p>
            <a:r>
              <a:rPr lang="sv-SE" b="1"/>
              <a:t>Spam = no</a:t>
            </a:r>
          </a:p>
        </p:txBody>
      </p:sp>
      <p:sp>
        <p:nvSpPr>
          <p:cNvPr id="8198" name="TextBox 167"/>
          <p:cNvSpPr txBox="1">
            <a:spLocks noChangeArrowheads="1"/>
          </p:cNvSpPr>
          <p:nvPr/>
        </p:nvSpPr>
        <p:spPr bwMode="auto">
          <a:xfrm>
            <a:off x="4752975" y="3614737"/>
            <a:ext cx="1200150" cy="276225"/>
          </a:xfrm>
          <a:prstGeom prst="rect">
            <a:avLst/>
          </a:prstGeom>
          <a:noFill/>
          <a:ln w="9525">
            <a:noFill/>
            <a:miter lim="800000"/>
            <a:headEnd/>
            <a:tailEnd/>
          </a:ln>
        </p:spPr>
        <p:txBody>
          <a:bodyPr wrap="none">
            <a:spAutoFit/>
          </a:bodyPr>
          <a:lstStyle/>
          <a:p>
            <a:r>
              <a:rPr lang="sv-SE" b="1"/>
              <a:t>Spam = yes</a:t>
            </a:r>
          </a:p>
        </p:txBody>
      </p:sp>
      <p:sp>
        <p:nvSpPr>
          <p:cNvPr id="8" name="Rectangle 2"/>
          <p:cNvSpPr txBox="1">
            <a:spLocks noChangeArrowheads="1"/>
          </p:cNvSpPr>
          <p:nvPr/>
        </p:nvSpPr>
        <p:spPr bwMode="auto">
          <a:xfrm>
            <a:off x="1838325" y="269259"/>
            <a:ext cx="55245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ts val="3200"/>
              </a:lnSpc>
              <a:spcBef>
                <a:spcPct val="0"/>
              </a:spcBef>
              <a:spcAft>
                <a:spcPct val="0"/>
              </a:spcAft>
              <a:buClrTx/>
              <a:buSzTx/>
              <a:buFontTx/>
              <a:buNone/>
              <a:tabLst/>
              <a:defRPr/>
            </a:pPr>
            <a:r>
              <a:rPr kumimoji="0" lang="en-US" sz="4000" b="1" i="0" u="none" strike="noStrike" kern="0" cap="none" spc="0" normalizeH="0" baseline="0" noProof="0" dirty="0" smtClean="0">
                <a:ln>
                  <a:noFill/>
                </a:ln>
                <a:solidFill>
                  <a:srgbClr val="002F5F"/>
                </a:solidFill>
                <a:effectLst/>
                <a:uLnTx/>
                <a:uFillTx/>
                <a:latin typeface="+mj-lt"/>
                <a:ea typeface="+mj-ea"/>
                <a:cs typeface="+mj-cs"/>
              </a:rPr>
              <a:t>Data mining: output</a:t>
            </a:r>
            <a:endParaRPr kumimoji="0" lang="en-US" sz="4000" b="1" i="0" u="none" strike="noStrike" kern="0" cap="none" spc="0" normalizeH="0" baseline="0" noProof="0" dirty="0" smtClean="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2737117549"/>
      </p:ext>
    </p:extLst>
  </p:cSld>
  <p:clrMapOvr>
    <a:masterClrMapping/>
  </p:clrMapOvr>
  <p:transition>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logistics</a:t>
            </a:r>
            <a:endParaRPr lang="en-US" dirty="0"/>
          </a:p>
        </p:txBody>
      </p:sp>
      <p:sp>
        <p:nvSpPr>
          <p:cNvPr id="3" name="Content Placeholder 2"/>
          <p:cNvSpPr>
            <a:spLocks noGrp="1"/>
          </p:cNvSpPr>
          <p:nvPr>
            <p:ph idx="1"/>
          </p:nvPr>
        </p:nvSpPr>
        <p:spPr>
          <a:xfrm>
            <a:off x="533400" y="1600200"/>
            <a:ext cx="8001000" cy="4571999"/>
          </a:xfrm>
        </p:spPr>
        <p:txBody>
          <a:bodyPr>
            <a:normAutofit/>
          </a:bodyPr>
          <a:lstStyle/>
          <a:p>
            <a:pPr>
              <a:lnSpc>
                <a:spcPct val="200000"/>
              </a:lnSpc>
            </a:pPr>
            <a:r>
              <a:rPr lang="en-US" dirty="0" smtClean="0"/>
              <a:t>Three lectures </a:t>
            </a:r>
          </a:p>
          <a:p>
            <a:pPr>
              <a:lnSpc>
                <a:spcPct val="200000"/>
              </a:lnSpc>
            </a:pPr>
            <a:r>
              <a:rPr lang="en-US" dirty="0" smtClean="0"/>
              <a:t>Project</a:t>
            </a:r>
          </a:p>
        </p:txBody>
      </p:sp>
    </p:spTree>
    <p:extLst>
      <p:ext uri="{BB962C8B-B14F-4D97-AF65-F5344CB8AC3E}">
        <p14:creationId xmlns:p14="http://schemas.microsoft.com/office/powerpoint/2010/main" val="26646062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ctrTitle"/>
          </p:nvPr>
        </p:nvSpPr>
        <p:spPr>
          <a:xfrm>
            <a:off x="1435127" y="95250"/>
            <a:ext cx="5476875" cy="819150"/>
          </a:xfrm>
        </p:spPr>
        <p:txBody>
          <a:bodyPr/>
          <a:lstStyle/>
          <a:p>
            <a:r>
              <a:rPr lang="en-US" dirty="0"/>
              <a:t>Data mining: output</a:t>
            </a:r>
            <a:endParaRPr lang="en-US" sz="2000" dirty="0">
              <a:solidFill>
                <a:schemeClr val="tx1"/>
              </a:solidFill>
            </a:endParaRPr>
          </a:p>
        </p:txBody>
      </p:sp>
      <p:grpSp>
        <p:nvGrpSpPr>
          <p:cNvPr id="2" name="Group 4"/>
          <p:cNvGrpSpPr>
            <a:grpSpLocks noChangeAspect="1"/>
          </p:cNvGrpSpPr>
          <p:nvPr/>
        </p:nvGrpSpPr>
        <p:grpSpPr bwMode="auto">
          <a:xfrm>
            <a:off x="4105620" y="1240264"/>
            <a:ext cx="4896737" cy="2303494"/>
            <a:chOff x="2172" y="2729"/>
            <a:chExt cx="2840" cy="1336"/>
          </a:xfrm>
        </p:grpSpPr>
        <p:sp>
          <p:nvSpPr>
            <p:cNvPr id="96261" name="AutoShape 5"/>
            <p:cNvSpPr>
              <a:spLocks noChangeAspect="1" noChangeArrowheads="1" noTextEdit="1"/>
            </p:cNvSpPr>
            <p:nvPr/>
          </p:nvSpPr>
          <p:spPr bwMode="auto">
            <a:xfrm>
              <a:off x="2172" y="2729"/>
              <a:ext cx="2840" cy="1336"/>
            </a:xfrm>
            <a:prstGeom prst="rect">
              <a:avLst/>
            </a:prstGeom>
            <a:noFill/>
            <a:ln w="9525">
              <a:noFill/>
              <a:miter lim="800000"/>
              <a:headEnd/>
              <a:tailEnd/>
            </a:ln>
          </p:spPr>
          <p:txBody>
            <a:bodyPr/>
            <a:lstStyle/>
            <a:p>
              <a:endParaRPr lang="sv-SE"/>
            </a:p>
          </p:txBody>
        </p:sp>
        <p:sp>
          <p:nvSpPr>
            <p:cNvPr id="96262" name="Rectangle 6"/>
            <p:cNvSpPr>
              <a:spLocks noChangeArrowheads="1"/>
            </p:cNvSpPr>
            <p:nvPr/>
          </p:nvSpPr>
          <p:spPr bwMode="auto">
            <a:xfrm>
              <a:off x="2172" y="2729"/>
              <a:ext cx="2840" cy="1336"/>
            </a:xfrm>
            <a:prstGeom prst="rect">
              <a:avLst/>
            </a:prstGeom>
            <a:noFill/>
            <a:ln w="0">
              <a:solidFill>
                <a:srgbClr val="000000"/>
              </a:solidFill>
              <a:miter lim="800000"/>
              <a:headEnd/>
              <a:tailEnd/>
            </a:ln>
          </p:spPr>
          <p:txBody>
            <a:bodyPr/>
            <a:lstStyle/>
            <a:p>
              <a:endParaRPr lang="sv-SE"/>
            </a:p>
          </p:txBody>
        </p:sp>
        <p:sp>
          <p:nvSpPr>
            <p:cNvPr id="96263" name="Rectangle 7"/>
            <p:cNvSpPr>
              <a:spLocks noChangeArrowheads="1"/>
            </p:cNvSpPr>
            <p:nvPr/>
          </p:nvSpPr>
          <p:spPr bwMode="auto">
            <a:xfrm>
              <a:off x="2204" y="3945"/>
              <a:ext cx="10" cy="66"/>
            </a:xfrm>
            <a:prstGeom prst="rect">
              <a:avLst/>
            </a:prstGeom>
            <a:solidFill>
              <a:srgbClr val="000000"/>
            </a:solidFill>
            <a:ln w="0">
              <a:solidFill>
                <a:srgbClr val="000000"/>
              </a:solidFill>
              <a:miter lim="800000"/>
              <a:headEnd/>
              <a:tailEnd/>
            </a:ln>
          </p:spPr>
          <p:txBody>
            <a:bodyPr/>
            <a:lstStyle/>
            <a:p>
              <a:endParaRPr lang="sv-SE"/>
            </a:p>
          </p:txBody>
        </p:sp>
        <p:sp>
          <p:nvSpPr>
            <p:cNvPr id="96264" name="Freeform 8"/>
            <p:cNvSpPr>
              <a:spLocks/>
            </p:cNvSpPr>
            <p:nvPr/>
          </p:nvSpPr>
          <p:spPr bwMode="auto">
            <a:xfrm>
              <a:off x="2228" y="3963"/>
              <a:ext cx="38" cy="48"/>
            </a:xfrm>
            <a:custGeom>
              <a:avLst/>
              <a:gdLst/>
              <a:ahLst/>
              <a:cxnLst>
                <a:cxn ang="0">
                  <a:pos x="0" y="48"/>
                </a:cxn>
                <a:cxn ang="0">
                  <a:pos x="0" y="0"/>
                </a:cxn>
                <a:cxn ang="0">
                  <a:pos x="10" y="0"/>
                </a:cxn>
                <a:cxn ang="0">
                  <a:pos x="10" y="8"/>
                </a:cxn>
                <a:cxn ang="0">
                  <a:pos x="12" y="2"/>
                </a:cxn>
                <a:cxn ang="0">
                  <a:pos x="18" y="0"/>
                </a:cxn>
                <a:cxn ang="0">
                  <a:pos x="24" y="0"/>
                </a:cxn>
                <a:cxn ang="0">
                  <a:pos x="26" y="0"/>
                </a:cxn>
                <a:cxn ang="0">
                  <a:pos x="30" y="0"/>
                </a:cxn>
                <a:cxn ang="0">
                  <a:pos x="34" y="2"/>
                </a:cxn>
                <a:cxn ang="0">
                  <a:pos x="36" y="4"/>
                </a:cxn>
                <a:cxn ang="0">
                  <a:pos x="36" y="8"/>
                </a:cxn>
                <a:cxn ang="0">
                  <a:pos x="38" y="10"/>
                </a:cxn>
                <a:cxn ang="0">
                  <a:pos x="38" y="14"/>
                </a:cxn>
                <a:cxn ang="0">
                  <a:pos x="38" y="18"/>
                </a:cxn>
                <a:cxn ang="0">
                  <a:pos x="38" y="48"/>
                </a:cxn>
                <a:cxn ang="0">
                  <a:pos x="30" y="48"/>
                </a:cxn>
                <a:cxn ang="0">
                  <a:pos x="30" y="20"/>
                </a:cxn>
                <a:cxn ang="0">
                  <a:pos x="30" y="16"/>
                </a:cxn>
                <a:cxn ang="0">
                  <a:pos x="28" y="12"/>
                </a:cxn>
                <a:cxn ang="0">
                  <a:pos x="28" y="10"/>
                </a:cxn>
                <a:cxn ang="0">
                  <a:pos x="26" y="8"/>
                </a:cxn>
                <a:cxn ang="0">
                  <a:pos x="24" y="8"/>
                </a:cxn>
                <a:cxn ang="0">
                  <a:pos x="20" y="6"/>
                </a:cxn>
                <a:cxn ang="0">
                  <a:pos x="16" y="8"/>
                </a:cxn>
                <a:cxn ang="0">
                  <a:pos x="12" y="10"/>
                </a:cxn>
                <a:cxn ang="0">
                  <a:pos x="10" y="14"/>
                </a:cxn>
                <a:cxn ang="0">
                  <a:pos x="10" y="18"/>
                </a:cxn>
                <a:cxn ang="0">
                  <a:pos x="10" y="22"/>
                </a:cxn>
                <a:cxn ang="0">
                  <a:pos x="10" y="48"/>
                </a:cxn>
                <a:cxn ang="0">
                  <a:pos x="0" y="48"/>
                </a:cxn>
              </a:cxnLst>
              <a:rect l="0" t="0" r="r" b="b"/>
              <a:pathLst>
                <a:path w="38" h="48">
                  <a:moveTo>
                    <a:pt x="0" y="48"/>
                  </a:moveTo>
                  <a:lnTo>
                    <a:pt x="0" y="0"/>
                  </a:lnTo>
                  <a:lnTo>
                    <a:pt x="10" y="0"/>
                  </a:lnTo>
                  <a:lnTo>
                    <a:pt x="10" y="8"/>
                  </a:lnTo>
                  <a:lnTo>
                    <a:pt x="12" y="2"/>
                  </a:lnTo>
                  <a:lnTo>
                    <a:pt x="18" y="0"/>
                  </a:lnTo>
                  <a:lnTo>
                    <a:pt x="24" y="0"/>
                  </a:lnTo>
                  <a:lnTo>
                    <a:pt x="26" y="0"/>
                  </a:lnTo>
                  <a:lnTo>
                    <a:pt x="30" y="0"/>
                  </a:lnTo>
                  <a:lnTo>
                    <a:pt x="34" y="2"/>
                  </a:lnTo>
                  <a:lnTo>
                    <a:pt x="36" y="4"/>
                  </a:lnTo>
                  <a:lnTo>
                    <a:pt x="36" y="8"/>
                  </a:lnTo>
                  <a:lnTo>
                    <a:pt x="38" y="10"/>
                  </a:lnTo>
                  <a:lnTo>
                    <a:pt x="38" y="14"/>
                  </a:lnTo>
                  <a:lnTo>
                    <a:pt x="38" y="18"/>
                  </a:lnTo>
                  <a:lnTo>
                    <a:pt x="38" y="48"/>
                  </a:lnTo>
                  <a:lnTo>
                    <a:pt x="30" y="48"/>
                  </a:lnTo>
                  <a:lnTo>
                    <a:pt x="30" y="20"/>
                  </a:lnTo>
                  <a:lnTo>
                    <a:pt x="30" y="16"/>
                  </a:lnTo>
                  <a:lnTo>
                    <a:pt x="28" y="12"/>
                  </a:lnTo>
                  <a:lnTo>
                    <a:pt x="28" y="10"/>
                  </a:lnTo>
                  <a:lnTo>
                    <a:pt x="26" y="8"/>
                  </a:lnTo>
                  <a:lnTo>
                    <a:pt x="24" y="8"/>
                  </a:lnTo>
                  <a:lnTo>
                    <a:pt x="20" y="6"/>
                  </a:lnTo>
                  <a:lnTo>
                    <a:pt x="16" y="8"/>
                  </a:lnTo>
                  <a:lnTo>
                    <a:pt x="12" y="10"/>
                  </a:lnTo>
                  <a:lnTo>
                    <a:pt x="10" y="14"/>
                  </a:lnTo>
                  <a:lnTo>
                    <a:pt x="10" y="18"/>
                  </a:lnTo>
                  <a:lnTo>
                    <a:pt x="10" y="22"/>
                  </a:lnTo>
                  <a:lnTo>
                    <a:pt x="10" y="48"/>
                  </a:lnTo>
                  <a:lnTo>
                    <a:pt x="0" y="48"/>
                  </a:lnTo>
                  <a:close/>
                </a:path>
              </a:pathLst>
            </a:custGeom>
            <a:solidFill>
              <a:srgbClr val="000000"/>
            </a:solidFill>
            <a:ln w="0">
              <a:solidFill>
                <a:srgbClr val="000000"/>
              </a:solidFill>
              <a:prstDash val="solid"/>
              <a:round/>
              <a:headEnd/>
              <a:tailEnd/>
            </a:ln>
          </p:spPr>
          <p:txBody>
            <a:bodyPr/>
            <a:lstStyle/>
            <a:p>
              <a:endParaRPr lang="sv-SE"/>
            </a:p>
          </p:txBody>
        </p:sp>
        <p:sp>
          <p:nvSpPr>
            <p:cNvPr id="96265" name="Freeform 9"/>
            <p:cNvSpPr>
              <a:spLocks noEditPoints="1"/>
            </p:cNvSpPr>
            <p:nvPr/>
          </p:nvSpPr>
          <p:spPr bwMode="auto">
            <a:xfrm>
              <a:off x="2278" y="3963"/>
              <a:ext cx="42" cy="66"/>
            </a:xfrm>
            <a:custGeom>
              <a:avLst/>
              <a:gdLst/>
              <a:ahLst/>
              <a:cxnLst>
                <a:cxn ang="0">
                  <a:pos x="0" y="66"/>
                </a:cxn>
                <a:cxn ang="0">
                  <a:pos x="0" y="0"/>
                </a:cxn>
                <a:cxn ang="0">
                  <a:pos x="10" y="0"/>
                </a:cxn>
                <a:cxn ang="0">
                  <a:pos x="10" y="8"/>
                </a:cxn>
                <a:cxn ang="0">
                  <a:pos x="12" y="4"/>
                </a:cxn>
                <a:cxn ang="0">
                  <a:pos x="14" y="2"/>
                </a:cxn>
                <a:cxn ang="0">
                  <a:pos x="18" y="0"/>
                </a:cxn>
                <a:cxn ang="0">
                  <a:pos x="22" y="0"/>
                </a:cxn>
                <a:cxn ang="0">
                  <a:pos x="28" y="0"/>
                </a:cxn>
                <a:cxn ang="0">
                  <a:pos x="32" y="2"/>
                </a:cxn>
                <a:cxn ang="0">
                  <a:pos x="36" y="6"/>
                </a:cxn>
                <a:cxn ang="0">
                  <a:pos x="40" y="12"/>
                </a:cxn>
                <a:cxn ang="0">
                  <a:pos x="42" y="18"/>
                </a:cxn>
                <a:cxn ang="0">
                  <a:pos x="42" y="24"/>
                </a:cxn>
                <a:cxn ang="0">
                  <a:pos x="42" y="30"/>
                </a:cxn>
                <a:cxn ang="0">
                  <a:pos x="40" y="38"/>
                </a:cxn>
                <a:cxn ang="0">
                  <a:pos x="36" y="42"/>
                </a:cxn>
                <a:cxn ang="0">
                  <a:pos x="32" y="46"/>
                </a:cxn>
                <a:cxn ang="0">
                  <a:pos x="26" y="48"/>
                </a:cxn>
                <a:cxn ang="0">
                  <a:pos x="22" y="50"/>
                </a:cxn>
                <a:cxn ang="0">
                  <a:pos x="18" y="48"/>
                </a:cxn>
                <a:cxn ang="0">
                  <a:pos x="14" y="48"/>
                </a:cxn>
                <a:cxn ang="0">
                  <a:pos x="12" y="46"/>
                </a:cxn>
                <a:cxn ang="0">
                  <a:pos x="10" y="42"/>
                </a:cxn>
                <a:cxn ang="0">
                  <a:pos x="10" y="66"/>
                </a:cxn>
                <a:cxn ang="0">
                  <a:pos x="0" y="66"/>
                </a:cxn>
                <a:cxn ang="0">
                  <a:pos x="10" y="24"/>
                </a:cxn>
                <a:cxn ang="0">
                  <a:pos x="10" y="32"/>
                </a:cxn>
                <a:cxn ang="0">
                  <a:pos x="12" y="38"/>
                </a:cxn>
                <a:cxn ang="0">
                  <a:pos x="16" y="40"/>
                </a:cxn>
                <a:cxn ang="0">
                  <a:pos x="22" y="42"/>
                </a:cxn>
                <a:cxn ang="0">
                  <a:pos x="26" y="40"/>
                </a:cxn>
                <a:cxn ang="0">
                  <a:pos x="30" y="38"/>
                </a:cxn>
                <a:cxn ang="0">
                  <a:pos x="32" y="34"/>
                </a:cxn>
                <a:cxn ang="0">
                  <a:pos x="32" y="30"/>
                </a:cxn>
                <a:cxn ang="0">
                  <a:pos x="34" y="24"/>
                </a:cxn>
                <a:cxn ang="0">
                  <a:pos x="32" y="16"/>
                </a:cxn>
                <a:cxn ang="0">
                  <a:pos x="30" y="12"/>
                </a:cxn>
                <a:cxn ang="0">
                  <a:pos x="26" y="8"/>
                </a:cxn>
                <a:cxn ang="0">
                  <a:pos x="22" y="6"/>
                </a:cxn>
                <a:cxn ang="0">
                  <a:pos x="16" y="8"/>
                </a:cxn>
                <a:cxn ang="0">
                  <a:pos x="12" y="12"/>
                </a:cxn>
                <a:cxn ang="0">
                  <a:pos x="10" y="18"/>
                </a:cxn>
                <a:cxn ang="0">
                  <a:pos x="10" y="24"/>
                </a:cxn>
              </a:cxnLst>
              <a:rect l="0" t="0" r="r" b="b"/>
              <a:pathLst>
                <a:path w="42" h="66">
                  <a:moveTo>
                    <a:pt x="0" y="66"/>
                  </a:moveTo>
                  <a:lnTo>
                    <a:pt x="0" y="0"/>
                  </a:lnTo>
                  <a:lnTo>
                    <a:pt x="10" y="0"/>
                  </a:lnTo>
                  <a:lnTo>
                    <a:pt x="10" y="8"/>
                  </a:lnTo>
                  <a:lnTo>
                    <a:pt x="12" y="4"/>
                  </a:lnTo>
                  <a:lnTo>
                    <a:pt x="14" y="2"/>
                  </a:lnTo>
                  <a:lnTo>
                    <a:pt x="18" y="0"/>
                  </a:lnTo>
                  <a:lnTo>
                    <a:pt x="22" y="0"/>
                  </a:lnTo>
                  <a:lnTo>
                    <a:pt x="28" y="0"/>
                  </a:lnTo>
                  <a:lnTo>
                    <a:pt x="32" y="2"/>
                  </a:lnTo>
                  <a:lnTo>
                    <a:pt x="36" y="6"/>
                  </a:lnTo>
                  <a:lnTo>
                    <a:pt x="40" y="12"/>
                  </a:lnTo>
                  <a:lnTo>
                    <a:pt x="42" y="18"/>
                  </a:lnTo>
                  <a:lnTo>
                    <a:pt x="42" y="24"/>
                  </a:lnTo>
                  <a:lnTo>
                    <a:pt x="42" y="30"/>
                  </a:lnTo>
                  <a:lnTo>
                    <a:pt x="40" y="38"/>
                  </a:lnTo>
                  <a:lnTo>
                    <a:pt x="36" y="42"/>
                  </a:lnTo>
                  <a:lnTo>
                    <a:pt x="32" y="46"/>
                  </a:lnTo>
                  <a:lnTo>
                    <a:pt x="26" y="48"/>
                  </a:lnTo>
                  <a:lnTo>
                    <a:pt x="22" y="50"/>
                  </a:lnTo>
                  <a:lnTo>
                    <a:pt x="18" y="48"/>
                  </a:lnTo>
                  <a:lnTo>
                    <a:pt x="14" y="48"/>
                  </a:lnTo>
                  <a:lnTo>
                    <a:pt x="12" y="46"/>
                  </a:lnTo>
                  <a:lnTo>
                    <a:pt x="10" y="42"/>
                  </a:lnTo>
                  <a:lnTo>
                    <a:pt x="10" y="66"/>
                  </a:lnTo>
                  <a:lnTo>
                    <a:pt x="0" y="66"/>
                  </a:lnTo>
                  <a:close/>
                  <a:moveTo>
                    <a:pt x="10" y="24"/>
                  </a:moveTo>
                  <a:lnTo>
                    <a:pt x="10" y="32"/>
                  </a:lnTo>
                  <a:lnTo>
                    <a:pt x="12" y="38"/>
                  </a:lnTo>
                  <a:lnTo>
                    <a:pt x="16" y="40"/>
                  </a:lnTo>
                  <a:lnTo>
                    <a:pt x="22" y="42"/>
                  </a:lnTo>
                  <a:lnTo>
                    <a:pt x="26" y="40"/>
                  </a:lnTo>
                  <a:lnTo>
                    <a:pt x="30" y="38"/>
                  </a:lnTo>
                  <a:lnTo>
                    <a:pt x="32" y="34"/>
                  </a:lnTo>
                  <a:lnTo>
                    <a:pt x="32" y="30"/>
                  </a:lnTo>
                  <a:lnTo>
                    <a:pt x="34" y="24"/>
                  </a:lnTo>
                  <a:lnTo>
                    <a:pt x="32" y="16"/>
                  </a:lnTo>
                  <a:lnTo>
                    <a:pt x="30" y="12"/>
                  </a:lnTo>
                  <a:lnTo>
                    <a:pt x="26" y="8"/>
                  </a:lnTo>
                  <a:lnTo>
                    <a:pt x="22" y="6"/>
                  </a:lnTo>
                  <a:lnTo>
                    <a:pt x="16" y="8"/>
                  </a:lnTo>
                  <a:lnTo>
                    <a:pt x="12" y="12"/>
                  </a:lnTo>
                  <a:lnTo>
                    <a:pt x="10" y="18"/>
                  </a:lnTo>
                  <a:lnTo>
                    <a:pt x="10" y="24"/>
                  </a:lnTo>
                  <a:close/>
                </a:path>
              </a:pathLst>
            </a:custGeom>
            <a:solidFill>
              <a:srgbClr val="000000"/>
            </a:solidFill>
            <a:ln w="0">
              <a:solidFill>
                <a:srgbClr val="000000"/>
              </a:solidFill>
              <a:prstDash val="solid"/>
              <a:round/>
              <a:headEnd/>
              <a:tailEnd/>
            </a:ln>
          </p:spPr>
          <p:txBody>
            <a:bodyPr/>
            <a:lstStyle/>
            <a:p>
              <a:endParaRPr lang="sv-SE"/>
            </a:p>
          </p:txBody>
        </p:sp>
        <p:sp>
          <p:nvSpPr>
            <p:cNvPr id="96266" name="Freeform 10"/>
            <p:cNvSpPr>
              <a:spLocks/>
            </p:cNvSpPr>
            <p:nvPr/>
          </p:nvSpPr>
          <p:spPr bwMode="auto">
            <a:xfrm>
              <a:off x="2330" y="3963"/>
              <a:ext cx="38" cy="50"/>
            </a:xfrm>
            <a:custGeom>
              <a:avLst/>
              <a:gdLst/>
              <a:ahLst/>
              <a:cxnLst>
                <a:cxn ang="0">
                  <a:pos x="30" y="48"/>
                </a:cxn>
                <a:cxn ang="0">
                  <a:pos x="30" y="40"/>
                </a:cxn>
                <a:cxn ang="0">
                  <a:pos x="26" y="46"/>
                </a:cxn>
                <a:cxn ang="0">
                  <a:pos x="20" y="48"/>
                </a:cxn>
                <a:cxn ang="0">
                  <a:pos x="16" y="50"/>
                </a:cxn>
                <a:cxn ang="0">
                  <a:pos x="12" y="48"/>
                </a:cxn>
                <a:cxn ang="0">
                  <a:pos x="8" y="48"/>
                </a:cxn>
                <a:cxn ang="0">
                  <a:pos x="6" y="46"/>
                </a:cxn>
                <a:cxn ang="0">
                  <a:pos x="4" y="44"/>
                </a:cxn>
                <a:cxn ang="0">
                  <a:pos x="2" y="40"/>
                </a:cxn>
                <a:cxn ang="0">
                  <a:pos x="0" y="38"/>
                </a:cxn>
                <a:cxn ang="0">
                  <a:pos x="0" y="34"/>
                </a:cxn>
                <a:cxn ang="0">
                  <a:pos x="0" y="30"/>
                </a:cxn>
                <a:cxn ang="0">
                  <a:pos x="0" y="0"/>
                </a:cxn>
                <a:cxn ang="0">
                  <a:pos x="10" y="0"/>
                </a:cxn>
                <a:cxn ang="0">
                  <a:pos x="10" y="26"/>
                </a:cxn>
                <a:cxn ang="0">
                  <a:pos x="10" y="32"/>
                </a:cxn>
                <a:cxn ang="0">
                  <a:pos x="10" y="34"/>
                </a:cxn>
                <a:cxn ang="0">
                  <a:pos x="10" y="38"/>
                </a:cxn>
                <a:cxn ang="0">
                  <a:pos x="12" y="40"/>
                </a:cxn>
                <a:cxn ang="0">
                  <a:pos x="16" y="42"/>
                </a:cxn>
                <a:cxn ang="0">
                  <a:pos x="18" y="42"/>
                </a:cxn>
                <a:cxn ang="0">
                  <a:pos x="22" y="42"/>
                </a:cxn>
                <a:cxn ang="0">
                  <a:pos x="24" y="40"/>
                </a:cxn>
                <a:cxn ang="0">
                  <a:pos x="26" y="38"/>
                </a:cxn>
                <a:cxn ang="0">
                  <a:pos x="28" y="34"/>
                </a:cxn>
                <a:cxn ang="0">
                  <a:pos x="30" y="30"/>
                </a:cxn>
                <a:cxn ang="0">
                  <a:pos x="30" y="26"/>
                </a:cxn>
                <a:cxn ang="0">
                  <a:pos x="30" y="0"/>
                </a:cxn>
                <a:cxn ang="0">
                  <a:pos x="38" y="0"/>
                </a:cxn>
                <a:cxn ang="0">
                  <a:pos x="38" y="48"/>
                </a:cxn>
                <a:cxn ang="0">
                  <a:pos x="30" y="48"/>
                </a:cxn>
              </a:cxnLst>
              <a:rect l="0" t="0" r="r" b="b"/>
              <a:pathLst>
                <a:path w="38" h="50">
                  <a:moveTo>
                    <a:pt x="30" y="48"/>
                  </a:moveTo>
                  <a:lnTo>
                    <a:pt x="30" y="40"/>
                  </a:lnTo>
                  <a:lnTo>
                    <a:pt x="26" y="46"/>
                  </a:lnTo>
                  <a:lnTo>
                    <a:pt x="20" y="48"/>
                  </a:lnTo>
                  <a:lnTo>
                    <a:pt x="16" y="50"/>
                  </a:lnTo>
                  <a:lnTo>
                    <a:pt x="12" y="48"/>
                  </a:lnTo>
                  <a:lnTo>
                    <a:pt x="8" y="48"/>
                  </a:lnTo>
                  <a:lnTo>
                    <a:pt x="6" y="46"/>
                  </a:lnTo>
                  <a:lnTo>
                    <a:pt x="4" y="44"/>
                  </a:lnTo>
                  <a:lnTo>
                    <a:pt x="2" y="40"/>
                  </a:lnTo>
                  <a:lnTo>
                    <a:pt x="0" y="38"/>
                  </a:lnTo>
                  <a:lnTo>
                    <a:pt x="0" y="34"/>
                  </a:lnTo>
                  <a:lnTo>
                    <a:pt x="0" y="30"/>
                  </a:lnTo>
                  <a:lnTo>
                    <a:pt x="0" y="0"/>
                  </a:lnTo>
                  <a:lnTo>
                    <a:pt x="10" y="0"/>
                  </a:lnTo>
                  <a:lnTo>
                    <a:pt x="10" y="26"/>
                  </a:lnTo>
                  <a:lnTo>
                    <a:pt x="10" y="32"/>
                  </a:lnTo>
                  <a:lnTo>
                    <a:pt x="10" y="34"/>
                  </a:lnTo>
                  <a:lnTo>
                    <a:pt x="10" y="38"/>
                  </a:lnTo>
                  <a:lnTo>
                    <a:pt x="12" y="40"/>
                  </a:lnTo>
                  <a:lnTo>
                    <a:pt x="16" y="42"/>
                  </a:lnTo>
                  <a:lnTo>
                    <a:pt x="18" y="42"/>
                  </a:lnTo>
                  <a:lnTo>
                    <a:pt x="22" y="42"/>
                  </a:lnTo>
                  <a:lnTo>
                    <a:pt x="24" y="40"/>
                  </a:lnTo>
                  <a:lnTo>
                    <a:pt x="26" y="38"/>
                  </a:lnTo>
                  <a:lnTo>
                    <a:pt x="28" y="34"/>
                  </a:lnTo>
                  <a:lnTo>
                    <a:pt x="30" y="30"/>
                  </a:lnTo>
                  <a:lnTo>
                    <a:pt x="30" y="26"/>
                  </a:lnTo>
                  <a:lnTo>
                    <a:pt x="30" y="0"/>
                  </a:lnTo>
                  <a:lnTo>
                    <a:pt x="38" y="0"/>
                  </a:lnTo>
                  <a:lnTo>
                    <a:pt x="38" y="48"/>
                  </a:lnTo>
                  <a:lnTo>
                    <a:pt x="30" y="48"/>
                  </a:lnTo>
                  <a:close/>
                </a:path>
              </a:pathLst>
            </a:custGeom>
            <a:solidFill>
              <a:srgbClr val="000000"/>
            </a:solidFill>
            <a:ln w="0">
              <a:solidFill>
                <a:srgbClr val="000000"/>
              </a:solidFill>
              <a:prstDash val="solid"/>
              <a:round/>
              <a:headEnd/>
              <a:tailEnd/>
            </a:ln>
          </p:spPr>
          <p:txBody>
            <a:bodyPr/>
            <a:lstStyle/>
            <a:p>
              <a:endParaRPr lang="sv-SE"/>
            </a:p>
          </p:txBody>
        </p:sp>
        <p:sp>
          <p:nvSpPr>
            <p:cNvPr id="96267" name="Freeform 11"/>
            <p:cNvSpPr>
              <a:spLocks/>
            </p:cNvSpPr>
            <p:nvPr/>
          </p:nvSpPr>
          <p:spPr bwMode="auto">
            <a:xfrm>
              <a:off x="2376" y="3947"/>
              <a:ext cx="24" cy="66"/>
            </a:xfrm>
            <a:custGeom>
              <a:avLst/>
              <a:gdLst/>
              <a:ahLst/>
              <a:cxnLst>
                <a:cxn ang="0">
                  <a:pos x="22" y="58"/>
                </a:cxn>
                <a:cxn ang="0">
                  <a:pos x="24" y="64"/>
                </a:cxn>
                <a:cxn ang="0">
                  <a:pos x="20" y="66"/>
                </a:cxn>
                <a:cxn ang="0">
                  <a:pos x="18" y="66"/>
                </a:cxn>
                <a:cxn ang="0">
                  <a:pos x="14" y="64"/>
                </a:cxn>
                <a:cxn ang="0">
                  <a:pos x="10" y="64"/>
                </a:cxn>
                <a:cxn ang="0">
                  <a:pos x="8" y="62"/>
                </a:cxn>
                <a:cxn ang="0">
                  <a:pos x="8" y="60"/>
                </a:cxn>
                <a:cxn ang="0">
                  <a:pos x="6" y="56"/>
                </a:cxn>
                <a:cxn ang="0">
                  <a:pos x="6" y="50"/>
                </a:cxn>
                <a:cxn ang="0">
                  <a:pos x="6" y="24"/>
                </a:cxn>
                <a:cxn ang="0">
                  <a:pos x="0" y="24"/>
                </a:cxn>
                <a:cxn ang="0">
                  <a:pos x="0" y="16"/>
                </a:cxn>
                <a:cxn ang="0">
                  <a:pos x="6" y="16"/>
                </a:cxn>
                <a:cxn ang="0">
                  <a:pos x="6" y="4"/>
                </a:cxn>
                <a:cxn ang="0">
                  <a:pos x="16" y="0"/>
                </a:cxn>
                <a:cxn ang="0">
                  <a:pos x="16" y="16"/>
                </a:cxn>
                <a:cxn ang="0">
                  <a:pos x="22" y="16"/>
                </a:cxn>
                <a:cxn ang="0">
                  <a:pos x="22" y="24"/>
                </a:cxn>
                <a:cxn ang="0">
                  <a:pos x="16" y="24"/>
                </a:cxn>
                <a:cxn ang="0">
                  <a:pos x="16" y="52"/>
                </a:cxn>
                <a:cxn ang="0">
                  <a:pos x="16" y="54"/>
                </a:cxn>
                <a:cxn ang="0">
                  <a:pos x="16" y="56"/>
                </a:cxn>
                <a:cxn ang="0">
                  <a:pos x="16" y="56"/>
                </a:cxn>
                <a:cxn ang="0">
                  <a:pos x="16" y="58"/>
                </a:cxn>
                <a:cxn ang="0">
                  <a:pos x="18" y="58"/>
                </a:cxn>
                <a:cxn ang="0">
                  <a:pos x="20" y="58"/>
                </a:cxn>
                <a:cxn ang="0">
                  <a:pos x="20" y="58"/>
                </a:cxn>
                <a:cxn ang="0">
                  <a:pos x="22" y="58"/>
                </a:cxn>
              </a:cxnLst>
              <a:rect l="0" t="0" r="r" b="b"/>
              <a:pathLst>
                <a:path w="24" h="66">
                  <a:moveTo>
                    <a:pt x="22" y="58"/>
                  </a:moveTo>
                  <a:lnTo>
                    <a:pt x="24" y="64"/>
                  </a:lnTo>
                  <a:lnTo>
                    <a:pt x="20" y="66"/>
                  </a:lnTo>
                  <a:lnTo>
                    <a:pt x="18" y="66"/>
                  </a:lnTo>
                  <a:lnTo>
                    <a:pt x="14" y="64"/>
                  </a:lnTo>
                  <a:lnTo>
                    <a:pt x="10" y="64"/>
                  </a:lnTo>
                  <a:lnTo>
                    <a:pt x="8" y="62"/>
                  </a:lnTo>
                  <a:lnTo>
                    <a:pt x="8" y="60"/>
                  </a:lnTo>
                  <a:lnTo>
                    <a:pt x="6" y="56"/>
                  </a:lnTo>
                  <a:lnTo>
                    <a:pt x="6" y="50"/>
                  </a:lnTo>
                  <a:lnTo>
                    <a:pt x="6" y="24"/>
                  </a:lnTo>
                  <a:lnTo>
                    <a:pt x="0" y="24"/>
                  </a:lnTo>
                  <a:lnTo>
                    <a:pt x="0" y="16"/>
                  </a:lnTo>
                  <a:lnTo>
                    <a:pt x="6" y="16"/>
                  </a:lnTo>
                  <a:lnTo>
                    <a:pt x="6" y="4"/>
                  </a:lnTo>
                  <a:lnTo>
                    <a:pt x="16" y="0"/>
                  </a:lnTo>
                  <a:lnTo>
                    <a:pt x="16" y="16"/>
                  </a:lnTo>
                  <a:lnTo>
                    <a:pt x="22" y="16"/>
                  </a:lnTo>
                  <a:lnTo>
                    <a:pt x="22" y="24"/>
                  </a:lnTo>
                  <a:lnTo>
                    <a:pt x="16" y="24"/>
                  </a:lnTo>
                  <a:lnTo>
                    <a:pt x="16" y="52"/>
                  </a:lnTo>
                  <a:lnTo>
                    <a:pt x="16" y="54"/>
                  </a:lnTo>
                  <a:lnTo>
                    <a:pt x="16" y="56"/>
                  </a:lnTo>
                  <a:lnTo>
                    <a:pt x="16" y="56"/>
                  </a:lnTo>
                  <a:lnTo>
                    <a:pt x="16" y="58"/>
                  </a:lnTo>
                  <a:lnTo>
                    <a:pt x="18" y="58"/>
                  </a:lnTo>
                  <a:lnTo>
                    <a:pt x="20" y="58"/>
                  </a:lnTo>
                  <a:lnTo>
                    <a:pt x="20" y="58"/>
                  </a:lnTo>
                  <a:lnTo>
                    <a:pt x="22" y="58"/>
                  </a:lnTo>
                  <a:close/>
                </a:path>
              </a:pathLst>
            </a:custGeom>
            <a:solidFill>
              <a:srgbClr val="000000"/>
            </a:solidFill>
            <a:ln w="0">
              <a:solidFill>
                <a:srgbClr val="000000"/>
              </a:solidFill>
              <a:prstDash val="solid"/>
              <a:round/>
              <a:headEnd/>
              <a:tailEnd/>
            </a:ln>
          </p:spPr>
          <p:txBody>
            <a:bodyPr/>
            <a:lstStyle/>
            <a:p>
              <a:endParaRPr lang="sv-SE"/>
            </a:p>
          </p:txBody>
        </p:sp>
        <p:sp>
          <p:nvSpPr>
            <p:cNvPr id="96268" name="Freeform 12"/>
            <p:cNvSpPr>
              <a:spLocks/>
            </p:cNvSpPr>
            <p:nvPr/>
          </p:nvSpPr>
          <p:spPr bwMode="auto">
            <a:xfrm>
              <a:off x="2434" y="3963"/>
              <a:ext cx="36" cy="50"/>
            </a:xfrm>
            <a:custGeom>
              <a:avLst/>
              <a:gdLst/>
              <a:ahLst/>
              <a:cxnLst>
                <a:cxn ang="0">
                  <a:pos x="28" y="48"/>
                </a:cxn>
                <a:cxn ang="0">
                  <a:pos x="28" y="40"/>
                </a:cxn>
                <a:cxn ang="0">
                  <a:pos x="24" y="46"/>
                </a:cxn>
                <a:cxn ang="0">
                  <a:pos x="20" y="48"/>
                </a:cxn>
                <a:cxn ang="0">
                  <a:pos x="14" y="50"/>
                </a:cxn>
                <a:cxn ang="0">
                  <a:pos x="10" y="48"/>
                </a:cxn>
                <a:cxn ang="0">
                  <a:pos x="8" y="48"/>
                </a:cxn>
                <a:cxn ang="0">
                  <a:pos x="4" y="46"/>
                </a:cxn>
                <a:cxn ang="0">
                  <a:pos x="2" y="44"/>
                </a:cxn>
                <a:cxn ang="0">
                  <a:pos x="0" y="40"/>
                </a:cxn>
                <a:cxn ang="0">
                  <a:pos x="0" y="38"/>
                </a:cxn>
                <a:cxn ang="0">
                  <a:pos x="0" y="34"/>
                </a:cxn>
                <a:cxn ang="0">
                  <a:pos x="0" y="30"/>
                </a:cxn>
                <a:cxn ang="0">
                  <a:pos x="0" y="0"/>
                </a:cxn>
                <a:cxn ang="0">
                  <a:pos x="8" y="0"/>
                </a:cxn>
                <a:cxn ang="0">
                  <a:pos x="8" y="26"/>
                </a:cxn>
                <a:cxn ang="0">
                  <a:pos x="8" y="32"/>
                </a:cxn>
                <a:cxn ang="0">
                  <a:pos x="8" y="34"/>
                </a:cxn>
                <a:cxn ang="0">
                  <a:pos x="10" y="38"/>
                </a:cxn>
                <a:cxn ang="0">
                  <a:pos x="12" y="40"/>
                </a:cxn>
                <a:cxn ang="0">
                  <a:pos x="14" y="42"/>
                </a:cxn>
                <a:cxn ang="0">
                  <a:pos x="16" y="42"/>
                </a:cxn>
                <a:cxn ang="0">
                  <a:pos x="20" y="42"/>
                </a:cxn>
                <a:cxn ang="0">
                  <a:pos x="24" y="40"/>
                </a:cxn>
                <a:cxn ang="0">
                  <a:pos x="26" y="38"/>
                </a:cxn>
                <a:cxn ang="0">
                  <a:pos x="28" y="34"/>
                </a:cxn>
                <a:cxn ang="0">
                  <a:pos x="28" y="30"/>
                </a:cxn>
                <a:cxn ang="0">
                  <a:pos x="28" y="26"/>
                </a:cxn>
                <a:cxn ang="0">
                  <a:pos x="28" y="0"/>
                </a:cxn>
                <a:cxn ang="0">
                  <a:pos x="36" y="0"/>
                </a:cxn>
                <a:cxn ang="0">
                  <a:pos x="36" y="48"/>
                </a:cxn>
                <a:cxn ang="0">
                  <a:pos x="28" y="48"/>
                </a:cxn>
              </a:cxnLst>
              <a:rect l="0" t="0" r="r" b="b"/>
              <a:pathLst>
                <a:path w="36" h="50">
                  <a:moveTo>
                    <a:pt x="28" y="48"/>
                  </a:moveTo>
                  <a:lnTo>
                    <a:pt x="28" y="40"/>
                  </a:lnTo>
                  <a:lnTo>
                    <a:pt x="24" y="46"/>
                  </a:lnTo>
                  <a:lnTo>
                    <a:pt x="20" y="48"/>
                  </a:lnTo>
                  <a:lnTo>
                    <a:pt x="14" y="50"/>
                  </a:lnTo>
                  <a:lnTo>
                    <a:pt x="10" y="48"/>
                  </a:lnTo>
                  <a:lnTo>
                    <a:pt x="8" y="48"/>
                  </a:lnTo>
                  <a:lnTo>
                    <a:pt x="4" y="46"/>
                  </a:lnTo>
                  <a:lnTo>
                    <a:pt x="2" y="44"/>
                  </a:lnTo>
                  <a:lnTo>
                    <a:pt x="0" y="40"/>
                  </a:lnTo>
                  <a:lnTo>
                    <a:pt x="0" y="38"/>
                  </a:lnTo>
                  <a:lnTo>
                    <a:pt x="0" y="34"/>
                  </a:lnTo>
                  <a:lnTo>
                    <a:pt x="0" y="30"/>
                  </a:lnTo>
                  <a:lnTo>
                    <a:pt x="0" y="0"/>
                  </a:lnTo>
                  <a:lnTo>
                    <a:pt x="8" y="0"/>
                  </a:lnTo>
                  <a:lnTo>
                    <a:pt x="8" y="26"/>
                  </a:lnTo>
                  <a:lnTo>
                    <a:pt x="8" y="32"/>
                  </a:lnTo>
                  <a:lnTo>
                    <a:pt x="8" y="34"/>
                  </a:lnTo>
                  <a:lnTo>
                    <a:pt x="10" y="38"/>
                  </a:lnTo>
                  <a:lnTo>
                    <a:pt x="12" y="40"/>
                  </a:lnTo>
                  <a:lnTo>
                    <a:pt x="14" y="42"/>
                  </a:lnTo>
                  <a:lnTo>
                    <a:pt x="16" y="42"/>
                  </a:lnTo>
                  <a:lnTo>
                    <a:pt x="20" y="42"/>
                  </a:lnTo>
                  <a:lnTo>
                    <a:pt x="24" y="40"/>
                  </a:lnTo>
                  <a:lnTo>
                    <a:pt x="26" y="38"/>
                  </a:lnTo>
                  <a:lnTo>
                    <a:pt x="28" y="34"/>
                  </a:lnTo>
                  <a:lnTo>
                    <a:pt x="28" y="30"/>
                  </a:lnTo>
                  <a:lnTo>
                    <a:pt x="28" y="26"/>
                  </a:lnTo>
                  <a:lnTo>
                    <a:pt x="28" y="0"/>
                  </a:lnTo>
                  <a:lnTo>
                    <a:pt x="36" y="0"/>
                  </a:lnTo>
                  <a:lnTo>
                    <a:pt x="36" y="48"/>
                  </a:lnTo>
                  <a:lnTo>
                    <a:pt x="28" y="48"/>
                  </a:lnTo>
                  <a:close/>
                </a:path>
              </a:pathLst>
            </a:custGeom>
            <a:solidFill>
              <a:srgbClr val="000000"/>
            </a:solidFill>
            <a:ln w="0">
              <a:solidFill>
                <a:srgbClr val="000000"/>
              </a:solidFill>
              <a:prstDash val="solid"/>
              <a:round/>
              <a:headEnd/>
              <a:tailEnd/>
            </a:ln>
          </p:spPr>
          <p:txBody>
            <a:bodyPr/>
            <a:lstStyle/>
            <a:p>
              <a:endParaRPr lang="sv-SE"/>
            </a:p>
          </p:txBody>
        </p:sp>
        <p:sp>
          <p:nvSpPr>
            <p:cNvPr id="96269" name="Freeform 13"/>
            <p:cNvSpPr>
              <a:spLocks/>
            </p:cNvSpPr>
            <p:nvPr/>
          </p:nvSpPr>
          <p:spPr bwMode="auto">
            <a:xfrm>
              <a:off x="2484" y="3963"/>
              <a:ext cx="38" cy="48"/>
            </a:xfrm>
            <a:custGeom>
              <a:avLst/>
              <a:gdLst/>
              <a:ahLst/>
              <a:cxnLst>
                <a:cxn ang="0">
                  <a:pos x="0" y="48"/>
                </a:cxn>
                <a:cxn ang="0">
                  <a:pos x="0" y="0"/>
                </a:cxn>
                <a:cxn ang="0">
                  <a:pos x="10" y="0"/>
                </a:cxn>
                <a:cxn ang="0">
                  <a:pos x="10" y="8"/>
                </a:cxn>
                <a:cxn ang="0">
                  <a:pos x="12" y="2"/>
                </a:cxn>
                <a:cxn ang="0">
                  <a:pos x="18" y="0"/>
                </a:cxn>
                <a:cxn ang="0">
                  <a:pos x="22" y="0"/>
                </a:cxn>
                <a:cxn ang="0">
                  <a:pos x="26" y="0"/>
                </a:cxn>
                <a:cxn ang="0">
                  <a:pos x="30" y="0"/>
                </a:cxn>
                <a:cxn ang="0">
                  <a:pos x="34" y="2"/>
                </a:cxn>
                <a:cxn ang="0">
                  <a:pos x="36" y="4"/>
                </a:cxn>
                <a:cxn ang="0">
                  <a:pos x="36" y="8"/>
                </a:cxn>
                <a:cxn ang="0">
                  <a:pos x="38" y="10"/>
                </a:cxn>
                <a:cxn ang="0">
                  <a:pos x="38" y="14"/>
                </a:cxn>
                <a:cxn ang="0">
                  <a:pos x="38" y="18"/>
                </a:cxn>
                <a:cxn ang="0">
                  <a:pos x="38" y="48"/>
                </a:cxn>
                <a:cxn ang="0">
                  <a:pos x="30" y="48"/>
                </a:cxn>
                <a:cxn ang="0">
                  <a:pos x="30" y="20"/>
                </a:cxn>
                <a:cxn ang="0">
                  <a:pos x="30" y="16"/>
                </a:cxn>
                <a:cxn ang="0">
                  <a:pos x="28" y="12"/>
                </a:cxn>
                <a:cxn ang="0">
                  <a:pos x="28" y="10"/>
                </a:cxn>
                <a:cxn ang="0">
                  <a:pos x="26" y="8"/>
                </a:cxn>
                <a:cxn ang="0">
                  <a:pos x="24" y="8"/>
                </a:cxn>
                <a:cxn ang="0">
                  <a:pos x="20" y="6"/>
                </a:cxn>
                <a:cxn ang="0">
                  <a:pos x="16" y="8"/>
                </a:cxn>
                <a:cxn ang="0">
                  <a:pos x="12" y="10"/>
                </a:cxn>
                <a:cxn ang="0">
                  <a:pos x="10" y="14"/>
                </a:cxn>
                <a:cxn ang="0">
                  <a:pos x="10" y="18"/>
                </a:cxn>
                <a:cxn ang="0">
                  <a:pos x="10" y="22"/>
                </a:cxn>
                <a:cxn ang="0">
                  <a:pos x="10" y="48"/>
                </a:cxn>
                <a:cxn ang="0">
                  <a:pos x="0" y="48"/>
                </a:cxn>
              </a:cxnLst>
              <a:rect l="0" t="0" r="r" b="b"/>
              <a:pathLst>
                <a:path w="38" h="48">
                  <a:moveTo>
                    <a:pt x="0" y="48"/>
                  </a:moveTo>
                  <a:lnTo>
                    <a:pt x="0" y="0"/>
                  </a:lnTo>
                  <a:lnTo>
                    <a:pt x="10" y="0"/>
                  </a:lnTo>
                  <a:lnTo>
                    <a:pt x="10" y="8"/>
                  </a:lnTo>
                  <a:lnTo>
                    <a:pt x="12" y="2"/>
                  </a:lnTo>
                  <a:lnTo>
                    <a:pt x="18" y="0"/>
                  </a:lnTo>
                  <a:lnTo>
                    <a:pt x="22" y="0"/>
                  </a:lnTo>
                  <a:lnTo>
                    <a:pt x="26" y="0"/>
                  </a:lnTo>
                  <a:lnTo>
                    <a:pt x="30" y="0"/>
                  </a:lnTo>
                  <a:lnTo>
                    <a:pt x="34" y="2"/>
                  </a:lnTo>
                  <a:lnTo>
                    <a:pt x="36" y="4"/>
                  </a:lnTo>
                  <a:lnTo>
                    <a:pt x="36" y="8"/>
                  </a:lnTo>
                  <a:lnTo>
                    <a:pt x="38" y="10"/>
                  </a:lnTo>
                  <a:lnTo>
                    <a:pt x="38" y="14"/>
                  </a:lnTo>
                  <a:lnTo>
                    <a:pt x="38" y="18"/>
                  </a:lnTo>
                  <a:lnTo>
                    <a:pt x="38" y="48"/>
                  </a:lnTo>
                  <a:lnTo>
                    <a:pt x="30" y="48"/>
                  </a:lnTo>
                  <a:lnTo>
                    <a:pt x="30" y="20"/>
                  </a:lnTo>
                  <a:lnTo>
                    <a:pt x="30" y="16"/>
                  </a:lnTo>
                  <a:lnTo>
                    <a:pt x="28" y="12"/>
                  </a:lnTo>
                  <a:lnTo>
                    <a:pt x="28" y="10"/>
                  </a:lnTo>
                  <a:lnTo>
                    <a:pt x="26" y="8"/>
                  </a:lnTo>
                  <a:lnTo>
                    <a:pt x="24" y="8"/>
                  </a:lnTo>
                  <a:lnTo>
                    <a:pt x="20" y="6"/>
                  </a:lnTo>
                  <a:lnTo>
                    <a:pt x="16" y="8"/>
                  </a:lnTo>
                  <a:lnTo>
                    <a:pt x="12" y="10"/>
                  </a:lnTo>
                  <a:lnTo>
                    <a:pt x="10" y="14"/>
                  </a:lnTo>
                  <a:lnTo>
                    <a:pt x="10" y="18"/>
                  </a:lnTo>
                  <a:lnTo>
                    <a:pt x="10" y="22"/>
                  </a:lnTo>
                  <a:lnTo>
                    <a:pt x="10" y="48"/>
                  </a:lnTo>
                  <a:lnTo>
                    <a:pt x="0" y="48"/>
                  </a:lnTo>
                  <a:close/>
                </a:path>
              </a:pathLst>
            </a:custGeom>
            <a:solidFill>
              <a:srgbClr val="000000"/>
            </a:solidFill>
            <a:ln w="0">
              <a:solidFill>
                <a:srgbClr val="000000"/>
              </a:solidFill>
              <a:prstDash val="solid"/>
              <a:round/>
              <a:headEnd/>
              <a:tailEnd/>
            </a:ln>
          </p:spPr>
          <p:txBody>
            <a:bodyPr/>
            <a:lstStyle/>
            <a:p>
              <a:endParaRPr lang="sv-SE"/>
            </a:p>
          </p:txBody>
        </p:sp>
        <p:sp>
          <p:nvSpPr>
            <p:cNvPr id="96270" name="Freeform 14"/>
            <p:cNvSpPr>
              <a:spLocks noEditPoints="1"/>
            </p:cNvSpPr>
            <p:nvPr/>
          </p:nvSpPr>
          <p:spPr bwMode="auto">
            <a:xfrm>
              <a:off x="2536" y="3945"/>
              <a:ext cx="8" cy="66"/>
            </a:xfrm>
            <a:custGeom>
              <a:avLst/>
              <a:gdLst/>
              <a:ahLst/>
              <a:cxnLst>
                <a:cxn ang="0">
                  <a:pos x="0" y="8"/>
                </a:cxn>
                <a:cxn ang="0">
                  <a:pos x="0" y="0"/>
                </a:cxn>
                <a:cxn ang="0">
                  <a:pos x="8" y="0"/>
                </a:cxn>
                <a:cxn ang="0">
                  <a:pos x="8" y="8"/>
                </a:cxn>
                <a:cxn ang="0">
                  <a:pos x="0" y="8"/>
                </a:cxn>
                <a:cxn ang="0">
                  <a:pos x="0" y="66"/>
                </a:cxn>
                <a:cxn ang="0">
                  <a:pos x="0" y="18"/>
                </a:cxn>
                <a:cxn ang="0">
                  <a:pos x="8" y="18"/>
                </a:cxn>
                <a:cxn ang="0">
                  <a:pos x="8" y="66"/>
                </a:cxn>
                <a:cxn ang="0">
                  <a:pos x="0" y="66"/>
                </a:cxn>
              </a:cxnLst>
              <a:rect l="0" t="0" r="r" b="b"/>
              <a:pathLst>
                <a:path w="8" h="66">
                  <a:moveTo>
                    <a:pt x="0" y="8"/>
                  </a:moveTo>
                  <a:lnTo>
                    <a:pt x="0" y="0"/>
                  </a:lnTo>
                  <a:lnTo>
                    <a:pt x="8" y="0"/>
                  </a:lnTo>
                  <a:lnTo>
                    <a:pt x="8" y="8"/>
                  </a:lnTo>
                  <a:lnTo>
                    <a:pt x="0" y="8"/>
                  </a:lnTo>
                  <a:close/>
                  <a:moveTo>
                    <a:pt x="0" y="66"/>
                  </a:moveTo>
                  <a:lnTo>
                    <a:pt x="0" y="18"/>
                  </a:lnTo>
                  <a:lnTo>
                    <a:pt x="8" y="18"/>
                  </a:lnTo>
                  <a:lnTo>
                    <a:pt x="8" y="66"/>
                  </a:lnTo>
                  <a:lnTo>
                    <a:pt x="0" y="66"/>
                  </a:lnTo>
                  <a:close/>
                </a:path>
              </a:pathLst>
            </a:custGeom>
            <a:solidFill>
              <a:srgbClr val="000000"/>
            </a:solidFill>
            <a:ln w="0">
              <a:solidFill>
                <a:srgbClr val="000000"/>
              </a:solidFill>
              <a:prstDash val="solid"/>
              <a:round/>
              <a:headEnd/>
              <a:tailEnd/>
            </a:ln>
          </p:spPr>
          <p:txBody>
            <a:bodyPr/>
            <a:lstStyle/>
            <a:p>
              <a:endParaRPr lang="sv-SE"/>
            </a:p>
          </p:txBody>
        </p:sp>
        <p:sp>
          <p:nvSpPr>
            <p:cNvPr id="96271" name="Freeform 15"/>
            <p:cNvSpPr>
              <a:spLocks/>
            </p:cNvSpPr>
            <p:nvPr/>
          </p:nvSpPr>
          <p:spPr bwMode="auto">
            <a:xfrm>
              <a:off x="2550" y="3947"/>
              <a:ext cx="24" cy="66"/>
            </a:xfrm>
            <a:custGeom>
              <a:avLst/>
              <a:gdLst/>
              <a:ahLst/>
              <a:cxnLst>
                <a:cxn ang="0">
                  <a:pos x="22" y="58"/>
                </a:cxn>
                <a:cxn ang="0">
                  <a:pos x="24" y="64"/>
                </a:cxn>
                <a:cxn ang="0">
                  <a:pos x="20" y="66"/>
                </a:cxn>
                <a:cxn ang="0">
                  <a:pos x="18" y="66"/>
                </a:cxn>
                <a:cxn ang="0">
                  <a:pos x="14" y="64"/>
                </a:cxn>
                <a:cxn ang="0">
                  <a:pos x="10" y="64"/>
                </a:cxn>
                <a:cxn ang="0">
                  <a:pos x="8" y="62"/>
                </a:cxn>
                <a:cxn ang="0">
                  <a:pos x="8" y="60"/>
                </a:cxn>
                <a:cxn ang="0">
                  <a:pos x="6" y="56"/>
                </a:cxn>
                <a:cxn ang="0">
                  <a:pos x="6" y="50"/>
                </a:cxn>
                <a:cxn ang="0">
                  <a:pos x="6" y="24"/>
                </a:cxn>
                <a:cxn ang="0">
                  <a:pos x="0" y="24"/>
                </a:cxn>
                <a:cxn ang="0">
                  <a:pos x="0" y="16"/>
                </a:cxn>
                <a:cxn ang="0">
                  <a:pos x="6" y="16"/>
                </a:cxn>
                <a:cxn ang="0">
                  <a:pos x="6" y="4"/>
                </a:cxn>
                <a:cxn ang="0">
                  <a:pos x="16" y="0"/>
                </a:cxn>
                <a:cxn ang="0">
                  <a:pos x="16" y="16"/>
                </a:cxn>
                <a:cxn ang="0">
                  <a:pos x="22" y="16"/>
                </a:cxn>
                <a:cxn ang="0">
                  <a:pos x="22" y="24"/>
                </a:cxn>
                <a:cxn ang="0">
                  <a:pos x="16" y="24"/>
                </a:cxn>
                <a:cxn ang="0">
                  <a:pos x="16" y="52"/>
                </a:cxn>
                <a:cxn ang="0">
                  <a:pos x="16" y="54"/>
                </a:cxn>
                <a:cxn ang="0">
                  <a:pos x="16" y="56"/>
                </a:cxn>
                <a:cxn ang="0">
                  <a:pos x="16" y="56"/>
                </a:cxn>
                <a:cxn ang="0">
                  <a:pos x="16" y="58"/>
                </a:cxn>
                <a:cxn ang="0">
                  <a:pos x="18" y="58"/>
                </a:cxn>
                <a:cxn ang="0">
                  <a:pos x="20" y="58"/>
                </a:cxn>
                <a:cxn ang="0">
                  <a:pos x="20" y="58"/>
                </a:cxn>
                <a:cxn ang="0">
                  <a:pos x="22" y="58"/>
                </a:cxn>
              </a:cxnLst>
              <a:rect l="0" t="0" r="r" b="b"/>
              <a:pathLst>
                <a:path w="24" h="66">
                  <a:moveTo>
                    <a:pt x="22" y="58"/>
                  </a:moveTo>
                  <a:lnTo>
                    <a:pt x="24" y="64"/>
                  </a:lnTo>
                  <a:lnTo>
                    <a:pt x="20" y="66"/>
                  </a:lnTo>
                  <a:lnTo>
                    <a:pt x="18" y="66"/>
                  </a:lnTo>
                  <a:lnTo>
                    <a:pt x="14" y="64"/>
                  </a:lnTo>
                  <a:lnTo>
                    <a:pt x="10" y="64"/>
                  </a:lnTo>
                  <a:lnTo>
                    <a:pt x="8" y="62"/>
                  </a:lnTo>
                  <a:lnTo>
                    <a:pt x="8" y="60"/>
                  </a:lnTo>
                  <a:lnTo>
                    <a:pt x="6" y="56"/>
                  </a:lnTo>
                  <a:lnTo>
                    <a:pt x="6" y="50"/>
                  </a:lnTo>
                  <a:lnTo>
                    <a:pt x="6" y="24"/>
                  </a:lnTo>
                  <a:lnTo>
                    <a:pt x="0" y="24"/>
                  </a:lnTo>
                  <a:lnTo>
                    <a:pt x="0" y="16"/>
                  </a:lnTo>
                  <a:lnTo>
                    <a:pt x="6" y="16"/>
                  </a:lnTo>
                  <a:lnTo>
                    <a:pt x="6" y="4"/>
                  </a:lnTo>
                  <a:lnTo>
                    <a:pt x="16" y="0"/>
                  </a:lnTo>
                  <a:lnTo>
                    <a:pt x="16" y="16"/>
                  </a:lnTo>
                  <a:lnTo>
                    <a:pt x="22" y="16"/>
                  </a:lnTo>
                  <a:lnTo>
                    <a:pt x="22" y="24"/>
                  </a:lnTo>
                  <a:lnTo>
                    <a:pt x="16" y="24"/>
                  </a:lnTo>
                  <a:lnTo>
                    <a:pt x="16" y="52"/>
                  </a:lnTo>
                  <a:lnTo>
                    <a:pt x="16" y="54"/>
                  </a:lnTo>
                  <a:lnTo>
                    <a:pt x="16" y="56"/>
                  </a:lnTo>
                  <a:lnTo>
                    <a:pt x="16" y="56"/>
                  </a:lnTo>
                  <a:lnTo>
                    <a:pt x="16" y="58"/>
                  </a:lnTo>
                  <a:lnTo>
                    <a:pt x="18" y="58"/>
                  </a:lnTo>
                  <a:lnTo>
                    <a:pt x="20" y="58"/>
                  </a:lnTo>
                  <a:lnTo>
                    <a:pt x="20" y="58"/>
                  </a:lnTo>
                  <a:lnTo>
                    <a:pt x="22" y="58"/>
                  </a:lnTo>
                  <a:close/>
                </a:path>
              </a:pathLst>
            </a:custGeom>
            <a:solidFill>
              <a:srgbClr val="000000"/>
            </a:solidFill>
            <a:ln w="0">
              <a:solidFill>
                <a:srgbClr val="000000"/>
              </a:solidFill>
              <a:prstDash val="solid"/>
              <a:round/>
              <a:headEnd/>
              <a:tailEnd/>
            </a:ln>
          </p:spPr>
          <p:txBody>
            <a:bodyPr/>
            <a:lstStyle/>
            <a:p>
              <a:endParaRPr lang="sv-SE"/>
            </a:p>
          </p:txBody>
        </p:sp>
        <p:sp>
          <p:nvSpPr>
            <p:cNvPr id="96272" name="Freeform 16"/>
            <p:cNvSpPr>
              <a:spLocks/>
            </p:cNvSpPr>
            <p:nvPr/>
          </p:nvSpPr>
          <p:spPr bwMode="auto">
            <a:xfrm>
              <a:off x="2578" y="3963"/>
              <a:ext cx="40" cy="50"/>
            </a:xfrm>
            <a:custGeom>
              <a:avLst/>
              <a:gdLst/>
              <a:ahLst/>
              <a:cxnLst>
                <a:cxn ang="0">
                  <a:pos x="8" y="32"/>
                </a:cxn>
                <a:cxn ang="0">
                  <a:pos x="12" y="40"/>
                </a:cxn>
                <a:cxn ang="0">
                  <a:pos x="20" y="42"/>
                </a:cxn>
                <a:cxn ang="0">
                  <a:pos x="28" y="40"/>
                </a:cxn>
                <a:cxn ang="0">
                  <a:pos x="30" y="34"/>
                </a:cxn>
                <a:cxn ang="0">
                  <a:pos x="28" y="30"/>
                </a:cxn>
                <a:cxn ang="0">
                  <a:pos x="20" y="28"/>
                </a:cxn>
                <a:cxn ang="0">
                  <a:pos x="8" y="24"/>
                </a:cxn>
                <a:cxn ang="0">
                  <a:pos x="2" y="20"/>
                </a:cxn>
                <a:cxn ang="0">
                  <a:pos x="0" y="14"/>
                </a:cxn>
                <a:cxn ang="0">
                  <a:pos x="2" y="8"/>
                </a:cxn>
                <a:cxn ang="0">
                  <a:pos x="6" y="2"/>
                </a:cxn>
                <a:cxn ang="0">
                  <a:pos x="10" y="0"/>
                </a:cxn>
                <a:cxn ang="0">
                  <a:pos x="18" y="0"/>
                </a:cxn>
                <a:cxn ang="0">
                  <a:pos x="28" y="0"/>
                </a:cxn>
                <a:cxn ang="0">
                  <a:pos x="34" y="6"/>
                </a:cxn>
                <a:cxn ang="0">
                  <a:pos x="36" y="12"/>
                </a:cxn>
                <a:cxn ang="0">
                  <a:pos x="26" y="10"/>
                </a:cxn>
                <a:cxn ang="0">
                  <a:pos x="22" y="8"/>
                </a:cxn>
                <a:cxn ang="0">
                  <a:pos x="14" y="8"/>
                </a:cxn>
                <a:cxn ang="0">
                  <a:pos x="10" y="10"/>
                </a:cxn>
                <a:cxn ang="0">
                  <a:pos x="10" y="14"/>
                </a:cxn>
                <a:cxn ang="0">
                  <a:pos x="12" y="16"/>
                </a:cxn>
                <a:cxn ang="0">
                  <a:pos x="14" y="18"/>
                </a:cxn>
                <a:cxn ang="0">
                  <a:pos x="26" y="20"/>
                </a:cxn>
                <a:cxn ang="0">
                  <a:pos x="34" y="24"/>
                </a:cxn>
                <a:cxn ang="0">
                  <a:pos x="38" y="30"/>
                </a:cxn>
                <a:cxn ang="0">
                  <a:pos x="38" y="38"/>
                </a:cxn>
                <a:cxn ang="0">
                  <a:pos x="34" y="44"/>
                </a:cxn>
                <a:cxn ang="0">
                  <a:pos x="26" y="48"/>
                </a:cxn>
                <a:cxn ang="0">
                  <a:pos x="14" y="48"/>
                </a:cxn>
                <a:cxn ang="0">
                  <a:pos x="6" y="46"/>
                </a:cxn>
                <a:cxn ang="0">
                  <a:pos x="0" y="34"/>
                </a:cxn>
              </a:cxnLst>
              <a:rect l="0" t="0" r="r" b="b"/>
              <a:pathLst>
                <a:path w="40" h="50">
                  <a:moveTo>
                    <a:pt x="0" y="34"/>
                  </a:moveTo>
                  <a:lnTo>
                    <a:pt x="8" y="32"/>
                  </a:lnTo>
                  <a:lnTo>
                    <a:pt x="10" y="36"/>
                  </a:lnTo>
                  <a:lnTo>
                    <a:pt x="12" y="40"/>
                  </a:lnTo>
                  <a:lnTo>
                    <a:pt x="16" y="42"/>
                  </a:lnTo>
                  <a:lnTo>
                    <a:pt x="20" y="42"/>
                  </a:lnTo>
                  <a:lnTo>
                    <a:pt x="24" y="42"/>
                  </a:lnTo>
                  <a:lnTo>
                    <a:pt x="28" y="40"/>
                  </a:lnTo>
                  <a:lnTo>
                    <a:pt x="30" y="38"/>
                  </a:lnTo>
                  <a:lnTo>
                    <a:pt x="30" y="34"/>
                  </a:lnTo>
                  <a:lnTo>
                    <a:pt x="30" y="32"/>
                  </a:lnTo>
                  <a:lnTo>
                    <a:pt x="28" y="30"/>
                  </a:lnTo>
                  <a:lnTo>
                    <a:pt x="24" y="30"/>
                  </a:lnTo>
                  <a:lnTo>
                    <a:pt x="20" y="28"/>
                  </a:lnTo>
                  <a:lnTo>
                    <a:pt x="12" y="26"/>
                  </a:lnTo>
                  <a:lnTo>
                    <a:pt x="8" y="24"/>
                  </a:lnTo>
                  <a:lnTo>
                    <a:pt x="4" y="22"/>
                  </a:lnTo>
                  <a:lnTo>
                    <a:pt x="2" y="20"/>
                  </a:lnTo>
                  <a:lnTo>
                    <a:pt x="2" y="16"/>
                  </a:lnTo>
                  <a:lnTo>
                    <a:pt x="0" y="14"/>
                  </a:lnTo>
                  <a:lnTo>
                    <a:pt x="0" y="10"/>
                  </a:lnTo>
                  <a:lnTo>
                    <a:pt x="2" y="8"/>
                  </a:lnTo>
                  <a:lnTo>
                    <a:pt x="4" y="4"/>
                  </a:lnTo>
                  <a:lnTo>
                    <a:pt x="6" y="2"/>
                  </a:lnTo>
                  <a:lnTo>
                    <a:pt x="8" y="2"/>
                  </a:lnTo>
                  <a:lnTo>
                    <a:pt x="10" y="0"/>
                  </a:lnTo>
                  <a:lnTo>
                    <a:pt x="14" y="0"/>
                  </a:lnTo>
                  <a:lnTo>
                    <a:pt x="18" y="0"/>
                  </a:lnTo>
                  <a:lnTo>
                    <a:pt x="22" y="0"/>
                  </a:lnTo>
                  <a:lnTo>
                    <a:pt x="28" y="0"/>
                  </a:lnTo>
                  <a:lnTo>
                    <a:pt x="30" y="2"/>
                  </a:lnTo>
                  <a:lnTo>
                    <a:pt x="34" y="6"/>
                  </a:lnTo>
                  <a:lnTo>
                    <a:pt x="36" y="8"/>
                  </a:lnTo>
                  <a:lnTo>
                    <a:pt x="36" y="12"/>
                  </a:lnTo>
                  <a:lnTo>
                    <a:pt x="28" y="14"/>
                  </a:lnTo>
                  <a:lnTo>
                    <a:pt x="26" y="10"/>
                  </a:lnTo>
                  <a:lnTo>
                    <a:pt x="24" y="8"/>
                  </a:lnTo>
                  <a:lnTo>
                    <a:pt x="22" y="8"/>
                  </a:lnTo>
                  <a:lnTo>
                    <a:pt x="18" y="6"/>
                  </a:lnTo>
                  <a:lnTo>
                    <a:pt x="14" y="8"/>
                  </a:lnTo>
                  <a:lnTo>
                    <a:pt x="12" y="8"/>
                  </a:lnTo>
                  <a:lnTo>
                    <a:pt x="10" y="10"/>
                  </a:lnTo>
                  <a:lnTo>
                    <a:pt x="10" y="12"/>
                  </a:lnTo>
                  <a:lnTo>
                    <a:pt x="10" y="14"/>
                  </a:lnTo>
                  <a:lnTo>
                    <a:pt x="10" y="14"/>
                  </a:lnTo>
                  <a:lnTo>
                    <a:pt x="12" y="16"/>
                  </a:lnTo>
                  <a:lnTo>
                    <a:pt x="12" y="16"/>
                  </a:lnTo>
                  <a:lnTo>
                    <a:pt x="14" y="18"/>
                  </a:lnTo>
                  <a:lnTo>
                    <a:pt x="20" y="18"/>
                  </a:lnTo>
                  <a:lnTo>
                    <a:pt x="26" y="20"/>
                  </a:lnTo>
                  <a:lnTo>
                    <a:pt x="30" y="22"/>
                  </a:lnTo>
                  <a:lnTo>
                    <a:pt x="34" y="24"/>
                  </a:lnTo>
                  <a:lnTo>
                    <a:pt x="36" y="26"/>
                  </a:lnTo>
                  <a:lnTo>
                    <a:pt x="38" y="30"/>
                  </a:lnTo>
                  <a:lnTo>
                    <a:pt x="40" y="34"/>
                  </a:lnTo>
                  <a:lnTo>
                    <a:pt x="38" y="38"/>
                  </a:lnTo>
                  <a:lnTo>
                    <a:pt x="36" y="42"/>
                  </a:lnTo>
                  <a:lnTo>
                    <a:pt x="34" y="44"/>
                  </a:lnTo>
                  <a:lnTo>
                    <a:pt x="30" y="48"/>
                  </a:lnTo>
                  <a:lnTo>
                    <a:pt x="26" y="48"/>
                  </a:lnTo>
                  <a:lnTo>
                    <a:pt x="20" y="50"/>
                  </a:lnTo>
                  <a:lnTo>
                    <a:pt x="14" y="48"/>
                  </a:lnTo>
                  <a:lnTo>
                    <a:pt x="10" y="48"/>
                  </a:lnTo>
                  <a:lnTo>
                    <a:pt x="6" y="46"/>
                  </a:lnTo>
                  <a:lnTo>
                    <a:pt x="2" y="40"/>
                  </a:lnTo>
                  <a:lnTo>
                    <a:pt x="0" y="34"/>
                  </a:lnTo>
                  <a:close/>
                </a:path>
              </a:pathLst>
            </a:custGeom>
            <a:solidFill>
              <a:srgbClr val="000000"/>
            </a:solidFill>
            <a:ln w="0">
              <a:solidFill>
                <a:srgbClr val="000000"/>
              </a:solidFill>
              <a:prstDash val="solid"/>
              <a:round/>
              <a:headEnd/>
              <a:tailEnd/>
            </a:ln>
          </p:spPr>
          <p:txBody>
            <a:bodyPr/>
            <a:lstStyle/>
            <a:p>
              <a:endParaRPr lang="sv-SE"/>
            </a:p>
          </p:txBody>
        </p:sp>
        <p:sp>
          <p:nvSpPr>
            <p:cNvPr id="96273" name="Freeform 17"/>
            <p:cNvSpPr>
              <a:spLocks/>
            </p:cNvSpPr>
            <p:nvPr/>
          </p:nvSpPr>
          <p:spPr bwMode="auto">
            <a:xfrm>
              <a:off x="2202" y="3351"/>
              <a:ext cx="50" cy="68"/>
            </a:xfrm>
            <a:custGeom>
              <a:avLst/>
              <a:gdLst/>
              <a:ahLst/>
              <a:cxnLst>
                <a:cxn ang="0">
                  <a:pos x="0" y="68"/>
                </a:cxn>
                <a:cxn ang="0">
                  <a:pos x="0" y="0"/>
                </a:cxn>
                <a:cxn ang="0">
                  <a:pos x="8" y="0"/>
                </a:cxn>
                <a:cxn ang="0">
                  <a:pos x="8" y="28"/>
                </a:cxn>
                <a:cxn ang="0">
                  <a:pos x="42" y="28"/>
                </a:cxn>
                <a:cxn ang="0">
                  <a:pos x="42" y="0"/>
                </a:cxn>
                <a:cxn ang="0">
                  <a:pos x="50" y="0"/>
                </a:cxn>
                <a:cxn ang="0">
                  <a:pos x="50" y="68"/>
                </a:cxn>
                <a:cxn ang="0">
                  <a:pos x="42" y="68"/>
                </a:cxn>
                <a:cxn ang="0">
                  <a:pos x="42" y="36"/>
                </a:cxn>
                <a:cxn ang="0">
                  <a:pos x="8" y="36"/>
                </a:cxn>
                <a:cxn ang="0">
                  <a:pos x="8" y="68"/>
                </a:cxn>
                <a:cxn ang="0">
                  <a:pos x="0" y="68"/>
                </a:cxn>
              </a:cxnLst>
              <a:rect l="0" t="0" r="r" b="b"/>
              <a:pathLst>
                <a:path w="50" h="68">
                  <a:moveTo>
                    <a:pt x="0" y="68"/>
                  </a:moveTo>
                  <a:lnTo>
                    <a:pt x="0" y="0"/>
                  </a:lnTo>
                  <a:lnTo>
                    <a:pt x="8" y="0"/>
                  </a:lnTo>
                  <a:lnTo>
                    <a:pt x="8" y="28"/>
                  </a:lnTo>
                  <a:lnTo>
                    <a:pt x="42" y="28"/>
                  </a:lnTo>
                  <a:lnTo>
                    <a:pt x="42" y="0"/>
                  </a:lnTo>
                  <a:lnTo>
                    <a:pt x="50" y="0"/>
                  </a:lnTo>
                  <a:lnTo>
                    <a:pt x="50" y="68"/>
                  </a:lnTo>
                  <a:lnTo>
                    <a:pt x="42" y="68"/>
                  </a:lnTo>
                  <a:lnTo>
                    <a:pt x="42" y="36"/>
                  </a:lnTo>
                  <a:lnTo>
                    <a:pt x="8" y="36"/>
                  </a:lnTo>
                  <a:lnTo>
                    <a:pt x="8" y="68"/>
                  </a:lnTo>
                  <a:lnTo>
                    <a:pt x="0" y="68"/>
                  </a:lnTo>
                  <a:close/>
                </a:path>
              </a:pathLst>
            </a:custGeom>
            <a:solidFill>
              <a:srgbClr val="000000"/>
            </a:solidFill>
            <a:ln w="0">
              <a:solidFill>
                <a:srgbClr val="000000"/>
              </a:solidFill>
              <a:prstDash val="solid"/>
              <a:round/>
              <a:headEnd/>
              <a:tailEnd/>
            </a:ln>
          </p:spPr>
          <p:txBody>
            <a:bodyPr/>
            <a:lstStyle/>
            <a:p>
              <a:endParaRPr lang="sv-SE"/>
            </a:p>
          </p:txBody>
        </p:sp>
        <p:sp>
          <p:nvSpPr>
            <p:cNvPr id="96274" name="Freeform 18"/>
            <p:cNvSpPr>
              <a:spLocks noEditPoints="1"/>
            </p:cNvSpPr>
            <p:nvPr/>
          </p:nvSpPr>
          <p:spPr bwMode="auto">
            <a:xfrm>
              <a:off x="2266" y="3351"/>
              <a:ext cx="10" cy="68"/>
            </a:xfrm>
            <a:custGeom>
              <a:avLst/>
              <a:gdLst/>
              <a:ahLst/>
              <a:cxnLst>
                <a:cxn ang="0">
                  <a:pos x="0" y="10"/>
                </a:cxn>
                <a:cxn ang="0">
                  <a:pos x="0" y="0"/>
                </a:cxn>
                <a:cxn ang="0">
                  <a:pos x="10" y="0"/>
                </a:cxn>
                <a:cxn ang="0">
                  <a:pos x="10" y="10"/>
                </a:cxn>
                <a:cxn ang="0">
                  <a:pos x="0" y="10"/>
                </a:cxn>
                <a:cxn ang="0">
                  <a:pos x="0" y="68"/>
                </a:cxn>
                <a:cxn ang="0">
                  <a:pos x="0" y="20"/>
                </a:cxn>
                <a:cxn ang="0">
                  <a:pos x="10" y="20"/>
                </a:cxn>
                <a:cxn ang="0">
                  <a:pos x="10" y="68"/>
                </a:cxn>
                <a:cxn ang="0">
                  <a:pos x="0" y="68"/>
                </a:cxn>
              </a:cxnLst>
              <a:rect l="0" t="0" r="r" b="b"/>
              <a:pathLst>
                <a:path w="10" h="68">
                  <a:moveTo>
                    <a:pt x="0" y="10"/>
                  </a:moveTo>
                  <a:lnTo>
                    <a:pt x="0" y="0"/>
                  </a:lnTo>
                  <a:lnTo>
                    <a:pt x="10" y="0"/>
                  </a:lnTo>
                  <a:lnTo>
                    <a:pt x="10" y="10"/>
                  </a:lnTo>
                  <a:lnTo>
                    <a:pt x="0" y="10"/>
                  </a:lnTo>
                  <a:close/>
                  <a:moveTo>
                    <a:pt x="0" y="68"/>
                  </a:moveTo>
                  <a:lnTo>
                    <a:pt x="0" y="20"/>
                  </a:lnTo>
                  <a:lnTo>
                    <a:pt x="10" y="20"/>
                  </a:lnTo>
                  <a:lnTo>
                    <a:pt x="10" y="68"/>
                  </a:lnTo>
                  <a:lnTo>
                    <a:pt x="0" y="68"/>
                  </a:lnTo>
                  <a:close/>
                </a:path>
              </a:pathLst>
            </a:custGeom>
            <a:solidFill>
              <a:srgbClr val="000000"/>
            </a:solidFill>
            <a:ln w="0">
              <a:solidFill>
                <a:srgbClr val="000000"/>
              </a:solidFill>
              <a:prstDash val="solid"/>
              <a:round/>
              <a:headEnd/>
              <a:tailEnd/>
            </a:ln>
          </p:spPr>
          <p:txBody>
            <a:bodyPr/>
            <a:lstStyle/>
            <a:p>
              <a:endParaRPr lang="sv-SE"/>
            </a:p>
          </p:txBody>
        </p:sp>
        <p:sp>
          <p:nvSpPr>
            <p:cNvPr id="96275" name="Freeform 19"/>
            <p:cNvSpPr>
              <a:spLocks noEditPoints="1"/>
            </p:cNvSpPr>
            <p:nvPr/>
          </p:nvSpPr>
          <p:spPr bwMode="auto">
            <a:xfrm>
              <a:off x="2284" y="3351"/>
              <a:ext cx="40" cy="68"/>
            </a:xfrm>
            <a:custGeom>
              <a:avLst/>
              <a:gdLst/>
              <a:ahLst/>
              <a:cxnLst>
                <a:cxn ang="0">
                  <a:pos x="32" y="68"/>
                </a:cxn>
                <a:cxn ang="0">
                  <a:pos x="32" y="60"/>
                </a:cxn>
                <a:cxn ang="0">
                  <a:pos x="28" y="64"/>
                </a:cxn>
                <a:cxn ang="0">
                  <a:pos x="24" y="68"/>
                </a:cxn>
                <a:cxn ang="0">
                  <a:pos x="20" y="68"/>
                </a:cxn>
                <a:cxn ang="0">
                  <a:pos x="14" y="68"/>
                </a:cxn>
                <a:cxn ang="0">
                  <a:pos x="10" y="64"/>
                </a:cxn>
                <a:cxn ang="0">
                  <a:pos x="4" y="62"/>
                </a:cxn>
                <a:cxn ang="0">
                  <a:pos x="2" y="56"/>
                </a:cxn>
                <a:cxn ang="0">
                  <a:pos x="0" y="50"/>
                </a:cxn>
                <a:cxn ang="0">
                  <a:pos x="0" y="44"/>
                </a:cxn>
                <a:cxn ang="0">
                  <a:pos x="0" y="36"/>
                </a:cxn>
                <a:cxn ang="0">
                  <a:pos x="2" y="30"/>
                </a:cxn>
                <a:cxn ang="0">
                  <a:pos x="4" y="26"/>
                </a:cxn>
                <a:cxn ang="0">
                  <a:pos x="8" y="22"/>
                </a:cxn>
                <a:cxn ang="0">
                  <a:pos x="14" y="18"/>
                </a:cxn>
                <a:cxn ang="0">
                  <a:pos x="20" y="18"/>
                </a:cxn>
                <a:cxn ang="0">
                  <a:pos x="24" y="18"/>
                </a:cxn>
                <a:cxn ang="0">
                  <a:pos x="26" y="20"/>
                </a:cxn>
                <a:cxn ang="0">
                  <a:pos x="30" y="22"/>
                </a:cxn>
                <a:cxn ang="0">
                  <a:pos x="32" y="26"/>
                </a:cxn>
                <a:cxn ang="0">
                  <a:pos x="32" y="0"/>
                </a:cxn>
                <a:cxn ang="0">
                  <a:pos x="40" y="0"/>
                </a:cxn>
                <a:cxn ang="0">
                  <a:pos x="40" y="68"/>
                </a:cxn>
                <a:cxn ang="0">
                  <a:pos x="32" y="68"/>
                </a:cxn>
                <a:cxn ang="0">
                  <a:pos x="8" y="44"/>
                </a:cxn>
                <a:cxn ang="0">
                  <a:pos x="8" y="48"/>
                </a:cxn>
                <a:cxn ang="0">
                  <a:pos x="10" y="52"/>
                </a:cxn>
                <a:cxn ang="0">
                  <a:pos x="12" y="56"/>
                </a:cxn>
                <a:cxn ang="0">
                  <a:pos x="16" y="60"/>
                </a:cxn>
                <a:cxn ang="0">
                  <a:pos x="20" y="60"/>
                </a:cxn>
                <a:cxn ang="0">
                  <a:pos x="24" y="60"/>
                </a:cxn>
                <a:cxn ang="0">
                  <a:pos x="28" y="56"/>
                </a:cxn>
                <a:cxn ang="0">
                  <a:pos x="32" y="52"/>
                </a:cxn>
                <a:cxn ang="0">
                  <a:pos x="32" y="44"/>
                </a:cxn>
                <a:cxn ang="0">
                  <a:pos x="32" y="38"/>
                </a:cxn>
                <a:cxn ang="0">
                  <a:pos x="30" y="34"/>
                </a:cxn>
                <a:cxn ang="0">
                  <a:pos x="28" y="30"/>
                </a:cxn>
                <a:cxn ang="0">
                  <a:pos x="24" y="26"/>
                </a:cxn>
                <a:cxn ang="0">
                  <a:pos x="20" y="26"/>
                </a:cxn>
                <a:cxn ang="0">
                  <a:pos x="16" y="26"/>
                </a:cxn>
                <a:cxn ang="0">
                  <a:pos x="12" y="30"/>
                </a:cxn>
                <a:cxn ang="0">
                  <a:pos x="10" y="34"/>
                </a:cxn>
                <a:cxn ang="0">
                  <a:pos x="8" y="38"/>
                </a:cxn>
                <a:cxn ang="0">
                  <a:pos x="8" y="44"/>
                </a:cxn>
              </a:cxnLst>
              <a:rect l="0" t="0" r="r" b="b"/>
              <a:pathLst>
                <a:path w="40" h="68">
                  <a:moveTo>
                    <a:pt x="32" y="68"/>
                  </a:moveTo>
                  <a:lnTo>
                    <a:pt x="32" y="60"/>
                  </a:lnTo>
                  <a:lnTo>
                    <a:pt x="28" y="64"/>
                  </a:lnTo>
                  <a:lnTo>
                    <a:pt x="24" y="68"/>
                  </a:lnTo>
                  <a:lnTo>
                    <a:pt x="20" y="68"/>
                  </a:lnTo>
                  <a:lnTo>
                    <a:pt x="14" y="68"/>
                  </a:lnTo>
                  <a:lnTo>
                    <a:pt x="10" y="64"/>
                  </a:lnTo>
                  <a:lnTo>
                    <a:pt x="4" y="62"/>
                  </a:lnTo>
                  <a:lnTo>
                    <a:pt x="2" y="56"/>
                  </a:lnTo>
                  <a:lnTo>
                    <a:pt x="0" y="50"/>
                  </a:lnTo>
                  <a:lnTo>
                    <a:pt x="0" y="44"/>
                  </a:lnTo>
                  <a:lnTo>
                    <a:pt x="0" y="36"/>
                  </a:lnTo>
                  <a:lnTo>
                    <a:pt x="2" y="30"/>
                  </a:lnTo>
                  <a:lnTo>
                    <a:pt x="4" y="26"/>
                  </a:lnTo>
                  <a:lnTo>
                    <a:pt x="8" y="22"/>
                  </a:lnTo>
                  <a:lnTo>
                    <a:pt x="14" y="18"/>
                  </a:lnTo>
                  <a:lnTo>
                    <a:pt x="20" y="18"/>
                  </a:lnTo>
                  <a:lnTo>
                    <a:pt x="24" y="18"/>
                  </a:lnTo>
                  <a:lnTo>
                    <a:pt x="26" y="20"/>
                  </a:lnTo>
                  <a:lnTo>
                    <a:pt x="30" y="22"/>
                  </a:lnTo>
                  <a:lnTo>
                    <a:pt x="32" y="26"/>
                  </a:lnTo>
                  <a:lnTo>
                    <a:pt x="32" y="0"/>
                  </a:lnTo>
                  <a:lnTo>
                    <a:pt x="40" y="0"/>
                  </a:lnTo>
                  <a:lnTo>
                    <a:pt x="40" y="68"/>
                  </a:lnTo>
                  <a:lnTo>
                    <a:pt x="32" y="68"/>
                  </a:lnTo>
                  <a:close/>
                  <a:moveTo>
                    <a:pt x="8" y="44"/>
                  </a:moveTo>
                  <a:lnTo>
                    <a:pt x="8" y="48"/>
                  </a:lnTo>
                  <a:lnTo>
                    <a:pt x="10" y="52"/>
                  </a:lnTo>
                  <a:lnTo>
                    <a:pt x="12" y="56"/>
                  </a:lnTo>
                  <a:lnTo>
                    <a:pt x="16" y="60"/>
                  </a:lnTo>
                  <a:lnTo>
                    <a:pt x="20" y="60"/>
                  </a:lnTo>
                  <a:lnTo>
                    <a:pt x="24" y="60"/>
                  </a:lnTo>
                  <a:lnTo>
                    <a:pt x="28" y="56"/>
                  </a:lnTo>
                  <a:lnTo>
                    <a:pt x="32" y="52"/>
                  </a:lnTo>
                  <a:lnTo>
                    <a:pt x="32" y="44"/>
                  </a:lnTo>
                  <a:lnTo>
                    <a:pt x="32" y="38"/>
                  </a:lnTo>
                  <a:lnTo>
                    <a:pt x="30" y="34"/>
                  </a:lnTo>
                  <a:lnTo>
                    <a:pt x="28" y="30"/>
                  </a:lnTo>
                  <a:lnTo>
                    <a:pt x="24" y="26"/>
                  </a:lnTo>
                  <a:lnTo>
                    <a:pt x="20" y="26"/>
                  </a:lnTo>
                  <a:lnTo>
                    <a:pt x="16" y="26"/>
                  </a:lnTo>
                  <a:lnTo>
                    <a:pt x="12" y="30"/>
                  </a:lnTo>
                  <a:lnTo>
                    <a:pt x="10" y="34"/>
                  </a:lnTo>
                  <a:lnTo>
                    <a:pt x="8" y="38"/>
                  </a:lnTo>
                  <a:lnTo>
                    <a:pt x="8" y="44"/>
                  </a:lnTo>
                  <a:close/>
                </a:path>
              </a:pathLst>
            </a:custGeom>
            <a:solidFill>
              <a:srgbClr val="000000"/>
            </a:solidFill>
            <a:ln w="0">
              <a:solidFill>
                <a:srgbClr val="000000"/>
              </a:solidFill>
              <a:prstDash val="solid"/>
              <a:round/>
              <a:headEnd/>
              <a:tailEnd/>
            </a:ln>
          </p:spPr>
          <p:txBody>
            <a:bodyPr/>
            <a:lstStyle/>
            <a:p>
              <a:endParaRPr lang="sv-SE"/>
            </a:p>
          </p:txBody>
        </p:sp>
        <p:sp>
          <p:nvSpPr>
            <p:cNvPr id="96276" name="Freeform 20"/>
            <p:cNvSpPr>
              <a:spLocks noEditPoints="1"/>
            </p:cNvSpPr>
            <p:nvPr/>
          </p:nvSpPr>
          <p:spPr bwMode="auto">
            <a:xfrm>
              <a:off x="2334" y="3351"/>
              <a:ext cx="42" cy="68"/>
            </a:xfrm>
            <a:custGeom>
              <a:avLst/>
              <a:gdLst/>
              <a:ahLst/>
              <a:cxnLst>
                <a:cxn ang="0">
                  <a:pos x="32" y="68"/>
                </a:cxn>
                <a:cxn ang="0">
                  <a:pos x="32" y="60"/>
                </a:cxn>
                <a:cxn ang="0">
                  <a:pos x="30" y="64"/>
                </a:cxn>
                <a:cxn ang="0">
                  <a:pos x="26" y="68"/>
                </a:cxn>
                <a:cxn ang="0">
                  <a:pos x="20" y="68"/>
                </a:cxn>
                <a:cxn ang="0">
                  <a:pos x="14" y="68"/>
                </a:cxn>
                <a:cxn ang="0">
                  <a:pos x="10" y="64"/>
                </a:cxn>
                <a:cxn ang="0">
                  <a:pos x="6" y="62"/>
                </a:cxn>
                <a:cxn ang="0">
                  <a:pos x="2" y="56"/>
                </a:cxn>
                <a:cxn ang="0">
                  <a:pos x="0" y="50"/>
                </a:cxn>
                <a:cxn ang="0">
                  <a:pos x="0" y="44"/>
                </a:cxn>
                <a:cxn ang="0">
                  <a:pos x="0" y="36"/>
                </a:cxn>
                <a:cxn ang="0">
                  <a:pos x="2" y="30"/>
                </a:cxn>
                <a:cxn ang="0">
                  <a:pos x="6" y="26"/>
                </a:cxn>
                <a:cxn ang="0">
                  <a:pos x="10" y="22"/>
                </a:cxn>
                <a:cxn ang="0">
                  <a:pos x="14" y="18"/>
                </a:cxn>
                <a:cxn ang="0">
                  <a:pos x="20" y="18"/>
                </a:cxn>
                <a:cxn ang="0">
                  <a:pos x="24" y="18"/>
                </a:cxn>
                <a:cxn ang="0">
                  <a:pos x="28" y="20"/>
                </a:cxn>
                <a:cxn ang="0">
                  <a:pos x="30" y="22"/>
                </a:cxn>
                <a:cxn ang="0">
                  <a:pos x="32" y="26"/>
                </a:cxn>
                <a:cxn ang="0">
                  <a:pos x="32" y="0"/>
                </a:cxn>
                <a:cxn ang="0">
                  <a:pos x="42" y="0"/>
                </a:cxn>
                <a:cxn ang="0">
                  <a:pos x="42" y="68"/>
                </a:cxn>
                <a:cxn ang="0">
                  <a:pos x="32" y="68"/>
                </a:cxn>
                <a:cxn ang="0">
                  <a:pos x="8" y="44"/>
                </a:cxn>
                <a:cxn ang="0">
                  <a:pos x="10" y="48"/>
                </a:cxn>
                <a:cxn ang="0">
                  <a:pos x="10" y="52"/>
                </a:cxn>
                <a:cxn ang="0">
                  <a:pos x="12" y="56"/>
                </a:cxn>
                <a:cxn ang="0">
                  <a:pos x="16" y="60"/>
                </a:cxn>
                <a:cxn ang="0">
                  <a:pos x="22" y="60"/>
                </a:cxn>
                <a:cxn ang="0">
                  <a:pos x="26" y="60"/>
                </a:cxn>
                <a:cxn ang="0">
                  <a:pos x="30" y="56"/>
                </a:cxn>
                <a:cxn ang="0">
                  <a:pos x="32" y="52"/>
                </a:cxn>
                <a:cxn ang="0">
                  <a:pos x="32" y="44"/>
                </a:cxn>
                <a:cxn ang="0">
                  <a:pos x="32" y="38"/>
                </a:cxn>
                <a:cxn ang="0">
                  <a:pos x="32" y="34"/>
                </a:cxn>
                <a:cxn ang="0">
                  <a:pos x="30" y="30"/>
                </a:cxn>
                <a:cxn ang="0">
                  <a:pos x="26" y="26"/>
                </a:cxn>
                <a:cxn ang="0">
                  <a:pos x="20" y="26"/>
                </a:cxn>
                <a:cxn ang="0">
                  <a:pos x="16" y="26"/>
                </a:cxn>
                <a:cxn ang="0">
                  <a:pos x="12" y="30"/>
                </a:cxn>
                <a:cxn ang="0">
                  <a:pos x="10" y="34"/>
                </a:cxn>
                <a:cxn ang="0">
                  <a:pos x="10" y="38"/>
                </a:cxn>
                <a:cxn ang="0">
                  <a:pos x="8" y="44"/>
                </a:cxn>
              </a:cxnLst>
              <a:rect l="0" t="0" r="r" b="b"/>
              <a:pathLst>
                <a:path w="42" h="68">
                  <a:moveTo>
                    <a:pt x="32" y="68"/>
                  </a:moveTo>
                  <a:lnTo>
                    <a:pt x="32" y="60"/>
                  </a:lnTo>
                  <a:lnTo>
                    <a:pt x="30" y="64"/>
                  </a:lnTo>
                  <a:lnTo>
                    <a:pt x="26" y="68"/>
                  </a:lnTo>
                  <a:lnTo>
                    <a:pt x="20" y="68"/>
                  </a:lnTo>
                  <a:lnTo>
                    <a:pt x="14" y="68"/>
                  </a:lnTo>
                  <a:lnTo>
                    <a:pt x="10" y="64"/>
                  </a:lnTo>
                  <a:lnTo>
                    <a:pt x="6" y="62"/>
                  </a:lnTo>
                  <a:lnTo>
                    <a:pt x="2" y="56"/>
                  </a:lnTo>
                  <a:lnTo>
                    <a:pt x="0" y="50"/>
                  </a:lnTo>
                  <a:lnTo>
                    <a:pt x="0" y="44"/>
                  </a:lnTo>
                  <a:lnTo>
                    <a:pt x="0" y="36"/>
                  </a:lnTo>
                  <a:lnTo>
                    <a:pt x="2" y="30"/>
                  </a:lnTo>
                  <a:lnTo>
                    <a:pt x="6" y="26"/>
                  </a:lnTo>
                  <a:lnTo>
                    <a:pt x="10" y="22"/>
                  </a:lnTo>
                  <a:lnTo>
                    <a:pt x="14" y="18"/>
                  </a:lnTo>
                  <a:lnTo>
                    <a:pt x="20" y="18"/>
                  </a:lnTo>
                  <a:lnTo>
                    <a:pt x="24" y="18"/>
                  </a:lnTo>
                  <a:lnTo>
                    <a:pt x="28" y="20"/>
                  </a:lnTo>
                  <a:lnTo>
                    <a:pt x="30" y="22"/>
                  </a:lnTo>
                  <a:lnTo>
                    <a:pt x="32" y="26"/>
                  </a:lnTo>
                  <a:lnTo>
                    <a:pt x="32" y="0"/>
                  </a:lnTo>
                  <a:lnTo>
                    <a:pt x="42" y="0"/>
                  </a:lnTo>
                  <a:lnTo>
                    <a:pt x="42" y="68"/>
                  </a:lnTo>
                  <a:lnTo>
                    <a:pt x="32" y="68"/>
                  </a:lnTo>
                  <a:close/>
                  <a:moveTo>
                    <a:pt x="8" y="44"/>
                  </a:moveTo>
                  <a:lnTo>
                    <a:pt x="10" y="48"/>
                  </a:lnTo>
                  <a:lnTo>
                    <a:pt x="10" y="52"/>
                  </a:lnTo>
                  <a:lnTo>
                    <a:pt x="12" y="56"/>
                  </a:lnTo>
                  <a:lnTo>
                    <a:pt x="16" y="60"/>
                  </a:lnTo>
                  <a:lnTo>
                    <a:pt x="22" y="60"/>
                  </a:lnTo>
                  <a:lnTo>
                    <a:pt x="26" y="60"/>
                  </a:lnTo>
                  <a:lnTo>
                    <a:pt x="30" y="56"/>
                  </a:lnTo>
                  <a:lnTo>
                    <a:pt x="32" y="52"/>
                  </a:lnTo>
                  <a:lnTo>
                    <a:pt x="32" y="44"/>
                  </a:lnTo>
                  <a:lnTo>
                    <a:pt x="32" y="38"/>
                  </a:lnTo>
                  <a:lnTo>
                    <a:pt x="32" y="34"/>
                  </a:lnTo>
                  <a:lnTo>
                    <a:pt x="30" y="30"/>
                  </a:lnTo>
                  <a:lnTo>
                    <a:pt x="26" y="26"/>
                  </a:lnTo>
                  <a:lnTo>
                    <a:pt x="20" y="26"/>
                  </a:lnTo>
                  <a:lnTo>
                    <a:pt x="16" y="26"/>
                  </a:lnTo>
                  <a:lnTo>
                    <a:pt x="12" y="30"/>
                  </a:lnTo>
                  <a:lnTo>
                    <a:pt x="10" y="34"/>
                  </a:lnTo>
                  <a:lnTo>
                    <a:pt x="10" y="38"/>
                  </a:lnTo>
                  <a:lnTo>
                    <a:pt x="8" y="44"/>
                  </a:lnTo>
                  <a:close/>
                </a:path>
              </a:pathLst>
            </a:custGeom>
            <a:solidFill>
              <a:srgbClr val="000000"/>
            </a:solidFill>
            <a:ln w="0">
              <a:solidFill>
                <a:srgbClr val="000000"/>
              </a:solidFill>
              <a:prstDash val="solid"/>
              <a:round/>
              <a:headEnd/>
              <a:tailEnd/>
            </a:ln>
          </p:spPr>
          <p:txBody>
            <a:bodyPr/>
            <a:lstStyle/>
            <a:p>
              <a:endParaRPr lang="sv-SE"/>
            </a:p>
          </p:txBody>
        </p:sp>
        <p:sp>
          <p:nvSpPr>
            <p:cNvPr id="96277" name="Freeform 21"/>
            <p:cNvSpPr>
              <a:spLocks noEditPoints="1"/>
            </p:cNvSpPr>
            <p:nvPr/>
          </p:nvSpPr>
          <p:spPr bwMode="auto">
            <a:xfrm>
              <a:off x="2386" y="3369"/>
              <a:ext cx="44" cy="50"/>
            </a:xfrm>
            <a:custGeom>
              <a:avLst/>
              <a:gdLst/>
              <a:ahLst/>
              <a:cxnLst>
                <a:cxn ang="0">
                  <a:pos x="34" y="34"/>
                </a:cxn>
                <a:cxn ang="0">
                  <a:pos x="44" y="36"/>
                </a:cxn>
                <a:cxn ang="0">
                  <a:pos x="40" y="42"/>
                </a:cxn>
                <a:cxn ang="0">
                  <a:pos x="36" y="46"/>
                </a:cxn>
                <a:cxn ang="0">
                  <a:pos x="30" y="50"/>
                </a:cxn>
                <a:cxn ang="0">
                  <a:pos x="22" y="50"/>
                </a:cxn>
                <a:cxn ang="0">
                  <a:pos x="16" y="50"/>
                </a:cxn>
                <a:cxn ang="0">
                  <a:pos x="10" y="48"/>
                </a:cxn>
                <a:cxn ang="0">
                  <a:pos x="6" y="44"/>
                </a:cxn>
                <a:cxn ang="0">
                  <a:pos x="2" y="38"/>
                </a:cxn>
                <a:cxn ang="0">
                  <a:pos x="0" y="32"/>
                </a:cxn>
                <a:cxn ang="0">
                  <a:pos x="0" y="26"/>
                </a:cxn>
                <a:cxn ang="0">
                  <a:pos x="0" y="18"/>
                </a:cxn>
                <a:cxn ang="0">
                  <a:pos x="2" y="12"/>
                </a:cxn>
                <a:cxn ang="0">
                  <a:pos x="6" y="6"/>
                </a:cxn>
                <a:cxn ang="0">
                  <a:pos x="10" y="4"/>
                </a:cxn>
                <a:cxn ang="0">
                  <a:pos x="16" y="0"/>
                </a:cxn>
                <a:cxn ang="0">
                  <a:pos x="22" y="0"/>
                </a:cxn>
                <a:cxn ang="0">
                  <a:pos x="28" y="0"/>
                </a:cxn>
                <a:cxn ang="0">
                  <a:pos x="32" y="4"/>
                </a:cxn>
                <a:cxn ang="0">
                  <a:pos x="38" y="6"/>
                </a:cxn>
                <a:cxn ang="0">
                  <a:pos x="40" y="12"/>
                </a:cxn>
                <a:cxn ang="0">
                  <a:pos x="42" y="18"/>
                </a:cxn>
                <a:cxn ang="0">
                  <a:pos x="44" y="24"/>
                </a:cxn>
                <a:cxn ang="0">
                  <a:pos x="44" y="26"/>
                </a:cxn>
                <a:cxn ang="0">
                  <a:pos x="44" y="28"/>
                </a:cxn>
                <a:cxn ang="0">
                  <a:pos x="8" y="28"/>
                </a:cxn>
                <a:cxn ang="0">
                  <a:pos x="10" y="34"/>
                </a:cxn>
                <a:cxn ang="0">
                  <a:pos x="12" y="38"/>
                </a:cxn>
                <a:cxn ang="0">
                  <a:pos x="16" y="42"/>
                </a:cxn>
                <a:cxn ang="0">
                  <a:pos x="22" y="42"/>
                </a:cxn>
                <a:cxn ang="0">
                  <a:pos x="26" y="42"/>
                </a:cxn>
                <a:cxn ang="0">
                  <a:pos x="30" y="40"/>
                </a:cxn>
                <a:cxn ang="0">
                  <a:pos x="32" y="38"/>
                </a:cxn>
                <a:cxn ang="0">
                  <a:pos x="34" y="34"/>
                </a:cxn>
                <a:cxn ang="0">
                  <a:pos x="8" y="20"/>
                </a:cxn>
                <a:cxn ang="0">
                  <a:pos x="34" y="20"/>
                </a:cxn>
                <a:cxn ang="0">
                  <a:pos x="34" y="14"/>
                </a:cxn>
                <a:cxn ang="0">
                  <a:pos x="32" y="12"/>
                </a:cxn>
                <a:cxn ang="0">
                  <a:pos x="28" y="8"/>
                </a:cxn>
                <a:cxn ang="0">
                  <a:pos x="22" y="8"/>
                </a:cxn>
                <a:cxn ang="0">
                  <a:pos x="16" y="8"/>
                </a:cxn>
                <a:cxn ang="0">
                  <a:pos x="12" y="10"/>
                </a:cxn>
                <a:cxn ang="0">
                  <a:pos x="10" y="14"/>
                </a:cxn>
                <a:cxn ang="0">
                  <a:pos x="8" y="20"/>
                </a:cxn>
              </a:cxnLst>
              <a:rect l="0" t="0" r="r" b="b"/>
              <a:pathLst>
                <a:path w="44" h="50">
                  <a:moveTo>
                    <a:pt x="34" y="34"/>
                  </a:moveTo>
                  <a:lnTo>
                    <a:pt x="44" y="36"/>
                  </a:lnTo>
                  <a:lnTo>
                    <a:pt x="40" y="42"/>
                  </a:lnTo>
                  <a:lnTo>
                    <a:pt x="36" y="46"/>
                  </a:lnTo>
                  <a:lnTo>
                    <a:pt x="30" y="50"/>
                  </a:lnTo>
                  <a:lnTo>
                    <a:pt x="22" y="50"/>
                  </a:lnTo>
                  <a:lnTo>
                    <a:pt x="16" y="50"/>
                  </a:lnTo>
                  <a:lnTo>
                    <a:pt x="10" y="48"/>
                  </a:lnTo>
                  <a:lnTo>
                    <a:pt x="6" y="44"/>
                  </a:lnTo>
                  <a:lnTo>
                    <a:pt x="2" y="38"/>
                  </a:lnTo>
                  <a:lnTo>
                    <a:pt x="0" y="32"/>
                  </a:lnTo>
                  <a:lnTo>
                    <a:pt x="0" y="26"/>
                  </a:lnTo>
                  <a:lnTo>
                    <a:pt x="0" y="18"/>
                  </a:lnTo>
                  <a:lnTo>
                    <a:pt x="2" y="12"/>
                  </a:lnTo>
                  <a:lnTo>
                    <a:pt x="6" y="6"/>
                  </a:lnTo>
                  <a:lnTo>
                    <a:pt x="10" y="4"/>
                  </a:lnTo>
                  <a:lnTo>
                    <a:pt x="16" y="0"/>
                  </a:lnTo>
                  <a:lnTo>
                    <a:pt x="22" y="0"/>
                  </a:lnTo>
                  <a:lnTo>
                    <a:pt x="28" y="0"/>
                  </a:lnTo>
                  <a:lnTo>
                    <a:pt x="32" y="4"/>
                  </a:lnTo>
                  <a:lnTo>
                    <a:pt x="38" y="6"/>
                  </a:lnTo>
                  <a:lnTo>
                    <a:pt x="40" y="12"/>
                  </a:lnTo>
                  <a:lnTo>
                    <a:pt x="42" y="18"/>
                  </a:lnTo>
                  <a:lnTo>
                    <a:pt x="44" y="24"/>
                  </a:lnTo>
                  <a:lnTo>
                    <a:pt x="44" y="26"/>
                  </a:lnTo>
                  <a:lnTo>
                    <a:pt x="44" y="28"/>
                  </a:lnTo>
                  <a:lnTo>
                    <a:pt x="8" y="28"/>
                  </a:lnTo>
                  <a:lnTo>
                    <a:pt x="10" y="34"/>
                  </a:lnTo>
                  <a:lnTo>
                    <a:pt x="12" y="38"/>
                  </a:lnTo>
                  <a:lnTo>
                    <a:pt x="16" y="42"/>
                  </a:lnTo>
                  <a:lnTo>
                    <a:pt x="22" y="42"/>
                  </a:lnTo>
                  <a:lnTo>
                    <a:pt x="26" y="42"/>
                  </a:lnTo>
                  <a:lnTo>
                    <a:pt x="30" y="40"/>
                  </a:lnTo>
                  <a:lnTo>
                    <a:pt x="32" y="38"/>
                  </a:lnTo>
                  <a:lnTo>
                    <a:pt x="34" y="34"/>
                  </a:lnTo>
                  <a:close/>
                  <a:moveTo>
                    <a:pt x="8" y="20"/>
                  </a:moveTo>
                  <a:lnTo>
                    <a:pt x="34" y="20"/>
                  </a:lnTo>
                  <a:lnTo>
                    <a:pt x="34" y="14"/>
                  </a:lnTo>
                  <a:lnTo>
                    <a:pt x="32" y="12"/>
                  </a:lnTo>
                  <a:lnTo>
                    <a:pt x="28" y="8"/>
                  </a:lnTo>
                  <a:lnTo>
                    <a:pt x="22" y="8"/>
                  </a:lnTo>
                  <a:lnTo>
                    <a:pt x="16" y="8"/>
                  </a:lnTo>
                  <a:lnTo>
                    <a:pt x="12" y="10"/>
                  </a:lnTo>
                  <a:lnTo>
                    <a:pt x="10" y="14"/>
                  </a:lnTo>
                  <a:lnTo>
                    <a:pt x="8" y="20"/>
                  </a:lnTo>
                  <a:close/>
                </a:path>
              </a:pathLst>
            </a:custGeom>
            <a:solidFill>
              <a:srgbClr val="000000"/>
            </a:solidFill>
            <a:ln w="0">
              <a:solidFill>
                <a:srgbClr val="000000"/>
              </a:solidFill>
              <a:prstDash val="solid"/>
              <a:round/>
              <a:headEnd/>
              <a:tailEnd/>
            </a:ln>
          </p:spPr>
          <p:txBody>
            <a:bodyPr/>
            <a:lstStyle/>
            <a:p>
              <a:endParaRPr lang="sv-SE"/>
            </a:p>
          </p:txBody>
        </p:sp>
        <p:sp>
          <p:nvSpPr>
            <p:cNvPr id="96278" name="Freeform 22"/>
            <p:cNvSpPr>
              <a:spLocks/>
            </p:cNvSpPr>
            <p:nvPr/>
          </p:nvSpPr>
          <p:spPr bwMode="auto">
            <a:xfrm>
              <a:off x="2440" y="3369"/>
              <a:ext cx="38" cy="50"/>
            </a:xfrm>
            <a:custGeom>
              <a:avLst/>
              <a:gdLst/>
              <a:ahLst/>
              <a:cxnLst>
                <a:cxn ang="0">
                  <a:pos x="0" y="50"/>
                </a:cxn>
                <a:cxn ang="0">
                  <a:pos x="0" y="2"/>
                </a:cxn>
                <a:cxn ang="0">
                  <a:pos x="8" y="2"/>
                </a:cxn>
                <a:cxn ang="0">
                  <a:pos x="8" y="8"/>
                </a:cxn>
                <a:cxn ang="0">
                  <a:pos x="12" y="4"/>
                </a:cxn>
                <a:cxn ang="0">
                  <a:pos x="16" y="2"/>
                </a:cxn>
                <a:cxn ang="0">
                  <a:pos x="22" y="0"/>
                </a:cxn>
                <a:cxn ang="0">
                  <a:pos x="26" y="0"/>
                </a:cxn>
                <a:cxn ang="0">
                  <a:pos x="30" y="2"/>
                </a:cxn>
                <a:cxn ang="0">
                  <a:pos x="32" y="4"/>
                </a:cxn>
                <a:cxn ang="0">
                  <a:pos x="34" y="6"/>
                </a:cxn>
                <a:cxn ang="0">
                  <a:pos x="36" y="8"/>
                </a:cxn>
                <a:cxn ang="0">
                  <a:pos x="38" y="12"/>
                </a:cxn>
                <a:cxn ang="0">
                  <a:pos x="38" y="14"/>
                </a:cxn>
                <a:cxn ang="0">
                  <a:pos x="38" y="20"/>
                </a:cxn>
                <a:cxn ang="0">
                  <a:pos x="38" y="50"/>
                </a:cxn>
                <a:cxn ang="0">
                  <a:pos x="28" y="50"/>
                </a:cxn>
                <a:cxn ang="0">
                  <a:pos x="28" y="20"/>
                </a:cxn>
                <a:cxn ang="0">
                  <a:pos x="28" y="16"/>
                </a:cxn>
                <a:cxn ang="0">
                  <a:pos x="28" y="14"/>
                </a:cxn>
                <a:cxn ang="0">
                  <a:pos x="26" y="10"/>
                </a:cxn>
                <a:cxn ang="0">
                  <a:pos x="26" y="10"/>
                </a:cxn>
                <a:cxn ang="0">
                  <a:pos x="22" y="8"/>
                </a:cxn>
                <a:cxn ang="0">
                  <a:pos x="20" y="8"/>
                </a:cxn>
                <a:cxn ang="0">
                  <a:pos x="16" y="8"/>
                </a:cxn>
                <a:cxn ang="0">
                  <a:pos x="12" y="12"/>
                </a:cxn>
                <a:cxn ang="0">
                  <a:pos x="10" y="14"/>
                </a:cxn>
                <a:cxn ang="0">
                  <a:pos x="10" y="18"/>
                </a:cxn>
                <a:cxn ang="0">
                  <a:pos x="8" y="24"/>
                </a:cxn>
                <a:cxn ang="0">
                  <a:pos x="8" y="50"/>
                </a:cxn>
                <a:cxn ang="0">
                  <a:pos x="0" y="50"/>
                </a:cxn>
              </a:cxnLst>
              <a:rect l="0" t="0" r="r" b="b"/>
              <a:pathLst>
                <a:path w="38" h="50">
                  <a:moveTo>
                    <a:pt x="0" y="50"/>
                  </a:moveTo>
                  <a:lnTo>
                    <a:pt x="0" y="2"/>
                  </a:lnTo>
                  <a:lnTo>
                    <a:pt x="8" y="2"/>
                  </a:lnTo>
                  <a:lnTo>
                    <a:pt x="8" y="8"/>
                  </a:lnTo>
                  <a:lnTo>
                    <a:pt x="12" y="4"/>
                  </a:lnTo>
                  <a:lnTo>
                    <a:pt x="16" y="2"/>
                  </a:lnTo>
                  <a:lnTo>
                    <a:pt x="22" y="0"/>
                  </a:lnTo>
                  <a:lnTo>
                    <a:pt x="26" y="0"/>
                  </a:lnTo>
                  <a:lnTo>
                    <a:pt x="30" y="2"/>
                  </a:lnTo>
                  <a:lnTo>
                    <a:pt x="32" y="4"/>
                  </a:lnTo>
                  <a:lnTo>
                    <a:pt x="34" y="6"/>
                  </a:lnTo>
                  <a:lnTo>
                    <a:pt x="36" y="8"/>
                  </a:lnTo>
                  <a:lnTo>
                    <a:pt x="38" y="12"/>
                  </a:lnTo>
                  <a:lnTo>
                    <a:pt x="38" y="14"/>
                  </a:lnTo>
                  <a:lnTo>
                    <a:pt x="38" y="20"/>
                  </a:lnTo>
                  <a:lnTo>
                    <a:pt x="38" y="50"/>
                  </a:lnTo>
                  <a:lnTo>
                    <a:pt x="28" y="50"/>
                  </a:lnTo>
                  <a:lnTo>
                    <a:pt x="28" y="20"/>
                  </a:lnTo>
                  <a:lnTo>
                    <a:pt x="28" y="16"/>
                  </a:lnTo>
                  <a:lnTo>
                    <a:pt x="28" y="14"/>
                  </a:lnTo>
                  <a:lnTo>
                    <a:pt x="26" y="10"/>
                  </a:lnTo>
                  <a:lnTo>
                    <a:pt x="26" y="10"/>
                  </a:lnTo>
                  <a:lnTo>
                    <a:pt x="22" y="8"/>
                  </a:lnTo>
                  <a:lnTo>
                    <a:pt x="20" y="8"/>
                  </a:lnTo>
                  <a:lnTo>
                    <a:pt x="16" y="8"/>
                  </a:lnTo>
                  <a:lnTo>
                    <a:pt x="12" y="12"/>
                  </a:lnTo>
                  <a:lnTo>
                    <a:pt x="10" y="14"/>
                  </a:lnTo>
                  <a:lnTo>
                    <a:pt x="10" y="18"/>
                  </a:lnTo>
                  <a:lnTo>
                    <a:pt x="8" y="24"/>
                  </a:lnTo>
                  <a:lnTo>
                    <a:pt x="8" y="50"/>
                  </a:lnTo>
                  <a:lnTo>
                    <a:pt x="0" y="50"/>
                  </a:lnTo>
                  <a:close/>
                </a:path>
              </a:pathLst>
            </a:custGeom>
            <a:solidFill>
              <a:srgbClr val="000000"/>
            </a:solidFill>
            <a:ln w="0">
              <a:solidFill>
                <a:srgbClr val="000000"/>
              </a:solidFill>
              <a:prstDash val="solid"/>
              <a:round/>
              <a:headEnd/>
              <a:tailEnd/>
            </a:ln>
          </p:spPr>
          <p:txBody>
            <a:bodyPr/>
            <a:lstStyle/>
            <a:p>
              <a:endParaRPr lang="sv-SE"/>
            </a:p>
          </p:txBody>
        </p:sp>
        <p:sp>
          <p:nvSpPr>
            <p:cNvPr id="96279" name="Freeform 23"/>
            <p:cNvSpPr>
              <a:spLocks/>
            </p:cNvSpPr>
            <p:nvPr/>
          </p:nvSpPr>
          <p:spPr bwMode="auto">
            <a:xfrm>
              <a:off x="2516" y="3371"/>
              <a:ext cx="38" cy="48"/>
            </a:xfrm>
            <a:custGeom>
              <a:avLst/>
              <a:gdLst/>
              <a:ahLst/>
              <a:cxnLst>
                <a:cxn ang="0">
                  <a:pos x="30" y="48"/>
                </a:cxn>
                <a:cxn ang="0">
                  <a:pos x="30" y="40"/>
                </a:cxn>
                <a:cxn ang="0">
                  <a:pos x="26" y="44"/>
                </a:cxn>
                <a:cxn ang="0">
                  <a:pos x="22" y="48"/>
                </a:cxn>
                <a:cxn ang="0">
                  <a:pos x="16" y="48"/>
                </a:cxn>
                <a:cxn ang="0">
                  <a:pos x="12" y="48"/>
                </a:cxn>
                <a:cxn ang="0">
                  <a:pos x="8" y="46"/>
                </a:cxn>
                <a:cxn ang="0">
                  <a:pos x="6" y="44"/>
                </a:cxn>
                <a:cxn ang="0">
                  <a:pos x="4" y="42"/>
                </a:cxn>
                <a:cxn ang="0">
                  <a:pos x="2" y="40"/>
                </a:cxn>
                <a:cxn ang="0">
                  <a:pos x="2" y="36"/>
                </a:cxn>
                <a:cxn ang="0">
                  <a:pos x="2" y="34"/>
                </a:cxn>
                <a:cxn ang="0">
                  <a:pos x="0" y="28"/>
                </a:cxn>
                <a:cxn ang="0">
                  <a:pos x="0" y="0"/>
                </a:cxn>
                <a:cxn ang="0">
                  <a:pos x="10" y="0"/>
                </a:cxn>
                <a:cxn ang="0">
                  <a:pos x="10" y="26"/>
                </a:cxn>
                <a:cxn ang="0">
                  <a:pos x="10" y="30"/>
                </a:cxn>
                <a:cxn ang="0">
                  <a:pos x="10" y="34"/>
                </a:cxn>
                <a:cxn ang="0">
                  <a:pos x="12" y="36"/>
                </a:cxn>
                <a:cxn ang="0">
                  <a:pos x="12" y="38"/>
                </a:cxn>
                <a:cxn ang="0">
                  <a:pos x="16" y="40"/>
                </a:cxn>
                <a:cxn ang="0">
                  <a:pos x="18" y="40"/>
                </a:cxn>
                <a:cxn ang="0">
                  <a:pos x="22" y="40"/>
                </a:cxn>
                <a:cxn ang="0">
                  <a:pos x="24" y="38"/>
                </a:cxn>
                <a:cxn ang="0">
                  <a:pos x="26" y="36"/>
                </a:cxn>
                <a:cxn ang="0">
                  <a:pos x="28" y="34"/>
                </a:cxn>
                <a:cxn ang="0">
                  <a:pos x="30" y="30"/>
                </a:cxn>
                <a:cxn ang="0">
                  <a:pos x="30" y="24"/>
                </a:cxn>
                <a:cxn ang="0">
                  <a:pos x="30" y="0"/>
                </a:cxn>
                <a:cxn ang="0">
                  <a:pos x="38" y="0"/>
                </a:cxn>
                <a:cxn ang="0">
                  <a:pos x="38" y="48"/>
                </a:cxn>
                <a:cxn ang="0">
                  <a:pos x="30" y="48"/>
                </a:cxn>
              </a:cxnLst>
              <a:rect l="0" t="0" r="r" b="b"/>
              <a:pathLst>
                <a:path w="38" h="48">
                  <a:moveTo>
                    <a:pt x="30" y="48"/>
                  </a:moveTo>
                  <a:lnTo>
                    <a:pt x="30" y="40"/>
                  </a:lnTo>
                  <a:lnTo>
                    <a:pt x="26" y="44"/>
                  </a:lnTo>
                  <a:lnTo>
                    <a:pt x="22" y="48"/>
                  </a:lnTo>
                  <a:lnTo>
                    <a:pt x="16" y="48"/>
                  </a:lnTo>
                  <a:lnTo>
                    <a:pt x="12" y="48"/>
                  </a:lnTo>
                  <a:lnTo>
                    <a:pt x="8" y="46"/>
                  </a:lnTo>
                  <a:lnTo>
                    <a:pt x="6" y="44"/>
                  </a:lnTo>
                  <a:lnTo>
                    <a:pt x="4" y="42"/>
                  </a:lnTo>
                  <a:lnTo>
                    <a:pt x="2" y="40"/>
                  </a:lnTo>
                  <a:lnTo>
                    <a:pt x="2" y="36"/>
                  </a:lnTo>
                  <a:lnTo>
                    <a:pt x="2" y="34"/>
                  </a:lnTo>
                  <a:lnTo>
                    <a:pt x="0" y="28"/>
                  </a:lnTo>
                  <a:lnTo>
                    <a:pt x="0" y="0"/>
                  </a:lnTo>
                  <a:lnTo>
                    <a:pt x="10" y="0"/>
                  </a:lnTo>
                  <a:lnTo>
                    <a:pt x="10" y="26"/>
                  </a:lnTo>
                  <a:lnTo>
                    <a:pt x="10" y="30"/>
                  </a:lnTo>
                  <a:lnTo>
                    <a:pt x="10" y="34"/>
                  </a:lnTo>
                  <a:lnTo>
                    <a:pt x="12" y="36"/>
                  </a:lnTo>
                  <a:lnTo>
                    <a:pt x="12" y="38"/>
                  </a:lnTo>
                  <a:lnTo>
                    <a:pt x="16" y="40"/>
                  </a:lnTo>
                  <a:lnTo>
                    <a:pt x="18" y="40"/>
                  </a:lnTo>
                  <a:lnTo>
                    <a:pt x="22" y="40"/>
                  </a:lnTo>
                  <a:lnTo>
                    <a:pt x="24" y="38"/>
                  </a:lnTo>
                  <a:lnTo>
                    <a:pt x="26" y="36"/>
                  </a:lnTo>
                  <a:lnTo>
                    <a:pt x="28" y="34"/>
                  </a:lnTo>
                  <a:lnTo>
                    <a:pt x="30" y="30"/>
                  </a:lnTo>
                  <a:lnTo>
                    <a:pt x="30" y="24"/>
                  </a:lnTo>
                  <a:lnTo>
                    <a:pt x="30" y="0"/>
                  </a:lnTo>
                  <a:lnTo>
                    <a:pt x="38" y="0"/>
                  </a:lnTo>
                  <a:lnTo>
                    <a:pt x="38" y="48"/>
                  </a:lnTo>
                  <a:lnTo>
                    <a:pt x="30" y="48"/>
                  </a:lnTo>
                  <a:close/>
                </a:path>
              </a:pathLst>
            </a:custGeom>
            <a:solidFill>
              <a:srgbClr val="000000"/>
            </a:solidFill>
            <a:ln w="0">
              <a:solidFill>
                <a:srgbClr val="000000"/>
              </a:solidFill>
              <a:prstDash val="solid"/>
              <a:round/>
              <a:headEnd/>
              <a:tailEnd/>
            </a:ln>
          </p:spPr>
          <p:txBody>
            <a:bodyPr/>
            <a:lstStyle/>
            <a:p>
              <a:endParaRPr lang="sv-SE"/>
            </a:p>
          </p:txBody>
        </p:sp>
        <p:sp>
          <p:nvSpPr>
            <p:cNvPr id="96280" name="Freeform 24"/>
            <p:cNvSpPr>
              <a:spLocks/>
            </p:cNvSpPr>
            <p:nvPr/>
          </p:nvSpPr>
          <p:spPr bwMode="auto">
            <a:xfrm>
              <a:off x="2568" y="3369"/>
              <a:ext cx="38" cy="50"/>
            </a:xfrm>
            <a:custGeom>
              <a:avLst/>
              <a:gdLst/>
              <a:ahLst/>
              <a:cxnLst>
                <a:cxn ang="0">
                  <a:pos x="0" y="50"/>
                </a:cxn>
                <a:cxn ang="0">
                  <a:pos x="0" y="2"/>
                </a:cxn>
                <a:cxn ang="0">
                  <a:pos x="8" y="2"/>
                </a:cxn>
                <a:cxn ang="0">
                  <a:pos x="8" y="8"/>
                </a:cxn>
                <a:cxn ang="0">
                  <a:pos x="12" y="4"/>
                </a:cxn>
                <a:cxn ang="0">
                  <a:pos x="16" y="2"/>
                </a:cxn>
                <a:cxn ang="0">
                  <a:pos x="22" y="0"/>
                </a:cxn>
                <a:cxn ang="0">
                  <a:pos x="26" y="0"/>
                </a:cxn>
                <a:cxn ang="0">
                  <a:pos x="30" y="2"/>
                </a:cxn>
                <a:cxn ang="0">
                  <a:pos x="32" y="4"/>
                </a:cxn>
                <a:cxn ang="0">
                  <a:pos x="34" y="6"/>
                </a:cxn>
                <a:cxn ang="0">
                  <a:pos x="36" y="8"/>
                </a:cxn>
                <a:cxn ang="0">
                  <a:pos x="36" y="12"/>
                </a:cxn>
                <a:cxn ang="0">
                  <a:pos x="38" y="14"/>
                </a:cxn>
                <a:cxn ang="0">
                  <a:pos x="38" y="20"/>
                </a:cxn>
                <a:cxn ang="0">
                  <a:pos x="38" y="50"/>
                </a:cxn>
                <a:cxn ang="0">
                  <a:pos x="28" y="50"/>
                </a:cxn>
                <a:cxn ang="0">
                  <a:pos x="28" y="20"/>
                </a:cxn>
                <a:cxn ang="0">
                  <a:pos x="28" y="16"/>
                </a:cxn>
                <a:cxn ang="0">
                  <a:pos x="28" y="14"/>
                </a:cxn>
                <a:cxn ang="0">
                  <a:pos x="26" y="10"/>
                </a:cxn>
                <a:cxn ang="0">
                  <a:pos x="24" y="10"/>
                </a:cxn>
                <a:cxn ang="0">
                  <a:pos x="22" y="8"/>
                </a:cxn>
                <a:cxn ang="0">
                  <a:pos x="20" y="8"/>
                </a:cxn>
                <a:cxn ang="0">
                  <a:pos x="16" y="8"/>
                </a:cxn>
                <a:cxn ang="0">
                  <a:pos x="12" y="12"/>
                </a:cxn>
                <a:cxn ang="0">
                  <a:pos x="10" y="14"/>
                </a:cxn>
                <a:cxn ang="0">
                  <a:pos x="8" y="18"/>
                </a:cxn>
                <a:cxn ang="0">
                  <a:pos x="8" y="24"/>
                </a:cxn>
                <a:cxn ang="0">
                  <a:pos x="8" y="50"/>
                </a:cxn>
                <a:cxn ang="0">
                  <a:pos x="0" y="50"/>
                </a:cxn>
              </a:cxnLst>
              <a:rect l="0" t="0" r="r" b="b"/>
              <a:pathLst>
                <a:path w="38" h="50">
                  <a:moveTo>
                    <a:pt x="0" y="50"/>
                  </a:moveTo>
                  <a:lnTo>
                    <a:pt x="0" y="2"/>
                  </a:lnTo>
                  <a:lnTo>
                    <a:pt x="8" y="2"/>
                  </a:lnTo>
                  <a:lnTo>
                    <a:pt x="8" y="8"/>
                  </a:lnTo>
                  <a:lnTo>
                    <a:pt x="12" y="4"/>
                  </a:lnTo>
                  <a:lnTo>
                    <a:pt x="16" y="2"/>
                  </a:lnTo>
                  <a:lnTo>
                    <a:pt x="22" y="0"/>
                  </a:lnTo>
                  <a:lnTo>
                    <a:pt x="26" y="0"/>
                  </a:lnTo>
                  <a:lnTo>
                    <a:pt x="30" y="2"/>
                  </a:lnTo>
                  <a:lnTo>
                    <a:pt x="32" y="4"/>
                  </a:lnTo>
                  <a:lnTo>
                    <a:pt x="34" y="6"/>
                  </a:lnTo>
                  <a:lnTo>
                    <a:pt x="36" y="8"/>
                  </a:lnTo>
                  <a:lnTo>
                    <a:pt x="36" y="12"/>
                  </a:lnTo>
                  <a:lnTo>
                    <a:pt x="38" y="14"/>
                  </a:lnTo>
                  <a:lnTo>
                    <a:pt x="38" y="20"/>
                  </a:lnTo>
                  <a:lnTo>
                    <a:pt x="38" y="50"/>
                  </a:lnTo>
                  <a:lnTo>
                    <a:pt x="28" y="50"/>
                  </a:lnTo>
                  <a:lnTo>
                    <a:pt x="28" y="20"/>
                  </a:lnTo>
                  <a:lnTo>
                    <a:pt x="28" y="16"/>
                  </a:lnTo>
                  <a:lnTo>
                    <a:pt x="28" y="14"/>
                  </a:lnTo>
                  <a:lnTo>
                    <a:pt x="26" y="10"/>
                  </a:lnTo>
                  <a:lnTo>
                    <a:pt x="24" y="10"/>
                  </a:lnTo>
                  <a:lnTo>
                    <a:pt x="22" y="8"/>
                  </a:lnTo>
                  <a:lnTo>
                    <a:pt x="20" y="8"/>
                  </a:lnTo>
                  <a:lnTo>
                    <a:pt x="16" y="8"/>
                  </a:lnTo>
                  <a:lnTo>
                    <a:pt x="12" y="12"/>
                  </a:lnTo>
                  <a:lnTo>
                    <a:pt x="10" y="14"/>
                  </a:lnTo>
                  <a:lnTo>
                    <a:pt x="8" y="18"/>
                  </a:lnTo>
                  <a:lnTo>
                    <a:pt x="8" y="24"/>
                  </a:lnTo>
                  <a:lnTo>
                    <a:pt x="8" y="50"/>
                  </a:lnTo>
                  <a:lnTo>
                    <a:pt x="0" y="50"/>
                  </a:lnTo>
                  <a:close/>
                </a:path>
              </a:pathLst>
            </a:custGeom>
            <a:solidFill>
              <a:srgbClr val="000000"/>
            </a:solidFill>
            <a:ln w="0">
              <a:solidFill>
                <a:srgbClr val="000000"/>
              </a:solidFill>
              <a:prstDash val="solid"/>
              <a:round/>
              <a:headEnd/>
              <a:tailEnd/>
            </a:ln>
          </p:spPr>
          <p:txBody>
            <a:bodyPr/>
            <a:lstStyle/>
            <a:p>
              <a:endParaRPr lang="sv-SE"/>
            </a:p>
          </p:txBody>
        </p:sp>
        <p:sp>
          <p:nvSpPr>
            <p:cNvPr id="96281" name="Freeform 25"/>
            <p:cNvSpPr>
              <a:spLocks noEditPoints="1"/>
            </p:cNvSpPr>
            <p:nvPr/>
          </p:nvSpPr>
          <p:spPr bwMode="auto">
            <a:xfrm>
              <a:off x="2618" y="3351"/>
              <a:ext cx="10" cy="68"/>
            </a:xfrm>
            <a:custGeom>
              <a:avLst/>
              <a:gdLst/>
              <a:ahLst/>
              <a:cxnLst>
                <a:cxn ang="0">
                  <a:pos x="0" y="10"/>
                </a:cxn>
                <a:cxn ang="0">
                  <a:pos x="0" y="0"/>
                </a:cxn>
                <a:cxn ang="0">
                  <a:pos x="10" y="0"/>
                </a:cxn>
                <a:cxn ang="0">
                  <a:pos x="10" y="10"/>
                </a:cxn>
                <a:cxn ang="0">
                  <a:pos x="0" y="10"/>
                </a:cxn>
                <a:cxn ang="0">
                  <a:pos x="0" y="68"/>
                </a:cxn>
                <a:cxn ang="0">
                  <a:pos x="0" y="20"/>
                </a:cxn>
                <a:cxn ang="0">
                  <a:pos x="10" y="20"/>
                </a:cxn>
                <a:cxn ang="0">
                  <a:pos x="10" y="68"/>
                </a:cxn>
                <a:cxn ang="0">
                  <a:pos x="0" y="68"/>
                </a:cxn>
              </a:cxnLst>
              <a:rect l="0" t="0" r="r" b="b"/>
              <a:pathLst>
                <a:path w="10" h="68">
                  <a:moveTo>
                    <a:pt x="0" y="10"/>
                  </a:moveTo>
                  <a:lnTo>
                    <a:pt x="0" y="0"/>
                  </a:lnTo>
                  <a:lnTo>
                    <a:pt x="10" y="0"/>
                  </a:lnTo>
                  <a:lnTo>
                    <a:pt x="10" y="10"/>
                  </a:lnTo>
                  <a:lnTo>
                    <a:pt x="0" y="10"/>
                  </a:lnTo>
                  <a:close/>
                  <a:moveTo>
                    <a:pt x="0" y="68"/>
                  </a:moveTo>
                  <a:lnTo>
                    <a:pt x="0" y="20"/>
                  </a:lnTo>
                  <a:lnTo>
                    <a:pt x="10" y="20"/>
                  </a:lnTo>
                  <a:lnTo>
                    <a:pt x="10" y="68"/>
                  </a:lnTo>
                  <a:lnTo>
                    <a:pt x="0" y="68"/>
                  </a:lnTo>
                  <a:close/>
                </a:path>
              </a:pathLst>
            </a:custGeom>
            <a:solidFill>
              <a:srgbClr val="000000"/>
            </a:solidFill>
            <a:ln w="0">
              <a:solidFill>
                <a:srgbClr val="000000"/>
              </a:solidFill>
              <a:prstDash val="solid"/>
              <a:round/>
              <a:headEnd/>
              <a:tailEnd/>
            </a:ln>
          </p:spPr>
          <p:txBody>
            <a:bodyPr/>
            <a:lstStyle/>
            <a:p>
              <a:endParaRPr lang="sv-SE"/>
            </a:p>
          </p:txBody>
        </p:sp>
        <p:sp>
          <p:nvSpPr>
            <p:cNvPr id="96282" name="Freeform 26"/>
            <p:cNvSpPr>
              <a:spLocks/>
            </p:cNvSpPr>
            <p:nvPr/>
          </p:nvSpPr>
          <p:spPr bwMode="auto">
            <a:xfrm>
              <a:off x="2634" y="3353"/>
              <a:ext cx="24" cy="66"/>
            </a:xfrm>
            <a:custGeom>
              <a:avLst/>
              <a:gdLst/>
              <a:ahLst/>
              <a:cxnLst>
                <a:cxn ang="0">
                  <a:pos x="22" y="58"/>
                </a:cxn>
                <a:cxn ang="0">
                  <a:pos x="24" y="66"/>
                </a:cxn>
                <a:cxn ang="0">
                  <a:pos x="20" y="66"/>
                </a:cxn>
                <a:cxn ang="0">
                  <a:pos x="18" y="66"/>
                </a:cxn>
                <a:cxn ang="0">
                  <a:pos x="14" y="66"/>
                </a:cxn>
                <a:cxn ang="0">
                  <a:pos x="10" y="64"/>
                </a:cxn>
                <a:cxn ang="0">
                  <a:pos x="8" y="64"/>
                </a:cxn>
                <a:cxn ang="0">
                  <a:pos x="6" y="62"/>
                </a:cxn>
                <a:cxn ang="0">
                  <a:pos x="6" y="58"/>
                </a:cxn>
                <a:cxn ang="0">
                  <a:pos x="6" y="52"/>
                </a:cxn>
                <a:cxn ang="0">
                  <a:pos x="6" y="24"/>
                </a:cxn>
                <a:cxn ang="0">
                  <a:pos x="0" y="24"/>
                </a:cxn>
                <a:cxn ang="0">
                  <a:pos x="0" y="18"/>
                </a:cxn>
                <a:cxn ang="0">
                  <a:pos x="6" y="18"/>
                </a:cxn>
                <a:cxn ang="0">
                  <a:pos x="6" y="6"/>
                </a:cxn>
                <a:cxn ang="0">
                  <a:pos x="14" y="0"/>
                </a:cxn>
                <a:cxn ang="0">
                  <a:pos x="14" y="18"/>
                </a:cxn>
                <a:cxn ang="0">
                  <a:pos x="22" y="18"/>
                </a:cxn>
                <a:cxn ang="0">
                  <a:pos x="22" y="24"/>
                </a:cxn>
                <a:cxn ang="0">
                  <a:pos x="14" y="24"/>
                </a:cxn>
                <a:cxn ang="0">
                  <a:pos x="14" y="52"/>
                </a:cxn>
                <a:cxn ang="0">
                  <a:pos x="14" y="54"/>
                </a:cxn>
                <a:cxn ang="0">
                  <a:pos x="16" y="56"/>
                </a:cxn>
                <a:cxn ang="0">
                  <a:pos x="16" y="58"/>
                </a:cxn>
                <a:cxn ang="0">
                  <a:pos x="16" y="58"/>
                </a:cxn>
                <a:cxn ang="0">
                  <a:pos x="18" y="58"/>
                </a:cxn>
                <a:cxn ang="0">
                  <a:pos x="20" y="58"/>
                </a:cxn>
                <a:cxn ang="0">
                  <a:pos x="20" y="58"/>
                </a:cxn>
                <a:cxn ang="0">
                  <a:pos x="22" y="58"/>
                </a:cxn>
              </a:cxnLst>
              <a:rect l="0" t="0" r="r" b="b"/>
              <a:pathLst>
                <a:path w="24" h="66">
                  <a:moveTo>
                    <a:pt x="22" y="58"/>
                  </a:moveTo>
                  <a:lnTo>
                    <a:pt x="24" y="66"/>
                  </a:lnTo>
                  <a:lnTo>
                    <a:pt x="20" y="66"/>
                  </a:lnTo>
                  <a:lnTo>
                    <a:pt x="18" y="66"/>
                  </a:lnTo>
                  <a:lnTo>
                    <a:pt x="14" y="66"/>
                  </a:lnTo>
                  <a:lnTo>
                    <a:pt x="10" y="64"/>
                  </a:lnTo>
                  <a:lnTo>
                    <a:pt x="8" y="64"/>
                  </a:lnTo>
                  <a:lnTo>
                    <a:pt x="6" y="62"/>
                  </a:lnTo>
                  <a:lnTo>
                    <a:pt x="6" y="58"/>
                  </a:lnTo>
                  <a:lnTo>
                    <a:pt x="6" y="52"/>
                  </a:lnTo>
                  <a:lnTo>
                    <a:pt x="6" y="24"/>
                  </a:lnTo>
                  <a:lnTo>
                    <a:pt x="0" y="24"/>
                  </a:lnTo>
                  <a:lnTo>
                    <a:pt x="0" y="18"/>
                  </a:lnTo>
                  <a:lnTo>
                    <a:pt x="6" y="18"/>
                  </a:lnTo>
                  <a:lnTo>
                    <a:pt x="6" y="6"/>
                  </a:lnTo>
                  <a:lnTo>
                    <a:pt x="14" y="0"/>
                  </a:lnTo>
                  <a:lnTo>
                    <a:pt x="14" y="18"/>
                  </a:lnTo>
                  <a:lnTo>
                    <a:pt x="22" y="18"/>
                  </a:lnTo>
                  <a:lnTo>
                    <a:pt x="22" y="24"/>
                  </a:lnTo>
                  <a:lnTo>
                    <a:pt x="14" y="24"/>
                  </a:lnTo>
                  <a:lnTo>
                    <a:pt x="14" y="52"/>
                  </a:lnTo>
                  <a:lnTo>
                    <a:pt x="14" y="54"/>
                  </a:lnTo>
                  <a:lnTo>
                    <a:pt x="16" y="56"/>
                  </a:lnTo>
                  <a:lnTo>
                    <a:pt x="16" y="58"/>
                  </a:lnTo>
                  <a:lnTo>
                    <a:pt x="16" y="58"/>
                  </a:lnTo>
                  <a:lnTo>
                    <a:pt x="18" y="58"/>
                  </a:lnTo>
                  <a:lnTo>
                    <a:pt x="20" y="58"/>
                  </a:lnTo>
                  <a:lnTo>
                    <a:pt x="20" y="58"/>
                  </a:lnTo>
                  <a:lnTo>
                    <a:pt x="22" y="58"/>
                  </a:lnTo>
                  <a:close/>
                </a:path>
              </a:pathLst>
            </a:custGeom>
            <a:solidFill>
              <a:srgbClr val="000000"/>
            </a:solidFill>
            <a:ln w="0">
              <a:solidFill>
                <a:srgbClr val="000000"/>
              </a:solidFill>
              <a:prstDash val="solid"/>
              <a:round/>
              <a:headEnd/>
              <a:tailEnd/>
            </a:ln>
          </p:spPr>
          <p:txBody>
            <a:bodyPr/>
            <a:lstStyle/>
            <a:p>
              <a:endParaRPr lang="sv-SE"/>
            </a:p>
          </p:txBody>
        </p:sp>
        <p:sp>
          <p:nvSpPr>
            <p:cNvPr id="96283" name="Freeform 27"/>
            <p:cNvSpPr>
              <a:spLocks/>
            </p:cNvSpPr>
            <p:nvPr/>
          </p:nvSpPr>
          <p:spPr bwMode="auto">
            <a:xfrm>
              <a:off x="2662" y="3369"/>
              <a:ext cx="38" cy="50"/>
            </a:xfrm>
            <a:custGeom>
              <a:avLst/>
              <a:gdLst/>
              <a:ahLst/>
              <a:cxnLst>
                <a:cxn ang="0">
                  <a:pos x="8" y="34"/>
                </a:cxn>
                <a:cxn ang="0">
                  <a:pos x="12" y="40"/>
                </a:cxn>
                <a:cxn ang="0">
                  <a:pos x="20" y="42"/>
                </a:cxn>
                <a:cxn ang="0">
                  <a:pos x="28" y="40"/>
                </a:cxn>
                <a:cxn ang="0">
                  <a:pos x="30" y="36"/>
                </a:cxn>
                <a:cxn ang="0">
                  <a:pos x="26" y="32"/>
                </a:cxn>
                <a:cxn ang="0">
                  <a:pos x="18" y="30"/>
                </a:cxn>
                <a:cxn ang="0">
                  <a:pos x="8" y="26"/>
                </a:cxn>
                <a:cxn ang="0">
                  <a:pos x="2" y="20"/>
                </a:cxn>
                <a:cxn ang="0">
                  <a:pos x="0" y="14"/>
                </a:cxn>
                <a:cxn ang="0">
                  <a:pos x="2" y="8"/>
                </a:cxn>
                <a:cxn ang="0">
                  <a:pos x="6" y="4"/>
                </a:cxn>
                <a:cxn ang="0">
                  <a:pos x="10" y="2"/>
                </a:cxn>
                <a:cxn ang="0">
                  <a:pos x="18" y="0"/>
                </a:cxn>
                <a:cxn ang="0">
                  <a:pos x="26" y="2"/>
                </a:cxn>
                <a:cxn ang="0">
                  <a:pos x="32" y="6"/>
                </a:cxn>
                <a:cxn ang="0">
                  <a:pos x="36" y="14"/>
                </a:cxn>
                <a:cxn ang="0">
                  <a:pos x="26" y="12"/>
                </a:cxn>
                <a:cxn ang="0">
                  <a:pos x="22" y="8"/>
                </a:cxn>
                <a:cxn ang="0">
                  <a:pos x="14" y="8"/>
                </a:cxn>
                <a:cxn ang="0">
                  <a:pos x="10" y="12"/>
                </a:cxn>
                <a:cxn ang="0">
                  <a:pos x="8" y="14"/>
                </a:cxn>
                <a:cxn ang="0">
                  <a:pos x="10" y="16"/>
                </a:cxn>
                <a:cxn ang="0">
                  <a:pos x="14" y="18"/>
                </a:cxn>
                <a:cxn ang="0">
                  <a:pos x="26" y="22"/>
                </a:cxn>
                <a:cxn ang="0">
                  <a:pos x="34" y="26"/>
                </a:cxn>
                <a:cxn ang="0">
                  <a:pos x="38" y="30"/>
                </a:cxn>
                <a:cxn ang="0">
                  <a:pos x="38" y="38"/>
                </a:cxn>
                <a:cxn ang="0">
                  <a:pos x="34" y="46"/>
                </a:cxn>
                <a:cxn ang="0">
                  <a:pos x="24" y="50"/>
                </a:cxn>
                <a:cxn ang="0">
                  <a:pos x="14" y="50"/>
                </a:cxn>
                <a:cxn ang="0">
                  <a:pos x="6" y="46"/>
                </a:cxn>
                <a:cxn ang="0">
                  <a:pos x="0" y="34"/>
                </a:cxn>
              </a:cxnLst>
              <a:rect l="0" t="0" r="r" b="b"/>
              <a:pathLst>
                <a:path w="38" h="50">
                  <a:moveTo>
                    <a:pt x="0" y="34"/>
                  </a:moveTo>
                  <a:lnTo>
                    <a:pt x="8" y="34"/>
                  </a:lnTo>
                  <a:lnTo>
                    <a:pt x="10" y="38"/>
                  </a:lnTo>
                  <a:lnTo>
                    <a:pt x="12" y="40"/>
                  </a:lnTo>
                  <a:lnTo>
                    <a:pt x="14" y="42"/>
                  </a:lnTo>
                  <a:lnTo>
                    <a:pt x="20" y="42"/>
                  </a:lnTo>
                  <a:lnTo>
                    <a:pt x="24" y="42"/>
                  </a:lnTo>
                  <a:lnTo>
                    <a:pt x="28" y="40"/>
                  </a:lnTo>
                  <a:lnTo>
                    <a:pt x="30" y="38"/>
                  </a:lnTo>
                  <a:lnTo>
                    <a:pt x="30" y="36"/>
                  </a:lnTo>
                  <a:lnTo>
                    <a:pt x="30" y="34"/>
                  </a:lnTo>
                  <a:lnTo>
                    <a:pt x="26" y="32"/>
                  </a:lnTo>
                  <a:lnTo>
                    <a:pt x="24" y="30"/>
                  </a:lnTo>
                  <a:lnTo>
                    <a:pt x="18" y="30"/>
                  </a:lnTo>
                  <a:lnTo>
                    <a:pt x="12" y="28"/>
                  </a:lnTo>
                  <a:lnTo>
                    <a:pt x="8" y="26"/>
                  </a:lnTo>
                  <a:lnTo>
                    <a:pt x="4" y="24"/>
                  </a:lnTo>
                  <a:lnTo>
                    <a:pt x="2" y="20"/>
                  </a:lnTo>
                  <a:lnTo>
                    <a:pt x="0" y="18"/>
                  </a:lnTo>
                  <a:lnTo>
                    <a:pt x="0" y="14"/>
                  </a:lnTo>
                  <a:lnTo>
                    <a:pt x="0" y="12"/>
                  </a:lnTo>
                  <a:lnTo>
                    <a:pt x="2" y="8"/>
                  </a:lnTo>
                  <a:lnTo>
                    <a:pt x="4" y="6"/>
                  </a:lnTo>
                  <a:lnTo>
                    <a:pt x="6" y="4"/>
                  </a:lnTo>
                  <a:lnTo>
                    <a:pt x="8" y="2"/>
                  </a:lnTo>
                  <a:lnTo>
                    <a:pt x="10" y="2"/>
                  </a:lnTo>
                  <a:lnTo>
                    <a:pt x="14" y="0"/>
                  </a:lnTo>
                  <a:lnTo>
                    <a:pt x="18" y="0"/>
                  </a:lnTo>
                  <a:lnTo>
                    <a:pt x="22" y="0"/>
                  </a:lnTo>
                  <a:lnTo>
                    <a:pt x="26" y="2"/>
                  </a:lnTo>
                  <a:lnTo>
                    <a:pt x="30" y="4"/>
                  </a:lnTo>
                  <a:lnTo>
                    <a:pt x="32" y="6"/>
                  </a:lnTo>
                  <a:lnTo>
                    <a:pt x="34" y="10"/>
                  </a:lnTo>
                  <a:lnTo>
                    <a:pt x="36" y="14"/>
                  </a:lnTo>
                  <a:lnTo>
                    <a:pt x="28" y="14"/>
                  </a:lnTo>
                  <a:lnTo>
                    <a:pt x="26" y="12"/>
                  </a:lnTo>
                  <a:lnTo>
                    <a:pt x="24" y="10"/>
                  </a:lnTo>
                  <a:lnTo>
                    <a:pt x="22" y="8"/>
                  </a:lnTo>
                  <a:lnTo>
                    <a:pt x="18" y="8"/>
                  </a:lnTo>
                  <a:lnTo>
                    <a:pt x="14" y="8"/>
                  </a:lnTo>
                  <a:lnTo>
                    <a:pt x="10" y="10"/>
                  </a:lnTo>
                  <a:lnTo>
                    <a:pt x="10" y="12"/>
                  </a:lnTo>
                  <a:lnTo>
                    <a:pt x="8" y="14"/>
                  </a:lnTo>
                  <a:lnTo>
                    <a:pt x="8" y="14"/>
                  </a:lnTo>
                  <a:lnTo>
                    <a:pt x="10" y="16"/>
                  </a:lnTo>
                  <a:lnTo>
                    <a:pt x="10" y="16"/>
                  </a:lnTo>
                  <a:lnTo>
                    <a:pt x="12" y="18"/>
                  </a:lnTo>
                  <a:lnTo>
                    <a:pt x="14" y="18"/>
                  </a:lnTo>
                  <a:lnTo>
                    <a:pt x="18" y="20"/>
                  </a:lnTo>
                  <a:lnTo>
                    <a:pt x="26" y="22"/>
                  </a:lnTo>
                  <a:lnTo>
                    <a:pt x="30" y="24"/>
                  </a:lnTo>
                  <a:lnTo>
                    <a:pt x="34" y="26"/>
                  </a:lnTo>
                  <a:lnTo>
                    <a:pt x="36" y="28"/>
                  </a:lnTo>
                  <a:lnTo>
                    <a:pt x="38" y="30"/>
                  </a:lnTo>
                  <a:lnTo>
                    <a:pt x="38" y="34"/>
                  </a:lnTo>
                  <a:lnTo>
                    <a:pt x="38" y="38"/>
                  </a:lnTo>
                  <a:lnTo>
                    <a:pt x="36" y="42"/>
                  </a:lnTo>
                  <a:lnTo>
                    <a:pt x="34" y="46"/>
                  </a:lnTo>
                  <a:lnTo>
                    <a:pt x="30" y="48"/>
                  </a:lnTo>
                  <a:lnTo>
                    <a:pt x="24" y="50"/>
                  </a:lnTo>
                  <a:lnTo>
                    <a:pt x="20" y="50"/>
                  </a:lnTo>
                  <a:lnTo>
                    <a:pt x="14" y="50"/>
                  </a:lnTo>
                  <a:lnTo>
                    <a:pt x="10" y="48"/>
                  </a:lnTo>
                  <a:lnTo>
                    <a:pt x="6" y="46"/>
                  </a:lnTo>
                  <a:lnTo>
                    <a:pt x="2" y="42"/>
                  </a:lnTo>
                  <a:lnTo>
                    <a:pt x="0" y="34"/>
                  </a:lnTo>
                  <a:close/>
                </a:path>
              </a:pathLst>
            </a:custGeom>
            <a:solidFill>
              <a:srgbClr val="000000"/>
            </a:solidFill>
            <a:ln w="0">
              <a:solidFill>
                <a:srgbClr val="000000"/>
              </a:solidFill>
              <a:prstDash val="solid"/>
              <a:round/>
              <a:headEnd/>
              <a:tailEnd/>
            </a:ln>
          </p:spPr>
          <p:txBody>
            <a:bodyPr/>
            <a:lstStyle/>
            <a:p>
              <a:endParaRPr lang="sv-SE"/>
            </a:p>
          </p:txBody>
        </p:sp>
        <p:sp>
          <p:nvSpPr>
            <p:cNvPr id="96284" name="Freeform 28"/>
            <p:cNvSpPr>
              <a:spLocks noEditPoints="1"/>
            </p:cNvSpPr>
            <p:nvPr/>
          </p:nvSpPr>
          <p:spPr bwMode="auto">
            <a:xfrm>
              <a:off x="2190" y="2775"/>
              <a:ext cx="62" cy="68"/>
            </a:xfrm>
            <a:custGeom>
              <a:avLst/>
              <a:gdLst/>
              <a:ahLst/>
              <a:cxnLst>
                <a:cxn ang="0">
                  <a:pos x="0" y="34"/>
                </a:cxn>
                <a:cxn ang="0">
                  <a:pos x="2" y="24"/>
                </a:cxn>
                <a:cxn ang="0">
                  <a:pos x="4" y="16"/>
                </a:cxn>
                <a:cxn ang="0">
                  <a:pos x="8" y="8"/>
                </a:cxn>
                <a:cxn ang="0">
                  <a:pos x="16" y="4"/>
                </a:cxn>
                <a:cxn ang="0">
                  <a:pos x="22" y="0"/>
                </a:cxn>
                <a:cxn ang="0">
                  <a:pos x="32" y="0"/>
                </a:cxn>
                <a:cxn ang="0">
                  <a:pos x="40" y="0"/>
                </a:cxn>
                <a:cxn ang="0">
                  <a:pos x="48" y="4"/>
                </a:cxn>
                <a:cxn ang="0">
                  <a:pos x="54" y="8"/>
                </a:cxn>
                <a:cxn ang="0">
                  <a:pos x="58" y="16"/>
                </a:cxn>
                <a:cxn ang="0">
                  <a:pos x="62" y="24"/>
                </a:cxn>
                <a:cxn ang="0">
                  <a:pos x="62" y="34"/>
                </a:cxn>
                <a:cxn ang="0">
                  <a:pos x="62" y="44"/>
                </a:cxn>
                <a:cxn ang="0">
                  <a:pos x="58" y="52"/>
                </a:cxn>
                <a:cxn ang="0">
                  <a:pos x="54" y="58"/>
                </a:cxn>
                <a:cxn ang="0">
                  <a:pos x="48" y="64"/>
                </a:cxn>
                <a:cxn ang="0">
                  <a:pos x="40" y="66"/>
                </a:cxn>
                <a:cxn ang="0">
                  <a:pos x="32" y="68"/>
                </a:cxn>
                <a:cxn ang="0">
                  <a:pos x="22" y="66"/>
                </a:cxn>
                <a:cxn ang="0">
                  <a:pos x="14" y="64"/>
                </a:cxn>
                <a:cxn ang="0">
                  <a:pos x="8" y="58"/>
                </a:cxn>
                <a:cxn ang="0">
                  <a:pos x="4" y="50"/>
                </a:cxn>
                <a:cxn ang="0">
                  <a:pos x="2" y="42"/>
                </a:cxn>
                <a:cxn ang="0">
                  <a:pos x="0" y="34"/>
                </a:cxn>
                <a:cxn ang="0">
                  <a:pos x="8" y="34"/>
                </a:cxn>
                <a:cxn ang="0">
                  <a:pos x="10" y="42"/>
                </a:cxn>
                <a:cxn ang="0">
                  <a:pos x="12" y="48"/>
                </a:cxn>
                <a:cxn ang="0">
                  <a:pos x="16" y="54"/>
                </a:cxn>
                <a:cxn ang="0">
                  <a:pos x="20" y="56"/>
                </a:cxn>
                <a:cxn ang="0">
                  <a:pos x="26" y="60"/>
                </a:cxn>
                <a:cxn ang="0">
                  <a:pos x="32" y="60"/>
                </a:cxn>
                <a:cxn ang="0">
                  <a:pos x="38" y="60"/>
                </a:cxn>
                <a:cxn ang="0">
                  <a:pos x="42" y="56"/>
                </a:cxn>
                <a:cxn ang="0">
                  <a:pos x="48" y="52"/>
                </a:cxn>
                <a:cxn ang="0">
                  <a:pos x="52" y="48"/>
                </a:cxn>
                <a:cxn ang="0">
                  <a:pos x="54" y="42"/>
                </a:cxn>
                <a:cxn ang="0">
                  <a:pos x="54" y="34"/>
                </a:cxn>
                <a:cxn ang="0">
                  <a:pos x="54" y="26"/>
                </a:cxn>
                <a:cxn ang="0">
                  <a:pos x="52" y="20"/>
                </a:cxn>
                <a:cxn ang="0">
                  <a:pos x="48" y="14"/>
                </a:cxn>
                <a:cxn ang="0">
                  <a:pos x="44" y="10"/>
                </a:cxn>
                <a:cxn ang="0">
                  <a:pos x="38" y="8"/>
                </a:cxn>
                <a:cxn ang="0">
                  <a:pos x="32" y="6"/>
                </a:cxn>
                <a:cxn ang="0">
                  <a:pos x="26" y="8"/>
                </a:cxn>
                <a:cxn ang="0">
                  <a:pos x="20" y="10"/>
                </a:cxn>
                <a:cxn ang="0">
                  <a:pos x="16" y="14"/>
                </a:cxn>
                <a:cxn ang="0">
                  <a:pos x="12" y="18"/>
                </a:cxn>
                <a:cxn ang="0">
                  <a:pos x="10" y="26"/>
                </a:cxn>
                <a:cxn ang="0">
                  <a:pos x="8" y="34"/>
                </a:cxn>
              </a:cxnLst>
              <a:rect l="0" t="0" r="r" b="b"/>
              <a:pathLst>
                <a:path w="62" h="68">
                  <a:moveTo>
                    <a:pt x="0" y="34"/>
                  </a:moveTo>
                  <a:lnTo>
                    <a:pt x="2" y="24"/>
                  </a:lnTo>
                  <a:lnTo>
                    <a:pt x="4" y="16"/>
                  </a:lnTo>
                  <a:lnTo>
                    <a:pt x="8" y="8"/>
                  </a:lnTo>
                  <a:lnTo>
                    <a:pt x="16" y="4"/>
                  </a:lnTo>
                  <a:lnTo>
                    <a:pt x="22" y="0"/>
                  </a:lnTo>
                  <a:lnTo>
                    <a:pt x="32" y="0"/>
                  </a:lnTo>
                  <a:lnTo>
                    <a:pt x="40" y="0"/>
                  </a:lnTo>
                  <a:lnTo>
                    <a:pt x="48" y="4"/>
                  </a:lnTo>
                  <a:lnTo>
                    <a:pt x="54" y="8"/>
                  </a:lnTo>
                  <a:lnTo>
                    <a:pt x="58" y="16"/>
                  </a:lnTo>
                  <a:lnTo>
                    <a:pt x="62" y="24"/>
                  </a:lnTo>
                  <a:lnTo>
                    <a:pt x="62" y="34"/>
                  </a:lnTo>
                  <a:lnTo>
                    <a:pt x="62" y="44"/>
                  </a:lnTo>
                  <a:lnTo>
                    <a:pt x="58" y="52"/>
                  </a:lnTo>
                  <a:lnTo>
                    <a:pt x="54" y="58"/>
                  </a:lnTo>
                  <a:lnTo>
                    <a:pt x="48" y="64"/>
                  </a:lnTo>
                  <a:lnTo>
                    <a:pt x="40" y="66"/>
                  </a:lnTo>
                  <a:lnTo>
                    <a:pt x="32" y="68"/>
                  </a:lnTo>
                  <a:lnTo>
                    <a:pt x="22" y="66"/>
                  </a:lnTo>
                  <a:lnTo>
                    <a:pt x="14" y="64"/>
                  </a:lnTo>
                  <a:lnTo>
                    <a:pt x="8" y="58"/>
                  </a:lnTo>
                  <a:lnTo>
                    <a:pt x="4" y="50"/>
                  </a:lnTo>
                  <a:lnTo>
                    <a:pt x="2" y="42"/>
                  </a:lnTo>
                  <a:lnTo>
                    <a:pt x="0" y="34"/>
                  </a:lnTo>
                  <a:close/>
                  <a:moveTo>
                    <a:pt x="8" y="34"/>
                  </a:moveTo>
                  <a:lnTo>
                    <a:pt x="10" y="42"/>
                  </a:lnTo>
                  <a:lnTo>
                    <a:pt x="12" y="48"/>
                  </a:lnTo>
                  <a:lnTo>
                    <a:pt x="16" y="54"/>
                  </a:lnTo>
                  <a:lnTo>
                    <a:pt x="20" y="56"/>
                  </a:lnTo>
                  <a:lnTo>
                    <a:pt x="26" y="60"/>
                  </a:lnTo>
                  <a:lnTo>
                    <a:pt x="32" y="60"/>
                  </a:lnTo>
                  <a:lnTo>
                    <a:pt x="38" y="60"/>
                  </a:lnTo>
                  <a:lnTo>
                    <a:pt x="42" y="56"/>
                  </a:lnTo>
                  <a:lnTo>
                    <a:pt x="48" y="52"/>
                  </a:lnTo>
                  <a:lnTo>
                    <a:pt x="52" y="48"/>
                  </a:lnTo>
                  <a:lnTo>
                    <a:pt x="54" y="42"/>
                  </a:lnTo>
                  <a:lnTo>
                    <a:pt x="54" y="34"/>
                  </a:lnTo>
                  <a:lnTo>
                    <a:pt x="54" y="26"/>
                  </a:lnTo>
                  <a:lnTo>
                    <a:pt x="52" y="20"/>
                  </a:lnTo>
                  <a:lnTo>
                    <a:pt x="48" y="14"/>
                  </a:lnTo>
                  <a:lnTo>
                    <a:pt x="44" y="10"/>
                  </a:lnTo>
                  <a:lnTo>
                    <a:pt x="38" y="8"/>
                  </a:lnTo>
                  <a:lnTo>
                    <a:pt x="32" y="6"/>
                  </a:lnTo>
                  <a:lnTo>
                    <a:pt x="26" y="8"/>
                  </a:lnTo>
                  <a:lnTo>
                    <a:pt x="20" y="10"/>
                  </a:lnTo>
                  <a:lnTo>
                    <a:pt x="16" y="14"/>
                  </a:lnTo>
                  <a:lnTo>
                    <a:pt x="12" y="18"/>
                  </a:lnTo>
                  <a:lnTo>
                    <a:pt x="10" y="26"/>
                  </a:lnTo>
                  <a:lnTo>
                    <a:pt x="8" y="34"/>
                  </a:lnTo>
                  <a:close/>
                </a:path>
              </a:pathLst>
            </a:custGeom>
            <a:solidFill>
              <a:srgbClr val="000000"/>
            </a:solidFill>
            <a:ln w="0">
              <a:solidFill>
                <a:srgbClr val="000000"/>
              </a:solidFill>
              <a:prstDash val="solid"/>
              <a:round/>
              <a:headEnd/>
              <a:tailEnd/>
            </a:ln>
          </p:spPr>
          <p:txBody>
            <a:bodyPr/>
            <a:lstStyle/>
            <a:p>
              <a:endParaRPr lang="sv-SE"/>
            </a:p>
          </p:txBody>
        </p:sp>
        <p:sp>
          <p:nvSpPr>
            <p:cNvPr id="96285" name="Freeform 29"/>
            <p:cNvSpPr>
              <a:spLocks/>
            </p:cNvSpPr>
            <p:nvPr/>
          </p:nvSpPr>
          <p:spPr bwMode="auto">
            <a:xfrm>
              <a:off x="2264" y="2793"/>
              <a:ext cx="38" cy="50"/>
            </a:xfrm>
            <a:custGeom>
              <a:avLst/>
              <a:gdLst/>
              <a:ahLst/>
              <a:cxnLst>
                <a:cxn ang="0">
                  <a:pos x="28" y="48"/>
                </a:cxn>
                <a:cxn ang="0">
                  <a:pos x="28" y="40"/>
                </a:cxn>
                <a:cxn ang="0">
                  <a:pos x="26" y="46"/>
                </a:cxn>
                <a:cxn ang="0">
                  <a:pos x="20" y="48"/>
                </a:cxn>
                <a:cxn ang="0">
                  <a:pos x="16" y="50"/>
                </a:cxn>
                <a:cxn ang="0">
                  <a:pos x="12" y="50"/>
                </a:cxn>
                <a:cxn ang="0">
                  <a:pos x="8" y="48"/>
                </a:cxn>
                <a:cxn ang="0">
                  <a:pos x="4" y="46"/>
                </a:cxn>
                <a:cxn ang="0">
                  <a:pos x="2" y="44"/>
                </a:cxn>
                <a:cxn ang="0">
                  <a:pos x="2" y="42"/>
                </a:cxn>
                <a:cxn ang="0">
                  <a:pos x="0" y="38"/>
                </a:cxn>
                <a:cxn ang="0">
                  <a:pos x="0" y="34"/>
                </a:cxn>
                <a:cxn ang="0">
                  <a:pos x="0" y="30"/>
                </a:cxn>
                <a:cxn ang="0">
                  <a:pos x="0" y="0"/>
                </a:cxn>
                <a:cxn ang="0">
                  <a:pos x="8" y="0"/>
                </a:cxn>
                <a:cxn ang="0">
                  <a:pos x="8" y="26"/>
                </a:cxn>
                <a:cxn ang="0">
                  <a:pos x="8" y="32"/>
                </a:cxn>
                <a:cxn ang="0">
                  <a:pos x="10" y="36"/>
                </a:cxn>
                <a:cxn ang="0">
                  <a:pos x="10" y="38"/>
                </a:cxn>
                <a:cxn ang="0">
                  <a:pos x="12" y="40"/>
                </a:cxn>
                <a:cxn ang="0">
                  <a:pos x="14" y="42"/>
                </a:cxn>
                <a:cxn ang="0">
                  <a:pos x="18" y="42"/>
                </a:cxn>
                <a:cxn ang="0">
                  <a:pos x="20" y="42"/>
                </a:cxn>
                <a:cxn ang="0">
                  <a:pos x="24" y="40"/>
                </a:cxn>
                <a:cxn ang="0">
                  <a:pos x="26" y="38"/>
                </a:cxn>
                <a:cxn ang="0">
                  <a:pos x="28" y="36"/>
                </a:cxn>
                <a:cxn ang="0">
                  <a:pos x="28" y="32"/>
                </a:cxn>
                <a:cxn ang="0">
                  <a:pos x="28" y="26"/>
                </a:cxn>
                <a:cxn ang="0">
                  <a:pos x="28" y="0"/>
                </a:cxn>
                <a:cxn ang="0">
                  <a:pos x="38" y="0"/>
                </a:cxn>
                <a:cxn ang="0">
                  <a:pos x="38" y="48"/>
                </a:cxn>
                <a:cxn ang="0">
                  <a:pos x="28" y="48"/>
                </a:cxn>
              </a:cxnLst>
              <a:rect l="0" t="0" r="r" b="b"/>
              <a:pathLst>
                <a:path w="38" h="50">
                  <a:moveTo>
                    <a:pt x="28" y="48"/>
                  </a:moveTo>
                  <a:lnTo>
                    <a:pt x="28" y="40"/>
                  </a:lnTo>
                  <a:lnTo>
                    <a:pt x="26" y="46"/>
                  </a:lnTo>
                  <a:lnTo>
                    <a:pt x="20" y="48"/>
                  </a:lnTo>
                  <a:lnTo>
                    <a:pt x="16" y="50"/>
                  </a:lnTo>
                  <a:lnTo>
                    <a:pt x="12" y="50"/>
                  </a:lnTo>
                  <a:lnTo>
                    <a:pt x="8" y="48"/>
                  </a:lnTo>
                  <a:lnTo>
                    <a:pt x="4" y="46"/>
                  </a:lnTo>
                  <a:lnTo>
                    <a:pt x="2" y="44"/>
                  </a:lnTo>
                  <a:lnTo>
                    <a:pt x="2" y="42"/>
                  </a:lnTo>
                  <a:lnTo>
                    <a:pt x="0" y="38"/>
                  </a:lnTo>
                  <a:lnTo>
                    <a:pt x="0" y="34"/>
                  </a:lnTo>
                  <a:lnTo>
                    <a:pt x="0" y="30"/>
                  </a:lnTo>
                  <a:lnTo>
                    <a:pt x="0" y="0"/>
                  </a:lnTo>
                  <a:lnTo>
                    <a:pt x="8" y="0"/>
                  </a:lnTo>
                  <a:lnTo>
                    <a:pt x="8" y="26"/>
                  </a:lnTo>
                  <a:lnTo>
                    <a:pt x="8" y="32"/>
                  </a:lnTo>
                  <a:lnTo>
                    <a:pt x="10" y="36"/>
                  </a:lnTo>
                  <a:lnTo>
                    <a:pt x="10" y="38"/>
                  </a:lnTo>
                  <a:lnTo>
                    <a:pt x="12" y="40"/>
                  </a:lnTo>
                  <a:lnTo>
                    <a:pt x="14" y="42"/>
                  </a:lnTo>
                  <a:lnTo>
                    <a:pt x="18" y="42"/>
                  </a:lnTo>
                  <a:lnTo>
                    <a:pt x="20" y="42"/>
                  </a:lnTo>
                  <a:lnTo>
                    <a:pt x="24" y="40"/>
                  </a:lnTo>
                  <a:lnTo>
                    <a:pt x="26" y="38"/>
                  </a:lnTo>
                  <a:lnTo>
                    <a:pt x="28" y="36"/>
                  </a:lnTo>
                  <a:lnTo>
                    <a:pt x="28" y="32"/>
                  </a:lnTo>
                  <a:lnTo>
                    <a:pt x="28" y="26"/>
                  </a:lnTo>
                  <a:lnTo>
                    <a:pt x="28" y="0"/>
                  </a:lnTo>
                  <a:lnTo>
                    <a:pt x="38" y="0"/>
                  </a:lnTo>
                  <a:lnTo>
                    <a:pt x="38" y="48"/>
                  </a:lnTo>
                  <a:lnTo>
                    <a:pt x="28" y="48"/>
                  </a:lnTo>
                  <a:close/>
                </a:path>
              </a:pathLst>
            </a:custGeom>
            <a:solidFill>
              <a:srgbClr val="000000"/>
            </a:solidFill>
            <a:ln w="0">
              <a:solidFill>
                <a:srgbClr val="000000"/>
              </a:solidFill>
              <a:prstDash val="solid"/>
              <a:round/>
              <a:headEnd/>
              <a:tailEnd/>
            </a:ln>
          </p:spPr>
          <p:txBody>
            <a:bodyPr/>
            <a:lstStyle/>
            <a:p>
              <a:endParaRPr lang="sv-SE"/>
            </a:p>
          </p:txBody>
        </p:sp>
        <p:sp>
          <p:nvSpPr>
            <p:cNvPr id="96286" name="Freeform 30"/>
            <p:cNvSpPr>
              <a:spLocks/>
            </p:cNvSpPr>
            <p:nvPr/>
          </p:nvSpPr>
          <p:spPr bwMode="auto">
            <a:xfrm>
              <a:off x="2310" y="2777"/>
              <a:ext cx="24" cy="66"/>
            </a:xfrm>
            <a:custGeom>
              <a:avLst/>
              <a:gdLst/>
              <a:ahLst/>
              <a:cxnLst>
                <a:cxn ang="0">
                  <a:pos x="22" y="58"/>
                </a:cxn>
                <a:cxn ang="0">
                  <a:pos x="24" y="64"/>
                </a:cxn>
                <a:cxn ang="0">
                  <a:pos x="20" y="66"/>
                </a:cxn>
                <a:cxn ang="0">
                  <a:pos x="18" y="66"/>
                </a:cxn>
                <a:cxn ang="0">
                  <a:pos x="14" y="66"/>
                </a:cxn>
                <a:cxn ang="0">
                  <a:pos x="10" y="64"/>
                </a:cxn>
                <a:cxn ang="0">
                  <a:pos x="8" y="62"/>
                </a:cxn>
                <a:cxn ang="0">
                  <a:pos x="8" y="60"/>
                </a:cxn>
                <a:cxn ang="0">
                  <a:pos x="6" y="58"/>
                </a:cxn>
                <a:cxn ang="0">
                  <a:pos x="6" y="52"/>
                </a:cxn>
                <a:cxn ang="0">
                  <a:pos x="6" y="24"/>
                </a:cxn>
                <a:cxn ang="0">
                  <a:pos x="0" y="24"/>
                </a:cxn>
                <a:cxn ang="0">
                  <a:pos x="0" y="16"/>
                </a:cxn>
                <a:cxn ang="0">
                  <a:pos x="6" y="16"/>
                </a:cxn>
                <a:cxn ang="0">
                  <a:pos x="6" y="4"/>
                </a:cxn>
                <a:cxn ang="0">
                  <a:pos x="14" y="0"/>
                </a:cxn>
                <a:cxn ang="0">
                  <a:pos x="14" y="16"/>
                </a:cxn>
                <a:cxn ang="0">
                  <a:pos x="22" y="16"/>
                </a:cxn>
                <a:cxn ang="0">
                  <a:pos x="22" y="24"/>
                </a:cxn>
                <a:cxn ang="0">
                  <a:pos x="14" y="24"/>
                </a:cxn>
                <a:cxn ang="0">
                  <a:pos x="14" y="52"/>
                </a:cxn>
                <a:cxn ang="0">
                  <a:pos x="14" y="54"/>
                </a:cxn>
                <a:cxn ang="0">
                  <a:pos x="16" y="56"/>
                </a:cxn>
                <a:cxn ang="0">
                  <a:pos x="16" y="56"/>
                </a:cxn>
                <a:cxn ang="0">
                  <a:pos x="16" y="58"/>
                </a:cxn>
                <a:cxn ang="0">
                  <a:pos x="18" y="58"/>
                </a:cxn>
                <a:cxn ang="0">
                  <a:pos x="20" y="58"/>
                </a:cxn>
                <a:cxn ang="0">
                  <a:pos x="20" y="58"/>
                </a:cxn>
                <a:cxn ang="0">
                  <a:pos x="22" y="58"/>
                </a:cxn>
              </a:cxnLst>
              <a:rect l="0" t="0" r="r" b="b"/>
              <a:pathLst>
                <a:path w="24" h="66">
                  <a:moveTo>
                    <a:pt x="22" y="58"/>
                  </a:moveTo>
                  <a:lnTo>
                    <a:pt x="24" y="64"/>
                  </a:lnTo>
                  <a:lnTo>
                    <a:pt x="20" y="66"/>
                  </a:lnTo>
                  <a:lnTo>
                    <a:pt x="18" y="66"/>
                  </a:lnTo>
                  <a:lnTo>
                    <a:pt x="14" y="66"/>
                  </a:lnTo>
                  <a:lnTo>
                    <a:pt x="10" y="64"/>
                  </a:lnTo>
                  <a:lnTo>
                    <a:pt x="8" y="62"/>
                  </a:lnTo>
                  <a:lnTo>
                    <a:pt x="8" y="60"/>
                  </a:lnTo>
                  <a:lnTo>
                    <a:pt x="6" y="58"/>
                  </a:lnTo>
                  <a:lnTo>
                    <a:pt x="6" y="52"/>
                  </a:lnTo>
                  <a:lnTo>
                    <a:pt x="6" y="24"/>
                  </a:lnTo>
                  <a:lnTo>
                    <a:pt x="0" y="24"/>
                  </a:lnTo>
                  <a:lnTo>
                    <a:pt x="0" y="16"/>
                  </a:lnTo>
                  <a:lnTo>
                    <a:pt x="6" y="16"/>
                  </a:lnTo>
                  <a:lnTo>
                    <a:pt x="6" y="4"/>
                  </a:lnTo>
                  <a:lnTo>
                    <a:pt x="14" y="0"/>
                  </a:lnTo>
                  <a:lnTo>
                    <a:pt x="14" y="16"/>
                  </a:lnTo>
                  <a:lnTo>
                    <a:pt x="22" y="16"/>
                  </a:lnTo>
                  <a:lnTo>
                    <a:pt x="22" y="24"/>
                  </a:lnTo>
                  <a:lnTo>
                    <a:pt x="14" y="24"/>
                  </a:lnTo>
                  <a:lnTo>
                    <a:pt x="14" y="52"/>
                  </a:lnTo>
                  <a:lnTo>
                    <a:pt x="14" y="54"/>
                  </a:lnTo>
                  <a:lnTo>
                    <a:pt x="16" y="56"/>
                  </a:lnTo>
                  <a:lnTo>
                    <a:pt x="16" y="56"/>
                  </a:lnTo>
                  <a:lnTo>
                    <a:pt x="16" y="58"/>
                  </a:lnTo>
                  <a:lnTo>
                    <a:pt x="18" y="58"/>
                  </a:lnTo>
                  <a:lnTo>
                    <a:pt x="20" y="58"/>
                  </a:lnTo>
                  <a:lnTo>
                    <a:pt x="20" y="58"/>
                  </a:lnTo>
                  <a:lnTo>
                    <a:pt x="22" y="58"/>
                  </a:lnTo>
                  <a:close/>
                </a:path>
              </a:pathLst>
            </a:custGeom>
            <a:solidFill>
              <a:srgbClr val="000000"/>
            </a:solidFill>
            <a:ln w="0">
              <a:solidFill>
                <a:srgbClr val="000000"/>
              </a:solidFill>
              <a:prstDash val="solid"/>
              <a:round/>
              <a:headEnd/>
              <a:tailEnd/>
            </a:ln>
          </p:spPr>
          <p:txBody>
            <a:bodyPr/>
            <a:lstStyle/>
            <a:p>
              <a:endParaRPr lang="sv-SE"/>
            </a:p>
          </p:txBody>
        </p:sp>
        <p:sp>
          <p:nvSpPr>
            <p:cNvPr id="96287" name="Freeform 31"/>
            <p:cNvSpPr>
              <a:spLocks noEditPoints="1"/>
            </p:cNvSpPr>
            <p:nvPr/>
          </p:nvSpPr>
          <p:spPr bwMode="auto">
            <a:xfrm>
              <a:off x="2340" y="2793"/>
              <a:ext cx="42" cy="66"/>
            </a:xfrm>
            <a:custGeom>
              <a:avLst/>
              <a:gdLst/>
              <a:ahLst/>
              <a:cxnLst>
                <a:cxn ang="0">
                  <a:pos x="0" y="66"/>
                </a:cxn>
                <a:cxn ang="0">
                  <a:pos x="0" y="0"/>
                </a:cxn>
                <a:cxn ang="0">
                  <a:pos x="8" y="0"/>
                </a:cxn>
                <a:cxn ang="0">
                  <a:pos x="8" y="8"/>
                </a:cxn>
                <a:cxn ang="0">
                  <a:pos x="12" y="4"/>
                </a:cxn>
                <a:cxn ang="0">
                  <a:pos x="14" y="2"/>
                </a:cxn>
                <a:cxn ang="0">
                  <a:pos x="18" y="0"/>
                </a:cxn>
                <a:cxn ang="0">
                  <a:pos x="22" y="0"/>
                </a:cxn>
                <a:cxn ang="0">
                  <a:pos x="28" y="0"/>
                </a:cxn>
                <a:cxn ang="0">
                  <a:pos x="32" y="2"/>
                </a:cxn>
                <a:cxn ang="0">
                  <a:pos x="36" y="6"/>
                </a:cxn>
                <a:cxn ang="0">
                  <a:pos x="40" y="12"/>
                </a:cxn>
                <a:cxn ang="0">
                  <a:pos x="40" y="18"/>
                </a:cxn>
                <a:cxn ang="0">
                  <a:pos x="42" y="24"/>
                </a:cxn>
                <a:cxn ang="0">
                  <a:pos x="40" y="32"/>
                </a:cxn>
                <a:cxn ang="0">
                  <a:pos x="38" y="38"/>
                </a:cxn>
                <a:cxn ang="0">
                  <a:pos x="36" y="42"/>
                </a:cxn>
                <a:cxn ang="0">
                  <a:pos x="32" y="46"/>
                </a:cxn>
                <a:cxn ang="0">
                  <a:pos x="26" y="48"/>
                </a:cxn>
                <a:cxn ang="0">
                  <a:pos x="22" y="50"/>
                </a:cxn>
                <a:cxn ang="0">
                  <a:pos x="18" y="50"/>
                </a:cxn>
                <a:cxn ang="0">
                  <a:pos x="14" y="48"/>
                </a:cxn>
                <a:cxn ang="0">
                  <a:pos x="12" y="46"/>
                </a:cxn>
                <a:cxn ang="0">
                  <a:pos x="8" y="42"/>
                </a:cxn>
                <a:cxn ang="0">
                  <a:pos x="8" y="66"/>
                </a:cxn>
                <a:cxn ang="0">
                  <a:pos x="0" y="66"/>
                </a:cxn>
                <a:cxn ang="0">
                  <a:pos x="8" y="24"/>
                </a:cxn>
                <a:cxn ang="0">
                  <a:pos x="10" y="32"/>
                </a:cxn>
                <a:cxn ang="0">
                  <a:pos x="12" y="38"/>
                </a:cxn>
                <a:cxn ang="0">
                  <a:pos x="16" y="40"/>
                </a:cxn>
                <a:cxn ang="0">
                  <a:pos x="20" y="42"/>
                </a:cxn>
                <a:cxn ang="0">
                  <a:pos x="26" y="40"/>
                </a:cxn>
                <a:cxn ang="0">
                  <a:pos x="30" y="38"/>
                </a:cxn>
                <a:cxn ang="0">
                  <a:pos x="32" y="34"/>
                </a:cxn>
                <a:cxn ang="0">
                  <a:pos x="32" y="30"/>
                </a:cxn>
                <a:cxn ang="0">
                  <a:pos x="32" y="24"/>
                </a:cxn>
                <a:cxn ang="0">
                  <a:pos x="32" y="16"/>
                </a:cxn>
                <a:cxn ang="0">
                  <a:pos x="30" y="12"/>
                </a:cxn>
                <a:cxn ang="0">
                  <a:pos x="26" y="8"/>
                </a:cxn>
                <a:cxn ang="0">
                  <a:pos x="20" y="8"/>
                </a:cxn>
                <a:cxn ang="0">
                  <a:pos x="16" y="8"/>
                </a:cxn>
                <a:cxn ang="0">
                  <a:pos x="12" y="12"/>
                </a:cxn>
                <a:cxn ang="0">
                  <a:pos x="10" y="18"/>
                </a:cxn>
                <a:cxn ang="0">
                  <a:pos x="8" y="24"/>
                </a:cxn>
              </a:cxnLst>
              <a:rect l="0" t="0" r="r" b="b"/>
              <a:pathLst>
                <a:path w="42" h="66">
                  <a:moveTo>
                    <a:pt x="0" y="66"/>
                  </a:moveTo>
                  <a:lnTo>
                    <a:pt x="0" y="0"/>
                  </a:lnTo>
                  <a:lnTo>
                    <a:pt x="8" y="0"/>
                  </a:lnTo>
                  <a:lnTo>
                    <a:pt x="8" y="8"/>
                  </a:lnTo>
                  <a:lnTo>
                    <a:pt x="12" y="4"/>
                  </a:lnTo>
                  <a:lnTo>
                    <a:pt x="14" y="2"/>
                  </a:lnTo>
                  <a:lnTo>
                    <a:pt x="18" y="0"/>
                  </a:lnTo>
                  <a:lnTo>
                    <a:pt x="22" y="0"/>
                  </a:lnTo>
                  <a:lnTo>
                    <a:pt x="28" y="0"/>
                  </a:lnTo>
                  <a:lnTo>
                    <a:pt x="32" y="2"/>
                  </a:lnTo>
                  <a:lnTo>
                    <a:pt x="36" y="6"/>
                  </a:lnTo>
                  <a:lnTo>
                    <a:pt x="40" y="12"/>
                  </a:lnTo>
                  <a:lnTo>
                    <a:pt x="40" y="18"/>
                  </a:lnTo>
                  <a:lnTo>
                    <a:pt x="42" y="24"/>
                  </a:lnTo>
                  <a:lnTo>
                    <a:pt x="40" y="32"/>
                  </a:lnTo>
                  <a:lnTo>
                    <a:pt x="38" y="38"/>
                  </a:lnTo>
                  <a:lnTo>
                    <a:pt x="36" y="42"/>
                  </a:lnTo>
                  <a:lnTo>
                    <a:pt x="32" y="46"/>
                  </a:lnTo>
                  <a:lnTo>
                    <a:pt x="26" y="48"/>
                  </a:lnTo>
                  <a:lnTo>
                    <a:pt x="22" y="50"/>
                  </a:lnTo>
                  <a:lnTo>
                    <a:pt x="18" y="50"/>
                  </a:lnTo>
                  <a:lnTo>
                    <a:pt x="14" y="48"/>
                  </a:lnTo>
                  <a:lnTo>
                    <a:pt x="12" y="46"/>
                  </a:lnTo>
                  <a:lnTo>
                    <a:pt x="8" y="42"/>
                  </a:lnTo>
                  <a:lnTo>
                    <a:pt x="8" y="66"/>
                  </a:lnTo>
                  <a:lnTo>
                    <a:pt x="0" y="66"/>
                  </a:lnTo>
                  <a:close/>
                  <a:moveTo>
                    <a:pt x="8" y="24"/>
                  </a:moveTo>
                  <a:lnTo>
                    <a:pt x="10" y="32"/>
                  </a:lnTo>
                  <a:lnTo>
                    <a:pt x="12" y="38"/>
                  </a:lnTo>
                  <a:lnTo>
                    <a:pt x="16" y="40"/>
                  </a:lnTo>
                  <a:lnTo>
                    <a:pt x="20" y="42"/>
                  </a:lnTo>
                  <a:lnTo>
                    <a:pt x="26" y="40"/>
                  </a:lnTo>
                  <a:lnTo>
                    <a:pt x="30" y="38"/>
                  </a:lnTo>
                  <a:lnTo>
                    <a:pt x="32" y="34"/>
                  </a:lnTo>
                  <a:lnTo>
                    <a:pt x="32" y="30"/>
                  </a:lnTo>
                  <a:lnTo>
                    <a:pt x="32" y="24"/>
                  </a:lnTo>
                  <a:lnTo>
                    <a:pt x="32" y="16"/>
                  </a:lnTo>
                  <a:lnTo>
                    <a:pt x="30" y="12"/>
                  </a:lnTo>
                  <a:lnTo>
                    <a:pt x="26" y="8"/>
                  </a:lnTo>
                  <a:lnTo>
                    <a:pt x="20" y="8"/>
                  </a:lnTo>
                  <a:lnTo>
                    <a:pt x="16" y="8"/>
                  </a:lnTo>
                  <a:lnTo>
                    <a:pt x="12" y="12"/>
                  </a:lnTo>
                  <a:lnTo>
                    <a:pt x="10" y="18"/>
                  </a:lnTo>
                  <a:lnTo>
                    <a:pt x="8" y="24"/>
                  </a:lnTo>
                  <a:close/>
                </a:path>
              </a:pathLst>
            </a:custGeom>
            <a:solidFill>
              <a:srgbClr val="000000"/>
            </a:solidFill>
            <a:ln w="0">
              <a:solidFill>
                <a:srgbClr val="000000"/>
              </a:solidFill>
              <a:prstDash val="solid"/>
              <a:round/>
              <a:headEnd/>
              <a:tailEnd/>
            </a:ln>
          </p:spPr>
          <p:txBody>
            <a:bodyPr/>
            <a:lstStyle/>
            <a:p>
              <a:endParaRPr lang="sv-SE"/>
            </a:p>
          </p:txBody>
        </p:sp>
        <p:sp>
          <p:nvSpPr>
            <p:cNvPr id="96288" name="Freeform 32"/>
            <p:cNvSpPr>
              <a:spLocks/>
            </p:cNvSpPr>
            <p:nvPr/>
          </p:nvSpPr>
          <p:spPr bwMode="auto">
            <a:xfrm>
              <a:off x="2392" y="2793"/>
              <a:ext cx="38" cy="50"/>
            </a:xfrm>
            <a:custGeom>
              <a:avLst/>
              <a:gdLst/>
              <a:ahLst/>
              <a:cxnLst>
                <a:cxn ang="0">
                  <a:pos x="28" y="48"/>
                </a:cxn>
                <a:cxn ang="0">
                  <a:pos x="28" y="40"/>
                </a:cxn>
                <a:cxn ang="0">
                  <a:pos x="26" y="46"/>
                </a:cxn>
                <a:cxn ang="0">
                  <a:pos x="20" y="48"/>
                </a:cxn>
                <a:cxn ang="0">
                  <a:pos x="14" y="50"/>
                </a:cxn>
                <a:cxn ang="0">
                  <a:pos x="12" y="50"/>
                </a:cxn>
                <a:cxn ang="0">
                  <a:pos x="8" y="48"/>
                </a:cxn>
                <a:cxn ang="0">
                  <a:pos x="4" y="46"/>
                </a:cxn>
                <a:cxn ang="0">
                  <a:pos x="2" y="44"/>
                </a:cxn>
                <a:cxn ang="0">
                  <a:pos x="2" y="42"/>
                </a:cxn>
                <a:cxn ang="0">
                  <a:pos x="0" y="38"/>
                </a:cxn>
                <a:cxn ang="0">
                  <a:pos x="0" y="34"/>
                </a:cxn>
                <a:cxn ang="0">
                  <a:pos x="0" y="30"/>
                </a:cxn>
                <a:cxn ang="0">
                  <a:pos x="0" y="0"/>
                </a:cxn>
                <a:cxn ang="0">
                  <a:pos x="8" y="0"/>
                </a:cxn>
                <a:cxn ang="0">
                  <a:pos x="8" y="26"/>
                </a:cxn>
                <a:cxn ang="0">
                  <a:pos x="8" y="32"/>
                </a:cxn>
                <a:cxn ang="0">
                  <a:pos x="10" y="36"/>
                </a:cxn>
                <a:cxn ang="0">
                  <a:pos x="10" y="38"/>
                </a:cxn>
                <a:cxn ang="0">
                  <a:pos x="12" y="40"/>
                </a:cxn>
                <a:cxn ang="0">
                  <a:pos x="14" y="42"/>
                </a:cxn>
                <a:cxn ang="0">
                  <a:pos x="18" y="42"/>
                </a:cxn>
                <a:cxn ang="0">
                  <a:pos x="20" y="42"/>
                </a:cxn>
                <a:cxn ang="0">
                  <a:pos x="24" y="40"/>
                </a:cxn>
                <a:cxn ang="0">
                  <a:pos x="26" y="38"/>
                </a:cxn>
                <a:cxn ang="0">
                  <a:pos x="28" y="36"/>
                </a:cxn>
                <a:cxn ang="0">
                  <a:pos x="28" y="32"/>
                </a:cxn>
                <a:cxn ang="0">
                  <a:pos x="28" y="26"/>
                </a:cxn>
                <a:cxn ang="0">
                  <a:pos x="28" y="0"/>
                </a:cxn>
                <a:cxn ang="0">
                  <a:pos x="38" y="0"/>
                </a:cxn>
                <a:cxn ang="0">
                  <a:pos x="38" y="48"/>
                </a:cxn>
                <a:cxn ang="0">
                  <a:pos x="28" y="48"/>
                </a:cxn>
              </a:cxnLst>
              <a:rect l="0" t="0" r="r" b="b"/>
              <a:pathLst>
                <a:path w="38" h="50">
                  <a:moveTo>
                    <a:pt x="28" y="48"/>
                  </a:moveTo>
                  <a:lnTo>
                    <a:pt x="28" y="40"/>
                  </a:lnTo>
                  <a:lnTo>
                    <a:pt x="26" y="46"/>
                  </a:lnTo>
                  <a:lnTo>
                    <a:pt x="20" y="48"/>
                  </a:lnTo>
                  <a:lnTo>
                    <a:pt x="14" y="50"/>
                  </a:lnTo>
                  <a:lnTo>
                    <a:pt x="12" y="50"/>
                  </a:lnTo>
                  <a:lnTo>
                    <a:pt x="8" y="48"/>
                  </a:lnTo>
                  <a:lnTo>
                    <a:pt x="4" y="46"/>
                  </a:lnTo>
                  <a:lnTo>
                    <a:pt x="2" y="44"/>
                  </a:lnTo>
                  <a:lnTo>
                    <a:pt x="2" y="42"/>
                  </a:lnTo>
                  <a:lnTo>
                    <a:pt x="0" y="38"/>
                  </a:lnTo>
                  <a:lnTo>
                    <a:pt x="0" y="34"/>
                  </a:lnTo>
                  <a:lnTo>
                    <a:pt x="0" y="30"/>
                  </a:lnTo>
                  <a:lnTo>
                    <a:pt x="0" y="0"/>
                  </a:lnTo>
                  <a:lnTo>
                    <a:pt x="8" y="0"/>
                  </a:lnTo>
                  <a:lnTo>
                    <a:pt x="8" y="26"/>
                  </a:lnTo>
                  <a:lnTo>
                    <a:pt x="8" y="32"/>
                  </a:lnTo>
                  <a:lnTo>
                    <a:pt x="10" y="36"/>
                  </a:lnTo>
                  <a:lnTo>
                    <a:pt x="10" y="38"/>
                  </a:lnTo>
                  <a:lnTo>
                    <a:pt x="12" y="40"/>
                  </a:lnTo>
                  <a:lnTo>
                    <a:pt x="14" y="42"/>
                  </a:lnTo>
                  <a:lnTo>
                    <a:pt x="18" y="42"/>
                  </a:lnTo>
                  <a:lnTo>
                    <a:pt x="20" y="42"/>
                  </a:lnTo>
                  <a:lnTo>
                    <a:pt x="24" y="40"/>
                  </a:lnTo>
                  <a:lnTo>
                    <a:pt x="26" y="38"/>
                  </a:lnTo>
                  <a:lnTo>
                    <a:pt x="28" y="36"/>
                  </a:lnTo>
                  <a:lnTo>
                    <a:pt x="28" y="32"/>
                  </a:lnTo>
                  <a:lnTo>
                    <a:pt x="28" y="26"/>
                  </a:lnTo>
                  <a:lnTo>
                    <a:pt x="28" y="0"/>
                  </a:lnTo>
                  <a:lnTo>
                    <a:pt x="38" y="0"/>
                  </a:lnTo>
                  <a:lnTo>
                    <a:pt x="38" y="48"/>
                  </a:lnTo>
                  <a:lnTo>
                    <a:pt x="28" y="48"/>
                  </a:lnTo>
                  <a:close/>
                </a:path>
              </a:pathLst>
            </a:custGeom>
            <a:solidFill>
              <a:srgbClr val="000000"/>
            </a:solidFill>
            <a:ln w="0">
              <a:solidFill>
                <a:srgbClr val="000000"/>
              </a:solidFill>
              <a:prstDash val="solid"/>
              <a:round/>
              <a:headEnd/>
              <a:tailEnd/>
            </a:ln>
          </p:spPr>
          <p:txBody>
            <a:bodyPr/>
            <a:lstStyle/>
            <a:p>
              <a:endParaRPr lang="sv-SE"/>
            </a:p>
          </p:txBody>
        </p:sp>
        <p:sp>
          <p:nvSpPr>
            <p:cNvPr id="96289" name="Freeform 33"/>
            <p:cNvSpPr>
              <a:spLocks/>
            </p:cNvSpPr>
            <p:nvPr/>
          </p:nvSpPr>
          <p:spPr bwMode="auto">
            <a:xfrm>
              <a:off x="2438" y="2777"/>
              <a:ext cx="24" cy="66"/>
            </a:xfrm>
            <a:custGeom>
              <a:avLst/>
              <a:gdLst/>
              <a:ahLst/>
              <a:cxnLst>
                <a:cxn ang="0">
                  <a:pos x="22" y="58"/>
                </a:cxn>
                <a:cxn ang="0">
                  <a:pos x="24" y="64"/>
                </a:cxn>
                <a:cxn ang="0">
                  <a:pos x="20" y="66"/>
                </a:cxn>
                <a:cxn ang="0">
                  <a:pos x="18" y="66"/>
                </a:cxn>
                <a:cxn ang="0">
                  <a:pos x="14" y="66"/>
                </a:cxn>
                <a:cxn ang="0">
                  <a:pos x="10" y="64"/>
                </a:cxn>
                <a:cxn ang="0">
                  <a:pos x="8" y="62"/>
                </a:cxn>
                <a:cxn ang="0">
                  <a:pos x="6" y="60"/>
                </a:cxn>
                <a:cxn ang="0">
                  <a:pos x="6" y="58"/>
                </a:cxn>
                <a:cxn ang="0">
                  <a:pos x="6" y="52"/>
                </a:cxn>
                <a:cxn ang="0">
                  <a:pos x="6" y="24"/>
                </a:cxn>
                <a:cxn ang="0">
                  <a:pos x="0" y="24"/>
                </a:cxn>
                <a:cxn ang="0">
                  <a:pos x="0" y="16"/>
                </a:cxn>
                <a:cxn ang="0">
                  <a:pos x="6" y="16"/>
                </a:cxn>
                <a:cxn ang="0">
                  <a:pos x="6" y="4"/>
                </a:cxn>
                <a:cxn ang="0">
                  <a:pos x="14" y="0"/>
                </a:cxn>
                <a:cxn ang="0">
                  <a:pos x="14" y="16"/>
                </a:cxn>
                <a:cxn ang="0">
                  <a:pos x="22" y="16"/>
                </a:cxn>
                <a:cxn ang="0">
                  <a:pos x="22" y="24"/>
                </a:cxn>
                <a:cxn ang="0">
                  <a:pos x="14" y="24"/>
                </a:cxn>
                <a:cxn ang="0">
                  <a:pos x="14" y="52"/>
                </a:cxn>
                <a:cxn ang="0">
                  <a:pos x="14" y="54"/>
                </a:cxn>
                <a:cxn ang="0">
                  <a:pos x="14" y="56"/>
                </a:cxn>
                <a:cxn ang="0">
                  <a:pos x="16" y="56"/>
                </a:cxn>
                <a:cxn ang="0">
                  <a:pos x="16" y="58"/>
                </a:cxn>
                <a:cxn ang="0">
                  <a:pos x="18" y="58"/>
                </a:cxn>
                <a:cxn ang="0">
                  <a:pos x="18" y="58"/>
                </a:cxn>
                <a:cxn ang="0">
                  <a:pos x="20" y="58"/>
                </a:cxn>
                <a:cxn ang="0">
                  <a:pos x="22" y="58"/>
                </a:cxn>
              </a:cxnLst>
              <a:rect l="0" t="0" r="r" b="b"/>
              <a:pathLst>
                <a:path w="24" h="66">
                  <a:moveTo>
                    <a:pt x="22" y="58"/>
                  </a:moveTo>
                  <a:lnTo>
                    <a:pt x="24" y="64"/>
                  </a:lnTo>
                  <a:lnTo>
                    <a:pt x="20" y="66"/>
                  </a:lnTo>
                  <a:lnTo>
                    <a:pt x="18" y="66"/>
                  </a:lnTo>
                  <a:lnTo>
                    <a:pt x="14" y="66"/>
                  </a:lnTo>
                  <a:lnTo>
                    <a:pt x="10" y="64"/>
                  </a:lnTo>
                  <a:lnTo>
                    <a:pt x="8" y="62"/>
                  </a:lnTo>
                  <a:lnTo>
                    <a:pt x="6" y="60"/>
                  </a:lnTo>
                  <a:lnTo>
                    <a:pt x="6" y="58"/>
                  </a:lnTo>
                  <a:lnTo>
                    <a:pt x="6" y="52"/>
                  </a:lnTo>
                  <a:lnTo>
                    <a:pt x="6" y="24"/>
                  </a:lnTo>
                  <a:lnTo>
                    <a:pt x="0" y="24"/>
                  </a:lnTo>
                  <a:lnTo>
                    <a:pt x="0" y="16"/>
                  </a:lnTo>
                  <a:lnTo>
                    <a:pt x="6" y="16"/>
                  </a:lnTo>
                  <a:lnTo>
                    <a:pt x="6" y="4"/>
                  </a:lnTo>
                  <a:lnTo>
                    <a:pt x="14" y="0"/>
                  </a:lnTo>
                  <a:lnTo>
                    <a:pt x="14" y="16"/>
                  </a:lnTo>
                  <a:lnTo>
                    <a:pt x="22" y="16"/>
                  </a:lnTo>
                  <a:lnTo>
                    <a:pt x="22" y="24"/>
                  </a:lnTo>
                  <a:lnTo>
                    <a:pt x="14" y="24"/>
                  </a:lnTo>
                  <a:lnTo>
                    <a:pt x="14" y="52"/>
                  </a:lnTo>
                  <a:lnTo>
                    <a:pt x="14" y="54"/>
                  </a:lnTo>
                  <a:lnTo>
                    <a:pt x="14" y="56"/>
                  </a:lnTo>
                  <a:lnTo>
                    <a:pt x="16" y="56"/>
                  </a:lnTo>
                  <a:lnTo>
                    <a:pt x="16" y="58"/>
                  </a:lnTo>
                  <a:lnTo>
                    <a:pt x="18" y="58"/>
                  </a:lnTo>
                  <a:lnTo>
                    <a:pt x="18" y="58"/>
                  </a:lnTo>
                  <a:lnTo>
                    <a:pt x="20" y="58"/>
                  </a:lnTo>
                  <a:lnTo>
                    <a:pt x="22" y="58"/>
                  </a:lnTo>
                  <a:close/>
                </a:path>
              </a:pathLst>
            </a:custGeom>
            <a:solidFill>
              <a:srgbClr val="000000"/>
            </a:solidFill>
            <a:ln w="0">
              <a:solidFill>
                <a:srgbClr val="000000"/>
              </a:solidFill>
              <a:prstDash val="solid"/>
              <a:round/>
              <a:headEnd/>
              <a:tailEnd/>
            </a:ln>
          </p:spPr>
          <p:txBody>
            <a:bodyPr/>
            <a:lstStyle/>
            <a:p>
              <a:endParaRPr lang="sv-SE"/>
            </a:p>
          </p:txBody>
        </p:sp>
        <p:sp>
          <p:nvSpPr>
            <p:cNvPr id="96290" name="Freeform 34"/>
            <p:cNvSpPr>
              <a:spLocks/>
            </p:cNvSpPr>
            <p:nvPr/>
          </p:nvSpPr>
          <p:spPr bwMode="auto">
            <a:xfrm>
              <a:off x="2494" y="2793"/>
              <a:ext cx="38" cy="50"/>
            </a:xfrm>
            <a:custGeom>
              <a:avLst/>
              <a:gdLst/>
              <a:ahLst/>
              <a:cxnLst>
                <a:cxn ang="0">
                  <a:pos x="30" y="48"/>
                </a:cxn>
                <a:cxn ang="0">
                  <a:pos x="30" y="40"/>
                </a:cxn>
                <a:cxn ang="0">
                  <a:pos x="26" y="46"/>
                </a:cxn>
                <a:cxn ang="0">
                  <a:pos x="22" y="48"/>
                </a:cxn>
                <a:cxn ang="0">
                  <a:pos x="16" y="50"/>
                </a:cxn>
                <a:cxn ang="0">
                  <a:pos x="12" y="50"/>
                </a:cxn>
                <a:cxn ang="0">
                  <a:pos x="8" y="48"/>
                </a:cxn>
                <a:cxn ang="0">
                  <a:pos x="6" y="46"/>
                </a:cxn>
                <a:cxn ang="0">
                  <a:pos x="4" y="44"/>
                </a:cxn>
                <a:cxn ang="0">
                  <a:pos x="2" y="42"/>
                </a:cxn>
                <a:cxn ang="0">
                  <a:pos x="2" y="38"/>
                </a:cxn>
                <a:cxn ang="0">
                  <a:pos x="2" y="34"/>
                </a:cxn>
                <a:cxn ang="0">
                  <a:pos x="0" y="30"/>
                </a:cxn>
                <a:cxn ang="0">
                  <a:pos x="0" y="0"/>
                </a:cxn>
                <a:cxn ang="0">
                  <a:pos x="10" y="0"/>
                </a:cxn>
                <a:cxn ang="0">
                  <a:pos x="10" y="26"/>
                </a:cxn>
                <a:cxn ang="0">
                  <a:pos x="10" y="32"/>
                </a:cxn>
                <a:cxn ang="0">
                  <a:pos x="10" y="36"/>
                </a:cxn>
                <a:cxn ang="0">
                  <a:pos x="12" y="38"/>
                </a:cxn>
                <a:cxn ang="0">
                  <a:pos x="12" y="40"/>
                </a:cxn>
                <a:cxn ang="0">
                  <a:pos x="16" y="42"/>
                </a:cxn>
                <a:cxn ang="0">
                  <a:pos x="18" y="42"/>
                </a:cxn>
                <a:cxn ang="0">
                  <a:pos x="22" y="42"/>
                </a:cxn>
                <a:cxn ang="0">
                  <a:pos x="24" y="40"/>
                </a:cxn>
                <a:cxn ang="0">
                  <a:pos x="26" y="38"/>
                </a:cxn>
                <a:cxn ang="0">
                  <a:pos x="28" y="36"/>
                </a:cxn>
                <a:cxn ang="0">
                  <a:pos x="30" y="32"/>
                </a:cxn>
                <a:cxn ang="0">
                  <a:pos x="30" y="26"/>
                </a:cxn>
                <a:cxn ang="0">
                  <a:pos x="30" y="0"/>
                </a:cxn>
                <a:cxn ang="0">
                  <a:pos x="38" y="0"/>
                </a:cxn>
                <a:cxn ang="0">
                  <a:pos x="38" y="48"/>
                </a:cxn>
                <a:cxn ang="0">
                  <a:pos x="30" y="48"/>
                </a:cxn>
              </a:cxnLst>
              <a:rect l="0" t="0" r="r" b="b"/>
              <a:pathLst>
                <a:path w="38" h="50">
                  <a:moveTo>
                    <a:pt x="30" y="48"/>
                  </a:moveTo>
                  <a:lnTo>
                    <a:pt x="30" y="40"/>
                  </a:lnTo>
                  <a:lnTo>
                    <a:pt x="26" y="46"/>
                  </a:lnTo>
                  <a:lnTo>
                    <a:pt x="22" y="48"/>
                  </a:lnTo>
                  <a:lnTo>
                    <a:pt x="16" y="50"/>
                  </a:lnTo>
                  <a:lnTo>
                    <a:pt x="12" y="50"/>
                  </a:lnTo>
                  <a:lnTo>
                    <a:pt x="8" y="48"/>
                  </a:lnTo>
                  <a:lnTo>
                    <a:pt x="6" y="46"/>
                  </a:lnTo>
                  <a:lnTo>
                    <a:pt x="4" y="44"/>
                  </a:lnTo>
                  <a:lnTo>
                    <a:pt x="2" y="42"/>
                  </a:lnTo>
                  <a:lnTo>
                    <a:pt x="2" y="38"/>
                  </a:lnTo>
                  <a:lnTo>
                    <a:pt x="2" y="34"/>
                  </a:lnTo>
                  <a:lnTo>
                    <a:pt x="0" y="30"/>
                  </a:lnTo>
                  <a:lnTo>
                    <a:pt x="0" y="0"/>
                  </a:lnTo>
                  <a:lnTo>
                    <a:pt x="10" y="0"/>
                  </a:lnTo>
                  <a:lnTo>
                    <a:pt x="10" y="26"/>
                  </a:lnTo>
                  <a:lnTo>
                    <a:pt x="10" y="32"/>
                  </a:lnTo>
                  <a:lnTo>
                    <a:pt x="10" y="36"/>
                  </a:lnTo>
                  <a:lnTo>
                    <a:pt x="12" y="38"/>
                  </a:lnTo>
                  <a:lnTo>
                    <a:pt x="12" y="40"/>
                  </a:lnTo>
                  <a:lnTo>
                    <a:pt x="16" y="42"/>
                  </a:lnTo>
                  <a:lnTo>
                    <a:pt x="18" y="42"/>
                  </a:lnTo>
                  <a:lnTo>
                    <a:pt x="22" y="42"/>
                  </a:lnTo>
                  <a:lnTo>
                    <a:pt x="24" y="40"/>
                  </a:lnTo>
                  <a:lnTo>
                    <a:pt x="26" y="38"/>
                  </a:lnTo>
                  <a:lnTo>
                    <a:pt x="28" y="36"/>
                  </a:lnTo>
                  <a:lnTo>
                    <a:pt x="30" y="32"/>
                  </a:lnTo>
                  <a:lnTo>
                    <a:pt x="30" y="26"/>
                  </a:lnTo>
                  <a:lnTo>
                    <a:pt x="30" y="0"/>
                  </a:lnTo>
                  <a:lnTo>
                    <a:pt x="38" y="0"/>
                  </a:lnTo>
                  <a:lnTo>
                    <a:pt x="38" y="48"/>
                  </a:lnTo>
                  <a:lnTo>
                    <a:pt x="30" y="48"/>
                  </a:lnTo>
                  <a:close/>
                </a:path>
              </a:pathLst>
            </a:custGeom>
            <a:solidFill>
              <a:srgbClr val="000000"/>
            </a:solidFill>
            <a:ln w="0">
              <a:solidFill>
                <a:srgbClr val="000000"/>
              </a:solidFill>
              <a:prstDash val="solid"/>
              <a:round/>
              <a:headEnd/>
              <a:tailEnd/>
            </a:ln>
          </p:spPr>
          <p:txBody>
            <a:bodyPr/>
            <a:lstStyle/>
            <a:p>
              <a:endParaRPr lang="sv-SE"/>
            </a:p>
          </p:txBody>
        </p:sp>
        <p:sp>
          <p:nvSpPr>
            <p:cNvPr id="96291" name="Freeform 35"/>
            <p:cNvSpPr>
              <a:spLocks/>
            </p:cNvSpPr>
            <p:nvPr/>
          </p:nvSpPr>
          <p:spPr bwMode="auto">
            <a:xfrm>
              <a:off x="2546" y="2793"/>
              <a:ext cx="38" cy="48"/>
            </a:xfrm>
            <a:custGeom>
              <a:avLst/>
              <a:gdLst/>
              <a:ahLst/>
              <a:cxnLst>
                <a:cxn ang="0">
                  <a:pos x="0" y="48"/>
                </a:cxn>
                <a:cxn ang="0">
                  <a:pos x="0" y="0"/>
                </a:cxn>
                <a:cxn ang="0">
                  <a:pos x="8" y="0"/>
                </a:cxn>
                <a:cxn ang="0">
                  <a:pos x="8" y="8"/>
                </a:cxn>
                <a:cxn ang="0">
                  <a:pos x="12" y="4"/>
                </a:cxn>
                <a:cxn ang="0">
                  <a:pos x="16" y="0"/>
                </a:cxn>
                <a:cxn ang="0">
                  <a:pos x="22" y="0"/>
                </a:cxn>
                <a:cxn ang="0">
                  <a:pos x="26" y="0"/>
                </a:cxn>
                <a:cxn ang="0">
                  <a:pos x="30" y="2"/>
                </a:cxn>
                <a:cxn ang="0">
                  <a:pos x="32" y="2"/>
                </a:cxn>
                <a:cxn ang="0">
                  <a:pos x="34" y="6"/>
                </a:cxn>
                <a:cxn ang="0">
                  <a:pos x="36" y="8"/>
                </a:cxn>
                <a:cxn ang="0">
                  <a:pos x="36" y="12"/>
                </a:cxn>
                <a:cxn ang="0">
                  <a:pos x="38" y="14"/>
                </a:cxn>
                <a:cxn ang="0">
                  <a:pos x="38" y="20"/>
                </a:cxn>
                <a:cxn ang="0">
                  <a:pos x="38" y="48"/>
                </a:cxn>
                <a:cxn ang="0">
                  <a:pos x="28" y="48"/>
                </a:cxn>
                <a:cxn ang="0">
                  <a:pos x="28" y="20"/>
                </a:cxn>
                <a:cxn ang="0">
                  <a:pos x="28" y="16"/>
                </a:cxn>
                <a:cxn ang="0">
                  <a:pos x="28" y="12"/>
                </a:cxn>
                <a:cxn ang="0">
                  <a:pos x="26" y="10"/>
                </a:cxn>
                <a:cxn ang="0">
                  <a:pos x="24" y="8"/>
                </a:cxn>
                <a:cxn ang="0">
                  <a:pos x="22" y="8"/>
                </a:cxn>
                <a:cxn ang="0">
                  <a:pos x="20" y="8"/>
                </a:cxn>
                <a:cxn ang="0">
                  <a:pos x="16" y="8"/>
                </a:cxn>
                <a:cxn ang="0">
                  <a:pos x="12" y="10"/>
                </a:cxn>
                <a:cxn ang="0">
                  <a:pos x="10" y="14"/>
                </a:cxn>
                <a:cxn ang="0">
                  <a:pos x="8" y="18"/>
                </a:cxn>
                <a:cxn ang="0">
                  <a:pos x="8" y="22"/>
                </a:cxn>
                <a:cxn ang="0">
                  <a:pos x="8" y="48"/>
                </a:cxn>
                <a:cxn ang="0">
                  <a:pos x="0" y="48"/>
                </a:cxn>
              </a:cxnLst>
              <a:rect l="0" t="0" r="r" b="b"/>
              <a:pathLst>
                <a:path w="38" h="48">
                  <a:moveTo>
                    <a:pt x="0" y="48"/>
                  </a:moveTo>
                  <a:lnTo>
                    <a:pt x="0" y="0"/>
                  </a:lnTo>
                  <a:lnTo>
                    <a:pt x="8" y="0"/>
                  </a:lnTo>
                  <a:lnTo>
                    <a:pt x="8" y="8"/>
                  </a:lnTo>
                  <a:lnTo>
                    <a:pt x="12" y="4"/>
                  </a:lnTo>
                  <a:lnTo>
                    <a:pt x="16" y="0"/>
                  </a:lnTo>
                  <a:lnTo>
                    <a:pt x="22" y="0"/>
                  </a:lnTo>
                  <a:lnTo>
                    <a:pt x="26" y="0"/>
                  </a:lnTo>
                  <a:lnTo>
                    <a:pt x="30" y="2"/>
                  </a:lnTo>
                  <a:lnTo>
                    <a:pt x="32" y="2"/>
                  </a:lnTo>
                  <a:lnTo>
                    <a:pt x="34" y="6"/>
                  </a:lnTo>
                  <a:lnTo>
                    <a:pt x="36" y="8"/>
                  </a:lnTo>
                  <a:lnTo>
                    <a:pt x="36" y="12"/>
                  </a:lnTo>
                  <a:lnTo>
                    <a:pt x="38" y="14"/>
                  </a:lnTo>
                  <a:lnTo>
                    <a:pt x="38" y="20"/>
                  </a:lnTo>
                  <a:lnTo>
                    <a:pt x="38" y="48"/>
                  </a:lnTo>
                  <a:lnTo>
                    <a:pt x="28" y="48"/>
                  </a:lnTo>
                  <a:lnTo>
                    <a:pt x="28" y="20"/>
                  </a:lnTo>
                  <a:lnTo>
                    <a:pt x="28" y="16"/>
                  </a:lnTo>
                  <a:lnTo>
                    <a:pt x="28" y="12"/>
                  </a:lnTo>
                  <a:lnTo>
                    <a:pt x="26" y="10"/>
                  </a:lnTo>
                  <a:lnTo>
                    <a:pt x="24" y="8"/>
                  </a:lnTo>
                  <a:lnTo>
                    <a:pt x="22" y="8"/>
                  </a:lnTo>
                  <a:lnTo>
                    <a:pt x="20" y="8"/>
                  </a:lnTo>
                  <a:lnTo>
                    <a:pt x="16" y="8"/>
                  </a:lnTo>
                  <a:lnTo>
                    <a:pt x="12" y="10"/>
                  </a:lnTo>
                  <a:lnTo>
                    <a:pt x="10" y="14"/>
                  </a:lnTo>
                  <a:lnTo>
                    <a:pt x="8" y="18"/>
                  </a:lnTo>
                  <a:lnTo>
                    <a:pt x="8" y="22"/>
                  </a:lnTo>
                  <a:lnTo>
                    <a:pt x="8" y="48"/>
                  </a:lnTo>
                  <a:lnTo>
                    <a:pt x="0" y="48"/>
                  </a:lnTo>
                  <a:close/>
                </a:path>
              </a:pathLst>
            </a:custGeom>
            <a:solidFill>
              <a:srgbClr val="000000"/>
            </a:solidFill>
            <a:ln w="0">
              <a:solidFill>
                <a:srgbClr val="000000"/>
              </a:solidFill>
              <a:prstDash val="solid"/>
              <a:round/>
              <a:headEnd/>
              <a:tailEnd/>
            </a:ln>
          </p:spPr>
          <p:txBody>
            <a:bodyPr/>
            <a:lstStyle/>
            <a:p>
              <a:endParaRPr lang="sv-SE"/>
            </a:p>
          </p:txBody>
        </p:sp>
        <p:sp>
          <p:nvSpPr>
            <p:cNvPr id="96292" name="Freeform 36"/>
            <p:cNvSpPr>
              <a:spLocks noEditPoints="1"/>
            </p:cNvSpPr>
            <p:nvPr/>
          </p:nvSpPr>
          <p:spPr bwMode="auto">
            <a:xfrm>
              <a:off x="2596" y="2775"/>
              <a:ext cx="10" cy="66"/>
            </a:xfrm>
            <a:custGeom>
              <a:avLst/>
              <a:gdLst/>
              <a:ahLst/>
              <a:cxnLst>
                <a:cxn ang="0">
                  <a:pos x="0" y="8"/>
                </a:cxn>
                <a:cxn ang="0">
                  <a:pos x="0" y="0"/>
                </a:cxn>
                <a:cxn ang="0">
                  <a:pos x="10" y="0"/>
                </a:cxn>
                <a:cxn ang="0">
                  <a:pos x="10" y="8"/>
                </a:cxn>
                <a:cxn ang="0">
                  <a:pos x="0" y="8"/>
                </a:cxn>
                <a:cxn ang="0">
                  <a:pos x="0" y="66"/>
                </a:cxn>
                <a:cxn ang="0">
                  <a:pos x="0" y="18"/>
                </a:cxn>
                <a:cxn ang="0">
                  <a:pos x="10" y="18"/>
                </a:cxn>
                <a:cxn ang="0">
                  <a:pos x="10" y="66"/>
                </a:cxn>
                <a:cxn ang="0">
                  <a:pos x="0" y="66"/>
                </a:cxn>
              </a:cxnLst>
              <a:rect l="0" t="0" r="r" b="b"/>
              <a:pathLst>
                <a:path w="10" h="66">
                  <a:moveTo>
                    <a:pt x="0" y="8"/>
                  </a:moveTo>
                  <a:lnTo>
                    <a:pt x="0" y="0"/>
                  </a:lnTo>
                  <a:lnTo>
                    <a:pt x="10" y="0"/>
                  </a:lnTo>
                  <a:lnTo>
                    <a:pt x="10" y="8"/>
                  </a:lnTo>
                  <a:lnTo>
                    <a:pt x="0" y="8"/>
                  </a:lnTo>
                  <a:close/>
                  <a:moveTo>
                    <a:pt x="0" y="66"/>
                  </a:moveTo>
                  <a:lnTo>
                    <a:pt x="0" y="18"/>
                  </a:lnTo>
                  <a:lnTo>
                    <a:pt x="10" y="18"/>
                  </a:lnTo>
                  <a:lnTo>
                    <a:pt x="10" y="66"/>
                  </a:lnTo>
                  <a:lnTo>
                    <a:pt x="0" y="66"/>
                  </a:lnTo>
                  <a:close/>
                </a:path>
              </a:pathLst>
            </a:custGeom>
            <a:solidFill>
              <a:srgbClr val="000000"/>
            </a:solidFill>
            <a:ln w="0">
              <a:solidFill>
                <a:srgbClr val="000000"/>
              </a:solidFill>
              <a:prstDash val="solid"/>
              <a:round/>
              <a:headEnd/>
              <a:tailEnd/>
            </a:ln>
          </p:spPr>
          <p:txBody>
            <a:bodyPr/>
            <a:lstStyle/>
            <a:p>
              <a:endParaRPr lang="sv-SE"/>
            </a:p>
          </p:txBody>
        </p:sp>
        <p:sp>
          <p:nvSpPr>
            <p:cNvPr id="96293" name="Freeform 37"/>
            <p:cNvSpPr>
              <a:spLocks/>
            </p:cNvSpPr>
            <p:nvPr/>
          </p:nvSpPr>
          <p:spPr bwMode="auto">
            <a:xfrm>
              <a:off x="2612" y="2777"/>
              <a:ext cx="24" cy="66"/>
            </a:xfrm>
            <a:custGeom>
              <a:avLst/>
              <a:gdLst/>
              <a:ahLst/>
              <a:cxnLst>
                <a:cxn ang="0">
                  <a:pos x="22" y="58"/>
                </a:cxn>
                <a:cxn ang="0">
                  <a:pos x="24" y="64"/>
                </a:cxn>
                <a:cxn ang="0">
                  <a:pos x="20" y="66"/>
                </a:cxn>
                <a:cxn ang="0">
                  <a:pos x="18" y="66"/>
                </a:cxn>
                <a:cxn ang="0">
                  <a:pos x="14" y="66"/>
                </a:cxn>
                <a:cxn ang="0">
                  <a:pos x="10" y="64"/>
                </a:cxn>
                <a:cxn ang="0">
                  <a:pos x="8" y="62"/>
                </a:cxn>
                <a:cxn ang="0">
                  <a:pos x="6" y="60"/>
                </a:cxn>
                <a:cxn ang="0">
                  <a:pos x="6" y="58"/>
                </a:cxn>
                <a:cxn ang="0">
                  <a:pos x="6" y="52"/>
                </a:cxn>
                <a:cxn ang="0">
                  <a:pos x="6" y="24"/>
                </a:cxn>
                <a:cxn ang="0">
                  <a:pos x="0" y="24"/>
                </a:cxn>
                <a:cxn ang="0">
                  <a:pos x="0" y="16"/>
                </a:cxn>
                <a:cxn ang="0">
                  <a:pos x="6" y="16"/>
                </a:cxn>
                <a:cxn ang="0">
                  <a:pos x="6" y="4"/>
                </a:cxn>
                <a:cxn ang="0">
                  <a:pos x="14" y="0"/>
                </a:cxn>
                <a:cxn ang="0">
                  <a:pos x="14" y="16"/>
                </a:cxn>
                <a:cxn ang="0">
                  <a:pos x="22" y="16"/>
                </a:cxn>
                <a:cxn ang="0">
                  <a:pos x="22" y="24"/>
                </a:cxn>
                <a:cxn ang="0">
                  <a:pos x="14" y="24"/>
                </a:cxn>
                <a:cxn ang="0">
                  <a:pos x="14" y="52"/>
                </a:cxn>
                <a:cxn ang="0">
                  <a:pos x="14" y="54"/>
                </a:cxn>
                <a:cxn ang="0">
                  <a:pos x="16" y="56"/>
                </a:cxn>
                <a:cxn ang="0">
                  <a:pos x="16" y="56"/>
                </a:cxn>
                <a:cxn ang="0">
                  <a:pos x="16" y="58"/>
                </a:cxn>
                <a:cxn ang="0">
                  <a:pos x="18" y="58"/>
                </a:cxn>
                <a:cxn ang="0">
                  <a:pos x="18" y="58"/>
                </a:cxn>
                <a:cxn ang="0">
                  <a:pos x="20" y="58"/>
                </a:cxn>
                <a:cxn ang="0">
                  <a:pos x="22" y="58"/>
                </a:cxn>
              </a:cxnLst>
              <a:rect l="0" t="0" r="r" b="b"/>
              <a:pathLst>
                <a:path w="24" h="66">
                  <a:moveTo>
                    <a:pt x="22" y="58"/>
                  </a:moveTo>
                  <a:lnTo>
                    <a:pt x="24" y="64"/>
                  </a:lnTo>
                  <a:lnTo>
                    <a:pt x="20" y="66"/>
                  </a:lnTo>
                  <a:lnTo>
                    <a:pt x="18" y="66"/>
                  </a:lnTo>
                  <a:lnTo>
                    <a:pt x="14" y="66"/>
                  </a:lnTo>
                  <a:lnTo>
                    <a:pt x="10" y="64"/>
                  </a:lnTo>
                  <a:lnTo>
                    <a:pt x="8" y="62"/>
                  </a:lnTo>
                  <a:lnTo>
                    <a:pt x="6" y="60"/>
                  </a:lnTo>
                  <a:lnTo>
                    <a:pt x="6" y="58"/>
                  </a:lnTo>
                  <a:lnTo>
                    <a:pt x="6" y="52"/>
                  </a:lnTo>
                  <a:lnTo>
                    <a:pt x="6" y="24"/>
                  </a:lnTo>
                  <a:lnTo>
                    <a:pt x="0" y="24"/>
                  </a:lnTo>
                  <a:lnTo>
                    <a:pt x="0" y="16"/>
                  </a:lnTo>
                  <a:lnTo>
                    <a:pt x="6" y="16"/>
                  </a:lnTo>
                  <a:lnTo>
                    <a:pt x="6" y="4"/>
                  </a:lnTo>
                  <a:lnTo>
                    <a:pt x="14" y="0"/>
                  </a:lnTo>
                  <a:lnTo>
                    <a:pt x="14" y="16"/>
                  </a:lnTo>
                  <a:lnTo>
                    <a:pt x="22" y="16"/>
                  </a:lnTo>
                  <a:lnTo>
                    <a:pt x="22" y="24"/>
                  </a:lnTo>
                  <a:lnTo>
                    <a:pt x="14" y="24"/>
                  </a:lnTo>
                  <a:lnTo>
                    <a:pt x="14" y="52"/>
                  </a:lnTo>
                  <a:lnTo>
                    <a:pt x="14" y="54"/>
                  </a:lnTo>
                  <a:lnTo>
                    <a:pt x="16" y="56"/>
                  </a:lnTo>
                  <a:lnTo>
                    <a:pt x="16" y="56"/>
                  </a:lnTo>
                  <a:lnTo>
                    <a:pt x="16" y="58"/>
                  </a:lnTo>
                  <a:lnTo>
                    <a:pt x="18" y="58"/>
                  </a:lnTo>
                  <a:lnTo>
                    <a:pt x="18" y="58"/>
                  </a:lnTo>
                  <a:lnTo>
                    <a:pt x="20" y="58"/>
                  </a:lnTo>
                  <a:lnTo>
                    <a:pt x="22" y="58"/>
                  </a:lnTo>
                  <a:close/>
                </a:path>
              </a:pathLst>
            </a:custGeom>
            <a:solidFill>
              <a:srgbClr val="000000"/>
            </a:solidFill>
            <a:ln w="0">
              <a:solidFill>
                <a:srgbClr val="000000"/>
              </a:solidFill>
              <a:prstDash val="solid"/>
              <a:round/>
              <a:headEnd/>
              <a:tailEnd/>
            </a:ln>
          </p:spPr>
          <p:txBody>
            <a:bodyPr/>
            <a:lstStyle/>
            <a:p>
              <a:endParaRPr lang="sv-SE"/>
            </a:p>
          </p:txBody>
        </p:sp>
        <p:sp>
          <p:nvSpPr>
            <p:cNvPr id="96294" name="Freeform 38"/>
            <p:cNvSpPr>
              <a:spLocks/>
            </p:cNvSpPr>
            <p:nvPr/>
          </p:nvSpPr>
          <p:spPr bwMode="auto">
            <a:xfrm>
              <a:off x="2640" y="2793"/>
              <a:ext cx="38" cy="50"/>
            </a:xfrm>
            <a:custGeom>
              <a:avLst/>
              <a:gdLst/>
              <a:ahLst/>
              <a:cxnLst>
                <a:cxn ang="0">
                  <a:pos x="8" y="34"/>
                </a:cxn>
                <a:cxn ang="0">
                  <a:pos x="12" y="40"/>
                </a:cxn>
                <a:cxn ang="0">
                  <a:pos x="20" y="42"/>
                </a:cxn>
                <a:cxn ang="0">
                  <a:pos x="28" y="40"/>
                </a:cxn>
                <a:cxn ang="0">
                  <a:pos x="30" y="36"/>
                </a:cxn>
                <a:cxn ang="0">
                  <a:pos x="26" y="32"/>
                </a:cxn>
                <a:cxn ang="0">
                  <a:pos x="18" y="28"/>
                </a:cxn>
                <a:cxn ang="0">
                  <a:pos x="8" y="24"/>
                </a:cxn>
                <a:cxn ang="0">
                  <a:pos x="2" y="20"/>
                </a:cxn>
                <a:cxn ang="0">
                  <a:pos x="0" y="14"/>
                </a:cxn>
                <a:cxn ang="0">
                  <a:pos x="2" y="8"/>
                </a:cxn>
                <a:cxn ang="0">
                  <a:pos x="6" y="2"/>
                </a:cxn>
                <a:cxn ang="0">
                  <a:pos x="10" y="0"/>
                </a:cxn>
                <a:cxn ang="0">
                  <a:pos x="18" y="0"/>
                </a:cxn>
                <a:cxn ang="0">
                  <a:pos x="26" y="2"/>
                </a:cxn>
                <a:cxn ang="0">
                  <a:pos x="32" y="6"/>
                </a:cxn>
                <a:cxn ang="0">
                  <a:pos x="36" y="14"/>
                </a:cxn>
                <a:cxn ang="0">
                  <a:pos x="26" y="12"/>
                </a:cxn>
                <a:cxn ang="0">
                  <a:pos x="22" y="8"/>
                </a:cxn>
                <a:cxn ang="0">
                  <a:pos x="14" y="8"/>
                </a:cxn>
                <a:cxn ang="0">
                  <a:pos x="10" y="10"/>
                </a:cxn>
                <a:cxn ang="0">
                  <a:pos x="8" y="14"/>
                </a:cxn>
                <a:cxn ang="0">
                  <a:pos x="10" y="16"/>
                </a:cxn>
                <a:cxn ang="0">
                  <a:pos x="14" y="18"/>
                </a:cxn>
                <a:cxn ang="0">
                  <a:pos x="26" y="22"/>
                </a:cxn>
                <a:cxn ang="0">
                  <a:pos x="34" y="24"/>
                </a:cxn>
                <a:cxn ang="0">
                  <a:pos x="38" y="30"/>
                </a:cxn>
                <a:cxn ang="0">
                  <a:pos x="38" y="38"/>
                </a:cxn>
                <a:cxn ang="0">
                  <a:pos x="34" y="46"/>
                </a:cxn>
                <a:cxn ang="0">
                  <a:pos x="24" y="50"/>
                </a:cxn>
                <a:cxn ang="0">
                  <a:pos x="14" y="50"/>
                </a:cxn>
                <a:cxn ang="0">
                  <a:pos x="6" y="46"/>
                </a:cxn>
                <a:cxn ang="0">
                  <a:pos x="0" y="34"/>
                </a:cxn>
              </a:cxnLst>
              <a:rect l="0" t="0" r="r" b="b"/>
              <a:pathLst>
                <a:path w="38" h="50">
                  <a:moveTo>
                    <a:pt x="0" y="34"/>
                  </a:moveTo>
                  <a:lnTo>
                    <a:pt x="8" y="34"/>
                  </a:lnTo>
                  <a:lnTo>
                    <a:pt x="8" y="36"/>
                  </a:lnTo>
                  <a:lnTo>
                    <a:pt x="12" y="40"/>
                  </a:lnTo>
                  <a:lnTo>
                    <a:pt x="14" y="42"/>
                  </a:lnTo>
                  <a:lnTo>
                    <a:pt x="20" y="42"/>
                  </a:lnTo>
                  <a:lnTo>
                    <a:pt x="24" y="42"/>
                  </a:lnTo>
                  <a:lnTo>
                    <a:pt x="28" y="40"/>
                  </a:lnTo>
                  <a:lnTo>
                    <a:pt x="30" y="38"/>
                  </a:lnTo>
                  <a:lnTo>
                    <a:pt x="30" y="36"/>
                  </a:lnTo>
                  <a:lnTo>
                    <a:pt x="30" y="32"/>
                  </a:lnTo>
                  <a:lnTo>
                    <a:pt x="26" y="32"/>
                  </a:lnTo>
                  <a:lnTo>
                    <a:pt x="24" y="30"/>
                  </a:lnTo>
                  <a:lnTo>
                    <a:pt x="18" y="28"/>
                  </a:lnTo>
                  <a:lnTo>
                    <a:pt x="12" y="26"/>
                  </a:lnTo>
                  <a:lnTo>
                    <a:pt x="8" y="24"/>
                  </a:lnTo>
                  <a:lnTo>
                    <a:pt x="4" y="22"/>
                  </a:lnTo>
                  <a:lnTo>
                    <a:pt x="2" y="20"/>
                  </a:lnTo>
                  <a:lnTo>
                    <a:pt x="0" y="16"/>
                  </a:lnTo>
                  <a:lnTo>
                    <a:pt x="0" y="14"/>
                  </a:lnTo>
                  <a:lnTo>
                    <a:pt x="0" y="10"/>
                  </a:lnTo>
                  <a:lnTo>
                    <a:pt x="2" y="8"/>
                  </a:lnTo>
                  <a:lnTo>
                    <a:pt x="4" y="6"/>
                  </a:lnTo>
                  <a:lnTo>
                    <a:pt x="6" y="2"/>
                  </a:lnTo>
                  <a:lnTo>
                    <a:pt x="8" y="2"/>
                  </a:lnTo>
                  <a:lnTo>
                    <a:pt x="10" y="0"/>
                  </a:lnTo>
                  <a:lnTo>
                    <a:pt x="14" y="0"/>
                  </a:lnTo>
                  <a:lnTo>
                    <a:pt x="18" y="0"/>
                  </a:lnTo>
                  <a:lnTo>
                    <a:pt x="22" y="0"/>
                  </a:lnTo>
                  <a:lnTo>
                    <a:pt x="26" y="2"/>
                  </a:lnTo>
                  <a:lnTo>
                    <a:pt x="30" y="4"/>
                  </a:lnTo>
                  <a:lnTo>
                    <a:pt x="32" y="6"/>
                  </a:lnTo>
                  <a:lnTo>
                    <a:pt x="34" y="8"/>
                  </a:lnTo>
                  <a:lnTo>
                    <a:pt x="36" y="14"/>
                  </a:lnTo>
                  <a:lnTo>
                    <a:pt x="26" y="14"/>
                  </a:lnTo>
                  <a:lnTo>
                    <a:pt x="26" y="12"/>
                  </a:lnTo>
                  <a:lnTo>
                    <a:pt x="24" y="10"/>
                  </a:lnTo>
                  <a:lnTo>
                    <a:pt x="22" y="8"/>
                  </a:lnTo>
                  <a:lnTo>
                    <a:pt x="18" y="8"/>
                  </a:lnTo>
                  <a:lnTo>
                    <a:pt x="14" y="8"/>
                  </a:lnTo>
                  <a:lnTo>
                    <a:pt x="10" y="8"/>
                  </a:lnTo>
                  <a:lnTo>
                    <a:pt x="10" y="10"/>
                  </a:lnTo>
                  <a:lnTo>
                    <a:pt x="8" y="12"/>
                  </a:lnTo>
                  <a:lnTo>
                    <a:pt x="8" y="14"/>
                  </a:lnTo>
                  <a:lnTo>
                    <a:pt x="10" y="16"/>
                  </a:lnTo>
                  <a:lnTo>
                    <a:pt x="10" y="16"/>
                  </a:lnTo>
                  <a:lnTo>
                    <a:pt x="12" y="18"/>
                  </a:lnTo>
                  <a:lnTo>
                    <a:pt x="14" y="18"/>
                  </a:lnTo>
                  <a:lnTo>
                    <a:pt x="18" y="18"/>
                  </a:lnTo>
                  <a:lnTo>
                    <a:pt x="26" y="22"/>
                  </a:lnTo>
                  <a:lnTo>
                    <a:pt x="30" y="22"/>
                  </a:lnTo>
                  <a:lnTo>
                    <a:pt x="34" y="24"/>
                  </a:lnTo>
                  <a:lnTo>
                    <a:pt x="36" y="28"/>
                  </a:lnTo>
                  <a:lnTo>
                    <a:pt x="38" y="30"/>
                  </a:lnTo>
                  <a:lnTo>
                    <a:pt x="38" y="34"/>
                  </a:lnTo>
                  <a:lnTo>
                    <a:pt x="38" y="38"/>
                  </a:lnTo>
                  <a:lnTo>
                    <a:pt x="36" y="42"/>
                  </a:lnTo>
                  <a:lnTo>
                    <a:pt x="34" y="46"/>
                  </a:lnTo>
                  <a:lnTo>
                    <a:pt x="30" y="48"/>
                  </a:lnTo>
                  <a:lnTo>
                    <a:pt x="24" y="50"/>
                  </a:lnTo>
                  <a:lnTo>
                    <a:pt x="20" y="50"/>
                  </a:lnTo>
                  <a:lnTo>
                    <a:pt x="14" y="50"/>
                  </a:lnTo>
                  <a:lnTo>
                    <a:pt x="10" y="48"/>
                  </a:lnTo>
                  <a:lnTo>
                    <a:pt x="6" y="46"/>
                  </a:lnTo>
                  <a:lnTo>
                    <a:pt x="2" y="40"/>
                  </a:lnTo>
                  <a:lnTo>
                    <a:pt x="0" y="34"/>
                  </a:lnTo>
                  <a:close/>
                </a:path>
              </a:pathLst>
            </a:custGeom>
            <a:solidFill>
              <a:srgbClr val="000000"/>
            </a:solidFill>
            <a:ln w="0">
              <a:solidFill>
                <a:srgbClr val="000000"/>
              </a:solidFill>
              <a:prstDash val="solid"/>
              <a:round/>
              <a:headEnd/>
              <a:tailEnd/>
            </a:ln>
          </p:spPr>
          <p:txBody>
            <a:bodyPr/>
            <a:lstStyle/>
            <a:p>
              <a:endParaRPr lang="sv-SE"/>
            </a:p>
          </p:txBody>
        </p:sp>
        <p:sp>
          <p:nvSpPr>
            <p:cNvPr id="96295" name="Freeform 39"/>
            <p:cNvSpPr>
              <a:spLocks noEditPoints="1"/>
            </p:cNvSpPr>
            <p:nvPr/>
          </p:nvSpPr>
          <p:spPr bwMode="auto">
            <a:xfrm>
              <a:off x="2786" y="2789"/>
              <a:ext cx="60" cy="62"/>
            </a:xfrm>
            <a:custGeom>
              <a:avLst/>
              <a:gdLst/>
              <a:ahLst/>
              <a:cxnLst>
                <a:cxn ang="0">
                  <a:pos x="40" y="0"/>
                </a:cxn>
                <a:cxn ang="0">
                  <a:pos x="46" y="0"/>
                </a:cxn>
                <a:cxn ang="0">
                  <a:pos x="50" y="2"/>
                </a:cxn>
                <a:cxn ang="0">
                  <a:pos x="54" y="6"/>
                </a:cxn>
                <a:cxn ang="0">
                  <a:pos x="58" y="10"/>
                </a:cxn>
                <a:cxn ang="0">
                  <a:pos x="60" y="14"/>
                </a:cxn>
                <a:cxn ang="0">
                  <a:pos x="60" y="20"/>
                </a:cxn>
                <a:cxn ang="0">
                  <a:pos x="58" y="30"/>
                </a:cxn>
                <a:cxn ang="0">
                  <a:pos x="54" y="40"/>
                </a:cxn>
                <a:cxn ang="0">
                  <a:pos x="50" y="48"/>
                </a:cxn>
                <a:cxn ang="0">
                  <a:pos x="46" y="52"/>
                </a:cxn>
                <a:cxn ang="0">
                  <a:pos x="40" y="58"/>
                </a:cxn>
                <a:cxn ang="0">
                  <a:pos x="30" y="62"/>
                </a:cxn>
                <a:cxn ang="0">
                  <a:pos x="20" y="62"/>
                </a:cxn>
                <a:cxn ang="0">
                  <a:pos x="14" y="62"/>
                </a:cxn>
                <a:cxn ang="0">
                  <a:pos x="10" y="60"/>
                </a:cxn>
                <a:cxn ang="0">
                  <a:pos x="4" y="56"/>
                </a:cxn>
                <a:cxn ang="0">
                  <a:pos x="2" y="52"/>
                </a:cxn>
                <a:cxn ang="0">
                  <a:pos x="0" y="46"/>
                </a:cxn>
                <a:cxn ang="0">
                  <a:pos x="0" y="42"/>
                </a:cxn>
                <a:cxn ang="0">
                  <a:pos x="0" y="34"/>
                </a:cxn>
                <a:cxn ang="0">
                  <a:pos x="4" y="24"/>
                </a:cxn>
                <a:cxn ang="0">
                  <a:pos x="8" y="18"/>
                </a:cxn>
                <a:cxn ang="0">
                  <a:pos x="14" y="10"/>
                </a:cxn>
                <a:cxn ang="0">
                  <a:pos x="20" y="6"/>
                </a:cxn>
                <a:cxn ang="0">
                  <a:pos x="26" y="2"/>
                </a:cxn>
                <a:cxn ang="0">
                  <a:pos x="32" y="0"/>
                </a:cxn>
                <a:cxn ang="0">
                  <a:pos x="40" y="0"/>
                </a:cxn>
                <a:cxn ang="0">
                  <a:pos x="38" y="2"/>
                </a:cxn>
                <a:cxn ang="0">
                  <a:pos x="34" y="2"/>
                </a:cxn>
                <a:cxn ang="0">
                  <a:pos x="30" y="4"/>
                </a:cxn>
                <a:cxn ang="0">
                  <a:pos x="24" y="6"/>
                </a:cxn>
                <a:cxn ang="0">
                  <a:pos x="20" y="12"/>
                </a:cxn>
                <a:cxn ang="0">
                  <a:pos x="16" y="18"/>
                </a:cxn>
                <a:cxn ang="0">
                  <a:pos x="12" y="24"/>
                </a:cxn>
                <a:cxn ang="0">
                  <a:pos x="10" y="34"/>
                </a:cxn>
                <a:cxn ang="0">
                  <a:pos x="8" y="44"/>
                </a:cxn>
                <a:cxn ang="0">
                  <a:pos x="10" y="50"/>
                </a:cxn>
                <a:cxn ang="0">
                  <a:pos x="12" y="56"/>
                </a:cxn>
                <a:cxn ang="0">
                  <a:pos x="14" y="58"/>
                </a:cxn>
                <a:cxn ang="0">
                  <a:pos x="18" y="60"/>
                </a:cxn>
                <a:cxn ang="0">
                  <a:pos x="22" y="60"/>
                </a:cxn>
                <a:cxn ang="0">
                  <a:pos x="26" y="60"/>
                </a:cxn>
                <a:cxn ang="0">
                  <a:pos x="30" y="58"/>
                </a:cxn>
                <a:cxn ang="0">
                  <a:pos x="34" y="56"/>
                </a:cxn>
                <a:cxn ang="0">
                  <a:pos x="38" y="52"/>
                </a:cxn>
                <a:cxn ang="0">
                  <a:pos x="44" y="44"/>
                </a:cxn>
                <a:cxn ang="0">
                  <a:pos x="48" y="36"/>
                </a:cxn>
                <a:cxn ang="0">
                  <a:pos x="50" y="26"/>
                </a:cxn>
                <a:cxn ang="0">
                  <a:pos x="52" y="18"/>
                </a:cxn>
                <a:cxn ang="0">
                  <a:pos x="50" y="12"/>
                </a:cxn>
                <a:cxn ang="0">
                  <a:pos x="48" y="6"/>
                </a:cxn>
                <a:cxn ang="0">
                  <a:pos x="46" y="4"/>
                </a:cxn>
                <a:cxn ang="0">
                  <a:pos x="42" y="2"/>
                </a:cxn>
                <a:cxn ang="0">
                  <a:pos x="38" y="2"/>
                </a:cxn>
              </a:cxnLst>
              <a:rect l="0" t="0" r="r" b="b"/>
              <a:pathLst>
                <a:path w="60" h="62">
                  <a:moveTo>
                    <a:pt x="40" y="0"/>
                  </a:moveTo>
                  <a:lnTo>
                    <a:pt x="46" y="0"/>
                  </a:lnTo>
                  <a:lnTo>
                    <a:pt x="50" y="2"/>
                  </a:lnTo>
                  <a:lnTo>
                    <a:pt x="54" y="6"/>
                  </a:lnTo>
                  <a:lnTo>
                    <a:pt x="58" y="10"/>
                  </a:lnTo>
                  <a:lnTo>
                    <a:pt x="60" y="14"/>
                  </a:lnTo>
                  <a:lnTo>
                    <a:pt x="60" y="20"/>
                  </a:lnTo>
                  <a:lnTo>
                    <a:pt x="58" y="30"/>
                  </a:lnTo>
                  <a:lnTo>
                    <a:pt x="54" y="40"/>
                  </a:lnTo>
                  <a:lnTo>
                    <a:pt x="50" y="48"/>
                  </a:lnTo>
                  <a:lnTo>
                    <a:pt x="46" y="52"/>
                  </a:lnTo>
                  <a:lnTo>
                    <a:pt x="40" y="58"/>
                  </a:lnTo>
                  <a:lnTo>
                    <a:pt x="30" y="62"/>
                  </a:lnTo>
                  <a:lnTo>
                    <a:pt x="20" y="62"/>
                  </a:lnTo>
                  <a:lnTo>
                    <a:pt x="14" y="62"/>
                  </a:lnTo>
                  <a:lnTo>
                    <a:pt x="10" y="60"/>
                  </a:lnTo>
                  <a:lnTo>
                    <a:pt x="4" y="56"/>
                  </a:lnTo>
                  <a:lnTo>
                    <a:pt x="2" y="52"/>
                  </a:lnTo>
                  <a:lnTo>
                    <a:pt x="0" y="46"/>
                  </a:lnTo>
                  <a:lnTo>
                    <a:pt x="0" y="42"/>
                  </a:lnTo>
                  <a:lnTo>
                    <a:pt x="0" y="34"/>
                  </a:lnTo>
                  <a:lnTo>
                    <a:pt x="4" y="24"/>
                  </a:lnTo>
                  <a:lnTo>
                    <a:pt x="8" y="18"/>
                  </a:lnTo>
                  <a:lnTo>
                    <a:pt x="14" y="10"/>
                  </a:lnTo>
                  <a:lnTo>
                    <a:pt x="20" y="6"/>
                  </a:lnTo>
                  <a:lnTo>
                    <a:pt x="26" y="2"/>
                  </a:lnTo>
                  <a:lnTo>
                    <a:pt x="32" y="0"/>
                  </a:lnTo>
                  <a:lnTo>
                    <a:pt x="40" y="0"/>
                  </a:lnTo>
                  <a:close/>
                  <a:moveTo>
                    <a:pt x="38" y="2"/>
                  </a:moveTo>
                  <a:lnTo>
                    <a:pt x="34" y="2"/>
                  </a:lnTo>
                  <a:lnTo>
                    <a:pt x="30" y="4"/>
                  </a:lnTo>
                  <a:lnTo>
                    <a:pt x="24" y="6"/>
                  </a:lnTo>
                  <a:lnTo>
                    <a:pt x="20" y="12"/>
                  </a:lnTo>
                  <a:lnTo>
                    <a:pt x="16" y="18"/>
                  </a:lnTo>
                  <a:lnTo>
                    <a:pt x="12" y="24"/>
                  </a:lnTo>
                  <a:lnTo>
                    <a:pt x="10" y="34"/>
                  </a:lnTo>
                  <a:lnTo>
                    <a:pt x="8" y="44"/>
                  </a:lnTo>
                  <a:lnTo>
                    <a:pt x="10" y="50"/>
                  </a:lnTo>
                  <a:lnTo>
                    <a:pt x="12" y="56"/>
                  </a:lnTo>
                  <a:lnTo>
                    <a:pt x="14" y="58"/>
                  </a:lnTo>
                  <a:lnTo>
                    <a:pt x="18" y="60"/>
                  </a:lnTo>
                  <a:lnTo>
                    <a:pt x="22" y="60"/>
                  </a:lnTo>
                  <a:lnTo>
                    <a:pt x="26" y="60"/>
                  </a:lnTo>
                  <a:lnTo>
                    <a:pt x="30" y="58"/>
                  </a:lnTo>
                  <a:lnTo>
                    <a:pt x="34" y="56"/>
                  </a:lnTo>
                  <a:lnTo>
                    <a:pt x="38" y="52"/>
                  </a:lnTo>
                  <a:lnTo>
                    <a:pt x="44" y="44"/>
                  </a:lnTo>
                  <a:lnTo>
                    <a:pt x="48" y="36"/>
                  </a:lnTo>
                  <a:lnTo>
                    <a:pt x="50" y="26"/>
                  </a:lnTo>
                  <a:lnTo>
                    <a:pt x="52" y="18"/>
                  </a:lnTo>
                  <a:lnTo>
                    <a:pt x="50" y="12"/>
                  </a:lnTo>
                  <a:lnTo>
                    <a:pt x="48" y="6"/>
                  </a:lnTo>
                  <a:lnTo>
                    <a:pt x="46" y="4"/>
                  </a:lnTo>
                  <a:lnTo>
                    <a:pt x="42" y="2"/>
                  </a:lnTo>
                  <a:lnTo>
                    <a:pt x="38" y="2"/>
                  </a:lnTo>
                  <a:close/>
                </a:path>
              </a:pathLst>
            </a:custGeom>
            <a:solidFill>
              <a:srgbClr val="000000"/>
            </a:solidFill>
            <a:ln w="0">
              <a:solidFill>
                <a:srgbClr val="000000"/>
              </a:solidFill>
              <a:prstDash val="solid"/>
              <a:round/>
              <a:headEnd/>
              <a:tailEnd/>
            </a:ln>
          </p:spPr>
          <p:txBody>
            <a:bodyPr/>
            <a:lstStyle/>
            <a:p>
              <a:endParaRPr lang="sv-SE"/>
            </a:p>
          </p:txBody>
        </p:sp>
        <p:sp>
          <p:nvSpPr>
            <p:cNvPr id="96296" name="Freeform 40"/>
            <p:cNvSpPr>
              <a:spLocks noEditPoints="1"/>
            </p:cNvSpPr>
            <p:nvPr/>
          </p:nvSpPr>
          <p:spPr bwMode="auto">
            <a:xfrm>
              <a:off x="2848" y="2827"/>
              <a:ext cx="16" cy="42"/>
            </a:xfrm>
            <a:custGeom>
              <a:avLst/>
              <a:gdLst/>
              <a:ahLst/>
              <a:cxnLst>
                <a:cxn ang="0">
                  <a:pos x="12" y="0"/>
                </a:cxn>
                <a:cxn ang="0">
                  <a:pos x="14" y="0"/>
                </a:cxn>
                <a:cxn ang="0">
                  <a:pos x="16" y="0"/>
                </a:cxn>
                <a:cxn ang="0">
                  <a:pos x="16" y="2"/>
                </a:cxn>
                <a:cxn ang="0">
                  <a:pos x="16" y="2"/>
                </a:cxn>
                <a:cxn ang="0">
                  <a:pos x="16" y="4"/>
                </a:cxn>
                <a:cxn ang="0">
                  <a:pos x="14" y="4"/>
                </a:cxn>
                <a:cxn ang="0">
                  <a:pos x="14" y="6"/>
                </a:cxn>
                <a:cxn ang="0">
                  <a:pos x="12" y="6"/>
                </a:cxn>
                <a:cxn ang="0">
                  <a:pos x="12" y="6"/>
                </a:cxn>
                <a:cxn ang="0">
                  <a:pos x="10" y="4"/>
                </a:cxn>
                <a:cxn ang="0">
                  <a:pos x="10" y="4"/>
                </a:cxn>
                <a:cxn ang="0">
                  <a:pos x="10" y="2"/>
                </a:cxn>
                <a:cxn ang="0">
                  <a:pos x="10" y="2"/>
                </a:cxn>
                <a:cxn ang="0">
                  <a:pos x="10" y="0"/>
                </a:cxn>
                <a:cxn ang="0">
                  <a:pos x="12" y="0"/>
                </a:cxn>
                <a:cxn ang="0">
                  <a:pos x="12" y="0"/>
                </a:cxn>
                <a:cxn ang="0">
                  <a:pos x="14" y="12"/>
                </a:cxn>
                <a:cxn ang="0">
                  <a:pos x="6" y="36"/>
                </a:cxn>
                <a:cxn ang="0">
                  <a:pos x="6" y="38"/>
                </a:cxn>
                <a:cxn ang="0">
                  <a:pos x="6" y="38"/>
                </a:cxn>
                <a:cxn ang="0">
                  <a:pos x="6" y="38"/>
                </a:cxn>
                <a:cxn ang="0">
                  <a:pos x="6" y="38"/>
                </a:cxn>
                <a:cxn ang="0">
                  <a:pos x="6" y="40"/>
                </a:cxn>
                <a:cxn ang="0">
                  <a:pos x="6" y="40"/>
                </a:cxn>
                <a:cxn ang="0">
                  <a:pos x="8" y="40"/>
                </a:cxn>
                <a:cxn ang="0">
                  <a:pos x="8" y="38"/>
                </a:cxn>
                <a:cxn ang="0">
                  <a:pos x="10" y="38"/>
                </a:cxn>
                <a:cxn ang="0">
                  <a:pos x="10" y="34"/>
                </a:cxn>
                <a:cxn ang="0">
                  <a:pos x="12" y="36"/>
                </a:cxn>
                <a:cxn ang="0">
                  <a:pos x="10" y="38"/>
                </a:cxn>
                <a:cxn ang="0">
                  <a:pos x="8" y="40"/>
                </a:cxn>
                <a:cxn ang="0">
                  <a:pos x="6" y="42"/>
                </a:cxn>
                <a:cxn ang="0">
                  <a:pos x="4" y="42"/>
                </a:cxn>
                <a:cxn ang="0">
                  <a:pos x="2" y="42"/>
                </a:cxn>
                <a:cxn ang="0">
                  <a:pos x="2" y="42"/>
                </a:cxn>
                <a:cxn ang="0">
                  <a:pos x="0" y="40"/>
                </a:cxn>
                <a:cxn ang="0">
                  <a:pos x="0" y="40"/>
                </a:cxn>
                <a:cxn ang="0">
                  <a:pos x="0" y="38"/>
                </a:cxn>
                <a:cxn ang="0">
                  <a:pos x="2" y="36"/>
                </a:cxn>
                <a:cxn ang="0">
                  <a:pos x="6" y="20"/>
                </a:cxn>
                <a:cxn ang="0">
                  <a:pos x="6" y="18"/>
                </a:cxn>
                <a:cxn ang="0">
                  <a:pos x="8" y="16"/>
                </a:cxn>
                <a:cxn ang="0">
                  <a:pos x="6" y="16"/>
                </a:cxn>
                <a:cxn ang="0">
                  <a:pos x="6" y="14"/>
                </a:cxn>
                <a:cxn ang="0">
                  <a:pos x="6" y="14"/>
                </a:cxn>
                <a:cxn ang="0">
                  <a:pos x="6" y="14"/>
                </a:cxn>
                <a:cxn ang="0">
                  <a:pos x="4" y="14"/>
                </a:cxn>
                <a:cxn ang="0">
                  <a:pos x="2" y="14"/>
                </a:cxn>
                <a:cxn ang="0">
                  <a:pos x="2" y="14"/>
                </a:cxn>
                <a:cxn ang="0">
                  <a:pos x="14" y="12"/>
                </a:cxn>
              </a:cxnLst>
              <a:rect l="0" t="0" r="r" b="b"/>
              <a:pathLst>
                <a:path w="16" h="42">
                  <a:moveTo>
                    <a:pt x="12" y="0"/>
                  </a:moveTo>
                  <a:lnTo>
                    <a:pt x="14" y="0"/>
                  </a:lnTo>
                  <a:lnTo>
                    <a:pt x="16" y="0"/>
                  </a:lnTo>
                  <a:lnTo>
                    <a:pt x="16" y="2"/>
                  </a:lnTo>
                  <a:lnTo>
                    <a:pt x="16" y="2"/>
                  </a:lnTo>
                  <a:lnTo>
                    <a:pt x="16" y="4"/>
                  </a:lnTo>
                  <a:lnTo>
                    <a:pt x="14" y="4"/>
                  </a:lnTo>
                  <a:lnTo>
                    <a:pt x="14" y="6"/>
                  </a:lnTo>
                  <a:lnTo>
                    <a:pt x="12" y="6"/>
                  </a:lnTo>
                  <a:lnTo>
                    <a:pt x="12" y="6"/>
                  </a:lnTo>
                  <a:lnTo>
                    <a:pt x="10" y="4"/>
                  </a:lnTo>
                  <a:lnTo>
                    <a:pt x="10" y="4"/>
                  </a:lnTo>
                  <a:lnTo>
                    <a:pt x="10" y="2"/>
                  </a:lnTo>
                  <a:lnTo>
                    <a:pt x="10" y="2"/>
                  </a:lnTo>
                  <a:lnTo>
                    <a:pt x="10" y="0"/>
                  </a:lnTo>
                  <a:lnTo>
                    <a:pt x="12" y="0"/>
                  </a:lnTo>
                  <a:lnTo>
                    <a:pt x="12" y="0"/>
                  </a:lnTo>
                  <a:close/>
                  <a:moveTo>
                    <a:pt x="14" y="12"/>
                  </a:moveTo>
                  <a:lnTo>
                    <a:pt x="6" y="36"/>
                  </a:lnTo>
                  <a:lnTo>
                    <a:pt x="6" y="38"/>
                  </a:lnTo>
                  <a:lnTo>
                    <a:pt x="6" y="38"/>
                  </a:lnTo>
                  <a:lnTo>
                    <a:pt x="6" y="38"/>
                  </a:lnTo>
                  <a:lnTo>
                    <a:pt x="6" y="38"/>
                  </a:lnTo>
                  <a:lnTo>
                    <a:pt x="6" y="40"/>
                  </a:lnTo>
                  <a:lnTo>
                    <a:pt x="6" y="40"/>
                  </a:lnTo>
                  <a:lnTo>
                    <a:pt x="8" y="40"/>
                  </a:lnTo>
                  <a:lnTo>
                    <a:pt x="8" y="38"/>
                  </a:lnTo>
                  <a:lnTo>
                    <a:pt x="10" y="38"/>
                  </a:lnTo>
                  <a:lnTo>
                    <a:pt x="10" y="34"/>
                  </a:lnTo>
                  <a:lnTo>
                    <a:pt x="12" y="36"/>
                  </a:lnTo>
                  <a:lnTo>
                    <a:pt x="10" y="38"/>
                  </a:lnTo>
                  <a:lnTo>
                    <a:pt x="8" y="40"/>
                  </a:lnTo>
                  <a:lnTo>
                    <a:pt x="6" y="42"/>
                  </a:lnTo>
                  <a:lnTo>
                    <a:pt x="4" y="42"/>
                  </a:lnTo>
                  <a:lnTo>
                    <a:pt x="2" y="42"/>
                  </a:lnTo>
                  <a:lnTo>
                    <a:pt x="2" y="42"/>
                  </a:lnTo>
                  <a:lnTo>
                    <a:pt x="0" y="40"/>
                  </a:lnTo>
                  <a:lnTo>
                    <a:pt x="0" y="40"/>
                  </a:lnTo>
                  <a:lnTo>
                    <a:pt x="0" y="38"/>
                  </a:lnTo>
                  <a:lnTo>
                    <a:pt x="2" y="36"/>
                  </a:lnTo>
                  <a:lnTo>
                    <a:pt x="6" y="20"/>
                  </a:lnTo>
                  <a:lnTo>
                    <a:pt x="6" y="18"/>
                  </a:lnTo>
                  <a:lnTo>
                    <a:pt x="8" y="16"/>
                  </a:lnTo>
                  <a:lnTo>
                    <a:pt x="6" y="16"/>
                  </a:lnTo>
                  <a:lnTo>
                    <a:pt x="6" y="14"/>
                  </a:lnTo>
                  <a:lnTo>
                    <a:pt x="6" y="14"/>
                  </a:lnTo>
                  <a:lnTo>
                    <a:pt x="6" y="14"/>
                  </a:lnTo>
                  <a:lnTo>
                    <a:pt x="4" y="14"/>
                  </a:lnTo>
                  <a:lnTo>
                    <a:pt x="2" y="14"/>
                  </a:lnTo>
                  <a:lnTo>
                    <a:pt x="2" y="14"/>
                  </a:lnTo>
                  <a:lnTo>
                    <a:pt x="14" y="12"/>
                  </a:lnTo>
                  <a:close/>
                </a:path>
              </a:pathLst>
            </a:custGeom>
            <a:solidFill>
              <a:srgbClr val="000000"/>
            </a:solidFill>
            <a:ln w="0">
              <a:solidFill>
                <a:srgbClr val="000000"/>
              </a:solidFill>
              <a:prstDash val="solid"/>
              <a:round/>
              <a:headEnd/>
              <a:tailEnd/>
            </a:ln>
          </p:spPr>
          <p:txBody>
            <a:bodyPr/>
            <a:lstStyle/>
            <a:p>
              <a:endParaRPr lang="sv-SE"/>
            </a:p>
          </p:txBody>
        </p:sp>
        <p:sp>
          <p:nvSpPr>
            <p:cNvPr id="96297" name="Freeform 41"/>
            <p:cNvSpPr>
              <a:spLocks/>
            </p:cNvSpPr>
            <p:nvPr/>
          </p:nvSpPr>
          <p:spPr bwMode="auto">
            <a:xfrm>
              <a:off x="2772" y="3075"/>
              <a:ext cx="76" cy="64"/>
            </a:xfrm>
            <a:custGeom>
              <a:avLst/>
              <a:gdLst/>
              <a:ahLst/>
              <a:cxnLst>
                <a:cxn ang="0">
                  <a:pos x="2" y="64"/>
                </a:cxn>
                <a:cxn ang="0">
                  <a:pos x="8" y="12"/>
                </a:cxn>
                <a:cxn ang="0">
                  <a:pos x="8" y="10"/>
                </a:cxn>
                <a:cxn ang="0">
                  <a:pos x="8" y="8"/>
                </a:cxn>
                <a:cxn ang="0">
                  <a:pos x="8" y="6"/>
                </a:cxn>
                <a:cxn ang="0">
                  <a:pos x="6" y="4"/>
                </a:cxn>
                <a:cxn ang="0">
                  <a:pos x="4" y="4"/>
                </a:cxn>
                <a:cxn ang="0">
                  <a:pos x="0" y="2"/>
                </a:cxn>
                <a:cxn ang="0">
                  <a:pos x="2" y="0"/>
                </a:cxn>
                <a:cxn ang="0">
                  <a:pos x="24" y="0"/>
                </a:cxn>
                <a:cxn ang="0">
                  <a:pos x="24" y="2"/>
                </a:cxn>
                <a:cxn ang="0">
                  <a:pos x="20" y="2"/>
                </a:cxn>
                <a:cxn ang="0">
                  <a:pos x="18" y="4"/>
                </a:cxn>
                <a:cxn ang="0">
                  <a:pos x="16" y="8"/>
                </a:cxn>
                <a:cxn ang="0">
                  <a:pos x="16" y="12"/>
                </a:cxn>
                <a:cxn ang="0">
                  <a:pos x="12" y="46"/>
                </a:cxn>
                <a:cxn ang="0">
                  <a:pos x="34" y="10"/>
                </a:cxn>
                <a:cxn ang="0">
                  <a:pos x="34" y="8"/>
                </a:cxn>
                <a:cxn ang="0">
                  <a:pos x="34" y="8"/>
                </a:cxn>
                <a:cxn ang="0">
                  <a:pos x="34" y="6"/>
                </a:cxn>
                <a:cxn ang="0">
                  <a:pos x="34" y="4"/>
                </a:cxn>
                <a:cxn ang="0">
                  <a:pos x="30" y="4"/>
                </a:cxn>
                <a:cxn ang="0">
                  <a:pos x="26" y="2"/>
                </a:cxn>
                <a:cxn ang="0">
                  <a:pos x="28" y="0"/>
                </a:cxn>
                <a:cxn ang="0">
                  <a:pos x="52" y="0"/>
                </a:cxn>
                <a:cxn ang="0">
                  <a:pos x="52" y="2"/>
                </a:cxn>
                <a:cxn ang="0">
                  <a:pos x="48" y="2"/>
                </a:cxn>
                <a:cxn ang="0">
                  <a:pos x="46" y="4"/>
                </a:cxn>
                <a:cxn ang="0">
                  <a:pos x="44" y="4"/>
                </a:cxn>
                <a:cxn ang="0">
                  <a:pos x="44" y="4"/>
                </a:cxn>
                <a:cxn ang="0">
                  <a:pos x="42" y="6"/>
                </a:cxn>
                <a:cxn ang="0">
                  <a:pos x="42" y="8"/>
                </a:cxn>
                <a:cxn ang="0">
                  <a:pos x="42" y="10"/>
                </a:cxn>
                <a:cxn ang="0">
                  <a:pos x="42" y="14"/>
                </a:cxn>
                <a:cxn ang="0">
                  <a:pos x="42" y="18"/>
                </a:cxn>
                <a:cxn ang="0">
                  <a:pos x="40" y="26"/>
                </a:cxn>
                <a:cxn ang="0">
                  <a:pos x="40" y="36"/>
                </a:cxn>
                <a:cxn ang="0">
                  <a:pos x="38" y="46"/>
                </a:cxn>
                <a:cxn ang="0">
                  <a:pos x="58" y="16"/>
                </a:cxn>
                <a:cxn ang="0">
                  <a:pos x="60" y="12"/>
                </a:cxn>
                <a:cxn ang="0">
                  <a:pos x="62" y="10"/>
                </a:cxn>
                <a:cxn ang="0">
                  <a:pos x="62" y="8"/>
                </a:cxn>
                <a:cxn ang="0">
                  <a:pos x="62" y="6"/>
                </a:cxn>
                <a:cxn ang="0">
                  <a:pos x="62" y="4"/>
                </a:cxn>
                <a:cxn ang="0">
                  <a:pos x="62" y="4"/>
                </a:cxn>
                <a:cxn ang="0">
                  <a:pos x="60" y="4"/>
                </a:cxn>
                <a:cxn ang="0">
                  <a:pos x="58" y="2"/>
                </a:cxn>
                <a:cxn ang="0">
                  <a:pos x="58" y="0"/>
                </a:cxn>
                <a:cxn ang="0">
                  <a:pos x="76" y="0"/>
                </a:cxn>
                <a:cxn ang="0">
                  <a:pos x="76" y="2"/>
                </a:cxn>
                <a:cxn ang="0">
                  <a:pos x="74" y="2"/>
                </a:cxn>
                <a:cxn ang="0">
                  <a:pos x="72" y="4"/>
                </a:cxn>
                <a:cxn ang="0">
                  <a:pos x="70" y="6"/>
                </a:cxn>
                <a:cxn ang="0">
                  <a:pos x="68" y="8"/>
                </a:cxn>
                <a:cxn ang="0">
                  <a:pos x="66" y="10"/>
                </a:cxn>
                <a:cxn ang="0">
                  <a:pos x="64" y="12"/>
                </a:cxn>
                <a:cxn ang="0">
                  <a:pos x="62" y="16"/>
                </a:cxn>
                <a:cxn ang="0">
                  <a:pos x="30" y="64"/>
                </a:cxn>
                <a:cxn ang="0">
                  <a:pos x="30" y="64"/>
                </a:cxn>
                <a:cxn ang="0">
                  <a:pos x="34" y="16"/>
                </a:cxn>
                <a:cxn ang="0">
                  <a:pos x="4" y="64"/>
                </a:cxn>
                <a:cxn ang="0">
                  <a:pos x="2" y="64"/>
                </a:cxn>
              </a:cxnLst>
              <a:rect l="0" t="0" r="r" b="b"/>
              <a:pathLst>
                <a:path w="76" h="64">
                  <a:moveTo>
                    <a:pt x="2" y="64"/>
                  </a:moveTo>
                  <a:lnTo>
                    <a:pt x="8" y="12"/>
                  </a:lnTo>
                  <a:lnTo>
                    <a:pt x="8" y="10"/>
                  </a:lnTo>
                  <a:lnTo>
                    <a:pt x="8" y="8"/>
                  </a:lnTo>
                  <a:lnTo>
                    <a:pt x="8" y="6"/>
                  </a:lnTo>
                  <a:lnTo>
                    <a:pt x="6" y="4"/>
                  </a:lnTo>
                  <a:lnTo>
                    <a:pt x="4" y="4"/>
                  </a:lnTo>
                  <a:lnTo>
                    <a:pt x="0" y="2"/>
                  </a:lnTo>
                  <a:lnTo>
                    <a:pt x="2" y="0"/>
                  </a:lnTo>
                  <a:lnTo>
                    <a:pt x="24" y="0"/>
                  </a:lnTo>
                  <a:lnTo>
                    <a:pt x="24" y="2"/>
                  </a:lnTo>
                  <a:lnTo>
                    <a:pt x="20" y="2"/>
                  </a:lnTo>
                  <a:lnTo>
                    <a:pt x="18" y="4"/>
                  </a:lnTo>
                  <a:lnTo>
                    <a:pt x="16" y="8"/>
                  </a:lnTo>
                  <a:lnTo>
                    <a:pt x="16" y="12"/>
                  </a:lnTo>
                  <a:lnTo>
                    <a:pt x="12" y="46"/>
                  </a:lnTo>
                  <a:lnTo>
                    <a:pt x="34" y="10"/>
                  </a:lnTo>
                  <a:lnTo>
                    <a:pt x="34" y="8"/>
                  </a:lnTo>
                  <a:lnTo>
                    <a:pt x="34" y="8"/>
                  </a:lnTo>
                  <a:lnTo>
                    <a:pt x="34" y="6"/>
                  </a:lnTo>
                  <a:lnTo>
                    <a:pt x="34" y="4"/>
                  </a:lnTo>
                  <a:lnTo>
                    <a:pt x="30" y="4"/>
                  </a:lnTo>
                  <a:lnTo>
                    <a:pt x="26" y="2"/>
                  </a:lnTo>
                  <a:lnTo>
                    <a:pt x="28" y="0"/>
                  </a:lnTo>
                  <a:lnTo>
                    <a:pt x="52" y="0"/>
                  </a:lnTo>
                  <a:lnTo>
                    <a:pt x="52" y="2"/>
                  </a:lnTo>
                  <a:lnTo>
                    <a:pt x="48" y="2"/>
                  </a:lnTo>
                  <a:lnTo>
                    <a:pt x="46" y="4"/>
                  </a:lnTo>
                  <a:lnTo>
                    <a:pt x="44" y="4"/>
                  </a:lnTo>
                  <a:lnTo>
                    <a:pt x="44" y="4"/>
                  </a:lnTo>
                  <a:lnTo>
                    <a:pt x="42" y="6"/>
                  </a:lnTo>
                  <a:lnTo>
                    <a:pt x="42" y="8"/>
                  </a:lnTo>
                  <a:lnTo>
                    <a:pt x="42" y="10"/>
                  </a:lnTo>
                  <a:lnTo>
                    <a:pt x="42" y="14"/>
                  </a:lnTo>
                  <a:lnTo>
                    <a:pt x="42" y="18"/>
                  </a:lnTo>
                  <a:lnTo>
                    <a:pt x="40" y="26"/>
                  </a:lnTo>
                  <a:lnTo>
                    <a:pt x="40" y="36"/>
                  </a:lnTo>
                  <a:lnTo>
                    <a:pt x="38" y="46"/>
                  </a:lnTo>
                  <a:lnTo>
                    <a:pt x="58" y="16"/>
                  </a:lnTo>
                  <a:lnTo>
                    <a:pt x="60" y="12"/>
                  </a:lnTo>
                  <a:lnTo>
                    <a:pt x="62" y="10"/>
                  </a:lnTo>
                  <a:lnTo>
                    <a:pt x="62" y="8"/>
                  </a:lnTo>
                  <a:lnTo>
                    <a:pt x="62" y="6"/>
                  </a:lnTo>
                  <a:lnTo>
                    <a:pt x="62" y="4"/>
                  </a:lnTo>
                  <a:lnTo>
                    <a:pt x="62" y="4"/>
                  </a:lnTo>
                  <a:lnTo>
                    <a:pt x="60" y="4"/>
                  </a:lnTo>
                  <a:lnTo>
                    <a:pt x="58" y="2"/>
                  </a:lnTo>
                  <a:lnTo>
                    <a:pt x="58" y="0"/>
                  </a:lnTo>
                  <a:lnTo>
                    <a:pt x="76" y="0"/>
                  </a:lnTo>
                  <a:lnTo>
                    <a:pt x="76" y="2"/>
                  </a:lnTo>
                  <a:lnTo>
                    <a:pt x="74" y="2"/>
                  </a:lnTo>
                  <a:lnTo>
                    <a:pt x="72" y="4"/>
                  </a:lnTo>
                  <a:lnTo>
                    <a:pt x="70" y="6"/>
                  </a:lnTo>
                  <a:lnTo>
                    <a:pt x="68" y="8"/>
                  </a:lnTo>
                  <a:lnTo>
                    <a:pt x="66" y="10"/>
                  </a:lnTo>
                  <a:lnTo>
                    <a:pt x="64" y="12"/>
                  </a:lnTo>
                  <a:lnTo>
                    <a:pt x="62" y="16"/>
                  </a:lnTo>
                  <a:lnTo>
                    <a:pt x="30" y="64"/>
                  </a:lnTo>
                  <a:lnTo>
                    <a:pt x="30" y="64"/>
                  </a:lnTo>
                  <a:lnTo>
                    <a:pt x="34" y="16"/>
                  </a:lnTo>
                  <a:lnTo>
                    <a:pt x="4" y="64"/>
                  </a:lnTo>
                  <a:lnTo>
                    <a:pt x="2" y="64"/>
                  </a:lnTo>
                  <a:close/>
                </a:path>
              </a:pathLst>
            </a:custGeom>
            <a:solidFill>
              <a:srgbClr val="000000"/>
            </a:solidFill>
            <a:ln w="0">
              <a:solidFill>
                <a:srgbClr val="000000"/>
              </a:solidFill>
              <a:prstDash val="solid"/>
              <a:round/>
              <a:headEnd/>
              <a:tailEnd/>
            </a:ln>
          </p:spPr>
          <p:txBody>
            <a:bodyPr/>
            <a:lstStyle/>
            <a:p>
              <a:endParaRPr lang="sv-SE"/>
            </a:p>
          </p:txBody>
        </p:sp>
        <p:sp>
          <p:nvSpPr>
            <p:cNvPr id="96298" name="Freeform 42"/>
            <p:cNvSpPr>
              <a:spLocks noEditPoints="1"/>
            </p:cNvSpPr>
            <p:nvPr/>
          </p:nvSpPr>
          <p:spPr bwMode="auto">
            <a:xfrm>
              <a:off x="2824" y="3109"/>
              <a:ext cx="30" cy="58"/>
            </a:xfrm>
            <a:custGeom>
              <a:avLst/>
              <a:gdLst/>
              <a:ahLst/>
              <a:cxnLst>
                <a:cxn ang="0">
                  <a:pos x="26" y="0"/>
                </a:cxn>
                <a:cxn ang="0">
                  <a:pos x="28" y="2"/>
                </a:cxn>
                <a:cxn ang="0">
                  <a:pos x="28" y="2"/>
                </a:cxn>
                <a:cxn ang="0">
                  <a:pos x="30" y="2"/>
                </a:cxn>
                <a:cxn ang="0">
                  <a:pos x="30" y="4"/>
                </a:cxn>
                <a:cxn ang="0">
                  <a:pos x="30" y="6"/>
                </a:cxn>
                <a:cxn ang="0">
                  <a:pos x="28" y="6"/>
                </a:cxn>
                <a:cxn ang="0">
                  <a:pos x="28" y="8"/>
                </a:cxn>
                <a:cxn ang="0">
                  <a:pos x="26" y="8"/>
                </a:cxn>
                <a:cxn ang="0">
                  <a:pos x="26" y="8"/>
                </a:cxn>
                <a:cxn ang="0">
                  <a:pos x="24" y="6"/>
                </a:cxn>
                <a:cxn ang="0">
                  <a:pos x="24" y="6"/>
                </a:cxn>
                <a:cxn ang="0">
                  <a:pos x="24" y="4"/>
                </a:cxn>
                <a:cxn ang="0">
                  <a:pos x="24" y="2"/>
                </a:cxn>
                <a:cxn ang="0">
                  <a:pos x="24" y="2"/>
                </a:cxn>
                <a:cxn ang="0">
                  <a:pos x="26" y="2"/>
                </a:cxn>
                <a:cxn ang="0">
                  <a:pos x="26" y="0"/>
                </a:cxn>
                <a:cxn ang="0">
                  <a:pos x="26" y="14"/>
                </a:cxn>
                <a:cxn ang="0">
                  <a:pos x="18" y="42"/>
                </a:cxn>
                <a:cxn ang="0">
                  <a:pos x="16" y="50"/>
                </a:cxn>
                <a:cxn ang="0">
                  <a:pos x="12" y="54"/>
                </a:cxn>
                <a:cxn ang="0">
                  <a:pos x="8" y="56"/>
                </a:cxn>
                <a:cxn ang="0">
                  <a:pos x="4" y="58"/>
                </a:cxn>
                <a:cxn ang="0">
                  <a:pos x="2" y="58"/>
                </a:cxn>
                <a:cxn ang="0">
                  <a:pos x="2" y="56"/>
                </a:cxn>
                <a:cxn ang="0">
                  <a:pos x="0" y="56"/>
                </a:cxn>
                <a:cxn ang="0">
                  <a:pos x="0" y="54"/>
                </a:cxn>
                <a:cxn ang="0">
                  <a:pos x="0" y="54"/>
                </a:cxn>
                <a:cxn ang="0">
                  <a:pos x="0" y="52"/>
                </a:cxn>
                <a:cxn ang="0">
                  <a:pos x="2" y="52"/>
                </a:cxn>
                <a:cxn ang="0">
                  <a:pos x="2" y="52"/>
                </a:cxn>
                <a:cxn ang="0">
                  <a:pos x="4" y="52"/>
                </a:cxn>
                <a:cxn ang="0">
                  <a:pos x="4" y="52"/>
                </a:cxn>
                <a:cxn ang="0">
                  <a:pos x="4" y="54"/>
                </a:cxn>
                <a:cxn ang="0">
                  <a:pos x="4" y="54"/>
                </a:cxn>
                <a:cxn ang="0">
                  <a:pos x="4" y="54"/>
                </a:cxn>
                <a:cxn ang="0">
                  <a:pos x="4" y="56"/>
                </a:cxn>
                <a:cxn ang="0">
                  <a:pos x="4" y="56"/>
                </a:cxn>
                <a:cxn ang="0">
                  <a:pos x="4" y="56"/>
                </a:cxn>
                <a:cxn ang="0">
                  <a:pos x="4" y="56"/>
                </a:cxn>
                <a:cxn ang="0">
                  <a:pos x="4" y="56"/>
                </a:cxn>
                <a:cxn ang="0">
                  <a:pos x="4" y="56"/>
                </a:cxn>
                <a:cxn ang="0">
                  <a:pos x="4" y="56"/>
                </a:cxn>
                <a:cxn ang="0">
                  <a:pos x="6" y="56"/>
                </a:cxn>
                <a:cxn ang="0">
                  <a:pos x="8" y="56"/>
                </a:cxn>
                <a:cxn ang="0">
                  <a:pos x="10" y="54"/>
                </a:cxn>
                <a:cxn ang="0">
                  <a:pos x="10" y="52"/>
                </a:cxn>
                <a:cxn ang="0">
                  <a:pos x="12" y="48"/>
                </a:cxn>
                <a:cxn ang="0">
                  <a:pos x="20" y="22"/>
                </a:cxn>
                <a:cxn ang="0">
                  <a:pos x="20" y="20"/>
                </a:cxn>
                <a:cxn ang="0">
                  <a:pos x="20" y="18"/>
                </a:cxn>
                <a:cxn ang="0">
                  <a:pos x="20" y="18"/>
                </a:cxn>
                <a:cxn ang="0">
                  <a:pos x="20" y="16"/>
                </a:cxn>
                <a:cxn ang="0">
                  <a:pos x="18" y="16"/>
                </a:cxn>
                <a:cxn ang="0">
                  <a:pos x="18" y="16"/>
                </a:cxn>
                <a:cxn ang="0">
                  <a:pos x="18" y="16"/>
                </a:cxn>
                <a:cxn ang="0">
                  <a:pos x="16" y="16"/>
                </a:cxn>
                <a:cxn ang="0">
                  <a:pos x="16" y="16"/>
                </a:cxn>
                <a:cxn ang="0">
                  <a:pos x="16" y="16"/>
                </a:cxn>
                <a:cxn ang="0">
                  <a:pos x="16" y="14"/>
                </a:cxn>
                <a:cxn ang="0">
                  <a:pos x="26" y="14"/>
                </a:cxn>
              </a:cxnLst>
              <a:rect l="0" t="0" r="r" b="b"/>
              <a:pathLst>
                <a:path w="30" h="58">
                  <a:moveTo>
                    <a:pt x="26" y="0"/>
                  </a:moveTo>
                  <a:lnTo>
                    <a:pt x="28" y="2"/>
                  </a:lnTo>
                  <a:lnTo>
                    <a:pt x="28" y="2"/>
                  </a:lnTo>
                  <a:lnTo>
                    <a:pt x="30" y="2"/>
                  </a:lnTo>
                  <a:lnTo>
                    <a:pt x="30" y="4"/>
                  </a:lnTo>
                  <a:lnTo>
                    <a:pt x="30" y="6"/>
                  </a:lnTo>
                  <a:lnTo>
                    <a:pt x="28" y="6"/>
                  </a:lnTo>
                  <a:lnTo>
                    <a:pt x="28" y="8"/>
                  </a:lnTo>
                  <a:lnTo>
                    <a:pt x="26" y="8"/>
                  </a:lnTo>
                  <a:lnTo>
                    <a:pt x="26" y="8"/>
                  </a:lnTo>
                  <a:lnTo>
                    <a:pt x="24" y="6"/>
                  </a:lnTo>
                  <a:lnTo>
                    <a:pt x="24" y="6"/>
                  </a:lnTo>
                  <a:lnTo>
                    <a:pt x="24" y="4"/>
                  </a:lnTo>
                  <a:lnTo>
                    <a:pt x="24" y="2"/>
                  </a:lnTo>
                  <a:lnTo>
                    <a:pt x="24" y="2"/>
                  </a:lnTo>
                  <a:lnTo>
                    <a:pt x="26" y="2"/>
                  </a:lnTo>
                  <a:lnTo>
                    <a:pt x="26" y="0"/>
                  </a:lnTo>
                  <a:close/>
                  <a:moveTo>
                    <a:pt x="26" y="14"/>
                  </a:moveTo>
                  <a:lnTo>
                    <a:pt x="18" y="42"/>
                  </a:lnTo>
                  <a:lnTo>
                    <a:pt x="16" y="50"/>
                  </a:lnTo>
                  <a:lnTo>
                    <a:pt x="12" y="54"/>
                  </a:lnTo>
                  <a:lnTo>
                    <a:pt x="8" y="56"/>
                  </a:lnTo>
                  <a:lnTo>
                    <a:pt x="4" y="58"/>
                  </a:lnTo>
                  <a:lnTo>
                    <a:pt x="2" y="58"/>
                  </a:lnTo>
                  <a:lnTo>
                    <a:pt x="2" y="56"/>
                  </a:lnTo>
                  <a:lnTo>
                    <a:pt x="0" y="56"/>
                  </a:lnTo>
                  <a:lnTo>
                    <a:pt x="0" y="54"/>
                  </a:lnTo>
                  <a:lnTo>
                    <a:pt x="0" y="54"/>
                  </a:lnTo>
                  <a:lnTo>
                    <a:pt x="0" y="52"/>
                  </a:lnTo>
                  <a:lnTo>
                    <a:pt x="2" y="52"/>
                  </a:lnTo>
                  <a:lnTo>
                    <a:pt x="2" y="52"/>
                  </a:lnTo>
                  <a:lnTo>
                    <a:pt x="4" y="52"/>
                  </a:lnTo>
                  <a:lnTo>
                    <a:pt x="4" y="52"/>
                  </a:lnTo>
                  <a:lnTo>
                    <a:pt x="4" y="54"/>
                  </a:lnTo>
                  <a:lnTo>
                    <a:pt x="4" y="54"/>
                  </a:lnTo>
                  <a:lnTo>
                    <a:pt x="4" y="54"/>
                  </a:lnTo>
                  <a:lnTo>
                    <a:pt x="4" y="56"/>
                  </a:lnTo>
                  <a:lnTo>
                    <a:pt x="4" y="56"/>
                  </a:lnTo>
                  <a:lnTo>
                    <a:pt x="4" y="56"/>
                  </a:lnTo>
                  <a:lnTo>
                    <a:pt x="4" y="56"/>
                  </a:lnTo>
                  <a:lnTo>
                    <a:pt x="4" y="56"/>
                  </a:lnTo>
                  <a:lnTo>
                    <a:pt x="4" y="56"/>
                  </a:lnTo>
                  <a:lnTo>
                    <a:pt x="4" y="56"/>
                  </a:lnTo>
                  <a:lnTo>
                    <a:pt x="6" y="56"/>
                  </a:lnTo>
                  <a:lnTo>
                    <a:pt x="8" y="56"/>
                  </a:lnTo>
                  <a:lnTo>
                    <a:pt x="10" y="54"/>
                  </a:lnTo>
                  <a:lnTo>
                    <a:pt x="10" y="52"/>
                  </a:lnTo>
                  <a:lnTo>
                    <a:pt x="12" y="48"/>
                  </a:lnTo>
                  <a:lnTo>
                    <a:pt x="20" y="22"/>
                  </a:lnTo>
                  <a:lnTo>
                    <a:pt x="20" y="20"/>
                  </a:lnTo>
                  <a:lnTo>
                    <a:pt x="20" y="18"/>
                  </a:lnTo>
                  <a:lnTo>
                    <a:pt x="20" y="18"/>
                  </a:lnTo>
                  <a:lnTo>
                    <a:pt x="20" y="16"/>
                  </a:lnTo>
                  <a:lnTo>
                    <a:pt x="18" y="16"/>
                  </a:lnTo>
                  <a:lnTo>
                    <a:pt x="18" y="16"/>
                  </a:lnTo>
                  <a:lnTo>
                    <a:pt x="18" y="16"/>
                  </a:lnTo>
                  <a:lnTo>
                    <a:pt x="16" y="16"/>
                  </a:lnTo>
                  <a:lnTo>
                    <a:pt x="16" y="16"/>
                  </a:lnTo>
                  <a:lnTo>
                    <a:pt x="16" y="16"/>
                  </a:lnTo>
                  <a:lnTo>
                    <a:pt x="16" y="14"/>
                  </a:lnTo>
                  <a:lnTo>
                    <a:pt x="26" y="14"/>
                  </a:lnTo>
                  <a:close/>
                </a:path>
              </a:pathLst>
            </a:custGeom>
            <a:solidFill>
              <a:srgbClr val="000000"/>
            </a:solidFill>
            <a:ln w="0">
              <a:solidFill>
                <a:srgbClr val="000000"/>
              </a:solidFill>
              <a:prstDash val="solid"/>
              <a:round/>
              <a:headEnd/>
              <a:tailEnd/>
            </a:ln>
          </p:spPr>
          <p:txBody>
            <a:bodyPr/>
            <a:lstStyle/>
            <a:p>
              <a:endParaRPr lang="sv-SE"/>
            </a:p>
          </p:txBody>
        </p:sp>
        <p:sp>
          <p:nvSpPr>
            <p:cNvPr id="96299" name="Freeform 43"/>
            <p:cNvSpPr>
              <a:spLocks/>
            </p:cNvSpPr>
            <p:nvPr/>
          </p:nvSpPr>
          <p:spPr bwMode="auto">
            <a:xfrm>
              <a:off x="2854" y="3147"/>
              <a:ext cx="8" cy="14"/>
            </a:xfrm>
            <a:custGeom>
              <a:avLst/>
              <a:gdLst/>
              <a:ahLst/>
              <a:cxnLst>
                <a:cxn ang="0">
                  <a:pos x="0" y="14"/>
                </a:cxn>
                <a:cxn ang="0">
                  <a:pos x="2" y="12"/>
                </a:cxn>
                <a:cxn ang="0">
                  <a:pos x="4" y="10"/>
                </a:cxn>
                <a:cxn ang="0">
                  <a:pos x="4" y="10"/>
                </a:cxn>
                <a:cxn ang="0">
                  <a:pos x="4" y="8"/>
                </a:cxn>
                <a:cxn ang="0">
                  <a:pos x="4" y="8"/>
                </a:cxn>
                <a:cxn ang="0">
                  <a:pos x="4" y="6"/>
                </a:cxn>
                <a:cxn ang="0">
                  <a:pos x="4" y="6"/>
                </a:cxn>
                <a:cxn ang="0">
                  <a:pos x="4" y="6"/>
                </a:cxn>
                <a:cxn ang="0">
                  <a:pos x="2" y="4"/>
                </a:cxn>
                <a:cxn ang="0">
                  <a:pos x="2" y="4"/>
                </a:cxn>
                <a:cxn ang="0">
                  <a:pos x="2" y="4"/>
                </a:cxn>
                <a:cxn ang="0">
                  <a:pos x="2" y="4"/>
                </a:cxn>
                <a:cxn ang="0">
                  <a:pos x="2" y="2"/>
                </a:cxn>
                <a:cxn ang="0">
                  <a:pos x="2" y="0"/>
                </a:cxn>
                <a:cxn ang="0">
                  <a:pos x="4" y="0"/>
                </a:cxn>
                <a:cxn ang="0">
                  <a:pos x="4" y="0"/>
                </a:cxn>
                <a:cxn ang="0">
                  <a:pos x="6" y="0"/>
                </a:cxn>
                <a:cxn ang="0">
                  <a:pos x="8" y="0"/>
                </a:cxn>
                <a:cxn ang="0">
                  <a:pos x="8" y="2"/>
                </a:cxn>
                <a:cxn ang="0">
                  <a:pos x="8" y="4"/>
                </a:cxn>
                <a:cxn ang="0">
                  <a:pos x="8" y="6"/>
                </a:cxn>
                <a:cxn ang="0">
                  <a:pos x="6" y="10"/>
                </a:cxn>
                <a:cxn ang="0">
                  <a:pos x="4" y="12"/>
                </a:cxn>
                <a:cxn ang="0">
                  <a:pos x="0" y="14"/>
                </a:cxn>
                <a:cxn ang="0">
                  <a:pos x="0" y="14"/>
                </a:cxn>
              </a:cxnLst>
              <a:rect l="0" t="0" r="r" b="b"/>
              <a:pathLst>
                <a:path w="8" h="14">
                  <a:moveTo>
                    <a:pt x="0" y="14"/>
                  </a:moveTo>
                  <a:lnTo>
                    <a:pt x="2" y="12"/>
                  </a:lnTo>
                  <a:lnTo>
                    <a:pt x="4" y="10"/>
                  </a:lnTo>
                  <a:lnTo>
                    <a:pt x="4" y="10"/>
                  </a:lnTo>
                  <a:lnTo>
                    <a:pt x="4" y="8"/>
                  </a:lnTo>
                  <a:lnTo>
                    <a:pt x="4" y="8"/>
                  </a:lnTo>
                  <a:lnTo>
                    <a:pt x="4" y="6"/>
                  </a:lnTo>
                  <a:lnTo>
                    <a:pt x="4" y="6"/>
                  </a:lnTo>
                  <a:lnTo>
                    <a:pt x="4" y="6"/>
                  </a:lnTo>
                  <a:lnTo>
                    <a:pt x="2" y="4"/>
                  </a:lnTo>
                  <a:lnTo>
                    <a:pt x="2" y="4"/>
                  </a:lnTo>
                  <a:lnTo>
                    <a:pt x="2" y="4"/>
                  </a:lnTo>
                  <a:lnTo>
                    <a:pt x="2" y="4"/>
                  </a:lnTo>
                  <a:lnTo>
                    <a:pt x="2" y="2"/>
                  </a:lnTo>
                  <a:lnTo>
                    <a:pt x="2" y="0"/>
                  </a:lnTo>
                  <a:lnTo>
                    <a:pt x="4" y="0"/>
                  </a:lnTo>
                  <a:lnTo>
                    <a:pt x="4" y="0"/>
                  </a:lnTo>
                  <a:lnTo>
                    <a:pt x="6" y="0"/>
                  </a:lnTo>
                  <a:lnTo>
                    <a:pt x="8" y="0"/>
                  </a:lnTo>
                  <a:lnTo>
                    <a:pt x="8" y="2"/>
                  </a:lnTo>
                  <a:lnTo>
                    <a:pt x="8" y="4"/>
                  </a:lnTo>
                  <a:lnTo>
                    <a:pt x="8" y="6"/>
                  </a:lnTo>
                  <a:lnTo>
                    <a:pt x="6" y="10"/>
                  </a:lnTo>
                  <a:lnTo>
                    <a:pt x="4" y="12"/>
                  </a:lnTo>
                  <a:lnTo>
                    <a:pt x="0" y="14"/>
                  </a:lnTo>
                  <a:lnTo>
                    <a:pt x="0" y="14"/>
                  </a:lnTo>
                  <a:close/>
                </a:path>
              </a:pathLst>
            </a:custGeom>
            <a:solidFill>
              <a:srgbClr val="000000"/>
            </a:solidFill>
            <a:ln w="0">
              <a:solidFill>
                <a:srgbClr val="000000"/>
              </a:solidFill>
              <a:prstDash val="solid"/>
              <a:round/>
              <a:headEnd/>
              <a:tailEnd/>
            </a:ln>
          </p:spPr>
          <p:txBody>
            <a:bodyPr/>
            <a:lstStyle/>
            <a:p>
              <a:endParaRPr lang="sv-SE"/>
            </a:p>
          </p:txBody>
        </p:sp>
        <p:sp>
          <p:nvSpPr>
            <p:cNvPr id="96300" name="Freeform 44"/>
            <p:cNvSpPr>
              <a:spLocks noEditPoints="1"/>
            </p:cNvSpPr>
            <p:nvPr/>
          </p:nvSpPr>
          <p:spPr bwMode="auto">
            <a:xfrm>
              <a:off x="2874" y="3109"/>
              <a:ext cx="16" cy="44"/>
            </a:xfrm>
            <a:custGeom>
              <a:avLst/>
              <a:gdLst/>
              <a:ahLst/>
              <a:cxnLst>
                <a:cxn ang="0">
                  <a:pos x="12" y="0"/>
                </a:cxn>
                <a:cxn ang="0">
                  <a:pos x="14" y="2"/>
                </a:cxn>
                <a:cxn ang="0">
                  <a:pos x="14" y="2"/>
                </a:cxn>
                <a:cxn ang="0">
                  <a:pos x="14" y="2"/>
                </a:cxn>
                <a:cxn ang="0">
                  <a:pos x="16" y="4"/>
                </a:cxn>
                <a:cxn ang="0">
                  <a:pos x="14" y="6"/>
                </a:cxn>
                <a:cxn ang="0">
                  <a:pos x="14" y="6"/>
                </a:cxn>
                <a:cxn ang="0">
                  <a:pos x="14" y="6"/>
                </a:cxn>
                <a:cxn ang="0">
                  <a:pos x="12" y="8"/>
                </a:cxn>
                <a:cxn ang="0">
                  <a:pos x="10" y="6"/>
                </a:cxn>
                <a:cxn ang="0">
                  <a:pos x="10" y="6"/>
                </a:cxn>
                <a:cxn ang="0">
                  <a:pos x="10" y="6"/>
                </a:cxn>
                <a:cxn ang="0">
                  <a:pos x="8" y="4"/>
                </a:cxn>
                <a:cxn ang="0">
                  <a:pos x="10" y="2"/>
                </a:cxn>
                <a:cxn ang="0">
                  <a:pos x="10" y="2"/>
                </a:cxn>
                <a:cxn ang="0">
                  <a:pos x="10" y="2"/>
                </a:cxn>
                <a:cxn ang="0">
                  <a:pos x="12" y="0"/>
                </a:cxn>
                <a:cxn ang="0">
                  <a:pos x="12" y="14"/>
                </a:cxn>
                <a:cxn ang="0">
                  <a:pos x="6" y="36"/>
                </a:cxn>
                <a:cxn ang="0">
                  <a:pos x="6" y="38"/>
                </a:cxn>
                <a:cxn ang="0">
                  <a:pos x="6" y="40"/>
                </a:cxn>
                <a:cxn ang="0">
                  <a:pos x="6" y="40"/>
                </a:cxn>
                <a:cxn ang="0">
                  <a:pos x="6" y="40"/>
                </a:cxn>
                <a:cxn ang="0">
                  <a:pos x="6" y="40"/>
                </a:cxn>
                <a:cxn ang="0">
                  <a:pos x="6" y="40"/>
                </a:cxn>
                <a:cxn ang="0">
                  <a:pos x="6" y="40"/>
                </a:cxn>
                <a:cxn ang="0">
                  <a:pos x="6" y="40"/>
                </a:cxn>
                <a:cxn ang="0">
                  <a:pos x="8" y="38"/>
                </a:cxn>
                <a:cxn ang="0">
                  <a:pos x="10" y="36"/>
                </a:cxn>
                <a:cxn ang="0">
                  <a:pos x="10" y="36"/>
                </a:cxn>
                <a:cxn ang="0">
                  <a:pos x="8" y="40"/>
                </a:cxn>
                <a:cxn ang="0">
                  <a:pos x="6" y="42"/>
                </a:cxn>
                <a:cxn ang="0">
                  <a:pos x="4" y="44"/>
                </a:cxn>
                <a:cxn ang="0">
                  <a:pos x="2" y="44"/>
                </a:cxn>
                <a:cxn ang="0">
                  <a:pos x="2" y="44"/>
                </a:cxn>
                <a:cxn ang="0">
                  <a:pos x="0" y="44"/>
                </a:cxn>
                <a:cxn ang="0">
                  <a:pos x="0" y="42"/>
                </a:cxn>
                <a:cxn ang="0">
                  <a:pos x="0" y="42"/>
                </a:cxn>
                <a:cxn ang="0">
                  <a:pos x="0" y="40"/>
                </a:cxn>
                <a:cxn ang="0">
                  <a:pos x="0" y="38"/>
                </a:cxn>
                <a:cxn ang="0">
                  <a:pos x="6" y="22"/>
                </a:cxn>
                <a:cxn ang="0">
                  <a:pos x="6" y="18"/>
                </a:cxn>
                <a:cxn ang="0">
                  <a:pos x="6" y="18"/>
                </a:cxn>
                <a:cxn ang="0">
                  <a:pos x="6" y="16"/>
                </a:cxn>
                <a:cxn ang="0">
                  <a:pos x="6" y="16"/>
                </a:cxn>
                <a:cxn ang="0">
                  <a:pos x="6" y="16"/>
                </a:cxn>
                <a:cxn ang="0">
                  <a:pos x="4" y="16"/>
                </a:cxn>
                <a:cxn ang="0">
                  <a:pos x="4" y="16"/>
                </a:cxn>
                <a:cxn ang="0">
                  <a:pos x="2" y="16"/>
                </a:cxn>
                <a:cxn ang="0">
                  <a:pos x="2" y="14"/>
                </a:cxn>
                <a:cxn ang="0">
                  <a:pos x="12" y="14"/>
                </a:cxn>
              </a:cxnLst>
              <a:rect l="0" t="0" r="r" b="b"/>
              <a:pathLst>
                <a:path w="16" h="44">
                  <a:moveTo>
                    <a:pt x="12" y="0"/>
                  </a:moveTo>
                  <a:lnTo>
                    <a:pt x="14" y="2"/>
                  </a:lnTo>
                  <a:lnTo>
                    <a:pt x="14" y="2"/>
                  </a:lnTo>
                  <a:lnTo>
                    <a:pt x="14" y="2"/>
                  </a:lnTo>
                  <a:lnTo>
                    <a:pt x="16" y="4"/>
                  </a:lnTo>
                  <a:lnTo>
                    <a:pt x="14" y="6"/>
                  </a:lnTo>
                  <a:lnTo>
                    <a:pt x="14" y="6"/>
                  </a:lnTo>
                  <a:lnTo>
                    <a:pt x="14" y="6"/>
                  </a:lnTo>
                  <a:lnTo>
                    <a:pt x="12" y="8"/>
                  </a:lnTo>
                  <a:lnTo>
                    <a:pt x="10" y="6"/>
                  </a:lnTo>
                  <a:lnTo>
                    <a:pt x="10" y="6"/>
                  </a:lnTo>
                  <a:lnTo>
                    <a:pt x="10" y="6"/>
                  </a:lnTo>
                  <a:lnTo>
                    <a:pt x="8" y="4"/>
                  </a:lnTo>
                  <a:lnTo>
                    <a:pt x="10" y="2"/>
                  </a:lnTo>
                  <a:lnTo>
                    <a:pt x="10" y="2"/>
                  </a:lnTo>
                  <a:lnTo>
                    <a:pt x="10" y="2"/>
                  </a:lnTo>
                  <a:lnTo>
                    <a:pt x="12" y="0"/>
                  </a:lnTo>
                  <a:close/>
                  <a:moveTo>
                    <a:pt x="12" y="14"/>
                  </a:moveTo>
                  <a:lnTo>
                    <a:pt x="6" y="36"/>
                  </a:lnTo>
                  <a:lnTo>
                    <a:pt x="6" y="38"/>
                  </a:lnTo>
                  <a:lnTo>
                    <a:pt x="6" y="40"/>
                  </a:lnTo>
                  <a:lnTo>
                    <a:pt x="6" y="40"/>
                  </a:lnTo>
                  <a:lnTo>
                    <a:pt x="6" y="40"/>
                  </a:lnTo>
                  <a:lnTo>
                    <a:pt x="6" y="40"/>
                  </a:lnTo>
                  <a:lnTo>
                    <a:pt x="6" y="40"/>
                  </a:lnTo>
                  <a:lnTo>
                    <a:pt x="6" y="40"/>
                  </a:lnTo>
                  <a:lnTo>
                    <a:pt x="6" y="40"/>
                  </a:lnTo>
                  <a:lnTo>
                    <a:pt x="8" y="38"/>
                  </a:lnTo>
                  <a:lnTo>
                    <a:pt x="10" y="36"/>
                  </a:lnTo>
                  <a:lnTo>
                    <a:pt x="10" y="36"/>
                  </a:lnTo>
                  <a:lnTo>
                    <a:pt x="8" y="40"/>
                  </a:lnTo>
                  <a:lnTo>
                    <a:pt x="6" y="42"/>
                  </a:lnTo>
                  <a:lnTo>
                    <a:pt x="4" y="44"/>
                  </a:lnTo>
                  <a:lnTo>
                    <a:pt x="2" y="44"/>
                  </a:lnTo>
                  <a:lnTo>
                    <a:pt x="2" y="44"/>
                  </a:lnTo>
                  <a:lnTo>
                    <a:pt x="0" y="44"/>
                  </a:lnTo>
                  <a:lnTo>
                    <a:pt x="0" y="42"/>
                  </a:lnTo>
                  <a:lnTo>
                    <a:pt x="0" y="42"/>
                  </a:lnTo>
                  <a:lnTo>
                    <a:pt x="0" y="40"/>
                  </a:lnTo>
                  <a:lnTo>
                    <a:pt x="0" y="38"/>
                  </a:lnTo>
                  <a:lnTo>
                    <a:pt x="6" y="22"/>
                  </a:lnTo>
                  <a:lnTo>
                    <a:pt x="6" y="18"/>
                  </a:lnTo>
                  <a:lnTo>
                    <a:pt x="6" y="18"/>
                  </a:lnTo>
                  <a:lnTo>
                    <a:pt x="6" y="16"/>
                  </a:lnTo>
                  <a:lnTo>
                    <a:pt x="6" y="16"/>
                  </a:lnTo>
                  <a:lnTo>
                    <a:pt x="6" y="16"/>
                  </a:lnTo>
                  <a:lnTo>
                    <a:pt x="4" y="16"/>
                  </a:lnTo>
                  <a:lnTo>
                    <a:pt x="4" y="16"/>
                  </a:lnTo>
                  <a:lnTo>
                    <a:pt x="2" y="16"/>
                  </a:lnTo>
                  <a:lnTo>
                    <a:pt x="2" y="14"/>
                  </a:lnTo>
                  <a:lnTo>
                    <a:pt x="12" y="14"/>
                  </a:lnTo>
                  <a:close/>
                </a:path>
              </a:pathLst>
            </a:custGeom>
            <a:solidFill>
              <a:srgbClr val="000000"/>
            </a:solidFill>
            <a:ln w="0">
              <a:solidFill>
                <a:srgbClr val="000000"/>
              </a:solidFill>
              <a:prstDash val="solid"/>
              <a:round/>
              <a:headEnd/>
              <a:tailEnd/>
            </a:ln>
          </p:spPr>
          <p:txBody>
            <a:bodyPr/>
            <a:lstStyle/>
            <a:p>
              <a:endParaRPr lang="sv-SE"/>
            </a:p>
          </p:txBody>
        </p:sp>
        <p:sp>
          <p:nvSpPr>
            <p:cNvPr id="96301" name="Freeform 45"/>
            <p:cNvSpPr>
              <a:spLocks noEditPoints="1"/>
            </p:cNvSpPr>
            <p:nvPr/>
          </p:nvSpPr>
          <p:spPr bwMode="auto">
            <a:xfrm>
              <a:off x="2790" y="3379"/>
              <a:ext cx="44" cy="42"/>
            </a:xfrm>
            <a:custGeom>
              <a:avLst/>
              <a:gdLst/>
              <a:ahLst/>
              <a:cxnLst>
                <a:cxn ang="0">
                  <a:pos x="34" y="32"/>
                </a:cxn>
                <a:cxn ang="0">
                  <a:pos x="34" y="36"/>
                </a:cxn>
                <a:cxn ang="0">
                  <a:pos x="34" y="38"/>
                </a:cxn>
                <a:cxn ang="0">
                  <a:pos x="34" y="38"/>
                </a:cxn>
                <a:cxn ang="0">
                  <a:pos x="34" y="38"/>
                </a:cxn>
                <a:cxn ang="0">
                  <a:pos x="38" y="36"/>
                </a:cxn>
                <a:cxn ang="0">
                  <a:pos x="40" y="34"/>
                </a:cxn>
                <a:cxn ang="0">
                  <a:pos x="36" y="40"/>
                </a:cxn>
                <a:cxn ang="0">
                  <a:pos x="30" y="42"/>
                </a:cxn>
                <a:cxn ang="0">
                  <a:pos x="28" y="42"/>
                </a:cxn>
                <a:cxn ang="0">
                  <a:pos x="26" y="40"/>
                </a:cxn>
                <a:cxn ang="0">
                  <a:pos x="28" y="34"/>
                </a:cxn>
                <a:cxn ang="0">
                  <a:pos x="22" y="36"/>
                </a:cxn>
                <a:cxn ang="0">
                  <a:pos x="12" y="42"/>
                </a:cxn>
                <a:cxn ang="0">
                  <a:pos x="6" y="42"/>
                </a:cxn>
                <a:cxn ang="0">
                  <a:pos x="0" y="36"/>
                </a:cxn>
                <a:cxn ang="0">
                  <a:pos x="2" y="26"/>
                </a:cxn>
                <a:cxn ang="0">
                  <a:pos x="10" y="10"/>
                </a:cxn>
                <a:cxn ang="0">
                  <a:pos x="22" y="2"/>
                </a:cxn>
                <a:cxn ang="0">
                  <a:pos x="30" y="2"/>
                </a:cxn>
                <a:cxn ang="0">
                  <a:pos x="34" y="4"/>
                </a:cxn>
                <a:cxn ang="0">
                  <a:pos x="36" y="2"/>
                </a:cxn>
                <a:cxn ang="0">
                  <a:pos x="28" y="2"/>
                </a:cxn>
                <a:cxn ang="0">
                  <a:pos x="20" y="6"/>
                </a:cxn>
                <a:cxn ang="0">
                  <a:pos x="12" y="18"/>
                </a:cxn>
                <a:cxn ang="0">
                  <a:pos x="8" y="32"/>
                </a:cxn>
                <a:cxn ang="0">
                  <a:pos x="10" y="36"/>
                </a:cxn>
                <a:cxn ang="0">
                  <a:pos x="14" y="38"/>
                </a:cxn>
                <a:cxn ang="0">
                  <a:pos x="22" y="34"/>
                </a:cxn>
                <a:cxn ang="0">
                  <a:pos x="30" y="24"/>
                </a:cxn>
                <a:cxn ang="0">
                  <a:pos x="32" y="10"/>
                </a:cxn>
                <a:cxn ang="0">
                  <a:pos x="32" y="4"/>
                </a:cxn>
                <a:cxn ang="0">
                  <a:pos x="28" y="2"/>
                </a:cxn>
              </a:cxnLst>
              <a:rect l="0" t="0" r="r" b="b"/>
              <a:pathLst>
                <a:path w="44" h="42">
                  <a:moveTo>
                    <a:pt x="44" y="0"/>
                  </a:moveTo>
                  <a:lnTo>
                    <a:pt x="34" y="32"/>
                  </a:lnTo>
                  <a:lnTo>
                    <a:pt x="34" y="36"/>
                  </a:lnTo>
                  <a:lnTo>
                    <a:pt x="34" y="36"/>
                  </a:lnTo>
                  <a:lnTo>
                    <a:pt x="34" y="38"/>
                  </a:lnTo>
                  <a:lnTo>
                    <a:pt x="34" y="38"/>
                  </a:lnTo>
                  <a:lnTo>
                    <a:pt x="34" y="38"/>
                  </a:lnTo>
                  <a:lnTo>
                    <a:pt x="34" y="38"/>
                  </a:lnTo>
                  <a:lnTo>
                    <a:pt x="34" y="38"/>
                  </a:lnTo>
                  <a:lnTo>
                    <a:pt x="34" y="38"/>
                  </a:lnTo>
                  <a:lnTo>
                    <a:pt x="36" y="38"/>
                  </a:lnTo>
                  <a:lnTo>
                    <a:pt x="38" y="36"/>
                  </a:lnTo>
                  <a:lnTo>
                    <a:pt x="40" y="32"/>
                  </a:lnTo>
                  <a:lnTo>
                    <a:pt x="40" y="34"/>
                  </a:lnTo>
                  <a:lnTo>
                    <a:pt x="38" y="38"/>
                  </a:lnTo>
                  <a:lnTo>
                    <a:pt x="36" y="40"/>
                  </a:lnTo>
                  <a:lnTo>
                    <a:pt x="32" y="42"/>
                  </a:lnTo>
                  <a:lnTo>
                    <a:pt x="30" y="42"/>
                  </a:lnTo>
                  <a:lnTo>
                    <a:pt x="28" y="42"/>
                  </a:lnTo>
                  <a:lnTo>
                    <a:pt x="28" y="42"/>
                  </a:lnTo>
                  <a:lnTo>
                    <a:pt x="26" y="40"/>
                  </a:lnTo>
                  <a:lnTo>
                    <a:pt x="26" y="40"/>
                  </a:lnTo>
                  <a:lnTo>
                    <a:pt x="26" y="36"/>
                  </a:lnTo>
                  <a:lnTo>
                    <a:pt x="28" y="34"/>
                  </a:lnTo>
                  <a:lnTo>
                    <a:pt x="28" y="30"/>
                  </a:lnTo>
                  <a:lnTo>
                    <a:pt x="22" y="36"/>
                  </a:lnTo>
                  <a:lnTo>
                    <a:pt x="16" y="40"/>
                  </a:lnTo>
                  <a:lnTo>
                    <a:pt x="12" y="42"/>
                  </a:lnTo>
                  <a:lnTo>
                    <a:pt x="10" y="42"/>
                  </a:lnTo>
                  <a:lnTo>
                    <a:pt x="6" y="42"/>
                  </a:lnTo>
                  <a:lnTo>
                    <a:pt x="2" y="40"/>
                  </a:lnTo>
                  <a:lnTo>
                    <a:pt x="0" y="36"/>
                  </a:lnTo>
                  <a:lnTo>
                    <a:pt x="0" y="32"/>
                  </a:lnTo>
                  <a:lnTo>
                    <a:pt x="2" y="26"/>
                  </a:lnTo>
                  <a:lnTo>
                    <a:pt x="4" y="18"/>
                  </a:lnTo>
                  <a:lnTo>
                    <a:pt x="10" y="10"/>
                  </a:lnTo>
                  <a:lnTo>
                    <a:pt x="16" y="4"/>
                  </a:lnTo>
                  <a:lnTo>
                    <a:pt x="22" y="2"/>
                  </a:lnTo>
                  <a:lnTo>
                    <a:pt x="28" y="0"/>
                  </a:lnTo>
                  <a:lnTo>
                    <a:pt x="30" y="2"/>
                  </a:lnTo>
                  <a:lnTo>
                    <a:pt x="32" y="2"/>
                  </a:lnTo>
                  <a:lnTo>
                    <a:pt x="34" y="4"/>
                  </a:lnTo>
                  <a:lnTo>
                    <a:pt x="34" y="8"/>
                  </a:lnTo>
                  <a:lnTo>
                    <a:pt x="36" y="2"/>
                  </a:lnTo>
                  <a:lnTo>
                    <a:pt x="44" y="0"/>
                  </a:lnTo>
                  <a:close/>
                  <a:moveTo>
                    <a:pt x="28" y="2"/>
                  </a:moveTo>
                  <a:lnTo>
                    <a:pt x="24" y="4"/>
                  </a:lnTo>
                  <a:lnTo>
                    <a:pt x="20" y="6"/>
                  </a:lnTo>
                  <a:lnTo>
                    <a:pt x="16" y="10"/>
                  </a:lnTo>
                  <a:lnTo>
                    <a:pt x="12" y="18"/>
                  </a:lnTo>
                  <a:lnTo>
                    <a:pt x="10" y="24"/>
                  </a:lnTo>
                  <a:lnTo>
                    <a:pt x="8" y="32"/>
                  </a:lnTo>
                  <a:lnTo>
                    <a:pt x="8" y="34"/>
                  </a:lnTo>
                  <a:lnTo>
                    <a:pt x="10" y="36"/>
                  </a:lnTo>
                  <a:lnTo>
                    <a:pt x="12" y="38"/>
                  </a:lnTo>
                  <a:lnTo>
                    <a:pt x="14" y="38"/>
                  </a:lnTo>
                  <a:lnTo>
                    <a:pt x="18" y="38"/>
                  </a:lnTo>
                  <a:lnTo>
                    <a:pt x="22" y="34"/>
                  </a:lnTo>
                  <a:lnTo>
                    <a:pt x="26" y="30"/>
                  </a:lnTo>
                  <a:lnTo>
                    <a:pt x="30" y="24"/>
                  </a:lnTo>
                  <a:lnTo>
                    <a:pt x="32" y="18"/>
                  </a:lnTo>
                  <a:lnTo>
                    <a:pt x="32" y="10"/>
                  </a:lnTo>
                  <a:lnTo>
                    <a:pt x="32" y="6"/>
                  </a:lnTo>
                  <a:lnTo>
                    <a:pt x="32" y="4"/>
                  </a:lnTo>
                  <a:lnTo>
                    <a:pt x="30" y="4"/>
                  </a:lnTo>
                  <a:lnTo>
                    <a:pt x="28" y="2"/>
                  </a:lnTo>
                  <a:close/>
                </a:path>
              </a:pathLst>
            </a:custGeom>
            <a:solidFill>
              <a:srgbClr val="000000"/>
            </a:solidFill>
            <a:ln w="0">
              <a:solidFill>
                <a:srgbClr val="000000"/>
              </a:solidFill>
              <a:prstDash val="solid"/>
              <a:round/>
              <a:headEnd/>
              <a:tailEnd/>
            </a:ln>
          </p:spPr>
          <p:txBody>
            <a:bodyPr/>
            <a:lstStyle/>
            <a:p>
              <a:endParaRPr lang="sv-SE"/>
            </a:p>
          </p:txBody>
        </p:sp>
        <p:sp>
          <p:nvSpPr>
            <p:cNvPr id="96302" name="Freeform 46"/>
            <p:cNvSpPr>
              <a:spLocks noEditPoints="1"/>
            </p:cNvSpPr>
            <p:nvPr/>
          </p:nvSpPr>
          <p:spPr bwMode="auto">
            <a:xfrm>
              <a:off x="2834" y="3397"/>
              <a:ext cx="28" cy="56"/>
            </a:xfrm>
            <a:custGeom>
              <a:avLst/>
              <a:gdLst/>
              <a:ahLst/>
              <a:cxnLst>
                <a:cxn ang="0">
                  <a:pos x="26" y="0"/>
                </a:cxn>
                <a:cxn ang="0">
                  <a:pos x="26" y="0"/>
                </a:cxn>
                <a:cxn ang="0">
                  <a:pos x="28" y="0"/>
                </a:cxn>
                <a:cxn ang="0">
                  <a:pos x="28" y="2"/>
                </a:cxn>
                <a:cxn ang="0">
                  <a:pos x="28" y="2"/>
                </a:cxn>
                <a:cxn ang="0">
                  <a:pos x="28" y="4"/>
                </a:cxn>
                <a:cxn ang="0">
                  <a:pos x="28" y="6"/>
                </a:cxn>
                <a:cxn ang="0">
                  <a:pos x="26" y="6"/>
                </a:cxn>
                <a:cxn ang="0">
                  <a:pos x="26" y="6"/>
                </a:cxn>
                <a:cxn ang="0">
                  <a:pos x="24" y="6"/>
                </a:cxn>
                <a:cxn ang="0">
                  <a:pos x="24" y="6"/>
                </a:cxn>
                <a:cxn ang="0">
                  <a:pos x="22" y="4"/>
                </a:cxn>
                <a:cxn ang="0">
                  <a:pos x="22" y="2"/>
                </a:cxn>
                <a:cxn ang="0">
                  <a:pos x="22" y="2"/>
                </a:cxn>
                <a:cxn ang="0">
                  <a:pos x="24" y="0"/>
                </a:cxn>
                <a:cxn ang="0">
                  <a:pos x="24" y="0"/>
                </a:cxn>
                <a:cxn ang="0">
                  <a:pos x="26" y="0"/>
                </a:cxn>
                <a:cxn ang="0">
                  <a:pos x="26" y="12"/>
                </a:cxn>
                <a:cxn ang="0">
                  <a:pos x="18" y="42"/>
                </a:cxn>
                <a:cxn ang="0">
                  <a:pos x="14" y="48"/>
                </a:cxn>
                <a:cxn ang="0">
                  <a:pos x="12" y="54"/>
                </a:cxn>
                <a:cxn ang="0">
                  <a:pos x="8" y="56"/>
                </a:cxn>
                <a:cxn ang="0">
                  <a:pos x="4" y="56"/>
                </a:cxn>
                <a:cxn ang="0">
                  <a:pos x="2" y="56"/>
                </a:cxn>
                <a:cxn ang="0">
                  <a:pos x="0" y="56"/>
                </a:cxn>
                <a:cxn ang="0">
                  <a:pos x="0" y="54"/>
                </a:cxn>
                <a:cxn ang="0">
                  <a:pos x="0" y="54"/>
                </a:cxn>
                <a:cxn ang="0">
                  <a:pos x="0" y="52"/>
                </a:cxn>
                <a:cxn ang="0">
                  <a:pos x="0" y="52"/>
                </a:cxn>
                <a:cxn ang="0">
                  <a:pos x="0" y="52"/>
                </a:cxn>
                <a:cxn ang="0">
                  <a:pos x="2" y="52"/>
                </a:cxn>
                <a:cxn ang="0">
                  <a:pos x="2" y="52"/>
                </a:cxn>
                <a:cxn ang="0">
                  <a:pos x="4" y="52"/>
                </a:cxn>
                <a:cxn ang="0">
                  <a:pos x="4" y="52"/>
                </a:cxn>
                <a:cxn ang="0">
                  <a:pos x="4" y="52"/>
                </a:cxn>
                <a:cxn ang="0">
                  <a:pos x="4" y="54"/>
                </a:cxn>
                <a:cxn ang="0">
                  <a:pos x="4" y="54"/>
                </a:cxn>
                <a:cxn ang="0">
                  <a:pos x="4" y="54"/>
                </a:cxn>
                <a:cxn ang="0">
                  <a:pos x="4" y="54"/>
                </a:cxn>
                <a:cxn ang="0">
                  <a:pos x="4" y="54"/>
                </a:cxn>
                <a:cxn ang="0">
                  <a:pos x="4" y="56"/>
                </a:cxn>
                <a:cxn ang="0">
                  <a:pos x="4" y="56"/>
                </a:cxn>
                <a:cxn ang="0">
                  <a:pos x="4" y="56"/>
                </a:cxn>
                <a:cxn ang="0">
                  <a:pos x="4" y="56"/>
                </a:cxn>
                <a:cxn ang="0">
                  <a:pos x="6" y="54"/>
                </a:cxn>
                <a:cxn ang="0">
                  <a:pos x="8" y="54"/>
                </a:cxn>
                <a:cxn ang="0">
                  <a:pos x="10" y="50"/>
                </a:cxn>
                <a:cxn ang="0">
                  <a:pos x="12" y="46"/>
                </a:cxn>
                <a:cxn ang="0">
                  <a:pos x="18" y="20"/>
                </a:cxn>
                <a:cxn ang="0">
                  <a:pos x="20" y="18"/>
                </a:cxn>
                <a:cxn ang="0">
                  <a:pos x="20" y="16"/>
                </a:cxn>
                <a:cxn ang="0">
                  <a:pos x="20" y="16"/>
                </a:cxn>
                <a:cxn ang="0">
                  <a:pos x="18" y="16"/>
                </a:cxn>
                <a:cxn ang="0">
                  <a:pos x="18" y="14"/>
                </a:cxn>
                <a:cxn ang="0">
                  <a:pos x="16" y="14"/>
                </a:cxn>
                <a:cxn ang="0">
                  <a:pos x="16" y="14"/>
                </a:cxn>
                <a:cxn ang="0">
                  <a:pos x="16" y="14"/>
                </a:cxn>
                <a:cxn ang="0">
                  <a:pos x="16" y="14"/>
                </a:cxn>
                <a:cxn ang="0">
                  <a:pos x="14" y="16"/>
                </a:cxn>
                <a:cxn ang="0">
                  <a:pos x="14" y="14"/>
                </a:cxn>
                <a:cxn ang="0">
                  <a:pos x="26" y="12"/>
                </a:cxn>
              </a:cxnLst>
              <a:rect l="0" t="0" r="r" b="b"/>
              <a:pathLst>
                <a:path w="28" h="56">
                  <a:moveTo>
                    <a:pt x="26" y="0"/>
                  </a:moveTo>
                  <a:lnTo>
                    <a:pt x="26" y="0"/>
                  </a:lnTo>
                  <a:lnTo>
                    <a:pt x="28" y="0"/>
                  </a:lnTo>
                  <a:lnTo>
                    <a:pt x="28" y="2"/>
                  </a:lnTo>
                  <a:lnTo>
                    <a:pt x="28" y="2"/>
                  </a:lnTo>
                  <a:lnTo>
                    <a:pt x="28" y="4"/>
                  </a:lnTo>
                  <a:lnTo>
                    <a:pt x="28" y="6"/>
                  </a:lnTo>
                  <a:lnTo>
                    <a:pt x="26" y="6"/>
                  </a:lnTo>
                  <a:lnTo>
                    <a:pt x="26" y="6"/>
                  </a:lnTo>
                  <a:lnTo>
                    <a:pt x="24" y="6"/>
                  </a:lnTo>
                  <a:lnTo>
                    <a:pt x="24" y="6"/>
                  </a:lnTo>
                  <a:lnTo>
                    <a:pt x="22" y="4"/>
                  </a:lnTo>
                  <a:lnTo>
                    <a:pt x="22" y="2"/>
                  </a:lnTo>
                  <a:lnTo>
                    <a:pt x="22" y="2"/>
                  </a:lnTo>
                  <a:lnTo>
                    <a:pt x="24" y="0"/>
                  </a:lnTo>
                  <a:lnTo>
                    <a:pt x="24" y="0"/>
                  </a:lnTo>
                  <a:lnTo>
                    <a:pt x="26" y="0"/>
                  </a:lnTo>
                  <a:close/>
                  <a:moveTo>
                    <a:pt x="26" y="12"/>
                  </a:moveTo>
                  <a:lnTo>
                    <a:pt x="18" y="42"/>
                  </a:lnTo>
                  <a:lnTo>
                    <a:pt x="14" y="48"/>
                  </a:lnTo>
                  <a:lnTo>
                    <a:pt x="12" y="54"/>
                  </a:lnTo>
                  <a:lnTo>
                    <a:pt x="8" y="56"/>
                  </a:lnTo>
                  <a:lnTo>
                    <a:pt x="4" y="56"/>
                  </a:lnTo>
                  <a:lnTo>
                    <a:pt x="2" y="56"/>
                  </a:lnTo>
                  <a:lnTo>
                    <a:pt x="0" y="56"/>
                  </a:lnTo>
                  <a:lnTo>
                    <a:pt x="0" y="54"/>
                  </a:lnTo>
                  <a:lnTo>
                    <a:pt x="0" y="54"/>
                  </a:lnTo>
                  <a:lnTo>
                    <a:pt x="0" y="52"/>
                  </a:lnTo>
                  <a:lnTo>
                    <a:pt x="0" y="52"/>
                  </a:lnTo>
                  <a:lnTo>
                    <a:pt x="0" y="52"/>
                  </a:lnTo>
                  <a:lnTo>
                    <a:pt x="2" y="52"/>
                  </a:lnTo>
                  <a:lnTo>
                    <a:pt x="2" y="52"/>
                  </a:lnTo>
                  <a:lnTo>
                    <a:pt x="4" y="52"/>
                  </a:lnTo>
                  <a:lnTo>
                    <a:pt x="4" y="52"/>
                  </a:lnTo>
                  <a:lnTo>
                    <a:pt x="4" y="52"/>
                  </a:lnTo>
                  <a:lnTo>
                    <a:pt x="4" y="54"/>
                  </a:lnTo>
                  <a:lnTo>
                    <a:pt x="4" y="54"/>
                  </a:lnTo>
                  <a:lnTo>
                    <a:pt x="4" y="54"/>
                  </a:lnTo>
                  <a:lnTo>
                    <a:pt x="4" y="54"/>
                  </a:lnTo>
                  <a:lnTo>
                    <a:pt x="4" y="54"/>
                  </a:lnTo>
                  <a:lnTo>
                    <a:pt x="4" y="56"/>
                  </a:lnTo>
                  <a:lnTo>
                    <a:pt x="4" y="56"/>
                  </a:lnTo>
                  <a:lnTo>
                    <a:pt x="4" y="56"/>
                  </a:lnTo>
                  <a:lnTo>
                    <a:pt x="4" y="56"/>
                  </a:lnTo>
                  <a:lnTo>
                    <a:pt x="6" y="54"/>
                  </a:lnTo>
                  <a:lnTo>
                    <a:pt x="8" y="54"/>
                  </a:lnTo>
                  <a:lnTo>
                    <a:pt x="10" y="50"/>
                  </a:lnTo>
                  <a:lnTo>
                    <a:pt x="12" y="46"/>
                  </a:lnTo>
                  <a:lnTo>
                    <a:pt x="18" y="20"/>
                  </a:lnTo>
                  <a:lnTo>
                    <a:pt x="20" y="18"/>
                  </a:lnTo>
                  <a:lnTo>
                    <a:pt x="20" y="16"/>
                  </a:lnTo>
                  <a:lnTo>
                    <a:pt x="20" y="16"/>
                  </a:lnTo>
                  <a:lnTo>
                    <a:pt x="18" y="16"/>
                  </a:lnTo>
                  <a:lnTo>
                    <a:pt x="18" y="14"/>
                  </a:lnTo>
                  <a:lnTo>
                    <a:pt x="16" y="14"/>
                  </a:lnTo>
                  <a:lnTo>
                    <a:pt x="16" y="14"/>
                  </a:lnTo>
                  <a:lnTo>
                    <a:pt x="16" y="14"/>
                  </a:lnTo>
                  <a:lnTo>
                    <a:pt x="16" y="14"/>
                  </a:lnTo>
                  <a:lnTo>
                    <a:pt x="14" y="16"/>
                  </a:lnTo>
                  <a:lnTo>
                    <a:pt x="14" y="14"/>
                  </a:lnTo>
                  <a:lnTo>
                    <a:pt x="26" y="12"/>
                  </a:lnTo>
                  <a:close/>
                </a:path>
              </a:pathLst>
            </a:custGeom>
            <a:solidFill>
              <a:srgbClr val="000000"/>
            </a:solidFill>
            <a:ln w="0">
              <a:solidFill>
                <a:srgbClr val="000000"/>
              </a:solidFill>
              <a:prstDash val="solid"/>
              <a:round/>
              <a:headEnd/>
              <a:tailEnd/>
            </a:ln>
          </p:spPr>
          <p:txBody>
            <a:bodyPr/>
            <a:lstStyle/>
            <a:p>
              <a:endParaRPr lang="sv-SE"/>
            </a:p>
          </p:txBody>
        </p:sp>
        <p:sp>
          <p:nvSpPr>
            <p:cNvPr id="96303" name="Freeform 47"/>
            <p:cNvSpPr>
              <a:spLocks/>
            </p:cNvSpPr>
            <p:nvPr/>
          </p:nvSpPr>
          <p:spPr bwMode="auto">
            <a:xfrm>
              <a:off x="2784" y="3669"/>
              <a:ext cx="76" cy="62"/>
            </a:xfrm>
            <a:custGeom>
              <a:avLst/>
              <a:gdLst/>
              <a:ahLst/>
              <a:cxnLst>
                <a:cxn ang="0">
                  <a:pos x="2" y="62"/>
                </a:cxn>
                <a:cxn ang="0">
                  <a:pos x="8" y="12"/>
                </a:cxn>
                <a:cxn ang="0">
                  <a:pos x="8" y="8"/>
                </a:cxn>
                <a:cxn ang="0">
                  <a:pos x="8" y="8"/>
                </a:cxn>
                <a:cxn ang="0">
                  <a:pos x="8" y="4"/>
                </a:cxn>
                <a:cxn ang="0">
                  <a:pos x="6" y="4"/>
                </a:cxn>
                <a:cxn ang="0">
                  <a:pos x="4" y="2"/>
                </a:cxn>
                <a:cxn ang="0">
                  <a:pos x="0" y="2"/>
                </a:cxn>
                <a:cxn ang="0">
                  <a:pos x="2" y="0"/>
                </a:cxn>
                <a:cxn ang="0">
                  <a:pos x="24" y="0"/>
                </a:cxn>
                <a:cxn ang="0">
                  <a:pos x="24" y="2"/>
                </a:cxn>
                <a:cxn ang="0">
                  <a:pos x="20" y="2"/>
                </a:cxn>
                <a:cxn ang="0">
                  <a:pos x="18" y="4"/>
                </a:cxn>
                <a:cxn ang="0">
                  <a:pos x="16" y="6"/>
                </a:cxn>
                <a:cxn ang="0">
                  <a:pos x="14" y="12"/>
                </a:cxn>
                <a:cxn ang="0">
                  <a:pos x="12" y="46"/>
                </a:cxn>
                <a:cxn ang="0">
                  <a:pos x="34" y="8"/>
                </a:cxn>
                <a:cxn ang="0">
                  <a:pos x="34" y="8"/>
                </a:cxn>
                <a:cxn ang="0">
                  <a:pos x="34" y="8"/>
                </a:cxn>
                <a:cxn ang="0">
                  <a:pos x="34" y="4"/>
                </a:cxn>
                <a:cxn ang="0">
                  <a:pos x="34" y="4"/>
                </a:cxn>
                <a:cxn ang="0">
                  <a:pos x="30" y="2"/>
                </a:cxn>
                <a:cxn ang="0">
                  <a:pos x="26" y="2"/>
                </a:cxn>
                <a:cxn ang="0">
                  <a:pos x="28" y="0"/>
                </a:cxn>
                <a:cxn ang="0">
                  <a:pos x="52" y="0"/>
                </a:cxn>
                <a:cxn ang="0">
                  <a:pos x="50" y="2"/>
                </a:cxn>
                <a:cxn ang="0">
                  <a:pos x="48" y="2"/>
                </a:cxn>
                <a:cxn ang="0">
                  <a:pos x="46" y="2"/>
                </a:cxn>
                <a:cxn ang="0">
                  <a:pos x="44" y="4"/>
                </a:cxn>
                <a:cxn ang="0">
                  <a:pos x="44" y="4"/>
                </a:cxn>
                <a:cxn ang="0">
                  <a:pos x="42" y="6"/>
                </a:cxn>
                <a:cxn ang="0">
                  <a:pos x="42" y="8"/>
                </a:cxn>
                <a:cxn ang="0">
                  <a:pos x="42" y="10"/>
                </a:cxn>
                <a:cxn ang="0">
                  <a:pos x="42" y="12"/>
                </a:cxn>
                <a:cxn ang="0">
                  <a:pos x="42" y="18"/>
                </a:cxn>
                <a:cxn ang="0">
                  <a:pos x="40" y="26"/>
                </a:cxn>
                <a:cxn ang="0">
                  <a:pos x="40" y="34"/>
                </a:cxn>
                <a:cxn ang="0">
                  <a:pos x="38" y="46"/>
                </a:cxn>
                <a:cxn ang="0">
                  <a:pos x="58" y="16"/>
                </a:cxn>
                <a:cxn ang="0">
                  <a:pos x="60" y="10"/>
                </a:cxn>
                <a:cxn ang="0">
                  <a:pos x="62" y="8"/>
                </a:cxn>
                <a:cxn ang="0">
                  <a:pos x="62" y="6"/>
                </a:cxn>
                <a:cxn ang="0">
                  <a:pos x="62" y="6"/>
                </a:cxn>
                <a:cxn ang="0">
                  <a:pos x="62" y="4"/>
                </a:cxn>
                <a:cxn ang="0">
                  <a:pos x="62" y="2"/>
                </a:cxn>
                <a:cxn ang="0">
                  <a:pos x="60" y="2"/>
                </a:cxn>
                <a:cxn ang="0">
                  <a:pos x="58" y="2"/>
                </a:cxn>
                <a:cxn ang="0">
                  <a:pos x="58" y="0"/>
                </a:cxn>
                <a:cxn ang="0">
                  <a:pos x="76" y="0"/>
                </a:cxn>
                <a:cxn ang="0">
                  <a:pos x="76" y="2"/>
                </a:cxn>
                <a:cxn ang="0">
                  <a:pos x="74" y="2"/>
                </a:cxn>
                <a:cxn ang="0">
                  <a:pos x="72" y="2"/>
                </a:cxn>
                <a:cxn ang="0">
                  <a:pos x="70" y="4"/>
                </a:cxn>
                <a:cxn ang="0">
                  <a:pos x="68" y="6"/>
                </a:cxn>
                <a:cxn ang="0">
                  <a:pos x="66" y="8"/>
                </a:cxn>
                <a:cxn ang="0">
                  <a:pos x="64" y="12"/>
                </a:cxn>
                <a:cxn ang="0">
                  <a:pos x="62" y="16"/>
                </a:cxn>
                <a:cxn ang="0">
                  <a:pos x="30" y="62"/>
                </a:cxn>
                <a:cxn ang="0">
                  <a:pos x="28" y="62"/>
                </a:cxn>
                <a:cxn ang="0">
                  <a:pos x="34" y="16"/>
                </a:cxn>
                <a:cxn ang="0">
                  <a:pos x="4" y="62"/>
                </a:cxn>
                <a:cxn ang="0">
                  <a:pos x="2" y="62"/>
                </a:cxn>
              </a:cxnLst>
              <a:rect l="0" t="0" r="r" b="b"/>
              <a:pathLst>
                <a:path w="76" h="62">
                  <a:moveTo>
                    <a:pt x="2" y="62"/>
                  </a:moveTo>
                  <a:lnTo>
                    <a:pt x="8" y="12"/>
                  </a:lnTo>
                  <a:lnTo>
                    <a:pt x="8" y="8"/>
                  </a:lnTo>
                  <a:lnTo>
                    <a:pt x="8" y="8"/>
                  </a:lnTo>
                  <a:lnTo>
                    <a:pt x="8" y="4"/>
                  </a:lnTo>
                  <a:lnTo>
                    <a:pt x="6" y="4"/>
                  </a:lnTo>
                  <a:lnTo>
                    <a:pt x="4" y="2"/>
                  </a:lnTo>
                  <a:lnTo>
                    <a:pt x="0" y="2"/>
                  </a:lnTo>
                  <a:lnTo>
                    <a:pt x="2" y="0"/>
                  </a:lnTo>
                  <a:lnTo>
                    <a:pt x="24" y="0"/>
                  </a:lnTo>
                  <a:lnTo>
                    <a:pt x="24" y="2"/>
                  </a:lnTo>
                  <a:lnTo>
                    <a:pt x="20" y="2"/>
                  </a:lnTo>
                  <a:lnTo>
                    <a:pt x="18" y="4"/>
                  </a:lnTo>
                  <a:lnTo>
                    <a:pt x="16" y="6"/>
                  </a:lnTo>
                  <a:lnTo>
                    <a:pt x="14" y="12"/>
                  </a:lnTo>
                  <a:lnTo>
                    <a:pt x="12" y="46"/>
                  </a:lnTo>
                  <a:lnTo>
                    <a:pt x="34" y="8"/>
                  </a:lnTo>
                  <a:lnTo>
                    <a:pt x="34" y="8"/>
                  </a:lnTo>
                  <a:lnTo>
                    <a:pt x="34" y="8"/>
                  </a:lnTo>
                  <a:lnTo>
                    <a:pt x="34" y="4"/>
                  </a:lnTo>
                  <a:lnTo>
                    <a:pt x="34" y="4"/>
                  </a:lnTo>
                  <a:lnTo>
                    <a:pt x="30" y="2"/>
                  </a:lnTo>
                  <a:lnTo>
                    <a:pt x="26" y="2"/>
                  </a:lnTo>
                  <a:lnTo>
                    <a:pt x="28" y="0"/>
                  </a:lnTo>
                  <a:lnTo>
                    <a:pt x="52" y="0"/>
                  </a:lnTo>
                  <a:lnTo>
                    <a:pt x="50" y="2"/>
                  </a:lnTo>
                  <a:lnTo>
                    <a:pt x="48" y="2"/>
                  </a:lnTo>
                  <a:lnTo>
                    <a:pt x="46" y="2"/>
                  </a:lnTo>
                  <a:lnTo>
                    <a:pt x="44" y="4"/>
                  </a:lnTo>
                  <a:lnTo>
                    <a:pt x="44" y="4"/>
                  </a:lnTo>
                  <a:lnTo>
                    <a:pt x="42" y="6"/>
                  </a:lnTo>
                  <a:lnTo>
                    <a:pt x="42" y="8"/>
                  </a:lnTo>
                  <a:lnTo>
                    <a:pt x="42" y="10"/>
                  </a:lnTo>
                  <a:lnTo>
                    <a:pt x="42" y="12"/>
                  </a:lnTo>
                  <a:lnTo>
                    <a:pt x="42" y="18"/>
                  </a:lnTo>
                  <a:lnTo>
                    <a:pt x="40" y="26"/>
                  </a:lnTo>
                  <a:lnTo>
                    <a:pt x="40" y="34"/>
                  </a:lnTo>
                  <a:lnTo>
                    <a:pt x="38" y="46"/>
                  </a:lnTo>
                  <a:lnTo>
                    <a:pt x="58" y="16"/>
                  </a:lnTo>
                  <a:lnTo>
                    <a:pt x="60" y="10"/>
                  </a:lnTo>
                  <a:lnTo>
                    <a:pt x="62" y="8"/>
                  </a:lnTo>
                  <a:lnTo>
                    <a:pt x="62" y="6"/>
                  </a:lnTo>
                  <a:lnTo>
                    <a:pt x="62" y="6"/>
                  </a:lnTo>
                  <a:lnTo>
                    <a:pt x="62" y="4"/>
                  </a:lnTo>
                  <a:lnTo>
                    <a:pt x="62" y="2"/>
                  </a:lnTo>
                  <a:lnTo>
                    <a:pt x="60" y="2"/>
                  </a:lnTo>
                  <a:lnTo>
                    <a:pt x="58" y="2"/>
                  </a:lnTo>
                  <a:lnTo>
                    <a:pt x="58" y="0"/>
                  </a:lnTo>
                  <a:lnTo>
                    <a:pt x="76" y="0"/>
                  </a:lnTo>
                  <a:lnTo>
                    <a:pt x="76" y="2"/>
                  </a:lnTo>
                  <a:lnTo>
                    <a:pt x="74" y="2"/>
                  </a:lnTo>
                  <a:lnTo>
                    <a:pt x="72" y="2"/>
                  </a:lnTo>
                  <a:lnTo>
                    <a:pt x="70" y="4"/>
                  </a:lnTo>
                  <a:lnTo>
                    <a:pt x="68" y="6"/>
                  </a:lnTo>
                  <a:lnTo>
                    <a:pt x="66" y="8"/>
                  </a:lnTo>
                  <a:lnTo>
                    <a:pt x="64" y="12"/>
                  </a:lnTo>
                  <a:lnTo>
                    <a:pt x="62" y="16"/>
                  </a:lnTo>
                  <a:lnTo>
                    <a:pt x="30" y="62"/>
                  </a:lnTo>
                  <a:lnTo>
                    <a:pt x="28" y="62"/>
                  </a:lnTo>
                  <a:lnTo>
                    <a:pt x="34" y="16"/>
                  </a:lnTo>
                  <a:lnTo>
                    <a:pt x="4" y="62"/>
                  </a:lnTo>
                  <a:lnTo>
                    <a:pt x="2" y="62"/>
                  </a:lnTo>
                  <a:close/>
                </a:path>
              </a:pathLst>
            </a:custGeom>
            <a:solidFill>
              <a:srgbClr val="000000"/>
            </a:solidFill>
            <a:ln w="0">
              <a:solidFill>
                <a:srgbClr val="000000"/>
              </a:solidFill>
              <a:prstDash val="solid"/>
              <a:round/>
              <a:headEnd/>
              <a:tailEnd/>
            </a:ln>
          </p:spPr>
          <p:txBody>
            <a:bodyPr/>
            <a:lstStyle/>
            <a:p>
              <a:endParaRPr lang="sv-SE"/>
            </a:p>
          </p:txBody>
        </p:sp>
        <p:sp>
          <p:nvSpPr>
            <p:cNvPr id="96304" name="Freeform 48"/>
            <p:cNvSpPr>
              <a:spLocks/>
            </p:cNvSpPr>
            <p:nvPr/>
          </p:nvSpPr>
          <p:spPr bwMode="auto">
            <a:xfrm>
              <a:off x="2842" y="3703"/>
              <a:ext cx="30" cy="46"/>
            </a:xfrm>
            <a:custGeom>
              <a:avLst/>
              <a:gdLst/>
              <a:ahLst/>
              <a:cxnLst>
                <a:cxn ang="0">
                  <a:pos x="18" y="0"/>
                </a:cxn>
                <a:cxn ang="0">
                  <a:pos x="10" y="30"/>
                </a:cxn>
                <a:cxn ang="0">
                  <a:pos x="12" y="28"/>
                </a:cxn>
                <a:cxn ang="0">
                  <a:pos x="16" y="22"/>
                </a:cxn>
                <a:cxn ang="0">
                  <a:pos x="20" y="20"/>
                </a:cxn>
                <a:cxn ang="0">
                  <a:pos x="20" y="20"/>
                </a:cxn>
                <a:cxn ang="0">
                  <a:pos x="20" y="18"/>
                </a:cxn>
                <a:cxn ang="0">
                  <a:pos x="20" y="18"/>
                </a:cxn>
                <a:cxn ang="0">
                  <a:pos x="20" y="18"/>
                </a:cxn>
                <a:cxn ang="0">
                  <a:pos x="20" y="18"/>
                </a:cxn>
                <a:cxn ang="0">
                  <a:pos x="20" y="18"/>
                </a:cxn>
                <a:cxn ang="0">
                  <a:pos x="18" y="18"/>
                </a:cxn>
                <a:cxn ang="0">
                  <a:pos x="18" y="18"/>
                </a:cxn>
                <a:cxn ang="0">
                  <a:pos x="16" y="18"/>
                </a:cxn>
                <a:cxn ang="0">
                  <a:pos x="16" y="16"/>
                </a:cxn>
                <a:cxn ang="0">
                  <a:pos x="30" y="16"/>
                </a:cxn>
                <a:cxn ang="0">
                  <a:pos x="30" y="18"/>
                </a:cxn>
                <a:cxn ang="0">
                  <a:pos x="28" y="18"/>
                </a:cxn>
                <a:cxn ang="0">
                  <a:pos x="26" y="18"/>
                </a:cxn>
                <a:cxn ang="0">
                  <a:pos x="24" y="20"/>
                </a:cxn>
                <a:cxn ang="0">
                  <a:pos x="22" y="20"/>
                </a:cxn>
                <a:cxn ang="0">
                  <a:pos x="20" y="22"/>
                </a:cxn>
                <a:cxn ang="0">
                  <a:pos x="18" y="24"/>
                </a:cxn>
                <a:cxn ang="0">
                  <a:pos x="16" y="26"/>
                </a:cxn>
                <a:cxn ang="0">
                  <a:pos x="18" y="30"/>
                </a:cxn>
                <a:cxn ang="0">
                  <a:pos x="18" y="34"/>
                </a:cxn>
                <a:cxn ang="0">
                  <a:pos x="20" y="38"/>
                </a:cxn>
                <a:cxn ang="0">
                  <a:pos x="20" y="42"/>
                </a:cxn>
                <a:cxn ang="0">
                  <a:pos x="20" y="42"/>
                </a:cxn>
                <a:cxn ang="0">
                  <a:pos x="22" y="42"/>
                </a:cxn>
                <a:cxn ang="0">
                  <a:pos x="22" y="42"/>
                </a:cxn>
                <a:cxn ang="0">
                  <a:pos x="22" y="42"/>
                </a:cxn>
                <a:cxn ang="0">
                  <a:pos x="24" y="40"/>
                </a:cxn>
                <a:cxn ang="0">
                  <a:pos x="26" y="38"/>
                </a:cxn>
                <a:cxn ang="0">
                  <a:pos x="28" y="38"/>
                </a:cxn>
                <a:cxn ang="0">
                  <a:pos x="24" y="42"/>
                </a:cxn>
                <a:cxn ang="0">
                  <a:pos x="22" y="44"/>
                </a:cxn>
                <a:cxn ang="0">
                  <a:pos x="20" y="46"/>
                </a:cxn>
                <a:cxn ang="0">
                  <a:pos x="18" y="46"/>
                </a:cxn>
                <a:cxn ang="0">
                  <a:pos x="18" y="46"/>
                </a:cxn>
                <a:cxn ang="0">
                  <a:pos x="16" y="46"/>
                </a:cxn>
                <a:cxn ang="0">
                  <a:pos x="16" y="42"/>
                </a:cxn>
                <a:cxn ang="0">
                  <a:pos x="14" y="38"/>
                </a:cxn>
                <a:cxn ang="0">
                  <a:pos x="12" y="30"/>
                </a:cxn>
                <a:cxn ang="0">
                  <a:pos x="8" y="34"/>
                </a:cxn>
                <a:cxn ang="0">
                  <a:pos x="4" y="46"/>
                </a:cxn>
                <a:cxn ang="0">
                  <a:pos x="0" y="46"/>
                </a:cxn>
                <a:cxn ang="0">
                  <a:pos x="10" y="8"/>
                </a:cxn>
                <a:cxn ang="0">
                  <a:pos x="12" y="4"/>
                </a:cxn>
                <a:cxn ang="0">
                  <a:pos x="12" y="4"/>
                </a:cxn>
                <a:cxn ang="0">
                  <a:pos x="12" y="4"/>
                </a:cxn>
                <a:cxn ang="0">
                  <a:pos x="12" y="2"/>
                </a:cxn>
                <a:cxn ang="0">
                  <a:pos x="10" y="2"/>
                </a:cxn>
                <a:cxn ang="0">
                  <a:pos x="10" y="2"/>
                </a:cxn>
                <a:cxn ang="0">
                  <a:pos x="10" y="2"/>
                </a:cxn>
                <a:cxn ang="0">
                  <a:pos x="8" y="2"/>
                </a:cxn>
                <a:cxn ang="0">
                  <a:pos x="6" y="2"/>
                </a:cxn>
                <a:cxn ang="0">
                  <a:pos x="8" y="0"/>
                </a:cxn>
                <a:cxn ang="0">
                  <a:pos x="18" y="0"/>
                </a:cxn>
              </a:cxnLst>
              <a:rect l="0" t="0" r="r" b="b"/>
              <a:pathLst>
                <a:path w="30" h="46">
                  <a:moveTo>
                    <a:pt x="18" y="0"/>
                  </a:moveTo>
                  <a:lnTo>
                    <a:pt x="10" y="30"/>
                  </a:lnTo>
                  <a:lnTo>
                    <a:pt x="12" y="28"/>
                  </a:lnTo>
                  <a:lnTo>
                    <a:pt x="16" y="22"/>
                  </a:lnTo>
                  <a:lnTo>
                    <a:pt x="20" y="20"/>
                  </a:lnTo>
                  <a:lnTo>
                    <a:pt x="20" y="20"/>
                  </a:lnTo>
                  <a:lnTo>
                    <a:pt x="20" y="18"/>
                  </a:lnTo>
                  <a:lnTo>
                    <a:pt x="20" y="18"/>
                  </a:lnTo>
                  <a:lnTo>
                    <a:pt x="20" y="18"/>
                  </a:lnTo>
                  <a:lnTo>
                    <a:pt x="20" y="18"/>
                  </a:lnTo>
                  <a:lnTo>
                    <a:pt x="20" y="18"/>
                  </a:lnTo>
                  <a:lnTo>
                    <a:pt x="18" y="18"/>
                  </a:lnTo>
                  <a:lnTo>
                    <a:pt x="18" y="18"/>
                  </a:lnTo>
                  <a:lnTo>
                    <a:pt x="16" y="18"/>
                  </a:lnTo>
                  <a:lnTo>
                    <a:pt x="16" y="16"/>
                  </a:lnTo>
                  <a:lnTo>
                    <a:pt x="30" y="16"/>
                  </a:lnTo>
                  <a:lnTo>
                    <a:pt x="30" y="18"/>
                  </a:lnTo>
                  <a:lnTo>
                    <a:pt x="28" y="18"/>
                  </a:lnTo>
                  <a:lnTo>
                    <a:pt x="26" y="18"/>
                  </a:lnTo>
                  <a:lnTo>
                    <a:pt x="24" y="20"/>
                  </a:lnTo>
                  <a:lnTo>
                    <a:pt x="22" y="20"/>
                  </a:lnTo>
                  <a:lnTo>
                    <a:pt x="20" y="22"/>
                  </a:lnTo>
                  <a:lnTo>
                    <a:pt x="18" y="24"/>
                  </a:lnTo>
                  <a:lnTo>
                    <a:pt x="16" y="26"/>
                  </a:lnTo>
                  <a:lnTo>
                    <a:pt x="18" y="30"/>
                  </a:lnTo>
                  <a:lnTo>
                    <a:pt x="18" y="34"/>
                  </a:lnTo>
                  <a:lnTo>
                    <a:pt x="20" y="38"/>
                  </a:lnTo>
                  <a:lnTo>
                    <a:pt x="20" y="42"/>
                  </a:lnTo>
                  <a:lnTo>
                    <a:pt x="20" y="42"/>
                  </a:lnTo>
                  <a:lnTo>
                    <a:pt x="22" y="42"/>
                  </a:lnTo>
                  <a:lnTo>
                    <a:pt x="22" y="42"/>
                  </a:lnTo>
                  <a:lnTo>
                    <a:pt x="22" y="42"/>
                  </a:lnTo>
                  <a:lnTo>
                    <a:pt x="24" y="40"/>
                  </a:lnTo>
                  <a:lnTo>
                    <a:pt x="26" y="38"/>
                  </a:lnTo>
                  <a:lnTo>
                    <a:pt x="28" y="38"/>
                  </a:lnTo>
                  <a:lnTo>
                    <a:pt x="24" y="42"/>
                  </a:lnTo>
                  <a:lnTo>
                    <a:pt x="22" y="44"/>
                  </a:lnTo>
                  <a:lnTo>
                    <a:pt x="20" y="46"/>
                  </a:lnTo>
                  <a:lnTo>
                    <a:pt x="18" y="46"/>
                  </a:lnTo>
                  <a:lnTo>
                    <a:pt x="18" y="46"/>
                  </a:lnTo>
                  <a:lnTo>
                    <a:pt x="16" y="46"/>
                  </a:lnTo>
                  <a:lnTo>
                    <a:pt x="16" y="42"/>
                  </a:lnTo>
                  <a:lnTo>
                    <a:pt x="14" y="38"/>
                  </a:lnTo>
                  <a:lnTo>
                    <a:pt x="12" y="30"/>
                  </a:lnTo>
                  <a:lnTo>
                    <a:pt x="8" y="34"/>
                  </a:lnTo>
                  <a:lnTo>
                    <a:pt x="4" y="46"/>
                  </a:lnTo>
                  <a:lnTo>
                    <a:pt x="0" y="46"/>
                  </a:lnTo>
                  <a:lnTo>
                    <a:pt x="10" y="8"/>
                  </a:lnTo>
                  <a:lnTo>
                    <a:pt x="12" y="4"/>
                  </a:lnTo>
                  <a:lnTo>
                    <a:pt x="12" y="4"/>
                  </a:lnTo>
                  <a:lnTo>
                    <a:pt x="12" y="4"/>
                  </a:lnTo>
                  <a:lnTo>
                    <a:pt x="12" y="2"/>
                  </a:lnTo>
                  <a:lnTo>
                    <a:pt x="10" y="2"/>
                  </a:lnTo>
                  <a:lnTo>
                    <a:pt x="10" y="2"/>
                  </a:lnTo>
                  <a:lnTo>
                    <a:pt x="10" y="2"/>
                  </a:lnTo>
                  <a:lnTo>
                    <a:pt x="8" y="2"/>
                  </a:lnTo>
                  <a:lnTo>
                    <a:pt x="6" y="2"/>
                  </a:lnTo>
                  <a:lnTo>
                    <a:pt x="8" y="0"/>
                  </a:lnTo>
                  <a:lnTo>
                    <a:pt x="18" y="0"/>
                  </a:lnTo>
                  <a:close/>
                </a:path>
              </a:pathLst>
            </a:custGeom>
            <a:solidFill>
              <a:srgbClr val="000000"/>
            </a:solidFill>
            <a:ln w="0">
              <a:solidFill>
                <a:srgbClr val="000000"/>
              </a:solidFill>
              <a:prstDash val="solid"/>
              <a:round/>
              <a:headEnd/>
              <a:tailEnd/>
            </a:ln>
          </p:spPr>
          <p:txBody>
            <a:bodyPr/>
            <a:lstStyle/>
            <a:p>
              <a:endParaRPr lang="sv-SE"/>
            </a:p>
          </p:txBody>
        </p:sp>
        <p:sp>
          <p:nvSpPr>
            <p:cNvPr id="96305" name="Freeform 49"/>
            <p:cNvSpPr>
              <a:spLocks/>
            </p:cNvSpPr>
            <p:nvPr/>
          </p:nvSpPr>
          <p:spPr bwMode="auto">
            <a:xfrm>
              <a:off x="2870" y="3743"/>
              <a:ext cx="8" cy="14"/>
            </a:xfrm>
            <a:custGeom>
              <a:avLst/>
              <a:gdLst/>
              <a:ahLst/>
              <a:cxnLst>
                <a:cxn ang="0">
                  <a:pos x="0" y="14"/>
                </a:cxn>
                <a:cxn ang="0">
                  <a:pos x="2" y="12"/>
                </a:cxn>
                <a:cxn ang="0">
                  <a:pos x="4" y="10"/>
                </a:cxn>
                <a:cxn ang="0">
                  <a:pos x="4" y="10"/>
                </a:cxn>
                <a:cxn ang="0">
                  <a:pos x="4" y="8"/>
                </a:cxn>
                <a:cxn ang="0">
                  <a:pos x="4" y="8"/>
                </a:cxn>
                <a:cxn ang="0">
                  <a:pos x="4" y="6"/>
                </a:cxn>
                <a:cxn ang="0">
                  <a:pos x="4" y="6"/>
                </a:cxn>
                <a:cxn ang="0">
                  <a:pos x="4" y="6"/>
                </a:cxn>
                <a:cxn ang="0">
                  <a:pos x="2" y="6"/>
                </a:cxn>
                <a:cxn ang="0">
                  <a:pos x="2" y="4"/>
                </a:cxn>
                <a:cxn ang="0">
                  <a:pos x="2" y="4"/>
                </a:cxn>
                <a:cxn ang="0">
                  <a:pos x="2" y="4"/>
                </a:cxn>
                <a:cxn ang="0">
                  <a:pos x="2" y="2"/>
                </a:cxn>
                <a:cxn ang="0">
                  <a:pos x="4" y="0"/>
                </a:cxn>
                <a:cxn ang="0">
                  <a:pos x="4" y="0"/>
                </a:cxn>
                <a:cxn ang="0">
                  <a:pos x="6" y="0"/>
                </a:cxn>
                <a:cxn ang="0">
                  <a:pos x="6" y="0"/>
                </a:cxn>
                <a:cxn ang="0">
                  <a:pos x="8" y="2"/>
                </a:cxn>
                <a:cxn ang="0">
                  <a:pos x="8" y="2"/>
                </a:cxn>
                <a:cxn ang="0">
                  <a:pos x="8" y="4"/>
                </a:cxn>
                <a:cxn ang="0">
                  <a:pos x="8" y="6"/>
                </a:cxn>
                <a:cxn ang="0">
                  <a:pos x="6" y="10"/>
                </a:cxn>
                <a:cxn ang="0">
                  <a:pos x="4" y="12"/>
                </a:cxn>
                <a:cxn ang="0">
                  <a:pos x="0" y="14"/>
                </a:cxn>
                <a:cxn ang="0">
                  <a:pos x="0" y="14"/>
                </a:cxn>
              </a:cxnLst>
              <a:rect l="0" t="0" r="r" b="b"/>
              <a:pathLst>
                <a:path w="8" h="14">
                  <a:moveTo>
                    <a:pt x="0" y="14"/>
                  </a:moveTo>
                  <a:lnTo>
                    <a:pt x="2" y="12"/>
                  </a:lnTo>
                  <a:lnTo>
                    <a:pt x="4" y="10"/>
                  </a:lnTo>
                  <a:lnTo>
                    <a:pt x="4" y="10"/>
                  </a:lnTo>
                  <a:lnTo>
                    <a:pt x="4" y="8"/>
                  </a:lnTo>
                  <a:lnTo>
                    <a:pt x="4" y="8"/>
                  </a:lnTo>
                  <a:lnTo>
                    <a:pt x="4" y="6"/>
                  </a:lnTo>
                  <a:lnTo>
                    <a:pt x="4" y="6"/>
                  </a:lnTo>
                  <a:lnTo>
                    <a:pt x="4" y="6"/>
                  </a:lnTo>
                  <a:lnTo>
                    <a:pt x="2" y="6"/>
                  </a:lnTo>
                  <a:lnTo>
                    <a:pt x="2" y="4"/>
                  </a:lnTo>
                  <a:lnTo>
                    <a:pt x="2" y="4"/>
                  </a:lnTo>
                  <a:lnTo>
                    <a:pt x="2" y="4"/>
                  </a:lnTo>
                  <a:lnTo>
                    <a:pt x="2" y="2"/>
                  </a:lnTo>
                  <a:lnTo>
                    <a:pt x="4" y="0"/>
                  </a:lnTo>
                  <a:lnTo>
                    <a:pt x="4" y="0"/>
                  </a:lnTo>
                  <a:lnTo>
                    <a:pt x="6" y="0"/>
                  </a:lnTo>
                  <a:lnTo>
                    <a:pt x="6" y="0"/>
                  </a:lnTo>
                  <a:lnTo>
                    <a:pt x="8" y="2"/>
                  </a:lnTo>
                  <a:lnTo>
                    <a:pt x="8" y="2"/>
                  </a:lnTo>
                  <a:lnTo>
                    <a:pt x="8" y="4"/>
                  </a:lnTo>
                  <a:lnTo>
                    <a:pt x="8" y="6"/>
                  </a:lnTo>
                  <a:lnTo>
                    <a:pt x="6" y="10"/>
                  </a:lnTo>
                  <a:lnTo>
                    <a:pt x="4" y="12"/>
                  </a:lnTo>
                  <a:lnTo>
                    <a:pt x="0" y="14"/>
                  </a:lnTo>
                  <a:lnTo>
                    <a:pt x="0" y="14"/>
                  </a:lnTo>
                  <a:close/>
                </a:path>
              </a:pathLst>
            </a:custGeom>
            <a:solidFill>
              <a:srgbClr val="000000"/>
            </a:solidFill>
            <a:ln w="0">
              <a:solidFill>
                <a:srgbClr val="000000"/>
              </a:solidFill>
              <a:prstDash val="solid"/>
              <a:round/>
              <a:headEnd/>
              <a:tailEnd/>
            </a:ln>
          </p:spPr>
          <p:txBody>
            <a:bodyPr/>
            <a:lstStyle/>
            <a:p>
              <a:endParaRPr lang="sv-SE"/>
            </a:p>
          </p:txBody>
        </p:sp>
        <p:sp>
          <p:nvSpPr>
            <p:cNvPr id="96306" name="Freeform 50"/>
            <p:cNvSpPr>
              <a:spLocks noEditPoints="1"/>
            </p:cNvSpPr>
            <p:nvPr/>
          </p:nvSpPr>
          <p:spPr bwMode="auto">
            <a:xfrm>
              <a:off x="2876" y="3707"/>
              <a:ext cx="30" cy="56"/>
            </a:xfrm>
            <a:custGeom>
              <a:avLst/>
              <a:gdLst/>
              <a:ahLst/>
              <a:cxnLst>
                <a:cxn ang="0">
                  <a:pos x="26" y="0"/>
                </a:cxn>
                <a:cxn ang="0">
                  <a:pos x="28" y="0"/>
                </a:cxn>
                <a:cxn ang="0">
                  <a:pos x="28" y="0"/>
                </a:cxn>
                <a:cxn ang="0">
                  <a:pos x="30" y="2"/>
                </a:cxn>
                <a:cxn ang="0">
                  <a:pos x="30" y="2"/>
                </a:cxn>
                <a:cxn ang="0">
                  <a:pos x="30" y="4"/>
                </a:cxn>
                <a:cxn ang="0">
                  <a:pos x="28" y="4"/>
                </a:cxn>
                <a:cxn ang="0">
                  <a:pos x="28" y="6"/>
                </a:cxn>
                <a:cxn ang="0">
                  <a:pos x="26" y="6"/>
                </a:cxn>
                <a:cxn ang="0">
                  <a:pos x="26" y="6"/>
                </a:cxn>
                <a:cxn ang="0">
                  <a:pos x="24" y="4"/>
                </a:cxn>
                <a:cxn ang="0">
                  <a:pos x="24" y="4"/>
                </a:cxn>
                <a:cxn ang="0">
                  <a:pos x="24" y="2"/>
                </a:cxn>
                <a:cxn ang="0">
                  <a:pos x="24" y="2"/>
                </a:cxn>
                <a:cxn ang="0">
                  <a:pos x="24" y="0"/>
                </a:cxn>
                <a:cxn ang="0">
                  <a:pos x="26" y="0"/>
                </a:cxn>
                <a:cxn ang="0">
                  <a:pos x="26" y="0"/>
                </a:cxn>
                <a:cxn ang="0">
                  <a:pos x="26" y="12"/>
                </a:cxn>
                <a:cxn ang="0">
                  <a:pos x="18" y="42"/>
                </a:cxn>
                <a:cxn ang="0">
                  <a:pos x="16" y="48"/>
                </a:cxn>
                <a:cxn ang="0">
                  <a:pos x="12" y="52"/>
                </a:cxn>
                <a:cxn ang="0">
                  <a:pos x="8" y="56"/>
                </a:cxn>
                <a:cxn ang="0">
                  <a:pos x="4" y="56"/>
                </a:cxn>
                <a:cxn ang="0">
                  <a:pos x="2" y="56"/>
                </a:cxn>
                <a:cxn ang="0">
                  <a:pos x="0" y="56"/>
                </a:cxn>
                <a:cxn ang="0">
                  <a:pos x="0" y="54"/>
                </a:cxn>
                <a:cxn ang="0">
                  <a:pos x="0" y="52"/>
                </a:cxn>
                <a:cxn ang="0">
                  <a:pos x="0" y="52"/>
                </a:cxn>
                <a:cxn ang="0">
                  <a:pos x="0" y="52"/>
                </a:cxn>
                <a:cxn ang="0">
                  <a:pos x="2" y="50"/>
                </a:cxn>
                <a:cxn ang="0">
                  <a:pos x="2" y="50"/>
                </a:cxn>
                <a:cxn ang="0">
                  <a:pos x="4" y="50"/>
                </a:cxn>
                <a:cxn ang="0">
                  <a:pos x="4" y="52"/>
                </a:cxn>
                <a:cxn ang="0">
                  <a:pos x="4" y="52"/>
                </a:cxn>
                <a:cxn ang="0">
                  <a:pos x="4" y="52"/>
                </a:cxn>
                <a:cxn ang="0">
                  <a:pos x="4" y="52"/>
                </a:cxn>
                <a:cxn ang="0">
                  <a:pos x="4" y="54"/>
                </a:cxn>
                <a:cxn ang="0">
                  <a:pos x="4" y="54"/>
                </a:cxn>
                <a:cxn ang="0">
                  <a:pos x="4" y="54"/>
                </a:cxn>
                <a:cxn ang="0">
                  <a:pos x="4" y="54"/>
                </a:cxn>
                <a:cxn ang="0">
                  <a:pos x="4" y="54"/>
                </a:cxn>
                <a:cxn ang="0">
                  <a:pos x="4" y="54"/>
                </a:cxn>
                <a:cxn ang="0">
                  <a:pos x="4" y="54"/>
                </a:cxn>
                <a:cxn ang="0">
                  <a:pos x="4" y="54"/>
                </a:cxn>
                <a:cxn ang="0">
                  <a:pos x="6" y="54"/>
                </a:cxn>
                <a:cxn ang="0">
                  <a:pos x="8" y="52"/>
                </a:cxn>
                <a:cxn ang="0">
                  <a:pos x="10" y="50"/>
                </a:cxn>
                <a:cxn ang="0">
                  <a:pos x="12" y="46"/>
                </a:cxn>
                <a:cxn ang="0">
                  <a:pos x="18" y="20"/>
                </a:cxn>
                <a:cxn ang="0">
                  <a:pos x="20" y="18"/>
                </a:cxn>
                <a:cxn ang="0">
                  <a:pos x="20" y="16"/>
                </a:cxn>
                <a:cxn ang="0">
                  <a:pos x="20" y="16"/>
                </a:cxn>
                <a:cxn ang="0">
                  <a:pos x="20" y="14"/>
                </a:cxn>
                <a:cxn ang="0">
                  <a:pos x="18" y="14"/>
                </a:cxn>
                <a:cxn ang="0">
                  <a:pos x="18" y="14"/>
                </a:cxn>
                <a:cxn ang="0">
                  <a:pos x="18" y="14"/>
                </a:cxn>
                <a:cxn ang="0">
                  <a:pos x="16" y="14"/>
                </a:cxn>
                <a:cxn ang="0">
                  <a:pos x="16" y="14"/>
                </a:cxn>
                <a:cxn ang="0">
                  <a:pos x="16" y="14"/>
                </a:cxn>
                <a:cxn ang="0">
                  <a:pos x="16" y="14"/>
                </a:cxn>
                <a:cxn ang="0">
                  <a:pos x="26" y="12"/>
                </a:cxn>
              </a:cxnLst>
              <a:rect l="0" t="0" r="r" b="b"/>
              <a:pathLst>
                <a:path w="30" h="56">
                  <a:moveTo>
                    <a:pt x="26" y="0"/>
                  </a:moveTo>
                  <a:lnTo>
                    <a:pt x="28" y="0"/>
                  </a:lnTo>
                  <a:lnTo>
                    <a:pt x="28" y="0"/>
                  </a:lnTo>
                  <a:lnTo>
                    <a:pt x="30" y="2"/>
                  </a:lnTo>
                  <a:lnTo>
                    <a:pt x="30" y="2"/>
                  </a:lnTo>
                  <a:lnTo>
                    <a:pt x="30" y="4"/>
                  </a:lnTo>
                  <a:lnTo>
                    <a:pt x="28" y="4"/>
                  </a:lnTo>
                  <a:lnTo>
                    <a:pt x="28" y="6"/>
                  </a:lnTo>
                  <a:lnTo>
                    <a:pt x="26" y="6"/>
                  </a:lnTo>
                  <a:lnTo>
                    <a:pt x="26" y="6"/>
                  </a:lnTo>
                  <a:lnTo>
                    <a:pt x="24" y="4"/>
                  </a:lnTo>
                  <a:lnTo>
                    <a:pt x="24" y="4"/>
                  </a:lnTo>
                  <a:lnTo>
                    <a:pt x="24" y="2"/>
                  </a:lnTo>
                  <a:lnTo>
                    <a:pt x="24" y="2"/>
                  </a:lnTo>
                  <a:lnTo>
                    <a:pt x="24" y="0"/>
                  </a:lnTo>
                  <a:lnTo>
                    <a:pt x="26" y="0"/>
                  </a:lnTo>
                  <a:lnTo>
                    <a:pt x="26" y="0"/>
                  </a:lnTo>
                  <a:close/>
                  <a:moveTo>
                    <a:pt x="26" y="12"/>
                  </a:moveTo>
                  <a:lnTo>
                    <a:pt x="18" y="42"/>
                  </a:lnTo>
                  <a:lnTo>
                    <a:pt x="16" y="48"/>
                  </a:lnTo>
                  <a:lnTo>
                    <a:pt x="12" y="52"/>
                  </a:lnTo>
                  <a:lnTo>
                    <a:pt x="8" y="56"/>
                  </a:lnTo>
                  <a:lnTo>
                    <a:pt x="4" y="56"/>
                  </a:lnTo>
                  <a:lnTo>
                    <a:pt x="2" y="56"/>
                  </a:lnTo>
                  <a:lnTo>
                    <a:pt x="0" y="56"/>
                  </a:lnTo>
                  <a:lnTo>
                    <a:pt x="0" y="54"/>
                  </a:lnTo>
                  <a:lnTo>
                    <a:pt x="0" y="52"/>
                  </a:lnTo>
                  <a:lnTo>
                    <a:pt x="0" y="52"/>
                  </a:lnTo>
                  <a:lnTo>
                    <a:pt x="0" y="52"/>
                  </a:lnTo>
                  <a:lnTo>
                    <a:pt x="2" y="50"/>
                  </a:lnTo>
                  <a:lnTo>
                    <a:pt x="2" y="50"/>
                  </a:lnTo>
                  <a:lnTo>
                    <a:pt x="4" y="50"/>
                  </a:lnTo>
                  <a:lnTo>
                    <a:pt x="4" y="52"/>
                  </a:lnTo>
                  <a:lnTo>
                    <a:pt x="4" y="52"/>
                  </a:lnTo>
                  <a:lnTo>
                    <a:pt x="4" y="52"/>
                  </a:lnTo>
                  <a:lnTo>
                    <a:pt x="4" y="52"/>
                  </a:lnTo>
                  <a:lnTo>
                    <a:pt x="4" y="54"/>
                  </a:lnTo>
                  <a:lnTo>
                    <a:pt x="4" y="54"/>
                  </a:lnTo>
                  <a:lnTo>
                    <a:pt x="4" y="54"/>
                  </a:lnTo>
                  <a:lnTo>
                    <a:pt x="4" y="54"/>
                  </a:lnTo>
                  <a:lnTo>
                    <a:pt x="4" y="54"/>
                  </a:lnTo>
                  <a:lnTo>
                    <a:pt x="4" y="54"/>
                  </a:lnTo>
                  <a:lnTo>
                    <a:pt x="4" y="54"/>
                  </a:lnTo>
                  <a:lnTo>
                    <a:pt x="4" y="54"/>
                  </a:lnTo>
                  <a:lnTo>
                    <a:pt x="6" y="54"/>
                  </a:lnTo>
                  <a:lnTo>
                    <a:pt x="8" y="52"/>
                  </a:lnTo>
                  <a:lnTo>
                    <a:pt x="10" y="50"/>
                  </a:lnTo>
                  <a:lnTo>
                    <a:pt x="12" y="46"/>
                  </a:lnTo>
                  <a:lnTo>
                    <a:pt x="18" y="20"/>
                  </a:lnTo>
                  <a:lnTo>
                    <a:pt x="20" y="18"/>
                  </a:lnTo>
                  <a:lnTo>
                    <a:pt x="20" y="16"/>
                  </a:lnTo>
                  <a:lnTo>
                    <a:pt x="20" y="16"/>
                  </a:lnTo>
                  <a:lnTo>
                    <a:pt x="20" y="14"/>
                  </a:lnTo>
                  <a:lnTo>
                    <a:pt x="18" y="14"/>
                  </a:lnTo>
                  <a:lnTo>
                    <a:pt x="18" y="14"/>
                  </a:lnTo>
                  <a:lnTo>
                    <a:pt x="18" y="14"/>
                  </a:lnTo>
                  <a:lnTo>
                    <a:pt x="16" y="14"/>
                  </a:lnTo>
                  <a:lnTo>
                    <a:pt x="16" y="14"/>
                  </a:lnTo>
                  <a:lnTo>
                    <a:pt x="16" y="14"/>
                  </a:lnTo>
                  <a:lnTo>
                    <a:pt x="16" y="14"/>
                  </a:lnTo>
                  <a:lnTo>
                    <a:pt x="26" y="12"/>
                  </a:lnTo>
                  <a:close/>
                </a:path>
              </a:pathLst>
            </a:custGeom>
            <a:solidFill>
              <a:srgbClr val="000000"/>
            </a:solidFill>
            <a:ln w="0">
              <a:solidFill>
                <a:srgbClr val="000000"/>
              </a:solidFill>
              <a:prstDash val="solid"/>
              <a:round/>
              <a:headEnd/>
              <a:tailEnd/>
            </a:ln>
          </p:spPr>
          <p:txBody>
            <a:bodyPr/>
            <a:lstStyle/>
            <a:p>
              <a:endParaRPr lang="sv-SE"/>
            </a:p>
          </p:txBody>
        </p:sp>
        <p:sp>
          <p:nvSpPr>
            <p:cNvPr id="96307" name="Freeform 51"/>
            <p:cNvSpPr>
              <a:spLocks/>
            </p:cNvSpPr>
            <p:nvPr/>
          </p:nvSpPr>
          <p:spPr bwMode="auto">
            <a:xfrm>
              <a:off x="2792" y="3959"/>
              <a:ext cx="40" cy="62"/>
            </a:xfrm>
            <a:custGeom>
              <a:avLst/>
              <a:gdLst/>
              <a:ahLst/>
              <a:cxnLst>
                <a:cxn ang="0">
                  <a:pos x="24" y="60"/>
                </a:cxn>
                <a:cxn ang="0">
                  <a:pos x="24" y="62"/>
                </a:cxn>
                <a:cxn ang="0">
                  <a:pos x="0" y="62"/>
                </a:cxn>
                <a:cxn ang="0">
                  <a:pos x="0" y="60"/>
                </a:cxn>
                <a:cxn ang="0">
                  <a:pos x="4" y="58"/>
                </a:cxn>
                <a:cxn ang="0">
                  <a:pos x="6" y="58"/>
                </a:cxn>
                <a:cxn ang="0">
                  <a:pos x="6" y="58"/>
                </a:cxn>
                <a:cxn ang="0">
                  <a:pos x="8" y="56"/>
                </a:cxn>
                <a:cxn ang="0">
                  <a:pos x="10" y="54"/>
                </a:cxn>
                <a:cxn ang="0">
                  <a:pos x="12" y="50"/>
                </a:cxn>
                <a:cxn ang="0">
                  <a:pos x="22" y="12"/>
                </a:cxn>
                <a:cxn ang="0">
                  <a:pos x="22" y="8"/>
                </a:cxn>
                <a:cxn ang="0">
                  <a:pos x="22" y="6"/>
                </a:cxn>
                <a:cxn ang="0">
                  <a:pos x="22" y="4"/>
                </a:cxn>
                <a:cxn ang="0">
                  <a:pos x="22" y="4"/>
                </a:cxn>
                <a:cxn ang="0">
                  <a:pos x="22" y="2"/>
                </a:cxn>
                <a:cxn ang="0">
                  <a:pos x="20" y="2"/>
                </a:cxn>
                <a:cxn ang="0">
                  <a:pos x="18" y="2"/>
                </a:cxn>
                <a:cxn ang="0">
                  <a:pos x="16" y="2"/>
                </a:cxn>
                <a:cxn ang="0">
                  <a:pos x="16" y="0"/>
                </a:cxn>
                <a:cxn ang="0">
                  <a:pos x="40" y="0"/>
                </a:cxn>
                <a:cxn ang="0">
                  <a:pos x="40" y="2"/>
                </a:cxn>
                <a:cxn ang="0">
                  <a:pos x="36" y="2"/>
                </a:cxn>
                <a:cxn ang="0">
                  <a:pos x="34" y="2"/>
                </a:cxn>
                <a:cxn ang="0">
                  <a:pos x="34" y="4"/>
                </a:cxn>
                <a:cxn ang="0">
                  <a:pos x="32" y="4"/>
                </a:cxn>
                <a:cxn ang="0">
                  <a:pos x="30" y="8"/>
                </a:cxn>
                <a:cxn ang="0">
                  <a:pos x="30" y="14"/>
                </a:cxn>
                <a:cxn ang="0">
                  <a:pos x="18" y="50"/>
                </a:cxn>
                <a:cxn ang="0">
                  <a:pos x="18" y="54"/>
                </a:cxn>
                <a:cxn ang="0">
                  <a:pos x="18" y="56"/>
                </a:cxn>
                <a:cxn ang="0">
                  <a:pos x="18" y="56"/>
                </a:cxn>
                <a:cxn ang="0">
                  <a:pos x="18" y="58"/>
                </a:cxn>
                <a:cxn ang="0">
                  <a:pos x="18" y="58"/>
                </a:cxn>
                <a:cxn ang="0">
                  <a:pos x="20" y="58"/>
                </a:cxn>
                <a:cxn ang="0">
                  <a:pos x="22" y="58"/>
                </a:cxn>
                <a:cxn ang="0">
                  <a:pos x="24" y="60"/>
                </a:cxn>
              </a:cxnLst>
              <a:rect l="0" t="0" r="r" b="b"/>
              <a:pathLst>
                <a:path w="40" h="62">
                  <a:moveTo>
                    <a:pt x="24" y="60"/>
                  </a:moveTo>
                  <a:lnTo>
                    <a:pt x="24" y="62"/>
                  </a:lnTo>
                  <a:lnTo>
                    <a:pt x="0" y="62"/>
                  </a:lnTo>
                  <a:lnTo>
                    <a:pt x="0" y="60"/>
                  </a:lnTo>
                  <a:lnTo>
                    <a:pt x="4" y="58"/>
                  </a:lnTo>
                  <a:lnTo>
                    <a:pt x="6" y="58"/>
                  </a:lnTo>
                  <a:lnTo>
                    <a:pt x="6" y="58"/>
                  </a:lnTo>
                  <a:lnTo>
                    <a:pt x="8" y="56"/>
                  </a:lnTo>
                  <a:lnTo>
                    <a:pt x="10" y="54"/>
                  </a:lnTo>
                  <a:lnTo>
                    <a:pt x="12" y="50"/>
                  </a:lnTo>
                  <a:lnTo>
                    <a:pt x="22" y="12"/>
                  </a:lnTo>
                  <a:lnTo>
                    <a:pt x="22" y="8"/>
                  </a:lnTo>
                  <a:lnTo>
                    <a:pt x="22" y="6"/>
                  </a:lnTo>
                  <a:lnTo>
                    <a:pt x="22" y="4"/>
                  </a:lnTo>
                  <a:lnTo>
                    <a:pt x="22" y="4"/>
                  </a:lnTo>
                  <a:lnTo>
                    <a:pt x="22" y="2"/>
                  </a:lnTo>
                  <a:lnTo>
                    <a:pt x="20" y="2"/>
                  </a:lnTo>
                  <a:lnTo>
                    <a:pt x="18" y="2"/>
                  </a:lnTo>
                  <a:lnTo>
                    <a:pt x="16" y="2"/>
                  </a:lnTo>
                  <a:lnTo>
                    <a:pt x="16" y="0"/>
                  </a:lnTo>
                  <a:lnTo>
                    <a:pt x="40" y="0"/>
                  </a:lnTo>
                  <a:lnTo>
                    <a:pt x="40" y="2"/>
                  </a:lnTo>
                  <a:lnTo>
                    <a:pt x="36" y="2"/>
                  </a:lnTo>
                  <a:lnTo>
                    <a:pt x="34" y="2"/>
                  </a:lnTo>
                  <a:lnTo>
                    <a:pt x="34" y="4"/>
                  </a:lnTo>
                  <a:lnTo>
                    <a:pt x="32" y="4"/>
                  </a:lnTo>
                  <a:lnTo>
                    <a:pt x="30" y="8"/>
                  </a:lnTo>
                  <a:lnTo>
                    <a:pt x="30" y="14"/>
                  </a:lnTo>
                  <a:lnTo>
                    <a:pt x="18" y="50"/>
                  </a:lnTo>
                  <a:lnTo>
                    <a:pt x="18" y="54"/>
                  </a:lnTo>
                  <a:lnTo>
                    <a:pt x="18" y="56"/>
                  </a:lnTo>
                  <a:lnTo>
                    <a:pt x="18" y="56"/>
                  </a:lnTo>
                  <a:lnTo>
                    <a:pt x="18" y="58"/>
                  </a:lnTo>
                  <a:lnTo>
                    <a:pt x="18" y="58"/>
                  </a:lnTo>
                  <a:lnTo>
                    <a:pt x="20" y="58"/>
                  </a:lnTo>
                  <a:lnTo>
                    <a:pt x="22" y="58"/>
                  </a:lnTo>
                  <a:lnTo>
                    <a:pt x="24" y="60"/>
                  </a:lnTo>
                  <a:close/>
                </a:path>
              </a:pathLst>
            </a:custGeom>
            <a:solidFill>
              <a:srgbClr val="000000"/>
            </a:solidFill>
            <a:ln w="0">
              <a:solidFill>
                <a:srgbClr val="000000"/>
              </a:solidFill>
              <a:prstDash val="solid"/>
              <a:round/>
              <a:headEnd/>
              <a:tailEnd/>
            </a:ln>
          </p:spPr>
          <p:txBody>
            <a:bodyPr/>
            <a:lstStyle/>
            <a:p>
              <a:endParaRPr lang="sv-SE"/>
            </a:p>
          </p:txBody>
        </p:sp>
        <p:sp>
          <p:nvSpPr>
            <p:cNvPr id="96308" name="Freeform 52"/>
            <p:cNvSpPr>
              <a:spLocks/>
            </p:cNvSpPr>
            <p:nvPr/>
          </p:nvSpPr>
          <p:spPr bwMode="auto">
            <a:xfrm>
              <a:off x="2826" y="3989"/>
              <a:ext cx="32" cy="48"/>
            </a:xfrm>
            <a:custGeom>
              <a:avLst/>
              <a:gdLst/>
              <a:ahLst/>
              <a:cxnLst>
                <a:cxn ang="0">
                  <a:pos x="18" y="0"/>
                </a:cxn>
                <a:cxn ang="0">
                  <a:pos x="10" y="30"/>
                </a:cxn>
                <a:cxn ang="0">
                  <a:pos x="12" y="28"/>
                </a:cxn>
                <a:cxn ang="0">
                  <a:pos x="18" y="24"/>
                </a:cxn>
                <a:cxn ang="0">
                  <a:pos x="20" y="22"/>
                </a:cxn>
                <a:cxn ang="0">
                  <a:pos x="20" y="22"/>
                </a:cxn>
                <a:cxn ang="0">
                  <a:pos x="20" y="20"/>
                </a:cxn>
                <a:cxn ang="0">
                  <a:pos x="20" y="20"/>
                </a:cxn>
                <a:cxn ang="0">
                  <a:pos x="20" y="20"/>
                </a:cxn>
                <a:cxn ang="0">
                  <a:pos x="20" y="20"/>
                </a:cxn>
                <a:cxn ang="0">
                  <a:pos x="20" y="20"/>
                </a:cxn>
                <a:cxn ang="0">
                  <a:pos x="20" y="20"/>
                </a:cxn>
                <a:cxn ang="0">
                  <a:pos x="18" y="20"/>
                </a:cxn>
                <a:cxn ang="0">
                  <a:pos x="16" y="20"/>
                </a:cxn>
                <a:cxn ang="0">
                  <a:pos x="18" y="18"/>
                </a:cxn>
                <a:cxn ang="0">
                  <a:pos x="32" y="18"/>
                </a:cxn>
                <a:cxn ang="0">
                  <a:pos x="32" y="20"/>
                </a:cxn>
                <a:cxn ang="0">
                  <a:pos x="30" y="20"/>
                </a:cxn>
                <a:cxn ang="0">
                  <a:pos x="28" y="20"/>
                </a:cxn>
                <a:cxn ang="0">
                  <a:pos x="26" y="22"/>
                </a:cxn>
                <a:cxn ang="0">
                  <a:pos x="24" y="22"/>
                </a:cxn>
                <a:cxn ang="0">
                  <a:pos x="22" y="24"/>
                </a:cxn>
                <a:cxn ang="0">
                  <a:pos x="20" y="26"/>
                </a:cxn>
                <a:cxn ang="0">
                  <a:pos x="18" y="28"/>
                </a:cxn>
                <a:cxn ang="0">
                  <a:pos x="18" y="30"/>
                </a:cxn>
                <a:cxn ang="0">
                  <a:pos x="18" y="34"/>
                </a:cxn>
                <a:cxn ang="0">
                  <a:pos x="20" y="40"/>
                </a:cxn>
                <a:cxn ang="0">
                  <a:pos x="22" y="42"/>
                </a:cxn>
                <a:cxn ang="0">
                  <a:pos x="22" y="44"/>
                </a:cxn>
                <a:cxn ang="0">
                  <a:pos x="22" y="44"/>
                </a:cxn>
                <a:cxn ang="0">
                  <a:pos x="22" y="44"/>
                </a:cxn>
                <a:cxn ang="0">
                  <a:pos x="24" y="42"/>
                </a:cxn>
                <a:cxn ang="0">
                  <a:pos x="26" y="42"/>
                </a:cxn>
                <a:cxn ang="0">
                  <a:pos x="28" y="38"/>
                </a:cxn>
                <a:cxn ang="0">
                  <a:pos x="28" y="40"/>
                </a:cxn>
                <a:cxn ang="0">
                  <a:pos x="26" y="44"/>
                </a:cxn>
                <a:cxn ang="0">
                  <a:pos x="22" y="46"/>
                </a:cxn>
                <a:cxn ang="0">
                  <a:pos x="20" y="48"/>
                </a:cxn>
                <a:cxn ang="0">
                  <a:pos x="20" y="48"/>
                </a:cxn>
                <a:cxn ang="0">
                  <a:pos x="18" y="48"/>
                </a:cxn>
                <a:cxn ang="0">
                  <a:pos x="18" y="46"/>
                </a:cxn>
                <a:cxn ang="0">
                  <a:pos x="16" y="44"/>
                </a:cxn>
                <a:cxn ang="0">
                  <a:pos x="14" y="40"/>
                </a:cxn>
                <a:cxn ang="0">
                  <a:pos x="14" y="32"/>
                </a:cxn>
                <a:cxn ang="0">
                  <a:pos x="8" y="36"/>
                </a:cxn>
                <a:cxn ang="0">
                  <a:pos x="6" y="48"/>
                </a:cxn>
                <a:cxn ang="0">
                  <a:pos x="0" y="48"/>
                </a:cxn>
                <a:cxn ang="0">
                  <a:pos x="12" y="10"/>
                </a:cxn>
                <a:cxn ang="0">
                  <a:pos x="12" y="6"/>
                </a:cxn>
                <a:cxn ang="0">
                  <a:pos x="12" y="6"/>
                </a:cxn>
                <a:cxn ang="0">
                  <a:pos x="12" y="4"/>
                </a:cxn>
                <a:cxn ang="0">
                  <a:pos x="12" y="4"/>
                </a:cxn>
                <a:cxn ang="0">
                  <a:pos x="12" y="4"/>
                </a:cxn>
                <a:cxn ang="0">
                  <a:pos x="10" y="4"/>
                </a:cxn>
                <a:cxn ang="0">
                  <a:pos x="10" y="4"/>
                </a:cxn>
                <a:cxn ang="0">
                  <a:pos x="8" y="4"/>
                </a:cxn>
                <a:cxn ang="0">
                  <a:pos x="8" y="4"/>
                </a:cxn>
                <a:cxn ang="0">
                  <a:pos x="8" y="2"/>
                </a:cxn>
                <a:cxn ang="0">
                  <a:pos x="18" y="0"/>
                </a:cxn>
              </a:cxnLst>
              <a:rect l="0" t="0" r="r" b="b"/>
              <a:pathLst>
                <a:path w="32" h="48">
                  <a:moveTo>
                    <a:pt x="18" y="0"/>
                  </a:moveTo>
                  <a:lnTo>
                    <a:pt x="10" y="30"/>
                  </a:lnTo>
                  <a:lnTo>
                    <a:pt x="12" y="28"/>
                  </a:lnTo>
                  <a:lnTo>
                    <a:pt x="18" y="24"/>
                  </a:lnTo>
                  <a:lnTo>
                    <a:pt x="20" y="22"/>
                  </a:lnTo>
                  <a:lnTo>
                    <a:pt x="20" y="22"/>
                  </a:lnTo>
                  <a:lnTo>
                    <a:pt x="20" y="20"/>
                  </a:lnTo>
                  <a:lnTo>
                    <a:pt x="20" y="20"/>
                  </a:lnTo>
                  <a:lnTo>
                    <a:pt x="20" y="20"/>
                  </a:lnTo>
                  <a:lnTo>
                    <a:pt x="20" y="20"/>
                  </a:lnTo>
                  <a:lnTo>
                    <a:pt x="20" y="20"/>
                  </a:lnTo>
                  <a:lnTo>
                    <a:pt x="20" y="20"/>
                  </a:lnTo>
                  <a:lnTo>
                    <a:pt x="18" y="20"/>
                  </a:lnTo>
                  <a:lnTo>
                    <a:pt x="16" y="20"/>
                  </a:lnTo>
                  <a:lnTo>
                    <a:pt x="18" y="18"/>
                  </a:lnTo>
                  <a:lnTo>
                    <a:pt x="32" y="18"/>
                  </a:lnTo>
                  <a:lnTo>
                    <a:pt x="32" y="20"/>
                  </a:lnTo>
                  <a:lnTo>
                    <a:pt x="30" y="20"/>
                  </a:lnTo>
                  <a:lnTo>
                    <a:pt x="28" y="20"/>
                  </a:lnTo>
                  <a:lnTo>
                    <a:pt x="26" y="22"/>
                  </a:lnTo>
                  <a:lnTo>
                    <a:pt x="24" y="22"/>
                  </a:lnTo>
                  <a:lnTo>
                    <a:pt x="22" y="24"/>
                  </a:lnTo>
                  <a:lnTo>
                    <a:pt x="20" y="26"/>
                  </a:lnTo>
                  <a:lnTo>
                    <a:pt x="18" y="28"/>
                  </a:lnTo>
                  <a:lnTo>
                    <a:pt x="18" y="30"/>
                  </a:lnTo>
                  <a:lnTo>
                    <a:pt x="18" y="34"/>
                  </a:lnTo>
                  <a:lnTo>
                    <a:pt x="20" y="40"/>
                  </a:lnTo>
                  <a:lnTo>
                    <a:pt x="22" y="42"/>
                  </a:lnTo>
                  <a:lnTo>
                    <a:pt x="22" y="44"/>
                  </a:lnTo>
                  <a:lnTo>
                    <a:pt x="22" y="44"/>
                  </a:lnTo>
                  <a:lnTo>
                    <a:pt x="22" y="44"/>
                  </a:lnTo>
                  <a:lnTo>
                    <a:pt x="24" y="42"/>
                  </a:lnTo>
                  <a:lnTo>
                    <a:pt x="26" y="42"/>
                  </a:lnTo>
                  <a:lnTo>
                    <a:pt x="28" y="38"/>
                  </a:lnTo>
                  <a:lnTo>
                    <a:pt x="28" y="40"/>
                  </a:lnTo>
                  <a:lnTo>
                    <a:pt x="26" y="44"/>
                  </a:lnTo>
                  <a:lnTo>
                    <a:pt x="22" y="46"/>
                  </a:lnTo>
                  <a:lnTo>
                    <a:pt x="20" y="48"/>
                  </a:lnTo>
                  <a:lnTo>
                    <a:pt x="20" y="48"/>
                  </a:lnTo>
                  <a:lnTo>
                    <a:pt x="18" y="48"/>
                  </a:lnTo>
                  <a:lnTo>
                    <a:pt x="18" y="46"/>
                  </a:lnTo>
                  <a:lnTo>
                    <a:pt x="16" y="44"/>
                  </a:lnTo>
                  <a:lnTo>
                    <a:pt x="14" y="40"/>
                  </a:lnTo>
                  <a:lnTo>
                    <a:pt x="14" y="32"/>
                  </a:lnTo>
                  <a:lnTo>
                    <a:pt x="8" y="36"/>
                  </a:lnTo>
                  <a:lnTo>
                    <a:pt x="6" y="48"/>
                  </a:lnTo>
                  <a:lnTo>
                    <a:pt x="0" y="48"/>
                  </a:lnTo>
                  <a:lnTo>
                    <a:pt x="12" y="10"/>
                  </a:lnTo>
                  <a:lnTo>
                    <a:pt x="12" y="6"/>
                  </a:lnTo>
                  <a:lnTo>
                    <a:pt x="12" y="6"/>
                  </a:lnTo>
                  <a:lnTo>
                    <a:pt x="12" y="4"/>
                  </a:lnTo>
                  <a:lnTo>
                    <a:pt x="12" y="4"/>
                  </a:lnTo>
                  <a:lnTo>
                    <a:pt x="12" y="4"/>
                  </a:lnTo>
                  <a:lnTo>
                    <a:pt x="10" y="4"/>
                  </a:lnTo>
                  <a:lnTo>
                    <a:pt x="10" y="4"/>
                  </a:lnTo>
                  <a:lnTo>
                    <a:pt x="8" y="4"/>
                  </a:lnTo>
                  <a:lnTo>
                    <a:pt x="8" y="4"/>
                  </a:lnTo>
                  <a:lnTo>
                    <a:pt x="8" y="2"/>
                  </a:lnTo>
                  <a:lnTo>
                    <a:pt x="18" y="0"/>
                  </a:lnTo>
                  <a:close/>
                </a:path>
              </a:pathLst>
            </a:custGeom>
            <a:solidFill>
              <a:srgbClr val="000000"/>
            </a:solidFill>
            <a:ln w="0">
              <a:solidFill>
                <a:srgbClr val="000000"/>
              </a:solidFill>
              <a:prstDash val="solid"/>
              <a:round/>
              <a:headEnd/>
              <a:tailEnd/>
            </a:ln>
          </p:spPr>
          <p:txBody>
            <a:bodyPr/>
            <a:lstStyle/>
            <a:p>
              <a:endParaRPr lang="sv-SE"/>
            </a:p>
          </p:txBody>
        </p:sp>
        <p:sp>
          <p:nvSpPr>
            <p:cNvPr id="96309" name="Rectangle 53"/>
            <p:cNvSpPr>
              <a:spLocks noChangeArrowheads="1"/>
            </p:cNvSpPr>
            <p:nvPr/>
          </p:nvSpPr>
          <p:spPr bwMode="auto">
            <a:xfrm>
              <a:off x="4908" y="3957"/>
              <a:ext cx="98" cy="98"/>
            </a:xfrm>
            <a:prstGeom prst="rect">
              <a:avLst/>
            </a:prstGeom>
            <a:solidFill>
              <a:srgbClr val="FFFFFF"/>
            </a:solidFill>
            <a:ln w="0">
              <a:solidFill>
                <a:srgbClr val="FFFFFF"/>
              </a:solidFill>
              <a:miter lim="800000"/>
              <a:headEnd/>
              <a:tailEnd/>
            </a:ln>
          </p:spPr>
          <p:txBody>
            <a:bodyPr/>
            <a:lstStyle/>
            <a:p>
              <a:endParaRPr lang="sv-SE"/>
            </a:p>
          </p:txBody>
        </p:sp>
        <p:sp>
          <p:nvSpPr>
            <p:cNvPr id="96310" name="Rectangle 54"/>
            <p:cNvSpPr>
              <a:spLocks noChangeArrowheads="1"/>
            </p:cNvSpPr>
            <p:nvPr/>
          </p:nvSpPr>
          <p:spPr bwMode="auto">
            <a:xfrm>
              <a:off x="4908" y="3957"/>
              <a:ext cx="98" cy="98"/>
            </a:xfrm>
            <a:prstGeom prst="rect">
              <a:avLst/>
            </a:prstGeom>
            <a:noFill/>
            <a:ln w="9525">
              <a:solidFill>
                <a:srgbClr val="000000"/>
              </a:solidFill>
              <a:miter lim="800000"/>
              <a:headEnd/>
              <a:tailEnd/>
            </a:ln>
          </p:spPr>
          <p:txBody>
            <a:bodyPr/>
            <a:lstStyle/>
            <a:p>
              <a:endParaRPr lang="sv-SE"/>
            </a:p>
          </p:txBody>
        </p:sp>
        <p:sp>
          <p:nvSpPr>
            <p:cNvPr id="96311" name="Rectangle 55"/>
            <p:cNvSpPr>
              <a:spLocks noChangeArrowheads="1"/>
            </p:cNvSpPr>
            <p:nvPr/>
          </p:nvSpPr>
          <p:spPr bwMode="auto">
            <a:xfrm>
              <a:off x="4710" y="3957"/>
              <a:ext cx="98" cy="98"/>
            </a:xfrm>
            <a:prstGeom prst="rect">
              <a:avLst/>
            </a:prstGeom>
            <a:solidFill>
              <a:srgbClr val="FFFFFF"/>
            </a:solidFill>
            <a:ln w="0">
              <a:solidFill>
                <a:srgbClr val="FFFFFF"/>
              </a:solidFill>
              <a:miter lim="800000"/>
              <a:headEnd/>
              <a:tailEnd/>
            </a:ln>
          </p:spPr>
          <p:txBody>
            <a:bodyPr/>
            <a:lstStyle/>
            <a:p>
              <a:endParaRPr lang="sv-SE"/>
            </a:p>
          </p:txBody>
        </p:sp>
        <p:sp>
          <p:nvSpPr>
            <p:cNvPr id="96312" name="Rectangle 56"/>
            <p:cNvSpPr>
              <a:spLocks noChangeArrowheads="1"/>
            </p:cNvSpPr>
            <p:nvPr/>
          </p:nvSpPr>
          <p:spPr bwMode="auto">
            <a:xfrm>
              <a:off x="4710" y="3957"/>
              <a:ext cx="98" cy="98"/>
            </a:xfrm>
            <a:prstGeom prst="rect">
              <a:avLst/>
            </a:prstGeom>
            <a:noFill/>
            <a:ln w="9525">
              <a:solidFill>
                <a:srgbClr val="000000"/>
              </a:solidFill>
              <a:miter lim="800000"/>
              <a:headEnd/>
              <a:tailEnd/>
            </a:ln>
          </p:spPr>
          <p:txBody>
            <a:bodyPr/>
            <a:lstStyle/>
            <a:p>
              <a:endParaRPr lang="sv-SE"/>
            </a:p>
          </p:txBody>
        </p:sp>
        <p:sp>
          <p:nvSpPr>
            <p:cNvPr id="96313" name="Rectangle 57"/>
            <p:cNvSpPr>
              <a:spLocks noChangeArrowheads="1"/>
            </p:cNvSpPr>
            <p:nvPr/>
          </p:nvSpPr>
          <p:spPr bwMode="auto">
            <a:xfrm>
              <a:off x="4512" y="3957"/>
              <a:ext cx="100" cy="98"/>
            </a:xfrm>
            <a:prstGeom prst="rect">
              <a:avLst/>
            </a:prstGeom>
            <a:solidFill>
              <a:srgbClr val="FFFFFF"/>
            </a:solidFill>
            <a:ln w="0">
              <a:solidFill>
                <a:srgbClr val="FFFFFF"/>
              </a:solidFill>
              <a:miter lim="800000"/>
              <a:headEnd/>
              <a:tailEnd/>
            </a:ln>
          </p:spPr>
          <p:txBody>
            <a:bodyPr/>
            <a:lstStyle/>
            <a:p>
              <a:endParaRPr lang="sv-SE"/>
            </a:p>
          </p:txBody>
        </p:sp>
        <p:sp>
          <p:nvSpPr>
            <p:cNvPr id="96314" name="Rectangle 58"/>
            <p:cNvSpPr>
              <a:spLocks noChangeArrowheads="1"/>
            </p:cNvSpPr>
            <p:nvPr/>
          </p:nvSpPr>
          <p:spPr bwMode="auto">
            <a:xfrm>
              <a:off x="4512" y="3957"/>
              <a:ext cx="100" cy="98"/>
            </a:xfrm>
            <a:prstGeom prst="rect">
              <a:avLst/>
            </a:prstGeom>
            <a:noFill/>
            <a:ln w="9525">
              <a:solidFill>
                <a:srgbClr val="000000"/>
              </a:solidFill>
              <a:miter lim="800000"/>
              <a:headEnd/>
              <a:tailEnd/>
            </a:ln>
          </p:spPr>
          <p:txBody>
            <a:bodyPr/>
            <a:lstStyle/>
            <a:p>
              <a:endParaRPr lang="sv-SE"/>
            </a:p>
          </p:txBody>
        </p:sp>
        <p:sp>
          <p:nvSpPr>
            <p:cNvPr id="96315" name="Rectangle 59"/>
            <p:cNvSpPr>
              <a:spLocks noChangeArrowheads="1"/>
            </p:cNvSpPr>
            <p:nvPr/>
          </p:nvSpPr>
          <p:spPr bwMode="auto">
            <a:xfrm>
              <a:off x="4314" y="3957"/>
              <a:ext cx="100" cy="98"/>
            </a:xfrm>
            <a:prstGeom prst="rect">
              <a:avLst/>
            </a:prstGeom>
            <a:solidFill>
              <a:srgbClr val="FFFFFF"/>
            </a:solidFill>
            <a:ln w="0">
              <a:solidFill>
                <a:srgbClr val="FFFFFF"/>
              </a:solidFill>
              <a:miter lim="800000"/>
              <a:headEnd/>
              <a:tailEnd/>
            </a:ln>
          </p:spPr>
          <p:txBody>
            <a:bodyPr/>
            <a:lstStyle/>
            <a:p>
              <a:endParaRPr lang="sv-SE"/>
            </a:p>
          </p:txBody>
        </p:sp>
        <p:sp>
          <p:nvSpPr>
            <p:cNvPr id="96316" name="Rectangle 60"/>
            <p:cNvSpPr>
              <a:spLocks noChangeArrowheads="1"/>
            </p:cNvSpPr>
            <p:nvPr/>
          </p:nvSpPr>
          <p:spPr bwMode="auto">
            <a:xfrm>
              <a:off x="4314" y="3957"/>
              <a:ext cx="100" cy="98"/>
            </a:xfrm>
            <a:prstGeom prst="rect">
              <a:avLst/>
            </a:prstGeom>
            <a:noFill/>
            <a:ln w="9525">
              <a:solidFill>
                <a:srgbClr val="000000"/>
              </a:solidFill>
              <a:miter lim="800000"/>
              <a:headEnd/>
              <a:tailEnd/>
            </a:ln>
          </p:spPr>
          <p:txBody>
            <a:bodyPr/>
            <a:lstStyle/>
            <a:p>
              <a:endParaRPr lang="sv-SE"/>
            </a:p>
          </p:txBody>
        </p:sp>
        <p:sp>
          <p:nvSpPr>
            <p:cNvPr id="96317" name="Rectangle 61"/>
            <p:cNvSpPr>
              <a:spLocks noChangeArrowheads="1"/>
            </p:cNvSpPr>
            <p:nvPr/>
          </p:nvSpPr>
          <p:spPr bwMode="auto">
            <a:xfrm>
              <a:off x="4116" y="3957"/>
              <a:ext cx="100" cy="98"/>
            </a:xfrm>
            <a:prstGeom prst="rect">
              <a:avLst/>
            </a:prstGeom>
            <a:solidFill>
              <a:srgbClr val="FFFFFF"/>
            </a:solidFill>
            <a:ln w="0">
              <a:solidFill>
                <a:srgbClr val="FFFFFF"/>
              </a:solidFill>
              <a:miter lim="800000"/>
              <a:headEnd/>
              <a:tailEnd/>
            </a:ln>
          </p:spPr>
          <p:txBody>
            <a:bodyPr/>
            <a:lstStyle/>
            <a:p>
              <a:endParaRPr lang="sv-SE"/>
            </a:p>
          </p:txBody>
        </p:sp>
        <p:sp>
          <p:nvSpPr>
            <p:cNvPr id="96318" name="Rectangle 62"/>
            <p:cNvSpPr>
              <a:spLocks noChangeArrowheads="1"/>
            </p:cNvSpPr>
            <p:nvPr/>
          </p:nvSpPr>
          <p:spPr bwMode="auto">
            <a:xfrm>
              <a:off x="4116" y="3957"/>
              <a:ext cx="100" cy="98"/>
            </a:xfrm>
            <a:prstGeom prst="rect">
              <a:avLst/>
            </a:prstGeom>
            <a:noFill/>
            <a:ln w="9525">
              <a:solidFill>
                <a:srgbClr val="000000"/>
              </a:solidFill>
              <a:miter lim="800000"/>
              <a:headEnd/>
              <a:tailEnd/>
            </a:ln>
          </p:spPr>
          <p:txBody>
            <a:bodyPr/>
            <a:lstStyle/>
            <a:p>
              <a:endParaRPr lang="sv-SE"/>
            </a:p>
          </p:txBody>
        </p:sp>
        <p:sp>
          <p:nvSpPr>
            <p:cNvPr id="96319" name="Rectangle 63"/>
            <p:cNvSpPr>
              <a:spLocks noChangeArrowheads="1"/>
            </p:cNvSpPr>
            <p:nvPr/>
          </p:nvSpPr>
          <p:spPr bwMode="auto">
            <a:xfrm>
              <a:off x="3920" y="3957"/>
              <a:ext cx="98" cy="98"/>
            </a:xfrm>
            <a:prstGeom prst="rect">
              <a:avLst/>
            </a:prstGeom>
            <a:solidFill>
              <a:srgbClr val="FFFFFF"/>
            </a:solidFill>
            <a:ln w="0">
              <a:solidFill>
                <a:srgbClr val="FFFFFF"/>
              </a:solidFill>
              <a:miter lim="800000"/>
              <a:headEnd/>
              <a:tailEnd/>
            </a:ln>
          </p:spPr>
          <p:txBody>
            <a:bodyPr/>
            <a:lstStyle/>
            <a:p>
              <a:endParaRPr lang="sv-SE"/>
            </a:p>
          </p:txBody>
        </p:sp>
        <p:sp>
          <p:nvSpPr>
            <p:cNvPr id="96320" name="Rectangle 64"/>
            <p:cNvSpPr>
              <a:spLocks noChangeArrowheads="1"/>
            </p:cNvSpPr>
            <p:nvPr/>
          </p:nvSpPr>
          <p:spPr bwMode="auto">
            <a:xfrm>
              <a:off x="3920" y="3957"/>
              <a:ext cx="98" cy="98"/>
            </a:xfrm>
            <a:prstGeom prst="rect">
              <a:avLst/>
            </a:prstGeom>
            <a:noFill/>
            <a:ln w="9525">
              <a:solidFill>
                <a:srgbClr val="000000"/>
              </a:solidFill>
              <a:miter lim="800000"/>
              <a:headEnd/>
              <a:tailEnd/>
            </a:ln>
          </p:spPr>
          <p:txBody>
            <a:bodyPr/>
            <a:lstStyle/>
            <a:p>
              <a:endParaRPr lang="sv-SE"/>
            </a:p>
          </p:txBody>
        </p:sp>
        <p:sp>
          <p:nvSpPr>
            <p:cNvPr id="96321" name="Rectangle 65"/>
            <p:cNvSpPr>
              <a:spLocks noChangeArrowheads="1"/>
            </p:cNvSpPr>
            <p:nvPr/>
          </p:nvSpPr>
          <p:spPr bwMode="auto">
            <a:xfrm>
              <a:off x="3722" y="3957"/>
              <a:ext cx="98" cy="98"/>
            </a:xfrm>
            <a:prstGeom prst="rect">
              <a:avLst/>
            </a:prstGeom>
            <a:solidFill>
              <a:srgbClr val="FFFFFF"/>
            </a:solidFill>
            <a:ln w="0">
              <a:solidFill>
                <a:srgbClr val="FFFFFF"/>
              </a:solidFill>
              <a:miter lim="800000"/>
              <a:headEnd/>
              <a:tailEnd/>
            </a:ln>
          </p:spPr>
          <p:txBody>
            <a:bodyPr/>
            <a:lstStyle/>
            <a:p>
              <a:endParaRPr lang="sv-SE"/>
            </a:p>
          </p:txBody>
        </p:sp>
        <p:sp>
          <p:nvSpPr>
            <p:cNvPr id="96322" name="Rectangle 66"/>
            <p:cNvSpPr>
              <a:spLocks noChangeArrowheads="1"/>
            </p:cNvSpPr>
            <p:nvPr/>
          </p:nvSpPr>
          <p:spPr bwMode="auto">
            <a:xfrm>
              <a:off x="3722" y="3957"/>
              <a:ext cx="98" cy="98"/>
            </a:xfrm>
            <a:prstGeom prst="rect">
              <a:avLst/>
            </a:prstGeom>
            <a:noFill/>
            <a:ln w="9525">
              <a:solidFill>
                <a:srgbClr val="000000"/>
              </a:solidFill>
              <a:miter lim="800000"/>
              <a:headEnd/>
              <a:tailEnd/>
            </a:ln>
          </p:spPr>
          <p:txBody>
            <a:bodyPr/>
            <a:lstStyle/>
            <a:p>
              <a:endParaRPr lang="sv-SE"/>
            </a:p>
          </p:txBody>
        </p:sp>
        <p:sp>
          <p:nvSpPr>
            <p:cNvPr id="96323" name="Rectangle 67"/>
            <p:cNvSpPr>
              <a:spLocks noChangeArrowheads="1"/>
            </p:cNvSpPr>
            <p:nvPr/>
          </p:nvSpPr>
          <p:spPr bwMode="auto">
            <a:xfrm>
              <a:off x="3524" y="3957"/>
              <a:ext cx="98" cy="98"/>
            </a:xfrm>
            <a:prstGeom prst="rect">
              <a:avLst/>
            </a:prstGeom>
            <a:solidFill>
              <a:srgbClr val="FFFFFF"/>
            </a:solidFill>
            <a:ln w="0">
              <a:solidFill>
                <a:srgbClr val="FFFFFF"/>
              </a:solidFill>
              <a:miter lim="800000"/>
              <a:headEnd/>
              <a:tailEnd/>
            </a:ln>
          </p:spPr>
          <p:txBody>
            <a:bodyPr/>
            <a:lstStyle/>
            <a:p>
              <a:endParaRPr lang="sv-SE"/>
            </a:p>
          </p:txBody>
        </p:sp>
        <p:sp>
          <p:nvSpPr>
            <p:cNvPr id="96324" name="Rectangle 68"/>
            <p:cNvSpPr>
              <a:spLocks noChangeArrowheads="1"/>
            </p:cNvSpPr>
            <p:nvPr/>
          </p:nvSpPr>
          <p:spPr bwMode="auto">
            <a:xfrm>
              <a:off x="3524" y="3957"/>
              <a:ext cx="98" cy="98"/>
            </a:xfrm>
            <a:prstGeom prst="rect">
              <a:avLst/>
            </a:prstGeom>
            <a:noFill/>
            <a:ln w="9525">
              <a:solidFill>
                <a:srgbClr val="000000"/>
              </a:solidFill>
              <a:miter lim="800000"/>
              <a:headEnd/>
              <a:tailEnd/>
            </a:ln>
          </p:spPr>
          <p:txBody>
            <a:bodyPr/>
            <a:lstStyle/>
            <a:p>
              <a:endParaRPr lang="sv-SE"/>
            </a:p>
          </p:txBody>
        </p:sp>
        <p:sp>
          <p:nvSpPr>
            <p:cNvPr id="96325" name="Rectangle 69"/>
            <p:cNvSpPr>
              <a:spLocks noChangeArrowheads="1"/>
            </p:cNvSpPr>
            <p:nvPr/>
          </p:nvSpPr>
          <p:spPr bwMode="auto">
            <a:xfrm>
              <a:off x="3326" y="3957"/>
              <a:ext cx="98" cy="98"/>
            </a:xfrm>
            <a:prstGeom prst="rect">
              <a:avLst/>
            </a:prstGeom>
            <a:solidFill>
              <a:srgbClr val="FFFFFF"/>
            </a:solidFill>
            <a:ln w="0">
              <a:solidFill>
                <a:srgbClr val="FFFFFF"/>
              </a:solidFill>
              <a:miter lim="800000"/>
              <a:headEnd/>
              <a:tailEnd/>
            </a:ln>
          </p:spPr>
          <p:txBody>
            <a:bodyPr/>
            <a:lstStyle/>
            <a:p>
              <a:endParaRPr lang="sv-SE"/>
            </a:p>
          </p:txBody>
        </p:sp>
        <p:sp>
          <p:nvSpPr>
            <p:cNvPr id="96326" name="Rectangle 70"/>
            <p:cNvSpPr>
              <a:spLocks noChangeArrowheads="1"/>
            </p:cNvSpPr>
            <p:nvPr/>
          </p:nvSpPr>
          <p:spPr bwMode="auto">
            <a:xfrm>
              <a:off x="3326" y="3957"/>
              <a:ext cx="98" cy="98"/>
            </a:xfrm>
            <a:prstGeom prst="rect">
              <a:avLst/>
            </a:prstGeom>
            <a:noFill/>
            <a:ln w="9525">
              <a:solidFill>
                <a:srgbClr val="000000"/>
              </a:solidFill>
              <a:miter lim="800000"/>
              <a:headEnd/>
              <a:tailEnd/>
            </a:ln>
          </p:spPr>
          <p:txBody>
            <a:bodyPr/>
            <a:lstStyle/>
            <a:p>
              <a:endParaRPr lang="sv-SE"/>
            </a:p>
          </p:txBody>
        </p:sp>
        <p:sp>
          <p:nvSpPr>
            <p:cNvPr id="96327" name="Rectangle 71"/>
            <p:cNvSpPr>
              <a:spLocks noChangeArrowheads="1"/>
            </p:cNvSpPr>
            <p:nvPr/>
          </p:nvSpPr>
          <p:spPr bwMode="auto">
            <a:xfrm>
              <a:off x="3128" y="3957"/>
              <a:ext cx="100" cy="98"/>
            </a:xfrm>
            <a:prstGeom prst="rect">
              <a:avLst/>
            </a:prstGeom>
            <a:solidFill>
              <a:srgbClr val="FFFFFF"/>
            </a:solidFill>
            <a:ln w="0">
              <a:solidFill>
                <a:srgbClr val="FFFFFF"/>
              </a:solidFill>
              <a:miter lim="800000"/>
              <a:headEnd/>
              <a:tailEnd/>
            </a:ln>
          </p:spPr>
          <p:txBody>
            <a:bodyPr/>
            <a:lstStyle/>
            <a:p>
              <a:endParaRPr lang="sv-SE"/>
            </a:p>
          </p:txBody>
        </p:sp>
        <p:sp>
          <p:nvSpPr>
            <p:cNvPr id="96328" name="Rectangle 72"/>
            <p:cNvSpPr>
              <a:spLocks noChangeArrowheads="1"/>
            </p:cNvSpPr>
            <p:nvPr/>
          </p:nvSpPr>
          <p:spPr bwMode="auto">
            <a:xfrm>
              <a:off x="3128" y="3957"/>
              <a:ext cx="100" cy="98"/>
            </a:xfrm>
            <a:prstGeom prst="rect">
              <a:avLst/>
            </a:prstGeom>
            <a:noFill/>
            <a:ln w="9525">
              <a:solidFill>
                <a:srgbClr val="000000"/>
              </a:solidFill>
              <a:miter lim="800000"/>
              <a:headEnd/>
              <a:tailEnd/>
            </a:ln>
          </p:spPr>
          <p:txBody>
            <a:bodyPr/>
            <a:lstStyle/>
            <a:p>
              <a:endParaRPr lang="sv-SE"/>
            </a:p>
          </p:txBody>
        </p:sp>
        <p:sp>
          <p:nvSpPr>
            <p:cNvPr id="96329" name="Freeform 73"/>
            <p:cNvSpPr>
              <a:spLocks/>
            </p:cNvSpPr>
            <p:nvPr/>
          </p:nvSpPr>
          <p:spPr bwMode="auto">
            <a:xfrm>
              <a:off x="4018" y="2771"/>
              <a:ext cx="98" cy="98"/>
            </a:xfrm>
            <a:custGeom>
              <a:avLst/>
              <a:gdLst/>
              <a:ahLst/>
              <a:cxnLst>
                <a:cxn ang="0">
                  <a:pos x="50" y="0"/>
                </a:cxn>
                <a:cxn ang="0">
                  <a:pos x="30" y="4"/>
                </a:cxn>
                <a:cxn ang="0">
                  <a:pos x="14" y="14"/>
                </a:cxn>
                <a:cxn ang="0">
                  <a:pos x="4" y="30"/>
                </a:cxn>
                <a:cxn ang="0">
                  <a:pos x="0" y="50"/>
                </a:cxn>
                <a:cxn ang="0">
                  <a:pos x="4" y="68"/>
                </a:cxn>
                <a:cxn ang="0">
                  <a:pos x="14" y="84"/>
                </a:cxn>
                <a:cxn ang="0">
                  <a:pos x="30" y="94"/>
                </a:cxn>
                <a:cxn ang="0">
                  <a:pos x="50" y="98"/>
                </a:cxn>
                <a:cxn ang="0">
                  <a:pos x="68" y="94"/>
                </a:cxn>
                <a:cxn ang="0">
                  <a:pos x="84" y="84"/>
                </a:cxn>
                <a:cxn ang="0">
                  <a:pos x="96" y="68"/>
                </a:cxn>
                <a:cxn ang="0">
                  <a:pos x="98" y="50"/>
                </a:cxn>
                <a:cxn ang="0">
                  <a:pos x="96" y="30"/>
                </a:cxn>
                <a:cxn ang="0">
                  <a:pos x="84" y="14"/>
                </a:cxn>
                <a:cxn ang="0">
                  <a:pos x="68" y="4"/>
                </a:cxn>
                <a:cxn ang="0">
                  <a:pos x="50" y="0"/>
                </a:cxn>
              </a:cxnLst>
              <a:rect l="0" t="0" r="r" b="b"/>
              <a:pathLst>
                <a:path w="98" h="98">
                  <a:moveTo>
                    <a:pt x="50" y="0"/>
                  </a:moveTo>
                  <a:lnTo>
                    <a:pt x="30" y="4"/>
                  </a:lnTo>
                  <a:lnTo>
                    <a:pt x="14" y="14"/>
                  </a:lnTo>
                  <a:lnTo>
                    <a:pt x="4" y="30"/>
                  </a:lnTo>
                  <a:lnTo>
                    <a:pt x="0" y="50"/>
                  </a:lnTo>
                  <a:lnTo>
                    <a:pt x="4" y="68"/>
                  </a:lnTo>
                  <a:lnTo>
                    <a:pt x="14" y="84"/>
                  </a:lnTo>
                  <a:lnTo>
                    <a:pt x="30" y="94"/>
                  </a:lnTo>
                  <a:lnTo>
                    <a:pt x="50" y="98"/>
                  </a:lnTo>
                  <a:lnTo>
                    <a:pt x="68" y="94"/>
                  </a:lnTo>
                  <a:lnTo>
                    <a:pt x="84" y="84"/>
                  </a:lnTo>
                  <a:lnTo>
                    <a:pt x="96" y="68"/>
                  </a:lnTo>
                  <a:lnTo>
                    <a:pt x="98" y="50"/>
                  </a:lnTo>
                  <a:lnTo>
                    <a:pt x="96" y="30"/>
                  </a:lnTo>
                  <a:lnTo>
                    <a:pt x="84" y="14"/>
                  </a:lnTo>
                  <a:lnTo>
                    <a:pt x="68" y="4"/>
                  </a:lnTo>
                  <a:lnTo>
                    <a:pt x="50" y="0"/>
                  </a:lnTo>
                  <a:close/>
                </a:path>
              </a:pathLst>
            </a:custGeom>
            <a:solidFill>
              <a:srgbClr val="FFFFFF"/>
            </a:solidFill>
            <a:ln w="0">
              <a:solidFill>
                <a:srgbClr val="FFFFFF"/>
              </a:solidFill>
              <a:prstDash val="solid"/>
              <a:round/>
              <a:headEnd/>
              <a:tailEnd/>
            </a:ln>
          </p:spPr>
          <p:txBody>
            <a:bodyPr/>
            <a:lstStyle/>
            <a:p>
              <a:endParaRPr lang="sv-SE"/>
            </a:p>
          </p:txBody>
        </p:sp>
        <p:sp>
          <p:nvSpPr>
            <p:cNvPr id="96330" name="Freeform 74"/>
            <p:cNvSpPr>
              <a:spLocks/>
            </p:cNvSpPr>
            <p:nvPr/>
          </p:nvSpPr>
          <p:spPr bwMode="auto">
            <a:xfrm>
              <a:off x="4018" y="2771"/>
              <a:ext cx="98" cy="98"/>
            </a:xfrm>
            <a:custGeom>
              <a:avLst/>
              <a:gdLst/>
              <a:ahLst/>
              <a:cxnLst>
                <a:cxn ang="0">
                  <a:pos x="50" y="0"/>
                </a:cxn>
                <a:cxn ang="0">
                  <a:pos x="30" y="4"/>
                </a:cxn>
                <a:cxn ang="0">
                  <a:pos x="14" y="14"/>
                </a:cxn>
                <a:cxn ang="0">
                  <a:pos x="4" y="30"/>
                </a:cxn>
                <a:cxn ang="0">
                  <a:pos x="0" y="50"/>
                </a:cxn>
                <a:cxn ang="0">
                  <a:pos x="4" y="68"/>
                </a:cxn>
                <a:cxn ang="0">
                  <a:pos x="14" y="84"/>
                </a:cxn>
                <a:cxn ang="0">
                  <a:pos x="30" y="94"/>
                </a:cxn>
                <a:cxn ang="0">
                  <a:pos x="50" y="98"/>
                </a:cxn>
                <a:cxn ang="0">
                  <a:pos x="68" y="94"/>
                </a:cxn>
                <a:cxn ang="0">
                  <a:pos x="84" y="84"/>
                </a:cxn>
                <a:cxn ang="0">
                  <a:pos x="96" y="68"/>
                </a:cxn>
                <a:cxn ang="0">
                  <a:pos x="98" y="50"/>
                </a:cxn>
                <a:cxn ang="0">
                  <a:pos x="96" y="30"/>
                </a:cxn>
                <a:cxn ang="0">
                  <a:pos x="84" y="14"/>
                </a:cxn>
                <a:cxn ang="0">
                  <a:pos x="68" y="4"/>
                </a:cxn>
                <a:cxn ang="0">
                  <a:pos x="50" y="0"/>
                </a:cxn>
              </a:cxnLst>
              <a:rect l="0" t="0" r="r" b="b"/>
              <a:pathLst>
                <a:path w="98" h="98">
                  <a:moveTo>
                    <a:pt x="50" y="0"/>
                  </a:moveTo>
                  <a:lnTo>
                    <a:pt x="30" y="4"/>
                  </a:lnTo>
                  <a:lnTo>
                    <a:pt x="14" y="14"/>
                  </a:lnTo>
                  <a:lnTo>
                    <a:pt x="4" y="30"/>
                  </a:lnTo>
                  <a:lnTo>
                    <a:pt x="0" y="50"/>
                  </a:lnTo>
                  <a:lnTo>
                    <a:pt x="4" y="68"/>
                  </a:lnTo>
                  <a:lnTo>
                    <a:pt x="14" y="84"/>
                  </a:lnTo>
                  <a:lnTo>
                    <a:pt x="30" y="94"/>
                  </a:lnTo>
                  <a:lnTo>
                    <a:pt x="50" y="98"/>
                  </a:lnTo>
                  <a:lnTo>
                    <a:pt x="68" y="94"/>
                  </a:lnTo>
                  <a:lnTo>
                    <a:pt x="84" y="84"/>
                  </a:lnTo>
                  <a:lnTo>
                    <a:pt x="96" y="68"/>
                  </a:lnTo>
                  <a:lnTo>
                    <a:pt x="98" y="50"/>
                  </a:lnTo>
                  <a:lnTo>
                    <a:pt x="96" y="30"/>
                  </a:lnTo>
                  <a:lnTo>
                    <a:pt x="84" y="14"/>
                  </a:lnTo>
                  <a:lnTo>
                    <a:pt x="68" y="4"/>
                  </a:lnTo>
                  <a:lnTo>
                    <a:pt x="50" y="0"/>
                  </a:lnTo>
                </a:path>
              </a:pathLst>
            </a:custGeom>
            <a:noFill/>
            <a:ln w="9525">
              <a:solidFill>
                <a:srgbClr val="000000"/>
              </a:solidFill>
              <a:prstDash val="solid"/>
              <a:round/>
              <a:headEnd/>
              <a:tailEnd/>
            </a:ln>
          </p:spPr>
          <p:txBody>
            <a:bodyPr/>
            <a:lstStyle/>
            <a:p>
              <a:endParaRPr lang="sv-SE"/>
            </a:p>
          </p:txBody>
        </p:sp>
        <p:sp>
          <p:nvSpPr>
            <p:cNvPr id="96331" name="Freeform 75"/>
            <p:cNvSpPr>
              <a:spLocks/>
            </p:cNvSpPr>
            <p:nvPr/>
          </p:nvSpPr>
          <p:spPr bwMode="auto">
            <a:xfrm>
              <a:off x="4314" y="3363"/>
              <a:ext cx="100" cy="100"/>
            </a:xfrm>
            <a:custGeom>
              <a:avLst/>
              <a:gdLst/>
              <a:ahLst/>
              <a:cxnLst>
                <a:cxn ang="0">
                  <a:pos x="50" y="0"/>
                </a:cxn>
                <a:cxn ang="0">
                  <a:pos x="30" y="4"/>
                </a:cxn>
                <a:cxn ang="0">
                  <a:pos x="16" y="16"/>
                </a:cxn>
                <a:cxn ang="0">
                  <a:pos x="4" y="30"/>
                </a:cxn>
                <a:cxn ang="0">
                  <a:pos x="0" y="50"/>
                </a:cxn>
                <a:cxn ang="0">
                  <a:pos x="4" y="70"/>
                </a:cxn>
                <a:cxn ang="0">
                  <a:pos x="16" y="86"/>
                </a:cxn>
                <a:cxn ang="0">
                  <a:pos x="30" y="96"/>
                </a:cxn>
                <a:cxn ang="0">
                  <a:pos x="50" y="100"/>
                </a:cxn>
                <a:cxn ang="0">
                  <a:pos x="70" y="96"/>
                </a:cxn>
                <a:cxn ang="0">
                  <a:pos x="84" y="86"/>
                </a:cxn>
                <a:cxn ang="0">
                  <a:pos x="96" y="70"/>
                </a:cxn>
                <a:cxn ang="0">
                  <a:pos x="100" y="50"/>
                </a:cxn>
                <a:cxn ang="0">
                  <a:pos x="96" y="30"/>
                </a:cxn>
                <a:cxn ang="0">
                  <a:pos x="84" y="16"/>
                </a:cxn>
                <a:cxn ang="0">
                  <a:pos x="70" y="4"/>
                </a:cxn>
                <a:cxn ang="0">
                  <a:pos x="50" y="0"/>
                </a:cxn>
              </a:cxnLst>
              <a:rect l="0" t="0" r="r" b="b"/>
              <a:pathLst>
                <a:path w="100" h="100">
                  <a:moveTo>
                    <a:pt x="50" y="0"/>
                  </a:moveTo>
                  <a:lnTo>
                    <a:pt x="30" y="4"/>
                  </a:lnTo>
                  <a:lnTo>
                    <a:pt x="16" y="16"/>
                  </a:lnTo>
                  <a:lnTo>
                    <a:pt x="4" y="30"/>
                  </a:lnTo>
                  <a:lnTo>
                    <a:pt x="0" y="50"/>
                  </a:lnTo>
                  <a:lnTo>
                    <a:pt x="4" y="70"/>
                  </a:lnTo>
                  <a:lnTo>
                    <a:pt x="16" y="86"/>
                  </a:lnTo>
                  <a:lnTo>
                    <a:pt x="30" y="96"/>
                  </a:lnTo>
                  <a:lnTo>
                    <a:pt x="50" y="100"/>
                  </a:lnTo>
                  <a:lnTo>
                    <a:pt x="70" y="96"/>
                  </a:lnTo>
                  <a:lnTo>
                    <a:pt x="84" y="86"/>
                  </a:lnTo>
                  <a:lnTo>
                    <a:pt x="96" y="70"/>
                  </a:lnTo>
                  <a:lnTo>
                    <a:pt x="100" y="50"/>
                  </a:lnTo>
                  <a:lnTo>
                    <a:pt x="96" y="30"/>
                  </a:lnTo>
                  <a:lnTo>
                    <a:pt x="84" y="16"/>
                  </a:lnTo>
                  <a:lnTo>
                    <a:pt x="70" y="4"/>
                  </a:lnTo>
                  <a:lnTo>
                    <a:pt x="50" y="0"/>
                  </a:lnTo>
                  <a:close/>
                </a:path>
              </a:pathLst>
            </a:custGeom>
            <a:solidFill>
              <a:srgbClr val="FFFFFF"/>
            </a:solidFill>
            <a:ln w="0">
              <a:solidFill>
                <a:srgbClr val="FFFFFF"/>
              </a:solidFill>
              <a:prstDash val="solid"/>
              <a:round/>
              <a:headEnd/>
              <a:tailEnd/>
            </a:ln>
          </p:spPr>
          <p:txBody>
            <a:bodyPr/>
            <a:lstStyle/>
            <a:p>
              <a:endParaRPr lang="sv-SE"/>
            </a:p>
          </p:txBody>
        </p:sp>
        <p:sp>
          <p:nvSpPr>
            <p:cNvPr id="96332" name="Freeform 76"/>
            <p:cNvSpPr>
              <a:spLocks/>
            </p:cNvSpPr>
            <p:nvPr/>
          </p:nvSpPr>
          <p:spPr bwMode="auto">
            <a:xfrm>
              <a:off x="4314" y="3363"/>
              <a:ext cx="100" cy="100"/>
            </a:xfrm>
            <a:custGeom>
              <a:avLst/>
              <a:gdLst/>
              <a:ahLst/>
              <a:cxnLst>
                <a:cxn ang="0">
                  <a:pos x="50" y="0"/>
                </a:cxn>
                <a:cxn ang="0">
                  <a:pos x="30" y="4"/>
                </a:cxn>
                <a:cxn ang="0">
                  <a:pos x="16" y="16"/>
                </a:cxn>
                <a:cxn ang="0">
                  <a:pos x="4" y="30"/>
                </a:cxn>
                <a:cxn ang="0">
                  <a:pos x="0" y="50"/>
                </a:cxn>
                <a:cxn ang="0">
                  <a:pos x="4" y="70"/>
                </a:cxn>
                <a:cxn ang="0">
                  <a:pos x="16" y="86"/>
                </a:cxn>
                <a:cxn ang="0">
                  <a:pos x="30" y="96"/>
                </a:cxn>
                <a:cxn ang="0">
                  <a:pos x="50" y="100"/>
                </a:cxn>
                <a:cxn ang="0">
                  <a:pos x="70" y="96"/>
                </a:cxn>
                <a:cxn ang="0">
                  <a:pos x="84" y="86"/>
                </a:cxn>
                <a:cxn ang="0">
                  <a:pos x="96" y="70"/>
                </a:cxn>
                <a:cxn ang="0">
                  <a:pos x="100" y="50"/>
                </a:cxn>
                <a:cxn ang="0">
                  <a:pos x="96" y="30"/>
                </a:cxn>
                <a:cxn ang="0">
                  <a:pos x="84" y="16"/>
                </a:cxn>
                <a:cxn ang="0">
                  <a:pos x="70" y="4"/>
                </a:cxn>
                <a:cxn ang="0">
                  <a:pos x="50" y="0"/>
                </a:cxn>
              </a:cxnLst>
              <a:rect l="0" t="0" r="r" b="b"/>
              <a:pathLst>
                <a:path w="100" h="100">
                  <a:moveTo>
                    <a:pt x="50" y="0"/>
                  </a:moveTo>
                  <a:lnTo>
                    <a:pt x="30" y="4"/>
                  </a:lnTo>
                  <a:lnTo>
                    <a:pt x="16" y="16"/>
                  </a:lnTo>
                  <a:lnTo>
                    <a:pt x="4" y="30"/>
                  </a:lnTo>
                  <a:lnTo>
                    <a:pt x="0" y="50"/>
                  </a:lnTo>
                  <a:lnTo>
                    <a:pt x="4" y="70"/>
                  </a:lnTo>
                  <a:lnTo>
                    <a:pt x="16" y="86"/>
                  </a:lnTo>
                  <a:lnTo>
                    <a:pt x="30" y="96"/>
                  </a:lnTo>
                  <a:lnTo>
                    <a:pt x="50" y="100"/>
                  </a:lnTo>
                  <a:lnTo>
                    <a:pt x="70" y="96"/>
                  </a:lnTo>
                  <a:lnTo>
                    <a:pt x="84" y="86"/>
                  </a:lnTo>
                  <a:lnTo>
                    <a:pt x="96" y="70"/>
                  </a:lnTo>
                  <a:lnTo>
                    <a:pt x="100" y="50"/>
                  </a:lnTo>
                  <a:lnTo>
                    <a:pt x="96" y="30"/>
                  </a:lnTo>
                  <a:lnTo>
                    <a:pt x="84" y="16"/>
                  </a:lnTo>
                  <a:lnTo>
                    <a:pt x="70" y="4"/>
                  </a:lnTo>
                  <a:lnTo>
                    <a:pt x="50" y="0"/>
                  </a:lnTo>
                </a:path>
              </a:pathLst>
            </a:custGeom>
            <a:noFill/>
            <a:ln w="9525">
              <a:solidFill>
                <a:srgbClr val="000000"/>
              </a:solidFill>
              <a:prstDash val="solid"/>
              <a:round/>
              <a:headEnd/>
              <a:tailEnd/>
            </a:ln>
          </p:spPr>
          <p:txBody>
            <a:bodyPr/>
            <a:lstStyle/>
            <a:p>
              <a:endParaRPr lang="sv-SE"/>
            </a:p>
          </p:txBody>
        </p:sp>
        <p:sp>
          <p:nvSpPr>
            <p:cNvPr id="96333" name="Freeform 77"/>
            <p:cNvSpPr>
              <a:spLocks/>
            </p:cNvSpPr>
            <p:nvPr/>
          </p:nvSpPr>
          <p:spPr bwMode="auto">
            <a:xfrm>
              <a:off x="4116" y="3363"/>
              <a:ext cx="100" cy="100"/>
            </a:xfrm>
            <a:custGeom>
              <a:avLst/>
              <a:gdLst/>
              <a:ahLst/>
              <a:cxnLst>
                <a:cxn ang="0">
                  <a:pos x="50" y="0"/>
                </a:cxn>
                <a:cxn ang="0">
                  <a:pos x="32" y="4"/>
                </a:cxn>
                <a:cxn ang="0">
                  <a:pos x="16" y="16"/>
                </a:cxn>
                <a:cxn ang="0">
                  <a:pos x="4" y="30"/>
                </a:cxn>
                <a:cxn ang="0">
                  <a:pos x="0" y="50"/>
                </a:cxn>
                <a:cxn ang="0">
                  <a:pos x="4" y="70"/>
                </a:cxn>
                <a:cxn ang="0">
                  <a:pos x="16" y="86"/>
                </a:cxn>
                <a:cxn ang="0">
                  <a:pos x="32" y="96"/>
                </a:cxn>
                <a:cxn ang="0">
                  <a:pos x="50" y="100"/>
                </a:cxn>
                <a:cxn ang="0">
                  <a:pos x="70" y="96"/>
                </a:cxn>
                <a:cxn ang="0">
                  <a:pos x="86" y="86"/>
                </a:cxn>
                <a:cxn ang="0">
                  <a:pos x="96" y="70"/>
                </a:cxn>
                <a:cxn ang="0">
                  <a:pos x="100" y="50"/>
                </a:cxn>
                <a:cxn ang="0">
                  <a:pos x="96" y="30"/>
                </a:cxn>
                <a:cxn ang="0">
                  <a:pos x="86" y="16"/>
                </a:cxn>
                <a:cxn ang="0">
                  <a:pos x="70" y="4"/>
                </a:cxn>
                <a:cxn ang="0">
                  <a:pos x="50" y="0"/>
                </a:cxn>
              </a:cxnLst>
              <a:rect l="0" t="0" r="r" b="b"/>
              <a:pathLst>
                <a:path w="100" h="100">
                  <a:moveTo>
                    <a:pt x="50" y="0"/>
                  </a:moveTo>
                  <a:lnTo>
                    <a:pt x="32" y="4"/>
                  </a:lnTo>
                  <a:lnTo>
                    <a:pt x="16" y="16"/>
                  </a:lnTo>
                  <a:lnTo>
                    <a:pt x="4" y="30"/>
                  </a:lnTo>
                  <a:lnTo>
                    <a:pt x="0" y="50"/>
                  </a:lnTo>
                  <a:lnTo>
                    <a:pt x="4" y="70"/>
                  </a:lnTo>
                  <a:lnTo>
                    <a:pt x="16" y="86"/>
                  </a:lnTo>
                  <a:lnTo>
                    <a:pt x="32" y="96"/>
                  </a:lnTo>
                  <a:lnTo>
                    <a:pt x="50" y="100"/>
                  </a:lnTo>
                  <a:lnTo>
                    <a:pt x="70" y="96"/>
                  </a:lnTo>
                  <a:lnTo>
                    <a:pt x="86" y="86"/>
                  </a:lnTo>
                  <a:lnTo>
                    <a:pt x="96" y="70"/>
                  </a:lnTo>
                  <a:lnTo>
                    <a:pt x="100" y="50"/>
                  </a:lnTo>
                  <a:lnTo>
                    <a:pt x="96" y="30"/>
                  </a:lnTo>
                  <a:lnTo>
                    <a:pt x="86" y="16"/>
                  </a:lnTo>
                  <a:lnTo>
                    <a:pt x="70" y="4"/>
                  </a:lnTo>
                  <a:lnTo>
                    <a:pt x="50" y="0"/>
                  </a:lnTo>
                  <a:close/>
                </a:path>
              </a:pathLst>
            </a:custGeom>
            <a:solidFill>
              <a:srgbClr val="FFFFFF"/>
            </a:solidFill>
            <a:ln w="0">
              <a:solidFill>
                <a:srgbClr val="FFFFFF"/>
              </a:solidFill>
              <a:prstDash val="solid"/>
              <a:round/>
              <a:headEnd/>
              <a:tailEnd/>
            </a:ln>
          </p:spPr>
          <p:txBody>
            <a:bodyPr/>
            <a:lstStyle/>
            <a:p>
              <a:endParaRPr lang="sv-SE"/>
            </a:p>
          </p:txBody>
        </p:sp>
        <p:sp>
          <p:nvSpPr>
            <p:cNvPr id="96334" name="Freeform 78"/>
            <p:cNvSpPr>
              <a:spLocks/>
            </p:cNvSpPr>
            <p:nvPr/>
          </p:nvSpPr>
          <p:spPr bwMode="auto">
            <a:xfrm>
              <a:off x="4116" y="3363"/>
              <a:ext cx="100" cy="100"/>
            </a:xfrm>
            <a:custGeom>
              <a:avLst/>
              <a:gdLst/>
              <a:ahLst/>
              <a:cxnLst>
                <a:cxn ang="0">
                  <a:pos x="50" y="0"/>
                </a:cxn>
                <a:cxn ang="0">
                  <a:pos x="32" y="4"/>
                </a:cxn>
                <a:cxn ang="0">
                  <a:pos x="16" y="16"/>
                </a:cxn>
                <a:cxn ang="0">
                  <a:pos x="4" y="30"/>
                </a:cxn>
                <a:cxn ang="0">
                  <a:pos x="0" y="50"/>
                </a:cxn>
                <a:cxn ang="0">
                  <a:pos x="4" y="70"/>
                </a:cxn>
                <a:cxn ang="0">
                  <a:pos x="16" y="86"/>
                </a:cxn>
                <a:cxn ang="0">
                  <a:pos x="32" y="96"/>
                </a:cxn>
                <a:cxn ang="0">
                  <a:pos x="50" y="100"/>
                </a:cxn>
                <a:cxn ang="0">
                  <a:pos x="70" y="96"/>
                </a:cxn>
                <a:cxn ang="0">
                  <a:pos x="86" y="86"/>
                </a:cxn>
                <a:cxn ang="0">
                  <a:pos x="96" y="70"/>
                </a:cxn>
                <a:cxn ang="0">
                  <a:pos x="100" y="50"/>
                </a:cxn>
                <a:cxn ang="0">
                  <a:pos x="96" y="30"/>
                </a:cxn>
                <a:cxn ang="0">
                  <a:pos x="86" y="16"/>
                </a:cxn>
                <a:cxn ang="0">
                  <a:pos x="70" y="4"/>
                </a:cxn>
                <a:cxn ang="0">
                  <a:pos x="50" y="0"/>
                </a:cxn>
              </a:cxnLst>
              <a:rect l="0" t="0" r="r" b="b"/>
              <a:pathLst>
                <a:path w="100" h="100">
                  <a:moveTo>
                    <a:pt x="50" y="0"/>
                  </a:moveTo>
                  <a:lnTo>
                    <a:pt x="32" y="4"/>
                  </a:lnTo>
                  <a:lnTo>
                    <a:pt x="16" y="16"/>
                  </a:lnTo>
                  <a:lnTo>
                    <a:pt x="4" y="30"/>
                  </a:lnTo>
                  <a:lnTo>
                    <a:pt x="0" y="50"/>
                  </a:lnTo>
                  <a:lnTo>
                    <a:pt x="4" y="70"/>
                  </a:lnTo>
                  <a:lnTo>
                    <a:pt x="16" y="86"/>
                  </a:lnTo>
                  <a:lnTo>
                    <a:pt x="32" y="96"/>
                  </a:lnTo>
                  <a:lnTo>
                    <a:pt x="50" y="100"/>
                  </a:lnTo>
                  <a:lnTo>
                    <a:pt x="70" y="96"/>
                  </a:lnTo>
                  <a:lnTo>
                    <a:pt x="86" y="86"/>
                  </a:lnTo>
                  <a:lnTo>
                    <a:pt x="96" y="70"/>
                  </a:lnTo>
                  <a:lnTo>
                    <a:pt x="100" y="50"/>
                  </a:lnTo>
                  <a:lnTo>
                    <a:pt x="96" y="30"/>
                  </a:lnTo>
                  <a:lnTo>
                    <a:pt x="86" y="16"/>
                  </a:lnTo>
                  <a:lnTo>
                    <a:pt x="70" y="4"/>
                  </a:lnTo>
                  <a:lnTo>
                    <a:pt x="50" y="0"/>
                  </a:lnTo>
                </a:path>
              </a:pathLst>
            </a:custGeom>
            <a:noFill/>
            <a:ln w="9525">
              <a:solidFill>
                <a:srgbClr val="000000"/>
              </a:solidFill>
              <a:prstDash val="solid"/>
              <a:round/>
              <a:headEnd/>
              <a:tailEnd/>
            </a:ln>
          </p:spPr>
          <p:txBody>
            <a:bodyPr/>
            <a:lstStyle/>
            <a:p>
              <a:endParaRPr lang="sv-SE"/>
            </a:p>
          </p:txBody>
        </p:sp>
        <p:sp>
          <p:nvSpPr>
            <p:cNvPr id="96335" name="Freeform 79"/>
            <p:cNvSpPr>
              <a:spLocks/>
            </p:cNvSpPr>
            <p:nvPr/>
          </p:nvSpPr>
          <p:spPr bwMode="auto">
            <a:xfrm>
              <a:off x="3920" y="3363"/>
              <a:ext cx="98" cy="100"/>
            </a:xfrm>
            <a:custGeom>
              <a:avLst/>
              <a:gdLst/>
              <a:ahLst/>
              <a:cxnLst>
                <a:cxn ang="0">
                  <a:pos x="48" y="0"/>
                </a:cxn>
                <a:cxn ang="0">
                  <a:pos x="30" y="4"/>
                </a:cxn>
                <a:cxn ang="0">
                  <a:pos x="14" y="16"/>
                </a:cxn>
                <a:cxn ang="0">
                  <a:pos x="4" y="30"/>
                </a:cxn>
                <a:cxn ang="0">
                  <a:pos x="0" y="50"/>
                </a:cxn>
                <a:cxn ang="0">
                  <a:pos x="4" y="70"/>
                </a:cxn>
                <a:cxn ang="0">
                  <a:pos x="14" y="86"/>
                </a:cxn>
                <a:cxn ang="0">
                  <a:pos x="30" y="96"/>
                </a:cxn>
                <a:cxn ang="0">
                  <a:pos x="48" y="100"/>
                </a:cxn>
                <a:cxn ang="0">
                  <a:pos x="68" y="96"/>
                </a:cxn>
                <a:cxn ang="0">
                  <a:pos x="84" y="86"/>
                </a:cxn>
                <a:cxn ang="0">
                  <a:pos x="94" y="70"/>
                </a:cxn>
                <a:cxn ang="0">
                  <a:pos x="98" y="50"/>
                </a:cxn>
                <a:cxn ang="0">
                  <a:pos x="94" y="30"/>
                </a:cxn>
                <a:cxn ang="0">
                  <a:pos x="84" y="16"/>
                </a:cxn>
                <a:cxn ang="0">
                  <a:pos x="68" y="4"/>
                </a:cxn>
                <a:cxn ang="0">
                  <a:pos x="48" y="0"/>
                </a:cxn>
              </a:cxnLst>
              <a:rect l="0" t="0" r="r" b="b"/>
              <a:pathLst>
                <a:path w="98" h="100">
                  <a:moveTo>
                    <a:pt x="48" y="0"/>
                  </a:moveTo>
                  <a:lnTo>
                    <a:pt x="30" y="4"/>
                  </a:lnTo>
                  <a:lnTo>
                    <a:pt x="14" y="16"/>
                  </a:lnTo>
                  <a:lnTo>
                    <a:pt x="4" y="30"/>
                  </a:lnTo>
                  <a:lnTo>
                    <a:pt x="0" y="50"/>
                  </a:lnTo>
                  <a:lnTo>
                    <a:pt x="4" y="70"/>
                  </a:lnTo>
                  <a:lnTo>
                    <a:pt x="14" y="86"/>
                  </a:lnTo>
                  <a:lnTo>
                    <a:pt x="30" y="96"/>
                  </a:lnTo>
                  <a:lnTo>
                    <a:pt x="48" y="100"/>
                  </a:lnTo>
                  <a:lnTo>
                    <a:pt x="68" y="96"/>
                  </a:lnTo>
                  <a:lnTo>
                    <a:pt x="84" y="86"/>
                  </a:lnTo>
                  <a:lnTo>
                    <a:pt x="94" y="70"/>
                  </a:lnTo>
                  <a:lnTo>
                    <a:pt x="98" y="50"/>
                  </a:lnTo>
                  <a:lnTo>
                    <a:pt x="94" y="30"/>
                  </a:lnTo>
                  <a:lnTo>
                    <a:pt x="84" y="16"/>
                  </a:lnTo>
                  <a:lnTo>
                    <a:pt x="68" y="4"/>
                  </a:lnTo>
                  <a:lnTo>
                    <a:pt x="48" y="0"/>
                  </a:lnTo>
                  <a:close/>
                </a:path>
              </a:pathLst>
            </a:custGeom>
            <a:solidFill>
              <a:srgbClr val="FFFFFF"/>
            </a:solidFill>
            <a:ln w="0">
              <a:solidFill>
                <a:srgbClr val="FFFFFF"/>
              </a:solidFill>
              <a:prstDash val="solid"/>
              <a:round/>
              <a:headEnd/>
              <a:tailEnd/>
            </a:ln>
          </p:spPr>
          <p:txBody>
            <a:bodyPr/>
            <a:lstStyle/>
            <a:p>
              <a:endParaRPr lang="sv-SE"/>
            </a:p>
          </p:txBody>
        </p:sp>
        <p:sp>
          <p:nvSpPr>
            <p:cNvPr id="96336" name="Freeform 80"/>
            <p:cNvSpPr>
              <a:spLocks/>
            </p:cNvSpPr>
            <p:nvPr/>
          </p:nvSpPr>
          <p:spPr bwMode="auto">
            <a:xfrm>
              <a:off x="3920" y="3363"/>
              <a:ext cx="98" cy="100"/>
            </a:xfrm>
            <a:custGeom>
              <a:avLst/>
              <a:gdLst/>
              <a:ahLst/>
              <a:cxnLst>
                <a:cxn ang="0">
                  <a:pos x="48" y="0"/>
                </a:cxn>
                <a:cxn ang="0">
                  <a:pos x="30" y="4"/>
                </a:cxn>
                <a:cxn ang="0">
                  <a:pos x="14" y="16"/>
                </a:cxn>
                <a:cxn ang="0">
                  <a:pos x="4" y="30"/>
                </a:cxn>
                <a:cxn ang="0">
                  <a:pos x="0" y="50"/>
                </a:cxn>
                <a:cxn ang="0">
                  <a:pos x="4" y="70"/>
                </a:cxn>
                <a:cxn ang="0">
                  <a:pos x="14" y="86"/>
                </a:cxn>
                <a:cxn ang="0">
                  <a:pos x="30" y="96"/>
                </a:cxn>
                <a:cxn ang="0">
                  <a:pos x="48" y="100"/>
                </a:cxn>
                <a:cxn ang="0">
                  <a:pos x="68" y="96"/>
                </a:cxn>
                <a:cxn ang="0">
                  <a:pos x="84" y="86"/>
                </a:cxn>
                <a:cxn ang="0">
                  <a:pos x="94" y="70"/>
                </a:cxn>
                <a:cxn ang="0">
                  <a:pos x="98" y="50"/>
                </a:cxn>
                <a:cxn ang="0">
                  <a:pos x="94" y="30"/>
                </a:cxn>
                <a:cxn ang="0">
                  <a:pos x="84" y="16"/>
                </a:cxn>
                <a:cxn ang="0">
                  <a:pos x="68" y="4"/>
                </a:cxn>
                <a:cxn ang="0">
                  <a:pos x="48" y="0"/>
                </a:cxn>
              </a:cxnLst>
              <a:rect l="0" t="0" r="r" b="b"/>
              <a:pathLst>
                <a:path w="98" h="100">
                  <a:moveTo>
                    <a:pt x="48" y="0"/>
                  </a:moveTo>
                  <a:lnTo>
                    <a:pt x="30" y="4"/>
                  </a:lnTo>
                  <a:lnTo>
                    <a:pt x="14" y="16"/>
                  </a:lnTo>
                  <a:lnTo>
                    <a:pt x="4" y="30"/>
                  </a:lnTo>
                  <a:lnTo>
                    <a:pt x="0" y="50"/>
                  </a:lnTo>
                  <a:lnTo>
                    <a:pt x="4" y="70"/>
                  </a:lnTo>
                  <a:lnTo>
                    <a:pt x="14" y="86"/>
                  </a:lnTo>
                  <a:lnTo>
                    <a:pt x="30" y="96"/>
                  </a:lnTo>
                  <a:lnTo>
                    <a:pt x="48" y="100"/>
                  </a:lnTo>
                  <a:lnTo>
                    <a:pt x="68" y="96"/>
                  </a:lnTo>
                  <a:lnTo>
                    <a:pt x="84" y="86"/>
                  </a:lnTo>
                  <a:lnTo>
                    <a:pt x="94" y="70"/>
                  </a:lnTo>
                  <a:lnTo>
                    <a:pt x="98" y="50"/>
                  </a:lnTo>
                  <a:lnTo>
                    <a:pt x="94" y="30"/>
                  </a:lnTo>
                  <a:lnTo>
                    <a:pt x="84" y="16"/>
                  </a:lnTo>
                  <a:lnTo>
                    <a:pt x="68" y="4"/>
                  </a:lnTo>
                  <a:lnTo>
                    <a:pt x="48" y="0"/>
                  </a:lnTo>
                </a:path>
              </a:pathLst>
            </a:custGeom>
            <a:noFill/>
            <a:ln w="9525">
              <a:solidFill>
                <a:srgbClr val="000000"/>
              </a:solidFill>
              <a:prstDash val="solid"/>
              <a:round/>
              <a:headEnd/>
              <a:tailEnd/>
            </a:ln>
          </p:spPr>
          <p:txBody>
            <a:bodyPr/>
            <a:lstStyle/>
            <a:p>
              <a:endParaRPr lang="sv-SE"/>
            </a:p>
          </p:txBody>
        </p:sp>
        <p:sp>
          <p:nvSpPr>
            <p:cNvPr id="96337" name="Freeform 81"/>
            <p:cNvSpPr>
              <a:spLocks/>
            </p:cNvSpPr>
            <p:nvPr/>
          </p:nvSpPr>
          <p:spPr bwMode="auto">
            <a:xfrm>
              <a:off x="3722" y="3363"/>
              <a:ext cx="98" cy="100"/>
            </a:xfrm>
            <a:custGeom>
              <a:avLst/>
              <a:gdLst/>
              <a:ahLst/>
              <a:cxnLst>
                <a:cxn ang="0">
                  <a:pos x="48" y="0"/>
                </a:cxn>
                <a:cxn ang="0">
                  <a:pos x="30" y="4"/>
                </a:cxn>
                <a:cxn ang="0">
                  <a:pos x="14" y="16"/>
                </a:cxn>
                <a:cxn ang="0">
                  <a:pos x="4" y="30"/>
                </a:cxn>
                <a:cxn ang="0">
                  <a:pos x="0" y="50"/>
                </a:cxn>
                <a:cxn ang="0">
                  <a:pos x="4" y="70"/>
                </a:cxn>
                <a:cxn ang="0">
                  <a:pos x="14" y="86"/>
                </a:cxn>
                <a:cxn ang="0">
                  <a:pos x="30" y="96"/>
                </a:cxn>
                <a:cxn ang="0">
                  <a:pos x="48" y="100"/>
                </a:cxn>
                <a:cxn ang="0">
                  <a:pos x="68" y="96"/>
                </a:cxn>
                <a:cxn ang="0">
                  <a:pos x="84" y="86"/>
                </a:cxn>
                <a:cxn ang="0">
                  <a:pos x="94" y="70"/>
                </a:cxn>
                <a:cxn ang="0">
                  <a:pos x="98" y="50"/>
                </a:cxn>
                <a:cxn ang="0">
                  <a:pos x="94" y="30"/>
                </a:cxn>
                <a:cxn ang="0">
                  <a:pos x="84" y="16"/>
                </a:cxn>
                <a:cxn ang="0">
                  <a:pos x="68" y="4"/>
                </a:cxn>
                <a:cxn ang="0">
                  <a:pos x="48" y="0"/>
                </a:cxn>
              </a:cxnLst>
              <a:rect l="0" t="0" r="r" b="b"/>
              <a:pathLst>
                <a:path w="98" h="100">
                  <a:moveTo>
                    <a:pt x="48" y="0"/>
                  </a:moveTo>
                  <a:lnTo>
                    <a:pt x="30" y="4"/>
                  </a:lnTo>
                  <a:lnTo>
                    <a:pt x="14" y="16"/>
                  </a:lnTo>
                  <a:lnTo>
                    <a:pt x="4" y="30"/>
                  </a:lnTo>
                  <a:lnTo>
                    <a:pt x="0" y="50"/>
                  </a:lnTo>
                  <a:lnTo>
                    <a:pt x="4" y="70"/>
                  </a:lnTo>
                  <a:lnTo>
                    <a:pt x="14" y="86"/>
                  </a:lnTo>
                  <a:lnTo>
                    <a:pt x="30" y="96"/>
                  </a:lnTo>
                  <a:lnTo>
                    <a:pt x="48" y="100"/>
                  </a:lnTo>
                  <a:lnTo>
                    <a:pt x="68" y="96"/>
                  </a:lnTo>
                  <a:lnTo>
                    <a:pt x="84" y="86"/>
                  </a:lnTo>
                  <a:lnTo>
                    <a:pt x="94" y="70"/>
                  </a:lnTo>
                  <a:lnTo>
                    <a:pt x="98" y="50"/>
                  </a:lnTo>
                  <a:lnTo>
                    <a:pt x="94" y="30"/>
                  </a:lnTo>
                  <a:lnTo>
                    <a:pt x="84" y="16"/>
                  </a:lnTo>
                  <a:lnTo>
                    <a:pt x="68" y="4"/>
                  </a:lnTo>
                  <a:lnTo>
                    <a:pt x="48" y="0"/>
                  </a:lnTo>
                  <a:close/>
                </a:path>
              </a:pathLst>
            </a:custGeom>
            <a:solidFill>
              <a:srgbClr val="FFFFFF"/>
            </a:solidFill>
            <a:ln w="0">
              <a:solidFill>
                <a:srgbClr val="FFFFFF"/>
              </a:solidFill>
              <a:prstDash val="solid"/>
              <a:round/>
              <a:headEnd/>
              <a:tailEnd/>
            </a:ln>
          </p:spPr>
          <p:txBody>
            <a:bodyPr/>
            <a:lstStyle/>
            <a:p>
              <a:endParaRPr lang="sv-SE"/>
            </a:p>
          </p:txBody>
        </p:sp>
        <p:sp>
          <p:nvSpPr>
            <p:cNvPr id="96338" name="Freeform 82"/>
            <p:cNvSpPr>
              <a:spLocks/>
            </p:cNvSpPr>
            <p:nvPr/>
          </p:nvSpPr>
          <p:spPr bwMode="auto">
            <a:xfrm>
              <a:off x="3722" y="3363"/>
              <a:ext cx="98" cy="100"/>
            </a:xfrm>
            <a:custGeom>
              <a:avLst/>
              <a:gdLst/>
              <a:ahLst/>
              <a:cxnLst>
                <a:cxn ang="0">
                  <a:pos x="48" y="0"/>
                </a:cxn>
                <a:cxn ang="0">
                  <a:pos x="30" y="4"/>
                </a:cxn>
                <a:cxn ang="0">
                  <a:pos x="14" y="16"/>
                </a:cxn>
                <a:cxn ang="0">
                  <a:pos x="4" y="30"/>
                </a:cxn>
                <a:cxn ang="0">
                  <a:pos x="0" y="50"/>
                </a:cxn>
                <a:cxn ang="0">
                  <a:pos x="4" y="70"/>
                </a:cxn>
                <a:cxn ang="0">
                  <a:pos x="14" y="86"/>
                </a:cxn>
                <a:cxn ang="0">
                  <a:pos x="30" y="96"/>
                </a:cxn>
                <a:cxn ang="0">
                  <a:pos x="48" y="100"/>
                </a:cxn>
                <a:cxn ang="0">
                  <a:pos x="68" y="96"/>
                </a:cxn>
                <a:cxn ang="0">
                  <a:pos x="84" y="86"/>
                </a:cxn>
                <a:cxn ang="0">
                  <a:pos x="94" y="70"/>
                </a:cxn>
                <a:cxn ang="0">
                  <a:pos x="98" y="50"/>
                </a:cxn>
                <a:cxn ang="0">
                  <a:pos x="94" y="30"/>
                </a:cxn>
                <a:cxn ang="0">
                  <a:pos x="84" y="16"/>
                </a:cxn>
                <a:cxn ang="0">
                  <a:pos x="68" y="4"/>
                </a:cxn>
                <a:cxn ang="0">
                  <a:pos x="48" y="0"/>
                </a:cxn>
              </a:cxnLst>
              <a:rect l="0" t="0" r="r" b="b"/>
              <a:pathLst>
                <a:path w="98" h="100">
                  <a:moveTo>
                    <a:pt x="48" y="0"/>
                  </a:moveTo>
                  <a:lnTo>
                    <a:pt x="30" y="4"/>
                  </a:lnTo>
                  <a:lnTo>
                    <a:pt x="14" y="16"/>
                  </a:lnTo>
                  <a:lnTo>
                    <a:pt x="4" y="30"/>
                  </a:lnTo>
                  <a:lnTo>
                    <a:pt x="0" y="50"/>
                  </a:lnTo>
                  <a:lnTo>
                    <a:pt x="4" y="70"/>
                  </a:lnTo>
                  <a:lnTo>
                    <a:pt x="14" y="86"/>
                  </a:lnTo>
                  <a:lnTo>
                    <a:pt x="30" y="96"/>
                  </a:lnTo>
                  <a:lnTo>
                    <a:pt x="48" y="100"/>
                  </a:lnTo>
                  <a:lnTo>
                    <a:pt x="68" y="96"/>
                  </a:lnTo>
                  <a:lnTo>
                    <a:pt x="84" y="86"/>
                  </a:lnTo>
                  <a:lnTo>
                    <a:pt x="94" y="70"/>
                  </a:lnTo>
                  <a:lnTo>
                    <a:pt x="98" y="50"/>
                  </a:lnTo>
                  <a:lnTo>
                    <a:pt x="94" y="30"/>
                  </a:lnTo>
                  <a:lnTo>
                    <a:pt x="84" y="16"/>
                  </a:lnTo>
                  <a:lnTo>
                    <a:pt x="68" y="4"/>
                  </a:lnTo>
                  <a:lnTo>
                    <a:pt x="48" y="0"/>
                  </a:lnTo>
                </a:path>
              </a:pathLst>
            </a:custGeom>
            <a:noFill/>
            <a:ln w="9525">
              <a:solidFill>
                <a:srgbClr val="000000"/>
              </a:solidFill>
              <a:prstDash val="solid"/>
              <a:round/>
              <a:headEnd/>
              <a:tailEnd/>
            </a:ln>
          </p:spPr>
          <p:txBody>
            <a:bodyPr/>
            <a:lstStyle/>
            <a:p>
              <a:endParaRPr lang="sv-SE"/>
            </a:p>
          </p:txBody>
        </p:sp>
        <p:sp>
          <p:nvSpPr>
            <p:cNvPr id="96339" name="Line 83"/>
            <p:cNvSpPr>
              <a:spLocks noChangeShapeType="1"/>
            </p:cNvSpPr>
            <p:nvPr/>
          </p:nvSpPr>
          <p:spPr bwMode="auto">
            <a:xfrm flipV="1">
              <a:off x="3178" y="3463"/>
              <a:ext cx="592" cy="494"/>
            </a:xfrm>
            <a:prstGeom prst="line">
              <a:avLst/>
            </a:prstGeom>
            <a:noFill/>
            <a:ln w="9525">
              <a:solidFill>
                <a:srgbClr val="000000"/>
              </a:solidFill>
              <a:round/>
              <a:headEnd/>
              <a:tailEnd/>
            </a:ln>
          </p:spPr>
          <p:txBody>
            <a:bodyPr/>
            <a:lstStyle/>
            <a:p>
              <a:endParaRPr lang="sv-SE"/>
            </a:p>
          </p:txBody>
        </p:sp>
        <p:sp>
          <p:nvSpPr>
            <p:cNvPr id="96340" name="Line 84"/>
            <p:cNvSpPr>
              <a:spLocks noChangeShapeType="1"/>
            </p:cNvSpPr>
            <p:nvPr/>
          </p:nvSpPr>
          <p:spPr bwMode="auto">
            <a:xfrm flipV="1">
              <a:off x="3376" y="3463"/>
              <a:ext cx="394" cy="494"/>
            </a:xfrm>
            <a:prstGeom prst="line">
              <a:avLst/>
            </a:prstGeom>
            <a:noFill/>
            <a:ln w="9525">
              <a:solidFill>
                <a:srgbClr val="000000"/>
              </a:solidFill>
              <a:round/>
              <a:headEnd/>
              <a:tailEnd/>
            </a:ln>
          </p:spPr>
          <p:txBody>
            <a:bodyPr/>
            <a:lstStyle/>
            <a:p>
              <a:endParaRPr lang="sv-SE"/>
            </a:p>
          </p:txBody>
        </p:sp>
        <p:sp>
          <p:nvSpPr>
            <p:cNvPr id="96341" name="Line 85"/>
            <p:cNvSpPr>
              <a:spLocks noChangeShapeType="1"/>
            </p:cNvSpPr>
            <p:nvPr/>
          </p:nvSpPr>
          <p:spPr bwMode="auto">
            <a:xfrm flipV="1">
              <a:off x="3574" y="3463"/>
              <a:ext cx="196" cy="494"/>
            </a:xfrm>
            <a:prstGeom prst="line">
              <a:avLst/>
            </a:prstGeom>
            <a:noFill/>
            <a:ln w="9525">
              <a:solidFill>
                <a:srgbClr val="000000"/>
              </a:solidFill>
              <a:round/>
              <a:headEnd/>
              <a:tailEnd/>
            </a:ln>
          </p:spPr>
          <p:txBody>
            <a:bodyPr/>
            <a:lstStyle/>
            <a:p>
              <a:endParaRPr lang="sv-SE"/>
            </a:p>
          </p:txBody>
        </p:sp>
        <p:sp>
          <p:nvSpPr>
            <p:cNvPr id="96342" name="Line 86"/>
            <p:cNvSpPr>
              <a:spLocks noChangeShapeType="1"/>
            </p:cNvSpPr>
            <p:nvPr/>
          </p:nvSpPr>
          <p:spPr bwMode="auto">
            <a:xfrm flipH="1" flipV="1">
              <a:off x="3770" y="3463"/>
              <a:ext cx="396" cy="494"/>
            </a:xfrm>
            <a:prstGeom prst="line">
              <a:avLst/>
            </a:prstGeom>
            <a:noFill/>
            <a:ln w="9525">
              <a:solidFill>
                <a:srgbClr val="000000"/>
              </a:solidFill>
              <a:round/>
              <a:headEnd/>
              <a:tailEnd/>
            </a:ln>
          </p:spPr>
          <p:txBody>
            <a:bodyPr/>
            <a:lstStyle/>
            <a:p>
              <a:endParaRPr lang="sv-SE"/>
            </a:p>
          </p:txBody>
        </p:sp>
        <p:sp>
          <p:nvSpPr>
            <p:cNvPr id="96343" name="Line 87"/>
            <p:cNvSpPr>
              <a:spLocks noChangeShapeType="1"/>
            </p:cNvSpPr>
            <p:nvPr/>
          </p:nvSpPr>
          <p:spPr bwMode="auto">
            <a:xfrm flipH="1" flipV="1">
              <a:off x="3770" y="3463"/>
              <a:ext cx="198" cy="494"/>
            </a:xfrm>
            <a:prstGeom prst="line">
              <a:avLst/>
            </a:prstGeom>
            <a:noFill/>
            <a:ln w="9525">
              <a:solidFill>
                <a:srgbClr val="000000"/>
              </a:solidFill>
              <a:round/>
              <a:headEnd/>
              <a:tailEnd/>
            </a:ln>
          </p:spPr>
          <p:txBody>
            <a:bodyPr/>
            <a:lstStyle/>
            <a:p>
              <a:endParaRPr lang="sv-SE"/>
            </a:p>
          </p:txBody>
        </p:sp>
        <p:sp>
          <p:nvSpPr>
            <p:cNvPr id="96344" name="Line 88"/>
            <p:cNvSpPr>
              <a:spLocks noChangeShapeType="1"/>
            </p:cNvSpPr>
            <p:nvPr/>
          </p:nvSpPr>
          <p:spPr bwMode="auto">
            <a:xfrm flipV="1">
              <a:off x="3770" y="3463"/>
              <a:ext cx="1" cy="494"/>
            </a:xfrm>
            <a:prstGeom prst="line">
              <a:avLst/>
            </a:prstGeom>
            <a:noFill/>
            <a:ln w="9525">
              <a:solidFill>
                <a:srgbClr val="000000"/>
              </a:solidFill>
              <a:round/>
              <a:headEnd/>
              <a:tailEnd/>
            </a:ln>
          </p:spPr>
          <p:txBody>
            <a:bodyPr/>
            <a:lstStyle/>
            <a:p>
              <a:endParaRPr lang="sv-SE"/>
            </a:p>
          </p:txBody>
        </p:sp>
        <p:sp>
          <p:nvSpPr>
            <p:cNvPr id="96345" name="Line 89"/>
            <p:cNvSpPr>
              <a:spLocks noChangeShapeType="1"/>
            </p:cNvSpPr>
            <p:nvPr/>
          </p:nvSpPr>
          <p:spPr bwMode="auto">
            <a:xfrm flipV="1">
              <a:off x="3770" y="3463"/>
              <a:ext cx="198" cy="494"/>
            </a:xfrm>
            <a:prstGeom prst="line">
              <a:avLst/>
            </a:prstGeom>
            <a:noFill/>
            <a:ln w="9525">
              <a:solidFill>
                <a:srgbClr val="000000"/>
              </a:solidFill>
              <a:round/>
              <a:headEnd/>
              <a:tailEnd/>
            </a:ln>
          </p:spPr>
          <p:txBody>
            <a:bodyPr/>
            <a:lstStyle/>
            <a:p>
              <a:endParaRPr lang="sv-SE"/>
            </a:p>
          </p:txBody>
        </p:sp>
        <p:sp>
          <p:nvSpPr>
            <p:cNvPr id="96346" name="Line 90"/>
            <p:cNvSpPr>
              <a:spLocks noChangeShapeType="1"/>
            </p:cNvSpPr>
            <p:nvPr/>
          </p:nvSpPr>
          <p:spPr bwMode="auto">
            <a:xfrm flipV="1">
              <a:off x="3968" y="3463"/>
              <a:ext cx="1" cy="494"/>
            </a:xfrm>
            <a:prstGeom prst="line">
              <a:avLst/>
            </a:prstGeom>
            <a:noFill/>
            <a:ln w="9525">
              <a:solidFill>
                <a:srgbClr val="000000"/>
              </a:solidFill>
              <a:round/>
              <a:headEnd/>
              <a:tailEnd/>
            </a:ln>
          </p:spPr>
          <p:txBody>
            <a:bodyPr/>
            <a:lstStyle/>
            <a:p>
              <a:endParaRPr lang="sv-SE"/>
            </a:p>
          </p:txBody>
        </p:sp>
        <p:sp>
          <p:nvSpPr>
            <p:cNvPr id="96347" name="Line 91"/>
            <p:cNvSpPr>
              <a:spLocks noChangeShapeType="1"/>
            </p:cNvSpPr>
            <p:nvPr/>
          </p:nvSpPr>
          <p:spPr bwMode="auto">
            <a:xfrm flipH="1" flipV="1">
              <a:off x="3968" y="3463"/>
              <a:ext cx="198" cy="494"/>
            </a:xfrm>
            <a:prstGeom prst="line">
              <a:avLst/>
            </a:prstGeom>
            <a:noFill/>
            <a:ln w="9525">
              <a:solidFill>
                <a:srgbClr val="000000"/>
              </a:solidFill>
              <a:round/>
              <a:headEnd/>
              <a:tailEnd/>
            </a:ln>
          </p:spPr>
          <p:txBody>
            <a:bodyPr/>
            <a:lstStyle/>
            <a:p>
              <a:endParaRPr lang="sv-SE"/>
            </a:p>
          </p:txBody>
        </p:sp>
        <p:sp>
          <p:nvSpPr>
            <p:cNvPr id="96348" name="Line 92"/>
            <p:cNvSpPr>
              <a:spLocks noChangeShapeType="1"/>
            </p:cNvSpPr>
            <p:nvPr/>
          </p:nvSpPr>
          <p:spPr bwMode="auto">
            <a:xfrm flipH="1" flipV="1">
              <a:off x="3968" y="3463"/>
              <a:ext cx="396" cy="494"/>
            </a:xfrm>
            <a:prstGeom prst="line">
              <a:avLst/>
            </a:prstGeom>
            <a:noFill/>
            <a:ln w="9525">
              <a:solidFill>
                <a:srgbClr val="000000"/>
              </a:solidFill>
              <a:round/>
              <a:headEnd/>
              <a:tailEnd/>
            </a:ln>
          </p:spPr>
          <p:txBody>
            <a:bodyPr/>
            <a:lstStyle/>
            <a:p>
              <a:endParaRPr lang="sv-SE"/>
            </a:p>
          </p:txBody>
        </p:sp>
        <p:sp>
          <p:nvSpPr>
            <p:cNvPr id="96349" name="Line 93"/>
            <p:cNvSpPr>
              <a:spLocks noChangeShapeType="1"/>
            </p:cNvSpPr>
            <p:nvPr/>
          </p:nvSpPr>
          <p:spPr bwMode="auto">
            <a:xfrm flipV="1">
              <a:off x="3376" y="3463"/>
              <a:ext cx="592" cy="494"/>
            </a:xfrm>
            <a:prstGeom prst="line">
              <a:avLst/>
            </a:prstGeom>
            <a:noFill/>
            <a:ln w="9525">
              <a:solidFill>
                <a:srgbClr val="000000"/>
              </a:solidFill>
              <a:round/>
              <a:headEnd/>
              <a:tailEnd/>
            </a:ln>
          </p:spPr>
          <p:txBody>
            <a:bodyPr/>
            <a:lstStyle/>
            <a:p>
              <a:endParaRPr lang="sv-SE"/>
            </a:p>
          </p:txBody>
        </p:sp>
        <p:sp>
          <p:nvSpPr>
            <p:cNvPr id="96350" name="Line 94"/>
            <p:cNvSpPr>
              <a:spLocks noChangeShapeType="1"/>
            </p:cNvSpPr>
            <p:nvPr/>
          </p:nvSpPr>
          <p:spPr bwMode="auto">
            <a:xfrm flipV="1">
              <a:off x="3574" y="3463"/>
              <a:ext cx="394" cy="494"/>
            </a:xfrm>
            <a:prstGeom prst="line">
              <a:avLst/>
            </a:prstGeom>
            <a:noFill/>
            <a:ln w="9525">
              <a:solidFill>
                <a:srgbClr val="000000"/>
              </a:solidFill>
              <a:round/>
              <a:headEnd/>
              <a:tailEnd/>
            </a:ln>
          </p:spPr>
          <p:txBody>
            <a:bodyPr/>
            <a:lstStyle/>
            <a:p>
              <a:endParaRPr lang="sv-SE"/>
            </a:p>
          </p:txBody>
        </p:sp>
        <p:sp>
          <p:nvSpPr>
            <p:cNvPr id="96351" name="Line 95"/>
            <p:cNvSpPr>
              <a:spLocks noChangeShapeType="1"/>
            </p:cNvSpPr>
            <p:nvPr/>
          </p:nvSpPr>
          <p:spPr bwMode="auto">
            <a:xfrm flipV="1">
              <a:off x="3968" y="3463"/>
              <a:ext cx="198" cy="494"/>
            </a:xfrm>
            <a:prstGeom prst="line">
              <a:avLst/>
            </a:prstGeom>
            <a:noFill/>
            <a:ln w="9525">
              <a:solidFill>
                <a:srgbClr val="000000"/>
              </a:solidFill>
              <a:round/>
              <a:headEnd/>
              <a:tailEnd/>
            </a:ln>
          </p:spPr>
          <p:txBody>
            <a:bodyPr/>
            <a:lstStyle/>
            <a:p>
              <a:endParaRPr lang="sv-SE"/>
            </a:p>
          </p:txBody>
        </p:sp>
        <p:sp>
          <p:nvSpPr>
            <p:cNvPr id="96352" name="Line 96"/>
            <p:cNvSpPr>
              <a:spLocks noChangeShapeType="1"/>
            </p:cNvSpPr>
            <p:nvPr/>
          </p:nvSpPr>
          <p:spPr bwMode="auto">
            <a:xfrm flipV="1">
              <a:off x="3770" y="3463"/>
              <a:ext cx="396" cy="494"/>
            </a:xfrm>
            <a:prstGeom prst="line">
              <a:avLst/>
            </a:prstGeom>
            <a:noFill/>
            <a:ln w="9525">
              <a:solidFill>
                <a:srgbClr val="000000"/>
              </a:solidFill>
              <a:round/>
              <a:headEnd/>
              <a:tailEnd/>
            </a:ln>
          </p:spPr>
          <p:txBody>
            <a:bodyPr/>
            <a:lstStyle/>
            <a:p>
              <a:endParaRPr lang="sv-SE"/>
            </a:p>
          </p:txBody>
        </p:sp>
        <p:sp>
          <p:nvSpPr>
            <p:cNvPr id="96353" name="Line 97"/>
            <p:cNvSpPr>
              <a:spLocks noChangeShapeType="1"/>
            </p:cNvSpPr>
            <p:nvPr/>
          </p:nvSpPr>
          <p:spPr bwMode="auto">
            <a:xfrm flipV="1">
              <a:off x="4166" y="3463"/>
              <a:ext cx="1" cy="494"/>
            </a:xfrm>
            <a:prstGeom prst="line">
              <a:avLst/>
            </a:prstGeom>
            <a:noFill/>
            <a:ln w="9525">
              <a:solidFill>
                <a:srgbClr val="000000"/>
              </a:solidFill>
              <a:round/>
              <a:headEnd/>
              <a:tailEnd/>
            </a:ln>
          </p:spPr>
          <p:txBody>
            <a:bodyPr/>
            <a:lstStyle/>
            <a:p>
              <a:endParaRPr lang="sv-SE"/>
            </a:p>
          </p:txBody>
        </p:sp>
        <p:sp>
          <p:nvSpPr>
            <p:cNvPr id="96354" name="Line 98"/>
            <p:cNvSpPr>
              <a:spLocks noChangeShapeType="1"/>
            </p:cNvSpPr>
            <p:nvPr/>
          </p:nvSpPr>
          <p:spPr bwMode="auto">
            <a:xfrm flipH="1" flipV="1">
              <a:off x="4166" y="3463"/>
              <a:ext cx="198" cy="494"/>
            </a:xfrm>
            <a:prstGeom prst="line">
              <a:avLst/>
            </a:prstGeom>
            <a:noFill/>
            <a:ln w="9525">
              <a:solidFill>
                <a:srgbClr val="000000"/>
              </a:solidFill>
              <a:round/>
              <a:headEnd/>
              <a:tailEnd/>
            </a:ln>
          </p:spPr>
          <p:txBody>
            <a:bodyPr/>
            <a:lstStyle/>
            <a:p>
              <a:endParaRPr lang="sv-SE"/>
            </a:p>
          </p:txBody>
        </p:sp>
        <p:sp>
          <p:nvSpPr>
            <p:cNvPr id="96355" name="Line 99"/>
            <p:cNvSpPr>
              <a:spLocks noChangeShapeType="1"/>
            </p:cNvSpPr>
            <p:nvPr/>
          </p:nvSpPr>
          <p:spPr bwMode="auto">
            <a:xfrm flipH="1" flipV="1">
              <a:off x="4166" y="3463"/>
              <a:ext cx="396" cy="494"/>
            </a:xfrm>
            <a:prstGeom prst="line">
              <a:avLst/>
            </a:prstGeom>
            <a:noFill/>
            <a:ln w="9525">
              <a:solidFill>
                <a:srgbClr val="000000"/>
              </a:solidFill>
              <a:round/>
              <a:headEnd/>
              <a:tailEnd/>
            </a:ln>
          </p:spPr>
          <p:txBody>
            <a:bodyPr/>
            <a:lstStyle/>
            <a:p>
              <a:endParaRPr lang="sv-SE"/>
            </a:p>
          </p:txBody>
        </p:sp>
        <p:sp>
          <p:nvSpPr>
            <p:cNvPr id="96356" name="Line 100"/>
            <p:cNvSpPr>
              <a:spLocks noChangeShapeType="1"/>
            </p:cNvSpPr>
            <p:nvPr/>
          </p:nvSpPr>
          <p:spPr bwMode="auto">
            <a:xfrm flipH="1" flipV="1">
              <a:off x="4166" y="3463"/>
              <a:ext cx="594" cy="494"/>
            </a:xfrm>
            <a:prstGeom prst="line">
              <a:avLst/>
            </a:prstGeom>
            <a:noFill/>
            <a:ln w="9525">
              <a:solidFill>
                <a:srgbClr val="000000"/>
              </a:solidFill>
              <a:round/>
              <a:headEnd/>
              <a:tailEnd/>
            </a:ln>
          </p:spPr>
          <p:txBody>
            <a:bodyPr/>
            <a:lstStyle/>
            <a:p>
              <a:endParaRPr lang="sv-SE"/>
            </a:p>
          </p:txBody>
        </p:sp>
        <p:sp>
          <p:nvSpPr>
            <p:cNvPr id="96357" name="Line 101"/>
            <p:cNvSpPr>
              <a:spLocks noChangeShapeType="1"/>
            </p:cNvSpPr>
            <p:nvPr/>
          </p:nvSpPr>
          <p:spPr bwMode="auto">
            <a:xfrm flipV="1">
              <a:off x="3968" y="3463"/>
              <a:ext cx="396" cy="494"/>
            </a:xfrm>
            <a:prstGeom prst="line">
              <a:avLst/>
            </a:prstGeom>
            <a:noFill/>
            <a:ln w="9525">
              <a:solidFill>
                <a:srgbClr val="000000"/>
              </a:solidFill>
              <a:round/>
              <a:headEnd/>
              <a:tailEnd/>
            </a:ln>
          </p:spPr>
          <p:txBody>
            <a:bodyPr/>
            <a:lstStyle/>
            <a:p>
              <a:endParaRPr lang="sv-SE"/>
            </a:p>
          </p:txBody>
        </p:sp>
        <p:sp>
          <p:nvSpPr>
            <p:cNvPr id="96358" name="Line 102"/>
            <p:cNvSpPr>
              <a:spLocks noChangeShapeType="1"/>
            </p:cNvSpPr>
            <p:nvPr/>
          </p:nvSpPr>
          <p:spPr bwMode="auto">
            <a:xfrm flipV="1">
              <a:off x="4166" y="3463"/>
              <a:ext cx="198" cy="494"/>
            </a:xfrm>
            <a:prstGeom prst="line">
              <a:avLst/>
            </a:prstGeom>
            <a:noFill/>
            <a:ln w="9525">
              <a:solidFill>
                <a:srgbClr val="000000"/>
              </a:solidFill>
              <a:round/>
              <a:headEnd/>
              <a:tailEnd/>
            </a:ln>
          </p:spPr>
          <p:txBody>
            <a:bodyPr/>
            <a:lstStyle/>
            <a:p>
              <a:endParaRPr lang="sv-SE"/>
            </a:p>
          </p:txBody>
        </p:sp>
        <p:sp>
          <p:nvSpPr>
            <p:cNvPr id="96359" name="Line 103"/>
            <p:cNvSpPr>
              <a:spLocks noChangeShapeType="1"/>
            </p:cNvSpPr>
            <p:nvPr/>
          </p:nvSpPr>
          <p:spPr bwMode="auto">
            <a:xfrm flipV="1">
              <a:off x="4364" y="3463"/>
              <a:ext cx="1" cy="494"/>
            </a:xfrm>
            <a:prstGeom prst="line">
              <a:avLst/>
            </a:prstGeom>
            <a:noFill/>
            <a:ln w="9525">
              <a:solidFill>
                <a:srgbClr val="000000"/>
              </a:solidFill>
              <a:round/>
              <a:headEnd/>
              <a:tailEnd/>
            </a:ln>
          </p:spPr>
          <p:txBody>
            <a:bodyPr/>
            <a:lstStyle/>
            <a:p>
              <a:endParaRPr lang="sv-SE"/>
            </a:p>
          </p:txBody>
        </p:sp>
        <p:sp>
          <p:nvSpPr>
            <p:cNvPr id="96360" name="Line 104"/>
            <p:cNvSpPr>
              <a:spLocks noChangeShapeType="1"/>
            </p:cNvSpPr>
            <p:nvPr/>
          </p:nvSpPr>
          <p:spPr bwMode="auto">
            <a:xfrm flipH="1" flipV="1">
              <a:off x="4364" y="3463"/>
              <a:ext cx="198" cy="494"/>
            </a:xfrm>
            <a:prstGeom prst="line">
              <a:avLst/>
            </a:prstGeom>
            <a:noFill/>
            <a:ln w="9525">
              <a:solidFill>
                <a:srgbClr val="000000"/>
              </a:solidFill>
              <a:round/>
              <a:headEnd/>
              <a:tailEnd/>
            </a:ln>
          </p:spPr>
          <p:txBody>
            <a:bodyPr/>
            <a:lstStyle/>
            <a:p>
              <a:endParaRPr lang="sv-SE"/>
            </a:p>
          </p:txBody>
        </p:sp>
        <p:sp>
          <p:nvSpPr>
            <p:cNvPr id="96361" name="Line 105"/>
            <p:cNvSpPr>
              <a:spLocks noChangeShapeType="1"/>
            </p:cNvSpPr>
            <p:nvPr/>
          </p:nvSpPr>
          <p:spPr bwMode="auto">
            <a:xfrm flipH="1" flipV="1">
              <a:off x="4364" y="3463"/>
              <a:ext cx="396" cy="494"/>
            </a:xfrm>
            <a:prstGeom prst="line">
              <a:avLst/>
            </a:prstGeom>
            <a:noFill/>
            <a:ln w="9525">
              <a:solidFill>
                <a:srgbClr val="000000"/>
              </a:solidFill>
              <a:round/>
              <a:headEnd/>
              <a:tailEnd/>
            </a:ln>
          </p:spPr>
          <p:txBody>
            <a:bodyPr/>
            <a:lstStyle/>
            <a:p>
              <a:endParaRPr lang="sv-SE"/>
            </a:p>
          </p:txBody>
        </p:sp>
        <p:sp>
          <p:nvSpPr>
            <p:cNvPr id="96362" name="Line 106"/>
            <p:cNvSpPr>
              <a:spLocks noChangeShapeType="1"/>
            </p:cNvSpPr>
            <p:nvPr/>
          </p:nvSpPr>
          <p:spPr bwMode="auto">
            <a:xfrm flipH="1" flipV="1">
              <a:off x="4364" y="3463"/>
              <a:ext cx="594" cy="494"/>
            </a:xfrm>
            <a:prstGeom prst="line">
              <a:avLst/>
            </a:prstGeom>
            <a:noFill/>
            <a:ln w="9525">
              <a:solidFill>
                <a:srgbClr val="000000"/>
              </a:solidFill>
              <a:round/>
              <a:headEnd/>
              <a:tailEnd/>
            </a:ln>
          </p:spPr>
          <p:txBody>
            <a:bodyPr/>
            <a:lstStyle/>
            <a:p>
              <a:endParaRPr lang="sv-SE"/>
            </a:p>
          </p:txBody>
        </p:sp>
        <p:sp>
          <p:nvSpPr>
            <p:cNvPr id="96363" name="Line 107"/>
            <p:cNvSpPr>
              <a:spLocks noChangeShapeType="1"/>
            </p:cNvSpPr>
            <p:nvPr/>
          </p:nvSpPr>
          <p:spPr bwMode="auto">
            <a:xfrm flipV="1">
              <a:off x="3770" y="2869"/>
              <a:ext cx="296" cy="494"/>
            </a:xfrm>
            <a:prstGeom prst="line">
              <a:avLst/>
            </a:prstGeom>
            <a:noFill/>
            <a:ln w="9525">
              <a:solidFill>
                <a:srgbClr val="000000"/>
              </a:solidFill>
              <a:round/>
              <a:headEnd/>
              <a:tailEnd/>
            </a:ln>
          </p:spPr>
          <p:txBody>
            <a:bodyPr/>
            <a:lstStyle/>
            <a:p>
              <a:endParaRPr lang="sv-SE"/>
            </a:p>
          </p:txBody>
        </p:sp>
        <p:sp>
          <p:nvSpPr>
            <p:cNvPr id="96364" name="Line 108"/>
            <p:cNvSpPr>
              <a:spLocks noChangeShapeType="1"/>
            </p:cNvSpPr>
            <p:nvPr/>
          </p:nvSpPr>
          <p:spPr bwMode="auto">
            <a:xfrm flipV="1">
              <a:off x="3968" y="2869"/>
              <a:ext cx="98" cy="494"/>
            </a:xfrm>
            <a:prstGeom prst="line">
              <a:avLst/>
            </a:prstGeom>
            <a:noFill/>
            <a:ln w="9525">
              <a:solidFill>
                <a:srgbClr val="000000"/>
              </a:solidFill>
              <a:round/>
              <a:headEnd/>
              <a:tailEnd/>
            </a:ln>
          </p:spPr>
          <p:txBody>
            <a:bodyPr/>
            <a:lstStyle/>
            <a:p>
              <a:endParaRPr lang="sv-SE"/>
            </a:p>
          </p:txBody>
        </p:sp>
        <p:sp>
          <p:nvSpPr>
            <p:cNvPr id="96365" name="Line 109"/>
            <p:cNvSpPr>
              <a:spLocks noChangeShapeType="1"/>
            </p:cNvSpPr>
            <p:nvPr/>
          </p:nvSpPr>
          <p:spPr bwMode="auto">
            <a:xfrm flipH="1" flipV="1">
              <a:off x="4066" y="2869"/>
              <a:ext cx="100" cy="494"/>
            </a:xfrm>
            <a:prstGeom prst="line">
              <a:avLst/>
            </a:prstGeom>
            <a:noFill/>
            <a:ln w="9525">
              <a:solidFill>
                <a:srgbClr val="000000"/>
              </a:solidFill>
              <a:round/>
              <a:headEnd/>
              <a:tailEnd/>
            </a:ln>
          </p:spPr>
          <p:txBody>
            <a:bodyPr/>
            <a:lstStyle/>
            <a:p>
              <a:endParaRPr lang="sv-SE"/>
            </a:p>
          </p:txBody>
        </p:sp>
        <p:sp>
          <p:nvSpPr>
            <p:cNvPr id="96366" name="Line 110"/>
            <p:cNvSpPr>
              <a:spLocks noChangeShapeType="1"/>
            </p:cNvSpPr>
            <p:nvPr/>
          </p:nvSpPr>
          <p:spPr bwMode="auto">
            <a:xfrm flipH="1" flipV="1">
              <a:off x="4066" y="2869"/>
              <a:ext cx="298" cy="494"/>
            </a:xfrm>
            <a:prstGeom prst="line">
              <a:avLst/>
            </a:prstGeom>
            <a:noFill/>
            <a:ln w="9525">
              <a:solidFill>
                <a:srgbClr val="000000"/>
              </a:solidFill>
              <a:round/>
              <a:headEnd/>
              <a:tailEnd/>
            </a:ln>
          </p:spPr>
          <p:txBody>
            <a:bodyPr/>
            <a:lstStyle/>
            <a:p>
              <a:endParaRPr lang="sv-SE"/>
            </a:p>
          </p:txBody>
        </p:sp>
        <p:sp>
          <p:nvSpPr>
            <p:cNvPr id="96367" name="Line 111"/>
            <p:cNvSpPr>
              <a:spLocks noChangeShapeType="1"/>
            </p:cNvSpPr>
            <p:nvPr/>
          </p:nvSpPr>
          <p:spPr bwMode="auto">
            <a:xfrm flipH="1" flipV="1">
              <a:off x="4166" y="3463"/>
              <a:ext cx="790" cy="494"/>
            </a:xfrm>
            <a:prstGeom prst="line">
              <a:avLst/>
            </a:prstGeom>
            <a:noFill/>
            <a:ln w="9525">
              <a:solidFill>
                <a:srgbClr val="000000"/>
              </a:solidFill>
              <a:round/>
              <a:headEnd/>
              <a:tailEnd/>
            </a:ln>
          </p:spPr>
          <p:txBody>
            <a:bodyPr/>
            <a:lstStyle/>
            <a:p>
              <a:endParaRPr lang="sv-SE"/>
            </a:p>
          </p:txBody>
        </p:sp>
        <p:sp>
          <p:nvSpPr>
            <p:cNvPr id="96368" name="Line 112"/>
            <p:cNvSpPr>
              <a:spLocks noChangeShapeType="1"/>
            </p:cNvSpPr>
            <p:nvPr/>
          </p:nvSpPr>
          <p:spPr bwMode="auto">
            <a:xfrm flipH="1" flipV="1">
              <a:off x="3968" y="3463"/>
              <a:ext cx="988" cy="494"/>
            </a:xfrm>
            <a:prstGeom prst="line">
              <a:avLst/>
            </a:prstGeom>
            <a:noFill/>
            <a:ln w="9525">
              <a:solidFill>
                <a:srgbClr val="000000"/>
              </a:solidFill>
              <a:round/>
              <a:headEnd/>
              <a:tailEnd/>
            </a:ln>
          </p:spPr>
          <p:txBody>
            <a:bodyPr/>
            <a:lstStyle/>
            <a:p>
              <a:endParaRPr lang="sv-SE"/>
            </a:p>
          </p:txBody>
        </p:sp>
        <p:sp>
          <p:nvSpPr>
            <p:cNvPr id="96369" name="Line 113"/>
            <p:cNvSpPr>
              <a:spLocks noChangeShapeType="1"/>
            </p:cNvSpPr>
            <p:nvPr/>
          </p:nvSpPr>
          <p:spPr bwMode="auto">
            <a:xfrm flipH="1" flipV="1">
              <a:off x="3770" y="3463"/>
              <a:ext cx="1186" cy="494"/>
            </a:xfrm>
            <a:prstGeom prst="line">
              <a:avLst/>
            </a:prstGeom>
            <a:noFill/>
            <a:ln w="9525">
              <a:solidFill>
                <a:srgbClr val="000000"/>
              </a:solidFill>
              <a:round/>
              <a:headEnd/>
              <a:tailEnd/>
            </a:ln>
          </p:spPr>
          <p:txBody>
            <a:bodyPr/>
            <a:lstStyle/>
            <a:p>
              <a:endParaRPr lang="sv-SE"/>
            </a:p>
          </p:txBody>
        </p:sp>
        <p:sp>
          <p:nvSpPr>
            <p:cNvPr id="96370" name="Line 114"/>
            <p:cNvSpPr>
              <a:spLocks noChangeShapeType="1"/>
            </p:cNvSpPr>
            <p:nvPr/>
          </p:nvSpPr>
          <p:spPr bwMode="auto">
            <a:xfrm flipH="1" flipV="1">
              <a:off x="3968" y="3463"/>
              <a:ext cx="790" cy="494"/>
            </a:xfrm>
            <a:prstGeom prst="line">
              <a:avLst/>
            </a:prstGeom>
            <a:noFill/>
            <a:ln w="9525">
              <a:solidFill>
                <a:srgbClr val="000000"/>
              </a:solidFill>
              <a:round/>
              <a:headEnd/>
              <a:tailEnd/>
            </a:ln>
          </p:spPr>
          <p:txBody>
            <a:bodyPr/>
            <a:lstStyle/>
            <a:p>
              <a:endParaRPr lang="sv-SE"/>
            </a:p>
          </p:txBody>
        </p:sp>
        <p:sp>
          <p:nvSpPr>
            <p:cNvPr id="96371" name="Line 115"/>
            <p:cNvSpPr>
              <a:spLocks noChangeShapeType="1"/>
            </p:cNvSpPr>
            <p:nvPr/>
          </p:nvSpPr>
          <p:spPr bwMode="auto">
            <a:xfrm flipH="1" flipV="1">
              <a:off x="3770" y="3463"/>
              <a:ext cx="988" cy="494"/>
            </a:xfrm>
            <a:prstGeom prst="line">
              <a:avLst/>
            </a:prstGeom>
            <a:noFill/>
            <a:ln w="9525">
              <a:solidFill>
                <a:srgbClr val="000000"/>
              </a:solidFill>
              <a:round/>
              <a:headEnd/>
              <a:tailEnd/>
            </a:ln>
          </p:spPr>
          <p:txBody>
            <a:bodyPr/>
            <a:lstStyle/>
            <a:p>
              <a:endParaRPr lang="sv-SE"/>
            </a:p>
          </p:txBody>
        </p:sp>
        <p:sp>
          <p:nvSpPr>
            <p:cNvPr id="96372" name="Line 116"/>
            <p:cNvSpPr>
              <a:spLocks noChangeShapeType="1"/>
            </p:cNvSpPr>
            <p:nvPr/>
          </p:nvSpPr>
          <p:spPr bwMode="auto">
            <a:xfrm flipH="1" flipV="1">
              <a:off x="3968" y="3463"/>
              <a:ext cx="592" cy="494"/>
            </a:xfrm>
            <a:prstGeom prst="line">
              <a:avLst/>
            </a:prstGeom>
            <a:noFill/>
            <a:ln w="9525">
              <a:solidFill>
                <a:srgbClr val="000000"/>
              </a:solidFill>
              <a:round/>
              <a:headEnd/>
              <a:tailEnd/>
            </a:ln>
          </p:spPr>
          <p:txBody>
            <a:bodyPr/>
            <a:lstStyle/>
            <a:p>
              <a:endParaRPr lang="sv-SE"/>
            </a:p>
          </p:txBody>
        </p:sp>
        <p:sp>
          <p:nvSpPr>
            <p:cNvPr id="96373" name="Line 117"/>
            <p:cNvSpPr>
              <a:spLocks noChangeShapeType="1"/>
            </p:cNvSpPr>
            <p:nvPr/>
          </p:nvSpPr>
          <p:spPr bwMode="auto">
            <a:xfrm flipH="1" flipV="1">
              <a:off x="3770" y="3463"/>
              <a:ext cx="790" cy="494"/>
            </a:xfrm>
            <a:prstGeom prst="line">
              <a:avLst/>
            </a:prstGeom>
            <a:noFill/>
            <a:ln w="9525">
              <a:solidFill>
                <a:srgbClr val="000000"/>
              </a:solidFill>
              <a:round/>
              <a:headEnd/>
              <a:tailEnd/>
            </a:ln>
          </p:spPr>
          <p:txBody>
            <a:bodyPr/>
            <a:lstStyle/>
            <a:p>
              <a:endParaRPr lang="sv-SE"/>
            </a:p>
          </p:txBody>
        </p:sp>
        <p:sp>
          <p:nvSpPr>
            <p:cNvPr id="96374" name="Line 118"/>
            <p:cNvSpPr>
              <a:spLocks noChangeShapeType="1"/>
            </p:cNvSpPr>
            <p:nvPr/>
          </p:nvSpPr>
          <p:spPr bwMode="auto">
            <a:xfrm flipH="1" flipV="1">
              <a:off x="3770" y="3463"/>
              <a:ext cx="594" cy="494"/>
            </a:xfrm>
            <a:prstGeom prst="line">
              <a:avLst/>
            </a:prstGeom>
            <a:noFill/>
            <a:ln w="9525">
              <a:solidFill>
                <a:srgbClr val="000000"/>
              </a:solidFill>
              <a:round/>
              <a:headEnd/>
              <a:tailEnd/>
            </a:ln>
          </p:spPr>
          <p:txBody>
            <a:bodyPr/>
            <a:lstStyle/>
            <a:p>
              <a:endParaRPr lang="sv-SE"/>
            </a:p>
          </p:txBody>
        </p:sp>
        <p:sp>
          <p:nvSpPr>
            <p:cNvPr id="96375" name="Line 119"/>
            <p:cNvSpPr>
              <a:spLocks noChangeShapeType="1"/>
            </p:cNvSpPr>
            <p:nvPr/>
          </p:nvSpPr>
          <p:spPr bwMode="auto">
            <a:xfrm flipV="1">
              <a:off x="3770" y="3463"/>
              <a:ext cx="594" cy="494"/>
            </a:xfrm>
            <a:prstGeom prst="line">
              <a:avLst/>
            </a:prstGeom>
            <a:noFill/>
            <a:ln w="9525">
              <a:solidFill>
                <a:srgbClr val="000000"/>
              </a:solidFill>
              <a:round/>
              <a:headEnd/>
              <a:tailEnd/>
            </a:ln>
          </p:spPr>
          <p:txBody>
            <a:bodyPr/>
            <a:lstStyle/>
            <a:p>
              <a:endParaRPr lang="sv-SE"/>
            </a:p>
          </p:txBody>
        </p:sp>
        <p:sp>
          <p:nvSpPr>
            <p:cNvPr id="96376" name="Line 120"/>
            <p:cNvSpPr>
              <a:spLocks noChangeShapeType="1"/>
            </p:cNvSpPr>
            <p:nvPr/>
          </p:nvSpPr>
          <p:spPr bwMode="auto">
            <a:xfrm flipV="1">
              <a:off x="3572" y="3463"/>
              <a:ext cx="594" cy="494"/>
            </a:xfrm>
            <a:prstGeom prst="line">
              <a:avLst/>
            </a:prstGeom>
            <a:noFill/>
            <a:ln w="9525">
              <a:solidFill>
                <a:srgbClr val="000000"/>
              </a:solidFill>
              <a:round/>
              <a:headEnd/>
              <a:tailEnd/>
            </a:ln>
          </p:spPr>
          <p:txBody>
            <a:bodyPr/>
            <a:lstStyle/>
            <a:p>
              <a:endParaRPr lang="sv-SE"/>
            </a:p>
          </p:txBody>
        </p:sp>
        <p:sp>
          <p:nvSpPr>
            <p:cNvPr id="96377" name="Line 121"/>
            <p:cNvSpPr>
              <a:spLocks noChangeShapeType="1"/>
            </p:cNvSpPr>
            <p:nvPr/>
          </p:nvSpPr>
          <p:spPr bwMode="auto">
            <a:xfrm flipV="1">
              <a:off x="3572" y="3463"/>
              <a:ext cx="792" cy="494"/>
            </a:xfrm>
            <a:prstGeom prst="line">
              <a:avLst/>
            </a:prstGeom>
            <a:noFill/>
            <a:ln w="9525">
              <a:solidFill>
                <a:srgbClr val="000000"/>
              </a:solidFill>
              <a:round/>
              <a:headEnd/>
              <a:tailEnd/>
            </a:ln>
          </p:spPr>
          <p:txBody>
            <a:bodyPr/>
            <a:lstStyle/>
            <a:p>
              <a:endParaRPr lang="sv-SE"/>
            </a:p>
          </p:txBody>
        </p:sp>
        <p:sp>
          <p:nvSpPr>
            <p:cNvPr id="96378" name="Line 122"/>
            <p:cNvSpPr>
              <a:spLocks noChangeShapeType="1"/>
            </p:cNvSpPr>
            <p:nvPr/>
          </p:nvSpPr>
          <p:spPr bwMode="auto">
            <a:xfrm flipV="1">
              <a:off x="3374" y="3463"/>
              <a:ext cx="792" cy="494"/>
            </a:xfrm>
            <a:prstGeom prst="line">
              <a:avLst/>
            </a:prstGeom>
            <a:noFill/>
            <a:ln w="9525">
              <a:solidFill>
                <a:srgbClr val="000000"/>
              </a:solidFill>
              <a:round/>
              <a:headEnd/>
              <a:tailEnd/>
            </a:ln>
          </p:spPr>
          <p:txBody>
            <a:bodyPr/>
            <a:lstStyle/>
            <a:p>
              <a:endParaRPr lang="sv-SE"/>
            </a:p>
          </p:txBody>
        </p:sp>
        <p:sp>
          <p:nvSpPr>
            <p:cNvPr id="96379" name="Line 123"/>
            <p:cNvSpPr>
              <a:spLocks noChangeShapeType="1"/>
            </p:cNvSpPr>
            <p:nvPr/>
          </p:nvSpPr>
          <p:spPr bwMode="auto">
            <a:xfrm flipV="1">
              <a:off x="3374" y="3463"/>
              <a:ext cx="990" cy="494"/>
            </a:xfrm>
            <a:prstGeom prst="line">
              <a:avLst/>
            </a:prstGeom>
            <a:noFill/>
            <a:ln w="9525">
              <a:solidFill>
                <a:srgbClr val="000000"/>
              </a:solidFill>
              <a:round/>
              <a:headEnd/>
              <a:tailEnd/>
            </a:ln>
          </p:spPr>
          <p:txBody>
            <a:bodyPr/>
            <a:lstStyle/>
            <a:p>
              <a:endParaRPr lang="sv-SE"/>
            </a:p>
          </p:txBody>
        </p:sp>
        <p:sp>
          <p:nvSpPr>
            <p:cNvPr id="96380" name="Line 124"/>
            <p:cNvSpPr>
              <a:spLocks noChangeShapeType="1"/>
            </p:cNvSpPr>
            <p:nvPr/>
          </p:nvSpPr>
          <p:spPr bwMode="auto">
            <a:xfrm flipV="1">
              <a:off x="3176" y="3463"/>
              <a:ext cx="792" cy="494"/>
            </a:xfrm>
            <a:prstGeom prst="line">
              <a:avLst/>
            </a:prstGeom>
            <a:noFill/>
            <a:ln w="9525">
              <a:solidFill>
                <a:srgbClr val="000000"/>
              </a:solidFill>
              <a:round/>
              <a:headEnd/>
              <a:tailEnd/>
            </a:ln>
          </p:spPr>
          <p:txBody>
            <a:bodyPr/>
            <a:lstStyle/>
            <a:p>
              <a:endParaRPr lang="sv-SE"/>
            </a:p>
          </p:txBody>
        </p:sp>
        <p:sp>
          <p:nvSpPr>
            <p:cNvPr id="96381" name="Line 125"/>
            <p:cNvSpPr>
              <a:spLocks noChangeShapeType="1"/>
            </p:cNvSpPr>
            <p:nvPr/>
          </p:nvSpPr>
          <p:spPr bwMode="auto">
            <a:xfrm flipV="1">
              <a:off x="3176" y="3463"/>
              <a:ext cx="990" cy="494"/>
            </a:xfrm>
            <a:prstGeom prst="line">
              <a:avLst/>
            </a:prstGeom>
            <a:noFill/>
            <a:ln w="9525">
              <a:solidFill>
                <a:srgbClr val="000000"/>
              </a:solidFill>
              <a:round/>
              <a:headEnd/>
              <a:tailEnd/>
            </a:ln>
          </p:spPr>
          <p:txBody>
            <a:bodyPr/>
            <a:lstStyle/>
            <a:p>
              <a:endParaRPr lang="sv-SE"/>
            </a:p>
          </p:txBody>
        </p:sp>
        <p:sp>
          <p:nvSpPr>
            <p:cNvPr id="96382" name="Line 126"/>
            <p:cNvSpPr>
              <a:spLocks noChangeShapeType="1"/>
            </p:cNvSpPr>
            <p:nvPr/>
          </p:nvSpPr>
          <p:spPr bwMode="auto">
            <a:xfrm flipV="1">
              <a:off x="3176" y="3463"/>
              <a:ext cx="1188" cy="494"/>
            </a:xfrm>
            <a:prstGeom prst="line">
              <a:avLst/>
            </a:prstGeom>
            <a:noFill/>
            <a:ln w="9525">
              <a:solidFill>
                <a:srgbClr val="000000"/>
              </a:solidFill>
              <a:round/>
              <a:headEnd/>
              <a:tailEnd/>
            </a:ln>
          </p:spPr>
          <p:txBody>
            <a:bodyPr/>
            <a:lstStyle/>
            <a:p>
              <a:endParaRPr lang="sv-SE"/>
            </a:p>
          </p:txBody>
        </p:sp>
      </p:grpSp>
      <p:grpSp>
        <p:nvGrpSpPr>
          <p:cNvPr id="3" name="Group 132"/>
          <p:cNvGrpSpPr>
            <a:grpSpLocks/>
          </p:cNvGrpSpPr>
          <p:nvPr/>
        </p:nvGrpSpPr>
        <p:grpSpPr bwMode="auto">
          <a:xfrm>
            <a:off x="405724" y="3652637"/>
            <a:ext cx="3528489" cy="2748163"/>
            <a:chOff x="2833" y="2155"/>
            <a:chExt cx="2496" cy="1537"/>
          </a:xfrm>
        </p:grpSpPr>
        <p:sp>
          <p:nvSpPr>
            <p:cNvPr id="96389" name="Oval 133"/>
            <p:cNvSpPr>
              <a:spLocks noChangeArrowheads="1"/>
            </p:cNvSpPr>
            <p:nvPr/>
          </p:nvSpPr>
          <p:spPr bwMode="auto">
            <a:xfrm>
              <a:off x="4830" y="3158"/>
              <a:ext cx="363" cy="408"/>
            </a:xfrm>
            <a:prstGeom prst="ellipse">
              <a:avLst/>
            </a:prstGeom>
            <a:solidFill>
              <a:schemeClr val="bg1"/>
            </a:solidFill>
            <a:ln w="12700">
              <a:solidFill>
                <a:schemeClr val="hlink"/>
              </a:solidFill>
              <a:round/>
              <a:headEnd/>
              <a:tailEnd/>
            </a:ln>
            <a:effectLst/>
          </p:spPr>
          <p:txBody>
            <a:bodyPr wrap="none" anchor="ctr"/>
            <a:lstStyle/>
            <a:p>
              <a:endParaRPr lang="sv-SE"/>
            </a:p>
          </p:txBody>
        </p:sp>
        <p:sp>
          <p:nvSpPr>
            <p:cNvPr id="96390" name="Oval 134"/>
            <p:cNvSpPr>
              <a:spLocks noChangeArrowheads="1"/>
            </p:cNvSpPr>
            <p:nvPr/>
          </p:nvSpPr>
          <p:spPr bwMode="auto">
            <a:xfrm>
              <a:off x="3969" y="3022"/>
              <a:ext cx="363" cy="408"/>
            </a:xfrm>
            <a:prstGeom prst="ellipse">
              <a:avLst/>
            </a:prstGeom>
            <a:solidFill>
              <a:schemeClr val="bg1"/>
            </a:solidFill>
            <a:ln w="12700">
              <a:solidFill>
                <a:schemeClr val="hlink"/>
              </a:solidFill>
              <a:round/>
              <a:headEnd/>
              <a:tailEnd/>
            </a:ln>
            <a:effectLst/>
          </p:spPr>
          <p:txBody>
            <a:bodyPr wrap="none" anchor="ctr"/>
            <a:lstStyle/>
            <a:p>
              <a:endParaRPr lang="sv-SE"/>
            </a:p>
          </p:txBody>
        </p:sp>
        <p:sp>
          <p:nvSpPr>
            <p:cNvPr id="96391" name="Oval 135"/>
            <p:cNvSpPr>
              <a:spLocks noChangeArrowheads="1"/>
            </p:cNvSpPr>
            <p:nvPr/>
          </p:nvSpPr>
          <p:spPr bwMode="auto">
            <a:xfrm>
              <a:off x="3606" y="2251"/>
              <a:ext cx="589" cy="499"/>
            </a:xfrm>
            <a:prstGeom prst="ellipse">
              <a:avLst/>
            </a:prstGeom>
            <a:solidFill>
              <a:schemeClr val="bg1"/>
            </a:solidFill>
            <a:ln w="12700">
              <a:solidFill>
                <a:schemeClr val="hlink"/>
              </a:solidFill>
              <a:round/>
              <a:headEnd/>
              <a:tailEnd/>
            </a:ln>
            <a:effectLst/>
          </p:spPr>
          <p:txBody>
            <a:bodyPr wrap="none" anchor="ctr"/>
            <a:lstStyle/>
            <a:p>
              <a:endParaRPr lang="sv-SE"/>
            </a:p>
          </p:txBody>
        </p:sp>
        <p:sp>
          <p:nvSpPr>
            <p:cNvPr id="96392" name="Text Box 136"/>
            <p:cNvSpPr txBox="1">
              <a:spLocks noChangeArrowheads="1"/>
            </p:cNvSpPr>
            <p:nvPr/>
          </p:nvSpPr>
          <p:spPr bwMode="auto">
            <a:xfrm>
              <a:off x="3155" y="2355"/>
              <a:ext cx="285" cy="357"/>
            </a:xfrm>
            <a:prstGeom prst="rect">
              <a:avLst/>
            </a:prstGeom>
            <a:noFill/>
            <a:ln w="12700">
              <a:noFill/>
              <a:miter lim="800000"/>
              <a:headEnd/>
              <a:tailEnd/>
            </a:ln>
            <a:effectLst/>
          </p:spPr>
          <p:txBody>
            <a:bodyPr wrap="none">
              <a:spAutoFit/>
            </a:bodyPr>
            <a:lstStyle/>
            <a:p>
              <a:r>
                <a:rPr lang="en-US" b="1">
                  <a:solidFill>
                    <a:schemeClr val="accent2"/>
                  </a:solidFill>
                  <a:latin typeface="Arial" charset="0"/>
                </a:rPr>
                <a:t>+</a:t>
              </a:r>
            </a:p>
          </p:txBody>
        </p:sp>
        <p:sp>
          <p:nvSpPr>
            <p:cNvPr id="96393" name="Text Box 137"/>
            <p:cNvSpPr txBox="1">
              <a:spLocks noChangeArrowheads="1"/>
            </p:cNvSpPr>
            <p:nvPr/>
          </p:nvSpPr>
          <p:spPr bwMode="auto">
            <a:xfrm>
              <a:off x="3391" y="2604"/>
              <a:ext cx="285" cy="356"/>
            </a:xfrm>
            <a:prstGeom prst="rect">
              <a:avLst/>
            </a:prstGeom>
            <a:noFill/>
            <a:ln w="12700">
              <a:noFill/>
              <a:miter lim="800000"/>
              <a:headEnd/>
              <a:tailEnd/>
            </a:ln>
            <a:effectLst/>
          </p:spPr>
          <p:txBody>
            <a:bodyPr wrap="none">
              <a:spAutoFit/>
            </a:bodyPr>
            <a:lstStyle/>
            <a:p>
              <a:r>
                <a:rPr lang="en-US" b="1">
                  <a:solidFill>
                    <a:schemeClr val="accent2"/>
                  </a:solidFill>
                  <a:latin typeface="Arial" charset="0"/>
                </a:rPr>
                <a:t>+</a:t>
              </a:r>
            </a:p>
          </p:txBody>
        </p:sp>
        <p:sp>
          <p:nvSpPr>
            <p:cNvPr id="96394" name="Text Box 138"/>
            <p:cNvSpPr txBox="1">
              <a:spLocks noChangeArrowheads="1"/>
            </p:cNvSpPr>
            <p:nvPr/>
          </p:nvSpPr>
          <p:spPr bwMode="auto">
            <a:xfrm>
              <a:off x="3409" y="2992"/>
              <a:ext cx="233"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395" name="Text Box 139"/>
            <p:cNvSpPr txBox="1">
              <a:spLocks noChangeArrowheads="1"/>
            </p:cNvSpPr>
            <p:nvPr/>
          </p:nvSpPr>
          <p:spPr bwMode="auto">
            <a:xfrm>
              <a:off x="3473" y="2826"/>
              <a:ext cx="233"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396" name="Text Box 140"/>
            <p:cNvSpPr txBox="1">
              <a:spLocks noChangeArrowheads="1"/>
            </p:cNvSpPr>
            <p:nvPr/>
          </p:nvSpPr>
          <p:spPr bwMode="auto">
            <a:xfrm>
              <a:off x="3589" y="2980"/>
              <a:ext cx="234"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397" name="Text Box 141"/>
            <p:cNvSpPr txBox="1">
              <a:spLocks noChangeArrowheads="1"/>
            </p:cNvSpPr>
            <p:nvPr/>
          </p:nvSpPr>
          <p:spPr bwMode="auto">
            <a:xfrm>
              <a:off x="3414" y="3132"/>
              <a:ext cx="234" cy="357"/>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398" name="Text Box 142"/>
            <p:cNvSpPr txBox="1">
              <a:spLocks noChangeArrowheads="1"/>
            </p:cNvSpPr>
            <p:nvPr/>
          </p:nvSpPr>
          <p:spPr bwMode="auto">
            <a:xfrm>
              <a:off x="3645" y="3193"/>
              <a:ext cx="234"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399" name="Text Box 143"/>
            <p:cNvSpPr txBox="1">
              <a:spLocks noChangeArrowheads="1"/>
            </p:cNvSpPr>
            <p:nvPr/>
          </p:nvSpPr>
          <p:spPr bwMode="auto">
            <a:xfrm>
              <a:off x="3856" y="3159"/>
              <a:ext cx="234"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00" name="Text Box 144"/>
            <p:cNvSpPr txBox="1">
              <a:spLocks noChangeArrowheads="1"/>
            </p:cNvSpPr>
            <p:nvPr/>
          </p:nvSpPr>
          <p:spPr bwMode="auto">
            <a:xfrm>
              <a:off x="3763" y="2802"/>
              <a:ext cx="234" cy="357"/>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01" name="Text Box 145"/>
            <p:cNvSpPr txBox="1">
              <a:spLocks noChangeArrowheads="1"/>
            </p:cNvSpPr>
            <p:nvPr/>
          </p:nvSpPr>
          <p:spPr bwMode="auto">
            <a:xfrm>
              <a:off x="3504" y="3307"/>
              <a:ext cx="234"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02" name="Text Box 146"/>
            <p:cNvSpPr txBox="1">
              <a:spLocks noChangeArrowheads="1"/>
            </p:cNvSpPr>
            <p:nvPr/>
          </p:nvSpPr>
          <p:spPr bwMode="auto">
            <a:xfrm>
              <a:off x="3211" y="3180"/>
              <a:ext cx="233"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03" name="Text Box 147"/>
            <p:cNvSpPr txBox="1">
              <a:spLocks noChangeArrowheads="1"/>
            </p:cNvSpPr>
            <p:nvPr/>
          </p:nvSpPr>
          <p:spPr bwMode="auto">
            <a:xfrm>
              <a:off x="4416" y="3057"/>
              <a:ext cx="233"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04" name="Text Box 148"/>
            <p:cNvSpPr txBox="1">
              <a:spLocks noChangeArrowheads="1"/>
            </p:cNvSpPr>
            <p:nvPr/>
          </p:nvSpPr>
          <p:spPr bwMode="auto">
            <a:xfrm>
              <a:off x="3124" y="3031"/>
              <a:ext cx="233"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05" name="Text Box 149"/>
            <p:cNvSpPr txBox="1">
              <a:spLocks noChangeArrowheads="1"/>
            </p:cNvSpPr>
            <p:nvPr/>
          </p:nvSpPr>
          <p:spPr bwMode="auto">
            <a:xfrm>
              <a:off x="3564" y="2604"/>
              <a:ext cx="233"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06" name="Text Box 150"/>
            <p:cNvSpPr txBox="1">
              <a:spLocks noChangeArrowheads="1"/>
            </p:cNvSpPr>
            <p:nvPr/>
          </p:nvSpPr>
          <p:spPr bwMode="auto">
            <a:xfrm>
              <a:off x="3739" y="2957"/>
              <a:ext cx="234"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07" name="Text Box 151"/>
            <p:cNvSpPr txBox="1">
              <a:spLocks noChangeArrowheads="1"/>
            </p:cNvSpPr>
            <p:nvPr/>
          </p:nvSpPr>
          <p:spPr bwMode="auto">
            <a:xfrm>
              <a:off x="3651" y="2456"/>
              <a:ext cx="233"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08" name="Text Box 152"/>
            <p:cNvSpPr txBox="1">
              <a:spLocks noChangeArrowheads="1"/>
            </p:cNvSpPr>
            <p:nvPr/>
          </p:nvSpPr>
          <p:spPr bwMode="auto">
            <a:xfrm>
              <a:off x="3976" y="2480"/>
              <a:ext cx="233"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09" name="Text Box 153"/>
            <p:cNvSpPr txBox="1">
              <a:spLocks noChangeArrowheads="1"/>
            </p:cNvSpPr>
            <p:nvPr/>
          </p:nvSpPr>
          <p:spPr bwMode="auto">
            <a:xfrm>
              <a:off x="3622" y="2305"/>
              <a:ext cx="234"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10" name="Text Box 154"/>
            <p:cNvSpPr txBox="1">
              <a:spLocks noChangeArrowheads="1"/>
            </p:cNvSpPr>
            <p:nvPr/>
          </p:nvSpPr>
          <p:spPr bwMode="auto">
            <a:xfrm>
              <a:off x="3826" y="2628"/>
              <a:ext cx="234"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11" name="Text Box 155"/>
            <p:cNvSpPr txBox="1">
              <a:spLocks noChangeArrowheads="1"/>
            </p:cNvSpPr>
            <p:nvPr/>
          </p:nvSpPr>
          <p:spPr bwMode="auto">
            <a:xfrm>
              <a:off x="3976" y="2802"/>
              <a:ext cx="233" cy="357"/>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12" name="Text Box 156"/>
            <p:cNvSpPr txBox="1">
              <a:spLocks noChangeArrowheads="1"/>
            </p:cNvSpPr>
            <p:nvPr/>
          </p:nvSpPr>
          <p:spPr bwMode="auto">
            <a:xfrm>
              <a:off x="4149" y="2856"/>
              <a:ext cx="234" cy="357"/>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13" name="Text Box 157"/>
            <p:cNvSpPr txBox="1">
              <a:spLocks noChangeArrowheads="1"/>
            </p:cNvSpPr>
            <p:nvPr/>
          </p:nvSpPr>
          <p:spPr bwMode="auto">
            <a:xfrm>
              <a:off x="4149" y="2355"/>
              <a:ext cx="234" cy="357"/>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14" name="Text Box 158"/>
            <p:cNvSpPr txBox="1">
              <a:spLocks noChangeArrowheads="1"/>
            </p:cNvSpPr>
            <p:nvPr/>
          </p:nvSpPr>
          <p:spPr bwMode="auto">
            <a:xfrm>
              <a:off x="4349" y="2207"/>
              <a:ext cx="233" cy="357"/>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15" name="Text Box 159"/>
            <p:cNvSpPr txBox="1">
              <a:spLocks noChangeArrowheads="1"/>
            </p:cNvSpPr>
            <p:nvPr/>
          </p:nvSpPr>
          <p:spPr bwMode="auto">
            <a:xfrm>
              <a:off x="4325" y="2328"/>
              <a:ext cx="233"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16" name="Text Box 160"/>
            <p:cNvSpPr txBox="1">
              <a:spLocks noChangeArrowheads="1"/>
            </p:cNvSpPr>
            <p:nvPr/>
          </p:nvSpPr>
          <p:spPr bwMode="auto">
            <a:xfrm>
              <a:off x="4503" y="2277"/>
              <a:ext cx="233"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17" name="Text Box 161"/>
            <p:cNvSpPr txBox="1">
              <a:spLocks noChangeArrowheads="1"/>
            </p:cNvSpPr>
            <p:nvPr/>
          </p:nvSpPr>
          <p:spPr bwMode="auto">
            <a:xfrm>
              <a:off x="4625" y="2254"/>
              <a:ext cx="234"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18" name="Text Box 162"/>
            <p:cNvSpPr txBox="1">
              <a:spLocks noChangeArrowheads="1"/>
            </p:cNvSpPr>
            <p:nvPr/>
          </p:nvSpPr>
          <p:spPr bwMode="auto">
            <a:xfrm>
              <a:off x="4591" y="2358"/>
              <a:ext cx="234" cy="357"/>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19" name="Text Box 163"/>
            <p:cNvSpPr txBox="1">
              <a:spLocks noChangeArrowheads="1"/>
            </p:cNvSpPr>
            <p:nvPr/>
          </p:nvSpPr>
          <p:spPr bwMode="auto">
            <a:xfrm>
              <a:off x="4709" y="2405"/>
              <a:ext cx="234"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20" name="Text Box 164"/>
            <p:cNvSpPr txBox="1">
              <a:spLocks noChangeArrowheads="1"/>
            </p:cNvSpPr>
            <p:nvPr/>
          </p:nvSpPr>
          <p:spPr bwMode="auto">
            <a:xfrm>
              <a:off x="4738" y="2528"/>
              <a:ext cx="233"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21" name="Text Box 165"/>
            <p:cNvSpPr txBox="1">
              <a:spLocks noChangeArrowheads="1"/>
            </p:cNvSpPr>
            <p:nvPr/>
          </p:nvSpPr>
          <p:spPr bwMode="auto">
            <a:xfrm>
              <a:off x="4856" y="2405"/>
              <a:ext cx="234"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22" name="Text Box 166"/>
            <p:cNvSpPr txBox="1">
              <a:spLocks noChangeArrowheads="1"/>
            </p:cNvSpPr>
            <p:nvPr/>
          </p:nvSpPr>
          <p:spPr bwMode="auto">
            <a:xfrm>
              <a:off x="4885" y="2528"/>
              <a:ext cx="233"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23" name="Text Box 167"/>
            <p:cNvSpPr txBox="1">
              <a:spLocks noChangeArrowheads="1"/>
            </p:cNvSpPr>
            <p:nvPr/>
          </p:nvSpPr>
          <p:spPr bwMode="auto">
            <a:xfrm>
              <a:off x="4709" y="2778"/>
              <a:ext cx="234"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24" name="Text Box 168"/>
            <p:cNvSpPr txBox="1">
              <a:spLocks noChangeArrowheads="1"/>
            </p:cNvSpPr>
            <p:nvPr/>
          </p:nvSpPr>
          <p:spPr bwMode="auto">
            <a:xfrm>
              <a:off x="4533" y="2856"/>
              <a:ext cx="233" cy="357"/>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25" name="Text Box 169"/>
            <p:cNvSpPr txBox="1">
              <a:spLocks noChangeArrowheads="1"/>
            </p:cNvSpPr>
            <p:nvPr/>
          </p:nvSpPr>
          <p:spPr bwMode="auto">
            <a:xfrm>
              <a:off x="4181" y="2980"/>
              <a:ext cx="233"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26" name="Text Box 170"/>
            <p:cNvSpPr txBox="1">
              <a:spLocks noChangeArrowheads="1"/>
            </p:cNvSpPr>
            <p:nvPr/>
          </p:nvSpPr>
          <p:spPr bwMode="auto">
            <a:xfrm>
              <a:off x="4649" y="2653"/>
              <a:ext cx="234"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27" name="Text Box 171"/>
            <p:cNvSpPr txBox="1">
              <a:spLocks noChangeArrowheads="1"/>
            </p:cNvSpPr>
            <p:nvPr/>
          </p:nvSpPr>
          <p:spPr bwMode="auto">
            <a:xfrm>
              <a:off x="4387" y="2679"/>
              <a:ext cx="234"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28" name="Text Box 172"/>
            <p:cNvSpPr txBox="1">
              <a:spLocks noChangeArrowheads="1"/>
            </p:cNvSpPr>
            <p:nvPr/>
          </p:nvSpPr>
          <p:spPr bwMode="auto">
            <a:xfrm>
              <a:off x="4325" y="2856"/>
              <a:ext cx="233" cy="357"/>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29" name="Text Box 173"/>
            <p:cNvSpPr txBox="1">
              <a:spLocks noChangeArrowheads="1"/>
            </p:cNvSpPr>
            <p:nvPr/>
          </p:nvSpPr>
          <p:spPr bwMode="auto">
            <a:xfrm>
              <a:off x="3238" y="2516"/>
              <a:ext cx="285" cy="356"/>
            </a:xfrm>
            <a:prstGeom prst="rect">
              <a:avLst/>
            </a:prstGeom>
            <a:noFill/>
            <a:ln w="12700">
              <a:noFill/>
              <a:miter lim="800000"/>
              <a:headEnd/>
              <a:tailEnd/>
            </a:ln>
            <a:effectLst/>
          </p:spPr>
          <p:txBody>
            <a:bodyPr wrap="none">
              <a:spAutoFit/>
            </a:bodyPr>
            <a:lstStyle/>
            <a:p>
              <a:r>
                <a:rPr lang="en-US" b="1">
                  <a:solidFill>
                    <a:schemeClr val="accent2"/>
                  </a:solidFill>
                  <a:latin typeface="Arial" charset="0"/>
                </a:rPr>
                <a:t>+</a:t>
              </a:r>
            </a:p>
          </p:txBody>
        </p:sp>
        <p:sp>
          <p:nvSpPr>
            <p:cNvPr id="96430" name="Text Box 174"/>
            <p:cNvSpPr txBox="1">
              <a:spLocks noChangeArrowheads="1"/>
            </p:cNvSpPr>
            <p:nvPr/>
          </p:nvSpPr>
          <p:spPr bwMode="auto">
            <a:xfrm>
              <a:off x="3451" y="2379"/>
              <a:ext cx="285" cy="356"/>
            </a:xfrm>
            <a:prstGeom prst="rect">
              <a:avLst/>
            </a:prstGeom>
            <a:noFill/>
            <a:ln w="12700">
              <a:noFill/>
              <a:miter lim="800000"/>
              <a:headEnd/>
              <a:tailEnd/>
            </a:ln>
            <a:effectLst/>
          </p:spPr>
          <p:txBody>
            <a:bodyPr wrap="none">
              <a:spAutoFit/>
            </a:bodyPr>
            <a:lstStyle/>
            <a:p>
              <a:r>
                <a:rPr lang="en-US" b="1">
                  <a:solidFill>
                    <a:schemeClr val="accent2"/>
                  </a:solidFill>
                  <a:latin typeface="Arial" charset="0"/>
                </a:rPr>
                <a:t>+</a:t>
              </a:r>
            </a:p>
          </p:txBody>
        </p:sp>
        <p:sp>
          <p:nvSpPr>
            <p:cNvPr id="96431" name="Text Box 175"/>
            <p:cNvSpPr txBox="1">
              <a:spLocks noChangeArrowheads="1"/>
            </p:cNvSpPr>
            <p:nvPr/>
          </p:nvSpPr>
          <p:spPr bwMode="auto">
            <a:xfrm>
              <a:off x="3011" y="2577"/>
              <a:ext cx="285" cy="357"/>
            </a:xfrm>
            <a:prstGeom prst="rect">
              <a:avLst/>
            </a:prstGeom>
            <a:noFill/>
            <a:ln w="12700">
              <a:noFill/>
              <a:miter lim="800000"/>
              <a:headEnd/>
              <a:tailEnd/>
            </a:ln>
            <a:effectLst/>
          </p:spPr>
          <p:txBody>
            <a:bodyPr wrap="none">
              <a:spAutoFit/>
            </a:bodyPr>
            <a:lstStyle/>
            <a:p>
              <a:r>
                <a:rPr lang="en-US" b="1">
                  <a:solidFill>
                    <a:schemeClr val="accent2"/>
                  </a:solidFill>
                  <a:latin typeface="Arial" charset="0"/>
                </a:rPr>
                <a:t>+</a:t>
              </a:r>
            </a:p>
          </p:txBody>
        </p:sp>
        <p:sp>
          <p:nvSpPr>
            <p:cNvPr id="96432" name="Text Box 176"/>
            <p:cNvSpPr txBox="1">
              <a:spLocks noChangeArrowheads="1"/>
            </p:cNvSpPr>
            <p:nvPr/>
          </p:nvSpPr>
          <p:spPr bwMode="auto">
            <a:xfrm>
              <a:off x="2948" y="2405"/>
              <a:ext cx="285" cy="356"/>
            </a:xfrm>
            <a:prstGeom prst="rect">
              <a:avLst/>
            </a:prstGeom>
            <a:noFill/>
            <a:ln w="12700">
              <a:noFill/>
              <a:miter lim="800000"/>
              <a:headEnd/>
              <a:tailEnd/>
            </a:ln>
            <a:effectLst/>
          </p:spPr>
          <p:txBody>
            <a:bodyPr wrap="none">
              <a:spAutoFit/>
            </a:bodyPr>
            <a:lstStyle/>
            <a:p>
              <a:r>
                <a:rPr lang="en-US" b="1">
                  <a:solidFill>
                    <a:schemeClr val="accent2"/>
                  </a:solidFill>
                  <a:latin typeface="Arial" charset="0"/>
                </a:rPr>
                <a:t>+</a:t>
              </a:r>
            </a:p>
          </p:txBody>
        </p:sp>
        <p:sp>
          <p:nvSpPr>
            <p:cNvPr id="96433" name="Text Box 177"/>
            <p:cNvSpPr txBox="1">
              <a:spLocks noChangeArrowheads="1"/>
            </p:cNvSpPr>
            <p:nvPr/>
          </p:nvSpPr>
          <p:spPr bwMode="auto">
            <a:xfrm>
              <a:off x="3303" y="2277"/>
              <a:ext cx="285" cy="356"/>
            </a:xfrm>
            <a:prstGeom prst="rect">
              <a:avLst/>
            </a:prstGeom>
            <a:noFill/>
            <a:ln w="12700">
              <a:noFill/>
              <a:miter lim="800000"/>
              <a:headEnd/>
              <a:tailEnd/>
            </a:ln>
            <a:effectLst/>
          </p:spPr>
          <p:txBody>
            <a:bodyPr wrap="none">
              <a:spAutoFit/>
            </a:bodyPr>
            <a:lstStyle/>
            <a:p>
              <a:r>
                <a:rPr lang="en-US" b="1">
                  <a:solidFill>
                    <a:schemeClr val="accent2"/>
                  </a:solidFill>
                  <a:latin typeface="Arial" charset="0"/>
                </a:rPr>
                <a:t>+</a:t>
              </a:r>
            </a:p>
          </p:txBody>
        </p:sp>
        <p:sp>
          <p:nvSpPr>
            <p:cNvPr id="96434" name="Text Box 178"/>
            <p:cNvSpPr txBox="1">
              <a:spLocks noChangeArrowheads="1"/>
            </p:cNvSpPr>
            <p:nvPr/>
          </p:nvSpPr>
          <p:spPr bwMode="auto">
            <a:xfrm>
              <a:off x="4684" y="3031"/>
              <a:ext cx="285" cy="356"/>
            </a:xfrm>
            <a:prstGeom prst="rect">
              <a:avLst/>
            </a:prstGeom>
            <a:noFill/>
            <a:ln w="12700">
              <a:noFill/>
              <a:miter lim="800000"/>
              <a:headEnd/>
              <a:tailEnd/>
            </a:ln>
            <a:effectLst/>
          </p:spPr>
          <p:txBody>
            <a:bodyPr wrap="none">
              <a:spAutoFit/>
            </a:bodyPr>
            <a:lstStyle/>
            <a:p>
              <a:r>
                <a:rPr lang="en-US" b="1">
                  <a:solidFill>
                    <a:schemeClr val="accent2"/>
                  </a:solidFill>
                  <a:latin typeface="Arial" charset="0"/>
                </a:rPr>
                <a:t>+</a:t>
              </a:r>
            </a:p>
          </p:txBody>
        </p:sp>
        <p:sp>
          <p:nvSpPr>
            <p:cNvPr id="96435" name="Text Box 179"/>
            <p:cNvSpPr txBox="1">
              <a:spLocks noChangeArrowheads="1"/>
            </p:cNvSpPr>
            <p:nvPr/>
          </p:nvSpPr>
          <p:spPr bwMode="auto">
            <a:xfrm>
              <a:off x="4625" y="3180"/>
              <a:ext cx="285" cy="356"/>
            </a:xfrm>
            <a:prstGeom prst="rect">
              <a:avLst/>
            </a:prstGeom>
            <a:noFill/>
            <a:ln w="12700">
              <a:noFill/>
              <a:miter lim="800000"/>
              <a:headEnd/>
              <a:tailEnd/>
            </a:ln>
            <a:effectLst/>
          </p:spPr>
          <p:txBody>
            <a:bodyPr wrap="none">
              <a:spAutoFit/>
            </a:bodyPr>
            <a:lstStyle/>
            <a:p>
              <a:r>
                <a:rPr lang="en-US" b="1">
                  <a:solidFill>
                    <a:schemeClr val="accent2"/>
                  </a:solidFill>
                  <a:latin typeface="Arial" charset="0"/>
                </a:rPr>
                <a:t>+</a:t>
              </a:r>
            </a:p>
          </p:txBody>
        </p:sp>
        <p:sp>
          <p:nvSpPr>
            <p:cNvPr id="96436" name="Text Box 180"/>
            <p:cNvSpPr txBox="1">
              <a:spLocks noChangeArrowheads="1"/>
            </p:cNvSpPr>
            <p:nvPr/>
          </p:nvSpPr>
          <p:spPr bwMode="auto">
            <a:xfrm>
              <a:off x="4976" y="3108"/>
              <a:ext cx="285" cy="356"/>
            </a:xfrm>
            <a:prstGeom prst="rect">
              <a:avLst/>
            </a:prstGeom>
            <a:noFill/>
            <a:ln w="12700">
              <a:noFill/>
              <a:miter lim="800000"/>
              <a:headEnd/>
              <a:tailEnd/>
            </a:ln>
            <a:effectLst/>
          </p:spPr>
          <p:txBody>
            <a:bodyPr wrap="none">
              <a:spAutoFit/>
            </a:bodyPr>
            <a:lstStyle/>
            <a:p>
              <a:r>
                <a:rPr lang="en-US" b="1">
                  <a:solidFill>
                    <a:schemeClr val="accent2"/>
                  </a:solidFill>
                  <a:latin typeface="Arial" charset="0"/>
                </a:rPr>
                <a:t>+</a:t>
              </a:r>
            </a:p>
          </p:txBody>
        </p:sp>
        <p:sp>
          <p:nvSpPr>
            <p:cNvPr id="96437" name="Text Box 181"/>
            <p:cNvSpPr txBox="1">
              <a:spLocks noChangeArrowheads="1"/>
            </p:cNvSpPr>
            <p:nvPr/>
          </p:nvSpPr>
          <p:spPr bwMode="auto">
            <a:xfrm>
              <a:off x="4800" y="3230"/>
              <a:ext cx="285" cy="356"/>
            </a:xfrm>
            <a:prstGeom prst="rect">
              <a:avLst/>
            </a:prstGeom>
            <a:noFill/>
            <a:ln w="12700">
              <a:noFill/>
              <a:miter lim="800000"/>
              <a:headEnd/>
              <a:tailEnd/>
            </a:ln>
            <a:effectLst/>
          </p:spPr>
          <p:txBody>
            <a:bodyPr wrap="none">
              <a:spAutoFit/>
            </a:bodyPr>
            <a:lstStyle/>
            <a:p>
              <a:r>
                <a:rPr lang="en-US" b="1">
                  <a:solidFill>
                    <a:schemeClr val="accent2"/>
                  </a:solidFill>
                  <a:latin typeface="Arial" charset="0"/>
                </a:rPr>
                <a:t>+</a:t>
              </a:r>
            </a:p>
          </p:txBody>
        </p:sp>
        <p:sp>
          <p:nvSpPr>
            <p:cNvPr id="96438" name="Text Box 182"/>
            <p:cNvSpPr txBox="1">
              <a:spLocks noChangeArrowheads="1"/>
            </p:cNvSpPr>
            <p:nvPr/>
          </p:nvSpPr>
          <p:spPr bwMode="auto">
            <a:xfrm>
              <a:off x="4830" y="3132"/>
              <a:ext cx="285" cy="357"/>
            </a:xfrm>
            <a:prstGeom prst="rect">
              <a:avLst/>
            </a:prstGeom>
            <a:noFill/>
            <a:ln w="12700">
              <a:noFill/>
              <a:miter lim="800000"/>
              <a:headEnd/>
              <a:tailEnd/>
            </a:ln>
            <a:effectLst/>
          </p:spPr>
          <p:txBody>
            <a:bodyPr wrap="none">
              <a:spAutoFit/>
            </a:bodyPr>
            <a:lstStyle/>
            <a:p>
              <a:r>
                <a:rPr lang="en-US" b="1">
                  <a:solidFill>
                    <a:schemeClr val="accent2"/>
                  </a:solidFill>
                  <a:latin typeface="Arial" charset="0"/>
                </a:rPr>
                <a:t>+</a:t>
              </a:r>
            </a:p>
          </p:txBody>
        </p:sp>
        <p:sp>
          <p:nvSpPr>
            <p:cNvPr id="96439" name="Text Box 183"/>
            <p:cNvSpPr txBox="1">
              <a:spLocks noChangeArrowheads="1"/>
            </p:cNvSpPr>
            <p:nvPr/>
          </p:nvSpPr>
          <p:spPr bwMode="auto">
            <a:xfrm>
              <a:off x="4892" y="2980"/>
              <a:ext cx="285" cy="356"/>
            </a:xfrm>
            <a:prstGeom prst="rect">
              <a:avLst/>
            </a:prstGeom>
            <a:noFill/>
            <a:ln w="12700">
              <a:noFill/>
              <a:miter lim="800000"/>
              <a:headEnd/>
              <a:tailEnd/>
            </a:ln>
            <a:effectLst/>
          </p:spPr>
          <p:txBody>
            <a:bodyPr wrap="none">
              <a:spAutoFit/>
            </a:bodyPr>
            <a:lstStyle/>
            <a:p>
              <a:r>
                <a:rPr lang="en-US" b="1">
                  <a:solidFill>
                    <a:schemeClr val="accent2"/>
                  </a:solidFill>
                  <a:latin typeface="Arial" charset="0"/>
                </a:rPr>
                <a:t>+</a:t>
              </a:r>
            </a:p>
          </p:txBody>
        </p:sp>
        <p:sp>
          <p:nvSpPr>
            <p:cNvPr id="96440" name="Text Box 184"/>
            <p:cNvSpPr txBox="1">
              <a:spLocks noChangeArrowheads="1"/>
            </p:cNvSpPr>
            <p:nvPr/>
          </p:nvSpPr>
          <p:spPr bwMode="auto">
            <a:xfrm>
              <a:off x="4181" y="2510"/>
              <a:ext cx="285" cy="356"/>
            </a:xfrm>
            <a:prstGeom prst="rect">
              <a:avLst/>
            </a:prstGeom>
            <a:noFill/>
            <a:ln w="12700">
              <a:noFill/>
              <a:miter lim="800000"/>
              <a:headEnd/>
              <a:tailEnd/>
            </a:ln>
            <a:effectLst/>
          </p:spPr>
          <p:txBody>
            <a:bodyPr wrap="none">
              <a:spAutoFit/>
            </a:bodyPr>
            <a:lstStyle/>
            <a:p>
              <a:r>
                <a:rPr lang="en-US" b="1">
                  <a:solidFill>
                    <a:schemeClr val="accent2"/>
                  </a:solidFill>
                  <a:latin typeface="Arial" charset="0"/>
                </a:rPr>
                <a:t>+</a:t>
              </a:r>
            </a:p>
          </p:txBody>
        </p:sp>
        <p:sp>
          <p:nvSpPr>
            <p:cNvPr id="96441" name="Text Box 185"/>
            <p:cNvSpPr txBox="1">
              <a:spLocks noChangeArrowheads="1"/>
            </p:cNvSpPr>
            <p:nvPr/>
          </p:nvSpPr>
          <p:spPr bwMode="auto">
            <a:xfrm>
              <a:off x="4122" y="2658"/>
              <a:ext cx="285" cy="356"/>
            </a:xfrm>
            <a:prstGeom prst="rect">
              <a:avLst/>
            </a:prstGeom>
            <a:noFill/>
            <a:ln w="12700">
              <a:noFill/>
              <a:miter lim="800000"/>
              <a:headEnd/>
              <a:tailEnd/>
            </a:ln>
            <a:effectLst/>
          </p:spPr>
          <p:txBody>
            <a:bodyPr wrap="none">
              <a:spAutoFit/>
            </a:bodyPr>
            <a:lstStyle/>
            <a:p>
              <a:r>
                <a:rPr lang="en-US" b="1">
                  <a:solidFill>
                    <a:schemeClr val="accent2"/>
                  </a:solidFill>
                  <a:latin typeface="Arial" charset="0"/>
                </a:rPr>
                <a:t>+</a:t>
              </a:r>
            </a:p>
          </p:txBody>
        </p:sp>
        <p:sp>
          <p:nvSpPr>
            <p:cNvPr id="96442" name="Text Box 186"/>
            <p:cNvSpPr txBox="1">
              <a:spLocks noChangeArrowheads="1"/>
            </p:cNvSpPr>
            <p:nvPr/>
          </p:nvSpPr>
          <p:spPr bwMode="auto">
            <a:xfrm>
              <a:off x="4474" y="2584"/>
              <a:ext cx="285" cy="356"/>
            </a:xfrm>
            <a:prstGeom prst="rect">
              <a:avLst/>
            </a:prstGeom>
            <a:noFill/>
            <a:ln w="12700">
              <a:noFill/>
              <a:miter lim="800000"/>
              <a:headEnd/>
              <a:tailEnd/>
            </a:ln>
            <a:effectLst/>
          </p:spPr>
          <p:txBody>
            <a:bodyPr wrap="none">
              <a:spAutoFit/>
            </a:bodyPr>
            <a:lstStyle/>
            <a:p>
              <a:r>
                <a:rPr lang="en-US" b="1">
                  <a:solidFill>
                    <a:schemeClr val="accent2"/>
                  </a:solidFill>
                  <a:latin typeface="Arial" charset="0"/>
                </a:rPr>
                <a:t>+</a:t>
              </a:r>
            </a:p>
          </p:txBody>
        </p:sp>
        <p:sp>
          <p:nvSpPr>
            <p:cNvPr id="96443" name="Text Box 187"/>
            <p:cNvSpPr txBox="1">
              <a:spLocks noChangeArrowheads="1"/>
            </p:cNvSpPr>
            <p:nvPr/>
          </p:nvSpPr>
          <p:spPr bwMode="auto">
            <a:xfrm>
              <a:off x="4300" y="2728"/>
              <a:ext cx="285" cy="357"/>
            </a:xfrm>
            <a:prstGeom prst="rect">
              <a:avLst/>
            </a:prstGeom>
            <a:noFill/>
            <a:ln w="12700">
              <a:noFill/>
              <a:miter lim="800000"/>
              <a:headEnd/>
              <a:tailEnd/>
            </a:ln>
            <a:effectLst/>
          </p:spPr>
          <p:txBody>
            <a:bodyPr wrap="none">
              <a:spAutoFit/>
            </a:bodyPr>
            <a:lstStyle/>
            <a:p>
              <a:r>
                <a:rPr lang="en-US" b="1">
                  <a:solidFill>
                    <a:schemeClr val="accent2"/>
                  </a:solidFill>
                  <a:latin typeface="Arial" charset="0"/>
                </a:rPr>
                <a:t>+</a:t>
              </a:r>
            </a:p>
          </p:txBody>
        </p:sp>
        <p:sp>
          <p:nvSpPr>
            <p:cNvPr id="96444" name="Text Box 188"/>
            <p:cNvSpPr txBox="1">
              <a:spLocks noChangeArrowheads="1"/>
            </p:cNvSpPr>
            <p:nvPr/>
          </p:nvSpPr>
          <p:spPr bwMode="auto">
            <a:xfrm>
              <a:off x="4300" y="2604"/>
              <a:ext cx="285" cy="356"/>
            </a:xfrm>
            <a:prstGeom prst="rect">
              <a:avLst/>
            </a:prstGeom>
            <a:noFill/>
            <a:ln w="12700">
              <a:noFill/>
              <a:miter lim="800000"/>
              <a:headEnd/>
              <a:tailEnd/>
            </a:ln>
            <a:effectLst/>
          </p:spPr>
          <p:txBody>
            <a:bodyPr wrap="none">
              <a:spAutoFit/>
            </a:bodyPr>
            <a:lstStyle/>
            <a:p>
              <a:r>
                <a:rPr lang="en-US" b="1">
                  <a:solidFill>
                    <a:schemeClr val="accent2"/>
                  </a:solidFill>
                  <a:latin typeface="Arial" charset="0"/>
                </a:rPr>
                <a:t>+</a:t>
              </a:r>
            </a:p>
          </p:txBody>
        </p:sp>
        <p:sp>
          <p:nvSpPr>
            <p:cNvPr id="96445" name="Text Box 189"/>
            <p:cNvSpPr txBox="1">
              <a:spLocks noChangeArrowheads="1"/>
            </p:cNvSpPr>
            <p:nvPr/>
          </p:nvSpPr>
          <p:spPr bwMode="auto">
            <a:xfrm>
              <a:off x="4384" y="2459"/>
              <a:ext cx="285" cy="356"/>
            </a:xfrm>
            <a:prstGeom prst="rect">
              <a:avLst/>
            </a:prstGeom>
            <a:noFill/>
            <a:ln w="12700">
              <a:noFill/>
              <a:miter lim="800000"/>
              <a:headEnd/>
              <a:tailEnd/>
            </a:ln>
            <a:effectLst/>
          </p:spPr>
          <p:txBody>
            <a:bodyPr wrap="none">
              <a:spAutoFit/>
            </a:bodyPr>
            <a:lstStyle/>
            <a:p>
              <a:r>
                <a:rPr lang="en-US" b="1">
                  <a:solidFill>
                    <a:schemeClr val="accent2"/>
                  </a:solidFill>
                  <a:latin typeface="Arial" charset="0"/>
                </a:rPr>
                <a:t>+</a:t>
              </a:r>
            </a:p>
          </p:txBody>
        </p:sp>
        <p:sp>
          <p:nvSpPr>
            <p:cNvPr id="96446" name="Text Box 190"/>
            <p:cNvSpPr txBox="1">
              <a:spLocks noChangeArrowheads="1"/>
            </p:cNvSpPr>
            <p:nvPr/>
          </p:nvSpPr>
          <p:spPr bwMode="auto">
            <a:xfrm>
              <a:off x="3186" y="2708"/>
              <a:ext cx="285" cy="357"/>
            </a:xfrm>
            <a:prstGeom prst="rect">
              <a:avLst/>
            </a:prstGeom>
            <a:noFill/>
            <a:ln w="12700">
              <a:noFill/>
              <a:miter lim="800000"/>
              <a:headEnd/>
              <a:tailEnd/>
            </a:ln>
            <a:effectLst/>
          </p:spPr>
          <p:txBody>
            <a:bodyPr wrap="none">
              <a:spAutoFit/>
            </a:bodyPr>
            <a:lstStyle/>
            <a:p>
              <a:r>
                <a:rPr lang="en-US" b="1">
                  <a:solidFill>
                    <a:schemeClr val="accent2"/>
                  </a:solidFill>
                  <a:latin typeface="Arial" charset="0"/>
                </a:rPr>
                <a:t>+</a:t>
              </a:r>
            </a:p>
          </p:txBody>
        </p:sp>
        <p:sp>
          <p:nvSpPr>
            <p:cNvPr id="96447" name="Text Box 191"/>
            <p:cNvSpPr txBox="1">
              <a:spLocks noChangeArrowheads="1"/>
            </p:cNvSpPr>
            <p:nvPr/>
          </p:nvSpPr>
          <p:spPr bwMode="auto">
            <a:xfrm>
              <a:off x="3617" y="3088"/>
              <a:ext cx="284" cy="356"/>
            </a:xfrm>
            <a:prstGeom prst="rect">
              <a:avLst/>
            </a:prstGeom>
            <a:noFill/>
            <a:ln w="12700">
              <a:noFill/>
              <a:miter lim="800000"/>
              <a:headEnd/>
              <a:tailEnd/>
            </a:ln>
            <a:effectLst/>
          </p:spPr>
          <p:txBody>
            <a:bodyPr wrap="none">
              <a:spAutoFit/>
            </a:bodyPr>
            <a:lstStyle/>
            <a:p>
              <a:r>
                <a:rPr lang="en-US" b="1">
                  <a:solidFill>
                    <a:schemeClr val="accent2"/>
                  </a:solidFill>
                  <a:latin typeface="Arial" charset="0"/>
                </a:rPr>
                <a:t>+</a:t>
              </a:r>
            </a:p>
          </p:txBody>
        </p:sp>
        <p:sp>
          <p:nvSpPr>
            <p:cNvPr id="96448" name="Text Box 192"/>
            <p:cNvSpPr txBox="1">
              <a:spLocks noChangeArrowheads="1"/>
            </p:cNvSpPr>
            <p:nvPr/>
          </p:nvSpPr>
          <p:spPr bwMode="auto">
            <a:xfrm>
              <a:off x="3235" y="2802"/>
              <a:ext cx="233" cy="357"/>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49" name="Text Box 193"/>
            <p:cNvSpPr txBox="1">
              <a:spLocks noChangeArrowheads="1"/>
            </p:cNvSpPr>
            <p:nvPr/>
          </p:nvSpPr>
          <p:spPr bwMode="auto">
            <a:xfrm>
              <a:off x="3240" y="2943"/>
              <a:ext cx="234"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50" name="Text Box 194"/>
            <p:cNvSpPr txBox="1">
              <a:spLocks noChangeArrowheads="1"/>
            </p:cNvSpPr>
            <p:nvPr/>
          </p:nvSpPr>
          <p:spPr bwMode="auto">
            <a:xfrm>
              <a:off x="2946" y="2846"/>
              <a:ext cx="233"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51" name="Text Box 195"/>
            <p:cNvSpPr txBox="1">
              <a:spLocks noChangeArrowheads="1"/>
            </p:cNvSpPr>
            <p:nvPr/>
          </p:nvSpPr>
          <p:spPr bwMode="auto">
            <a:xfrm>
              <a:off x="4104" y="3243"/>
              <a:ext cx="233" cy="357"/>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52" name="Text Box 196"/>
            <p:cNvSpPr txBox="1">
              <a:spLocks noChangeArrowheads="1"/>
            </p:cNvSpPr>
            <p:nvPr/>
          </p:nvSpPr>
          <p:spPr bwMode="auto">
            <a:xfrm>
              <a:off x="4315" y="3205"/>
              <a:ext cx="233"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53" name="Text Box 197"/>
            <p:cNvSpPr txBox="1">
              <a:spLocks noChangeArrowheads="1"/>
            </p:cNvSpPr>
            <p:nvPr/>
          </p:nvSpPr>
          <p:spPr bwMode="auto">
            <a:xfrm>
              <a:off x="3884" y="3307"/>
              <a:ext cx="234"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54" name="Text Box 198"/>
            <p:cNvSpPr txBox="1">
              <a:spLocks noChangeArrowheads="1"/>
            </p:cNvSpPr>
            <p:nvPr/>
          </p:nvSpPr>
          <p:spPr bwMode="auto">
            <a:xfrm>
              <a:off x="4533" y="2679"/>
              <a:ext cx="285" cy="356"/>
            </a:xfrm>
            <a:prstGeom prst="rect">
              <a:avLst/>
            </a:prstGeom>
            <a:noFill/>
            <a:ln w="12700">
              <a:noFill/>
              <a:miter lim="800000"/>
              <a:headEnd/>
              <a:tailEnd/>
            </a:ln>
            <a:effectLst/>
          </p:spPr>
          <p:txBody>
            <a:bodyPr wrap="none">
              <a:spAutoFit/>
            </a:bodyPr>
            <a:lstStyle/>
            <a:p>
              <a:r>
                <a:rPr lang="en-US" b="1">
                  <a:solidFill>
                    <a:schemeClr val="accent2"/>
                  </a:solidFill>
                  <a:latin typeface="Arial" charset="0"/>
                </a:rPr>
                <a:t>+</a:t>
              </a:r>
            </a:p>
          </p:txBody>
        </p:sp>
        <p:sp>
          <p:nvSpPr>
            <p:cNvPr id="96455" name="Text Box 199"/>
            <p:cNvSpPr txBox="1">
              <a:spLocks noChangeArrowheads="1"/>
            </p:cNvSpPr>
            <p:nvPr/>
          </p:nvSpPr>
          <p:spPr bwMode="auto">
            <a:xfrm>
              <a:off x="3830" y="2405"/>
              <a:ext cx="291" cy="356"/>
            </a:xfrm>
            <a:prstGeom prst="rect">
              <a:avLst/>
            </a:prstGeom>
            <a:noFill/>
            <a:ln w="12700">
              <a:noFill/>
              <a:miter lim="800000"/>
              <a:headEnd/>
              <a:tailEnd/>
            </a:ln>
            <a:effectLst/>
          </p:spPr>
          <p:txBody>
            <a:bodyPr wrap="none">
              <a:spAutoFit/>
            </a:bodyPr>
            <a:lstStyle/>
            <a:p>
              <a:r>
                <a:rPr lang="en-US" b="1">
                  <a:solidFill>
                    <a:srgbClr val="FF9900"/>
                  </a:solidFill>
                  <a:latin typeface="Arial" charset="0"/>
                </a:rPr>
                <a:t>?</a:t>
              </a:r>
            </a:p>
          </p:txBody>
        </p:sp>
        <p:sp>
          <p:nvSpPr>
            <p:cNvPr id="96456" name="Text Box 200"/>
            <p:cNvSpPr txBox="1">
              <a:spLocks noChangeArrowheads="1"/>
            </p:cNvSpPr>
            <p:nvPr/>
          </p:nvSpPr>
          <p:spPr bwMode="auto">
            <a:xfrm>
              <a:off x="4939" y="3186"/>
              <a:ext cx="290" cy="356"/>
            </a:xfrm>
            <a:prstGeom prst="rect">
              <a:avLst/>
            </a:prstGeom>
            <a:noFill/>
            <a:ln w="12700">
              <a:noFill/>
              <a:miter lim="800000"/>
              <a:headEnd/>
              <a:tailEnd/>
            </a:ln>
            <a:effectLst/>
          </p:spPr>
          <p:txBody>
            <a:bodyPr wrap="none">
              <a:spAutoFit/>
            </a:bodyPr>
            <a:lstStyle/>
            <a:p>
              <a:r>
                <a:rPr lang="en-US" b="1">
                  <a:solidFill>
                    <a:srgbClr val="FF9900"/>
                  </a:solidFill>
                  <a:latin typeface="Arial" charset="0"/>
                </a:rPr>
                <a:t>?</a:t>
              </a:r>
            </a:p>
          </p:txBody>
        </p:sp>
        <p:sp>
          <p:nvSpPr>
            <p:cNvPr id="96457" name="Text Box 201"/>
            <p:cNvSpPr txBox="1">
              <a:spLocks noChangeArrowheads="1"/>
            </p:cNvSpPr>
            <p:nvPr/>
          </p:nvSpPr>
          <p:spPr bwMode="auto">
            <a:xfrm>
              <a:off x="4058" y="3109"/>
              <a:ext cx="291" cy="356"/>
            </a:xfrm>
            <a:prstGeom prst="rect">
              <a:avLst/>
            </a:prstGeom>
            <a:noFill/>
            <a:ln w="12700">
              <a:noFill/>
              <a:miter lim="800000"/>
              <a:headEnd/>
              <a:tailEnd/>
            </a:ln>
            <a:effectLst/>
          </p:spPr>
          <p:txBody>
            <a:bodyPr wrap="none">
              <a:spAutoFit/>
            </a:bodyPr>
            <a:lstStyle/>
            <a:p>
              <a:r>
                <a:rPr lang="en-US" b="1">
                  <a:solidFill>
                    <a:srgbClr val="FF9900"/>
                  </a:solidFill>
                  <a:latin typeface="Arial" charset="0"/>
                </a:rPr>
                <a:t>?</a:t>
              </a:r>
            </a:p>
          </p:txBody>
        </p:sp>
        <p:sp>
          <p:nvSpPr>
            <p:cNvPr id="96458" name="Text Box 202"/>
            <p:cNvSpPr txBox="1">
              <a:spLocks noChangeArrowheads="1"/>
            </p:cNvSpPr>
            <p:nvPr/>
          </p:nvSpPr>
          <p:spPr bwMode="auto">
            <a:xfrm>
              <a:off x="3785" y="3023"/>
              <a:ext cx="233"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59" name="Text Box 203"/>
            <p:cNvSpPr txBox="1">
              <a:spLocks noChangeArrowheads="1"/>
            </p:cNvSpPr>
            <p:nvPr/>
          </p:nvSpPr>
          <p:spPr bwMode="auto">
            <a:xfrm>
              <a:off x="3961" y="3012"/>
              <a:ext cx="234"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60" name="Text Box 204"/>
            <p:cNvSpPr txBox="1">
              <a:spLocks noChangeArrowheads="1"/>
            </p:cNvSpPr>
            <p:nvPr/>
          </p:nvSpPr>
          <p:spPr bwMode="auto">
            <a:xfrm>
              <a:off x="3739" y="3160"/>
              <a:ext cx="234"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61" name="Text Box 205"/>
            <p:cNvSpPr txBox="1">
              <a:spLocks noChangeArrowheads="1"/>
            </p:cNvSpPr>
            <p:nvPr/>
          </p:nvSpPr>
          <p:spPr bwMode="auto">
            <a:xfrm>
              <a:off x="3515" y="3132"/>
              <a:ext cx="234" cy="357"/>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62" name="Text Box 206"/>
            <p:cNvSpPr txBox="1">
              <a:spLocks noChangeArrowheads="1"/>
            </p:cNvSpPr>
            <p:nvPr/>
          </p:nvSpPr>
          <p:spPr bwMode="auto">
            <a:xfrm>
              <a:off x="2978" y="3132"/>
              <a:ext cx="234" cy="357"/>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63" name="Text Box 207"/>
            <p:cNvSpPr txBox="1">
              <a:spLocks noChangeArrowheads="1"/>
            </p:cNvSpPr>
            <p:nvPr/>
          </p:nvSpPr>
          <p:spPr bwMode="auto">
            <a:xfrm>
              <a:off x="3050" y="3310"/>
              <a:ext cx="233"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64" name="Text Box 208"/>
            <p:cNvSpPr txBox="1">
              <a:spLocks noChangeArrowheads="1"/>
            </p:cNvSpPr>
            <p:nvPr/>
          </p:nvSpPr>
          <p:spPr bwMode="auto">
            <a:xfrm>
              <a:off x="4638" y="3336"/>
              <a:ext cx="234" cy="356"/>
            </a:xfrm>
            <a:prstGeom prst="rect">
              <a:avLst/>
            </a:prstGeom>
            <a:noFill/>
            <a:ln w="12700">
              <a:noFill/>
              <a:miter lim="800000"/>
              <a:headEnd/>
              <a:tailEnd/>
            </a:ln>
            <a:effectLst/>
          </p:spPr>
          <p:txBody>
            <a:bodyPr wrap="none">
              <a:spAutoFit/>
            </a:bodyPr>
            <a:lstStyle/>
            <a:p>
              <a:r>
                <a:rPr lang="en-US" b="1">
                  <a:solidFill>
                    <a:srgbClr val="CC0000"/>
                  </a:solidFill>
                  <a:latin typeface="Arial" charset="0"/>
                </a:rPr>
                <a:t>-</a:t>
              </a:r>
            </a:p>
          </p:txBody>
        </p:sp>
        <p:sp>
          <p:nvSpPr>
            <p:cNvPr id="96465" name="Rectangle 209"/>
            <p:cNvSpPr>
              <a:spLocks noChangeArrowheads="1"/>
            </p:cNvSpPr>
            <p:nvPr/>
          </p:nvSpPr>
          <p:spPr bwMode="auto">
            <a:xfrm>
              <a:off x="2833" y="2155"/>
              <a:ext cx="2496" cy="1488"/>
            </a:xfrm>
            <a:prstGeom prst="rect">
              <a:avLst/>
            </a:prstGeom>
            <a:noFill/>
            <a:ln w="9525">
              <a:solidFill>
                <a:schemeClr val="tx1"/>
              </a:solidFill>
              <a:miter lim="800000"/>
              <a:headEnd/>
              <a:tailEnd/>
            </a:ln>
            <a:effectLst/>
          </p:spPr>
          <p:txBody>
            <a:bodyPr wrap="none" anchor="ctr"/>
            <a:lstStyle/>
            <a:p>
              <a:endParaRPr lang="sv-SE"/>
            </a:p>
          </p:txBody>
        </p:sp>
      </p:grpSp>
      <p:pic>
        <p:nvPicPr>
          <p:cNvPr id="96466" name="Picture 210"/>
          <p:cNvPicPr>
            <a:picLocks noChangeAspect="1" noChangeArrowheads="1"/>
          </p:cNvPicPr>
          <p:nvPr/>
        </p:nvPicPr>
        <p:blipFill>
          <a:blip r:embed="rId3" cstate="print"/>
          <a:srcRect/>
          <a:stretch>
            <a:fillRect/>
          </a:stretch>
        </p:blipFill>
        <p:spPr bwMode="auto">
          <a:xfrm>
            <a:off x="405725" y="1219200"/>
            <a:ext cx="3528489" cy="2324558"/>
          </a:xfrm>
          <a:prstGeom prst="rect">
            <a:avLst/>
          </a:prstGeom>
          <a:noFill/>
          <a:ln w="9525">
            <a:solidFill>
              <a:schemeClr val="tx1"/>
            </a:solidFill>
            <a:miter lim="800000"/>
            <a:headEnd/>
            <a:tailEnd/>
          </a:ln>
          <a:effectLst/>
        </p:spPr>
      </p:pic>
      <p:grpSp>
        <p:nvGrpSpPr>
          <p:cNvPr id="4" name="Group 211"/>
          <p:cNvGrpSpPr>
            <a:grpSpLocks noChangeAspect="1"/>
          </p:cNvGrpSpPr>
          <p:nvPr/>
        </p:nvGrpSpPr>
        <p:grpSpPr bwMode="auto">
          <a:xfrm>
            <a:off x="4108912" y="3659504"/>
            <a:ext cx="4893445" cy="2741296"/>
            <a:chOff x="2900" y="2406"/>
            <a:chExt cx="1568" cy="1568"/>
          </a:xfrm>
        </p:grpSpPr>
        <p:sp>
          <p:nvSpPr>
            <p:cNvPr id="96468" name="AutoShape 212"/>
            <p:cNvSpPr>
              <a:spLocks noChangeAspect="1" noChangeArrowheads="1" noTextEdit="1"/>
            </p:cNvSpPr>
            <p:nvPr/>
          </p:nvSpPr>
          <p:spPr bwMode="auto">
            <a:xfrm>
              <a:off x="2900" y="2406"/>
              <a:ext cx="1568" cy="1568"/>
            </a:xfrm>
            <a:prstGeom prst="rect">
              <a:avLst/>
            </a:prstGeom>
            <a:noFill/>
            <a:ln w="9525">
              <a:noFill/>
              <a:miter lim="800000"/>
              <a:headEnd/>
              <a:tailEnd/>
            </a:ln>
          </p:spPr>
          <p:txBody>
            <a:bodyPr/>
            <a:lstStyle/>
            <a:p>
              <a:endParaRPr lang="sv-SE"/>
            </a:p>
          </p:txBody>
        </p:sp>
        <p:grpSp>
          <p:nvGrpSpPr>
            <p:cNvPr id="5" name="Group 213"/>
            <p:cNvGrpSpPr>
              <a:grpSpLocks/>
            </p:cNvGrpSpPr>
            <p:nvPr/>
          </p:nvGrpSpPr>
          <p:grpSpPr bwMode="auto">
            <a:xfrm>
              <a:off x="2900" y="2406"/>
              <a:ext cx="1568" cy="1576"/>
              <a:chOff x="2900" y="2406"/>
              <a:chExt cx="1568" cy="1576"/>
            </a:xfrm>
          </p:grpSpPr>
          <p:sp>
            <p:nvSpPr>
              <p:cNvPr id="96470" name="Rectangle 214"/>
              <p:cNvSpPr>
                <a:spLocks noChangeArrowheads="1"/>
              </p:cNvSpPr>
              <p:nvPr/>
            </p:nvSpPr>
            <p:spPr bwMode="auto">
              <a:xfrm>
                <a:off x="2900" y="2406"/>
                <a:ext cx="1568" cy="1568"/>
              </a:xfrm>
              <a:prstGeom prst="rect">
                <a:avLst/>
              </a:prstGeom>
              <a:noFill/>
              <a:ln w="0">
                <a:solidFill>
                  <a:srgbClr val="000000"/>
                </a:solidFill>
                <a:miter lim="800000"/>
                <a:headEnd/>
                <a:tailEnd/>
              </a:ln>
            </p:spPr>
            <p:txBody>
              <a:bodyPr/>
              <a:lstStyle/>
              <a:p>
                <a:endParaRPr lang="sv-SE"/>
              </a:p>
            </p:txBody>
          </p:sp>
          <p:sp>
            <p:nvSpPr>
              <p:cNvPr id="96471" name="Line 215"/>
              <p:cNvSpPr>
                <a:spLocks noChangeShapeType="1"/>
              </p:cNvSpPr>
              <p:nvPr/>
            </p:nvSpPr>
            <p:spPr bwMode="auto">
              <a:xfrm flipH="1">
                <a:off x="3144" y="3768"/>
                <a:ext cx="14" cy="1"/>
              </a:xfrm>
              <a:prstGeom prst="line">
                <a:avLst/>
              </a:prstGeom>
              <a:noFill/>
              <a:ln w="12700">
                <a:solidFill>
                  <a:srgbClr val="000000"/>
                </a:solidFill>
                <a:round/>
                <a:headEnd/>
                <a:tailEnd/>
              </a:ln>
            </p:spPr>
            <p:txBody>
              <a:bodyPr/>
              <a:lstStyle/>
              <a:p>
                <a:endParaRPr lang="sv-SE"/>
              </a:p>
            </p:txBody>
          </p:sp>
          <p:sp>
            <p:nvSpPr>
              <p:cNvPr id="96472" name="Freeform 216"/>
              <p:cNvSpPr>
                <a:spLocks noEditPoints="1"/>
              </p:cNvSpPr>
              <p:nvPr/>
            </p:nvSpPr>
            <p:spPr bwMode="auto">
              <a:xfrm>
                <a:off x="3076" y="3746"/>
                <a:ext cx="26" cy="44"/>
              </a:xfrm>
              <a:custGeom>
                <a:avLst/>
                <a:gdLst/>
                <a:ahLst/>
                <a:cxnLst>
                  <a:cxn ang="0">
                    <a:pos x="0" y="22"/>
                  </a:cxn>
                  <a:cxn ang="0">
                    <a:pos x="0" y="14"/>
                  </a:cxn>
                  <a:cxn ang="0">
                    <a:pos x="2" y="10"/>
                  </a:cxn>
                  <a:cxn ang="0">
                    <a:pos x="4" y="4"/>
                  </a:cxn>
                  <a:cxn ang="0">
                    <a:pos x="8" y="2"/>
                  </a:cxn>
                  <a:cxn ang="0">
                    <a:pos x="10" y="0"/>
                  </a:cxn>
                  <a:cxn ang="0">
                    <a:pos x="12" y="0"/>
                  </a:cxn>
                  <a:cxn ang="0">
                    <a:pos x="18" y="0"/>
                  </a:cxn>
                  <a:cxn ang="0">
                    <a:pos x="22" y="4"/>
                  </a:cxn>
                  <a:cxn ang="0">
                    <a:pos x="24" y="8"/>
                  </a:cxn>
                  <a:cxn ang="0">
                    <a:pos x="26" y="14"/>
                  </a:cxn>
                  <a:cxn ang="0">
                    <a:pos x="26" y="20"/>
                  </a:cxn>
                  <a:cxn ang="0">
                    <a:pos x="26" y="28"/>
                  </a:cxn>
                  <a:cxn ang="0">
                    <a:pos x="24" y="34"/>
                  </a:cxn>
                  <a:cxn ang="0">
                    <a:pos x="22" y="38"/>
                  </a:cxn>
                  <a:cxn ang="0">
                    <a:pos x="18" y="40"/>
                  </a:cxn>
                  <a:cxn ang="0">
                    <a:pos x="16" y="42"/>
                  </a:cxn>
                  <a:cxn ang="0">
                    <a:pos x="12" y="44"/>
                  </a:cxn>
                  <a:cxn ang="0">
                    <a:pos x="8" y="42"/>
                  </a:cxn>
                  <a:cxn ang="0">
                    <a:pos x="6" y="40"/>
                  </a:cxn>
                  <a:cxn ang="0">
                    <a:pos x="2" y="36"/>
                  </a:cxn>
                  <a:cxn ang="0">
                    <a:pos x="0" y="30"/>
                  </a:cxn>
                  <a:cxn ang="0">
                    <a:pos x="0" y="22"/>
                  </a:cxn>
                  <a:cxn ang="0">
                    <a:pos x="6" y="22"/>
                  </a:cxn>
                  <a:cxn ang="0">
                    <a:pos x="6" y="30"/>
                  </a:cxn>
                  <a:cxn ang="0">
                    <a:pos x="8" y="36"/>
                  </a:cxn>
                  <a:cxn ang="0">
                    <a:pos x="10" y="40"/>
                  </a:cxn>
                  <a:cxn ang="0">
                    <a:pos x="12" y="42"/>
                  </a:cxn>
                  <a:cxn ang="0">
                    <a:pos x="14" y="40"/>
                  </a:cxn>
                  <a:cxn ang="0">
                    <a:pos x="16" y="40"/>
                  </a:cxn>
                  <a:cxn ang="0">
                    <a:pos x="18" y="38"/>
                  </a:cxn>
                  <a:cxn ang="0">
                    <a:pos x="18" y="34"/>
                  </a:cxn>
                  <a:cxn ang="0">
                    <a:pos x="20" y="28"/>
                  </a:cxn>
                  <a:cxn ang="0">
                    <a:pos x="20" y="20"/>
                  </a:cxn>
                  <a:cxn ang="0">
                    <a:pos x="20" y="12"/>
                  </a:cxn>
                  <a:cxn ang="0">
                    <a:pos x="18" y="8"/>
                  </a:cxn>
                  <a:cxn ang="0">
                    <a:pos x="18" y="4"/>
                  </a:cxn>
                  <a:cxn ang="0">
                    <a:pos x="16" y="2"/>
                  </a:cxn>
                  <a:cxn ang="0">
                    <a:pos x="14" y="2"/>
                  </a:cxn>
                  <a:cxn ang="0">
                    <a:pos x="12" y="2"/>
                  </a:cxn>
                  <a:cxn ang="0">
                    <a:pos x="10" y="2"/>
                  </a:cxn>
                  <a:cxn ang="0">
                    <a:pos x="10" y="4"/>
                  </a:cxn>
                  <a:cxn ang="0">
                    <a:pos x="8" y="6"/>
                  </a:cxn>
                  <a:cxn ang="0">
                    <a:pos x="6" y="12"/>
                  </a:cxn>
                  <a:cxn ang="0">
                    <a:pos x="6" y="16"/>
                  </a:cxn>
                  <a:cxn ang="0">
                    <a:pos x="6" y="22"/>
                  </a:cxn>
                </a:cxnLst>
                <a:rect l="0" t="0" r="r" b="b"/>
                <a:pathLst>
                  <a:path w="26" h="44">
                    <a:moveTo>
                      <a:pt x="0" y="22"/>
                    </a:moveTo>
                    <a:lnTo>
                      <a:pt x="0" y="14"/>
                    </a:lnTo>
                    <a:lnTo>
                      <a:pt x="2" y="10"/>
                    </a:lnTo>
                    <a:lnTo>
                      <a:pt x="4" y="4"/>
                    </a:lnTo>
                    <a:lnTo>
                      <a:pt x="8" y="2"/>
                    </a:lnTo>
                    <a:lnTo>
                      <a:pt x="10" y="0"/>
                    </a:lnTo>
                    <a:lnTo>
                      <a:pt x="12" y="0"/>
                    </a:lnTo>
                    <a:lnTo>
                      <a:pt x="18" y="0"/>
                    </a:lnTo>
                    <a:lnTo>
                      <a:pt x="22" y="4"/>
                    </a:lnTo>
                    <a:lnTo>
                      <a:pt x="24" y="8"/>
                    </a:lnTo>
                    <a:lnTo>
                      <a:pt x="26" y="14"/>
                    </a:lnTo>
                    <a:lnTo>
                      <a:pt x="26" y="20"/>
                    </a:lnTo>
                    <a:lnTo>
                      <a:pt x="26" y="28"/>
                    </a:lnTo>
                    <a:lnTo>
                      <a:pt x="24" y="34"/>
                    </a:lnTo>
                    <a:lnTo>
                      <a:pt x="22" y="38"/>
                    </a:lnTo>
                    <a:lnTo>
                      <a:pt x="18" y="40"/>
                    </a:lnTo>
                    <a:lnTo>
                      <a:pt x="16" y="42"/>
                    </a:lnTo>
                    <a:lnTo>
                      <a:pt x="12" y="44"/>
                    </a:lnTo>
                    <a:lnTo>
                      <a:pt x="8" y="42"/>
                    </a:lnTo>
                    <a:lnTo>
                      <a:pt x="6" y="40"/>
                    </a:lnTo>
                    <a:lnTo>
                      <a:pt x="2" y="36"/>
                    </a:lnTo>
                    <a:lnTo>
                      <a:pt x="0" y="30"/>
                    </a:lnTo>
                    <a:lnTo>
                      <a:pt x="0" y="22"/>
                    </a:lnTo>
                    <a:close/>
                    <a:moveTo>
                      <a:pt x="6" y="22"/>
                    </a:moveTo>
                    <a:lnTo>
                      <a:pt x="6" y="30"/>
                    </a:lnTo>
                    <a:lnTo>
                      <a:pt x="8" y="36"/>
                    </a:lnTo>
                    <a:lnTo>
                      <a:pt x="10" y="40"/>
                    </a:lnTo>
                    <a:lnTo>
                      <a:pt x="12" y="42"/>
                    </a:lnTo>
                    <a:lnTo>
                      <a:pt x="14" y="40"/>
                    </a:lnTo>
                    <a:lnTo>
                      <a:pt x="16" y="40"/>
                    </a:lnTo>
                    <a:lnTo>
                      <a:pt x="18" y="38"/>
                    </a:lnTo>
                    <a:lnTo>
                      <a:pt x="18" y="34"/>
                    </a:lnTo>
                    <a:lnTo>
                      <a:pt x="20" y="28"/>
                    </a:lnTo>
                    <a:lnTo>
                      <a:pt x="20" y="20"/>
                    </a:lnTo>
                    <a:lnTo>
                      <a:pt x="20" y="12"/>
                    </a:lnTo>
                    <a:lnTo>
                      <a:pt x="18" y="8"/>
                    </a:lnTo>
                    <a:lnTo>
                      <a:pt x="18" y="4"/>
                    </a:lnTo>
                    <a:lnTo>
                      <a:pt x="16" y="2"/>
                    </a:lnTo>
                    <a:lnTo>
                      <a:pt x="14" y="2"/>
                    </a:lnTo>
                    <a:lnTo>
                      <a:pt x="12" y="2"/>
                    </a:lnTo>
                    <a:lnTo>
                      <a:pt x="10" y="2"/>
                    </a:lnTo>
                    <a:lnTo>
                      <a:pt x="10" y="4"/>
                    </a:lnTo>
                    <a:lnTo>
                      <a:pt x="8" y="6"/>
                    </a:lnTo>
                    <a:lnTo>
                      <a:pt x="6" y="12"/>
                    </a:lnTo>
                    <a:lnTo>
                      <a:pt x="6" y="16"/>
                    </a:lnTo>
                    <a:lnTo>
                      <a:pt x="6" y="22"/>
                    </a:lnTo>
                    <a:close/>
                  </a:path>
                </a:pathLst>
              </a:custGeom>
              <a:solidFill>
                <a:srgbClr val="000000"/>
              </a:solidFill>
              <a:ln w="0">
                <a:solidFill>
                  <a:srgbClr val="000000"/>
                </a:solidFill>
                <a:prstDash val="solid"/>
                <a:round/>
                <a:headEnd/>
                <a:tailEnd/>
              </a:ln>
            </p:spPr>
            <p:txBody>
              <a:bodyPr/>
              <a:lstStyle/>
              <a:p>
                <a:endParaRPr lang="sv-SE"/>
              </a:p>
            </p:txBody>
          </p:sp>
          <p:sp>
            <p:nvSpPr>
              <p:cNvPr id="96473" name="Line 217"/>
              <p:cNvSpPr>
                <a:spLocks noChangeShapeType="1"/>
              </p:cNvSpPr>
              <p:nvPr/>
            </p:nvSpPr>
            <p:spPr bwMode="auto">
              <a:xfrm flipH="1">
                <a:off x="3144" y="3558"/>
                <a:ext cx="14" cy="1"/>
              </a:xfrm>
              <a:prstGeom prst="line">
                <a:avLst/>
              </a:prstGeom>
              <a:noFill/>
              <a:ln w="12700">
                <a:solidFill>
                  <a:srgbClr val="000000"/>
                </a:solidFill>
                <a:round/>
                <a:headEnd/>
                <a:tailEnd/>
              </a:ln>
            </p:spPr>
            <p:txBody>
              <a:bodyPr/>
              <a:lstStyle/>
              <a:p>
                <a:endParaRPr lang="sv-SE"/>
              </a:p>
            </p:txBody>
          </p:sp>
          <p:sp>
            <p:nvSpPr>
              <p:cNvPr id="96474" name="Freeform 218"/>
              <p:cNvSpPr>
                <a:spLocks noEditPoints="1"/>
              </p:cNvSpPr>
              <p:nvPr/>
            </p:nvSpPr>
            <p:spPr bwMode="auto">
              <a:xfrm>
                <a:off x="3028" y="3536"/>
                <a:ext cx="26" cy="44"/>
              </a:xfrm>
              <a:custGeom>
                <a:avLst/>
                <a:gdLst/>
                <a:ahLst/>
                <a:cxnLst>
                  <a:cxn ang="0">
                    <a:pos x="0" y="22"/>
                  </a:cxn>
                  <a:cxn ang="0">
                    <a:pos x="0" y="16"/>
                  </a:cxn>
                  <a:cxn ang="0">
                    <a:pos x="2" y="10"/>
                  </a:cxn>
                  <a:cxn ang="0">
                    <a:pos x="4" y="4"/>
                  </a:cxn>
                  <a:cxn ang="0">
                    <a:pos x="8" y="2"/>
                  </a:cxn>
                  <a:cxn ang="0">
                    <a:pos x="10" y="0"/>
                  </a:cxn>
                  <a:cxn ang="0">
                    <a:pos x="12" y="0"/>
                  </a:cxn>
                  <a:cxn ang="0">
                    <a:pos x="18" y="0"/>
                  </a:cxn>
                  <a:cxn ang="0">
                    <a:pos x="22" y="4"/>
                  </a:cxn>
                  <a:cxn ang="0">
                    <a:pos x="24" y="10"/>
                  </a:cxn>
                  <a:cxn ang="0">
                    <a:pos x="26" y="14"/>
                  </a:cxn>
                  <a:cxn ang="0">
                    <a:pos x="26" y="22"/>
                  </a:cxn>
                  <a:cxn ang="0">
                    <a:pos x="26" y="28"/>
                  </a:cxn>
                  <a:cxn ang="0">
                    <a:pos x="24" y="34"/>
                  </a:cxn>
                  <a:cxn ang="0">
                    <a:pos x="22" y="38"/>
                  </a:cxn>
                  <a:cxn ang="0">
                    <a:pos x="18" y="42"/>
                  </a:cxn>
                  <a:cxn ang="0">
                    <a:pos x="16" y="44"/>
                  </a:cxn>
                  <a:cxn ang="0">
                    <a:pos x="12" y="44"/>
                  </a:cxn>
                  <a:cxn ang="0">
                    <a:pos x="8" y="42"/>
                  </a:cxn>
                  <a:cxn ang="0">
                    <a:pos x="6" y="40"/>
                  </a:cxn>
                  <a:cxn ang="0">
                    <a:pos x="2" y="36"/>
                  </a:cxn>
                  <a:cxn ang="0">
                    <a:pos x="0" y="30"/>
                  </a:cxn>
                  <a:cxn ang="0">
                    <a:pos x="0" y="22"/>
                  </a:cxn>
                  <a:cxn ang="0">
                    <a:pos x="6" y="22"/>
                  </a:cxn>
                  <a:cxn ang="0">
                    <a:pos x="6" y="30"/>
                  </a:cxn>
                  <a:cxn ang="0">
                    <a:pos x="8" y="36"/>
                  </a:cxn>
                  <a:cxn ang="0">
                    <a:pos x="10" y="40"/>
                  </a:cxn>
                  <a:cxn ang="0">
                    <a:pos x="12" y="42"/>
                  </a:cxn>
                  <a:cxn ang="0">
                    <a:pos x="14" y="42"/>
                  </a:cxn>
                  <a:cxn ang="0">
                    <a:pos x="16" y="40"/>
                  </a:cxn>
                  <a:cxn ang="0">
                    <a:pos x="18" y="38"/>
                  </a:cxn>
                  <a:cxn ang="0">
                    <a:pos x="18" y="34"/>
                  </a:cxn>
                  <a:cxn ang="0">
                    <a:pos x="20" y="28"/>
                  </a:cxn>
                  <a:cxn ang="0">
                    <a:pos x="20" y="20"/>
                  </a:cxn>
                  <a:cxn ang="0">
                    <a:pos x="20" y="14"/>
                  </a:cxn>
                  <a:cxn ang="0">
                    <a:pos x="18" y="8"/>
                  </a:cxn>
                  <a:cxn ang="0">
                    <a:pos x="18" y="4"/>
                  </a:cxn>
                  <a:cxn ang="0">
                    <a:pos x="16" y="2"/>
                  </a:cxn>
                  <a:cxn ang="0">
                    <a:pos x="14" y="2"/>
                  </a:cxn>
                  <a:cxn ang="0">
                    <a:pos x="12" y="2"/>
                  </a:cxn>
                  <a:cxn ang="0">
                    <a:pos x="10" y="2"/>
                  </a:cxn>
                  <a:cxn ang="0">
                    <a:pos x="10" y="4"/>
                  </a:cxn>
                  <a:cxn ang="0">
                    <a:pos x="8" y="6"/>
                  </a:cxn>
                  <a:cxn ang="0">
                    <a:pos x="6" y="12"/>
                  </a:cxn>
                  <a:cxn ang="0">
                    <a:pos x="6" y="18"/>
                  </a:cxn>
                  <a:cxn ang="0">
                    <a:pos x="6" y="22"/>
                  </a:cxn>
                </a:cxnLst>
                <a:rect l="0" t="0" r="r" b="b"/>
                <a:pathLst>
                  <a:path w="26" h="44">
                    <a:moveTo>
                      <a:pt x="0" y="22"/>
                    </a:moveTo>
                    <a:lnTo>
                      <a:pt x="0" y="16"/>
                    </a:lnTo>
                    <a:lnTo>
                      <a:pt x="2" y="10"/>
                    </a:lnTo>
                    <a:lnTo>
                      <a:pt x="4" y="4"/>
                    </a:lnTo>
                    <a:lnTo>
                      <a:pt x="8" y="2"/>
                    </a:lnTo>
                    <a:lnTo>
                      <a:pt x="10" y="0"/>
                    </a:lnTo>
                    <a:lnTo>
                      <a:pt x="12" y="0"/>
                    </a:lnTo>
                    <a:lnTo>
                      <a:pt x="18" y="0"/>
                    </a:lnTo>
                    <a:lnTo>
                      <a:pt x="22" y="4"/>
                    </a:lnTo>
                    <a:lnTo>
                      <a:pt x="24" y="10"/>
                    </a:lnTo>
                    <a:lnTo>
                      <a:pt x="26" y="14"/>
                    </a:lnTo>
                    <a:lnTo>
                      <a:pt x="26" y="22"/>
                    </a:lnTo>
                    <a:lnTo>
                      <a:pt x="26" y="28"/>
                    </a:lnTo>
                    <a:lnTo>
                      <a:pt x="24" y="34"/>
                    </a:lnTo>
                    <a:lnTo>
                      <a:pt x="22" y="38"/>
                    </a:lnTo>
                    <a:lnTo>
                      <a:pt x="18" y="42"/>
                    </a:lnTo>
                    <a:lnTo>
                      <a:pt x="16" y="44"/>
                    </a:lnTo>
                    <a:lnTo>
                      <a:pt x="12" y="44"/>
                    </a:lnTo>
                    <a:lnTo>
                      <a:pt x="8" y="42"/>
                    </a:lnTo>
                    <a:lnTo>
                      <a:pt x="6" y="40"/>
                    </a:lnTo>
                    <a:lnTo>
                      <a:pt x="2" y="36"/>
                    </a:lnTo>
                    <a:lnTo>
                      <a:pt x="0" y="30"/>
                    </a:lnTo>
                    <a:lnTo>
                      <a:pt x="0" y="22"/>
                    </a:lnTo>
                    <a:close/>
                    <a:moveTo>
                      <a:pt x="6" y="22"/>
                    </a:moveTo>
                    <a:lnTo>
                      <a:pt x="6" y="30"/>
                    </a:lnTo>
                    <a:lnTo>
                      <a:pt x="8" y="36"/>
                    </a:lnTo>
                    <a:lnTo>
                      <a:pt x="10" y="40"/>
                    </a:lnTo>
                    <a:lnTo>
                      <a:pt x="12" y="42"/>
                    </a:lnTo>
                    <a:lnTo>
                      <a:pt x="14" y="42"/>
                    </a:lnTo>
                    <a:lnTo>
                      <a:pt x="16" y="40"/>
                    </a:lnTo>
                    <a:lnTo>
                      <a:pt x="18" y="38"/>
                    </a:lnTo>
                    <a:lnTo>
                      <a:pt x="18" y="34"/>
                    </a:lnTo>
                    <a:lnTo>
                      <a:pt x="20" y="28"/>
                    </a:lnTo>
                    <a:lnTo>
                      <a:pt x="20" y="20"/>
                    </a:lnTo>
                    <a:lnTo>
                      <a:pt x="20" y="14"/>
                    </a:lnTo>
                    <a:lnTo>
                      <a:pt x="18" y="8"/>
                    </a:lnTo>
                    <a:lnTo>
                      <a:pt x="18" y="4"/>
                    </a:lnTo>
                    <a:lnTo>
                      <a:pt x="16" y="2"/>
                    </a:lnTo>
                    <a:lnTo>
                      <a:pt x="14" y="2"/>
                    </a:lnTo>
                    <a:lnTo>
                      <a:pt x="12" y="2"/>
                    </a:lnTo>
                    <a:lnTo>
                      <a:pt x="10" y="2"/>
                    </a:lnTo>
                    <a:lnTo>
                      <a:pt x="10" y="4"/>
                    </a:lnTo>
                    <a:lnTo>
                      <a:pt x="8" y="6"/>
                    </a:lnTo>
                    <a:lnTo>
                      <a:pt x="6" y="12"/>
                    </a:lnTo>
                    <a:lnTo>
                      <a:pt x="6" y="18"/>
                    </a:lnTo>
                    <a:lnTo>
                      <a:pt x="6" y="22"/>
                    </a:lnTo>
                    <a:close/>
                  </a:path>
                </a:pathLst>
              </a:custGeom>
              <a:solidFill>
                <a:srgbClr val="000000"/>
              </a:solidFill>
              <a:ln w="0">
                <a:solidFill>
                  <a:srgbClr val="000000"/>
                </a:solidFill>
                <a:prstDash val="solid"/>
                <a:round/>
                <a:headEnd/>
                <a:tailEnd/>
              </a:ln>
            </p:spPr>
            <p:txBody>
              <a:bodyPr/>
              <a:lstStyle/>
              <a:p>
                <a:endParaRPr lang="sv-SE"/>
              </a:p>
            </p:txBody>
          </p:sp>
          <p:sp>
            <p:nvSpPr>
              <p:cNvPr id="96475" name="Freeform 219"/>
              <p:cNvSpPr>
                <a:spLocks/>
              </p:cNvSpPr>
              <p:nvPr/>
            </p:nvSpPr>
            <p:spPr bwMode="auto">
              <a:xfrm>
                <a:off x="3062" y="3572"/>
                <a:ext cx="6" cy="8"/>
              </a:xfrm>
              <a:custGeom>
                <a:avLst/>
                <a:gdLst/>
                <a:ahLst/>
                <a:cxnLst>
                  <a:cxn ang="0">
                    <a:pos x="4" y="0"/>
                  </a:cxn>
                  <a:cxn ang="0">
                    <a:pos x="4" y="0"/>
                  </a:cxn>
                  <a:cxn ang="0">
                    <a:pos x="6" y="2"/>
                  </a:cxn>
                  <a:cxn ang="0">
                    <a:pos x="6" y="2"/>
                  </a:cxn>
                  <a:cxn ang="0">
                    <a:pos x="6" y="4"/>
                  </a:cxn>
                  <a:cxn ang="0">
                    <a:pos x="6" y="6"/>
                  </a:cxn>
                  <a:cxn ang="0">
                    <a:pos x="6" y="6"/>
                  </a:cxn>
                  <a:cxn ang="0">
                    <a:pos x="4" y="8"/>
                  </a:cxn>
                  <a:cxn ang="0">
                    <a:pos x="4" y="8"/>
                  </a:cxn>
                  <a:cxn ang="0">
                    <a:pos x="2" y="8"/>
                  </a:cxn>
                  <a:cxn ang="0">
                    <a:pos x="0" y="6"/>
                  </a:cxn>
                  <a:cxn ang="0">
                    <a:pos x="0" y="6"/>
                  </a:cxn>
                  <a:cxn ang="0">
                    <a:pos x="0" y="4"/>
                  </a:cxn>
                  <a:cxn ang="0">
                    <a:pos x="0" y="2"/>
                  </a:cxn>
                  <a:cxn ang="0">
                    <a:pos x="0" y="2"/>
                  </a:cxn>
                  <a:cxn ang="0">
                    <a:pos x="2" y="0"/>
                  </a:cxn>
                  <a:cxn ang="0">
                    <a:pos x="4" y="0"/>
                  </a:cxn>
                </a:cxnLst>
                <a:rect l="0" t="0" r="r" b="b"/>
                <a:pathLst>
                  <a:path w="6" h="8">
                    <a:moveTo>
                      <a:pt x="4" y="0"/>
                    </a:moveTo>
                    <a:lnTo>
                      <a:pt x="4" y="0"/>
                    </a:lnTo>
                    <a:lnTo>
                      <a:pt x="6" y="2"/>
                    </a:lnTo>
                    <a:lnTo>
                      <a:pt x="6" y="2"/>
                    </a:lnTo>
                    <a:lnTo>
                      <a:pt x="6" y="4"/>
                    </a:lnTo>
                    <a:lnTo>
                      <a:pt x="6" y="6"/>
                    </a:lnTo>
                    <a:lnTo>
                      <a:pt x="6" y="6"/>
                    </a:lnTo>
                    <a:lnTo>
                      <a:pt x="4" y="8"/>
                    </a:lnTo>
                    <a:lnTo>
                      <a:pt x="4" y="8"/>
                    </a:lnTo>
                    <a:lnTo>
                      <a:pt x="2" y="8"/>
                    </a:lnTo>
                    <a:lnTo>
                      <a:pt x="0" y="6"/>
                    </a:lnTo>
                    <a:lnTo>
                      <a:pt x="0" y="6"/>
                    </a:lnTo>
                    <a:lnTo>
                      <a:pt x="0" y="4"/>
                    </a:lnTo>
                    <a:lnTo>
                      <a:pt x="0" y="2"/>
                    </a:lnTo>
                    <a:lnTo>
                      <a:pt x="0" y="2"/>
                    </a:lnTo>
                    <a:lnTo>
                      <a:pt x="2" y="0"/>
                    </a:lnTo>
                    <a:lnTo>
                      <a:pt x="4" y="0"/>
                    </a:lnTo>
                    <a:close/>
                  </a:path>
                </a:pathLst>
              </a:custGeom>
              <a:solidFill>
                <a:srgbClr val="000000"/>
              </a:solidFill>
              <a:ln w="0">
                <a:solidFill>
                  <a:srgbClr val="000000"/>
                </a:solidFill>
                <a:prstDash val="solid"/>
                <a:round/>
                <a:headEnd/>
                <a:tailEnd/>
              </a:ln>
            </p:spPr>
            <p:txBody>
              <a:bodyPr/>
              <a:lstStyle/>
              <a:p>
                <a:endParaRPr lang="sv-SE"/>
              </a:p>
            </p:txBody>
          </p:sp>
          <p:sp>
            <p:nvSpPr>
              <p:cNvPr id="96476" name="Freeform 220"/>
              <p:cNvSpPr>
                <a:spLocks/>
              </p:cNvSpPr>
              <p:nvPr/>
            </p:nvSpPr>
            <p:spPr bwMode="auto">
              <a:xfrm>
                <a:off x="3074" y="3536"/>
                <a:ext cx="28" cy="42"/>
              </a:xfrm>
              <a:custGeom>
                <a:avLst/>
                <a:gdLst/>
                <a:ahLst/>
                <a:cxnLst>
                  <a:cxn ang="0">
                    <a:pos x="28" y="34"/>
                  </a:cxn>
                  <a:cxn ang="0">
                    <a:pos x="26" y="42"/>
                  </a:cxn>
                  <a:cxn ang="0">
                    <a:pos x="0" y="42"/>
                  </a:cxn>
                  <a:cxn ang="0">
                    <a:pos x="0" y="42"/>
                  </a:cxn>
                  <a:cxn ang="0">
                    <a:pos x="6" y="36"/>
                  </a:cxn>
                  <a:cxn ang="0">
                    <a:pos x="12" y="30"/>
                  </a:cxn>
                  <a:cxn ang="0">
                    <a:pos x="16" y="26"/>
                  </a:cxn>
                  <a:cxn ang="0">
                    <a:pos x="20" y="20"/>
                  </a:cxn>
                  <a:cxn ang="0">
                    <a:pos x="20" y="14"/>
                  </a:cxn>
                  <a:cxn ang="0">
                    <a:pos x="20" y="10"/>
                  </a:cxn>
                  <a:cxn ang="0">
                    <a:pos x="18" y="6"/>
                  </a:cxn>
                  <a:cxn ang="0">
                    <a:pos x="14" y="4"/>
                  </a:cxn>
                  <a:cxn ang="0">
                    <a:pos x="12" y="4"/>
                  </a:cxn>
                  <a:cxn ang="0">
                    <a:pos x="8" y="4"/>
                  </a:cxn>
                  <a:cxn ang="0">
                    <a:pos x="6" y="6"/>
                  </a:cxn>
                  <a:cxn ang="0">
                    <a:pos x="4" y="8"/>
                  </a:cxn>
                  <a:cxn ang="0">
                    <a:pos x="2" y="12"/>
                  </a:cxn>
                  <a:cxn ang="0">
                    <a:pos x="0" y="12"/>
                  </a:cxn>
                  <a:cxn ang="0">
                    <a:pos x="2" y="6"/>
                  </a:cxn>
                  <a:cxn ang="0">
                    <a:pos x="4" y="2"/>
                  </a:cxn>
                  <a:cxn ang="0">
                    <a:pos x="8" y="0"/>
                  </a:cxn>
                  <a:cxn ang="0">
                    <a:pos x="14" y="0"/>
                  </a:cxn>
                  <a:cxn ang="0">
                    <a:pos x="18" y="0"/>
                  </a:cxn>
                  <a:cxn ang="0">
                    <a:pos x="22" y="2"/>
                  </a:cxn>
                  <a:cxn ang="0">
                    <a:pos x="24" y="6"/>
                  </a:cxn>
                  <a:cxn ang="0">
                    <a:pos x="26" y="10"/>
                  </a:cxn>
                  <a:cxn ang="0">
                    <a:pos x="26" y="14"/>
                  </a:cxn>
                  <a:cxn ang="0">
                    <a:pos x="24" y="18"/>
                  </a:cxn>
                  <a:cxn ang="0">
                    <a:pos x="20" y="22"/>
                  </a:cxn>
                  <a:cxn ang="0">
                    <a:pos x="16" y="28"/>
                  </a:cxn>
                  <a:cxn ang="0">
                    <a:pos x="12" y="32"/>
                  </a:cxn>
                  <a:cxn ang="0">
                    <a:pos x="8" y="36"/>
                  </a:cxn>
                  <a:cxn ang="0">
                    <a:pos x="6" y="38"/>
                  </a:cxn>
                  <a:cxn ang="0">
                    <a:pos x="18" y="38"/>
                  </a:cxn>
                  <a:cxn ang="0">
                    <a:pos x="20" y="38"/>
                  </a:cxn>
                  <a:cxn ang="0">
                    <a:pos x="22" y="38"/>
                  </a:cxn>
                  <a:cxn ang="0">
                    <a:pos x="24" y="38"/>
                  </a:cxn>
                  <a:cxn ang="0">
                    <a:pos x="24" y="36"/>
                  </a:cxn>
                  <a:cxn ang="0">
                    <a:pos x="26" y="36"/>
                  </a:cxn>
                  <a:cxn ang="0">
                    <a:pos x="26" y="34"/>
                  </a:cxn>
                  <a:cxn ang="0">
                    <a:pos x="28" y="34"/>
                  </a:cxn>
                </a:cxnLst>
                <a:rect l="0" t="0" r="r" b="b"/>
                <a:pathLst>
                  <a:path w="28" h="42">
                    <a:moveTo>
                      <a:pt x="28" y="34"/>
                    </a:moveTo>
                    <a:lnTo>
                      <a:pt x="26" y="42"/>
                    </a:lnTo>
                    <a:lnTo>
                      <a:pt x="0" y="42"/>
                    </a:lnTo>
                    <a:lnTo>
                      <a:pt x="0" y="42"/>
                    </a:lnTo>
                    <a:lnTo>
                      <a:pt x="6" y="36"/>
                    </a:lnTo>
                    <a:lnTo>
                      <a:pt x="12" y="30"/>
                    </a:lnTo>
                    <a:lnTo>
                      <a:pt x="16" y="26"/>
                    </a:lnTo>
                    <a:lnTo>
                      <a:pt x="20" y="20"/>
                    </a:lnTo>
                    <a:lnTo>
                      <a:pt x="20" y="14"/>
                    </a:lnTo>
                    <a:lnTo>
                      <a:pt x="20" y="10"/>
                    </a:lnTo>
                    <a:lnTo>
                      <a:pt x="18" y="6"/>
                    </a:lnTo>
                    <a:lnTo>
                      <a:pt x="14" y="4"/>
                    </a:lnTo>
                    <a:lnTo>
                      <a:pt x="12" y="4"/>
                    </a:lnTo>
                    <a:lnTo>
                      <a:pt x="8" y="4"/>
                    </a:lnTo>
                    <a:lnTo>
                      <a:pt x="6" y="6"/>
                    </a:lnTo>
                    <a:lnTo>
                      <a:pt x="4" y="8"/>
                    </a:lnTo>
                    <a:lnTo>
                      <a:pt x="2" y="12"/>
                    </a:lnTo>
                    <a:lnTo>
                      <a:pt x="0" y="12"/>
                    </a:lnTo>
                    <a:lnTo>
                      <a:pt x="2" y="6"/>
                    </a:lnTo>
                    <a:lnTo>
                      <a:pt x="4" y="2"/>
                    </a:lnTo>
                    <a:lnTo>
                      <a:pt x="8" y="0"/>
                    </a:lnTo>
                    <a:lnTo>
                      <a:pt x="14" y="0"/>
                    </a:lnTo>
                    <a:lnTo>
                      <a:pt x="18" y="0"/>
                    </a:lnTo>
                    <a:lnTo>
                      <a:pt x="22" y="2"/>
                    </a:lnTo>
                    <a:lnTo>
                      <a:pt x="24" y="6"/>
                    </a:lnTo>
                    <a:lnTo>
                      <a:pt x="26" y="10"/>
                    </a:lnTo>
                    <a:lnTo>
                      <a:pt x="26" y="14"/>
                    </a:lnTo>
                    <a:lnTo>
                      <a:pt x="24" y="18"/>
                    </a:lnTo>
                    <a:lnTo>
                      <a:pt x="20" y="22"/>
                    </a:lnTo>
                    <a:lnTo>
                      <a:pt x="16" y="28"/>
                    </a:lnTo>
                    <a:lnTo>
                      <a:pt x="12" y="32"/>
                    </a:lnTo>
                    <a:lnTo>
                      <a:pt x="8" y="36"/>
                    </a:lnTo>
                    <a:lnTo>
                      <a:pt x="6" y="38"/>
                    </a:lnTo>
                    <a:lnTo>
                      <a:pt x="18" y="38"/>
                    </a:lnTo>
                    <a:lnTo>
                      <a:pt x="20" y="38"/>
                    </a:lnTo>
                    <a:lnTo>
                      <a:pt x="22" y="38"/>
                    </a:lnTo>
                    <a:lnTo>
                      <a:pt x="24" y="38"/>
                    </a:lnTo>
                    <a:lnTo>
                      <a:pt x="24" y="36"/>
                    </a:lnTo>
                    <a:lnTo>
                      <a:pt x="26" y="36"/>
                    </a:lnTo>
                    <a:lnTo>
                      <a:pt x="26" y="34"/>
                    </a:lnTo>
                    <a:lnTo>
                      <a:pt x="28" y="34"/>
                    </a:lnTo>
                    <a:close/>
                  </a:path>
                </a:pathLst>
              </a:custGeom>
              <a:solidFill>
                <a:srgbClr val="000000"/>
              </a:solidFill>
              <a:ln w="0">
                <a:solidFill>
                  <a:srgbClr val="000000"/>
                </a:solidFill>
                <a:prstDash val="solid"/>
                <a:round/>
                <a:headEnd/>
                <a:tailEnd/>
              </a:ln>
            </p:spPr>
            <p:txBody>
              <a:bodyPr/>
              <a:lstStyle/>
              <a:p>
                <a:endParaRPr lang="sv-SE"/>
              </a:p>
            </p:txBody>
          </p:sp>
          <p:sp>
            <p:nvSpPr>
              <p:cNvPr id="96477" name="Line 221"/>
              <p:cNvSpPr>
                <a:spLocks noChangeShapeType="1"/>
              </p:cNvSpPr>
              <p:nvPr/>
            </p:nvSpPr>
            <p:spPr bwMode="auto">
              <a:xfrm flipH="1">
                <a:off x="3144" y="3348"/>
                <a:ext cx="14" cy="1"/>
              </a:xfrm>
              <a:prstGeom prst="line">
                <a:avLst/>
              </a:prstGeom>
              <a:noFill/>
              <a:ln w="12700">
                <a:solidFill>
                  <a:srgbClr val="000000"/>
                </a:solidFill>
                <a:round/>
                <a:headEnd/>
                <a:tailEnd/>
              </a:ln>
            </p:spPr>
            <p:txBody>
              <a:bodyPr/>
              <a:lstStyle/>
              <a:p>
                <a:endParaRPr lang="sv-SE"/>
              </a:p>
            </p:txBody>
          </p:sp>
          <p:sp>
            <p:nvSpPr>
              <p:cNvPr id="96478" name="Freeform 222"/>
              <p:cNvSpPr>
                <a:spLocks noEditPoints="1"/>
              </p:cNvSpPr>
              <p:nvPr/>
            </p:nvSpPr>
            <p:spPr bwMode="auto">
              <a:xfrm>
                <a:off x="3028" y="3326"/>
                <a:ext cx="26" cy="44"/>
              </a:xfrm>
              <a:custGeom>
                <a:avLst/>
                <a:gdLst/>
                <a:ahLst/>
                <a:cxnLst>
                  <a:cxn ang="0">
                    <a:pos x="0" y="22"/>
                  </a:cxn>
                  <a:cxn ang="0">
                    <a:pos x="0" y="16"/>
                  </a:cxn>
                  <a:cxn ang="0">
                    <a:pos x="2" y="10"/>
                  </a:cxn>
                  <a:cxn ang="0">
                    <a:pos x="4" y="6"/>
                  </a:cxn>
                  <a:cxn ang="0">
                    <a:pos x="8" y="2"/>
                  </a:cxn>
                  <a:cxn ang="0">
                    <a:pos x="10" y="0"/>
                  </a:cxn>
                  <a:cxn ang="0">
                    <a:pos x="12" y="0"/>
                  </a:cxn>
                  <a:cxn ang="0">
                    <a:pos x="18" y="2"/>
                  </a:cxn>
                  <a:cxn ang="0">
                    <a:pos x="22" y="4"/>
                  </a:cxn>
                  <a:cxn ang="0">
                    <a:pos x="24" y="10"/>
                  </a:cxn>
                  <a:cxn ang="0">
                    <a:pos x="26" y="16"/>
                  </a:cxn>
                  <a:cxn ang="0">
                    <a:pos x="26" y="22"/>
                  </a:cxn>
                  <a:cxn ang="0">
                    <a:pos x="26" y="28"/>
                  </a:cxn>
                  <a:cxn ang="0">
                    <a:pos x="24" y="34"/>
                  </a:cxn>
                  <a:cxn ang="0">
                    <a:pos x="22" y="38"/>
                  </a:cxn>
                  <a:cxn ang="0">
                    <a:pos x="18" y="42"/>
                  </a:cxn>
                  <a:cxn ang="0">
                    <a:pos x="16" y="44"/>
                  </a:cxn>
                  <a:cxn ang="0">
                    <a:pos x="12" y="44"/>
                  </a:cxn>
                  <a:cxn ang="0">
                    <a:pos x="8" y="44"/>
                  </a:cxn>
                  <a:cxn ang="0">
                    <a:pos x="6" y="40"/>
                  </a:cxn>
                  <a:cxn ang="0">
                    <a:pos x="2" y="36"/>
                  </a:cxn>
                  <a:cxn ang="0">
                    <a:pos x="0" y="30"/>
                  </a:cxn>
                  <a:cxn ang="0">
                    <a:pos x="0" y="22"/>
                  </a:cxn>
                  <a:cxn ang="0">
                    <a:pos x="6" y="24"/>
                  </a:cxn>
                  <a:cxn ang="0">
                    <a:pos x="6" y="30"/>
                  </a:cxn>
                  <a:cxn ang="0">
                    <a:pos x="8" y="38"/>
                  </a:cxn>
                  <a:cxn ang="0">
                    <a:pos x="10" y="40"/>
                  </a:cxn>
                  <a:cxn ang="0">
                    <a:pos x="12" y="42"/>
                  </a:cxn>
                  <a:cxn ang="0">
                    <a:pos x="14" y="42"/>
                  </a:cxn>
                  <a:cxn ang="0">
                    <a:pos x="16" y="40"/>
                  </a:cxn>
                  <a:cxn ang="0">
                    <a:pos x="18" y="38"/>
                  </a:cxn>
                  <a:cxn ang="0">
                    <a:pos x="18" y="36"/>
                  </a:cxn>
                  <a:cxn ang="0">
                    <a:pos x="20" y="28"/>
                  </a:cxn>
                  <a:cxn ang="0">
                    <a:pos x="20" y="20"/>
                  </a:cxn>
                  <a:cxn ang="0">
                    <a:pos x="20" y="14"/>
                  </a:cxn>
                  <a:cxn ang="0">
                    <a:pos x="18" y="8"/>
                  </a:cxn>
                  <a:cxn ang="0">
                    <a:pos x="18" y="6"/>
                  </a:cxn>
                  <a:cxn ang="0">
                    <a:pos x="16" y="4"/>
                  </a:cxn>
                  <a:cxn ang="0">
                    <a:pos x="14" y="2"/>
                  </a:cxn>
                  <a:cxn ang="0">
                    <a:pos x="12" y="2"/>
                  </a:cxn>
                  <a:cxn ang="0">
                    <a:pos x="10" y="2"/>
                  </a:cxn>
                  <a:cxn ang="0">
                    <a:pos x="10" y="4"/>
                  </a:cxn>
                  <a:cxn ang="0">
                    <a:pos x="8" y="8"/>
                  </a:cxn>
                  <a:cxn ang="0">
                    <a:pos x="6" y="12"/>
                  </a:cxn>
                  <a:cxn ang="0">
                    <a:pos x="6" y="18"/>
                  </a:cxn>
                  <a:cxn ang="0">
                    <a:pos x="6" y="24"/>
                  </a:cxn>
                </a:cxnLst>
                <a:rect l="0" t="0" r="r" b="b"/>
                <a:pathLst>
                  <a:path w="26" h="44">
                    <a:moveTo>
                      <a:pt x="0" y="22"/>
                    </a:moveTo>
                    <a:lnTo>
                      <a:pt x="0" y="16"/>
                    </a:lnTo>
                    <a:lnTo>
                      <a:pt x="2" y="10"/>
                    </a:lnTo>
                    <a:lnTo>
                      <a:pt x="4" y="6"/>
                    </a:lnTo>
                    <a:lnTo>
                      <a:pt x="8" y="2"/>
                    </a:lnTo>
                    <a:lnTo>
                      <a:pt x="10" y="0"/>
                    </a:lnTo>
                    <a:lnTo>
                      <a:pt x="12" y="0"/>
                    </a:lnTo>
                    <a:lnTo>
                      <a:pt x="18" y="2"/>
                    </a:lnTo>
                    <a:lnTo>
                      <a:pt x="22" y="4"/>
                    </a:lnTo>
                    <a:lnTo>
                      <a:pt x="24" y="10"/>
                    </a:lnTo>
                    <a:lnTo>
                      <a:pt x="26" y="16"/>
                    </a:lnTo>
                    <a:lnTo>
                      <a:pt x="26" y="22"/>
                    </a:lnTo>
                    <a:lnTo>
                      <a:pt x="26" y="28"/>
                    </a:lnTo>
                    <a:lnTo>
                      <a:pt x="24" y="34"/>
                    </a:lnTo>
                    <a:lnTo>
                      <a:pt x="22" y="38"/>
                    </a:lnTo>
                    <a:lnTo>
                      <a:pt x="18" y="42"/>
                    </a:lnTo>
                    <a:lnTo>
                      <a:pt x="16" y="44"/>
                    </a:lnTo>
                    <a:lnTo>
                      <a:pt x="12" y="44"/>
                    </a:lnTo>
                    <a:lnTo>
                      <a:pt x="8" y="44"/>
                    </a:lnTo>
                    <a:lnTo>
                      <a:pt x="6" y="40"/>
                    </a:lnTo>
                    <a:lnTo>
                      <a:pt x="2" y="36"/>
                    </a:lnTo>
                    <a:lnTo>
                      <a:pt x="0" y="30"/>
                    </a:lnTo>
                    <a:lnTo>
                      <a:pt x="0" y="22"/>
                    </a:lnTo>
                    <a:close/>
                    <a:moveTo>
                      <a:pt x="6" y="24"/>
                    </a:moveTo>
                    <a:lnTo>
                      <a:pt x="6" y="30"/>
                    </a:lnTo>
                    <a:lnTo>
                      <a:pt x="8" y="38"/>
                    </a:lnTo>
                    <a:lnTo>
                      <a:pt x="10" y="40"/>
                    </a:lnTo>
                    <a:lnTo>
                      <a:pt x="12" y="42"/>
                    </a:lnTo>
                    <a:lnTo>
                      <a:pt x="14" y="42"/>
                    </a:lnTo>
                    <a:lnTo>
                      <a:pt x="16" y="40"/>
                    </a:lnTo>
                    <a:lnTo>
                      <a:pt x="18" y="38"/>
                    </a:lnTo>
                    <a:lnTo>
                      <a:pt x="18" y="36"/>
                    </a:lnTo>
                    <a:lnTo>
                      <a:pt x="20" y="28"/>
                    </a:lnTo>
                    <a:lnTo>
                      <a:pt x="20" y="20"/>
                    </a:lnTo>
                    <a:lnTo>
                      <a:pt x="20" y="14"/>
                    </a:lnTo>
                    <a:lnTo>
                      <a:pt x="18" y="8"/>
                    </a:lnTo>
                    <a:lnTo>
                      <a:pt x="18" y="6"/>
                    </a:lnTo>
                    <a:lnTo>
                      <a:pt x="16" y="4"/>
                    </a:lnTo>
                    <a:lnTo>
                      <a:pt x="14" y="2"/>
                    </a:lnTo>
                    <a:lnTo>
                      <a:pt x="12" y="2"/>
                    </a:lnTo>
                    <a:lnTo>
                      <a:pt x="10" y="2"/>
                    </a:lnTo>
                    <a:lnTo>
                      <a:pt x="10" y="4"/>
                    </a:lnTo>
                    <a:lnTo>
                      <a:pt x="8" y="8"/>
                    </a:lnTo>
                    <a:lnTo>
                      <a:pt x="6" y="12"/>
                    </a:lnTo>
                    <a:lnTo>
                      <a:pt x="6" y="18"/>
                    </a:lnTo>
                    <a:lnTo>
                      <a:pt x="6" y="24"/>
                    </a:lnTo>
                    <a:close/>
                  </a:path>
                </a:pathLst>
              </a:custGeom>
              <a:solidFill>
                <a:srgbClr val="000000"/>
              </a:solidFill>
              <a:ln w="0">
                <a:solidFill>
                  <a:srgbClr val="000000"/>
                </a:solidFill>
                <a:prstDash val="solid"/>
                <a:round/>
                <a:headEnd/>
                <a:tailEnd/>
              </a:ln>
            </p:spPr>
            <p:txBody>
              <a:bodyPr/>
              <a:lstStyle/>
              <a:p>
                <a:endParaRPr lang="sv-SE"/>
              </a:p>
            </p:txBody>
          </p:sp>
          <p:sp>
            <p:nvSpPr>
              <p:cNvPr id="96479" name="Freeform 223"/>
              <p:cNvSpPr>
                <a:spLocks/>
              </p:cNvSpPr>
              <p:nvPr/>
            </p:nvSpPr>
            <p:spPr bwMode="auto">
              <a:xfrm>
                <a:off x="3062" y="3362"/>
                <a:ext cx="6" cy="8"/>
              </a:xfrm>
              <a:custGeom>
                <a:avLst/>
                <a:gdLst/>
                <a:ahLst/>
                <a:cxnLst>
                  <a:cxn ang="0">
                    <a:pos x="4" y="0"/>
                  </a:cxn>
                  <a:cxn ang="0">
                    <a:pos x="4" y="0"/>
                  </a:cxn>
                  <a:cxn ang="0">
                    <a:pos x="6" y="2"/>
                  </a:cxn>
                  <a:cxn ang="0">
                    <a:pos x="6" y="2"/>
                  </a:cxn>
                  <a:cxn ang="0">
                    <a:pos x="6" y="4"/>
                  </a:cxn>
                  <a:cxn ang="0">
                    <a:pos x="6" y="6"/>
                  </a:cxn>
                  <a:cxn ang="0">
                    <a:pos x="6" y="6"/>
                  </a:cxn>
                  <a:cxn ang="0">
                    <a:pos x="4" y="8"/>
                  </a:cxn>
                  <a:cxn ang="0">
                    <a:pos x="4" y="8"/>
                  </a:cxn>
                  <a:cxn ang="0">
                    <a:pos x="2" y="8"/>
                  </a:cxn>
                  <a:cxn ang="0">
                    <a:pos x="0" y="6"/>
                  </a:cxn>
                  <a:cxn ang="0">
                    <a:pos x="0" y="6"/>
                  </a:cxn>
                  <a:cxn ang="0">
                    <a:pos x="0" y="4"/>
                  </a:cxn>
                  <a:cxn ang="0">
                    <a:pos x="0" y="2"/>
                  </a:cxn>
                  <a:cxn ang="0">
                    <a:pos x="0" y="2"/>
                  </a:cxn>
                  <a:cxn ang="0">
                    <a:pos x="2" y="0"/>
                  </a:cxn>
                  <a:cxn ang="0">
                    <a:pos x="4" y="0"/>
                  </a:cxn>
                </a:cxnLst>
                <a:rect l="0" t="0" r="r" b="b"/>
                <a:pathLst>
                  <a:path w="6" h="8">
                    <a:moveTo>
                      <a:pt x="4" y="0"/>
                    </a:moveTo>
                    <a:lnTo>
                      <a:pt x="4" y="0"/>
                    </a:lnTo>
                    <a:lnTo>
                      <a:pt x="6" y="2"/>
                    </a:lnTo>
                    <a:lnTo>
                      <a:pt x="6" y="2"/>
                    </a:lnTo>
                    <a:lnTo>
                      <a:pt x="6" y="4"/>
                    </a:lnTo>
                    <a:lnTo>
                      <a:pt x="6" y="6"/>
                    </a:lnTo>
                    <a:lnTo>
                      <a:pt x="6" y="6"/>
                    </a:lnTo>
                    <a:lnTo>
                      <a:pt x="4" y="8"/>
                    </a:lnTo>
                    <a:lnTo>
                      <a:pt x="4" y="8"/>
                    </a:lnTo>
                    <a:lnTo>
                      <a:pt x="2" y="8"/>
                    </a:lnTo>
                    <a:lnTo>
                      <a:pt x="0" y="6"/>
                    </a:lnTo>
                    <a:lnTo>
                      <a:pt x="0" y="6"/>
                    </a:lnTo>
                    <a:lnTo>
                      <a:pt x="0" y="4"/>
                    </a:lnTo>
                    <a:lnTo>
                      <a:pt x="0" y="2"/>
                    </a:lnTo>
                    <a:lnTo>
                      <a:pt x="0" y="2"/>
                    </a:lnTo>
                    <a:lnTo>
                      <a:pt x="2" y="0"/>
                    </a:lnTo>
                    <a:lnTo>
                      <a:pt x="4" y="0"/>
                    </a:lnTo>
                    <a:close/>
                  </a:path>
                </a:pathLst>
              </a:custGeom>
              <a:solidFill>
                <a:srgbClr val="000000"/>
              </a:solidFill>
              <a:ln w="0">
                <a:solidFill>
                  <a:srgbClr val="000000"/>
                </a:solidFill>
                <a:prstDash val="solid"/>
                <a:round/>
                <a:headEnd/>
                <a:tailEnd/>
              </a:ln>
            </p:spPr>
            <p:txBody>
              <a:bodyPr/>
              <a:lstStyle/>
              <a:p>
                <a:endParaRPr lang="sv-SE"/>
              </a:p>
            </p:txBody>
          </p:sp>
          <p:sp>
            <p:nvSpPr>
              <p:cNvPr id="96480" name="Freeform 224"/>
              <p:cNvSpPr>
                <a:spLocks noEditPoints="1"/>
              </p:cNvSpPr>
              <p:nvPr/>
            </p:nvSpPr>
            <p:spPr bwMode="auto">
              <a:xfrm>
                <a:off x="3074" y="3326"/>
                <a:ext cx="28" cy="44"/>
              </a:xfrm>
              <a:custGeom>
                <a:avLst/>
                <a:gdLst/>
                <a:ahLst/>
                <a:cxnLst>
                  <a:cxn ang="0">
                    <a:pos x="28" y="28"/>
                  </a:cxn>
                  <a:cxn ang="0">
                    <a:pos x="28" y="32"/>
                  </a:cxn>
                  <a:cxn ang="0">
                    <a:pos x="22" y="32"/>
                  </a:cxn>
                  <a:cxn ang="0">
                    <a:pos x="22" y="44"/>
                  </a:cxn>
                  <a:cxn ang="0">
                    <a:pos x="16" y="44"/>
                  </a:cxn>
                  <a:cxn ang="0">
                    <a:pos x="16" y="32"/>
                  </a:cxn>
                  <a:cxn ang="0">
                    <a:pos x="0" y="32"/>
                  </a:cxn>
                  <a:cxn ang="0">
                    <a:pos x="0" y="28"/>
                  </a:cxn>
                  <a:cxn ang="0">
                    <a:pos x="18" y="0"/>
                  </a:cxn>
                  <a:cxn ang="0">
                    <a:pos x="22" y="0"/>
                  </a:cxn>
                  <a:cxn ang="0">
                    <a:pos x="22" y="28"/>
                  </a:cxn>
                  <a:cxn ang="0">
                    <a:pos x="28" y="28"/>
                  </a:cxn>
                  <a:cxn ang="0">
                    <a:pos x="16" y="28"/>
                  </a:cxn>
                  <a:cxn ang="0">
                    <a:pos x="16" y="6"/>
                  </a:cxn>
                  <a:cxn ang="0">
                    <a:pos x="2" y="28"/>
                  </a:cxn>
                  <a:cxn ang="0">
                    <a:pos x="16" y="28"/>
                  </a:cxn>
                </a:cxnLst>
                <a:rect l="0" t="0" r="r" b="b"/>
                <a:pathLst>
                  <a:path w="28" h="44">
                    <a:moveTo>
                      <a:pt x="28" y="28"/>
                    </a:moveTo>
                    <a:lnTo>
                      <a:pt x="28" y="32"/>
                    </a:lnTo>
                    <a:lnTo>
                      <a:pt x="22" y="32"/>
                    </a:lnTo>
                    <a:lnTo>
                      <a:pt x="22" y="44"/>
                    </a:lnTo>
                    <a:lnTo>
                      <a:pt x="16" y="44"/>
                    </a:lnTo>
                    <a:lnTo>
                      <a:pt x="16" y="32"/>
                    </a:lnTo>
                    <a:lnTo>
                      <a:pt x="0" y="32"/>
                    </a:lnTo>
                    <a:lnTo>
                      <a:pt x="0" y="28"/>
                    </a:lnTo>
                    <a:lnTo>
                      <a:pt x="18" y="0"/>
                    </a:lnTo>
                    <a:lnTo>
                      <a:pt x="22" y="0"/>
                    </a:lnTo>
                    <a:lnTo>
                      <a:pt x="22" y="28"/>
                    </a:lnTo>
                    <a:lnTo>
                      <a:pt x="28" y="28"/>
                    </a:lnTo>
                    <a:close/>
                    <a:moveTo>
                      <a:pt x="16" y="28"/>
                    </a:moveTo>
                    <a:lnTo>
                      <a:pt x="16" y="6"/>
                    </a:lnTo>
                    <a:lnTo>
                      <a:pt x="2" y="28"/>
                    </a:lnTo>
                    <a:lnTo>
                      <a:pt x="16" y="28"/>
                    </a:lnTo>
                    <a:close/>
                  </a:path>
                </a:pathLst>
              </a:custGeom>
              <a:solidFill>
                <a:srgbClr val="000000"/>
              </a:solidFill>
              <a:ln w="0">
                <a:solidFill>
                  <a:srgbClr val="000000"/>
                </a:solidFill>
                <a:prstDash val="solid"/>
                <a:round/>
                <a:headEnd/>
                <a:tailEnd/>
              </a:ln>
            </p:spPr>
            <p:txBody>
              <a:bodyPr/>
              <a:lstStyle/>
              <a:p>
                <a:endParaRPr lang="sv-SE"/>
              </a:p>
            </p:txBody>
          </p:sp>
          <p:sp>
            <p:nvSpPr>
              <p:cNvPr id="96481" name="Line 225"/>
              <p:cNvSpPr>
                <a:spLocks noChangeShapeType="1"/>
              </p:cNvSpPr>
              <p:nvPr/>
            </p:nvSpPr>
            <p:spPr bwMode="auto">
              <a:xfrm flipH="1">
                <a:off x="3144" y="3138"/>
                <a:ext cx="14" cy="1"/>
              </a:xfrm>
              <a:prstGeom prst="line">
                <a:avLst/>
              </a:prstGeom>
              <a:noFill/>
              <a:ln w="12700">
                <a:solidFill>
                  <a:srgbClr val="000000"/>
                </a:solidFill>
                <a:round/>
                <a:headEnd/>
                <a:tailEnd/>
              </a:ln>
            </p:spPr>
            <p:txBody>
              <a:bodyPr/>
              <a:lstStyle/>
              <a:p>
                <a:endParaRPr lang="sv-SE"/>
              </a:p>
            </p:txBody>
          </p:sp>
          <p:sp>
            <p:nvSpPr>
              <p:cNvPr id="96482" name="Freeform 226"/>
              <p:cNvSpPr>
                <a:spLocks noEditPoints="1"/>
              </p:cNvSpPr>
              <p:nvPr/>
            </p:nvSpPr>
            <p:spPr bwMode="auto">
              <a:xfrm>
                <a:off x="3028" y="3116"/>
                <a:ext cx="26" cy="44"/>
              </a:xfrm>
              <a:custGeom>
                <a:avLst/>
                <a:gdLst/>
                <a:ahLst/>
                <a:cxnLst>
                  <a:cxn ang="0">
                    <a:pos x="0" y="22"/>
                  </a:cxn>
                  <a:cxn ang="0">
                    <a:pos x="0" y="16"/>
                  </a:cxn>
                  <a:cxn ang="0">
                    <a:pos x="2" y="10"/>
                  </a:cxn>
                  <a:cxn ang="0">
                    <a:pos x="4" y="6"/>
                  </a:cxn>
                  <a:cxn ang="0">
                    <a:pos x="8" y="2"/>
                  </a:cxn>
                  <a:cxn ang="0">
                    <a:pos x="10" y="0"/>
                  </a:cxn>
                  <a:cxn ang="0">
                    <a:pos x="12" y="0"/>
                  </a:cxn>
                  <a:cxn ang="0">
                    <a:pos x="18" y="2"/>
                  </a:cxn>
                  <a:cxn ang="0">
                    <a:pos x="22" y="4"/>
                  </a:cxn>
                  <a:cxn ang="0">
                    <a:pos x="24" y="10"/>
                  </a:cxn>
                  <a:cxn ang="0">
                    <a:pos x="26" y="16"/>
                  </a:cxn>
                  <a:cxn ang="0">
                    <a:pos x="26" y="22"/>
                  </a:cxn>
                  <a:cxn ang="0">
                    <a:pos x="26" y="28"/>
                  </a:cxn>
                  <a:cxn ang="0">
                    <a:pos x="24" y="34"/>
                  </a:cxn>
                  <a:cxn ang="0">
                    <a:pos x="22" y="38"/>
                  </a:cxn>
                  <a:cxn ang="0">
                    <a:pos x="18" y="42"/>
                  </a:cxn>
                  <a:cxn ang="0">
                    <a:pos x="16" y="44"/>
                  </a:cxn>
                  <a:cxn ang="0">
                    <a:pos x="12" y="44"/>
                  </a:cxn>
                  <a:cxn ang="0">
                    <a:pos x="8" y="44"/>
                  </a:cxn>
                  <a:cxn ang="0">
                    <a:pos x="6" y="40"/>
                  </a:cxn>
                  <a:cxn ang="0">
                    <a:pos x="2" y="36"/>
                  </a:cxn>
                  <a:cxn ang="0">
                    <a:pos x="0" y="30"/>
                  </a:cxn>
                  <a:cxn ang="0">
                    <a:pos x="0" y="22"/>
                  </a:cxn>
                  <a:cxn ang="0">
                    <a:pos x="6" y="24"/>
                  </a:cxn>
                  <a:cxn ang="0">
                    <a:pos x="6" y="30"/>
                  </a:cxn>
                  <a:cxn ang="0">
                    <a:pos x="8" y="38"/>
                  </a:cxn>
                  <a:cxn ang="0">
                    <a:pos x="10" y="40"/>
                  </a:cxn>
                  <a:cxn ang="0">
                    <a:pos x="12" y="42"/>
                  </a:cxn>
                  <a:cxn ang="0">
                    <a:pos x="14" y="42"/>
                  </a:cxn>
                  <a:cxn ang="0">
                    <a:pos x="16" y="40"/>
                  </a:cxn>
                  <a:cxn ang="0">
                    <a:pos x="18" y="38"/>
                  </a:cxn>
                  <a:cxn ang="0">
                    <a:pos x="18" y="36"/>
                  </a:cxn>
                  <a:cxn ang="0">
                    <a:pos x="20" y="28"/>
                  </a:cxn>
                  <a:cxn ang="0">
                    <a:pos x="20" y="20"/>
                  </a:cxn>
                  <a:cxn ang="0">
                    <a:pos x="20" y="14"/>
                  </a:cxn>
                  <a:cxn ang="0">
                    <a:pos x="18" y="8"/>
                  </a:cxn>
                  <a:cxn ang="0">
                    <a:pos x="18" y="6"/>
                  </a:cxn>
                  <a:cxn ang="0">
                    <a:pos x="16" y="4"/>
                  </a:cxn>
                  <a:cxn ang="0">
                    <a:pos x="14" y="2"/>
                  </a:cxn>
                  <a:cxn ang="0">
                    <a:pos x="12" y="2"/>
                  </a:cxn>
                  <a:cxn ang="0">
                    <a:pos x="10" y="2"/>
                  </a:cxn>
                  <a:cxn ang="0">
                    <a:pos x="10" y="4"/>
                  </a:cxn>
                  <a:cxn ang="0">
                    <a:pos x="8" y="8"/>
                  </a:cxn>
                  <a:cxn ang="0">
                    <a:pos x="6" y="12"/>
                  </a:cxn>
                  <a:cxn ang="0">
                    <a:pos x="6" y="18"/>
                  </a:cxn>
                  <a:cxn ang="0">
                    <a:pos x="6" y="24"/>
                  </a:cxn>
                </a:cxnLst>
                <a:rect l="0" t="0" r="r" b="b"/>
                <a:pathLst>
                  <a:path w="26" h="44">
                    <a:moveTo>
                      <a:pt x="0" y="22"/>
                    </a:moveTo>
                    <a:lnTo>
                      <a:pt x="0" y="16"/>
                    </a:lnTo>
                    <a:lnTo>
                      <a:pt x="2" y="10"/>
                    </a:lnTo>
                    <a:lnTo>
                      <a:pt x="4" y="6"/>
                    </a:lnTo>
                    <a:lnTo>
                      <a:pt x="8" y="2"/>
                    </a:lnTo>
                    <a:lnTo>
                      <a:pt x="10" y="0"/>
                    </a:lnTo>
                    <a:lnTo>
                      <a:pt x="12" y="0"/>
                    </a:lnTo>
                    <a:lnTo>
                      <a:pt x="18" y="2"/>
                    </a:lnTo>
                    <a:lnTo>
                      <a:pt x="22" y="4"/>
                    </a:lnTo>
                    <a:lnTo>
                      <a:pt x="24" y="10"/>
                    </a:lnTo>
                    <a:lnTo>
                      <a:pt x="26" y="16"/>
                    </a:lnTo>
                    <a:lnTo>
                      <a:pt x="26" y="22"/>
                    </a:lnTo>
                    <a:lnTo>
                      <a:pt x="26" y="28"/>
                    </a:lnTo>
                    <a:lnTo>
                      <a:pt x="24" y="34"/>
                    </a:lnTo>
                    <a:lnTo>
                      <a:pt x="22" y="38"/>
                    </a:lnTo>
                    <a:lnTo>
                      <a:pt x="18" y="42"/>
                    </a:lnTo>
                    <a:lnTo>
                      <a:pt x="16" y="44"/>
                    </a:lnTo>
                    <a:lnTo>
                      <a:pt x="12" y="44"/>
                    </a:lnTo>
                    <a:lnTo>
                      <a:pt x="8" y="44"/>
                    </a:lnTo>
                    <a:lnTo>
                      <a:pt x="6" y="40"/>
                    </a:lnTo>
                    <a:lnTo>
                      <a:pt x="2" y="36"/>
                    </a:lnTo>
                    <a:lnTo>
                      <a:pt x="0" y="30"/>
                    </a:lnTo>
                    <a:lnTo>
                      <a:pt x="0" y="22"/>
                    </a:lnTo>
                    <a:close/>
                    <a:moveTo>
                      <a:pt x="6" y="24"/>
                    </a:moveTo>
                    <a:lnTo>
                      <a:pt x="6" y="30"/>
                    </a:lnTo>
                    <a:lnTo>
                      <a:pt x="8" y="38"/>
                    </a:lnTo>
                    <a:lnTo>
                      <a:pt x="10" y="40"/>
                    </a:lnTo>
                    <a:lnTo>
                      <a:pt x="12" y="42"/>
                    </a:lnTo>
                    <a:lnTo>
                      <a:pt x="14" y="42"/>
                    </a:lnTo>
                    <a:lnTo>
                      <a:pt x="16" y="40"/>
                    </a:lnTo>
                    <a:lnTo>
                      <a:pt x="18" y="38"/>
                    </a:lnTo>
                    <a:lnTo>
                      <a:pt x="18" y="36"/>
                    </a:lnTo>
                    <a:lnTo>
                      <a:pt x="20" y="28"/>
                    </a:lnTo>
                    <a:lnTo>
                      <a:pt x="20" y="20"/>
                    </a:lnTo>
                    <a:lnTo>
                      <a:pt x="20" y="14"/>
                    </a:lnTo>
                    <a:lnTo>
                      <a:pt x="18" y="8"/>
                    </a:lnTo>
                    <a:lnTo>
                      <a:pt x="18" y="6"/>
                    </a:lnTo>
                    <a:lnTo>
                      <a:pt x="16" y="4"/>
                    </a:lnTo>
                    <a:lnTo>
                      <a:pt x="14" y="2"/>
                    </a:lnTo>
                    <a:lnTo>
                      <a:pt x="12" y="2"/>
                    </a:lnTo>
                    <a:lnTo>
                      <a:pt x="10" y="2"/>
                    </a:lnTo>
                    <a:lnTo>
                      <a:pt x="10" y="4"/>
                    </a:lnTo>
                    <a:lnTo>
                      <a:pt x="8" y="8"/>
                    </a:lnTo>
                    <a:lnTo>
                      <a:pt x="6" y="12"/>
                    </a:lnTo>
                    <a:lnTo>
                      <a:pt x="6" y="18"/>
                    </a:lnTo>
                    <a:lnTo>
                      <a:pt x="6" y="24"/>
                    </a:lnTo>
                    <a:close/>
                  </a:path>
                </a:pathLst>
              </a:custGeom>
              <a:solidFill>
                <a:srgbClr val="000000"/>
              </a:solidFill>
              <a:ln w="0">
                <a:solidFill>
                  <a:srgbClr val="000000"/>
                </a:solidFill>
                <a:prstDash val="solid"/>
                <a:round/>
                <a:headEnd/>
                <a:tailEnd/>
              </a:ln>
            </p:spPr>
            <p:txBody>
              <a:bodyPr/>
              <a:lstStyle/>
              <a:p>
                <a:endParaRPr lang="sv-SE"/>
              </a:p>
            </p:txBody>
          </p:sp>
          <p:sp>
            <p:nvSpPr>
              <p:cNvPr id="96483" name="Freeform 227"/>
              <p:cNvSpPr>
                <a:spLocks/>
              </p:cNvSpPr>
              <p:nvPr/>
            </p:nvSpPr>
            <p:spPr bwMode="auto">
              <a:xfrm>
                <a:off x="3062" y="3152"/>
                <a:ext cx="6" cy="8"/>
              </a:xfrm>
              <a:custGeom>
                <a:avLst/>
                <a:gdLst/>
                <a:ahLst/>
                <a:cxnLst>
                  <a:cxn ang="0">
                    <a:pos x="4" y="0"/>
                  </a:cxn>
                  <a:cxn ang="0">
                    <a:pos x="4" y="0"/>
                  </a:cxn>
                  <a:cxn ang="0">
                    <a:pos x="6" y="2"/>
                  </a:cxn>
                  <a:cxn ang="0">
                    <a:pos x="6" y="2"/>
                  </a:cxn>
                  <a:cxn ang="0">
                    <a:pos x="6" y="4"/>
                  </a:cxn>
                  <a:cxn ang="0">
                    <a:pos x="6" y="6"/>
                  </a:cxn>
                  <a:cxn ang="0">
                    <a:pos x="6" y="6"/>
                  </a:cxn>
                  <a:cxn ang="0">
                    <a:pos x="4" y="8"/>
                  </a:cxn>
                  <a:cxn ang="0">
                    <a:pos x="4" y="8"/>
                  </a:cxn>
                  <a:cxn ang="0">
                    <a:pos x="2" y="8"/>
                  </a:cxn>
                  <a:cxn ang="0">
                    <a:pos x="0" y="6"/>
                  </a:cxn>
                  <a:cxn ang="0">
                    <a:pos x="0" y="6"/>
                  </a:cxn>
                  <a:cxn ang="0">
                    <a:pos x="0" y="4"/>
                  </a:cxn>
                  <a:cxn ang="0">
                    <a:pos x="0" y="2"/>
                  </a:cxn>
                  <a:cxn ang="0">
                    <a:pos x="0" y="2"/>
                  </a:cxn>
                  <a:cxn ang="0">
                    <a:pos x="2" y="0"/>
                  </a:cxn>
                  <a:cxn ang="0">
                    <a:pos x="4" y="0"/>
                  </a:cxn>
                </a:cxnLst>
                <a:rect l="0" t="0" r="r" b="b"/>
                <a:pathLst>
                  <a:path w="6" h="8">
                    <a:moveTo>
                      <a:pt x="4" y="0"/>
                    </a:moveTo>
                    <a:lnTo>
                      <a:pt x="4" y="0"/>
                    </a:lnTo>
                    <a:lnTo>
                      <a:pt x="6" y="2"/>
                    </a:lnTo>
                    <a:lnTo>
                      <a:pt x="6" y="2"/>
                    </a:lnTo>
                    <a:lnTo>
                      <a:pt x="6" y="4"/>
                    </a:lnTo>
                    <a:lnTo>
                      <a:pt x="6" y="6"/>
                    </a:lnTo>
                    <a:lnTo>
                      <a:pt x="6" y="6"/>
                    </a:lnTo>
                    <a:lnTo>
                      <a:pt x="4" y="8"/>
                    </a:lnTo>
                    <a:lnTo>
                      <a:pt x="4" y="8"/>
                    </a:lnTo>
                    <a:lnTo>
                      <a:pt x="2" y="8"/>
                    </a:lnTo>
                    <a:lnTo>
                      <a:pt x="0" y="6"/>
                    </a:lnTo>
                    <a:lnTo>
                      <a:pt x="0" y="6"/>
                    </a:lnTo>
                    <a:lnTo>
                      <a:pt x="0" y="4"/>
                    </a:lnTo>
                    <a:lnTo>
                      <a:pt x="0" y="2"/>
                    </a:lnTo>
                    <a:lnTo>
                      <a:pt x="0" y="2"/>
                    </a:lnTo>
                    <a:lnTo>
                      <a:pt x="2" y="0"/>
                    </a:lnTo>
                    <a:lnTo>
                      <a:pt x="4" y="0"/>
                    </a:lnTo>
                    <a:close/>
                  </a:path>
                </a:pathLst>
              </a:custGeom>
              <a:solidFill>
                <a:srgbClr val="000000"/>
              </a:solidFill>
              <a:ln w="0">
                <a:solidFill>
                  <a:srgbClr val="000000"/>
                </a:solidFill>
                <a:prstDash val="solid"/>
                <a:round/>
                <a:headEnd/>
                <a:tailEnd/>
              </a:ln>
            </p:spPr>
            <p:txBody>
              <a:bodyPr/>
              <a:lstStyle/>
              <a:p>
                <a:endParaRPr lang="sv-SE"/>
              </a:p>
            </p:txBody>
          </p:sp>
          <p:sp>
            <p:nvSpPr>
              <p:cNvPr id="96484" name="Freeform 228"/>
              <p:cNvSpPr>
                <a:spLocks noEditPoints="1"/>
              </p:cNvSpPr>
              <p:nvPr/>
            </p:nvSpPr>
            <p:spPr bwMode="auto">
              <a:xfrm>
                <a:off x="3076" y="3116"/>
                <a:ext cx="26" cy="44"/>
              </a:xfrm>
              <a:custGeom>
                <a:avLst/>
                <a:gdLst/>
                <a:ahLst/>
                <a:cxnLst>
                  <a:cxn ang="0">
                    <a:pos x="26" y="0"/>
                  </a:cxn>
                  <a:cxn ang="0">
                    <a:pos x="26" y="2"/>
                  </a:cxn>
                  <a:cxn ang="0">
                    <a:pos x="22" y="2"/>
                  </a:cxn>
                  <a:cxn ang="0">
                    <a:pos x="18" y="2"/>
                  </a:cxn>
                  <a:cxn ang="0">
                    <a:pos x="16" y="4"/>
                  </a:cxn>
                  <a:cxn ang="0">
                    <a:pos x="14" y="6"/>
                  </a:cxn>
                  <a:cxn ang="0">
                    <a:pos x="12" y="10"/>
                  </a:cxn>
                  <a:cxn ang="0">
                    <a:pos x="10" y="12"/>
                  </a:cxn>
                  <a:cxn ang="0">
                    <a:pos x="8" y="16"/>
                  </a:cxn>
                  <a:cxn ang="0">
                    <a:pos x="6" y="20"/>
                  </a:cxn>
                  <a:cxn ang="0">
                    <a:pos x="12" y="18"/>
                  </a:cxn>
                  <a:cxn ang="0">
                    <a:pos x="16" y="16"/>
                  </a:cxn>
                  <a:cxn ang="0">
                    <a:pos x="20" y="18"/>
                  </a:cxn>
                  <a:cxn ang="0">
                    <a:pos x="22" y="20"/>
                  </a:cxn>
                  <a:cxn ang="0">
                    <a:pos x="26" y="24"/>
                  </a:cxn>
                  <a:cxn ang="0">
                    <a:pos x="26" y="30"/>
                  </a:cxn>
                  <a:cxn ang="0">
                    <a:pos x="26" y="34"/>
                  </a:cxn>
                  <a:cxn ang="0">
                    <a:pos x="22" y="38"/>
                  </a:cxn>
                  <a:cxn ang="0">
                    <a:pos x="18" y="42"/>
                  </a:cxn>
                  <a:cxn ang="0">
                    <a:pos x="12" y="44"/>
                  </a:cxn>
                  <a:cxn ang="0">
                    <a:pos x="8" y="44"/>
                  </a:cxn>
                  <a:cxn ang="0">
                    <a:pos x="6" y="42"/>
                  </a:cxn>
                  <a:cxn ang="0">
                    <a:pos x="2" y="38"/>
                  </a:cxn>
                  <a:cxn ang="0">
                    <a:pos x="0" y="32"/>
                  </a:cxn>
                  <a:cxn ang="0">
                    <a:pos x="0" y="26"/>
                  </a:cxn>
                  <a:cxn ang="0">
                    <a:pos x="0" y="22"/>
                  </a:cxn>
                  <a:cxn ang="0">
                    <a:pos x="2" y="16"/>
                  </a:cxn>
                  <a:cxn ang="0">
                    <a:pos x="4" y="10"/>
                  </a:cxn>
                  <a:cxn ang="0">
                    <a:pos x="8" y="6"/>
                  </a:cxn>
                  <a:cxn ang="0">
                    <a:pos x="12" y="4"/>
                  </a:cxn>
                  <a:cxn ang="0">
                    <a:pos x="16" y="2"/>
                  </a:cxn>
                  <a:cxn ang="0">
                    <a:pos x="20" y="0"/>
                  </a:cxn>
                  <a:cxn ang="0">
                    <a:pos x="24" y="0"/>
                  </a:cxn>
                  <a:cxn ang="0">
                    <a:pos x="26" y="0"/>
                  </a:cxn>
                  <a:cxn ang="0">
                    <a:pos x="6" y="22"/>
                  </a:cxn>
                  <a:cxn ang="0">
                    <a:pos x="6" y="26"/>
                  </a:cxn>
                  <a:cxn ang="0">
                    <a:pos x="6" y="28"/>
                  </a:cxn>
                  <a:cxn ang="0">
                    <a:pos x="6" y="32"/>
                  </a:cxn>
                  <a:cxn ang="0">
                    <a:pos x="6" y="36"/>
                  </a:cxn>
                  <a:cxn ang="0">
                    <a:pos x="8" y="38"/>
                  </a:cxn>
                  <a:cxn ang="0">
                    <a:pos x="10" y="40"/>
                  </a:cxn>
                  <a:cxn ang="0">
                    <a:pos x="12" y="42"/>
                  </a:cxn>
                  <a:cxn ang="0">
                    <a:pos x="14" y="42"/>
                  </a:cxn>
                  <a:cxn ang="0">
                    <a:pos x="16" y="42"/>
                  </a:cxn>
                  <a:cxn ang="0">
                    <a:pos x="18" y="40"/>
                  </a:cxn>
                  <a:cxn ang="0">
                    <a:pos x="20" y="36"/>
                  </a:cxn>
                  <a:cxn ang="0">
                    <a:pos x="20" y="32"/>
                  </a:cxn>
                  <a:cxn ang="0">
                    <a:pos x="20" y="28"/>
                  </a:cxn>
                  <a:cxn ang="0">
                    <a:pos x="18" y="24"/>
                  </a:cxn>
                  <a:cxn ang="0">
                    <a:pos x="16" y="20"/>
                  </a:cxn>
                  <a:cxn ang="0">
                    <a:pos x="12" y="20"/>
                  </a:cxn>
                  <a:cxn ang="0">
                    <a:pos x="12" y="20"/>
                  </a:cxn>
                  <a:cxn ang="0">
                    <a:pos x="10" y="20"/>
                  </a:cxn>
                  <a:cxn ang="0">
                    <a:pos x="8" y="20"/>
                  </a:cxn>
                  <a:cxn ang="0">
                    <a:pos x="6" y="22"/>
                  </a:cxn>
                </a:cxnLst>
                <a:rect l="0" t="0" r="r" b="b"/>
                <a:pathLst>
                  <a:path w="26" h="44">
                    <a:moveTo>
                      <a:pt x="26" y="0"/>
                    </a:moveTo>
                    <a:lnTo>
                      <a:pt x="26" y="2"/>
                    </a:lnTo>
                    <a:lnTo>
                      <a:pt x="22" y="2"/>
                    </a:lnTo>
                    <a:lnTo>
                      <a:pt x="18" y="2"/>
                    </a:lnTo>
                    <a:lnTo>
                      <a:pt x="16" y="4"/>
                    </a:lnTo>
                    <a:lnTo>
                      <a:pt x="14" y="6"/>
                    </a:lnTo>
                    <a:lnTo>
                      <a:pt x="12" y="10"/>
                    </a:lnTo>
                    <a:lnTo>
                      <a:pt x="10" y="12"/>
                    </a:lnTo>
                    <a:lnTo>
                      <a:pt x="8" y="16"/>
                    </a:lnTo>
                    <a:lnTo>
                      <a:pt x="6" y="20"/>
                    </a:lnTo>
                    <a:lnTo>
                      <a:pt x="12" y="18"/>
                    </a:lnTo>
                    <a:lnTo>
                      <a:pt x="16" y="16"/>
                    </a:lnTo>
                    <a:lnTo>
                      <a:pt x="20" y="18"/>
                    </a:lnTo>
                    <a:lnTo>
                      <a:pt x="22" y="20"/>
                    </a:lnTo>
                    <a:lnTo>
                      <a:pt x="26" y="24"/>
                    </a:lnTo>
                    <a:lnTo>
                      <a:pt x="26" y="30"/>
                    </a:lnTo>
                    <a:lnTo>
                      <a:pt x="26" y="34"/>
                    </a:lnTo>
                    <a:lnTo>
                      <a:pt x="22" y="38"/>
                    </a:lnTo>
                    <a:lnTo>
                      <a:pt x="18" y="42"/>
                    </a:lnTo>
                    <a:lnTo>
                      <a:pt x="12" y="44"/>
                    </a:lnTo>
                    <a:lnTo>
                      <a:pt x="8" y="44"/>
                    </a:lnTo>
                    <a:lnTo>
                      <a:pt x="6" y="42"/>
                    </a:lnTo>
                    <a:lnTo>
                      <a:pt x="2" y="38"/>
                    </a:lnTo>
                    <a:lnTo>
                      <a:pt x="0" y="32"/>
                    </a:lnTo>
                    <a:lnTo>
                      <a:pt x="0" y="26"/>
                    </a:lnTo>
                    <a:lnTo>
                      <a:pt x="0" y="22"/>
                    </a:lnTo>
                    <a:lnTo>
                      <a:pt x="2" y="16"/>
                    </a:lnTo>
                    <a:lnTo>
                      <a:pt x="4" y="10"/>
                    </a:lnTo>
                    <a:lnTo>
                      <a:pt x="8" y="6"/>
                    </a:lnTo>
                    <a:lnTo>
                      <a:pt x="12" y="4"/>
                    </a:lnTo>
                    <a:lnTo>
                      <a:pt x="16" y="2"/>
                    </a:lnTo>
                    <a:lnTo>
                      <a:pt x="20" y="0"/>
                    </a:lnTo>
                    <a:lnTo>
                      <a:pt x="24" y="0"/>
                    </a:lnTo>
                    <a:lnTo>
                      <a:pt x="26" y="0"/>
                    </a:lnTo>
                    <a:close/>
                    <a:moveTo>
                      <a:pt x="6" y="22"/>
                    </a:moveTo>
                    <a:lnTo>
                      <a:pt x="6" y="26"/>
                    </a:lnTo>
                    <a:lnTo>
                      <a:pt x="6" y="28"/>
                    </a:lnTo>
                    <a:lnTo>
                      <a:pt x="6" y="32"/>
                    </a:lnTo>
                    <a:lnTo>
                      <a:pt x="6" y="36"/>
                    </a:lnTo>
                    <a:lnTo>
                      <a:pt x="8" y="38"/>
                    </a:lnTo>
                    <a:lnTo>
                      <a:pt x="10" y="40"/>
                    </a:lnTo>
                    <a:lnTo>
                      <a:pt x="12" y="42"/>
                    </a:lnTo>
                    <a:lnTo>
                      <a:pt x="14" y="42"/>
                    </a:lnTo>
                    <a:lnTo>
                      <a:pt x="16" y="42"/>
                    </a:lnTo>
                    <a:lnTo>
                      <a:pt x="18" y="40"/>
                    </a:lnTo>
                    <a:lnTo>
                      <a:pt x="20" y="36"/>
                    </a:lnTo>
                    <a:lnTo>
                      <a:pt x="20" y="32"/>
                    </a:lnTo>
                    <a:lnTo>
                      <a:pt x="20" y="28"/>
                    </a:lnTo>
                    <a:lnTo>
                      <a:pt x="18" y="24"/>
                    </a:lnTo>
                    <a:lnTo>
                      <a:pt x="16" y="20"/>
                    </a:lnTo>
                    <a:lnTo>
                      <a:pt x="12" y="20"/>
                    </a:lnTo>
                    <a:lnTo>
                      <a:pt x="12" y="20"/>
                    </a:lnTo>
                    <a:lnTo>
                      <a:pt x="10" y="20"/>
                    </a:lnTo>
                    <a:lnTo>
                      <a:pt x="8" y="20"/>
                    </a:lnTo>
                    <a:lnTo>
                      <a:pt x="6" y="22"/>
                    </a:lnTo>
                    <a:close/>
                  </a:path>
                </a:pathLst>
              </a:custGeom>
              <a:solidFill>
                <a:srgbClr val="000000"/>
              </a:solidFill>
              <a:ln w="0">
                <a:solidFill>
                  <a:srgbClr val="000000"/>
                </a:solidFill>
                <a:prstDash val="solid"/>
                <a:round/>
                <a:headEnd/>
                <a:tailEnd/>
              </a:ln>
            </p:spPr>
            <p:txBody>
              <a:bodyPr/>
              <a:lstStyle/>
              <a:p>
                <a:endParaRPr lang="sv-SE"/>
              </a:p>
            </p:txBody>
          </p:sp>
          <p:sp>
            <p:nvSpPr>
              <p:cNvPr id="96485" name="Line 229"/>
              <p:cNvSpPr>
                <a:spLocks noChangeShapeType="1"/>
              </p:cNvSpPr>
              <p:nvPr/>
            </p:nvSpPr>
            <p:spPr bwMode="auto">
              <a:xfrm flipH="1">
                <a:off x="3144" y="2928"/>
                <a:ext cx="14" cy="1"/>
              </a:xfrm>
              <a:prstGeom prst="line">
                <a:avLst/>
              </a:prstGeom>
              <a:noFill/>
              <a:ln w="12700">
                <a:solidFill>
                  <a:srgbClr val="000000"/>
                </a:solidFill>
                <a:round/>
                <a:headEnd/>
                <a:tailEnd/>
              </a:ln>
            </p:spPr>
            <p:txBody>
              <a:bodyPr/>
              <a:lstStyle/>
              <a:p>
                <a:endParaRPr lang="sv-SE"/>
              </a:p>
            </p:txBody>
          </p:sp>
          <p:sp>
            <p:nvSpPr>
              <p:cNvPr id="96486" name="Freeform 230"/>
              <p:cNvSpPr>
                <a:spLocks noEditPoints="1"/>
              </p:cNvSpPr>
              <p:nvPr/>
            </p:nvSpPr>
            <p:spPr bwMode="auto">
              <a:xfrm>
                <a:off x="3028" y="2906"/>
                <a:ext cx="26" cy="44"/>
              </a:xfrm>
              <a:custGeom>
                <a:avLst/>
                <a:gdLst/>
                <a:ahLst/>
                <a:cxnLst>
                  <a:cxn ang="0">
                    <a:pos x="0" y="22"/>
                  </a:cxn>
                  <a:cxn ang="0">
                    <a:pos x="0" y="16"/>
                  </a:cxn>
                  <a:cxn ang="0">
                    <a:pos x="2" y="10"/>
                  </a:cxn>
                  <a:cxn ang="0">
                    <a:pos x="4" y="6"/>
                  </a:cxn>
                  <a:cxn ang="0">
                    <a:pos x="8" y="2"/>
                  </a:cxn>
                  <a:cxn ang="0">
                    <a:pos x="10" y="0"/>
                  </a:cxn>
                  <a:cxn ang="0">
                    <a:pos x="12" y="0"/>
                  </a:cxn>
                  <a:cxn ang="0">
                    <a:pos x="18" y="2"/>
                  </a:cxn>
                  <a:cxn ang="0">
                    <a:pos x="22" y="6"/>
                  </a:cxn>
                  <a:cxn ang="0">
                    <a:pos x="24" y="10"/>
                  </a:cxn>
                  <a:cxn ang="0">
                    <a:pos x="26" y="16"/>
                  </a:cxn>
                  <a:cxn ang="0">
                    <a:pos x="26" y="22"/>
                  </a:cxn>
                  <a:cxn ang="0">
                    <a:pos x="26" y="28"/>
                  </a:cxn>
                  <a:cxn ang="0">
                    <a:pos x="24" y="34"/>
                  </a:cxn>
                  <a:cxn ang="0">
                    <a:pos x="22" y="40"/>
                  </a:cxn>
                  <a:cxn ang="0">
                    <a:pos x="18" y="42"/>
                  </a:cxn>
                  <a:cxn ang="0">
                    <a:pos x="16" y="44"/>
                  </a:cxn>
                  <a:cxn ang="0">
                    <a:pos x="12" y="44"/>
                  </a:cxn>
                  <a:cxn ang="0">
                    <a:pos x="8" y="44"/>
                  </a:cxn>
                  <a:cxn ang="0">
                    <a:pos x="6" y="42"/>
                  </a:cxn>
                  <a:cxn ang="0">
                    <a:pos x="2" y="38"/>
                  </a:cxn>
                  <a:cxn ang="0">
                    <a:pos x="0" y="30"/>
                  </a:cxn>
                  <a:cxn ang="0">
                    <a:pos x="0" y="22"/>
                  </a:cxn>
                  <a:cxn ang="0">
                    <a:pos x="6" y="24"/>
                  </a:cxn>
                  <a:cxn ang="0">
                    <a:pos x="6" y="32"/>
                  </a:cxn>
                  <a:cxn ang="0">
                    <a:pos x="8" y="38"/>
                  </a:cxn>
                  <a:cxn ang="0">
                    <a:pos x="10" y="42"/>
                  </a:cxn>
                  <a:cxn ang="0">
                    <a:pos x="12" y="42"/>
                  </a:cxn>
                  <a:cxn ang="0">
                    <a:pos x="14" y="42"/>
                  </a:cxn>
                  <a:cxn ang="0">
                    <a:pos x="16" y="40"/>
                  </a:cxn>
                  <a:cxn ang="0">
                    <a:pos x="18" y="38"/>
                  </a:cxn>
                  <a:cxn ang="0">
                    <a:pos x="18" y="36"/>
                  </a:cxn>
                  <a:cxn ang="0">
                    <a:pos x="20" y="30"/>
                  </a:cxn>
                  <a:cxn ang="0">
                    <a:pos x="20" y="20"/>
                  </a:cxn>
                  <a:cxn ang="0">
                    <a:pos x="20" y="14"/>
                  </a:cxn>
                  <a:cxn ang="0">
                    <a:pos x="18" y="8"/>
                  </a:cxn>
                  <a:cxn ang="0">
                    <a:pos x="18" y="6"/>
                  </a:cxn>
                  <a:cxn ang="0">
                    <a:pos x="16" y="4"/>
                  </a:cxn>
                  <a:cxn ang="0">
                    <a:pos x="14" y="2"/>
                  </a:cxn>
                  <a:cxn ang="0">
                    <a:pos x="12" y="2"/>
                  </a:cxn>
                  <a:cxn ang="0">
                    <a:pos x="10" y="2"/>
                  </a:cxn>
                  <a:cxn ang="0">
                    <a:pos x="10" y="4"/>
                  </a:cxn>
                  <a:cxn ang="0">
                    <a:pos x="8" y="8"/>
                  </a:cxn>
                  <a:cxn ang="0">
                    <a:pos x="6" y="12"/>
                  </a:cxn>
                  <a:cxn ang="0">
                    <a:pos x="6" y="18"/>
                  </a:cxn>
                  <a:cxn ang="0">
                    <a:pos x="6" y="24"/>
                  </a:cxn>
                </a:cxnLst>
                <a:rect l="0" t="0" r="r" b="b"/>
                <a:pathLst>
                  <a:path w="26" h="44">
                    <a:moveTo>
                      <a:pt x="0" y="22"/>
                    </a:moveTo>
                    <a:lnTo>
                      <a:pt x="0" y="16"/>
                    </a:lnTo>
                    <a:lnTo>
                      <a:pt x="2" y="10"/>
                    </a:lnTo>
                    <a:lnTo>
                      <a:pt x="4" y="6"/>
                    </a:lnTo>
                    <a:lnTo>
                      <a:pt x="8" y="2"/>
                    </a:lnTo>
                    <a:lnTo>
                      <a:pt x="10" y="0"/>
                    </a:lnTo>
                    <a:lnTo>
                      <a:pt x="12" y="0"/>
                    </a:lnTo>
                    <a:lnTo>
                      <a:pt x="18" y="2"/>
                    </a:lnTo>
                    <a:lnTo>
                      <a:pt x="22" y="6"/>
                    </a:lnTo>
                    <a:lnTo>
                      <a:pt x="24" y="10"/>
                    </a:lnTo>
                    <a:lnTo>
                      <a:pt x="26" y="16"/>
                    </a:lnTo>
                    <a:lnTo>
                      <a:pt x="26" y="22"/>
                    </a:lnTo>
                    <a:lnTo>
                      <a:pt x="26" y="28"/>
                    </a:lnTo>
                    <a:lnTo>
                      <a:pt x="24" y="34"/>
                    </a:lnTo>
                    <a:lnTo>
                      <a:pt x="22" y="40"/>
                    </a:lnTo>
                    <a:lnTo>
                      <a:pt x="18" y="42"/>
                    </a:lnTo>
                    <a:lnTo>
                      <a:pt x="16" y="44"/>
                    </a:lnTo>
                    <a:lnTo>
                      <a:pt x="12" y="44"/>
                    </a:lnTo>
                    <a:lnTo>
                      <a:pt x="8" y="44"/>
                    </a:lnTo>
                    <a:lnTo>
                      <a:pt x="6" y="42"/>
                    </a:lnTo>
                    <a:lnTo>
                      <a:pt x="2" y="38"/>
                    </a:lnTo>
                    <a:lnTo>
                      <a:pt x="0" y="30"/>
                    </a:lnTo>
                    <a:lnTo>
                      <a:pt x="0" y="22"/>
                    </a:lnTo>
                    <a:close/>
                    <a:moveTo>
                      <a:pt x="6" y="24"/>
                    </a:moveTo>
                    <a:lnTo>
                      <a:pt x="6" y="32"/>
                    </a:lnTo>
                    <a:lnTo>
                      <a:pt x="8" y="38"/>
                    </a:lnTo>
                    <a:lnTo>
                      <a:pt x="10" y="42"/>
                    </a:lnTo>
                    <a:lnTo>
                      <a:pt x="12" y="42"/>
                    </a:lnTo>
                    <a:lnTo>
                      <a:pt x="14" y="42"/>
                    </a:lnTo>
                    <a:lnTo>
                      <a:pt x="16" y="40"/>
                    </a:lnTo>
                    <a:lnTo>
                      <a:pt x="18" y="38"/>
                    </a:lnTo>
                    <a:lnTo>
                      <a:pt x="18" y="36"/>
                    </a:lnTo>
                    <a:lnTo>
                      <a:pt x="20" y="30"/>
                    </a:lnTo>
                    <a:lnTo>
                      <a:pt x="20" y="20"/>
                    </a:lnTo>
                    <a:lnTo>
                      <a:pt x="20" y="14"/>
                    </a:lnTo>
                    <a:lnTo>
                      <a:pt x="18" y="8"/>
                    </a:lnTo>
                    <a:lnTo>
                      <a:pt x="18" y="6"/>
                    </a:lnTo>
                    <a:lnTo>
                      <a:pt x="16" y="4"/>
                    </a:lnTo>
                    <a:lnTo>
                      <a:pt x="14" y="2"/>
                    </a:lnTo>
                    <a:lnTo>
                      <a:pt x="12" y="2"/>
                    </a:lnTo>
                    <a:lnTo>
                      <a:pt x="10" y="2"/>
                    </a:lnTo>
                    <a:lnTo>
                      <a:pt x="10" y="4"/>
                    </a:lnTo>
                    <a:lnTo>
                      <a:pt x="8" y="8"/>
                    </a:lnTo>
                    <a:lnTo>
                      <a:pt x="6" y="12"/>
                    </a:lnTo>
                    <a:lnTo>
                      <a:pt x="6" y="18"/>
                    </a:lnTo>
                    <a:lnTo>
                      <a:pt x="6" y="24"/>
                    </a:lnTo>
                    <a:close/>
                  </a:path>
                </a:pathLst>
              </a:custGeom>
              <a:solidFill>
                <a:srgbClr val="000000"/>
              </a:solidFill>
              <a:ln w="0">
                <a:solidFill>
                  <a:srgbClr val="000000"/>
                </a:solidFill>
                <a:prstDash val="solid"/>
                <a:round/>
                <a:headEnd/>
                <a:tailEnd/>
              </a:ln>
            </p:spPr>
            <p:txBody>
              <a:bodyPr/>
              <a:lstStyle/>
              <a:p>
                <a:endParaRPr lang="sv-SE"/>
              </a:p>
            </p:txBody>
          </p:sp>
          <p:sp>
            <p:nvSpPr>
              <p:cNvPr id="96487" name="Freeform 231"/>
              <p:cNvSpPr>
                <a:spLocks/>
              </p:cNvSpPr>
              <p:nvPr/>
            </p:nvSpPr>
            <p:spPr bwMode="auto">
              <a:xfrm>
                <a:off x="3062" y="2944"/>
                <a:ext cx="6" cy="6"/>
              </a:xfrm>
              <a:custGeom>
                <a:avLst/>
                <a:gdLst/>
                <a:ahLst/>
                <a:cxnLst>
                  <a:cxn ang="0">
                    <a:pos x="4" y="0"/>
                  </a:cxn>
                  <a:cxn ang="0">
                    <a:pos x="4" y="0"/>
                  </a:cxn>
                  <a:cxn ang="0">
                    <a:pos x="6" y="0"/>
                  </a:cxn>
                  <a:cxn ang="0">
                    <a:pos x="6" y="2"/>
                  </a:cxn>
                  <a:cxn ang="0">
                    <a:pos x="6" y="2"/>
                  </a:cxn>
                  <a:cxn ang="0">
                    <a:pos x="6" y="4"/>
                  </a:cxn>
                  <a:cxn ang="0">
                    <a:pos x="6" y="6"/>
                  </a:cxn>
                  <a:cxn ang="0">
                    <a:pos x="4" y="6"/>
                  </a:cxn>
                  <a:cxn ang="0">
                    <a:pos x="4" y="6"/>
                  </a:cxn>
                  <a:cxn ang="0">
                    <a:pos x="2" y="6"/>
                  </a:cxn>
                  <a:cxn ang="0">
                    <a:pos x="0" y="6"/>
                  </a:cxn>
                  <a:cxn ang="0">
                    <a:pos x="0" y="4"/>
                  </a:cxn>
                  <a:cxn ang="0">
                    <a:pos x="0" y="2"/>
                  </a:cxn>
                  <a:cxn ang="0">
                    <a:pos x="0" y="2"/>
                  </a:cxn>
                  <a:cxn ang="0">
                    <a:pos x="0" y="0"/>
                  </a:cxn>
                  <a:cxn ang="0">
                    <a:pos x="2" y="0"/>
                  </a:cxn>
                  <a:cxn ang="0">
                    <a:pos x="4" y="0"/>
                  </a:cxn>
                </a:cxnLst>
                <a:rect l="0" t="0" r="r" b="b"/>
                <a:pathLst>
                  <a:path w="6" h="6">
                    <a:moveTo>
                      <a:pt x="4" y="0"/>
                    </a:moveTo>
                    <a:lnTo>
                      <a:pt x="4" y="0"/>
                    </a:lnTo>
                    <a:lnTo>
                      <a:pt x="6" y="0"/>
                    </a:lnTo>
                    <a:lnTo>
                      <a:pt x="6" y="2"/>
                    </a:lnTo>
                    <a:lnTo>
                      <a:pt x="6" y="2"/>
                    </a:lnTo>
                    <a:lnTo>
                      <a:pt x="6" y="4"/>
                    </a:lnTo>
                    <a:lnTo>
                      <a:pt x="6" y="6"/>
                    </a:lnTo>
                    <a:lnTo>
                      <a:pt x="4" y="6"/>
                    </a:lnTo>
                    <a:lnTo>
                      <a:pt x="4" y="6"/>
                    </a:lnTo>
                    <a:lnTo>
                      <a:pt x="2" y="6"/>
                    </a:lnTo>
                    <a:lnTo>
                      <a:pt x="0" y="6"/>
                    </a:lnTo>
                    <a:lnTo>
                      <a:pt x="0" y="4"/>
                    </a:lnTo>
                    <a:lnTo>
                      <a:pt x="0" y="2"/>
                    </a:lnTo>
                    <a:lnTo>
                      <a:pt x="0" y="2"/>
                    </a:lnTo>
                    <a:lnTo>
                      <a:pt x="0" y="0"/>
                    </a:lnTo>
                    <a:lnTo>
                      <a:pt x="2" y="0"/>
                    </a:lnTo>
                    <a:lnTo>
                      <a:pt x="4" y="0"/>
                    </a:lnTo>
                    <a:close/>
                  </a:path>
                </a:pathLst>
              </a:custGeom>
              <a:solidFill>
                <a:srgbClr val="000000"/>
              </a:solidFill>
              <a:ln w="0">
                <a:solidFill>
                  <a:srgbClr val="000000"/>
                </a:solidFill>
                <a:prstDash val="solid"/>
                <a:round/>
                <a:headEnd/>
                <a:tailEnd/>
              </a:ln>
            </p:spPr>
            <p:txBody>
              <a:bodyPr/>
              <a:lstStyle/>
              <a:p>
                <a:endParaRPr lang="sv-SE"/>
              </a:p>
            </p:txBody>
          </p:sp>
          <p:sp>
            <p:nvSpPr>
              <p:cNvPr id="96488" name="Freeform 232"/>
              <p:cNvSpPr>
                <a:spLocks noEditPoints="1"/>
              </p:cNvSpPr>
              <p:nvPr/>
            </p:nvSpPr>
            <p:spPr bwMode="auto">
              <a:xfrm>
                <a:off x="3076" y="2906"/>
                <a:ext cx="26" cy="44"/>
              </a:xfrm>
              <a:custGeom>
                <a:avLst/>
                <a:gdLst/>
                <a:ahLst/>
                <a:cxnLst>
                  <a:cxn ang="0">
                    <a:pos x="6" y="18"/>
                  </a:cxn>
                  <a:cxn ang="0">
                    <a:pos x="2" y="14"/>
                  </a:cxn>
                  <a:cxn ang="0">
                    <a:pos x="2" y="6"/>
                  </a:cxn>
                  <a:cxn ang="0">
                    <a:pos x="8" y="2"/>
                  </a:cxn>
                  <a:cxn ang="0">
                    <a:pos x="18" y="2"/>
                  </a:cxn>
                  <a:cxn ang="0">
                    <a:pos x="24" y="6"/>
                  </a:cxn>
                  <a:cxn ang="0">
                    <a:pos x="24" y="12"/>
                  </a:cxn>
                  <a:cxn ang="0">
                    <a:pos x="20" y="18"/>
                  </a:cxn>
                  <a:cxn ang="0">
                    <a:pos x="20" y="24"/>
                  </a:cxn>
                  <a:cxn ang="0">
                    <a:pos x="24" y="30"/>
                  </a:cxn>
                  <a:cxn ang="0">
                    <a:pos x="24" y="38"/>
                  </a:cxn>
                  <a:cxn ang="0">
                    <a:pos x="18" y="44"/>
                  </a:cxn>
                  <a:cxn ang="0">
                    <a:pos x="8" y="44"/>
                  </a:cxn>
                  <a:cxn ang="0">
                    <a:pos x="2" y="38"/>
                  </a:cxn>
                  <a:cxn ang="0">
                    <a:pos x="2" y="32"/>
                  </a:cxn>
                  <a:cxn ang="0">
                    <a:pos x="6" y="26"/>
                  </a:cxn>
                  <a:cxn ang="0">
                    <a:pos x="14" y="20"/>
                  </a:cxn>
                  <a:cxn ang="0">
                    <a:pos x="18" y="14"/>
                  </a:cxn>
                  <a:cxn ang="0">
                    <a:pos x="18" y="10"/>
                  </a:cxn>
                  <a:cxn ang="0">
                    <a:pos x="18" y="4"/>
                  </a:cxn>
                  <a:cxn ang="0">
                    <a:pos x="14" y="2"/>
                  </a:cxn>
                  <a:cxn ang="0">
                    <a:pos x="10" y="4"/>
                  </a:cxn>
                  <a:cxn ang="0">
                    <a:pos x="8" y="8"/>
                  </a:cxn>
                  <a:cxn ang="0">
                    <a:pos x="8" y="12"/>
                  </a:cxn>
                  <a:cxn ang="0">
                    <a:pos x="10" y="14"/>
                  </a:cxn>
                  <a:cxn ang="0">
                    <a:pos x="10" y="24"/>
                  </a:cxn>
                  <a:cxn ang="0">
                    <a:pos x="8" y="28"/>
                  </a:cxn>
                  <a:cxn ang="0">
                    <a:pos x="6" y="34"/>
                  </a:cxn>
                  <a:cxn ang="0">
                    <a:pos x="8" y="40"/>
                  </a:cxn>
                  <a:cxn ang="0">
                    <a:pos x="14" y="42"/>
                  </a:cxn>
                  <a:cxn ang="0">
                    <a:pos x="18" y="40"/>
                  </a:cxn>
                  <a:cxn ang="0">
                    <a:pos x="20" y="36"/>
                  </a:cxn>
                  <a:cxn ang="0">
                    <a:pos x="18" y="32"/>
                  </a:cxn>
                  <a:cxn ang="0">
                    <a:pos x="10" y="24"/>
                  </a:cxn>
                </a:cxnLst>
                <a:rect l="0" t="0" r="r" b="b"/>
                <a:pathLst>
                  <a:path w="26" h="44">
                    <a:moveTo>
                      <a:pt x="10" y="22"/>
                    </a:moveTo>
                    <a:lnTo>
                      <a:pt x="6" y="18"/>
                    </a:lnTo>
                    <a:lnTo>
                      <a:pt x="2" y="16"/>
                    </a:lnTo>
                    <a:lnTo>
                      <a:pt x="2" y="14"/>
                    </a:lnTo>
                    <a:lnTo>
                      <a:pt x="2" y="10"/>
                    </a:lnTo>
                    <a:lnTo>
                      <a:pt x="2" y="6"/>
                    </a:lnTo>
                    <a:lnTo>
                      <a:pt x="4" y="4"/>
                    </a:lnTo>
                    <a:lnTo>
                      <a:pt x="8" y="2"/>
                    </a:lnTo>
                    <a:lnTo>
                      <a:pt x="14" y="0"/>
                    </a:lnTo>
                    <a:lnTo>
                      <a:pt x="18" y="2"/>
                    </a:lnTo>
                    <a:lnTo>
                      <a:pt x="22" y="4"/>
                    </a:lnTo>
                    <a:lnTo>
                      <a:pt x="24" y="6"/>
                    </a:lnTo>
                    <a:lnTo>
                      <a:pt x="24" y="10"/>
                    </a:lnTo>
                    <a:lnTo>
                      <a:pt x="24" y="12"/>
                    </a:lnTo>
                    <a:lnTo>
                      <a:pt x="24" y="14"/>
                    </a:lnTo>
                    <a:lnTo>
                      <a:pt x="20" y="18"/>
                    </a:lnTo>
                    <a:lnTo>
                      <a:pt x="16" y="20"/>
                    </a:lnTo>
                    <a:lnTo>
                      <a:pt x="20" y="24"/>
                    </a:lnTo>
                    <a:lnTo>
                      <a:pt x="24" y="26"/>
                    </a:lnTo>
                    <a:lnTo>
                      <a:pt x="24" y="30"/>
                    </a:lnTo>
                    <a:lnTo>
                      <a:pt x="26" y="34"/>
                    </a:lnTo>
                    <a:lnTo>
                      <a:pt x="24" y="38"/>
                    </a:lnTo>
                    <a:lnTo>
                      <a:pt x="22" y="42"/>
                    </a:lnTo>
                    <a:lnTo>
                      <a:pt x="18" y="44"/>
                    </a:lnTo>
                    <a:lnTo>
                      <a:pt x="14" y="44"/>
                    </a:lnTo>
                    <a:lnTo>
                      <a:pt x="8" y="44"/>
                    </a:lnTo>
                    <a:lnTo>
                      <a:pt x="4" y="40"/>
                    </a:lnTo>
                    <a:lnTo>
                      <a:pt x="2" y="38"/>
                    </a:lnTo>
                    <a:lnTo>
                      <a:pt x="0" y="34"/>
                    </a:lnTo>
                    <a:lnTo>
                      <a:pt x="2" y="32"/>
                    </a:lnTo>
                    <a:lnTo>
                      <a:pt x="2" y="28"/>
                    </a:lnTo>
                    <a:lnTo>
                      <a:pt x="6" y="26"/>
                    </a:lnTo>
                    <a:lnTo>
                      <a:pt x="10" y="22"/>
                    </a:lnTo>
                    <a:close/>
                    <a:moveTo>
                      <a:pt x="14" y="20"/>
                    </a:moveTo>
                    <a:lnTo>
                      <a:pt x="16" y="16"/>
                    </a:lnTo>
                    <a:lnTo>
                      <a:pt x="18" y="14"/>
                    </a:lnTo>
                    <a:lnTo>
                      <a:pt x="18" y="12"/>
                    </a:lnTo>
                    <a:lnTo>
                      <a:pt x="18" y="10"/>
                    </a:lnTo>
                    <a:lnTo>
                      <a:pt x="18" y="6"/>
                    </a:lnTo>
                    <a:lnTo>
                      <a:pt x="18" y="4"/>
                    </a:lnTo>
                    <a:lnTo>
                      <a:pt x="16" y="2"/>
                    </a:lnTo>
                    <a:lnTo>
                      <a:pt x="14" y="2"/>
                    </a:lnTo>
                    <a:lnTo>
                      <a:pt x="10" y="2"/>
                    </a:lnTo>
                    <a:lnTo>
                      <a:pt x="10" y="4"/>
                    </a:lnTo>
                    <a:lnTo>
                      <a:pt x="8" y="6"/>
                    </a:lnTo>
                    <a:lnTo>
                      <a:pt x="8" y="8"/>
                    </a:lnTo>
                    <a:lnTo>
                      <a:pt x="8" y="10"/>
                    </a:lnTo>
                    <a:lnTo>
                      <a:pt x="8" y="12"/>
                    </a:lnTo>
                    <a:lnTo>
                      <a:pt x="8" y="14"/>
                    </a:lnTo>
                    <a:lnTo>
                      <a:pt x="10" y="14"/>
                    </a:lnTo>
                    <a:lnTo>
                      <a:pt x="14" y="20"/>
                    </a:lnTo>
                    <a:close/>
                    <a:moveTo>
                      <a:pt x="10" y="24"/>
                    </a:moveTo>
                    <a:lnTo>
                      <a:pt x="10" y="26"/>
                    </a:lnTo>
                    <a:lnTo>
                      <a:pt x="8" y="28"/>
                    </a:lnTo>
                    <a:lnTo>
                      <a:pt x="8" y="30"/>
                    </a:lnTo>
                    <a:lnTo>
                      <a:pt x="6" y="34"/>
                    </a:lnTo>
                    <a:lnTo>
                      <a:pt x="8" y="38"/>
                    </a:lnTo>
                    <a:lnTo>
                      <a:pt x="8" y="40"/>
                    </a:lnTo>
                    <a:lnTo>
                      <a:pt x="10" y="42"/>
                    </a:lnTo>
                    <a:lnTo>
                      <a:pt x="14" y="42"/>
                    </a:lnTo>
                    <a:lnTo>
                      <a:pt x="16" y="42"/>
                    </a:lnTo>
                    <a:lnTo>
                      <a:pt x="18" y="40"/>
                    </a:lnTo>
                    <a:lnTo>
                      <a:pt x="20" y="38"/>
                    </a:lnTo>
                    <a:lnTo>
                      <a:pt x="20" y="36"/>
                    </a:lnTo>
                    <a:lnTo>
                      <a:pt x="20" y="34"/>
                    </a:lnTo>
                    <a:lnTo>
                      <a:pt x="18" y="32"/>
                    </a:lnTo>
                    <a:lnTo>
                      <a:pt x="16" y="28"/>
                    </a:lnTo>
                    <a:lnTo>
                      <a:pt x="10" y="24"/>
                    </a:lnTo>
                    <a:close/>
                  </a:path>
                </a:pathLst>
              </a:custGeom>
              <a:solidFill>
                <a:srgbClr val="000000"/>
              </a:solidFill>
              <a:ln w="0">
                <a:solidFill>
                  <a:srgbClr val="000000"/>
                </a:solidFill>
                <a:prstDash val="solid"/>
                <a:round/>
                <a:headEnd/>
                <a:tailEnd/>
              </a:ln>
            </p:spPr>
            <p:txBody>
              <a:bodyPr/>
              <a:lstStyle/>
              <a:p>
                <a:endParaRPr lang="sv-SE"/>
              </a:p>
            </p:txBody>
          </p:sp>
          <p:sp>
            <p:nvSpPr>
              <p:cNvPr id="96489" name="Line 233"/>
              <p:cNvSpPr>
                <a:spLocks noChangeShapeType="1"/>
              </p:cNvSpPr>
              <p:nvPr/>
            </p:nvSpPr>
            <p:spPr bwMode="auto">
              <a:xfrm flipH="1">
                <a:off x="3144" y="2718"/>
                <a:ext cx="14" cy="1"/>
              </a:xfrm>
              <a:prstGeom prst="line">
                <a:avLst/>
              </a:prstGeom>
              <a:noFill/>
              <a:ln w="12700">
                <a:solidFill>
                  <a:srgbClr val="000000"/>
                </a:solidFill>
                <a:round/>
                <a:headEnd/>
                <a:tailEnd/>
              </a:ln>
            </p:spPr>
            <p:txBody>
              <a:bodyPr/>
              <a:lstStyle/>
              <a:p>
                <a:endParaRPr lang="sv-SE"/>
              </a:p>
            </p:txBody>
          </p:sp>
          <p:sp>
            <p:nvSpPr>
              <p:cNvPr id="96490" name="Freeform 234"/>
              <p:cNvSpPr>
                <a:spLocks/>
              </p:cNvSpPr>
              <p:nvPr/>
            </p:nvSpPr>
            <p:spPr bwMode="auto">
              <a:xfrm>
                <a:off x="3080" y="2696"/>
                <a:ext cx="16" cy="44"/>
              </a:xfrm>
              <a:custGeom>
                <a:avLst/>
                <a:gdLst/>
                <a:ahLst/>
                <a:cxnLst>
                  <a:cxn ang="0">
                    <a:pos x="0" y="6"/>
                  </a:cxn>
                  <a:cxn ang="0">
                    <a:pos x="10" y="0"/>
                  </a:cxn>
                  <a:cxn ang="0">
                    <a:pos x="12" y="0"/>
                  </a:cxn>
                  <a:cxn ang="0">
                    <a:pos x="12" y="36"/>
                  </a:cxn>
                  <a:cxn ang="0">
                    <a:pos x="12" y="40"/>
                  </a:cxn>
                  <a:cxn ang="0">
                    <a:pos x="12" y="42"/>
                  </a:cxn>
                  <a:cxn ang="0">
                    <a:pos x="12" y="42"/>
                  </a:cxn>
                  <a:cxn ang="0">
                    <a:pos x="12" y="42"/>
                  </a:cxn>
                  <a:cxn ang="0">
                    <a:pos x="14" y="44"/>
                  </a:cxn>
                  <a:cxn ang="0">
                    <a:pos x="16" y="44"/>
                  </a:cxn>
                  <a:cxn ang="0">
                    <a:pos x="16" y="44"/>
                  </a:cxn>
                  <a:cxn ang="0">
                    <a:pos x="0" y="44"/>
                  </a:cxn>
                  <a:cxn ang="0">
                    <a:pos x="0" y="44"/>
                  </a:cxn>
                  <a:cxn ang="0">
                    <a:pos x="4" y="44"/>
                  </a:cxn>
                  <a:cxn ang="0">
                    <a:pos x="4" y="42"/>
                  </a:cxn>
                  <a:cxn ang="0">
                    <a:pos x="6" y="42"/>
                  </a:cxn>
                  <a:cxn ang="0">
                    <a:pos x="6" y="42"/>
                  </a:cxn>
                  <a:cxn ang="0">
                    <a:pos x="6" y="40"/>
                  </a:cxn>
                  <a:cxn ang="0">
                    <a:pos x="6" y="36"/>
                  </a:cxn>
                  <a:cxn ang="0">
                    <a:pos x="6" y="12"/>
                  </a:cxn>
                  <a:cxn ang="0">
                    <a:pos x="6" y="10"/>
                  </a:cxn>
                  <a:cxn ang="0">
                    <a:pos x="6" y="8"/>
                  </a:cxn>
                  <a:cxn ang="0">
                    <a:pos x="6" y="6"/>
                  </a:cxn>
                  <a:cxn ang="0">
                    <a:pos x="6" y="6"/>
                  </a:cxn>
                  <a:cxn ang="0">
                    <a:pos x="4" y="6"/>
                  </a:cxn>
                  <a:cxn ang="0">
                    <a:pos x="4" y="6"/>
                  </a:cxn>
                  <a:cxn ang="0">
                    <a:pos x="2" y="6"/>
                  </a:cxn>
                  <a:cxn ang="0">
                    <a:pos x="0" y="6"/>
                  </a:cxn>
                  <a:cxn ang="0">
                    <a:pos x="0" y="6"/>
                  </a:cxn>
                </a:cxnLst>
                <a:rect l="0" t="0" r="r" b="b"/>
                <a:pathLst>
                  <a:path w="16" h="44">
                    <a:moveTo>
                      <a:pt x="0" y="6"/>
                    </a:moveTo>
                    <a:lnTo>
                      <a:pt x="10" y="0"/>
                    </a:lnTo>
                    <a:lnTo>
                      <a:pt x="12" y="0"/>
                    </a:lnTo>
                    <a:lnTo>
                      <a:pt x="12" y="36"/>
                    </a:lnTo>
                    <a:lnTo>
                      <a:pt x="12" y="40"/>
                    </a:lnTo>
                    <a:lnTo>
                      <a:pt x="12" y="42"/>
                    </a:lnTo>
                    <a:lnTo>
                      <a:pt x="12" y="42"/>
                    </a:lnTo>
                    <a:lnTo>
                      <a:pt x="12" y="42"/>
                    </a:lnTo>
                    <a:lnTo>
                      <a:pt x="14" y="44"/>
                    </a:lnTo>
                    <a:lnTo>
                      <a:pt x="16" y="44"/>
                    </a:lnTo>
                    <a:lnTo>
                      <a:pt x="16" y="44"/>
                    </a:lnTo>
                    <a:lnTo>
                      <a:pt x="0" y="44"/>
                    </a:lnTo>
                    <a:lnTo>
                      <a:pt x="0" y="44"/>
                    </a:lnTo>
                    <a:lnTo>
                      <a:pt x="4" y="44"/>
                    </a:lnTo>
                    <a:lnTo>
                      <a:pt x="4" y="42"/>
                    </a:lnTo>
                    <a:lnTo>
                      <a:pt x="6" y="42"/>
                    </a:lnTo>
                    <a:lnTo>
                      <a:pt x="6" y="42"/>
                    </a:lnTo>
                    <a:lnTo>
                      <a:pt x="6" y="40"/>
                    </a:lnTo>
                    <a:lnTo>
                      <a:pt x="6" y="36"/>
                    </a:lnTo>
                    <a:lnTo>
                      <a:pt x="6" y="12"/>
                    </a:lnTo>
                    <a:lnTo>
                      <a:pt x="6" y="10"/>
                    </a:lnTo>
                    <a:lnTo>
                      <a:pt x="6" y="8"/>
                    </a:lnTo>
                    <a:lnTo>
                      <a:pt x="6" y="6"/>
                    </a:lnTo>
                    <a:lnTo>
                      <a:pt x="6" y="6"/>
                    </a:lnTo>
                    <a:lnTo>
                      <a:pt x="4" y="6"/>
                    </a:lnTo>
                    <a:lnTo>
                      <a:pt x="4" y="6"/>
                    </a:lnTo>
                    <a:lnTo>
                      <a:pt x="2" y="6"/>
                    </a:lnTo>
                    <a:lnTo>
                      <a:pt x="0" y="6"/>
                    </a:lnTo>
                    <a:lnTo>
                      <a:pt x="0" y="6"/>
                    </a:lnTo>
                    <a:close/>
                  </a:path>
                </a:pathLst>
              </a:custGeom>
              <a:solidFill>
                <a:srgbClr val="000000"/>
              </a:solidFill>
              <a:ln w="0">
                <a:solidFill>
                  <a:srgbClr val="000000"/>
                </a:solidFill>
                <a:prstDash val="solid"/>
                <a:round/>
                <a:headEnd/>
                <a:tailEnd/>
              </a:ln>
            </p:spPr>
            <p:txBody>
              <a:bodyPr/>
              <a:lstStyle/>
              <a:p>
                <a:endParaRPr lang="sv-SE"/>
              </a:p>
            </p:txBody>
          </p:sp>
          <p:sp>
            <p:nvSpPr>
              <p:cNvPr id="96491" name="Line 235"/>
              <p:cNvSpPr>
                <a:spLocks noChangeShapeType="1"/>
              </p:cNvSpPr>
              <p:nvPr/>
            </p:nvSpPr>
            <p:spPr bwMode="auto">
              <a:xfrm>
                <a:off x="3158" y="3768"/>
                <a:ext cx="1" cy="14"/>
              </a:xfrm>
              <a:prstGeom prst="line">
                <a:avLst/>
              </a:prstGeom>
              <a:noFill/>
              <a:ln w="12700">
                <a:solidFill>
                  <a:srgbClr val="000000"/>
                </a:solidFill>
                <a:round/>
                <a:headEnd/>
                <a:tailEnd/>
              </a:ln>
            </p:spPr>
            <p:txBody>
              <a:bodyPr/>
              <a:lstStyle/>
              <a:p>
                <a:endParaRPr lang="sv-SE"/>
              </a:p>
            </p:txBody>
          </p:sp>
          <p:sp>
            <p:nvSpPr>
              <p:cNvPr id="96492" name="Freeform 236"/>
              <p:cNvSpPr>
                <a:spLocks noEditPoints="1"/>
              </p:cNvSpPr>
              <p:nvPr/>
            </p:nvSpPr>
            <p:spPr bwMode="auto">
              <a:xfrm>
                <a:off x="3144" y="3824"/>
                <a:ext cx="28" cy="44"/>
              </a:xfrm>
              <a:custGeom>
                <a:avLst/>
                <a:gdLst/>
                <a:ahLst/>
                <a:cxnLst>
                  <a:cxn ang="0">
                    <a:pos x="0" y="22"/>
                  </a:cxn>
                  <a:cxn ang="0">
                    <a:pos x="2" y="16"/>
                  </a:cxn>
                  <a:cxn ang="0">
                    <a:pos x="2" y="10"/>
                  </a:cxn>
                  <a:cxn ang="0">
                    <a:pos x="6" y="6"/>
                  </a:cxn>
                  <a:cxn ang="0">
                    <a:pos x="8" y="2"/>
                  </a:cxn>
                  <a:cxn ang="0">
                    <a:pos x="12" y="0"/>
                  </a:cxn>
                  <a:cxn ang="0">
                    <a:pos x="14" y="0"/>
                  </a:cxn>
                  <a:cxn ang="0">
                    <a:pos x="18" y="2"/>
                  </a:cxn>
                  <a:cxn ang="0">
                    <a:pos x="22" y="4"/>
                  </a:cxn>
                  <a:cxn ang="0">
                    <a:pos x="26" y="10"/>
                  </a:cxn>
                  <a:cxn ang="0">
                    <a:pos x="26" y="16"/>
                  </a:cxn>
                  <a:cxn ang="0">
                    <a:pos x="28" y="22"/>
                  </a:cxn>
                  <a:cxn ang="0">
                    <a:pos x="26" y="28"/>
                  </a:cxn>
                  <a:cxn ang="0">
                    <a:pos x="26" y="34"/>
                  </a:cxn>
                  <a:cxn ang="0">
                    <a:pos x="22" y="38"/>
                  </a:cxn>
                  <a:cxn ang="0">
                    <a:pos x="20" y="42"/>
                  </a:cxn>
                  <a:cxn ang="0">
                    <a:pos x="16" y="44"/>
                  </a:cxn>
                  <a:cxn ang="0">
                    <a:pos x="14" y="44"/>
                  </a:cxn>
                  <a:cxn ang="0">
                    <a:pos x="10" y="44"/>
                  </a:cxn>
                  <a:cxn ang="0">
                    <a:pos x="6" y="40"/>
                  </a:cxn>
                  <a:cxn ang="0">
                    <a:pos x="4" y="36"/>
                  </a:cxn>
                  <a:cxn ang="0">
                    <a:pos x="2" y="30"/>
                  </a:cxn>
                  <a:cxn ang="0">
                    <a:pos x="0" y="22"/>
                  </a:cxn>
                  <a:cxn ang="0">
                    <a:pos x="6" y="24"/>
                  </a:cxn>
                  <a:cxn ang="0">
                    <a:pos x="8" y="30"/>
                  </a:cxn>
                  <a:cxn ang="0">
                    <a:pos x="8" y="38"/>
                  </a:cxn>
                  <a:cxn ang="0">
                    <a:pos x="10" y="40"/>
                  </a:cxn>
                  <a:cxn ang="0">
                    <a:pos x="14" y="42"/>
                  </a:cxn>
                  <a:cxn ang="0">
                    <a:pos x="16" y="42"/>
                  </a:cxn>
                  <a:cxn ang="0">
                    <a:pos x="18" y="40"/>
                  </a:cxn>
                  <a:cxn ang="0">
                    <a:pos x="18" y="38"/>
                  </a:cxn>
                  <a:cxn ang="0">
                    <a:pos x="20" y="36"/>
                  </a:cxn>
                  <a:cxn ang="0">
                    <a:pos x="20" y="28"/>
                  </a:cxn>
                  <a:cxn ang="0">
                    <a:pos x="22" y="20"/>
                  </a:cxn>
                  <a:cxn ang="0">
                    <a:pos x="20" y="14"/>
                  </a:cxn>
                  <a:cxn ang="0">
                    <a:pos x="20" y="8"/>
                  </a:cxn>
                  <a:cxn ang="0">
                    <a:pos x="18" y="6"/>
                  </a:cxn>
                  <a:cxn ang="0">
                    <a:pos x="18" y="4"/>
                  </a:cxn>
                  <a:cxn ang="0">
                    <a:pos x="16" y="2"/>
                  </a:cxn>
                  <a:cxn ang="0">
                    <a:pos x="14" y="2"/>
                  </a:cxn>
                  <a:cxn ang="0">
                    <a:pos x="12" y="2"/>
                  </a:cxn>
                  <a:cxn ang="0">
                    <a:pos x="10" y="4"/>
                  </a:cxn>
                  <a:cxn ang="0">
                    <a:pos x="8" y="8"/>
                  </a:cxn>
                  <a:cxn ang="0">
                    <a:pos x="8" y="12"/>
                  </a:cxn>
                  <a:cxn ang="0">
                    <a:pos x="6" y="18"/>
                  </a:cxn>
                  <a:cxn ang="0">
                    <a:pos x="6" y="24"/>
                  </a:cxn>
                </a:cxnLst>
                <a:rect l="0" t="0" r="r" b="b"/>
                <a:pathLst>
                  <a:path w="28" h="44">
                    <a:moveTo>
                      <a:pt x="0" y="22"/>
                    </a:moveTo>
                    <a:lnTo>
                      <a:pt x="2" y="16"/>
                    </a:lnTo>
                    <a:lnTo>
                      <a:pt x="2" y="10"/>
                    </a:lnTo>
                    <a:lnTo>
                      <a:pt x="6" y="6"/>
                    </a:lnTo>
                    <a:lnTo>
                      <a:pt x="8" y="2"/>
                    </a:lnTo>
                    <a:lnTo>
                      <a:pt x="12" y="0"/>
                    </a:lnTo>
                    <a:lnTo>
                      <a:pt x="14" y="0"/>
                    </a:lnTo>
                    <a:lnTo>
                      <a:pt x="18" y="2"/>
                    </a:lnTo>
                    <a:lnTo>
                      <a:pt x="22" y="4"/>
                    </a:lnTo>
                    <a:lnTo>
                      <a:pt x="26" y="10"/>
                    </a:lnTo>
                    <a:lnTo>
                      <a:pt x="26" y="16"/>
                    </a:lnTo>
                    <a:lnTo>
                      <a:pt x="28" y="22"/>
                    </a:lnTo>
                    <a:lnTo>
                      <a:pt x="26" y="28"/>
                    </a:lnTo>
                    <a:lnTo>
                      <a:pt x="26" y="34"/>
                    </a:lnTo>
                    <a:lnTo>
                      <a:pt x="22" y="38"/>
                    </a:lnTo>
                    <a:lnTo>
                      <a:pt x="20" y="42"/>
                    </a:lnTo>
                    <a:lnTo>
                      <a:pt x="16" y="44"/>
                    </a:lnTo>
                    <a:lnTo>
                      <a:pt x="14" y="44"/>
                    </a:lnTo>
                    <a:lnTo>
                      <a:pt x="10" y="44"/>
                    </a:lnTo>
                    <a:lnTo>
                      <a:pt x="6" y="40"/>
                    </a:lnTo>
                    <a:lnTo>
                      <a:pt x="4" y="36"/>
                    </a:lnTo>
                    <a:lnTo>
                      <a:pt x="2" y="30"/>
                    </a:lnTo>
                    <a:lnTo>
                      <a:pt x="0" y="22"/>
                    </a:lnTo>
                    <a:close/>
                    <a:moveTo>
                      <a:pt x="6" y="24"/>
                    </a:moveTo>
                    <a:lnTo>
                      <a:pt x="8" y="30"/>
                    </a:lnTo>
                    <a:lnTo>
                      <a:pt x="8" y="38"/>
                    </a:lnTo>
                    <a:lnTo>
                      <a:pt x="10" y="40"/>
                    </a:lnTo>
                    <a:lnTo>
                      <a:pt x="14" y="42"/>
                    </a:lnTo>
                    <a:lnTo>
                      <a:pt x="16" y="42"/>
                    </a:lnTo>
                    <a:lnTo>
                      <a:pt x="18" y="40"/>
                    </a:lnTo>
                    <a:lnTo>
                      <a:pt x="18" y="38"/>
                    </a:lnTo>
                    <a:lnTo>
                      <a:pt x="20" y="36"/>
                    </a:lnTo>
                    <a:lnTo>
                      <a:pt x="20" y="28"/>
                    </a:lnTo>
                    <a:lnTo>
                      <a:pt x="22" y="20"/>
                    </a:lnTo>
                    <a:lnTo>
                      <a:pt x="20" y="14"/>
                    </a:lnTo>
                    <a:lnTo>
                      <a:pt x="20" y="8"/>
                    </a:lnTo>
                    <a:lnTo>
                      <a:pt x="18" y="6"/>
                    </a:lnTo>
                    <a:lnTo>
                      <a:pt x="18" y="4"/>
                    </a:lnTo>
                    <a:lnTo>
                      <a:pt x="16" y="2"/>
                    </a:lnTo>
                    <a:lnTo>
                      <a:pt x="14" y="2"/>
                    </a:lnTo>
                    <a:lnTo>
                      <a:pt x="12" y="2"/>
                    </a:lnTo>
                    <a:lnTo>
                      <a:pt x="10" y="4"/>
                    </a:lnTo>
                    <a:lnTo>
                      <a:pt x="8" y="8"/>
                    </a:lnTo>
                    <a:lnTo>
                      <a:pt x="8" y="12"/>
                    </a:lnTo>
                    <a:lnTo>
                      <a:pt x="6" y="18"/>
                    </a:lnTo>
                    <a:lnTo>
                      <a:pt x="6" y="24"/>
                    </a:lnTo>
                    <a:close/>
                  </a:path>
                </a:pathLst>
              </a:custGeom>
              <a:solidFill>
                <a:srgbClr val="000000"/>
              </a:solidFill>
              <a:ln w="0">
                <a:solidFill>
                  <a:srgbClr val="000000"/>
                </a:solidFill>
                <a:prstDash val="solid"/>
                <a:round/>
                <a:headEnd/>
                <a:tailEnd/>
              </a:ln>
            </p:spPr>
            <p:txBody>
              <a:bodyPr/>
              <a:lstStyle/>
              <a:p>
                <a:endParaRPr lang="sv-SE"/>
              </a:p>
            </p:txBody>
          </p:sp>
          <p:sp>
            <p:nvSpPr>
              <p:cNvPr id="96493" name="Line 237"/>
              <p:cNvSpPr>
                <a:spLocks noChangeShapeType="1"/>
              </p:cNvSpPr>
              <p:nvPr/>
            </p:nvSpPr>
            <p:spPr bwMode="auto">
              <a:xfrm>
                <a:off x="3368" y="3768"/>
                <a:ext cx="1" cy="14"/>
              </a:xfrm>
              <a:prstGeom prst="line">
                <a:avLst/>
              </a:prstGeom>
              <a:noFill/>
              <a:ln w="12700">
                <a:solidFill>
                  <a:srgbClr val="000000"/>
                </a:solidFill>
                <a:round/>
                <a:headEnd/>
                <a:tailEnd/>
              </a:ln>
            </p:spPr>
            <p:txBody>
              <a:bodyPr/>
              <a:lstStyle/>
              <a:p>
                <a:endParaRPr lang="sv-SE"/>
              </a:p>
            </p:txBody>
          </p:sp>
          <p:sp>
            <p:nvSpPr>
              <p:cNvPr id="96494" name="Freeform 238"/>
              <p:cNvSpPr>
                <a:spLocks noEditPoints="1"/>
              </p:cNvSpPr>
              <p:nvPr/>
            </p:nvSpPr>
            <p:spPr bwMode="auto">
              <a:xfrm>
                <a:off x="3330" y="3824"/>
                <a:ext cx="26" cy="44"/>
              </a:xfrm>
              <a:custGeom>
                <a:avLst/>
                <a:gdLst/>
                <a:ahLst/>
                <a:cxnLst>
                  <a:cxn ang="0">
                    <a:pos x="0" y="22"/>
                  </a:cxn>
                  <a:cxn ang="0">
                    <a:pos x="0" y="16"/>
                  </a:cxn>
                  <a:cxn ang="0">
                    <a:pos x="2" y="10"/>
                  </a:cxn>
                  <a:cxn ang="0">
                    <a:pos x="4" y="6"/>
                  </a:cxn>
                  <a:cxn ang="0">
                    <a:pos x="8" y="2"/>
                  </a:cxn>
                  <a:cxn ang="0">
                    <a:pos x="10" y="0"/>
                  </a:cxn>
                  <a:cxn ang="0">
                    <a:pos x="14" y="0"/>
                  </a:cxn>
                  <a:cxn ang="0">
                    <a:pos x="18" y="2"/>
                  </a:cxn>
                  <a:cxn ang="0">
                    <a:pos x="22" y="4"/>
                  </a:cxn>
                  <a:cxn ang="0">
                    <a:pos x="24" y="10"/>
                  </a:cxn>
                  <a:cxn ang="0">
                    <a:pos x="26" y="16"/>
                  </a:cxn>
                  <a:cxn ang="0">
                    <a:pos x="26" y="22"/>
                  </a:cxn>
                  <a:cxn ang="0">
                    <a:pos x="26" y="28"/>
                  </a:cxn>
                  <a:cxn ang="0">
                    <a:pos x="24" y="34"/>
                  </a:cxn>
                  <a:cxn ang="0">
                    <a:pos x="22" y="38"/>
                  </a:cxn>
                  <a:cxn ang="0">
                    <a:pos x="20" y="42"/>
                  </a:cxn>
                  <a:cxn ang="0">
                    <a:pos x="16" y="44"/>
                  </a:cxn>
                  <a:cxn ang="0">
                    <a:pos x="14" y="44"/>
                  </a:cxn>
                  <a:cxn ang="0">
                    <a:pos x="10" y="44"/>
                  </a:cxn>
                  <a:cxn ang="0">
                    <a:pos x="6" y="40"/>
                  </a:cxn>
                  <a:cxn ang="0">
                    <a:pos x="4" y="36"/>
                  </a:cxn>
                  <a:cxn ang="0">
                    <a:pos x="2" y="30"/>
                  </a:cxn>
                  <a:cxn ang="0">
                    <a:pos x="0" y="22"/>
                  </a:cxn>
                  <a:cxn ang="0">
                    <a:pos x="6" y="24"/>
                  </a:cxn>
                  <a:cxn ang="0">
                    <a:pos x="6" y="30"/>
                  </a:cxn>
                  <a:cxn ang="0">
                    <a:pos x="8" y="38"/>
                  </a:cxn>
                  <a:cxn ang="0">
                    <a:pos x="10" y="40"/>
                  </a:cxn>
                  <a:cxn ang="0">
                    <a:pos x="14" y="42"/>
                  </a:cxn>
                  <a:cxn ang="0">
                    <a:pos x="16" y="42"/>
                  </a:cxn>
                  <a:cxn ang="0">
                    <a:pos x="16" y="40"/>
                  </a:cxn>
                  <a:cxn ang="0">
                    <a:pos x="18" y="38"/>
                  </a:cxn>
                  <a:cxn ang="0">
                    <a:pos x="20" y="36"/>
                  </a:cxn>
                  <a:cxn ang="0">
                    <a:pos x="20" y="28"/>
                  </a:cxn>
                  <a:cxn ang="0">
                    <a:pos x="20" y="20"/>
                  </a:cxn>
                  <a:cxn ang="0">
                    <a:pos x="20" y="14"/>
                  </a:cxn>
                  <a:cxn ang="0">
                    <a:pos x="20" y="8"/>
                  </a:cxn>
                  <a:cxn ang="0">
                    <a:pos x="18" y="6"/>
                  </a:cxn>
                  <a:cxn ang="0">
                    <a:pos x="16" y="4"/>
                  </a:cxn>
                  <a:cxn ang="0">
                    <a:pos x="16" y="2"/>
                  </a:cxn>
                  <a:cxn ang="0">
                    <a:pos x="14" y="2"/>
                  </a:cxn>
                  <a:cxn ang="0">
                    <a:pos x="12" y="2"/>
                  </a:cxn>
                  <a:cxn ang="0">
                    <a:pos x="10" y="4"/>
                  </a:cxn>
                  <a:cxn ang="0">
                    <a:pos x="8" y="8"/>
                  </a:cxn>
                  <a:cxn ang="0">
                    <a:pos x="8" y="12"/>
                  </a:cxn>
                  <a:cxn ang="0">
                    <a:pos x="6" y="18"/>
                  </a:cxn>
                  <a:cxn ang="0">
                    <a:pos x="6" y="24"/>
                  </a:cxn>
                </a:cxnLst>
                <a:rect l="0" t="0" r="r" b="b"/>
                <a:pathLst>
                  <a:path w="26" h="44">
                    <a:moveTo>
                      <a:pt x="0" y="22"/>
                    </a:moveTo>
                    <a:lnTo>
                      <a:pt x="0" y="16"/>
                    </a:lnTo>
                    <a:lnTo>
                      <a:pt x="2" y="10"/>
                    </a:lnTo>
                    <a:lnTo>
                      <a:pt x="4" y="6"/>
                    </a:lnTo>
                    <a:lnTo>
                      <a:pt x="8" y="2"/>
                    </a:lnTo>
                    <a:lnTo>
                      <a:pt x="10" y="0"/>
                    </a:lnTo>
                    <a:lnTo>
                      <a:pt x="14" y="0"/>
                    </a:lnTo>
                    <a:lnTo>
                      <a:pt x="18" y="2"/>
                    </a:lnTo>
                    <a:lnTo>
                      <a:pt x="22" y="4"/>
                    </a:lnTo>
                    <a:lnTo>
                      <a:pt x="24" y="10"/>
                    </a:lnTo>
                    <a:lnTo>
                      <a:pt x="26" y="16"/>
                    </a:lnTo>
                    <a:lnTo>
                      <a:pt x="26" y="22"/>
                    </a:lnTo>
                    <a:lnTo>
                      <a:pt x="26" y="28"/>
                    </a:lnTo>
                    <a:lnTo>
                      <a:pt x="24" y="34"/>
                    </a:lnTo>
                    <a:lnTo>
                      <a:pt x="22" y="38"/>
                    </a:lnTo>
                    <a:lnTo>
                      <a:pt x="20" y="42"/>
                    </a:lnTo>
                    <a:lnTo>
                      <a:pt x="16" y="44"/>
                    </a:lnTo>
                    <a:lnTo>
                      <a:pt x="14" y="44"/>
                    </a:lnTo>
                    <a:lnTo>
                      <a:pt x="10" y="44"/>
                    </a:lnTo>
                    <a:lnTo>
                      <a:pt x="6" y="40"/>
                    </a:lnTo>
                    <a:lnTo>
                      <a:pt x="4" y="36"/>
                    </a:lnTo>
                    <a:lnTo>
                      <a:pt x="2" y="30"/>
                    </a:lnTo>
                    <a:lnTo>
                      <a:pt x="0" y="22"/>
                    </a:lnTo>
                    <a:close/>
                    <a:moveTo>
                      <a:pt x="6" y="24"/>
                    </a:moveTo>
                    <a:lnTo>
                      <a:pt x="6" y="30"/>
                    </a:lnTo>
                    <a:lnTo>
                      <a:pt x="8" y="38"/>
                    </a:lnTo>
                    <a:lnTo>
                      <a:pt x="10" y="40"/>
                    </a:lnTo>
                    <a:lnTo>
                      <a:pt x="14" y="42"/>
                    </a:lnTo>
                    <a:lnTo>
                      <a:pt x="16" y="42"/>
                    </a:lnTo>
                    <a:lnTo>
                      <a:pt x="16" y="40"/>
                    </a:lnTo>
                    <a:lnTo>
                      <a:pt x="18" y="38"/>
                    </a:lnTo>
                    <a:lnTo>
                      <a:pt x="20" y="36"/>
                    </a:lnTo>
                    <a:lnTo>
                      <a:pt x="20" y="28"/>
                    </a:lnTo>
                    <a:lnTo>
                      <a:pt x="20" y="20"/>
                    </a:lnTo>
                    <a:lnTo>
                      <a:pt x="20" y="14"/>
                    </a:lnTo>
                    <a:lnTo>
                      <a:pt x="20" y="8"/>
                    </a:lnTo>
                    <a:lnTo>
                      <a:pt x="18" y="6"/>
                    </a:lnTo>
                    <a:lnTo>
                      <a:pt x="16" y="4"/>
                    </a:lnTo>
                    <a:lnTo>
                      <a:pt x="16" y="2"/>
                    </a:lnTo>
                    <a:lnTo>
                      <a:pt x="14" y="2"/>
                    </a:lnTo>
                    <a:lnTo>
                      <a:pt x="12" y="2"/>
                    </a:lnTo>
                    <a:lnTo>
                      <a:pt x="10" y="4"/>
                    </a:lnTo>
                    <a:lnTo>
                      <a:pt x="8" y="8"/>
                    </a:lnTo>
                    <a:lnTo>
                      <a:pt x="8" y="12"/>
                    </a:lnTo>
                    <a:lnTo>
                      <a:pt x="6" y="18"/>
                    </a:lnTo>
                    <a:lnTo>
                      <a:pt x="6" y="24"/>
                    </a:lnTo>
                    <a:close/>
                  </a:path>
                </a:pathLst>
              </a:custGeom>
              <a:solidFill>
                <a:srgbClr val="000000"/>
              </a:solidFill>
              <a:ln w="0">
                <a:solidFill>
                  <a:srgbClr val="000000"/>
                </a:solidFill>
                <a:prstDash val="solid"/>
                <a:round/>
                <a:headEnd/>
                <a:tailEnd/>
              </a:ln>
            </p:spPr>
            <p:txBody>
              <a:bodyPr/>
              <a:lstStyle/>
              <a:p>
                <a:endParaRPr lang="sv-SE"/>
              </a:p>
            </p:txBody>
          </p:sp>
          <p:sp>
            <p:nvSpPr>
              <p:cNvPr id="96495" name="Freeform 239"/>
              <p:cNvSpPr>
                <a:spLocks/>
              </p:cNvSpPr>
              <p:nvPr/>
            </p:nvSpPr>
            <p:spPr bwMode="auto">
              <a:xfrm>
                <a:off x="3364" y="3860"/>
                <a:ext cx="8" cy="8"/>
              </a:xfrm>
              <a:custGeom>
                <a:avLst/>
                <a:gdLst/>
                <a:ahLst/>
                <a:cxnLst>
                  <a:cxn ang="0">
                    <a:pos x="4" y="0"/>
                  </a:cxn>
                  <a:cxn ang="0">
                    <a:pos x="6" y="0"/>
                  </a:cxn>
                  <a:cxn ang="0">
                    <a:pos x="6" y="2"/>
                  </a:cxn>
                  <a:cxn ang="0">
                    <a:pos x="8" y="2"/>
                  </a:cxn>
                  <a:cxn ang="0">
                    <a:pos x="8" y="4"/>
                  </a:cxn>
                  <a:cxn ang="0">
                    <a:pos x="8" y="6"/>
                  </a:cxn>
                  <a:cxn ang="0">
                    <a:pos x="6" y="6"/>
                  </a:cxn>
                  <a:cxn ang="0">
                    <a:pos x="6" y="8"/>
                  </a:cxn>
                  <a:cxn ang="0">
                    <a:pos x="4" y="8"/>
                  </a:cxn>
                  <a:cxn ang="0">
                    <a:pos x="2" y="8"/>
                  </a:cxn>
                  <a:cxn ang="0">
                    <a:pos x="2" y="6"/>
                  </a:cxn>
                  <a:cxn ang="0">
                    <a:pos x="0" y="6"/>
                  </a:cxn>
                  <a:cxn ang="0">
                    <a:pos x="0" y="4"/>
                  </a:cxn>
                  <a:cxn ang="0">
                    <a:pos x="0" y="2"/>
                  </a:cxn>
                  <a:cxn ang="0">
                    <a:pos x="2" y="2"/>
                  </a:cxn>
                  <a:cxn ang="0">
                    <a:pos x="2" y="0"/>
                  </a:cxn>
                  <a:cxn ang="0">
                    <a:pos x="4" y="0"/>
                  </a:cxn>
                </a:cxnLst>
                <a:rect l="0" t="0" r="r" b="b"/>
                <a:pathLst>
                  <a:path w="8" h="8">
                    <a:moveTo>
                      <a:pt x="4" y="0"/>
                    </a:moveTo>
                    <a:lnTo>
                      <a:pt x="6" y="0"/>
                    </a:lnTo>
                    <a:lnTo>
                      <a:pt x="6" y="2"/>
                    </a:lnTo>
                    <a:lnTo>
                      <a:pt x="8" y="2"/>
                    </a:lnTo>
                    <a:lnTo>
                      <a:pt x="8" y="4"/>
                    </a:lnTo>
                    <a:lnTo>
                      <a:pt x="8" y="6"/>
                    </a:lnTo>
                    <a:lnTo>
                      <a:pt x="6" y="6"/>
                    </a:lnTo>
                    <a:lnTo>
                      <a:pt x="6" y="8"/>
                    </a:lnTo>
                    <a:lnTo>
                      <a:pt x="4" y="8"/>
                    </a:lnTo>
                    <a:lnTo>
                      <a:pt x="2" y="8"/>
                    </a:lnTo>
                    <a:lnTo>
                      <a:pt x="2" y="6"/>
                    </a:lnTo>
                    <a:lnTo>
                      <a:pt x="0" y="6"/>
                    </a:lnTo>
                    <a:lnTo>
                      <a:pt x="0" y="4"/>
                    </a:lnTo>
                    <a:lnTo>
                      <a:pt x="0" y="2"/>
                    </a:lnTo>
                    <a:lnTo>
                      <a:pt x="2" y="2"/>
                    </a:lnTo>
                    <a:lnTo>
                      <a:pt x="2" y="0"/>
                    </a:lnTo>
                    <a:lnTo>
                      <a:pt x="4" y="0"/>
                    </a:lnTo>
                    <a:close/>
                  </a:path>
                </a:pathLst>
              </a:custGeom>
              <a:solidFill>
                <a:srgbClr val="000000"/>
              </a:solidFill>
              <a:ln w="0">
                <a:solidFill>
                  <a:srgbClr val="000000"/>
                </a:solidFill>
                <a:prstDash val="solid"/>
                <a:round/>
                <a:headEnd/>
                <a:tailEnd/>
              </a:ln>
            </p:spPr>
            <p:txBody>
              <a:bodyPr/>
              <a:lstStyle/>
              <a:p>
                <a:endParaRPr lang="sv-SE"/>
              </a:p>
            </p:txBody>
          </p:sp>
          <p:sp>
            <p:nvSpPr>
              <p:cNvPr id="96496" name="Freeform 240"/>
              <p:cNvSpPr>
                <a:spLocks/>
              </p:cNvSpPr>
              <p:nvPr/>
            </p:nvSpPr>
            <p:spPr bwMode="auto">
              <a:xfrm>
                <a:off x="3376" y="3824"/>
                <a:ext cx="28" cy="44"/>
              </a:xfrm>
              <a:custGeom>
                <a:avLst/>
                <a:gdLst/>
                <a:ahLst/>
                <a:cxnLst>
                  <a:cxn ang="0">
                    <a:pos x="28" y="36"/>
                  </a:cxn>
                  <a:cxn ang="0">
                    <a:pos x="26" y="44"/>
                  </a:cxn>
                  <a:cxn ang="0">
                    <a:pos x="0" y="44"/>
                  </a:cxn>
                  <a:cxn ang="0">
                    <a:pos x="0" y="42"/>
                  </a:cxn>
                  <a:cxn ang="0">
                    <a:pos x="8" y="36"/>
                  </a:cxn>
                  <a:cxn ang="0">
                    <a:pos x="12" y="30"/>
                  </a:cxn>
                  <a:cxn ang="0">
                    <a:pos x="16" y="26"/>
                  </a:cxn>
                  <a:cxn ang="0">
                    <a:pos x="20" y="20"/>
                  </a:cxn>
                  <a:cxn ang="0">
                    <a:pos x="20" y="14"/>
                  </a:cxn>
                  <a:cxn ang="0">
                    <a:pos x="20" y="10"/>
                  </a:cxn>
                  <a:cxn ang="0">
                    <a:pos x="18" y="8"/>
                  </a:cxn>
                  <a:cxn ang="0">
                    <a:pos x="16" y="6"/>
                  </a:cxn>
                  <a:cxn ang="0">
                    <a:pos x="12" y="4"/>
                  </a:cxn>
                  <a:cxn ang="0">
                    <a:pos x="10" y="6"/>
                  </a:cxn>
                  <a:cxn ang="0">
                    <a:pos x="6" y="6"/>
                  </a:cxn>
                  <a:cxn ang="0">
                    <a:pos x="4" y="8"/>
                  </a:cxn>
                  <a:cxn ang="0">
                    <a:pos x="2" y="12"/>
                  </a:cxn>
                  <a:cxn ang="0">
                    <a:pos x="2" y="12"/>
                  </a:cxn>
                  <a:cxn ang="0">
                    <a:pos x="4" y="6"/>
                  </a:cxn>
                  <a:cxn ang="0">
                    <a:pos x="6" y="4"/>
                  </a:cxn>
                  <a:cxn ang="0">
                    <a:pos x="10" y="0"/>
                  </a:cxn>
                  <a:cxn ang="0">
                    <a:pos x="14" y="0"/>
                  </a:cxn>
                  <a:cxn ang="0">
                    <a:pos x="18" y="0"/>
                  </a:cxn>
                  <a:cxn ang="0">
                    <a:pos x="22" y="4"/>
                  </a:cxn>
                  <a:cxn ang="0">
                    <a:pos x="26" y="6"/>
                  </a:cxn>
                  <a:cxn ang="0">
                    <a:pos x="26" y="12"/>
                  </a:cxn>
                  <a:cxn ang="0">
                    <a:pos x="26" y="14"/>
                  </a:cxn>
                  <a:cxn ang="0">
                    <a:pos x="24" y="18"/>
                  </a:cxn>
                  <a:cxn ang="0">
                    <a:pos x="22" y="22"/>
                  </a:cxn>
                  <a:cxn ang="0">
                    <a:pos x="18" y="28"/>
                  </a:cxn>
                  <a:cxn ang="0">
                    <a:pos x="12" y="34"/>
                  </a:cxn>
                  <a:cxn ang="0">
                    <a:pos x="10" y="36"/>
                  </a:cxn>
                  <a:cxn ang="0">
                    <a:pos x="8" y="38"/>
                  </a:cxn>
                  <a:cxn ang="0">
                    <a:pos x="18" y="38"/>
                  </a:cxn>
                  <a:cxn ang="0">
                    <a:pos x="22" y="38"/>
                  </a:cxn>
                  <a:cxn ang="0">
                    <a:pos x="24" y="38"/>
                  </a:cxn>
                  <a:cxn ang="0">
                    <a:pos x="24" y="38"/>
                  </a:cxn>
                  <a:cxn ang="0">
                    <a:pos x="26" y="38"/>
                  </a:cxn>
                  <a:cxn ang="0">
                    <a:pos x="26" y="36"/>
                  </a:cxn>
                  <a:cxn ang="0">
                    <a:pos x="28" y="36"/>
                  </a:cxn>
                  <a:cxn ang="0">
                    <a:pos x="28" y="36"/>
                  </a:cxn>
                </a:cxnLst>
                <a:rect l="0" t="0" r="r" b="b"/>
                <a:pathLst>
                  <a:path w="28" h="44">
                    <a:moveTo>
                      <a:pt x="28" y="36"/>
                    </a:moveTo>
                    <a:lnTo>
                      <a:pt x="26" y="44"/>
                    </a:lnTo>
                    <a:lnTo>
                      <a:pt x="0" y="44"/>
                    </a:lnTo>
                    <a:lnTo>
                      <a:pt x="0" y="42"/>
                    </a:lnTo>
                    <a:lnTo>
                      <a:pt x="8" y="36"/>
                    </a:lnTo>
                    <a:lnTo>
                      <a:pt x="12" y="30"/>
                    </a:lnTo>
                    <a:lnTo>
                      <a:pt x="16" y="26"/>
                    </a:lnTo>
                    <a:lnTo>
                      <a:pt x="20" y="20"/>
                    </a:lnTo>
                    <a:lnTo>
                      <a:pt x="20" y="14"/>
                    </a:lnTo>
                    <a:lnTo>
                      <a:pt x="20" y="10"/>
                    </a:lnTo>
                    <a:lnTo>
                      <a:pt x="18" y="8"/>
                    </a:lnTo>
                    <a:lnTo>
                      <a:pt x="16" y="6"/>
                    </a:lnTo>
                    <a:lnTo>
                      <a:pt x="12" y="4"/>
                    </a:lnTo>
                    <a:lnTo>
                      <a:pt x="10" y="6"/>
                    </a:lnTo>
                    <a:lnTo>
                      <a:pt x="6" y="6"/>
                    </a:lnTo>
                    <a:lnTo>
                      <a:pt x="4" y="8"/>
                    </a:lnTo>
                    <a:lnTo>
                      <a:pt x="2" y="12"/>
                    </a:lnTo>
                    <a:lnTo>
                      <a:pt x="2" y="12"/>
                    </a:lnTo>
                    <a:lnTo>
                      <a:pt x="4" y="6"/>
                    </a:lnTo>
                    <a:lnTo>
                      <a:pt x="6" y="4"/>
                    </a:lnTo>
                    <a:lnTo>
                      <a:pt x="10" y="0"/>
                    </a:lnTo>
                    <a:lnTo>
                      <a:pt x="14" y="0"/>
                    </a:lnTo>
                    <a:lnTo>
                      <a:pt x="18" y="0"/>
                    </a:lnTo>
                    <a:lnTo>
                      <a:pt x="22" y="4"/>
                    </a:lnTo>
                    <a:lnTo>
                      <a:pt x="26" y="6"/>
                    </a:lnTo>
                    <a:lnTo>
                      <a:pt x="26" y="12"/>
                    </a:lnTo>
                    <a:lnTo>
                      <a:pt x="26" y="14"/>
                    </a:lnTo>
                    <a:lnTo>
                      <a:pt x="24" y="18"/>
                    </a:lnTo>
                    <a:lnTo>
                      <a:pt x="22" y="22"/>
                    </a:lnTo>
                    <a:lnTo>
                      <a:pt x="18" y="28"/>
                    </a:lnTo>
                    <a:lnTo>
                      <a:pt x="12" y="34"/>
                    </a:lnTo>
                    <a:lnTo>
                      <a:pt x="10" y="36"/>
                    </a:lnTo>
                    <a:lnTo>
                      <a:pt x="8" y="38"/>
                    </a:lnTo>
                    <a:lnTo>
                      <a:pt x="18" y="38"/>
                    </a:lnTo>
                    <a:lnTo>
                      <a:pt x="22" y="38"/>
                    </a:lnTo>
                    <a:lnTo>
                      <a:pt x="24" y="38"/>
                    </a:lnTo>
                    <a:lnTo>
                      <a:pt x="24" y="38"/>
                    </a:lnTo>
                    <a:lnTo>
                      <a:pt x="26" y="38"/>
                    </a:lnTo>
                    <a:lnTo>
                      <a:pt x="26" y="36"/>
                    </a:lnTo>
                    <a:lnTo>
                      <a:pt x="28" y="36"/>
                    </a:lnTo>
                    <a:lnTo>
                      <a:pt x="28" y="36"/>
                    </a:lnTo>
                    <a:close/>
                  </a:path>
                </a:pathLst>
              </a:custGeom>
              <a:solidFill>
                <a:srgbClr val="000000"/>
              </a:solidFill>
              <a:ln w="0">
                <a:solidFill>
                  <a:srgbClr val="000000"/>
                </a:solidFill>
                <a:prstDash val="solid"/>
                <a:round/>
                <a:headEnd/>
                <a:tailEnd/>
              </a:ln>
            </p:spPr>
            <p:txBody>
              <a:bodyPr/>
              <a:lstStyle/>
              <a:p>
                <a:endParaRPr lang="sv-SE"/>
              </a:p>
            </p:txBody>
          </p:sp>
          <p:sp>
            <p:nvSpPr>
              <p:cNvPr id="96497" name="Line 241"/>
              <p:cNvSpPr>
                <a:spLocks noChangeShapeType="1"/>
              </p:cNvSpPr>
              <p:nvPr/>
            </p:nvSpPr>
            <p:spPr bwMode="auto">
              <a:xfrm>
                <a:off x="3578" y="3768"/>
                <a:ext cx="1" cy="14"/>
              </a:xfrm>
              <a:prstGeom prst="line">
                <a:avLst/>
              </a:prstGeom>
              <a:noFill/>
              <a:ln w="12700">
                <a:solidFill>
                  <a:srgbClr val="000000"/>
                </a:solidFill>
                <a:round/>
                <a:headEnd/>
                <a:tailEnd/>
              </a:ln>
            </p:spPr>
            <p:txBody>
              <a:bodyPr/>
              <a:lstStyle/>
              <a:p>
                <a:endParaRPr lang="sv-SE"/>
              </a:p>
            </p:txBody>
          </p:sp>
          <p:sp>
            <p:nvSpPr>
              <p:cNvPr id="96498" name="Freeform 242"/>
              <p:cNvSpPr>
                <a:spLocks noEditPoints="1"/>
              </p:cNvSpPr>
              <p:nvPr/>
            </p:nvSpPr>
            <p:spPr bwMode="auto">
              <a:xfrm>
                <a:off x="3540" y="3824"/>
                <a:ext cx="26" cy="44"/>
              </a:xfrm>
              <a:custGeom>
                <a:avLst/>
                <a:gdLst/>
                <a:ahLst/>
                <a:cxnLst>
                  <a:cxn ang="0">
                    <a:pos x="0" y="22"/>
                  </a:cxn>
                  <a:cxn ang="0">
                    <a:pos x="0" y="16"/>
                  </a:cxn>
                  <a:cxn ang="0">
                    <a:pos x="2" y="10"/>
                  </a:cxn>
                  <a:cxn ang="0">
                    <a:pos x="4" y="6"/>
                  </a:cxn>
                  <a:cxn ang="0">
                    <a:pos x="8" y="2"/>
                  </a:cxn>
                  <a:cxn ang="0">
                    <a:pos x="10" y="0"/>
                  </a:cxn>
                  <a:cxn ang="0">
                    <a:pos x="14" y="0"/>
                  </a:cxn>
                  <a:cxn ang="0">
                    <a:pos x="18" y="2"/>
                  </a:cxn>
                  <a:cxn ang="0">
                    <a:pos x="22" y="4"/>
                  </a:cxn>
                  <a:cxn ang="0">
                    <a:pos x="24" y="10"/>
                  </a:cxn>
                  <a:cxn ang="0">
                    <a:pos x="26" y="16"/>
                  </a:cxn>
                  <a:cxn ang="0">
                    <a:pos x="26" y="22"/>
                  </a:cxn>
                  <a:cxn ang="0">
                    <a:pos x="26" y="28"/>
                  </a:cxn>
                  <a:cxn ang="0">
                    <a:pos x="24" y="34"/>
                  </a:cxn>
                  <a:cxn ang="0">
                    <a:pos x="22" y="38"/>
                  </a:cxn>
                  <a:cxn ang="0">
                    <a:pos x="20" y="42"/>
                  </a:cxn>
                  <a:cxn ang="0">
                    <a:pos x="16" y="44"/>
                  </a:cxn>
                  <a:cxn ang="0">
                    <a:pos x="14" y="44"/>
                  </a:cxn>
                  <a:cxn ang="0">
                    <a:pos x="10" y="44"/>
                  </a:cxn>
                  <a:cxn ang="0">
                    <a:pos x="6" y="40"/>
                  </a:cxn>
                  <a:cxn ang="0">
                    <a:pos x="4" y="36"/>
                  </a:cxn>
                  <a:cxn ang="0">
                    <a:pos x="0" y="30"/>
                  </a:cxn>
                  <a:cxn ang="0">
                    <a:pos x="0" y="22"/>
                  </a:cxn>
                  <a:cxn ang="0">
                    <a:pos x="6" y="24"/>
                  </a:cxn>
                  <a:cxn ang="0">
                    <a:pos x="6" y="30"/>
                  </a:cxn>
                  <a:cxn ang="0">
                    <a:pos x="8" y="38"/>
                  </a:cxn>
                  <a:cxn ang="0">
                    <a:pos x="10" y="40"/>
                  </a:cxn>
                  <a:cxn ang="0">
                    <a:pos x="14" y="42"/>
                  </a:cxn>
                  <a:cxn ang="0">
                    <a:pos x="14" y="42"/>
                  </a:cxn>
                  <a:cxn ang="0">
                    <a:pos x="16" y="40"/>
                  </a:cxn>
                  <a:cxn ang="0">
                    <a:pos x="18" y="38"/>
                  </a:cxn>
                  <a:cxn ang="0">
                    <a:pos x="20" y="36"/>
                  </a:cxn>
                  <a:cxn ang="0">
                    <a:pos x="20" y="28"/>
                  </a:cxn>
                  <a:cxn ang="0">
                    <a:pos x="20" y="20"/>
                  </a:cxn>
                  <a:cxn ang="0">
                    <a:pos x="20" y="14"/>
                  </a:cxn>
                  <a:cxn ang="0">
                    <a:pos x="20" y="8"/>
                  </a:cxn>
                  <a:cxn ang="0">
                    <a:pos x="18" y="6"/>
                  </a:cxn>
                  <a:cxn ang="0">
                    <a:pos x="16" y="4"/>
                  </a:cxn>
                  <a:cxn ang="0">
                    <a:pos x="14" y="2"/>
                  </a:cxn>
                  <a:cxn ang="0">
                    <a:pos x="14" y="2"/>
                  </a:cxn>
                  <a:cxn ang="0">
                    <a:pos x="12" y="2"/>
                  </a:cxn>
                  <a:cxn ang="0">
                    <a:pos x="10" y="4"/>
                  </a:cxn>
                  <a:cxn ang="0">
                    <a:pos x="8" y="8"/>
                  </a:cxn>
                  <a:cxn ang="0">
                    <a:pos x="6" y="12"/>
                  </a:cxn>
                  <a:cxn ang="0">
                    <a:pos x="6" y="18"/>
                  </a:cxn>
                  <a:cxn ang="0">
                    <a:pos x="6" y="24"/>
                  </a:cxn>
                </a:cxnLst>
                <a:rect l="0" t="0" r="r" b="b"/>
                <a:pathLst>
                  <a:path w="26" h="44">
                    <a:moveTo>
                      <a:pt x="0" y="22"/>
                    </a:moveTo>
                    <a:lnTo>
                      <a:pt x="0" y="16"/>
                    </a:lnTo>
                    <a:lnTo>
                      <a:pt x="2" y="10"/>
                    </a:lnTo>
                    <a:lnTo>
                      <a:pt x="4" y="6"/>
                    </a:lnTo>
                    <a:lnTo>
                      <a:pt x="8" y="2"/>
                    </a:lnTo>
                    <a:lnTo>
                      <a:pt x="10" y="0"/>
                    </a:lnTo>
                    <a:lnTo>
                      <a:pt x="14" y="0"/>
                    </a:lnTo>
                    <a:lnTo>
                      <a:pt x="18" y="2"/>
                    </a:lnTo>
                    <a:lnTo>
                      <a:pt x="22" y="4"/>
                    </a:lnTo>
                    <a:lnTo>
                      <a:pt x="24" y="10"/>
                    </a:lnTo>
                    <a:lnTo>
                      <a:pt x="26" y="16"/>
                    </a:lnTo>
                    <a:lnTo>
                      <a:pt x="26" y="22"/>
                    </a:lnTo>
                    <a:lnTo>
                      <a:pt x="26" y="28"/>
                    </a:lnTo>
                    <a:lnTo>
                      <a:pt x="24" y="34"/>
                    </a:lnTo>
                    <a:lnTo>
                      <a:pt x="22" y="38"/>
                    </a:lnTo>
                    <a:lnTo>
                      <a:pt x="20" y="42"/>
                    </a:lnTo>
                    <a:lnTo>
                      <a:pt x="16" y="44"/>
                    </a:lnTo>
                    <a:lnTo>
                      <a:pt x="14" y="44"/>
                    </a:lnTo>
                    <a:lnTo>
                      <a:pt x="10" y="44"/>
                    </a:lnTo>
                    <a:lnTo>
                      <a:pt x="6" y="40"/>
                    </a:lnTo>
                    <a:lnTo>
                      <a:pt x="4" y="36"/>
                    </a:lnTo>
                    <a:lnTo>
                      <a:pt x="0" y="30"/>
                    </a:lnTo>
                    <a:lnTo>
                      <a:pt x="0" y="22"/>
                    </a:lnTo>
                    <a:close/>
                    <a:moveTo>
                      <a:pt x="6" y="24"/>
                    </a:moveTo>
                    <a:lnTo>
                      <a:pt x="6" y="30"/>
                    </a:lnTo>
                    <a:lnTo>
                      <a:pt x="8" y="38"/>
                    </a:lnTo>
                    <a:lnTo>
                      <a:pt x="10" y="40"/>
                    </a:lnTo>
                    <a:lnTo>
                      <a:pt x="14" y="42"/>
                    </a:lnTo>
                    <a:lnTo>
                      <a:pt x="14" y="42"/>
                    </a:lnTo>
                    <a:lnTo>
                      <a:pt x="16" y="40"/>
                    </a:lnTo>
                    <a:lnTo>
                      <a:pt x="18" y="38"/>
                    </a:lnTo>
                    <a:lnTo>
                      <a:pt x="20" y="36"/>
                    </a:lnTo>
                    <a:lnTo>
                      <a:pt x="20" y="28"/>
                    </a:lnTo>
                    <a:lnTo>
                      <a:pt x="20" y="20"/>
                    </a:lnTo>
                    <a:lnTo>
                      <a:pt x="20" y="14"/>
                    </a:lnTo>
                    <a:lnTo>
                      <a:pt x="20" y="8"/>
                    </a:lnTo>
                    <a:lnTo>
                      <a:pt x="18" y="6"/>
                    </a:lnTo>
                    <a:lnTo>
                      <a:pt x="16" y="4"/>
                    </a:lnTo>
                    <a:lnTo>
                      <a:pt x="14" y="2"/>
                    </a:lnTo>
                    <a:lnTo>
                      <a:pt x="14" y="2"/>
                    </a:lnTo>
                    <a:lnTo>
                      <a:pt x="12" y="2"/>
                    </a:lnTo>
                    <a:lnTo>
                      <a:pt x="10" y="4"/>
                    </a:lnTo>
                    <a:lnTo>
                      <a:pt x="8" y="8"/>
                    </a:lnTo>
                    <a:lnTo>
                      <a:pt x="6" y="12"/>
                    </a:lnTo>
                    <a:lnTo>
                      <a:pt x="6" y="18"/>
                    </a:lnTo>
                    <a:lnTo>
                      <a:pt x="6" y="24"/>
                    </a:lnTo>
                    <a:close/>
                  </a:path>
                </a:pathLst>
              </a:custGeom>
              <a:solidFill>
                <a:srgbClr val="000000"/>
              </a:solidFill>
              <a:ln w="0">
                <a:solidFill>
                  <a:srgbClr val="000000"/>
                </a:solidFill>
                <a:prstDash val="solid"/>
                <a:round/>
                <a:headEnd/>
                <a:tailEnd/>
              </a:ln>
            </p:spPr>
            <p:txBody>
              <a:bodyPr/>
              <a:lstStyle/>
              <a:p>
                <a:endParaRPr lang="sv-SE"/>
              </a:p>
            </p:txBody>
          </p:sp>
          <p:sp>
            <p:nvSpPr>
              <p:cNvPr id="96499" name="Freeform 243"/>
              <p:cNvSpPr>
                <a:spLocks/>
              </p:cNvSpPr>
              <p:nvPr/>
            </p:nvSpPr>
            <p:spPr bwMode="auto">
              <a:xfrm>
                <a:off x="3574" y="3860"/>
                <a:ext cx="8" cy="8"/>
              </a:xfrm>
              <a:custGeom>
                <a:avLst/>
                <a:gdLst/>
                <a:ahLst/>
                <a:cxnLst>
                  <a:cxn ang="0">
                    <a:pos x="4" y="0"/>
                  </a:cxn>
                  <a:cxn ang="0">
                    <a:pos x="4" y="0"/>
                  </a:cxn>
                  <a:cxn ang="0">
                    <a:pos x="6" y="2"/>
                  </a:cxn>
                  <a:cxn ang="0">
                    <a:pos x="6" y="2"/>
                  </a:cxn>
                  <a:cxn ang="0">
                    <a:pos x="8" y="4"/>
                  </a:cxn>
                  <a:cxn ang="0">
                    <a:pos x="6" y="6"/>
                  </a:cxn>
                  <a:cxn ang="0">
                    <a:pos x="6" y="6"/>
                  </a:cxn>
                  <a:cxn ang="0">
                    <a:pos x="4" y="8"/>
                  </a:cxn>
                  <a:cxn ang="0">
                    <a:pos x="4" y="8"/>
                  </a:cxn>
                  <a:cxn ang="0">
                    <a:pos x="2" y="8"/>
                  </a:cxn>
                  <a:cxn ang="0">
                    <a:pos x="0" y="6"/>
                  </a:cxn>
                  <a:cxn ang="0">
                    <a:pos x="0" y="6"/>
                  </a:cxn>
                  <a:cxn ang="0">
                    <a:pos x="0" y="4"/>
                  </a:cxn>
                  <a:cxn ang="0">
                    <a:pos x="0" y="2"/>
                  </a:cxn>
                  <a:cxn ang="0">
                    <a:pos x="0" y="2"/>
                  </a:cxn>
                  <a:cxn ang="0">
                    <a:pos x="2" y="0"/>
                  </a:cxn>
                  <a:cxn ang="0">
                    <a:pos x="4" y="0"/>
                  </a:cxn>
                </a:cxnLst>
                <a:rect l="0" t="0" r="r" b="b"/>
                <a:pathLst>
                  <a:path w="8" h="8">
                    <a:moveTo>
                      <a:pt x="4" y="0"/>
                    </a:moveTo>
                    <a:lnTo>
                      <a:pt x="4" y="0"/>
                    </a:lnTo>
                    <a:lnTo>
                      <a:pt x="6" y="2"/>
                    </a:lnTo>
                    <a:lnTo>
                      <a:pt x="6" y="2"/>
                    </a:lnTo>
                    <a:lnTo>
                      <a:pt x="8" y="4"/>
                    </a:lnTo>
                    <a:lnTo>
                      <a:pt x="6" y="6"/>
                    </a:lnTo>
                    <a:lnTo>
                      <a:pt x="6" y="6"/>
                    </a:lnTo>
                    <a:lnTo>
                      <a:pt x="4" y="8"/>
                    </a:lnTo>
                    <a:lnTo>
                      <a:pt x="4" y="8"/>
                    </a:lnTo>
                    <a:lnTo>
                      <a:pt x="2" y="8"/>
                    </a:lnTo>
                    <a:lnTo>
                      <a:pt x="0" y="6"/>
                    </a:lnTo>
                    <a:lnTo>
                      <a:pt x="0" y="6"/>
                    </a:lnTo>
                    <a:lnTo>
                      <a:pt x="0" y="4"/>
                    </a:lnTo>
                    <a:lnTo>
                      <a:pt x="0" y="2"/>
                    </a:lnTo>
                    <a:lnTo>
                      <a:pt x="0" y="2"/>
                    </a:lnTo>
                    <a:lnTo>
                      <a:pt x="2" y="0"/>
                    </a:lnTo>
                    <a:lnTo>
                      <a:pt x="4" y="0"/>
                    </a:lnTo>
                    <a:close/>
                  </a:path>
                </a:pathLst>
              </a:custGeom>
              <a:solidFill>
                <a:srgbClr val="000000"/>
              </a:solidFill>
              <a:ln w="0">
                <a:solidFill>
                  <a:srgbClr val="000000"/>
                </a:solidFill>
                <a:prstDash val="solid"/>
                <a:round/>
                <a:headEnd/>
                <a:tailEnd/>
              </a:ln>
            </p:spPr>
            <p:txBody>
              <a:bodyPr/>
              <a:lstStyle/>
              <a:p>
                <a:endParaRPr lang="sv-SE"/>
              </a:p>
            </p:txBody>
          </p:sp>
          <p:sp>
            <p:nvSpPr>
              <p:cNvPr id="96500" name="Freeform 244"/>
              <p:cNvSpPr>
                <a:spLocks noEditPoints="1"/>
              </p:cNvSpPr>
              <p:nvPr/>
            </p:nvSpPr>
            <p:spPr bwMode="auto">
              <a:xfrm>
                <a:off x="3586" y="3824"/>
                <a:ext cx="28" cy="44"/>
              </a:xfrm>
              <a:custGeom>
                <a:avLst/>
                <a:gdLst/>
                <a:ahLst/>
                <a:cxnLst>
                  <a:cxn ang="0">
                    <a:pos x="28" y="28"/>
                  </a:cxn>
                  <a:cxn ang="0">
                    <a:pos x="28" y="32"/>
                  </a:cxn>
                  <a:cxn ang="0">
                    <a:pos x="22" y="32"/>
                  </a:cxn>
                  <a:cxn ang="0">
                    <a:pos x="22" y="44"/>
                  </a:cxn>
                  <a:cxn ang="0">
                    <a:pos x="18" y="44"/>
                  </a:cxn>
                  <a:cxn ang="0">
                    <a:pos x="18" y="32"/>
                  </a:cxn>
                  <a:cxn ang="0">
                    <a:pos x="0" y="32"/>
                  </a:cxn>
                  <a:cxn ang="0">
                    <a:pos x="0" y="28"/>
                  </a:cxn>
                  <a:cxn ang="0">
                    <a:pos x="18" y="0"/>
                  </a:cxn>
                  <a:cxn ang="0">
                    <a:pos x="22" y="0"/>
                  </a:cxn>
                  <a:cxn ang="0">
                    <a:pos x="22" y="28"/>
                  </a:cxn>
                  <a:cxn ang="0">
                    <a:pos x="28" y="28"/>
                  </a:cxn>
                  <a:cxn ang="0">
                    <a:pos x="18" y="28"/>
                  </a:cxn>
                  <a:cxn ang="0">
                    <a:pos x="18" y="6"/>
                  </a:cxn>
                  <a:cxn ang="0">
                    <a:pos x="4" y="28"/>
                  </a:cxn>
                  <a:cxn ang="0">
                    <a:pos x="18" y="28"/>
                  </a:cxn>
                </a:cxnLst>
                <a:rect l="0" t="0" r="r" b="b"/>
                <a:pathLst>
                  <a:path w="28" h="44">
                    <a:moveTo>
                      <a:pt x="28" y="28"/>
                    </a:moveTo>
                    <a:lnTo>
                      <a:pt x="28" y="32"/>
                    </a:lnTo>
                    <a:lnTo>
                      <a:pt x="22" y="32"/>
                    </a:lnTo>
                    <a:lnTo>
                      <a:pt x="22" y="44"/>
                    </a:lnTo>
                    <a:lnTo>
                      <a:pt x="18" y="44"/>
                    </a:lnTo>
                    <a:lnTo>
                      <a:pt x="18" y="32"/>
                    </a:lnTo>
                    <a:lnTo>
                      <a:pt x="0" y="32"/>
                    </a:lnTo>
                    <a:lnTo>
                      <a:pt x="0" y="28"/>
                    </a:lnTo>
                    <a:lnTo>
                      <a:pt x="18" y="0"/>
                    </a:lnTo>
                    <a:lnTo>
                      <a:pt x="22" y="0"/>
                    </a:lnTo>
                    <a:lnTo>
                      <a:pt x="22" y="28"/>
                    </a:lnTo>
                    <a:lnTo>
                      <a:pt x="28" y="28"/>
                    </a:lnTo>
                    <a:close/>
                    <a:moveTo>
                      <a:pt x="18" y="28"/>
                    </a:moveTo>
                    <a:lnTo>
                      <a:pt x="18" y="6"/>
                    </a:lnTo>
                    <a:lnTo>
                      <a:pt x="4" y="28"/>
                    </a:lnTo>
                    <a:lnTo>
                      <a:pt x="18" y="28"/>
                    </a:lnTo>
                    <a:close/>
                  </a:path>
                </a:pathLst>
              </a:custGeom>
              <a:solidFill>
                <a:srgbClr val="000000"/>
              </a:solidFill>
              <a:ln w="0">
                <a:solidFill>
                  <a:srgbClr val="000000"/>
                </a:solidFill>
                <a:prstDash val="solid"/>
                <a:round/>
                <a:headEnd/>
                <a:tailEnd/>
              </a:ln>
            </p:spPr>
            <p:txBody>
              <a:bodyPr/>
              <a:lstStyle/>
              <a:p>
                <a:endParaRPr lang="sv-SE"/>
              </a:p>
            </p:txBody>
          </p:sp>
          <p:sp>
            <p:nvSpPr>
              <p:cNvPr id="96501" name="Line 245"/>
              <p:cNvSpPr>
                <a:spLocks noChangeShapeType="1"/>
              </p:cNvSpPr>
              <p:nvPr/>
            </p:nvSpPr>
            <p:spPr bwMode="auto">
              <a:xfrm>
                <a:off x="3788" y="3768"/>
                <a:ext cx="1" cy="14"/>
              </a:xfrm>
              <a:prstGeom prst="line">
                <a:avLst/>
              </a:prstGeom>
              <a:noFill/>
              <a:ln w="12700">
                <a:solidFill>
                  <a:srgbClr val="000000"/>
                </a:solidFill>
                <a:round/>
                <a:headEnd/>
                <a:tailEnd/>
              </a:ln>
            </p:spPr>
            <p:txBody>
              <a:bodyPr/>
              <a:lstStyle/>
              <a:p>
                <a:endParaRPr lang="sv-SE"/>
              </a:p>
            </p:txBody>
          </p:sp>
          <p:sp>
            <p:nvSpPr>
              <p:cNvPr id="96502" name="Freeform 246"/>
              <p:cNvSpPr>
                <a:spLocks noEditPoints="1"/>
              </p:cNvSpPr>
              <p:nvPr/>
            </p:nvSpPr>
            <p:spPr bwMode="auto">
              <a:xfrm>
                <a:off x="3750" y="3824"/>
                <a:ext cx="26" cy="44"/>
              </a:xfrm>
              <a:custGeom>
                <a:avLst/>
                <a:gdLst/>
                <a:ahLst/>
                <a:cxnLst>
                  <a:cxn ang="0">
                    <a:pos x="0" y="22"/>
                  </a:cxn>
                  <a:cxn ang="0">
                    <a:pos x="0" y="16"/>
                  </a:cxn>
                  <a:cxn ang="0">
                    <a:pos x="2" y="10"/>
                  </a:cxn>
                  <a:cxn ang="0">
                    <a:pos x="4" y="6"/>
                  </a:cxn>
                  <a:cxn ang="0">
                    <a:pos x="8" y="2"/>
                  </a:cxn>
                  <a:cxn ang="0">
                    <a:pos x="10" y="0"/>
                  </a:cxn>
                  <a:cxn ang="0">
                    <a:pos x="14" y="0"/>
                  </a:cxn>
                  <a:cxn ang="0">
                    <a:pos x="18" y="2"/>
                  </a:cxn>
                  <a:cxn ang="0">
                    <a:pos x="22" y="4"/>
                  </a:cxn>
                  <a:cxn ang="0">
                    <a:pos x="24" y="10"/>
                  </a:cxn>
                  <a:cxn ang="0">
                    <a:pos x="26" y="16"/>
                  </a:cxn>
                  <a:cxn ang="0">
                    <a:pos x="26" y="22"/>
                  </a:cxn>
                  <a:cxn ang="0">
                    <a:pos x="26" y="28"/>
                  </a:cxn>
                  <a:cxn ang="0">
                    <a:pos x="24" y="34"/>
                  </a:cxn>
                  <a:cxn ang="0">
                    <a:pos x="22" y="38"/>
                  </a:cxn>
                  <a:cxn ang="0">
                    <a:pos x="20" y="42"/>
                  </a:cxn>
                  <a:cxn ang="0">
                    <a:pos x="16" y="44"/>
                  </a:cxn>
                  <a:cxn ang="0">
                    <a:pos x="14" y="44"/>
                  </a:cxn>
                  <a:cxn ang="0">
                    <a:pos x="10" y="44"/>
                  </a:cxn>
                  <a:cxn ang="0">
                    <a:pos x="6" y="40"/>
                  </a:cxn>
                  <a:cxn ang="0">
                    <a:pos x="4" y="36"/>
                  </a:cxn>
                  <a:cxn ang="0">
                    <a:pos x="0" y="30"/>
                  </a:cxn>
                  <a:cxn ang="0">
                    <a:pos x="0" y="22"/>
                  </a:cxn>
                  <a:cxn ang="0">
                    <a:pos x="6" y="24"/>
                  </a:cxn>
                  <a:cxn ang="0">
                    <a:pos x="6" y="30"/>
                  </a:cxn>
                  <a:cxn ang="0">
                    <a:pos x="8" y="38"/>
                  </a:cxn>
                  <a:cxn ang="0">
                    <a:pos x="10" y="40"/>
                  </a:cxn>
                  <a:cxn ang="0">
                    <a:pos x="14" y="42"/>
                  </a:cxn>
                  <a:cxn ang="0">
                    <a:pos x="14" y="42"/>
                  </a:cxn>
                  <a:cxn ang="0">
                    <a:pos x="16" y="40"/>
                  </a:cxn>
                  <a:cxn ang="0">
                    <a:pos x="18" y="38"/>
                  </a:cxn>
                  <a:cxn ang="0">
                    <a:pos x="20" y="36"/>
                  </a:cxn>
                  <a:cxn ang="0">
                    <a:pos x="20" y="28"/>
                  </a:cxn>
                  <a:cxn ang="0">
                    <a:pos x="20" y="20"/>
                  </a:cxn>
                  <a:cxn ang="0">
                    <a:pos x="20" y="14"/>
                  </a:cxn>
                  <a:cxn ang="0">
                    <a:pos x="20" y="8"/>
                  </a:cxn>
                  <a:cxn ang="0">
                    <a:pos x="18" y="6"/>
                  </a:cxn>
                  <a:cxn ang="0">
                    <a:pos x="16" y="4"/>
                  </a:cxn>
                  <a:cxn ang="0">
                    <a:pos x="14" y="2"/>
                  </a:cxn>
                  <a:cxn ang="0">
                    <a:pos x="14" y="2"/>
                  </a:cxn>
                  <a:cxn ang="0">
                    <a:pos x="12" y="2"/>
                  </a:cxn>
                  <a:cxn ang="0">
                    <a:pos x="10" y="4"/>
                  </a:cxn>
                  <a:cxn ang="0">
                    <a:pos x="8" y="8"/>
                  </a:cxn>
                  <a:cxn ang="0">
                    <a:pos x="6" y="12"/>
                  </a:cxn>
                  <a:cxn ang="0">
                    <a:pos x="6" y="18"/>
                  </a:cxn>
                  <a:cxn ang="0">
                    <a:pos x="6" y="24"/>
                  </a:cxn>
                </a:cxnLst>
                <a:rect l="0" t="0" r="r" b="b"/>
                <a:pathLst>
                  <a:path w="26" h="44">
                    <a:moveTo>
                      <a:pt x="0" y="22"/>
                    </a:moveTo>
                    <a:lnTo>
                      <a:pt x="0" y="16"/>
                    </a:lnTo>
                    <a:lnTo>
                      <a:pt x="2" y="10"/>
                    </a:lnTo>
                    <a:lnTo>
                      <a:pt x="4" y="6"/>
                    </a:lnTo>
                    <a:lnTo>
                      <a:pt x="8" y="2"/>
                    </a:lnTo>
                    <a:lnTo>
                      <a:pt x="10" y="0"/>
                    </a:lnTo>
                    <a:lnTo>
                      <a:pt x="14" y="0"/>
                    </a:lnTo>
                    <a:lnTo>
                      <a:pt x="18" y="2"/>
                    </a:lnTo>
                    <a:lnTo>
                      <a:pt x="22" y="4"/>
                    </a:lnTo>
                    <a:lnTo>
                      <a:pt x="24" y="10"/>
                    </a:lnTo>
                    <a:lnTo>
                      <a:pt x="26" y="16"/>
                    </a:lnTo>
                    <a:lnTo>
                      <a:pt x="26" y="22"/>
                    </a:lnTo>
                    <a:lnTo>
                      <a:pt x="26" y="28"/>
                    </a:lnTo>
                    <a:lnTo>
                      <a:pt x="24" y="34"/>
                    </a:lnTo>
                    <a:lnTo>
                      <a:pt x="22" y="38"/>
                    </a:lnTo>
                    <a:lnTo>
                      <a:pt x="20" y="42"/>
                    </a:lnTo>
                    <a:lnTo>
                      <a:pt x="16" y="44"/>
                    </a:lnTo>
                    <a:lnTo>
                      <a:pt x="14" y="44"/>
                    </a:lnTo>
                    <a:lnTo>
                      <a:pt x="10" y="44"/>
                    </a:lnTo>
                    <a:lnTo>
                      <a:pt x="6" y="40"/>
                    </a:lnTo>
                    <a:lnTo>
                      <a:pt x="4" y="36"/>
                    </a:lnTo>
                    <a:lnTo>
                      <a:pt x="0" y="30"/>
                    </a:lnTo>
                    <a:lnTo>
                      <a:pt x="0" y="22"/>
                    </a:lnTo>
                    <a:close/>
                    <a:moveTo>
                      <a:pt x="6" y="24"/>
                    </a:moveTo>
                    <a:lnTo>
                      <a:pt x="6" y="30"/>
                    </a:lnTo>
                    <a:lnTo>
                      <a:pt x="8" y="38"/>
                    </a:lnTo>
                    <a:lnTo>
                      <a:pt x="10" y="40"/>
                    </a:lnTo>
                    <a:lnTo>
                      <a:pt x="14" y="42"/>
                    </a:lnTo>
                    <a:lnTo>
                      <a:pt x="14" y="42"/>
                    </a:lnTo>
                    <a:lnTo>
                      <a:pt x="16" y="40"/>
                    </a:lnTo>
                    <a:lnTo>
                      <a:pt x="18" y="38"/>
                    </a:lnTo>
                    <a:lnTo>
                      <a:pt x="20" y="36"/>
                    </a:lnTo>
                    <a:lnTo>
                      <a:pt x="20" y="28"/>
                    </a:lnTo>
                    <a:lnTo>
                      <a:pt x="20" y="20"/>
                    </a:lnTo>
                    <a:lnTo>
                      <a:pt x="20" y="14"/>
                    </a:lnTo>
                    <a:lnTo>
                      <a:pt x="20" y="8"/>
                    </a:lnTo>
                    <a:lnTo>
                      <a:pt x="18" y="6"/>
                    </a:lnTo>
                    <a:lnTo>
                      <a:pt x="16" y="4"/>
                    </a:lnTo>
                    <a:lnTo>
                      <a:pt x="14" y="2"/>
                    </a:lnTo>
                    <a:lnTo>
                      <a:pt x="14" y="2"/>
                    </a:lnTo>
                    <a:lnTo>
                      <a:pt x="12" y="2"/>
                    </a:lnTo>
                    <a:lnTo>
                      <a:pt x="10" y="4"/>
                    </a:lnTo>
                    <a:lnTo>
                      <a:pt x="8" y="8"/>
                    </a:lnTo>
                    <a:lnTo>
                      <a:pt x="6" y="12"/>
                    </a:lnTo>
                    <a:lnTo>
                      <a:pt x="6" y="18"/>
                    </a:lnTo>
                    <a:lnTo>
                      <a:pt x="6" y="24"/>
                    </a:lnTo>
                    <a:close/>
                  </a:path>
                </a:pathLst>
              </a:custGeom>
              <a:solidFill>
                <a:srgbClr val="000000"/>
              </a:solidFill>
              <a:ln w="0">
                <a:solidFill>
                  <a:srgbClr val="000000"/>
                </a:solidFill>
                <a:prstDash val="solid"/>
                <a:round/>
                <a:headEnd/>
                <a:tailEnd/>
              </a:ln>
            </p:spPr>
            <p:txBody>
              <a:bodyPr/>
              <a:lstStyle/>
              <a:p>
                <a:endParaRPr lang="sv-SE"/>
              </a:p>
            </p:txBody>
          </p:sp>
          <p:sp>
            <p:nvSpPr>
              <p:cNvPr id="96503" name="Freeform 247"/>
              <p:cNvSpPr>
                <a:spLocks/>
              </p:cNvSpPr>
              <p:nvPr/>
            </p:nvSpPr>
            <p:spPr bwMode="auto">
              <a:xfrm>
                <a:off x="3784" y="3860"/>
                <a:ext cx="8" cy="8"/>
              </a:xfrm>
              <a:custGeom>
                <a:avLst/>
                <a:gdLst/>
                <a:ahLst/>
                <a:cxnLst>
                  <a:cxn ang="0">
                    <a:pos x="4" y="0"/>
                  </a:cxn>
                  <a:cxn ang="0">
                    <a:pos x="4" y="0"/>
                  </a:cxn>
                  <a:cxn ang="0">
                    <a:pos x="6" y="2"/>
                  </a:cxn>
                  <a:cxn ang="0">
                    <a:pos x="6" y="2"/>
                  </a:cxn>
                  <a:cxn ang="0">
                    <a:pos x="8" y="4"/>
                  </a:cxn>
                  <a:cxn ang="0">
                    <a:pos x="6" y="6"/>
                  </a:cxn>
                  <a:cxn ang="0">
                    <a:pos x="6" y="6"/>
                  </a:cxn>
                  <a:cxn ang="0">
                    <a:pos x="4" y="8"/>
                  </a:cxn>
                  <a:cxn ang="0">
                    <a:pos x="4" y="8"/>
                  </a:cxn>
                  <a:cxn ang="0">
                    <a:pos x="2" y="8"/>
                  </a:cxn>
                  <a:cxn ang="0">
                    <a:pos x="0" y="6"/>
                  </a:cxn>
                  <a:cxn ang="0">
                    <a:pos x="0" y="6"/>
                  </a:cxn>
                  <a:cxn ang="0">
                    <a:pos x="0" y="4"/>
                  </a:cxn>
                  <a:cxn ang="0">
                    <a:pos x="0" y="2"/>
                  </a:cxn>
                  <a:cxn ang="0">
                    <a:pos x="0" y="2"/>
                  </a:cxn>
                  <a:cxn ang="0">
                    <a:pos x="2" y="0"/>
                  </a:cxn>
                  <a:cxn ang="0">
                    <a:pos x="4" y="0"/>
                  </a:cxn>
                </a:cxnLst>
                <a:rect l="0" t="0" r="r" b="b"/>
                <a:pathLst>
                  <a:path w="8" h="8">
                    <a:moveTo>
                      <a:pt x="4" y="0"/>
                    </a:moveTo>
                    <a:lnTo>
                      <a:pt x="4" y="0"/>
                    </a:lnTo>
                    <a:lnTo>
                      <a:pt x="6" y="2"/>
                    </a:lnTo>
                    <a:lnTo>
                      <a:pt x="6" y="2"/>
                    </a:lnTo>
                    <a:lnTo>
                      <a:pt x="8" y="4"/>
                    </a:lnTo>
                    <a:lnTo>
                      <a:pt x="6" y="6"/>
                    </a:lnTo>
                    <a:lnTo>
                      <a:pt x="6" y="6"/>
                    </a:lnTo>
                    <a:lnTo>
                      <a:pt x="4" y="8"/>
                    </a:lnTo>
                    <a:lnTo>
                      <a:pt x="4" y="8"/>
                    </a:lnTo>
                    <a:lnTo>
                      <a:pt x="2" y="8"/>
                    </a:lnTo>
                    <a:lnTo>
                      <a:pt x="0" y="6"/>
                    </a:lnTo>
                    <a:lnTo>
                      <a:pt x="0" y="6"/>
                    </a:lnTo>
                    <a:lnTo>
                      <a:pt x="0" y="4"/>
                    </a:lnTo>
                    <a:lnTo>
                      <a:pt x="0" y="2"/>
                    </a:lnTo>
                    <a:lnTo>
                      <a:pt x="0" y="2"/>
                    </a:lnTo>
                    <a:lnTo>
                      <a:pt x="2" y="0"/>
                    </a:lnTo>
                    <a:lnTo>
                      <a:pt x="4" y="0"/>
                    </a:lnTo>
                    <a:close/>
                  </a:path>
                </a:pathLst>
              </a:custGeom>
              <a:solidFill>
                <a:srgbClr val="000000"/>
              </a:solidFill>
              <a:ln w="0">
                <a:solidFill>
                  <a:srgbClr val="000000"/>
                </a:solidFill>
                <a:prstDash val="solid"/>
                <a:round/>
                <a:headEnd/>
                <a:tailEnd/>
              </a:ln>
            </p:spPr>
            <p:txBody>
              <a:bodyPr/>
              <a:lstStyle/>
              <a:p>
                <a:endParaRPr lang="sv-SE"/>
              </a:p>
            </p:txBody>
          </p:sp>
          <p:sp>
            <p:nvSpPr>
              <p:cNvPr id="96504" name="Freeform 248"/>
              <p:cNvSpPr>
                <a:spLocks noEditPoints="1"/>
              </p:cNvSpPr>
              <p:nvPr/>
            </p:nvSpPr>
            <p:spPr bwMode="auto">
              <a:xfrm>
                <a:off x="3798" y="3824"/>
                <a:ext cx="26" cy="44"/>
              </a:xfrm>
              <a:custGeom>
                <a:avLst/>
                <a:gdLst/>
                <a:ahLst/>
                <a:cxnLst>
                  <a:cxn ang="0">
                    <a:pos x="26" y="0"/>
                  </a:cxn>
                  <a:cxn ang="0">
                    <a:pos x="26" y="2"/>
                  </a:cxn>
                  <a:cxn ang="0">
                    <a:pos x="22" y="2"/>
                  </a:cxn>
                  <a:cxn ang="0">
                    <a:pos x="20" y="2"/>
                  </a:cxn>
                  <a:cxn ang="0">
                    <a:pos x="16" y="4"/>
                  </a:cxn>
                  <a:cxn ang="0">
                    <a:pos x="14" y="6"/>
                  </a:cxn>
                  <a:cxn ang="0">
                    <a:pos x="12" y="10"/>
                  </a:cxn>
                  <a:cxn ang="0">
                    <a:pos x="10" y="12"/>
                  </a:cxn>
                  <a:cxn ang="0">
                    <a:pos x="8" y="16"/>
                  </a:cxn>
                  <a:cxn ang="0">
                    <a:pos x="8" y="20"/>
                  </a:cxn>
                  <a:cxn ang="0">
                    <a:pos x="12" y="18"/>
                  </a:cxn>
                  <a:cxn ang="0">
                    <a:pos x="16" y="16"/>
                  </a:cxn>
                  <a:cxn ang="0">
                    <a:pos x="20" y="18"/>
                  </a:cxn>
                  <a:cxn ang="0">
                    <a:pos x="24" y="20"/>
                  </a:cxn>
                  <a:cxn ang="0">
                    <a:pos x="26" y="24"/>
                  </a:cxn>
                  <a:cxn ang="0">
                    <a:pos x="26" y="30"/>
                  </a:cxn>
                  <a:cxn ang="0">
                    <a:pos x="26" y="34"/>
                  </a:cxn>
                  <a:cxn ang="0">
                    <a:pos x="24" y="38"/>
                  </a:cxn>
                  <a:cxn ang="0">
                    <a:pos x="18" y="42"/>
                  </a:cxn>
                  <a:cxn ang="0">
                    <a:pos x="14" y="44"/>
                  </a:cxn>
                  <a:cxn ang="0">
                    <a:pos x="10" y="44"/>
                  </a:cxn>
                  <a:cxn ang="0">
                    <a:pos x="6" y="42"/>
                  </a:cxn>
                  <a:cxn ang="0">
                    <a:pos x="2" y="38"/>
                  </a:cxn>
                  <a:cxn ang="0">
                    <a:pos x="0" y="32"/>
                  </a:cxn>
                  <a:cxn ang="0">
                    <a:pos x="0" y="26"/>
                  </a:cxn>
                  <a:cxn ang="0">
                    <a:pos x="0" y="22"/>
                  </a:cxn>
                  <a:cxn ang="0">
                    <a:pos x="2" y="16"/>
                  </a:cxn>
                  <a:cxn ang="0">
                    <a:pos x="4" y="10"/>
                  </a:cxn>
                  <a:cxn ang="0">
                    <a:pos x="8" y="6"/>
                  </a:cxn>
                  <a:cxn ang="0">
                    <a:pos x="12" y="4"/>
                  </a:cxn>
                  <a:cxn ang="0">
                    <a:pos x="16" y="2"/>
                  </a:cxn>
                  <a:cxn ang="0">
                    <a:pos x="20" y="0"/>
                  </a:cxn>
                  <a:cxn ang="0">
                    <a:pos x="24" y="0"/>
                  </a:cxn>
                  <a:cxn ang="0">
                    <a:pos x="26" y="0"/>
                  </a:cxn>
                  <a:cxn ang="0">
                    <a:pos x="6" y="22"/>
                  </a:cxn>
                  <a:cxn ang="0">
                    <a:pos x="6" y="26"/>
                  </a:cxn>
                  <a:cxn ang="0">
                    <a:pos x="6" y="28"/>
                  </a:cxn>
                  <a:cxn ang="0">
                    <a:pos x="6" y="32"/>
                  </a:cxn>
                  <a:cxn ang="0">
                    <a:pos x="6" y="36"/>
                  </a:cxn>
                  <a:cxn ang="0">
                    <a:pos x="8" y="38"/>
                  </a:cxn>
                  <a:cxn ang="0">
                    <a:pos x="10" y="40"/>
                  </a:cxn>
                  <a:cxn ang="0">
                    <a:pos x="12" y="42"/>
                  </a:cxn>
                  <a:cxn ang="0">
                    <a:pos x="14" y="42"/>
                  </a:cxn>
                  <a:cxn ang="0">
                    <a:pos x="16" y="42"/>
                  </a:cxn>
                  <a:cxn ang="0">
                    <a:pos x="18" y="40"/>
                  </a:cxn>
                  <a:cxn ang="0">
                    <a:pos x="20" y="36"/>
                  </a:cxn>
                  <a:cxn ang="0">
                    <a:pos x="20" y="32"/>
                  </a:cxn>
                  <a:cxn ang="0">
                    <a:pos x="20" y="28"/>
                  </a:cxn>
                  <a:cxn ang="0">
                    <a:pos x="18" y="24"/>
                  </a:cxn>
                  <a:cxn ang="0">
                    <a:pos x="16" y="20"/>
                  </a:cxn>
                  <a:cxn ang="0">
                    <a:pos x="12" y="20"/>
                  </a:cxn>
                  <a:cxn ang="0">
                    <a:pos x="12" y="20"/>
                  </a:cxn>
                  <a:cxn ang="0">
                    <a:pos x="10" y="20"/>
                  </a:cxn>
                  <a:cxn ang="0">
                    <a:pos x="8" y="20"/>
                  </a:cxn>
                  <a:cxn ang="0">
                    <a:pos x="6" y="22"/>
                  </a:cxn>
                </a:cxnLst>
                <a:rect l="0" t="0" r="r" b="b"/>
                <a:pathLst>
                  <a:path w="26" h="44">
                    <a:moveTo>
                      <a:pt x="26" y="0"/>
                    </a:moveTo>
                    <a:lnTo>
                      <a:pt x="26" y="2"/>
                    </a:lnTo>
                    <a:lnTo>
                      <a:pt x="22" y="2"/>
                    </a:lnTo>
                    <a:lnTo>
                      <a:pt x="20" y="2"/>
                    </a:lnTo>
                    <a:lnTo>
                      <a:pt x="16" y="4"/>
                    </a:lnTo>
                    <a:lnTo>
                      <a:pt x="14" y="6"/>
                    </a:lnTo>
                    <a:lnTo>
                      <a:pt x="12" y="10"/>
                    </a:lnTo>
                    <a:lnTo>
                      <a:pt x="10" y="12"/>
                    </a:lnTo>
                    <a:lnTo>
                      <a:pt x="8" y="16"/>
                    </a:lnTo>
                    <a:lnTo>
                      <a:pt x="8" y="20"/>
                    </a:lnTo>
                    <a:lnTo>
                      <a:pt x="12" y="18"/>
                    </a:lnTo>
                    <a:lnTo>
                      <a:pt x="16" y="16"/>
                    </a:lnTo>
                    <a:lnTo>
                      <a:pt x="20" y="18"/>
                    </a:lnTo>
                    <a:lnTo>
                      <a:pt x="24" y="20"/>
                    </a:lnTo>
                    <a:lnTo>
                      <a:pt x="26" y="24"/>
                    </a:lnTo>
                    <a:lnTo>
                      <a:pt x="26" y="30"/>
                    </a:lnTo>
                    <a:lnTo>
                      <a:pt x="26" y="34"/>
                    </a:lnTo>
                    <a:lnTo>
                      <a:pt x="24" y="38"/>
                    </a:lnTo>
                    <a:lnTo>
                      <a:pt x="18" y="42"/>
                    </a:lnTo>
                    <a:lnTo>
                      <a:pt x="14" y="44"/>
                    </a:lnTo>
                    <a:lnTo>
                      <a:pt x="10" y="44"/>
                    </a:lnTo>
                    <a:lnTo>
                      <a:pt x="6" y="42"/>
                    </a:lnTo>
                    <a:lnTo>
                      <a:pt x="2" y="38"/>
                    </a:lnTo>
                    <a:lnTo>
                      <a:pt x="0" y="32"/>
                    </a:lnTo>
                    <a:lnTo>
                      <a:pt x="0" y="26"/>
                    </a:lnTo>
                    <a:lnTo>
                      <a:pt x="0" y="22"/>
                    </a:lnTo>
                    <a:lnTo>
                      <a:pt x="2" y="16"/>
                    </a:lnTo>
                    <a:lnTo>
                      <a:pt x="4" y="10"/>
                    </a:lnTo>
                    <a:lnTo>
                      <a:pt x="8" y="6"/>
                    </a:lnTo>
                    <a:lnTo>
                      <a:pt x="12" y="4"/>
                    </a:lnTo>
                    <a:lnTo>
                      <a:pt x="16" y="2"/>
                    </a:lnTo>
                    <a:lnTo>
                      <a:pt x="20" y="0"/>
                    </a:lnTo>
                    <a:lnTo>
                      <a:pt x="24" y="0"/>
                    </a:lnTo>
                    <a:lnTo>
                      <a:pt x="26" y="0"/>
                    </a:lnTo>
                    <a:close/>
                    <a:moveTo>
                      <a:pt x="6" y="22"/>
                    </a:moveTo>
                    <a:lnTo>
                      <a:pt x="6" y="26"/>
                    </a:lnTo>
                    <a:lnTo>
                      <a:pt x="6" y="28"/>
                    </a:lnTo>
                    <a:lnTo>
                      <a:pt x="6" y="32"/>
                    </a:lnTo>
                    <a:lnTo>
                      <a:pt x="6" y="36"/>
                    </a:lnTo>
                    <a:lnTo>
                      <a:pt x="8" y="38"/>
                    </a:lnTo>
                    <a:lnTo>
                      <a:pt x="10" y="40"/>
                    </a:lnTo>
                    <a:lnTo>
                      <a:pt x="12" y="42"/>
                    </a:lnTo>
                    <a:lnTo>
                      <a:pt x="14" y="42"/>
                    </a:lnTo>
                    <a:lnTo>
                      <a:pt x="16" y="42"/>
                    </a:lnTo>
                    <a:lnTo>
                      <a:pt x="18" y="40"/>
                    </a:lnTo>
                    <a:lnTo>
                      <a:pt x="20" y="36"/>
                    </a:lnTo>
                    <a:lnTo>
                      <a:pt x="20" y="32"/>
                    </a:lnTo>
                    <a:lnTo>
                      <a:pt x="20" y="28"/>
                    </a:lnTo>
                    <a:lnTo>
                      <a:pt x="18" y="24"/>
                    </a:lnTo>
                    <a:lnTo>
                      <a:pt x="16" y="20"/>
                    </a:lnTo>
                    <a:lnTo>
                      <a:pt x="12" y="20"/>
                    </a:lnTo>
                    <a:lnTo>
                      <a:pt x="12" y="20"/>
                    </a:lnTo>
                    <a:lnTo>
                      <a:pt x="10" y="20"/>
                    </a:lnTo>
                    <a:lnTo>
                      <a:pt x="8" y="20"/>
                    </a:lnTo>
                    <a:lnTo>
                      <a:pt x="6" y="22"/>
                    </a:lnTo>
                    <a:close/>
                  </a:path>
                </a:pathLst>
              </a:custGeom>
              <a:solidFill>
                <a:srgbClr val="000000"/>
              </a:solidFill>
              <a:ln w="0">
                <a:solidFill>
                  <a:srgbClr val="000000"/>
                </a:solidFill>
                <a:prstDash val="solid"/>
                <a:round/>
                <a:headEnd/>
                <a:tailEnd/>
              </a:ln>
            </p:spPr>
            <p:txBody>
              <a:bodyPr/>
              <a:lstStyle/>
              <a:p>
                <a:endParaRPr lang="sv-SE"/>
              </a:p>
            </p:txBody>
          </p:sp>
          <p:sp>
            <p:nvSpPr>
              <p:cNvPr id="96505" name="Line 249"/>
              <p:cNvSpPr>
                <a:spLocks noChangeShapeType="1"/>
              </p:cNvSpPr>
              <p:nvPr/>
            </p:nvSpPr>
            <p:spPr bwMode="auto">
              <a:xfrm>
                <a:off x="3996" y="3768"/>
                <a:ext cx="1" cy="14"/>
              </a:xfrm>
              <a:prstGeom prst="line">
                <a:avLst/>
              </a:prstGeom>
              <a:noFill/>
              <a:ln w="12700">
                <a:solidFill>
                  <a:srgbClr val="000000"/>
                </a:solidFill>
                <a:round/>
                <a:headEnd/>
                <a:tailEnd/>
              </a:ln>
            </p:spPr>
            <p:txBody>
              <a:bodyPr/>
              <a:lstStyle/>
              <a:p>
                <a:endParaRPr lang="sv-SE"/>
              </a:p>
            </p:txBody>
          </p:sp>
          <p:sp>
            <p:nvSpPr>
              <p:cNvPr id="96506" name="Freeform 250"/>
              <p:cNvSpPr>
                <a:spLocks noEditPoints="1"/>
              </p:cNvSpPr>
              <p:nvPr/>
            </p:nvSpPr>
            <p:spPr bwMode="auto">
              <a:xfrm>
                <a:off x="3960" y="3824"/>
                <a:ext cx="26" cy="44"/>
              </a:xfrm>
              <a:custGeom>
                <a:avLst/>
                <a:gdLst/>
                <a:ahLst/>
                <a:cxnLst>
                  <a:cxn ang="0">
                    <a:pos x="0" y="22"/>
                  </a:cxn>
                  <a:cxn ang="0">
                    <a:pos x="0" y="16"/>
                  </a:cxn>
                  <a:cxn ang="0">
                    <a:pos x="2" y="10"/>
                  </a:cxn>
                  <a:cxn ang="0">
                    <a:pos x="4" y="6"/>
                  </a:cxn>
                  <a:cxn ang="0">
                    <a:pos x="8" y="2"/>
                  </a:cxn>
                  <a:cxn ang="0">
                    <a:pos x="10" y="0"/>
                  </a:cxn>
                  <a:cxn ang="0">
                    <a:pos x="12" y="0"/>
                  </a:cxn>
                  <a:cxn ang="0">
                    <a:pos x="18" y="2"/>
                  </a:cxn>
                  <a:cxn ang="0">
                    <a:pos x="22" y="4"/>
                  </a:cxn>
                  <a:cxn ang="0">
                    <a:pos x="24" y="10"/>
                  </a:cxn>
                  <a:cxn ang="0">
                    <a:pos x="26" y="16"/>
                  </a:cxn>
                  <a:cxn ang="0">
                    <a:pos x="26" y="22"/>
                  </a:cxn>
                  <a:cxn ang="0">
                    <a:pos x="26" y="28"/>
                  </a:cxn>
                  <a:cxn ang="0">
                    <a:pos x="24" y="34"/>
                  </a:cxn>
                  <a:cxn ang="0">
                    <a:pos x="22" y="38"/>
                  </a:cxn>
                  <a:cxn ang="0">
                    <a:pos x="18" y="42"/>
                  </a:cxn>
                  <a:cxn ang="0">
                    <a:pos x="16" y="44"/>
                  </a:cxn>
                  <a:cxn ang="0">
                    <a:pos x="12" y="44"/>
                  </a:cxn>
                  <a:cxn ang="0">
                    <a:pos x="8" y="44"/>
                  </a:cxn>
                  <a:cxn ang="0">
                    <a:pos x="6" y="40"/>
                  </a:cxn>
                  <a:cxn ang="0">
                    <a:pos x="2" y="36"/>
                  </a:cxn>
                  <a:cxn ang="0">
                    <a:pos x="0" y="30"/>
                  </a:cxn>
                  <a:cxn ang="0">
                    <a:pos x="0" y="22"/>
                  </a:cxn>
                  <a:cxn ang="0">
                    <a:pos x="6" y="24"/>
                  </a:cxn>
                  <a:cxn ang="0">
                    <a:pos x="6" y="30"/>
                  </a:cxn>
                  <a:cxn ang="0">
                    <a:pos x="8" y="38"/>
                  </a:cxn>
                  <a:cxn ang="0">
                    <a:pos x="10" y="40"/>
                  </a:cxn>
                  <a:cxn ang="0">
                    <a:pos x="12" y="42"/>
                  </a:cxn>
                  <a:cxn ang="0">
                    <a:pos x="14" y="42"/>
                  </a:cxn>
                  <a:cxn ang="0">
                    <a:pos x="16" y="40"/>
                  </a:cxn>
                  <a:cxn ang="0">
                    <a:pos x="18" y="38"/>
                  </a:cxn>
                  <a:cxn ang="0">
                    <a:pos x="18" y="36"/>
                  </a:cxn>
                  <a:cxn ang="0">
                    <a:pos x="20" y="28"/>
                  </a:cxn>
                  <a:cxn ang="0">
                    <a:pos x="20" y="20"/>
                  </a:cxn>
                  <a:cxn ang="0">
                    <a:pos x="20" y="14"/>
                  </a:cxn>
                  <a:cxn ang="0">
                    <a:pos x="18" y="8"/>
                  </a:cxn>
                  <a:cxn ang="0">
                    <a:pos x="18" y="6"/>
                  </a:cxn>
                  <a:cxn ang="0">
                    <a:pos x="16" y="4"/>
                  </a:cxn>
                  <a:cxn ang="0">
                    <a:pos x="14" y="2"/>
                  </a:cxn>
                  <a:cxn ang="0">
                    <a:pos x="12" y="2"/>
                  </a:cxn>
                  <a:cxn ang="0">
                    <a:pos x="10" y="2"/>
                  </a:cxn>
                  <a:cxn ang="0">
                    <a:pos x="10" y="4"/>
                  </a:cxn>
                  <a:cxn ang="0">
                    <a:pos x="8" y="8"/>
                  </a:cxn>
                  <a:cxn ang="0">
                    <a:pos x="6" y="12"/>
                  </a:cxn>
                  <a:cxn ang="0">
                    <a:pos x="6" y="18"/>
                  </a:cxn>
                  <a:cxn ang="0">
                    <a:pos x="6" y="24"/>
                  </a:cxn>
                </a:cxnLst>
                <a:rect l="0" t="0" r="r" b="b"/>
                <a:pathLst>
                  <a:path w="26" h="44">
                    <a:moveTo>
                      <a:pt x="0" y="22"/>
                    </a:moveTo>
                    <a:lnTo>
                      <a:pt x="0" y="16"/>
                    </a:lnTo>
                    <a:lnTo>
                      <a:pt x="2" y="10"/>
                    </a:lnTo>
                    <a:lnTo>
                      <a:pt x="4" y="6"/>
                    </a:lnTo>
                    <a:lnTo>
                      <a:pt x="8" y="2"/>
                    </a:lnTo>
                    <a:lnTo>
                      <a:pt x="10" y="0"/>
                    </a:lnTo>
                    <a:lnTo>
                      <a:pt x="12" y="0"/>
                    </a:lnTo>
                    <a:lnTo>
                      <a:pt x="18" y="2"/>
                    </a:lnTo>
                    <a:lnTo>
                      <a:pt x="22" y="4"/>
                    </a:lnTo>
                    <a:lnTo>
                      <a:pt x="24" y="10"/>
                    </a:lnTo>
                    <a:lnTo>
                      <a:pt x="26" y="16"/>
                    </a:lnTo>
                    <a:lnTo>
                      <a:pt x="26" y="22"/>
                    </a:lnTo>
                    <a:lnTo>
                      <a:pt x="26" y="28"/>
                    </a:lnTo>
                    <a:lnTo>
                      <a:pt x="24" y="34"/>
                    </a:lnTo>
                    <a:lnTo>
                      <a:pt x="22" y="38"/>
                    </a:lnTo>
                    <a:lnTo>
                      <a:pt x="18" y="42"/>
                    </a:lnTo>
                    <a:lnTo>
                      <a:pt x="16" y="44"/>
                    </a:lnTo>
                    <a:lnTo>
                      <a:pt x="12" y="44"/>
                    </a:lnTo>
                    <a:lnTo>
                      <a:pt x="8" y="44"/>
                    </a:lnTo>
                    <a:lnTo>
                      <a:pt x="6" y="40"/>
                    </a:lnTo>
                    <a:lnTo>
                      <a:pt x="2" y="36"/>
                    </a:lnTo>
                    <a:lnTo>
                      <a:pt x="0" y="30"/>
                    </a:lnTo>
                    <a:lnTo>
                      <a:pt x="0" y="22"/>
                    </a:lnTo>
                    <a:close/>
                    <a:moveTo>
                      <a:pt x="6" y="24"/>
                    </a:moveTo>
                    <a:lnTo>
                      <a:pt x="6" y="30"/>
                    </a:lnTo>
                    <a:lnTo>
                      <a:pt x="8" y="38"/>
                    </a:lnTo>
                    <a:lnTo>
                      <a:pt x="10" y="40"/>
                    </a:lnTo>
                    <a:lnTo>
                      <a:pt x="12" y="42"/>
                    </a:lnTo>
                    <a:lnTo>
                      <a:pt x="14" y="42"/>
                    </a:lnTo>
                    <a:lnTo>
                      <a:pt x="16" y="40"/>
                    </a:lnTo>
                    <a:lnTo>
                      <a:pt x="18" y="38"/>
                    </a:lnTo>
                    <a:lnTo>
                      <a:pt x="18" y="36"/>
                    </a:lnTo>
                    <a:lnTo>
                      <a:pt x="20" y="28"/>
                    </a:lnTo>
                    <a:lnTo>
                      <a:pt x="20" y="20"/>
                    </a:lnTo>
                    <a:lnTo>
                      <a:pt x="20" y="14"/>
                    </a:lnTo>
                    <a:lnTo>
                      <a:pt x="18" y="8"/>
                    </a:lnTo>
                    <a:lnTo>
                      <a:pt x="18" y="6"/>
                    </a:lnTo>
                    <a:lnTo>
                      <a:pt x="16" y="4"/>
                    </a:lnTo>
                    <a:lnTo>
                      <a:pt x="14" y="2"/>
                    </a:lnTo>
                    <a:lnTo>
                      <a:pt x="12" y="2"/>
                    </a:lnTo>
                    <a:lnTo>
                      <a:pt x="10" y="2"/>
                    </a:lnTo>
                    <a:lnTo>
                      <a:pt x="10" y="4"/>
                    </a:lnTo>
                    <a:lnTo>
                      <a:pt x="8" y="8"/>
                    </a:lnTo>
                    <a:lnTo>
                      <a:pt x="6" y="12"/>
                    </a:lnTo>
                    <a:lnTo>
                      <a:pt x="6" y="18"/>
                    </a:lnTo>
                    <a:lnTo>
                      <a:pt x="6" y="24"/>
                    </a:lnTo>
                    <a:close/>
                  </a:path>
                </a:pathLst>
              </a:custGeom>
              <a:solidFill>
                <a:srgbClr val="000000"/>
              </a:solidFill>
              <a:ln w="0">
                <a:solidFill>
                  <a:srgbClr val="000000"/>
                </a:solidFill>
                <a:prstDash val="solid"/>
                <a:round/>
                <a:headEnd/>
                <a:tailEnd/>
              </a:ln>
            </p:spPr>
            <p:txBody>
              <a:bodyPr/>
              <a:lstStyle/>
              <a:p>
                <a:endParaRPr lang="sv-SE"/>
              </a:p>
            </p:txBody>
          </p:sp>
          <p:sp>
            <p:nvSpPr>
              <p:cNvPr id="96507" name="Freeform 251"/>
              <p:cNvSpPr>
                <a:spLocks/>
              </p:cNvSpPr>
              <p:nvPr/>
            </p:nvSpPr>
            <p:spPr bwMode="auto">
              <a:xfrm>
                <a:off x="3994" y="3860"/>
                <a:ext cx="6" cy="8"/>
              </a:xfrm>
              <a:custGeom>
                <a:avLst/>
                <a:gdLst/>
                <a:ahLst/>
                <a:cxnLst>
                  <a:cxn ang="0">
                    <a:pos x="4" y="0"/>
                  </a:cxn>
                  <a:cxn ang="0">
                    <a:pos x="4" y="0"/>
                  </a:cxn>
                  <a:cxn ang="0">
                    <a:pos x="6" y="2"/>
                  </a:cxn>
                  <a:cxn ang="0">
                    <a:pos x="6" y="2"/>
                  </a:cxn>
                  <a:cxn ang="0">
                    <a:pos x="6" y="4"/>
                  </a:cxn>
                  <a:cxn ang="0">
                    <a:pos x="6" y="6"/>
                  </a:cxn>
                  <a:cxn ang="0">
                    <a:pos x="6" y="6"/>
                  </a:cxn>
                  <a:cxn ang="0">
                    <a:pos x="4" y="8"/>
                  </a:cxn>
                  <a:cxn ang="0">
                    <a:pos x="4" y="8"/>
                  </a:cxn>
                  <a:cxn ang="0">
                    <a:pos x="2" y="8"/>
                  </a:cxn>
                  <a:cxn ang="0">
                    <a:pos x="0" y="6"/>
                  </a:cxn>
                  <a:cxn ang="0">
                    <a:pos x="0" y="6"/>
                  </a:cxn>
                  <a:cxn ang="0">
                    <a:pos x="0" y="4"/>
                  </a:cxn>
                  <a:cxn ang="0">
                    <a:pos x="0" y="2"/>
                  </a:cxn>
                  <a:cxn ang="0">
                    <a:pos x="0" y="2"/>
                  </a:cxn>
                  <a:cxn ang="0">
                    <a:pos x="2" y="0"/>
                  </a:cxn>
                  <a:cxn ang="0">
                    <a:pos x="4" y="0"/>
                  </a:cxn>
                </a:cxnLst>
                <a:rect l="0" t="0" r="r" b="b"/>
                <a:pathLst>
                  <a:path w="6" h="8">
                    <a:moveTo>
                      <a:pt x="4" y="0"/>
                    </a:moveTo>
                    <a:lnTo>
                      <a:pt x="4" y="0"/>
                    </a:lnTo>
                    <a:lnTo>
                      <a:pt x="6" y="2"/>
                    </a:lnTo>
                    <a:lnTo>
                      <a:pt x="6" y="2"/>
                    </a:lnTo>
                    <a:lnTo>
                      <a:pt x="6" y="4"/>
                    </a:lnTo>
                    <a:lnTo>
                      <a:pt x="6" y="6"/>
                    </a:lnTo>
                    <a:lnTo>
                      <a:pt x="6" y="6"/>
                    </a:lnTo>
                    <a:lnTo>
                      <a:pt x="4" y="8"/>
                    </a:lnTo>
                    <a:lnTo>
                      <a:pt x="4" y="8"/>
                    </a:lnTo>
                    <a:lnTo>
                      <a:pt x="2" y="8"/>
                    </a:lnTo>
                    <a:lnTo>
                      <a:pt x="0" y="6"/>
                    </a:lnTo>
                    <a:lnTo>
                      <a:pt x="0" y="6"/>
                    </a:lnTo>
                    <a:lnTo>
                      <a:pt x="0" y="4"/>
                    </a:lnTo>
                    <a:lnTo>
                      <a:pt x="0" y="2"/>
                    </a:lnTo>
                    <a:lnTo>
                      <a:pt x="0" y="2"/>
                    </a:lnTo>
                    <a:lnTo>
                      <a:pt x="2" y="0"/>
                    </a:lnTo>
                    <a:lnTo>
                      <a:pt x="4" y="0"/>
                    </a:lnTo>
                    <a:close/>
                  </a:path>
                </a:pathLst>
              </a:custGeom>
              <a:solidFill>
                <a:srgbClr val="000000"/>
              </a:solidFill>
              <a:ln w="0">
                <a:solidFill>
                  <a:srgbClr val="000000"/>
                </a:solidFill>
                <a:prstDash val="solid"/>
                <a:round/>
                <a:headEnd/>
                <a:tailEnd/>
              </a:ln>
            </p:spPr>
            <p:txBody>
              <a:bodyPr/>
              <a:lstStyle/>
              <a:p>
                <a:endParaRPr lang="sv-SE"/>
              </a:p>
            </p:txBody>
          </p:sp>
          <p:sp>
            <p:nvSpPr>
              <p:cNvPr id="96508" name="Freeform 252"/>
              <p:cNvSpPr>
                <a:spLocks noEditPoints="1"/>
              </p:cNvSpPr>
              <p:nvPr/>
            </p:nvSpPr>
            <p:spPr bwMode="auto">
              <a:xfrm>
                <a:off x="4008" y="3824"/>
                <a:ext cx="26" cy="44"/>
              </a:xfrm>
              <a:custGeom>
                <a:avLst/>
                <a:gdLst/>
                <a:ahLst/>
                <a:cxnLst>
                  <a:cxn ang="0">
                    <a:pos x="6" y="18"/>
                  </a:cxn>
                  <a:cxn ang="0">
                    <a:pos x="2" y="12"/>
                  </a:cxn>
                  <a:cxn ang="0">
                    <a:pos x="2" y="6"/>
                  </a:cxn>
                  <a:cxn ang="0">
                    <a:pos x="8" y="0"/>
                  </a:cxn>
                  <a:cxn ang="0">
                    <a:pos x="18" y="0"/>
                  </a:cxn>
                  <a:cxn ang="0">
                    <a:pos x="24" y="6"/>
                  </a:cxn>
                  <a:cxn ang="0">
                    <a:pos x="24" y="12"/>
                  </a:cxn>
                  <a:cxn ang="0">
                    <a:pos x="20" y="16"/>
                  </a:cxn>
                  <a:cxn ang="0">
                    <a:pos x="20" y="24"/>
                  </a:cxn>
                  <a:cxn ang="0">
                    <a:pos x="24" y="30"/>
                  </a:cxn>
                  <a:cxn ang="0">
                    <a:pos x="24" y="38"/>
                  </a:cxn>
                  <a:cxn ang="0">
                    <a:pos x="18" y="44"/>
                  </a:cxn>
                  <a:cxn ang="0">
                    <a:pos x="8" y="44"/>
                  </a:cxn>
                  <a:cxn ang="0">
                    <a:pos x="2" y="38"/>
                  </a:cxn>
                  <a:cxn ang="0">
                    <a:pos x="2" y="30"/>
                  </a:cxn>
                  <a:cxn ang="0">
                    <a:pos x="6" y="26"/>
                  </a:cxn>
                  <a:cxn ang="0">
                    <a:pos x="14" y="18"/>
                  </a:cxn>
                  <a:cxn ang="0">
                    <a:pos x="18" y="14"/>
                  </a:cxn>
                  <a:cxn ang="0">
                    <a:pos x="18" y="8"/>
                  </a:cxn>
                  <a:cxn ang="0">
                    <a:pos x="18" y="4"/>
                  </a:cxn>
                  <a:cxn ang="0">
                    <a:pos x="14" y="2"/>
                  </a:cxn>
                  <a:cxn ang="0">
                    <a:pos x="10" y="4"/>
                  </a:cxn>
                  <a:cxn ang="0">
                    <a:pos x="8" y="8"/>
                  </a:cxn>
                  <a:cxn ang="0">
                    <a:pos x="8" y="12"/>
                  </a:cxn>
                  <a:cxn ang="0">
                    <a:pos x="10" y="14"/>
                  </a:cxn>
                  <a:cxn ang="0">
                    <a:pos x="10" y="24"/>
                  </a:cxn>
                  <a:cxn ang="0">
                    <a:pos x="8" y="28"/>
                  </a:cxn>
                  <a:cxn ang="0">
                    <a:pos x="6" y="34"/>
                  </a:cxn>
                  <a:cxn ang="0">
                    <a:pos x="8" y="40"/>
                  </a:cxn>
                  <a:cxn ang="0">
                    <a:pos x="14" y="42"/>
                  </a:cxn>
                  <a:cxn ang="0">
                    <a:pos x="18" y="40"/>
                  </a:cxn>
                  <a:cxn ang="0">
                    <a:pos x="20" y="36"/>
                  </a:cxn>
                  <a:cxn ang="0">
                    <a:pos x="18" y="32"/>
                  </a:cxn>
                  <a:cxn ang="0">
                    <a:pos x="10" y="24"/>
                  </a:cxn>
                </a:cxnLst>
                <a:rect l="0" t="0" r="r" b="b"/>
                <a:pathLst>
                  <a:path w="26" h="44">
                    <a:moveTo>
                      <a:pt x="10" y="22"/>
                    </a:moveTo>
                    <a:lnTo>
                      <a:pt x="6" y="18"/>
                    </a:lnTo>
                    <a:lnTo>
                      <a:pt x="2" y="16"/>
                    </a:lnTo>
                    <a:lnTo>
                      <a:pt x="2" y="12"/>
                    </a:lnTo>
                    <a:lnTo>
                      <a:pt x="2" y="10"/>
                    </a:lnTo>
                    <a:lnTo>
                      <a:pt x="2" y="6"/>
                    </a:lnTo>
                    <a:lnTo>
                      <a:pt x="4" y="2"/>
                    </a:lnTo>
                    <a:lnTo>
                      <a:pt x="8" y="0"/>
                    </a:lnTo>
                    <a:lnTo>
                      <a:pt x="14" y="0"/>
                    </a:lnTo>
                    <a:lnTo>
                      <a:pt x="18" y="0"/>
                    </a:lnTo>
                    <a:lnTo>
                      <a:pt x="22" y="2"/>
                    </a:lnTo>
                    <a:lnTo>
                      <a:pt x="24" y="6"/>
                    </a:lnTo>
                    <a:lnTo>
                      <a:pt x="24" y="10"/>
                    </a:lnTo>
                    <a:lnTo>
                      <a:pt x="24" y="12"/>
                    </a:lnTo>
                    <a:lnTo>
                      <a:pt x="24" y="14"/>
                    </a:lnTo>
                    <a:lnTo>
                      <a:pt x="20" y="16"/>
                    </a:lnTo>
                    <a:lnTo>
                      <a:pt x="16" y="20"/>
                    </a:lnTo>
                    <a:lnTo>
                      <a:pt x="20" y="24"/>
                    </a:lnTo>
                    <a:lnTo>
                      <a:pt x="24" y="26"/>
                    </a:lnTo>
                    <a:lnTo>
                      <a:pt x="24" y="30"/>
                    </a:lnTo>
                    <a:lnTo>
                      <a:pt x="26" y="34"/>
                    </a:lnTo>
                    <a:lnTo>
                      <a:pt x="24" y="38"/>
                    </a:lnTo>
                    <a:lnTo>
                      <a:pt x="22" y="40"/>
                    </a:lnTo>
                    <a:lnTo>
                      <a:pt x="18" y="44"/>
                    </a:lnTo>
                    <a:lnTo>
                      <a:pt x="14" y="44"/>
                    </a:lnTo>
                    <a:lnTo>
                      <a:pt x="8" y="44"/>
                    </a:lnTo>
                    <a:lnTo>
                      <a:pt x="4" y="40"/>
                    </a:lnTo>
                    <a:lnTo>
                      <a:pt x="2" y="38"/>
                    </a:lnTo>
                    <a:lnTo>
                      <a:pt x="0" y="34"/>
                    </a:lnTo>
                    <a:lnTo>
                      <a:pt x="2" y="30"/>
                    </a:lnTo>
                    <a:lnTo>
                      <a:pt x="2" y="28"/>
                    </a:lnTo>
                    <a:lnTo>
                      <a:pt x="6" y="26"/>
                    </a:lnTo>
                    <a:lnTo>
                      <a:pt x="10" y="22"/>
                    </a:lnTo>
                    <a:close/>
                    <a:moveTo>
                      <a:pt x="14" y="18"/>
                    </a:moveTo>
                    <a:lnTo>
                      <a:pt x="16" y="16"/>
                    </a:lnTo>
                    <a:lnTo>
                      <a:pt x="18" y="14"/>
                    </a:lnTo>
                    <a:lnTo>
                      <a:pt x="18" y="12"/>
                    </a:lnTo>
                    <a:lnTo>
                      <a:pt x="18" y="8"/>
                    </a:lnTo>
                    <a:lnTo>
                      <a:pt x="18" y="6"/>
                    </a:lnTo>
                    <a:lnTo>
                      <a:pt x="18" y="4"/>
                    </a:lnTo>
                    <a:lnTo>
                      <a:pt x="16" y="2"/>
                    </a:lnTo>
                    <a:lnTo>
                      <a:pt x="14" y="2"/>
                    </a:lnTo>
                    <a:lnTo>
                      <a:pt x="10" y="2"/>
                    </a:lnTo>
                    <a:lnTo>
                      <a:pt x="10" y="4"/>
                    </a:lnTo>
                    <a:lnTo>
                      <a:pt x="8" y="6"/>
                    </a:lnTo>
                    <a:lnTo>
                      <a:pt x="8" y="8"/>
                    </a:lnTo>
                    <a:lnTo>
                      <a:pt x="8" y="10"/>
                    </a:lnTo>
                    <a:lnTo>
                      <a:pt x="8" y="12"/>
                    </a:lnTo>
                    <a:lnTo>
                      <a:pt x="8" y="12"/>
                    </a:lnTo>
                    <a:lnTo>
                      <a:pt x="10" y="14"/>
                    </a:lnTo>
                    <a:lnTo>
                      <a:pt x="14" y="18"/>
                    </a:lnTo>
                    <a:close/>
                    <a:moveTo>
                      <a:pt x="10" y="24"/>
                    </a:moveTo>
                    <a:lnTo>
                      <a:pt x="10" y="26"/>
                    </a:lnTo>
                    <a:lnTo>
                      <a:pt x="8" y="28"/>
                    </a:lnTo>
                    <a:lnTo>
                      <a:pt x="8" y="30"/>
                    </a:lnTo>
                    <a:lnTo>
                      <a:pt x="6" y="34"/>
                    </a:lnTo>
                    <a:lnTo>
                      <a:pt x="8" y="36"/>
                    </a:lnTo>
                    <a:lnTo>
                      <a:pt x="8" y="40"/>
                    </a:lnTo>
                    <a:lnTo>
                      <a:pt x="10" y="42"/>
                    </a:lnTo>
                    <a:lnTo>
                      <a:pt x="14" y="42"/>
                    </a:lnTo>
                    <a:lnTo>
                      <a:pt x="16" y="42"/>
                    </a:lnTo>
                    <a:lnTo>
                      <a:pt x="18" y="40"/>
                    </a:lnTo>
                    <a:lnTo>
                      <a:pt x="20" y="38"/>
                    </a:lnTo>
                    <a:lnTo>
                      <a:pt x="20" y="36"/>
                    </a:lnTo>
                    <a:lnTo>
                      <a:pt x="20" y="34"/>
                    </a:lnTo>
                    <a:lnTo>
                      <a:pt x="18" y="32"/>
                    </a:lnTo>
                    <a:lnTo>
                      <a:pt x="16" y="28"/>
                    </a:lnTo>
                    <a:lnTo>
                      <a:pt x="10" y="24"/>
                    </a:lnTo>
                    <a:close/>
                  </a:path>
                </a:pathLst>
              </a:custGeom>
              <a:solidFill>
                <a:srgbClr val="000000"/>
              </a:solidFill>
              <a:ln w="0">
                <a:solidFill>
                  <a:srgbClr val="000000"/>
                </a:solidFill>
                <a:prstDash val="solid"/>
                <a:round/>
                <a:headEnd/>
                <a:tailEnd/>
              </a:ln>
            </p:spPr>
            <p:txBody>
              <a:bodyPr/>
              <a:lstStyle/>
              <a:p>
                <a:endParaRPr lang="sv-SE"/>
              </a:p>
            </p:txBody>
          </p:sp>
          <p:sp>
            <p:nvSpPr>
              <p:cNvPr id="96509" name="Line 253"/>
              <p:cNvSpPr>
                <a:spLocks noChangeShapeType="1"/>
              </p:cNvSpPr>
              <p:nvPr/>
            </p:nvSpPr>
            <p:spPr bwMode="auto">
              <a:xfrm>
                <a:off x="4206" y="3768"/>
                <a:ext cx="1" cy="14"/>
              </a:xfrm>
              <a:prstGeom prst="line">
                <a:avLst/>
              </a:prstGeom>
              <a:noFill/>
              <a:ln w="12700">
                <a:solidFill>
                  <a:srgbClr val="000000"/>
                </a:solidFill>
                <a:round/>
                <a:headEnd/>
                <a:tailEnd/>
              </a:ln>
            </p:spPr>
            <p:txBody>
              <a:bodyPr/>
              <a:lstStyle/>
              <a:p>
                <a:endParaRPr lang="sv-SE"/>
              </a:p>
            </p:txBody>
          </p:sp>
          <p:sp>
            <p:nvSpPr>
              <p:cNvPr id="96510" name="Freeform 254"/>
              <p:cNvSpPr>
                <a:spLocks/>
              </p:cNvSpPr>
              <p:nvPr/>
            </p:nvSpPr>
            <p:spPr bwMode="auto">
              <a:xfrm>
                <a:off x="4198" y="3824"/>
                <a:ext cx="16" cy="44"/>
              </a:xfrm>
              <a:custGeom>
                <a:avLst/>
                <a:gdLst/>
                <a:ahLst/>
                <a:cxnLst>
                  <a:cxn ang="0">
                    <a:pos x="0" y="4"/>
                  </a:cxn>
                  <a:cxn ang="0">
                    <a:pos x="10" y="0"/>
                  </a:cxn>
                  <a:cxn ang="0">
                    <a:pos x="12" y="0"/>
                  </a:cxn>
                  <a:cxn ang="0">
                    <a:pos x="12" y="36"/>
                  </a:cxn>
                  <a:cxn ang="0">
                    <a:pos x="12" y="40"/>
                  </a:cxn>
                  <a:cxn ang="0">
                    <a:pos x="12" y="40"/>
                  </a:cxn>
                  <a:cxn ang="0">
                    <a:pos x="12" y="42"/>
                  </a:cxn>
                  <a:cxn ang="0">
                    <a:pos x="12" y="42"/>
                  </a:cxn>
                  <a:cxn ang="0">
                    <a:pos x="14" y="42"/>
                  </a:cxn>
                  <a:cxn ang="0">
                    <a:pos x="16" y="42"/>
                  </a:cxn>
                  <a:cxn ang="0">
                    <a:pos x="16" y="44"/>
                  </a:cxn>
                  <a:cxn ang="0">
                    <a:pos x="0" y="44"/>
                  </a:cxn>
                  <a:cxn ang="0">
                    <a:pos x="0" y="42"/>
                  </a:cxn>
                  <a:cxn ang="0">
                    <a:pos x="2" y="42"/>
                  </a:cxn>
                  <a:cxn ang="0">
                    <a:pos x="4" y="42"/>
                  </a:cxn>
                  <a:cxn ang="0">
                    <a:pos x="4" y="42"/>
                  </a:cxn>
                  <a:cxn ang="0">
                    <a:pos x="6" y="40"/>
                  </a:cxn>
                  <a:cxn ang="0">
                    <a:pos x="6" y="40"/>
                  </a:cxn>
                  <a:cxn ang="0">
                    <a:pos x="6" y="36"/>
                  </a:cxn>
                  <a:cxn ang="0">
                    <a:pos x="6" y="12"/>
                  </a:cxn>
                  <a:cxn ang="0">
                    <a:pos x="6" y="8"/>
                  </a:cxn>
                  <a:cxn ang="0">
                    <a:pos x="6" y="6"/>
                  </a:cxn>
                  <a:cxn ang="0">
                    <a:pos x="6" y="6"/>
                  </a:cxn>
                  <a:cxn ang="0">
                    <a:pos x="4" y="4"/>
                  </a:cxn>
                  <a:cxn ang="0">
                    <a:pos x="4" y="4"/>
                  </a:cxn>
                  <a:cxn ang="0">
                    <a:pos x="4" y="4"/>
                  </a:cxn>
                  <a:cxn ang="0">
                    <a:pos x="2" y="4"/>
                  </a:cxn>
                  <a:cxn ang="0">
                    <a:pos x="0" y="6"/>
                  </a:cxn>
                  <a:cxn ang="0">
                    <a:pos x="0" y="4"/>
                  </a:cxn>
                </a:cxnLst>
                <a:rect l="0" t="0" r="r" b="b"/>
                <a:pathLst>
                  <a:path w="16" h="44">
                    <a:moveTo>
                      <a:pt x="0" y="4"/>
                    </a:moveTo>
                    <a:lnTo>
                      <a:pt x="10" y="0"/>
                    </a:lnTo>
                    <a:lnTo>
                      <a:pt x="12" y="0"/>
                    </a:lnTo>
                    <a:lnTo>
                      <a:pt x="12" y="36"/>
                    </a:lnTo>
                    <a:lnTo>
                      <a:pt x="12" y="40"/>
                    </a:lnTo>
                    <a:lnTo>
                      <a:pt x="12" y="40"/>
                    </a:lnTo>
                    <a:lnTo>
                      <a:pt x="12" y="42"/>
                    </a:lnTo>
                    <a:lnTo>
                      <a:pt x="12" y="42"/>
                    </a:lnTo>
                    <a:lnTo>
                      <a:pt x="14" y="42"/>
                    </a:lnTo>
                    <a:lnTo>
                      <a:pt x="16" y="42"/>
                    </a:lnTo>
                    <a:lnTo>
                      <a:pt x="16" y="44"/>
                    </a:lnTo>
                    <a:lnTo>
                      <a:pt x="0" y="44"/>
                    </a:lnTo>
                    <a:lnTo>
                      <a:pt x="0" y="42"/>
                    </a:lnTo>
                    <a:lnTo>
                      <a:pt x="2" y="42"/>
                    </a:lnTo>
                    <a:lnTo>
                      <a:pt x="4" y="42"/>
                    </a:lnTo>
                    <a:lnTo>
                      <a:pt x="4" y="42"/>
                    </a:lnTo>
                    <a:lnTo>
                      <a:pt x="6" y="40"/>
                    </a:lnTo>
                    <a:lnTo>
                      <a:pt x="6" y="40"/>
                    </a:lnTo>
                    <a:lnTo>
                      <a:pt x="6" y="36"/>
                    </a:lnTo>
                    <a:lnTo>
                      <a:pt x="6" y="12"/>
                    </a:lnTo>
                    <a:lnTo>
                      <a:pt x="6" y="8"/>
                    </a:lnTo>
                    <a:lnTo>
                      <a:pt x="6" y="6"/>
                    </a:lnTo>
                    <a:lnTo>
                      <a:pt x="6" y="6"/>
                    </a:lnTo>
                    <a:lnTo>
                      <a:pt x="4" y="4"/>
                    </a:lnTo>
                    <a:lnTo>
                      <a:pt x="4" y="4"/>
                    </a:lnTo>
                    <a:lnTo>
                      <a:pt x="4" y="4"/>
                    </a:lnTo>
                    <a:lnTo>
                      <a:pt x="2" y="4"/>
                    </a:lnTo>
                    <a:lnTo>
                      <a:pt x="0" y="6"/>
                    </a:lnTo>
                    <a:lnTo>
                      <a:pt x="0" y="4"/>
                    </a:lnTo>
                    <a:close/>
                  </a:path>
                </a:pathLst>
              </a:custGeom>
              <a:solidFill>
                <a:srgbClr val="000000"/>
              </a:solidFill>
              <a:ln w="0">
                <a:solidFill>
                  <a:srgbClr val="000000"/>
                </a:solidFill>
                <a:prstDash val="solid"/>
                <a:round/>
                <a:headEnd/>
                <a:tailEnd/>
              </a:ln>
            </p:spPr>
            <p:txBody>
              <a:bodyPr/>
              <a:lstStyle/>
              <a:p>
                <a:endParaRPr lang="sv-SE"/>
              </a:p>
            </p:txBody>
          </p:sp>
          <p:sp>
            <p:nvSpPr>
              <p:cNvPr id="96511" name="Line 255"/>
              <p:cNvSpPr>
                <a:spLocks noChangeShapeType="1"/>
              </p:cNvSpPr>
              <p:nvPr/>
            </p:nvSpPr>
            <p:spPr bwMode="auto">
              <a:xfrm>
                <a:off x="3158" y="3768"/>
                <a:ext cx="1206" cy="1"/>
              </a:xfrm>
              <a:prstGeom prst="line">
                <a:avLst/>
              </a:prstGeom>
              <a:noFill/>
              <a:ln w="12700">
                <a:solidFill>
                  <a:srgbClr val="000000"/>
                </a:solidFill>
                <a:round/>
                <a:headEnd/>
                <a:tailEnd/>
              </a:ln>
            </p:spPr>
            <p:txBody>
              <a:bodyPr/>
              <a:lstStyle/>
              <a:p>
                <a:endParaRPr lang="sv-SE"/>
              </a:p>
            </p:txBody>
          </p:sp>
          <p:sp>
            <p:nvSpPr>
              <p:cNvPr id="96512" name="Line 256"/>
              <p:cNvSpPr>
                <a:spLocks noChangeShapeType="1"/>
              </p:cNvSpPr>
              <p:nvPr/>
            </p:nvSpPr>
            <p:spPr bwMode="auto">
              <a:xfrm>
                <a:off x="3158" y="2562"/>
                <a:ext cx="1" cy="1206"/>
              </a:xfrm>
              <a:prstGeom prst="line">
                <a:avLst/>
              </a:prstGeom>
              <a:noFill/>
              <a:ln w="12700">
                <a:solidFill>
                  <a:srgbClr val="000000"/>
                </a:solidFill>
                <a:round/>
                <a:headEnd/>
                <a:tailEnd/>
              </a:ln>
            </p:spPr>
            <p:txBody>
              <a:bodyPr/>
              <a:lstStyle/>
              <a:p>
                <a:endParaRPr lang="sv-SE"/>
              </a:p>
            </p:txBody>
          </p:sp>
          <p:sp>
            <p:nvSpPr>
              <p:cNvPr id="96513" name="Freeform 257"/>
              <p:cNvSpPr>
                <a:spLocks/>
              </p:cNvSpPr>
              <p:nvPr/>
            </p:nvSpPr>
            <p:spPr bwMode="auto">
              <a:xfrm>
                <a:off x="2956" y="3160"/>
                <a:ext cx="30" cy="30"/>
              </a:xfrm>
              <a:custGeom>
                <a:avLst/>
                <a:gdLst/>
                <a:ahLst/>
                <a:cxnLst>
                  <a:cxn ang="0">
                    <a:pos x="2" y="16"/>
                  </a:cxn>
                  <a:cxn ang="0">
                    <a:pos x="6" y="14"/>
                  </a:cxn>
                  <a:cxn ang="0">
                    <a:pos x="6" y="12"/>
                  </a:cxn>
                  <a:cxn ang="0">
                    <a:pos x="4" y="8"/>
                  </a:cxn>
                  <a:cxn ang="0">
                    <a:pos x="0" y="6"/>
                  </a:cxn>
                  <a:cxn ang="0">
                    <a:pos x="0" y="4"/>
                  </a:cxn>
                  <a:cxn ang="0">
                    <a:pos x="2" y="2"/>
                  </a:cxn>
                  <a:cxn ang="0">
                    <a:pos x="4" y="0"/>
                  </a:cxn>
                  <a:cxn ang="0">
                    <a:pos x="6" y="2"/>
                  </a:cxn>
                  <a:cxn ang="0">
                    <a:pos x="6" y="4"/>
                  </a:cxn>
                  <a:cxn ang="0">
                    <a:pos x="6" y="4"/>
                  </a:cxn>
                  <a:cxn ang="0">
                    <a:pos x="6" y="6"/>
                  </a:cxn>
                  <a:cxn ang="0">
                    <a:pos x="6" y="8"/>
                  </a:cxn>
                  <a:cxn ang="0">
                    <a:pos x="12" y="14"/>
                  </a:cxn>
                  <a:cxn ang="0">
                    <a:pos x="24" y="10"/>
                  </a:cxn>
                  <a:cxn ang="0">
                    <a:pos x="26" y="8"/>
                  </a:cxn>
                  <a:cxn ang="0">
                    <a:pos x="26" y="8"/>
                  </a:cxn>
                  <a:cxn ang="0">
                    <a:pos x="24" y="6"/>
                  </a:cxn>
                  <a:cxn ang="0">
                    <a:pos x="22" y="2"/>
                  </a:cxn>
                  <a:cxn ang="0">
                    <a:pos x="28" y="8"/>
                  </a:cxn>
                  <a:cxn ang="0">
                    <a:pos x="30" y="10"/>
                  </a:cxn>
                  <a:cxn ang="0">
                    <a:pos x="28" y="14"/>
                  </a:cxn>
                  <a:cxn ang="0">
                    <a:pos x="22" y="16"/>
                  </a:cxn>
                  <a:cxn ang="0">
                    <a:pos x="24" y="20"/>
                  </a:cxn>
                  <a:cxn ang="0">
                    <a:pos x="30" y="26"/>
                  </a:cxn>
                  <a:cxn ang="0">
                    <a:pos x="30" y="30"/>
                  </a:cxn>
                  <a:cxn ang="0">
                    <a:pos x="28" y="30"/>
                  </a:cxn>
                  <a:cxn ang="0">
                    <a:pos x="26" y="30"/>
                  </a:cxn>
                  <a:cxn ang="0">
                    <a:pos x="24" y="30"/>
                  </a:cxn>
                  <a:cxn ang="0">
                    <a:pos x="24" y="28"/>
                  </a:cxn>
                  <a:cxn ang="0">
                    <a:pos x="26" y="26"/>
                  </a:cxn>
                  <a:cxn ang="0">
                    <a:pos x="26" y="24"/>
                  </a:cxn>
                  <a:cxn ang="0">
                    <a:pos x="24" y="22"/>
                  </a:cxn>
                  <a:cxn ang="0">
                    <a:pos x="18" y="18"/>
                  </a:cxn>
                  <a:cxn ang="0">
                    <a:pos x="12" y="18"/>
                  </a:cxn>
                  <a:cxn ang="0">
                    <a:pos x="8" y="20"/>
                  </a:cxn>
                  <a:cxn ang="0">
                    <a:pos x="4" y="22"/>
                  </a:cxn>
                  <a:cxn ang="0">
                    <a:pos x="4" y="24"/>
                  </a:cxn>
                  <a:cxn ang="0">
                    <a:pos x="4" y="26"/>
                  </a:cxn>
                  <a:cxn ang="0">
                    <a:pos x="0" y="18"/>
                  </a:cxn>
                </a:cxnLst>
                <a:rect l="0" t="0" r="r" b="b"/>
                <a:pathLst>
                  <a:path w="30" h="30">
                    <a:moveTo>
                      <a:pt x="0" y="18"/>
                    </a:moveTo>
                    <a:lnTo>
                      <a:pt x="2" y="16"/>
                    </a:lnTo>
                    <a:lnTo>
                      <a:pt x="4" y="16"/>
                    </a:lnTo>
                    <a:lnTo>
                      <a:pt x="6" y="14"/>
                    </a:lnTo>
                    <a:lnTo>
                      <a:pt x="10" y="14"/>
                    </a:lnTo>
                    <a:lnTo>
                      <a:pt x="6" y="12"/>
                    </a:lnTo>
                    <a:lnTo>
                      <a:pt x="4" y="10"/>
                    </a:lnTo>
                    <a:lnTo>
                      <a:pt x="4" y="8"/>
                    </a:lnTo>
                    <a:lnTo>
                      <a:pt x="2" y="6"/>
                    </a:lnTo>
                    <a:lnTo>
                      <a:pt x="0" y="6"/>
                    </a:lnTo>
                    <a:lnTo>
                      <a:pt x="0" y="4"/>
                    </a:lnTo>
                    <a:lnTo>
                      <a:pt x="0" y="4"/>
                    </a:lnTo>
                    <a:lnTo>
                      <a:pt x="0" y="2"/>
                    </a:lnTo>
                    <a:lnTo>
                      <a:pt x="2" y="2"/>
                    </a:lnTo>
                    <a:lnTo>
                      <a:pt x="2" y="2"/>
                    </a:lnTo>
                    <a:lnTo>
                      <a:pt x="4" y="0"/>
                    </a:lnTo>
                    <a:lnTo>
                      <a:pt x="4" y="2"/>
                    </a:lnTo>
                    <a:lnTo>
                      <a:pt x="6" y="2"/>
                    </a:lnTo>
                    <a:lnTo>
                      <a:pt x="6" y="2"/>
                    </a:lnTo>
                    <a:lnTo>
                      <a:pt x="6" y="4"/>
                    </a:lnTo>
                    <a:lnTo>
                      <a:pt x="6" y="4"/>
                    </a:lnTo>
                    <a:lnTo>
                      <a:pt x="6" y="4"/>
                    </a:lnTo>
                    <a:lnTo>
                      <a:pt x="6" y="6"/>
                    </a:lnTo>
                    <a:lnTo>
                      <a:pt x="6" y="6"/>
                    </a:lnTo>
                    <a:lnTo>
                      <a:pt x="6" y="8"/>
                    </a:lnTo>
                    <a:lnTo>
                      <a:pt x="6" y="8"/>
                    </a:lnTo>
                    <a:lnTo>
                      <a:pt x="8" y="10"/>
                    </a:lnTo>
                    <a:lnTo>
                      <a:pt x="12" y="14"/>
                    </a:lnTo>
                    <a:lnTo>
                      <a:pt x="22" y="10"/>
                    </a:lnTo>
                    <a:lnTo>
                      <a:pt x="24" y="10"/>
                    </a:lnTo>
                    <a:lnTo>
                      <a:pt x="26" y="10"/>
                    </a:lnTo>
                    <a:lnTo>
                      <a:pt x="26" y="8"/>
                    </a:lnTo>
                    <a:lnTo>
                      <a:pt x="26" y="8"/>
                    </a:lnTo>
                    <a:lnTo>
                      <a:pt x="26" y="8"/>
                    </a:lnTo>
                    <a:lnTo>
                      <a:pt x="26" y="8"/>
                    </a:lnTo>
                    <a:lnTo>
                      <a:pt x="24" y="6"/>
                    </a:lnTo>
                    <a:lnTo>
                      <a:pt x="22" y="4"/>
                    </a:lnTo>
                    <a:lnTo>
                      <a:pt x="22" y="2"/>
                    </a:lnTo>
                    <a:lnTo>
                      <a:pt x="26" y="6"/>
                    </a:lnTo>
                    <a:lnTo>
                      <a:pt x="28" y="8"/>
                    </a:lnTo>
                    <a:lnTo>
                      <a:pt x="30" y="10"/>
                    </a:lnTo>
                    <a:lnTo>
                      <a:pt x="30" y="10"/>
                    </a:lnTo>
                    <a:lnTo>
                      <a:pt x="30" y="12"/>
                    </a:lnTo>
                    <a:lnTo>
                      <a:pt x="28" y="14"/>
                    </a:lnTo>
                    <a:lnTo>
                      <a:pt x="26" y="14"/>
                    </a:lnTo>
                    <a:lnTo>
                      <a:pt x="22" y="16"/>
                    </a:lnTo>
                    <a:lnTo>
                      <a:pt x="18" y="16"/>
                    </a:lnTo>
                    <a:lnTo>
                      <a:pt x="24" y="20"/>
                    </a:lnTo>
                    <a:lnTo>
                      <a:pt x="28" y="24"/>
                    </a:lnTo>
                    <a:lnTo>
                      <a:pt x="30" y="26"/>
                    </a:lnTo>
                    <a:lnTo>
                      <a:pt x="30" y="28"/>
                    </a:lnTo>
                    <a:lnTo>
                      <a:pt x="30" y="30"/>
                    </a:lnTo>
                    <a:lnTo>
                      <a:pt x="28" y="30"/>
                    </a:lnTo>
                    <a:lnTo>
                      <a:pt x="28" y="30"/>
                    </a:lnTo>
                    <a:lnTo>
                      <a:pt x="26" y="30"/>
                    </a:lnTo>
                    <a:lnTo>
                      <a:pt x="26" y="30"/>
                    </a:lnTo>
                    <a:lnTo>
                      <a:pt x="24" y="30"/>
                    </a:lnTo>
                    <a:lnTo>
                      <a:pt x="24" y="30"/>
                    </a:lnTo>
                    <a:lnTo>
                      <a:pt x="24" y="28"/>
                    </a:lnTo>
                    <a:lnTo>
                      <a:pt x="24" y="28"/>
                    </a:lnTo>
                    <a:lnTo>
                      <a:pt x="26" y="26"/>
                    </a:lnTo>
                    <a:lnTo>
                      <a:pt x="26" y="26"/>
                    </a:lnTo>
                    <a:lnTo>
                      <a:pt x="26" y="26"/>
                    </a:lnTo>
                    <a:lnTo>
                      <a:pt x="26" y="24"/>
                    </a:lnTo>
                    <a:lnTo>
                      <a:pt x="26" y="24"/>
                    </a:lnTo>
                    <a:lnTo>
                      <a:pt x="24" y="22"/>
                    </a:lnTo>
                    <a:lnTo>
                      <a:pt x="20" y="20"/>
                    </a:lnTo>
                    <a:lnTo>
                      <a:pt x="18" y="18"/>
                    </a:lnTo>
                    <a:lnTo>
                      <a:pt x="16" y="18"/>
                    </a:lnTo>
                    <a:lnTo>
                      <a:pt x="12" y="18"/>
                    </a:lnTo>
                    <a:lnTo>
                      <a:pt x="8" y="20"/>
                    </a:lnTo>
                    <a:lnTo>
                      <a:pt x="8" y="20"/>
                    </a:lnTo>
                    <a:lnTo>
                      <a:pt x="6" y="20"/>
                    </a:lnTo>
                    <a:lnTo>
                      <a:pt x="4" y="22"/>
                    </a:lnTo>
                    <a:lnTo>
                      <a:pt x="4" y="22"/>
                    </a:lnTo>
                    <a:lnTo>
                      <a:pt x="4" y="24"/>
                    </a:lnTo>
                    <a:lnTo>
                      <a:pt x="4" y="26"/>
                    </a:lnTo>
                    <a:lnTo>
                      <a:pt x="4" y="26"/>
                    </a:lnTo>
                    <a:lnTo>
                      <a:pt x="2" y="26"/>
                    </a:lnTo>
                    <a:lnTo>
                      <a:pt x="0" y="18"/>
                    </a:lnTo>
                    <a:close/>
                  </a:path>
                </a:pathLst>
              </a:custGeom>
              <a:solidFill>
                <a:srgbClr val="000000"/>
              </a:solidFill>
              <a:ln w="0">
                <a:solidFill>
                  <a:srgbClr val="000000"/>
                </a:solidFill>
                <a:prstDash val="solid"/>
                <a:round/>
                <a:headEnd/>
                <a:tailEnd/>
              </a:ln>
            </p:spPr>
            <p:txBody>
              <a:bodyPr/>
              <a:lstStyle/>
              <a:p>
                <a:endParaRPr lang="sv-SE"/>
              </a:p>
            </p:txBody>
          </p:sp>
          <p:sp>
            <p:nvSpPr>
              <p:cNvPr id="96514" name="Freeform 258"/>
              <p:cNvSpPr>
                <a:spLocks/>
              </p:cNvSpPr>
              <p:nvPr/>
            </p:nvSpPr>
            <p:spPr bwMode="auto">
              <a:xfrm>
                <a:off x="2976" y="3142"/>
                <a:ext cx="28" cy="18"/>
              </a:xfrm>
              <a:custGeom>
                <a:avLst/>
                <a:gdLst/>
                <a:ahLst/>
                <a:cxnLst>
                  <a:cxn ang="0">
                    <a:pos x="24" y="0"/>
                  </a:cxn>
                  <a:cxn ang="0">
                    <a:pos x="28" y="2"/>
                  </a:cxn>
                  <a:cxn ang="0">
                    <a:pos x="28" y="18"/>
                  </a:cxn>
                  <a:cxn ang="0">
                    <a:pos x="28" y="18"/>
                  </a:cxn>
                  <a:cxn ang="0">
                    <a:pos x="22" y="12"/>
                  </a:cxn>
                  <a:cxn ang="0">
                    <a:pos x="18" y="8"/>
                  </a:cxn>
                  <a:cxn ang="0">
                    <a:pos x="14" y="6"/>
                  </a:cxn>
                  <a:cxn ang="0">
                    <a:pos x="10" y="4"/>
                  </a:cxn>
                  <a:cxn ang="0">
                    <a:pos x="8" y="6"/>
                  </a:cxn>
                  <a:cxn ang="0">
                    <a:pos x="6" y="6"/>
                  </a:cxn>
                  <a:cxn ang="0">
                    <a:pos x="4" y="8"/>
                  </a:cxn>
                  <a:cxn ang="0">
                    <a:pos x="4" y="10"/>
                  </a:cxn>
                  <a:cxn ang="0">
                    <a:pos x="4" y="12"/>
                  </a:cxn>
                  <a:cxn ang="0">
                    <a:pos x="4" y="14"/>
                  </a:cxn>
                  <a:cxn ang="0">
                    <a:pos x="6" y="16"/>
                  </a:cxn>
                  <a:cxn ang="0">
                    <a:pos x="8" y="16"/>
                  </a:cxn>
                  <a:cxn ang="0">
                    <a:pos x="8" y="18"/>
                  </a:cxn>
                  <a:cxn ang="0">
                    <a:pos x="6" y="16"/>
                  </a:cxn>
                  <a:cxn ang="0">
                    <a:pos x="2" y="14"/>
                  </a:cxn>
                  <a:cxn ang="0">
                    <a:pos x="2" y="12"/>
                  </a:cxn>
                  <a:cxn ang="0">
                    <a:pos x="0" y="10"/>
                  </a:cxn>
                  <a:cxn ang="0">
                    <a:pos x="2" y="6"/>
                  </a:cxn>
                  <a:cxn ang="0">
                    <a:pos x="2" y="4"/>
                  </a:cxn>
                  <a:cxn ang="0">
                    <a:pos x="6" y="2"/>
                  </a:cxn>
                  <a:cxn ang="0">
                    <a:pos x="8" y="2"/>
                  </a:cxn>
                  <a:cxn ang="0">
                    <a:pos x="10" y="2"/>
                  </a:cxn>
                  <a:cxn ang="0">
                    <a:pos x="12" y="2"/>
                  </a:cxn>
                  <a:cxn ang="0">
                    <a:pos x="16" y="4"/>
                  </a:cxn>
                  <a:cxn ang="0">
                    <a:pos x="18" y="8"/>
                  </a:cxn>
                  <a:cxn ang="0">
                    <a:pos x="24" y="12"/>
                  </a:cxn>
                  <a:cxn ang="0">
                    <a:pos x="26" y="14"/>
                  </a:cxn>
                  <a:cxn ang="0">
                    <a:pos x="26" y="6"/>
                  </a:cxn>
                  <a:cxn ang="0">
                    <a:pos x="26" y="4"/>
                  </a:cxn>
                  <a:cxn ang="0">
                    <a:pos x="26" y="4"/>
                  </a:cxn>
                  <a:cxn ang="0">
                    <a:pos x="26" y="2"/>
                  </a:cxn>
                  <a:cxn ang="0">
                    <a:pos x="24" y="2"/>
                  </a:cxn>
                  <a:cxn ang="0">
                    <a:pos x="24" y="0"/>
                  </a:cxn>
                  <a:cxn ang="0">
                    <a:pos x="24" y="0"/>
                  </a:cxn>
                  <a:cxn ang="0">
                    <a:pos x="24" y="0"/>
                  </a:cxn>
                </a:cxnLst>
                <a:rect l="0" t="0" r="r" b="b"/>
                <a:pathLst>
                  <a:path w="28" h="18">
                    <a:moveTo>
                      <a:pt x="24" y="0"/>
                    </a:moveTo>
                    <a:lnTo>
                      <a:pt x="28" y="2"/>
                    </a:lnTo>
                    <a:lnTo>
                      <a:pt x="28" y="18"/>
                    </a:lnTo>
                    <a:lnTo>
                      <a:pt x="28" y="18"/>
                    </a:lnTo>
                    <a:lnTo>
                      <a:pt x="22" y="12"/>
                    </a:lnTo>
                    <a:lnTo>
                      <a:pt x="18" y="8"/>
                    </a:lnTo>
                    <a:lnTo>
                      <a:pt x="14" y="6"/>
                    </a:lnTo>
                    <a:lnTo>
                      <a:pt x="10" y="4"/>
                    </a:lnTo>
                    <a:lnTo>
                      <a:pt x="8" y="6"/>
                    </a:lnTo>
                    <a:lnTo>
                      <a:pt x="6" y="6"/>
                    </a:lnTo>
                    <a:lnTo>
                      <a:pt x="4" y="8"/>
                    </a:lnTo>
                    <a:lnTo>
                      <a:pt x="4" y="10"/>
                    </a:lnTo>
                    <a:lnTo>
                      <a:pt x="4" y="12"/>
                    </a:lnTo>
                    <a:lnTo>
                      <a:pt x="4" y="14"/>
                    </a:lnTo>
                    <a:lnTo>
                      <a:pt x="6" y="16"/>
                    </a:lnTo>
                    <a:lnTo>
                      <a:pt x="8" y="16"/>
                    </a:lnTo>
                    <a:lnTo>
                      <a:pt x="8" y="18"/>
                    </a:lnTo>
                    <a:lnTo>
                      <a:pt x="6" y="16"/>
                    </a:lnTo>
                    <a:lnTo>
                      <a:pt x="2" y="14"/>
                    </a:lnTo>
                    <a:lnTo>
                      <a:pt x="2" y="12"/>
                    </a:lnTo>
                    <a:lnTo>
                      <a:pt x="0" y="10"/>
                    </a:lnTo>
                    <a:lnTo>
                      <a:pt x="2" y="6"/>
                    </a:lnTo>
                    <a:lnTo>
                      <a:pt x="2" y="4"/>
                    </a:lnTo>
                    <a:lnTo>
                      <a:pt x="6" y="2"/>
                    </a:lnTo>
                    <a:lnTo>
                      <a:pt x="8" y="2"/>
                    </a:lnTo>
                    <a:lnTo>
                      <a:pt x="10" y="2"/>
                    </a:lnTo>
                    <a:lnTo>
                      <a:pt x="12" y="2"/>
                    </a:lnTo>
                    <a:lnTo>
                      <a:pt x="16" y="4"/>
                    </a:lnTo>
                    <a:lnTo>
                      <a:pt x="18" y="8"/>
                    </a:lnTo>
                    <a:lnTo>
                      <a:pt x="24" y="12"/>
                    </a:lnTo>
                    <a:lnTo>
                      <a:pt x="26" y="14"/>
                    </a:lnTo>
                    <a:lnTo>
                      <a:pt x="26" y="6"/>
                    </a:lnTo>
                    <a:lnTo>
                      <a:pt x="26" y="4"/>
                    </a:lnTo>
                    <a:lnTo>
                      <a:pt x="26" y="4"/>
                    </a:lnTo>
                    <a:lnTo>
                      <a:pt x="26" y="2"/>
                    </a:lnTo>
                    <a:lnTo>
                      <a:pt x="24" y="2"/>
                    </a:lnTo>
                    <a:lnTo>
                      <a:pt x="24" y="0"/>
                    </a:lnTo>
                    <a:lnTo>
                      <a:pt x="24" y="0"/>
                    </a:lnTo>
                    <a:lnTo>
                      <a:pt x="24" y="0"/>
                    </a:lnTo>
                    <a:close/>
                  </a:path>
                </a:pathLst>
              </a:custGeom>
              <a:solidFill>
                <a:srgbClr val="000000"/>
              </a:solidFill>
              <a:ln w="0">
                <a:solidFill>
                  <a:srgbClr val="000000"/>
                </a:solidFill>
                <a:prstDash val="solid"/>
                <a:round/>
                <a:headEnd/>
                <a:tailEnd/>
              </a:ln>
            </p:spPr>
            <p:txBody>
              <a:bodyPr/>
              <a:lstStyle/>
              <a:p>
                <a:endParaRPr lang="sv-SE"/>
              </a:p>
            </p:txBody>
          </p:sp>
          <p:sp>
            <p:nvSpPr>
              <p:cNvPr id="96515" name="Freeform 259"/>
              <p:cNvSpPr>
                <a:spLocks/>
              </p:cNvSpPr>
              <p:nvPr/>
            </p:nvSpPr>
            <p:spPr bwMode="auto">
              <a:xfrm>
                <a:off x="2926" y="3142"/>
                <a:ext cx="28" cy="18"/>
              </a:xfrm>
              <a:custGeom>
                <a:avLst/>
                <a:gdLst/>
                <a:ahLst/>
                <a:cxnLst>
                  <a:cxn ang="0">
                    <a:pos x="22" y="0"/>
                  </a:cxn>
                  <a:cxn ang="0">
                    <a:pos x="28" y="2"/>
                  </a:cxn>
                  <a:cxn ang="0">
                    <a:pos x="28" y="18"/>
                  </a:cxn>
                  <a:cxn ang="0">
                    <a:pos x="26" y="18"/>
                  </a:cxn>
                  <a:cxn ang="0">
                    <a:pos x="20" y="12"/>
                  </a:cxn>
                  <a:cxn ang="0">
                    <a:pos x="16" y="8"/>
                  </a:cxn>
                  <a:cxn ang="0">
                    <a:pos x="12" y="6"/>
                  </a:cxn>
                  <a:cxn ang="0">
                    <a:pos x="8" y="4"/>
                  </a:cxn>
                  <a:cxn ang="0">
                    <a:pos x="6" y="6"/>
                  </a:cxn>
                  <a:cxn ang="0">
                    <a:pos x="4" y="6"/>
                  </a:cxn>
                  <a:cxn ang="0">
                    <a:pos x="2" y="8"/>
                  </a:cxn>
                  <a:cxn ang="0">
                    <a:pos x="2" y="10"/>
                  </a:cxn>
                  <a:cxn ang="0">
                    <a:pos x="2" y="12"/>
                  </a:cxn>
                  <a:cxn ang="0">
                    <a:pos x="4" y="14"/>
                  </a:cxn>
                  <a:cxn ang="0">
                    <a:pos x="6" y="16"/>
                  </a:cxn>
                  <a:cxn ang="0">
                    <a:pos x="8" y="16"/>
                  </a:cxn>
                  <a:cxn ang="0">
                    <a:pos x="8" y="18"/>
                  </a:cxn>
                  <a:cxn ang="0">
                    <a:pos x="4" y="16"/>
                  </a:cxn>
                  <a:cxn ang="0">
                    <a:pos x="2" y="14"/>
                  </a:cxn>
                  <a:cxn ang="0">
                    <a:pos x="0" y="12"/>
                  </a:cxn>
                  <a:cxn ang="0">
                    <a:pos x="0" y="10"/>
                  </a:cxn>
                  <a:cxn ang="0">
                    <a:pos x="0" y="6"/>
                  </a:cxn>
                  <a:cxn ang="0">
                    <a:pos x="2" y="4"/>
                  </a:cxn>
                  <a:cxn ang="0">
                    <a:pos x="4" y="2"/>
                  </a:cxn>
                  <a:cxn ang="0">
                    <a:pos x="6" y="2"/>
                  </a:cxn>
                  <a:cxn ang="0">
                    <a:pos x="8" y="2"/>
                  </a:cxn>
                  <a:cxn ang="0">
                    <a:pos x="10" y="2"/>
                  </a:cxn>
                  <a:cxn ang="0">
                    <a:pos x="14" y="4"/>
                  </a:cxn>
                  <a:cxn ang="0">
                    <a:pos x="18" y="8"/>
                  </a:cxn>
                  <a:cxn ang="0">
                    <a:pos x="22" y="12"/>
                  </a:cxn>
                  <a:cxn ang="0">
                    <a:pos x="24" y="14"/>
                  </a:cxn>
                  <a:cxn ang="0">
                    <a:pos x="24" y="6"/>
                  </a:cxn>
                  <a:cxn ang="0">
                    <a:pos x="24" y="4"/>
                  </a:cxn>
                  <a:cxn ang="0">
                    <a:pos x="24" y="4"/>
                  </a:cxn>
                  <a:cxn ang="0">
                    <a:pos x="24" y="2"/>
                  </a:cxn>
                  <a:cxn ang="0">
                    <a:pos x="24" y="2"/>
                  </a:cxn>
                  <a:cxn ang="0">
                    <a:pos x="22" y="0"/>
                  </a:cxn>
                  <a:cxn ang="0">
                    <a:pos x="22" y="0"/>
                  </a:cxn>
                  <a:cxn ang="0">
                    <a:pos x="22" y="0"/>
                  </a:cxn>
                </a:cxnLst>
                <a:rect l="0" t="0" r="r" b="b"/>
                <a:pathLst>
                  <a:path w="28" h="18">
                    <a:moveTo>
                      <a:pt x="22" y="0"/>
                    </a:moveTo>
                    <a:lnTo>
                      <a:pt x="28" y="2"/>
                    </a:lnTo>
                    <a:lnTo>
                      <a:pt x="28" y="18"/>
                    </a:lnTo>
                    <a:lnTo>
                      <a:pt x="26" y="18"/>
                    </a:lnTo>
                    <a:lnTo>
                      <a:pt x="20" y="12"/>
                    </a:lnTo>
                    <a:lnTo>
                      <a:pt x="16" y="8"/>
                    </a:lnTo>
                    <a:lnTo>
                      <a:pt x="12" y="6"/>
                    </a:lnTo>
                    <a:lnTo>
                      <a:pt x="8" y="4"/>
                    </a:lnTo>
                    <a:lnTo>
                      <a:pt x="6" y="6"/>
                    </a:lnTo>
                    <a:lnTo>
                      <a:pt x="4" y="6"/>
                    </a:lnTo>
                    <a:lnTo>
                      <a:pt x="2" y="8"/>
                    </a:lnTo>
                    <a:lnTo>
                      <a:pt x="2" y="10"/>
                    </a:lnTo>
                    <a:lnTo>
                      <a:pt x="2" y="12"/>
                    </a:lnTo>
                    <a:lnTo>
                      <a:pt x="4" y="14"/>
                    </a:lnTo>
                    <a:lnTo>
                      <a:pt x="6" y="16"/>
                    </a:lnTo>
                    <a:lnTo>
                      <a:pt x="8" y="16"/>
                    </a:lnTo>
                    <a:lnTo>
                      <a:pt x="8" y="18"/>
                    </a:lnTo>
                    <a:lnTo>
                      <a:pt x="4" y="16"/>
                    </a:lnTo>
                    <a:lnTo>
                      <a:pt x="2" y="14"/>
                    </a:lnTo>
                    <a:lnTo>
                      <a:pt x="0" y="12"/>
                    </a:lnTo>
                    <a:lnTo>
                      <a:pt x="0" y="10"/>
                    </a:lnTo>
                    <a:lnTo>
                      <a:pt x="0" y="6"/>
                    </a:lnTo>
                    <a:lnTo>
                      <a:pt x="2" y="4"/>
                    </a:lnTo>
                    <a:lnTo>
                      <a:pt x="4" y="2"/>
                    </a:lnTo>
                    <a:lnTo>
                      <a:pt x="6" y="2"/>
                    </a:lnTo>
                    <a:lnTo>
                      <a:pt x="8" y="2"/>
                    </a:lnTo>
                    <a:lnTo>
                      <a:pt x="10" y="2"/>
                    </a:lnTo>
                    <a:lnTo>
                      <a:pt x="14" y="4"/>
                    </a:lnTo>
                    <a:lnTo>
                      <a:pt x="18" y="8"/>
                    </a:lnTo>
                    <a:lnTo>
                      <a:pt x="22" y="12"/>
                    </a:lnTo>
                    <a:lnTo>
                      <a:pt x="24" y="14"/>
                    </a:lnTo>
                    <a:lnTo>
                      <a:pt x="24" y="6"/>
                    </a:lnTo>
                    <a:lnTo>
                      <a:pt x="24" y="4"/>
                    </a:lnTo>
                    <a:lnTo>
                      <a:pt x="24" y="4"/>
                    </a:lnTo>
                    <a:lnTo>
                      <a:pt x="24" y="2"/>
                    </a:lnTo>
                    <a:lnTo>
                      <a:pt x="24" y="2"/>
                    </a:lnTo>
                    <a:lnTo>
                      <a:pt x="22" y="0"/>
                    </a:lnTo>
                    <a:lnTo>
                      <a:pt x="22" y="0"/>
                    </a:lnTo>
                    <a:lnTo>
                      <a:pt x="22" y="0"/>
                    </a:lnTo>
                    <a:close/>
                  </a:path>
                </a:pathLst>
              </a:custGeom>
              <a:solidFill>
                <a:srgbClr val="000000"/>
              </a:solidFill>
              <a:ln w="0">
                <a:solidFill>
                  <a:srgbClr val="000000"/>
                </a:solidFill>
                <a:prstDash val="solid"/>
                <a:round/>
                <a:headEnd/>
                <a:tailEnd/>
              </a:ln>
            </p:spPr>
            <p:txBody>
              <a:bodyPr/>
              <a:lstStyle/>
              <a:p>
                <a:endParaRPr lang="sv-SE"/>
              </a:p>
            </p:txBody>
          </p:sp>
          <p:sp>
            <p:nvSpPr>
              <p:cNvPr id="96516" name="Freeform 260"/>
              <p:cNvSpPr>
                <a:spLocks/>
              </p:cNvSpPr>
              <p:nvPr/>
            </p:nvSpPr>
            <p:spPr bwMode="auto">
              <a:xfrm>
                <a:off x="3734" y="3934"/>
                <a:ext cx="30" cy="30"/>
              </a:xfrm>
              <a:custGeom>
                <a:avLst/>
                <a:gdLst/>
                <a:ahLst/>
                <a:cxnLst>
                  <a:cxn ang="0">
                    <a:pos x="14" y="2"/>
                  </a:cxn>
                  <a:cxn ang="0">
                    <a:pos x="16" y="6"/>
                  </a:cxn>
                  <a:cxn ang="0">
                    <a:pos x="20" y="6"/>
                  </a:cxn>
                  <a:cxn ang="0">
                    <a:pos x="22" y="4"/>
                  </a:cxn>
                  <a:cxn ang="0">
                    <a:pos x="26" y="0"/>
                  </a:cxn>
                  <a:cxn ang="0">
                    <a:pos x="28" y="0"/>
                  </a:cxn>
                  <a:cxn ang="0">
                    <a:pos x="30" y="2"/>
                  </a:cxn>
                  <a:cxn ang="0">
                    <a:pos x="30" y="4"/>
                  </a:cxn>
                  <a:cxn ang="0">
                    <a:pos x="30" y="6"/>
                  </a:cxn>
                  <a:cxn ang="0">
                    <a:pos x="28" y="6"/>
                  </a:cxn>
                  <a:cxn ang="0">
                    <a:pos x="26" y="6"/>
                  </a:cxn>
                  <a:cxn ang="0">
                    <a:pos x="24" y="6"/>
                  </a:cxn>
                  <a:cxn ang="0">
                    <a:pos x="22" y="6"/>
                  </a:cxn>
                  <a:cxn ang="0">
                    <a:pos x="18" y="12"/>
                  </a:cxn>
                  <a:cxn ang="0">
                    <a:pos x="22" y="24"/>
                  </a:cxn>
                  <a:cxn ang="0">
                    <a:pos x="22" y="26"/>
                  </a:cxn>
                  <a:cxn ang="0">
                    <a:pos x="24" y="26"/>
                  </a:cxn>
                  <a:cxn ang="0">
                    <a:pos x="26" y="24"/>
                  </a:cxn>
                  <a:cxn ang="0">
                    <a:pos x="28" y="22"/>
                  </a:cxn>
                  <a:cxn ang="0">
                    <a:pos x="24" y="28"/>
                  </a:cxn>
                  <a:cxn ang="0">
                    <a:pos x="20" y="30"/>
                  </a:cxn>
                  <a:cxn ang="0">
                    <a:pos x="18" y="28"/>
                  </a:cxn>
                  <a:cxn ang="0">
                    <a:pos x="16" y="22"/>
                  </a:cxn>
                  <a:cxn ang="0">
                    <a:pos x="10" y="24"/>
                  </a:cxn>
                  <a:cxn ang="0">
                    <a:pos x="6" y="30"/>
                  </a:cxn>
                  <a:cxn ang="0">
                    <a:pos x="2" y="30"/>
                  </a:cxn>
                  <a:cxn ang="0">
                    <a:pos x="0" y="28"/>
                  </a:cxn>
                  <a:cxn ang="0">
                    <a:pos x="0" y="26"/>
                  </a:cxn>
                  <a:cxn ang="0">
                    <a:pos x="2" y="24"/>
                  </a:cxn>
                  <a:cxn ang="0">
                    <a:pos x="4" y="24"/>
                  </a:cxn>
                  <a:cxn ang="0">
                    <a:pos x="6" y="26"/>
                  </a:cxn>
                  <a:cxn ang="0">
                    <a:pos x="6" y="26"/>
                  </a:cxn>
                  <a:cxn ang="0">
                    <a:pos x="8" y="24"/>
                  </a:cxn>
                  <a:cxn ang="0">
                    <a:pos x="12" y="18"/>
                  </a:cxn>
                  <a:cxn ang="0">
                    <a:pos x="12" y="12"/>
                  </a:cxn>
                  <a:cxn ang="0">
                    <a:pos x="12" y="8"/>
                  </a:cxn>
                  <a:cxn ang="0">
                    <a:pos x="10" y="4"/>
                  </a:cxn>
                  <a:cxn ang="0">
                    <a:pos x="6" y="4"/>
                  </a:cxn>
                  <a:cxn ang="0">
                    <a:pos x="4" y="4"/>
                  </a:cxn>
                  <a:cxn ang="0">
                    <a:pos x="14" y="0"/>
                  </a:cxn>
                </a:cxnLst>
                <a:rect l="0" t="0" r="r" b="b"/>
                <a:pathLst>
                  <a:path w="30" h="30">
                    <a:moveTo>
                      <a:pt x="14" y="0"/>
                    </a:moveTo>
                    <a:lnTo>
                      <a:pt x="14" y="2"/>
                    </a:lnTo>
                    <a:lnTo>
                      <a:pt x="16" y="4"/>
                    </a:lnTo>
                    <a:lnTo>
                      <a:pt x="16" y="6"/>
                    </a:lnTo>
                    <a:lnTo>
                      <a:pt x="18" y="10"/>
                    </a:lnTo>
                    <a:lnTo>
                      <a:pt x="20" y="6"/>
                    </a:lnTo>
                    <a:lnTo>
                      <a:pt x="22" y="4"/>
                    </a:lnTo>
                    <a:lnTo>
                      <a:pt x="22" y="4"/>
                    </a:lnTo>
                    <a:lnTo>
                      <a:pt x="24" y="2"/>
                    </a:lnTo>
                    <a:lnTo>
                      <a:pt x="26" y="0"/>
                    </a:lnTo>
                    <a:lnTo>
                      <a:pt x="26" y="0"/>
                    </a:lnTo>
                    <a:lnTo>
                      <a:pt x="28" y="0"/>
                    </a:lnTo>
                    <a:lnTo>
                      <a:pt x="28" y="0"/>
                    </a:lnTo>
                    <a:lnTo>
                      <a:pt x="30" y="2"/>
                    </a:lnTo>
                    <a:lnTo>
                      <a:pt x="30" y="2"/>
                    </a:lnTo>
                    <a:lnTo>
                      <a:pt x="30" y="4"/>
                    </a:lnTo>
                    <a:lnTo>
                      <a:pt x="30" y="4"/>
                    </a:lnTo>
                    <a:lnTo>
                      <a:pt x="30" y="6"/>
                    </a:lnTo>
                    <a:lnTo>
                      <a:pt x="28" y="6"/>
                    </a:lnTo>
                    <a:lnTo>
                      <a:pt x="28" y="6"/>
                    </a:lnTo>
                    <a:lnTo>
                      <a:pt x="28" y="6"/>
                    </a:lnTo>
                    <a:lnTo>
                      <a:pt x="26" y="6"/>
                    </a:lnTo>
                    <a:lnTo>
                      <a:pt x="26" y="6"/>
                    </a:lnTo>
                    <a:lnTo>
                      <a:pt x="24" y="6"/>
                    </a:lnTo>
                    <a:lnTo>
                      <a:pt x="24" y="6"/>
                    </a:lnTo>
                    <a:lnTo>
                      <a:pt x="22" y="6"/>
                    </a:lnTo>
                    <a:lnTo>
                      <a:pt x="20" y="8"/>
                    </a:lnTo>
                    <a:lnTo>
                      <a:pt x="18" y="12"/>
                    </a:lnTo>
                    <a:lnTo>
                      <a:pt x="20" y="22"/>
                    </a:lnTo>
                    <a:lnTo>
                      <a:pt x="22" y="24"/>
                    </a:lnTo>
                    <a:lnTo>
                      <a:pt x="22" y="26"/>
                    </a:lnTo>
                    <a:lnTo>
                      <a:pt x="22" y="26"/>
                    </a:lnTo>
                    <a:lnTo>
                      <a:pt x="22" y="26"/>
                    </a:lnTo>
                    <a:lnTo>
                      <a:pt x="24" y="26"/>
                    </a:lnTo>
                    <a:lnTo>
                      <a:pt x="24" y="26"/>
                    </a:lnTo>
                    <a:lnTo>
                      <a:pt x="26" y="24"/>
                    </a:lnTo>
                    <a:lnTo>
                      <a:pt x="28" y="22"/>
                    </a:lnTo>
                    <a:lnTo>
                      <a:pt x="28" y="22"/>
                    </a:lnTo>
                    <a:lnTo>
                      <a:pt x="26" y="26"/>
                    </a:lnTo>
                    <a:lnTo>
                      <a:pt x="24" y="28"/>
                    </a:lnTo>
                    <a:lnTo>
                      <a:pt x="22" y="30"/>
                    </a:lnTo>
                    <a:lnTo>
                      <a:pt x="20" y="30"/>
                    </a:lnTo>
                    <a:lnTo>
                      <a:pt x="18" y="30"/>
                    </a:lnTo>
                    <a:lnTo>
                      <a:pt x="18" y="28"/>
                    </a:lnTo>
                    <a:lnTo>
                      <a:pt x="16" y="26"/>
                    </a:lnTo>
                    <a:lnTo>
                      <a:pt x="16" y="22"/>
                    </a:lnTo>
                    <a:lnTo>
                      <a:pt x="14" y="18"/>
                    </a:lnTo>
                    <a:lnTo>
                      <a:pt x="10" y="24"/>
                    </a:lnTo>
                    <a:lnTo>
                      <a:pt x="6" y="28"/>
                    </a:lnTo>
                    <a:lnTo>
                      <a:pt x="6" y="30"/>
                    </a:lnTo>
                    <a:lnTo>
                      <a:pt x="4" y="30"/>
                    </a:lnTo>
                    <a:lnTo>
                      <a:pt x="2" y="30"/>
                    </a:lnTo>
                    <a:lnTo>
                      <a:pt x="0" y="28"/>
                    </a:lnTo>
                    <a:lnTo>
                      <a:pt x="0" y="28"/>
                    </a:lnTo>
                    <a:lnTo>
                      <a:pt x="0" y="26"/>
                    </a:lnTo>
                    <a:lnTo>
                      <a:pt x="0" y="26"/>
                    </a:lnTo>
                    <a:lnTo>
                      <a:pt x="0" y="24"/>
                    </a:lnTo>
                    <a:lnTo>
                      <a:pt x="2" y="24"/>
                    </a:lnTo>
                    <a:lnTo>
                      <a:pt x="2" y="24"/>
                    </a:lnTo>
                    <a:lnTo>
                      <a:pt x="4" y="24"/>
                    </a:lnTo>
                    <a:lnTo>
                      <a:pt x="4" y="26"/>
                    </a:lnTo>
                    <a:lnTo>
                      <a:pt x="6" y="26"/>
                    </a:lnTo>
                    <a:lnTo>
                      <a:pt x="6" y="26"/>
                    </a:lnTo>
                    <a:lnTo>
                      <a:pt x="6" y="26"/>
                    </a:lnTo>
                    <a:lnTo>
                      <a:pt x="6" y="26"/>
                    </a:lnTo>
                    <a:lnTo>
                      <a:pt x="8" y="24"/>
                    </a:lnTo>
                    <a:lnTo>
                      <a:pt x="10" y="20"/>
                    </a:lnTo>
                    <a:lnTo>
                      <a:pt x="12" y="18"/>
                    </a:lnTo>
                    <a:lnTo>
                      <a:pt x="14" y="16"/>
                    </a:lnTo>
                    <a:lnTo>
                      <a:pt x="12" y="12"/>
                    </a:lnTo>
                    <a:lnTo>
                      <a:pt x="12" y="8"/>
                    </a:lnTo>
                    <a:lnTo>
                      <a:pt x="12" y="8"/>
                    </a:lnTo>
                    <a:lnTo>
                      <a:pt x="10" y="6"/>
                    </a:lnTo>
                    <a:lnTo>
                      <a:pt x="10" y="4"/>
                    </a:lnTo>
                    <a:lnTo>
                      <a:pt x="8" y="4"/>
                    </a:lnTo>
                    <a:lnTo>
                      <a:pt x="6" y="4"/>
                    </a:lnTo>
                    <a:lnTo>
                      <a:pt x="6" y="4"/>
                    </a:lnTo>
                    <a:lnTo>
                      <a:pt x="4" y="4"/>
                    </a:lnTo>
                    <a:lnTo>
                      <a:pt x="4" y="2"/>
                    </a:lnTo>
                    <a:lnTo>
                      <a:pt x="14" y="0"/>
                    </a:lnTo>
                    <a:close/>
                  </a:path>
                </a:pathLst>
              </a:custGeom>
              <a:solidFill>
                <a:srgbClr val="000000"/>
              </a:solidFill>
              <a:ln w="0">
                <a:solidFill>
                  <a:srgbClr val="000000"/>
                </a:solidFill>
                <a:prstDash val="solid"/>
                <a:round/>
                <a:headEnd/>
                <a:tailEnd/>
              </a:ln>
            </p:spPr>
            <p:txBody>
              <a:bodyPr/>
              <a:lstStyle/>
              <a:p>
                <a:endParaRPr lang="sv-SE"/>
              </a:p>
            </p:txBody>
          </p:sp>
          <p:sp>
            <p:nvSpPr>
              <p:cNvPr id="96517" name="Freeform 261"/>
              <p:cNvSpPr>
                <a:spLocks/>
              </p:cNvSpPr>
              <p:nvPr/>
            </p:nvSpPr>
            <p:spPr bwMode="auto">
              <a:xfrm>
                <a:off x="3770" y="3954"/>
                <a:ext cx="10" cy="28"/>
              </a:xfrm>
              <a:custGeom>
                <a:avLst/>
                <a:gdLst/>
                <a:ahLst/>
                <a:cxnLst>
                  <a:cxn ang="0">
                    <a:pos x="0" y="4"/>
                  </a:cxn>
                  <a:cxn ang="0">
                    <a:pos x="6" y="0"/>
                  </a:cxn>
                  <a:cxn ang="0">
                    <a:pos x="6" y="0"/>
                  </a:cxn>
                  <a:cxn ang="0">
                    <a:pos x="6" y="24"/>
                  </a:cxn>
                  <a:cxn ang="0">
                    <a:pos x="6" y="26"/>
                  </a:cxn>
                  <a:cxn ang="0">
                    <a:pos x="8" y="26"/>
                  </a:cxn>
                  <a:cxn ang="0">
                    <a:pos x="8" y="28"/>
                  </a:cxn>
                  <a:cxn ang="0">
                    <a:pos x="8" y="28"/>
                  </a:cxn>
                  <a:cxn ang="0">
                    <a:pos x="8" y="28"/>
                  </a:cxn>
                  <a:cxn ang="0">
                    <a:pos x="10" y="28"/>
                  </a:cxn>
                  <a:cxn ang="0">
                    <a:pos x="10" y="28"/>
                  </a:cxn>
                  <a:cxn ang="0">
                    <a:pos x="0" y="28"/>
                  </a:cxn>
                  <a:cxn ang="0">
                    <a:pos x="0" y="28"/>
                  </a:cxn>
                  <a:cxn ang="0">
                    <a:pos x="2" y="28"/>
                  </a:cxn>
                  <a:cxn ang="0">
                    <a:pos x="2" y="28"/>
                  </a:cxn>
                  <a:cxn ang="0">
                    <a:pos x="2" y="28"/>
                  </a:cxn>
                  <a:cxn ang="0">
                    <a:pos x="4" y="26"/>
                  </a:cxn>
                  <a:cxn ang="0">
                    <a:pos x="4" y="26"/>
                  </a:cxn>
                  <a:cxn ang="0">
                    <a:pos x="4" y="24"/>
                  </a:cxn>
                  <a:cxn ang="0">
                    <a:pos x="4" y="8"/>
                  </a:cxn>
                  <a:cxn ang="0">
                    <a:pos x="4" y="6"/>
                  </a:cxn>
                  <a:cxn ang="0">
                    <a:pos x="4" y="4"/>
                  </a:cxn>
                  <a:cxn ang="0">
                    <a:pos x="4" y="4"/>
                  </a:cxn>
                  <a:cxn ang="0">
                    <a:pos x="2" y="4"/>
                  </a:cxn>
                  <a:cxn ang="0">
                    <a:pos x="2" y="4"/>
                  </a:cxn>
                  <a:cxn ang="0">
                    <a:pos x="2" y="4"/>
                  </a:cxn>
                  <a:cxn ang="0">
                    <a:pos x="2" y="4"/>
                  </a:cxn>
                  <a:cxn ang="0">
                    <a:pos x="0" y="4"/>
                  </a:cxn>
                  <a:cxn ang="0">
                    <a:pos x="0" y="4"/>
                  </a:cxn>
                </a:cxnLst>
                <a:rect l="0" t="0" r="r" b="b"/>
                <a:pathLst>
                  <a:path w="10" h="28">
                    <a:moveTo>
                      <a:pt x="0" y="4"/>
                    </a:moveTo>
                    <a:lnTo>
                      <a:pt x="6" y="0"/>
                    </a:lnTo>
                    <a:lnTo>
                      <a:pt x="6" y="0"/>
                    </a:lnTo>
                    <a:lnTo>
                      <a:pt x="6" y="24"/>
                    </a:lnTo>
                    <a:lnTo>
                      <a:pt x="6" y="26"/>
                    </a:lnTo>
                    <a:lnTo>
                      <a:pt x="8" y="26"/>
                    </a:lnTo>
                    <a:lnTo>
                      <a:pt x="8" y="28"/>
                    </a:lnTo>
                    <a:lnTo>
                      <a:pt x="8" y="28"/>
                    </a:lnTo>
                    <a:lnTo>
                      <a:pt x="8" y="28"/>
                    </a:lnTo>
                    <a:lnTo>
                      <a:pt x="10" y="28"/>
                    </a:lnTo>
                    <a:lnTo>
                      <a:pt x="10" y="28"/>
                    </a:lnTo>
                    <a:lnTo>
                      <a:pt x="0" y="28"/>
                    </a:lnTo>
                    <a:lnTo>
                      <a:pt x="0" y="28"/>
                    </a:lnTo>
                    <a:lnTo>
                      <a:pt x="2" y="28"/>
                    </a:lnTo>
                    <a:lnTo>
                      <a:pt x="2" y="28"/>
                    </a:lnTo>
                    <a:lnTo>
                      <a:pt x="2" y="28"/>
                    </a:lnTo>
                    <a:lnTo>
                      <a:pt x="4" y="26"/>
                    </a:lnTo>
                    <a:lnTo>
                      <a:pt x="4" y="26"/>
                    </a:lnTo>
                    <a:lnTo>
                      <a:pt x="4" y="24"/>
                    </a:lnTo>
                    <a:lnTo>
                      <a:pt x="4" y="8"/>
                    </a:lnTo>
                    <a:lnTo>
                      <a:pt x="4" y="6"/>
                    </a:lnTo>
                    <a:lnTo>
                      <a:pt x="4" y="4"/>
                    </a:lnTo>
                    <a:lnTo>
                      <a:pt x="4" y="4"/>
                    </a:lnTo>
                    <a:lnTo>
                      <a:pt x="2" y="4"/>
                    </a:lnTo>
                    <a:lnTo>
                      <a:pt x="2" y="4"/>
                    </a:lnTo>
                    <a:lnTo>
                      <a:pt x="2" y="4"/>
                    </a:lnTo>
                    <a:lnTo>
                      <a:pt x="2" y="4"/>
                    </a:lnTo>
                    <a:lnTo>
                      <a:pt x="0" y="4"/>
                    </a:lnTo>
                    <a:lnTo>
                      <a:pt x="0" y="4"/>
                    </a:lnTo>
                    <a:close/>
                  </a:path>
                </a:pathLst>
              </a:custGeom>
              <a:solidFill>
                <a:srgbClr val="000000"/>
              </a:solidFill>
              <a:ln w="0">
                <a:solidFill>
                  <a:srgbClr val="000000"/>
                </a:solidFill>
                <a:prstDash val="solid"/>
                <a:round/>
                <a:headEnd/>
                <a:tailEnd/>
              </a:ln>
            </p:spPr>
            <p:txBody>
              <a:bodyPr/>
              <a:lstStyle/>
              <a:p>
                <a:endParaRPr lang="sv-SE"/>
              </a:p>
            </p:txBody>
          </p:sp>
          <p:sp>
            <p:nvSpPr>
              <p:cNvPr id="96518" name="Freeform 262"/>
              <p:cNvSpPr>
                <a:spLocks/>
              </p:cNvSpPr>
              <p:nvPr/>
            </p:nvSpPr>
            <p:spPr bwMode="auto">
              <a:xfrm>
                <a:off x="3766" y="3904"/>
                <a:ext cx="18" cy="28"/>
              </a:xfrm>
              <a:custGeom>
                <a:avLst/>
                <a:gdLst/>
                <a:ahLst/>
                <a:cxnLst>
                  <a:cxn ang="0">
                    <a:pos x="18" y="22"/>
                  </a:cxn>
                  <a:cxn ang="0">
                    <a:pos x="16" y="28"/>
                  </a:cxn>
                  <a:cxn ang="0">
                    <a:pos x="0" y="28"/>
                  </a:cxn>
                  <a:cxn ang="0">
                    <a:pos x="0" y="26"/>
                  </a:cxn>
                  <a:cxn ang="0">
                    <a:pos x="6" y="20"/>
                  </a:cxn>
                  <a:cxn ang="0">
                    <a:pos x="10" y="16"/>
                  </a:cxn>
                  <a:cxn ang="0">
                    <a:pos x="12" y="12"/>
                  </a:cxn>
                  <a:cxn ang="0">
                    <a:pos x="12" y="8"/>
                  </a:cxn>
                  <a:cxn ang="0">
                    <a:pos x="12" y="6"/>
                  </a:cxn>
                  <a:cxn ang="0">
                    <a:pos x="10" y="4"/>
                  </a:cxn>
                  <a:cxn ang="0">
                    <a:pos x="10" y="2"/>
                  </a:cxn>
                  <a:cxn ang="0">
                    <a:pos x="8" y="2"/>
                  </a:cxn>
                  <a:cxn ang="0">
                    <a:pos x="6" y="2"/>
                  </a:cxn>
                  <a:cxn ang="0">
                    <a:pos x="4" y="4"/>
                  </a:cxn>
                  <a:cxn ang="0">
                    <a:pos x="2" y="6"/>
                  </a:cxn>
                  <a:cxn ang="0">
                    <a:pos x="0" y="8"/>
                  </a:cxn>
                  <a:cxn ang="0">
                    <a:pos x="0" y="8"/>
                  </a:cxn>
                  <a:cxn ang="0">
                    <a:pos x="2" y="4"/>
                  </a:cxn>
                  <a:cxn ang="0">
                    <a:pos x="2" y="2"/>
                  </a:cxn>
                  <a:cxn ang="0">
                    <a:pos x="6" y="0"/>
                  </a:cxn>
                  <a:cxn ang="0">
                    <a:pos x="8" y="0"/>
                  </a:cxn>
                  <a:cxn ang="0">
                    <a:pos x="12" y="0"/>
                  </a:cxn>
                  <a:cxn ang="0">
                    <a:pos x="14" y="2"/>
                  </a:cxn>
                  <a:cxn ang="0">
                    <a:pos x="16" y="4"/>
                  </a:cxn>
                  <a:cxn ang="0">
                    <a:pos x="16" y="6"/>
                  </a:cxn>
                  <a:cxn ang="0">
                    <a:pos x="16" y="8"/>
                  </a:cxn>
                  <a:cxn ang="0">
                    <a:pos x="14" y="10"/>
                  </a:cxn>
                  <a:cxn ang="0">
                    <a:pos x="14" y="14"/>
                  </a:cxn>
                  <a:cxn ang="0">
                    <a:pos x="10" y="18"/>
                  </a:cxn>
                  <a:cxn ang="0">
                    <a:pos x="6" y="22"/>
                  </a:cxn>
                  <a:cxn ang="0">
                    <a:pos x="4" y="24"/>
                  </a:cxn>
                  <a:cxn ang="0">
                    <a:pos x="10" y="24"/>
                  </a:cxn>
                  <a:cxn ang="0">
                    <a:pos x="12" y="24"/>
                  </a:cxn>
                  <a:cxn ang="0">
                    <a:pos x="14" y="24"/>
                  </a:cxn>
                  <a:cxn ang="0">
                    <a:pos x="14" y="24"/>
                  </a:cxn>
                  <a:cxn ang="0">
                    <a:pos x="16" y="24"/>
                  </a:cxn>
                  <a:cxn ang="0">
                    <a:pos x="16" y="22"/>
                  </a:cxn>
                  <a:cxn ang="0">
                    <a:pos x="16" y="22"/>
                  </a:cxn>
                  <a:cxn ang="0">
                    <a:pos x="18" y="22"/>
                  </a:cxn>
                </a:cxnLst>
                <a:rect l="0" t="0" r="r" b="b"/>
                <a:pathLst>
                  <a:path w="18" h="28">
                    <a:moveTo>
                      <a:pt x="18" y="22"/>
                    </a:moveTo>
                    <a:lnTo>
                      <a:pt x="16" y="28"/>
                    </a:lnTo>
                    <a:lnTo>
                      <a:pt x="0" y="28"/>
                    </a:lnTo>
                    <a:lnTo>
                      <a:pt x="0" y="26"/>
                    </a:lnTo>
                    <a:lnTo>
                      <a:pt x="6" y="20"/>
                    </a:lnTo>
                    <a:lnTo>
                      <a:pt x="10" y="16"/>
                    </a:lnTo>
                    <a:lnTo>
                      <a:pt x="12" y="12"/>
                    </a:lnTo>
                    <a:lnTo>
                      <a:pt x="12" y="8"/>
                    </a:lnTo>
                    <a:lnTo>
                      <a:pt x="12" y="6"/>
                    </a:lnTo>
                    <a:lnTo>
                      <a:pt x="10" y="4"/>
                    </a:lnTo>
                    <a:lnTo>
                      <a:pt x="10" y="2"/>
                    </a:lnTo>
                    <a:lnTo>
                      <a:pt x="8" y="2"/>
                    </a:lnTo>
                    <a:lnTo>
                      <a:pt x="6" y="2"/>
                    </a:lnTo>
                    <a:lnTo>
                      <a:pt x="4" y="4"/>
                    </a:lnTo>
                    <a:lnTo>
                      <a:pt x="2" y="6"/>
                    </a:lnTo>
                    <a:lnTo>
                      <a:pt x="0" y="8"/>
                    </a:lnTo>
                    <a:lnTo>
                      <a:pt x="0" y="8"/>
                    </a:lnTo>
                    <a:lnTo>
                      <a:pt x="2" y="4"/>
                    </a:lnTo>
                    <a:lnTo>
                      <a:pt x="2" y="2"/>
                    </a:lnTo>
                    <a:lnTo>
                      <a:pt x="6" y="0"/>
                    </a:lnTo>
                    <a:lnTo>
                      <a:pt x="8" y="0"/>
                    </a:lnTo>
                    <a:lnTo>
                      <a:pt x="12" y="0"/>
                    </a:lnTo>
                    <a:lnTo>
                      <a:pt x="14" y="2"/>
                    </a:lnTo>
                    <a:lnTo>
                      <a:pt x="16" y="4"/>
                    </a:lnTo>
                    <a:lnTo>
                      <a:pt x="16" y="6"/>
                    </a:lnTo>
                    <a:lnTo>
                      <a:pt x="16" y="8"/>
                    </a:lnTo>
                    <a:lnTo>
                      <a:pt x="14" y="10"/>
                    </a:lnTo>
                    <a:lnTo>
                      <a:pt x="14" y="14"/>
                    </a:lnTo>
                    <a:lnTo>
                      <a:pt x="10" y="18"/>
                    </a:lnTo>
                    <a:lnTo>
                      <a:pt x="6" y="22"/>
                    </a:lnTo>
                    <a:lnTo>
                      <a:pt x="4" y="24"/>
                    </a:lnTo>
                    <a:lnTo>
                      <a:pt x="10" y="24"/>
                    </a:lnTo>
                    <a:lnTo>
                      <a:pt x="12" y="24"/>
                    </a:lnTo>
                    <a:lnTo>
                      <a:pt x="14" y="24"/>
                    </a:lnTo>
                    <a:lnTo>
                      <a:pt x="14" y="24"/>
                    </a:lnTo>
                    <a:lnTo>
                      <a:pt x="16" y="24"/>
                    </a:lnTo>
                    <a:lnTo>
                      <a:pt x="16" y="22"/>
                    </a:lnTo>
                    <a:lnTo>
                      <a:pt x="16" y="22"/>
                    </a:lnTo>
                    <a:lnTo>
                      <a:pt x="18" y="22"/>
                    </a:lnTo>
                    <a:close/>
                  </a:path>
                </a:pathLst>
              </a:custGeom>
              <a:solidFill>
                <a:srgbClr val="000000"/>
              </a:solidFill>
              <a:ln w="0">
                <a:solidFill>
                  <a:srgbClr val="000000"/>
                </a:solidFill>
                <a:prstDash val="solid"/>
                <a:round/>
                <a:headEnd/>
                <a:tailEnd/>
              </a:ln>
            </p:spPr>
            <p:txBody>
              <a:bodyPr/>
              <a:lstStyle/>
              <a:p>
                <a:endParaRPr lang="sv-SE"/>
              </a:p>
            </p:txBody>
          </p:sp>
          <p:sp>
            <p:nvSpPr>
              <p:cNvPr id="96519" name="Freeform 263"/>
              <p:cNvSpPr>
                <a:spLocks/>
              </p:cNvSpPr>
              <p:nvPr/>
            </p:nvSpPr>
            <p:spPr bwMode="auto">
              <a:xfrm>
                <a:off x="3870" y="3024"/>
                <a:ext cx="30" cy="30"/>
              </a:xfrm>
              <a:custGeom>
                <a:avLst/>
                <a:gdLst/>
                <a:ahLst/>
                <a:cxnLst>
                  <a:cxn ang="0">
                    <a:pos x="30" y="16"/>
                  </a:cxn>
                  <a:cxn ang="0">
                    <a:pos x="30" y="10"/>
                  </a:cxn>
                  <a:cxn ang="0">
                    <a:pos x="26" y="4"/>
                  </a:cxn>
                  <a:cxn ang="0">
                    <a:pos x="22" y="2"/>
                  </a:cxn>
                  <a:cxn ang="0">
                    <a:pos x="16" y="0"/>
                  </a:cxn>
                  <a:cxn ang="0">
                    <a:pos x="10" y="2"/>
                  </a:cxn>
                  <a:cxn ang="0">
                    <a:pos x="4" y="4"/>
                  </a:cxn>
                  <a:cxn ang="0">
                    <a:pos x="2" y="10"/>
                  </a:cxn>
                  <a:cxn ang="0">
                    <a:pos x="0" y="16"/>
                  </a:cxn>
                  <a:cxn ang="0">
                    <a:pos x="2" y="22"/>
                  </a:cxn>
                  <a:cxn ang="0">
                    <a:pos x="4" y="26"/>
                  </a:cxn>
                  <a:cxn ang="0">
                    <a:pos x="10" y="30"/>
                  </a:cxn>
                  <a:cxn ang="0">
                    <a:pos x="16" y="30"/>
                  </a:cxn>
                  <a:cxn ang="0">
                    <a:pos x="22" y="30"/>
                  </a:cxn>
                  <a:cxn ang="0">
                    <a:pos x="26" y="26"/>
                  </a:cxn>
                  <a:cxn ang="0">
                    <a:pos x="30" y="22"/>
                  </a:cxn>
                  <a:cxn ang="0">
                    <a:pos x="30" y="16"/>
                  </a:cxn>
                </a:cxnLst>
                <a:rect l="0" t="0" r="r" b="b"/>
                <a:pathLst>
                  <a:path w="30" h="30">
                    <a:moveTo>
                      <a:pt x="30" y="16"/>
                    </a:moveTo>
                    <a:lnTo>
                      <a:pt x="30" y="10"/>
                    </a:lnTo>
                    <a:lnTo>
                      <a:pt x="26" y="4"/>
                    </a:lnTo>
                    <a:lnTo>
                      <a:pt x="22" y="2"/>
                    </a:lnTo>
                    <a:lnTo>
                      <a:pt x="16" y="0"/>
                    </a:lnTo>
                    <a:lnTo>
                      <a:pt x="10" y="2"/>
                    </a:lnTo>
                    <a:lnTo>
                      <a:pt x="4" y="4"/>
                    </a:lnTo>
                    <a:lnTo>
                      <a:pt x="2" y="10"/>
                    </a:lnTo>
                    <a:lnTo>
                      <a:pt x="0" y="16"/>
                    </a:lnTo>
                    <a:lnTo>
                      <a:pt x="2" y="22"/>
                    </a:lnTo>
                    <a:lnTo>
                      <a:pt x="4" y="26"/>
                    </a:lnTo>
                    <a:lnTo>
                      <a:pt x="10" y="30"/>
                    </a:lnTo>
                    <a:lnTo>
                      <a:pt x="16" y="30"/>
                    </a:lnTo>
                    <a:lnTo>
                      <a:pt x="22" y="30"/>
                    </a:lnTo>
                    <a:lnTo>
                      <a:pt x="26" y="26"/>
                    </a:lnTo>
                    <a:lnTo>
                      <a:pt x="30" y="22"/>
                    </a:lnTo>
                    <a:lnTo>
                      <a:pt x="30" y="16"/>
                    </a:lnTo>
                  </a:path>
                </a:pathLst>
              </a:custGeom>
              <a:noFill/>
              <a:ln w="3175">
                <a:solidFill>
                  <a:srgbClr val="000000"/>
                </a:solidFill>
                <a:prstDash val="solid"/>
                <a:round/>
                <a:headEnd/>
                <a:tailEnd/>
              </a:ln>
            </p:spPr>
            <p:txBody>
              <a:bodyPr/>
              <a:lstStyle/>
              <a:p>
                <a:endParaRPr lang="sv-SE"/>
              </a:p>
            </p:txBody>
          </p:sp>
          <p:sp>
            <p:nvSpPr>
              <p:cNvPr id="96520" name="Freeform 264"/>
              <p:cNvSpPr>
                <a:spLocks/>
              </p:cNvSpPr>
              <p:nvPr/>
            </p:nvSpPr>
            <p:spPr bwMode="auto">
              <a:xfrm>
                <a:off x="3882" y="3150"/>
                <a:ext cx="30" cy="30"/>
              </a:xfrm>
              <a:custGeom>
                <a:avLst/>
                <a:gdLst/>
                <a:ahLst/>
                <a:cxnLst>
                  <a:cxn ang="0">
                    <a:pos x="30" y="16"/>
                  </a:cxn>
                  <a:cxn ang="0">
                    <a:pos x="28" y="10"/>
                  </a:cxn>
                  <a:cxn ang="0">
                    <a:pos x="26" y="4"/>
                  </a:cxn>
                  <a:cxn ang="0">
                    <a:pos x="20" y="2"/>
                  </a:cxn>
                  <a:cxn ang="0">
                    <a:pos x="14" y="0"/>
                  </a:cxn>
                  <a:cxn ang="0">
                    <a:pos x="8" y="2"/>
                  </a:cxn>
                  <a:cxn ang="0">
                    <a:pos x="4" y="4"/>
                  </a:cxn>
                  <a:cxn ang="0">
                    <a:pos x="0" y="10"/>
                  </a:cxn>
                  <a:cxn ang="0">
                    <a:pos x="0" y="16"/>
                  </a:cxn>
                  <a:cxn ang="0">
                    <a:pos x="0" y="22"/>
                  </a:cxn>
                  <a:cxn ang="0">
                    <a:pos x="4" y="26"/>
                  </a:cxn>
                  <a:cxn ang="0">
                    <a:pos x="8" y="30"/>
                  </a:cxn>
                  <a:cxn ang="0">
                    <a:pos x="14" y="30"/>
                  </a:cxn>
                  <a:cxn ang="0">
                    <a:pos x="20" y="30"/>
                  </a:cxn>
                  <a:cxn ang="0">
                    <a:pos x="26" y="26"/>
                  </a:cxn>
                  <a:cxn ang="0">
                    <a:pos x="28" y="22"/>
                  </a:cxn>
                  <a:cxn ang="0">
                    <a:pos x="30" y="16"/>
                  </a:cxn>
                </a:cxnLst>
                <a:rect l="0" t="0" r="r" b="b"/>
                <a:pathLst>
                  <a:path w="30" h="30">
                    <a:moveTo>
                      <a:pt x="30" y="16"/>
                    </a:moveTo>
                    <a:lnTo>
                      <a:pt x="28" y="10"/>
                    </a:lnTo>
                    <a:lnTo>
                      <a:pt x="26" y="4"/>
                    </a:lnTo>
                    <a:lnTo>
                      <a:pt x="20" y="2"/>
                    </a:lnTo>
                    <a:lnTo>
                      <a:pt x="14" y="0"/>
                    </a:lnTo>
                    <a:lnTo>
                      <a:pt x="8" y="2"/>
                    </a:lnTo>
                    <a:lnTo>
                      <a:pt x="4" y="4"/>
                    </a:lnTo>
                    <a:lnTo>
                      <a:pt x="0" y="10"/>
                    </a:lnTo>
                    <a:lnTo>
                      <a:pt x="0" y="16"/>
                    </a:lnTo>
                    <a:lnTo>
                      <a:pt x="0" y="22"/>
                    </a:lnTo>
                    <a:lnTo>
                      <a:pt x="4" y="26"/>
                    </a:lnTo>
                    <a:lnTo>
                      <a:pt x="8" y="30"/>
                    </a:lnTo>
                    <a:lnTo>
                      <a:pt x="14" y="30"/>
                    </a:lnTo>
                    <a:lnTo>
                      <a:pt x="20" y="30"/>
                    </a:lnTo>
                    <a:lnTo>
                      <a:pt x="26" y="26"/>
                    </a:lnTo>
                    <a:lnTo>
                      <a:pt x="28" y="22"/>
                    </a:lnTo>
                    <a:lnTo>
                      <a:pt x="30" y="16"/>
                    </a:lnTo>
                  </a:path>
                </a:pathLst>
              </a:custGeom>
              <a:noFill/>
              <a:ln w="3175">
                <a:solidFill>
                  <a:srgbClr val="000000"/>
                </a:solidFill>
                <a:prstDash val="solid"/>
                <a:round/>
                <a:headEnd/>
                <a:tailEnd/>
              </a:ln>
            </p:spPr>
            <p:txBody>
              <a:bodyPr/>
              <a:lstStyle/>
              <a:p>
                <a:endParaRPr lang="sv-SE"/>
              </a:p>
            </p:txBody>
          </p:sp>
          <p:sp>
            <p:nvSpPr>
              <p:cNvPr id="96521" name="Freeform 265"/>
              <p:cNvSpPr>
                <a:spLocks/>
              </p:cNvSpPr>
              <p:nvPr/>
            </p:nvSpPr>
            <p:spPr bwMode="auto">
              <a:xfrm>
                <a:off x="4194" y="3590"/>
                <a:ext cx="30" cy="30"/>
              </a:xfrm>
              <a:custGeom>
                <a:avLst/>
                <a:gdLst/>
                <a:ahLst/>
                <a:cxnLst>
                  <a:cxn ang="0">
                    <a:pos x="30" y="14"/>
                  </a:cxn>
                  <a:cxn ang="0">
                    <a:pos x="30" y="8"/>
                  </a:cxn>
                  <a:cxn ang="0">
                    <a:pos x="26" y="4"/>
                  </a:cxn>
                  <a:cxn ang="0">
                    <a:pos x="22" y="0"/>
                  </a:cxn>
                  <a:cxn ang="0">
                    <a:pos x="16" y="0"/>
                  </a:cxn>
                  <a:cxn ang="0">
                    <a:pos x="10" y="0"/>
                  </a:cxn>
                  <a:cxn ang="0">
                    <a:pos x="4" y="4"/>
                  </a:cxn>
                  <a:cxn ang="0">
                    <a:pos x="2" y="8"/>
                  </a:cxn>
                  <a:cxn ang="0">
                    <a:pos x="0" y="14"/>
                  </a:cxn>
                  <a:cxn ang="0">
                    <a:pos x="2" y="20"/>
                  </a:cxn>
                  <a:cxn ang="0">
                    <a:pos x="4" y="26"/>
                  </a:cxn>
                  <a:cxn ang="0">
                    <a:pos x="10" y="28"/>
                  </a:cxn>
                  <a:cxn ang="0">
                    <a:pos x="16" y="30"/>
                  </a:cxn>
                  <a:cxn ang="0">
                    <a:pos x="22" y="28"/>
                  </a:cxn>
                  <a:cxn ang="0">
                    <a:pos x="26" y="26"/>
                  </a:cxn>
                  <a:cxn ang="0">
                    <a:pos x="30" y="20"/>
                  </a:cxn>
                  <a:cxn ang="0">
                    <a:pos x="30" y="14"/>
                  </a:cxn>
                </a:cxnLst>
                <a:rect l="0" t="0" r="r" b="b"/>
                <a:pathLst>
                  <a:path w="30" h="30">
                    <a:moveTo>
                      <a:pt x="30" y="14"/>
                    </a:moveTo>
                    <a:lnTo>
                      <a:pt x="30" y="8"/>
                    </a:lnTo>
                    <a:lnTo>
                      <a:pt x="26" y="4"/>
                    </a:lnTo>
                    <a:lnTo>
                      <a:pt x="22" y="0"/>
                    </a:lnTo>
                    <a:lnTo>
                      <a:pt x="16" y="0"/>
                    </a:lnTo>
                    <a:lnTo>
                      <a:pt x="10" y="0"/>
                    </a:lnTo>
                    <a:lnTo>
                      <a:pt x="4" y="4"/>
                    </a:lnTo>
                    <a:lnTo>
                      <a:pt x="2" y="8"/>
                    </a:lnTo>
                    <a:lnTo>
                      <a:pt x="0" y="14"/>
                    </a:lnTo>
                    <a:lnTo>
                      <a:pt x="2" y="20"/>
                    </a:lnTo>
                    <a:lnTo>
                      <a:pt x="4" y="26"/>
                    </a:lnTo>
                    <a:lnTo>
                      <a:pt x="10" y="28"/>
                    </a:lnTo>
                    <a:lnTo>
                      <a:pt x="16" y="30"/>
                    </a:lnTo>
                    <a:lnTo>
                      <a:pt x="22" y="28"/>
                    </a:lnTo>
                    <a:lnTo>
                      <a:pt x="26" y="26"/>
                    </a:lnTo>
                    <a:lnTo>
                      <a:pt x="30" y="20"/>
                    </a:lnTo>
                    <a:lnTo>
                      <a:pt x="30" y="14"/>
                    </a:lnTo>
                  </a:path>
                </a:pathLst>
              </a:custGeom>
              <a:noFill/>
              <a:ln w="3175">
                <a:solidFill>
                  <a:srgbClr val="000000"/>
                </a:solidFill>
                <a:prstDash val="solid"/>
                <a:round/>
                <a:headEnd/>
                <a:tailEnd/>
              </a:ln>
            </p:spPr>
            <p:txBody>
              <a:bodyPr/>
              <a:lstStyle/>
              <a:p>
                <a:endParaRPr lang="sv-SE"/>
              </a:p>
            </p:txBody>
          </p:sp>
          <p:sp>
            <p:nvSpPr>
              <p:cNvPr id="96522" name="Freeform 266"/>
              <p:cNvSpPr>
                <a:spLocks/>
              </p:cNvSpPr>
              <p:nvPr/>
            </p:nvSpPr>
            <p:spPr bwMode="auto">
              <a:xfrm>
                <a:off x="4036" y="2770"/>
                <a:ext cx="30" cy="30"/>
              </a:xfrm>
              <a:custGeom>
                <a:avLst/>
                <a:gdLst/>
                <a:ahLst/>
                <a:cxnLst>
                  <a:cxn ang="0">
                    <a:pos x="30" y="16"/>
                  </a:cxn>
                  <a:cxn ang="0">
                    <a:pos x="28" y="10"/>
                  </a:cxn>
                  <a:cxn ang="0">
                    <a:pos x="26" y="4"/>
                  </a:cxn>
                  <a:cxn ang="0">
                    <a:pos x="20" y="2"/>
                  </a:cxn>
                  <a:cxn ang="0">
                    <a:pos x="14" y="0"/>
                  </a:cxn>
                  <a:cxn ang="0">
                    <a:pos x="8" y="2"/>
                  </a:cxn>
                  <a:cxn ang="0">
                    <a:pos x="4" y="4"/>
                  </a:cxn>
                  <a:cxn ang="0">
                    <a:pos x="0" y="10"/>
                  </a:cxn>
                  <a:cxn ang="0">
                    <a:pos x="0" y="16"/>
                  </a:cxn>
                  <a:cxn ang="0">
                    <a:pos x="0" y="22"/>
                  </a:cxn>
                  <a:cxn ang="0">
                    <a:pos x="4" y="26"/>
                  </a:cxn>
                  <a:cxn ang="0">
                    <a:pos x="8" y="30"/>
                  </a:cxn>
                  <a:cxn ang="0">
                    <a:pos x="14" y="30"/>
                  </a:cxn>
                  <a:cxn ang="0">
                    <a:pos x="20" y="30"/>
                  </a:cxn>
                  <a:cxn ang="0">
                    <a:pos x="26" y="26"/>
                  </a:cxn>
                  <a:cxn ang="0">
                    <a:pos x="28" y="22"/>
                  </a:cxn>
                  <a:cxn ang="0">
                    <a:pos x="30" y="16"/>
                  </a:cxn>
                </a:cxnLst>
                <a:rect l="0" t="0" r="r" b="b"/>
                <a:pathLst>
                  <a:path w="30" h="30">
                    <a:moveTo>
                      <a:pt x="30" y="16"/>
                    </a:moveTo>
                    <a:lnTo>
                      <a:pt x="28" y="10"/>
                    </a:lnTo>
                    <a:lnTo>
                      <a:pt x="26" y="4"/>
                    </a:lnTo>
                    <a:lnTo>
                      <a:pt x="20" y="2"/>
                    </a:lnTo>
                    <a:lnTo>
                      <a:pt x="14" y="0"/>
                    </a:lnTo>
                    <a:lnTo>
                      <a:pt x="8" y="2"/>
                    </a:lnTo>
                    <a:lnTo>
                      <a:pt x="4" y="4"/>
                    </a:lnTo>
                    <a:lnTo>
                      <a:pt x="0" y="10"/>
                    </a:lnTo>
                    <a:lnTo>
                      <a:pt x="0" y="16"/>
                    </a:lnTo>
                    <a:lnTo>
                      <a:pt x="0" y="22"/>
                    </a:lnTo>
                    <a:lnTo>
                      <a:pt x="4" y="26"/>
                    </a:lnTo>
                    <a:lnTo>
                      <a:pt x="8" y="30"/>
                    </a:lnTo>
                    <a:lnTo>
                      <a:pt x="14" y="30"/>
                    </a:lnTo>
                    <a:lnTo>
                      <a:pt x="20" y="30"/>
                    </a:lnTo>
                    <a:lnTo>
                      <a:pt x="26" y="26"/>
                    </a:lnTo>
                    <a:lnTo>
                      <a:pt x="28" y="22"/>
                    </a:lnTo>
                    <a:lnTo>
                      <a:pt x="30" y="16"/>
                    </a:lnTo>
                  </a:path>
                </a:pathLst>
              </a:custGeom>
              <a:noFill/>
              <a:ln w="3175">
                <a:solidFill>
                  <a:srgbClr val="000000"/>
                </a:solidFill>
                <a:prstDash val="solid"/>
                <a:round/>
                <a:headEnd/>
                <a:tailEnd/>
              </a:ln>
            </p:spPr>
            <p:txBody>
              <a:bodyPr/>
              <a:lstStyle/>
              <a:p>
                <a:endParaRPr lang="sv-SE"/>
              </a:p>
            </p:txBody>
          </p:sp>
          <p:sp>
            <p:nvSpPr>
              <p:cNvPr id="96523" name="Freeform 267"/>
              <p:cNvSpPr>
                <a:spLocks/>
              </p:cNvSpPr>
              <p:nvPr/>
            </p:nvSpPr>
            <p:spPr bwMode="auto">
              <a:xfrm>
                <a:off x="4090" y="2864"/>
                <a:ext cx="30" cy="30"/>
              </a:xfrm>
              <a:custGeom>
                <a:avLst/>
                <a:gdLst/>
                <a:ahLst/>
                <a:cxnLst>
                  <a:cxn ang="0">
                    <a:pos x="30" y="14"/>
                  </a:cxn>
                  <a:cxn ang="0">
                    <a:pos x="28" y="8"/>
                  </a:cxn>
                  <a:cxn ang="0">
                    <a:pos x="26" y="4"/>
                  </a:cxn>
                  <a:cxn ang="0">
                    <a:pos x="20" y="0"/>
                  </a:cxn>
                  <a:cxn ang="0">
                    <a:pos x="14" y="0"/>
                  </a:cxn>
                  <a:cxn ang="0">
                    <a:pos x="8" y="0"/>
                  </a:cxn>
                  <a:cxn ang="0">
                    <a:pos x="4" y="4"/>
                  </a:cxn>
                  <a:cxn ang="0">
                    <a:pos x="0" y="8"/>
                  </a:cxn>
                  <a:cxn ang="0">
                    <a:pos x="0" y="14"/>
                  </a:cxn>
                  <a:cxn ang="0">
                    <a:pos x="0" y="20"/>
                  </a:cxn>
                  <a:cxn ang="0">
                    <a:pos x="4" y="26"/>
                  </a:cxn>
                  <a:cxn ang="0">
                    <a:pos x="8" y="28"/>
                  </a:cxn>
                  <a:cxn ang="0">
                    <a:pos x="14" y="30"/>
                  </a:cxn>
                  <a:cxn ang="0">
                    <a:pos x="20" y="28"/>
                  </a:cxn>
                  <a:cxn ang="0">
                    <a:pos x="26" y="26"/>
                  </a:cxn>
                  <a:cxn ang="0">
                    <a:pos x="28" y="20"/>
                  </a:cxn>
                  <a:cxn ang="0">
                    <a:pos x="30" y="14"/>
                  </a:cxn>
                </a:cxnLst>
                <a:rect l="0" t="0" r="r" b="b"/>
                <a:pathLst>
                  <a:path w="30" h="30">
                    <a:moveTo>
                      <a:pt x="30" y="14"/>
                    </a:moveTo>
                    <a:lnTo>
                      <a:pt x="28" y="8"/>
                    </a:lnTo>
                    <a:lnTo>
                      <a:pt x="26" y="4"/>
                    </a:lnTo>
                    <a:lnTo>
                      <a:pt x="20" y="0"/>
                    </a:lnTo>
                    <a:lnTo>
                      <a:pt x="14" y="0"/>
                    </a:lnTo>
                    <a:lnTo>
                      <a:pt x="8" y="0"/>
                    </a:lnTo>
                    <a:lnTo>
                      <a:pt x="4" y="4"/>
                    </a:lnTo>
                    <a:lnTo>
                      <a:pt x="0" y="8"/>
                    </a:lnTo>
                    <a:lnTo>
                      <a:pt x="0" y="14"/>
                    </a:lnTo>
                    <a:lnTo>
                      <a:pt x="0" y="20"/>
                    </a:lnTo>
                    <a:lnTo>
                      <a:pt x="4" y="26"/>
                    </a:lnTo>
                    <a:lnTo>
                      <a:pt x="8" y="28"/>
                    </a:lnTo>
                    <a:lnTo>
                      <a:pt x="14" y="30"/>
                    </a:lnTo>
                    <a:lnTo>
                      <a:pt x="20" y="28"/>
                    </a:lnTo>
                    <a:lnTo>
                      <a:pt x="26" y="26"/>
                    </a:lnTo>
                    <a:lnTo>
                      <a:pt x="28" y="20"/>
                    </a:lnTo>
                    <a:lnTo>
                      <a:pt x="30" y="14"/>
                    </a:lnTo>
                  </a:path>
                </a:pathLst>
              </a:custGeom>
              <a:noFill/>
              <a:ln w="3175">
                <a:solidFill>
                  <a:srgbClr val="000000"/>
                </a:solidFill>
                <a:prstDash val="solid"/>
                <a:round/>
                <a:headEnd/>
                <a:tailEnd/>
              </a:ln>
            </p:spPr>
            <p:txBody>
              <a:bodyPr/>
              <a:lstStyle/>
              <a:p>
                <a:endParaRPr lang="sv-SE"/>
              </a:p>
            </p:txBody>
          </p:sp>
          <p:sp>
            <p:nvSpPr>
              <p:cNvPr id="96524" name="Freeform 268"/>
              <p:cNvSpPr>
                <a:spLocks/>
              </p:cNvSpPr>
              <p:nvPr/>
            </p:nvSpPr>
            <p:spPr bwMode="auto">
              <a:xfrm>
                <a:off x="4180" y="2678"/>
                <a:ext cx="30" cy="32"/>
              </a:xfrm>
              <a:custGeom>
                <a:avLst/>
                <a:gdLst/>
                <a:ahLst/>
                <a:cxnLst>
                  <a:cxn ang="0">
                    <a:pos x="30" y="16"/>
                  </a:cxn>
                  <a:cxn ang="0">
                    <a:pos x="30" y="10"/>
                  </a:cxn>
                  <a:cxn ang="0">
                    <a:pos x="26" y="6"/>
                  </a:cxn>
                  <a:cxn ang="0">
                    <a:pos x="22" y="2"/>
                  </a:cxn>
                  <a:cxn ang="0">
                    <a:pos x="16" y="0"/>
                  </a:cxn>
                  <a:cxn ang="0">
                    <a:pos x="10" y="2"/>
                  </a:cxn>
                  <a:cxn ang="0">
                    <a:pos x="4" y="6"/>
                  </a:cxn>
                  <a:cxn ang="0">
                    <a:pos x="2" y="10"/>
                  </a:cxn>
                  <a:cxn ang="0">
                    <a:pos x="0" y="16"/>
                  </a:cxn>
                  <a:cxn ang="0">
                    <a:pos x="2" y="22"/>
                  </a:cxn>
                  <a:cxn ang="0">
                    <a:pos x="4" y="26"/>
                  </a:cxn>
                  <a:cxn ang="0">
                    <a:pos x="10" y="30"/>
                  </a:cxn>
                  <a:cxn ang="0">
                    <a:pos x="16" y="32"/>
                  </a:cxn>
                  <a:cxn ang="0">
                    <a:pos x="22" y="30"/>
                  </a:cxn>
                  <a:cxn ang="0">
                    <a:pos x="26" y="26"/>
                  </a:cxn>
                  <a:cxn ang="0">
                    <a:pos x="30" y="22"/>
                  </a:cxn>
                  <a:cxn ang="0">
                    <a:pos x="30" y="16"/>
                  </a:cxn>
                </a:cxnLst>
                <a:rect l="0" t="0" r="r" b="b"/>
                <a:pathLst>
                  <a:path w="30" h="32">
                    <a:moveTo>
                      <a:pt x="30" y="16"/>
                    </a:moveTo>
                    <a:lnTo>
                      <a:pt x="30" y="10"/>
                    </a:lnTo>
                    <a:lnTo>
                      <a:pt x="26" y="6"/>
                    </a:lnTo>
                    <a:lnTo>
                      <a:pt x="22" y="2"/>
                    </a:lnTo>
                    <a:lnTo>
                      <a:pt x="16" y="0"/>
                    </a:lnTo>
                    <a:lnTo>
                      <a:pt x="10" y="2"/>
                    </a:lnTo>
                    <a:lnTo>
                      <a:pt x="4" y="6"/>
                    </a:lnTo>
                    <a:lnTo>
                      <a:pt x="2" y="10"/>
                    </a:lnTo>
                    <a:lnTo>
                      <a:pt x="0" y="16"/>
                    </a:lnTo>
                    <a:lnTo>
                      <a:pt x="2" y="22"/>
                    </a:lnTo>
                    <a:lnTo>
                      <a:pt x="4" y="26"/>
                    </a:lnTo>
                    <a:lnTo>
                      <a:pt x="10" y="30"/>
                    </a:lnTo>
                    <a:lnTo>
                      <a:pt x="16" y="32"/>
                    </a:lnTo>
                    <a:lnTo>
                      <a:pt x="22" y="30"/>
                    </a:lnTo>
                    <a:lnTo>
                      <a:pt x="26" y="26"/>
                    </a:lnTo>
                    <a:lnTo>
                      <a:pt x="30" y="22"/>
                    </a:lnTo>
                    <a:lnTo>
                      <a:pt x="30" y="16"/>
                    </a:lnTo>
                  </a:path>
                </a:pathLst>
              </a:custGeom>
              <a:noFill/>
              <a:ln w="3175">
                <a:solidFill>
                  <a:srgbClr val="000000"/>
                </a:solidFill>
                <a:prstDash val="solid"/>
                <a:round/>
                <a:headEnd/>
                <a:tailEnd/>
              </a:ln>
            </p:spPr>
            <p:txBody>
              <a:bodyPr/>
              <a:lstStyle/>
              <a:p>
                <a:endParaRPr lang="sv-SE"/>
              </a:p>
            </p:txBody>
          </p:sp>
          <p:sp>
            <p:nvSpPr>
              <p:cNvPr id="96525" name="Freeform 269"/>
              <p:cNvSpPr>
                <a:spLocks/>
              </p:cNvSpPr>
              <p:nvPr/>
            </p:nvSpPr>
            <p:spPr bwMode="auto">
              <a:xfrm>
                <a:off x="4100" y="3400"/>
                <a:ext cx="30" cy="32"/>
              </a:xfrm>
              <a:custGeom>
                <a:avLst/>
                <a:gdLst/>
                <a:ahLst/>
                <a:cxnLst>
                  <a:cxn ang="0">
                    <a:pos x="30" y="16"/>
                  </a:cxn>
                  <a:cxn ang="0">
                    <a:pos x="28" y="10"/>
                  </a:cxn>
                  <a:cxn ang="0">
                    <a:pos x="26" y="6"/>
                  </a:cxn>
                  <a:cxn ang="0">
                    <a:pos x="20" y="2"/>
                  </a:cxn>
                  <a:cxn ang="0">
                    <a:pos x="14" y="0"/>
                  </a:cxn>
                  <a:cxn ang="0">
                    <a:pos x="8" y="2"/>
                  </a:cxn>
                  <a:cxn ang="0">
                    <a:pos x="4" y="6"/>
                  </a:cxn>
                  <a:cxn ang="0">
                    <a:pos x="0" y="10"/>
                  </a:cxn>
                  <a:cxn ang="0">
                    <a:pos x="0" y="16"/>
                  </a:cxn>
                  <a:cxn ang="0">
                    <a:pos x="0" y="22"/>
                  </a:cxn>
                  <a:cxn ang="0">
                    <a:pos x="4" y="26"/>
                  </a:cxn>
                  <a:cxn ang="0">
                    <a:pos x="8" y="30"/>
                  </a:cxn>
                  <a:cxn ang="0">
                    <a:pos x="14" y="32"/>
                  </a:cxn>
                  <a:cxn ang="0">
                    <a:pos x="20" y="30"/>
                  </a:cxn>
                  <a:cxn ang="0">
                    <a:pos x="26" y="26"/>
                  </a:cxn>
                  <a:cxn ang="0">
                    <a:pos x="28" y="22"/>
                  </a:cxn>
                  <a:cxn ang="0">
                    <a:pos x="30" y="16"/>
                  </a:cxn>
                </a:cxnLst>
                <a:rect l="0" t="0" r="r" b="b"/>
                <a:pathLst>
                  <a:path w="30" h="32">
                    <a:moveTo>
                      <a:pt x="30" y="16"/>
                    </a:moveTo>
                    <a:lnTo>
                      <a:pt x="28" y="10"/>
                    </a:lnTo>
                    <a:lnTo>
                      <a:pt x="26" y="6"/>
                    </a:lnTo>
                    <a:lnTo>
                      <a:pt x="20" y="2"/>
                    </a:lnTo>
                    <a:lnTo>
                      <a:pt x="14" y="0"/>
                    </a:lnTo>
                    <a:lnTo>
                      <a:pt x="8" y="2"/>
                    </a:lnTo>
                    <a:lnTo>
                      <a:pt x="4" y="6"/>
                    </a:lnTo>
                    <a:lnTo>
                      <a:pt x="0" y="10"/>
                    </a:lnTo>
                    <a:lnTo>
                      <a:pt x="0" y="16"/>
                    </a:lnTo>
                    <a:lnTo>
                      <a:pt x="0" y="22"/>
                    </a:lnTo>
                    <a:lnTo>
                      <a:pt x="4" y="26"/>
                    </a:lnTo>
                    <a:lnTo>
                      <a:pt x="8" y="30"/>
                    </a:lnTo>
                    <a:lnTo>
                      <a:pt x="14" y="32"/>
                    </a:lnTo>
                    <a:lnTo>
                      <a:pt x="20" y="30"/>
                    </a:lnTo>
                    <a:lnTo>
                      <a:pt x="26" y="26"/>
                    </a:lnTo>
                    <a:lnTo>
                      <a:pt x="28" y="22"/>
                    </a:lnTo>
                    <a:lnTo>
                      <a:pt x="30" y="16"/>
                    </a:lnTo>
                  </a:path>
                </a:pathLst>
              </a:custGeom>
              <a:noFill/>
              <a:ln w="3175">
                <a:solidFill>
                  <a:srgbClr val="000000"/>
                </a:solidFill>
                <a:prstDash val="solid"/>
                <a:round/>
                <a:headEnd/>
                <a:tailEnd/>
              </a:ln>
            </p:spPr>
            <p:txBody>
              <a:bodyPr/>
              <a:lstStyle/>
              <a:p>
                <a:endParaRPr lang="sv-SE"/>
              </a:p>
            </p:txBody>
          </p:sp>
          <p:sp>
            <p:nvSpPr>
              <p:cNvPr id="96526" name="Freeform 270"/>
              <p:cNvSpPr>
                <a:spLocks/>
              </p:cNvSpPr>
              <p:nvPr/>
            </p:nvSpPr>
            <p:spPr bwMode="auto">
              <a:xfrm>
                <a:off x="3624" y="3024"/>
                <a:ext cx="30" cy="30"/>
              </a:xfrm>
              <a:custGeom>
                <a:avLst/>
                <a:gdLst/>
                <a:ahLst/>
                <a:cxnLst>
                  <a:cxn ang="0">
                    <a:pos x="30" y="14"/>
                  </a:cxn>
                  <a:cxn ang="0">
                    <a:pos x="30" y="8"/>
                  </a:cxn>
                  <a:cxn ang="0">
                    <a:pos x="26" y="4"/>
                  </a:cxn>
                  <a:cxn ang="0">
                    <a:pos x="22" y="0"/>
                  </a:cxn>
                  <a:cxn ang="0">
                    <a:pos x="16" y="0"/>
                  </a:cxn>
                  <a:cxn ang="0">
                    <a:pos x="10" y="0"/>
                  </a:cxn>
                  <a:cxn ang="0">
                    <a:pos x="4" y="4"/>
                  </a:cxn>
                  <a:cxn ang="0">
                    <a:pos x="2" y="8"/>
                  </a:cxn>
                  <a:cxn ang="0">
                    <a:pos x="0" y="14"/>
                  </a:cxn>
                  <a:cxn ang="0">
                    <a:pos x="2" y="20"/>
                  </a:cxn>
                  <a:cxn ang="0">
                    <a:pos x="4" y="26"/>
                  </a:cxn>
                  <a:cxn ang="0">
                    <a:pos x="10" y="28"/>
                  </a:cxn>
                  <a:cxn ang="0">
                    <a:pos x="16" y="30"/>
                  </a:cxn>
                  <a:cxn ang="0">
                    <a:pos x="22" y="28"/>
                  </a:cxn>
                  <a:cxn ang="0">
                    <a:pos x="26" y="26"/>
                  </a:cxn>
                  <a:cxn ang="0">
                    <a:pos x="30" y="20"/>
                  </a:cxn>
                  <a:cxn ang="0">
                    <a:pos x="30" y="14"/>
                  </a:cxn>
                </a:cxnLst>
                <a:rect l="0" t="0" r="r" b="b"/>
                <a:pathLst>
                  <a:path w="30" h="30">
                    <a:moveTo>
                      <a:pt x="30" y="14"/>
                    </a:moveTo>
                    <a:lnTo>
                      <a:pt x="30" y="8"/>
                    </a:lnTo>
                    <a:lnTo>
                      <a:pt x="26" y="4"/>
                    </a:lnTo>
                    <a:lnTo>
                      <a:pt x="22" y="0"/>
                    </a:lnTo>
                    <a:lnTo>
                      <a:pt x="16" y="0"/>
                    </a:lnTo>
                    <a:lnTo>
                      <a:pt x="10" y="0"/>
                    </a:lnTo>
                    <a:lnTo>
                      <a:pt x="4" y="4"/>
                    </a:lnTo>
                    <a:lnTo>
                      <a:pt x="2" y="8"/>
                    </a:lnTo>
                    <a:lnTo>
                      <a:pt x="0" y="14"/>
                    </a:lnTo>
                    <a:lnTo>
                      <a:pt x="2" y="20"/>
                    </a:lnTo>
                    <a:lnTo>
                      <a:pt x="4" y="26"/>
                    </a:lnTo>
                    <a:lnTo>
                      <a:pt x="10" y="28"/>
                    </a:lnTo>
                    <a:lnTo>
                      <a:pt x="16" y="30"/>
                    </a:lnTo>
                    <a:lnTo>
                      <a:pt x="22" y="28"/>
                    </a:lnTo>
                    <a:lnTo>
                      <a:pt x="26" y="26"/>
                    </a:lnTo>
                    <a:lnTo>
                      <a:pt x="30" y="20"/>
                    </a:lnTo>
                    <a:lnTo>
                      <a:pt x="30" y="14"/>
                    </a:lnTo>
                  </a:path>
                </a:pathLst>
              </a:custGeom>
              <a:noFill/>
              <a:ln w="3175">
                <a:solidFill>
                  <a:srgbClr val="000000"/>
                </a:solidFill>
                <a:prstDash val="solid"/>
                <a:round/>
                <a:headEnd/>
                <a:tailEnd/>
              </a:ln>
            </p:spPr>
            <p:txBody>
              <a:bodyPr/>
              <a:lstStyle/>
              <a:p>
                <a:endParaRPr lang="sv-SE"/>
              </a:p>
            </p:txBody>
          </p:sp>
          <p:sp>
            <p:nvSpPr>
              <p:cNvPr id="96527" name="Freeform 271"/>
              <p:cNvSpPr>
                <a:spLocks/>
              </p:cNvSpPr>
              <p:nvPr/>
            </p:nvSpPr>
            <p:spPr bwMode="auto">
              <a:xfrm>
                <a:off x="3370" y="2582"/>
                <a:ext cx="30" cy="30"/>
              </a:xfrm>
              <a:custGeom>
                <a:avLst/>
                <a:gdLst/>
                <a:ahLst/>
                <a:cxnLst>
                  <a:cxn ang="0">
                    <a:pos x="30" y="16"/>
                  </a:cxn>
                  <a:cxn ang="0">
                    <a:pos x="30" y="10"/>
                  </a:cxn>
                  <a:cxn ang="0">
                    <a:pos x="26" y="4"/>
                  </a:cxn>
                  <a:cxn ang="0">
                    <a:pos x="22" y="2"/>
                  </a:cxn>
                  <a:cxn ang="0">
                    <a:pos x="16" y="0"/>
                  </a:cxn>
                  <a:cxn ang="0">
                    <a:pos x="10" y="2"/>
                  </a:cxn>
                  <a:cxn ang="0">
                    <a:pos x="4" y="4"/>
                  </a:cxn>
                  <a:cxn ang="0">
                    <a:pos x="2" y="10"/>
                  </a:cxn>
                  <a:cxn ang="0">
                    <a:pos x="0" y="16"/>
                  </a:cxn>
                  <a:cxn ang="0">
                    <a:pos x="2" y="22"/>
                  </a:cxn>
                  <a:cxn ang="0">
                    <a:pos x="4" y="26"/>
                  </a:cxn>
                  <a:cxn ang="0">
                    <a:pos x="10" y="30"/>
                  </a:cxn>
                  <a:cxn ang="0">
                    <a:pos x="16" y="30"/>
                  </a:cxn>
                  <a:cxn ang="0">
                    <a:pos x="22" y="30"/>
                  </a:cxn>
                  <a:cxn ang="0">
                    <a:pos x="26" y="26"/>
                  </a:cxn>
                  <a:cxn ang="0">
                    <a:pos x="30" y="22"/>
                  </a:cxn>
                  <a:cxn ang="0">
                    <a:pos x="30" y="16"/>
                  </a:cxn>
                </a:cxnLst>
                <a:rect l="0" t="0" r="r" b="b"/>
                <a:pathLst>
                  <a:path w="30" h="30">
                    <a:moveTo>
                      <a:pt x="30" y="16"/>
                    </a:moveTo>
                    <a:lnTo>
                      <a:pt x="30" y="10"/>
                    </a:lnTo>
                    <a:lnTo>
                      <a:pt x="26" y="4"/>
                    </a:lnTo>
                    <a:lnTo>
                      <a:pt x="22" y="2"/>
                    </a:lnTo>
                    <a:lnTo>
                      <a:pt x="16" y="0"/>
                    </a:lnTo>
                    <a:lnTo>
                      <a:pt x="10" y="2"/>
                    </a:lnTo>
                    <a:lnTo>
                      <a:pt x="4" y="4"/>
                    </a:lnTo>
                    <a:lnTo>
                      <a:pt x="2" y="10"/>
                    </a:lnTo>
                    <a:lnTo>
                      <a:pt x="0" y="16"/>
                    </a:lnTo>
                    <a:lnTo>
                      <a:pt x="2" y="22"/>
                    </a:lnTo>
                    <a:lnTo>
                      <a:pt x="4" y="26"/>
                    </a:lnTo>
                    <a:lnTo>
                      <a:pt x="10" y="30"/>
                    </a:lnTo>
                    <a:lnTo>
                      <a:pt x="16" y="30"/>
                    </a:lnTo>
                    <a:lnTo>
                      <a:pt x="22" y="30"/>
                    </a:lnTo>
                    <a:lnTo>
                      <a:pt x="26" y="26"/>
                    </a:lnTo>
                    <a:lnTo>
                      <a:pt x="30" y="22"/>
                    </a:lnTo>
                    <a:lnTo>
                      <a:pt x="30" y="16"/>
                    </a:lnTo>
                  </a:path>
                </a:pathLst>
              </a:custGeom>
              <a:noFill/>
              <a:ln w="3175">
                <a:solidFill>
                  <a:srgbClr val="000000"/>
                </a:solidFill>
                <a:prstDash val="solid"/>
                <a:round/>
                <a:headEnd/>
                <a:tailEnd/>
              </a:ln>
            </p:spPr>
            <p:txBody>
              <a:bodyPr/>
              <a:lstStyle/>
              <a:p>
                <a:endParaRPr lang="sv-SE"/>
              </a:p>
            </p:txBody>
          </p:sp>
          <p:sp>
            <p:nvSpPr>
              <p:cNvPr id="96528" name="Freeform 272"/>
              <p:cNvSpPr>
                <a:spLocks/>
              </p:cNvSpPr>
              <p:nvPr/>
            </p:nvSpPr>
            <p:spPr bwMode="auto">
              <a:xfrm>
                <a:off x="3924" y="2560"/>
                <a:ext cx="30" cy="30"/>
              </a:xfrm>
              <a:custGeom>
                <a:avLst/>
                <a:gdLst/>
                <a:ahLst/>
                <a:cxnLst>
                  <a:cxn ang="0">
                    <a:pos x="30" y="14"/>
                  </a:cxn>
                  <a:cxn ang="0">
                    <a:pos x="30" y="8"/>
                  </a:cxn>
                  <a:cxn ang="0">
                    <a:pos x="26" y="4"/>
                  </a:cxn>
                  <a:cxn ang="0">
                    <a:pos x="22" y="0"/>
                  </a:cxn>
                  <a:cxn ang="0">
                    <a:pos x="16" y="0"/>
                  </a:cxn>
                  <a:cxn ang="0">
                    <a:pos x="10" y="0"/>
                  </a:cxn>
                  <a:cxn ang="0">
                    <a:pos x="4" y="4"/>
                  </a:cxn>
                  <a:cxn ang="0">
                    <a:pos x="2" y="8"/>
                  </a:cxn>
                  <a:cxn ang="0">
                    <a:pos x="0" y="14"/>
                  </a:cxn>
                  <a:cxn ang="0">
                    <a:pos x="2" y="20"/>
                  </a:cxn>
                  <a:cxn ang="0">
                    <a:pos x="4" y="26"/>
                  </a:cxn>
                  <a:cxn ang="0">
                    <a:pos x="10" y="28"/>
                  </a:cxn>
                  <a:cxn ang="0">
                    <a:pos x="16" y="30"/>
                  </a:cxn>
                  <a:cxn ang="0">
                    <a:pos x="22" y="28"/>
                  </a:cxn>
                  <a:cxn ang="0">
                    <a:pos x="26" y="26"/>
                  </a:cxn>
                  <a:cxn ang="0">
                    <a:pos x="30" y="20"/>
                  </a:cxn>
                  <a:cxn ang="0">
                    <a:pos x="30" y="14"/>
                  </a:cxn>
                </a:cxnLst>
                <a:rect l="0" t="0" r="r" b="b"/>
                <a:pathLst>
                  <a:path w="30" h="30">
                    <a:moveTo>
                      <a:pt x="30" y="14"/>
                    </a:moveTo>
                    <a:lnTo>
                      <a:pt x="30" y="8"/>
                    </a:lnTo>
                    <a:lnTo>
                      <a:pt x="26" y="4"/>
                    </a:lnTo>
                    <a:lnTo>
                      <a:pt x="22" y="0"/>
                    </a:lnTo>
                    <a:lnTo>
                      <a:pt x="16" y="0"/>
                    </a:lnTo>
                    <a:lnTo>
                      <a:pt x="10" y="0"/>
                    </a:lnTo>
                    <a:lnTo>
                      <a:pt x="4" y="4"/>
                    </a:lnTo>
                    <a:lnTo>
                      <a:pt x="2" y="8"/>
                    </a:lnTo>
                    <a:lnTo>
                      <a:pt x="0" y="14"/>
                    </a:lnTo>
                    <a:lnTo>
                      <a:pt x="2" y="20"/>
                    </a:lnTo>
                    <a:lnTo>
                      <a:pt x="4" y="26"/>
                    </a:lnTo>
                    <a:lnTo>
                      <a:pt x="10" y="28"/>
                    </a:lnTo>
                    <a:lnTo>
                      <a:pt x="16" y="30"/>
                    </a:lnTo>
                    <a:lnTo>
                      <a:pt x="22" y="28"/>
                    </a:lnTo>
                    <a:lnTo>
                      <a:pt x="26" y="26"/>
                    </a:lnTo>
                    <a:lnTo>
                      <a:pt x="30" y="20"/>
                    </a:lnTo>
                    <a:lnTo>
                      <a:pt x="30" y="14"/>
                    </a:lnTo>
                  </a:path>
                </a:pathLst>
              </a:custGeom>
              <a:noFill/>
              <a:ln w="3175">
                <a:solidFill>
                  <a:srgbClr val="000000"/>
                </a:solidFill>
                <a:prstDash val="solid"/>
                <a:round/>
                <a:headEnd/>
                <a:tailEnd/>
              </a:ln>
            </p:spPr>
            <p:txBody>
              <a:bodyPr/>
              <a:lstStyle/>
              <a:p>
                <a:endParaRPr lang="sv-SE"/>
              </a:p>
            </p:txBody>
          </p:sp>
          <p:sp>
            <p:nvSpPr>
              <p:cNvPr id="96529" name="Freeform 273"/>
              <p:cNvSpPr>
                <a:spLocks/>
              </p:cNvSpPr>
              <p:nvPr/>
            </p:nvSpPr>
            <p:spPr bwMode="auto">
              <a:xfrm>
                <a:off x="4062" y="3334"/>
                <a:ext cx="30" cy="30"/>
              </a:xfrm>
              <a:custGeom>
                <a:avLst/>
                <a:gdLst/>
                <a:ahLst/>
                <a:cxnLst>
                  <a:cxn ang="0">
                    <a:pos x="30" y="14"/>
                  </a:cxn>
                  <a:cxn ang="0">
                    <a:pos x="30" y="8"/>
                  </a:cxn>
                  <a:cxn ang="0">
                    <a:pos x="26" y="4"/>
                  </a:cxn>
                  <a:cxn ang="0">
                    <a:pos x="22" y="0"/>
                  </a:cxn>
                  <a:cxn ang="0">
                    <a:pos x="16" y="0"/>
                  </a:cxn>
                  <a:cxn ang="0">
                    <a:pos x="10" y="0"/>
                  </a:cxn>
                  <a:cxn ang="0">
                    <a:pos x="4" y="4"/>
                  </a:cxn>
                  <a:cxn ang="0">
                    <a:pos x="2" y="8"/>
                  </a:cxn>
                  <a:cxn ang="0">
                    <a:pos x="0" y="14"/>
                  </a:cxn>
                  <a:cxn ang="0">
                    <a:pos x="2" y="20"/>
                  </a:cxn>
                  <a:cxn ang="0">
                    <a:pos x="4" y="26"/>
                  </a:cxn>
                  <a:cxn ang="0">
                    <a:pos x="10" y="28"/>
                  </a:cxn>
                  <a:cxn ang="0">
                    <a:pos x="16" y="30"/>
                  </a:cxn>
                  <a:cxn ang="0">
                    <a:pos x="22" y="28"/>
                  </a:cxn>
                  <a:cxn ang="0">
                    <a:pos x="26" y="26"/>
                  </a:cxn>
                  <a:cxn ang="0">
                    <a:pos x="30" y="20"/>
                  </a:cxn>
                  <a:cxn ang="0">
                    <a:pos x="30" y="14"/>
                  </a:cxn>
                </a:cxnLst>
                <a:rect l="0" t="0" r="r" b="b"/>
                <a:pathLst>
                  <a:path w="30" h="30">
                    <a:moveTo>
                      <a:pt x="30" y="14"/>
                    </a:moveTo>
                    <a:lnTo>
                      <a:pt x="30" y="8"/>
                    </a:lnTo>
                    <a:lnTo>
                      <a:pt x="26" y="4"/>
                    </a:lnTo>
                    <a:lnTo>
                      <a:pt x="22" y="0"/>
                    </a:lnTo>
                    <a:lnTo>
                      <a:pt x="16" y="0"/>
                    </a:lnTo>
                    <a:lnTo>
                      <a:pt x="10" y="0"/>
                    </a:lnTo>
                    <a:lnTo>
                      <a:pt x="4" y="4"/>
                    </a:lnTo>
                    <a:lnTo>
                      <a:pt x="2" y="8"/>
                    </a:lnTo>
                    <a:lnTo>
                      <a:pt x="0" y="14"/>
                    </a:lnTo>
                    <a:lnTo>
                      <a:pt x="2" y="20"/>
                    </a:lnTo>
                    <a:lnTo>
                      <a:pt x="4" y="26"/>
                    </a:lnTo>
                    <a:lnTo>
                      <a:pt x="10" y="28"/>
                    </a:lnTo>
                    <a:lnTo>
                      <a:pt x="16" y="30"/>
                    </a:lnTo>
                    <a:lnTo>
                      <a:pt x="22" y="28"/>
                    </a:lnTo>
                    <a:lnTo>
                      <a:pt x="26" y="26"/>
                    </a:lnTo>
                    <a:lnTo>
                      <a:pt x="30" y="20"/>
                    </a:lnTo>
                    <a:lnTo>
                      <a:pt x="30" y="14"/>
                    </a:lnTo>
                  </a:path>
                </a:pathLst>
              </a:custGeom>
              <a:noFill/>
              <a:ln w="3175">
                <a:solidFill>
                  <a:srgbClr val="000000"/>
                </a:solidFill>
                <a:prstDash val="solid"/>
                <a:round/>
                <a:headEnd/>
                <a:tailEnd/>
              </a:ln>
            </p:spPr>
            <p:txBody>
              <a:bodyPr/>
              <a:lstStyle/>
              <a:p>
                <a:endParaRPr lang="sv-SE"/>
              </a:p>
            </p:txBody>
          </p:sp>
          <p:sp>
            <p:nvSpPr>
              <p:cNvPr id="96530" name="Freeform 274"/>
              <p:cNvSpPr>
                <a:spLocks/>
              </p:cNvSpPr>
              <p:nvPr/>
            </p:nvSpPr>
            <p:spPr bwMode="auto">
              <a:xfrm>
                <a:off x="4040" y="3412"/>
                <a:ext cx="30" cy="30"/>
              </a:xfrm>
              <a:custGeom>
                <a:avLst/>
                <a:gdLst/>
                <a:ahLst/>
                <a:cxnLst>
                  <a:cxn ang="0">
                    <a:pos x="30" y="16"/>
                  </a:cxn>
                  <a:cxn ang="0">
                    <a:pos x="30" y="10"/>
                  </a:cxn>
                  <a:cxn ang="0">
                    <a:pos x="26" y="4"/>
                  </a:cxn>
                  <a:cxn ang="0">
                    <a:pos x="22" y="2"/>
                  </a:cxn>
                  <a:cxn ang="0">
                    <a:pos x="16" y="0"/>
                  </a:cxn>
                  <a:cxn ang="0">
                    <a:pos x="10" y="2"/>
                  </a:cxn>
                  <a:cxn ang="0">
                    <a:pos x="4" y="4"/>
                  </a:cxn>
                  <a:cxn ang="0">
                    <a:pos x="2" y="10"/>
                  </a:cxn>
                  <a:cxn ang="0">
                    <a:pos x="0" y="16"/>
                  </a:cxn>
                  <a:cxn ang="0">
                    <a:pos x="2" y="22"/>
                  </a:cxn>
                  <a:cxn ang="0">
                    <a:pos x="4" y="26"/>
                  </a:cxn>
                  <a:cxn ang="0">
                    <a:pos x="10" y="30"/>
                  </a:cxn>
                  <a:cxn ang="0">
                    <a:pos x="16" y="30"/>
                  </a:cxn>
                  <a:cxn ang="0">
                    <a:pos x="22" y="30"/>
                  </a:cxn>
                  <a:cxn ang="0">
                    <a:pos x="26" y="26"/>
                  </a:cxn>
                  <a:cxn ang="0">
                    <a:pos x="30" y="22"/>
                  </a:cxn>
                  <a:cxn ang="0">
                    <a:pos x="30" y="16"/>
                  </a:cxn>
                </a:cxnLst>
                <a:rect l="0" t="0" r="r" b="b"/>
                <a:pathLst>
                  <a:path w="30" h="30">
                    <a:moveTo>
                      <a:pt x="30" y="16"/>
                    </a:moveTo>
                    <a:lnTo>
                      <a:pt x="30" y="10"/>
                    </a:lnTo>
                    <a:lnTo>
                      <a:pt x="26" y="4"/>
                    </a:lnTo>
                    <a:lnTo>
                      <a:pt x="22" y="2"/>
                    </a:lnTo>
                    <a:lnTo>
                      <a:pt x="16" y="0"/>
                    </a:lnTo>
                    <a:lnTo>
                      <a:pt x="10" y="2"/>
                    </a:lnTo>
                    <a:lnTo>
                      <a:pt x="4" y="4"/>
                    </a:lnTo>
                    <a:lnTo>
                      <a:pt x="2" y="10"/>
                    </a:lnTo>
                    <a:lnTo>
                      <a:pt x="0" y="16"/>
                    </a:lnTo>
                    <a:lnTo>
                      <a:pt x="2" y="22"/>
                    </a:lnTo>
                    <a:lnTo>
                      <a:pt x="4" y="26"/>
                    </a:lnTo>
                    <a:lnTo>
                      <a:pt x="10" y="30"/>
                    </a:lnTo>
                    <a:lnTo>
                      <a:pt x="16" y="30"/>
                    </a:lnTo>
                    <a:lnTo>
                      <a:pt x="22" y="30"/>
                    </a:lnTo>
                    <a:lnTo>
                      <a:pt x="26" y="26"/>
                    </a:lnTo>
                    <a:lnTo>
                      <a:pt x="30" y="22"/>
                    </a:lnTo>
                    <a:lnTo>
                      <a:pt x="30" y="16"/>
                    </a:lnTo>
                  </a:path>
                </a:pathLst>
              </a:custGeom>
              <a:noFill/>
              <a:ln w="3175">
                <a:solidFill>
                  <a:srgbClr val="000000"/>
                </a:solidFill>
                <a:prstDash val="solid"/>
                <a:round/>
                <a:headEnd/>
                <a:tailEnd/>
              </a:ln>
            </p:spPr>
            <p:txBody>
              <a:bodyPr/>
              <a:lstStyle/>
              <a:p>
                <a:endParaRPr lang="sv-SE"/>
              </a:p>
            </p:txBody>
          </p:sp>
          <p:sp>
            <p:nvSpPr>
              <p:cNvPr id="96531" name="Freeform 275"/>
              <p:cNvSpPr>
                <a:spLocks/>
              </p:cNvSpPr>
              <p:nvPr/>
            </p:nvSpPr>
            <p:spPr bwMode="auto">
              <a:xfrm>
                <a:off x="3172" y="2618"/>
                <a:ext cx="30" cy="30"/>
              </a:xfrm>
              <a:custGeom>
                <a:avLst/>
                <a:gdLst/>
                <a:ahLst/>
                <a:cxnLst>
                  <a:cxn ang="0">
                    <a:pos x="30" y="14"/>
                  </a:cxn>
                  <a:cxn ang="0">
                    <a:pos x="28" y="8"/>
                  </a:cxn>
                  <a:cxn ang="0">
                    <a:pos x="26" y="4"/>
                  </a:cxn>
                  <a:cxn ang="0">
                    <a:pos x="20" y="0"/>
                  </a:cxn>
                  <a:cxn ang="0">
                    <a:pos x="14" y="0"/>
                  </a:cxn>
                  <a:cxn ang="0">
                    <a:pos x="8" y="0"/>
                  </a:cxn>
                  <a:cxn ang="0">
                    <a:pos x="4" y="4"/>
                  </a:cxn>
                  <a:cxn ang="0">
                    <a:pos x="0" y="8"/>
                  </a:cxn>
                  <a:cxn ang="0">
                    <a:pos x="0" y="14"/>
                  </a:cxn>
                  <a:cxn ang="0">
                    <a:pos x="0" y="20"/>
                  </a:cxn>
                  <a:cxn ang="0">
                    <a:pos x="4" y="26"/>
                  </a:cxn>
                  <a:cxn ang="0">
                    <a:pos x="8" y="28"/>
                  </a:cxn>
                  <a:cxn ang="0">
                    <a:pos x="14" y="30"/>
                  </a:cxn>
                  <a:cxn ang="0">
                    <a:pos x="20" y="28"/>
                  </a:cxn>
                  <a:cxn ang="0">
                    <a:pos x="26" y="26"/>
                  </a:cxn>
                  <a:cxn ang="0">
                    <a:pos x="28" y="20"/>
                  </a:cxn>
                  <a:cxn ang="0">
                    <a:pos x="30" y="14"/>
                  </a:cxn>
                </a:cxnLst>
                <a:rect l="0" t="0" r="r" b="b"/>
                <a:pathLst>
                  <a:path w="30" h="30">
                    <a:moveTo>
                      <a:pt x="30" y="14"/>
                    </a:moveTo>
                    <a:lnTo>
                      <a:pt x="28" y="8"/>
                    </a:lnTo>
                    <a:lnTo>
                      <a:pt x="26" y="4"/>
                    </a:lnTo>
                    <a:lnTo>
                      <a:pt x="20" y="0"/>
                    </a:lnTo>
                    <a:lnTo>
                      <a:pt x="14" y="0"/>
                    </a:lnTo>
                    <a:lnTo>
                      <a:pt x="8" y="0"/>
                    </a:lnTo>
                    <a:lnTo>
                      <a:pt x="4" y="4"/>
                    </a:lnTo>
                    <a:lnTo>
                      <a:pt x="0" y="8"/>
                    </a:lnTo>
                    <a:lnTo>
                      <a:pt x="0" y="14"/>
                    </a:lnTo>
                    <a:lnTo>
                      <a:pt x="0" y="20"/>
                    </a:lnTo>
                    <a:lnTo>
                      <a:pt x="4" y="26"/>
                    </a:lnTo>
                    <a:lnTo>
                      <a:pt x="8" y="28"/>
                    </a:lnTo>
                    <a:lnTo>
                      <a:pt x="14" y="30"/>
                    </a:lnTo>
                    <a:lnTo>
                      <a:pt x="20" y="28"/>
                    </a:lnTo>
                    <a:lnTo>
                      <a:pt x="26" y="26"/>
                    </a:lnTo>
                    <a:lnTo>
                      <a:pt x="28" y="20"/>
                    </a:lnTo>
                    <a:lnTo>
                      <a:pt x="30" y="14"/>
                    </a:lnTo>
                  </a:path>
                </a:pathLst>
              </a:custGeom>
              <a:noFill/>
              <a:ln w="3175">
                <a:solidFill>
                  <a:srgbClr val="000000"/>
                </a:solidFill>
                <a:prstDash val="solid"/>
                <a:round/>
                <a:headEnd/>
                <a:tailEnd/>
              </a:ln>
            </p:spPr>
            <p:txBody>
              <a:bodyPr/>
              <a:lstStyle/>
              <a:p>
                <a:endParaRPr lang="sv-SE"/>
              </a:p>
            </p:txBody>
          </p:sp>
          <p:sp>
            <p:nvSpPr>
              <p:cNvPr id="96532" name="Freeform 276"/>
              <p:cNvSpPr>
                <a:spLocks/>
              </p:cNvSpPr>
              <p:nvPr/>
            </p:nvSpPr>
            <p:spPr bwMode="auto">
              <a:xfrm>
                <a:off x="4200" y="3534"/>
                <a:ext cx="30" cy="30"/>
              </a:xfrm>
              <a:custGeom>
                <a:avLst/>
                <a:gdLst/>
                <a:ahLst/>
                <a:cxnLst>
                  <a:cxn ang="0">
                    <a:pos x="30" y="14"/>
                  </a:cxn>
                  <a:cxn ang="0">
                    <a:pos x="28" y="8"/>
                  </a:cxn>
                  <a:cxn ang="0">
                    <a:pos x="26" y="4"/>
                  </a:cxn>
                  <a:cxn ang="0">
                    <a:pos x="20" y="0"/>
                  </a:cxn>
                  <a:cxn ang="0">
                    <a:pos x="14" y="0"/>
                  </a:cxn>
                  <a:cxn ang="0">
                    <a:pos x="8" y="0"/>
                  </a:cxn>
                  <a:cxn ang="0">
                    <a:pos x="4" y="4"/>
                  </a:cxn>
                  <a:cxn ang="0">
                    <a:pos x="0" y="8"/>
                  </a:cxn>
                  <a:cxn ang="0">
                    <a:pos x="0" y="14"/>
                  </a:cxn>
                  <a:cxn ang="0">
                    <a:pos x="0" y="20"/>
                  </a:cxn>
                  <a:cxn ang="0">
                    <a:pos x="4" y="26"/>
                  </a:cxn>
                  <a:cxn ang="0">
                    <a:pos x="8" y="28"/>
                  </a:cxn>
                  <a:cxn ang="0">
                    <a:pos x="14" y="30"/>
                  </a:cxn>
                  <a:cxn ang="0">
                    <a:pos x="20" y="28"/>
                  </a:cxn>
                  <a:cxn ang="0">
                    <a:pos x="26" y="26"/>
                  </a:cxn>
                  <a:cxn ang="0">
                    <a:pos x="28" y="20"/>
                  </a:cxn>
                  <a:cxn ang="0">
                    <a:pos x="30" y="14"/>
                  </a:cxn>
                </a:cxnLst>
                <a:rect l="0" t="0" r="r" b="b"/>
                <a:pathLst>
                  <a:path w="30" h="30">
                    <a:moveTo>
                      <a:pt x="30" y="14"/>
                    </a:moveTo>
                    <a:lnTo>
                      <a:pt x="28" y="8"/>
                    </a:lnTo>
                    <a:lnTo>
                      <a:pt x="26" y="4"/>
                    </a:lnTo>
                    <a:lnTo>
                      <a:pt x="20" y="0"/>
                    </a:lnTo>
                    <a:lnTo>
                      <a:pt x="14" y="0"/>
                    </a:lnTo>
                    <a:lnTo>
                      <a:pt x="8" y="0"/>
                    </a:lnTo>
                    <a:lnTo>
                      <a:pt x="4" y="4"/>
                    </a:lnTo>
                    <a:lnTo>
                      <a:pt x="0" y="8"/>
                    </a:lnTo>
                    <a:lnTo>
                      <a:pt x="0" y="14"/>
                    </a:lnTo>
                    <a:lnTo>
                      <a:pt x="0" y="20"/>
                    </a:lnTo>
                    <a:lnTo>
                      <a:pt x="4" y="26"/>
                    </a:lnTo>
                    <a:lnTo>
                      <a:pt x="8" y="28"/>
                    </a:lnTo>
                    <a:lnTo>
                      <a:pt x="14" y="30"/>
                    </a:lnTo>
                    <a:lnTo>
                      <a:pt x="20" y="28"/>
                    </a:lnTo>
                    <a:lnTo>
                      <a:pt x="26" y="26"/>
                    </a:lnTo>
                    <a:lnTo>
                      <a:pt x="28" y="20"/>
                    </a:lnTo>
                    <a:lnTo>
                      <a:pt x="30" y="14"/>
                    </a:lnTo>
                  </a:path>
                </a:pathLst>
              </a:custGeom>
              <a:noFill/>
              <a:ln w="3175">
                <a:solidFill>
                  <a:srgbClr val="000000"/>
                </a:solidFill>
                <a:prstDash val="solid"/>
                <a:round/>
                <a:headEnd/>
                <a:tailEnd/>
              </a:ln>
            </p:spPr>
            <p:txBody>
              <a:bodyPr/>
              <a:lstStyle/>
              <a:p>
                <a:endParaRPr lang="sv-SE"/>
              </a:p>
            </p:txBody>
          </p:sp>
          <p:sp>
            <p:nvSpPr>
              <p:cNvPr id="96533" name="Freeform 277"/>
              <p:cNvSpPr>
                <a:spLocks/>
              </p:cNvSpPr>
              <p:nvPr/>
            </p:nvSpPr>
            <p:spPr bwMode="auto">
              <a:xfrm>
                <a:off x="3834" y="3114"/>
                <a:ext cx="30" cy="32"/>
              </a:xfrm>
              <a:custGeom>
                <a:avLst/>
                <a:gdLst/>
                <a:ahLst/>
                <a:cxnLst>
                  <a:cxn ang="0">
                    <a:pos x="30" y="16"/>
                  </a:cxn>
                  <a:cxn ang="0">
                    <a:pos x="30" y="10"/>
                  </a:cxn>
                  <a:cxn ang="0">
                    <a:pos x="26" y="6"/>
                  </a:cxn>
                  <a:cxn ang="0">
                    <a:pos x="22" y="2"/>
                  </a:cxn>
                  <a:cxn ang="0">
                    <a:pos x="16" y="0"/>
                  </a:cxn>
                  <a:cxn ang="0">
                    <a:pos x="10" y="2"/>
                  </a:cxn>
                  <a:cxn ang="0">
                    <a:pos x="4" y="6"/>
                  </a:cxn>
                  <a:cxn ang="0">
                    <a:pos x="2" y="10"/>
                  </a:cxn>
                  <a:cxn ang="0">
                    <a:pos x="0" y="16"/>
                  </a:cxn>
                  <a:cxn ang="0">
                    <a:pos x="2" y="22"/>
                  </a:cxn>
                  <a:cxn ang="0">
                    <a:pos x="4" y="26"/>
                  </a:cxn>
                  <a:cxn ang="0">
                    <a:pos x="10" y="30"/>
                  </a:cxn>
                  <a:cxn ang="0">
                    <a:pos x="16" y="32"/>
                  </a:cxn>
                  <a:cxn ang="0">
                    <a:pos x="22" y="30"/>
                  </a:cxn>
                  <a:cxn ang="0">
                    <a:pos x="26" y="26"/>
                  </a:cxn>
                  <a:cxn ang="0">
                    <a:pos x="30" y="22"/>
                  </a:cxn>
                  <a:cxn ang="0">
                    <a:pos x="30" y="16"/>
                  </a:cxn>
                </a:cxnLst>
                <a:rect l="0" t="0" r="r" b="b"/>
                <a:pathLst>
                  <a:path w="30" h="32">
                    <a:moveTo>
                      <a:pt x="30" y="16"/>
                    </a:moveTo>
                    <a:lnTo>
                      <a:pt x="30" y="10"/>
                    </a:lnTo>
                    <a:lnTo>
                      <a:pt x="26" y="6"/>
                    </a:lnTo>
                    <a:lnTo>
                      <a:pt x="22" y="2"/>
                    </a:lnTo>
                    <a:lnTo>
                      <a:pt x="16" y="0"/>
                    </a:lnTo>
                    <a:lnTo>
                      <a:pt x="10" y="2"/>
                    </a:lnTo>
                    <a:lnTo>
                      <a:pt x="4" y="6"/>
                    </a:lnTo>
                    <a:lnTo>
                      <a:pt x="2" y="10"/>
                    </a:lnTo>
                    <a:lnTo>
                      <a:pt x="0" y="16"/>
                    </a:lnTo>
                    <a:lnTo>
                      <a:pt x="2" y="22"/>
                    </a:lnTo>
                    <a:lnTo>
                      <a:pt x="4" y="26"/>
                    </a:lnTo>
                    <a:lnTo>
                      <a:pt x="10" y="30"/>
                    </a:lnTo>
                    <a:lnTo>
                      <a:pt x="16" y="32"/>
                    </a:lnTo>
                    <a:lnTo>
                      <a:pt x="22" y="30"/>
                    </a:lnTo>
                    <a:lnTo>
                      <a:pt x="26" y="26"/>
                    </a:lnTo>
                    <a:lnTo>
                      <a:pt x="30" y="22"/>
                    </a:lnTo>
                    <a:lnTo>
                      <a:pt x="30" y="16"/>
                    </a:lnTo>
                  </a:path>
                </a:pathLst>
              </a:custGeom>
              <a:noFill/>
              <a:ln w="3175">
                <a:solidFill>
                  <a:srgbClr val="000000"/>
                </a:solidFill>
                <a:prstDash val="solid"/>
                <a:round/>
                <a:headEnd/>
                <a:tailEnd/>
              </a:ln>
            </p:spPr>
            <p:txBody>
              <a:bodyPr/>
              <a:lstStyle/>
              <a:p>
                <a:endParaRPr lang="sv-SE"/>
              </a:p>
            </p:txBody>
          </p:sp>
          <p:sp>
            <p:nvSpPr>
              <p:cNvPr id="96534" name="Freeform 278"/>
              <p:cNvSpPr>
                <a:spLocks/>
              </p:cNvSpPr>
              <p:nvPr/>
            </p:nvSpPr>
            <p:spPr bwMode="auto">
              <a:xfrm>
                <a:off x="3576" y="2568"/>
                <a:ext cx="30" cy="30"/>
              </a:xfrm>
              <a:custGeom>
                <a:avLst/>
                <a:gdLst/>
                <a:ahLst/>
                <a:cxnLst>
                  <a:cxn ang="0">
                    <a:pos x="30" y="14"/>
                  </a:cxn>
                  <a:cxn ang="0">
                    <a:pos x="28" y="8"/>
                  </a:cxn>
                  <a:cxn ang="0">
                    <a:pos x="26" y="4"/>
                  </a:cxn>
                  <a:cxn ang="0">
                    <a:pos x="20" y="0"/>
                  </a:cxn>
                  <a:cxn ang="0">
                    <a:pos x="14" y="0"/>
                  </a:cxn>
                  <a:cxn ang="0">
                    <a:pos x="8" y="0"/>
                  </a:cxn>
                  <a:cxn ang="0">
                    <a:pos x="4" y="4"/>
                  </a:cxn>
                  <a:cxn ang="0">
                    <a:pos x="0" y="8"/>
                  </a:cxn>
                  <a:cxn ang="0">
                    <a:pos x="0" y="14"/>
                  </a:cxn>
                  <a:cxn ang="0">
                    <a:pos x="0" y="20"/>
                  </a:cxn>
                  <a:cxn ang="0">
                    <a:pos x="4" y="26"/>
                  </a:cxn>
                  <a:cxn ang="0">
                    <a:pos x="8" y="28"/>
                  </a:cxn>
                  <a:cxn ang="0">
                    <a:pos x="14" y="30"/>
                  </a:cxn>
                  <a:cxn ang="0">
                    <a:pos x="20" y="28"/>
                  </a:cxn>
                  <a:cxn ang="0">
                    <a:pos x="26" y="26"/>
                  </a:cxn>
                  <a:cxn ang="0">
                    <a:pos x="28" y="20"/>
                  </a:cxn>
                  <a:cxn ang="0">
                    <a:pos x="30" y="14"/>
                  </a:cxn>
                </a:cxnLst>
                <a:rect l="0" t="0" r="r" b="b"/>
                <a:pathLst>
                  <a:path w="30" h="30">
                    <a:moveTo>
                      <a:pt x="30" y="14"/>
                    </a:moveTo>
                    <a:lnTo>
                      <a:pt x="28" y="8"/>
                    </a:lnTo>
                    <a:lnTo>
                      <a:pt x="26" y="4"/>
                    </a:lnTo>
                    <a:lnTo>
                      <a:pt x="20" y="0"/>
                    </a:lnTo>
                    <a:lnTo>
                      <a:pt x="14" y="0"/>
                    </a:lnTo>
                    <a:lnTo>
                      <a:pt x="8" y="0"/>
                    </a:lnTo>
                    <a:lnTo>
                      <a:pt x="4" y="4"/>
                    </a:lnTo>
                    <a:lnTo>
                      <a:pt x="0" y="8"/>
                    </a:lnTo>
                    <a:lnTo>
                      <a:pt x="0" y="14"/>
                    </a:lnTo>
                    <a:lnTo>
                      <a:pt x="0" y="20"/>
                    </a:lnTo>
                    <a:lnTo>
                      <a:pt x="4" y="26"/>
                    </a:lnTo>
                    <a:lnTo>
                      <a:pt x="8" y="28"/>
                    </a:lnTo>
                    <a:lnTo>
                      <a:pt x="14" y="30"/>
                    </a:lnTo>
                    <a:lnTo>
                      <a:pt x="20" y="28"/>
                    </a:lnTo>
                    <a:lnTo>
                      <a:pt x="26" y="26"/>
                    </a:lnTo>
                    <a:lnTo>
                      <a:pt x="28" y="20"/>
                    </a:lnTo>
                    <a:lnTo>
                      <a:pt x="30" y="14"/>
                    </a:lnTo>
                  </a:path>
                </a:pathLst>
              </a:custGeom>
              <a:noFill/>
              <a:ln w="3175">
                <a:solidFill>
                  <a:srgbClr val="000000"/>
                </a:solidFill>
                <a:prstDash val="solid"/>
                <a:round/>
                <a:headEnd/>
                <a:tailEnd/>
              </a:ln>
            </p:spPr>
            <p:txBody>
              <a:bodyPr/>
              <a:lstStyle/>
              <a:p>
                <a:endParaRPr lang="sv-SE"/>
              </a:p>
            </p:txBody>
          </p:sp>
          <p:sp>
            <p:nvSpPr>
              <p:cNvPr id="96535" name="Freeform 279"/>
              <p:cNvSpPr>
                <a:spLocks/>
              </p:cNvSpPr>
              <p:nvPr/>
            </p:nvSpPr>
            <p:spPr bwMode="auto">
              <a:xfrm>
                <a:off x="4336" y="3298"/>
                <a:ext cx="30" cy="30"/>
              </a:xfrm>
              <a:custGeom>
                <a:avLst/>
                <a:gdLst/>
                <a:ahLst/>
                <a:cxnLst>
                  <a:cxn ang="0">
                    <a:pos x="30" y="14"/>
                  </a:cxn>
                  <a:cxn ang="0">
                    <a:pos x="28" y="8"/>
                  </a:cxn>
                  <a:cxn ang="0">
                    <a:pos x="26" y="4"/>
                  </a:cxn>
                  <a:cxn ang="0">
                    <a:pos x="20" y="0"/>
                  </a:cxn>
                  <a:cxn ang="0">
                    <a:pos x="14" y="0"/>
                  </a:cxn>
                  <a:cxn ang="0">
                    <a:pos x="8" y="0"/>
                  </a:cxn>
                  <a:cxn ang="0">
                    <a:pos x="4" y="4"/>
                  </a:cxn>
                  <a:cxn ang="0">
                    <a:pos x="0" y="8"/>
                  </a:cxn>
                  <a:cxn ang="0">
                    <a:pos x="0" y="14"/>
                  </a:cxn>
                  <a:cxn ang="0">
                    <a:pos x="0" y="20"/>
                  </a:cxn>
                  <a:cxn ang="0">
                    <a:pos x="4" y="26"/>
                  </a:cxn>
                  <a:cxn ang="0">
                    <a:pos x="8" y="28"/>
                  </a:cxn>
                  <a:cxn ang="0">
                    <a:pos x="14" y="30"/>
                  </a:cxn>
                  <a:cxn ang="0">
                    <a:pos x="20" y="28"/>
                  </a:cxn>
                  <a:cxn ang="0">
                    <a:pos x="26" y="26"/>
                  </a:cxn>
                  <a:cxn ang="0">
                    <a:pos x="28" y="20"/>
                  </a:cxn>
                  <a:cxn ang="0">
                    <a:pos x="30" y="14"/>
                  </a:cxn>
                </a:cxnLst>
                <a:rect l="0" t="0" r="r" b="b"/>
                <a:pathLst>
                  <a:path w="30" h="30">
                    <a:moveTo>
                      <a:pt x="30" y="14"/>
                    </a:moveTo>
                    <a:lnTo>
                      <a:pt x="28" y="8"/>
                    </a:lnTo>
                    <a:lnTo>
                      <a:pt x="26" y="4"/>
                    </a:lnTo>
                    <a:lnTo>
                      <a:pt x="20" y="0"/>
                    </a:lnTo>
                    <a:lnTo>
                      <a:pt x="14" y="0"/>
                    </a:lnTo>
                    <a:lnTo>
                      <a:pt x="8" y="0"/>
                    </a:lnTo>
                    <a:lnTo>
                      <a:pt x="4" y="4"/>
                    </a:lnTo>
                    <a:lnTo>
                      <a:pt x="0" y="8"/>
                    </a:lnTo>
                    <a:lnTo>
                      <a:pt x="0" y="14"/>
                    </a:lnTo>
                    <a:lnTo>
                      <a:pt x="0" y="20"/>
                    </a:lnTo>
                    <a:lnTo>
                      <a:pt x="4" y="26"/>
                    </a:lnTo>
                    <a:lnTo>
                      <a:pt x="8" y="28"/>
                    </a:lnTo>
                    <a:lnTo>
                      <a:pt x="14" y="30"/>
                    </a:lnTo>
                    <a:lnTo>
                      <a:pt x="20" y="28"/>
                    </a:lnTo>
                    <a:lnTo>
                      <a:pt x="26" y="26"/>
                    </a:lnTo>
                    <a:lnTo>
                      <a:pt x="28" y="20"/>
                    </a:lnTo>
                    <a:lnTo>
                      <a:pt x="30" y="14"/>
                    </a:lnTo>
                  </a:path>
                </a:pathLst>
              </a:custGeom>
              <a:noFill/>
              <a:ln w="3175">
                <a:solidFill>
                  <a:srgbClr val="000000"/>
                </a:solidFill>
                <a:prstDash val="solid"/>
                <a:round/>
                <a:headEnd/>
                <a:tailEnd/>
              </a:ln>
            </p:spPr>
            <p:txBody>
              <a:bodyPr/>
              <a:lstStyle/>
              <a:p>
                <a:endParaRPr lang="sv-SE"/>
              </a:p>
            </p:txBody>
          </p:sp>
          <p:sp>
            <p:nvSpPr>
              <p:cNvPr id="96536" name="Freeform 280"/>
              <p:cNvSpPr>
                <a:spLocks/>
              </p:cNvSpPr>
              <p:nvPr/>
            </p:nvSpPr>
            <p:spPr bwMode="auto">
              <a:xfrm>
                <a:off x="3488" y="2922"/>
                <a:ext cx="30" cy="30"/>
              </a:xfrm>
              <a:custGeom>
                <a:avLst/>
                <a:gdLst/>
                <a:ahLst/>
                <a:cxnLst>
                  <a:cxn ang="0">
                    <a:pos x="30" y="16"/>
                  </a:cxn>
                  <a:cxn ang="0">
                    <a:pos x="28" y="10"/>
                  </a:cxn>
                  <a:cxn ang="0">
                    <a:pos x="26" y="4"/>
                  </a:cxn>
                  <a:cxn ang="0">
                    <a:pos x="20" y="2"/>
                  </a:cxn>
                  <a:cxn ang="0">
                    <a:pos x="14" y="0"/>
                  </a:cxn>
                  <a:cxn ang="0">
                    <a:pos x="8" y="2"/>
                  </a:cxn>
                  <a:cxn ang="0">
                    <a:pos x="4" y="4"/>
                  </a:cxn>
                  <a:cxn ang="0">
                    <a:pos x="0" y="10"/>
                  </a:cxn>
                  <a:cxn ang="0">
                    <a:pos x="0" y="16"/>
                  </a:cxn>
                  <a:cxn ang="0">
                    <a:pos x="0" y="22"/>
                  </a:cxn>
                  <a:cxn ang="0">
                    <a:pos x="4" y="26"/>
                  </a:cxn>
                  <a:cxn ang="0">
                    <a:pos x="8" y="30"/>
                  </a:cxn>
                  <a:cxn ang="0">
                    <a:pos x="14" y="30"/>
                  </a:cxn>
                  <a:cxn ang="0">
                    <a:pos x="20" y="30"/>
                  </a:cxn>
                  <a:cxn ang="0">
                    <a:pos x="26" y="26"/>
                  </a:cxn>
                  <a:cxn ang="0">
                    <a:pos x="28" y="22"/>
                  </a:cxn>
                  <a:cxn ang="0">
                    <a:pos x="30" y="16"/>
                  </a:cxn>
                </a:cxnLst>
                <a:rect l="0" t="0" r="r" b="b"/>
                <a:pathLst>
                  <a:path w="30" h="30">
                    <a:moveTo>
                      <a:pt x="30" y="16"/>
                    </a:moveTo>
                    <a:lnTo>
                      <a:pt x="28" y="10"/>
                    </a:lnTo>
                    <a:lnTo>
                      <a:pt x="26" y="4"/>
                    </a:lnTo>
                    <a:lnTo>
                      <a:pt x="20" y="2"/>
                    </a:lnTo>
                    <a:lnTo>
                      <a:pt x="14" y="0"/>
                    </a:lnTo>
                    <a:lnTo>
                      <a:pt x="8" y="2"/>
                    </a:lnTo>
                    <a:lnTo>
                      <a:pt x="4" y="4"/>
                    </a:lnTo>
                    <a:lnTo>
                      <a:pt x="0" y="10"/>
                    </a:lnTo>
                    <a:lnTo>
                      <a:pt x="0" y="16"/>
                    </a:lnTo>
                    <a:lnTo>
                      <a:pt x="0" y="22"/>
                    </a:lnTo>
                    <a:lnTo>
                      <a:pt x="4" y="26"/>
                    </a:lnTo>
                    <a:lnTo>
                      <a:pt x="8" y="30"/>
                    </a:lnTo>
                    <a:lnTo>
                      <a:pt x="14" y="30"/>
                    </a:lnTo>
                    <a:lnTo>
                      <a:pt x="20" y="30"/>
                    </a:lnTo>
                    <a:lnTo>
                      <a:pt x="26" y="26"/>
                    </a:lnTo>
                    <a:lnTo>
                      <a:pt x="28" y="22"/>
                    </a:lnTo>
                    <a:lnTo>
                      <a:pt x="30" y="16"/>
                    </a:lnTo>
                  </a:path>
                </a:pathLst>
              </a:custGeom>
              <a:noFill/>
              <a:ln w="3175">
                <a:solidFill>
                  <a:srgbClr val="000000"/>
                </a:solidFill>
                <a:prstDash val="solid"/>
                <a:round/>
                <a:headEnd/>
                <a:tailEnd/>
              </a:ln>
            </p:spPr>
            <p:txBody>
              <a:bodyPr/>
              <a:lstStyle/>
              <a:p>
                <a:endParaRPr lang="sv-SE"/>
              </a:p>
            </p:txBody>
          </p:sp>
          <p:sp>
            <p:nvSpPr>
              <p:cNvPr id="96537" name="Freeform 281"/>
              <p:cNvSpPr>
                <a:spLocks/>
              </p:cNvSpPr>
              <p:nvPr/>
            </p:nvSpPr>
            <p:spPr bwMode="auto">
              <a:xfrm>
                <a:off x="4238" y="3668"/>
                <a:ext cx="30" cy="30"/>
              </a:xfrm>
              <a:custGeom>
                <a:avLst/>
                <a:gdLst/>
                <a:ahLst/>
                <a:cxnLst>
                  <a:cxn ang="0">
                    <a:pos x="30" y="14"/>
                  </a:cxn>
                  <a:cxn ang="0">
                    <a:pos x="30" y="8"/>
                  </a:cxn>
                  <a:cxn ang="0">
                    <a:pos x="26" y="4"/>
                  </a:cxn>
                  <a:cxn ang="0">
                    <a:pos x="22" y="0"/>
                  </a:cxn>
                  <a:cxn ang="0">
                    <a:pos x="16" y="0"/>
                  </a:cxn>
                  <a:cxn ang="0">
                    <a:pos x="10" y="0"/>
                  </a:cxn>
                  <a:cxn ang="0">
                    <a:pos x="4" y="4"/>
                  </a:cxn>
                  <a:cxn ang="0">
                    <a:pos x="2" y="8"/>
                  </a:cxn>
                  <a:cxn ang="0">
                    <a:pos x="0" y="14"/>
                  </a:cxn>
                  <a:cxn ang="0">
                    <a:pos x="2" y="20"/>
                  </a:cxn>
                  <a:cxn ang="0">
                    <a:pos x="4" y="26"/>
                  </a:cxn>
                  <a:cxn ang="0">
                    <a:pos x="10" y="28"/>
                  </a:cxn>
                  <a:cxn ang="0">
                    <a:pos x="16" y="30"/>
                  </a:cxn>
                  <a:cxn ang="0">
                    <a:pos x="22" y="28"/>
                  </a:cxn>
                  <a:cxn ang="0">
                    <a:pos x="26" y="26"/>
                  </a:cxn>
                  <a:cxn ang="0">
                    <a:pos x="30" y="20"/>
                  </a:cxn>
                  <a:cxn ang="0">
                    <a:pos x="30" y="14"/>
                  </a:cxn>
                </a:cxnLst>
                <a:rect l="0" t="0" r="r" b="b"/>
                <a:pathLst>
                  <a:path w="30" h="30">
                    <a:moveTo>
                      <a:pt x="30" y="14"/>
                    </a:moveTo>
                    <a:lnTo>
                      <a:pt x="30" y="8"/>
                    </a:lnTo>
                    <a:lnTo>
                      <a:pt x="26" y="4"/>
                    </a:lnTo>
                    <a:lnTo>
                      <a:pt x="22" y="0"/>
                    </a:lnTo>
                    <a:lnTo>
                      <a:pt x="16" y="0"/>
                    </a:lnTo>
                    <a:lnTo>
                      <a:pt x="10" y="0"/>
                    </a:lnTo>
                    <a:lnTo>
                      <a:pt x="4" y="4"/>
                    </a:lnTo>
                    <a:lnTo>
                      <a:pt x="2" y="8"/>
                    </a:lnTo>
                    <a:lnTo>
                      <a:pt x="0" y="14"/>
                    </a:lnTo>
                    <a:lnTo>
                      <a:pt x="2" y="20"/>
                    </a:lnTo>
                    <a:lnTo>
                      <a:pt x="4" y="26"/>
                    </a:lnTo>
                    <a:lnTo>
                      <a:pt x="10" y="28"/>
                    </a:lnTo>
                    <a:lnTo>
                      <a:pt x="16" y="30"/>
                    </a:lnTo>
                    <a:lnTo>
                      <a:pt x="22" y="28"/>
                    </a:lnTo>
                    <a:lnTo>
                      <a:pt x="26" y="26"/>
                    </a:lnTo>
                    <a:lnTo>
                      <a:pt x="30" y="20"/>
                    </a:lnTo>
                    <a:lnTo>
                      <a:pt x="30" y="14"/>
                    </a:lnTo>
                  </a:path>
                </a:pathLst>
              </a:custGeom>
              <a:noFill/>
              <a:ln w="3175">
                <a:solidFill>
                  <a:srgbClr val="000000"/>
                </a:solidFill>
                <a:prstDash val="solid"/>
                <a:round/>
                <a:headEnd/>
                <a:tailEnd/>
              </a:ln>
            </p:spPr>
            <p:txBody>
              <a:bodyPr/>
              <a:lstStyle/>
              <a:p>
                <a:endParaRPr lang="sv-SE"/>
              </a:p>
            </p:txBody>
          </p:sp>
          <p:sp>
            <p:nvSpPr>
              <p:cNvPr id="96538" name="Freeform 282"/>
              <p:cNvSpPr>
                <a:spLocks/>
              </p:cNvSpPr>
              <p:nvPr/>
            </p:nvSpPr>
            <p:spPr bwMode="auto">
              <a:xfrm>
                <a:off x="4246" y="3692"/>
                <a:ext cx="32" cy="30"/>
              </a:xfrm>
              <a:custGeom>
                <a:avLst/>
                <a:gdLst/>
                <a:ahLst/>
                <a:cxnLst>
                  <a:cxn ang="0">
                    <a:pos x="32" y="14"/>
                  </a:cxn>
                  <a:cxn ang="0">
                    <a:pos x="30" y="8"/>
                  </a:cxn>
                  <a:cxn ang="0">
                    <a:pos x="26" y="4"/>
                  </a:cxn>
                  <a:cxn ang="0">
                    <a:pos x="22" y="0"/>
                  </a:cxn>
                  <a:cxn ang="0">
                    <a:pos x="16" y="0"/>
                  </a:cxn>
                  <a:cxn ang="0">
                    <a:pos x="10" y="0"/>
                  </a:cxn>
                  <a:cxn ang="0">
                    <a:pos x="6" y="4"/>
                  </a:cxn>
                  <a:cxn ang="0">
                    <a:pos x="2" y="8"/>
                  </a:cxn>
                  <a:cxn ang="0">
                    <a:pos x="0" y="14"/>
                  </a:cxn>
                  <a:cxn ang="0">
                    <a:pos x="2" y="20"/>
                  </a:cxn>
                  <a:cxn ang="0">
                    <a:pos x="6" y="26"/>
                  </a:cxn>
                  <a:cxn ang="0">
                    <a:pos x="10" y="28"/>
                  </a:cxn>
                  <a:cxn ang="0">
                    <a:pos x="16" y="30"/>
                  </a:cxn>
                  <a:cxn ang="0">
                    <a:pos x="22" y="28"/>
                  </a:cxn>
                  <a:cxn ang="0">
                    <a:pos x="26" y="26"/>
                  </a:cxn>
                  <a:cxn ang="0">
                    <a:pos x="30" y="20"/>
                  </a:cxn>
                  <a:cxn ang="0">
                    <a:pos x="32" y="14"/>
                  </a:cxn>
                </a:cxnLst>
                <a:rect l="0" t="0" r="r" b="b"/>
                <a:pathLst>
                  <a:path w="32" h="30">
                    <a:moveTo>
                      <a:pt x="32" y="14"/>
                    </a:moveTo>
                    <a:lnTo>
                      <a:pt x="30" y="8"/>
                    </a:lnTo>
                    <a:lnTo>
                      <a:pt x="26" y="4"/>
                    </a:lnTo>
                    <a:lnTo>
                      <a:pt x="22" y="0"/>
                    </a:lnTo>
                    <a:lnTo>
                      <a:pt x="16" y="0"/>
                    </a:lnTo>
                    <a:lnTo>
                      <a:pt x="10" y="0"/>
                    </a:lnTo>
                    <a:lnTo>
                      <a:pt x="6" y="4"/>
                    </a:lnTo>
                    <a:lnTo>
                      <a:pt x="2" y="8"/>
                    </a:lnTo>
                    <a:lnTo>
                      <a:pt x="0" y="14"/>
                    </a:lnTo>
                    <a:lnTo>
                      <a:pt x="2" y="20"/>
                    </a:lnTo>
                    <a:lnTo>
                      <a:pt x="6" y="26"/>
                    </a:lnTo>
                    <a:lnTo>
                      <a:pt x="10" y="28"/>
                    </a:lnTo>
                    <a:lnTo>
                      <a:pt x="16" y="30"/>
                    </a:lnTo>
                    <a:lnTo>
                      <a:pt x="22" y="28"/>
                    </a:lnTo>
                    <a:lnTo>
                      <a:pt x="26" y="26"/>
                    </a:lnTo>
                    <a:lnTo>
                      <a:pt x="30" y="20"/>
                    </a:lnTo>
                    <a:lnTo>
                      <a:pt x="32" y="14"/>
                    </a:lnTo>
                  </a:path>
                </a:pathLst>
              </a:custGeom>
              <a:noFill/>
              <a:ln w="3175">
                <a:solidFill>
                  <a:srgbClr val="000000"/>
                </a:solidFill>
                <a:prstDash val="solid"/>
                <a:round/>
                <a:headEnd/>
                <a:tailEnd/>
              </a:ln>
            </p:spPr>
            <p:txBody>
              <a:bodyPr/>
              <a:lstStyle/>
              <a:p>
                <a:endParaRPr lang="sv-SE"/>
              </a:p>
            </p:txBody>
          </p:sp>
          <p:sp>
            <p:nvSpPr>
              <p:cNvPr id="96539" name="Freeform 283"/>
              <p:cNvSpPr>
                <a:spLocks/>
              </p:cNvSpPr>
              <p:nvPr/>
            </p:nvSpPr>
            <p:spPr bwMode="auto">
              <a:xfrm>
                <a:off x="4294" y="3290"/>
                <a:ext cx="32" cy="30"/>
              </a:xfrm>
              <a:custGeom>
                <a:avLst/>
                <a:gdLst/>
                <a:ahLst/>
                <a:cxnLst>
                  <a:cxn ang="0">
                    <a:pos x="32" y="16"/>
                  </a:cxn>
                  <a:cxn ang="0">
                    <a:pos x="30" y="10"/>
                  </a:cxn>
                  <a:cxn ang="0">
                    <a:pos x="26" y="4"/>
                  </a:cxn>
                  <a:cxn ang="0">
                    <a:pos x="22" y="2"/>
                  </a:cxn>
                  <a:cxn ang="0">
                    <a:pos x="16" y="0"/>
                  </a:cxn>
                  <a:cxn ang="0">
                    <a:pos x="10" y="2"/>
                  </a:cxn>
                  <a:cxn ang="0">
                    <a:pos x="6" y="4"/>
                  </a:cxn>
                  <a:cxn ang="0">
                    <a:pos x="2" y="10"/>
                  </a:cxn>
                  <a:cxn ang="0">
                    <a:pos x="0" y="16"/>
                  </a:cxn>
                  <a:cxn ang="0">
                    <a:pos x="2" y="22"/>
                  </a:cxn>
                  <a:cxn ang="0">
                    <a:pos x="6" y="26"/>
                  </a:cxn>
                  <a:cxn ang="0">
                    <a:pos x="10" y="30"/>
                  </a:cxn>
                  <a:cxn ang="0">
                    <a:pos x="16" y="30"/>
                  </a:cxn>
                  <a:cxn ang="0">
                    <a:pos x="22" y="30"/>
                  </a:cxn>
                  <a:cxn ang="0">
                    <a:pos x="26" y="26"/>
                  </a:cxn>
                  <a:cxn ang="0">
                    <a:pos x="30" y="22"/>
                  </a:cxn>
                  <a:cxn ang="0">
                    <a:pos x="32" y="16"/>
                  </a:cxn>
                </a:cxnLst>
                <a:rect l="0" t="0" r="r" b="b"/>
                <a:pathLst>
                  <a:path w="32" h="30">
                    <a:moveTo>
                      <a:pt x="32" y="16"/>
                    </a:moveTo>
                    <a:lnTo>
                      <a:pt x="30" y="10"/>
                    </a:lnTo>
                    <a:lnTo>
                      <a:pt x="26" y="4"/>
                    </a:lnTo>
                    <a:lnTo>
                      <a:pt x="22" y="2"/>
                    </a:lnTo>
                    <a:lnTo>
                      <a:pt x="16" y="0"/>
                    </a:lnTo>
                    <a:lnTo>
                      <a:pt x="10" y="2"/>
                    </a:lnTo>
                    <a:lnTo>
                      <a:pt x="6" y="4"/>
                    </a:lnTo>
                    <a:lnTo>
                      <a:pt x="2" y="10"/>
                    </a:lnTo>
                    <a:lnTo>
                      <a:pt x="0" y="16"/>
                    </a:lnTo>
                    <a:lnTo>
                      <a:pt x="2" y="22"/>
                    </a:lnTo>
                    <a:lnTo>
                      <a:pt x="6" y="26"/>
                    </a:lnTo>
                    <a:lnTo>
                      <a:pt x="10" y="30"/>
                    </a:lnTo>
                    <a:lnTo>
                      <a:pt x="16" y="30"/>
                    </a:lnTo>
                    <a:lnTo>
                      <a:pt x="22" y="30"/>
                    </a:lnTo>
                    <a:lnTo>
                      <a:pt x="26" y="26"/>
                    </a:lnTo>
                    <a:lnTo>
                      <a:pt x="30" y="22"/>
                    </a:lnTo>
                    <a:lnTo>
                      <a:pt x="32" y="16"/>
                    </a:lnTo>
                  </a:path>
                </a:pathLst>
              </a:custGeom>
              <a:noFill/>
              <a:ln w="3175">
                <a:solidFill>
                  <a:srgbClr val="000000"/>
                </a:solidFill>
                <a:prstDash val="solid"/>
                <a:round/>
                <a:headEnd/>
                <a:tailEnd/>
              </a:ln>
            </p:spPr>
            <p:txBody>
              <a:bodyPr/>
              <a:lstStyle/>
              <a:p>
                <a:endParaRPr lang="sv-SE"/>
              </a:p>
            </p:txBody>
          </p:sp>
          <p:sp>
            <p:nvSpPr>
              <p:cNvPr id="96540" name="Freeform 284"/>
              <p:cNvSpPr>
                <a:spLocks/>
              </p:cNvSpPr>
              <p:nvPr/>
            </p:nvSpPr>
            <p:spPr bwMode="auto">
              <a:xfrm>
                <a:off x="4246" y="3148"/>
                <a:ext cx="30" cy="30"/>
              </a:xfrm>
              <a:custGeom>
                <a:avLst/>
                <a:gdLst/>
                <a:ahLst/>
                <a:cxnLst>
                  <a:cxn ang="0">
                    <a:pos x="30" y="14"/>
                  </a:cxn>
                  <a:cxn ang="0">
                    <a:pos x="30" y="8"/>
                  </a:cxn>
                  <a:cxn ang="0">
                    <a:pos x="26" y="4"/>
                  </a:cxn>
                  <a:cxn ang="0">
                    <a:pos x="22" y="0"/>
                  </a:cxn>
                  <a:cxn ang="0">
                    <a:pos x="16" y="0"/>
                  </a:cxn>
                  <a:cxn ang="0">
                    <a:pos x="10" y="0"/>
                  </a:cxn>
                  <a:cxn ang="0">
                    <a:pos x="4" y="4"/>
                  </a:cxn>
                  <a:cxn ang="0">
                    <a:pos x="2" y="8"/>
                  </a:cxn>
                  <a:cxn ang="0">
                    <a:pos x="0" y="14"/>
                  </a:cxn>
                  <a:cxn ang="0">
                    <a:pos x="2" y="20"/>
                  </a:cxn>
                  <a:cxn ang="0">
                    <a:pos x="4" y="26"/>
                  </a:cxn>
                  <a:cxn ang="0">
                    <a:pos x="10" y="28"/>
                  </a:cxn>
                  <a:cxn ang="0">
                    <a:pos x="16" y="30"/>
                  </a:cxn>
                  <a:cxn ang="0">
                    <a:pos x="22" y="28"/>
                  </a:cxn>
                  <a:cxn ang="0">
                    <a:pos x="26" y="26"/>
                  </a:cxn>
                  <a:cxn ang="0">
                    <a:pos x="30" y="20"/>
                  </a:cxn>
                  <a:cxn ang="0">
                    <a:pos x="30" y="14"/>
                  </a:cxn>
                </a:cxnLst>
                <a:rect l="0" t="0" r="r" b="b"/>
                <a:pathLst>
                  <a:path w="30" h="30">
                    <a:moveTo>
                      <a:pt x="30" y="14"/>
                    </a:moveTo>
                    <a:lnTo>
                      <a:pt x="30" y="8"/>
                    </a:lnTo>
                    <a:lnTo>
                      <a:pt x="26" y="4"/>
                    </a:lnTo>
                    <a:lnTo>
                      <a:pt x="22" y="0"/>
                    </a:lnTo>
                    <a:lnTo>
                      <a:pt x="16" y="0"/>
                    </a:lnTo>
                    <a:lnTo>
                      <a:pt x="10" y="0"/>
                    </a:lnTo>
                    <a:lnTo>
                      <a:pt x="4" y="4"/>
                    </a:lnTo>
                    <a:lnTo>
                      <a:pt x="2" y="8"/>
                    </a:lnTo>
                    <a:lnTo>
                      <a:pt x="0" y="14"/>
                    </a:lnTo>
                    <a:lnTo>
                      <a:pt x="2" y="20"/>
                    </a:lnTo>
                    <a:lnTo>
                      <a:pt x="4" y="26"/>
                    </a:lnTo>
                    <a:lnTo>
                      <a:pt x="10" y="28"/>
                    </a:lnTo>
                    <a:lnTo>
                      <a:pt x="16" y="30"/>
                    </a:lnTo>
                    <a:lnTo>
                      <a:pt x="22" y="28"/>
                    </a:lnTo>
                    <a:lnTo>
                      <a:pt x="26" y="26"/>
                    </a:lnTo>
                    <a:lnTo>
                      <a:pt x="30" y="20"/>
                    </a:lnTo>
                    <a:lnTo>
                      <a:pt x="30" y="14"/>
                    </a:lnTo>
                  </a:path>
                </a:pathLst>
              </a:custGeom>
              <a:noFill/>
              <a:ln w="3175">
                <a:solidFill>
                  <a:srgbClr val="000000"/>
                </a:solidFill>
                <a:prstDash val="solid"/>
                <a:round/>
                <a:headEnd/>
                <a:tailEnd/>
              </a:ln>
            </p:spPr>
            <p:txBody>
              <a:bodyPr/>
              <a:lstStyle/>
              <a:p>
                <a:endParaRPr lang="sv-SE"/>
              </a:p>
            </p:txBody>
          </p:sp>
          <p:sp>
            <p:nvSpPr>
              <p:cNvPr id="96541" name="Freeform 285"/>
              <p:cNvSpPr>
                <a:spLocks/>
              </p:cNvSpPr>
              <p:nvPr/>
            </p:nvSpPr>
            <p:spPr bwMode="auto">
              <a:xfrm>
                <a:off x="4258" y="2750"/>
                <a:ext cx="30" cy="30"/>
              </a:xfrm>
              <a:custGeom>
                <a:avLst/>
                <a:gdLst/>
                <a:ahLst/>
                <a:cxnLst>
                  <a:cxn ang="0">
                    <a:pos x="30" y="16"/>
                  </a:cxn>
                  <a:cxn ang="0">
                    <a:pos x="28" y="10"/>
                  </a:cxn>
                  <a:cxn ang="0">
                    <a:pos x="26" y="4"/>
                  </a:cxn>
                  <a:cxn ang="0">
                    <a:pos x="20" y="2"/>
                  </a:cxn>
                  <a:cxn ang="0">
                    <a:pos x="14" y="0"/>
                  </a:cxn>
                  <a:cxn ang="0">
                    <a:pos x="8" y="2"/>
                  </a:cxn>
                  <a:cxn ang="0">
                    <a:pos x="4" y="4"/>
                  </a:cxn>
                  <a:cxn ang="0">
                    <a:pos x="0" y="10"/>
                  </a:cxn>
                  <a:cxn ang="0">
                    <a:pos x="0" y="16"/>
                  </a:cxn>
                  <a:cxn ang="0">
                    <a:pos x="0" y="22"/>
                  </a:cxn>
                  <a:cxn ang="0">
                    <a:pos x="4" y="26"/>
                  </a:cxn>
                  <a:cxn ang="0">
                    <a:pos x="8" y="30"/>
                  </a:cxn>
                  <a:cxn ang="0">
                    <a:pos x="14" y="30"/>
                  </a:cxn>
                  <a:cxn ang="0">
                    <a:pos x="20" y="30"/>
                  </a:cxn>
                  <a:cxn ang="0">
                    <a:pos x="26" y="26"/>
                  </a:cxn>
                  <a:cxn ang="0">
                    <a:pos x="28" y="22"/>
                  </a:cxn>
                  <a:cxn ang="0">
                    <a:pos x="30" y="16"/>
                  </a:cxn>
                </a:cxnLst>
                <a:rect l="0" t="0" r="r" b="b"/>
                <a:pathLst>
                  <a:path w="30" h="30">
                    <a:moveTo>
                      <a:pt x="30" y="16"/>
                    </a:moveTo>
                    <a:lnTo>
                      <a:pt x="28" y="10"/>
                    </a:lnTo>
                    <a:lnTo>
                      <a:pt x="26" y="4"/>
                    </a:lnTo>
                    <a:lnTo>
                      <a:pt x="20" y="2"/>
                    </a:lnTo>
                    <a:lnTo>
                      <a:pt x="14" y="0"/>
                    </a:lnTo>
                    <a:lnTo>
                      <a:pt x="8" y="2"/>
                    </a:lnTo>
                    <a:lnTo>
                      <a:pt x="4" y="4"/>
                    </a:lnTo>
                    <a:lnTo>
                      <a:pt x="0" y="10"/>
                    </a:lnTo>
                    <a:lnTo>
                      <a:pt x="0" y="16"/>
                    </a:lnTo>
                    <a:lnTo>
                      <a:pt x="0" y="22"/>
                    </a:lnTo>
                    <a:lnTo>
                      <a:pt x="4" y="26"/>
                    </a:lnTo>
                    <a:lnTo>
                      <a:pt x="8" y="30"/>
                    </a:lnTo>
                    <a:lnTo>
                      <a:pt x="14" y="30"/>
                    </a:lnTo>
                    <a:lnTo>
                      <a:pt x="20" y="30"/>
                    </a:lnTo>
                    <a:lnTo>
                      <a:pt x="26" y="26"/>
                    </a:lnTo>
                    <a:lnTo>
                      <a:pt x="28" y="22"/>
                    </a:lnTo>
                    <a:lnTo>
                      <a:pt x="30" y="16"/>
                    </a:lnTo>
                  </a:path>
                </a:pathLst>
              </a:custGeom>
              <a:noFill/>
              <a:ln w="3175">
                <a:solidFill>
                  <a:srgbClr val="000000"/>
                </a:solidFill>
                <a:prstDash val="solid"/>
                <a:round/>
                <a:headEnd/>
                <a:tailEnd/>
              </a:ln>
            </p:spPr>
            <p:txBody>
              <a:bodyPr/>
              <a:lstStyle/>
              <a:p>
                <a:endParaRPr lang="sv-SE"/>
              </a:p>
            </p:txBody>
          </p:sp>
          <p:sp>
            <p:nvSpPr>
              <p:cNvPr id="96542" name="Freeform 286"/>
              <p:cNvSpPr>
                <a:spLocks/>
              </p:cNvSpPr>
              <p:nvPr/>
            </p:nvSpPr>
            <p:spPr bwMode="auto">
              <a:xfrm>
                <a:off x="4320" y="3558"/>
                <a:ext cx="32" cy="30"/>
              </a:xfrm>
              <a:custGeom>
                <a:avLst/>
                <a:gdLst/>
                <a:ahLst/>
                <a:cxnLst>
                  <a:cxn ang="0">
                    <a:pos x="32" y="14"/>
                  </a:cxn>
                  <a:cxn ang="0">
                    <a:pos x="30" y="8"/>
                  </a:cxn>
                  <a:cxn ang="0">
                    <a:pos x="26" y="4"/>
                  </a:cxn>
                  <a:cxn ang="0">
                    <a:pos x="22" y="0"/>
                  </a:cxn>
                  <a:cxn ang="0">
                    <a:pos x="16" y="0"/>
                  </a:cxn>
                  <a:cxn ang="0">
                    <a:pos x="10" y="0"/>
                  </a:cxn>
                  <a:cxn ang="0">
                    <a:pos x="6" y="4"/>
                  </a:cxn>
                  <a:cxn ang="0">
                    <a:pos x="2" y="8"/>
                  </a:cxn>
                  <a:cxn ang="0">
                    <a:pos x="0" y="14"/>
                  </a:cxn>
                  <a:cxn ang="0">
                    <a:pos x="2" y="20"/>
                  </a:cxn>
                  <a:cxn ang="0">
                    <a:pos x="6" y="26"/>
                  </a:cxn>
                  <a:cxn ang="0">
                    <a:pos x="10" y="28"/>
                  </a:cxn>
                  <a:cxn ang="0">
                    <a:pos x="16" y="30"/>
                  </a:cxn>
                  <a:cxn ang="0">
                    <a:pos x="22" y="28"/>
                  </a:cxn>
                  <a:cxn ang="0">
                    <a:pos x="26" y="26"/>
                  </a:cxn>
                  <a:cxn ang="0">
                    <a:pos x="30" y="20"/>
                  </a:cxn>
                  <a:cxn ang="0">
                    <a:pos x="32" y="14"/>
                  </a:cxn>
                </a:cxnLst>
                <a:rect l="0" t="0" r="r" b="b"/>
                <a:pathLst>
                  <a:path w="32" h="30">
                    <a:moveTo>
                      <a:pt x="32" y="14"/>
                    </a:moveTo>
                    <a:lnTo>
                      <a:pt x="30" y="8"/>
                    </a:lnTo>
                    <a:lnTo>
                      <a:pt x="26" y="4"/>
                    </a:lnTo>
                    <a:lnTo>
                      <a:pt x="22" y="0"/>
                    </a:lnTo>
                    <a:lnTo>
                      <a:pt x="16" y="0"/>
                    </a:lnTo>
                    <a:lnTo>
                      <a:pt x="10" y="0"/>
                    </a:lnTo>
                    <a:lnTo>
                      <a:pt x="6" y="4"/>
                    </a:lnTo>
                    <a:lnTo>
                      <a:pt x="2" y="8"/>
                    </a:lnTo>
                    <a:lnTo>
                      <a:pt x="0" y="14"/>
                    </a:lnTo>
                    <a:lnTo>
                      <a:pt x="2" y="20"/>
                    </a:lnTo>
                    <a:lnTo>
                      <a:pt x="6" y="26"/>
                    </a:lnTo>
                    <a:lnTo>
                      <a:pt x="10" y="28"/>
                    </a:lnTo>
                    <a:lnTo>
                      <a:pt x="16" y="30"/>
                    </a:lnTo>
                    <a:lnTo>
                      <a:pt x="22" y="28"/>
                    </a:lnTo>
                    <a:lnTo>
                      <a:pt x="26" y="26"/>
                    </a:lnTo>
                    <a:lnTo>
                      <a:pt x="30" y="20"/>
                    </a:lnTo>
                    <a:lnTo>
                      <a:pt x="32" y="14"/>
                    </a:lnTo>
                  </a:path>
                </a:pathLst>
              </a:custGeom>
              <a:noFill/>
              <a:ln w="3175">
                <a:solidFill>
                  <a:srgbClr val="000000"/>
                </a:solidFill>
                <a:prstDash val="solid"/>
                <a:round/>
                <a:headEnd/>
                <a:tailEnd/>
              </a:ln>
            </p:spPr>
            <p:txBody>
              <a:bodyPr/>
              <a:lstStyle/>
              <a:p>
                <a:endParaRPr lang="sv-SE"/>
              </a:p>
            </p:txBody>
          </p:sp>
          <p:sp>
            <p:nvSpPr>
              <p:cNvPr id="96543" name="Freeform 287"/>
              <p:cNvSpPr>
                <a:spLocks/>
              </p:cNvSpPr>
              <p:nvPr/>
            </p:nvSpPr>
            <p:spPr bwMode="auto">
              <a:xfrm>
                <a:off x="3402" y="2570"/>
                <a:ext cx="30" cy="30"/>
              </a:xfrm>
              <a:custGeom>
                <a:avLst/>
                <a:gdLst/>
                <a:ahLst/>
                <a:cxnLst>
                  <a:cxn ang="0">
                    <a:pos x="30" y="16"/>
                  </a:cxn>
                  <a:cxn ang="0">
                    <a:pos x="30" y="10"/>
                  </a:cxn>
                  <a:cxn ang="0">
                    <a:pos x="26" y="4"/>
                  </a:cxn>
                  <a:cxn ang="0">
                    <a:pos x="22" y="2"/>
                  </a:cxn>
                  <a:cxn ang="0">
                    <a:pos x="16" y="0"/>
                  </a:cxn>
                  <a:cxn ang="0">
                    <a:pos x="10" y="2"/>
                  </a:cxn>
                  <a:cxn ang="0">
                    <a:pos x="4" y="4"/>
                  </a:cxn>
                  <a:cxn ang="0">
                    <a:pos x="2" y="10"/>
                  </a:cxn>
                  <a:cxn ang="0">
                    <a:pos x="0" y="16"/>
                  </a:cxn>
                  <a:cxn ang="0">
                    <a:pos x="2" y="22"/>
                  </a:cxn>
                  <a:cxn ang="0">
                    <a:pos x="4" y="26"/>
                  </a:cxn>
                  <a:cxn ang="0">
                    <a:pos x="10" y="30"/>
                  </a:cxn>
                  <a:cxn ang="0">
                    <a:pos x="16" y="30"/>
                  </a:cxn>
                  <a:cxn ang="0">
                    <a:pos x="22" y="30"/>
                  </a:cxn>
                  <a:cxn ang="0">
                    <a:pos x="26" y="26"/>
                  </a:cxn>
                  <a:cxn ang="0">
                    <a:pos x="30" y="22"/>
                  </a:cxn>
                  <a:cxn ang="0">
                    <a:pos x="30" y="16"/>
                  </a:cxn>
                </a:cxnLst>
                <a:rect l="0" t="0" r="r" b="b"/>
                <a:pathLst>
                  <a:path w="30" h="30">
                    <a:moveTo>
                      <a:pt x="30" y="16"/>
                    </a:moveTo>
                    <a:lnTo>
                      <a:pt x="30" y="10"/>
                    </a:lnTo>
                    <a:lnTo>
                      <a:pt x="26" y="4"/>
                    </a:lnTo>
                    <a:lnTo>
                      <a:pt x="22" y="2"/>
                    </a:lnTo>
                    <a:lnTo>
                      <a:pt x="16" y="0"/>
                    </a:lnTo>
                    <a:lnTo>
                      <a:pt x="10" y="2"/>
                    </a:lnTo>
                    <a:lnTo>
                      <a:pt x="4" y="4"/>
                    </a:lnTo>
                    <a:lnTo>
                      <a:pt x="2" y="10"/>
                    </a:lnTo>
                    <a:lnTo>
                      <a:pt x="0" y="16"/>
                    </a:lnTo>
                    <a:lnTo>
                      <a:pt x="2" y="22"/>
                    </a:lnTo>
                    <a:lnTo>
                      <a:pt x="4" y="26"/>
                    </a:lnTo>
                    <a:lnTo>
                      <a:pt x="10" y="30"/>
                    </a:lnTo>
                    <a:lnTo>
                      <a:pt x="16" y="30"/>
                    </a:lnTo>
                    <a:lnTo>
                      <a:pt x="22" y="30"/>
                    </a:lnTo>
                    <a:lnTo>
                      <a:pt x="26" y="26"/>
                    </a:lnTo>
                    <a:lnTo>
                      <a:pt x="30" y="22"/>
                    </a:lnTo>
                    <a:lnTo>
                      <a:pt x="30" y="16"/>
                    </a:lnTo>
                  </a:path>
                </a:pathLst>
              </a:custGeom>
              <a:noFill/>
              <a:ln w="3175">
                <a:solidFill>
                  <a:srgbClr val="000000"/>
                </a:solidFill>
                <a:prstDash val="solid"/>
                <a:round/>
                <a:headEnd/>
                <a:tailEnd/>
              </a:ln>
            </p:spPr>
            <p:txBody>
              <a:bodyPr/>
              <a:lstStyle/>
              <a:p>
                <a:endParaRPr lang="sv-SE"/>
              </a:p>
            </p:txBody>
          </p:sp>
          <p:sp>
            <p:nvSpPr>
              <p:cNvPr id="96544" name="Freeform 288"/>
              <p:cNvSpPr>
                <a:spLocks/>
              </p:cNvSpPr>
              <p:nvPr/>
            </p:nvSpPr>
            <p:spPr bwMode="auto">
              <a:xfrm>
                <a:off x="4302" y="3132"/>
                <a:ext cx="30" cy="30"/>
              </a:xfrm>
              <a:custGeom>
                <a:avLst/>
                <a:gdLst/>
                <a:ahLst/>
                <a:cxnLst>
                  <a:cxn ang="0">
                    <a:pos x="30" y="16"/>
                  </a:cxn>
                  <a:cxn ang="0">
                    <a:pos x="30" y="10"/>
                  </a:cxn>
                  <a:cxn ang="0">
                    <a:pos x="26" y="4"/>
                  </a:cxn>
                  <a:cxn ang="0">
                    <a:pos x="22" y="2"/>
                  </a:cxn>
                  <a:cxn ang="0">
                    <a:pos x="16" y="0"/>
                  </a:cxn>
                  <a:cxn ang="0">
                    <a:pos x="10" y="2"/>
                  </a:cxn>
                  <a:cxn ang="0">
                    <a:pos x="4" y="4"/>
                  </a:cxn>
                  <a:cxn ang="0">
                    <a:pos x="2" y="10"/>
                  </a:cxn>
                  <a:cxn ang="0">
                    <a:pos x="0" y="16"/>
                  </a:cxn>
                  <a:cxn ang="0">
                    <a:pos x="2" y="22"/>
                  </a:cxn>
                  <a:cxn ang="0">
                    <a:pos x="4" y="26"/>
                  </a:cxn>
                  <a:cxn ang="0">
                    <a:pos x="10" y="30"/>
                  </a:cxn>
                  <a:cxn ang="0">
                    <a:pos x="16" y="30"/>
                  </a:cxn>
                  <a:cxn ang="0">
                    <a:pos x="22" y="30"/>
                  </a:cxn>
                  <a:cxn ang="0">
                    <a:pos x="26" y="26"/>
                  </a:cxn>
                  <a:cxn ang="0">
                    <a:pos x="30" y="22"/>
                  </a:cxn>
                  <a:cxn ang="0">
                    <a:pos x="30" y="16"/>
                  </a:cxn>
                </a:cxnLst>
                <a:rect l="0" t="0" r="r" b="b"/>
                <a:pathLst>
                  <a:path w="30" h="30">
                    <a:moveTo>
                      <a:pt x="30" y="16"/>
                    </a:moveTo>
                    <a:lnTo>
                      <a:pt x="30" y="10"/>
                    </a:lnTo>
                    <a:lnTo>
                      <a:pt x="26" y="4"/>
                    </a:lnTo>
                    <a:lnTo>
                      <a:pt x="22" y="2"/>
                    </a:lnTo>
                    <a:lnTo>
                      <a:pt x="16" y="0"/>
                    </a:lnTo>
                    <a:lnTo>
                      <a:pt x="10" y="2"/>
                    </a:lnTo>
                    <a:lnTo>
                      <a:pt x="4" y="4"/>
                    </a:lnTo>
                    <a:lnTo>
                      <a:pt x="2" y="10"/>
                    </a:lnTo>
                    <a:lnTo>
                      <a:pt x="0" y="16"/>
                    </a:lnTo>
                    <a:lnTo>
                      <a:pt x="2" y="22"/>
                    </a:lnTo>
                    <a:lnTo>
                      <a:pt x="4" y="26"/>
                    </a:lnTo>
                    <a:lnTo>
                      <a:pt x="10" y="30"/>
                    </a:lnTo>
                    <a:lnTo>
                      <a:pt x="16" y="30"/>
                    </a:lnTo>
                    <a:lnTo>
                      <a:pt x="22" y="30"/>
                    </a:lnTo>
                    <a:lnTo>
                      <a:pt x="26" y="26"/>
                    </a:lnTo>
                    <a:lnTo>
                      <a:pt x="30" y="22"/>
                    </a:lnTo>
                    <a:lnTo>
                      <a:pt x="30" y="16"/>
                    </a:lnTo>
                  </a:path>
                </a:pathLst>
              </a:custGeom>
              <a:noFill/>
              <a:ln w="3175">
                <a:solidFill>
                  <a:srgbClr val="000000"/>
                </a:solidFill>
                <a:prstDash val="solid"/>
                <a:round/>
                <a:headEnd/>
                <a:tailEnd/>
              </a:ln>
            </p:spPr>
            <p:txBody>
              <a:bodyPr/>
              <a:lstStyle/>
              <a:p>
                <a:endParaRPr lang="sv-SE"/>
              </a:p>
            </p:txBody>
          </p:sp>
          <p:sp>
            <p:nvSpPr>
              <p:cNvPr id="96545" name="Freeform 289"/>
              <p:cNvSpPr>
                <a:spLocks/>
              </p:cNvSpPr>
              <p:nvPr/>
            </p:nvSpPr>
            <p:spPr bwMode="auto">
              <a:xfrm>
                <a:off x="4312" y="3496"/>
                <a:ext cx="30" cy="30"/>
              </a:xfrm>
              <a:custGeom>
                <a:avLst/>
                <a:gdLst/>
                <a:ahLst/>
                <a:cxnLst>
                  <a:cxn ang="0">
                    <a:pos x="30" y="16"/>
                  </a:cxn>
                  <a:cxn ang="0">
                    <a:pos x="28" y="10"/>
                  </a:cxn>
                  <a:cxn ang="0">
                    <a:pos x="26" y="4"/>
                  </a:cxn>
                  <a:cxn ang="0">
                    <a:pos x="20" y="2"/>
                  </a:cxn>
                  <a:cxn ang="0">
                    <a:pos x="14" y="0"/>
                  </a:cxn>
                  <a:cxn ang="0">
                    <a:pos x="8" y="2"/>
                  </a:cxn>
                  <a:cxn ang="0">
                    <a:pos x="4" y="4"/>
                  </a:cxn>
                  <a:cxn ang="0">
                    <a:pos x="0" y="10"/>
                  </a:cxn>
                  <a:cxn ang="0">
                    <a:pos x="0" y="16"/>
                  </a:cxn>
                  <a:cxn ang="0">
                    <a:pos x="0" y="22"/>
                  </a:cxn>
                  <a:cxn ang="0">
                    <a:pos x="4" y="26"/>
                  </a:cxn>
                  <a:cxn ang="0">
                    <a:pos x="8" y="30"/>
                  </a:cxn>
                  <a:cxn ang="0">
                    <a:pos x="14" y="30"/>
                  </a:cxn>
                  <a:cxn ang="0">
                    <a:pos x="20" y="30"/>
                  </a:cxn>
                  <a:cxn ang="0">
                    <a:pos x="26" y="26"/>
                  </a:cxn>
                  <a:cxn ang="0">
                    <a:pos x="28" y="22"/>
                  </a:cxn>
                  <a:cxn ang="0">
                    <a:pos x="30" y="16"/>
                  </a:cxn>
                </a:cxnLst>
                <a:rect l="0" t="0" r="r" b="b"/>
                <a:pathLst>
                  <a:path w="30" h="30">
                    <a:moveTo>
                      <a:pt x="30" y="16"/>
                    </a:moveTo>
                    <a:lnTo>
                      <a:pt x="28" y="10"/>
                    </a:lnTo>
                    <a:lnTo>
                      <a:pt x="26" y="4"/>
                    </a:lnTo>
                    <a:lnTo>
                      <a:pt x="20" y="2"/>
                    </a:lnTo>
                    <a:lnTo>
                      <a:pt x="14" y="0"/>
                    </a:lnTo>
                    <a:lnTo>
                      <a:pt x="8" y="2"/>
                    </a:lnTo>
                    <a:lnTo>
                      <a:pt x="4" y="4"/>
                    </a:lnTo>
                    <a:lnTo>
                      <a:pt x="0" y="10"/>
                    </a:lnTo>
                    <a:lnTo>
                      <a:pt x="0" y="16"/>
                    </a:lnTo>
                    <a:lnTo>
                      <a:pt x="0" y="22"/>
                    </a:lnTo>
                    <a:lnTo>
                      <a:pt x="4" y="26"/>
                    </a:lnTo>
                    <a:lnTo>
                      <a:pt x="8" y="30"/>
                    </a:lnTo>
                    <a:lnTo>
                      <a:pt x="14" y="30"/>
                    </a:lnTo>
                    <a:lnTo>
                      <a:pt x="20" y="30"/>
                    </a:lnTo>
                    <a:lnTo>
                      <a:pt x="26" y="26"/>
                    </a:lnTo>
                    <a:lnTo>
                      <a:pt x="28" y="22"/>
                    </a:lnTo>
                    <a:lnTo>
                      <a:pt x="30" y="16"/>
                    </a:lnTo>
                  </a:path>
                </a:pathLst>
              </a:custGeom>
              <a:noFill/>
              <a:ln w="3175">
                <a:solidFill>
                  <a:srgbClr val="000000"/>
                </a:solidFill>
                <a:prstDash val="solid"/>
                <a:round/>
                <a:headEnd/>
                <a:tailEnd/>
              </a:ln>
            </p:spPr>
            <p:txBody>
              <a:bodyPr/>
              <a:lstStyle/>
              <a:p>
                <a:endParaRPr lang="sv-SE"/>
              </a:p>
            </p:txBody>
          </p:sp>
          <p:sp>
            <p:nvSpPr>
              <p:cNvPr id="96546" name="Freeform 290"/>
              <p:cNvSpPr>
                <a:spLocks/>
              </p:cNvSpPr>
              <p:nvPr/>
            </p:nvSpPr>
            <p:spPr bwMode="auto">
              <a:xfrm>
                <a:off x="4014" y="2808"/>
                <a:ext cx="32" cy="30"/>
              </a:xfrm>
              <a:custGeom>
                <a:avLst/>
                <a:gdLst/>
                <a:ahLst/>
                <a:cxnLst>
                  <a:cxn ang="0">
                    <a:pos x="32" y="14"/>
                  </a:cxn>
                  <a:cxn ang="0">
                    <a:pos x="30" y="8"/>
                  </a:cxn>
                  <a:cxn ang="0">
                    <a:pos x="26" y="4"/>
                  </a:cxn>
                  <a:cxn ang="0">
                    <a:pos x="22" y="0"/>
                  </a:cxn>
                  <a:cxn ang="0">
                    <a:pos x="16" y="0"/>
                  </a:cxn>
                  <a:cxn ang="0">
                    <a:pos x="10" y="0"/>
                  </a:cxn>
                  <a:cxn ang="0">
                    <a:pos x="6" y="4"/>
                  </a:cxn>
                  <a:cxn ang="0">
                    <a:pos x="2" y="8"/>
                  </a:cxn>
                  <a:cxn ang="0">
                    <a:pos x="0" y="14"/>
                  </a:cxn>
                  <a:cxn ang="0">
                    <a:pos x="2" y="20"/>
                  </a:cxn>
                  <a:cxn ang="0">
                    <a:pos x="6" y="26"/>
                  </a:cxn>
                  <a:cxn ang="0">
                    <a:pos x="10" y="28"/>
                  </a:cxn>
                  <a:cxn ang="0">
                    <a:pos x="16" y="30"/>
                  </a:cxn>
                  <a:cxn ang="0">
                    <a:pos x="22" y="28"/>
                  </a:cxn>
                  <a:cxn ang="0">
                    <a:pos x="26" y="26"/>
                  </a:cxn>
                  <a:cxn ang="0">
                    <a:pos x="30" y="20"/>
                  </a:cxn>
                  <a:cxn ang="0">
                    <a:pos x="32" y="14"/>
                  </a:cxn>
                </a:cxnLst>
                <a:rect l="0" t="0" r="r" b="b"/>
                <a:pathLst>
                  <a:path w="32" h="30">
                    <a:moveTo>
                      <a:pt x="32" y="14"/>
                    </a:moveTo>
                    <a:lnTo>
                      <a:pt x="30" y="8"/>
                    </a:lnTo>
                    <a:lnTo>
                      <a:pt x="26" y="4"/>
                    </a:lnTo>
                    <a:lnTo>
                      <a:pt x="22" y="0"/>
                    </a:lnTo>
                    <a:lnTo>
                      <a:pt x="16" y="0"/>
                    </a:lnTo>
                    <a:lnTo>
                      <a:pt x="10" y="0"/>
                    </a:lnTo>
                    <a:lnTo>
                      <a:pt x="6" y="4"/>
                    </a:lnTo>
                    <a:lnTo>
                      <a:pt x="2" y="8"/>
                    </a:lnTo>
                    <a:lnTo>
                      <a:pt x="0" y="14"/>
                    </a:lnTo>
                    <a:lnTo>
                      <a:pt x="2" y="20"/>
                    </a:lnTo>
                    <a:lnTo>
                      <a:pt x="6" y="26"/>
                    </a:lnTo>
                    <a:lnTo>
                      <a:pt x="10" y="28"/>
                    </a:lnTo>
                    <a:lnTo>
                      <a:pt x="16" y="30"/>
                    </a:lnTo>
                    <a:lnTo>
                      <a:pt x="22" y="28"/>
                    </a:lnTo>
                    <a:lnTo>
                      <a:pt x="26" y="26"/>
                    </a:lnTo>
                    <a:lnTo>
                      <a:pt x="30" y="20"/>
                    </a:lnTo>
                    <a:lnTo>
                      <a:pt x="32" y="14"/>
                    </a:lnTo>
                  </a:path>
                </a:pathLst>
              </a:custGeom>
              <a:noFill/>
              <a:ln w="3175">
                <a:solidFill>
                  <a:srgbClr val="000000"/>
                </a:solidFill>
                <a:prstDash val="solid"/>
                <a:round/>
                <a:headEnd/>
                <a:tailEnd/>
              </a:ln>
            </p:spPr>
            <p:txBody>
              <a:bodyPr/>
              <a:lstStyle/>
              <a:p>
                <a:endParaRPr lang="sv-SE"/>
              </a:p>
            </p:txBody>
          </p:sp>
          <p:sp>
            <p:nvSpPr>
              <p:cNvPr id="96547" name="Freeform 291"/>
              <p:cNvSpPr>
                <a:spLocks/>
              </p:cNvSpPr>
              <p:nvPr/>
            </p:nvSpPr>
            <p:spPr bwMode="auto">
              <a:xfrm>
                <a:off x="3842" y="3218"/>
                <a:ext cx="30" cy="30"/>
              </a:xfrm>
              <a:custGeom>
                <a:avLst/>
                <a:gdLst/>
                <a:ahLst/>
                <a:cxnLst>
                  <a:cxn ang="0">
                    <a:pos x="30" y="16"/>
                  </a:cxn>
                  <a:cxn ang="0">
                    <a:pos x="28" y="10"/>
                  </a:cxn>
                  <a:cxn ang="0">
                    <a:pos x="26" y="4"/>
                  </a:cxn>
                  <a:cxn ang="0">
                    <a:pos x="20" y="2"/>
                  </a:cxn>
                  <a:cxn ang="0">
                    <a:pos x="14" y="0"/>
                  </a:cxn>
                  <a:cxn ang="0">
                    <a:pos x="8" y="2"/>
                  </a:cxn>
                  <a:cxn ang="0">
                    <a:pos x="4" y="4"/>
                  </a:cxn>
                  <a:cxn ang="0">
                    <a:pos x="0" y="10"/>
                  </a:cxn>
                  <a:cxn ang="0">
                    <a:pos x="0" y="16"/>
                  </a:cxn>
                  <a:cxn ang="0">
                    <a:pos x="0" y="22"/>
                  </a:cxn>
                  <a:cxn ang="0">
                    <a:pos x="4" y="26"/>
                  </a:cxn>
                  <a:cxn ang="0">
                    <a:pos x="8" y="30"/>
                  </a:cxn>
                  <a:cxn ang="0">
                    <a:pos x="14" y="30"/>
                  </a:cxn>
                  <a:cxn ang="0">
                    <a:pos x="20" y="30"/>
                  </a:cxn>
                  <a:cxn ang="0">
                    <a:pos x="26" y="26"/>
                  </a:cxn>
                  <a:cxn ang="0">
                    <a:pos x="28" y="22"/>
                  </a:cxn>
                  <a:cxn ang="0">
                    <a:pos x="30" y="16"/>
                  </a:cxn>
                </a:cxnLst>
                <a:rect l="0" t="0" r="r" b="b"/>
                <a:pathLst>
                  <a:path w="30" h="30">
                    <a:moveTo>
                      <a:pt x="30" y="16"/>
                    </a:moveTo>
                    <a:lnTo>
                      <a:pt x="28" y="10"/>
                    </a:lnTo>
                    <a:lnTo>
                      <a:pt x="26" y="4"/>
                    </a:lnTo>
                    <a:lnTo>
                      <a:pt x="20" y="2"/>
                    </a:lnTo>
                    <a:lnTo>
                      <a:pt x="14" y="0"/>
                    </a:lnTo>
                    <a:lnTo>
                      <a:pt x="8" y="2"/>
                    </a:lnTo>
                    <a:lnTo>
                      <a:pt x="4" y="4"/>
                    </a:lnTo>
                    <a:lnTo>
                      <a:pt x="0" y="10"/>
                    </a:lnTo>
                    <a:lnTo>
                      <a:pt x="0" y="16"/>
                    </a:lnTo>
                    <a:lnTo>
                      <a:pt x="0" y="22"/>
                    </a:lnTo>
                    <a:lnTo>
                      <a:pt x="4" y="26"/>
                    </a:lnTo>
                    <a:lnTo>
                      <a:pt x="8" y="30"/>
                    </a:lnTo>
                    <a:lnTo>
                      <a:pt x="14" y="30"/>
                    </a:lnTo>
                    <a:lnTo>
                      <a:pt x="20" y="30"/>
                    </a:lnTo>
                    <a:lnTo>
                      <a:pt x="26" y="26"/>
                    </a:lnTo>
                    <a:lnTo>
                      <a:pt x="28" y="22"/>
                    </a:lnTo>
                    <a:lnTo>
                      <a:pt x="30" y="16"/>
                    </a:lnTo>
                  </a:path>
                </a:pathLst>
              </a:custGeom>
              <a:noFill/>
              <a:ln w="3175">
                <a:solidFill>
                  <a:srgbClr val="000000"/>
                </a:solidFill>
                <a:prstDash val="solid"/>
                <a:round/>
                <a:headEnd/>
                <a:tailEnd/>
              </a:ln>
            </p:spPr>
            <p:txBody>
              <a:bodyPr/>
              <a:lstStyle/>
              <a:p>
                <a:endParaRPr lang="sv-SE"/>
              </a:p>
            </p:txBody>
          </p:sp>
          <p:sp>
            <p:nvSpPr>
              <p:cNvPr id="96548" name="Freeform 292"/>
              <p:cNvSpPr>
                <a:spLocks/>
              </p:cNvSpPr>
              <p:nvPr/>
            </p:nvSpPr>
            <p:spPr bwMode="auto">
              <a:xfrm>
                <a:off x="4348" y="3694"/>
                <a:ext cx="30" cy="30"/>
              </a:xfrm>
              <a:custGeom>
                <a:avLst/>
                <a:gdLst/>
                <a:ahLst/>
                <a:cxnLst>
                  <a:cxn ang="0">
                    <a:pos x="30" y="16"/>
                  </a:cxn>
                  <a:cxn ang="0">
                    <a:pos x="30" y="10"/>
                  </a:cxn>
                  <a:cxn ang="0">
                    <a:pos x="26" y="4"/>
                  </a:cxn>
                  <a:cxn ang="0">
                    <a:pos x="22" y="2"/>
                  </a:cxn>
                  <a:cxn ang="0">
                    <a:pos x="16" y="0"/>
                  </a:cxn>
                  <a:cxn ang="0">
                    <a:pos x="10" y="2"/>
                  </a:cxn>
                  <a:cxn ang="0">
                    <a:pos x="4" y="4"/>
                  </a:cxn>
                  <a:cxn ang="0">
                    <a:pos x="2" y="10"/>
                  </a:cxn>
                  <a:cxn ang="0">
                    <a:pos x="0" y="16"/>
                  </a:cxn>
                  <a:cxn ang="0">
                    <a:pos x="2" y="22"/>
                  </a:cxn>
                  <a:cxn ang="0">
                    <a:pos x="4" y="26"/>
                  </a:cxn>
                  <a:cxn ang="0">
                    <a:pos x="10" y="30"/>
                  </a:cxn>
                  <a:cxn ang="0">
                    <a:pos x="16" y="30"/>
                  </a:cxn>
                  <a:cxn ang="0">
                    <a:pos x="22" y="30"/>
                  </a:cxn>
                  <a:cxn ang="0">
                    <a:pos x="26" y="26"/>
                  </a:cxn>
                  <a:cxn ang="0">
                    <a:pos x="30" y="22"/>
                  </a:cxn>
                  <a:cxn ang="0">
                    <a:pos x="30" y="16"/>
                  </a:cxn>
                </a:cxnLst>
                <a:rect l="0" t="0" r="r" b="b"/>
                <a:pathLst>
                  <a:path w="30" h="30">
                    <a:moveTo>
                      <a:pt x="30" y="16"/>
                    </a:moveTo>
                    <a:lnTo>
                      <a:pt x="30" y="10"/>
                    </a:lnTo>
                    <a:lnTo>
                      <a:pt x="26" y="4"/>
                    </a:lnTo>
                    <a:lnTo>
                      <a:pt x="22" y="2"/>
                    </a:lnTo>
                    <a:lnTo>
                      <a:pt x="16" y="0"/>
                    </a:lnTo>
                    <a:lnTo>
                      <a:pt x="10" y="2"/>
                    </a:lnTo>
                    <a:lnTo>
                      <a:pt x="4" y="4"/>
                    </a:lnTo>
                    <a:lnTo>
                      <a:pt x="2" y="10"/>
                    </a:lnTo>
                    <a:lnTo>
                      <a:pt x="0" y="16"/>
                    </a:lnTo>
                    <a:lnTo>
                      <a:pt x="2" y="22"/>
                    </a:lnTo>
                    <a:lnTo>
                      <a:pt x="4" y="26"/>
                    </a:lnTo>
                    <a:lnTo>
                      <a:pt x="10" y="30"/>
                    </a:lnTo>
                    <a:lnTo>
                      <a:pt x="16" y="30"/>
                    </a:lnTo>
                    <a:lnTo>
                      <a:pt x="22" y="30"/>
                    </a:lnTo>
                    <a:lnTo>
                      <a:pt x="26" y="26"/>
                    </a:lnTo>
                    <a:lnTo>
                      <a:pt x="30" y="22"/>
                    </a:lnTo>
                    <a:lnTo>
                      <a:pt x="30" y="16"/>
                    </a:lnTo>
                  </a:path>
                </a:pathLst>
              </a:custGeom>
              <a:noFill/>
              <a:ln w="3175">
                <a:solidFill>
                  <a:srgbClr val="000000"/>
                </a:solidFill>
                <a:prstDash val="solid"/>
                <a:round/>
                <a:headEnd/>
                <a:tailEnd/>
              </a:ln>
            </p:spPr>
            <p:txBody>
              <a:bodyPr/>
              <a:lstStyle/>
              <a:p>
                <a:endParaRPr lang="sv-SE"/>
              </a:p>
            </p:txBody>
          </p:sp>
          <p:sp>
            <p:nvSpPr>
              <p:cNvPr id="96549" name="Freeform 293"/>
              <p:cNvSpPr>
                <a:spLocks/>
              </p:cNvSpPr>
              <p:nvPr/>
            </p:nvSpPr>
            <p:spPr bwMode="auto">
              <a:xfrm>
                <a:off x="4112" y="3352"/>
                <a:ext cx="32" cy="32"/>
              </a:xfrm>
              <a:custGeom>
                <a:avLst/>
                <a:gdLst/>
                <a:ahLst/>
                <a:cxnLst>
                  <a:cxn ang="0">
                    <a:pos x="32" y="16"/>
                  </a:cxn>
                  <a:cxn ang="0">
                    <a:pos x="30" y="10"/>
                  </a:cxn>
                  <a:cxn ang="0">
                    <a:pos x="26" y="6"/>
                  </a:cxn>
                  <a:cxn ang="0">
                    <a:pos x="22" y="2"/>
                  </a:cxn>
                  <a:cxn ang="0">
                    <a:pos x="16" y="0"/>
                  </a:cxn>
                  <a:cxn ang="0">
                    <a:pos x="10" y="2"/>
                  </a:cxn>
                  <a:cxn ang="0">
                    <a:pos x="6" y="6"/>
                  </a:cxn>
                  <a:cxn ang="0">
                    <a:pos x="2" y="10"/>
                  </a:cxn>
                  <a:cxn ang="0">
                    <a:pos x="0" y="16"/>
                  </a:cxn>
                  <a:cxn ang="0">
                    <a:pos x="2" y="22"/>
                  </a:cxn>
                  <a:cxn ang="0">
                    <a:pos x="6" y="26"/>
                  </a:cxn>
                  <a:cxn ang="0">
                    <a:pos x="10" y="30"/>
                  </a:cxn>
                  <a:cxn ang="0">
                    <a:pos x="16" y="32"/>
                  </a:cxn>
                  <a:cxn ang="0">
                    <a:pos x="22" y="30"/>
                  </a:cxn>
                  <a:cxn ang="0">
                    <a:pos x="26" y="26"/>
                  </a:cxn>
                  <a:cxn ang="0">
                    <a:pos x="30" y="22"/>
                  </a:cxn>
                  <a:cxn ang="0">
                    <a:pos x="32" y="16"/>
                  </a:cxn>
                </a:cxnLst>
                <a:rect l="0" t="0" r="r" b="b"/>
                <a:pathLst>
                  <a:path w="32" h="32">
                    <a:moveTo>
                      <a:pt x="32" y="16"/>
                    </a:moveTo>
                    <a:lnTo>
                      <a:pt x="30" y="10"/>
                    </a:lnTo>
                    <a:lnTo>
                      <a:pt x="26" y="6"/>
                    </a:lnTo>
                    <a:lnTo>
                      <a:pt x="22" y="2"/>
                    </a:lnTo>
                    <a:lnTo>
                      <a:pt x="16" y="0"/>
                    </a:lnTo>
                    <a:lnTo>
                      <a:pt x="10" y="2"/>
                    </a:lnTo>
                    <a:lnTo>
                      <a:pt x="6" y="6"/>
                    </a:lnTo>
                    <a:lnTo>
                      <a:pt x="2" y="10"/>
                    </a:lnTo>
                    <a:lnTo>
                      <a:pt x="0" y="16"/>
                    </a:lnTo>
                    <a:lnTo>
                      <a:pt x="2" y="22"/>
                    </a:lnTo>
                    <a:lnTo>
                      <a:pt x="6" y="26"/>
                    </a:lnTo>
                    <a:lnTo>
                      <a:pt x="10" y="30"/>
                    </a:lnTo>
                    <a:lnTo>
                      <a:pt x="16" y="32"/>
                    </a:lnTo>
                    <a:lnTo>
                      <a:pt x="22" y="30"/>
                    </a:lnTo>
                    <a:lnTo>
                      <a:pt x="26" y="26"/>
                    </a:lnTo>
                    <a:lnTo>
                      <a:pt x="30" y="22"/>
                    </a:lnTo>
                    <a:lnTo>
                      <a:pt x="32" y="16"/>
                    </a:lnTo>
                  </a:path>
                </a:pathLst>
              </a:custGeom>
              <a:noFill/>
              <a:ln w="3175">
                <a:solidFill>
                  <a:srgbClr val="000000"/>
                </a:solidFill>
                <a:prstDash val="solid"/>
                <a:round/>
                <a:headEnd/>
                <a:tailEnd/>
              </a:ln>
            </p:spPr>
            <p:txBody>
              <a:bodyPr/>
              <a:lstStyle/>
              <a:p>
                <a:endParaRPr lang="sv-SE"/>
              </a:p>
            </p:txBody>
          </p:sp>
          <p:sp>
            <p:nvSpPr>
              <p:cNvPr id="96550" name="Freeform 294"/>
              <p:cNvSpPr>
                <a:spLocks/>
              </p:cNvSpPr>
              <p:nvPr/>
            </p:nvSpPr>
            <p:spPr bwMode="auto">
              <a:xfrm>
                <a:off x="3224" y="2594"/>
                <a:ext cx="30" cy="30"/>
              </a:xfrm>
              <a:custGeom>
                <a:avLst/>
                <a:gdLst/>
                <a:ahLst/>
                <a:cxnLst>
                  <a:cxn ang="0">
                    <a:pos x="30" y="14"/>
                  </a:cxn>
                  <a:cxn ang="0">
                    <a:pos x="30" y="8"/>
                  </a:cxn>
                  <a:cxn ang="0">
                    <a:pos x="26" y="4"/>
                  </a:cxn>
                  <a:cxn ang="0">
                    <a:pos x="22" y="0"/>
                  </a:cxn>
                  <a:cxn ang="0">
                    <a:pos x="16" y="0"/>
                  </a:cxn>
                  <a:cxn ang="0">
                    <a:pos x="10" y="0"/>
                  </a:cxn>
                  <a:cxn ang="0">
                    <a:pos x="4" y="4"/>
                  </a:cxn>
                  <a:cxn ang="0">
                    <a:pos x="2" y="8"/>
                  </a:cxn>
                  <a:cxn ang="0">
                    <a:pos x="0" y="14"/>
                  </a:cxn>
                  <a:cxn ang="0">
                    <a:pos x="2" y="20"/>
                  </a:cxn>
                  <a:cxn ang="0">
                    <a:pos x="4" y="26"/>
                  </a:cxn>
                  <a:cxn ang="0">
                    <a:pos x="10" y="28"/>
                  </a:cxn>
                  <a:cxn ang="0">
                    <a:pos x="16" y="30"/>
                  </a:cxn>
                  <a:cxn ang="0">
                    <a:pos x="22" y="28"/>
                  </a:cxn>
                  <a:cxn ang="0">
                    <a:pos x="26" y="26"/>
                  </a:cxn>
                  <a:cxn ang="0">
                    <a:pos x="30" y="20"/>
                  </a:cxn>
                  <a:cxn ang="0">
                    <a:pos x="30" y="14"/>
                  </a:cxn>
                </a:cxnLst>
                <a:rect l="0" t="0" r="r" b="b"/>
                <a:pathLst>
                  <a:path w="30" h="30">
                    <a:moveTo>
                      <a:pt x="30" y="14"/>
                    </a:moveTo>
                    <a:lnTo>
                      <a:pt x="30" y="8"/>
                    </a:lnTo>
                    <a:lnTo>
                      <a:pt x="26" y="4"/>
                    </a:lnTo>
                    <a:lnTo>
                      <a:pt x="22" y="0"/>
                    </a:lnTo>
                    <a:lnTo>
                      <a:pt x="16" y="0"/>
                    </a:lnTo>
                    <a:lnTo>
                      <a:pt x="10" y="0"/>
                    </a:lnTo>
                    <a:lnTo>
                      <a:pt x="4" y="4"/>
                    </a:lnTo>
                    <a:lnTo>
                      <a:pt x="2" y="8"/>
                    </a:lnTo>
                    <a:lnTo>
                      <a:pt x="0" y="14"/>
                    </a:lnTo>
                    <a:lnTo>
                      <a:pt x="2" y="20"/>
                    </a:lnTo>
                    <a:lnTo>
                      <a:pt x="4" y="26"/>
                    </a:lnTo>
                    <a:lnTo>
                      <a:pt x="10" y="28"/>
                    </a:lnTo>
                    <a:lnTo>
                      <a:pt x="16" y="30"/>
                    </a:lnTo>
                    <a:lnTo>
                      <a:pt x="22" y="28"/>
                    </a:lnTo>
                    <a:lnTo>
                      <a:pt x="26" y="26"/>
                    </a:lnTo>
                    <a:lnTo>
                      <a:pt x="30" y="20"/>
                    </a:lnTo>
                    <a:lnTo>
                      <a:pt x="30" y="14"/>
                    </a:lnTo>
                  </a:path>
                </a:pathLst>
              </a:custGeom>
              <a:noFill/>
              <a:ln w="3175">
                <a:solidFill>
                  <a:srgbClr val="000000"/>
                </a:solidFill>
                <a:prstDash val="solid"/>
                <a:round/>
                <a:headEnd/>
                <a:tailEnd/>
              </a:ln>
            </p:spPr>
            <p:txBody>
              <a:bodyPr/>
              <a:lstStyle/>
              <a:p>
                <a:endParaRPr lang="sv-SE"/>
              </a:p>
            </p:txBody>
          </p:sp>
          <p:sp>
            <p:nvSpPr>
              <p:cNvPr id="96551" name="Freeform 295"/>
              <p:cNvSpPr>
                <a:spLocks/>
              </p:cNvSpPr>
              <p:nvPr/>
            </p:nvSpPr>
            <p:spPr bwMode="auto">
              <a:xfrm>
                <a:off x="3548" y="3240"/>
                <a:ext cx="30" cy="30"/>
              </a:xfrm>
              <a:custGeom>
                <a:avLst/>
                <a:gdLst/>
                <a:ahLst/>
                <a:cxnLst>
                  <a:cxn ang="0">
                    <a:pos x="30" y="16"/>
                  </a:cxn>
                  <a:cxn ang="0">
                    <a:pos x="28" y="10"/>
                  </a:cxn>
                  <a:cxn ang="0">
                    <a:pos x="26" y="4"/>
                  </a:cxn>
                  <a:cxn ang="0">
                    <a:pos x="20" y="2"/>
                  </a:cxn>
                  <a:cxn ang="0">
                    <a:pos x="14" y="0"/>
                  </a:cxn>
                  <a:cxn ang="0">
                    <a:pos x="8" y="2"/>
                  </a:cxn>
                  <a:cxn ang="0">
                    <a:pos x="4" y="4"/>
                  </a:cxn>
                  <a:cxn ang="0">
                    <a:pos x="0" y="10"/>
                  </a:cxn>
                  <a:cxn ang="0">
                    <a:pos x="0" y="16"/>
                  </a:cxn>
                  <a:cxn ang="0">
                    <a:pos x="0" y="22"/>
                  </a:cxn>
                  <a:cxn ang="0">
                    <a:pos x="4" y="26"/>
                  </a:cxn>
                  <a:cxn ang="0">
                    <a:pos x="8" y="30"/>
                  </a:cxn>
                  <a:cxn ang="0">
                    <a:pos x="14" y="30"/>
                  </a:cxn>
                  <a:cxn ang="0">
                    <a:pos x="20" y="30"/>
                  </a:cxn>
                  <a:cxn ang="0">
                    <a:pos x="26" y="26"/>
                  </a:cxn>
                  <a:cxn ang="0">
                    <a:pos x="28" y="22"/>
                  </a:cxn>
                  <a:cxn ang="0">
                    <a:pos x="30" y="16"/>
                  </a:cxn>
                </a:cxnLst>
                <a:rect l="0" t="0" r="r" b="b"/>
                <a:pathLst>
                  <a:path w="30" h="30">
                    <a:moveTo>
                      <a:pt x="30" y="16"/>
                    </a:moveTo>
                    <a:lnTo>
                      <a:pt x="28" y="10"/>
                    </a:lnTo>
                    <a:lnTo>
                      <a:pt x="26" y="4"/>
                    </a:lnTo>
                    <a:lnTo>
                      <a:pt x="20" y="2"/>
                    </a:lnTo>
                    <a:lnTo>
                      <a:pt x="14" y="0"/>
                    </a:lnTo>
                    <a:lnTo>
                      <a:pt x="8" y="2"/>
                    </a:lnTo>
                    <a:lnTo>
                      <a:pt x="4" y="4"/>
                    </a:lnTo>
                    <a:lnTo>
                      <a:pt x="0" y="10"/>
                    </a:lnTo>
                    <a:lnTo>
                      <a:pt x="0" y="16"/>
                    </a:lnTo>
                    <a:lnTo>
                      <a:pt x="0" y="22"/>
                    </a:lnTo>
                    <a:lnTo>
                      <a:pt x="4" y="26"/>
                    </a:lnTo>
                    <a:lnTo>
                      <a:pt x="8" y="30"/>
                    </a:lnTo>
                    <a:lnTo>
                      <a:pt x="14" y="30"/>
                    </a:lnTo>
                    <a:lnTo>
                      <a:pt x="20" y="30"/>
                    </a:lnTo>
                    <a:lnTo>
                      <a:pt x="26" y="26"/>
                    </a:lnTo>
                    <a:lnTo>
                      <a:pt x="28" y="22"/>
                    </a:lnTo>
                    <a:lnTo>
                      <a:pt x="30" y="16"/>
                    </a:lnTo>
                    <a:close/>
                  </a:path>
                </a:pathLst>
              </a:custGeom>
              <a:solidFill>
                <a:srgbClr val="000000"/>
              </a:solidFill>
              <a:ln w="0">
                <a:solidFill>
                  <a:srgbClr val="000000"/>
                </a:solidFill>
                <a:prstDash val="solid"/>
                <a:round/>
                <a:headEnd/>
                <a:tailEnd/>
              </a:ln>
            </p:spPr>
            <p:txBody>
              <a:bodyPr/>
              <a:lstStyle/>
              <a:p>
                <a:endParaRPr lang="sv-SE"/>
              </a:p>
            </p:txBody>
          </p:sp>
          <p:sp>
            <p:nvSpPr>
              <p:cNvPr id="96552" name="Freeform 296"/>
              <p:cNvSpPr>
                <a:spLocks/>
              </p:cNvSpPr>
              <p:nvPr/>
            </p:nvSpPr>
            <p:spPr bwMode="auto">
              <a:xfrm>
                <a:off x="3354" y="3716"/>
                <a:ext cx="32" cy="30"/>
              </a:xfrm>
              <a:custGeom>
                <a:avLst/>
                <a:gdLst/>
                <a:ahLst/>
                <a:cxnLst>
                  <a:cxn ang="0">
                    <a:pos x="32" y="16"/>
                  </a:cxn>
                  <a:cxn ang="0">
                    <a:pos x="30" y="10"/>
                  </a:cxn>
                  <a:cxn ang="0">
                    <a:pos x="26" y="4"/>
                  </a:cxn>
                  <a:cxn ang="0">
                    <a:pos x="22" y="2"/>
                  </a:cxn>
                  <a:cxn ang="0">
                    <a:pos x="16" y="0"/>
                  </a:cxn>
                  <a:cxn ang="0">
                    <a:pos x="10" y="2"/>
                  </a:cxn>
                  <a:cxn ang="0">
                    <a:pos x="6" y="4"/>
                  </a:cxn>
                  <a:cxn ang="0">
                    <a:pos x="2" y="10"/>
                  </a:cxn>
                  <a:cxn ang="0">
                    <a:pos x="0" y="16"/>
                  </a:cxn>
                  <a:cxn ang="0">
                    <a:pos x="2" y="22"/>
                  </a:cxn>
                  <a:cxn ang="0">
                    <a:pos x="6" y="26"/>
                  </a:cxn>
                  <a:cxn ang="0">
                    <a:pos x="10" y="30"/>
                  </a:cxn>
                  <a:cxn ang="0">
                    <a:pos x="16" y="30"/>
                  </a:cxn>
                  <a:cxn ang="0">
                    <a:pos x="22" y="30"/>
                  </a:cxn>
                  <a:cxn ang="0">
                    <a:pos x="26" y="26"/>
                  </a:cxn>
                  <a:cxn ang="0">
                    <a:pos x="30" y="22"/>
                  </a:cxn>
                  <a:cxn ang="0">
                    <a:pos x="32" y="16"/>
                  </a:cxn>
                </a:cxnLst>
                <a:rect l="0" t="0" r="r" b="b"/>
                <a:pathLst>
                  <a:path w="32" h="30">
                    <a:moveTo>
                      <a:pt x="32" y="16"/>
                    </a:moveTo>
                    <a:lnTo>
                      <a:pt x="30" y="10"/>
                    </a:lnTo>
                    <a:lnTo>
                      <a:pt x="26" y="4"/>
                    </a:lnTo>
                    <a:lnTo>
                      <a:pt x="22" y="2"/>
                    </a:lnTo>
                    <a:lnTo>
                      <a:pt x="16" y="0"/>
                    </a:lnTo>
                    <a:lnTo>
                      <a:pt x="10" y="2"/>
                    </a:lnTo>
                    <a:lnTo>
                      <a:pt x="6" y="4"/>
                    </a:lnTo>
                    <a:lnTo>
                      <a:pt x="2" y="10"/>
                    </a:lnTo>
                    <a:lnTo>
                      <a:pt x="0" y="16"/>
                    </a:lnTo>
                    <a:lnTo>
                      <a:pt x="2" y="22"/>
                    </a:lnTo>
                    <a:lnTo>
                      <a:pt x="6" y="26"/>
                    </a:lnTo>
                    <a:lnTo>
                      <a:pt x="10" y="30"/>
                    </a:lnTo>
                    <a:lnTo>
                      <a:pt x="16" y="30"/>
                    </a:lnTo>
                    <a:lnTo>
                      <a:pt x="22" y="30"/>
                    </a:lnTo>
                    <a:lnTo>
                      <a:pt x="26" y="26"/>
                    </a:lnTo>
                    <a:lnTo>
                      <a:pt x="30" y="22"/>
                    </a:lnTo>
                    <a:lnTo>
                      <a:pt x="32" y="16"/>
                    </a:lnTo>
                    <a:close/>
                  </a:path>
                </a:pathLst>
              </a:custGeom>
              <a:solidFill>
                <a:srgbClr val="000000"/>
              </a:solidFill>
              <a:ln w="0">
                <a:solidFill>
                  <a:srgbClr val="000000"/>
                </a:solidFill>
                <a:prstDash val="solid"/>
                <a:round/>
                <a:headEnd/>
                <a:tailEnd/>
              </a:ln>
            </p:spPr>
            <p:txBody>
              <a:bodyPr/>
              <a:lstStyle/>
              <a:p>
                <a:endParaRPr lang="sv-SE"/>
              </a:p>
            </p:txBody>
          </p:sp>
          <p:sp>
            <p:nvSpPr>
              <p:cNvPr id="96553" name="Freeform 297"/>
              <p:cNvSpPr>
                <a:spLocks/>
              </p:cNvSpPr>
              <p:nvPr/>
            </p:nvSpPr>
            <p:spPr bwMode="auto">
              <a:xfrm>
                <a:off x="3272" y="3396"/>
                <a:ext cx="30" cy="30"/>
              </a:xfrm>
              <a:custGeom>
                <a:avLst/>
                <a:gdLst/>
                <a:ahLst/>
                <a:cxnLst>
                  <a:cxn ang="0">
                    <a:pos x="30" y="14"/>
                  </a:cxn>
                  <a:cxn ang="0">
                    <a:pos x="30" y="8"/>
                  </a:cxn>
                  <a:cxn ang="0">
                    <a:pos x="26" y="4"/>
                  </a:cxn>
                  <a:cxn ang="0">
                    <a:pos x="22" y="0"/>
                  </a:cxn>
                  <a:cxn ang="0">
                    <a:pos x="16" y="0"/>
                  </a:cxn>
                  <a:cxn ang="0">
                    <a:pos x="10" y="0"/>
                  </a:cxn>
                  <a:cxn ang="0">
                    <a:pos x="4" y="4"/>
                  </a:cxn>
                  <a:cxn ang="0">
                    <a:pos x="2" y="8"/>
                  </a:cxn>
                  <a:cxn ang="0">
                    <a:pos x="0" y="14"/>
                  </a:cxn>
                  <a:cxn ang="0">
                    <a:pos x="2" y="20"/>
                  </a:cxn>
                  <a:cxn ang="0">
                    <a:pos x="4" y="26"/>
                  </a:cxn>
                  <a:cxn ang="0">
                    <a:pos x="10" y="28"/>
                  </a:cxn>
                  <a:cxn ang="0">
                    <a:pos x="16" y="30"/>
                  </a:cxn>
                  <a:cxn ang="0">
                    <a:pos x="22" y="28"/>
                  </a:cxn>
                  <a:cxn ang="0">
                    <a:pos x="26" y="26"/>
                  </a:cxn>
                  <a:cxn ang="0">
                    <a:pos x="30" y="20"/>
                  </a:cxn>
                  <a:cxn ang="0">
                    <a:pos x="30" y="14"/>
                  </a:cxn>
                </a:cxnLst>
                <a:rect l="0" t="0" r="r" b="b"/>
                <a:pathLst>
                  <a:path w="30" h="30">
                    <a:moveTo>
                      <a:pt x="30" y="14"/>
                    </a:moveTo>
                    <a:lnTo>
                      <a:pt x="30" y="8"/>
                    </a:lnTo>
                    <a:lnTo>
                      <a:pt x="26" y="4"/>
                    </a:lnTo>
                    <a:lnTo>
                      <a:pt x="22" y="0"/>
                    </a:lnTo>
                    <a:lnTo>
                      <a:pt x="16" y="0"/>
                    </a:lnTo>
                    <a:lnTo>
                      <a:pt x="10" y="0"/>
                    </a:lnTo>
                    <a:lnTo>
                      <a:pt x="4" y="4"/>
                    </a:lnTo>
                    <a:lnTo>
                      <a:pt x="2" y="8"/>
                    </a:lnTo>
                    <a:lnTo>
                      <a:pt x="0" y="14"/>
                    </a:lnTo>
                    <a:lnTo>
                      <a:pt x="2" y="20"/>
                    </a:lnTo>
                    <a:lnTo>
                      <a:pt x="4" y="26"/>
                    </a:lnTo>
                    <a:lnTo>
                      <a:pt x="10" y="28"/>
                    </a:lnTo>
                    <a:lnTo>
                      <a:pt x="16" y="30"/>
                    </a:lnTo>
                    <a:lnTo>
                      <a:pt x="22" y="28"/>
                    </a:lnTo>
                    <a:lnTo>
                      <a:pt x="26" y="26"/>
                    </a:lnTo>
                    <a:lnTo>
                      <a:pt x="30" y="20"/>
                    </a:lnTo>
                    <a:lnTo>
                      <a:pt x="30" y="14"/>
                    </a:lnTo>
                    <a:close/>
                  </a:path>
                </a:pathLst>
              </a:custGeom>
              <a:solidFill>
                <a:srgbClr val="000000"/>
              </a:solidFill>
              <a:ln w="0">
                <a:solidFill>
                  <a:srgbClr val="000000"/>
                </a:solidFill>
                <a:prstDash val="solid"/>
                <a:round/>
                <a:headEnd/>
                <a:tailEnd/>
              </a:ln>
            </p:spPr>
            <p:txBody>
              <a:bodyPr/>
              <a:lstStyle/>
              <a:p>
                <a:endParaRPr lang="sv-SE"/>
              </a:p>
            </p:txBody>
          </p:sp>
          <p:sp>
            <p:nvSpPr>
              <p:cNvPr id="96554" name="Freeform 298"/>
              <p:cNvSpPr>
                <a:spLocks/>
              </p:cNvSpPr>
              <p:nvPr/>
            </p:nvSpPr>
            <p:spPr bwMode="auto">
              <a:xfrm>
                <a:off x="3482" y="3724"/>
                <a:ext cx="30" cy="30"/>
              </a:xfrm>
              <a:custGeom>
                <a:avLst/>
                <a:gdLst/>
                <a:ahLst/>
                <a:cxnLst>
                  <a:cxn ang="0">
                    <a:pos x="30" y="16"/>
                  </a:cxn>
                  <a:cxn ang="0">
                    <a:pos x="28" y="10"/>
                  </a:cxn>
                  <a:cxn ang="0">
                    <a:pos x="26" y="4"/>
                  </a:cxn>
                  <a:cxn ang="0">
                    <a:pos x="20" y="2"/>
                  </a:cxn>
                  <a:cxn ang="0">
                    <a:pos x="14" y="0"/>
                  </a:cxn>
                  <a:cxn ang="0">
                    <a:pos x="8" y="2"/>
                  </a:cxn>
                  <a:cxn ang="0">
                    <a:pos x="4" y="4"/>
                  </a:cxn>
                  <a:cxn ang="0">
                    <a:pos x="0" y="10"/>
                  </a:cxn>
                  <a:cxn ang="0">
                    <a:pos x="0" y="16"/>
                  </a:cxn>
                  <a:cxn ang="0">
                    <a:pos x="0" y="22"/>
                  </a:cxn>
                  <a:cxn ang="0">
                    <a:pos x="4" y="26"/>
                  </a:cxn>
                  <a:cxn ang="0">
                    <a:pos x="8" y="30"/>
                  </a:cxn>
                  <a:cxn ang="0">
                    <a:pos x="14" y="30"/>
                  </a:cxn>
                  <a:cxn ang="0">
                    <a:pos x="20" y="30"/>
                  </a:cxn>
                  <a:cxn ang="0">
                    <a:pos x="26" y="26"/>
                  </a:cxn>
                  <a:cxn ang="0">
                    <a:pos x="28" y="22"/>
                  </a:cxn>
                  <a:cxn ang="0">
                    <a:pos x="30" y="16"/>
                  </a:cxn>
                </a:cxnLst>
                <a:rect l="0" t="0" r="r" b="b"/>
                <a:pathLst>
                  <a:path w="30" h="30">
                    <a:moveTo>
                      <a:pt x="30" y="16"/>
                    </a:moveTo>
                    <a:lnTo>
                      <a:pt x="28" y="10"/>
                    </a:lnTo>
                    <a:lnTo>
                      <a:pt x="26" y="4"/>
                    </a:lnTo>
                    <a:lnTo>
                      <a:pt x="20" y="2"/>
                    </a:lnTo>
                    <a:lnTo>
                      <a:pt x="14" y="0"/>
                    </a:lnTo>
                    <a:lnTo>
                      <a:pt x="8" y="2"/>
                    </a:lnTo>
                    <a:lnTo>
                      <a:pt x="4" y="4"/>
                    </a:lnTo>
                    <a:lnTo>
                      <a:pt x="0" y="10"/>
                    </a:lnTo>
                    <a:lnTo>
                      <a:pt x="0" y="16"/>
                    </a:lnTo>
                    <a:lnTo>
                      <a:pt x="0" y="22"/>
                    </a:lnTo>
                    <a:lnTo>
                      <a:pt x="4" y="26"/>
                    </a:lnTo>
                    <a:lnTo>
                      <a:pt x="8" y="30"/>
                    </a:lnTo>
                    <a:lnTo>
                      <a:pt x="14" y="30"/>
                    </a:lnTo>
                    <a:lnTo>
                      <a:pt x="20" y="30"/>
                    </a:lnTo>
                    <a:lnTo>
                      <a:pt x="26" y="26"/>
                    </a:lnTo>
                    <a:lnTo>
                      <a:pt x="28" y="22"/>
                    </a:lnTo>
                    <a:lnTo>
                      <a:pt x="30" y="16"/>
                    </a:lnTo>
                    <a:close/>
                  </a:path>
                </a:pathLst>
              </a:custGeom>
              <a:solidFill>
                <a:srgbClr val="000000"/>
              </a:solidFill>
              <a:ln w="0">
                <a:solidFill>
                  <a:srgbClr val="000000"/>
                </a:solidFill>
                <a:prstDash val="solid"/>
                <a:round/>
                <a:headEnd/>
                <a:tailEnd/>
              </a:ln>
            </p:spPr>
            <p:txBody>
              <a:bodyPr/>
              <a:lstStyle/>
              <a:p>
                <a:endParaRPr lang="sv-SE"/>
              </a:p>
            </p:txBody>
          </p:sp>
          <p:sp>
            <p:nvSpPr>
              <p:cNvPr id="96555" name="Freeform 299"/>
              <p:cNvSpPr>
                <a:spLocks/>
              </p:cNvSpPr>
              <p:nvPr/>
            </p:nvSpPr>
            <p:spPr bwMode="auto">
              <a:xfrm>
                <a:off x="3942" y="3662"/>
                <a:ext cx="30" cy="30"/>
              </a:xfrm>
              <a:custGeom>
                <a:avLst/>
                <a:gdLst/>
                <a:ahLst/>
                <a:cxnLst>
                  <a:cxn ang="0">
                    <a:pos x="30" y="16"/>
                  </a:cxn>
                  <a:cxn ang="0">
                    <a:pos x="30" y="10"/>
                  </a:cxn>
                  <a:cxn ang="0">
                    <a:pos x="26" y="4"/>
                  </a:cxn>
                  <a:cxn ang="0">
                    <a:pos x="22" y="2"/>
                  </a:cxn>
                  <a:cxn ang="0">
                    <a:pos x="16" y="0"/>
                  </a:cxn>
                  <a:cxn ang="0">
                    <a:pos x="10" y="2"/>
                  </a:cxn>
                  <a:cxn ang="0">
                    <a:pos x="4" y="4"/>
                  </a:cxn>
                  <a:cxn ang="0">
                    <a:pos x="2" y="10"/>
                  </a:cxn>
                  <a:cxn ang="0">
                    <a:pos x="0" y="16"/>
                  </a:cxn>
                  <a:cxn ang="0">
                    <a:pos x="2" y="22"/>
                  </a:cxn>
                  <a:cxn ang="0">
                    <a:pos x="4" y="26"/>
                  </a:cxn>
                  <a:cxn ang="0">
                    <a:pos x="10" y="30"/>
                  </a:cxn>
                  <a:cxn ang="0">
                    <a:pos x="16" y="30"/>
                  </a:cxn>
                  <a:cxn ang="0">
                    <a:pos x="22" y="30"/>
                  </a:cxn>
                  <a:cxn ang="0">
                    <a:pos x="26" y="26"/>
                  </a:cxn>
                  <a:cxn ang="0">
                    <a:pos x="30" y="22"/>
                  </a:cxn>
                  <a:cxn ang="0">
                    <a:pos x="30" y="16"/>
                  </a:cxn>
                </a:cxnLst>
                <a:rect l="0" t="0" r="r" b="b"/>
                <a:pathLst>
                  <a:path w="30" h="30">
                    <a:moveTo>
                      <a:pt x="30" y="16"/>
                    </a:moveTo>
                    <a:lnTo>
                      <a:pt x="30" y="10"/>
                    </a:lnTo>
                    <a:lnTo>
                      <a:pt x="26" y="4"/>
                    </a:lnTo>
                    <a:lnTo>
                      <a:pt x="22" y="2"/>
                    </a:lnTo>
                    <a:lnTo>
                      <a:pt x="16" y="0"/>
                    </a:lnTo>
                    <a:lnTo>
                      <a:pt x="10" y="2"/>
                    </a:lnTo>
                    <a:lnTo>
                      <a:pt x="4" y="4"/>
                    </a:lnTo>
                    <a:lnTo>
                      <a:pt x="2" y="10"/>
                    </a:lnTo>
                    <a:lnTo>
                      <a:pt x="0" y="16"/>
                    </a:lnTo>
                    <a:lnTo>
                      <a:pt x="2" y="22"/>
                    </a:lnTo>
                    <a:lnTo>
                      <a:pt x="4" y="26"/>
                    </a:lnTo>
                    <a:lnTo>
                      <a:pt x="10" y="30"/>
                    </a:lnTo>
                    <a:lnTo>
                      <a:pt x="16" y="30"/>
                    </a:lnTo>
                    <a:lnTo>
                      <a:pt x="22" y="30"/>
                    </a:lnTo>
                    <a:lnTo>
                      <a:pt x="26" y="26"/>
                    </a:lnTo>
                    <a:lnTo>
                      <a:pt x="30" y="22"/>
                    </a:lnTo>
                    <a:lnTo>
                      <a:pt x="30" y="16"/>
                    </a:lnTo>
                    <a:close/>
                  </a:path>
                </a:pathLst>
              </a:custGeom>
              <a:solidFill>
                <a:srgbClr val="000000"/>
              </a:solidFill>
              <a:ln w="0">
                <a:solidFill>
                  <a:srgbClr val="000000"/>
                </a:solidFill>
                <a:prstDash val="solid"/>
                <a:round/>
                <a:headEnd/>
                <a:tailEnd/>
              </a:ln>
            </p:spPr>
            <p:txBody>
              <a:bodyPr/>
              <a:lstStyle/>
              <a:p>
                <a:endParaRPr lang="sv-SE"/>
              </a:p>
            </p:txBody>
          </p:sp>
          <p:sp>
            <p:nvSpPr>
              <p:cNvPr id="96556" name="Freeform 300"/>
              <p:cNvSpPr>
                <a:spLocks/>
              </p:cNvSpPr>
              <p:nvPr/>
            </p:nvSpPr>
            <p:spPr bwMode="auto">
              <a:xfrm>
                <a:off x="3244" y="3030"/>
                <a:ext cx="32" cy="30"/>
              </a:xfrm>
              <a:custGeom>
                <a:avLst/>
                <a:gdLst/>
                <a:ahLst/>
                <a:cxnLst>
                  <a:cxn ang="0">
                    <a:pos x="32" y="16"/>
                  </a:cxn>
                  <a:cxn ang="0">
                    <a:pos x="30" y="10"/>
                  </a:cxn>
                  <a:cxn ang="0">
                    <a:pos x="26" y="4"/>
                  </a:cxn>
                  <a:cxn ang="0">
                    <a:pos x="22" y="2"/>
                  </a:cxn>
                  <a:cxn ang="0">
                    <a:pos x="16" y="0"/>
                  </a:cxn>
                  <a:cxn ang="0">
                    <a:pos x="10" y="2"/>
                  </a:cxn>
                  <a:cxn ang="0">
                    <a:pos x="6" y="4"/>
                  </a:cxn>
                  <a:cxn ang="0">
                    <a:pos x="2" y="10"/>
                  </a:cxn>
                  <a:cxn ang="0">
                    <a:pos x="0" y="16"/>
                  </a:cxn>
                  <a:cxn ang="0">
                    <a:pos x="2" y="22"/>
                  </a:cxn>
                  <a:cxn ang="0">
                    <a:pos x="6" y="26"/>
                  </a:cxn>
                  <a:cxn ang="0">
                    <a:pos x="10" y="30"/>
                  </a:cxn>
                  <a:cxn ang="0">
                    <a:pos x="16" y="30"/>
                  </a:cxn>
                  <a:cxn ang="0">
                    <a:pos x="22" y="30"/>
                  </a:cxn>
                  <a:cxn ang="0">
                    <a:pos x="26" y="26"/>
                  </a:cxn>
                  <a:cxn ang="0">
                    <a:pos x="30" y="22"/>
                  </a:cxn>
                  <a:cxn ang="0">
                    <a:pos x="32" y="16"/>
                  </a:cxn>
                </a:cxnLst>
                <a:rect l="0" t="0" r="r" b="b"/>
                <a:pathLst>
                  <a:path w="32" h="30">
                    <a:moveTo>
                      <a:pt x="32" y="16"/>
                    </a:moveTo>
                    <a:lnTo>
                      <a:pt x="30" y="10"/>
                    </a:lnTo>
                    <a:lnTo>
                      <a:pt x="26" y="4"/>
                    </a:lnTo>
                    <a:lnTo>
                      <a:pt x="22" y="2"/>
                    </a:lnTo>
                    <a:lnTo>
                      <a:pt x="16" y="0"/>
                    </a:lnTo>
                    <a:lnTo>
                      <a:pt x="10" y="2"/>
                    </a:lnTo>
                    <a:lnTo>
                      <a:pt x="6" y="4"/>
                    </a:lnTo>
                    <a:lnTo>
                      <a:pt x="2" y="10"/>
                    </a:lnTo>
                    <a:lnTo>
                      <a:pt x="0" y="16"/>
                    </a:lnTo>
                    <a:lnTo>
                      <a:pt x="2" y="22"/>
                    </a:lnTo>
                    <a:lnTo>
                      <a:pt x="6" y="26"/>
                    </a:lnTo>
                    <a:lnTo>
                      <a:pt x="10" y="30"/>
                    </a:lnTo>
                    <a:lnTo>
                      <a:pt x="16" y="30"/>
                    </a:lnTo>
                    <a:lnTo>
                      <a:pt x="22" y="30"/>
                    </a:lnTo>
                    <a:lnTo>
                      <a:pt x="26" y="26"/>
                    </a:lnTo>
                    <a:lnTo>
                      <a:pt x="30" y="22"/>
                    </a:lnTo>
                    <a:lnTo>
                      <a:pt x="32" y="16"/>
                    </a:lnTo>
                    <a:close/>
                  </a:path>
                </a:pathLst>
              </a:custGeom>
              <a:solidFill>
                <a:srgbClr val="000000"/>
              </a:solidFill>
              <a:ln w="0">
                <a:solidFill>
                  <a:srgbClr val="000000"/>
                </a:solidFill>
                <a:prstDash val="solid"/>
                <a:round/>
                <a:headEnd/>
                <a:tailEnd/>
              </a:ln>
            </p:spPr>
            <p:txBody>
              <a:bodyPr/>
              <a:lstStyle/>
              <a:p>
                <a:endParaRPr lang="sv-SE"/>
              </a:p>
            </p:txBody>
          </p:sp>
          <p:sp>
            <p:nvSpPr>
              <p:cNvPr id="96557" name="Freeform 301"/>
              <p:cNvSpPr>
                <a:spLocks/>
              </p:cNvSpPr>
              <p:nvPr/>
            </p:nvSpPr>
            <p:spPr bwMode="auto">
              <a:xfrm>
                <a:off x="3162" y="3748"/>
                <a:ext cx="30" cy="32"/>
              </a:xfrm>
              <a:custGeom>
                <a:avLst/>
                <a:gdLst/>
                <a:ahLst/>
                <a:cxnLst>
                  <a:cxn ang="0">
                    <a:pos x="30" y="16"/>
                  </a:cxn>
                  <a:cxn ang="0">
                    <a:pos x="30" y="10"/>
                  </a:cxn>
                  <a:cxn ang="0">
                    <a:pos x="26" y="6"/>
                  </a:cxn>
                  <a:cxn ang="0">
                    <a:pos x="22" y="2"/>
                  </a:cxn>
                  <a:cxn ang="0">
                    <a:pos x="16" y="0"/>
                  </a:cxn>
                  <a:cxn ang="0">
                    <a:pos x="10" y="2"/>
                  </a:cxn>
                  <a:cxn ang="0">
                    <a:pos x="4" y="6"/>
                  </a:cxn>
                  <a:cxn ang="0">
                    <a:pos x="2" y="10"/>
                  </a:cxn>
                  <a:cxn ang="0">
                    <a:pos x="0" y="16"/>
                  </a:cxn>
                  <a:cxn ang="0">
                    <a:pos x="2" y="22"/>
                  </a:cxn>
                  <a:cxn ang="0">
                    <a:pos x="4" y="26"/>
                  </a:cxn>
                  <a:cxn ang="0">
                    <a:pos x="10" y="30"/>
                  </a:cxn>
                  <a:cxn ang="0">
                    <a:pos x="16" y="32"/>
                  </a:cxn>
                  <a:cxn ang="0">
                    <a:pos x="22" y="30"/>
                  </a:cxn>
                  <a:cxn ang="0">
                    <a:pos x="26" y="26"/>
                  </a:cxn>
                  <a:cxn ang="0">
                    <a:pos x="30" y="22"/>
                  </a:cxn>
                  <a:cxn ang="0">
                    <a:pos x="30" y="16"/>
                  </a:cxn>
                </a:cxnLst>
                <a:rect l="0" t="0" r="r" b="b"/>
                <a:pathLst>
                  <a:path w="30" h="32">
                    <a:moveTo>
                      <a:pt x="30" y="16"/>
                    </a:moveTo>
                    <a:lnTo>
                      <a:pt x="30" y="10"/>
                    </a:lnTo>
                    <a:lnTo>
                      <a:pt x="26" y="6"/>
                    </a:lnTo>
                    <a:lnTo>
                      <a:pt x="22" y="2"/>
                    </a:lnTo>
                    <a:lnTo>
                      <a:pt x="16" y="0"/>
                    </a:lnTo>
                    <a:lnTo>
                      <a:pt x="10" y="2"/>
                    </a:lnTo>
                    <a:lnTo>
                      <a:pt x="4" y="6"/>
                    </a:lnTo>
                    <a:lnTo>
                      <a:pt x="2" y="10"/>
                    </a:lnTo>
                    <a:lnTo>
                      <a:pt x="0" y="16"/>
                    </a:lnTo>
                    <a:lnTo>
                      <a:pt x="2" y="22"/>
                    </a:lnTo>
                    <a:lnTo>
                      <a:pt x="4" y="26"/>
                    </a:lnTo>
                    <a:lnTo>
                      <a:pt x="10" y="30"/>
                    </a:lnTo>
                    <a:lnTo>
                      <a:pt x="16" y="32"/>
                    </a:lnTo>
                    <a:lnTo>
                      <a:pt x="22" y="30"/>
                    </a:lnTo>
                    <a:lnTo>
                      <a:pt x="26" y="26"/>
                    </a:lnTo>
                    <a:lnTo>
                      <a:pt x="30" y="22"/>
                    </a:lnTo>
                    <a:lnTo>
                      <a:pt x="30" y="16"/>
                    </a:lnTo>
                    <a:close/>
                  </a:path>
                </a:pathLst>
              </a:custGeom>
              <a:solidFill>
                <a:srgbClr val="000000"/>
              </a:solidFill>
              <a:ln w="0">
                <a:solidFill>
                  <a:srgbClr val="000000"/>
                </a:solidFill>
                <a:prstDash val="solid"/>
                <a:round/>
                <a:headEnd/>
                <a:tailEnd/>
              </a:ln>
            </p:spPr>
            <p:txBody>
              <a:bodyPr/>
              <a:lstStyle/>
              <a:p>
                <a:endParaRPr lang="sv-SE"/>
              </a:p>
            </p:txBody>
          </p:sp>
          <p:sp>
            <p:nvSpPr>
              <p:cNvPr id="96558" name="Freeform 302"/>
              <p:cNvSpPr>
                <a:spLocks/>
              </p:cNvSpPr>
              <p:nvPr/>
            </p:nvSpPr>
            <p:spPr bwMode="auto">
              <a:xfrm>
                <a:off x="3432" y="3738"/>
                <a:ext cx="32" cy="30"/>
              </a:xfrm>
              <a:custGeom>
                <a:avLst/>
                <a:gdLst/>
                <a:ahLst/>
                <a:cxnLst>
                  <a:cxn ang="0">
                    <a:pos x="32" y="16"/>
                  </a:cxn>
                  <a:cxn ang="0">
                    <a:pos x="30" y="10"/>
                  </a:cxn>
                  <a:cxn ang="0">
                    <a:pos x="26" y="4"/>
                  </a:cxn>
                  <a:cxn ang="0">
                    <a:pos x="22" y="2"/>
                  </a:cxn>
                  <a:cxn ang="0">
                    <a:pos x="16" y="0"/>
                  </a:cxn>
                  <a:cxn ang="0">
                    <a:pos x="10" y="2"/>
                  </a:cxn>
                  <a:cxn ang="0">
                    <a:pos x="6" y="4"/>
                  </a:cxn>
                  <a:cxn ang="0">
                    <a:pos x="2" y="10"/>
                  </a:cxn>
                  <a:cxn ang="0">
                    <a:pos x="0" y="16"/>
                  </a:cxn>
                  <a:cxn ang="0">
                    <a:pos x="2" y="22"/>
                  </a:cxn>
                  <a:cxn ang="0">
                    <a:pos x="6" y="26"/>
                  </a:cxn>
                  <a:cxn ang="0">
                    <a:pos x="10" y="30"/>
                  </a:cxn>
                  <a:cxn ang="0">
                    <a:pos x="16" y="30"/>
                  </a:cxn>
                  <a:cxn ang="0">
                    <a:pos x="22" y="30"/>
                  </a:cxn>
                  <a:cxn ang="0">
                    <a:pos x="26" y="26"/>
                  </a:cxn>
                  <a:cxn ang="0">
                    <a:pos x="30" y="22"/>
                  </a:cxn>
                  <a:cxn ang="0">
                    <a:pos x="32" y="16"/>
                  </a:cxn>
                </a:cxnLst>
                <a:rect l="0" t="0" r="r" b="b"/>
                <a:pathLst>
                  <a:path w="32" h="30">
                    <a:moveTo>
                      <a:pt x="32" y="16"/>
                    </a:moveTo>
                    <a:lnTo>
                      <a:pt x="30" y="10"/>
                    </a:lnTo>
                    <a:lnTo>
                      <a:pt x="26" y="4"/>
                    </a:lnTo>
                    <a:lnTo>
                      <a:pt x="22" y="2"/>
                    </a:lnTo>
                    <a:lnTo>
                      <a:pt x="16" y="0"/>
                    </a:lnTo>
                    <a:lnTo>
                      <a:pt x="10" y="2"/>
                    </a:lnTo>
                    <a:lnTo>
                      <a:pt x="6" y="4"/>
                    </a:lnTo>
                    <a:lnTo>
                      <a:pt x="2" y="10"/>
                    </a:lnTo>
                    <a:lnTo>
                      <a:pt x="0" y="16"/>
                    </a:lnTo>
                    <a:lnTo>
                      <a:pt x="2" y="22"/>
                    </a:lnTo>
                    <a:lnTo>
                      <a:pt x="6" y="26"/>
                    </a:lnTo>
                    <a:lnTo>
                      <a:pt x="10" y="30"/>
                    </a:lnTo>
                    <a:lnTo>
                      <a:pt x="16" y="30"/>
                    </a:lnTo>
                    <a:lnTo>
                      <a:pt x="22" y="30"/>
                    </a:lnTo>
                    <a:lnTo>
                      <a:pt x="26" y="26"/>
                    </a:lnTo>
                    <a:lnTo>
                      <a:pt x="30" y="22"/>
                    </a:lnTo>
                    <a:lnTo>
                      <a:pt x="32" y="16"/>
                    </a:lnTo>
                    <a:close/>
                  </a:path>
                </a:pathLst>
              </a:custGeom>
              <a:solidFill>
                <a:srgbClr val="000000"/>
              </a:solidFill>
              <a:ln w="0">
                <a:solidFill>
                  <a:srgbClr val="000000"/>
                </a:solidFill>
                <a:prstDash val="solid"/>
                <a:round/>
                <a:headEnd/>
                <a:tailEnd/>
              </a:ln>
            </p:spPr>
            <p:txBody>
              <a:bodyPr/>
              <a:lstStyle/>
              <a:p>
                <a:endParaRPr lang="sv-SE"/>
              </a:p>
            </p:txBody>
          </p:sp>
          <p:sp>
            <p:nvSpPr>
              <p:cNvPr id="96559" name="Freeform 303"/>
              <p:cNvSpPr>
                <a:spLocks/>
              </p:cNvSpPr>
              <p:nvPr/>
            </p:nvSpPr>
            <p:spPr bwMode="auto">
              <a:xfrm>
                <a:off x="3762" y="3688"/>
                <a:ext cx="30" cy="30"/>
              </a:xfrm>
              <a:custGeom>
                <a:avLst/>
                <a:gdLst/>
                <a:ahLst/>
                <a:cxnLst>
                  <a:cxn ang="0">
                    <a:pos x="30" y="14"/>
                  </a:cxn>
                  <a:cxn ang="0">
                    <a:pos x="30" y="8"/>
                  </a:cxn>
                  <a:cxn ang="0">
                    <a:pos x="26" y="4"/>
                  </a:cxn>
                  <a:cxn ang="0">
                    <a:pos x="22" y="0"/>
                  </a:cxn>
                  <a:cxn ang="0">
                    <a:pos x="16" y="0"/>
                  </a:cxn>
                  <a:cxn ang="0">
                    <a:pos x="10" y="0"/>
                  </a:cxn>
                  <a:cxn ang="0">
                    <a:pos x="4" y="4"/>
                  </a:cxn>
                  <a:cxn ang="0">
                    <a:pos x="2" y="8"/>
                  </a:cxn>
                  <a:cxn ang="0">
                    <a:pos x="0" y="14"/>
                  </a:cxn>
                  <a:cxn ang="0">
                    <a:pos x="2" y="20"/>
                  </a:cxn>
                  <a:cxn ang="0">
                    <a:pos x="4" y="26"/>
                  </a:cxn>
                  <a:cxn ang="0">
                    <a:pos x="10" y="28"/>
                  </a:cxn>
                  <a:cxn ang="0">
                    <a:pos x="16" y="30"/>
                  </a:cxn>
                  <a:cxn ang="0">
                    <a:pos x="22" y="28"/>
                  </a:cxn>
                  <a:cxn ang="0">
                    <a:pos x="26" y="26"/>
                  </a:cxn>
                  <a:cxn ang="0">
                    <a:pos x="30" y="20"/>
                  </a:cxn>
                  <a:cxn ang="0">
                    <a:pos x="30" y="14"/>
                  </a:cxn>
                </a:cxnLst>
                <a:rect l="0" t="0" r="r" b="b"/>
                <a:pathLst>
                  <a:path w="30" h="30">
                    <a:moveTo>
                      <a:pt x="30" y="14"/>
                    </a:moveTo>
                    <a:lnTo>
                      <a:pt x="30" y="8"/>
                    </a:lnTo>
                    <a:lnTo>
                      <a:pt x="26" y="4"/>
                    </a:lnTo>
                    <a:lnTo>
                      <a:pt x="22" y="0"/>
                    </a:lnTo>
                    <a:lnTo>
                      <a:pt x="16" y="0"/>
                    </a:lnTo>
                    <a:lnTo>
                      <a:pt x="10" y="0"/>
                    </a:lnTo>
                    <a:lnTo>
                      <a:pt x="4" y="4"/>
                    </a:lnTo>
                    <a:lnTo>
                      <a:pt x="2" y="8"/>
                    </a:lnTo>
                    <a:lnTo>
                      <a:pt x="0" y="14"/>
                    </a:lnTo>
                    <a:lnTo>
                      <a:pt x="2" y="20"/>
                    </a:lnTo>
                    <a:lnTo>
                      <a:pt x="4" y="26"/>
                    </a:lnTo>
                    <a:lnTo>
                      <a:pt x="10" y="28"/>
                    </a:lnTo>
                    <a:lnTo>
                      <a:pt x="16" y="30"/>
                    </a:lnTo>
                    <a:lnTo>
                      <a:pt x="22" y="28"/>
                    </a:lnTo>
                    <a:lnTo>
                      <a:pt x="26" y="26"/>
                    </a:lnTo>
                    <a:lnTo>
                      <a:pt x="30" y="20"/>
                    </a:lnTo>
                    <a:lnTo>
                      <a:pt x="30" y="14"/>
                    </a:lnTo>
                    <a:close/>
                  </a:path>
                </a:pathLst>
              </a:custGeom>
              <a:solidFill>
                <a:srgbClr val="000000"/>
              </a:solidFill>
              <a:ln w="0">
                <a:solidFill>
                  <a:srgbClr val="000000"/>
                </a:solidFill>
                <a:prstDash val="solid"/>
                <a:round/>
                <a:headEnd/>
                <a:tailEnd/>
              </a:ln>
            </p:spPr>
            <p:txBody>
              <a:bodyPr/>
              <a:lstStyle/>
              <a:p>
                <a:endParaRPr lang="sv-SE"/>
              </a:p>
            </p:txBody>
          </p:sp>
          <p:sp>
            <p:nvSpPr>
              <p:cNvPr id="96560" name="Freeform 304"/>
              <p:cNvSpPr>
                <a:spLocks/>
              </p:cNvSpPr>
              <p:nvPr/>
            </p:nvSpPr>
            <p:spPr bwMode="auto">
              <a:xfrm>
                <a:off x="3340" y="3316"/>
                <a:ext cx="30" cy="30"/>
              </a:xfrm>
              <a:custGeom>
                <a:avLst/>
                <a:gdLst/>
                <a:ahLst/>
                <a:cxnLst>
                  <a:cxn ang="0">
                    <a:pos x="30" y="14"/>
                  </a:cxn>
                  <a:cxn ang="0">
                    <a:pos x="30" y="8"/>
                  </a:cxn>
                  <a:cxn ang="0">
                    <a:pos x="26" y="4"/>
                  </a:cxn>
                  <a:cxn ang="0">
                    <a:pos x="22" y="0"/>
                  </a:cxn>
                  <a:cxn ang="0">
                    <a:pos x="16" y="0"/>
                  </a:cxn>
                  <a:cxn ang="0">
                    <a:pos x="10" y="0"/>
                  </a:cxn>
                  <a:cxn ang="0">
                    <a:pos x="4" y="4"/>
                  </a:cxn>
                  <a:cxn ang="0">
                    <a:pos x="2" y="8"/>
                  </a:cxn>
                  <a:cxn ang="0">
                    <a:pos x="0" y="14"/>
                  </a:cxn>
                  <a:cxn ang="0">
                    <a:pos x="2" y="20"/>
                  </a:cxn>
                  <a:cxn ang="0">
                    <a:pos x="4" y="26"/>
                  </a:cxn>
                  <a:cxn ang="0">
                    <a:pos x="10" y="28"/>
                  </a:cxn>
                  <a:cxn ang="0">
                    <a:pos x="16" y="30"/>
                  </a:cxn>
                  <a:cxn ang="0">
                    <a:pos x="22" y="28"/>
                  </a:cxn>
                  <a:cxn ang="0">
                    <a:pos x="26" y="26"/>
                  </a:cxn>
                  <a:cxn ang="0">
                    <a:pos x="30" y="20"/>
                  </a:cxn>
                  <a:cxn ang="0">
                    <a:pos x="30" y="14"/>
                  </a:cxn>
                </a:cxnLst>
                <a:rect l="0" t="0" r="r" b="b"/>
                <a:pathLst>
                  <a:path w="30" h="30">
                    <a:moveTo>
                      <a:pt x="30" y="14"/>
                    </a:moveTo>
                    <a:lnTo>
                      <a:pt x="30" y="8"/>
                    </a:lnTo>
                    <a:lnTo>
                      <a:pt x="26" y="4"/>
                    </a:lnTo>
                    <a:lnTo>
                      <a:pt x="22" y="0"/>
                    </a:lnTo>
                    <a:lnTo>
                      <a:pt x="16" y="0"/>
                    </a:lnTo>
                    <a:lnTo>
                      <a:pt x="10" y="0"/>
                    </a:lnTo>
                    <a:lnTo>
                      <a:pt x="4" y="4"/>
                    </a:lnTo>
                    <a:lnTo>
                      <a:pt x="2" y="8"/>
                    </a:lnTo>
                    <a:lnTo>
                      <a:pt x="0" y="14"/>
                    </a:lnTo>
                    <a:lnTo>
                      <a:pt x="2" y="20"/>
                    </a:lnTo>
                    <a:lnTo>
                      <a:pt x="4" y="26"/>
                    </a:lnTo>
                    <a:lnTo>
                      <a:pt x="10" y="28"/>
                    </a:lnTo>
                    <a:lnTo>
                      <a:pt x="16" y="30"/>
                    </a:lnTo>
                    <a:lnTo>
                      <a:pt x="22" y="28"/>
                    </a:lnTo>
                    <a:lnTo>
                      <a:pt x="26" y="26"/>
                    </a:lnTo>
                    <a:lnTo>
                      <a:pt x="30" y="20"/>
                    </a:lnTo>
                    <a:lnTo>
                      <a:pt x="30" y="14"/>
                    </a:lnTo>
                    <a:close/>
                  </a:path>
                </a:pathLst>
              </a:custGeom>
              <a:solidFill>
                <a:srgbClr val="000000"/>
              </a:solidFill>
              <a:ln w="0">
                <a:solidFill>
                  <a:srgbClr val="000000"/>
                </a:solidFill>
                <a:prstDash val="solid"/>
                <a:round/>
                <a:headEnd/>
                <a:tailEnd/>
              </a:ln>
            </p:spPr>
            <p:txBody>
              <a:bodyPr/>
              <a:lstStyle/>
              <a:p>
                <a:endParaRPr lang="sv-SE"/>
              </a:p>
            </p:txBody>
          </p:sp>
          <p:sp>
            <p:nvSpPr>
              <p:cNvPr id="96561" name="Freeform 305"/>
              <p:cNvSpPr>
                <a:spLocks/>
              </p:cNvSpPr>
              <p:nvPr/>
            </p:nvSpPr>
            <p:spPr bwMode="auto">
              <a:xfrm>
                <a:off x="3650" y="3580"/>
                <a:ext cx="30" cy="32"/>
              </a:xfrm>
              <a:custGeom>
                <a:avLst/>
                <a:gdLst/>
                <a:ahLst/>
                <a:cxnLst>
                  <a:cxn ang="0">
                    <a:pos x="30" y="16"/>
                  </a:cxn>
                  <a:cxn ang="0">
                    <a:pos x="30" y="10"/>
                  </a:cxn>
                  <a:cxn ang="0">
                    <a:pos x="26" y="6"/>
                  </a:cxn>
                  <a:cxn ang="0">
                    <a:pos x="22" y="2"/>
                  </a:cxn>
                  <a:cxn ang="0">
                    <a:pos x="16" y="0"/>
                  </a:cxn>
                  <a:cxn ang="0">
                    <a:pos x="10" y="2"/>
                  </a:cxn>
                  <a:cxn ang="0">
                    <a:pos x="4" y="6"/>
                  </a:cxn>
                  <a:cxn ang="0">
                    <a:pos x="2" y="10"/>
                  </a:cxn>
                  <a:cxn ang="0">
                    <a:pos x="0" y="16"/>
                  </a:cxn>
                  <a:cxn ang="0">
                    <a:pos x="2" y="22"/>
                  </a:cxn>
                  <a:cxn ang="0">
                    <a:pos x="4" y="26"/>
                  </a:cxn>
                  <a:cxn ang="0">
                    <a:pos x="10" y="30"/>
                  </a:cxn>
                  <a:cxn ang="0">
                    <a:pos x="16" y="32"/>
                  </a:cxn>
                  <a:cxn ang="0">
                    <a:pos x="22" y="30"/>
                  </a:cxn>
                  <a:cxn ang="0">
                    <a:pos x="26" y="26"/>
                  </a:cxn>
                  <a:cxn ang="0">
                    <a:pos x="30" y="22"/>
                  </a:cxn>
                  <a:cxn ang="0">
                    <a:pos x="30" y="16"/>
                  </a:cxn>
                </a:cxnLst>
                <a:rect l="0" t="0" r="r" b="b"/>
                <a:pathLst>
                  <a:path w="30" h="32">
                    <a:moveTo>
                      <a:pt x="30" y="16"/>
                    </a:moveTo>
                    <a:lnTo>
                      <a:pt x="30" y="10"/>
                    </a:lnTo>
                    <a:lnTo>
                      <a:pt x="26" y="6"/>
                    </a:lnTo>
                    <a:lnTo>
                      <a:pt x="22" y="2"/>
                    </a:lnTo>
                    <a:lnTo>
                      <a:pt x="16" y="0"/>
                    </a:lnTo>
                    <a:lnTo>
                      <a:pt x="10" y="2"/>
                    </a:lnTo>
                    <a:lnTo>
                      <a:pt x="4" y="6"/>
                    </a:lnTo>
                    <a:lnTo>
                      <a:pt x="2" y="10"/>
                    </a:lnTo>
                    <a:lnTo>
                      <a:pt x="0" y="16"/>
                    </a:lnTo>
                    <a:lnTo>
                      <a:pt x="2" y="22"/>
                    </a:lnTo>
                    <a:lnTo>
                      <a:pt x="4" y="26"/>
                    </a:lnTo>
                    <a:lnTo>
                      <a:pt x="10" y="30"/>
                    </a:lnTo>
                    <a:lnTo>
                      <a:pt x="16" y="32"/>
                    </a:lnTo>
                    <a:lnTo>
                      <a:pt x="22" y="30"/>
                    </a:lnTo>
                    <a:lnTo>
                      <a:pt x="26" y="26"/>
                    </a:lnTo>
                    <a:lnTo>
                      <a:pt x="30" y="22"/>
                    </a:lnTo>
                    <a:lnTo>
                      <a:pt x="30" y="16"/>
                    </a:lnTo>
                    <a:close/>
                  </a:path>
                </a:pathLst>
              </a:custGeom>
              <a:solidFill>
                <a:srgbClr val="000000"/>
              </a:solidFill>
              <a:ln w="0">
                <a:solidFill>
                  <a:srgbClr val="000000"/>
                </a:solidFill>
                <a:prstDash val="solid"/>
                <a:round/>
                <a:headEnd/>
                <a:tailEnd/>
              </a:ln>
            </p:spPr>
            <p:txBody>
              <a:bodyPr/>
              <a:lstStyle/>
              <a:p>
                <a:endParaRPr lang="sv-SE"/>
              </a:p>
            </p:txBody>
          </p:sp>
          <p:sp>
            <p:nvSpPr>
              <p:cNvPr id="96562" name="Freeform 306"/>
              <p:cNvSpPr>
                <a:spLocks/>
              </p:cNvSpPr>
              <p:nvPr/>
            </p:nvSpPr>
            <p:spPr bwMode="auto">
              <a:xfrm>
                <a:off x="3356" y="3590"/>
                <a:ext cx="30" cy="30"/>
              </a:xfrm>
              <a:custGeom>
                <a:avLst/>
                <a:gdLst/>
                <a:ahLst/>
                <a:cxnLst>
                  <a:cxn ang="0">
                    <a:pos x="30" y="16"/>
                  </a:cxn>
                  <a:cxn ang="0">
                    <a:pos x="30" y="10"/>
                  </a:cxn>
                  <a:cxn ang="0">
                    <a:pos x="26" y="4"/>
                  </a:cxn>
                  <a:cxn ang="0">
                    <a:pos x="22" y="2"/>
                  </a:cxn>
                  <a:cxn ang="0">
                    <a:pos x="16" y="0"/>
                  </a:cxn>
                  <a:cxn ang="0">
                    <a:pos x="10" y="2"/>
                  </a:cxn>
                  <a:cxn ang="0">
                    <a:pos x="4" y="4"/>
                  </a:cxn>
                  <a:cxn ang="0">
                    <a:pos x="2" y="10"/>
                  </a:cxn>
                  <a:cxn ang="0">
                    <a:pos x="0" y="16"/>
                  </a:cxn>
                  <a:cxn ang="0">
                    <a:pos x="2" y="22"/>
                  </a:cxn>
                  <a:cxn ang="0">
                    <a:pos x="4" y="26"/>
                  </a:cxn>
                  <a:cxn ang="0">
                    <a:pos x="10" y="30"/>
                  </a:cxn>
                  <a:cxn ang="0">
                    <a:pos x="16" y="30"/>
                  </a:cxn>
                  <a:cxn ang="0">
                    <a:pos x="22" y="30"/>
                  </a:cxn>
                  <a:cxn ang="0">
                    <a:pos x="26" y="26"/>
                  </a:cxn>
                  <a:cxn ang="0">
                    <a:pos x="30" y="22"/>
                  </a:cxn>
                  <a:cxn ang="0">
                    <a:pos x="30" y="16"/>
                  </a:cxn>
                </a:cxnLst>
                <a:rect l="0" t="0" r="r" b="b"/>
                <a:pathLst>
                  <a:path w="30" h="30">
                    <a:moveTo>
                      <a:pt x="30" y="16"/>
                    </a:moveTo>
                    <a:lnTo>
                      <a:pt x="30" y="10"/>
                    </a:lnTo>
                    <a:lnTo>
                      <a:pt x="26" y="4"/>
                    </a:lnTo>
                    <a:lnTo>
                      <a:pt x="22" y="2"/>
                    </a:lnTo>
                    <a:lnTo>
                      <a:pt x="16" y="0"/>
                    </a:lnTo>
                    <a:lnTo>
                      <a:pt x="10" y="2"/>
                    </a:lnTo>
                    <a:lnTo>
                      <a:pt x="4" y="4"/>
                    </a:lnTo>
                    <a:lnTo>
                      <a:pt x="2" y="10"/>
                    </a:lnTo>
                    <a:lnTo>
                      <a:pt x="0" y="16"/>
                    </a:lnTo>
                    <a:lnTo>
                      <a:pt x="2" y="22"/>
                    </a:lnTo>
                    <a:lnTo>
                      <a:pt x="4" y="26"/>
                    </a:lnTo>
                    <a:lnTo>
                      <a:pt x="10" y="30"/>
                    </a:lnTo>
                    <a:lnTo>
                      <a:pt x="16" y="30"/>
                    </a:lnTo>
                    <a:lnTo>
                      <a:pt x="22" y="30"/>
                    </a:lnTo>
                    <a:lnTo>
                      <a:pt x="26" y="26"/>
                    </a:lnTo>
                    <a:lnTo>
                      <a:pt x="30" y="22"/>
                    </a:lnTo>
                    <a:lnTo>
                      <a:pt x="30" y="16"/>
                    </a:lnTo>
                    <a:close/>
                  </a:path>
                </a:pathLst>
              </a:custGeom>
              <a:solidFill>
                <a:srgbClr val="000000"/>
              </a:solidFill>
              <a:ln w="0">
                <a:solidFill>
                  <a:srgbClr val="000000"/>
                </a:solidFill>
                <a:prstDash val="solid"/>
                <a:round/>
                <a:headEnd/>
                <a:tailEnd/>
              </a:ln>
            </p:spPr>
            <p:txBody>
              <a:bodyPr/>
              <a:lstStyle/>
              <a:p>
                <a:endParaRPr lang="sv-SE"/>
              </a:p>
            </p:txBody>
          </p:sp>
          <p:sp>
            <p:nvSpPr>
              <p:cNvPr id="96563" name="Freeform 307"/>
              <p:cNvSpPr>
                <a:spLocks/>
              </p:cNvSpPr>
              <p:nvPr/>
            </p:nvSpPr>
            <p:spPr bwMode="auto">
              <a:xfrm>
                <a:off x="3370" y="3532"/>
                <a:ext cx="30" cy="32"/>
              </a:xfrm>
              <a:custGeom>
                <a:avLst/>
                <a:gdLst/>
                <a:ahLst/>
                <a:cxnLst>
                  <a:cxn ang="0">
                    <a:pos x="30" y="16"/>
                  </a:cxn>
                  <a:cxn ang="0">
                    <a:pos x="30" y="10"/>
                  </a:cxn>
                  <a:cxn ang="0">
                    <a:pos x="26" y="6"/>
                  </a:cxn>
                  <a:cxn ang="0">
                    <a:pos x="22" y="2"/>
                  </a:cxn>
                  <a:cxn ang="0">
                    <a:pos x="16" y="0"/>
                  </a:cxn>
                  <a:cxn ang="0">
                    <a:pos x="10" y="2"/>
                  </a:cxn>
                  <a:cxn ang="0">
                    <a:pos x="4" y="6"/>
                  </a:cxn>
                  <a:cxn ang="0">
                    <a:pos x="2" y="10"/>
                  </a:cxn>
                  <a:cxn ang="0">
                    <a:pos x="0" y="16"/>
                  </a:cxn>
                  <a:cxn ang="0">
                    <a:pos x="2" y="22"/>
                  </a:cxn>
                  <a:cxn ang="0">
                    <a:pos x="4" y="26"/>
                  </a:cxn>
                  <a:cxn ang="0">
                    <a:pos x="10" y="30"/>
                  </a:cxn>
                  <a:cxn ang="0">
                    <a:pos x="16" y="32"/>
                  </a:cxn>
                  <a:cxn ang="0">
                    <a:pos x="22" y="30"/>
                  </a:cxn>
                  <a:cxn ang="0">
                    <a:pos x="26" y="26"/>
                  </a:cxn>
                  <a:cxn ang="0">
                    <a:pos x="30" y="22"/>
                  </a:cxn>
                  <a:cxn ang="0">
                    <a:pos x="30" y="16"/>
                  </a:cxn>
                </a:cxnLst>
                <a:rect l="0" t="0" r="r" b="b"/>
                <a:pathLst>
                  <a:path w="30" h="32">
                    <a:moveTo>
                      <a:pt x="30" y="16"/>
                    </a:moveTo>
                    <a:lnTo>
                      <a:pt x="30" y="10"/>
                    </a:lnTo>
                    <a:lnTo>
                      <a:pt x="26" y="6"/>
                    </a:lnTo>
                    <a:lnTo>
                      <a:pt x="22" y="2"/>
                    </a:lnTo>
                    <a:lnTo>
                      <a:pt x="16" y="0"/>
                    </a:lnTo>
                    <a:lnTo>
                      <a:pt x="10" y="2"/>
                    </a:lnTo>
                    <a:lnTo>
                      <a:pt x="4" y="6"/>
                    </a:lnTo>
                    <a:lnTo>
                      <a:pt x="2" y="10"/>
                    </a:lnTo>
                    <a:lnTo>
                      <a:pt x="0" y="16"/>
                    </a:lnTo>
                    <a:lnTo>
                      <a:pt x="2" y="22"/>
                    </a:lnTo>
                    <a:lnTo>
                      <a:pt x="4" y="26"/>
                    </a:lnTo>
                    <a:lnTo>
                      <a:pt x="10" y="30"/>
                    </a:lnTo>
                    <a:lnTo>
                      <a:pt x="16" y="32"/>
                    </a:lnTo>
                    <a:lnTo>
                      <a:pt x="22" y="30"/>
                    </a:lnTo>
                    <a:lnTo>
                      <a:pt x="26" y="26"/>
                    </a:lnTo>
                    <a:lnTo>
                      <a:pt x="30" y="22"/>
                    </a:lnTo>
                    <a:lnTo>
                      <a:pt x="30" y="16"/>
                    </a:lnTo>
                    <a:close/>
                  </a:path>
                </a:pathLst>
              </a:custGeom>
              <a:solidFill>
                <a:srgbClr val="000000"/>
              </a:solidFill>
              <a:ln w="0">
                <a:solidFill>
                  <a:srgbClr val="000000"/>
                </a:solidFill>
                <a:prstDash val="solid"/>
                <a:round/>
                <a:headEnd/>
                <a:tailEnd/>
              </a:ln>
            </p:spPr>
            <p:txBody>
              <a:bodyPr/>
              <a:lstStyle/>
              <a:p>
                <a:endParaRPr lang="sv-SE"/>
              </a:p>
            </p:txBody>
          </p:sp>
          <p:sp>
            <p:nvSpPr>
              <p:cNvPr id="96564" name="Freeform 308"/>
              <p:cNvSpPr>
                <a:spLocks/>
              </p:cNvSpPr>
              <p:nvPr/>
            </p:nvSpPr>
            <p:spPr bwMode="auto">
              <a:xfrm>
                <a:off x="3152" y="3514"/>
                <a:ext cx="30" cy="30"/>
              </a:xfrm>
              <a:custGeom>
                <a:avLst/>
                <a:gdLst/>
                <a:ahLst/>
                <a:cxnLst>
                  <a:cxn ang="0">
                    <a:pos x="30" y="16"/>
                  </a:cxn>
                  <a:cxn ang="0">
                    <a:pos x="28" y="10"/>
                  </a:cxn>
                  <a:cxn ang="0">
                    <a:pos x="26" y="4"/>
                  </a:cxn>
                  <a:cxn ang="0">
                    <a:pos x="20" y="2"/>
                  </a:cxn>
                  <a:cxn ang="0">
                    <a:pos x="14" y="0"/>
                  </a:cxn>
                  <a:cxn ang="0">
                    <a:pos x="8" y="2"/>
                  </a:cxn>
                  <a:cxn ang="0">
                    <a:pos x="4" y="4"/>
                  </a:cxn>
                  <a:cxn ang="0">
                    <a:pos x="0" y="10"/>
                  </a:cxn>
                  <a:cxn ang="0">
                    <a:pos x="0" y="16"/>
                  </a:cxn>
                  <a:cxn ang="0">
                    <a:pos x="0" y="22"/>
                  </a:cxn>
                  <a:cxn ang="0">
                    <a:pos x="4" y="26"/>
                  </a:cxn>
                  <a:cxn ang="0">
                    <a:pos x="8" y="30"/>
                  </a:cxn>
                  <a:cxn ang="0">
                    <a:pos x="14" y="30"/>
                  </a:cxn>
                  <a:cxn ang="0">
                    <a:pos x="20" y="30"/>
                  </a:cxn>
                  <a:cxn ang="0">
                    <a:pos x="26" y="26"/>
                  </a:cxn>
                  <a:cxn ang="0">
                    <a:pos x="28" y="22"/>
                  </a:cxn>
                  <a:cxn ang="0">
                    <a:pos x="30" y="16"/>
                  </a:cxn>
                </a:cxnLst>
                <a:rect l="0" t="0" r="r" b="b"/>
                <a:pathLst>
                  <a:path w="30" h="30">
                    <a:moveTo>
                      <a:pt x="30" y="16"/>
                    </a:moveTo>
                    <a:lnTo>
                      <a:pt x="28" y="10"/>
                    </a:lnTo>
                    <a:lnTo>
                      <a:pt x="26" y="4"/>
                    </a:lnTo>
                    <a:lnTo>
                      <a:pt x="20" y="2"/>
                    </a:lnTo>
                    <a:lnTo>
                      <a:pt x="14" y="0"/>
                    </a:lnTo>
                    <a:lnTo>
                      <a:pt x="8" y="2"/>
                    </a:lnTo>
                    <a:lnTo>
                      <a:pt x="4" y="4"/>
                    </a:lnTo>
                    <a:lnTo>
                      <a:pt x="0" y="10"/>
                    </a:lnTo>
                    <a:lnTo>
                      <a:pt x="0" y="16"/>
                    </a:lnTo>
                    <a:lnTo>
                      <a:pt x="0" y="22"/>
                    </a:lnTo>
                    <a:lnTo>
                      <a:pt x="4" y="26"/>
                    </a:lnTo>
                    <a:lnTo>
                      <a:pt x="8" y="30"/>
                    </a:lnTo>
                    <a:lnTo>
                      <a:pt x="14" y="30"/>
                    </a:lnTo>
                    <a:lnTo>
                      <a:pt x="20" y="30"/>
                    </a:lnTo>
                    <a:lnTo>
                      <a:pt x="26" y="26"/>
                    </a:lnTo>
                    <a:lnTo>
                      <a:pt x="28" y="22"/>
                    </a:lnTo>
                    <a:lnTo>
                      <a:pt x="30" y="16"/>
                    </a:lnTo>
                    <a:close/>
                  </a:path>
                </a:pathLst>
              </a:custGeom>
              <a:solidFill>
                <a:srgbClr val="000000"/>
              </a:solidFill>
              <a:ln w="0">
                <a:solidFill>
                  <a:srgbClr val="000000"/>
                </a:solidFill>
                <a:prstDash val="solid"/>
                <a:round/>
                <a:headEnd/>
                <a:tailEnd/>
              </a:ln>
            </p:spPr>
            <p:txBody>
              <a:bodyPr/>
              <a:lstStyle/>
              <a:p>
                <a:endParaRPr lang="sv-SE"/>
              </a:p>
            </p:txBody>
          </p:sp>
          <p:sp>
            <p:nvSpPr>
              <p:cNvPr id="96565" name="Freeform 309"/>
              <p:cNvSpPr>
                <a:spLocks/>
              </p:cNvSpPr>
              <p:nvPr/>
            </p:nvSpPr>
            <p:spPr bwMode="auto">
              <a:xfrm>
                <a:off x="3246" y="3538"/>
                <a:ext cx="32" cy="30"/>
              </a:xfrm>
              <a:custGeom>
                <a:avLst/>
                <a:gdLst/>
                <a:ahLst/>
                <a:cxnLst>
                  <a:cxn ang="0">
                    <a:pos x="32" y="16"/>
                  </a:cxn>
                  <a:cxn ang="0">
                    <a:pos x="30" y="10"/>
                  </a:cxn>
                  <a:cxn ang="0">
                    <a:pos x="26" y="4"/>
                  </a:cxn>
                  <a:cxn ang="0">
                    <a:pos x="22" y="2"/>
                  </a:cxn>
                  <a:cxn ang="0">
                    <a:pos x="16" y="0"/>
                  </a:cxn>
                  <a:cxn ang="0">
                    <a:pos x="10" y="2"/>
                  </a:cxn>
                  <a:cxn ang="0">
                    <a:pos x="6" y="4"/>
                  </a:cxn>
                  <a:cxn ang="0">
                    <a:pos x="2" y="10"/>
                  </a:cxn>
                  <a:cxn ang="0">
                    <a:pos x="0" y="16"/>
                  </a:cxn>
                  <a:cxn ang="0">
                    <a:pos x="2" y="22"/>
                  </a:cxn>
                  <a:cxn ang="0">
                    <a:pos x="6" y="26"/>
                  </a:cxn>
                  <a:cxn ang="0">
                    <a:pos x="10" y="30"/>
                  </a:cxn>
                  <a:cxn ang="0">
                    <a:pos x="16" y="30"/>
                  </a:cxn>
                  <a:cxn ang="0">
                    <a:pos x="22" y="30"/>
                  </a:cxn>
                  <a:cxn ang="0">
                    <a:pos x="26" y="26"/>
                  </a:cxn>
                  <a:cxn ang="0">
                    <a:pos x="30" y="22"/>
                  </a:cxn>
                  <a:cxn ang="0">
                    <a:pos x="32" y="16"/>
                  </a:cxn>
                </a:cxnLst>
                <a:rect l="0" t="0" r="r" b="b"/>
                <a:pathLst>
                  <a:path w="32" h="30">
                    <a:moveTo>
                      <a:pt x="32" y="16"/>
                    </a:moveTo>
                    <a:lnTo>
                      <a:pt x="30" y="10"/>
                    </a:lnTo>
                    <a:lnTo>
                      <a:pt x="26" y="4"/>
                    </a:lnTo>
                    <a:lnTo>
                      <a:pt x="22" y="2"/>
                    </a:lnTo>
                    <a:lnTo>
                      <a:pt x="16" y="0"/>
                    </a:lnTo>
                    <a:lnTo>
                      <a:pt x="10" y="2"/>
                    </a:lnTo>
                    <a:lnTo>
                      <a:pt x="6" y="4"/>
                    </a:lnTo>
                    <a:lnTo>
                      <a:pt x="2" y="10"/>
                    </a:lnTo>
                    <a:lnTo>
                      <a:pt x="0" y="16"/>
                    </a:lnTo>
                    <a:lnTo>
                      <a:pt x="2" y="22"/>
                    </a:lnTo>
                    <a:lnTo>
                      <a:pt x="6" y="26"/>
                    </a:lnTo>
                    <a:lnTo>
                      <a:pt x="10" y="30"/>
                    </a:lnTo>
                    <a:lnTo>
                      <a:pt x="16" y="30"/>
                    </a:lnTo>
                    <a:lnTo>
                      <a:pt x="22" y="30"/>
                    </a:lnTo>
                    <a:lnTo>
                      <a:pt x="26" y="26"/>
                    </a:lnTo>
                    <a:lnTo>
                      <a:pt x="30" y="22"/>
                    </a:lnTo>
                    <a:lnTo>
                      <a:pt x="32" y="16"/>
                    </a:lnTo>
                    <a:close/>
                  </a:path>
                </a:pathLst>
              </a:custGeom>
              <a:solidFill>
                <a:srgbClr val="000000"/>
              </a:solidFill>
              <a:ln w="0">
                <a:solidFill>
                  <a:srgbClr val="000000"/>
                </a:solidFill>
                <a:prstDash val="solid"/>
                <a:round/>
                <a:headEnd/>
                <a:tailEnd/>
              </a:ln>
            </p:spPr>
            <p:txBody>
              <a:bodyPr/>
              <a:lstStyle/>
              <a:p>
                <a:endParaRPr lang="sv-SE"/>
              </a:p>
            </p:txBody>
          </p:sp>
          <p:sp>
            <p:nvSpPr>
              <p:cNvPr id="96566" name="Freeform 310"/>
              <p:cNvSpPr>
                <a:spLocks/>
              </p:cNvSpPr>
              <p:nvPr/>
            </p:nvSpPr>
            <p:spPr bwMode="auto">
              <a:xfrm>
                <a:off x="3288" y="2996"/>
                <a:ext cx="30" cy="32"/>
              </a:xfrm>
              <a:custGeom>
                <a:avLst/>
                <a:gdLst/>
                <a:ahLst/>
                <a:cxnLst>
                  <a:cxn ang="0">
                    <a:pos x="30" y="16"/>
                  </a:cxn>
                  <a:cxn ang="0">
                    <a:pos x="28" y="10"/>
                  </a:cxn>
                  <a:cxn ang="0">
                    <a:pos x="26" y="6"/>
                  </a:cxn>
                  <a:cxn ang="0">
                    <a:pos x="20" y="2"/>
                  </a:cxn>
                  <a:cxn ang="0">
                    <a:pos x="14" y="0"/>
                  </a:cxn>
                  <a:cxn ang="0">
                    <a:pos x="8" y="2"/>
                  </a:cxn>
                  <a:cxn ang="0">
                    <a:pos x="4" y="6"/>
                  </a:cxn>
                  <a:cxn ang="0">
                    <a:pos x="0" y="10"/>
                  </a:cxn>
                  <a:cxn ang="0">
                    <a:pos x="0" y="16"/>
                  </a:cxn>
                  <a:cxn ang="0">
                    <a:pos x="0" y="22"/>
                  </a:cxn>
                  <a:cxn ang="0">
                    <a:pos x="4" y="26"/>
                  </a:cxn>
                  <a:cxn ang="0">
                    <a:pos x="8" y="30"/>
                  </a:cxn>
                  <a:cxn ang="0">
                    <a:pos x="14" y="32"/>
                  </a:cxn>
                  <a:cxn ang="0">
                    <a:pos x="20" y="30"/>
                  </a:cxn>
                  <a:cxn ang="0">
                    <a:pos x="26" y="26"/>
                  </a:cxn>
                  <a:cxn ang="0">
                    <a:pos x="28" y="22"/>
                  </a:cxn>
                  <a:cxn ang="0">
                    <a:pos x="30" y="16"/>
                  </a:cxn>
                </a:cxnLst>
                <a:rect l="0" t="0" r="r" b="b"/>
                <a:pathLst>
                  <a:path w="30" h="32">
                    <a:moveTo>
                      <a:pt x="30" y="16"/>
                    </a:moveTo>
                    <a:lnTo>
                      <a:pt x="28" y="10"/>
                    </a:lnTo>
                    <a:lnTo>
                      <a:pt x="26" y="6"/>
                    </a:lnTo>
                    <a:lnTo>
                      <a:pt x="20" y="2"/>
                    </a:lnTo>
                    <a:lnTo>
                      <a:pt x="14" y="0"/>
                    </a:lnTo>
                    <a:lnTo>
                      <a:pt x="8" y="2"/>
                    </a:lnTo>
                    <a:lnTo>
                      <a:pt x="4" y="6"/>
                    </a:lnTo>
                    <a:lnTo>
                      <a:pt x="0" y="10"/>
                    </a:lnTo>
                    <a:lnTo>
                      <a:pt x="0" y="16"/>
                    </a:lnTo>
                    <a:lnTo>
                      <a:pt x="0" y="22"/>
                    </a:lnTo>
                    <a:lnTo>
                      <a:pt x="4" y="26"/>
                    </a:lnTo>
                    <a:lnTo>
                      <a:pt x="8" y="30"/>
                    </a:lnTo>
                    <a:lnTo>
                      <a:pt x="14" y="32"/>
                    </a:lnTo>
                    <a:lnTo>
                      <a:pt x="20" y="30"/>
                    </a:lnTo>
                    <a:lnTo>
                      <a:pt x="26" y="26"/>
                    </a:lnTo>
                    <a:lnTo>
                      <a:pt x="28" y="22"/>
                    </a:lnTo>
                    <a:lnTo>
                      <a:pt x="30" y="16"/>
                    </a:lnTo>
                    <a:close/>
                  </a:path>
                </a:pathLst>
              </a:custGeom>
              <a:solidFill>
                <a:srgbClr val="000000"/>
              </a:solidFill>
              <a:ln w="0">
                <a:solidFill>
                  <a:srgbClr val="000000"/>
                </a:solidFill>
                <a:prstDash val="solid"/>
                <a:round/>
                <a:headEnd/>
                <a:tailEnd/>
              </a:ln>
            </p:spPr>
            <p:txBody>
              <a:bodyPr/>
              <a:lstStyle/>
              <a:p>
                <a:endParaRPr lang="sv-SE"/>
              </a:p>
            </p:txBody>
          </p:sp>
          <p:sp>
            <p:nvSpPr>
              <p:cNvPr id="96567" name="Freeform 311"/>
              <p:cNvSpPr>
                <a:spLocks/>
              </p:cNvSpPr>
              <p:nvPr/>
            </p:nvSpPr>
            <p:spPr bwMode="auto">
              <a:xfrm>
                <a:off x="3178" y="3522"/>
                <a:ext cx="30" cy="32"/>
              </a:xfrm>
              <a:custGeom>
                <a:avLst/>
                <a:gdLst/>
                <a:ahLst/>
                <a:cxnLst>
                  <a:cxn ang="0">
                    <a:pos x="30" y="16"/>
                  </a:cxn>
                  <a:cxn ang="0">
                    <a:pos x="30" y="10"/>
                  </a:cxn>
                  <a:cxn ang="0">
                    <a:pos x="26" y="6"/>
                  </a:cxn>
                  <a:cxn ang="0">
                    <a:pos x="22" y="2"/>
                  </a:cxn>
                  <a:cxn ang="0">
                    <a:pos x="16" y="0"/>
                  </a:cxn>
                  <a:cxn ang="0">
                    <a:pos x="10" y="2"/>
                  </a:cxn>
                  <a:cxn ang="0">
                    <a:pos x="4" y="6"/>
                  </a:cxn>
                  <a:cxn ang="0">
                    <a:pos x="2" y="10"/>
                  </a:cxn>
                  <a:cxn ang="0">
                    <a:pos x="0" y="16"/>
                  </a:cxn>
                  <a:cxn ang="0">
                    <a:pos x="2" y="22"/>
                  </a:cxn>
                  <a:cxn ang="0">
                    <a:pos x="4" y="26"/>
                  </a:cxn>
                  <a:cxn ang="0">
                    <a:pos x="10" y="30"/>
                  </a:cxn>
                  <a:cxn ang="0">
                    <a:pos x="16" y="32"/>
                  </a:cxn>
                  <a:cxn ang="0">
                    <a:pos x="22" y="30"/>
                  </a:cxn>
                  <a:cxn ang="0">
                    <a:pos x="26" y="26"/>
                  </a:cxn>
                  <a:cxn ang="0">
                    <a:pos x="30" y="22"/>
                  </a:cxn>
                  <a:cxn ang="0">
                    <a:pos x="30" y="16"/>
                  </a:cxn>
                </a:cxnLst>
                <a:rect l="0" t="0" r="r" b="b"/>
                <a:pathLst>
                  <a:path w="30" h="32">
                    <a:moveTo>
                      <a:pt x="30" y="16"/>
                    </a:moveTo>
                    <a:lnTo>
                      <a:pt x="30" y="10"/>
                    </a:lnTo>
                    <a:lnTo>
                      <a:pt x="26" y="6"/>
                    </a:lnTo>
                    <a:lnTo>
                      <a:pt x="22" y="2"/>
                    </a:lnTo>
                    <a:lnTo>
                      <a:pt x="16" y="0"/>
                    </a:lnTo>
                    <a:lnTo>
                      <a:pt x="10" y="2"/>
                    </a:lnTo>
                    <a:lnTo>
                      <a:pt x="4" y="6"/>
                    </a:lnTo>
                    <a:lnTo>
                      <a:pt x="2" y="10"/>
                    </a:lnTo>
                    <a:lnTo>
                      <a:pt x="0" y="16"/>
                    </a:lnTo>
                    <a:lnTo>
                      <a:pt x="2" y="22"/>
                    </a:lnTo>
                    <a:lnTo>
                      <a:pt x="4" y="26"/>
                    </a:lnTo>
                    <a:lnTo>
                      <a:pt x="10" y="30"/>
                    </a:lnTo>
                    <a:lnTo>
                      <a:pt x="16" y="32"/>
                    </a:lnTo>
                    <a:lnTo>
                      <a:pt x="22" y="30"/>
                    </a:lnTo>
                    <a:lnTo>
                      <a:pt x="26" y="26"/>
                    </a:lnTo>
                    <a:lnTo>
                      <a:pt x="30" y="22"/>
                    </a:lnTo>
                    <a:lnTo>
                      <a:pt x="30" y="16"/>
                    </a:lnTo>
                    <a:close/>
                  </a:path>
                </a:pathLst>
              </a:custGeom>
              <a:solidFill>
                <a:srgbClr val="000000"/>
              </a:solidFill>
              <a:ln w="0">
                <a:solidFill>
                  <a:srgbClr val="000000"/>
                </a:solidFill>
                <a:prstDash val="solid"/>
                <a:round/>
                <a:headEnd/>
                <a:tailEnd/>
              </a:ln>
            </p:spPr>
            <p:txBody>
              <a:bodyPr/>
              <a:lstStyle/>
              <a:p>
                <a:endParaRPr lang="sv-SE"/>
              </a:p>
            </p:txBody>
          </p:sp>
          <p:sp>
            <p:nvSpPr>
              <p:cNvPr id="96568" name="Freeform 312"/>
              <p:cNvSpPr>
                <a:spLocks/>
              </p:cNvSpPr>
              <p:nvPr/>
            </p:nvSpPr>
            <p:spPr bwMode="auto">
              <a:xfrm>
                <a:off x="3202" y="3632"/>
                <a:ext cx="32" cy="32"/>
              </a:xfrm>
              <a:custGeom>
                <a:avLst/>
                <a:gdLst/>
                <a:ahLst/>
                <a:cxnLst>
                  <a:cxn ang="0">
                    <a:pos x="32" y="16"/>
                  </a:cxn>
                  <a:cxn ang="0">
                    <a:pos x="30" y="10"/>
                  </a:cxn>
                  <a:cxn ang="0">
                    <a:pos x="26" y="6"/>
                  </a:cxn>
                  <a:cxn ang="0">
                    <a:pos x="22" y="2"/>
                  </a:cxn>
                  <a:cxn ang="0">
                    <a:pos x="16" y="0"/>
                  </a:cxn>
                  <a:cxn ang="0">
                    <a:pos x="10" y="2"/>
                  </a:cxn>
                  <a:cxn ang="0">
                    <a:pos x="6" y="6"/>
                  </a:cxn>
                  <a:cxn ang="0">
                    <a:pos x="2" y="10"/>
                  </a:cxn>
                  <a:cxn ang="0">
                    <a:pos x="0" y="16"/>
                  </a:cxn>
                  <a:cxn ang="0">
                    <a:pos x="2" y="22"/>
                  </a:cxn>
                  <a:cxn ang="0">
                    <a:pos x="6" y="26"/>
                  </a:cxn>
                  <a:cxn ang="0">
                    <a:pos x="10" y="30"/>
                  </a:cxn>
                  <a:cxn ang="0">
                    <a:pos x="16" y="32"/>
                  </a:cxn>
                  <a:cxn ang="0">
                    <a:pos x="22" y="30"/>
                  </a:cxn>
                  <a:cxn ang="0">
                    <a:pos x="26" y="26"/>
                  </a:cxn>
                  <a:cxn ang="0">
                    <a:pos x="30" y="22"/>
                  </a:cxn>
                  <a:cxn ang="0">
                    <a:pos x="32" y="16"/>
                  </a:cxn>
                </a:cxnLst>
                <a:rect l="0" t="0" r="r" b="b"/>
                <a:pathLst>
                  <a:path w="32" h="32">
                    <a:moveTo>
                      <a:pt x="32" y="16"/>
                    </a:moveTo>
                    <a:lnTo>
                      <a:pt x="30" y="10"/>
                    </a:lnTo>
                    <a:lnTo>
                      <a:pt x="26" y="6"/>
                    </a:lnTo>
                    <a:lnTo>
                      <a:pt x="22" y="2"/>
                    </a:lnTo>
                    <a:lnTo>
                      <a:pt x="16" y="0"/>
                    </a:lnTo>
                    <a:lnTo>
                      <a:pt x="10" y="2"/>
                    </a:lnTo>
                    <a:lnTo>
                      <a:pt x="6" y="6"/>
                    </a:lnTo>
                    <a:lnTo>
                      <a:pt x="2" y="10"/>
                    </a:lnTo>
                    <a:lnTo>
                      <a:pt x="0" y="16"/>
                    </a:lnTo>
                    <a:lnTo>
                      <a:pt x="2" y="22"/>
                    </a:lnTo>
                    <a:lnTo>
                      <a:pt x="6" y="26"/>
                    </a:lnTo>
                    <a:lnTo>
                      <a:pt x="10" y="30"/>
                    </a:lnTo>
                    <a:lnTo>
                      <a:pt x="16" y="32"/>
                    </a:lnTo>
                    <a:lnTo>
                      <a:pt x="22" y="30"/>
                    </a:lnTo>
                    <a:lnTo>
                      <a:pt x="26" y="26"/>
                    </a:lnTo>
                    <a:lnTo>
                      <a:pt x="30" y="22"/>
                    </a:lnTo>
                    <a:lnTo>
                      <a:pt x="32" y="16"/>
                    </a:lnTo>
                    <a:close/>
                  </a:path>
                </a:pathLst>
              </a:custGeom>
              <a:solidFill>
                <a:srgbClr val="000000"/>
              </a:solidFill>
              <a:ln w="0">
                <a:solidFill>
                  <a:srgbClr val="000000"/>
                </a:solidFill>
                <a:prstDash val="solid"/>
                <a:round/>
                <a:headEnd/>
                <a:tailEnd/>
              </a:ln>
            </p:spPr>
            <p:txBody>
              <a:bodyPr/>
              <a:lstStyle/>
              <a:p>
                <a:endParaRPr lang="sv-SE"/>
              </a:p>
            </p:txBody>
          </p:sp>
          <p:sp>
            <p:nvSpPr>
              <p:cNvPr id="96569" name="Freeform 313"/>
              <p:cNvSpPr>
                <a:spLocks/>
              </p:cNvSpPr>
              <p:nvPr/>
            </p:nvSpPr>
            <p:spPr bwMode="auto">
              <a:xfrm>
                <a:off x="3324" y="3602"/>
                <a:ext cx="30" cy="30"/>
              </a:xfrm>
              <a:custGeom>
                <a:avLst/>
                <a:gdLst/>
                <a:ahLst/>
                <a:cxnLst>
                  <a:cxn ang="0">
                    <a:pos x="30" y="16"/>
                  </a:cxn>
                  <a:cxn ang="0">
                    <a:pos x="30" y="10"/>
                  </a:cxn>
                  <a:cxn ang="0">
                    <a:pos x="26" y="4"/>
                  </a:cxn>
                  <a:cxn ang="0">
                    <a:pos x="22" y="2"/>
                  </a:cxn>
                  <a:cxn ang="0">
                    <a:pos x="16" y="0"/>
                  </a:cxn>
                  <a:cxn ang="0">
                    <a:pos x="10" y="2"/>
                  </a:cxn>
                  <a:cxn ang="0">
                    <a:pos x="4" y="4"/>
                  </a:cxn>
                  <a:cxn ang="0">
                    <a:pos x="2" y="10"/>
                  </a:cxn>
                  <a:cxn ang="0">
                    <a:pos x="0" y="16"/>
                  </a:cxn>
                  <a:cxn ang="0">
                    <a:pos x="2" y="22"/>
                  </a:cxn>
                  <a:cxn ang="0">
                    <a:pos x="4" y="26"/>
                  </a:cxn>
                  <a:cxn ang="0">
                    <a:pos x="10" y="30"/>
                  </a:cxn>
                  <a:cxn ang="0">
                    <a:pos x="16" y="30"/>
                  </a:cxn>
                  <a:cxn ang="0">
                    <a:pos x="22" y="30"/>
                  </a:cxn>
                  <a:cxn ang="0">
                    <a:pos x="26" y="26"/>
                  </a:cxn>
                  <a:cxn ang="0">
                    <a:pos x="30" y="22"/>
                  </a:cxn>
                  <a:cxn ang="0">
                    <a:pos x="30" y="16"/>
                  </a:cxn>
                </a:cxnLst>
                <a:rect l="0" t="0" r="r" b="b"/>
                <a:pathLst>
                  <a:path w="30" h="30">
                    <a:moveTo>
                      <a:pt x="30" y="16"/>
                    </a:moveTo>
                    <a:lnTo>
                      <a:pt x="30" y="10"/>
                    </a:lnTo>
                    <a:lnTo>
                      <a:pt x="26" y="4"/>
                    </a:lnTo>
                    <a:lnTo>
                      <a:pt x="22" y="2"/>
                    </a:lnTo>
                    <a:lnTo>
                      <a:pt x="16" y="0"/>
                    </a:lnTo>
                    <a:lnTo>
                      <a:pt x="10" y="2"/>
                    </a:lnTo>
                    <a:lnTo>
                      <a:pt x="4" y="4"/>
                    </a:lnTo>
                    <a:lnTo>
                      <a:pt x="2" y="10"/>
                    </a:lnTo>
                    <a:lnTo>
                      <a:pt x="0" y="16"/>
                    </a:lnTo>
                    <a:lnTo>
                      <a:pt x="2" y="22"/>
                    </a:lnTo>
                    <a:lnTo>
                      <a:pt x="4" y="26"/>
                    </a:lnTo>
                    <a:lnTo>
                      <a:pt x="10" y="30"/>
                    </a:lnTo>
                    <a:lnTo>
                      <a:pt x="16" y="30"/>
                    </a:lnTo>
                    <a:lnTo>
                      <a:pt x="22" y="30"/>
                    </a:lnTo>
                    <a:lnTo>
                      <a:pt x="26" y="26"/>
                    </a:lnTo>
                    <a:lnTo>
                      <a:pt x="30" y="22"/>
                    </a:lnTo>
                    <a:lnTo>
                      <a:pt x="30" y="16"/>
                    </a:lnTo>
                    <a:close/>
                  </a:path>
                </a:pathLst>
              </a:custGeom>
              <a:solidFill>
                <a:srgbClr val="000000"/>
              </a:solidFill>
              <a:ln w="0">
                <a:solidFill>
                  <a:srgbClr val="000000"/>
                </a:solidFill>
                <a:prstDash val="solid"/>
                <a:round/>
                <a:headEnd/>
                <a:tailEnd/>
              </a:ln>
            </p:spPr>
            <p:txBody>
              <a:bodyPr/>
              <a:lstStyle/>
              <a:p>
                <a:endParaRPr lang="sv-SE"/>
              </a:p>
            </p:txBody>
          </p:sp>
          <p:sp>
            <p:nvSpPr>
              <p:cNvPr id="96570" name="Freeform 314"/>
              <p:cNvSpPr>
                <a:spLocks/>
              </p:cNvSpPr>
              <p:nvPr/>
            </p:nvSpPr>
            <p:spPr bwMode="auto">
              <a:xfrm>
                <a:off x="3252" y="3628"/>
                <a:ext cx="30" cy="30"/>
              </a:xfrm>
              <a:custGeom>
                <a:avLst/>
                <a:gdLst/>
                <a:ahLst/>
                <a:cxnLst>
                  <a:cxn ang="0">
                    <a:pos x="30" y="14"/>
                  </a:cxn>
                  <a:cxn ang="0">
                    <a:pos x="30" y="8"/>
                  </a:cxn>
                  <a:cxn ang="0">
                    <a:pos x="26" y="4"/>
                  </a:cxn>
                  <a:cxn ang="0">
                    <a:pos x="22" y="0"/>
                  </a:cxn>
                  <a:cxn ang="0">
                    <a:pos x="16" y="0"/>
                  </a:cxn>
                  <a:cxn ang="0">
                    <a:pos x="10" y="0"/>
                  </a:cxn>
                  <a:cxn ang="0">
                    <a:pos x="4" y="4"/>
                  </a:cxn>
                  <a:cxn ang="0">
                    <a:pos x="2" y="8"/>
                  </a:cxn>
                  <a:cxn ang="0">
                    <a:pos x="0" y="14"/>
                  </a:cxn>
                  <a:cxn ang="0">
                    <a:pos x="2" y="20"/>
                  </a:cxn>
                  <a:cxn ang="0">
                    <a:pos x="4" y="26"/>
                  </a:cxn>
                  <a:cxn ang="0">
                    <a:pos x="10" y="28"/>
                  </a:cxn>
                  <a:cxn ang="0">
                    <a:pos x="16" y="30"/>
                  </a:cxn>
                  <a:cxn ang="0">
                    <a:pos x="22" y="28"/>
                  </a:cxn>
                  <a:cxn ang="0">
                    <a:pos x="26" y="26"/>
                  </a:cxn>
                  <a:cxn ang="0">
                    <a:pos x="30" y="20"/>
                  </a:cxn>
                  <a:cxn ang="0">
                    <a:pos x="30" y="14"/>
                  </a:cxn>
                </a:cxnLst>
                <a:rect l="0" t="0" r="r" b="b"/>
                <a:pathLst>
                  <a:path w="30" h="30">
                    <a:moveTo>
                      <a:pt x="30" y="14"/>
                    </a:moveTo>
                    <a:lnTo>
                      <a:pt x="30" y="8"/>
                    </a:lnTo>
                    <a:lnTo>
                      <a:pt x="26" y="4"/>
                    </a:lnTo>
                    <a:lnTo>
                      <a:pt x="22" y="0"/>
                    </a:lnTo>
                    <a:lnTo>
                      <a:pt x="16" y="0"/>
                    </a:lnTo>
                    <a:lnTo>
                      <a:pt x="10" y="0"/>
                    </a:lnTo>
                    <a:lnTo>
                      <a:pt x="4" y="4"/>
                    </a:lnTo>
                    <a:lnTo>
                      <a:pt x="2" y="8"/>
                    </a:lnTo>
                    <a:lnTo>
                      <a:pt x="0" y="14"/>
                    </a:lnTo>
                    <a:lnTo>
                      <a:pt x="2" y="20"/>
                    </a:lnTo>
                    <a:lnTo>
                      <a:pt x="4" y="26"/>
                    </a:lnTo>
                    <a:lnTo>
                      <a:pt x="10" y="28"/>
                    </a:lnTo>
                    <a:lnTo>
                      <a:pt x="16" y="30"/>
                    </a:lnTo>
                    <a:lnTo>
                      <a:pt x="22" y="28"/>
                    </a:lnTo>
                    <a:lnTo>
                      <a:pt x="26" y="26"/>
                    </a:lnTo>
                    <a:lnTo>
                      <a:pt x="30" y="20"/>
                    </a:lnTo>
                    <a:lnTo>
                      <a:pt x="30" y="14"/>
                    </a:lnTo>
                    <a:close/>
                  </a:path>
                </a:pathLst>
              </a:custGeom>
              <a:solidFill>
                <a:srgbClr val="000000"/>
              </a:solidFill>
              <a:ln w="0">
                <a:solidFill>
                  <a:srgbClr val="000000"/>
                </a:solidFill>
                <a:prstDash val="solid"/>
                <a:round/>
                <a:headEnd/>
                <a:tailEnd/>
              </a:ln>
            </p:spPr>
            <p:txBody>
              <a:bodyPr/>
              <a:lstStyle/>
              <a:p>
                <a:endParaRPr lang="sv-SE"/>
              </a:p>
            </p:txBody>
          </p:sp>
          <p:sp>
            <p:nvSpPr>
              <p:cNvPr id="96571" name="Freeform 315"/>
              <p:cNvSpPr>
                <a:spLocks/>
              </p:cNvSpPr>
              <p:nvPr/>
            </p:nvSpPr>
            <p:spPr bwMode="auto">
              <a:xfrm>
                <a:off x="3516" y="3662"/>
                <a:ext cx="30" cy="30"/>
              </a:xfrm>
              <a:custGeom>
                <a:avLst/>
                <a:gdLst/>
                <a:ahLst/>
                <a:cxnLst>
                  <a:cxn ang="0">
                    <a:pos x="30" y="16"/>
                  </a:cxn>
                  <a:cxn ang="0">
                    <a:pos x="28" y="10"/>
                  </a:cxn>
                  <a:cxn ang="0">
                    <a:pos x="26" y="4"/>
                  </a:cxn>
                  <a:cxn ang="0">
                    <a:pos x="20" y="2"/>
                  </a:cxn>
                  <a:cxn ang="0">
                    <a:pos x="14" y="0"/>
                  </a:cxn>
                  <a:cxn ang="0">
                    <a:pos x="8" y="2"/>
                  </a:cxn>
                  <a:cxn ang="0">
                    <a:pos x="4" y="4"/>
                  </a:cxn>
                  <a:cxn ang="0">
                    <a:pos x="0" y="10"/>
                  </a:cxn>
                  <a:cxn ang="0">
                    <a:pos x="0" y="16"/>
                  </a:cxn>
                  <a:cxn ang="0">
                    <a:pos x="0" y="22"/>
                  </a:cxn>
                  <a:cxn ang="0">
                    <a:pos x="4" y="26"/>
                  </a:cxn>
                  <a:cxn ang="0">
                    <a:pos x="8" y="30"/>
                  </a:cxn>
                  <a:cxn ang="0">
                    <a:pos x="14" y="30"/>
                  </a:cxn>
                  <a:cxn ang="0">
                    <a:pos x="20" y="30"/>
                  </a:cxn>
                  <a:cxn ang="0">
                    <a:pos x="26" y="26"/>
                  </a:cxn>
                  <a:cxn ang="0">
                    <a:pos x="28" y="22"/>
                  </a:cxn>
                  <a:cxn ang="0">
                    <a:pos x="30" y="16"/>
                  </a:cxn>
                </a:cxnLst>
                <a:rect l="0" t="0" r="r" b="b"/>
                <a:pathLst>
                  <a:path w="30" h="30">
                    <a:moveTo>
                      <a:pt x="30" y="16"/>
                    </a:moveTo>
                    <a:lnTo>
                      <a:pt x="28" y="10"/>
                    </a:lnTo>
                    <a:lnTo>
                      <a:pt x="26" y="4"/>
                    </a:lnTo>
                    <a:lnTo>
                      <a:pt x="20" y="2"/>
                    </a:lnTo>
                    <a:lnTo>
                      <a:pt x="14" y="0"/>
                    </a:lnTo>
                    <a:lnTo>
                      <a:pt x="8" y="2"/>
                    </a:lnTo>
                    <a:lnTo>
                      <a:pt x="4" y="4"/>
                    </a:lnTo>
                    <a:lnTo>
                      <a:pt x="0" y="10"/>
                    </a:lnTo>
                    <a:lnTo>
                      <a:pt x="0" y="16"/>
                    </a:lnTo>
                    <a:lnTo>
                      <a:pt x="0" y="22"/>
                    </a:lnTo>
                    <a:lnTo>
                      <a:pt x="4" y="26"/>
                    </a:lnTo>
                    <a:lnTo>
                      <a:pt x="8" y="30"/>
                    </a:lnTo>
                    <a:lnTo>
                      <a:pt x="14" y="30"/>
                    </a:lnTo>
                    <a:lnTo>
                      <a:pt x="20" y="30"/>
                    </a:lnTo>
                    <a:lnTo>
                      <a:pt x="26" y="26"/>
                    </a:lnTo>
                    <a:lnTo>
                      <a:pt x="28" y="22"/>
                    </a:lnTo>
                    <a:lnTo>
                      <a:pt x="30" y="16"/>
                    </a:lnTo>
                    <a:close/>
                  </a:path>
                </a:pathLst>
              </a:custGeom>
              <a:solidFill>
                <a:srgbClr val="000000"/>
              </a:solidFill>
              <a:ln w="0">
                <a:solidFill>
                  <a:srgbClr val="000000"/>
                </a:solidFill>
                <a:prstDash val="solid"/>
                <a:round/>
                <a:headEnd/>
                <a:tailEnd/>
              </a:ln>
            </p:spPr>
            <p:txBody>
              <a:bodyPr/>
              <a:lstStyle/>
              <a:p>
                <a:endParaRPr lang="sv-SE"/>
              </a:p>
            </p:txBody>
          </p:sp>
          <p:sp>
            <p:nvSpPr>
              <p:cNvPr id="96572" name="Freeform 316"/>
              <p:cNvSpPr>
                <a:spLocks/>
              </p:cNvSpPr>
              <p:nvPr/>
            </p:nvSpPr>
            <p:spPr bwMode="auto">
              <a:xfrm>
                <a:off x="3634" y="3670"/>
                <a:ext cx="30" cy="30"/>
              </a:xfrm>
              <a:custGeom>
                <a:avLst/>
                <a:gdLst/>
                <a:ahLst/>
                <a:cxnLst>
                  <a:cxn ang="0">
                    <a:pos x="30" y="14"/>
                  </a:cxn>
                  <a:cxn ang="0">
                    <a:pos x="28" y="8"/>
                  </a:cxn>
                  <a:cxn ang="0">
                    <a:pos x="26" y="4"/>
                  </a:cxn>
                  <a:cxn ang="0">
                    <a:pos x="20" y="0"/>
                  </a:cxn>
                  <a:cxn ang="0">
                    <a:pos x="14" y="0"/>
                  </a:cxn>
                  <a:cxn ang="0">
                    <a:pos x="8" y="0"/>
                  </a:cxn>
                  <a:cxn ang="0">
                    <a:pos x="4" y="4"/>
                  </a:cxn>
                  <a:cxn ang="0">
                    <a:pos x="0" y="8"/>
                  </a:cxn>
                  <a:cxn ang="0">
                    <a:pos x="0" y="14"/>
                  </a:cxn>
                  <a:cxn ang="0">
                    <a:pos x="0" y="20"/>
                  </a:cxn>
                  <a:cxn ang="0">
                    <a:pos x="4" y="26"/>
                  </a:cxn>
                  <a:cxn ang="0">
                    <a:pos x="8" y="28"/>
                  </a:cxn>
                  <a:cxn ang="0">
                    <a:pos x="14" y="30"/>
                  </a:cxn>
                  <a:cxn ang="0">
                    <a:pos x="20" y="28"/>
                  </a:cxn>
                  <a:cxn ang="0">
                    <a:pos x="26" y="26"/>
                  </a:cxn>
                  <a:cxn ang="0">
                    <a:pos x="28" y="20"/>
                  </a:cxn>
                  <a:cxn ang="0">
                    <a:pos x="30" y="14"/>
                  </a:cxn>
                </a:cxnLst>
                <a:rect l="0" t="0" r="r" b="b"/>
                <a:pathLst>
                  <a:path w="30" h="30">
                    <a:moveTo>
                      <a:pt x="30" y="14"/>
                    </a:moveTo>
                    <a:lnTo>
                      <a:pt x="28" y="8"/>
                    </a:lnTo>
                    <a:lnTo>
                      <a:pt x="26" y="4"/>
                    </a:lnTo>
                    <a:lnTo>
                      <a:pt x="20" y="0"/>
                    </a:lnTo>
                    <a:lnTo>
                      <a:pt x="14" y="0"/>
                    </a:lnTo>
                    <a:lnTo>
                      <a:pt x="8" y="0"/>
                    </a:lnTo>
                    <a:lnTo>
                      <a:pt x="4" y="4"/>
                    </a:lnTo>
                    <a:lnTo>
                      <a:pt x="0" y="8"/>
                    </a:lnTo>
                    <a:lnTo>
                      <a:pt x="0" y="14"/>
                    </a:lnTo>
                    <a:lnTo>
                      <a:pt x="0" y="20"/>
                    </a:lnTo>
                    <a:lnTo>
                      <a:pt x="4" y="26"/>
                    </a:lnTo>
                    <a:lnTo>
                      <a:pt x="8" y="28"/>
                    </a:lnTo>
                    <a:lnTo>
                      <a:pt x="14" y="30"/>
                    </a:lnTo>
                    <a:lnTo>
                      <a:pt x="20" y="28"/>
                    </a:lnTo>
                    <a:lnTo>
                      <a:pt x="26" y="26"/>
                    </a:lnTo>
                    <a:lnTo>
                      <a:pt x="28" y="20"/>
                    </a:lnTo>
                    <a:lnTo>
                      <a:pt x="30" y="14"/>
                    </a:lnTo>
                    <a:close/>
                  </a:path>
                </a:pathLst>
              </a:custGeom>
              <a:solidFill>
                <a:srgbClr val="000000"/>
              </a:solidFill>
              <a:ln w="0">
                <a:solidFill>
                  <a:srgbClr val="000000"/>
                </a:solidFill>
                <a:prstDash val="solid"/>
                <a:round/>
                <a:headEnd/>
                <a:tailEnd/>
              </a:ln>
            </p:spPr>
            <p:txBody>
              <a:bodyPr/>
              <a:lstStyle/>
              <a:p>
                <a:endParaRPr lang="sv-SE"/>
              </a:p>
            </p:txBody>
          </p:sp>
          <p:sp>
            <p:nvSpPr>
              <p:cNvPr id="96573" name="Freeform 317"/>
              <p:cNvSpPr>
                <a:spLocks/>
              </p:cNvSpPr>
              <p:nvPr/>
            </p:nvSpPr>
            <p:spPr bwMode="auto">
              <a:xfrm>
                <a:off x="3232" y="3220"/>
                <a:ext cx="30" cy="30"/>
              </a:xfrm>
              <a:custGeom>
                <a:avLst/>
                <a:gdLst/>
                <a:ahLst/>
                <a:cxnLst>
                  <a:cxn ang="0">
                    <a:pos x="30" y="16"/>
                  </a:cxn>
                  <a:cxn ang="0">
                    <a:pos x="28" y="10"/>
                  </a:cxn>
                  <a:cxn ang="0">
                    <a:pos x="26" y="4"/>
                  </a:cxn>
                  <a:cxn ang="0">
                    <a:pos x="20" y="2"/>
                  </a:cxn>
                  <a:cxn ang="0">
                    <a:pos x="14" y="0"/>
                  </a:cxn>
                  <a:cxn ang="0">
                    <a:pos x="8" y="2"/>
                  </a:cxn>
                  <a:cxn ang="0">
                    <a:pos x="4" y="4"/>
                  </a:cxn>
                  <a:cxn ang="0">
                    <a:pos x="0" y="10"/>
                  </a:cxn>
                  <a:cxn ang="0">
                    <a:pos x="0" y="16"/>
                  </a:cxn>
                  <a:cxn ang="0">
                    <a:pos x="0" y="22"/>
                  </a:cxn>
                  <a:cxn ang="0">
                    <a:pos x="4" y="26"/>
                  </a:cxn>
                  <a:cxn ang="0">
                    <a:pos x="8" y="30"/>
                  </a:cxn>
                  <a:cxn ang="0">
                    <a:pos x="14" y="30"/>
                  </a:cxn>
                  <a:cxn ang="0">
                    <a:pos x="20" y="30"/>
                  </a:cxn>
                  <a:cxn ang="0">
                    <a:pos x="26" y="26"/>
                  </a:cxn>
                  <a:cxn ang="0">
                    <a:pos x="28" y="22"/>
                  </a:cxn>
                  <a:cxn ang="0">
                    <a:pos x="30" y="16"/>
                  </a:cxn>
                </a:cxnLst>
                <a:rect l="0" t="0" r="r" b="b"/>
                <a:pathLst>
                  <a:path w="30" h="30">
                    <a:moveTo>
                      <a:pt x="30" y="16"/>
                    </a:moveTo>
                    <a:lnTo>
                      <a:pt x="28" y="10"/>
                    </a:lnTo>
                    <a:lnTo>
                      <a:pt x="26" y="4"/>
                    </a:lnTo>
                    <a:lnTo>
                      <a:pt x="20" y="2"/>
                    </a:lnTo>
                    <a:lnTo>
                      <a:pt x="14" y="0"/>
                    </a:lnTo>
                    <a:lnTo>
                      <a:pt x="8" y="2"/>
                    </a:lnTo>
                    <a:lnTo>
                      <a:pt x="4" y="4"/>
                    </a:lnTo>
                    <a:lnTo>
                      <a:pt x="0" y="10"/>
                    </a:lnTo>
                    <a:lnTo>
                      <a:pt x="0" y="16"/>
                    </a:lnTo>
                    <a:lnTo>
                      <a:pt x="0" y="22"/>
                    </a:lnTo>
                    <a:lnTo>
                      <a:pt x="4" y="26"/>
                    </a:lnTo>
                    <a:lnTo>
                      <a:pt x="8" y="30"/>
                    </a:lnTo>
                    <a:lnTo>
                      <a:pt x="14" y="30"/>
                    </a:lnTo>
                    <a:lnTo>
                      <a:pt x="20" y="30"/>
                    </a:lnTo>
                    <a:lnTo>
                      <a:pt x="26" y="26"/>
                    </a:lnTo>
                    <a:lnTo>
                      <a:pt x="28" y="22"/>
                    </a:lnTo>
                    <a:lnTo>
                      <a:pt x="30" y="16"/>
                    </a:lnTo>
                    <a:close/>
                  </a:path>
                </a:pathLst>
              </a:custGeom>
              <a:solidFill>
                <a:srgbClr val="000000"/>
              </a:solidFill>
              <a:ln w="0">
                <a:solidFill>
                  <a:srgbClr val="000000"/>
                </a:solidFill>
                <a:prstDash val="solid"/>
                <a:round/>
                <a:headEnd/>
                <a:tailEnd/>
              </a:ln>
            </p:spPr>
            <p:txBody>
              <a:bodyPr/>
              <a:lstStyle/>
              <a:p>
                <a:endParaRPr lang="sv-SE"/>
              </a:p>
            </p:txBody>
          </p:sp>
          <p:sp>
            <p:nvSpPr>
              <p:cNvPr id="96574" name="Freeform 318"/>
              <p:cNvSpPr>
                <a:spLocks/>
              </p:cNvSpPr>
              <p:nvPr/>
            </p:nvSpPr>
            <p:spPr bwMode="auto">
              <a:xfrm>
                <a:off x="3160" y="2938"/>
                <a:ext cx="30" cy="32"/>
              </a:xfrm>
              <a:custGeom>
                <a:avLst/>
                <a:gdLst/>
                <a:ahLst/>
                <a:cxnLst>
                  <a:cxn ang="0">
                    <a:pos x="30" y="16"/>
                  </a:cxn>
                  <a:cxn ang="0">
                    <a:pos x="30" y="10"/>
                  </a:cxn>
                  <a:cxn ang="0">
                    <a:pos x="26" y="6"/>
                  </a:cxn>
                  <a:cxn ang="0">
                    <a:pos x="22" y="2"/>
                  </a:cxn>
                  <a:cxn ang="0">
                    <a:pos x="16" y="0"/>
                  </a:cxn>
                  <a:cxn ang="0">
                    <a:pos x="10" y="2"/>
                  </a:cxn>
                  <a:cxn ang="0">
                    <a:pos x="4" y="6"/>
                  </a:cxn>
                  <a:cxn ang="0">
                    <a:pos x="2" y="10"/>
                  </a:cxn>
                  <a:cxn ang="0">
                    <a:pos x="0" y="16"/>
                  </a:cxn>
                  <a:cxn ang="0">
                    <a:pos x="2" y="22"/>
                  </a:cxn>
                  <a:cxn ang="0">
                    <a:pos x="4" y="26"/>
                  </a:cxn>
                  <a:cxn ang="0">
                    <a:pos x="10" y="30"/>
                  </a:cxn>
                  <a:cxn ang="0">
                    <a:pos x="16" y="32"/>
                  </a:cxn>
                  <a:cxn ang="0">
                    <a:pos x="22" y="30"/>
                  </a:cxn>
                  <a:cxn ang="0">
                    <a:pos x="26" y="26"/>
                  </a:cxn>
                  <a:cxn ang="0">
                    <a:pos x="30" y="22"/>
                  </a:cxn>
                  <a:cxn ang="0">
                    <a:pos x="30" y="16"/>
                  </a:cxn>
                </a:cxnLst>
                <a:rect l="0" t="0" r="r" b="b"/>
                <a:pathLst>
                  <a:path w="30" h="32">
                    <a:moveTo>
                      <a:pt x="30" y="16"/>
                    </a:moveTo>
                    <a:lnTo>
                      <a:pt x="30" y="10"/>
                    </a:lnTo>
                    <a:lnTo>
                      <a:pt x="26" y="6"/>
                    </a:lnTo>
                    <a:lnTo>
                      <a:pt x="22" y="2"/>
                    </a:lnTo>
                    <a:lnTo>
                      <a:pt x="16" y="0"/>
                    </a:lnTo>
                    <a:lnTo>
                      <a:pt x="10" y="2"/>
                    </a:lnTo>
                    <a:lnTo>
                      <a:pt x="4" y="6"/>
                    </a:lnTo>
                    <a:lnTo>
                      <a:pt x="2" y="10"/>
                    </a:lnTo>
                    <a:lnTo>
                      <a:pt x="0" y="16"/>
                    </a:lnTo>
                    <a:lnTo>
                      <a:pt x="2" y="22"/>
                    </a:lnTo>
                    <a:lnTo>
                      <a:pt x="4" y="26"/>
                    </a:lnTo>
                    <a:lnTo>
                      <a:pt x="10" y="30"/>
                    </a:lnTo>
                    <a:lnTo>
                      <a:pt x="16" y="32"/>
                    </a:lnTo>
                    <a:lnTo>
                      <a:pt x="22" y="30"/>
                    </a:lnTo>
                    <a:lnTo>
                      <a:pt x="26" y="26"/>
                    </a:lnTo>
                    <a:lnTo>
                      <a:pt x="30" y="22"/>
                    </a:lnTo>
                    <a:lnTo>
                      <a:pt x="30" y="16"/>
                    </a:lnTo>
                    <a:close/>
                  </a:path>
                </a:pathLst>
              </a:custGeom>
              <a:solidFill>
                <a:srgbClr val="000000"/>
              </a:solidFill>
              <a:ln w="0">
                <a:solidFill>
                  <a:srgbClr val="000000"/>
                </a:solidFill>
                <a:prstDash val="solid"/>
                <a:round/>
                <a:headEnd/>
                <a:tailEnd/>
              </a:ln>
            </p:spPr>
            <p:txBody>
              <a:bodyPr/>
              <a:lstStyle/>
              <a:p>
                <a:endParaRPr lang="sv-SE"/>
              </a:p>
            </p:txBody>
          </p:sp>
          <p:sp>
            <p:nvSpPr>
              <p:cNvPr id="96575" name="Freeform 319"/>
              <p:cNvSpPr>
                <a:spLocks/>
              </p:cNvSpPr>
              <p:nvPr/>
            </p:nvSpPr>
            <p:spPr bwMode="auto">
              <a:xfrm>
                <a:off x="3148" y="3698"/>
                <a:ext cx="30" cy="30"/>
              </a:xfrm>
              <a:custGeom>
                <a:avLst/>
                <a:gdLst/>
                <a:ahLst/>
                <a:cxnLst>
                  <a:cxn ang="0">
                    <a:pos x="30" y="14"/>
                  </a:cxn>
                  <a:cxn ang="0">
                    <a:pos x="28" y="8"/>
                  </a:cxn>
                  <a:cxn ang="0">
                    <a:pos x="26" y="4"/>
                  </a:cxn>
                  <a:cxn ang="0">
                    <a:pos x="20" y="0"/>
                  </a:cxn>
                  <a:cxn ang="0">
                    <a:pos x="14" y="0"/>
                  </a:cxn>
                  <a:cxn ang="0">
                    <a:pos x="8" y="0"/>
                  </a:cxn>
                  <a:cxn ang="0">
                    <a:pos x="4" y="4"/>
                  </a:cxn>
                  <a:cxn ang="0">
                    <a:pos x="0" y="8"/>
                  </a:cxn>
                  <a:cxn ang="0">
                    <a:pos x="0" y="14"/>
                  </a:cxn>
                  <a:cxn ang="0">
                    <a:pos x="0" y="20"/>
                  </a:cxn>
                  <a:cxn ang="0">
                    <a:pos x="4" y="26"/>
                  </a:cxn>
                  <a:cxn ang="0">
                    <a:pos x="8" y="28"/>
                  </a:cxn>
                  <a:cxn ang="0">
                    <a:pos x="14" y="30"/>
                  </a:cxn>
                  <a:cxn ang="0">
                    <a:pos x="20" y="28"/>
                  </a:cxn>
                  <a:cxn ang="0">
                    <a:pos x="26" y="26"/>
                  </a:cxn>
                  <a:cxn ang="0">
                    <a:pos x="28" y="20"/>
                  </a:cxn>
                  <a:cxn ang="0">
                    <a:pos x="30" y="14"/>
                  </a:cxn>
                </a:cxnLst>
                <a:rect l="0" t="0" r="r" b="b"/>
                <a:pathLst>
                  <a:path w="30" h="30">
                    <a:moveTo>
                      <a:pt x="30" y="14"/>
                    </a:moveTo>
                    <a:lnTo>
                      <a:pt x="28" y="8"/>
                    </a:lnTo>
                    <a:lnTo>
                      <a:pt x="26" y="4"/>
                    </a:lnTo>
                    <a:lnTo>
                      <a:pt x="20" y="0"/>
                    </a:lnTo>
                    <a:lnTo>
                      <a:pt x="14" y="0"/>
                    </a:lnTo>
                    <a:lnTo>
                      <a:pt x="8" y="0"/>
                    </a:lnTo>
                    <a:lnTo>
                      <a:pt x="4" y="4"/>
                    </a:lnTo>
                    <a:lnTo>
                      <a:pt x="0" y="8"/>
                    </a:lnTo>
                    <a:lnTo>
                      <a:pt x="0" y="14"/>
                    </a:lnTo>
                    <a:lnTo>
                      <a:pt x="0" y="20"/>
                    </a:lnTo>
                    <a:lnTo>
                      <a:pt x="4" y="26"/>
                    </a:lnTo>
                    <a:lnTo>
                      <a:pt x="8" y="28"/>
                    </a:lnTo>
                    <a:lnTo>
                      <a:pt x="14" y="30"/>
                    </a:lnTo>
                    <a:lnTo>
                      <a:pt x="20" y="28"/>
                    </a:lnTo>
                    <a:lnTo>
                      <a:pt x="26" y="26"/>
                    </a:lnTo>
                    <a:lnTo>
                      <a:pt x="28" y="20"/>
                    </a:lnTo>
                    <a:lnTo>
                      <a:pt x="30" y="14"/>
                    </a:lnTo>
                    <a:close/>
                  </a:path>
                </a:pathLst>
              </a:custGeom>
              <a:solidFill>
                <a:srgbClr val="000000"/>
              </a:solidFill>
              <a:ln w="0">
                <a:solidFill>
                  <a:srgbClr val="000000"/>
                </a:solidFill>
                <a:prstDash val="solid"/>
                <a:round/>
                <a:headEnd/>
                <a:tailEnd/>
              </a:ln>
            </p:spPr>
            <p:txBody>
              <a:bodyPr/>
              <a:lstStyle/>
              <a:p>
                <a:endParaRPr lang="sv-SE"/>
              </a:p>
            </p:txBody>
          </p:sp>
          <p:sp>
            <p:nvSpPr>
              <p:cNvPr id="96576" name="Freeform 320"/>
              <p:cNvSpPr>
                <a:spLocks/>
              </p:cNvSpPr>
              <p:nvPr/>
            </p:nvSpPr>
            <p:spPr bwMode="auto">
              <a:xfrm>
                <a:off x="3420" y="3700"/>
                <a:ext cx="30" cy="30"/>
              </a:xfrm>
              <a:custGeom>
                <a:avLst/>
                <a:gdLst/>
                <a:ahLst/>
                <a:cxnLst>
                  <a:cxn ang="0">
                    <a:pos x="30" y="16"/>
                  </a:cxn>
                  <a:cxn ang="0">
                    <a:pos x="28" y="10"/>
                  </a:cxn>
                  <a:cxn ang="0">
                    <a:pos x="26" y="4"/>
                  </a:cxn>
                  <a:cxn ang="0">
                    <a:pos x="20" y="2"/>
                  </a:cxn>
                  <a:cxn ang="0">
                    <a:pos x="14" y="0"/>
                  </a:cxn>
                  <a:cxn ang="0">
                    <a:pos x="8" y="2"/>
                  </a:cxn>
                  <a:cxn ang="0">
                    <a:pos x="4" y="4"/>
                  </a:cxn>
                  <a:cxn ang="0">
                    <a:pos x="0" y="10"/>
                  </a:cxn>
                  <a:cxn ang="0">
                    <a:pos x="0" y="16"/>
                  </a:cxn>
                  <a:cxn ang="0">
                    <a:pos x="0" y="22"/>
                  </a:cxn>
                  <a:cxn ang="0">
                    <a:pos x="4" y="26"/>
                  </a:cxn>
                  <a:cxn ang="0">
                    <a:pos x="8" y="30"/>
                  </a:cxn>
                  <a:cxn ang="0">
                    <a:pos x="14" y="30"/>
                  </a:cxn>
                  <a:cxn ang="0">
                    <a:pos x="20" y="30"/>
                  </a:cxn>
                  <a:cxn ang="0">
                    <a:pos x="26" y="26"/>
                  </a:cxn>
                  <a:cxn ang="0">
                    <a:pos x="28" y="22"/>
                  </a:cxn>
                  <a:cxn ang="0">
                    <a:pos x="30" y="16"/>
                  </a:cxn>
                </a:cxnLst>
                <a:rect l="0" t="0" r="r" b="b"/>
                <a:pathLst>
                  <a:path w="30" h="30">
                    <a:moveTo>
                      <a:pt x="30" y="16"/>
                    </a:moveTo>
                    <a:lnTo>
                      <a:pt x="28" y="10"/>
                    </a:lnTo>
                    <a:lnTo>
                      <a:pt x="26" y="4"/>
                    </a:lnTo>
                    <a:lnTo>
                      <a:pt x="20" y="2"/>
                    </a:lnTo>
                    <a:lnTo>
                      <a:pt x="14" y="0"/>
                    </a:lnTo>
                    <a:lnTo>
                      <a:pt x="8" y="2"/>
                    </a:lnTo>
                    <a:lnTo>
                      <a:pt x="4" y="4"/>
                    </a:lnTo>
                    <a:lnTo>
                      <a:pt x="0" y="10"/>
                    </a:lnTo>
                    <a:lnTo>
                      <a:pt x="0" y="16"/>
                    </a:lnTo>
                    <a:lnTo>
                      <a:pt x="0" y="22"/>
                    </a:lnTo>
                    <a:lnTo>
                      <a:pt x="4" y="26"/>
                    </a:lnTo>
                    <a:lnTo>
                      <a:pt x="8" y="30"/>
                    </a:lnTo>
                    <a:lnTo>
                      <a:pt x="14" y="30"/>
                    </a:lnTo>
                    <a:lnTo>
                      <a:pt x="20" y="30"/>
                    </a:lnTo>
                    <a:lnTo>
                      <a:pt x="26" y="26"/>
                    </a:lnTo>
                    <a:lnTo>
                      <a:pt x="28" y="22"/>
                    </a:lnTo>
                    <a:lnTo>
                      <a:pt x="30" y="16"/>
                    </a:lnTo>
                    <a:close/>
                  </a:path>
                </a:pathLst>
              </a:custGeom>
              <a:solidFill>
                <a:srgbClr val="000000"/>
              </a:solidFill>
              <a:ln w="0">
                <a:solidFill>
                  <a:srgbClr val="000000"/>
                </a:solidFill>
                <a:prstDash val="solid"/>
                <a:round/>
                <a:headEnd/>
                <a:tailEnd/>
              </a:ln>
            </p:spPr>
            <p:txBody>
              <a:bodyPr/>
              <a:lstStyle/>
              <a:p>
                <a:endParaRPr lang="sv-SE"/>
              </a:p>
            </p:txBody>
          </p:sp>
          <p:sp>
            <p:nvSpPr>
              <p:cNvPr id="96577" name="Freeform 321"/>
              <p:cNvSpPr>
                <a:spLocks/>
              </p:cNvSpPr>
              <p:nvPr/>
            </p:nvSpPr>
            <p:spPr bwMode="auto">
              <a:xfrm>
                <a:off x="3450" y="3594"/>
                <a:ext cx="30" cy="30"/>
              </a:xfrm>
              <a:custGeom>
                <a:avLst/>
                <a:gdLst/>
                <a:ahLst/>
                <a:cxnLst>
                  <a:cxn ang="0">
                    <a:pos x="30" y="14"/>
                  </a:cxn>
                  <a:cxn ang="0">
                    <a:pos x="30" y="8"/>
                  </a:cxn>
                  <a:cxn ang="0">
                    <a:pos x="26" y="4"/>
                  </a:cxn>
                  <a:cxn ang="0">
                    <a:pos x="22" y="0"/>
                  </a:cxn>
                  <a:cxn ang="0">
                    <a:pos x="16" y="0"/>
                  </a:cxn>
                  <a:cxn ang="0">
                    <a:pos x="10" y="0"/>
                  </a:cxn>
                  <a:cxn ang="0">
                    <a:pos x="4" y="4"/>
                  </a:cxn>
                  <a:cxn ang="0">
                    <a:pos x="2" y="8"/>
                  </a:cxn>
                  <a:cxn ang="0">
                    <a:pos x="0" y="14"/>
                  </a:cxn>
                  <a:cxn ang="0">
                    <a:pos x="2" y="20"/>
                  </a:cxn>
                  <a:cxn ang="0">
                    <a:pos x="4" y="26"/>
                  </a:cxn>
                  <a:cxn ang="0">
                    <a:pos x="10" y="28"/>
                  </a:cxn>
                  <a:cxn ang="0">
                    <a:pos x="16" y="30"/>
                  </a:cxn>
                  <a:cxn ang="0">
                    <a:pos x="22" y="28"/>
                  </a:cxn>
                  <a:cxn ang="0">
                    <a:pos x="26" y="26"/>
                  </a:cxn>
                  <a:cxn ang="0">
                    <a:pos x="30" y="20"/>
                  </a:cxn>
                  <a:cxn ang="0">
                    <a:pos x="30" y="14"/>
                  </a:cxn>
                </a:cxnLst>
                <a:rect l="0" t="0" r="r" b="b"/>
                <a:pathLst>
                  <a:path w="30" h="30">
                    <a:moveTo>
                      <a:pt x="30" y="14"/>
                    </a:moveTo>
                    <a:lnTo>
                      <a:pt x="30" y="8"/>
                    </a:lnTo>
                    <a:lnTo>
                      <a:pt x="26" y="4"/>
                    </a:lnTo>
                    <a:lnTo>
                      <a:pt x="22" y="0"/>
                    </a:lnTo>
                    <a:lnTo>
                      <a:pt x="16" y="0"/>
                    </a:lnTo>
                    <a:lnTo>
                      <a:pt x="10" y="0"/>
                    </a:lnTo>
                    <a:lnTo>
                      <a:pt x="4" y="4"/>
                    </a:lnTo>
                    <a:lnTo>
                      <a:pt x="2" y="8"/>
                    </a:lnTo>
                    <a:lnTo>
                      <a:pt x="0" y="14"/>
                    </a:lnTo>
                    <a:lnTo>
                      <a:pt x="2" y="20"/>
                    </a:lnTo>
                    <a:lnTo>
                      <a:pt x="4" y="26"/>
                    </a:lnTo>
                    <a:lnTo>
                      <a:pt x="10" y="28"/>
                    </a:lnTo>
                    <a:lnTo>
                      <a:pt x="16" y="30"/>
                    </a:lnTo>
                    <a:lnTo>
                      <a:pt x="22" y="28"/>
                    </a:lnTo>
                    <a:lnTo>
                      <a:pt x="26" y="26"/>
                    </a:lnTo>
                    <a:lnTo>
                      <a:pt x="30" y="20"/>
                    </a:lnTo>
                    <a:lnTo>
                      <a:pt x="30" y="14"/>
                    </a:lnTo>
                    <a:close/>
                  </a:path>
                </a:pathLst>
              </a:custGeom>
              <a:solidFill>
                <a:srgbClr val="000000"/>
              </a:solidFill>
              <a:ln w="0">
                <a:solidFill>
                  <a:srgbClr val="000000"/>
                </a:solidFill>
                <a:prstDash val="solid"/>
                <a:round/>
                <a:headEnd/>
                <a:tailEnd/>
              </a:ln>
            </p:spPr>
            <p:txBody>
              <a:bodyPr/>
              <a:lstStyle/>
              <a:p>
                <a:endParaRPr lang="sv-SE"/>
              </a:p>
            </p:txBody>
          </p:sp>
          <p:sp>
            <p:nvSpPr>
              <p:cNvPr id="96578" name="Freeform 322"/>
              <p:cNvSpPr>
                <a:spLocks/>
              </p:cNvSpPr>
              <p:nvPr/>
            </p:nvSpPr>
            <p:spPr bwMode="auto">
              <a:xfrm>
                <a:off x="3164" y="3526"/>
                <a:ext cx="30" cy="30"/>
              </a:xfrm>
              <a:custGeom>
                <a:avLst/>
                <a:gdLst/>
                <a:ahLst/>
                <a:cxnLst>
                  <a:cxn ang="0">
                    <a:pos x="30" y="16"/>
                  </a:cxn>
                  <a:cxn ang="0">
                    <a:pos x="30" y="10"/>
                  </a:cxn>
                  <a:cxn ang="0">
                    <a:pos x="26" y="4"/>
                  </a:cxn>
                  <a:cxn ang="0">
                    <a:pos x="22" y="2"/>
                  </a:cxn>
                  <a:cxn ang="0">
                    <a:pos x="16" y="0"/>
                  </a:cxn>
                  <a:cxn ang="0">
                    <a:pos x="10" y="2"/>
                  </a:cxn>
                  <a:cxn ang="0">
                    <a:pos x="4" y="4"/>
                  </a:cxn>
                  <a:cxn ang="0">
                    <a:pos x="2" y="10"/>
                  </a:cxn>
                  <a:cxn ang="0">
                    <a:pos x="0" y="16"/>
                  </a:cxn>
                  <a:cxn ang="0">
                    <a:pos x="2" y="22"/>
                  </a:cxn>
                  <a:cxn ang="0">
                    <a:pos x="4" y="26"/>
                  </a:cxn>
                  <a:cxn ang="0">
                    <a:pos x="10" y="30"/>
                  </a:cxn>
                  <a:cxn ang="0">
                    <a:pos x="16" y="30"/>
                  </a:cxn>
                  <a:cxn ang="0">
                    <a:pos x="22" y="30"/>
                  </a:cxn>
                  <a:cxn ang="0">
                    <a:pos x="26" y="26"/>
                  </a:cxn>
                  <a:cxn ang="0">
                    <a:pos x="30" y="22"/>
                  </a:cxn>
                  <a:cxn ang="0">
                    <a:pos x="30" y="16"/>
                  </a:cxn>
                </a:cxnLst>
                <a:rect l="0" t="0" r="r" b="b"/>
                <a:pathLst>
                  <a:path w="30" h="30">
                    <a:moveTo>
                      <a:pt x="30" y="16"/>
                    </a:moveTo>
                    <a:lnTo>
                      <a:pt x="30" y="10"/>
                    </a:lnTo>
                    <a:lnTo>
                      <a:pt x="26" y="4"/>
                    </a:lnTo>
                    <a:lnTo>
                      <a:pt x="22" y="2"/>
                    </a:lnTo>
                    <a:lnTo>
                      <a:pt x="16" y="0"/>
                    </a:lnTo>
                    <a:lnTo>
                      <a:pt x="10" y="2"/>
                    </a:lnTo>
                    <a:lnTo>
                      <a:pt x="4" y="4"/>
                    </a:lnTo>
                    <a:lnTo>
                      <a:pt x="2" y="10"/>
                    </a:lnTo>
                    <a:lnTo>
                      <a:pt x="0" y="16"/>
                    </a:lnTo>
                    <a:lnTo>
                      <a:pt x="2" y="22"/>
                    </a:lnTo>
                    <a:lnTo>
                      <a:pt x="4" y="26"/>
                    </a:lnTo>
                    <a:lnTo>
                      <a:pt x="10" y="30"/>
                    </a:lnTo>
                    <a:lnTo>
                      <a:pt x="16" y="30"/>
                    </a:lnTo>
                    <a:lnTo>
                      <a:pt x="22" y="30"/>
                    </a:lnTo>
                    <a:lnTo>
                      <a:pt x="26" y="26"/>
                    </a:lnTo>
                    <a:lnTo>
                      <a:pt x="30" y="22"/>
                    </a:lnTo>
                    <a:lnTo>
                      <a:pt x="30" y="16"/>
                    </a:lnTo>
                    <a:close/>
                  </a:path>
                </a:pathLst>
              </a:custGeom>
              <a:solidFill>
                <a:srgbClr val="000000"/>
              </a:solidFill>
              <a:ln w="0">
                <a:solidFill>
                  <a:srgbClr val="000000"/>
                </a:solidFill>
                <a:prstDash val="solid"/>
                <a:round/>
                <a:headEnd/>
                <a:tailEnd/>
              </a:ln>
            </p:spPr>
            <p:txBody>
              <a:bodyPr/>
              <a:lstStyle/>
              <a:p>
                <a:endParaRPr lang="sv-SE"/>
              </a:p>
            </p:txBody>
          </p:sp>
          <p:sp>
            <p:nvSpPr>
              <p:cNvPr id="96579" name="Freeform 323"/>
              <p:cNvSpPr>
                <a:spLocks/>
              </p:cNvSpPr>
              <p:nvPr/>
            </p:nvSpPr>
            <p:spPr bwMode="auto">
              <a:xfrm>
                <a:off x="3340" y="3290"/>
                <a:ext cx="30" cy="32"/>
              </a:xfrm>
              <a:custGeom>
                <a:avLst/>
                <a:gdLst/>
                <a:ahLst/>
                <a:cxnLst>
                  <a:cxn ang="0">
                    <a:pos x="30" y="16"/>
                  </a:cxn>
                  <a:cxn ang="0">
                    <a:pos x="28" y="10"/>
                  </a:cxn>
                  <a:cxn ang="0">
                    <a:pos x="26" y="6"/>
                  </a:cxn>
                  <a:cxn ang="0">
                    <a:pos x="20" y="2"/>
                  </a:cxn>
                  <a:cxn ang="0">
                    <a:pos x="14" y="0"/>
                  </a:cxn>
                  <a:cxn ang="0">
                    <a:pos x="8" y="2"/>
                  </a:cxn>
                  <a:cxn ang="0">
                    <a:pos x="4" y="6"/>
                  </a:cxn>
                  <a:cxn ang="0">
                    <a:pos x="0" y="10"/>
                  </a:cxn>
                  <a:cxn ang="0">
                    <a:pos x="0" y="16"/>
                  </a:cxn>
                  <a:cxn ang="0">
                    <a:pos x="0" y="22"/>
                  </a:cxn>
                  <a:cxn ang="0">
                    <a:pos x="4" y="26"/>
                  </a:cxn>
                  <a:cxn ang="0">
                    <a:pos x="8" y="30"/>
                  </a:cxn>
                  <a:cxn ang="0">
                    <a:pos x="14" y="32"/>
                  </a:cxn>
                  <a:cxn ang="0">
                    <a:pos x="20" y="30"/>
                  </a:cxn>
                  <a:cxn ang="0">
                    <a:pos x="26" y="26"/>
                  </a:cxn>
                  <a:cxn ang="0">
                    <a:pos x="28" y="22"/>
                  </a:cxn>
                  <a:cxn ang="0">
                    <a:pos x="30" y="16"/>
                  </a:cxn>
                </a:cxnLst>
                <a:rect l="0" t="0" r="r" b="b"/>
                <a:pathLst>
                  <a:path w="30" h="32">
                    <a:moveTo>
                      <a:pt x="30" y="16"/>
                    </a:moveTo>
                    <a:lnTo>
                      <a:pt x="28" y="10"/>
                    </a:lnTo>
                    <a:lnTo>
                      <a:pt x="26" y="6"/>
                    </a:lnTo>
                    <a:lnTo>
                      <a:pt x="20" y="2"/>
                    </a:lnTo>
                    <a:lnTo>
                      <a:pt x="14" y="0"/>
                    </a:lnTo>
                    <a:lnTo>
                      <a:pt x="8" y="2"/>
                    </a:lnTo>
                    <a:lnTo>
                      <a:pt x="4" y="6"/>
                    </a:lnTo>
                    <a:lnTo>
                      <a:pt x="0" y="10"/>
                    </a:lnTo>
                    <a:lnTo>
                      <a:pt x="0" y="16"/>
                    </a:lnTo>
                    <a:lnTo>
                      <a:pt x="0" y="22"/>
                    </a:lnTo>
                    <a:lnTo>
                      <a:pt x="4" y="26"/>
                    </a:lnTo>
                    <a:lnTo>
                      <a:pt x="8" y="30"/>
                    </a:lnTo>
                    <a:lnTo>
                      <a:pt x="14" y="32"/>
                    </a:lnTo>
                    <a:lnTo>
                      <a:pt x="20" y="30"/>
                    </a:lnTo>
                    <a:lnTo>
                      <a:pt x="26" y="26"/>
                    </a:lnTo>
                    <a:lnTo>
                      <a:pt x="28" y="22"/>
                    </a:lnTo>
                    <a:lnTo>
                      <a:pt x="30" y="16"/>
                    </a:lnTo>
                    <a:close/>
                  </a:path>
                </a:pathLst>
              </a:custGeom>
              <a:solidFill>
                <a:srgbClr val="000000"/>
              </a:solidFill>
              <a:ln w="0">
                <a:solidFill>
                  <a:srgbClr val="000000"/>
                </a:solidFill>
                <a:prstDash val="solid"/>
                <a:round/>
                <a:headEnd/>
                <a:tailEnd/>
              </a:ln>
            </p:spPr>
            <p:txBody>
              <a:bodyPr/>
              <a:lstStyle/>
              <a:p>
                <a:endParaRPr lang="sv-SE"/>
              </a:p>
            </p:txBody>
          </p:sp>
          <p:sp>
            <p:nvSpPr>
              <p:cNvPr id="96580" name="Freeform 324"/>
              <p:cNvSpPr>
                <a:spLocks/>
              </p:cNvSpPr>
              <p:nvPr/>
            </p:nvSpPr>
            <p:spPr bwMode="auto">
              <a:xfrm>
                <a:off x="3294" y="3740"/>
                <a:ext cx="30" cy="30"/>
              </a:xfrm>
              <a:custGeom>
                <a:avLst/>
                <a:gdLst/>
                <a:ahLst/>
                <a:cxnLst>
                  <a:cxn ang="0">
                    <a:pos x="30" y="14"/>
                  </a:cxn>
                  <a:cxn ang="0">
                    <a:pos x="30" y="8"/>
                  </a:cxn>
                  <a:cxn ang="0">
                    <a:pos x="26" y="4"/>
                  </a:cxn>
                  <a:cxn ang="0">
                    <a:pos x="22" y="0"/>
                  </a:cxn>
                  <a:cxn ang="0">
                    <a:pos x="16" y="0"/>
                  </a:cxn>
                  <a:cxn ang="0">
                    <a:pos x="10" y="0"/>
                  </a:cxn>
                  <a:cxn ang="0">
                    <a:pos x="4" y="4"/>
                  </a:cxn>
                  <a:cxn ang="0">
                    <a:pos x="2" y="8"/>
                  </a:cxn>
                  <a:cxn ang="0">
                    <a:pos x="0" y="14"/>
                  </a:cxn>
                  <a:cxn ang="0">
                    <a:pos x="2" y="20"/>
                  </a:cxn>
                  <a:cxn ang="0">
                    <a:pos x="4" y="26"/>
                  </a:cxn>
                  <a:cxn ang="0">
                    <a:pos x="10" y="28"/>
                  </a:cxn>
                  <a:cxn ang="0">
                    <a:pos x="16" y="30"/>
                  </a:cxn>
                  <a:cxn ang="0">
                    <a:pos x="22" y="28"/>
                  </a:cxn>
                  <a:cxn ang="0">
                    <a:pos x="26" y="26"/>
                  </a:cxn>
                  <a:cxn ang="0">
                    <a:pos x="30" y="20"/>
                  </a:cxn>
                  <a:cxn ang="0">
                    <a:pos x="30" y="14"/>
                  </a:cxn>
                </a:cxnLst>
                <a:rect l="0" t="0" r="r" b="b"/>
                <a:pathLst>
                  <a:path w="30" h="30">
                    <a:moveTo>
                      <a:pt x="30" y="14"/>
                    </a:moveTo>
                    <a:lnTo>
                      <a:pt x="30" y="8"/>
                    </a:lnTo>
                    <a:lnTo>
                      <a:pt x="26" y="4"/>
                    </a:lnTo>
                    <a:lnTo>
                      <a:pt x="22" y="0"/>
                    </a:lnTo>
                    <a:lnTo>
                      <a:pt x="16" y="0"/>
                    </a:lnTo>
                    <a:lnTo>
                      <a:pt x="10" y="0"/>
                    </a:lnTo>
                    <a:lnTo>
                      <a:pt x="4" y="4"/>
                    </a:lnTo>
                    <a:lnTo>
                      <a:pt x="2" y="8"/>
                    </a:lnTo>
                    <a:lnTo>
                      <a:pt x="0" y="14"/>
                    </a:lnTo>
                    <a:lnTo>
                      <a:pt x="2" y="20"/>
                    </a:lnTo>
                    <a:lnTo>
                      <a:pt x="4" y="26"/>
                    </a:lnTo>
                    <a:lnTo>
                      <a:pt x="10" y="28"/>
                    </a:lnTo>
                    <a:lnTo>
                      <a:pt x="16" y="30"/>
                    </a:lnTo>
                    <a:lnTo>
                      <a:pt x="22" y="28"/>
                    </a:lnTo>
                    <a:lnTo>
                      <a:pt x="26" y="26"/>
                    </a:lnTo>
                    <a:lnTo>
                      <a:pt x="30" y="20"/>
                    </a:lnTo>
                    <a:lnTo>
                      <a:pt x="30" y="14"/>
                    </a:lnTo>
                    <a:close/>
                  </a:path>
                </a:pathLst>
              </a:custGeom>
              <a:solidFill>
                <a:srgbClr val="000000"/>
              </a:solidFill>
              <a:ln w="0">
                <a:solidFill>
                  <a:srgbClr val="000000"/>
                </a:solidFill>
                <a:prstDash val="solid"/>
                <a:round/>
                <a:headEnd/>
                <a:tailEnd/>
              </a:ln>
            </p:spPr>
            <p:txBody>
              <a:bodyPr/>
              <a:lstStyle/>
              <a:p>
                <a:endParaRPr lang="sv-SE"/>
              </a:p>
            </p:txBody>
          </p:sp>
          <p:sp>
            <p:nvSpPr>
              <p:cNvPr id="96581" name="Freeform 325"/>
              <p:cNvSpPr>
                <a:spLocks/>
              </p:cNvSpPr>
              <p:nvPr/>
            </p:nvSpPr>
            <p:spPr bwMode="auto">
              <a:xfrm>
                <a:off x="3148" y="3736"/>
                <a:ext cx="32" cy="30"/>
              </a:xfrm>
              <a:custGeom>
                <a:avLst/>
                <a:gdLst/>
                <a:ahLst/>
                <a:cxnLst>
                  <a:cxn ang="0">
                    <a:pos x="32" y="16"/>
                  </a:cxn>
                  <a:cxn ang="0">
                    <a:pos x="30" y="10"/>
                  </a:cxn>
                  <a:cxn ang="0">
                    <a:pos x="26" y="4"/>
                  </a:cxn>
                  <a:cxn ang="0">
                    <a:pos x="22" y="2"/>
                  </a:cxn>
                  <a:cxn ang="0">
                    <a:pos x="16" y="0"/>
                  </a:cxn>
                  <a:cxn ang="0">
                    <a:pos x="10" y="2"/>
                  </a:cxn>
                  <a:cxn ang="0">
                    <a:pos x="6" y="4"/>
                  </a:cxn>
                  <a:cxn ang="0">
                    <a:pos x="2" y="10"/>
                  </a:cxn>
                  <a:cxn ang="0">
                    <a:pos x="0" y="16"/>
                  </a:cxn>
                  <a:cxn ang="0">
                    <a:pos x="2" y="22"/>
                  </a:cxn>
                  <a:cxn ang="0">
                    <a:pos x="6" y="26"/>
                  </a:cxn>
                  <a:cxn ang="0">
                    <a:pos x="10" y="30"/>
                  </a:cxn>
                  <a:cxn ang="0">
                    <a:pos x="16" y="30"/>
                  </a:cxn>
                  <a:cxn ang="0">
                    <a:pos x="22" y="30"/>
                  </a:cxn>
                  <a:cxn ang="0">
                    <a:pos x="26" y="26"/>
                  </a:cxn>
                  <a:cxn ang="0">
                    <a:pos x="30" y="22"/>
                  </a:cxn>
                  <a:cxn ang="0">
                    <a:pos x="32" y="16"/>
                  </a:cxn>
                </a:cxnLst>
                <a:rect l="0" t="0" r="r" b="b"/>
                <a:pathLst>
                  <a:path w="32" h="30">
                    <a:moveTo>
                      <a:pt x="32" y="16"/>
                    </a:moveTo>
                    <a:lnTo>
                      <a:pt x="30" y="10"/>
                    </a:lnTo>
                    <a:lnTo>
                      <a:pt x="26" y="4"/>
                    </a:lnTo>
                    <a:lnTo>
                      <a:pt x="22" y="2"/>
                    </a:lnTo>
                    <a:lnTo>
                      <a:pt x="16" y="0"/>
                    </a:lnTo>
                    <a:lnTo>
                      <a:pt x="10" y="2"/>
                    </a:lnTo>
                    <a:lnTo>
                      <a:pt x="6" y="4"/>
                    </a:lnTo>
                    <a:lnTo>
                      <a:pt x="2" y="10"/>
                    </a:lnTo>
                    <a:lnTo>
                      <a:pt x="0" y="16"/>
                    </a:lnTo>
                    <a:lnTo>
                      <a:pt x="2" y="22"/>
                    </a:lnTo>
                    <a:lnTo>
                      <a:pt x="6" y="26"/>
                    </a:lnTo>
                    <a:lnTo>
                      <a:pt x="10" y="30"/>
                    </a:lnTo>
                    <a:lnTo>
                      <a:pt x="16" y="30"/>
                    </a:lnTo>
                    <a:lnTo>
                      <a:pt x="22" y="30"/>
                    </a:lnTo>
                    <a:lnTo>
                      <a:pt x="26" y="26"/>
                    </a:lnTo>
                    <a:lnTo>
                      <a:pt x="30" y="22"/>
                    </a:lnTo>
                    <a:lnTo>
                      <a:pt x="32" y="16"/>
                    </a:lnTo>
                    <a:close/>
                  </a:path>
                </a:pathLst>
              </a:custGeom>
              <a:solidFill>
                <a:srgbClr val="000000"/>
              </a:solidFill>
              <a:ln w="0">
                <a:solidFill>
                  <a:srgbClr val="000000"/>
                </a:solidFill>
                <a:prstDash val="solid"/>
                <a:round/>
                <a:headEnd/>
                <a:tailEnd/>
              </a:ln>
            </p:spPr>
            <p:txBody>
              <a:bodyPr/>
              <a:lstStyle/>
              <a:p>
                <a:endParaRPr lang="sv-SE"/>
              </a:p>
            </p:txBody>
          </p:sp>
          <p:sp>
            <p:nvSpPr>
              <p:cNvPr id="96582" name="Freeform 326"/>
              <p:cNvSpPr>
                <a:spLocks/>
              </p:cNvSpPr>
              <p:nvPr/>
            </p:nvSpPr>
            <p:spPr bwMode="auto">
              <a:xfrm>
                <a:off x="3600" y="3648"/>
                <a:ext cx="30" cy="30"/>
              </a:xfrm>
              <a:custGeom>
                <a:avLst/>
                <a:gdLst/>
                <a:ahLst/>
                <a:cxnLst>
                  <a:cxn ang="0">
                    <a:pos x="30" y="14"/>
                  </a:cxn>
                  <a:cxn ang="0">
                    <a:pos x="28" y="8"/>
                  </a:cxn>
                  <a:cxn ang="0">
                    <a:pos x="26" y="4"/>
                  </a:cxn>
                  <a:cxn ang="0">
                    <a:pos x="20" y="0"/>
                  </a:cxn>
                  <a:cxn ang="0">
                    <a:pos x="14" y="0"/>
                  </a:cxn>
                  <a:cxn ang="0">
                    <a:pos x="8" y="0"/>
                  </a:cxn>
                  <a:cxn ang="0">
                    <a:pos x="4" y="4"/>
                  </a:cxn>
                  <a:cxn ang="0">
                    <a:pos x="0" y="8"/>
                  </a:cxn>
                  <a:cxn ang="0">
                    <a:pos x="0" y="14"/>
                  </a:cxn>
                  <a:cxn ang="0">
                    <a:pos x="0" y="20"/>
                  </a:cxn>
                  <a:cxn ang="0">
                    <a:pos x="4" y="26"/>
                  </a:cxn>
                  <a:cxn ang="0">
                    <a:pos x="8" y="28"/>
                  </a:cxn>
                  <a:cxn ang="0">
                    <a:pos x="14" y="30"/>
                  </a:cxn>
                  <a:cxn ang="0">
                    <a:pos x="20" y="28"/>
                  </a:cxn>
                  <a:cxn ang="0">
                    <a:pos x="26" y="26"/>
                  </a:cxn>
                  <a:cxn ang="0">
                    <a:pos x="28" y="20"/>
                  </a:cxn>
                  <a:cxn ang="0">
                    <a:pos x="30" y="14"/>
                  </a:cxn>
                </a:cxnLst>
                <a:rect l="0" t="0" r="r" b="b"/>
                <a:pathLst>
                  <a:path w="30" h="30">
                    <a:moveTo>
                      <a:pt x="30" y="14"/>
                    </a:moveTo>
                    <a:lnTo>
                      <a:pt x="28" y="8"/>
                    </a:lnTo>
                    <a:lnTo>
                      <a:pt x="26" y="4"/>
                    </a:lnTo>
                    <a:lnTo>
                      <a:pt x="20" y="0"/>
                    </a:lnTo>
                    <a:lnTo>
                      <a:pt x="14" y="0"/>
                    </a:lnTo>
                    <a:lnTo>
                      <a:pt x="8" y="0"/>
                    </a:lnTo>
                    <a:lnTo>
                      <a:pt x="4" y="4"/>
                    </a:lnTo>
                    <a:lnTo>
                      <a:pt x="0" y="8"/>
                    </a:lnTo>
                    <a:lnTo>
                      <a:pt x="0" y="14"/>
                    </a:lnTo>
                    <a:lnTo>
                      <a:pt x="0" y="20"/>
                    </a:lnTo>
                    <a:lnTo>
                      <a:pt x="4" y="26"/>
                    </a:lnTo>
                    <a:lnTo>
                      <a:pt x="8" y="28"/>
                    </a:lnTo>
                    <a:lnTo>
                      <a:pt x="14" y="30"/>
                    </a:lnTo>
                    <a:lnTo>
                      <a:pt x="20" y="28"/>
                    </a:lnTo>
                    <a:lnTo>
                      <a:pt x="26" y="26"/>
                    </a:lnTo>
                    <a:lnTo>
                      <a:pt x="28" y="20"/>
                    </a:lnTo>
                    <a:lnTo>
                      <a:pt x="30" y="14"/>
                    </a:lnTo>
                    <a:close/>
                  </a:path>
                </a:pathLst>
              </a:custGeom>
              <a:solidFill>
                <a:srgbClr val="000000"/>
              </a:solidFill>
              <a:ln w="0">
                <a:solidFill>
                  <a:srgbClr val="000000"/>
                </a:solidFill>
                <a:prstDash val="solid"/>
                <a:round/>
                <a:headEnd/>
                <a:tailEnd/>
              </a:ln>
            </p:spPr>
            <p:txBody>
              <a:bodyPr/>
              <a:lstStyle/>
              <a:p>
                <a:endParaRPr lang="sv-SE"/>
              </a:p>
            </p:txBody>
          </p:sp>
          <p:sp>
            <p:nvSpPr>
              <p:cNvPr id="96583" name="Freeform 327"/>
              <p:cNvSpPr>
                <a:spLocks/>
              </p:cNvSpPr>
              <p:nvPr/>
            </p:nvSpPr>
            <p:spPr bwMode="auto">
              <a:xfrm>
                <a:off x="3376" y="3232"/>
                <a:ext cx="30" cy="30"/>
              </a:xfrm>
              <a:custGeom>
                <a:avLst/>
                <a:gdLst/>
                <a:ahLst/>
                <a:cxnLst>
                  <a:cxn ang="0">
                    <a:pos x="30" y="16"/>
                  </a:cxn>
                  <a:cxn ang="0">
                    <a:pos x="30" y="10"/>
                  </a:cxn>
                  <a:cxn ang="0">
                    <a:pos x="26" y="4"/>
                  </a:cxn>
                  <a:cxn ang="0">
                    <a:pos x="22" y="2"/>
                  </a:cxn>
                  <a:cxn ang="0">
                    <a:pos x="16" y="0"/>
                  </a:cxn>
                  <a:cxn ang="0">
                    <a:pos x="10" y="2"/>
                  </a:cxn>
                  <a:cxn ang="0">
                    <a:pos x="4" y="4"/>
                  </a:cxn>
                  <a:cxn ang="0">
                    <a:pos x="2" y="10"/>
                  </a:cxn>
                  <a:cxn ang="0">
                    <a:pos x="0" y="16"/>
                  </a:cxn>
                  <a:cxn ang="0">
                    <a:pos x="2" y="22"/>
                  </a:cxn>
                  <a:cxn ang="0">
                    <a:pos x="4" y="26"/>
                  </a:cxn>
                  <a:cxn ang="0">
                    <a:pos x="10" y="30"/>
                  </a:cxn>
                  <a:cxn ang="0">
                    <a:pos x="16" y="30"/>
                  </a:cxn>
                  <a:cxn ang="0">
                    <a:pos x="22" y="30"/>
                  </a:cxn>
                  <a:cxn ang="0">
                    <a:pos x="26" y="26"/>
                  </a:cxn>
                  <a:cxn ang="0">
                    <a:pos x="30" y="22"/>
                  </a:cxn>
                  <a:cxn ang="0">
                    <a:pos x="30" y="16"/>
                  </a:cxn>
                </a:cxnLst>
                <a:rect l="0" t="0" r="r" b="b"/>
                <a:pathLst>
                  <a:path w="30" h="30">
                    <a:moveTo>
                      <a:pt x="30" y="16"/>
                    </a:moveTo>
                    <a:lnTo>
                      <a:pt x="30" y="10"/>
                    </a:lnTo>
                    <a:lnTo>
                      <a:pt x="26" y="4"/>
                    </a:lnTo>
                    <a:lnTo>
                      <a:pt x="22" y="2"/>
                    </a:lnTo>
                    <a:lnTo>
                      <a:pt x="16" y="0"/>
                    </a:lnTo>
                    <a:lnTo>
                      <a:pt x="10" y="2"/>
                    </a:lnTo>
                    <a:lnTo>
                      <a:pt x="4" y="4"/>
                    </a:lnTo>
                    <a:lnTo>
                      <a:pt x="2" y="10"/>
                    </a:lnTo>
                    <a:lnTo>
                      <a:pt x="0" y="16"/>
                    </a:lnTo>
                    <a:lnTo>
                      <a:pt x="2" y="22"/>
                    </a:lnTo>
                    <a:lnTo>
                      <a:pt x="4" y="26"/>
                    </a:lnTo>
                    <a:lnTo>
                      <a:pt x="10" y="30"/>
                    </a:lnTo>
                    <a:lnTo>
                      <a:pt x="16" y="30"/>
                    </a:lnTo>
                    <a:lnTo>
                      <a:pt x="22" y="30"/>
                    </a:lnTo>
                    <a:lnTo>
                      <a:pt x="26" y="26"/>
                    </a:lnTo>
                    <a:lnTo>
                      <a:pt x="30" y="22"/>
                    </a:lnTo>
                    <a:lnTo>
                      <a:pt x="30" y="16"/>
                    </a:lnTo>
                    <a:close/>
                  </a:path>
                </a:pathLst>
              </a:custGeom>
              <a:solidFill>
                <a:srgbClr val="000000"/>
              </a:solidFill>
              <a:ln w="0">
                <a:solidFill>
                  <a:srgbClr val="000000"/>
                </a:solidFill>
                <a:prstDash val="solid"/>
                <a:round/>
                <a:headEnd/>
                <a:tailEnd/>
              </a:ln>
            </p:spPr>
            <p:txBody>
              <a:bodyPr/>
              <a:lstStyle/>
              <a:p>
                <a:endParaRPr lang="sv-SE"/>
              </a:p>
            </p:txBody>
          </p:sp>
          <p:sp>
            <p:nvSpPr>
              <p:cNvPr id="96584" name="Freeform 328"/>
              <p:cNvSpPr>
                <a:spLocks/>
              </p:cNvSpPr>
              <p:nvPr/>
            </p:nvSpPr>
            <p:spPr bwMode="auto">
              <a:xfrm>
                <a:off x="3224" y="3264"/>
                <a:ext cx="30" cy="32"/>
              </a:xfrm>
              <a:custGeom>
                <a:avLst/>
                <a:gdLst/>
                <a:ahLst/>
                <a:cxnLst>
                  <a:cxn ang="0">
                    <a:pos x="30" y="16"/>
                  </a:cxn>
                  <a:cxn ang="0">
                    <a:pos x="28" y="10"/>
                  </a:cxn>
                  <a:cxn ang="0">
                    <a:pos x="26" y="6"/>
                  </a:cxn>
                  <a:cxn ang="0">
                    <a:pos x="20" y="2"/>
                  </a:cxn>
                  <a:cxn ang="0">
                    <a:pos x="14" y="0"/>
                  </a:cxn>
                  <a:cxn ang="0">
                    <a:pos x="8" y="2"/>
                  </a:cxn>
                  <a:cxn ang="0">
                    <a:pos x="4" y="6"/>
                  </a:cxn>
                  <a:cxn ang="0">
                    <a:pos x="0" y="10"/>
                  </a:cxn>
                  <a:cxn ang="0">
                    <a:pos x="0" y="16"/>
                  </a:cxn>
                  <a:cxn ang="0">
                    <a:pos x="0" y="22"/>
                  </a:cxn>
                  <a:cxn ang="0">
                    <a:pos x="4" y="26"/>
                  </a:cxn>
                  <a:cxn ang="0">
                    <a:pos x="8" y="30"/>
                  </a:cxn>
                  <a:cxn ang="0">
                    <a:pos x="14" y="32"/>
                  </a:cxn>
                  <a:cxn ang="0">
                    <a:pos x="20" y="30"/>
                  </a:cxn>
                  <a:cxn ang="0">
                    <a:pos x="26" y="26"/>
                  </a:cxn>
                  <a:cxn ang="0">
                    <a:pos x="28" y="22"/>
                  </a:cxn>
                  <a:cxn ang="0">
                    <a:pos x="30" y="16"/>
                  </a:cxn>
                </a:cxnLst>
                <a:rect l="0" t="0" r="r" b="b"/>
                <a:pathLst>
                  <a:path w="30" h="32">
                    <a:moveTo>
                      <a:pt x="30" y="16"/>
                    </a:moveTo>
                    <a:lnTo>
                      <a:pt x="28" y="10"/>
                    </a:lnTo>
                    <a:lnTo>
                      <a:pt x="26" y="6"/>
                    </a:lnTo>
                    <a:lnTo>
                      <a:pt x="20" y="2"/>
                    </a:lnTo>
                    <a:lnTo>
                      <a:pt x="14" y="0"/>
                    </a:lnTo>
                    <a:lnTo>
                      <a:pt x="8" y="2"/>
                    </a:lnTo>
                    <a:lnTo>
                      <a:pt x="4" y="6"/>
                    </a:lnTo>
                    <a:lnTo>
                      <a:pt x="0" y="10"/>
                    </a:lnTo>
                    <a:lnTo>
                      <a:pt x="0" y="16"/>
                    </a:lnTo>
                    <a:lnTo>
                      <a:pt x="0" y="22"/>
                    </a:lnTo>
                    <a:lnTo>
                      <a:pt x="4" y="26"/>
                    </a:lnTo>
                    <a:lnTo>
                      <a:pt x="8" y="30"/>
                    </a:lnTo>
                    <a:lnTo>
                      <a:pt x="14" y="32"/>
                    </a:lnTo>
                    <a:lnTo>
                      <a:pt x="20" y="30"/>
                    </a:lnTo>
                    <a:lnTo>
                      <a:pt x="26" y="26"/>
                    </a:lnTo>
                    <a:lnTo>
                      <a:pt x="28" y="22"/>
                    </a:lnTo>
                    <a:lnTo>
                      <a:pt x="30" y="16"/>
                    </a:lnTo>
                    <a:close/>
                  </a:path>
                </a:pathLst>
              </a:custGeom>
              <a:solidFill>
                <a:srgbClr val="000000"/>
              </a:solidFill>
              <a:ln w="0">
                <a:solidFill>
                  <a:srgbClr val="000000"/>
                </a:solidFill>
                <a:prstDash val="solid"/>
                <a:round/>
                <a:headEnd/>
                <a:tailEnd/>
              </a:ln>
            </p:spPr>
            <p:txBody>
              <a:bodyPr/>
              <a:lstStyle/>
              <a:p>
                <a:endParaRPr lang="sv-SE"/>
              </a:p>
            </p:txBody>
          </p:sp>
          <p:sp>
            <p:nvSpPr>
              <p:cNvPr id="96585" name="Freeform 329"/>
              <p:cNvSpPr>
                <a:spLocks/>
              </p:cNvSpPr>
              <p:nvPr/>
            </p:nvSpPr>
            <p:spPr bwMode="auto">
              <a:xfrm>
                <a:off x="3290" y="3306"/>
                <a:ext cx="32" cy="30"/>
              </a:xfrm>
              <a:custGeom>
                <a:avLst/>
                <a:gdLst/>
                <a:ahLst/>
                <a:cxnLst>
                  <a:cxn ang="0">
                    <a:pos x="32" y="16"/>
                  </a:cxn>
                  <a:cxn ang="0">
                    <a:pos x="30" y="10"/>
                  </a:cxn>
                  <a:cxn ang="0">
                    <a:pos x="26" y="4"/>
                  </a:cxn>
                  <a:cxn ang="0">
                    <a:pos x="22" y="2"/>
                  </a:cxn>
                  <a:cxn ang="0">
                    <a:pos x="16" y="0"/>
                  </a:cxn>
                  <a:cxn ang="0">
                    <a:pos x="10" y="2"/>
                  </a:cxn>
                  <a:cxn ang="0">
                    <a:pos x="6" y="4"/>
                  </a:cxn>
                  <a:cxn ang="0">
                    <a:pos x="2" y="10"/>
                  </a:cxn>
                  <a:cxn ang="0">
                    <a:pos x="0" y="16"/>
                  </a:cxn>
                  <a:cxn ang="0">
                    <a:pos x="2" y="22"/>
                  </a:cxn>
                  <a:cxn ang="0">
                    <a:pos x="6" y="26"/>
                  </a:cxn>
                  <a:cxn ang="0">
                    <a:pos x="10" y="30"/>
                  </a:cxn>
                  <a:cxn ang="0">
                    <a:pos x="16" y="30"/>
                  </a:cxn>
                  <a:cxn ang="0">
                    <a:pos x="22" y="30"/>
                  </a:cxn>
                  <a:cxn ang="0">
                    <a:pos x="26" y="26"/>
                  </a:cxn>
                  <a:cxn ang="0">
                    <a:pos x="30" y="22"/>
                  </a:cxn>
                  <a:cxn ang="0">
                    <a:pos x="32" y="16"/>
                  </a:cxn>
                </a:cxnLst>
                <a:rect l="0" t="0" r="r" b="b"/>
                <a:pathLst>
                  <a:path w="32" h="30">
                    <a:moveTo>
                      <a:pt x="32" y="16"/>
                    </a:moveTo>
                    <a:lnTo>
                      <a:pt x="30" y="10"/>
                    </a:lnTo>
                    <a:lnTo>
                      <a:pt x="26" y="4"/>
                    </a:lnTo>
                    <a:lnTo>
                      <a:pt x="22" y="2"/>
                    </a:lnTo>
                    <a:lnTo>
                      <a:pt x="16" y="0"/>
                    </a:lnTo>
                    <a:lnTo>
                      <a:pt x="10" y="2"/>
                    </a:lnTo>
                    <a:lnTo>
                      <a:pt x="6" y="4"/>
                    </a:lnTo>
                    <a:lnTo>
                      <a:pt x="2" y="10"/>
                    </a:lnTo>
                    <a:lnTo>
                      <a:pt x="0" y="16"/>
                    </a:lnTo>
                    <a:lnTo>
                      <a:pt x="2" y="22"/>
                    </a:lnTo>
                    <a:lnTo>
                      <a:pt x="6" y="26"/>
                    </a:lnTo>
                    <a:lnTo>
                      <a:pt x="10" y="30"/>
                    </a:lnTo>
                    <a:lnTo>
                      <a:pt x="16" y="30"/>
                    </a:lnTo>
                    <a:lnTo>
                      <a:pt x="22" y="30"/>
                    </a:lnTo>
                    <a:lnTo>
                      <a:pt x="26" y="26"/>
                    </a:lnTo>
                    <a:lnTo>
                      <a:pt x="30" y="22"/>
                    </a:lnTo>
                    <a:lnTo>
                      <a:pt x="32" y="16"/>
                    </a:lnTo>
                    <a:close/>
                  </a:path>
                </a:pathLst>
              </a:custGeom>
              <a:solidFill>
                <a:srgbClr val="000000"/>
              </a:solidFill>
              <a:ln w="0">
                <a:solidFill>
                  <a:srgbClr val="000000"/>
                </a:solidFill>
                <a:prstDash val="solid"/>
                <a:round/>
                <a:headEnd/>
                <a:tailEnd/>
              </a:ln>
            </p:spPr>
            <p:txBody>
              <a:bodyPr/>
              <a:lstStyle/>
              <a:p>
                <a:endParaRPr lang="sv-SE"/>
              </a:p>
            </p:txBody>
          </p:sp>
          <p:sp>
            <p:nvSpPr>
              <p:cNvPr id="96586" name="Freeform 330"/>
              <p:cNvSpPr>
                <a:spLocks/>
              </p:cNvSpPr>
              <p:nvPr/>
            </p:nvSpPr>
            <p:spPr bwMode="auto">
              <a:xfrm>
                <a:off x="3156" y="3510"/>
                <a:ext cx="32" cy="30"/>
              </a:xfrm>
              <a:custGeom>
                <a:avLst/>
                <a:gdLst/>
                <a:ahLst/>
                <a:cxnLst>
                  <a:cxn ang="0">
                    <a:pos x="32" y="16"/>
                  </a:cxn>
                  <a:cxn ang="0">
                    <a:pos x="30" y="10"/>
                  </a:cxn>
                  <a:cxn ang="0">
                    <a:pos x="26" y="4"/>
                  </a:cxn>
                  <a:cxn ang="0">
                    <a:pos x="22" y="2"/>
                  </a:cxn>
                  <a:cxn ang="0">
                    <a:pos x="16" y="0"/>
                  </a:cxn>
                  <a:cxn ang="0">
                    <a:pos x="10" y="2"/>
                  </a:cxn>
                  <a:cxn ang="0">
                    <a:pos x="6" y="4"/>
                  </a:cxn>
                  <a:cxn ang="0">
                    <a:pos x="2" y="10"/>
                  </a:cxn>
                  <a:cxn ang="0">
                    <a:pos x="0" y="16"/>
                  </a:cxn>
                  <a:cxn ang="0">
                    <a:pos x="2" y="22"/>
                  </a:cxn>
                  <a:cxn ang="0">
                    <a:pos x="6" y="26"/>
                  </a:cxn>
                  <a:cxn ang="0">
                    <a:pos x="10" y="30"/>
                  </a:cxn>
                  <a:cxn ang="0">
                    <a:pos x="16" y="30"/>
                  </a:cxn>
                  <a:cxn ang="0">
                    <a:pos x="22" y="30"/>
                  </a:cxn>
                  <a:cxn ang="0">
                    <a:pos x="26" y="26"/>
                  </a:cxn>
                  <a:cxn ang="0">
                    <a:pos x="30" y="22"/>
                  </a:cxn>
                  <a:cxn ang="0">
                    <a:pos x="32" y="16"/>
                  </a:cxn>
                </a:cxnLst>
                <a:rect l="0" t="0" r="r" b="b"/>
                <a:pathLst>
                  <a:path w="32" h="30">
                    <a:moveTo>
                      <a:pt x="32" y="16"/>
                    </a:moveTo>
                    <a:lnTo>
                      <a:pt x="30" y="10"/>
                    </a:lnTo>
                    <a:lnTo>
                      <a:pt x="26" y="4"/>
                    </a:lnTo>
                    <a:lnTo>
                      <a:pt x="22" y="2"/>
                    </a:lnTo>
                    <a:lnTo>
                      <a:pt x="16" y="0"/>
                    </a:lnTo>
                    <a:lnTo>
                      <a:pt x="10" y="2"/>
                    </a:lnTo>
                    <a:lnTo>
                      <a:pt x="6" y="4"/>
                    </a:lnTo>
                    <a:lnTo>
                      <a:pt x="2" y="10"/>
                    </a:lnTo>
                    <a:lnTo>
                      <a:pt x="0" y="16"/>
                    </a:lnTo>
                    <a:lnTo>
                      <a:pt x="2" y="22"/>
                    </a:lnTo>
                    <a:lnTo>
                      <a:pt x="6" y="26"/>
                    </a:lnTo>
                    <a:lnTo>
                      <a:pt x="10" y="30"/>
                    </a:lnTo>
                    <a:lnTo>
                      <a:pt x="16" y="30"/>
                    </a:lnTo>
                    <a:lnTo>
                      <a:pt x="22" y="30"/>
                    </a:lnTo>
                    <a:lnTo>
                      <a:pt x="26" y="26"/>
                    </a:lnTo>
                    <a:lnTo>
                      <a:pt x="30" y="22"/>
                    </a:lnTo>
                    <a:lnTo>
                      <a:pt x="32" y="16"/>
                    </a:lnTo>
                    <a:close/>
                  </a:path>
                </a:pathLst>
              </a:custGeom>
              <a:solidFill>
                <a:srgbClr val="000000"/>
              </a:solidFill>
              <a:ln w="0">
                <a:solidFill>
                  <a:srgbClr val="000000"/>
                </a:solidFill>
                <a:prstDash val="solid"/>
                <a:round/>
                <a:headEnd/>
                <a:tailEnd/>
              </a:ln>
            </p:spPr>
            <p:txBody>
              <a:bodyPr/>
              <a:lstStyle/>
              <a:p>
                <a:endParaRPr lang="sv-SE"/>
              </a:p>
            </p:txBody>
          </p:sp>
          <p:sp>
            <p:nvSpPr>
              <p:cNvPr id="96587" name="Freeform 331"/>
              <p:cNvSpPr>
                <a:spLocks/>
              </p:cNvSpPr>
              <p:nvPr/>
            </p:nvSpPr>
            <p:spPr bwMode="auto">
              <a:xfrm>
                <a:off x="3146" y="2876"/>
                <a:ext cx="30" cy="30"/>
              </a:xfrm>
              <a:custGeom>
                <a:avLst/>
                <a:gdLst/>
                <a:ahLst/>
                <a:cxnLst>
                  <a:cxn ang="0">
                    <a:pos x="30" y="14"/>
                  </a:cxn>
                  <a:cxn ang="0">
                    <a:pos x="28" y="8"/>
                  </a:cxn>
                  <a:cxn ang="0">
                    <a:pos x="26" y="4"/>
                  </a:cxn>
                  <a:cxn ang="0">
                    <a:pos x="20" y="0"/>
                  </a:cxn>
                  <a:cxn ang="0">
                    <a:pos x="14" y="0"/>
                  </a:cxn>
                  <a:cxn ang="0">
                    <a:pos x="8" y="0"/>
                  </a:cxn>
                  <a:cxn ang="0">
                    <a:pos x="4" y="4"/>
                  </a:cxn>
                  <a:cxn ang="0">
                    <a:pos x="0" y="8"/>
                  </a:cxn>
                  <a:cxn ang="0">
                    <a:pos x="0" y="14"/>
                  </a:cxn>
                  <a:cxn ang="0">
                    <a:pos x="0" y="20"/>
                  </a:cxn>
                  <a:cxn ang="0">
                    <a:pos x="4" y="26"/>
                  </a:cxn>
                  <a:cxn ang="0">
                    <a:pos x="8" y="28"/>
                  </a:cxn>
                  <a:cxn ang="0">
                    <a:pos x="14" y="30"/>
                  </a:cxn>
                  <a:cxn ang="0">
                    <a:pos x="20" y="28"/>
                  </a:cxn>
                  <a:cxn ang="0">
                    <a:pos x="26" y="26"/>
                  </a:cxn>
                  <a:cxn ang="0">
                    <a:pos x="28" y="20"/>
                  </a:cxn>
                  <a:cxn ang="0">
                    <a:pos x="30" y="14"/>
                  </a:cxn>
                </a:cxnLst>
                <a:rect l="0" t="0" r="r" b="b"/>
                <a:pathLst>
                  <a:path w="30" h="30">
                    <a:moveTo>
                      <a:pt x="30" y="14"/>
                    </a:moveTo>
                    <a:lnTo>
                      <a:pt x="28" y="8"/>
                    </a:lnTo>
                    <a:lnTo>
                      <a:pt x="26" y="4"/>
                    </a:lnTo>
                    <a:lnTo>
                      <a:pt x="20" y="0"/>
                    </a:lnTo>
                    <a:lnTo>
                      <a:pt x="14" y="0"/>
                    </a:lnTo>
                    <a:lnTo>
                      <a:pt x="8" y="0"/>
                    </a:lnTo>
                    <a:lnTo>
                      <a:pt x="4" y="4"/>
                    </a:lnTo>
                    <a:lnTo>
                      <a:pt x="0" y="8"/>
                    </a:lnTo>
                    <a:lnTo>
                      <a:pt x="0" y="14"/>
                    </a:lnTo>
                    <a:lnTo>
                      <a:pt x="0" y="20"/>
                    </a:lnTo>
                    <a:lnTo>
                      <a:pt x="4" y="26"/>
                    </a:lnTo>
                    <a:lnTo>
                      <a:pt x="8" y="28"/>
                    </a:lnTo>
                    <a:lnTo>
                      <a:pt x="14" y="30"/>
                    </a:lnTo>
                    <a:lnTo>
                      <a:pt x="20" y="28"/>
                    </a:lnTo>
                    <a:lnTo>
                      <a:pt x="26" y="26"/>
                    </a:lnTo>
                    <a:lnTo>
                      <a:pt x="28" y="20"/>
                    </a:lnTo>
                    <a:lnTo>
                      <a:pt x="30" y="14"/>
                    </a:lnTo>
                    <a:close/>
                  </a:path>
                </a:pathLst>
              </a:custGeom>
              <a:solidFill>
                <a:srgbClr val="000000"/>
              </a:solidFill>
              <a:ln w="0">
                <a:solidFill>
                  <a:srgbClr val="000000"/>
                </a:solidFill>
                <a:prstDash val="solid"/>
                <a:round/>
                <a:headEnd/>
                <a:tailEnd/>
              </a:ln>
            </p:spPr>
            <p:txBody>
              <a:bodyPr/>
              <a:lstStyle/>
              <a:p>
                <a:endParaRPr lang="sv-SE"/>
              </a:p>
            </p:txBody>
          </p:sp>
          <p:sp>
            <p:nvSpPr>
              <p:cNvPr id="96588" name="Freeform 332"/>
              <p:cNvSpPr>
                <a:spLocks/>
              </p:cNvSpPr>
              <p:nvPr/>
            </p:nvSpPr>
            <p:spPr bwMode="auto">
              <a:xfrm>
                <a:off x="3384" y="3614"/>
                <a:ext cx="30" cy="30"/>
              </a:xfrm>
              <a:custGeom>
                <a:avLst/>
                <a:gdLst/>
                <a:ahLst/>
                <a:cxnLst>
                  <a:cxn ang="0">
                    <a:pos x="30" y="16"/>
                  </a:cxn>
                  <a:cxn ang="0">
                    <a:pos x="28" y="10"/>
                  </a:cxn>
                  <a:cxn ang="0">
                    <a:pos x="26" y="4"/>
                  </a:cxn>
                  <a:cxn ang="0">
                    <a:pos x="20" y="2"/>
                  </a:cxn>
                  <a:cxn ang="0">
                    <a:pos x="14" y="0"/>
                  </a:cxn>
                  <a:cxn ang="0">
                    <a:pos x="8" y="2"/>
                  </a:cxn>
                  <a:cxn ang="0">
                    <a:pos x="4" y="4"/>
                  </a:cxn>
                  <a:cxn ang="0">
                    <a:pos x="0" y="10"/>
                  </a:cxn>
                  <a:cxn ang="0">
                    <a:pos x="0" y="16"/>
                  </a:cxn>
                  <a:cxn ang="0">
                    <a:pos x="0" y="22"/>
                  </a:cxn>
                  <a:cxn ang="0">
                    <a:pos x="4" y="26"/>
                  </a:cxn>
                  <a:cxn ang="0">
                    <a:pos x="8" y="30"/>
                  </a:cxn>
                  <a:cxn ang="0">
                    <a:pos x="14" y="30"/>
                  </a:cxn>
                  <a:cxn ang="0">
                    <a:pos x="20" y="30"/>
                  </a:cxn>
                  <a:cxn ang="0">
                    <a:pos x="26" y="26"/>
                  </a:cxn>
                  <a:cxn ang="0">
                    <a:pos x="28" y="22"/>
                  </a:cxn>
                  <a:cxn ang="0">
                    <a:pos x="30" y="16"/>
                  </a:cxn>
                </a:cxnLst>
                <a:rect l="0" t="0" r="r" b="b"/>
                <a:pathLst>
                  <a:path w="30" h="30">
                    <a:moveTo>
                      <a:pt x="30" y="16"/>
                    </a:moveTo>
                    <a:lnTo>
                      <a:pt x="28" y="10"/>
                    </a:lnTo>
                    <a:lnTo>
                      <a:pt x="26" y="4"/>
                    </a:lnTo>
                    <a:lnTo>
                      <a:pt x="20" y="2"/>
                    </a:lnTo>
                    <a:lnTo>
                      <a:pt x="14" y="0"/>
                    </a:lnTo>
                    <a:lnTo>
                      <a:pt x="8" y="2"/>
                    </a:lnTo>
                    <a:lnTo>
                      <a:pt x="4" y="4"/>
                    </a:lnTo>
                    <a:lnTo>
                      <a:pt x="0" y="10"/>
                    </a:lnTo>
                    <a:lnTo>
                      <a:pt x="0" y="16"/>
                    </a:lnTo>
                    <a:lnTo>
                      <a:pt x="0" y="22"/>
                    </a:lnTo>
                    <a:lnTo>
                      <a:pt x="4" y="26"/>
                    </a:lnTo>
                    <a:lnTo>
                      <a:pt x="8" y="30"/>
                    </a:lnTo>
                    <a:lnTo>
                      <a:pt x="14" y="30"/>
                    </a:lnTo>
                    <a:lnTo>
                      <a:pt x="20" y="30"/>
                    </a:lnTo>
                    <a:lnTo>
                      <a:pt x="26" y="26"/>
                    </a:lnTo>
                    <a:lnTo>
                      <a:pt x="28" y="22"/>
                    </a:lnTo>
                    <a:lnTo>
                      <a:pt x="30" y="16"/>
                    </a:lnTo>
                    <a:close/>
                  </a:path>
                </a:pathLst>
              </a:custGeom>
              <a:solidFill>
                <a:srgbClr val="000000"/>
              </a:solidFill>
              <a:ln w="0">
                <a:solidFill>
                  <a:srgbClr val="000000"/>
                </a:solidFill>
                <a:prstDash val="solid"/>
                <a:round/>
                <a:headEnd/>
                <a:tailEnd/>
              </a:ln>
            </p:spPr>
            <p:txBody>
              <a:bodyPr/>
              <a:lstStyle/>
              <a:p>
                <a:endParaRPr lang="sv-SE"/>
              </a:p>
            </p:txBody>
          </p:sp>
          <p:sp>
            <p:nvSpPr>
              <p:cNvPr id="96589" name="Freeform 333"/>
              <p:cNvSpPr>
                <a:spLocks/>
              </p:cNvSpPr>
              <p:nvPr/>
            </p:nvSpPr>
            <p:spPr bwMode="auto">
              <a:xfrm>
                <a:off x="3166" y="3614"/>
                <a:ext cx="32" cy="30"/>
              </a:xfrm>
              <a:custGeom>
                <a:avLst/>
                <a:gdLst/>
                <a:ahLst/>
                <a:cxnLst>
                  <a:cxn ang="0">
                    <a:pos x="32" y="14"/>
                  </a:cxn>
                  <a:cxn ang="0">
                    <a:pos x="30" y="8"/>
                  </a:cxn>
                  <a:cxn ang="0">
                    <a:pos x="26" y="4"/>
                  </a:cxn>
                  <a:cxn ang="0">
                    <a:pos x="22" y="0"/>
                  </a:cxn>
                  <a:cxn ang="0">
                    <a:pos x="16" y="0"/>
                  </a:cxn>
                  <a:cxn ang="0">
                    <a:pos x="10" y="0"/>
                  </a:cxn>
                  <a:cxn ang="0">
                    <a:pos x="6" y="4"/>
                  </a:cxn>
                  <a:cxn ang="0">
                    <a:pos x="2" y="8"/>
                  </a:cxn>
                  <a:cxn ang="0">
                    <a:pos x="0" y="14"/>
                  </a:cxn>
                  <a:cxn ang="0">
                    <a:pos x="2" y="20"/>
                  </a:cxn>
                  <a:cxn ang="0">
                    <a:pos x="6" y="26"/>
                  </a:cxn>
                  <a:cxn ang="0">
                    <a:pos x="10" y="28"/>
                  </a:cxn>
                  <a:cxn ang="0">
                    <a:pos x="16" y="30"/>
                  </a:cxn>
                  <a:cxn ang="0">
                    <a:pos x="22" y="28"/>
                  </a:cxn>
                  <a:cxn ang="0">
                    <a:pos x="26" y="26"/>
                  </a:cxn>
                  <a:cxn ang="0">
                    <a:pos x="30" y="20"/>
                  </a:cxn>
                  <a:cxn ang="0">
                    <a:pos x="32" y="14"/>
                  </a:cxn>
                </a:cxnLst>
                <a:rect l="0" t="0" r="r" b="b"/>
                <a:pathLst>
                  <a:path w="32" h="30">
                    <a:moveTo>
                      <a:pt x="32" y="14"/>
                    </a:moveTo>
                    <a:lnTo>
                      <a:pt x="30" y="8"/>
                    </a:lnTo>
                    <a:lnTo>
                      <a:pt x="26" y="4"/>
                    </a:lnTo>
                    <a:lnTo>
                      <a:pt x="22" y="0"/>
                    </a:lnTo>
                    <a:lnTo>
                      <a:pt x="16" y="0"/>
                    </a:lnTo>
                    <a:lnTo>
                      <a:pt x="10" y="0"/>
                    </a:lnTo>
                    <a:lnTo>
                      <a:pt x="6" y="4"/>
                    </a:lnTo>
                    <a:lnTo>
                      <a:pt x="2" y="8"/>
                    </a:lnTo>
                    <a:lnTo>
                      <a:pt x="0" y="14"/>
                    </a:lnTo>
                    <a:lnTo>
                      <a:pt x="2" y="20"/>
                    </a:lnTo>
                    <a:lnTo>
                      <a:pt x="6" y="26"/>
                    </a:lnTo>
                    <a:lnTo>
                      <a:pt x="10" y="28"/>
                    </a:lnTo>
                    <a:lnTo>
                      <a:pt x="16" y="30"/>
                    </a:lnTo>
                    <a:lnTo>
                      <a:pt x="22" y="28"/>
                    </a:lnTo>
                    <a:lnTo>
                      <a:pt x="26" y="26"/>
                    </a:lnTo>
                    <a:lnTo>
                      <a:pt x="30" y="20"/>
                    </a:lnTo>
                    <a:lnTo>
                      <a:pt x="32" y="14"/>
                    </a:lnTo>
                    <a:close/>
                  </a:path>
                </a:pathLst>
              </a:custGeom>
              <a:solidFill>
                <a:srgbClr val="000000"/>
              </a:solidFill>
              <a:ln w="0">
                <a:solidFill>
                  <a:srgbClr val="000000"/>
                </a:solidFill>
                <a:prstDash val="solid"/>
                <a:round/>
                <a:headEnd/>
                <a:tailEnd/>
              </a:ln>
            </p:spPr>
            <p:txBody>
              <a:bodyPr/>
              <a:lstStyle/>
              <a:p>
                <a:endParaRPr lang="sv-SE"/>
              </a:p>
            </p:txBody>
          </p:sp>
          <p:sp>
            <p:nvSpPr>
              <p:cNvPr id="96590" name="Freeform 334"/>
              <p:cNvSpPr>
                <a:spLocks/>
              </p:cNvSpPr>
              <p:nvPr/>
            </p:nvSpPr>
            <p:spPr bwMode="auto">
              <a:xfrm>
                <a:off x="3204" y="3436"/>
                <a:ext cx="32" cy="30"/>
              </a:xfrm>
              <a:custGeom>
                <a:avLst/>
                <a:gdLst/>
                <a:ahLst/>
                <a:cxnLst>
                  <a:cxn ang="0">
                    <a:pos x="32" y="16"/>
                  </a:cxn>
                  <a:cxn ang="0">
                    <a:pos x="30" y="10"/>
                  </a:cxn>
                  <a:cxn ang="0">
                    <a:pos x="26" y="4"/>
                  </a:cxn>
                  <a:cxn ang="0">
                    <a:pos x="22" y="2"/>
                  </a:cxn>
                  <a:cxn ang="0">
                    <a:pos x="16" y="0"/>
                  </a:cxn>
                  <a:cxn ang="0">
                    <a:pos x="10" y="2"/>
                  </a:cxn>
                  <a:cxn ang="0">
                    <a:pos x="6" y="4"/>
                  </a:cxn>
                  <a:cxn ang="0">
                    <a:pos x="2" y="10"/>
                  </a:cxn>
                  <a:cxn ang="0">
                    <a:pos x="0" y="16"/>
                  </a:cxn>
                  <a:cxn ang="0">
                    <a:pos x="2" y="22"/>
                  </a:cxn>
                  <a:cxn ang="0">
                    <a:pos x="6" y="26"/>
                  </a:cxn>
                  <a:cxn ang="0">
                    <a:pos x="10" y="30"/>
                  </a:cxn>
                  <a:cxn ang="0">
                    <a:pos x="16" y="30"/>
                  </a:cxn>
                  <a:cxn ang="0">
                    <a:pos x="22" y="30"/>
                  </a:cxn>
                  <a:cxn ang="0">
                    <a:pos x="26" y="26"/>
                  </a:cxn>
                  <a:cxn ang="0">
                    <a:pos x="30" y="22"/>
                  </a:cxn>
                  <a:cxn ang="0">
                    <a:pos x="32" y="16"/>
                  </a:cxn>
                </a:cxnLst>
                <a:rect l="0" t="0" r="r" b="b"/>
                <a:pathLst>
                  <a:path w="32" h="30">
                    <a:moveTo>
                      <a:pt x="32" y="16"/>
                    </a:moveTo>
                    <a:lnTo>
                      <a:pt x="30" y="10"/>
                    </a:lnTo>
                    <a:lnTo>
                      <a:pt x="26" y="4"/>
                    </a:lnTo>
                    <a:lnTo>
                      <a:pt x="22" y="2"/>
                    </a:lnTo>
                    <a:lnTo>
                      <a:pt x="16" y="0"/>
                    </a:lnTo>
                    <a:lnTo>
                      <a:pt x="10" y="2"/>
                    </a:lnTo>
                    <a:lnTo>
                      <a:pt x="6" y="4"/>
                    </a:lnTo>
                    <a:lnTo>
                      <a:pt x="2" y="10"/>
                    </a:lnTo>
                    <a:lnTo>
                      <a:pt x="0" y="16"/>
                    </a:lnTo>
                    <a:lnTo>
                      <a:pt x="2" y="22"/>
                    </a:lnTo>
                    <a:lnTo>
                      <a:pt x="6" y="26"/>
                    </a:lnTo>
                    <a:lnTo>
                      <a:pt x="10" y="30"/>
                    </a:lnTo>
                    <a:lnTo>
                      <a:pt x="16" y="30"/>
                    </a:lnTo>
                    <a:lnTo>
                      <a:pt x="22" y="30"/>
                    </a:lnTo>
                    <a:lnTo>
                      <a:pt x="26" y="26"/>
                    </a:lnTo>
                    <a:lnTo>
                      <a:pt x="30" y="22"/>
                    </a:lnTo>
                    <a:lnTo>
                      <a:pt x="32" y="16"/>
                    </a:lnTo>
                    <a:close/>
                  </a:path>
                </a:pathLst>
              </a:custGeom>
              <a:solidFill>
                <a:srgbClr val="000000"/>
              </a:solidFill>
              <a:ln w="0">
                <a:solidFill>
                  <a:srgbClr val="000000"/>
                </a:solidFill>
                <a:prstDash val="solid"/>
                <a:round/>
                <a:headEnd/>
                <a:tailEnd/>
              </a:ln>
            </p:spPr>
            <p:txBody>
              <a:bodyPr/>
              <a:lstStyle/>
              <a:p>
                <a:endParaRPr lang="sv-SE"/>
              </a:p>
            </p:txBody>
          </p:sp>
          <p:sp>
            <p:nvSpPr>
              <p:cNvPr id="96591" name="Freeform 335"/>
              <p:cNvSpPr>
                <a:spLocks/>
              </p:cNvSpPr>
              <p:nvPr/>
            </p:nvSpPr>
            <p:spPr bwMode="auto">
              <a:xfrm>
                <a:off x="3174" y="3730"/>
                <a:ext cx="30" cy="30"/>
              </a:xfrm>
              <a:custGeom>
                <a:avLst/>
                <a:gdLst/>
                <a:ahLst/>
                <a:cxnLst>
                  <a:cxn ang="0">
                    <a:pos x="30" y="16"/>
                  </a:cxn>
                  <a:cxn ang="0">
                    <a:pos x="30" y="10"/>
                  </a:cxn>
                  <a:cxn ang="0">
                    <a:pos x="26" y="4"/>
                  </a:cxn>
                  <a:cxn ang="0">
                    <a:pos x="22" y="2"/>
                  </a:cxn>
                  <a:cxn ang="0">
                    <a:pos x="16" y="0"/>
                  </a:cxn>
                  <a:cxn ang="0">
                    <a:pos x="10" y="2"/>
                  </a:cxn>
                  <a:cxn ang="0">
                    <a:pos x="4" y="4"/>
                  </a:cxn>
                  <a:cxn ang="0">
                    <a:pos x="2" y="10"/>
                  </a:cxn>
                  <a:cxn ang="0">
                    <a:pos x="0" y="16"/>
                  </a:cxn>
                  <a:cxn ang="0">
                    <a:pos x="2" y="22"/>
                  </a:cxn>
                  <a:cxn ang="0">
                    <a:pos x="4" y="26"/>
                  </a:cxn>
                  <a:cxn ang="0">
                    <a:pos x="10" y="30"/>
                  </a:cxn>
                  <a:cxn ang="0">
                    <a:pos x="16" y="30"/>
                  </a:cxn>
                  <a:cxn ang="0">
                    <a:pos x="22" y="30"/>
                  </a:cxn>
                  <a:cxn ang="0">
                    <a:pos x="26" y="26"/>
                  </a:cxn>
                  <a:cxn ang="0">
                    <a:pos x="30" y="22"/>
                  </a:cxn>
                  <a:cxn ang="0">
                    <a:pos x="30" y="16"/>
                  </a:cxn>
                </a:cxnLst>
                <a:rect l="0" t="0" r="r" b="b"/>
                <a:pathLst>
                  <a:path w="30" h="30">
                    <a:moveTo>
                      <a:pt x="30" y="16"/>
                    </a:moveTo>
                    <a:lnTo>
                      <a:pt x="30" y="10"/>
                    </a:lnTo>
                    <a:lnTo>
                      <a:pt x="26" y="4"/>
                    </a:lnTo>
                    <a:lnTo>
                      <a:pt x="22" y="2"/>
                    </a:lnTo>
                    <a:lnTo>
                      <a:pt x="16" y="0"/>
                    </a:lnTo>
                    <a:lnTo>
                      <a:pt x="10" y="2"/>
                    </a:lnTo>
                    <a:lnTo>
                      <a:pt x="4" y="4"/>
                    </a:lnTo>
                    <a:lnTo>
                      <a:pt x="2" y="10"/>
                    </a:lnTo>
                    <a:lnTo>
                      <a:pt x="0" y="16"/>
                    </a:lnTo>
                    <a:lnTo>
                      <a:pt x="2" y="22"/>
                    </a:lnTo>
                    <a:lnTo>
                      <a:pt x="4" y="26"/>
                    </a:lnTo>
                    <a:lnTo>
                      <a:pt x="10" y="30"/>
                    </a:lnTo>
                    <a:lnTo>
                      <a:pt x="16" y="30"/>
                    </a:lnTo>
                    <a:lnTo>
                      <a:pt x="22" y="30"/>
                    </a:lnTo>
                    <a:lnTo>
                      <a:pt x="26" y="26"/>
                    </a:lnTo>
                    <a:lnTo>
                      <a:pt x="30" y="22"/>
                    </a:lnTo>
                    <a:lnTo>
                      <a:pt x="30" y="16"/>
                    </a:lnTo>
                    <a:close/>
                  </a:path>
                </a:pathLst>
              </a:custGeom>
              <a:solidFill>
                <a:srgbClr val="000000"/>
              </a:solidFill>
              <a:ln w="0">
                <a:solidFill>
                  <a:srgbClr val="000000"/>
                </a:solidFill>
                <a:prstDash val="solid"/>
                <a:round/>
                <a:headEnd/>
                <a:tailEnd/>
              </a:ln>
            </p:spPr>
            <p:txBody>
              <a:bodyPr/>
              <a:lstStyle/>
              <a:p>
                <a:endParaRPr lang="sv-SE"/>
              </a:p>
            </p:txBody>
          </p:sp>
          <p:sp>
            <p:nvSpPr>
              <p:cNvPr id="96592" name="Freeform 336"/>
              <p:cNvSpPr>
                <a:spLocks/>
              </p:cNvSpPr>
              <p:nvPr/>
            </p:nvSpPr>
            <p:spPr bwMode="auto">
              <a:xfrm>
                <a:off x="3568" y="3748"/>
                <a:ext cx="30" cy="30"/>
              </a:xfrm>
              <a:custGeom>
                <a:avLst/>
                <a:gdLst/>
                <a:ahLst/>
                <a:cxnLst>
                  <a:cxn ang="0">
                    <a:pos x="30" y="16"/>
                  </a:cxn>
                  <a:cxn ang="0">
                    <a:pos x="28" y="10"/>
                  </a:cxn>
                  <a:cxn ang="0">
                    <a:pos x="26" y="4"/>
                  </a:cxn>
                  <a:cxn ang="0">
                    <a:pos x="20" y="2"/>
                  </a:cxn>
                  <a:cxn ang="0">
                    <a:pos x="14" y="0"/>
                  </a:cxn>
                  <a:cxn ang="0">
                    <a:pos x="8" y="2"/>
                  </a:cxn>
                  <a:cxn ang="0">
                    <a:pos x="4" y="4"/>
                  </a:cxn>
                  <a:cxn ang="0">
                    <a:pos x="0" y="10"/>
                  </a:cxn>
                  <a:cxn ang="0">
                    <a:pos x="0" y="16"/>
                  </a:cxn>
                  <a:cxn ang="0">
                    <a:pos x="0" y="22"/>
                  </a:cxn>
                  <a:cxn ang="0">
                    <a:pos x="4" y="26"/>
                  </a:cxn>
                  <a:cxn ang="0">
                    <a:pos x="8" y="30"/>
                  </a:cxn>
                  <a:cxn ang="0">
                    <a:pos x="14" y="30"/>
                  </a:cxn>
                  <a:cxn ang="0">
                    <a:pos x="20" y="30"/>
                  </a:cxn>
                  <a:cxn ang="0">
                    <a:pos x="26" y="26"/>
                  </a:cxn>
                  <a:cxn ang="0">
                    <a:pos x="28" y="22"/>
                  </a:cxn>
                  <a:cxn ang="0">
                    <a:pos x="30" y="16"/>
                  </a:cxn>
                </a:cxnLst>
                <a:rect l="0" t="0" r="r" b="b"/>
                <a:pathLst>
                  <a:path w="30" h="30">
                    <a:moveTo>
                      <a:pt x="30" y="16"/>
                    </a:moveTo>
                    <a:lnTo>
                      <a:pt x="28" y="10"/>
                    </a:lnTo>
                    <a:lnTo>
                      <a:pt x="26" y="4"/>
                    </a:lnTo>
                    <a:lnTo>
                      <a:pt x="20" y="2"/>
                    </a:lnTo>
                    <a:lnTo>
                      <a:pt x="14" y="0"/>
                    </a:lnTo>
                    <a:lnTo>
                      <a:pt x="8" y="2"/>
                    </a:lnTo>
                    <a:lnTo>
                      <a:pt x="4" y="4"/>
                    </a:lnTo>
                    <a:lnTo>
                      <a:pt x="0" y="10"/>
                    </a:lnTo>
                    <a:lnTo>
                      <a:pt x="0" y="16"/>
                    </a:lnTo>
                    <a:lnTo>
                      <a:pt x="0" y="22"/>
                    </a:lnTo>
                    <a:lnTo>
                      <a:pt x="4" y="26"/>
                    </a:lnTo>
                    <a:lnTo>
                      <a:pt x="8" y="30"/>
                    </a:lnTo>
                    <a:lnTo>
                      <a:pt x="14" y="30"/>
                    </a:lnTo>
                    <a:lnTo>
                      <a:pt x="20" y="30"/>
                    </a:lnTo>
                    <a:lnTo>
                      <a:pt x="26" y="26"/>
                    </a:lnTo>
                    <a:lnTo>
                      <a:pt x="28" y="22"/>
                    </a:lnTo>
                    <a:lnTo>
                      <a:pt x="30" y="16"/>
                    </a:lnTo>
                    <a:close/>
                  </a:path>
                </a:pathLst>
              </a:custGeom>
              <a:solidFill>
                <a:srgbClr val="000000"/>
              </a:solidFill>
              <a:ln w="0">
                <a:solidFill>
                  <a:srgbClr val="000000"/>
                </a:solidFill>
                <a:prstDash val="solid"/>
                <a:round/>
                <a:headEnd/>
                <a:tailEnd/>
              </a:ln>
            </p:spPr>
            <p:txBody>
              <a:bodyPr/>
              <a:lstStyle/>
              <a:p>
                <a:endParaRPr lang="sv-SE"/>
              </a:p>
            </p:txBody>
          </p:sp>
          <p:sp>
            <p:nvSpPr>
              <p:cNvPr id="96593" name="Freeform 337"/>
              <p:cNvSpPr>
                <a:spLocks/>
              </p:cNvSpPr>
              <p:nvPr/>
            </p:nvSpPr>
            <p:spPr bwMode="auto">
              <a:xfrm>
                <a:off x="3148" y="3748"/>
                <a:ext cx="32" cy="32"/>
              </a:xfrm>
              <a:custGeom>
                <a:avLst/>
                <a:gdLst/>
                <a:ahLst/>
                <a:cxnLst>
                  <a:cxn ang="0">
                    <a:pos x="32" y="16"/>
                  </a:cxn>
                  <a:cxn ang="0">
                    <a:pos x="30" y="10"/>
                  </a:cxn>
                  <a:cxn ang="0">
                    <a:pos x="26" y="6"/>
                  </a:cxn>
                  <a:cxn ang="0">
                    <a:pos x="22" y="2"/>
                  </a:cxn>
                  <a:cxn ang="0">
                    <a:pos x="16" y="0"/>
                  </a:cxn>
                  <a:cxn ang="0">
                    <a:pos x="10" y="2"/>
                  </a:cxn>
                  <a:cxn ang="0">
                    <a:pos x="6" y="6"/>
                  </a:cxn>
                  <a:cxn ang="0">
                    <a:pos x="2" y="10"/>
                  </a:cxn>
                  <a:cxn ang="0">
                    <a:pos x="0" y="16"/>
                  </a:cxn>
                  <a:cxn ang="0">
                    <a:pos x="2" y="22"/>
                  </a:cxn>
                  <a:cxn ang="0">
                    <a:pos x="6" y="26"/>
                  </a:cxn>
                  <a:cxn ang="0">
                    <a:pos x="10" y="30"/>
                  </a:cxn>
                  <a:cxn ang="0">
                    <a:pos x="16" y="32"/>
                  </a:cxn>
                  <a:cxn ang="0">
                    <a:pos x="22" y="30"/>
                  </a:cxn>
                  <a:cxn ang="0">
                    <a:pos x="26" y="26"/>
                  </a:cxn>
                  <a:cxn ang="0">
                    <a:pos x="30" y="22"/>
                  </a:cxn>
                  <a:cxn ang="0">
                    <a:pos x="32" y="16"/>
                  </a:cxn>
                </a:cxnLst>
                <a:rect l="0" t="0" r="r" b="b"/>
                <a:pathLst>
                  <a:path w="32" h="32">
                    <a:moveTo>
                      <a:pt x="32" y="16"/>
                    </a:moveTo>
                    <a:lnTo>
                      <a:pt x="30" y="10"/>
                    </a:lnTo>
                    <a:lnTo>
                      <a:pt x="26" y="6"/>
                    </a:lnTo>
                    <a:lnTo>
                      <a:pt x="22" y="2"/>
                    </a:lnTo>
                    <a:lnTo>
                      <a:pt x="16" y="0"/>
                    </a:lnTo>
                    <a:lnTo>
                      <a:pt x="10" y="2"/>
                    </a:lnTo>
                    <a:lnTo>
                      <a:pt x="6" y="6"/>
                    </a:lnTo>
                    <a:lnTo>
                      <a:pt x="2" y="10"/>
                    </a:lnTo>
                    <a:lnTo>
                      <a:pt x="0" y="16"/>
                    </a:lnTo>
                    <a:lnTo>
                      <a:pt x="2" y="22"/>
                    </a:lnTo>
                    <a:lnTo>
                      <a:pt x="6" y="26"/>
                    </a:lnTo>
                    <a:lnTo>
                      <a:pt x="10" y="30"/>
                    </a:lnTo>
                    <a:lnTo>
                      <a:pt x="16" y="32"/>
                    </a:lnTo>
                    <a:lnTo>
                      <a:pt x="22" y="30"/>
                    </a:lnTo>
                    <a:lnTo>
                      <a:pt x="26" y="26"/>
                    </a:lnTo>
                    <a:lnTo>
                      <a:pt x="30" y="22"/>
                    </a:lnTo>
                    <a:lnTo>
                      <a:pt x="32" y="16"/>
                    </a:lnTo>
                    <a:close/>
                  </a:path>
                </a:pathLst>
              </a:custGeom>
              <a:solidFill>
                <a:srgbClr val="000000"/>
              </a:solidFill>
              <a:ln w="0">
                <a:solidFill>
                  <a:srgbClr val="000000"/>
                </a:solidFill>
                <a:prstDash val="solid"/>
                <a:round/>
                <a:headEnd/>
                <a:tailEnd/>
              </a:ln>
            </p:spPr>
            <p:txBody>
              <a:bodyPr/>
              <a:lstStyle/>
              <a:p>
                <a:endParaRPr lang="sv-SE"/>
              </a:p>
            </p:txBody>
          </p:sp>
          <p:sp>
            <p:nvSpPr>
              <p:cNvPr id="96594" name="Freeform 338"/>
              <p:cNvSpPr>
                <a:spLocks/>
              </p:cNvSpPr>
              <p:nvPr/>
            </p:nvSpPr>
            <p:spPr bwMode="auto">
              <a:xfrm>
                <a:off x="3186" y="2854"/>
                <a:ext cx="32" cy="30"/>
              </a:xfrm>
              <a:custGeom>
                <a:avLst/>
                <a:gdLst/>
                <a:ahLst/>
                <a:cxnLst>
                  <a:cxn ang="0">
                    <a:pos x="32" y="16"/>
                  </a:cxn>
                  <a:cxn ang="0">
                    <a:pos x="30" y="10"/>
                  </a:cxn>
                  <a:cxn ang="0">
                    <a:pos x="26" y="4"/>
                  </a:cxn>
                  <a:cxn ang="0">
                    <a:pos x="22" y="2"/>
                  </a:cxn>
                  <a:cxn ang="0">
                    <a:pos x="16" y="0"/>
                  </a:cxn>
                  <a:cxn ang="0">
                    <a:pos x="10" y="2"/>
                  </a:cxn>
                  <a:cxn ang="0">
                    <a:pos x="6" y="4"/>
                  </a:cxn>
                  <a:cxn ang="0">
                    <a:pos x="2" y="10"/>
                  </a:cxn>
                  <a:cxn ang="0">
                    <a:pos x="0" y="16"/>
                  </a:cxn>
                  <a:cxn ang="0">
                    <a:pos x="2" y="22"/>
                  </a:cxn>
                  <a:cxn ang="0">
                    <a:pos x="6" y="26"/>
                  </a:cxn>
                  <a:cxn ang="0">
                    <a:pos x="10" y="30"/>
                  </a:cxn>
                  <a:cxn ang="0">
                    <a:pos x="16" y="30"/>
                  </a:cxn>
                  <a:cxn ang="0">
                    <a:pos x="22" y="30"/>
                  </a:cxn>
                  <a:cxn ang="0">
                    <a:pos x="26" y="26"/>
                  </a:cxn>
                  <a:cxn ang="0">
                    <a:pos x="30" y="22"/>
                  </a:cxn>
                  <a:cxn ang="0">
                    <a:pos x="32" y="16"/>
                  </a:cxn>
                </a:cxnLst>
                <a:rect l="0" t="0" r="r" b="b"/>
                <a:pathLst>
                  <a:path w="32" h="30">
                    <a:moveTo>
                      <a:pt x="32" y="16"/>
                    </a:moveTo>
                    <a:lnTo>
                      <a:pt x="30" y="10"/>
                    </a:lnTo>
                    <a:lnTo>
                      <a:pt x="26" y="4"/>
                    </a:lnTo>
                    <a:lnTo>
                      <a:pt x="22" y="2"/>
                    </a:lnTo>
                    <a:lnTo>
                      <a:pt x="16" y="0"/>
                    </a:lnTo>
                    <a:lnTo>
                      <a:pt x="10" y="2"/>
                    </a:lnTo>
                    <a:lnTo>
                      <a:pt x="6" y="4"/>
                    </a:lnTo>
                    <a:lnTo>
                      <a:pt x="2" y="10"/>
                    </a:lnTo>
                    <a:lnTo>
                      <a:pt x="0" y="16"/>
                    </a:lnTo>
                    <a:lnTo>
                      <a:pt x="2" y="22"/>
                    </a:lnTo>
                    <a:lnTo>
                      <a:pt x="6" y="26"/>
                    </a:lnTo>
                    <a:lnTo>
                      <a:pt x="10" y="30"/>
                    </a:lnTo>
                    <a:lnTo>
                      <a:pt x="16" y="30"/>
                    </a:lnTo>
                    <a:lnTo>
                      <a:pt x="22" y="30"/>
                    </a:lnTo>
                    <a:lnTo>
                      <a:pt x="26" y="26"/>
                    </a:lnTo>
                    <a:lnTo>
                      <a:pt x="30" y="22"/>
                    </a:lnTo>
                    <a:lnTo>
                      <a:pt x="32" y="16"/>
                    </a:lnTo>
                    <a:close/>
                  </a:path>
                </a:pathLst>
              </a:custGeom>
              <a:solidFill>
                <a:srgbClr val="000000"/>
              </a:solidFill>
              <a:ln w="0">
                <a:solidFill>
                  <a:srgbClr val="000000"/>
                </a:solidFill>
                <a:prstDash val="solid"/>
                <a:round/>
                <a:headEnd/>
                <a:tailEnd/>
              </a:ln>
            </p:spPr>
            <p:txBody>
              <a:bodyPr/>
              <a:lstStyle/>
              <a:p>
                <a:endParaRPr lang="sv-SE"/>
              </a:p>
            </p:txBody>
          </p:sp>
          <p:sp>
            <p:nvSpPr>
              <p:cNvPr id="96595" name="Freeform 339"/>
              <p:cNvSpPr>
                <a:spLocks/>
              </p:cNvSpPr>
              <p:nvPr/>
            </p:nvSpPr>
            <p:spPr bwMode="auto">
              <a:xfrm>
                <a:off x="3220" y="3022"/>
                <a:ext cx="30" cy="30"/>
              </a:xfrm>
              <a:custGeom>
                <a:avLst/>
                <a:gdLst/>
                <a:ahLst/>
                <a:cxnLst>
                  <a:cxn ang="0">
                    <a:pos x="30" y="16"/>
                  </a:cxn>
                  <a:cxn ang="0">
                    <a:pos x="28" y="10"/>
                  </a:cxn>
                  <a:cxn ang="0">
                    <a:pos x="26" y="4"/>
                  </a:cxn>
                  <a:cxn ang="0">
                    <a:pos x="20" y="2"/>
                  </a:cxn>
                  <a:cxn ang="0">
                    <a:pos x="14" y="0"/>
                  </a:cxn>
                  <a:cxn ang="0">
                    <a:pos x="8" y="2"/>
                  </a:cxn>
                  <a:cxn ang="0">
                    <a:pos x="4" y="4"/>
                  </a:cxn>
                  <a:cxn ang="0">
                    <a:pos x="0" y="10"/>
                  </a:cxn>
                  <a:cxn ang="0">
                    <a:pos x="0" y="16"/>
                  </a:cxn>
                  <a:cxn ang="0">
                    <a:pos x="0" y="22"/>
                  </a:cxn>
                  <a:cxn ang="0">
                    <a:pos x="4" y="26"/>
                  </a:cxn>
                  <a:cxn ang="0">
                    <a:pos x="8" y="30"/>
                  </a:cxn>
                  <a:cxn ang="0">
                    <a:pos x="14" y="30"/>
                  </a:cxn>
                  <a:cxn ang="0">
                    <a:pos x="20" y="30"/>
                  </a:cxn>
                  <a:cxn ang="0">
                    <a:pos x="26" y="26"/>
                  </a:cxn>
                  <a:cxn ang="0">
                    <a:pos x="28" y="22"/>
                  </a:cxn>
                  <a:cxn ang="0">
                    <a:pos x="30" y="16"/>
                  </a:cxn>
                </a:cxnLst>
                <a:rect l="0" t="0" r="r" b="b"/>
                <a:pathLst>
                  <a:path w="30" h="30">
                    <a:moveTo>
                      <a:pt x="30" y="16"/>
                    </a:moveTo>
                    <a:lnTo>
                      <a:pt x="28" y="10"/>
                    </a:lnTo>
                    <a:lnTo>
                      <a:pt x="26" y="4"/>
                    </a:lnTo>
                    <a:lnTo>
                      <a:pt x="20" y="2"/>
                    </a:lnTo>
                    <a:lnTo>
                      <a:pt x="14" y="0"/>
                    </a:lnTo>
                    <a:lnTo>
                      <a:pt x="8" y="2"/>
                    </a:lnTo>
                    <a:lnTo>
                      <a:pt x="4" y="4"/>
                    </a:lnTo>
                    <a:lnTo>
                      <a:pt x="0" y="10"/>
                    </a:lnTo>
                    <a:lnTo>
                      <a:pt x="0" y="16"/>
                    </a:lnTo>
                    <a:lnTo>
                      <a:pt x="0" y="22"/>
                    </a:lnTo>
                    <a:lnTo>
                      <a:pt x="4" y="26"/>
                    </a:lnTo>
                    <a:lnTo>
                      <a:pt x="8" y="30"/>
                    </a:lnTo>
                    <a:lnTo>
                      <a:pt x="14" y="30"/>
                    </a:lnTo>
                    <a:lnTo>
                      <a:pt x="20" y="30"/>
                    </a:lnTo>
                    <a:lnTo>
                      <a:pt x="26" y="26"/>
                    </a:lnTo>
                    <a:lnTo>
                      <a:pt x="28" y="22"/>
                    </a:lnTo>
                    <a:lnTo>
                      <a:pt x="30" y="16"/>
                    </a:lnTo>
                    <a:close/>
                  </a:path>
                </a:pathLst>
              </a:custGeom>
              <a:solidFill>
                <a:srgbClr val="000000"/>
              </a:solidFill>
              <a:ln w="0">
                <a:solidFill>
                  <a:srgbClr val="000000"/>
                </a:solidFill>
                <a:prstDash val="solid"/>
                <a:round/>
                <a:headEnd/>
                <a:tailEnd/>
              </a:ln>
            </p:spPr>
            <p:txBody>
              <a:bodyPr/>
              <a:lstStyle/>
              <a:p>
                <a:endParaRPr lang="sv-SE"/>
              </a:p>
            </p:txBody>
          </p:sp>
          <p:sp>
            <p:nvSpPr>
              <p:cNvPr id="96596" name="Freeform 340"/>
              <p:cNvSpPr>
                <a:spLocks/>
              </p:cNvSpPr>
              <p:nvPr/>
            </p:nvSpPr>
            <p:spPr bwMode="auto">
              <a:xfrm>
                <a:off x="3178" y="3542"/>
                <a:ext cx="30" cy="30"/>
              </a:xfrm>
              <a:custGeom>
                <a:avLst/>
                <a:gdLst/>
                <a:ahLst/>
                <a:cxnLst>
                  <a:cxn ang="0">
                    <a:pos x="30" y="14"/>
                  </a:cxn>
                  <a:cxn ang="0">
                    <a:pos x="30" y="8"/>
                  </a:cxn>
                  <a:cxn ang="0">
                    <a:pos x="26" y="4"/>
                  </a:cxn>
                  <a:cxn ang="0">
                    <a:pos x="22" y="0"/>
                  </a:cxn>
                  <a:cxn ang="0">
                    <a:pos x="16" y="0"/>
                  </a:cxn>
                  <a:cxn ang="0">
                    <a:pos x="10" y="0"/>
                  </a:cxn>
                  <a:cxn ang="0">
                    <a:pos x="4" y="4"/>
                  </a:cxn>
                  <a:cxn ang="0">
                    <a:pos x="2" y="8"/>
                  </a:cxn>
                  <a:cxn ang="0">
                    <a:pos x="0" y="14"/>
                  </a:cxn>
                  <a:cxn ang="0">
                    <a:pos x="2" y="20"/>
                  </a:cxn>
                  <a:cxn ang="0">
                    <a:pos x="4" y="26"/>
                  </a:cxn>
                  <a:cxn ang="0">
                    <a:pos x="10" y="28"/>
                  </a:cxn>
                  <a:cxn ang="0">
                    <a:pos x="16" y="30"/>
                  </a:cxn>
                  <a:cxn ang="0">
                    <a:pos x="22" y="28"/>
                  </a:cxn>
                  <a:cxn ang="0">
                    <a:pos x="26" y="26"/>
                  </a:cxn>
                  <a:cxn ang="0">
                    <a:pos x="30" y="20"/>
                  </a:cxn>
                  <a:cxn ang="0">
                    <a:pos x="30" y="14"/>
                  </a:cxn>
                </a:cxnLst>
                <a:rect l="0" t="0" r="r" b="b"/>
                <a:pathLst>
                  <a:path w="30" h="30">
                    <a:moveTo>
                      <a:pt x="30" y="14"/>
                    </a:moveTo>
                    <a:lnTo>
                      <a:pt x="30" y="8"/>
                    </a:lnTo>
                    <a:lnTo>
                      <a:pt x="26" y="4"/>
                    </a:lnTo>
                    <a:lnTo>
                      <a:pt x="22" y="0"/>
                    </a:lnTo>
                    <a:lnTo>
                      <a:pt x="16" y="0"/>
                    </a:lnTo>
                    <a:lnTo>
                      <a:pt x="10" y="0"/>
                    </a:lnTo>
                    <a:lnTo>
                      <a:pt x="4" y="4"/>
                    </a:lnTo>
                    <a:lnTo>
                      <a:pt x="2" y="8"/>
                    </a:lnTo>
                    <a:lnTo>
                      <a:pt x="0" y="14"/>
                    </a:lnTo>
                    <a:lnTo>
                      <a:pt x="2" y="20"/>
                    </a:lnTo>
                    <a:lnTo>
                      <a:pt x="4" y="26"/>
                    </a:lnTo>
                    <a:lnTo>
                      <a:pt x="10" y="28"/>
                    </a:lnTo>
                    <a:lnTo>
                      <a:pt x="16" y="30"/>
                    </a:lnTo>
                    <a:lnTo>
                      <a:pt x="22" y="28"/>
                    </a:lnTo>
                    <a:lnTo>
                      <a:pt x="26" y="26"/>
                    </a:lnTo>
                    <a:lnTo>
                      <a:pt x="30" y="20"/>
                    </a:lnTo>
                    <a:lnTo>
                      <a:pt x="30" y="14"/>
                    </a:lnTo>
                    <a:close/>
                  </a:path>
                </a:pathLst>
              </a:custGeom>
              <a:solidFill>
                <a:srgbClr val="000000"/>
              </a:solidFill>
              <a:ln w="0">
                <a:solidFill>
                  <a:srgbClr val="000000"/>
                </a:solidFill>
                <a:prstDash val="solid"/>
                <a:round/>
                <a:headEnd/>
                <a:tailEnd/>
              </a:ln>
            </p:spPr>
            <p:txBody>
              <a:bodyPr/>
              <a:lstStyle/>
              <a:p>
                <a:endParaRPr lang="sv-SE"/>
              </a:p>
            </p:txBody>
          </p:sp>
          <p:sp>
            <p:nvSpPr>
              <p:cNvPr id="96597" name="Freeform 341"/>
              <p:cNvSpPr>
                <a:spLocks/>
              </p:cNvSpPr>
              <p:nvPr/>
            </p:nvSpPr>
            <p:spPr bwMode="auto">
              <a:xfrm>
                <a:off x="3484" y="3184"/>
                <a:ext cx="30" cy="32"/>
              </a:xfrm>
              <a:custGeom>
                <a:avLst/>
                <a:gdLst/>
                <a:ahLst/>
                <a:cxnLst>
                  <a:cxn ang="0">
                    <a:pos x="30" y="16"/>
                  </a:cxn>
                  <a:cxn ang="0">
                    <a:pos x="30" y="10"/>
                  </a:cxn>
                  <a:cxn ang="0">
                    <a:pos x="26" y="6"/>
                  </a:cxn>
                  <a:cxn ang="0">
                    <a:pos x="22" y="2"/>
                  </a:cxn>
                  <a:cxn ang="0">
                    <a:pos x="16" y="0"/>
                  </a:cxn>
                  <a:cxn ang="0">
                    <a:pos x="10" y="2"/>
                  </a:cxn>
                  <a:cxn ang="0">
                    <a:pos x="4" y="6"/>
                  </a:cxn>
                  <a:cxn ang="0">
                    <a:pos x="2" y="10"/>
                  </a:cxn>
                  <a:cxn ang="0">
                    <a:pos x="0" y="16"/>
                  </a:cxn>
                  <a:cxn ang="0">
                    <a:pos x="2" y="22"/>
                  </a:cxn>
                  <a:cxn ang="0">
                    <a:pos x="4" y="26"/>
                  </a:cxn>
                  <a:cxn ang="0">
                    <a:pos x="10" y="30"/>
                  </a:cxn>
                  <a:cxn ang="0">
                    <a:pos x="16" y="32"/>
                  </a:cxn>
                  <a:cxn ang="0">
                    <a:pos x="22" y="30"/>
                  </a:cxn>
                  <a:cxn ang="0">
                    <a:pos x="26" y="26"/>
                  </a:cxn>
                  <a:cxn ang="0">
                    <a:pos x="30" y="22"/>
                  </a:cxn>
                  <a:cxn ang="0">
                    <a:pos x="30" y="16"/>
                  </a:cxn>
                </a:cxnLst>
                <a:rect l="0" t="0" r="r" b="b"/>
                <a:pathLst>
                  <a:path w="30" h="32">
                    <a:moveTo>
                      <a:pt x="30" y="16"/>
                    </a:moveTo>
                    <a:lnTo>
                      <a:pt x="30" y="10"/>
                    </a:lnTo>
                    <a:lnTo>
                      <a:pt x="26" y="6"/>
                    </a:lnTo>
                    <a:lnTo>
                      <a:pt x="22" y="2"/>
                    </a:lnTo>
                    <a:lnTo>
                      <a:pt x="16" y="0"/>
                    </a:lnTo>
                    <a:lnTo>
                      <a:pt x="10" y="2"/>
                    </a:lnTo>
                    <a:lnTo>
                      <a:pt x="4" y="6"/>
                    </a:lnTo>
                    <a:lnTo>
                      <a:pt x="2" y="10"/>
                    </a:lnTo>
                    <a:lnTo>
                      <a:pt x="0" y="16"/>
                    </a:lnTo>
                    <a:lnTo>
                      <a:pt x="2" y="22"/>
                    </a:lnTo>
                    <a:lnTo>
                      <a:pt x="4" y="26"/>
                    </a:lnTo>
                    <a:lnTo>
                      <a:pt x="10" y="30"/>
                    </a:lnTo>
                    <a:lnTo>
                      <a:pt x="16" y="32"/>
                    </a:lnTo>
                    <a:lnTo>
                      <a:pt x="22" y="30"/>
                    </a:lnTo>
                    <a:lnTo>
                      <a:pt x="26" y="26"/>
                    </a:lnTo>
                    <a:lnTo>
                      <a:pt x="30" y="22"/>
                    </a:lnTo>
                    <a:lnTo>
                      <a:pt x="30" y="16"/>
                    </a:lnTo>
                    <a:close/>
                  </a:path>
                </a:pathLst>
              </a:custGeom>
              <a:solidFill>
                <a:srgbClr val="000000"/>
              </a:solidFill>
              <a:ln w="0">
                <a:solidFill>
                  <a:srgbClr val="000000"/>
                </a:solidFill>
                <a:prstDash val="solid"/>
                <a:round/>
                <a:headEnd/>
                <a:tailEnd/>
              </a:ln>
            </p:spPr>
            <p:txBody>
              <a:bodyPr/>
              <a:lstStyle/>
              <a:p>
                <a:endParaRPr lang="sv-SE"/>
              </a:p>
            </p:txBody>
          </p:sp>
          <p:sp>
            <p:nvSpPr>
              <p:cNvPr id="96598" name="Freeform 342"/>
              <p:cNvSpPr>
                <a:spLocks/>
              </p:cNvSpPr>
              <p:nvPr/>
            </p:nvSpPr>
            <p:spPr bwMode="auto">
              <a:xfrm>
                <a:off x="3586" y="3748"/>
                <a:ext cx="30" cy="32"/>
              </a:xfrm>
              <a:custGeom>
                <a:avLst/>
                <a:gdLst/>
                <a:ahLst/>
                <a:cxnLst>
                  <a:cxn ang="0">
                    <a:pos x="30" y="16"/>
                  </a:cxn>
                  <a:cxn ang="0">
                    <a:pos x="28" y="10"/>
                  </a:cxn>
                  <a:cxn ang="0">
                    <a:pos x="26" y="6"/>
                  </a:cxn>
                  <a:cxn ang="0">
                    <a:pos x="20" y="2"/>
                  </a:cxn>
                  <a:cxn ang="0">
                    <a:pos x="14" y="0"/>
                  </a:cxn>
                  <a:cxn ang="0">
                    <a:pos x="8" y="2"/>
                  </a:cxn>
                  <a:cxn ang="0">
                    <a:pos x="4" y="6"/>
                  </a:cxn>
                  <a:cxn ang="0">
                    <a:pos x="0" y="10"/>
                  </a:cxn>
                  <a:cxn ang="0">
                    <a:pos x="0" y="16"/>
                  </a:cxn>
                  <a:cxn ang="0">
                    <a:pos x="0" y="22"/>
                  </a:cxn>
                  <a:cxn ang="0">
                    <a:pos x="4" y="26"/>
                  </a:cxn>
                  <a:cxn ang="0">
                    <a:pos x="8" y="30"/>
                  </a:cxn>
                  <a:cxn ang="0">
                    <a:pos x="14" y="32"/>
                  </a:cxn>
                  <a:cxn ang="0">
                    <a:pos x="20" y="30"/>
                  </a:cxn>
                  <a:cxn ang="0">
                    <a:pos x="26" y="26"/>
                  </a:cxn>
                  <a:cxn ang="0">
                    <a:pos x="28" y="22"/>
                  </a:cxn>
                  <a:cxn ang="0">
                    <a:pos x="30" y="16"/>
                  </a:cxn>
                </a:cxnLst>
                <a:rect l="0" t="0" r="r" b="b"/>
                <a:pathLst>
                  <a:path w="30" h="32">
                    <a:moveTo>
                      <a:pt x="30" y="16"/>
                    </a:moveTo>
                    <a:lnTo>
                      <a:pt x="28" y="10"/>
                    </a:lnTo>
                    <a:lnTo>
                      <a:pt x="26" y="6"/>
                    </a:lnTo>
                    <a:lnTo>
                      <a:pt x="20" y="2"/>
                    </a:lnTo>
                    <a:lnTo>
                      <a:pt x="14" y="0"/>
                    </a:lnTo>
                    <a:lnTo>
                      <a:pt x="8" y="2"/>
                    </a:lnTo>
                    <a:lnTo>
                      <a:pt x="4" y="6"/>
                    </a:lnTo>
                    <a:lnTo>
                      <a:pt x="0" y="10"/>
                    </a:lnTo>
                    <a:lnTo>
                      <a:pt x="0" y="16"/>
                    </a:lnTo>
                    <a:lnTo>
                      <a:pt x="0" y="22"/>
                    </a:lnTo>
                    <a:lnTo>
                      <a:pt x="4" y="26"/>
                    </a:lnTo>
                    <a:lnTo>
                      <a:pt x="8" y="30"/>
                    </a:lnTo>
                    <a:lnTo>
                      <a:pt x="14" y="32"/>
                    </a:lnTo>
                    <a:lnTo>
                      <a:pt x="20" y="30"/>
                    </a:lnTo>
                    <a:lnTo>
                      <a:pt x="26" y="26"/>
                    </a:lnTo>
                    <a:lnTo>
                      <a:pt x="28" y="22"/>
                    </a:lnTo>
                    <a:lnTo>
                      <a:pt x="30" y="16"/>
                    </a:lnTo>
                    <a:close/>
                  </a:path>
                </a:pathLst>
              </a:custGeom>
              <a:solidFill>
                <a:srgbClr val="000000"/>
              </a:solidFill>
              <a:ln w="0">
                <a:solidFill>
                  <a:srgbClr val="000000"/>
                </a:solidFill>
                <a:prstDash val="solid"/>
                <a:round/>
                <a:headEnd/>
                <a:tailEnd/>
              </a:ln>
            </p:spPr>
            <p:txBody>
              <a:bodyPr/>
              <a:lstStyle/>
              <a:p>
                <a:endParaRPr lang="sv-SE"/>
              </a:p>
            </p:txBody>
          </p:sp>
          <p:sp>
            <p:nvSpPr>
              <p:cNvPr id="96599" name="Freeform 343"/>
              <p:cNvSpPr>
                <a:spLocks/>
              </p:cNvSpPr>
              <p:nvPr/>
            </p:nvSpPr>
            <p:spPr bwMode="auto">
              <a:xfrm>
                <a:off x="3158" y="2718"/>
                <a:ext cx="1058" cy="1050"/>
              </a:xfrm>
              <a:custGeom>
                <a:avLst/>
                <a:gdLst/>
                <a:ahLst/>
                <a:cxnLst>
                  <a:cxn ang="0">
                    <a:pos x="0" y="0"/>
                  </a:cxn>
                  <a:cxn ang="0">
                    <a:pos x="66" y="66"/>
                  </a:cxn>
                  <a:cxn ang="0">
                    <a:pos x="134" y="132"/>
                  </a:cxn>
                  <a:cxn ang="0">
                    <a:pos x="200" y="198"/>
                  </a:cxn>
                  <a:cxn ang="0">
                    <a:pos x="266" y="264"/>
                  </a:cxn>
                  <a:cxn ang="0">
                    <a:pos x="332" y="330"/>
                  </a:cxn>
                  <a:cxn ang="0">
                    <a:pos x="400" y="396"/>
                  </a:cxn>
                  <a:cxn ang="0">
                    <a:pos x="466" y="462"/>
                  </a:cxn>
                  <a:cxn ang="0">
                    <a:pos x="532" y="528"/>
                  </a:cxn>
                  <a:cxn ang="0">
                    <a:pos x="598" y="594"/>
                  </a:cxn>
                  <a:cxn ang="0">
                    <a:pos x="666" y="660"/>
                  </a:cxn>
                  <a:cxn ang="0">
                    <a:pos x="732" y="726"/>
                  </a:cxn>
                  <a:cxn ang="0">
                    <a:pos x="798" y="792"/>
                  </a:cxn>
                  <a:cxn ang="0">
                    <a:pos x="864" y="858"/>
                  </a:cxn>
                  <a:cxn ang="0">
                    <a:pos x="932" y="924"/>
                  </a:cxn>
                  <a:cxn ang="0">
                    <a:pos x="998" y="990"/>
                  </a:cxn>
                  <a:cxn ang="0">
                    <a:pos x="1058" y="1050"/>
                  </a:cxn>
                </a:cxnLst>
                <a:rect l="0" t="0" r="r" b="b"/>
                <a:pathLst>
                  <a:path w="1058" h="1050">
                    <a:moveTo>
                      <a:pt x="0" y="0"/>
                    </a:moveTo>
                    <a:lnTo>
                      <a:pt x="66" y="66"/>
                    </a:lnTo>
                    <a:lnTo>
                      <a:pt x="134" y="132"/>
                    </a:lnTo>
                    <a:lnTo>
                      <a:pt x="200" y="198"/>
                    </a:lnTo>
                    <a:lnTo>
                      <a:pt x="266" y="264"/>
                    </a:lnTo>
                    <a:lnTo>
                      <a:pt x="332" y="330"/>
                    </a:lnTo>
                    <a:lnTo>
                      <a:pt x="400" y="396"/>
                    </a:lnTo>
                    <a:lnTo>
                      <a:pt x="466" y="462"/>
                    </a:lnTo>
                    <a:lnTo>
                      <a:pt x="532" y="528"/>
                    </a:lnTo>
                    <a:lnTo>
                      <a:pt x="598" y="594"/>
                    </a:lnTo>
                    <a:lnTo>
                      <a:pt x="666" y="660"/>
                    </a:lnTo>
                    <a:lnTo>
                      <a:pt x="732" y="726"/>
                    </a:lnTo>
                    <a:lnTo>
                      <a:pt x="798" y="792"/>
                    </a:lnTo>
                    <a:lnTo>
                      <a:pt x="864" y="858"/>
                    </a:lnTo>
                    <a:lnTo>
                      <a:pt x="932" y="924"/>
                    </a:lnTo>
                    <a:lnTo>
                      <a:pt x="998" y="990"/>
                    </a:lnTo>
                    <a:lnTo>
                      <a:pt x="1058" y="1050"/>
                    </a:lnTo>
                  </a:path>
                </a:pathLst>
              </a:custGeom>
              <a:noFill/>
              <a:ln w="12700">
                <a:solidFill>
                  <a:srgbClr val="000000"/>
                </a:solidFill>
                <a:prstDash val="solid"/>
                <a:round/>
                <a:headEnd/>
                <a:tailEnd/>
              </a:ln>
            </p:spPr>
            <p:txBody>
              <a:bodyPr/>
              <a:lstStyle/>
              <a:p>
                <a:endParaRPr lang="sv-SE"/>
              </a:p>
            </p:txBody>
          </p:sp>
          <p:sp>
            <p:nvSpPr>
              <p:cNvPr id="96600" name="Line 344"/>
              <p:cNvSpPr>
                <a:spLocks noChangeShapeType="1"/>
              </p:cNvSpPr>
              <p:nvPr/>
            </p:nvSpPr>
            <p:spPr bwMode="auto">
              <a:xfrm>
                <a:off x="3158" y="2826"/>
                <a:ext cx="14" cy="14"/>
              </a:xfrm>
              <a:prstGeom prst="line">
                <a:avLst/>
              </a:prstGeom>
              <a:noFill/>
              <a:ln w="3175">
                <a:solidFill>
                  <a:srgbClr val="000000"/>
                </a:solidFill>
                <a:round/>
                <a:headEnd/>
                <a:tailEnd/>
              </a:ln>
            </p:spPr>
            <p:txBody>
              <a:bodyPr/>
              <a:lstStyle/>
              <a:p>
                <a:endParaRPr lang="sv-SE"/>
              </a:p>
            </p:txBody>
          </p:sp>
          <p:sp>
            <p:nvSpPr>
              <p:cNvPr id="96601" name="Line 345"/>
              <p:cNvSpPr>
                <a:spLocks noChangeShapeType="1"/>
              </p:cNvSpPr>
              <p:nvPr/>
            </p:nvSpPr>
            <p:spPr bwMode="auto">
              <a:xfrm>
                <a:off x="3178" y="2846"/>
                <a:ext cx="2" cy="2"/>
              </a:xfrm>
              <a:prstGeom prst="line">
                <a:avLst/>
              </a:prstGeom>
              <a:noFill/>
              <a:ln w="3175">
                <a:solidFill>
                  <a:srgbClr val="000000"/>
                </a:solidFill>
                <a:round/>
                <a:headEnd/>
                <a:tailEnd/>
              </a:ln>
            </p:spPr>
            <p:txBody>
              <a:bodyPr/>
              <a:lstStyle/>
              <a:p>
                <a:endParaRPr lang="sv-SE"/>
              </a:p>
            </p:txBody>
          </p:sp>
          <p:sp>
            <p:nvSpPr>
              <p:cNvPr id="96602" name="Line 346"/>
              <p:cNvSpPr>
                <a:spLocks noChangeShapeType="1"/>
              </p:cNvSpPr>
              <p:nvPr/>
            </p:nvSpPr>
            <p:spPr bwMode="auto">
              <a:xfrm>
                <a:off x="3186" y="2854"/>
                <a:ext cx="14" cy="14"/>
              </a:xfrm>
              <a:prstGeom prst="line">
                <a:avLst/>
              </a:prstGeom>
              <a:noFill/>
              <a:ln w="3175">
                <a:solidFill>
                  <a:srgbClr val="000000"/>
                </a:solidFill>
                <a:round/>
                <a:headEnd/>
                <a:tailEnd/>
              </a:ln>
            </p:spPr>
            <p:txBody>
              <a:bodyPr/>
              <a:lstStyle/>
              <a:p>
                <a:endParaRPr lang="sv-SE"/>
              </a:p>
            </p:txBody>
          </p:sp>
          <p:sp>
            <p:nvSpPr>
              <p:cNvPr id="96603" name="Line 347"/>
              <p:cNvSpPr>
                <a:spLocks noChangeShapeType="1"/>
              </p:cNvSpPr>
              <p:nvPr/>
            </p:nvSpPr>
            <p:spPr bwMode="auto">
              <a:xfrm>
                <a:off x="3206" y="2874"/>
                <a:ext cx="4" cy="2"/>
              </a:xfrm>
              <a:prstGeom prst="line">
                <a:avLst/>
              </a:prstGeom>
              <a:noFill/>
              <a:ln w="3175">
                <a:solidFill>
                  <a:srgbClr val="000000"/>
                </a:solidFill>
                <a:round/>
                <a:headEnd/>
                <a:tailEnd/>
              </a:ln>
            </p:spPr>
            <p:txBody>
              <a:bodyPr/>
              <a:lstStyle/>
              <a:p>
                <a:endParaRPr lang="sv-SE"/>
              </a:p>
            </p:txBody>
          </p:sp>
          <p:sp>
            <p:nvSpPr>
              <p:cNvPr id="96604" name="Freeform 348"/>
              <p:cNvSpPr>
                <a:spLocks/>
              </p:cNvSpPr>
              <p:nvPr/>
            </p:nvSpPr>
            <p:spPr bwMode="auto">
              <a:xfrm>
                <a:off x="3214" y="2882"/>
                <a:ext cx="14" cy="14"/>
              </a:xfrm>
              <a:custGeom>
                <a:avLst/>
                <a:gdLst/>
                <a:ahLst/>
                <a:cxnLst>
                  <a:cxn ang="0">
                    <a:pos x="0" y="0"/>
                  </a:cxn>
                  <a:cxn ang="0">
                    <a:pos x="10" y="10"/>
                  </a:cxn>
                  <a:cxn ang="0">
                    <a:pos x="14" y="14"/>
                  </a:cxn>
                </a:cxnLst>
                <a:rect l="0" t="0" r="r" b="b"/>
                <a:pathLst>
                  <a:path w="14" h="14">
                    <a:moveTo>
                      <a:pt x="0" y="0"/>
                    </a:moveTo>
                    <a:lnTo>
                      <a:pt x="10" y="10"/>
                    </a:lnTo>
                    <a:lnTo>
                      <a:pt x="14" y="14"/>
                    </a:lnTo>
                  </a:path>
                </a:pathLst>
              </a:custGeom>
              <a:noFill/>
              <a:ln w="3175">
                <a:solidFill>
                  <a:srgbClr val="000000"/>
                </a:solidFill>
                <a:prstDash val="solid"/>
                <a:round/>
                <a:headEnd/>
                <a:tailEnd/>
              </a:ln>
            </p:spPr>
            <p:txBody>
              <a:bodyPr/>
              <a:lstStyle/>
              <a:p>
                <a:endParaRPr lang="sv-SE"/>
              </a:p>
            </p:txBody>
          </p:sp>
          <p:sp>
            <p:nvSpPr>
              <p:cNvPr id="96605" name="Line 349"/>
              <p:cNvSpPr>
                <a:spLocks noChangeShapeType="1"/>
              </p:cNvSpPr>
              <p:nvPr/>
            </p:nvSpPr>
            <p:spPr bwMode="auto">
              <a:xfrm>
                <a:off x="3234" y="2902"/>
                <a:ext cx="4" cy="2"/>
              </a:xfrm>
              <a:prstGeom prst="line">
                <a:avLst/>
              </a:prstGeom>
              <a:noFill/>
              <a:ln w="3175">
                <a:solidFill>
                  <a:srgbClr val="000000"/>
                </a:solidFill>
                <a:round/>
                <a:headEnd/>
                <a:tailEnd/>
              </a:ln>
            </p:spPr>
            <p:txBody>
              <a:bodyPr/>
              <a:lstStyle/>
              <a:p>
                <a:endParaRPr lang="sv-SE"/>
              </a:p>
            </p:txBody>
          </p:sp>
          <p:sp>
            <p:nvSpPr>
              <p:cNvPr id="96606" name="Line 350"/>
              <p:cNvSpPr>
                <a:spLocks noChangeShapeType="1"/>
              </p:cNvSpPr>
              <p:nvPr/>
            </p:nvSpPr>
            <p:spPr bwMode="auto">
              <a:xfrm>
                <a:off x="3244" y="2910"/>
                <a:ext cx="14" cy="14"/>
              </a:xfrm>
              <a:prstGeom prst="line">
                <a:avLst/>
              </a:prstGeom>
              <a:noFill/>
              <a:ln w="3175">
                <a:solidFill>
                  <a:srgbClr val="000000"/>
                </a:solidFill>
                <a:round/>
                <a:headEnd/>
                <a:tailEnd/>
              </a:ln>
            </p:spPr>
            <p:txBody>
              <a:bodyPr/>
              <a:lstStyle/>
              <a:p>
                <a:endParaRPr lang="sv-SE"/>
              </a:p>
            </p:txBody>
          </p:sp>
          <p:sp>
            <p:nvSpPr>
              <p:cNvPr id="96607" name="Line 351"/>
              <p:cNvSpPr>
                <a:spLocks noChangeShapeType="1"/>
              </p:cNvSpPr>
              <p:nvPr/>
            </p:nvSpPr>
            <p:spPr bwMode="auto">
              <a:xfrm>
                <a:off x="3264" y="2930"/>
                <a:ext cx="2" cy="2"/>
              </a:xfrm>
              <a:prstGeom prst="line">
                <a:avLst/>
              </a:prstGeom>
              <a:noFill/>
              <a:ln w="3175">
                <a:solidFill>
                  <a:srgbClr val="000000"/>
                </a:solidFill>
                <a:round/>
                <a:headEnd/>
                <a:tailEnd/>
              </a:ln>
            </p:spPr>
            <p:txBody>
              <a:bodyPr/>
              <a:lstStyle/>
              <a:p>
                <a:endParaRPr lang="sv-SE"/>
              </a:p>
            </p:txBody>
          </p:sp>
          <p:sp>
            <p:nvSpPr>
              <p:cNvPr id="96608" name="Line 352"/>
              <p:cNvSpPr>
                <a:spLocks noChangeShapeType="1"/>
              </p:cNvSpPr>
              <p:nvPr/>
            </p:nvSpPr>
            <p:spPr bwMode="auto">
              <a:xfrm>
                <a:off x="3272" y="2938"/>
                <a:ext cx="14" cy="14"/>
              </a:xfrm>
              <a:prstGeom prst="line">
                <a:avLst/>
              </a:prstGeom>
              <a:noFill/>
              <a:ln w="3175">
                <a:solidFill>
                  <a:srgbClr val="000000"/>
                </a:solidFill>
                <a:round/>
                <a:headEnd/>
                <a:tailEnd/>
              </a:ln>
            </p:spPr>
            <p:txBody>
              <a:bodyPr/>
              <a:lstStyle/>
              <a:p>
                <a:endParaRPr lang="sv-SE"/>
              </a:p>
            </p:txBody>
          </p:sp>
          <p:sp>
            <p:nvSpPr>
              <p:cNvPr id="96609" name="Line 353"/>
              <p:cNvSpPr>
                <a:spLocks noChangeShapeType="1"/>
              </p:cNvSpPr>
              <p:nvPr/>
            </p:nvSpPr>
            <p:spPr bwMode="auto">
              <a:xfrm>
                <a:off x="3292" y="2958"/>
                <a:ext cx="2" cy="2"/>
              </a:xfrm>
              <a:prstGeom prst="line">
                <a:avLst/>
              </a:prstGeom>
              <a:noFill/>
              <a:ln w="3175">
                <a:solidFill>
                  <a:srgbClr val="000000"/>
                </a:solidFill>
                <a:round/>
                <a:headEnd/>
                <a:tailEnd/>
              </a:ln>
            </p:spPr>
            <p:txBody>
              <a:bodyPr/>
              <a:lstStyle/>
              <a:p>
                <a:endParaRPr lang="sv-SE"/>
              </a:p>
            </p:txBody>
          </p:sp>
          <p:sp>
            <p:nvSpPr>
              <p:cNvPr id="96610" name="Line 354"/>
              <p:cNvSpPr>
                <a:spLocks noChangeShapeType="1"/>
              </p:cNvSpPr>
              <p:nvPr/>
            </p:nvSpPr>
            <p:spPr bwMode="auto">
              <a:xfrm>
                <a:off x="3300" y="2966"/>
                <a:ext cx="14" cy="14"/>
              </a:xfrm>
              <a:prstGeom prst="line">
                <a:avLst/>
              </a:prstGeom>
              <a:noFill/>
              <a:ln w="3175">
                <a:solidFill>
                  <a:srgbClr val="000000"/>
                </a:solidFill>
                <a:round/>
                <a:headEnd/>
                <a:tailEnd/>
              </a:ln>
            </p:spPr>
            <p:txBody>
              <a:bodyPr/>
              <a:lstStyle/>
              <a:p>
                <a:endParaRPr lang="sv-SE"/>
              </a:p>
            </p:txBody>
          </p:sp>
          <p:sp>
            <p:nvSpPr>
              <p:cNvPr id="96611" name="Line 355"/>
              <p:cNvSpPr>
                <a:spLocks noChangeShapeType="1"/>
              </p:cNvSpPr>
              <p:nvPr/>
            </p:nvSpPr>
            <p:spPr bwMode="auto">
              <a:xfrm>
                <a:off x="3320" y="2986"/>
                <a:ext cx="2" cy="2"/>
              </a:xfrm>
              <a:prstGeom prst="line">
                <a:avLst/>
              </a:prstGeom>
              <a:noFill/>
              <a:ln w="3175">
                <a:solidFill>
                  <a:srgbClr val="000000"/>
                </a:solidFill>
                <a:round/>
                <a:headEnd/>
                <a:tailEnd/>
              </a:ln>
            </p:spPr>
            <p:txBody>
              <a:bodyPr/>
              <a:lstStyle/>
              <a:p>
                <a:endParaRPr lang="sv-SE"/>
              </a:p>
            </p:txBody>
          </p:sp>
          <p:sp>
            <p:nvSpPr>
              <p:cNvPr id="96612" name="Line 356"/>
              <p:cNvSpPr>
                <a:spLocks noChangeShapeType="1"/>
              </p:cNvSpPr>
              <p:nvPr/>
            </p:nvSpPr>
            <p:spPr bwMode="auto">
              <a:xfrm>
                <a:off x="3328" y="2994"/>
                <a:ext cx="14" cy="14"/>
              </a:xfrm>
              <a:prstGeom prst="line">
                <a:avLst/>
              </a:prstGeom>
              <a:noFill/>
              <a:ln w="3175">
                <a:solidFill>
                  <a:srgbClr val="000000"/>
                </a:solidFill>
                <a:round/>
                <a:headEnd/>
                <a:tailEnd/>
              </a:ln>
            </p:spPr>
            <p:txBody>
              <a:bodyPr/>
              <a:lstStyle/>
              <a:p>
                <a:endParaRPr lang="sv-SE"/>
              </a:p>
            </p:txBody>
          </p:sp>
          <p:sp>
            <p:nvSpPr>
              <p:cNvPr id="96613" name="Line 357"/>
              <p:cNvSpPr>
                <a:spLocks noChangeShapeType="1"/>
              </p:cNvSpPr>
              <p:nvPr/>
            </p:nvSpPr>
            <p:spPr bwMode="auto">
              <a:xfrm>
                <a:off x="3348" y="3014"/>
                <a:ext cx="4" cy="4"/>
              </a:xfrm>
              <a:prstGeom prst="line">
                <a:avLst/>
              </a:prstGeom>
              <a:noFill/>
              <a:ln w="3175">
                <a:solidFill>
                  <a:srgbClr val="000000"/>
                </a:solidFill>
                <a:round/>
                <a:headEnd/>
                <a:tailEnd/>
              </a:ln>
            </p:spPr>
            <p:txBody>
              <a:bodyPr/>
              <a:lstStyle/>
              <a:p>
                <a:endParaRPr lang="sv-SE"/>
              </a:p>
            </p:txBody>
          </p:sp>
          <p:sp>
            <p:nvSpPr>
              <p:cNvPr id="96614" name="Freeform 358"/>
              <p:cNvSpPr>
                <a:spLocks/>
              </p:cNvSpPr>
              <p:nvPr/>
            </p:nvSpPr>
            <p:spPr bwMode="auto">
              <a:xfrm>
                <a:off x="3356" y="3022"/>
                <a:ext cx="14" cy="14"/>
              </a:xfrm>
              <a:custGeom>
                <a:avLst/>
                <a:gdLst/>
                <a:ahLst/>
                <a:cxnLst>
                  <a:cxn ang="0">
                    <a:pos x="0" y="0"/>
                  </a:cxn>
                  <a:cxn ang="0">
                    <a:pos x="2" y="2"/>
                  </a:cxn>
                  <a:cxn ang="0">
                    <a:pos x="14" y="14"/>
                  </a:cxn>
                </a:cxnLst>
                <a:rect l="0" t="0" r="r" b="b"/>
                <a:pathLst>
                  <a:path w="14" h="14">
                    <a:moveTo>
                      <a:pt x="0" y="0"/>
                    </a:moveTo>
                    <a:lnTo>
                      <a:pt x="2" y="2"/>
                    </a:lnTo>
                    <a:lnTo>
                      <a:pt x="14" y="14"/>
                    </a:lnTo>
                  </a:path>
                </a:pathLst>
              </a:custGeom>
              <a:noFill/>
              <a:ln w="3175">
                <a:solidFill>
                  <a:srgbClr val="000000"/>
                </a:solidFill>
                <a:prstDash val="solid"/>
                <a:round/>
                <a:headEnd/>
                <a:tailEnd/>
              </a:ln>
            </p:spPr>
            <p:txBody>
              <a:bodyPr/>
              <a:lstStyle/>
              <a:p>
                <a:endParaRPr lang="sv-SE"/>
              </a:p>
            </p:txBody>
          </p:sp>
          <p:sp>
            <p:nvSpPr>
              <p:cNvPr id="96615" name="Line 359"/>
              <p:cNvSpPr>
                <a:spLocks noChangeShapeType="1"/>
              </p:cNvSpPr>
              <p:nvPr/>
            </p:nvSpPr>
            <p:spPr bwMode="auto">
              <a:xfrm>
                <a:off x="3376" y="3042"/>
                <a:ext cx="4" cy="4"/>
              </a:xfrm>
              <a:prstGeom prst="line">
                <a:avLst/>
              </a:prstGeom>
              <a:noFill/>
              <a:ln w="3175">
                <a:solidFill>
                  <a:srgbClr val="000000"/>
                </a:solidFill>
                <a:round/>
                <a:headEnd/>
                <a:tailEnd/>
              </a:ln>
            </p:spPr>
            <p:txBody>
              <a:bodyPr/>
              <a:lstStyle/>
              <a:p>
                <a:endParaRPr lang="sv-SE"/>
              </a:p>
            </p:txBody>
          </p:sp>
          <p:sp>
            <p:nvSpPr>
              <p:cNvPr id="96616" name="Line 360"/>
              <p:cNvSpPr>
                <a:spLocks noChangeShapeType="1"/>
              </p:cNvSpPr>
              <p:nvPr/>
            </p:nvSpPr>
            <p:spPr bwMode="auto">
              <a:xfrm>
                <a:off x="3386" y="3050"/>
                <a:ext cx="14" cy="16"/>
              </a:xfrm>
              <a:prstGeom prst="line">
                <a:avLst/>
              </a:prstGeom>
              <a:noFill/>
              <a:ln w="3175">
                <a:solidFill>
                  <a:srgbClr val="000000"/>
                </a:solidFill>
                <a:round/>
                <a:headEnd/>
                <a:tailEnd/>
              </a:ln>
            </p:spPr>
            <p:txBody>
              <a:bodyPr/>
              <a:lstStyle/>
              <a:p>
                <a:endParaRPr lang="sv-SE"/>
              </a:p>
            </p:txBody>
          </p:sp>
          <p:sp>
            <p:nvSpPr>
              <p:cNvPr id="96617" name="Line 361"/>
              <p:cNvSpPr>
                <a:spLocks noChangeShapeType="1"/>
              </p:cNvSpPr>
              <p:nvPr/>
            </p:nvSpPr>
            <p:spPr bwMode="auto">
              <a:xfrm>
                <a:off x="3406" y="3070"/>
                <a:ext cx="2" cy="4"/>
              </a:xfrm>
              <a:prstGeom prst="line">
                <a:avLst/>
              </a:prstGeom>
              <a:noFill/>
              <a:ln w="3175">
                <a:solidFill>
                  <a:srgbClr val="000000"/>
                </a:solidFill>
                <a:round/>
                <a:headEnd/>
                <a:tailEnd/>
              </a:ln>
            </p:spPr>
            <p:txBody>
              <a:bodyPr/>
              <a:lstStyle/>
              <a:p>
                <a:endParaRPr lang="sv-SE"/>
              </a:p>
            </p:txBody>
          </p:sp>
          <p:sp>
            <p:nvSpPr>
              <p:cNvPr id="96618" name="Freeform 362"/>
              <p:cNvSpPr>
                <a:spLocks/>
              </p:cNvSpPr>
              <p:nvPr/>
            </p:nvSpPr>
            <p:spPr bwMode="auto">
              <a:xfrm>
                <a:off x="3414" y="3080"/>
                <a:ext cx="14" cy="14"/>
              </a:xfrm>
              <a:custGeom>
                <a:avLst/>
                <a:gdLst/>
                <a:ahLst/>
                <a:cxnLst>
                  <a:cxn ang="0">
                    <a:pos x="0" y="0"/>
                  </a:cxn>
                  <a:cxn ang="0">
                    <a:pos x="10" y="10"/>
                  </a:cxn>
                  <a:cxn ang="0">
                    <a:pos x="14" y="14"/>
                  </a:cxn>
                </a:cxnLst>
                <a:rect l="0" t="0" r="r" b="b"/>
                <a:pathLst>
                  <a:path w="14" h="14">
                    <a:moveTo>
                      <a:pt x="0" y="0"/>
                    </a:moveTo>
                    <a:lnTo>
                      <a:pt x="10" y="10"/>
                    </a:lnTo>
                    <a:lnTo>
                      <a:pt x="14" y="14"/>
                    </a:lnTo>
                  </a:path>
                </a:pathLst>
              </a:custGeom>
              <a:noFill/>
              <a:ln w="3175">
                <a:solidFill>
                  <a:srgbClr val="000000"/>
                </a:solidFill>
                <a:prstDash val="solid"/>
                <a:round/>
                <a:headEnd/>
                <a:tailEnd/>
              </a:ln>
            </p:spPr>
            <p:txBody>
              <a:bodyPr/>
              <a:lstStyle/>
              <a:p>
                <a:endParaRPr lang="sv-SE"/>
              </a:p>
            </p:txBody>
          </p:sp>
          <p:sp>
            <p:nvSpPr>
              <p:cNvPr id="96619" name="Line 363"/>
              <p:cNvSpPr>
                <a:spLocks noChangeShapeType="1"/>
              </p:cNvSpPr>
              <p:nvPr/>
            </p:nvSpPr>
            <p:spPr bwMode="auto">
              <a:xfrm>
                <a:off x="3434" y="3098"/>
                <a:ext cx="2" cy="4"/>
              </a:xfrm>
              <a:prstGeom prst="line">
                <a:avLst/>
              </a:prstGeom>
              <a:noFill/>
              <a:ln w="3175">
                <a:solidFill>
                  <a:srgbClr val="000000"/>
                </a:solidFill>
                <a:round/>
                <a:headEnd/>
                <a:tailEnd/>
              </a:ln>
            </p:spPr>
            <p:txBody>
              <a:bodyPr/>
              <a:lstStyle/>
              <a:p>
                <a:endParaRPr lang="sv-SE"/>
              </a:p>
            </p:txBody>
          </p:sp>
          <p:sp>
            <p:nvSpPr>
              <p:cNvPr id="96620" name="Line 364"/>
              <p:cNvSpPr>
                <a:spLocks noChangeShapeType="1"/>
              </p:cNvSpPr>
              <p:nvPr/>
            </p:nvSpPr>
            <p:spPr bwMode="auto">
              <a:xfrm>
                <a:off x="3442" y="3108"/>
                <a:ext cx="14" cy="14"/>
              </a:xfrm>
              <a:prstGeom prst="line">
                <a:avLst/>
              </a:prstGeom>
              <a:noFill/>
              <a:ln w="3175">
                <a:solidFill>
                  <a:srgbClr val="000000"/>
                </a:solidFill>
                <a:round/>
                <a:headEnd/>
                <a:tailEnd/>
              </a:ln>
            </p:spPr>
            <p:txBody>
              <a:bodyPr/>
              <a:lstStyle/>
              <a:p>
                <a:endParaRPr lang="sv-SE"/>
              </a:p>
            </p:txBody>
          </p:sp>
          <p:sp>
            <p:nvSpPr>
              <p:cNvPr id="96621" name="Line 365"/>
              <p:cNvSpPr>
                <a:spLocks noChangeShapeType="1"/>
              </p:cNvSpPr>
              <p:nvPr/>
            </p:nvSpPr>
            <p:spPr bwMode="auto">
              <a:xfrm>
                <a:off x="3462" y="3128"/>
                <a:ext cx="2" cy="2"/>
              </a:xfrm>
              <a:prstGeom prst="line">
                <a:avLst/>
              </a:prstGeom>
              <a:noFill/>
              <a:ln w="3175">
                <a:solidFill>
                  <a:srgbClr val="000000"/>
                </a:solidFill>
                <a:round/>
                <a:headEnd/>
                <a:tailEnd/>
              </a:ln>
            </p:spPr>
            <p:txBody>
              <a:bodyPr/>
              <a:lstStyle/>
              <a:p>
                <a:endParaRPr lang="sv-SE"/>
              </a:p>
            </p:txBody>
          </p:sp>
          <p:sp>
            <p:nvSpPr>
              <p:cNvPr id="96622" name="Line 366"/>
              <p:cNvSpPr>
                <a:spLocks noChangeShapeType="1"/>
              </p:cNvSpPr>
              <p:nvPr/>
            </p:nvSpPr>
            <p:spPr bwMode="auto">
              <a:xfrm>
                <a:off x="3470" y="3136"/>
                <a:ext cx="14" cy="14"/>
              </a:xfrm>
              <a:prstGeom prst="line">
                <a:avLst/>
              </a:prstGeom>
              <a:noFill/>
              <a:ln w="3175">
                <a:solidFill>
                  <a:srgbClr val="000000"/>
                </a:solidFill>
                <a:round/>
                <a:headEnd/>
                <a:tailEnd/>
              </a:ln>
            </p:spPr>
            <p:txBody>
              <a:bodyPr/>
              <a:lstStyle/>
              <a:p>
                <a:endParaRPr lang="sv-SE"/>
              </a:p>
            </p:txBody>
          </p:sp>
          <p:sp>
            <p:nvSpPr>
              <p:cNvPr id="96623" name="Freeform 367"/>
              <p:cNvSpPr>
                <a:spLocks/>
              </p:cNvSpPr>
              <p:nvPr/>
            </p:nvSpPr>
            <p:spPr bwMode="auto">
              <a:xfrm>
                <a:off x="3490" y="3156"/>
                <a:ext cx="4" cy="2"/>
              </a:xfrm>
              <a:custGeom>
                <a:avLst/>
                <a:gdLst/>
                <a:ahLst/>
                <a:cxnLst>
                  <a:cxn ang="0">
                    <a:pos x="0" y="0"/>
                  </a:cxn>
                  <a:cxn ang="0">
                    <a:pos x="0" y="0"/>
                  </a:cxn>
                  <a:cxn ang="0">
                    <a:pos x="4" y="2"/>
                  </a:cxn>
                </a:cxnLst>
                <a:rect l="0" t="0" r="r" b="b"/>
                <a:pathLst>
                  <a:path w="4" h="2">
                    <a:moveTo>
                      <a:pt x="0" y="0"/>
                    </a:moveTo>
                    <a:lnTo>
                      <a:pt x="0" y="0"/>
                    </a:lnTo>
                    <a:lnTo>
                      <a:pt x="4" y="2"/>
                    </a:lnTo>
                  </a:path>
                </a:pathLst>
              </a:custGeom>
              <a:noFill/>
              <a:ln w="3175">
                <a:solidFill>
                  <a:srgbClr val="000000"/>
                </a:solidFill>
                <a:prstDash val="solid"/>
                <a:round/>
                <a:headEnd/>
                <a:tailEnd/>
              </a:ln>
            </p:spPr>
            <p:txBody>
              <a:bodyPr/>
              <a:lstStyle/>
              <a:p>
                <a:endParaRPr lang="sv-SE"/>
              </a:p>
            </p:txBody>
          </p:sp>
          <p:sp>
            <p:nvSpPr>
              <p:cNvPr id="96624" name="Line 368"/>
              <p:cNvSpPr>
                <a:spLocks noChangeShapeType="1"/>
              </p:cNvSpPr>
              <p:nvPr/>
            </p:nvSpPr>
            <p:spPr bwMode="auto">
              <a:xfrm>
                <a:off x="3498" y="3164"/>
                <a:ext cx="16" cy="14"/>
              </a:xfrm>
              <a:prstGeom prst="line">
                <a:avLst/>
              </a:prstGeom>
              <a:noFill/>
              <a:ln w="3175">
                <a:solidFill>
                  <a:srgbClr val="000000"/>
                </a:solidFill>
                <a:round/>
                <a:headEnd/>
                <a:tailEnd/>
              </a:ln>
            </p:spPr>
            <p:txBody>
              <a:bodyPr/>
              <a:lstStyle/>
              <a:p>
                <a:endParaRPr lang="sv-SE"/>
              </a:p>
            </p:txBody>
          </p:sp>
          <p:sp>
            <p:nvSpPr>
              <p:cNvPr id="96625" name="Line 369"/>
              <p:cNvSpPr>
                <a:spLocks noChangeShapeType="1"/>
              </p:cNvSpPr>
              <p:nvPr/>
            </p:nvSpPr>
            <p:spPr bwMode="auto">
              <a:xfrm>
                <a:off x="3518" y="3184"/>
                <a:ext cx="4" cy="2"/>
              </a:xfrm>
              <a:prstGeom prst="line">
                <a:avLst/>
              </a:prstGeom>
              <a:noFill/>
              <a:ln w="3175">
                <a:solidFill>
                  <a:srgbClr val="000000"/>
                </a:solidFill>
                <a:round/>
                <a:headEnd/>
                <a:tailEnd/>
              </a:ln>
            </p:spPr>
            <p:txBody>
              <a:bodyPr/>
              <a:lstStyle/>
              <a:p>
                <a:endParaRPr lang="sv-SE"/>
              </a:p>
            </p:txBody>
          </p:sp>
          <p:sp>
            <p:nvSpPr>
              <p:cNvPr id="96626" name="Line 370"/>
              <p:cNvSpPr>
                <a:spLocks noChangeShapeType="1"/>
              </p:cNvSpPr>
              <p:nvPr/>
            </p:nvSpPr>
            <p:spPr bwMode="auto">
              <a:xfrm>
                <a:off x="3528" y="3192"/>
                <a:ext cx="14" cy="14"/>
              </a:xfrm>
              <a:prstGeom prst="line">
                <a:avLst/>
              </a:prstGeom>
              <a:noFill/>
              <a:ln w="3175">
                <a:solidFill>
                  <a:srgbClr val="000000"/>
                </a:solidFill>
                <a:round/>
                <a:headEnd/>
                <a:tailEnd/>
              </a:ln>
            </p:spPr>
            <p:txBody>
              <a:bodyPr/>
              <a:lstStyle/>
              <a:p>
                <a:endParaRPr lang="sv-SE"/>
              </a:p>
            </p:txBody>
          </p:sp>
          <p:sp>
            <p:nvSpPr>
              <p:cNvPr id="96627" name="Line 371"/>
              <p:cNvSpPr>
                <a:spLocks noChangeShapeType="1"/>
              </p:cNvSpPr>
              <p:nvPr/>
            </p:nvSpPr>
            <p:spPr bwMode="auto">
              <a:xfrm>
                <a:off x="3548" y="3212"/>
                <a:ext cx="2" cy="2"/>
              </a:xfrm>
              <a:prstGeom prst="line">
                <a:avLst/>
              </a:prstGeom>
              <a:noFill/>
              <a:ln w="3175">
                <a:solidFill>
                  <a:srgbClr val="000000"/>
                </a:solidFill>
                <a:round/>
                <a:headEnd/>
                <a:tailEnd/>
              </a:ln>
            </p:spPr>
            <p:txBody>
              <a:bodyPr/>
              <a:lstStyle/>
              <a:p>
                <a:endParaRPr lang="sv-SE"/>
              </a:p>
            </p:txBody>
          </p:sp>
          <p:sp>
            <p:nvSpPr>
              <p:cNvPr id="96628" name="Freeform 372"/>
              <p:cNvSpPr>
                <a:spLocks/>
              </p:cNvSpPr>
              <p:nvPr/>
            </p:nvSpPr>
            <p:spPr bwMode="auto">
              <a:xfrm>
                <a:off x="3556" y="3220"/>
                <a:ext cx="14" cy="14"/>
              </a:xfrm>
              <a:custGeom>
                <a:avLst/>
                <a:gdLst/>
                <a:ahLst/>
                <a:cxnLst>
                  <a:cxn ang="0">
                    <a:pos x="0" y="0"/>
                  </a:cxn>
                  <a:cxn ang="0">
                    <a:pos x="2" y="2"/>
                  </a:cxn>
                  <a:cxn ang="0">
                    <a:pos x="14" y="14"/>
                  </a:cxn>
                </a:cxnLst>
                <a:rect l="0" t="0" r="r" b="b"/>
                <a:pathLst>
                  <a:path w="14" h="14">
                    <a:moveTo>
                      <a:pt x="0" y="0"/>
                    </a:moveTo>
                    <a:lnTo>
                      <a:pt x="2" y="2"/>
                    </a:lnTo>
                    <a:lnTo>
                      <a:pt x="14" y="14"/>
                    </a:lnTo>
                  </a:path>
                </a:pathLst>
              </a:custGeom>
              <a:noFill/>
              <a:ln w="3175">
                <a:solidFill>
                  <a:srgbClr val="000000"/>
                </a:solidFill>
                <a:prstDash val="solid"/>
                <a:round/>
                <a:headEnd/>
                <a:tailEnd/>
              </a:ln>
            </p:spPr>
            <p:txBody>
              <a:bodyPr/>
              <a:lstStyle/>
              <a:p>
                <a:endParaRPr lang="sv-SE"/>
              </a:p>
            </p:txBody>
          </p:sp>
          <p:sp>
            <p:nvSpPr>
              <p:cNvPr id="96629" name="Line 373"/>
              <p:cNvSpPr>
                <a:spLocks noChangeShapeType="1"/>
              </p:cNvSpPr>
              <p:nvPr/>
            </p:nvSpPr>
            <p:spPr bwMode="auto">
              <a:xfrm>
                <a:off x="3576" y="3240"/>
                <a:ext cx="2" cy="2"/>
              </a:xfrm>
              <a:prstGeom prst="line">
                <a:avLst/>
              </a:prstGeom>
              <a:noFill/>
              <a:ln w="3175">
                <a:solidFill>
                  <a:srgbClr val="000000"/>
                </a:solidFill>
                <a:round/>
                <a:headEnd/>
                <a:tailEnd/>
              </a:ln>
            </p:spPr>
            <p:txBody>
              <a:bodyPr/>
              <a:lstStyle/>
              <a:p>
                <a:endParaRPr lang="sv-SE"/>
              </a:p>
            </p:txBody>
          </p:sp>
          <p:sp>
            <p:nvSpPr>
              <p:cNvPr id="96630" name="Line 374"/>
              <p:cNvSpPr>
                <a:spLocks noChangeShapeType="1"/>
              </p:cNvSpPr>
              <p:nvPr/>
            </p:nvSpPr>
            <p:spPr bwMode="auto">
              <a:xfrm>
                <a:off x="3584" y="3248"/>
                <a:ext cx="14" cy="14"/>
              </a:xfrm>
              <a:prstGeom prst="line">
                <a:avLst/>
              </a:prstGeom>
              <a:noFill/>
              <a:ln w="3175">
                <a:solidFill>
                  <a:srgbClr val="000000"/>
                </a:solidFill>
                <a:round/>
                <a:headEnd/>
                <a:tailEnd/>
              </a:ln>
            </p:spPr>
            <p:txBody>
              <a:bodyPr/>
              <a:lstStyle/>
              <a:p>
                <a:endParaRPr lang="sv-SE"/>
              </a:p>
            </p:txBody>
          </p:sp>
          <p:sp>
            <p:nvSpPr>
              <p:cNvPr id="96631" name="Line 375"/>
              <p:cNvSpPr>
                <a:spLocks noChangeShapeType="1"/>
              </p:cNvSpPr>
              <p:nvPr/>
            </p:nvSpPr>
            <p:spPr bwMode="auto">
              <a:xfrm>
                <a:off x="3604" y="3268"/>
                <a:ext cx="2" cy="2"/>
              </a:xfrm>
              <a:prstGeom prst="line">
                <a:avLst/>
              </a:prstGeom>
              <a:noFill/>
              <a:ln w="3175">
                <a:solidFill>
                  <a:srgbClr val="000000"/>
                </a:solidFill>
                <a:round/>
                <a:headEnd/>
                <a:tailEnd/>
              </a:ln>
            </p:spPr>
            <p:txBody>
              <a:bodyPr/>
              <a:lstStyle/>
              <a:p>
                <a:endParaRPr lang="sv-SE"/>
              </a:p>
            </p:txBody>
          </p:sp>
          <p:sp>
            <p:nvSpPr>
              <p:cNvPr id="96632" name="Freeform 376"/>
              <p:cNvSpPr>
                <a:spLocks/>
              </p:cNvSpPr>
              <p:nvPr/>
            </p:nvSpPr>
            <p:spPr bwMode="auto">
              <a:xfrm>
                <a:off x="3612" y="3276"/>
                <a:ext cx="14" cy="14"/>
              </a:xfrm>
              <a:custGeom>
                <a:avLst/>
                <a:gdLst/>
                <a:ahLst/>
                <a:cxnLst>
                  <a:cxn ang="0">
                    <a:pos x="0" y="0"/>
                  </a:cxn>
                  <a:cxn ang="0">
                    <a:pos x="12" y="12"/>
                  </a:cxn>
                  <a:cxn ang="0">
                    <a:pos x="14" y="14"/>
                  </a:cxn>
                </a:cxnLst>
                <a:rect l="0" t="0" r="r" b="b"/>
                <a:pathLst>
                  <a:path w="14" h="14">
                    <a:moveTo>
                      <a:pt x="0" y="0"/>
                    </a:moveTo>
                    <a:lnTo>
                      <a:pt x="12" y="12"/>
                    </a:lnTo>
                    <a:lnTo>
                      <a:pt x="14" y="14"/>
                    </a:lnTo>
                  </a:path>
                </a:pathLst>
              </a:custGeom>
              <a:noFill/>
              <a:ln w="3175">
                <a:solidFill>
                  <a:srgbClr val="000000"/>
                </a:solidFill>
                <a:prstDash val="solid"/>
                <a:round/>
                <a:headEnd/>
                <a:tailEnd/>
              </a:ln>
            </p:spPr>
            <p:txBody>
              <a:bodyPr/>
              <a:lstStyle/>
              <a:p>
                <a:endParaRPr lang="sv-SE"/>
              </a:p>
            </p:txBody>
          </p:sp>
          <p:sp>
            <p:nvSpPr>
              <p:cNvPr id="96633" name="Line 377"/>
              <p:cNvSpPr>
                <a:spLocks noChangeShapeType="1"/>
              </p:cNvSpPr>
              <p:nvPr/>
            </p:nvSpPr>
            <p:spPr bwMode="auto">
              <a:xfrm>
                <a:off x="3632" y="3296"/>
                <a:ext cx="4" cy="2"/>
              </a:xfrm>
              <a:prstGeom prst="line">
                <a:avLst/>
              </a:prstGeom>
              <a:noFill/>
              <a:ln w="3175">
                <a:solidFill>
                  <a:srgbClr val="000000"/>
                </a:solidFill>
                <a:round/>
                <a:headEnd/>
                <a:tailEnd/>
              </a:ln>
            </p:spPr>
            <p:txBody>
              <a:bodyPr/>
              <a:lstStyle/>
              <a:p>
                <a:endParaRPr lang="sv-SE"/>
              </a:p>
            </p:txBody>
          </p:sp>
          <p:sp>
            <p:nvSpPr>
              <p:cNvPr id="96634" name="Line 378"/>
              <p:cNvSpPr>
                <a:spLocks noChangeShapeType="1"/>
              </p:cNvSpPr>
              <p:nvPr/>
            </p:nvSpPr>
            <p:spPr bwMode="auto">
              <a:xfrm>
                <a:off x="3640" y="3304"/>
                <a:ext cx="16" cy="14"/>
              </a:xfrm>
              <a:prstGeom prst="line">
                <a:avLst/>
              </a:prstGeom>
              <a:noFill/>
              <a:ln w="3175">
                <a:solidFill>
                  <a:srgbClr val="000000"/>
                </a:solidFill>
                <a:round/>
                <a:headEnd/>
                <a:tailEnd/>
              </a:ln>
            </p:spPr>
            <p:txBody>
              <a:bodyPr/>
              <a:lstStyle/>
              <a:p>
                <a:endParaRPr lang="sv-SE"/>
              </a:p>
            </p:txBody>
          </p:sp>
          <p:sp>
            <p:nvSpPr>
              <p:cNvPr id="96635" name="Line 379"/>
              <p:cNvSpPr>
                <a:spLocks noChangeShapeType="1"/>
              </p:cNvSpPr>
              <p:nvPr/>
            </p:nvSpPr>
            <p:spPr bwMode="auto">
              <a:xfrm>
                <a:off x="3660" y="3324"/>
                <a:ext cx="4" cy="2"/>
              </a:xfrm>
              <a:prstGeom prst="line">
                <a:avLst/>
              </a:prstGeom>
              <a:noFill/>
              <a:ln w="3175">
                <a:solidFill>
                  <a:srgbClr val="000000"/>
                </a:solidFill>
                <a:round/>
                <a:headEnd/>
                <a:tailEnd/>
              </a:ln>
            </p:spPr>
            <p:txBody>
              <a:bodyPr/>
              <a:lstStyle/>
              <a:p>
                <a:endParaRPr lang="sv-SE"/>
              </a:p>
            </p:txBody>
          </p:sp>
          <p:sp>
            <p:nvSpPr>
              <p:cNvPr id="96636" name="Line 380"/>
              <p:cNvSpPr>
                <a:spLocks noChangeShapeType="1"/>
              </p:cNvSpPr>
              <p:nvPr/>
            </p:nvSpPr>
            <p:spPr bwMode="auto">
              <a:xfrm>
                <a:off x="3670" y="3332"/>
                <a:ext cx="14" cy="14"/>
              </a:xfrm>
              <a:prstGeom prst="line">
                <a:avLst/>
              </a:prstGeom>
              <a:noFill/>
              <a:ln w="3175">
                <a:solidFill>
                  <a:srgbClr val="000000"/>
                </a:solidFill>
                <a:round/>
                <a:headEnd/>
                <a:tailEnd/>
              </a:ln>
            </p:spPr>
            <p:txBody>
              <a:bodyPr/>
              <a:lstStyle/>
              <a:p>
                <a:endParaRPr lang="sv-SE"/>
              </a:p>
            </p:txBody>
          </p:sp>
          <p:sp>
            <p:nvSpPr>
              <p:cNvPr id="96637" name="Freeform 381"/>
              <p:cNvSpPr>
                <a:spLocks/>
              </p:cNvSpPr>
              <p:nvPr/>
            </p:nvSpPr>
            <p:spPr bwMode="auto">
              <a:xfrm>
                <a:off x="3690" y="3352"/>
                <a:ext cx="2" cy="2"/>
              </a:xfrm>
              <a:custGeom>
                <a:avLst/>
                <a:gdLst/>
                <a:ahLst/>
                <a:cxnLst>
                  <a:cxn ang="0">
                    <a:pos x="0" y="0"/>
                  </a:cxn>
                  <a:cxn ang="0">
                    <a:pos x="0" y="2"/>
                  </a:cxn>
                  <a:cxn ang="0">
                    <a:pos x="2" y="2"/>
                  </a:cxn>
                </a:cxnLst>
                <a:rect l="0" t="0" r="r" b="b"/>
                <a:pathLst>
                  <a:path w="2" h="2">
                    <a:moveTo>
                      <a:pt x="0" y="0"/>
                    </a:moveTo>
                    <a:lnTo>
                      <a:pt x="0" y="2"/>
                    </a:lnTo>
                    <a:lnTo>
                      <a:pt x="2" y="2"/>
                    </a:lnTo>
                  </a:path>
                </a:pathLst>
              </a:custGeom>
              <a:noFill/>
              <a:ln w="3175">
                <a:solidFill>
                  <a:srgbClr val="000000"/>
                </a:solidFill>
                <a:prstDash val="solid"/>
                <a:round/>
                <a:headEnd/>
                <a:tailEnd/>
              </a:ln>
            </p:spPr>
            <p:txBody>
              <a:bodyPr/>
              <a:lstStyle/>
              <a:p>
                <a:endParaRPr lang="sv-SE"/>
              </a:p>
            </p:txBody>
          </p:sp>
          <p:sp>
            <p:nvSpPr>
              <p:cNvPr id="96638" name="Line 382"/>
              <p:cNvSpPr>
                <a:spLocks noChangeShapeType="1"/>
              </p:cNvSpPr>
              <p:nvPr/>
            </p:nvSpPr>
            <p:spPr bwMode="auto">
              <a:xfrm>
                <a:off x="3698" y="3360"/>
                <a:ext cx="14" cy="14"/>
              </a:xfrm>
              <a:prstGeom prst="line">
                <a:avLst/>
              </a:prstGeom>
              <a:noFill/>
              <a:ln w="3175">
                <a:solidFill>
                  <a:srgbClr val="000000"/>
                </a:solidFill>
                <a:round/>
                <a:headEnd/>
                <a:tailEnd/>
              </a:ln>
            </p:spPr>
            <p:txBody>
              <a:bodyPr/>
              <a:lstStyle/>
              <a:p>
                <a:endParaRPr lang="sv-SE"/>
              </a:p>
            </p:txBody>
          </p:sp>
          <p:sp>
            <p:nvSpPr>
              <p:cNvPr id="96639" name="Line 383"/>
              <p:cNvSpPr>
                <a:spLocks noChangeShapeType="1"/>
              </p:cNvSpPr>
              <p:nvPr/>
            </p:nvSpPr>
            <p:spPr bwMode="auto">
              <a:xfrm>
                <a:off x="3718" y="3380"/>
                <a:ext cx="2" cy="4"/>
              </a:xfrm>
              <a:prstGeom prst="line">
                <a:avLst/>
              </a:prstGeom>
              <a:noFill/>
              <a:ln w="3175">
                <a:solidFill>
                  <a:srgbClr val="000000"/>
                </a:solidFill>
                <a:round/>
                <a:headEnd/>
                <a:tailEnd/>
              </a:ln>
            </p:spPr>
            <p:txBody>
              <a:bodyPr/>
              <a:lstStyle/>
              <a:p>
                <a:endParaRPr lang="sv-SE"/>
              </a:p>
            </p:txBody>
          </p:sp>
          <p:sp>
            <p:nvSpPr>
              <p:cNvPr id="96640" name="Line 384"/>
              <p:cNvSpPr>
                <a:spLocks noChangeShapeType="1"/>
              </p:cNvSpPr>
              <p:nvPr/>
            </p:nvSpPr>
            <p:spPr bwMode="auto">
              <a:xfrm>
                <a:off x="3726" y="3388"/>
                <a:ext cx="14" cy="14"/>
              </a:xfrm>
              <a:prstGeom prst="line">
                <a:avLst/>
              </a:prstGeom>
              <a:noFill/>
              <a:ln w="3175">
                <a:solidFill>
                  <a:srgbClr val="000000"/>
                </a:solidFill>
                <a:round/>
                <a:headEnd/>
                <a:tailEnd/>
              </a:ln>
            </p:spPr>
            <p:txBody>
              <a:bodyPr/>
              <a:lstStyle/>
              <a:p>
                <a:endParaRPr lang="sv-SE"/>
              </a:p>
            </p:txBody>
          </p:sp>
          <p:sp>
            <p:nvSpPr>
              <p:cNvPr id="96641" name="Line 385"/>
              <p:cNvSpPr>
                <a:spLocks noChangeShapeType="1"/>
              </p:cNvSpPr>
              <p:nvPr/>
            </p:nvSpPr>
            <p:spPr bwMode="auto">
              <a:xfrm>
                <a:off x="3746" y="3408"/>
                <a:ext cx="2" cy="4"/>
              </a:xfrm>
              <a:prstGeom prst="line">
                <a:avLst/>
              </a:prstGeom>
              <a:noFill/>
              <a:ln w="3175">
                <a:solidFill>
                  <a:srgbClr val="000000"/>
                </a:solidFill>
                <a:round/>
                <a:headEnd/>
                <a:tailEnd/>
              </a:ln>
            </p:spPr>
            <p:txBody>
              <a:bodyPr/>
              <a:lstStyle/>
              <a:p>
                <a:endParaRPr lang="sv-SE"/>
              </a:p>
            </p:txBody>
          </p:sp>
          <p:sp>
            <p:nvSpPr>
              <p:cNvPr id="96642" name="Freeform 386"/>
              <p:cNvSpPr>
                <a:spLocks/>
              </p:cNvSpPr>
              <p:nvPr/>
            </p:nvSpPr>
            <p:spPr bwMode="auto">
              <a:xfrm>
                <a:off x="3754" y="3416"/>
                <a:ext cx="14" cy="16"/>
              </a:xfrm>
              <a:custGeom>
                <a:avLst/>
                <a:gdLst/>
                <a:ahLst/>
                <a:cxnLst>
                  <a:cxn ang="0">
                    <a:pos x="0" y="0"/>
                  </a:cxn>
                  <a:cxn ang="0">
                    <a:pos x="2" y="4"/>
                  </a:cxn>
                  <a:cxn ang="0">
                    <a:pos x="14" y="16"/>
                  </a:cxn>
                </a:cxnLst>
                <a:rect l="0" t="0" r="r" b="b"/>
                <a:pathLst>
                  <a:path w="14" h="16">
                    <a:moveTo>
                      <a:pt x="0" y="0"/>
                    </a:moveTo>
                    <a:lnTo>
                      <a:pt x="2" y="4"/>
                    </a:lnTo>
                    <a:lnTo>
                      <a:pt x="14" y="16"/>
                    </a:lnTo>
                  </a:path>
                </a:pathLst>
              </a:custGeom>
              <a:noFill/>
              <a:ln w="3175">
                <a:solidFill>
                  <a:srgbClr val="000000"/>
                </a:solidFill>
                <a:prstDash val="solid"/>
                <a:round/>
                <a:headEnd/>
                <a:tailEnd/>
              </a:ln>
            </p:spPr>
            <p:txBody>
              <a:bodyPr/>
              <a:lstStyle/>
              <a:p>
                <a:endParaRPr lang="sv-SE"/>
              </a:p>
            </p:txBody>
          </p:sp>
          <p:sp>
            <p:nvSpPr>
              <p:cNvPr id="96643" name="Line 387"/>
              <p:cNvSpPr>
                <a:spLocks noChangeShapeType="1"/>
              </p:cNvSpPr>
              <p:nvPr/>
            </p:nvSpPr>
            <p:spPr bwMode="auto">
              <a:xfrm>
                <a:off x="3774" y="3436"/>
                <a:ext cx="4" cy="4"/>
              </a:xfrm>
              <a:prstGeom prst="line">
                <a:avLst/>
              </a:prstGeom>
              <a:noFill/>
              <a:ln w="3175">
                <a:solidFill>
                  <a:srgbClr val="000000"/>
                </a:solidFill>
                <a:round/>
                <a:headEnd/>
                <a:tailEnd/>
              </a:ln>
            </p:spPr>
            <p:txBody>
              <a:bodyPr/>
              <a:lstStyle/>
              <a:p>
                <a:endParaRPr lang="sv-SE"/>
              </a:p>
            </p:txBody>
          </p:sp>
          <p:sp>
            <p:nvSpPr>
              <p:cNvPr id="96644" name="Line 388"/>
              <p:cNvSpPr>
                <a:spLocks noChangeShapeType="1"/>
              </p:cNvSpPr>
              <p:nvPr/>
            </p:nvSpPr>
            <p:spPr bwMode="auto">
              <a:xfrm>
                <a:off x="3782" y="3446"/>
                <a:ext cx="16" cy="14"/>
              </a:xfrm>
              <a:prstGeom prst="line">
                <a:avLst/>
              </a:prstGeom>
              <a:noFill/>
              <a:ln w="3175">
                <a:solidFill>
                  <a:srgbClr val="000000"/>
                </a:solidFill>
                <a:round/>
                <a:headEnd/>
                <a:tailEnd/>
              </a:ln>
            </p:spPr>
            <p:txBody>
              <a:bodyPr/>
              <a:lstStyle/>
              <a:p>
                <a:endParaRPr lang="sv-SE"/>
              </a:p>
            </p:txBody>
          </p:sp>
          <p:sp>
            <p:nvSpPr>
              <p:cNvPr id="96645" name="Line 389"/>
              <p:cNvSpPr>
                <a:spLocks noChangeShapeType="1"/>
              </p:cNvSpPr>
              <p:nvPr/>
            </p:nvSpPr>
            <p:spPr bwMode="auto">
              <a:xfrm>
                <a:off x="3802" y="3464"/>
                <a:ext cx="4" cy="4"/>
              </a:xfrm>
              <a:prstGeom prst="line">
                <a:avLst/>
              </a:prstGeom>
              <a:noFill/>
              <a:ln w="3175">
                <a:solidFill>
                  <a:srgbClr val="000000"/>
                </a:solidFill>
                <a:round/>
                <a:headEnd/>
                <a:tailEnd/>
              </a:ln>
            </p:spPr>
            <p:txBody>
              <a:bodyPr/>
              <a:lstStyle/>
              <a:p>
                <a:endParaRPr lang="sv-SE"/>
              </a:p>
            </p:txBody>
          </p:sp>
          <p:sp>
            <p:nvSpPr>
              <p:cNvPr id="96646" name="Freeform 390"/>
              <p:cNvSpPr>
                <a:spLocks/>
              </p:cNvSpPr>
              <p:nvPr/>
            </p:nvSpPr>
            <p:spPr bwMode="auto">
              <a:xfrm>
                <a:off x="3812" y="3474"/>
                <a:ext cx="14" cy="14"/>
              </a:xfrm>
              <a:custGeom>
                <a:avLst/>
                <a:gdLst/>
                <a:ahLst/>
                <a:cxnLst>
                  <a:cxn ang="0">
                    <a:pos x="0" y="0"/>
                  </a:cxn>
                  <a:cxn ang="0">
                    <a:pos x="12" y="12"/>
                  </a:cxn>
                  <a:cxn ang="0">
                    <a:pos x="14" y="14"/>
                  </a:cxn>
                </a:cxnLst>
                <a:rect l="0" t="0" r="r" b="b"/>
                <a:pathLst>
                  <a:path w="14" h="14">
                    <a:moveTo>
                      <a:pt x="0" y="0"/>
                    </a:moveTo>
                    <a:lnTo>
                      <a:pt x="12" y="12"/>
                    </a:lnTo>
                    <a:lnTo>
                      <a:pt x="14" y="14"/>
                    </a:lnTo>
                  </a:path>
                </a:pathLst>
              </a:custGeom>
              <a:noFill/>
              <a:ln w="3175">
                <a:solidFill>
                  <a:srgbClr val="000000"/>
                </a:solidFill>
                <a:prstDash val="solid"/>
                <a:round/>
                <a:headEnd/>
                <a:tailEnd/>
              </a:ln>
            </p:spPr>
            <p:txBody>
              <a:bodyPr/>
              <a:lstStyle/>
              <a:p>
                <a:endParaRPr lang="sv-SE"/>
              </a:p>
            </p:txBody>
          </p:sp>
          <p:sp>
            <p:nvSpPr>
              <p:cNvPr id="96647" name="Line 391"/>
              <p:cNvSpPr>
                <a:spLocks noChangeShapeType="1"/>
              </p:cNvSpPr>
              <p:nvPr/>
            </p:nvSpPr>
            <p:spPr bwMode="auto">
              <a:xfrm>
                <a:off x="3832" y="3494"/>
                <a:ext cx="2" cy="2"/>
              </a:xfrm>
              <a:prstGeom prst="line">
                <a:avLst/>
              </a:prstGeom>
              <a:noFill/>
              <a:ln w="3175">
                <a:solidFill>
                  <a:srgbClr val="000000"/>
                </a:solidFill>
                <a:round/>
                <a:headEnd/>
                <a:tailEnd/>
              </a:ln>
            </p:spPr>
            <p:txBody>
              <a:bodyPr/>
              <a:lstStyle/>
              <a:p>
                <a:endParaRPr lang="sv-SE"/>
              </a:p>
            </p:txBody>
          </p:sp>
          <p:sp>
            <p:nvSpPr>
              <p:cNvPr id="96648" name="Line 392"/>
              <p:cNvSpPr>
                <a:spLocks noChangeShapeType="1"/>
              </p:cNvSpPr>
              <p:nvPr/>
            </p:nvSpPr>
            <p:spPr bwMode="auto">
              <a:xfrm>
                <a:off x="3840" y="3502"/>
                <a:ext cx="14" cy="14"/>
              </a:xfrm>
              <a:prstGeom prst="line">
                <a:avLst/>
              </a:prstGeom>
              <a:noFill/>
              <a:ln w="3175">
                <a:solidFill>
                  <a:srgbClr val="000000"/>
                </a:solidFill>
                <a:round/>
                <a:headEnd/>
                <a:tailEnd/>
              </a:ln>
            </p:spPr>
            <p:txBody>
              <a:bodyPr/>
              <a:lstStyle/>
              <a:p>
                <a:endParaRPr lang="sv-SE"/>
              </a:p>
            </p:txBody>
          </p:sp>
          <p:sp>
            <p:nvSpPr>
              <p:cNvPr id="96649" name="Line 393"/>
              <p:cNvSpPr>
                <a:spLocks noChangeShapeType="1"/>
              </p:cNvSpPr>
              <p:nvPr/>
            </p:nvSpPr>
            <p:spPr bwMode="auto">
              <a:xfrm>
                <a:off x="3860" y="3522"/>
                <a:ext cx="2" cy="2"/>
              </a:xfrm>
              <a:prstGeom prst="line">
                <a:avLst/>
              </a:prstGeom>
              <a:noFill/>
              <a:ln w="3175">
                <a:solidFill>
                  <a:srgbClr val="000000"/>
                </a:solidFill>
                <a:round/>
                <a:headEnd/>
                <a:tailEnd/>
              </a:ln>
            </p:spPr>
            <p:txBody>
              <a:bodyPr/>
              <a:lstStyle/>
              <a:p>
                <a:endParaRPr lang="sv-SE"/>
              </a:p>
            </p:txBody>
          </p:sp>
          <p:sp>
            <p:nvSpPr>
              <p:cNvPr id="96650" name="Line 394"/>
              <p:cNvSpPr>
                <a:spLocks noChangeShapeType="1"/>
              </p:cNvSpPr>
              <p:nvPr/>
            </p:nvSpPr>
            <p:spPr bwMode="auto">
              <a:xfrm>
                <a:off x="3868" y="3530"/>
                <a:ext cx="14" cy="14"/>
              </a:xfrm>
              <a:prstGeom prst="line">
                <a:avLst/>
              </a:prstGeom>
              <a:noFill/>
              <a:ln w="3175">
                <a:solidFill>
                  <a:srgbClr val="000000"/>
                </a:solidFill>
                <a:round/>
                <a:headEnd/>
                <a:tailEnd/>
              </a:ln>
            </p:spPr>
            <p:txBody>
              <a:bodyPr/>
              <a:lstStyle/>
              <a:p>
                <a:endParaRPr lang="sv-SE"/>
              </a:p>
            </p:txBody>
          </p:sp>
          <p:sp>
            <p:nvSpPr>
              <p:cNvPr id="96651" name="Freeform 395"/>
              <p:cNvSpPr>
                <a:spLocks/>
              </p:cNvSpPr>
              <p:nvPr/>
            </p:nvSpPr>
            <p:spPr bwMode="auto">
              <a:xfrm>
                <a:off x="3888" y="3550"/>
                <a:ext cx="2" cy="2"/>
              </a:xfrm>
              <a:custGeom>
                <a:avLst/>
                <a:gdLst/>
                <a:ahLst/>
                <a:cxnLst>
                  <a:cxn ang="0">
                    <a:pos x="0" y="0"/>
                  </a:cxn>
                  <a:cxn ang="0">
                    <a:pos x="2" y="2"/>
                  </a:cxn>
                  <a:cxn ang="0">
                    <a:pos x="2" y="2"/>
                  </a:cxn>
                </a:cxnLst>
                <a:rect l="0" t="0" r="r" b="b"/>
                <a:pathLst>
                  <a:path w="2" h="2">
                    <a:moveTo>
                      <a:pt x="0" y="0"/>
                    </a:moveTo>
                    <a:lnTo>
                      <a:pt x="2" y="2"/>
                    </a:lnTo>
                    <a:lnTo>
                      <a:pt x="2" y="2"/>
                    </a:lnTo>
                  </a:path>
                </a:pathLst>
              </a:custGeom>
              <a:noFill/>
              <a:ln w="3175">
                <a:solidFill>
                  <a:srgbClr val="000000"/>
                </a:solidFill>
                <a:prstDash val="solid"/>
                <a:round/>
                <a:headEnd/>
                <a:tailEnd/>
              </a:ln>
            </p:spPr>
            <p:txBody>
              <a:bodyPr/>
              <a:lstStyle/>
              <a:p>
                <a:endParaRPr lang="sv-SE"/>
              </a:p>
            </p:txBody>
          </p:sp>
          <p:sp>
            <p:nvSpPr>
              <p:cNvPr id="96652" name="Line 396"/>
              <p:cNvSpPr>
                <a:spLocks noChangeShapeType="1"/>
              </p:cNvSpPr>
              <p:nvPr/>
            </p:nvSpPr>
            <p:spPr bwMode="auto">
              <a:xfrm>
                <a:off x="3896" y="3558"/>
                <a:ext cx="14" cy="14"/>
              </a:xfrm>
              <a:prstGeom prst="line">
                <a:avLst/>
              </a:prstGeom>
              <a:noFill/>
              <a:ln w="3175">
                <a:solidFill>
                  <a:srgbClr val="000000"/>
                </a:solidFill>
                <a:round/>
                <a:headEnd/>
                <a:tailEnd/>
              </a:ln>
            </p:spPr>
            <p:txBody>
              <a:bodyPr/>
              <a:lstStyle/>
              <a:p>
                <a:endParaRPr lang="sv-SE"/>
              </a:p>
            </p:txBody>
          </p:sp>
          <p:sp>
            <p:nvSpPr>
              <p:cNvPr id="96653" name="Line 397"/>
              <p:cNvSpPr>
                <a:spLocks noChangeShapeType="1"/>
              </p:cNvSpPr>
              <p:nvPr/>
            </p:nvSpPr>
            <p:spPr bwMode="auto">
              <a:xfrm>
                <a:off x="3916" y="3578"/>
                <a:ext cx="4" cy="2"/>
              </a:xfrm>
              <a:prstGeom prst="line">
                <a:avLst/>
              </a:prstGeom>
              <a:noFill/>
              <a:ln w="3175">
                <a:solidFill>
                  <a:srgbClr val="000000"/>
                </a:solidFill>
                <a:round/>
                <a:headEnd/>
                <a:tailEnd/>
              </a:ln>
            </p:spPr>
            <p:txBody>
              <a:bodyPr/>
              <a:lstStyle/>
              <a:p>
                <a:endParaRPr lang="sv-SE"/>
              </a:p>
            </p:txBody>
          </p:sp>
          <p:sp>
            <p:nvSpPr>
              <p:cNvPr id="96654" name="Line 398"/>
              <p:cNvSpPr>
                <a:spLocks noChangeShapeType="1"/>
              </p:cNvSpPr>
              <p:nvPr/>
            </p:nvSpPr>
            <p:spPr bwMode="auto">
              <a:xfrm>
                <a:off x="3924" y="3586"/>
                <a:ext cx="16" cy="14"/>
              </a:xfrm>
              <a:prstGeom prst="line">
                <a:avLst/>
              </a:prstGeom>
              <a:noFill/>
              <a:ln w="3175">
                <a:solidFill>
                  <a:srgbClr val="000000"/>
                </a:solidFill>
                <a:round/>
                <a:headEnd/>
                <a:tailEnd/>
              </a:ln>
            </p:spPr>
            <p:txBody>
              <a:bodyPr/>
              <a:lstStyle/>
              <a:p>
                <a:endParaRPr lang="sv-SE"/>
              </a:p>
            </p:txBody>
          </p:sp>
          <p:sp>
            <p:nvSpPr>
              <p:cNvPr id="96655" name="Line 399"/>
              <p:cNvSpPr>
                <a:spLocks noChangeShapeType="1"/>
              </p:cNvSpPr>
              <p:nvPr/>
            </p:nvSpPr>
            <p:spPr bwMode="auto">
              <a:xfrm>
                <a:off x="3944" y="3606"/>
                <a:ext cx="4" cy="2"/>
              </a:xfrm>
              <a:prstGeom prst="line">
                <a:avLst/>
              </a:prstGeom>
              <a:noFill/>
              <a:ln w="3175">
                <a:solidFill>
                  <a:srgbClr val="000000"/>
                </a:solidFill>
                <a:round/>
                <a:headEnd/>
                <a:tailEnd/>
              </a:ln>
            </p:spPr>
            <p:txBody>
              <a:bodyPr/>
              <a:lstStyle/>
              <a:p>
                <a:endParaRPr lang="sv-SE"/>
              </a:p>
            </p:txBody>
          </p:sp>
          <p:sp>
            <p:nvSpPr>
              <p:cNvPr id="96656" name="Freeform 400"/>
              <p:cNvSpPr>
                <a:spLocks/>
              </p:cNvSpPr>
              <p:nvPr/>
            </p:nvSpPr>
            <p:spPr bwMode="auto">
              <a:xfrm>
                <a:off x="3954" y="3614"/>
                <a:ext cx="14" cy="14"/>
              </a:xfrm>
              <a:custGeom>
                <a:avLst/>
                <a:gdLst/>
                <a:ahLst/>
                <a:cxnLst>
                  <a:cxn ang="0">
                    <a:pos x="0" y="0"/>
                  </a:cxn>
                  <a:cxn ang="0">
                    <a:pos x="2" y="4"/>
                  </a:cxn>
                  <a:cxn ang="0">
                    <a:pos x="14" y="14"/>
                  </a:cxn>
                </a:cxnLst>
                <a:rect l="0" t="0" r="r" b="b"/>
                <a:pathLst>
                  <a:path w="14" h="14">
                    <a:moveTo>
                      <a:pt x="0" y="0"/>
                    </a:moveTo>
                    <a:lnTo>
                      <a:pt x="2" y="4"/>
                    </a:lnTo>
                    <a:lnTo>
                      <a:pt x="14" y="14"/>
                    </a:lnTo>
                  </a:path>
                </a:pathLst>
              </a:custGeom>
              <a:noFill/>
              <a:ln w="3175">
                <a:solidFill>
                  <a:srgbClr val="000000"/>
                </a:solidFill>
                <a:prstDash val="solid"/>
                <a:round/>
                <a:headEnd/>
                <a:tailEnd/>
              </a:ln>
            </p:spPr>
            <p:txBody>
              <a:bodyPr/>
              <a:lstStyle/>
              <a:p>
                <a:endParaRPr lang="sv-SE"/>
              </a:p>
            </p:txBody>
          </p:sp>
          <p:sp>
            <p:nvSpPr>
              <p:cNvPr id="96657" name="Line 401"/>
              <p:cNvSpPr>
                <a:spLocks noChangeShapeType="1"/>
              </p:cNvSpPr>
              <p:nvPr/>
            </p:nvSpPr>
            <p:spPr bwMode="auto">
              <a:xfrm>
                <a:off x="3974" y="3634"/>
                <a:ext cx="2" cy="2"/>
              </a:xfrm>
              <a:prstGeom prst="line">
                <a:avLst/>
              </a:prstGeom>
              <a:noFill/>
              <a:ln w="3175">
                <a:solidFill>
                  <a:srgbClr val="000000"/>
                </a:solidFill>
                <a:round/>
                <a:headEnd/>
                <a:tailEnd/>
              </a:ln>
            </p:spPr>
            <p:txBody>
              <a:bodyPr/>
              <a:lstStyle/>
              <a:p>
                <a:endParaRPr lang="sv-SE"/>
              </a:p>
            </p:txBody>
          </p:sp>
          <p:sp>
            <p:nvSpPr>
              <p:cNvPr id="96658" name="Line 402"/>
              <p:cNvSpPr>
                <a:spLocks noChangeShapeType="1"/>
              </p:cNvSpPr>
              <p:nvPr/>
            </p:nvSpPr>
            <p:spPr bwMode="auto">
              <a:xfrm>
                <a:off x="3982" y="3642"/>
                <a:ext cx="14" cy="14"/>
              </a:xfrm>
              <a:prstGeom prst="line">
                <a:avLst/>
              </a:prstGeom>
              <a:noFill/>
              <a:ln w="3175">
                <a:solidFill>
                  <a:srgbClr val="000000"/>
                </a:solidFill>
                <a:round/>
                <a:headEnd/>
                <a:tailEnd/>
              </a:ln>
            </p:spPr>
            <p:txBody>
              <a:bodyPr/>
              <a:lstStyle/>
              <a:p>
                <a:endParaRPr lang="sv-SE"/>
              </a:p>
            </p:txBody>
          </p:sp>
          <p:sp>
            <p:nvSpPr>
              <p:cNvPr id="96659" name="Line 403"/>
              <p:cNvSpPr>
                <a:spLocks noChangeShapeType="1"/>
              </p:cNvSpPr>
              <p:nvPr/>
            </p:nvSpPr>
            <p:spPr bwMode="auto">
              <a:xfrm>
                <a:off x="4002" y="3662"/>
                <a:ext cx="2" cy="2"/>
              </a:xfrm>
              <a:prstGeom prst="line">
                <a:avLst/>
              </a:prstGeom>
              <a:noFill/>
              <a:ln w="3175">
                <a:solidFill>
                  <a:srgbClr val="000000"/>
                </a:solidFill>
                <a:round/>
                <a:headEnd/>
                <a:tailEnd/>
              </a:ln>
            </p:spPr>
            <p:txBody>
              <a:bodyPr/>
              <a:lstStyle/>
              <a:p>
                <a:endParaRPr lang="sv-SE"/>
              </a:p>
            </p:txBody>
          </p:sp>
          <p:sp>
            <p:nvSpPr>
              <p:cNvPr id="96660" name="Freeform 404"/>
              <p:cNvSpPr>
                <a:spLocks/>
              </p:cNvSpPr>
              <p:nvPr/>
            </p:nvSpPr>
            <p:spPr bwMode="auto">
              <a:xfrm>
                <a:off x="4010" y="3670"/>
                <a:ext cx="14" cy="14"/>
              </a:xfrm>
              <a:custGeom>
                <a:avLst/>
                <a:gdLst/>
                <a:ahLst/>
                <a:cxnLst>
                  <a:cxn ang="0">
                    <a:pos x="0" y="0"/>
                  </a:cxn>
                  <a:cxn ang="0">
                    <a:pos x="12" y="14"/>
                  </a:cxn>
                  <a:cxn ang="0">
                    <a:pos x="14" y="14"/>
                  </a:cxn>
                </a:cxnLst>
                <a:rect l="0" t="0" r="r" b="b"/>
                <a:pathLst>
                  <a:path w="14" h="14">
                    <a:moveTo>
                      <a:pt x="0" y="0"/>
                    </a:moveTo>
                    <a:lnTo>
                      <a:pt x="12" y="14"/>
                    </a:lnTo>
                    <a:lnTo>
                      <a:pt x="14" y="14"/>
                    </a:lnTo>
                  </a:path>
                </a:pathLst>
              </a:custGeom>
              <a:noFill/>
              <a:ln w="3175">
                <a:solidFill>
                  <a:srgbClr val="000000"/>
                </a:solidFill>
                <a:prstDash val="solid"/>
                <a:round/>
                <a:headEnd/>
                <a:tailEnd/>
              </a:ln>
            </p:spPr>
            <p:txBody>
              <a:bodyPr/>
              <a:lstStyle/>
              <a:p>
                <a:endParaRPr lang="sv-SE"/>
              </a:p>
            </p:txBody>
          </p:sp>
          <p:sp>
            <p:nvSpPr>
              <p:cNvPr id="96661" name="Line 405"/>
              <p:cNvSpPr>
                <a:spLocks noChangeShapeType="1"/>
              </p:cNvSpPr>
              <p:nvPr/>
            </p:nvSpPr>
            <p:spPr bwMode="auto">
              <a:xfrm>
                <a:off x="4030" y="3690"/>
                <a:ext cx="2" cy="4"/>
              </a:xfrm>
              <a:prstGeom prst="line">
                <a:avLst/>
              </a:prstGeom>
              <a:noFill/>
              <a:ln w="3175">
                <a:solidFill>
                  <a:srgbClr val="000000"/>
                </a:solidFill>
                <a:round/>
                <a:headEnd/>
                <a:tailEnd/>
              </a:ln>
            </p:spPr>
            <p:txBody>
              <a:bodyPr/>
              <a:lstStyle/>
              <a:p>
                <a:endParaRPr lang="sv-SE"/>
              </a:p>
            </p:txBody>
          </p:sp>
          <p:sp>
            <p:nvSpPr>
              <p:cNvPr id="96662" name="Line 406"/>
              <p:cNvSpPr>
                <a:spLocks noChangeShapeType="1"/>
              </p:cNvSpPr>
              <p:nvPr/>
            </p:nvSpPr>
            <p:spPr bwMode="auto">
              <a:xfrm>
                <a:off x="4038" y="3698"/>
                <a:ext cx="14" cy="14"/>
              </a:xfrm>
              <a:prstGeom prst="line">
                <a:avLst/>
              </a:prstGeom>
              <a:noFill/>
              <a:ln w="3175">
                <a:solidFill>
                  <a:srgbClr val="000000"/>
                </a:solidFill>
                <a:round/>
                <a:headEnd/>
                <a:tailEnd/>
              </a:ln>
            </p:spPr>
            <p:txBody>
              <a:bodyPr/>
              <a:lstStyle/>
              <a:p>
                <a:endParaRPr lang="sv-SE"/>
              </a:p>
            </p:txBody>
          </p:sp>
          <p:sp>
            <p:nvSpPr>
              <p:cNvPr id="96663" name="Line 407"/>
              <p:cNvSpPr>
                <a:spLocks noChangeShapeType="1"/>
              </p:cNvSpPr>
              <p:nvPr/>
            </p:nvSpPr>
            <p:spPr bwMode="auto">
              <a:xfrm>
                <a:off x="4058" y="3718"/>
                <a:ext cx="4" cy="4"/>
              </a:xfrm>
              <a:prstGeom prst="line">
                <a:avLst/>
              </a:prstGeom>
              <a:noFill/>
              <a:ln w="3175">
                <a:solidFill>
                  <a:srgbClr val="000000"/>
                </a:solidFill>
                <a:round/>
                <a:headEnd/>
                <a:tailEnd/>
              </a:ln>
            </p:spPr>
            <p:txBody>
              <a:bodyPr/>
              <a:lstStyle/>
              <a:p>
                <a:endParaRPr lang="sv-SE"/>
              </a:p>
            </p:txBody>
          </p:sp>
          <p:sp>
            <p:nvSpPr>
              <p:cNvPr id="96664" name="Line 408"/>
              <p:cNvSpPr>
                <a:spLocks noChangeShapeType="1"/>
              </p:cNvSpPr>
              <p:nvPr/>
            </p:nvSpPr>
            <p:spPr bwMode="auto">
              <a:xfrm>
                <a:off x="4066" y="3726"/>
                <a:ext cx="16" cy="14"/>
              </a:xfrm>
              <a:prstGeom prst="line">
                <a:avLst/>
              </a:prstGeom>
              <a:noFill/>
              <a:ln w="3175">
                <a:solidFill>
                  <a:srgbClr val="000000"/>
                </a:solidFill>
                <a:round/>
                <a:headEnd/>
                <a:tailEnd/>
              </a:ln>
            </p:spPr>
            <p:txBody>
              <a:bodyPr/>
              <a:lstStyle/>
              <a:p>
                <a:endParaRPr lang="sv-SE"/>
              </a:p>
            </p:txBody>
          </p:sp>
          <p:sp>
            <p:nvSpPr>
              <p:cNvPr id="96665" name="Freeform 409"/>
              <p:cNvSpPr>
                <a:spLocks/>
              </p:cNvSpPr>
              <p:nvPr/>
            </p:nvSpPr>
            <p:spPr bwMode="auto">
              <a:xfrm>
                <a:off x="4086" y="3746"/>
                <a:ext cx="4" cy="4"/>
              </a:xfrm>
              <a:custGeom>
                <a:avLst/>
                <a:gdLst/>
                <a:ahLst/>
                <a:cxnLst>
                  <a:cxn ang="0">
                    <a:pos x="0" y="0"/>
                  </a:cxn>
                  <a:cxn ang="0">
                    <a:pos x="4" y="4"/>
                  </a:cxn>
                  <a:cxn ang="0">
                    <a:pos x="4" y="4"/>
                  </a:cxn>
                </a:cxnLst>
                <a:rect l="0" t="0" r="r" b="b"/>
                <a:pathLst>
                  <a:path w="4" h="4">
                    <a:moveTo>
                      <a:pt x="0" y="0"/>
                    </a:moveTo>
                    <a:lnTo>
                      <a:pt x="4" y="4"/>
                    </a:lnTo>
                    <a:lnTo>
                      <a:pt x="4" y="4"/>
                    </a:lnTo>
                  </a:path>
                </a:pathLst>
              </a:custGeom>
              <a:noFill/>
              <a:ln w="3175">
                <a:solidFill>
                  <a:srgbClr val="000000"/>
                </a:solidFill>
                <a:prstDash val="solid"/>
                <a:round/>
                <a:headEnd/>
                <a:tailEnd/>
              </a:ln>
            </p:spPr>
            <p:txBody>
              <a:bodyPr/>
              <a:lstStyle/>
              <a:p>
                <a:endParaRPr lang="sv-SE"/>
              </a:p>
            </p:txBody>
          </p:sp>
          <p:sp>
            <p:nvSpPr>
              <p:cNvPr id="96666" name="Line 410"/>
              <p:cNvSpPr>
                <a:spLocks noChangeShapeType="1"/>
              </p:cNvSpPr>
              <p:nvPr/>
            </p:nvSpPr>
            <p:spPr bwMode="auto">
              <a:xfrm>
                <a:off x="4096" y="3754"/>
                <a:ext cx="12" cy="14"/>
              </a:xfrm>
              <a:prstGeom prst="line">
                <a:avLst/>
              </a:prstGeom>
              <a:noFill/>
              <a:ln w="3175">
                <a:solidFill>
                  <a:srgbClr val="000000"/>
                </a:solidFill>
                <a:round/>
                <a:headEnd/>
                <a:tailEnd/>
              </a:ln>
            </p:spPr>
            <p:txBody>
              <a:bodyPr/>
              <a:lstStyle/>
              <a:p>
                <a:endParaRPr lang="sv-SE"/>
              </a:p>
            </p:txBody>
          </p:sp>
          <p:sp>
            <p:nvSpPr>
              <p:cNvPr id="96667" name="Line 411"/>
              <p:cNvSpPr>
                <a:spLocks noChangeShapeType="1"/>
              </p:cNvSpPr>
              <p:nvPr/>
            </p:nvSpPr>
            <p:spPr bwMode="auto">
              <a:xfrm>
                <a:off x="3158" y="2612"/>
                <a:ext cx="14" cy="14"/>
              </a:xfrm>
              <a:prstGeom prst="line">
                <a:avLst/>
              </a:prstGeom>
              <a:noFill/>
              <a:ln w="3175">
                <a:solidFill>
                  <a:srgbClr val="000000"/>
                </a:solidFill>
                <a:round/>
                <a:headEnd/>
                <a:tailEnd/>
              </a:ln>
            </p:spPr>
            <p:txBody>
              <a:bodyPr/>
              <a:lstStyle/>
              <a:p>
                <a:endParaRPr lang="sv-SE"/>
              </a:p>
            </p:txBody>
          </p:sp>
          <p:sp>
            <p:nvSpPr>
              <p:cNvPr id="96668" name="Line 412"/>
              <p:cNvSpPr>
                <a:spLocks noChangeShapeType="1"/>
              </p:cNvSpPr>
              <p:nvPr/>
            </p:nvSpPr>
            <p:spPr bwMode="auto">
              <a:xfrm>
                <a:off x="3178" y="2632"/>
                <a:ext cx="2" cy="2"/>
              </a:xfrm>
              <a:prstGeom prst="line">
                <a:avLst/>
              </a:prstGeom>
              <a:noFill/>
              <a:ln w="3175">
                <a:solidFill>
                  <a:srgbClr val="000000"/>
                </a:solidFill>
                <a:round/>
                <a:headEnd/>
                <a:tailEnd/>
              </a:ln>
            </p:spPr>
            <p:txBody>
              <a:bodyPr/>
              <a:lstStyle/>
              <a:p>
                <a:endParaRPr lang="sv-SE"/>
              </a:p>
            </p:txBody>
          </p:sp>
          <p:sp>
            <p:nvSpPr>
              <p:cNvPr id="96669" name="Line 413"/>
              <p:cNvSpPr>
                <a:spLocks noChangeShapeType="1"/>
              </p:cNvSpPr>
              <p:nvPr/>
            </p:nvSpPr>
            <p:spPr bwMode="auto">
              <a:xfrm>
                <a:off x="3186" y="2640"/>
                <a:ext cx="14" cy="14"/>
              </a:xfrm>
              <a:prstGeom prst="line">
                <a:avLst/>
              </a:prstGeom>
              <a:noFill/>
              <a:ln w="3175">
                <a:solidFill>
                  <a:srgbClr val="000000"/>
                </a:solidFill>
                <a:round/>
                <a:headEnd/>
                <a:tailEnd/>
              </a:ln>
            </p:spPr>
            <p:txBody>
              <a:bodyPr/>
              <a:lstStyle/>
              <a:p>
                <a:endParaRPr lang="sv-SE"/>
              </a:p>
            </p:txBody>
          </p:sp>
        </p:grpSp>
        <p:sp>
          <p:nvSpPr>
            <p:cNvPr id="96670" name="Line 414"/>
            <p:cNvSpPr>
              <a:spLocks noChangeShapeType="1"/>
            </p:cNvSpPr>
            <p:nvPr/>
          </p:nvSpPr>
          <p:spPr bwMode="auto">
            <a:xfrm>
              <a:off x="3206" y="2660"/>
              <a:ext cx="4" cy="2"/>
            </a:xfrm>
            <a:prstGeom prst="line">
              <a:avLst/>
            </a:prstGeom>
            <a:noFill/>
            <a:ln w="3175">
              <a:solidFill>
                <a:srgbClr val="000000"/>
              </a:solidFill>
              <a:round/>
              <a:headEnd/>
              <a:tailEnd/>
            </a:ln>
          </p:spPr>
          <p:txBody>
            <a:bodyPr/>
            <a:lstStyle/>
            <a:p>
              <a:endParaRPr lang="sv-SE"/>
            </a:p>
          </p:txBody>
        </p:sp>
        <p:sp>
          <p:nvSpPr>
            <p:cNvPr id="96671" name="Freeform 415"/>
            <p:cNvSpPr>
              <a:spLocks/>
            </p:cNvSpPr>
            <p:nvPr/>
          </p:nvSpPr>
          <p:spPr bwMode="auto">
            <a:xfrm>
              <a:off x="3214" y="2668"/>
              <a:ext cx="14" cy="14"/>
            </a:xfrm>
            <a:custGeom>
              <a:avLst/>
              <a:gdLst/>
              <a:ahLst/>
              <a:cxnLst>
                <a:cxn ang="0">
                  <a:pos x="0" y="0"/>
                </a:cxn>
                <a:cxn ang="0">
                  <a:pos x="10" y="10"/>
                </a:cxn>
                <a:cxn ang="0">
                  <a:pos x="14" y="14"/>
                </a:cxn>
              </a:cxnLst>
              <a:rect l="0" t="0" r="r" b="b"/>
              <a:pathLst>
                <a:path w="14" h="14">
                  <a:moveTo>
                    <a:pt x="0" y="0"/>
                  </a:moveTo>
                  <a:lnTo>
                    <a:pt x="10" y="10"/>
                  </a:lnTo>
                  <a:lnTo>
                    <a:pt x="14" y="14"/>
                  </a:lnTo>
                </a:path>
              </a:pathLst>
            </a:custGeom>
            <a:noFill/>
            <a:ln w="3175">
              <a:solidFill>
                <a:srgbClr val="000000"/>
              </a:solidFill>
              <a:prstDash val="solid"/>
              <a:round/>
              <a:headEnd/>
              <a:tailEnd/>
            </a:ln>
          </p:spPr>
          <p:txBody>
            <a:bodyPr/>
            <a:lstStyle/>
            <a:p>
              <a:endParaRPr lang="sv-SE"/>
            </a:p>
          </p:txBody>
        </p:sp>
        <p:sp>
          <p:nvSpPr>
            <p:cNvPr id="96672" name="Line 416"/>
            <p:cNvSpPr>
              <a:spLocks noChangeShapeType="1"/>
            </p:cNvSpPr>
            <p:nvPr/>
          </p:nvSpPr>
          <p:spPr bwMode="auto">
            <a:xfrm>
              <a:off x="3234" y="2688"/>
              <a:ext cx="4" cy="2"/>
            </a:xfrm>
            <a:prstGeom prst="line">
              <a:avLst/>
            </a:prstGeom>
            <a:noFill/>
            <a:ln w="3175">
              <a:solidFill>
                <a:srgbClr val="000000"/>
              </a:solidFill>
              <a:round/>
              <a:headEnd/>
              <a:tailEnd/>
            </a:ln>
          </p:spPr>
          <p:txBody>
            <a:bodyPr/>
            <a:lstStyle/>
            <a:p>
              <a:endParaRPr lang="sv-SE"/>
            </a:p>
          </p:txBody>
        </p:sp>
        <p:sp>
          <p:nvSpPr>
            <p:cNvPr id="96673" name="Line 417"/>
            <p:cNvSpPr>
              <a:spLocks noChangeShapeType="1"/>
            </p:cNvSpPr>
            <p:nvPr/>
          </p:nvSpPr>
          <p:spPr bwMode="auto">
            <a:xfrm>
              <a:off x="3244" y="2696"/>
              <a:ext cx="14" cy="14"/>
            </a:xfrm>
            <a:prstGeom prst="line">
              <a:avLst/>
            </a:prstGeom>
            <a:noFill/>
            <a:ln w="3175">
              <a:solidFill>
                <a:srgbClr val="000000"/>
              </a:solidFill>
              <a:round/>
              <a:headEnd/>
              <a:tailEnd/>
            </a:ln>
          </p:spPr>
          <p:txBody>
            <a:bodyPr/>
            <a:lstStyle/>
            <a:p>
              <a:endParaRPr lang="sv-SE"/>
            </a:p>
          </p:txBody>
        </p:sp>
        <p:sp>
          <p:nvSpPr>
            <p:cNvPr id="96674" name="Line 418"/>
            <p:cNvSpPr>
              <a:spLocks noChangeShapeType="1"/>
            </p:cNvSpPr>
            <p:nvPr/>
          </p:nvSpPr>
          <p:spPr bwMode="auto">
            <a:xfrm>
              <a:off x="3264" y="2716"/>
              <a:ext cx="2" cy="4"/>
            </a:xfrm>
            <a:prstGeom prst="line">
              <a:avLst/>
            </a:prstGeom>
            <a:noFill/>
            <a:ln w="3175">
              <a:solidFill>
                <a:srgbClr val="000000"/>
              </a:solidFill>
              <a:round/>
              <a:headEnd/>
              <a:tailEnd/>
            </a:ln>
          </p:spPr>
          <p:txBody>
            <a:bodyPr/>
            <a:lstStyle/>
            <a:p>
              <a:endParaRPr lang="sv-SE"/>
            </a:p>
          </p:txBody>
        </p:sp>
        <p:sp>
          <p:nvSpPr>
            <p:cNvPr id="96675" name="Line 419"/>
            <p:cNvSpPr>
              <a:spLocks noChangeShapeType="1"/>
            </p:cNvSpPr>
            <p:nvPr/>
          </p:nvSpPr>
          <p:spPr bwMode="auto">
            <a:xfrm>
              <a:off x="3272" y="2724"/>
              <a:ext cx="14" cy="14"/>
            </a:xfrm>
            <a:prstGeom prst="line">
              <a:avLst/>
            </a:prstGeom>
            <a:noFill/>
            <a:ln w="3175">
              <a:solidFill>
                <a:srgbClr val="000000"/>
              </a:solidFill>
              <a:round/>
              <a:headEnd/>
              <a:tailEnd/>
            </a:ln>
          </p:spPr>
          <p:txBody>
            <a:bodyPr/>
            <a:lstStyle/>
            <a:p>
              <a:endParaRPr lang="sv-SE"/>
            </a:p>
          </p:txBody>
        </p:sp>
        <p:sp>
          <p:nvSpPr>
            <p:cNvPr id="96676" name="Line 420"/>
            <p:cNvSpPr>
              <a:spLocks noChangeShapeType="1"/>
            </p:cNvSpPr>
            <p:nvPr/>
          </p:nvSpPr>
          <p:spPr bwMode="auto">
            <a:xfrm>
              <a:off x="3292" y="2744"/>
              <a:ext cx="2" cy="4"/>
            </a:xfrm>
            <a:prstGeom prst="line">
              <a:avLst/>
            </a:prstGeom>
            <a:noFill/>
            <a:ln w="3175">
              <a:solidFill>
                <a:srgbClr val="000000"/>
              </a:solidFill>
              <a:round/>
              <a:headEnd/>
              <a:tailEnd/>
            </a:ln>
          </p:spPr>
          <p:txBody>
            <a:bodyPr/>
            <a:lstStyle/>
            <a:p>
              <a:endParaRPr lang="sv-SE"/>
            </a:p>
          </p:txBody>
        </p:sp>
        <p:sp>
          <p:nvSpPr>
            <p:cNvPr id="96677" name="Line 421"/>
            <p:cNvSpPr>
              <a:spLocks noChangeShapeType="1"/>
            </p:cNvSpPr>
            <p:nvPr/>
          </p:nvSpPr>
          <p:spPr bwMode="auto">
            <a:xfrm>
              <a:off x="3300" y="2752"/>
              <a:ext cx="14" cy="14"/>
            </a:xfrm>
            <a:prstGeom prst="line">
              <a:avLst/>
            </a:prstGeom>
            <a:noFill/>
            <a:ln w="3175">
              <a:solidFill>
                <a:srgbClr val="000000"/>
              </a:solidFill>
              <a:round/>
              <a:headEnd/>
              <a:tailEnd/>
            </a:ln>
          </p:spPr>
          <p:txBody>
            <a:bodyPr/>
            <a:lstStyle/>
            <a:p>
              <a:endParaRPr lang="sv-SE"/>
            </a:p>
          </p:txBody>
        </p:sp>
        <p:sp>
          <p:nvSpPr>
            <p:cNvPr id="96678" name="Line 422"/>
            <p:cNvSpPr>
              <a:spLocks noChangeShapeType="1"/>
            </p:cNvSpPr>
            <p:nvPr/>
          </p:nvSpPr>
          <p:spPr bwMode="auto">
            <a:xfrm>
              <a:off x="3320" y="2772"/>
              <a:ext cx="2" cy="4"/>
            </a:xfrm>
            <a:prstGeom prst="line">
              <a:avLst/>
            </a:prstGeom>
            <a:noFill/>
            <a:ln w="3175">
              <a:solidFill>
                <a:srgbClr val="000000"/>
              </a:solidFill>
              <a:round/>
              <a:headEnd/>
              <a:tailEnd/>
            </a:ln>
          </p:spPr>
          <p:txBody>
            <a:bodyPr/>
            <a:lstStyle/>
            <a:p>
              <a:endParaRPr lang="sv-SE"/>
            </a:p>
          </p:txBody>
        </p:sp>
        <p:sp>
          <p:nvSpPr>
            <p:cNvPr id="96679" name="Line 423"/>
            <p:cNvSpPr>
              <a:spLocks noChangeShapeType="1"/>
            </p:cNvSpPr>
            <p:nvPr/>
          </p:nvSpPr>
          <p:spPr bwMode="auto">
            <a:xfrm>
              <a:off x="3328" y="2780"/>
              <a:ext cx="14" cy="14"/>
            </a:xfrm>
            <a:prstGeom prst="line">
              <a:avLst/>
            </a:prstGeom>
            <a:noFill/>
            <a:ln w="3175">
              <a:solidFill>
                <a:srgbClr val="000000"/>
              </a:solidFill>
              <a:round/>
              <a:headEnd/>
              <a:tailEnd/>
            </a:ln>
          </p:spPr>
          <p:txBody>
            <a:bodyPr/>
            <a:lstStyle/>
            <a:p>
              <a:endParaRPr lang="sv-SE"/>
            </a:p>
          </p:txBody>
        </p:sp>
        <p:sp>
          <p:nvSpPr>
            <p:cNvPr id="96680" name="Line 424"/>
            <p:cNvSpPr>
              <a:spLocks noChangeShapeType="1"/>
            </p:cNvSpPr>
            <p:nvPr/>
          </p:nvSpPr>
          <p:spPr bwMode="auto">
            <a:xfrm>
              <a:off x="3348" y="2800"/>
              <a:ext cx="4" cy="4"/>
            </a:xfrm>
            <a:prstGeom prst="line">
              <a:avLst/>
            </a:prstGeom>
            <a:noFill/>
            <a:ln w="3175">
              <a:solidFill>
                <a:srgbClr val="000000"/>
              </a:solidFill>
              <a:round/>
              <a:headEnd/>
              <a:tailEnd/>
            </a:ln>
          </p:spPr>
          <p:txBody>
            <a:bodyPr/>
            <a:lstStyle/>
            <a:p>
              <a:endParaRPr lang="sv-SE"/>
            </a:p>
          </p:txBody>
        </p:sp>
        <p:sp>
          <p:nvSpPr>
            <p:cNvPr id="96681" name="Freeform 425"/>
            <p:cNvSpPr>
              <a:spLocks/>
            </p:cNvSpPr>
            <p:nvPr/>
          </p:nvSpPr>
          <p:spPr bwMode="auto">
            <a:xfrm>
              <a:off x="3356" y="2808"/>
              <a:ext cx="16" cy="16"/>
            </a:xfrm>
            <a:custGeom>
              <a:avLst/>
              <a:gdLst/>
              <a:ahLst/>
              <a:cxnLst>
                <a:cxn ang="0">
                  <a:pos x="0" y="0"/>
                </a:cxn>
                <a:cxn ang="0">
                  <a:pos x="2" y="2"/>
                </a:cxn>
                <a:cxn ang="0">
                  <a:pos x="16" y="16"/>
                </a:cxn>
              </a:cxnLst>
              <a:rect l="0" t="0" r="r" b="b"/>
              <a:pathLst>
                <a:path w="16" h="16">
                  <a:moveTo>
                    <a:pt x="0" y="0"/>
                  </a:moveTo>
                  <a:lnTo>
                    <a:pt x="2" y="2"/>
                  </a:lnTo>
                  <a:lnTo>
                    <a:pt x="16" y="16"/>
                  </a:lnTo>
                </a:path>
              </a:pathLst>
            </a:custGeom>
            <a:noFill/>
            <a:ln w="3175">
              <a:solidFill>
                <a:srgbClr val="000000"/>
              </a:solidFill>
              <a:prstDash val="solid"/>
              <a:round/>
              <a:headEnd/>
              <a:tailEnd/>
            </a:ln>
          </p:spPr>
          <p:txBody>
            <a:bodyPr/>
            <a:lstStyle/>
            <a:p>
              <a:endParaRPr lang="sv-SE"/>
            </a:p>
          </p:txBody>
        </p:sp>
        <p:sp>
          <p:nvSpPr>
            <p:cNvPr id="96682" name="Line 426"/>
            <p:cNvSpPr>
              <a:spLocks noChangeShapeType="1"/>
            </p:cNvSpPr>
            <p:nvPr/>
          </p:nvSpPr>
          <p:spPr bwMode="auto">
            <a:xfrm>
              <a:off x="3376" y="2828"/>
              <a:ext cx="4" cy="4"/>
            </a:xfrm>
            <a:prstGeom prst="line">
              <a:avLst/>
            </a:prstGeom>
            <a:noFill/>
            <a:ln w="3175">
              <a:solidFill>
                <a:srgbClr val="000000"/>
              </a:solidFill>
              <a:round/>
              <a:headEnd/>
              <a:tailEnd/>
            </a:ln>
          </p:spPr>
          <p:txBody>
            <a:bodyPr/>
            <a:lstStyle/>
            <a:p>
              <a:endParaRPr lang="sv-SE"/>
            </a:p>
          </p:txBody>
        </p:sp>
        <p:sp>
          <p:nvSpPr>
            <p:cNvPr id="96683" name="Line 427"/>
            <p:cNvSpPr>
              <a:spLocks noChangeShapeType="1"/>
            </p:cNvSpPr>
            <p:nvPr/>
          </p:nvSpPr>
          <p:spPr bwMode="auto">
            <a:xfrm>
              <a:off x="3386" y="2838"/>
              <a:ext cx="14" cy="14"/>
            </a:xfrm>
            <a:prstGeom prst="line">
              <a:avLst/>
            </a:prstGeom>
            <a:noFill/>
            <a:ln w="3175">
              <a:solidFill>
                <a:srgbClr val="000000"/>
              </a:solidFill>
              <a:round/>
              <a:headEnd/>
              <a:tailEnd/>
            </a:ln>
          </p:spPr>
          <p:txBody>
            <a:bodyPr/>
            <a:lstStyle/>
            <a:p>
              <a:endParaRPr lang="sv-SE"/>
            </a:p>
          </p:txBody>
        </p:sp>
        <p:sp>
          <p:nvSpPr>
            <p:cNvPr id="96684" name="Line 428"/>
            <p:cNvSpPr>
              <a:spLocks noChangeShapeType="1"/>
            </p:cNvSpPr>
            <p:nvPr/>
          </p:nvSpPr>
          <p:spPr bwMode="auto">
            <a:xfrm>
              <a:off x="3406" y="2856"/>
              <a:ext cx="2" cy="4"/>
            </a:xfrm>
            <a:prstGeom prst="line">
              <a:avLst/>
            </a:prstGeom>
            <a:noFill/>
            <a:ln w="3175">
              <a:solidFill>
                <a:srgbClr val="000000"/>
              </a:solidFill>
              <a:round/>
              <a:headEnd/>
              <a:tailEnd/>
            </a:ln>
          </p:spPr>
          <p:txBody>
            <a:bodyPr/>
            <a:lstStyle/>
            <a:p>
              <a:endParaRPr lang="sv-SE"/>
            </a:p>
          </p:txBody>
        </p:sp>
        <p:sp>
          <p:nvSpPr>
            <p:cNvPr id="96685" name="Freeform 429"/>
            <p:cNvSpPr>
              <a:spLocks/>
            </p:cNvSpPr>
            <p:nvPr/>
          </p:nvSpPr>
          <p:spPr bwMode="auto">
            <a:xfrm>
              <a:off x="3414" y="2866"/>
              <a:ext cx="14" cy="14"/>
            </a:xfrm>
            <a:custGeom>
              <a:avLst/>
              <a:gdLst/>
              <a:ahLst/>
              <a:cxnLst>
                <a:cxn ang="0">
                  <a:pos x="0" y="0"/>
                </a:cxn>
                <a:cxn ang="0">
                  <a:pos x="10" y="10"/>
                </a:cxn>
                <a:cxn ang="0">
                  <a:pos x="14" y="14"/>
                </a:cxn>
              </a:cxnLst>
              <a:rect l="0" t="0" r="r" b="b"/>
              <a:pathLst>
                <a:path w="14" h="14">
                  <a:moveTo>
                    <a:pt x="0" y="0"/>
                  </a:moveTo>
                  <a:lnTo>
                    <a:pt x="10" y="10"/>
                  </a:lnTo>
                  <a:lnTo>
                    <a:pt x="14" y="14"/>
                  </a:lnTo>
                </a:path>
              </a:pathLst>
            </a:custGeom>
            <a:noFill/>
            <a:ln w="3175">
              <a:solidFill>
                <a:srgbClr val="000000"/>
              </a:solidFill>
              <a:prstDash val="solid"/>
              <a:round/>
              <a:headEnd/>
              <a:tailEnd/>
            </a:ln>
          </p:spPr>
          <p:txBody>
            <a:bodyPr/>
            <a:lstStyle/>
            <a:p>
              <a:endParaRPr lang="sv-SE"/>
            </a:p>
          </p:txBody>
        </p:sp>
        <p:sp>
          <p:nvSpPr>
            <p:cNvPr id="96686" name="Line 430"/>
            <p:cNvSpPr>
              <a:spLocks noChangeShapeType="1"/>
            </p:cNvSpPr>
            <p:nvPr/>
          </p:nvSpPr>
          <p:spPr bwMode="auto">
            <a:xfrm>
              <a:off x="3434" y="2886"/>
              <a:ext cx="2" cy="2"/>
            </a:xfrm>
            <a:prstGeom prst="line">
              <a:avLst/>
            </a:prstGeom>
            <a:noFill/>
            <a:ln w="3175">
              <a:solidFill>
                <a:srgbClr val="000000"/>
              </a:solidFill>
              <a:round/>
              <a:headEnd/>
              <a:tailEnd/>
            </a:ln>
          </p:spPr>
          <p:txBody>
            <a:bodyPr/>
            <a:lstStyle/>
            <a:p>
              <a:endParaRPr lang="sv-SE"/>
            </a:p>
          </p:txBody>
        </p:sp>
        <p:sp>
          <p:nvSpPr>
            <p:cNvPr id="96687" name="Line 431"/>
            <p:cNvSpPr>
              <a:spLocks noChangeShapeType="1"/>
            </p:cNvSpPr>
            <p:nvPr/>
          </p:nvSpPr>
          <p:spPr bwMode="auto">
            <a:xfrm>
              <a:off x="3442" y="2894"/>
              <a:ext cx="14" cy="14"/>
            </a:xfrm>
            <a:prstGeom prst="line">
              <a:avLst/>
            </a:prstGeom>
            <a:noFill/>
            <a:ln w="3175">
              <a:solidFill>
                <a:srgbClr val="000000"/>
              </a:solidFill>
              <a:round/>
              <a:headEnd/>
              <a:tailEnd/>
            </a:ln>
          </p:spPr>
          <p:txBody>
            <a:bodyPr/>
            <a:lstStyle/>
            <a:p>
              <a:endParaRPr lang="sv-SE"/>
            </a:p>
          </p:txBody>
        </p:sp>
        <p:sp>
          <p:nvSpPr>
            <p:cNvPr id="96688" name="Line 432"/>
            <p:cNvSpPr>
              <a:spLocks noChangeShapeType="1"/>
            </p:cNvSpPr>
            <p:nvPr/>
          </p:nvSpPr>
          <p:spPr bwMode="auto">
            <a:xfrm>
              <a:off x="3462" y="2914"/>
              <a:ext cx="2" cy="2"/>
            </a:xfrm>
            <a:prstGeom prst="line">
              <a:avLst/>
            </a:prstGeom>
            <a:noFill/>
            <a:ln w="3175">
              <a:solidFill>
                <a:srgbClr val="000000"/>
              </a:solidFill>
              <a:round/>
              <a:headEnd/>
              <a:tailEnd/>
            </a:ln>
          </p:spPr>
          <p:txBody>
            <a:bodyPr/>
            <a:lstStyle/>
            <a:p>
              <a:endParaRPr lang="sv-SE"/>
            </a:p>
          </p:txBody>
        </p:sp>
        <p:sp>
          <p:nvSpPr>
            <p:cNvPr id="96689" name="Line 433"/>
            <p:cNvSpPr>
              <a:spLocks noChangeShapeType="1"/>
            </p:cNvSpPr>
            <p:nvPr/>
          </p:nvSpPr>
          <p:spPr bwMode="auto">
            <a:xfrm>
              <a:off x="3470" y="2922"/>
              <a:ext cx="14" cy="14"/>
            </a:xfrm>
            <a:prstGeom prst="line">
              <a:avLst/>
            </a:prstGeom>
            <a:noFill/>
            <a:ln w="3175">
              <a:solidFill>
                <a:srgbClr val="000000"/>
              </a:solidFill>
              <a:round/>
              <a:headEnd/>
              <a:tailEnd/>
            </a:ln>
          </p:spPr>
          <p:txBody>
            <a:bodyPr/>
            <a:lstStyle/>
            <a:p>
              <a:endParaRPr lang="sv-SE"/>
            </a:p>
          </p:txBody>
        </p:sp>
        <p:sp>
          <p:nvSpPr>
            <p:cNvPr id="96690" name="Freeform 434"/>
            <p:cNvSpPr>
              <a:spLocks/>
            </p:cNvSpPr>
            <p:nvPr/>
          </p:nvSpPr>
          <p:spPr bwMode="auto">
            <a:xfrm>
              <a:off x="3490" y="2942"/>
              <a:ext cx="4" cy="2"/>
            </a:xfrm>
            <a:custGeom>
              <a:avLst/>
              <a:gdLst/>
              <a:ahLst/>
              <a:cxnLst>
                <a:cxn ang="0">
                  <a:pos x="0" y="0"/>
                </a:cxn>
                <a:cxn ang="0">
                  <a:pos x="0" y="0"/>
                </a:cxn>
                <a:cxn ang="0">
                  <a:pos x="4" y="2"/>
                </a:cxn>
              </a:cxnLst>
              <a:rect l="0" t="0" r="r" b="b"/>
              <a:pathLst>
                <a:path w="4" h="2">
                  <a:moveTo>
                    <a:pt x="0" y="0"/>
                  </a:moveTo>
                  <a:lnTo>
                    <a:pt x="0" y="0"/>
                  </a:lnTo>
                  <a:lnTo>
                    <a:pt x="4" y="2"/>
                  </a:lnTo>
                </a:path>
              </a:pathLst>
            </a:custGeom>
            <a:noFill/>
            <a:ln w="3175">
              <a:solidFill>
                <a:srgbClr val="000000"/>
              </a:solidFill>
              <a:prstDash val="solid"/>
              <a:round/>
              <a:headEnd/>
              <a:tailEnd/>
            </a:ln>
          </p:spPr>
          <p:txBody>
            <a:bodyPr/>
            <a:lstStyle/>
            <a:p>
              <a:endParaRPr lang="sv-SE"/>
            </a:p>
          </p:txBody>
        </p:sp>
        <p:sp>
          <p:nvSpPr>
            <p:cNvPr id="96691" name="Line 435"/>
            <p:cNvSpPr>
              <a:spLocks noChangeShapeType="1"/>
            </p:cNvSpPr>
            <p:nvPr/>
          </p:nvSpPr>
          <p:spPr bwMode="auto">
            <a:xfrm>
              <a:off x="3500" y="2950"/>
              <a:ext cx="14" cy="14"/>
            </a:xfrm>
            <a:prstGeom prst="line">
              <a:avLst/>
            </a:prstGeom>
            <a:noFill/>
            <a:ln w="3175">
              <a:solidFill>
                <a:srgbClr val="000000"/>
              </a:solidFill>
              <a:round/>
              <a:headEnd/>
              <a:tailEnd/>
            </a:ln>
          </p:spPr>
          <p:txBody>
            <a:bodyPr/>
            <a:lstStyle/>
            <a:p>
              <a:endParaRPr lang="sv-SE"/>
            </a:p>
          </p:txBody>
        </p:sp>
        <p:sp>
          <p:nvSpPr>
            <p:cNvPr id="96692" name="Line 436"/>
            <p:cNvSpPr>
              <a:spLocks noChangeShapeType="1"/>
            </p:cNvSpPr>
            <p:nvPr/>
          </p:nvSpPr>
          <p:spPr bwMode="auto">
            <a:xfrm>
              <a:off x="3518" y="2970"/>
              <a:ext cx="4" cy="2"/>
            </a:xfrm>
            <a:prstGeom prst="line">
              <a:avLst/>
            </a:prstGeom>
            <a:noFill/>
            <a:ln w="3175">
              <a:solidFill>
                <a:srgbClr val="000000"/>
              </a:solidFill>
              <a:round/>
              <a:headEnd/>
              <a:tailEnd/>
            </a:ln>
          </p:spPr>
          <p:txBody>
            <a:bodyPr/>
            <a:lstStyle/>
            <a:p>
              <a:endParaRPr lang="sv-SE"/>
            </a:p>
          </p:txBody>
        </p:sp>
        <p:sp>
          <p:nvSpPr>
            <p:cNvPr id="96693" name="Line 437"/>
            <p:cNvSpPr>
              <a:spLocks noChangeShapeType="1"/>
            </p:cNvSpPr>
            <p:nvPr/>
          </p:nvSpPr>
          <p:spPr bwMode="auto">
            <a:xfrm>
              <a:off x="3528" y="2978"/>
              <a:ext cx="14" cy="14"/>
            </a:xfrm>
            <a:prstGeom prst="line">
              <a:avLst/>
            </a:prstGeom>
            <a:noFill/>
            <a:ln w="3175">
              <a:solidFill>
                <a:srgbClr val="000000"/>
              </a:solidFill>
              <a:round/>
              <a:headEnd/>
              <a:tailEnd/>
            </a:ln>
          </p:spPr>
          <p:txBody>
            <a:bodyPr/>
            <a:lstStyle/>
            <a:p>
              <a:endParaRPr lang="sv-SE"/>
            </a:p>
          </p:txBody>
        </p:sp>
        <p:sp>
          <p:nvSpPr>
            <p:cNvPr id="96694" name="Line 438"/>
            <p:cNvSpPr>
              <a:spLocks noChangeShapeType="1"/>
            </p:cNvSpPr>
            <p:nvPr/>
          </p:nvSpPr>
          <p:spPr bwMode="auto">
            <a:xfrm>
              <a:off x="3548" y="2998"/>
              <a:ext cx="2" cy="2"/>
            </a:xfrm>
            <a:prstGeom prst="line">
              <a:avLst/>
            </a:prstGeom>
            <a:noFill/>
            <a:ln w="3175">
              <a:solidFill>
                <a:srgbClr val="000000"/>
              </a:solidFill>
              <a:round/>
              <a:headEnd/>
              <a:tailEnd/>
            </a:ln>
          </p:spPr>
          <p:txBody>
            <a:bodyPr/>
            <a:lstStyle/>
            <a:p>
              <a:endParaRPr lang="sv-SE"/>
            </a:p>
          </p:txBody>
        </p:sp>
        <p:sp>
          <p:nvSpPr>
            <p:cNvPr id="96695" name="Freeform 439"/>
            <p:cNvSpPr>
              <a:spLocks/>
            </p:cNvSpPr>
            <p:nvPr/>
          </p:nvSpPr>
          <p:spPr bwMode="auto">
            <a:xfrm>
              <a:off x="3556" y="3006"/>
              <a:ext cx="14" cy="14"/>
            </a:xfrm>
            <a:custGeom>
              <a:avLst/>
              <a:gdLst/>
              <a:ahLst/>
              <a:cxnLst>
                <a:cxn ang="0">
                  <a:pos x="0" y="0"/>
                </a:cxn>
                <a:cxn ang="0">
                  <a:pos x="2" y="2"/>
                </a:cxn>
                <a:cxn ang="0">
                  <a:pos x="14" y="14"/>
                </a:cxn>
              </a:cxnLst>
              <a:rect l="0" t="0" r="r" b="b"/>
              <a:pathLst>
                <a:path w="14" h="14">
                  <a:moveTo>
                    <a:pt x="0" y="0"/>
                  </a:moveTo>
                  <a:lnTo>
                    <a:pt x="2" y="2"/>
                  </a:lnTo>
                  <a:lnTo>
                    <a:pt x="14" y="14"/>
                  </a:lnTo>
                </a:path>
              </a:pathLst>
            </a:custGeom>
            <a:noFill/>
            <a:ln w="3175">
              <a:solidFill>
                <a:srgbClr val="000000"/>
              </a:solidFill>
              <a:prstDash val="solid"/>
              <a:round/>
              <a:headEnd/>
              <a:tailEnd/>
            </a:ln>
          </p:spPr>
          <p:txBody>
            <a:bodyPr/>
            <a:lstStyle/>
            <a:p>
              <a:endParaRPr lang="sv-SE"/>
            </a:p>
          </p:txBody>
        </p:sp>
        <p:sp>
          <p:nvSpPr>
            <p:cNvPr id="96696" name="Line 440"/>
            <p:cNvSpPr>
              <a:spLocks noChangeShapeType="1"/>
            </p:cNvSpPr>
            <p:nvPr/>
          </p:nvSpPr>
          <p:spPr bwMode="auto">
            <a:xfrm>
              <a:off x="3576" y="3026"/>
              <a:ext cx="2" cy="2"/>
            </a:xfrm>
            <a:prstGeom prst="line">
              <a:avLst/>
            </a:prstGeom>
            <a:noFill/>
            <a:ln w="3175">
              <a:solidFill>
                <a:srgbClr val="000000"/>
              </a:solidFill>
              <a:round/>
              <a:headEnd/>
              <a:tailEnd/>
            </a:ln>
          </p:spPr>
          <p:txBody>
            <a:bodyPr/>
            <a:lstStyle/>
            <a:p>
              <a:endParaRPr lang="sv-SE"/>
            </a:p>
          </p:txBody>
        </p:sp>
        <p:sp>
          <p:nvSpPr>
            <p:cNvPr id="96697" name="Line 441"/>
            <p:cNvSpPr>
              <a:spLocks noChangeShapeType="1"/>
            </p:cNvSpPr>
            <p:nvPr/>
          </p:nvSpPr>
          <p:spPr bwMode="auto">
            <a:xfrm>
              <a:off x="3584" y="3034"/>
              <a:ext cx="14" cy="14"/>
            </a:xfrm>
            <a:prstGeom prst="line">
              <a:avLst/>
            </a:prstGeom>
            <a:noFill/>
            <a:ln w="3175">
              <a:solidFill>
                <a:srgbClr val="000000"/>
              </a:solidFill>
              <a:round/>
              <a:headEnd/>
              <a:tailEnd/>
            </a:ln>
          </p:spPr>
          <p:txBody>
            <a:bodyPr/>
            <a:lstStyle/>
            <a:p>
              <a:endParaRPr lang="sv-SE"/>
            </a:p>
          </p:txBody>
        </p:sp>
        <p:sp>
          <p:nvSpPr>
            <p:cNvPr id="96698" name="Line 442"/>
            <p:cNvSpPr>
              <a:spLocks noChangeShapeType="1"/>
            </p:cNvSpPr>
            <p:nvPr/>
          </p:nvSpPr>
          <p:spPr bwMode="auto">
            <a:xfrm>
              <a:off x="3604" y="3054"/>
              <a:ext cx="2" cy="2"/>
            </a:xfrm>
            <a:prstGeom prst="line">
              <a:avLst/>
            </a:prstGeom>
            <a:noFill/>
            <a:ln w="3175">
              <a:solidFill>
                <a:srgbClr val="000000"/>
              </a:solidFill>
              <a:round/>
              <a:headEnd/>
              <a:tailEnd/>
            </a:ln>
          </p:spPr>
          <p:txBody>
            <a:bodyPr/>
            <a:lstStyle/>
            <a:p>
              <a:endParaRPr lang="sv-SE"/>
            </a:p>
          </p:txBody>
        </p:sp>
        <p:sp>
          <p:nvSpPr>
            <p:cNvPr id="96699" name="Freeform 443"/>
            <p:cNvSpPr>
              <a:spLocks/>
            </p:cNvSpPr>
            <p:nvPr/>
          </p:nvSpPr>
          <p:spPr bwMode="auto">
            <a:xfrm>
              <a:off x="3612" y="3062"/>
              <a:ext cx="14" cy="14"/>
            </a:xfrm>
            <a:custGeom>
              <a:avLst/>
              <a:gdLst/>
              <a:ahLst/>
              <a:cxnLst>
                <a:cxn ang="0">
                  <a:pos x="0" y="0"/>
                </a:cxn>
                <a:cxn ang="0">
                  <a:pos x="12" y="12"/>
                </a:cxn>
                <a:cxn ang="0">
                  <a:pos x="14" y="14"/>
                </a:cxn>
              </a:cxnLst>
              <a:rect l="0" t="0" r="r" b="b"/>
              <a:pathLst>
                <a:path w="14" h="14">
                  <a:moveTo>
                    <a:pt x="0" y="0"/>
                  </a:moveTo>
                  <a:lnTo>
                    <a:pt x="12" y="12"/>
                  </a:lnTo>
                  <a:lnTo>
                    <a:pt x="14" y="14"/>
                  </a:lnTo>
                </a:path>
              </a:pathLst>
            </a:custGeom>
            <a:noFill/>
            <a:ln w="3175">
              <a:solidFill>
                <a:srgbClr val="000000"/>
              </a:solidFill>
              <a:prstDash val="solid"/>
              <a:round/>
              <a:headEnd/>
              <a:tailEnd/>
            </a:ln>
          </p:spPr>
          <p:txBody>
            <a:bodyPr/>
            <a:lstStyle/>
            <a:p>
              <a:endParaRPr lang="sv-SE"/>
            </a:p>
          </p:txBody>
        </p:sp>
        <p:sp>
          <p:nvSpPr>
            <p:cNvPr id="96700" name="Line 444"/>
            <p:cNvSpPr>
              <a:spLocks noChangeShapeType="1"/>
            </p:cNvSpPr>
            <p:nvPr/>
          </p:nvSpPr>
          <p:spPr bwMode="auto">
            <a:xfrm>
              <a:off x="3632" y="3082"/>
              <a:ext cx="4" cy="4"/>
            </a:xfrm>
            <a:prstGeom prst="line">
              <a:avLst/>
            </a:prstGeom>
            <a:noFill/>
            <a:ln w="3175">
              <a:solidFill>
                <a:srgbClr val="000000"/>
              </a:solidFill>
              <a:round/>
              <a:headEnd/>
              <a:tailEnd/>
            </a:ln>
          </p:spPr>
          <p:txBody>
            <a:bodyPr/>
            <a:lstStyle/>
            <a:p>
              <a:endParaRPr lang="sv-SE"/>
            </a:p>
          </p:txBody>
        </p:sp>
        <p:sp>
          <p:nvSpPr>
            <p:cNvPr id="96701" name="Line 445"/>
            <p:cNvSpPr>
              <a:spLocks noChangeShapeType="1"/>
            </p:cNvSpPr>
            <p:nvPr/>
          </p:nvSpPr>
          <p:spPr bwMode="auto">
            <a:xfrm>
              <a:off x="3640" y="3090"/>
              <a:ext cx="16" cy="14"/>
            </a:xfrm>
            <a:prstGeom prst="line">
              <a:avLst/>
            </a:prstGeom>
            <a:noFill/>
            <a:ln w="3175">
              <a:solidFill>
                <a:srgbClr val="000000"/>
              </a:solidFill>
              <a:round/>
              <a:headEnd/>
              <a:tailEnd/>
            </a:ln>
          </p:spPr>
          <p:txBody>
            <a:bodyPr/>
            <a:lstStyle/>
            <a:p>
              <a:endParaRPr lang="sv-SE"/>
            </a:p>
          </p:txBody>
        </p:sp>
        <p:sp>
          <p:nvSpPr>
            <p:cNvPr id="96702" name="Line 446"/>
            <p:cNvSpPr>
              <a:spLocks noChangeShapeType="1"/>
            </p:cNvSpPr>
            <p:nvPr/>
          </p:nvSpPr>
          <p:spPr bwMode="auto">
            <a:xfrm>
              <a:off x="3660" y="3110"/>
              <a:ext cx="4" cy="4"/>
            </a:xfrm>
            <a:prstGeom prst="line">
              <a:avLst/>
            </a:prstGeom>
            <a:noFill/>
            <a:ln w="3175">
              <a:solidFill>
                <a:srgbClr val="000000"/>
              </a:solidFill>
              <a:round/>
              <a:headEnd/>
              <a:tailEnd/>
            </a:ln>
          </p:spPr>
          <p:txBody>
            <a:bodyPr/>
            <a:lstStyle/>
            <a:p>
              <a:endParaRPr lang="sv-SE"/>
            </a:p>
          </p:txBody>
        </p:sp>
        <p:sp>
          <p:nvSpPr>
            <p:cNvPr id="96703" name="Line 447"/>
            <p:cNvSpPr>
              <a:spLocks noChangeShapeType="1"/>
            </p:cNvSpPr>
            <p:nvPr/>
          </p:nvSpPr>
          <p:spPr bwMode="auto">
            <a:xfrm>
              <a:off x="3670" y="3118"/>
              <a:ext cx="14" cy="14"/>
            </a:xfrm>
            <a:prstGeom prst="line">
              <a:avLst/>
            </a:prstGeom>
            <a:noFill/>
            <a:ln w="3175">
              <a:solidFill>
                <a:srgbClr val="000000"/>
              </a:solidFill>
              <a:round/>
              <a:headEnd/>
              <a:tailEnd/>
            </a:ln>
          </p:spPr>
          <p:txBody>
            <a:bodyPr/>
            <a:lstStyle/>
            <a:p>
              <a:endParaRPr lang="sv-SE"/>
            </a:p>
          </p:txBody>
        </p:sp>
        <p:sp>
          <p:nvSpPr>
            <p:cNvPr id="96704" name="Freeform 448"/>
            <p:cNvSpPr>
              <a:spLocks/>
            </p:cNvSpPr>
            <p:nvPr/>
          </p:nvSpPr>
          <p:spPr bwMode="auto">
            <a:xfrm>
              <a:off x="3690" y="3138"/>
              <a:ext cx="2" cy="4"/>
            </a:xfrm>
            <a:custGeom>
              <a:avLst/>
              <a:gdLst/>
              <a:ahLst/>
              <a:cxnLst>
                <a:cxn ang="0">
                  <a:pos x="0" y="0"/>
                </a:cxn>
                <a:cxn ang="0">
                  <a:pos x="0" y="2"/>
                </a:cxn>
                <a:cxn ang="0">
                  <a:pos x="2" y="4"/>
                </a:cxn>
              </a:cxnLst>
              <a:rect l="0" t="0" r="r" b="b"/>
              <a:pathLst>
                <a:path w="2" h="4">
                  <a:moveTo>
                    <a:pt x="0" y="0"/>
                  </a:moveTo>
                  <a:lnTo>
                    <a:pt x="0" y="2"/>
                  </a:lnTo>
                  <a:lnTo>
                    <a:pt x="2" y="4"/>
                  </a:lnTo>
                </a:path>
              </a:pathLst>
            </a:custGeom>
            <a:noFill/>
            <a:ln w="3175">
              <a:solidFill>
                <a:srgbClr val="000000"/>
              </a:solidFill>
              <a:prstDash val="solid"/>
              <a:round/>
              <a:headEnd/>
              <a:tailEnd/>
            </a:ln>
          </p:spPr>
          <p:txBody>
            <a:bodyPr/>
            <a:lstStyle/>
            <a:p>
              <a:endParaRPr lang="sv-SE"/>
            </a:p>
          </p:txBody>
        </p:sp>
        <p:sp>
          <p:nvSpPr>
            <p:cNvPr id="96705" name="Line 449"/>
            <p:cNvSpPr>
              <a:spLocks noChangeShapeType="1"/>
            </p:cNvSpPr>
            <p:nvPr/>
          </p:nvSpPr>
          <p:spPr bwMode="auto">
            <a:xfrm>
              <a:off x="3698" y="3146"/>
              <a:ext cx="14" cy="16"/>
            </a:xfrm>
            <a:prstGeom prst="line">
              <a:avLst/>
            </a:prstGeom>
            <a:noFill/>
            <a:ln w="3175">
              <a:solidFill>
                <a:srgbClr val="000000"/>
              </a:solidFill>
              <a:round/>
              <a:headEnd/>
              <a:tailEnd/>
            </a:ln>
          </p:spPr>
          <p:txBody>
            <a:bodyPr/>
            <a:lstStyle/>
            <a:p>
              <a:endParaRPr lang="sv-SE"/>
            </a:p>
          </p:txBody>
        </p:sp>
        <p:sp>
          <p:nvSpPr>
            <p:cNvPr id="96706" name="Line 450"/>
            <p:cNvSpPr>
              <a:spLocks noChangeShapeType="1"/>
            </p:cNvSpPr>
            <p:nvPr/>
          </p:nvSpPr>
          <p:spPr bwMode="auto">
            <a:xfrm>
              <a:off x="3718" y="3166"/>
              <a:ext cx="2" cy="4"/>
            </a:xfrm>
            <a:prstGeom prst="line">
              <a:avLst/>
            </a:prstGeom>
            <a:noFill/>
            <a:ln w="3175">
              <a:solidFill>
                <a:srgbClr val="000000"/>
              </a:solidFill>
              <a:round/>
              <a:headEnd/>
              <a:tailEnd/>
            </a:ln>
          </p:spPr>
          <p:txBody>
            <a:bodyPr/>
            <a:lstStyle/>
            <a:p>
              <a:endParaRPr lang="sv-SE"/>
            </a:p>
          </p:txBody>
        </p:sp>
        <p:sp>
          <p:nvSpPr>
            <p:cNvPr id="96707" name="Line 451"/>
            <p:cNvSpPr>
              <a:spLocks noChangeShapeType="1"/>
            </p:cNvSpPr>
            <p:nvPr/>
          </p:nvSpPr>
          <p:spPr bwMode="auto">
            <a:xfrm>
              <a:off x="3726" y="3176"/>
              <a:ext cx="14" cy="14"/>
            </a:xfrm>
            <a:prstGeom prst="line">
              <a:avLst/>
            </a:prstGeom>
            <a:noFill/>
            <a:ln w="3175">
              <a:solidFill>
                <a:srgbClr val="000000"/>
              </a:solidFill>
              <a:round/>
              <a:headEnd/>
              <a:tailEnd/>
            </a:ln>
          </p:spPr>
          <p:txBody>
            <a:bodyPr/>
            <a:lstStyle/>
            <a:p>
              <a:endParaRPr lang="sv-SE"/>
            </a:p>
          </p:txBody>
        </p:sp>
        <p:sp>
          <p:nvSpPr>
            <p:cNvPr id="96708" name="Line 452"/>
            <p:cNvSpPr>
              <a:spLocks noChangeShapeType="1"/>
            </p:cNvSpPr>
            <p:nvPr/>
          </p:nvSpPr>
          <p:spPr bwMode="auto">
            <a:xfrm>
              <a:off x="3746" y="3194"/>
              <a:ext cx="2" cy="4"/>
            </a:xfrm>
            <a:prstGeom prst="line">
              <a:avLst/>
            </a:prstGeom>
            <a:noFill/>
            <a:ln w="3175">
              <a:solidFill>
                <a:srgbClr val="000000"/>
              </a:solidFill>
              <a:round/>
              <a:headEnd/>
              <a:tailEnd/>
            </a:ln>
          </p:spPr>
          <p:txBody>
            <a:bodyPr/>
            <a:lstStyle/>
            <a:p>
              <a:endParaRPr lang="sv-SE"/>
            </a:p>
          </p:txBody>
        </p:sp>
        <p:sp>
          <p:nvSpPr>
            <p:cNvPr id="96709" name="Freeform 453"/>
            <p:cNvSpPr>
              <a:spLocks/>
            </p:cNvSpPr>
            <p:nvPr/>
          </p:nvSpPr>
          <p:spPr bwMode="auto">
            <a:xfrm>
              <a:off x="3754" y="3204"/>
              <a:ext cx="14" cy="14"/>
            </a:xfrm>
            <a:custGeom>
              <a:avLst/>
              <a:gdLst/>
              <a:ahLst/>
              <a:cxnLst>
                <a:cxn ang="0">
                  <a:pos x="0" y="0"/>
                </a:cxn>
                <a:cxn ang="0">
                  <a:pos x="2" y="2"/>
                </a:cxn>
                <a:cxn ang="0">
                  <a:pos x="14" y="14"/>
                </a:cxn>
              </a:cxnLst>
              <a:rect l="0" t="0" r="r" b="b"/>
              <a:pathLst>
                <a:path w="14" h="14">
                  <a:moveTo>
                    <a:pt x="0" y="0"/>
                  </a:moveTo>
                  <a:lnTo>
                    <a:pt x="2" y="2"/>
                  </a:lnTo>
                  <a:lnTo>
                    <a:pt x="14" y="14"/>
                  </a:lnTo>
                </a:path>
              </a:pathLst>
            </a:custGeom>
            <a:noFill/>
            <a:ln w="3175">
              <a:solidFill>
                <a:srgbClr val="000000"/>
              </a:solidFill>
              <a:prstDash val="solid"/>
              <a:round/>
              <a:headEnd/>
              <a:tailEnd/>
            </a:ln>
          </p:spPr>
          <p:txBody>
            <a:bodyPr/>
            <a:lstStyle/>
            <a:p>
              <a:endParaRPr lang="sv-SE"/>
            </a:p>
          </p:txBody>
        </p:sp>
        <p:sp>
          <p:nvSpPr>
            <p:cNvPr id="96710" name="Line 454"/>
            <p:cNvSpPr>
              <a:spLocks noChangeShapeType="1"/>
            </p:cNvSpPr>
            <p:nvPr/>
          </p:nvSpPr>
          <p:spPr bwMode="auto">
            <a:xfrm>
              <a:off x="3774" y="3224"/>
              <a:ext cx="4" cy="2"/>
            </a:xfrm>
            <a:prstGeom prst="line">
              <a:avLst/>
            </a:prstGeom>
            <a:noFill/>
            <a:ln w="3175">
              <a:solidFill>
                <a:srgbClr val="000000"/>
              </a:solidFill>
              <a:round/>
              <a:headEnd/>
              <a:tailEnd/>
            </a:ln>
          </p:spPr>
          <p:txBody>
            <a:bodyPr/>
            <a:lstStyle/>
            <a:p>
              <a:endParaRPr lang="sv-SE"/>
            </a:p>
          </p:txBody>
        </p:sp>
        <p:sp>
          <p:nvSpPr>
            <p:cNvPr id="96711" name="Line 455"/>
            <p:cNvSpPr>
              <a:spLocks noChangeShapeType="1"/>
            </p:cNvSpPr>
            <p:nvPr/>
          </p:nvSpPr>
          <p:spPr bwMode="auto">
            <a:xfrm>
              <a:off x="3782" y="3232"/>
              <a:ext cx="16" cy="14"/>
            </a:xfrm>
            <a:prstGeom prst="line">
              <a:avLst/>
            </a:prstGeom>
            <a:noFill/>
            <a:ln w="3175">
              <a:solidFill>
                <a:srgbClr val="000000"/>
              </a:solidFill>
              <a:round/>
              <a:headEnd/>
              <a:tailEnd/>
            </a:ln>
          </p:spPr>
          <p:txBody>
            <a:bodyPr/>
            <a:lstStyle/>
            <a:p>
              <a:endParaRPr lang="sv-SE"/>
            </a:p>
          </p:txBody>
        </p:sp>
        <p:sp>
          <p:nvSpPr>
            <p:cNvPr id="96712" name="Line 456"/>
            <p:cNvSpPr>
              <a:spLocks noChangeShapeType="1"/>
            </p:cNvSpPr>
            <p:nvPr/>
          </p:nvSpPr>
          <p:spPr bwMode="auto">
            <a:xfrm>
              <a:off x="3802" y="3252"/>
              <a:ext cx="4" cy="2"/>
            </a:xfrm>
            <a:prstGeom prst="line">
              <a:avLst/>
            </a:prstGeom>
            <a:noFill/>
            <a:ln w="3175">
              <a:solidFill>
                <a:srgbClr val="000000"/>
              </a:solidFill>
              <a:round/>
              <a:headEnd/>
              <a:tailEnd/>
            </a:ln>
          </p:spPr>
          <p:txBody>
            <a:bodyPr/>
            <a:lstStyle/>
            <a:p>
              <a:endParaRPr lang="sv-SE"/>
            </a:p>
          </p:txBody>
        </p:sp>
        <p:sp>
          <p:nvSpPr>
            <p:cNvPr id="96713" name="Freeform 457"/>
            <p:cNvSpPr>
              <a:spLocks/>
            </p:cNvSpPr>
            <p:nvPr/>
          </p:nvSpPr>
          <p:spPr bwMode="auto">
            <a:xfrm>
              <a:off x="3812" y="3260"/>
              <a:ext cx="14" cy="14"/>
            </a:xfrm>
            <a:custGeom>
              <a:avLst/>
              <a:gdLst/>
              <a:ahLst/>
              <a:cxnLst>
                <a:cxn ang="0">
                  <a:pos x="0" y="0"/>
                </a:cxn>
                <a:cxn ang="0">
                  <a:pos x="12" y="12"/>
                </a:cxn>
                <a:cxn ang="0">
                  <a:pos x="14" y="14"/>
                </a:cxn>
              </a:cxnLst>
              <a:rect l="0" t="0" r="r" b="b"/>
              <a:pathLst>
                <a:path w="14" h="14">
                  <a:moveTo>
                    <a:pt x="0" y="0"/>
                  </a:moveTo>
                  <a:lnTo>
                    <a:pt x="12" y="12"/>
                  </a:lnTo>
                  <a:lnTo>
                    <a:pt x="14" y="14"/>
                  </a:lnTo>
                </a:path>
              </a:pathLst>
            </a:custGeom>
            <a:noFill/>
            <a:ln w="3175">
              <a:solidFill>
                <a:srgbClr val="000000"/>
              </a:solidFill>
              <a:prstDash val="solid"/>
              <a:round/>
              <a:headEnd/>
              <a:tailEnd/>
            </a:ln>
          </p:spPr>
          <p:txBody>
            <a:bodyPr/>
            <a:lstStyle/>
            <a:p>
              <a:endParaRPr lang="sv-SE"/>
            </a:p>
          </p:txBody>
        </p:sp>
        <p:sp>
          <p:nvSpPr>
            <p:cNvPr id="96714" name="Line 458"/>
            <p:cNvSpPr>
              <a:spLocks noChangeShapeType="1"/>
            </p:cNvSpPr>
            <p:nvPr/>
          </p:nvSpPr>
          <p:spPr bwMode="auto">
            <a:xfrm>
              <a:off x="3832" y="3280"/>
              <a:ext cx="2" cy="2"/>
            </a:xfrm>
            <a:prstGeom prst="line">
              <a:avLst/>
            </a:prstGeom>
            <a:noFill/>
            <a:ln w="3175">
              <a:solidFill>
                <a:srgbClr val="000000"/>
              </a:solidFill>
              <a:round/>
              <a:headEnd/>
              <a:tailEnd/>
            </a:ln>
          </p:spPr>
          <p:txBody>
            <a:bodyPr/>
            <a:lstStyle/>
            <a:p>
              <a:endParaRPr lang="sv-SE"/>
            </a:p>
          </p:txBody>
        </p:sp>
        <p:sp>
          <p:nvSpPr>
            <p:cNvPr id="96715" name="Line 459"/>
            <p:cNvSpPr>
              <a:spLocks noChangeShapeType="1"/>
            </p:cNvSpPr>
            <p:nvPr/>
          </p:nvSpPr>
          <p:spPr bwMode="auto">
            <a:xfrm>
              <a:off x="3840" y="3288"/>
              <a:ext cx="14" cy="14"/>
            </a:xfrm>
            <a:prstGeom prst="line">
              <a:avLst/>
            </a:prstGeom>
            <a:noFill/>
            <a:ln w="3175">
              <a:solidFill>
                <a:srgbClr val="000000"/>
              </a:solidFill>
              <a:round/>
              <a:headEnd/>
              <a:tailEnd/>
            </a:ln>
          </p:spPr>
          <p:txBody>
            <a:bodyPr/>
            <a:lstStyle/>
            <a:p>
              <a:endParaRPr lang="sv-SE"/>
            </a:p>
          </p:txBody>
        </p:sp>
        <p:sp>
          <p:nvSpPr>
            <p:cNvPr id="96716" name="Line 460"/>
            <p:cNvSpPr>
              <a:spLocks noChangeShapeType="1"/>
            </p:cNvSpPr>
            <p:nvPr/>
          </p:nvSpPr>
          <p:spPr bwMode="auto">
            <a:xfrm>
              <a:off x="3860" y="3308"/>
              <a:ext cx="2" cy="2"/>
            </a:xfrm>
            <a:prstGeom prst="line">
              <a:avLst/>
            </a:prstGeom>
            <a:noFill/>
            <a:ln w="3175">
              <a:solidFill>
                <a:srgbClr val="000000"/>
              </a:solidFill>
              <a:round/>
              <a:headEnd/>
              <a:tailEnd/>
            </a:ln>
          </p:spPr>
          <p:txBody>
            <a:bodyPr/>
            <a:lstStyle/>
            <a:p>
              <a:endParaRPr lang="sv-SE"/>
            </a:p>
          </p:txBody>
        </p:sp>
        <p:sp>
          <p:nvSpPr>
            <p:cNvPr id="96717" name="Line 461"/>
            <p:cNvSpPr>
              <a:spLocks noChangeShapeType="1"/>
            </p:cNvSpPr>
            <p:nvPr/>
          </p:nvSpPr>
          <p:spPr bwMode="auto">
            <a:xfrm>
              <a:off x="3868" y="3316"/>
              <a:ext cx="14" cy="14"/>
            </a:xfrm>
            <a:prstGeom prst="line">
              <a:avLst/>
            </a:prstGeom>
            <a:noFill/>
            <a:ln w="3175">
              <a:solidFill>
                <a:srgbClr val="000000"/>
              </a:solidFill>
              <a:round/>
              <a:headEnd/>
              <a:tailEnd/>
            </a:ln>
          </p:spPr>
          <p:txBody>
            <a:bodyPr/>
            <a:lstStyle/>
            <a:p>
              <a:endParaRPr lang="sv-SE"/>
            </a:p>
          </p:txBody>
        </p:sp>
        <p:sp>
          <p:nvSpPr>
            <p:cNvPr id="96718" name="Freeform 462"/>
            <p:cNvSpPr>
              <a:spLocks/>
            </p:cNvSpPr>
            <p:nvPr/>
          </p:nvSpPr>
          <p:spPr bwMode="auto">
            <a:xfrm>
              <a:off x="3888" y="3336"/>
              <a:ext cx="4" cy="2"/>
            </a:xfrm>
            <a:custGeom>
              <a:avLst/>
              <a:gdLst/>
              <a:ahLst/>
              <a:cxnLst>
                <a:cxn ang="0">
                  <a:pos x="0" y="0"/>
                </a:cxn>
                <a:cxn ang="0">
                  <a:pos x="2" y="2"/>
                </a:cxn>
                <a:cxn ang="0">
                  <a:pos x="4" y="2"/>
                </a:cxn>
              </a:cxnLst>
              <a:rect l="0" t="0" r="r" b="b"/>
              <a:pathLst>
                <a:path w="4" h="2">
                  <a:moveTo>
                    <a:pt x="0" y="0"/>
                  </a:moveTo>
                  <a:lnTo>
                    <a:pt x="2" y="2"/>
                  </a:lnTo>
                  <a:lnTo>
                    <a:pt x="4" y="2"/>
                  </a:lnTo>
                </a:path>
              </a:pathLst>
            </a:custGeom>
            <a:noFill/>
            <a:ln w="3175">
              <a:solidFill>
                <a:srgbClr val="000000"/>
              </a:solidFill>
              <a:prstDash val="solid"/>
              <a:round/>
              <a:headEnd/>
              <a:tailEnd/>
            </a:ln>
          </p:spPr>
          <p:txBody>
            <a:bodyPr/>
            <a:lstStyle/>
            <a:p>
              <a:endParaRPr lang="sv-SE"/>
            </a:p>
          </p:txBody>
        </p:sp>
        <p:sp>
          <p:nvSpPr>
            <p:cNvPr id="96719" name="Line 463"/>
            <p:cNvSpPr>
              <a:spLocks noChangeShapeType="1"/>
            </p:cNvSpPr>
            <p:nvPr/>
          </p:nvSpPr>
          <p:spPr bwMode="auto">
            <a:xfrm>
              <a:off x="3896" y="3344"/>
              <a:ext cx="14" cy="14"/>
            </a:xfrm>
            <a:prstGeom prst="line">
              <a:avLst/>
            </a:prstGeom>
            <a:noFill/>
            <a:ln w="3175">
              <a:solidFill>
                <a:srgbClr val="000000"/>
              </a:solidFill>
              <a:round/>
              <a:headEnd/>
              <a:tailEnd/>
            </a:ln>
          </p:spPr>
          <p:txBody>
            <a:bodyPr/>
            <a:lstStyle/>
            <a:p>
              <a:endParaRPr lang="sv-SE"/>
            </a:p>
          </p:txBody>
        </p:sp>
        <p:sp>
          <p:nvSpPr>
            <p:cNvPr id="96720" name="Line 464"/>
            <p:cNvSpPr>
              <a:spLocks noChangeShapeType="1"/>
            </p:cNvSpPr>
            <p:nvPr/>
          </p:nvSpPr>
          <p:spPr bwMode="auto">
            <a:xfrm>
              <a:off x="3916" y="3364"/>
              <a:ext cx="4" cy="2"/>
            </a:xfrm>
            <a:prstGeom prst="line">
              <a:avLst/>
            </a:prstGeom>
            <a:noFill/>
            <a:ln w="3175">
              <a:solidFill>
                <a:srgbClr val="000000"/>
              </a:solidFill>
              <a:round/>
              <a:headEnd/>
              <a:tailEnd/>
            </a:ln>
          </p:spPr>
          <p:txBody>
            <a:bodyPr/>
            <a:lstStyle/>
            <a:p>
              <a:endParaRPr lang="sv-SE"/>
            </a:p>
          </p:txBody>
        </p:sp>
        <p:sp>
          <p:nvSpPr>
            <p:cNvPr id="96721" name="Line 465"/>
            <p:cNvSpPr>
              <a:spLocks noChangeShapeType="1"/>
            </p:cNvSpPr>
            <p:nvPr/>
          </p:nvSpPr>
          <p:spPr bwMode="auto">
            <a:xfrm>
              <a:off x="3926" y="3372"/>
              <a:ext cx="14" cy="14"/>
            </a:xfrm>
            <a:prstGeom prst="line">
              <a:avLst/>
            </a:prstGeom>
            <a:noFill/>
            <a:ln w="3175">
              <a:solidFill>
                <a:srgbClr val="000000"/>
              </a:solidFill>
              <a:round/>
              <a:headEnd/>
              <a:tailEnd/>
            </a:ln>
          </p:spPr>
          <p:txBody>
            <a:bodyPr/>
            <a:lstStyle/>
            <a:p>
              <a:endParaRPr lang="sv-SE"/>
            </a:p>
          </p:txBody>
        </p:sp>
        <p:sp>
          <p:nvSpPr>
            <p:cNvPr id="96722" name="Line 466"/>
            <p:cNvSpPr>
              <a:spLocks noChangeShapeType="1"/>
            </p:cNvSpPr>
            <p:nvPr/>
          </p:nvSpPr>
          <p:spPr bwMode="auto">
            <a:xfrm>
              <a:off x="3946" y="3392"/>
              <a:ext cx="2" cy="2"/>
            </a:xfrm>
            <a:prstGeom prst="line">
              <a:avLst/>
            </a:prstGeom>
            <a:noFill/>
            <a:ln w="3175">
              <a:solidFill>
                <a:srgbClr val="000000"/>
              </a:solidFill>
              <a:round/>
              <a:headEnd/>
              <a:tailEnd/>
            </a:ln>
          </p:spPr>
          <p:txBody>
            <a:bodyPr/>
            <a:lstStyle/>
            <a:p>
              <a:endParaRPr lang="sv-SE"/>
            </a:p>
          </p:txBody>
        </p:sp>
        <p:sp>
          <p:nvSpPr>
            <p:cNvPr id="96723" name="Freeform 467"/>
            <p:cNvSpPr>
              <a:spLocks/>
            </p:cNvSpPr>
            <p:nvPr/>
          </p:nvSpPr>
          <p:spPr bwMode="auto">
            <a:xfrm>
              <a:off x="3954" y="3400"/>
              <a:ext cx="14" cy="14"/>
            </a:xfrm>
            <a:custGeom>
              <a:avLst/>
              <a:gdLst/>
              <a:ahLst/>
              <a:cxnLst>
                <a:cxn ang="0">
                  <a:pos x="0" y="0"/>
                </a:cxn>
                <a:cxn ang="0">
                  <a:pos x="2" y="4"/>
                </a:cxn>
                <a:cxn ang="0">
                  <a:pos x="14" y="14"/>
                </a:cxn>
              </a:cxnLst>
              <a:rect l="0" t="0" r="r" b="b"/>
              <a:pathLst>
                <a:path w="14" h="14">
                  <a:moveTo>
                    <a:pt x="0" y="0"/>
                  </a:moveTo>
                  <a:lnTo>
                    <a:pt x="2" y="4"/>
                  </a:lnTo>
                  <a:lnTo>
                    <a:pt x="14" y="14"/>
                  </a:lnTo>
                </a:path>
              </a:pathLst>
            </a:custGeom>
            <a:noFill/>
            <a:ln w="3175">
              <a:solidFill>
                <a:srgbClr val="000000"/>
              </a:solidFill>
              <a:prstDash val="solid"/>
              <a:round/>
              <a:headEnd/>
              <a:tailEnd/>
            </a:ln>
          </p:spPr>
          <p:txBody>
            <a:bodyPr/>
            <a:lstStyle/>
            <a:p>
              <a:endParaRPr lang="sv-SE"/>
            </a:p>
          </p:txBody>
        </p:sp>
        <p:sp>
          <p:nvSpPr>
            <p:cNvPr id="96724" name="Line 468"/>
            <p:cNvSpPr>
              <a:spLocks noChangeShapeType="1"/>
            </p:cNvSpPr>
            <p:nvPr/>
          </p:nvSpPr>
          <p:spPr bwMode="auto">
            <a:xfrm>
              <a:off x="3974" y="3420"/>
              <a:ext cx="2" cy="2"/>
            </a:xfrm>
            <a:prstGeom prst="line">
              <a:avLst/>
            </a:prstGeom>
            <a:noFill/>
            <a:ln w="3175">
              <a:solidFill>
                <a:srgbClr val="000000"/>
              </a:solidFill>
              <a:round/>
              <a:headEnd/>
              <a:tailEnd/>
            </a:ln>
          </p:spPr>
          <p:txBody>
            <a:bodyPr/>
            <a:lstStyle/>
            <a:p>
              <a:endParaRPr lang="sv-SE"/>
            </a:p>
          </p:txBody>
        </p:sp>
        <p:sp>
          <p:nvSpPr>
            <p:cNvPr id="96725" name="Line 469"/>
            <p:cNvSpPr>
              <a:spLocks noChangeShapeType="1"/>
            </p:cNvSpPr>
            <p:nvPr/>
          </p:nvSpPr>
          <p:spPr bwMode="auto">
            <a:xfrm>
              <a:off x="3982" y="3428"/>
              <a:ext cx="14" cy="14"/>
            </a:xfrm>
            <a:prstGeom prst="line">
              <a:avLst/>
            </a:prstGeom>
            <a:noFill/>
            <a:ln w="3175">
              <a:solidFill>
                <a:srgbClr val="000000"/>
              </a:solidFill>
              <a:round/>
              <a:headEnd/>
              <a:tailEnd/>
            </a:ln>
          </p:spPr>
          <p:txBody>
            <a:bodyPr/>
            <a:lstStyle/>
            <a:p>
              <a:endParaRPr lang="sv-SE"/>
            </a:p>
          </p:txBody>
        </p:sp>
        <p:sp>
          <p:nvSpPr>
            <p:cNvPr id="96726" name="Line 470"/>
            <p:cNvSpPr>
              <a:spLocks noChangeShapeType="1"/>
            </p:cNvSpPr>
            <p:nvPr/>
          </p:nvSpPr>
          <p:spPr bwMode="auto">
            <a:xfrm>
              <a:off x="4002" y="3448"/>
              <a:ext cx="2" cy="4"/>
            </a:xfrm>
            <a:prstGeom prst="line">
              <a:avLst/>
            </a:prstGeom>
            <a:noFill/>
            <a:ln w="3175">
              <a:solidFill>
                <a:srgbClr val="000000"/>
              </a:solidFill>
              <a:round/>
              <a:headEnd/>
              <a:tailEnd/>
            </a:ln>
          </p:spPr>
          <p:txBody>
            <a:bodyPr/>
            <a:lstStyle/>
            <a:p>
              <a:endParaRPr lang="sv-SE"/>
            </a:p>
          </p:txBody>
        </p:sp>
        <p:sp>
          <p:nvSpPr>
            <p:cNvPr id="96727" name="Freeform 471"/>
            <p:cNvSpPr>
              <a:spLocks/>
            </p:cNvSpPr>
            <p:nvPr/>
          </p:nvSpPr>
          <p:spPr bwMode="auto">
            <a:xfrm>
              <a:off x="4010" y="3456"/>
              <a:ext cx="14" cy="14"/>
            </a:xfrm>
            <a:custGeom>
              <a:avLst/>
              <a:gdLst/>
              <a:ahLst/>
              <a:cxnLst>
                <a:cxn ang="0">
                  <a:pos x="0" y="0"/>
                </a:cxn>
                <a:cxn ang="0">
                  <a:pos x="12" y="14"/>
                </a:cxn>
                <a:cxn ang="0">
                  <a:pos x="14" y="14"/>
                </a:cxn>
              </a:cxnLst>
              <a:rect l="0" t="0" r="r" b="b"/>
              <a:pathLst>
                <a:path w="14" h="14">
                  <a:moveTo>
                    <a:pt x="0" y="0"/>
                  </a:moveTo>
                  <a:lnTo>
                    <a:pt x="12" y="14"/>
                  </a:lnTo>
                  <a:lnTo>
                    <a:pt x="14" y="14"/>
                  </a:lnTo>
                </a:path>
              </a:pathLst>
            </a:custGeom>
            <a:noFill/>
            <a:ln w="3175">
              <a:solidFill>
                <a:srgbClr val="000000"/>
              </a:solidFill>
              <a:prstDash val="solid"/>
              <a:round/>
              <a:headEnd/>
              <a:tailEnd/>
            </a:ln>
          </p:spPr>
          <p:txBody>
            <a:bodyPr/>
            <a:lstStyle/>
            <a:p>
              <a:endParaRPr lang="sv-SE"/>
            </a:p>
          </p:txBody>
        </p:sp>
        <p:sp>
          <p:nvSpPr>
            <p:cNvPr id="96728" name="Line 472"/>
            <p:cNvSpPr>
              <a:spLocks noChangeShapeType="1"/>
            </p:cNvSpPr>
            <p:nvPr/>
          </p:nvSpPr>
          <p:spPr bwMode="auto">
            <a:xfrm>
              <a:off x="4030" y="3476"/>
              <a:ext cx="4" cy="4"/>
            </a:xfrm>
            <a:prstGeom prst="line">
              <a:avLst/>
            </a:prstGeom>
            <a:noFill/>
            <a:ln w="3175">
              <a:solidFill>
                <a:srgbClr val="000000"/>
              </a:solidFill>
              <a:round/>
              <a:headEnd/>
              <a:tailEnd/>
            </a:ln>
          </p:spPr>
          <p:txBody>
            <a:bodyPr/>
            <a:lstStyle/>
            <a:p>
              <a:endParaRPr lang="sv-SE"/>
            </a:p>
          </p:txBody>
        </p:sp>
        <p:sp>
          <p:nvSpPr>
            <p:cNvPr id="96729" name="Line 473"/>
            <p:cNvSpPr>
              <a:spLocks noChangeShapeType="1"/>
            </p:cNvSpPr>
            <p:nvPr/>
          </p:nvSpPr>
          <p:spPr bwMode="auto">
            <a:xfrm>
              <a:off x="4038" y="3484"/>
              <a:ext cx="14" cy="14"/>
            </a:xfrm>
            <a:prstGeom prst="line">
              <a:avLst/>
            </a:prstGeom>
            <a:noFill/>
            <a:ln w="3175">
              <a:solidFill>
                <a:srgbClr val="000000"/>
              </a:solidFill>
              <a:round/>
              <a:headEnd/>
              <a:tailEnd/>
            </a:ln>
          </p:spPr>
          <p:txBody>
            <a:bodyPr/>
            <a:lstStyle/>
            <a:p>
              <a:endParaRPr lang="sv-SE"/>
            </a:p>
          </p:txBody>
        </p:sp>
        <p:sp>
          <p:nvSpPr>
            <p:cNvPr id="96730" name="Line 474"/>
            <p:cNvSpPr>
              <a:spLocks noChangeShapeType="1"/>
            </p:cNvSpPr>
            <p:nvPr/>
          </p:nvSpPr>
          <p:spPr bwMode="auto">
            <a:xfrm>
              <a:off x="4058" y="3504"/>
              <a:ext cx="4" cy="4"/>
            </a:xfrm>
            <a:prstGeom prst="line">
              <a:avLst/>
            </a:prstGeom>
            <a:noFill/>
            <a:ln w="3175">
              <a:solidFill>
                <a:srgbClr val="000000"/>
              </a:solidFill>
              <a:round/>
              <a:headEnd/>
              <a:tailEnd/>
            </a:ln>
          </p:spPr>
          <p:txBody>
            <a:bodyPr/>
            <a:lstStyle/>
            <a:p>
              <a:endParaRPr lang="sv-SE"/>
            </a:p>
          </p:txBody>
        </p:sp>
        <p:sp>
          <p:nvSpPr>
            <p:cNvPr id="96731" name="Line 475"/>
            <p:cNvSpPr>
              <a:spLocks noChangeShapeType="1"/>
            </p:cNvSpPr>
            <p:nvPr/>
          </p:nvSpPr>
          <p:spPr bwMode="auto">
            <a:xfrm>
              <a:off x="4068" y="3514"/>
              <a:ext cx="14" cy="14"/>
            </a:xfrm>
            <a:prstGeom prst="line">
              <a:avLst/>
            </a:prstGeom>
            <a:noFill/>
            <a:ln w="3175">
              <a:solidFill>
                <a:srgbClr val="000000"/>
              </a:solidFill>
              <a:round/>
              <a:headEnd/>
              <a:tailEnd/>
            </a:ln>
          </p:spPr>
          <p:txBody>
            <a:bodyPr/>
            <a:lstStyle/>
            <a:p>
              <a:endParaRPr lang="sv-SE"/>
            </a:p>
          </p:txBody>
        </p:sp>
        <p:sp>
          <p:nvSpPr>
            <p:cNvPr id="96732" name="Freeform 476"/>
            <p:cNvSpPr>
              <a:spLocks/>
            </p:cNvSpPr>
            <p:nvPr/>
          </p:nvSpPr>
          <p:spPr bwMode="auto">
            <a:xfrm>
              <a:off x="4088" y="3532"/>
              <a:ext cx="2" cy="4"/>
            </a:xfrm>
            <a:custGeom>
              <a:avLst/>
              <a:gdLst/>
              <a:ahLst/>
              <a:cxnLst>
                <a:cxn ang="0">
                  <a:pos x="0" y="0"/>
                </a:cxn>
                <a:cxn ang="0">
                  <a:pos x="2" y="4"/>
                </a:cxn>
                <a:cxn ang="0">
                  <a:pos x="2" y="4"/>
                </a:cxn>
              </a:cxnLst>
              <a:rect l="0" t="0" r="r" b="b"/>
              <a:pathLst>
                <a:path w="2" h="4">
                  <a:moveTo>
                    <a:pt x="0" y="0"/>
                  </a:moveTo>
                  <a:lnTo>
                    <a:pt x="2" y="4"/>
                  </a:lnTo>
                  <a:lnTo>
                    <a:pt x="2" y="4"/>
                  </a:lnTo>
                </a:path>
              </a:pathLst>
            </a:custGeom>
            <a:noFill/>
            <a:ln w="3175">
              <a:solidFill>
                <a:srgbClr val="000000"/>
              </a:solidFill>
              <a:prstDash val="solid"/>
              <a:round/>
              <a:headEnd/>
              <a:tailEnd/>
            </a:ln>
          </p:spPr>
          <p:txBody>
            <a:bodyPr/>
            <a:lstStyle/>
            <a:p>
              <a:endParaRPr lang="sv-SE"/>
            </a:p>
          </p:txBody>
        </p:sp>
        <p:sp>
          <p:nvSpPr>
            <p:cNvPr id="96733" name="Line 477"/>
            <p:cNvSpPr>
              <a:spLocks noChangeShapeType="1"/>
            </p:cNvSpPr>
            <p:nvPr/>
          </p:nvSpPr>
          <p:spPr bwMode="auto">
            <a:xfrm>
              <a:off x="4096" y="3542"/>
              <a:ext cx="14" cy="14"/>
            </a:xfrm>
            <a:prstGeom prst="line">
              <a:avLst/>
            </a:prstGeom>
            <a:noFill/>
            <a:ln w="3175">
              <a:solidFill>
                <a:srgbClr val="000000"/>
              </a:solidFill>
              <a:round/>
              <a:headEnd/>
              <a:tailEnd/>
            </a:ln>
          </p:spPr>
          <p:txBody>
            <a:bodyPr/>
            <a:lstStyle/>
            <a:p>
              <a:endParaRPr lang="sv-SE"/>
            </a:p>
          </p:txBody>
        </p:sp>
        <p:sp>
          <p:nvSpPr>
            <p:cNvPr id="96734" name="Line 478"/>
            <p:cNvSpPr>
              <a:spLocks noChangeShapeType="1"/>
            </p:cNvSpPr>
            <p:nvPr/>
          </p:nvSpPr>
          <p:spPr bwMode="auto">
            <a:xfrm>
              <a:off x="4116" y="3560"/>
              <a:ext cx="2" cy="4"/>
            </a:xfrm>
            <a:prstGeom prst="line">
              <a:avLst/>
            </a:prstGeom>
            <a:noFill/>
            <a:ln w="3175">
              <a:solidFill>
                <a:srgbClr val="000000"/>
              </a:solidFill>
              <a:round/>
              <a:headEnd/>
              <a:tailEnd/>
            </a:ln>
          </p:spPr>
          <p:txBody>
            <a:bodyPr/>
            <a:lstStyle/>
            <a:p>
              <a:endParaRPr lang="sv-SE"/>
            </a:p>
          </p:txBody>
        </p:sp>
        <p:sp>
          <p:nvSpPr>
            <p:cNvPr id="96735" name="Line 479"/>
            <p:cNvSpPr>
              <a:spLocks noChangeShapeType="1"/>
            </p:cNvSpPr>
            <p:nvPr/>
          </p:nvSpPr>
          <p:spPr bwMode="auto">
            <a:xfrm>
              <a:off x="4124" y="3570"/>
              <a:ext cx="14" cy="14"/>
            </a:xfrm>
            <a:prstGeom prst="line">
              <a:avLst/>
            </a:prstGeom>
            <a:noFill/>
            <a:ln w="3175">
              <a:solidFill>
                <a:srgbClr val="000000"/>
              </a:solidFill>
              <a:round/>
              <a:headEnd/>
              <a:tailEnd/>
            </a:ln>
          </p:spPr>
          <p:txBody>
            <a:bodyPr/>
            <a:lstStyle/>
            <a:p>
              <a:endParaRPr lang="sv-SE"/>
            </a:p>
          </p:txBody>
        </p:sp>
        <p:sp>
          <p:nvSpPr>
            <p:cNvPr id="96736" name="Line 480"/>
            <p:cNvSpPr>
              <a:spLocks noChangeShapeType="1"/>
            </p:cNvSpPr>
            <p:nvPr/>
          </p:nvSpPr>
          <p:spPr bwMode="auto">
            <a:xfrm>
              <a:off x="4144" y="3590"/>
              <a:ext cx="2" cy="2"/>
            </a:xfrm>
            <a:prstGeom prst="line">
              <a:avLst/>
            </a:prstGeom>
            <a:noFill/>
            <a:ln w="3175">
              <a:solidFill>
                <a:srgbClr val="000000"/>
              </a:solidFill>
              <a:round/>
              <a:headEnd/>
              <a:tailEnd/>
            </a:ln>
          </p:spPr>
          <p:txBody>
            <a:bodyPr/>
            <a:lstStyle/>
            <a:p>
              <a:endParaRPr lang="sv-SE"/>
            </a:p>
          </p:txBody>
        </p:sp>
        <p:sp>
          <p:nvSpPr>
            <p:cNvPr id="96737" name="Freeform 481"/>
            <p:cNvSpPr>
              <a:spLocks/>
            </p:cNvSpPr>
            <p:nvPr/>
          </p:nvSpPr>
          <p:spPr bwMode="auto">
            <a:xfrm>
              <a:off x="4152" y="3598"/>
              <a:ext cx="14" cy="14"/>
            </a:xfrm>
            <a:custGeom>
              <a:avLst/>
              <a:gdLst/>
              <a:ahLst/>
              <a:cxnLst>
                <a:cxn ang="0">
                  <a:pos x="0" y="0"/>
                </a:cxn>
                <a:cxn ang="0">
                  <a:pos x="4" y="4"/>
                </a:cxn>
                <a:cxn ang="0">
                  <a:pos x="14" y="14"/>
                </a:cxn>
              </a:cxnLst>
              <a:rect l="0" t="0" r="r" b="b"/>
              <a:pathLst>
                <a:path w="14" h="14">
                  <a:moveTo>
                    <a:pt x="0" y="0"/>
                  </a:moveTo>
                  <a:lnTo>
                    <a:pt x="4" y="4"/>
                  </a:lnTo>
                  <a:lnTo>
                    <a:pt x="14" y="14"/>
                  </a:lnTo>
                </a:path>
              </a:pathLst>
            </a:custGeom>
            <a:noFill/>
            <a:ln w="3175">
              <a:solidFill>
                <a:srgbClr val="000000"/>
              </a:solidFill>
              <a:prstDash val="solid"/>
              <a:round/>
              <a:headEnd/>
              <a:tailEnd/>
            </a:ln>
          </p:spPr>
          <p:txBody>
            <a:bodyPr/>
            <a:lstStyle/>
            <a:p>
              <a:endParaRPr lang="sv-SE"/>
            </a:p>
          </p:txBody>
        </p:sp>
        <p:sp>
          <p:nvSpPr>
            <p:cNvPr id="96738" name="Line 482"/>
            <p:cNvSpPr>
              <a:spLocks noChangeShapeType="1"/>
            </p:cNvSpPr>
            <p:nvPr/>
          </p:nvSpPr>
          <p:spPr bwMode="auto">
            <a:xfrm>
              <a:off x="4172" y="3618"/>
              <a:ext cx="4" cy="2"/>
            </a:xfrm>
            <a:prstGeom prst="line">
              <a:avLst/>
            </a:prstGeom>
            <a:noFill/>
            <a:ln w="3175">
              <a:solidFill>
                <a:srgbClr val="000000"/>
              </a:solidFill>
              <a:round/>
              <a:headEnd/>
              <a:tailEnd/>
            </a:ln>
          </p:spPr>
          <p:txBody>
            <a:bodyPr/>
            <a:lstStyle/>
            <a:p>
              <a:endParaRPr lang="sv-SE"/>
            </a:p>
          </p:txBody>
        </p:sp>
        <p:sp>
          <p:nvSpPr>
            <p:cNvPr id="96739" name="Line 483"/>
            <p:cNvSpPr>
              <a:spLocks noChangeShapeType="1"/>
            </p:cNvSpPr>
            <p:nvPr/>
          </p:nvSpPr>
          <p:spPr bwMode="auto">
            <a:xfrm>
              <a:off x="4180" y="3626"/>
              <a:ext cx="14" cy="14"/>
            </a:xfrm>
            <a:prstGeom prst="line">
              <a:avLst/>
            </a:prstGeom>
            <a:noFill/>
            <a:ln w="3175">
              <a:solidFill>
                <a:srgbClr val="000000"/>
              </a:solidFill>
              <a:round/>
              <a:headEnd/>
              <a:tailEnd/>
            </a:ln>
          </p:spPr>
          <p:txBody>
            <a:bodyPr/>
            <a:lstStyle/>
            <a:p>
              <a:endParaRPr lang="sv-SE"/>
            </a:p>
          </p:txBody>
        </p:sp>
        <p:sp>
          <p:nvSpPr>
            <p:cNvPr id="96740" name="Line 484"/>
            <p:cNvSpPr>
              <a:spLocks noChangeShapeType="1"/>
            </p:cNvSpPr>
            <p:nvPr/>
          </p:nvSpPr>
          <p:spPr bwMode="auto">
            <a:xfrm>
              <a:off x="4200" y="3646"/>
              <a:ext cx="4" cy="2"/>
            </a:xfrm>
            <a:prstGeom prst="line">
              <a:avLst/>
            </a:prstGeom>
            <a:noFill/>
            <a:ln w="3175">
              <a:solidFill>
                <a:srgbClr val="000000"/>
              </a:solidFill>
              <a:round/>
              <a:headEnd/>
              <a:tailEnd/>
            </a:ln>
          </p:spPr>
          <p:txBody>
            <a:bodyPr/>
            <a:lstStyle/>
            <a:p>
              <a:endParaRPr lang="sv-SE"/>
            </a:p>
          </p:txBody>
        </p:sp>
        <p:sp>
          <p:nvSpPr>
            <p:cNvPr id="96741" name="Freeform 485"/>
            <p:cNvSpPr>
              <a:spLocks/>
            </p:cNvSpPr>
            <p:nvPr/>
          </p:nvSpPr>
          <p:spPr bwMode="auto">
            <a:xfrm>
              <a:off x="4210" y="3654"/>
              <a:ext cx="14" cy="14"/>
            </a:xfrm>
            <a:custGeom>
              <a:avLst/>
              <a:gdLst/>
              <a:ahLst/>
              <a:cxnLst>
                <a:cxn ang="0">
                  <a:pos x="0" y="0"/>
                </a:cxn>
                <a:cxn ang="0">
                  <a:pos x="12" y="14"/>
                </a:cxn>
                <a:cxn ang="0">
                  <a:pos x="14" y="14"/>
                </a:cxn>
              </a:cxnLst>
              <a:rect l="0" t="0" r="r" b="b"/>
              <a:pathLst>
                <a:path w="14" h="14">
                  <a:moveTo>
                    <a:pt x="0" y="0"/>
                  </a:moveTo>
                  <a:lnTo>
                    <a:pt x="12" y="14"/>
                  </a:lnTo>
                  <a:lnTo>
                    <a:pt x="14" y="14"/>
                  </a:lnTo>
                </a:path>
              </a:pathLst>
            </a:custGeom>
            <a:noFill/>
            <a:ln w="3175">
              <a:solidFill>
                <a:srgbClr val="000000"/>
              </a:solidFill>
              <a:prstDash val="solid"/>
              <a:round/>
              <a:headEnd/>
              <a:tailEnd/>
            </a:ln>
          </p:spPr>
          <p:txBody>
            <a:bodyPr/>
            <a:lstStyle/>
            <a:p>
              <a:endParaRPr lang="sv-SE"/>
            </a:p>
          </p:txBody>
        </p:sp>
        <p:sp>
          <p:nvSpPr>
            <p:cNvPr id="96742" name="Line 486"/>
            <p:cNvSpPr>
              <a:spLocks noChangeShapeType="1"/>
            </p:cNvSpPr>
            <p:nvPr/>
          </p:nvSpPr>
          <p:spPr bwMode="auto">
            <a:xfrm>
              <a:off x="4228" y="3674"/>
              <a:ext cx="4" cy="2"/>
            </a:xfrm>
            <a:prstGeom prst="line">
              <a:avLst/>
            </a:prstGeom>
            <a:noFill/>
            <a:ln w="3175">
              <a:solidFill>
                <a:srgbClr val="000000"/>
              </a:solidFill>
              <a:round/>
              <a:headEnd/>
              <a:tailEnd/>
            </a:ln>
          </p:spPr>
          <p:txBody>
            <a:bodyPr/>
            <a:lstStyle/>
            <a:p>
              <a:endParaRPr lang="sv-SE"/>
            </a:p>
          </p:txBody>
        </p:sp>
        <p:sp>
          <p:nvSpPr>
            <p:cNvPr id="96743" name="Line 487"/>
            <p:cNvSpPr>
              <a:spLocks noChangeShapeType="1"/>
            </p:cNvSpPr>
            <p:nvPr/>
          </p:nvSpPr>
          <p:spPr bwMode="auto">
            <a:xfrm>
              <a:off x="4238" y="3682"/>
              <a:ext cx="14" cy="14"/>
            </a:xfrm>
            <a:prstGeom prst="line">
              <a:avLst/>
            </a:prstGeom>
            <a:noFill/>
            <a:ln w="3175">
              <a:solidFill>
                <a:srgbClr val="000000"/>
              </a:solidFill>
              <a:round/>
              <a:headEnd/>
              <a:tailEnd/>
            </a:ln>
          </p:spPr>
          <p:txBody>
            <a:bodyPr/>
            <a:lstStyle/>
            <a:p>
              <a:endParaRPr lang="sv-SE"/>
            </a:p>
          </p:txBody>
        </p:sp>
        <p:sp>
          <p:nvSpPr>
            <p:cNvPr id="96744" name="Line 488"/>
            <p:cNvSpPr>
              <a:spLocks noChangeShapeType="1"/>
            </p:cNvSpPr>
            <p:nvPr/>
          </p:nvSpPr>
          <p:spPr bwMode="auto">
            <a:xfrm>
              <a:off x="4258" y="3702"/>
              <a:ext cx="2" cy="2"/>
            </a:xfrm>
            <a:prstGeom prst="line">
              <a:avLst/>
            </a:prstGeom>
            <a:noFill/>
            <a:ln w="3175">
              <a:solidFill>
                <a:srgbClr val="000000"/>
              </a:solidFill>
              <a:round/>
              <a:headEnd/>
              <a:tailEnd/>
            </a:ln>
          </p:spPr>
          <p:txBody>
            <a:bodyPr/>
            <a:lstStyle/>
            <a:p>
              <a:endParaRPr lang="sv-SE"/>
            </a:p>
          </p:txBody>
        </p:sp>
        <p:sp>
          <p:nvSpPr>
            <p:cNvPr id="96745" name="Line 489"/>
            <p:cNvSpPr>
              <a:spLocks noChangeShapeType="1"/>
            </p:cNvSpPr>
            <p:nvPr/>
          </p:nvSpPr>
          <p:spPr bwMode="auto">
            <a:xfrm>
              <a:off x="4266" y="3710"/>
              <a:ext cx="14" cy="14"/>
            </a:xfrm>
            <a:prstGeom prst="line">
              <a:avLst/>
            </a:prstGeom>
            <a:noFill/>
            <a:ln w="3175">
              <a:solidFill>
                <a:srgbClr val="000000"/>
              </a:solidFill>
              <a:round/>
              <a:headEnd/>
              <a:tailEnd/>
            </a:ln>
          </p:spPr>
          <p:txBody>
            <a:bodyPr/>
            <a:lstStyle/>
            <a:p>
              <a:endParaRPr lang="sv-SE"/>
            </a:p>
          </p:txBody>
        </p:sp>
        <p:sp>
          <p:nvSpPr>
            <p:cNvPr id="96746" name="Line 490"/>
            <p:cNvSpPr>
              <a:spLocks noChangeShapeType="1"/>
            </p:cNvSpPr>
            <p:nvPr/>
          </p:nvSpPr>
          <p:spPr bwMode="auto">
            <a:xfrm>
              <a:off x="4286" y="3730"/>
              <a:ext cx="2" cy="2"/>
            </a:xfrm>
            <a:prstGeom prst="line">
              <a:avLst/>
            </a:prstGeom>
            <a:noFill/>
            <a:ln w="3175">
              <a:solidFill>
                <a:srgbClr val="000000"/>
              </a:solidFill>
              <a:round/>
              <a:headEnd/>
              <a:tailEnd/>
            </a:ln>
          </p:spPr>
          <p:txBody>
            <a:bodyPr/>
            <a:lstStyle/>
            <a:p>
              <a:endParaRPr lang="sv-SE"/>
            </a:p>
          </p:txBody>
        </p:sp>
        <p:sp>
          <p:nvSpPr>
            <p:cNvPr id="96747" name="Line 491"/>
            <p:cNvSpPr>
              <a:spLocks noChangeShapeType="1"/>
            </p:cNvSpPr>
            <p:nvPr/>
          </p:nvSpPr>
          <p:spPr bwMode="auto">
            <a:xfrm>
              <a:off x="4294" y="3738"/>
              <a:ext cx="14" cy="14"/>
            </a:xfrm>
            <a:prstGeom prst="line">
              <a:avLst/>
            </a:prstGeom>
            <a:noFill/>
            <a:ln w="3175">
              <a:solidFill>
                <a:srgbClr val="000000"/>
              </a:solidFill>
              <a:round/>
              <a:headEnd/>
              <a:tailEnd/>
            </a:ln>
          </p:spPr>
          <p:txBody>
            <a:bodyPr/>
            <a:lstStyle/>
            <a:p>
              <a:endParaRPr lang="sv-SE"/>
            </a:p>
          </p:txBody>
        </p:sp>
        <p:sp>
          <p:nvSpPr>
            <p:cNvPr id="96748" name="Line 492"/>
            <p:cNvSpPr>
              <a:spLocks noChangeShapeType="1"/>
            </p:cNvSpPr>
            <p:nvPr/>
          </p:nvSpPr>
          <p:spPr bwMode="auto">
            <a:xfrm>
              <a:off x="4314" y="3758"/>
              <a:ext cx="4" cy="2"/>
            </a:xfrm>
            <a:prstGeom prst="line">
              <a:avLst/>
            </a:prstGeom>
            <a:noFill/>
            <a:ln w="3175">
              <a:solidFill>
                <a:srgbClr val="000000"/>
              </a:solidFill>
              <a:round/>
              <a:headEnd/>
              <a:tailEnd/>
            </a:ln>
          </p:spPr>
          <p:txBody>
            <a:bodyPr/>
            <a:lstStyle/>
            <a:p>
              <a:endParaRPr lang="sv-SE"/>
            </a:p>
          </p:txBody>
        </p:sp>
        <p:sp>
          <p:nvSpPr>
            <p:cNvPr id="96749" name="Line 493"/>
            <p:cNvSpPr>
              <a:spLocks noChangeShapeType="1"/>
            </p:cNvSpPr>
            <p:nvPr/>
          </p:nvSpPr>
          <p:spPr bwMode="auto">
            <a:xfrm>
              <a:off x="4322" y="3766"/>
              <a:ext cx="2" cy="2"/>
            </a:xfrm>
            <a:prstGeom prst="line">
              <a:avLst/>
            </a:prstGeom>
            <a:noFill/>
            <a:ln w="3175">
              <a:solidFill>
                <a:srgbClr val="000000"/>
              </a:solidFill>
              <a:round/>
              <a:headEnd/>
              <a:tailEnd/>
            </a:ln>
          </p:spPr>
          <p:txBody>
            <a:bodyPr/>
            <a:lstStyle/>
            <a:p>
              <a:endParaRPr lang="sv-SE"/>
            </a:p>
          </p:txBody>
        </p:sp>
        <p:sp>
          <p:nvSpPr>
            <p:cNvPr id="96750" name="Freeform 494"/>
            <p:cNvSpPr>
              <a:spLocks/>
            </p:cNvSpPr>
            <p:nvPr/>
          </p:nvSpPr>
          <p:spPr bwMode="auto">
            <a:xfrm>
              <a:off x="3170" y="2838"/>
              <a:ext cx="64" cy="62"/>
            </a:xfrm>
            <a:custGeom>
              <a:avLst/>
              <a:gdLst/>
              <a:ahLst/>
              <a:cxnLst>
                <a:cxn ang="0">
                  <a:pos x="64" y="30"/>
                </a:cxn>
                <a:cxn ang="0">
                  <a:pos x="62" y="26"/>
                </a:cxn>
                <a:cxn ang="0">
                  <a:pos x="62" y="22"/>
                </a:cxn>
                <a:cxn ang="0">
                  <a:pos x="60" y="18"/>
                </a:cxn>
                <a:cxn ang="0">
                  <a:pos x="58" y="14"/>
                </a:cxn>
                <a:cxn ang="0">
                  <a:pos x="56" y="10"/>
                </a:cxn>
                <a:cxn ang="0">
                  <a:pos x="54" y="8"/>
                </a:cxn>
                <a:cxn ang="0">
                  <a:pos x="50" y="6"/>
                </a:cxn>
                <a:cxn ang="0">
                  <a:pos x="46" y="4"/>
                </a:cxn>
                <a:cxn ang="0">
                  <a:pos x="44" y="2"/>
                </a:cxn>
                <a:cxn ang="0">
                  <a:pos x="40" y="0"/>
                </a:cxn>
                <a:cxn ang="0">
                  <a:pos x="36" y="0"/>
                </a:cxn>
                <a:cxn ang="0">
                  <a:pos x="32" y="0"/>
                </a:cxn>
                <a:cxn ang="0">
                  <a:pos x="28" y="0"/>
                </a:cxn>
                <a:cxn ang="0">
                  <a:pos x="24" y="0"/>
                </a:cxn>
                <a:cxn ang="0">
                  <a:pos x="20" y="2"/>
                </a:cxn>
                <a:cxn ang="0">
                  <a:pos x="16" y="4"/>
                </a:cxn>
                <a:cxn ang="0">
                  <a:pos x="14" y="6"/>
                </a:cxn>
                <a:cxn ang="0">
                  <a:pos x="10" y="8"/>
                </a:cxn>
                <a:cxn ang="0">
                  <a:pos x="8" y="12"/>
                </a:cxn>
                <a:cxn ang="0">
                  <a:pos x="6" y="14"/>
                </a:cxn>
                <a:cxn ang="0">
                  <a:pos x="4" y="18"/>
                </a:cxn>
                <a:cxn ang="0">
                  <a:pos x="2" y="22"/>
                </a:cxn>
                <a:cxn ang="0">
                  <a:pos x="2" y="26"/>
                </a:cxn>
                <a:cxn ang="0">
                  <a:pos x="0" y="30"/>
                </a:cxn>
                <a:cxn ang="0">
                  <a:pos x="0" y="34"/>
                </a:cxn>
                <a:cxn ang="0">
                  <a:pos x="2" y="38"/>
                </a:cxn>
                <a:cxn ang="0">
                  <a:pos x="2" y="42"/>
                </a:cxn>
                <a:cxn ang="0">
                  <a:pos x="4" y="46"/>
                </a:cxn>
                <a:cxn ang="0">
                  <a:pos x="6" y="48"/>
                </a:cxn>
                <a:cxn ang="0">
                  <a:pos x="8" y="52"/>
                </a:cxn>
                <a:cxn ang="0">
                  <a:pos x="12" y="54"/>
                </a:cxn>
                <a:cxn ang="0">
                  <a:pos x="14" y="58"/>
                </a:cxn>
                <a:cxn ang="0">
                  <a:pos x="18" y="60"/>
                </a:cxn>
                <a:cxn ang="0">
                  <a:pos x="22" y="60"/>
                </a:cxn>
                <a:cxn ang="0">
                  <a:pos x="26" y="62"/>
                </a:cxn>
                <a:cxn ang="0">
                  <a:pos x="30" y="62"/>
                </a:cxn>
                <a:cxn ang="0">
                  <a:pos x="34" y="62"/>
                </a:cxn>
                <a:cxn ang="0">
                  <a:pos x="38" y="62"/>
                </a:cxn>
                <a:cxn ang="0">
                  <a:pos x="42" y="62"/>
                </a:cxn>
                <a:cxn ang="0">
                  <a:pos x="46" y="60"/>
                </a:cxn>
                <a:cxn ang="0">
                  <a:pos x="48" y="58"/>
                </a:cxn>
                <a:cxn ang="0">
                  <a:pos x="52" y="56"/>
                </a:cxn>
                <a:cxn ang="0">
                  <a:pos x="54" y="52"/>
                </a:cxn>
                <a:cxn ang="0">
                  <a:pos x="58" y="50"/>
                </a:cxn>
                <a:cxn ang="0">
                  <a:pos x="60" y="46"/>
                </a:cxn>
                <a:cxn ang="0">
                  <a:pos x="62" y="42"/>
                </a:cxn>
                <a:cxn ang="0">
                  <a:pos x="62" y="38"/>
                </a:cxn>
                <a:cxn ang="0">
                  <a:pos x="64" y="34"/>
                </a:cxn>
                <a:cxn ang="0">
                  <a:pos x="64" y="32"/>
                </a:cxn>
              </a:cxnLst>
              <a:rect l="0" t="0" r="r" b="b"/>
              <a:pathLst>
                <a:path w="64" h="62">
                  <a:moveTo>
                    <a:pt x="64" y="32"/>
                  </a:moveTo>
                  <a:lnTo>
                    <a:pt x="64" y="30"/>
                  </a:lnTo>
                  <a:lnTo>
                    <a:pt x="64" y="28"/>
                  </a:lnTo>
                  <a:lnTo>
                    <a:pt x="62" y="26"/>
                  </a:lnTo>
                  <a:lnTo>
                    <a:pt x="62" y="24"/>
                  </a:lnTo>
                  <a:lnTo>
                    <a:pt x="62" y="22"/>
                  </a:lnTo>
                  <a:lnTo>
                    <a:pt x="62" y="20"/>
                  </a:lnTo>
                  <a:lnTo>
                    <a:pt x="60" y="18"/>
                  </a:lnTo>
                  <a:lnTo>
                    <a:pt x="60" y="16"/>
                  </a:lnTo>
                  <a:lnTo>
                    <a:pt x="58" y="14"/>
                  </a:lnTo>
                  <a:lnTo>
                    <a:pt x="58" y="12"/>
                  </a:lnTo>
                  <a:lnTo>
                    <a:pt x="56" y="10"/>
                  </a:lnTo>
                  <a:lnTo>
                    <a:pt x="54" y="10"/>
                  </a:lnTo>
                  <a:lnTo>
                    <a:pt x="54" y="8"/>
                  </a:lnTo>
                  <a:lnTo>
                    <a:pt x="52" y="6"/>
                  </a:lnTo>
                  <a:lnTo>
                    <a:pt x="50" y="6"/>
                  </a:lnTo>
                  <a:lnTo>
                    <a:pt x="48" y="4"/>
                  </a:lnTo>
                  <a:lnTo>
                    <a:pt x="46" y="4"/>
                  </a:lnTo>
                  <a:lnTo>
                    <a:pt x="46" y="2"/>
                  </a:lnTo>
                  <a:lnTo>
                    <a:pt x="44" y="2"/>
                  </a:lnTo>
                  <a:lnTo>
                    <a:pt x="42" y="0"/>
                  </a:lnTo>
                  <a:lnTo>
                    <a:pt x="40" y="0"/>
                  </a:lnTo>
                  <a:lnTo>
                    <a:pt x="38" y="0"/>
                  </a:lnTo>
                  <a:lnTo>
                    <a:pt x="36" y="0"/>
                  </a:lnTo>
                  <a:lnTo>
                    <a:pt x="34" y="0"/>
                  </a:lnTo>
                  <a:lnTo>
                    <a:pt x="32" y="0"/>
                  </a:lnTo>
                  <a:lnTo>
                    <a:pt x="30" y="0"/>
                  </a:lnTo>
                  <a:lnTo>
                    <a:pt x="28" y="0"/>
                  </a:lnTo>
                  <a:lnTo>
                    <a:pt x="26" y="0"/>
                  </a:lnTo>
                  <a:lnTo>
                    <a:pt x="24" y="0"/>
                  </a:lnTo>
                  <a:lnTo>
                    <a:pt x="22" y="2"/>
                  </a:lnTo>
                  <a:lnTo>
                    <a:pt x="20" y="2"/>
                  </a:lnTo>
                  <a:lnTo>
                    <a:pt x="18" y="2"/>
                  </a:lnTo>
                  <a:lnTo>
                    <a:pt x="16" y="4"/>
                  </a:lnTo>
                  <a:lnTo>
                    <a:pt x="14" y="4"/>
                  </a:lnTo>
                  <a:lnTo>
                    <a:pt x="14" y="6"/>
                  </a:lnTo>
                  <a:lnTo>
                    <a:pt x="12" y="8"/>
                  </a:lnTo>
                  <a:lnTo>
                    <a:pt x="10" y="8"/>
                  </a:lnTo>
                  <a:lnTo>
                    <a:pt x="8" y="10"/>
                  </a:lnTo>
                  <a:lnTo>
                    <a:pt x="8" y="12"/>
                  </a:lnTo>
                  <a:lnTo>
                    <a:pt x="6" y="14"/>
                  </a:lnTo>
                  <a:lnTo>
                    <a:pt x="6" y="14"/>
                  </a:lnTo>
                  <a:lnTo>
                    <a:pt x="4" y="16"/>
                  </a:lnTo>
                  <a:lnTo>
                    <a:pt x="4" y="18"/>
                  </a:lnTo>
                  <a:lnTo>
                    <a:pt x="2" y="20"/>
                  </a:lnTo>
                  <a:lnTo>
                    <a:pt x="2" y="22"/>
                  </a:lnTo>
                  <a:lnTo>
                    <a:pt x="2" y="24"/>
                  </a:lnTo>
                  <a:lnTo>
                    <a:pt x="2" y="26"/>
                  </a:lnTo>
                  <a:lnTo>
                    <a:pt x="0" y="28"/>
                  </a:lnTo>
                  <a:lnTo>
                    <a:pt x="0" y="30"/>
                  </a:lnTo>
                  <a:lnTo>
                    <a:pt x="0" y="32"/>
                  </a:lnTo>
                  <a:lnTo>
                    <a:pt x="0" y="34"/>
                  </a:lnTo>
                  <a:lnTo>
                    <a:pt x="2" y="36"/>
                  </a:lnTo>
                  <a:lnTo>
                    <a:pt x="2" y="38"/>
                  </a:lnTo>
                  <a:lnTo>
                    <a:pt x="2" y="40"/>
                  </a:lnTo>
                  <a:lnTo>
                    <a:pt x="2" y="42"/>
                  </a:lnTo>
                  <a:lnTo>
                    <a:pt x="4" y="44"/>
                  </a:lnTo>
                  <a:lnTo>
                    <a:pt x="4" y="46"/>
                  </a:lnTo>
                  <a:lnTo>
                    <a:pt x="6" y="48"/>
                  </a:lnTo>
                  <a:lnTo>
                    <a:pt x="6" y="48"/>
                  </a:lnTo>
                  <a:lnTo>
                    <a:pt x="8" y="50"/>
                  </a:lnTo>
                  <a:lnTo>
                    <a:pt x="8" y="52"/>
                  </a:lnTo>
                  <a:lnTo>
                    <a:pt x="10" y="54"/>
                  </a:lnTo>
                  <a:lnTo>
                    <a:pt x="12" y="54"/>
                  </a:lnTo>
                  <a:lnTo>
                    <a:pt x="14" y="56"/>
                  </a:lnTo>
                  <a:lnTo>
                    <a:pt x="14" y="58"/>
                  </a:lnTo>
                  <a:lnTo>
                    <a:pt x="16" y="58"/>
                  </a:lnTo>
                  <a:lnTo>
                    <a:pt x="18" y="60"/>
                  </a:lnTo>
                  <a:lnTo>
                    <a:pt x="20" y="60"/>
                  </a:lnTo>
                  <a:lnTo>
                    <a:pt x="22" y="60"/>
                  </a:lnTo>
                  <a:lnTo>
                    <a:pt x="24" y="62"/>
                  </a:lnTo>
                  <a:lnTo>
                    <a:pt x="26" y="62"/>
                  </a:lnTo>
                  <a:lnTo>
                    <a:pt x="28" y="62"/>
                  </a:lnTo>
                  <a:lnTo>
                    <a:pt x="30" y="62"/>
                  </a:lnTo>
                  <a:lnTo>
                    <a:pt x="32" y="62"/>
                  </a:lnTo>
                  <a:lnTo>
                    <a:pt x="34" y="62"/>
                  </a:lnTo>
                  <a:lnTo>
                    <a:pt x="36" y="62"/>
                  </a:lnTo>
                  <a:lnTo>
                    <a:pt x="38" y="62"/>
                  </a:lnTo>
                  <a:lnTo>
                    <a:pt x="40" y="62"/>
                  </a:lnTo>
                  <a:lnTo>
                    <a:pt x="42" y="62"/>
                  </a:lnTo>
                  <a:lnTo>
                    <a:pt x="44" y="60"/>
                  </a:lnTo>
                  <a:lnTo>
                    <a:pt x="46" y="60"/>
                  </a:lnTo>
                  <a:lnTo>
                    <a:pt x="46" y="58"/>
                  </a:lnTo>
                  <a:lnTo>
                    <a:pt x="48" y="58"/>
                  </a:lnTo>
                  <a:lnTo>
                    <a:pt x="50" y="56"/>
                  </a:lnTo>
                  <a:lnTo>
                    <a:pt x="52" y="56"/>
                  </a:lnTo>
                  <a:lnTo>
                    <a:pt x="54" y="54"/>
                  </a:lnTo>
                  <a:lnTo>
                    <a:pt x="54" y="52"/>
                  </a:lnTo>
                  <a:lnTo>
                    <a:pt x="56" y="52"/>
                  </a:lnTo>
                  <a:lnTo>
                    <a:pt x="58" y="50"/>
                  </a:lnTo>
                  <a:lnTo>
                    <a:pt x="58" y="48"/>
                  </a:lnTo>
                  <a:lnTo>
                    <a:pt x="60" y="46"/>
                  </a:lnTo>
                  <a:lnTo>
                    <a:pt x="60" y="44"/>
                  </a:lnTo>
                  <a:lnTo>
                    <a:pt x="62" y="42"/>
                  </a:lnTo>
                  <a:lnTo>
                    <a:pt x="62" y="40"/>
                  </a:lnTo>
                  <a:lnTo>
                    <a:pt x="62" y="38"/>
                  </a:lnTo>
                  <a:lnTo>
                    <a:pt x="62" y="36"/>
                  </a:lnTo>
                  <a:lnTo>
                    <a:pt x="64" y="34"/>
                  </a:lnTo>
                  <a:lnTo>
                    <a:pt x="64" y="34"/>
                  </a:lnTo>
                  <a:lnTo>
                    <a:pt x="64" y="32"/>
                  </a:lnTo>
                </a:path>
              </a:pathLst>
            </a:custGeom>
            <a:noFill/>
            <a:ln w="3175">
              <a:solidFill>
                <a:srgbClr val="000000"/>
              </a:solidFill>
              <a:prstDash val="solid"/>
              <a:round/>
              <a:headEnd/>
              <a:tailEnd/>
            </a:ln>
          </p:spPr>
          <p:txBody>
            <a:bodyPr/>
            <a:lstStyle/>
            <a:p>
              <a:endParaRPr lang="sv-SE"/>
            </a:p>
          </p:txBody>
        </p:sp>
        <p:sp>
          <p:nvSpPr>
            <p:cNvPr id="96751" name="Freeform 495"/>
            <p:cNvSpPr>
              <a:spLocks/>
            </p:cNvSpPr>
            <p:nvPr/>
          </p:nvSpPr>
          <p:spPr bwMode="auto">
            <a:xfrm>
              <a:off x="4230" y="3676"/>
              <a:ext cx="64" cy="62"/>
            </a:xfrm>
            <a:custGeom>
              <a:avLst/>
              <a:gdLst/>
              <a:ahLst/>
              <a:cxnLst>
                <a:cxn ang="0">
                  <a:pos x="64" y="28"/>
                </a:cxn>
                <a:cxn ang="0">
                  <a:pos x="62" y="24"/>
                </a:cxn>
                <a:cxn ang="0">
                  <a:pos x="62" y="20"/>
                </a:cxn>
                <a:cxn ang="0">
                  <a:pos x="60" y="18"/>
                </a:cxn>
                <a:cxn ang="0">
                  <a:pos x="58" y="14"/>
                </a:cxn>
                <a:cxn ang="0">
                  <a:pos x="56" y="10"/>
                </a:cxn>
                <a:cxn ang="0">
                  <a:pos x="54" y="8"/>
                </a:cxn>
                <a:cxn ang="0">
                  <a:pos x="50" y="6"/>
                </a:cxn>
                <a:cxn ang="0">
                  <a:pos x="46" y="4"/>
                </a:cxn>
                <a:cxn ang="0">
                  <a:pos x="44" y="2"/>
                </a:cxn>
                <a:cxn ang="0">
                  <a:pos x="40" y="0"/>
                </a:cxn>
                <a:cxn ang="0">
                  <a:pos x="36" y="0"/>
                </a:cxn>
                <a:cxn ang="0">
                  <a:pos x="32" y="0"/>
                </a:cxn>
                <a:cxn ang="0">
                  <a:pos x="28" y="0"/>
                </a:cxn>
                <a:cxn ang="0">
                  <a:pos x="24" y="0"/>
                </a:cxn>
                <a:cxn ang="0">
                  <a:pos x="20" y="2"/>
                </a:cxn>
                <a:cxn ang="0">
                  <a:pos x="16" y="4"/>
                </a:cxn>
                <a:cxn ang="0">
                  <a:pos x="14" y="6"/>
                </a:cxn>
                <a:cxn ang="0">
                  <a:pos x="10" y="8"/>
                </a:cxn>
                <a:cxn ang="0">
                  <a:pos x="8" y="12"/>
                </a:cxn>
                <a:cxn ang="0">
                  <a:pos x="6" y="14"/>
                </a:cxn>
                <a:cxn ang="0">
                  <a:pos x="4" y="18"/>
                </a:cxn>
                <a:cxn ang="0">
                  <a:pos x="2" y="22"/>
                </a:cxn>
                <a:cxn ang="0">
                  <a:pos x="2" y="26"/>
                </a:cxn>
                <a:cxn ang="0">
                  <a:pos x="0" y="30"/>
                </a:cxn>
                <a:cxn ang="0">
                  <a:pos x="0" y="34"/>
                </a:cxn>
                <a:cxn ang="0">
                  <a:pos x="2" y="38"/>
                </a:cxn>
                <a:cxn ang="0">
                  <a:pos x="2" y="42"/>
                </a:cxn>
                <a:cxn ang="0">
                  <a:pos x="4" y="46"/>
                </a:cxn>
                <a:cxn ang="0">
                  <a:pos x="6" y="48"/>
                </a:cxn>
                <a:cxn ang="0">
                  <a:pos x="8" y="52"/>
                </a:cxn>
                <a:cxn ang="0">
                  <a:pos x="12" y="54"/>
                </a:cxn>
                <a:cxn ang="0">
                  <a:pos x="14" y="56"/>
                </a:cxn>
                <a:cxn ang="0">
                  <a:pos x="18" y="58"/>
                </a:cxn>
                <a:cxn ang="0">
                  <a:pos x="22" y="60"/>
                </a:cxn>
                <a:cxn ang="0">
                  <a:pos x="26" y="62"/>
                </a:cxn>
                <a:cxn ang="0">
                  <a:pos x="30" y="62"/>
                </a:cxn>
                <a:cxn ang="0">
                  <a:pos x="34" y="62"/>
                </a:cxn>
                <a:cxn ang="0">
                  <a:pos x="38" y="62"/>
                </a:cxn>
                <a:cxn ang="0">
                  <a:pos x="42" y="60"/>
                </a:cxn>
                <a:cxn ang="0">
                  <a:pos x="46" y="60"/>
                </a:cxn>
                <a:cxn ang="0">
                  <a:pos x="48" y="58"/>
                </a:cxn>
                <a:cxn ang="0">
                  <a:pos x="52" y="56"/>
                </a:cxn>
                <a:cxn ang="0">
                  <a:pos x="54" y="52"/>
                </a:cxn>
                <a:cxn ang="0">
                  <a:pos x="58" y="50"/>
                </a:cxn>
                <a:cxn ang="0">
                  <a:pos x="60" y="46"/>
                </a:cxn>
                <a:cxn ang="0">
                  <a:pos x="62" y="42"/>
                </a:cxn>
                <a:cxn ang="0">
                  <a:pos x="62" y="38"/>
                </a:cxn>
                <a:cxn ang="0">
                  <a:pos x="64" y="34"/>
                </a:cxn>
                <a:cxn ang="0">
                  <a:pos x="64" y="30"/>
                </a:cxn>
              </a:cxnLst>
              <a:rect l="0" t="0" r="r" b="b"/>
              <a:pathLst>
                <a:path w="64" h="62">
                  <a:moveTo>
                    <a:pt x="64" y="30"/>
                  </a:moveTo>
                  <a:lnTo>
                    <a:pt x="64" y="28"/>
                  </a:lnTo>
                  <a:lnTo>
                    <a:pt x="64" y="26"/>
                  </a:lnTo>
                  <a:lnTo>
                    <a:pt x="62" y="24"/>
                  </a:lnTo>
                  <a:lnTo>
                    <a:pt x="62" y="22"/>
                  </a:lnTo>
                  <a:lnTo>
                    <a:pt x="62" y="20"/>
                  </a:lnTo>
                  <a:lnTo>
                    <a:pt x="62" y="20"/>
                  </a:lnTo>
                  <a:lnTo>
                    <a:pt x="60" y="18"/>
                  </a:lnTo>
                  <a:lnTo>
                    <a:pt x="60" y="16"/>
                  </a:lnTo>
                  <a:lnTo>
                    <a:pt x="58" y="14"/>
                  </a:lnTo>
                  <a:lnTo>
                    <a:pt x="58" y="12"/>
                  </a:lnTo>
                  <a:lnTo>
                    <a:pt x="56" y="10"/>
                  </a:lnTo>
                  <a:lnTo>
                    <a:pt x="54" y="10"/>
                  </a:lnTo>
                  <a:lnTo>
                    <a:pt x="54" y="8"/>
                  </a:lnTo>
                  <a:lnTo>
                    <a:pt x="52" y="6"/>
                  </a:lnTo>
                  <a:lnTo>
                    <a:pt x="50" y="6"/>
                  </a:lnTo>
                  <a:lnTo>
                    <a:pt x="48" y="4"/>
                  </a:lnTo>
                  <a:lnTo>
                    <a:pt x="46" y="4"/>
                  </a:lnTo>
                  <a:lnTo>
                    <a:pt x="46" y="2"/>
                  </a:lnTo>
                  <a:lnTo>
                    <a:pt x="44" y="2"/>
                  </a:lnTo>
                  <a:lnTo>
                    <a:pt x="42" y="0"/>
                  </a:lnTo>
                  <a:lnTo>
                    <a:pt x="40" y="0"/>
                  </a:lnTo>
                  <a:lnTo>
                    <a:pt x="38" y="0"/>
                  </a:lnTo>
                  <a:lnTo>
                    <a:pt x="36" y="0"/>
                  </a:lnTo>
                  <a:lnTo>
                    <a:pt x="34" y="0"/>
                  </a:lnTo>
                  <a:lnTo>
                    <a:pt x="32" y="0"/>
                  </a:lnTo>
                  <a:lnTo>
                    <a:pt x="30" y="0"/>
                  </a:lnTo>
                  <a:lnTo>
                    <a:pt x="28" y="0"/>
                  </a:lnTo>
                  <a:lnTo>
                    <a:pt x="26" y="0"/>
                  </a:lnTo>
                  <a:lnTo>
                    <a:pt x="24" y="0"/>
                  </a:lnTo>
                  <a:lnTo>
                    <a:pt x="22" y="2"/>
                  </a:lnTo>
                  <a:lnTo>
                    <a:pt x="20" y="2"/>
                  </a:lnTo>
                  <a:lnTo>
                    <a:pt x="18" y="2"/>
                  </a:lnTo>
                  <a:lnTo>
                    <a:pt x="16" y="4"/>
                  </a:lnTo>
                  <a:lnTo>
                    <a:pt x="14" y="4"/>
                  </a:lnTo>
                  <a:lnTo>
                    <a:pt x="14" y="6"/>
                  </a:lnTo>
                  <a:lnTo>
                    <a:pt x="12" y="6"/>
                  </a:lnTo>
                  <a:lnTo>
                    <a:pt x="10" y="8"/>
                  </a:lnTo>
                  <a:lnTo>
                    <a:pt x="8" y="10"/>
                  </a:lnTo>
                  <a:lnTo>
                    <a:pt x="8" y="12"/>
                  </a:lnTo>
                  <a:lnTo>
                    <a:pt x="6" y="12"/>
                  </a:lnTo>
                  <a:lnTo>
                    <a:pt x="6" y="14"/>
                  </a:lnTo>
                  <a:lnTo>
                    <a:pt x="4" y="16"/>
                  </a:lnTo>
                  <a:lnTo>
                    <a:pt x="4" y="18"/>
                  </a:lnTo>
                  <a:lnTo>
                    <a:pt x="2" y="20"/>
                  </a:lnTo>
                  <a:lnTo>
                    <a:pt x="2" y="22"/>
                  </a:lnTo>
                  <a:lnTo>
                    <a:pt x="2" y="24"/>
                  </a:lnTo>
                  <a:lnTo>
                    <a:pt x="2" y="26"/>
                  </a:lnTo>
                  <a:lnTo>
                    <a:pt x="0" y="28"/>
                  </a:lnTo>
                  <a:lnTo>
                    <a:pt x="0" y="30"/>
                  </a:lnTo>
                  <a:lnTo>
                    <a:pt x="0" y="32"/>
                  </a:lnTo>
                  <a:lnTo>
                    <a:pt x="0" y="34"/>
                  </a:lnTo>
                  <a:lnTo>
                    <a:pt x="2" y="36"/>
                  </a:lnTo>
                  <a:lnTo>
                    <a:pt x="2" y="38"/>
                  </a:lnTo>
                  <a:lnTo>
                    <a:pt x="2" y="40"/>
                  </a:lnTo>
                  <a:lnTo>
                    <a:pt x="2" y="42"/>
                  </a:lnTo>
                  <a:lnTo>
                    <a:pt x="4" y="44"/>
                  </a:lnTo>
                  <a:lnTo>
                    <a:pt x="4" y="46"/>
                  </a:lnTo>
                  <a:lnTo>
                    <a:pt x="6" y="46"/>
                  </a:lnTo>
                  <a:lnTo>
                    <a:pt x="6" y="48"/>
                  </a:lnTo>
                  <a:lnTo>
                    <a:pt x="8" y="50"/>
                  </a:lnTo>
                  <a:lnTo>
                    <a:pt x="8" y="52"/>
                  </a:lnTo>
                  <a:lnTo>
                    <a:pt x="10" y="54"/>
                  </a:lnTo>
                  <a:lnTo>
                    <a:pt x="12" y="54"/>
                  </a:lnTo>
                  <a:lnTo>
                    <a:pt x="14" y="56"/>
                  </a:lnTo>
                  <a:lnTo>
                    <a:pt x="14" y="56"/>
                  </a:lnTo>
                  <a:lnTo>
                    <a:pt x="16" y="58"/>
                  </a:lnTo>
                  <a:lnTo>
                    <a:pt x="18" y="58"/>
                  </a:lnTo>
                  <a:lnTo>
                    <a:pt x="20" y="60"/>
                  </a:lnTo>
                  <a:lnTo>
                    <a:pt x="22" y="60"/>
                  </a:lnTo>
                  <a:lnTo>
                    <a:pt x="24" y="62"/>
                  </a:lnTo>
                  <a:lnTo>
                    <a:pt x="26" y="62"/>
                  </a:lnTo>
                  <a:lnTo>
                    <a:pt x="28" y="62"/>
                  </a:lnTo>
                  <a:lnTo>
                    <a:pt x="30" y="62"/>
                  </a:lnTo>
                  <a:lnTo>
                    <a:pt x="32" y="62"/>
                  </a:lnTo>
                  <a:lnTo>
                    <a:pt x="34" y="62"/>
                  </a:lnTo>
                  <a:lnTo>
                    <a:pt x="36" y="62"/>
                  </a:lnTo>
                  <a:lnTo>
                    <a:pt x="38" y="62"/>
                  </a:lnTo>
                  <a:lnTo>
                    <a:pt x="40" y="62"/>
                  </a:lnTo>
                  <a:lnTo>
                    <a:pt x="42" y="60"/>
                  </a:lnTo>
                  <a:lnTo>
                    <a:pt x="44" y="60"/>
                  </a:lnTo>
                  <a:lnTo>
                    <a:pt x="46" y="60"/>
                  </a:lnTo>
                  <a:lnTo>
                    <a:pt x="46" y="58"/>
                  </a:lnTo>
                  <a:lnTo>
                    <a:pt x="48" y="58"/>
                  </a:lnTo>
                  <a:lnTo>
                    <a:pt x="50" y="56"/>
                  </a:lnTo>
                  <a:lnTo>
                    <a:pt x="52" y="56"/>
                  </a:lnTo>
                  <a:lnTo>
                    <a:pt x="54" y="54"/>
                  </a:lnTo>
                  <a:lnTo>
                    <a:pt x="54" y="52"/>
                  </a:lnTo>
                  <a:lnTo>
                    <a:pt x="56" y="50"/>
                  </a:lnTo>
                  <a:lnTo>
                    <a:pt x="58" y="50"/>
                  </a:lnTo>
                  <a:lnTo>
                    <a:pt x="58" y="48"/>
                  </a:lnTo>
                  <a:lnTo>
                    <a:pt x="60" y="46"/>
                  </a:lnTo>
                  <a:lnTo>
                    <a:pt x="60" y="44"/>
                  </a:lnTo>
                  <a:lnTo>
                    <a:pt x="62" y="42"/>
                  </a:lnTo>
                  <a:lnTo>
                    <a:pt x="62" y="40"/>
                  </a:lnTo>
                  <a:lnTo>
                    <a:pt x="62" y="38"/>
                  </a:lnTo>
                  <a:lnTo>
                    <a:pt x="62" y="36"/>
                  </a:lnTo>
                  <a:lnTo>
                    <a:pt x="64" y="34"/>
                  </a:lnTo>
                  <a:lnTo>
                    <a:pt x="64" y="32"/>
                  </a:lnTo>
                  <a:lnTo>
                    <a:pt x="64" y="30"/>
                  </a:lnTo>
                </a:path>
              </a:pathLst>
            </a:custGeom>
            <a:noFill/>
            <a:ln w="3175">
              <a:solidFill>
                <a:srgbClr val="000000"/>
              </a:solidFill>
              <a:prstDash val="solid"/>
              <a:round/>
              <a:headEnd/>
              <a:tailEnd/>
            </a:ln>
          </p:spPr>
          <p:txBody>
            <a:bodyPr/>
            <a:lstStyle/>
            <a:p>
              <a:endParaRPr lang="sv-SE"/>
            </a:p>
          </p:txBody>
        </p:sp>
        <p:sp>
          <p:nvSpPr>
            <p:cNvPr id="96752" name="Freeform 496"/>
            <p:cNvSpPr>
              <a:spLocks/>
            </p:cNvSpPr>
            <p:nvPr/>
          </p:nvSpPr>
          <p:spPr bwMode="auto">
            <a:xfrm>
              <a:off x="3158" y="2602"/>
              <a:ext cx="60" cy="30"/>
            </a:xfrm>
            <a:custGeom>
              <a:avLst/>
              <a:gdLst/>
              <a:ahLst/>
              <a:cxnLst>
                <a:cxn ang="0">
                  <a:pos x="60" y="30"/>
                </a:cxn>
                <a:cxn ang="0">
                  <a:pos x="60" y="28"/>
                </a:cxn>
                <a:cxn ang="0">
                  <a:pos x="60" y="26"/>
                </a:cxn>
                <a:cxn ang="0">
                  <a:pos x="60" y="24"/>
                </a:cxn>
                <a:cxn ang="0">
                  <a:pos x="58" y="22"/>
                </a:cxn>
                <a:cxn ang="0">
                  <a:pos x="58" y="20"/>
                </a:cxn>
                <a:cxn ang="0">
                  <a:pos x="58" y="20"/>
                </a:cxn>
                <a:cxn ang="0">
                  <a:pos x="56" y="18"/>
                </a:cxn>
                <a:cxn ang="0">
                  <a:pos x="56" y="16"/>
                </a:cxn>
                <a:cxn ang="0">
                  <a:pos x="54" y="14"/>
                </a:cxn>
                <a:cxn ang="0">
                  <a:pos x="54" y="12"/>
                </a:cxn>
                <a:cxn ang="0">
                  <a:pos x="52" y="10"/>
                </a:cxn>
                <a:cxn ang="0">
                  <a:pos x="52" y="10"/>
                </a:cxn>
                <a:cxn ang="0">
                  <a:pos x="50" y="8"/>
                </a:cxn>
                <a:cxn ang="0">
                  <a:pos x="48" y="6"/>
                </a:cxn>
                <a:cxn ang="0">
                  <a:pos x="46" y="6"/>
                </a:cxn>
                <a:cxn ang="0">
                  <a:pos x="46" y="4"/>
                </a:cxn>
                <a:cxn ang="0">
                  <a:pos x="44" y="4"/>
                </a:cxn>
                <a:cxn ang="0">
                  <a:pos x="42" y="2"/>
                </a:cxn>
                <a:cxn ang="0">
                  <a:pos x="40" y="2"/>
                </a:cxn>
                <a:cxn ang="0">
                  <a:pos x="38" y="0"/>
                </a:cxn>
                <a:cxn ang="0">
                  <a:pos x="36" y="0"/>
                </a:cxn>
                <a:cxn ang="0">
                  <a:pos x="34" y="0"/>
                </a:cxn>
                <a:cxn ang="0">
                  <a:pos x="32" y="0"/>
                </a:cxn>
                <a:cxn ang="0">
                  <a:pos x="30" y="0"/>
                </a:cxn>
                <a:cxn ang="0">
                  <a:pos x="28" y="0"/>
                </a:cxn>
                <a:cxn ang="0">
                  <a:pos x="26" y="0"/>
                </a:cxn>
                <a:cxn ang="0">
                  <a:pos x="24" y="0"/>
                </a:cxn>
                <a:cxn ang="0">
                  <a:pos x="22" y="0"/>
                </a:cxn>
                <a:cxn ang="0">
                  <a:pos x="20" y="0"/>
                </a:cxn>
                <a:cxn ang="0">
                  <a:pos x="18" y="2"/>
                </a:cxn>
                <a:cxn ang="0">
                  <a:pos x="16" y="2"/>
                </a:cxn>
                <a:cxn ang="0">
                  <a:pos x="14" y="2"/>
                </a:cxn>
                <a:cxn ang="0">
                  <a:pos x="12" y="4"/>
                </a:cxn>
                <a:cxn ang="0">
                  <a:pos x="12" y="4"/>
                </a:cxn>
                <a:cxn ang="0">
                  <a:pos x="10" y="6"/>
                </a:cxn>
                <a:cxn ang="0">
                  <a:pos x="8" y="6"/>
                </a:cxn>
                <a:cxn ang="0">
                  <a:pos x="6" y="8"/>
                </a:cxn>
                <a:cxn ang="0">
                  <a:pos x="6" y="10"/>
                </a:cxn>
                <a:cxn ang="0">
                  <a:pos x="4" y="12"/>
                </a:cxn>
                <a:cxn ang="0">
                  <a:pos x="2" y="12"/>
                </a:cxn>
                <a:cxn ang="0">
                  <a:pos x="2" y="14"/>
                </a:cxn>
                <a:cxn ang="0">
                  <a:pos x="0" y="16"/>
                </a:cxn>
                <a:cxn ang="0">
                  <a:pos x="0" y="18"/>
                </a:cxn>
              </a:cxnLst>
              <a:rect l="0" t="0" r="r" b="b"/>
              <a:pathLst>
                <a:path w="60" h="30">
                  <a:moveTo>
                    <a:pt x="60" y="30"/>
                  </a:moveTo>
                  <a:lnTo>
                    <a:pt x="60" y="28"/>
                  </a:lnTo>
                  <a:lnTo>
                    <a:pt x="60" y="26"/>
                  </a:lnTo>
                  <a:lnTo>
                    <a:pt x="60" y="24"/>
                  </a:lnTo>
                  <a:lnTo>
                    <a:pt x="58" y="22"/>
                  </a:lnTo>
                  <a:lnTo>
                    <a:pt x="58" y="20"/>
                  </a:lnTo>
                  <a:lnTo>
                    <a:pt x="58" y="20"/>
                  </a:lnTo>
                  <a:lnTo>
                    <a:pt x="56" y="18"/>
                  </a:lnTo>
                  <a:lnTo>
                    <a:pt x="56" y="16"/>
                  </a:lnTo>
                  <a:lnTo>
                    <a:pt x="54" y="14"/>
                  </a:lnTo>
                  <a:lnTo>
                    <a:pt x="54" y="12"/>
                  </a:lnTo>
                  <a:lnTo>
                    <a:pt x="52" y="10"/>
                  </a:lnTo>
                  <a:lnTo>
                    <a:pt x="52" y="10"/>
                  </a:lnTo>
                  <a:lnTo>
                    <a:pt x="50" y="8"/>
                  </a:lnTo>
                  <a:lnTo>
                    <a:pt x="48" y="6"/>
                  </a:lnTo>
                  <a:lnTo>
                    <a:pt x="46" y="6"/>
                  </a:lnTo>
                  <a:lnTo>
                    <a:pt x="46" y="4"/>
                  </a:lnTo>
                  <a:lnTo>
                    <a:pt x="44" y="4"/>
                  </a:lnTo>
                  <a:lnTo>
                    <a:pt x="42" y="2"/>
                  </a:lnTo>
                  <a:lnTo>
                    <a:pt x="40" y="2"/>
                  </a:lnTo>
                  <a:lnTo>
                    <a:pt x="38" y="0"/>
                  </a:lnTo>
                  <a:lnTo>
                    <a:pt x="36" y="0"/>
                  </a:lnTo>
                  <a:lnTo>
                    <a:pt x="34" y="0"/>
                  </a:lnTo>
                  <a:lnTo>
                    <a:pt x="32" y="0"/>
                  </a:lnTo>
                  <a:lnTo>
                    <a:pt x="30" y="0"/>
                  </a:lnTo>
                  <a:lnTo>
                    <a:pt x="28" y="0"/>
                  </a:lnTo>
                  <a:lnTo>
                    <a:pt x="26" y="0"/>
                  </a:lnTo>
                  <a:lnTo>
                    <a:pt x="24" y="0"/>
                  </a:lnTo>
                  <a:lnTo>
                    <a:pt x="22" y="0"/>
                  </a:lnTo>
                  <a:lnTo>
                    <a:pt x="20" y="0"/>
                  </a:lnTo>
                  <a:lnTo>
                    <a:pt x="18" y="2"/>
                  </a:lnTo>
                  <a:lnTo>
                    <a:pt x="16" y="2"/>
                  </a:lnTo>
                  <a:lnTo>
                    <a:pt x="14" y="2"/>
                  </a:lnTo>
                  <a:lnTo>
                    <a:pt x="12" y="4"/>
                  </a:lnTo>
                  <a:lnTo>
                    <a:pt x="12" y="4"/>
                  </a:lnTo>
                  <a:lnTo>
                    <a:pt x="10" y="6"/>
                  </a:lnTo>
                  <a:lnTo>
                    <a:pt x="8" y="6"/>
                  </a:lnTo>
                  <a:lnTo>
                    <a:pt x="6" y="8"/>
                  </a:lnTo>
                  <a:lnTo>
                    <a:pt x="6" y="10"/>
                  </a:lnTo>
                  <a:lnTo>
                    <a:pt x="4" y="12"/>
                  </a:lnTo>
                  <a:lnTo>
                    <a:pt x="2" y="12"/>
                  </a:lnTo>
                  <a:lnTo>
                    <a:pt x="2" y="14"/>
                  </a:lnTo>
                  <a:lnTo>
                    <a:pt x="0" y="16"/>
                  </a:lnTo>
                  <a:lnTo>
                    <a:pt x="0" y="18"/>
                  </a:lnTo>
                </a:path>
              </a:pathLst>
            </a:custGeom>
            <a:noFill/>
            <a:ln w="3175">
              <a:solidFill>
                <a:srgbClr val="000000"/>
              </a:solidFill>
              <a:prstDash val="solid"/>
              <a:round/>
              <a:headEnd/>
              <a:tailEnd/>
            </a:ln>
          </p:spPr>
          <p:txBody>
            <a:bodyPr/>
            <a:lstStyle/>
            <a:p>
              <a:endParaRPr lang="sv-SE"/>
            </a:p>
          </p:txBody>
        </p:sp>
        <p:sp>
          <p:nvSpPr>
            <p:cNvPr id="96753" name="Freeform 497"/>
            <p:cNvSpPr>
              <a:spLocks/>
            </p:cNvSpPr>
            <p:nvPr/>
          </p:nvSpPr>
          <p:spPr bwMode="auto">
            <a:xfrm>
              <a:off x="3158" y="2632"/>
              <a:ext cx="60" cy="32"/>
            </a:xfrm>
            <a:custGeom>
              <a:avLst/>
              <a:gdLst/>
              <a:ahLst/>
              <a:cxnLst>
                <a:cxn ang="0">
                  <a:pos x="0" y="14"/>
                </a:cxn>
                <a:cxn ang="0">
                  <a:pos x="0" y="16"/>
                </a:cxn>
                <a:cxn ang="0">
                  <a:pos x="2" y="16"/>
                </a:cxn>
                <a:cxn ang="0">
                  <a:pos x="2" y="18"/>
                </a:cxn>
                <a:cxn ang="0">
                  <a:pos x="4" y="20"/>
                </a:cxn>
                <a:cxn ang="0">
                  <a:pos x="6" y="22"/>
                </a:cxn>
                <a:cxn ang="0">
                  <a:pos x="6" y="24"/>
                </a:cxn>
                <a:cxn ang="0">
                  <a:pos x="8" y="24"/>
                </a:cxn>
                <a:cxn ang="0">
                  <a:pos x="10" y="26"/>
                </a:cxn>
                <a:cxn ang="0">
                  <a:pos x="12" y="26"/>
                </a:cxn>
                <a:cxn ang="0">
                  <a:pos x="12" y="28"/>
                </a:cxn>
                <a:cxn ang="0">
                  <a:pos x="14" y="28"/>
                </a:cxn>
                <a:cxn ang="0">
                  <a:pos x="16" y="30"/>
                </a:cxn>
                <a:cxn ang="0">
                  <a:pos x="18" y="30"/>
                </a:cxn>
                <a:cxn ang="0">
                  <a:pos x="20" y="32"/>
                </a:cxn>
                <a:cxn ang="0">
                  <a:pos x="22" y="32"/>
                </a:cxn>
                <a:cxn ang="0">
                  <a:pos x="24" y="32"/>
                </a:cxn>
                <a:cxn ang="0">
                  <a:pos x="26" y="32"/>
                </a:cxn>
                <a:cxn ang="0">
                  <a:pos x="28" y="32"/>
                </a:cxn>
                <a:cxn ang="0">
                  <a:pos x="30" y="32"/>
                </a:cxn>
                <a:cxn ang="0">
                  <a:pos x="32" y="32"/>
                </a:cxn>
                <a:cxn ang="0">
                  <a:pos x="34" y="32"/>
                </a:cxn>
                <a:cxn ang="0">
                  <a:pos x="36" y="32"/>
                </a:cxn>
                <a:cxn ang="0">
                  <a:pos x="38" y="30"/>
                </a:cxn>
                <a:cxn ang="0">
                  <a:pos x="40" y="30"/>
                </a:cxn>
                <a:cxn ang="0">
                  <a:pos x="42" y="30"/>
                </a:cxn>
                <a:cxn ang="0">
                  <a:pos x="44" y="28"/>
                </a:cxn>
                <a:cxn ang="0">
                  <a:pos x="46" y="28"/>
                </a:cxn>
                <a:cxn ang="0">
                  <a:pos x="46" y="26"/>
                </a:cxn>
                <a:cxn ang="0">
                  <a:pos x="48" y="26"/>
                </a:cxn>
                <a:cxn ang="0">
                  <a:pos x="50" y="24"/>
                </a:cxn>
                <a:cxn ang="0">
                  <a:pos x="52" y="22"/>
                </a:cxn>
                <a:cxn ang="0">
                  <a:pos x="52" y="20"/>
                </a:cxn>
                <a:cxn ang="0">
                  <a:pos x="54" y="20"/>
                </a:cxn>
                <a:cxn ang="0">
                  <a:pos x="54" y="18"/>
                </a:cxn>
                <a:cxn ang="0">
                  <a:pos x="56" y="16"/>
                </a:cxn>
                <a:cxn ang="0">
                  <a:pos x="56" y="14"/>
                </a:cxn>
                <a:cxn ang="0">
                  <a:pos x="58" y="12"/>
                </a:cxn>
                <a:cxn ang="0">
                  <a:pos x="58" y="10"/>
                </a:cxn>
                <a:cxn ang="0">
                  <a:pos x="58" y="8"/>
                </a:cxn>
                <a:cxn ang="0">
                  <a:pos x="60" y="6"/>
                </a:cxn>
                <a:cxn ang="0">
                  <a:pos x="60" y="4"/>
                </a:cxn>
                <a:cxn ang="0">
                  <a:pos x="60" y="2"/>
                </a:cxn>
                <a:cxn ang="0">
                  <a:pos x="60" y="0"/>
                </a:cxn>
              </a:cxnLst>
              <a:rect l="0" t="0" r="r" b="b"/>
              <a:pathLst>
                <a:path w="60" h="32">
                  <a:moveTo>
                    <a:pt x="0" y="14"/>
                  </a:moveTo>
                  <a:lnTo>
                    <a:pt x="0" y="16"/>
                  </a:lnTo>
                  <a:lnTo>
                    <a:pt x="2" y="16"/>
                  </a:lnTo>
                  <a:lnTo>
                    <a:pt x="2" y="18"/>
                  </a:lnTo>
                  <a:lnTo>
                    <a:pt x="4" y="20"/>
                  </a:lnTo>
                  <a:lnTo>
                    <a:pt x="6" y="22"/>
                  </a:lnTo>
                  <a:lnTo>
                    <a:pt x="6" y="24"/>
                  </a:lnTo>
                  <a:lnTo>
                    <a:pt x="8" y="24"/>
                  </a:lnTo>
                  <a:lnTo>
                    <a:pt x="10" y="26"/>
                  </a:lnTo>
                  <a:lnTo>
                    <a:pt x="12" y="26"/>
                  </a:lnTo>
                  <a:lnTo>
                    <a:pt x="12" y="28"/>
                  </a:lnTo>
                  <a:lnTo>
                    <a:pt x="14" y="28"/>
                  </a:lnTo>
                  <a:lnTo>
                    <a:pt x="16" y="30"/>
                  </a:lnTo>
                  <a:lnTo>
                    <a:pt x="18" y="30"/>
                  </a:lnTo>
                  <a:lnTo>
                    <a:pt x="20" y="32"/>
                  </a:lnTo>
                  <a:lnTo>
                    <a:pt x="22" y="32"/>
                  </a:lnTo>
                  <a:lnTo>
                    <a:pt x="24" y="32"/>
                  </a:lnTo>
                  <a:lnTo>
                    <a:pt x="26" y="32"/>
                  </a:lnTo>
                  <a:lnTo>
                    <a:pt x="28" y="32"/>
                  </a:lnTo>
                  <a:lnTo>
                    <a:pt x="30" y="32"/>
                  </a:lnTo>
                  <a:lnTo>
                    <a:pt x="32" y="32"/>
                  </a:lnTo>
                  <a:lnTo>
                    <a:pt x="34" y="32"/>
                  </a:lnTo>
                  <a:lnTo>
                    <a:pt x="36" y="32"/>
                  </a:lnTo>
                  <a:lnTo>
                    <a:pt x="38" y="30"/>
                  </a:lnTo>
                  <a:lnTo>
                    <a:pt x="40" y="30"/>
                  </a:lnTo>
                  <a:lnTo>
                    <a:pt x="42" y="30"/>
                  </a:lnTo>
                  <a:lnTo>
                    <a:pt x="44" y="28"/>
                  </a:lnTo>
                  <a:lnTo>
                    <a:pt x="46" y="28"/>
                  </a:lnTo>
                  <a:lnTo>
                    <a:pt x="46" y="26"/>
                  </a:lnTo>
                  <a:lnTo>
                    <a:pt x="48" y="26"/>
                  </a:lnTo>
                  <a:lnTo>
                    <a:pt x="50" y="24"/>
                  </a:lnTo>
                  <a:lnTo>
                    <a:pt x="52" y="22"/>
                  </a:lnTo>
                  <a:lnTo>
                    <a:pt x="52" y="20"/>
                  </a:lnTo>
                  <a:lnTo>
                    <a:pt x="54" y="20"/>
                  </a:lnTo>
                  <a:lnTo>
                    <a:pt x="54" y="18"/>
                  </a:lnTo>
                  <a:lnTo>
                    <a:pt x="56" y="16"/>
                  </a:lnTo>
                  <a:lnTo>
                    <a:pt x="56" y="14"/>
                  </a:lnTo>
                  <a:lnTo>
                    <a:pt x="58" y="12"/>
                  </a:lnTo>
                  <a:lnTo>
                    <a:pt x="58" y="10"/>
                  </a:lnTo>
                  <a:lnTo>
                    <a:pt x="58" y="8"/>
                  </a:lnTo>
                  <a:lnTo>
                    <a:pt x="60" y="6"/>
                  </a:lnTo>
                  <a:lnTo>
                    <a:pt x="60" y="4"/>
                  </a:lnTo>
                  <a:lnTo>
                    <a:pt x="60" y="2"/>
                  </a:lnTo>
                  <a:lnTo>
                    <a:pt x="60" y="0"/>
                  </a:lnTo>
                </a:path>
              </a:pathLst>
            </a:custGeom>
            <a:noFill/>
            <a:ln w="3175">
              <a:solidFill>
                <a:srgbClr val="000000"/>
              </a:solidFill>
              <a:prstDash val="solid"/>
              <a:round/>
              <a:headEnd/>
              <a:tailEnd/>
            </a:ln>
          </p:spPr>
          <p:txBody>
            <a:bodyPr/>
            <a:lstStyle/>
            <a:p>
              <a:endParaRPr lang="sv-SE"/>
            </a:p>
          </p:txBody>
        </p:sp>
      </p:grpSp>
    </p:spTree>
    <p:extLst>
      <p:ext uri="{BB962C8B-B14F-4D97-AF65-F5344CB8AC3E}">
        <p14:creationId xmlns:p14="http://schemas.microsoft.com/office/powerpoint/2010/main" val="32225990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6466"/>
                                        </p:tgtEl>
                                        <p:attrNameLst>
                                          <p:attrName>style.visibility</p:attrName>
                                        </p:attrNameLst>
                                      </p:cBhvr>
                                      <p:to>
                                        <p:strVal val="visible"/>
                                      </p:to>
                                    </p:set>
                                    <p:animEffect transition="in" filter="fade">
                                      <p:cBhvr>
                                        <p:cTn id="7" dur="1000"/>
                                        <p:tgtEl>
                                          <p:spTgt spid="9646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ctrTitle"/>
          </p:nvPr>
        </p:nvSpPr>
        <p:spPr>
          <a:xfrm>
            <a:off x="1686508" y="228600"/>
            <a:ext cx="5476875" cy="819150"/>
          </a:xfrm>
        </p:spPr>
        <p:txBody>
          <a:bodyPr/>
          <a:lstStyle/>
          <a:p>
            <a:r>
              <a:rPr lang="en-US" dirty="0"/>
              <a:t>Data mining: output</a:t>
            </a:r>
            <a:endParaRPr lang="en-US" sz="2000" dirty="0">
              <a:solidFill>
                <a:schemeClr val="tx1"/>
              </a:solidFill>
            </a:endParaRPr>
          </a:p>
        </p:txBody>
      </p:sp>
      <p:sp>
        <p:nvSpPr>
          <p:cNvPr id="103427" name="Rectangle 3"/>
          <p:cNvSpPr>
            <a:spLocks noGrp="1" noChangeArrowheads="1"/>
          </p:cNvSpPr>
          <p:nvPr>
            <p:ph type="subTitle" idx="1"/>
          </p:nvPr>
        </p:nvSpPr>
        <p:spPr>
          <a:xfrm>
            <a:off x="786987" y="1143000"/>
            <a:ext cx="6553200" cy="911225"/>
          </a:xfrm>
        </p:spPr>
        <p:txBody>
          <a:bodyPr>
            <a:normAutofit/>
          </a:bodyPr>
          <a:lstStyle/>
          <a:p>
            <a:pPr algn="l">
              <a:buFontTx/>
              <a:buChar char="•"/>
            </a:pPr>
            <a:r>
              <a:rPr lang="en-US" sz="2400" dirty="0"/>
              <a:t> Interpretable representation of findings</a:t>
            </a:r>
            <a:br>
              <a:rPr lang="en-US" sz="2400" dirty="0"/>
            </a:br>
            <a:r>
              <a:rPr lang="en-US" sz="2400" dirty="0"/>
              <a:t>	- equations, rules, decision trees, clusters</a:t>
            </a:r>
          </a:p>
        </p:txBody>
      </p:sp>
      <p:graphicFrame>
        <p:nvGraphicFramePr>
          <p:cNvPr id="103551" name="Object 127"/>
          <p:cNvGraphicFramePr>
            <a:graphicFrameLocks noChangeAspect="1"/>
          </p:cNvGraphicFramePr>
          <p:nvPr>
            <p:extLst>
              <p:ext uri="{D42A27DB-BD31-4B8C-83A1-F6EECF244321}">
                <p14:modId xmlns:p14="http://schemas.microsoft.com/office/powerpoint/2010/main" val="181341317"/>
              </p:ext>
            </p:extLst>
          </p:nvPr>
        </p:nvGraphicFramePr>
        <p:xfrm>
          <a:off x="873125" y="2322512"/>
          <a:ext cx="4021138" cy="485775"/>
        </p:xfrm>
        <a:graphic>
          <a:graphicData uri="http://schemas.openxmlformats.org/presentationml/2006/ole">
            <mc:AlternateContent xmlns:mc="http://schemas.openxmlformats.org/markup-compatibility/2006">
              <mc:Choice xmlns:v="urn:schemas-microsoft-com:vml" Requires="v">
                <p:oleObj spid="_x0000_s2110" name="Equation" r:id="rId4" imgW="1892160" imgH="228600" progId="Equation.3">
                  <p:embed/>
                </p:oleObj>
              </mc:Choice>
              <mc:Fallback>
                <p:oleObj name="Equation" r:id="rId4" imgW="189216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3125" y="2322512"/>
                        <a:ext cx="4021138" cy="48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552" name="Object 128"/>
          <p:cNvGraphicFramePr>
            <a:graphicFrameLocks noChangeAspect="1"/>
          </p:cNvGraphicFramePr>
          <p:nvPr>
            <p:extLst>
              <p:ext uri="{D42A27DB-BD31-4B8C-83A1-F6EECF244321}">
                <p14:modId xmlns:p14="http://schemas.microsoft.com/office/powerpoint/2010/main" val="2929847605"/>
              </p:ext>
            </p:extLst>
          </p:nvPr>
        </p:nvGraphicFramePr>
        <p:xfrm>
          <a:off x="920750" y="2935287"/>
          <a:ext cx="4056063" cy="355600"/>
        </p:xfrm>
        <a:graphic>
          <a:graphicData uri="http://schemas.openxmlformats.org/presentationml/2006/ole">
            <mc:AlternateContent xmlns:mc="http://schemas.openxmlformats.org/markup-compatibility/2006">
              <mc:Choice xmlns:v="urn:schemas-microsoft-com:vml" Requires="v">
                <p:oleObj spid="_x0000_s2111" name="Formel" r:id="rId6" imgW="5371920" imgH="469800" progId="Equation.3">
                  <p:embed/>
                </p:oleObj>
              </mc:Choice>
              <mc:Fallback>
                <p:oleObj name="Formel" r:id="rId6" imgW="5371920" imgH="4698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20750" y="2935287"/>
                        <a:ext cx="4056063"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3632" name="Picture 208"/>
          <p:cNvPicPr>
            <a:picLocks noChangeAspect="1" noChangeArrowheads="1"/>
          </p:cNvPicPr>
          <p:nvPr/>
        </p:nvPicPr>
        <p:blipFill>
          <a:blip r:embed="rId8" cstate="print"/>
          <a:srcRect/>
          <a:stretch>
            <a:fillRect/>
          </a:stretch>
        </p:blipFill>
        <p:spPr bwMode="auto">
          <a:xfrm>
            <a:off x="5400675" y="2209800"/>
            <a:ext cx="3160713" cy="2081213"/>
          </a:xfrm>
          <a:prstGeom prst="rect">
            <a:avLst/>
          </a:prstGeom>
          <a:noFill/>
          <a:ln w="9525">
            <a:solidFill>
              <a:schemeClr val="tx1"/>
            </a:solidFill>
            <a:miter lim="800000"/>
            <a:headEnd/>
            <a:tailEnd/>
          </a:ln>
          <a:effectLst/>
        </p:spPr>
      </p:pic>
      <p:grpSp>
        <p:nvGrpSpPr>
          <p:cNvPr id="2" name="Group 284"/>
          <p:cNvGrpSpPr>
            <a:grpSpLocks/>
          </p:cNvGrpSpPr>
          <p:nvPr/>
        </p:nvGrpSpPr>
        <p:grpSpPr bwMode="auto">
          <a:xfrm>
            <a:off x="866775" y="4495800"/>
            <a:ext cx="4224338" cy="1503362"/>
            <a:chOff x="270" y="2569"/>
            <a:chExt cx="3735" cy="1361"/>
          </a:xfrm>
        </p:grpSpPr>
        <p:grpSp>
          <p:nvGrpSpPr>
            <p:cNvPr id="3" name="Group 209"/>
            <p:cNvGrpSpPr>
              <a:grpSpLocks/>
            </p:cNvGrpSpPr>
            <p:nvPr/>
          </p:nvGrpSpPr>
          <p:grpSpPr bwMode="auto">
            <a:xfrm>
              <a:off x="1352" y="2569"/>
              <a:ext cx="1277" cy="544"/>
              <a:chOff x="2109" y="2931"/>
              <a:chExt cx="1179" cy="544"/>
            </a:xfrm>
          </p:grpSpPr>
          <p:sp>
            <p:nvSpPr>
              <p:cNvPr id="103634" name="Rectangle 210"/>
              <p:cNvSpPr>
                <a:spLocks noChangeArrowheads="1"/>
              </p:cNvSpPr>
              <p:nvPr/>
            </p:nvSpPr>
            <p:spPr bwMode="auto">
              <a:xfrm>
                <a:off x="2109" y="2931"/>
                <a:ext cx="1179" cy="544"/>
              </a:xfrm>
              <a:prstGeom prst="rect">
                <a:avLst/>
              </a:prstGeom>
              <a:noFill/>
              <a:ln w="9525" algn="ctr">
                <a:solidFill>
                  <a:schemeClr val="tx1"/>
                </a:solidFill>
                <a:miter lim="800000"/>
                <a:headEnd/>
                <a:tailEnd/>
              </a:ln>
              <a:effectLst/>
            </p:spPr>
            <p:txBody>
              <a:bodyPr wrap="none" anchor="ctr"/>
              <a:lstStyle/>
              <a:p>
                <a:endParaRPr lang="sv-SE"/>
              </a:p>
            </p:txBody>
          </p:sp>
          <p:sp>
            <p:nvSpPr>
              <p:cNvPr id="103635" name="Oval 211"/>
              <p:cNvSpPr>
                <a:spLocks noChangeArrowheads="1"/>
              </p:cNvSpPr>
              <p:nvPr/>
            </p:nvSpPr>
            <p:spPr bwMode="auto">
              <a:xfrm>
                <a:off x="2154" y="3203"/>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36" name="Oval 212"/>
              <p:cNvSpPr>
                <a:spLocks noChangeArrowheads="1"/>
              </p:cNvSpPr>
              <p:nvPr/>
            </p:nvSpPr>
            <p:spPr bwMode="auto">
              <a:xfrm>
                <a:off x="2245" y="3294"/>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37" name="Oval 213"/>
              <p:cNvSpPr>
                <a:spLocks noChangeArrowheads="1"/>
              </p:cNvSpPr>
              <p:nvPr/>
            </p:nvSpPr>
            <p:spPr bwMode="auto">
              <a:xfrm>
                <a:off x="2381" y="3113"/>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38" name="Oval 214"/>
              <p:cNvSpPr>
                <a:spLocks noChangeArrowheads="1"/>
              </p:cNvSpPr>
              <p:nvPr/>
            </p:nvSpPr>
            <p:spPr bwMode="auto">
              <a:xfrm>
                <a:off x="2472" y="3158"/>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39" name="Oval 215"/>
              <p:cNvSpPr>
                <a:spLocks noChangeArrowheads="1"/>
              </p:cNvSpPr>
              <p:nvPr/>
            </p:nvSpPr>
            <p:spPr bwMode="auto">
              <a:xfrm>
                <a:off x="2563" y="3203"/>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40" name="Oval 216"/>
              <p:cNvSpPr>
                <a:spLocks noChangeArrowheads="1"/>
              </p:cNvSpPr>
              <p:nvPr/>
            </p:nvSpPr>
            <p:spPr bwMode="auto">
              <a:xfrm>
                <a:off x="2426" y="3249"/>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41" name="Oval 217"/>
              <p:cNvSpPr>
                <a:spLocks noChangeArrowheads="1"/>
              </p:cNvSpPr>
              <p:nvPr/>
            </p:nvSpPr>
            <p:spPr bwMode="auto">
              <a:xfrm>
                <a:off x="2200" y="3249"/>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42" name="Oval 218"/>
              <p:cNvSpPr>
                <a:spLocks noChangeArrowheads="1"/>
              </p:cNvSpPr>
              <p:nvPr/>
            </p:nvSpPr>
            <p:spPr bwMode="auto">
              <a:xfrm>
                <a:off x="2381" y="3203"/>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43" name="Oval 219"/>
              <p:cNvSpPr>
                <a:spLocks noChangeArrowheads="1"/>
              </p:cNvSpPr>
              <p:nvPr/>
            </p:nvSpPr>
            <p:spPr bwMode="auto">
              <a:xfrm>
                <a:off x="2835" y="3022"/>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44" name="Oval 220"/>
              <p:cNvSpPr>
                <a:spLocks noChangeArrowheads="1"/>
              </p:cNvSpPr>
              <p:nvPr/>
            </p:nvSpPr>
            <p:spPr bwMode="auto">
              <a:xfrm>
                <a:off x="2925" y="3022"/>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45" name="Oval 221"/>
              <p:cNvSpPr>
                <a:spLocks noChangeArrowheads="1"/>
              </p:cNvSpPr>
              <p:nvPr/>
            </p:nvSpPr>
            <p:spPr bwMode="auto">
              <a:xfrm>
                <a:off x="3015" y="3022"/>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46" name="Oval 222"/>
              <p:cNvSpPr>
                <a:spLocks noChangeArrowheads="1"/>
              </p:cNvSpPr>
              <p:nvPr/>
            </p:nvSpPr>
            <p:spPr bwMode="auto">
              <a:xfrm>
                <a:off x="2880" y="3113"/>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47" name="Oval 223"/>
              <p:cNvSpPr>
                <a:spLocks noChangeArrowheads="1"/>
              </p:cNvSpPr>
              <p:nvPr/>
            </p:nvSpPr>
            <p:spPr bwMode="auto">
              <a:xfrm>
                <a:off x="3016" y="3249"/>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48" name="Oval 224"/>
              <p:cNvSpPr>
                <a:spLocks noChangeArrowheads="1"/>
              </p:cNvSpPr>
              <p:nvPr/>
            </p:nvSpPr>
            <p:spPr bwMode="auto">
              <a:xfrm>
                <a:off x="3152" y="3385"/>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49" name="Oval 225"/>
              <p:cNvSpPr>
                <a:spLocks noChangeArrowheads="1"/>
              </p:cNvSpPr>
              <p:nvPr/>
            </p:nvSpPr>
            <p:spPr bwMode="auto">
              <a:xfrm>
                <a:off x="3107" y="3294"/>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50" name="Oval 226"/>
              <p:cNvSpPr>
                <a:spLocks noChangeArrowheads="1"/>
              </p:cNvSpPr>
              <p:nvPr/>
            </p:nvSpPr>
            <p:spPr bwMode="auto">
              <a:xfrm>
                <a:off x="3062" y="3203"/>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51" name="Oval 227"/>
              <p:cNvSpPr>
                <a:spLocks noChangeArrowheads="1"/>
              </p:cNvSpPr>
              <p:nvPr/>
            </p:nvSpPr>
            <p:spPr bwMode="auto">
              <a:xfrm>
                <a:off x="3061" y="3339"/>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52" name="Oval 228"/>
              <p:cNvSpPr>
                <a:spLocks noChangeArrowheads="1"/>
              </p:cNvSpPr>
              <p:nvPr/>
            </p:nvSpPr>
            <p:spPr bwMode="auto">
              <a:xfrm>
                <a:off x="2427" y="3067"/>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53" name="Oval 229"/>
              <p:cNvSpPr>
                <a:spLocks noChangeArrowheads="1"/>
              </p:cNvSpPr>
              <p:nvPr/>
            </p:nvSpPr>
            <p:spPr bwMode="auto">
              <a:xfrm>
                <a:off x="2154" y="3294"/>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grpSp>
        <p:sp>
          <p:nvSpPr>
            <p:cNvPr id="103654" name="Rectangle 230"/>
            <p:cNvSpPr>
              <a:spLocks noChangeArrowheads="1"/>
            </p:cNvSpPr>
            <p:nvPr/>
          </p:nvSpPr>
          <p:spPr bwMode="auto">
            <a:xfrm>
              <a:off x="566" y="3250"/>
              <a:ext cx="1277" cy="544"/>
            </a:xfrm>
            <a:prstGeom prst="rect">
              <a:avLst/>
            </a:prstGeom>
            <a:noFill/>
            <a:ln w="9525" algn="ctr">
              <a:solidFill>
                <a:schemeClr val="tx1"/>
              </a:solidFill>
              <a:miter lim="800000"/>
              <a:headEnd/>
              <a:tailEnd/>
            </a:ln>
            <a:effectLst/>
          </p:spPr>
          <p:txBody>
            <a:bodyPr wrap="none" anchor="ctr"/>
            <a:lstStyle/>
            <a:p>
              <a:endParaRPr lang="sv-SE"/>
            </a:p>
          </p:txBody>
        </p:sp>
        <p:sp>
          <p:nvSpPr>
            <p:cNvPr id="103655" name="Oval 231"/>
            <p:cNvSpPr>
              <a:spLocks noChangeArrowheads="1"/>
            </p:cNvSpPr>
            <p:nvPr/>
          </p:nvSpPr>
          <p:spPr bwMode="auto">
            <a:xfrm>
              <a:off x="614" y="3522"/>
              <a:ext cx="49"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56" name="Oval 232"/>
            <p:cNvSpPr>
              <a:spLocks noChangeArrowheads="1"/>
            </p:cNvSpPr>
            <p:nvPr/>
          </p:nvSpPr>
          <p:spPr bwMode="auto">
            <a:xfrm>
              <a:off x="713" y="3613"/>
              <a:ext cx="49"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57" name="Oval 233"/>
            <p:cNvSpPr>
              <a:spLocks noChangeArrowheads="1"/>
            </p:cNvSpPr>
            <p:nvPr/>
          </p:nvSpPr>
          <p:spPr bwMode="auto">
            <a:xfrm>
              <a:off x="860" y="3432"/>
              <a:ext cx="49"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58" name="Oval 234"/>
            <p:cNvSpPr>
              <a:spLocks noChangeArrowheads="1"/>
            </p:cNvSpPr>
            <p:nvPr/>
          </p:nvSpPr>
          <p:spPr bwMode="auto">
            <a:xfrm>
              <a:off x="959" y="3477"/>
              <a:ext cx="49"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59" name="Oval 235"/>
            <p:cNvSpPr>
              <a:spLocks noChangeArrowheads="1"/>
            </p:cNvSpPr>
            <p:nvPr/>
          </p:nvSpPr>
          <p:spPr bwMode="auto">
            <a:xfrm>
              <a:off x="1057" y="3522"/>
              <a:ext cx="49"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60" name="Oval 236"/>
            <p:cNvSpPr>
              <a:spLocks noChangeArrowheads="1"/>
            </p:cNvSpPr>
            <p:nvPr/>
          </p:nvSpPr>
          <p:spPr bwMode="auto">
            <a:xfrm>
              <a:off x="909" y="3568"/>
              <a:ext cx="49"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61" name="Oval 237"/>
            <p:cNvSpPr>
              <a:spLocks noChangeArrowheads="1"/>
            </p:cNvSpPr>
            <p:nvPr/>
          </p:nvSpPr>
          <p:spPr bwMode="auto">
            <a:xfrm>
              <a:off x="664" y="3568"/>
              <a:ext cx="49"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62" name="Oval 238"/>
            <p:cNvSpPr>
              <a:spLocks noChangeArrowheads="1"/>
            </p:cNvSpPr>
            <p:nvPr/>
          </p:nvSpPr>
          <p:spPr bwMode="auto">
            <a:xfrm>
              <a:off x="860" y="3522"/>
              <a:ext cx="49"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63" name="Oval 239"/>
            <p:cNvSpPr>
              <a:spLocks noChangeArrowheads="1"/>
            </p:cNvSpPr>
            <p:nvPr/>
          </p:nvSpPr>
          <p:spPr bwMode="auto">
            <a:xfrm>
              <a:off x="910" y="3386"/>
              <a:ext cx="49"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64" name="Oval 240"/>
            <p:cNvSpPr>
              <a:spLocks noChangeArrowheads="1"/>
            </p:cNvSpPr>
            <p:nvPr/>
          </p:nvSpPr>
          <p:spPr bwMode="auto">
            <a:xfrm>
              <a:off x="614" y="3613"/>
              <a:ext cx="49"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65" name="Rectangle 241"/>
            <p:cNvSpPr>
              <a:spLocks noChangeArrowheads="1"/>
            </p:cNvSpPr>
            <p:nvPr/>
          </p:nvSpPr>
          <p:spPr bwMode="auto">
            <a:xfrm>
              <a:off x="2286" y="3250"/>
              <a:ext cx="1277" cy="544"/>
            </a:xfrm>
            <a:prstGeom prst="rect">
              <a:avLst/>
            </a:prstGeom>
            <a:noFill/>
            <a:ln w="9525" algn="ctr">
              <a:solidFill>
                <a:schemeClr val="tx1"/>
              </a:solidFill>
              <a:miter lim="800000"/>
              <a:headEnd/>
              <a:tailEnd/>
            </a:ln>
            <a:effectLst/>
          </p:spPr>
          <p:txBody>
            <a:bodyPr wrap="none" anchor="ctr"/>
            <a:lstStyle/>
            <a:p>
              <a:endParaRPr lang="sv-SE"/>
            </a:p>
          </p:txBody>
        </p:sp>
        <p:sp>
          <p:nvSpPr>
            <p:cNvPr id="103666" name="Oval 242"/>
            <p:cNvSpPr>
              <a:spLocks noChangeArrowheads="1"/>
            </p:cNvSpPr>
            <p:nvPr/>
          </p:nvSpPr>
          <p:spPr bwMode="auto">
            <a:xfrm>
              <a:off x="3072" y="3341"/>
              <a:ext cx="49"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67" name="Oval 243"/>
            <p:cNvSpPr>
              <a:spLocks noChangeArrowheads="1"/>
            </p:cNvSpPr>
            <p:nvPr/>
          </p:nvSpPr>
          <p:spPr bwMode="auto">
            <a:xfrm>
              <a:off x="3170" y="3341"/>
              <a:ext cx="49"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68" name="Oval 244"/>
            <p:cNvSpPr>
              <a:spLocks noChangeArrowheads="1"/>
            </p:cNvSpPr>
            <p:nvPr/>
          </p:nvSpPr>
          <p:spPr bwMode="auto">
            <a:xfrm>
              <a:off x="3267" y="3341"/>
              <a:ext cx="49"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69" name="Oval 245"/>
            <p:cNvSpPr>
              <a:spLocks noChangeArrowheads="1"/>
            </p:cNvSpPr>
            <p:nvPr/>
          </p:nvSpPr>
          <p:spPr bwMode="auto">
            <a:xfrm>
              <a:off x="3121" y="3432"/>
              <a:ext cx="49"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70" name="Oval 246"/>
            <p:cNvSpPr>
              <a:spLocks noChangeArrowheads="1"/>
            </p:cNvSpPr>
            <p:nvPr/>
          </p:nvSpPr>
          <p:spPr bwMode="auto">
            <a:xfrm>
              <a:off x="3268" y="3568"/>
              <a:ext cx="49"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71" name="Oval 247"/>
            <p:cNvSpPr>
              <a:spLocks noChangeArrowheads="1"/>
            </p:cNvSpPr>
            <p:nvPr/>
          </p:nvSpPr>
          <p:spPr bwMode="auto">
            <a:xfrm>
              <a:off x="3416" y="3704"/>
              <a:ext cx="49"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72" name="Oval 248"/>
            <p:cNvSpPr>
              <a:spLocks noChangeArrowheads="1"/>
            </p:cNvSpPr>
            <p:nvPr/>
          </p:nvSpPr>
          <p:spPr bwMode="auto">
            <a:xfrm>
              <a:off x="3367" y="3613"/>
              <a:ext cx="49"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73" name="Oval 249"/>
            <p:cNvSpPr>
              <a:spLocks noChangeArrowheads="1"/>
            </p:cNvSpPr>
            <p:nvPr/>
          </p:nvSpPr>
          <p:spPr bwMode="auto">
            <a:xfrm>
              <a:off x="3318" y="3522"/>
              <a:ext cx="49"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74" name="Oval 250"/>
            <p:cNvSpPr>
              <a:spLocks noChangeArrowheads="1"/>
            </p:cNvSpPr>
            <p:nvPr/>
          </p:nvSpPr>
          <p:spPr bwMode="auto">
            <a:xfrm>
              <a:off x="3317" y="3658"/>
              <a:ext cx="49"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75" name="Line 251"/>
            <p:cNvSpPr>
              <a:spLocks noChangeShapeType="1"/>
            </p:cNvSpPr>
            <p:nvPr/>
          </p:nvSpPr>
          <p:spPr bwMode="auto">
            <a:xfrm flipH="1">
              <a:off x="1106" y="3113"/>
              <a:ext cx="885" cy="137"/>
            </a:xfrm>
            <a:prstGeom prst="line">
              <a:avLst/>
            </a:prstGeom>
            <a:noFill/>
            <a:ln w="9525">
              <a:solidFill>
                <a:schemeClr val="tx1"/>
              </a:solidFill>
              <a:round/>
              <a:headEnd/>
              <a:tailEnd/>
            </a:ln>
            <a:effectLst/>
          </p:spPr>
          <p:txBody>
            <a:bodyPr wrap="none" anchor="ctr"/>
            <a:lstStyle/>
            <a:p>
              <a:endParaRPr lang="sv-SE"/>
            </a:p>
          </p:txBody>
        </p:sp>
        <p:sp>
          <p:nvSpPr>
            <p:cNvPr id="103676" name="Line 252"/>
            <p:cNvSpPr>
              <a:spLocks noChangeShapeType="1"/>
            </p:cNvSpPr>
            <p:nvPr/>
          </p:nvSpPr>
          <p:spPr bwMode="auto">
            <a:xfrm>
              <a:off x="1991" y="3113"/>
              <a:ext cx="933" cy="137"/>
            </a:xfrm>
            <a:prstGeom prst="line">
              <a:avLst/>
            </a:prstGeom>
            <a:noFill/>
            <a:ln w="9525">
              <a:solidFill>
                <a:schemeClr val="tx1"/>
              </a:solidFill>
              <a:round/>
              <a:headEnd/>
              <a:tailEnd/>
            </a:ln>
            <a:effectLst/>
          </p:spPr>
          <p:txBody>
            <a:bodyPr wrap="none" anchor="ctr"/>
            <a:lstStyle/>
            <a:p>
              <a:endParaRPr lang="sv-SE"/>
            </a:p>
          </p:txBody>
        </p:sp>
        <p:sp>
          <p:nvSpPr>
            <p:cNvPr id="103677" name="Line 253"/>
            <p:cNvSpPr>
              <a:spLocks noChangeShapeType="1"/>
            </p:cNvSpPr>
            <p:nvPr/>
          </p:nvSpPr>
          <p:spPr bwMode="auto">
            <a:xfrm flipH="1">
              <a:off x="270" y="3793"/>
              <a:ext cx="885" cy="137"/>
            </a:xfrm>
            <a:prstGeom prst="line">
              <a:avLst/>
            </a:prstGeom>
            <a:noFill/>
            <a:ln w="9525">
              <a:solidFill>
                <a:schemeClr val="tx1"/>
              </a:solidFill>
              <a:prstDash val="dash"/>
              <a:round/>
              <a:headEnd/>
              <a:tailEnd/>
            </a:ln>
            <a:effectLst/>
          </p:spPr>
          <p:txBody>
            <a:bodyPr wrap="none" anchor="ctr"/>
            <a:lstStyle/>
            <a:p>
              <a:endParaRPr lang="sv-SE"/>
            </a:p>
          </p:txBody>
        </p:sp>
        <p:sp>
          <p:nvSpPr>
            <p:cNvPr id="103678" name="Line 254"/>
            <p:cNvSpPr>
              <a:spLocks noChangeShapeType="1"/>
            </p:cNvSpPr>
            <p:nvPr/>
          </p:nvSpPr>
          <p:spPr bwMode="auto">
            <a:xfrm>
              <a:off x="1155" y="3793"/>
              <a:ext cx="933" cy="137"/>
            </a:xfrm>
            <a:prstGeom prst="line">
              <a:avLst/>
            </a:prstGeom>
            <a:noFill/>
            <a:ln w="9525">
              <a:solidFill>
                <a:schemeClr val="tx1"/>
              </a:solidFill>
              <a:prstDash val="dash"/>
              <a:round/>
              <a:headEnd/>
              <a:tailEnd/>
            </a:ln>
            <a:effectLst/>
          </p:spPr>
          <p:txBody>
            <a:bodyPr wrap="none" anchor="ctr"/>
            <a:lstStyle/>
            <a:p>
              <a:endParaRPr lang="sv-SE"/>
            </a:p>
          </p:txBody>
        </p:sp>
        <p:sp>
          <p:nvSpPr>
            <p:cNvPr id="103679" name="Line 255"/>
            <p:cNvSpPr>
              <a:spLocks noChangeShapeType="1"/>
            </p:cNvSpPr>
            <p:nvPr/>
          </p:nvSpPr>
          <p:spPr bwMode="auto">
            <a:xfrm flipH="1">
              <a:off x="2187" y="3793"/>
              <a:ext cx="885" cy="137"/>
            </a:xfrm>
            <a:prstGeom prst="line">
              <a:avLst/>
            </a:prstGeom>
            <a:noFill/>
            <a:ln w="9525">
              <a:solidFill>
                <a:schemeClr val="tx1"/>
              </a:solidFill>
              <a:prstDash val="dash"/>
              <a:round/>
              <a:headEnd/>
              <a:tailEnd/>
            </a:ln>
            <a:effectLst/>
          </p:spPr>
          <p:txBody>
            <a:bodyPr wrap="none" anchor="ctr"/>
            <a:lstStyle/>
            <a:p>
              <a:endParaRPr lang="sv-SE"/>
            </a:p>
          </p:txBody>
        </p:sp>
        <p:sp>
          <p:nvSpPr>
            <p:cNvPr id="103680" name="Line 256"/>
            <p:cNvSpPr>
              <a:spLocks noChangeShapeType="1"/>
            </p:cNvSpPr>
            <p:nvPr/>
          </p:nvSpPr>
          <p:spPr bwMode="auto">
            <a:xfrm>
              <a:off x="3072" y="3793"/>
              <a:ext cx="933" cy="137"/>
            </a:xfrm>
            <a:prstGeom prst="line">
              <a:avLst/>
            </a:prstGeom>
            <a:noFill/>
            <a:ln w="9525">
              <a:solidFill>
                <a:schemeClr val="tx1"/>
              </a:solidFill>
              <a:prstDash val="dash"/>
              <a:round/>
              <a:headEnd/>
              <a:tailEnd/>
            </a:ln>
            <a:effectLst/>
          </p:spPr>
          <p:txBody>
            <a:bodyPr wrap="none" anchor="ctr"/>
            <a:lstStyle/>
            <a:p>
              <a:endParaRPr lang="sv-SE"/>
            </a:p>
          </p:txBody>
        </p:sp>
      </p:grpSp>
      <p:grpSp>
        <p:nvGrpSpPr>
          <p:cNvPr id="4" name="Group 258"/>
          <p:cNvGrpSpPr>
            <a:grpSpLocks/>
          </p:cNvGrpSpPr>
          <p:nvPr/>
        </p:nvGrpSpPr>
        <p:grpSpPr bwMode="auto">
          <a:xfrm>
            <a:off x="5734050" y="4876800"/>
            <a:ext cx="2647950" cy="1244600"/>
            <a:chOff x="4060" y="2795"/>
            <a:chExt cx="1179" cy="544"/>
          </a:xfrm>
        </p:grpSpPr>
        <p:grpSp>
          <p:nvGrpSpPr>
            <p:cNvPr id="5" name="Group 259"/>
            <p:cNvGrpSpPr>
              <a:grpSpLocks/>
            </p:cNvGrpSpPr>
            <p:nvPr/>
          </p:nvGrpSpPr>
          <p:grpSpPr bwMode="auto">
            <a:xfrm>
              <a:off x="4060" y="2795"/>
              <a:ext cx="1179" cy="544"/>
              <a:chOff x="2109" y="2931"/>
              <a:chExt cx="1179" cy="544"/>
            </a:xfrm>
          </p:grpSpPr>
          <p:sp>
            <p:nvSpPr>
              <p:cNvPr id="103684" name="Rectangle 260"/>
              <p:cNvSpPr>
                <a:spLocks noChangeArrowheads="1"/>
              </p:cNvSpPr>
              <p:nvPr/>
            </p:nvSpPr>
            <p:spPr bwMode="auto">
              <a:xfrm>
                <a:off x="2109" y="2931"/>
                <a:ext cx="1179" cy="544"/>
              </a:xfrm>
              <a:prstGeom prst="rect">
                <a:avLst/>
              </a:prstGeom>
              <a:noFill/>
              <a:ln w="9525" algn="ctr">
                <a:solidFill>
                  <a:schemeClr val="tx1"/>
                </a:solidFill>
                <a:miter lim="800000"/>
                <a:headEnd/>
                <a:tailEnd/>
              </a:ln>
              <a:effectLst/>
            </p:spPr>
            <p:txBody>
              <a:bodyPr wrap="none" anchor="ctr"/>
              <a:lstStyle/>
              <a:p>
                <a:endParaRPr lang="sv-SE"/>
              </a:p>
            </p:txBody>
          </p:sp>
          <p:sp>
            <p:nvSpPr>
              <p:cNvPr id="103685" name="Oval 261"/>
              <p:cNvSpPr>
                <a:spLocks noChangeArrowheads="1"/>
              </p:cNvSpPr>
              <p:nvPr/>
            </p:nvSpPr>
            <p:spPr bwMode="auto">
              <a:xfrm>
                <a:off x="2154" y="3203"/>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86" name="Oval 262"/>
              <p:cNvSpPr>
                <a:spLocks noChangeArrowheads="1"/>
              </p:cNvSpPr>
              <p:nvPr/>
            </p:nvSpPr>
            <p:spPr bwMode="auto">
              <a:xfrm>
                <a:off x="2245" y="3294"/>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87" name="Oval 263"/>
              <p:cNvSpPr>
                <a:spLocks noChangeArrowheads="1"/>
              </p:cNvSpPr>
              <p:nvPr/>
            </p:nvSpPr>
            <p:spPr bwMode="auto">
              <a:xfrm>
                <a:off x="2381" y="3113"/>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88" name="Oval 264"/>
              <p:cNvSpPr>
                <a:spLocks noChangeArrowheads="1"/>
              </p:cNvSpPr>
              <p:nvPr/>
            </p:nvSpPr>
            <p:spPr bwMode="auto">
              <a:xfrm>
                <a:off x="2472" y="3158"/>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89" name="Oval 265"/>
              <p:cNvSpPr>
                <a:spLocks noChangeArrowheads="1"/>
              </p:cNvSpPr>
              <p:nvPr/>
            </p:nvSpPr>
            <p:spPr bwMode="auto">
              <a:xfrm>
                <a:off x="2563" y="3203"/>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90" name="Oval 266"/>
              <p:cNvSpPr>
                <a:spLocks noChangeArrowheads="1"/>
              </p:cNvSpPr>
              <p:nvPr/>
            </p:nvSpPr>
            <p:spPr bwMode="auto">
              <a:xfrm>
                <a:off x="2426" y="3249"/>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91" name="Oval 267"/>
              <p:cNvSpPr>
                <a:spLocks noChangeArrowheads="1"/>
              </p:cNvSpPr>
              <p:nvPr/>
            </p:nvSpPr>
            <p:spPr bwMode="auto">
              <a:xfrm>
                <a:off x="2200" y="3249"/>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92" name="Oval 268"/>
              <p:cNvSpPr>
                <a:spLocks noChangeArrowheads="1"/>
              </p:cNvSpPr>
              <p:nvPr/>
            </p:nvSpPr>
            <p:spPr bwMode="auto">
              <a:xfrm>
                <a:off x="2381" y="3203"/>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93" name="Oval 269"/>
              <p:cNvSpPr>
                <a:spLocks noChangeArrowheads="1"/>
              </p:cNvSpPr>
              <p:nvPr/>
            </p:nvSpPr>
            <p:spPr bwMode="auto">
              <a:xfrm>
                <a:off x="2835" y="3022"/>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94" name="Oval 270"/>
              <p:cNvSpPr>
                <a:spLocks noChangeArrowheads="1"/>
              </p:cNvSpPr>
              <p:nvPr/>
            </p:nvSpPr>
            <p:spPr bwMode="auto">
              <a:xfrm>
                <a:off x="2925" y="3022"/>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95" name="Oval 271"/>
              <p:cNvSpPr>
                <a:spLocks noChangeArrowheads="1"/>
              </p:cNvSpPr>
              <p:nvPr/>
            </p:nvSpPr>
            <p:spPr bwMode="auto">
              <a:xfrm>
                <a:off x="3015" y="3022"/>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96" name="Oval 272"/>
              <p:cNvSpPr>
                <a:spLocks noChangeArrowheads="1"/>
              </p:cNvSpPr>
              <p:nvPr/>
            </p:nvSpPr>
            <p:spPr bwMode="auto">
              <a:xfrm>
                <a:off x="2880" y="3113"/>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97" name="Oval 273"/>
              <p:cNvSpPr>
                <a:spLocks noChangeArrowheads="1"/>
              </p:cNvSpPr>
              <p:nvPr/>
            </p:nvSpPr>
            <p:spPr bwMode="auto">
              <a:xfrm>
                <a:off x="3016" y="3249"/>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98" name="Oval 274"/>
              <p:cNvSpPr>
                <a:spLocks noChangeArrowheads="1"/>
              </p:cNvSpPr>
              <p:nvPr/>
            </p:nvSpPr>
            <p:spPr bwMode="auto">
              <a:xfrm>
                <a:off x="3152" y="3385"/>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699" name="Oval 275"/>
              <p:cNvSpPr>
                <a:spLocks noChangeArrowheads="1"/>
              </p:cNvSpPr>
              <p:nvPr/>
            </p:nvSpPr>
            <p:spPr bwMode="auto">
              <a:xfrm>
                <a:off x="3107" y="3294"/>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700" name="Oval 276"/>
              <p:cNvSpPr>
                <a:spLocks noChangeArrowheads="1"/>
              </p:cNvSpPr>
              <p:nvPr/>
            </p:nvSpPr>
            <p:spPr bwMode="auto">
              <a:xfrm>
                <a:off x="3062" y="3203"/>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701" name="Oval 277"/>
              <p:cNvSpPr>
                <a:spLocks noChangeArrowheads="1"/>
              </p:cNvSpPr>
              <p:nvPr/>
            </p:nvSpPr>
            <p:spPr bwMode="auto">
              <a:xfrm>
                <a:off x="3061" y="3339"/>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702" name="Oval 278"/>
              <p:cNvSpPr>
                <a:spLocks noChangeArrowheads="1"/>
              </p:cNvSpPr>
              <p:nvPr/>
            </p:nvSpPr>
            <p:spPr bwMode="auto">
              <a:xfrm>
                <a:off x="2427" y="3067"/>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sp>
            <p:nvSpPr>
              <p:cNvPr id="103703" name="Oval 279"/>
              <p:cNvSpPr>
                <a:spLocks noChangeArrowheads="1"/>
              </p:cNvSpPr>
              <p:nvPr/>
            </p:nvSpPr>
            <p:spPr bwMode="auto">
              <a:xfrm>
                <a:off x="2154" y="3294"/>
                <a:ext cx="45" cy="46"/>
              </a:xfrm>
              <a:prstGeom prst="ellipse">
                <a:avLst/>
              </a:prstGeom>
              <a:solidFill>
                <a:schemeClr val="accent1"/>
              </a:solidFill>
              <a:ln w="9525" algn="ctr">
                <a:solidFill>
                  <a:schemeClr val="tx1"/>
                </a:solidFill>
                <a:round/>
                <a:headEnd/>
                <a:tailEnd/>
              </a:ln>
              <a:effectLst/>
            </p:spPr>
            <p:txBody>
              <a:bodyPr wrap="none" anchor="ctr"/>
              <a:lstStyle/>
              <a:p>
                <a:endParaRPr lang="sv-SE"/>
              </a:p>
            </p:txBody>
          </p:sp>
        </p:grpSp>
        <p:sp>
          <p:nvSpPr>
            <p:cNvPr id="103704" name="Oval 280"/>
            <p:cNvSpPr>
              <a:spLocks noChangeArrowheads="1"/>
            </p:cNvSpPr>
            <p:nvPr/>
          </p:nvSpPr>
          <p:spPr bwMode="auto">
            <a:xfrm>
              <a:off x="4286" y="2886"/>
              <a:ext cx="318" cy="363"/>
            </a:xfrm>
            <a:prstGeom prst="ellipse">
              <a:avLst/>
            </a:prstGeom>
            <a:noFill/>
            <a:ln w="9525" algn="ctr">
              <a:solidFill>
                <a:srgbClr val="FF0000"/>
              </a:solidFill>
              <a:round/>
              <a:headEnd/>
              <a:tailEnd/>
            </a:ln>
            <a:effectLst/>
          </p:spPr>
          <p:txBody>
            <a:bodyPr wrap="none" anchor="ctr"/>
            <a:lstStyle/>
            <a:p>
              <a:endParaRPr lang="sv-SE"/>
            </a:p>
          </p:txBody>
        </p:sp>
        <p:sp>
          <p:nvSpPr>
            <p:cNvPr id="103705" name="Oval 281"/>
            <p:cNvSpPr>
              <a:spLocks noChangeArrowheads="1"/>
            </p:cNvSpPr>
            <p:nvPr/>
          </p:nvSpPr>
          <p:spPr bwMode="auto">
            <a:xfrm>
              <a:off x="4695" y="2795"/>
              <a:ext cx="408" cy="273"/>
            </a:xfrm>
            <a:prstGeom prst="ellipse">
              <a:avLst/>
            </a:prstGeom>
            <a:noFill/>
            <a:ln w="9525" algn="ctr">
              <a:solidFill>
                <a:srgbClr val="FF0000"/>
              </a:solidFill>
              <a:round/>
              <a:headEnd/>
              <a:tailEnd/>
            </a:ln>
            <a:effectLst/>
          </p:spPr>
          <p:txBody>
            <a:bodyPr wrap="none" anchor="ctr"/>
            <a:lstStyle/>
            <a:p>
              <a:endParaRPr lang="sv-SE"/>
            </a:p>
          </p:txBody>
        </p:sp>
        <p:sp>
          <p:nvSpPr>
            <p:cNvPr id="103706" name="Oval 282"/>
            <p:cNvSpPr>
              <a:spLocks noChangeArrowheads="1"/>
            </p:cNvSpPr>
            <p:nvPr/>
          </p:nvSpPr>
          <p:spPr bwMode="auto">
            <a:xfrm>
              <a:off x="4933" y="3056"/>
              <a:ext cx="273" cy="272"/>
            </a:xfrm>
            <a:prstGeom prst="ellipse">
              <a:avLst/>
            </a:prstGeom>
            <a:noFill/>
            <a:ln w="9525" algn="ctr">
              <a:solidFill>
                <a:srgbClr val="FF0000"/>
              </a:solidFill>
              <a:round/>
              <a:headEnd/>
              <a:tailEnd/>
            </a:ln>
            <a:effectLst/>
          </p:spPr>
          <p:txBody>
            <a:bodyPr wrap="none" anchor="ctr"/>
            <a:lstStyle/>
            <a:p>
              <a:endParaRPr lang="sv-SE"/>
            </a:p>
          </p:txBody>
        </p:sp>
        <p:sp>
          <p:nvSpPr>
            <p:cNvPr id="103707" name="Oval 283"/>
            <p:cNvSpPr>
              <a:spLocks noChangeArrowheads="1"/>
            </p:cNvSpPr>
            <p:nvPr/>
          </p:nvSpPr>
          <p:spPr bwMode="auto">
            <a:xfrm>
              <a:off x="4060" y="3022"/>
              <a:ext cx="227" cy="272"/>
            </a:xfrm>
            <a:prstGeom prst="ellipse">
              <a:avLst/>
            </a:prstGeom>
            <a:noFill/>
            <a:ln w="9525" algn="ctr">
              <a:solidFill>
                <a:srgbClr val="FF0000"/>
              </a:solidFill>
              <a:round/>
              <a:headEnd/>
              <a:tailEnd/>
            </a:ln>
            <a:effectLst/>
          </p:spPr>
          <p:txBody>
            <a:bodyPr wrap="none" anchor="ctr"/>
            <a:lstStyle/>
            <a:p>
              <a:endParaRPr lang="sv-SE"/>
            </a:p>
          </p:txBody>
        </p:sp>
      </p:grpSp>
      <p:graphicFrame>
        <p:nvGraphicFramePr>
          <p:cNvPr id="103709" name="Object 285"/>
          <p:cNvGraphicFramePr>
            <a:graphicFrameLocks noChangeAspect="1"/>
          </p:cNvGraphicFramePr>
          <p:nvPr>
            <p:extLst>
              <p:ext uri="{D42A27DB-BD31-4B8C-83A1-F6EECF244321}">
                <p14:modId xmlns:p14="http://schemas.microsoft.com/office/powerpoint/2010/main" val="2325958529"/>
              </p:ext>
            </p:extLst>
          </p:nvPr>
        </p:nvGraphicFramePr>
        <p:xfrm>
          <a:off x="920750" y="3502025"/>
          <a:ext cx="3833813" cy="536575"/>
        </p:xfrm>
        <a:graphic>
          <a:graphicData uri="http://schemas.openxmlformats.org/presentationml/2006/ole">
            <mc:AlternateContent xmlns:mc="http://schemas.openxmlformats.org/markup-compatibility/2006">
              <mc:Choice xmlns:v="urn:schemas-microsoft-com:vml" Requires="v">
                <p:oleObj spid="_x0000_s2112" name="Equation" r:id="rId9" imgW="3098520" imgH="431640" progId="Equation.3">
                  <p:embed/>
                </p:oleObj>
              </mc:Choice>
              <mc:Fallback>
                <p:oleObj name="Equation" r:id="rId9" imgW="3098520" imgH="4316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20750" y="3502025"/>
                        <a:ext cx="3833813" cy="536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05331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Effect transition="in" filter="fade">
                                      <p:cBhvr>
                                        <p:cTn id="7" dur="1000"/>
                                        <p:tgtEl>
                                          <p:spTgt spid="1034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3551"/>
                                        </p:tgtEl>
                                        <p:attrNameLst>
                                          <p:attrName>style.visibility</p:attrName>
                                        </p:attrNameLst>
                                      </p:cBhvr>
                                      <p:to>
                                        <p:strVal val="visible"/>
                                      </p:to>
                                    </p:set>
                                    <p:animEffect transition="in" filter="fade">
                                      <p:cBhvr>
                                        <p:cTn id="12" dur="1000"/>
                                        <p:tgtEl>
                                          <p:spTgt spid="10355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3552"/>
                                        </p:tgtEl>
                                        <p:attrNameLst>
                                          <p:attrName>style.visibility</p:attrName>
                                        </p:attrNameLst>
                                      </p:cBhvr>
                                      <p:to>
                                        <p:strVal val="visible"/>
                                      </p:to>
                                    </p:set>
                                    <p:animEffect transition="in" filter="fade">
                                      <p:cBhvr>
                                        <p:cTn id="17" dur="1000"/>
                                        <p:tgtEl>
                                          <p:spTgt spid="10355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3709"/>
                                        </p:tgtEl>
                                        <p:attrNameLst>
                                          <p:attrName>style.visibility</p:attrName>
                                        </p:attrNameLst>
                                      </p:cBhvr>
                                      <p:to>
                                        <p:strVal val="visible"/>
                                      </p:to>
                                    </p:set>
                                    <p:animEffect transition="in" filter="fade">
                                      <p:cBhvr>
                                        <p:cTn id="22" dur="1000"/>
                                        <p:tgtEl>
                                          <p:spTgt spid="10370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3632"/>
                                        </p:tgtEl>
                                        <p:attrNameLst>
                                          <p:attrName>style.visibility</p:attrName>
                                        </p:attrNameLst>
                                      </p:cBhvr>
                                      <p:to>
                                        <p:strVal val="visible"/>
                                      </p:to>
                                    </p:set>
                                    <p:animEffect transition="in" filter="fade">
                                      <p:cBhvr>
                                        <p:cTn id="27" dur="1000"/>
                                        <p:tgtEl>
                                          <p:spTgt spid="10363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10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152400"/>
            <a:ext cx="7648575" cy="617538"/>
          </a:xfrm>
        </p:spPr>
        <p:txBody>
          <a:bodyPr>
            <a:noAutofit/>
          </a:bodyPr>
          <a:lstStyle/>
          <a:p>
            <a:r>
              <a:rPr lang="en-US" sz="4000" dirty="0" smtClean="0"/>
              <a:t>The Knowledge Discovery Process</a:t>
            </a:r>
          </a:p>
        </p:txBody>
      </p:sp>
      <p:sp>
        <p:nvSpPr>
          <p:cNvPr id="80899" name="Rectangle 3"/>
          <p:cNvSpPr>
            <a:spLocks noGrp="1" noChangeArrowheads="1"/>
          </p:cNvSpPr>
          <p:nvPr>
            <p:ph type="subTitle" idx="1"/>
          </p:nvPr>
        </p:nvSpPr>
        <p:spPr>
          <a:xfrm>
            <a:off x="1141413" y="875731"/>
            <a:ext cx="6753225" cy="1006475"/>
          </a:xfrm>
        </p:spPr>
        <p:txBody>
          <a:bodyPr>
            <a:normAutofit/>
          </a:bodyPr>
          <a:lstStyle/>
          <a:p>
            <a:pPr>
              <a:lnSpc>
                <a:spcPct val="80000"/>
              </a:lnSpc>
            </a:pPr>
            <a:r>
              <a:rPr lang="en-US" sz="2000" i="1" dirty="0" smtClean="0"/>
              <a:t>Knowledge Discovery in Databases (KDD) is the nontrivial process of identifying valid, novel, potentially useful, and ultimately understandable patterns in data.</a:t>
            </a:r>
          </a:p>
        </p:txBody>
      </p:sp>
      <p:sp>
        <p:nvSpPr>
          <p:cNvPr id="80901" name="Rectangle 5"/>
          <p:cNvSpPr>
            <a:spLocks noChangeArrowheads="1"/>
          </p:cNvSpPr>
          <p:nvPr/>
        </p:nvSpPr>
        <p:spPr bwMode="auto">
          <a:xfrm>
            <a:off x="1011238" y="5926138"/>
            <a:ext cx="7616825" cy="646331"/>
          </a:xfrm>
          <a:prstGeom prst="rect">
            <a:avLst/>
          </a:prstGeom>
          <a:noFill/>
          <a:ln w="9525">
            <a:noFill/>
            <a:miter lim="800000"/>
            <a:headEnd/>
            <a:tailEnd/>
          </a:ln>
        </p:spPr>
        <p:txBody>
          <a:bodyPr>
            <a:spAutoFit/>
          </a:bodyPr>
          <a:lstStyle/>
          <a:p>
            <a:pPr eaLnBrk="0" hangingPunct="0"/>
            <a:r>
              <a:rPr lang="en-US" dirty="0"/>
              <a:t>U.M. Fayyad, G. </a:t>
            </a:r>
            <a:r>
              <a:rPr lang="en-US" dirty="0" err="1"/>
              <a:t>Piatetsky</a:t>
            </a:r>
            <a:r>
              <a:rPr lang="en-US" dirty="0"/>
              <a:t>-Shapiro and P. Smyth, “From Data Mining to Knowledge Discovery in Databases”, AI Magazine 17(3): 37-54 (1996)</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814513"/>
            <a:ext cx="8701632" cy="4129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67681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fade">
                                      <p:cBhvr>
                                        <p:cTn id="7" dur="1000"/>
                                        <p:tgtEl>
                                          <p:spTgt spid="808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0901"/>
                                        </p:tgtEl>
                                        <p:attrNameLst>
                                          <p:attrName>style.visibility</p:attrName>
                                        </p:attrNameLst>
                                      </p:cBhvr>
                                      <p:to>
                                        <p:strVal val="visible"/>
                                      </p:to>
                                    </p:set>
                                    <p:animEffect transition="in" filter="fade">
                                      <p:cBhvr>
                                        <p:cTn id="12" dur="1000"/>
                                        <p:tgtEl>
                                          <p:spTgt spid="809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P spid="8090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ctrTitle"/>
          </p:nvPr>
        </p:nvSpPr>
        <p:spPr>
          <a:xfrm>
            <a:off x="457200" y="152400"/>
            <a:ext cx="8507413" cy="1152525"/>
          </a:xfrm>
        </p:spPr>
        <p:txBody>
          <a:bodyPr>
            <a:noAutofit/>
          </a:bodyPr>
          <a:lstStyle/>
          <a:p>
            <a:r>
              <a:rPr lang="en-US" sz="4000" dirty="0"/>
              <a:t>CRISP-DM</a:t>
            </a:r>
            <a:r>
              <a:rPr lang="en-US" sz="4000" dirty="0" smtClean="0"/>
              <a:t>: </a:t>
            </a:r>
            <a:r>
              <a:rPr lang="en-US" sz="4000" dirty="0" err="1" smtClean="0"/>
              <a:t>CRoss</a:t>
            </a:r>
            <a:r>
              <a:rPr lang="en-US" sz="4000" dirty="0" smtClean="0"/>
              <a:t> </a:t>
            </a:r>
            <a:r>
              <a:rPr lang="en-US" sz="4000" dirty="0"/>
              <a:t>Industry Standard Process for Data Mining</a:t>
            </a:r>
          </a:p>
        </p:txBody>
      </p:sp>
      <p:pic>
        <p:nvPicPr>
          <p:cNvPr id="112647" name="Picture 7" descr="Crisp-dmchartnew"/>
          <p:cNvPicPr>
            <a:picLocks noChangeAspect="1" noChangeArrowheads="1"/>
          </p:cNvPicPr>
          <p:nvPr/>
        </p:nvPicPr>
        <p:blipFill>
          <a:blip r:embed="rId3" cstate="print"/>
          <a:srcRect/>
          <a:stretch>
            <a:fillRect/>
          </a:stretch>
        </p:blipFill>
        <p:spPr bwMode="auto">
          <a:xfrm>
            <a:off x="2295525" y="1600200"/>
            <a:ext cx="4457700" cy="4048125"/>
          </a:xfrm>
          <a:prstGeom prst="rect">
            <a:avLst/>
          </a:prstGeom>
          <a:noFill/>
        </p:spPr>
      </p:pic>
      <p:sp>
        <p:nvSpPr>
          <p:cNvPr id="112648" name="Rectangle 8"/>
          <p:cNvSpPr>
            <a:spLocks noChangeArrowheads="1"/>
          </p:cNvSpPr>
          <p:nvPr/>
        </p:nvSpPr>
        <p:spPr bwMode="auto">
          <a:xfrm>
            <a:off x="990600" y="5830669"/>
            <a:ext cx="7391400" cy="646331"/>
          </a:xfrm>
          <a:prstGeom prst="rect">
            <a:avLst/>
          </a:prstGeom>
          <a:noFill/>
          <a:ln w="9525">
            <a:noFill/>
            <a:miter lim="800000"/>
            <a:headEnd/>
            <a:tailEnd/>
          </a:ln>
          <a:effectLst/>
        </p:spPr>
        <p:txBody>
          <a:bodyPr wrap="square">
            <a:spAutoFit/>
          </a:bodyPr>
          <a:lstStyle/>
          <a:p>
            <a:r>
              <a:rPr lang="en-US" dirty="0"/>
              <a:t>Shearer C., “The CRISP-DM model: the new blueprint for data mining”, </a:t>
            </a:r>
          </a:p>
          <a:p>
            <a:r>
              <a:rPr lang="en-US" dirty="0"/>
              <a:t>Journal of Data Warehousing 5 (2000) 13-22 (see also www.crisp-dm.org)</a:t>
            </a:r>
          </a:p>
        </p:txBody>
      </p:sp>
    </p:spTree>
    <p:extLst>
      <p:ext uri="{BB962C8B-B14F-4D97-AF65-F5344CB8AC3E}">
        <p14:creationId xmlns:p14="http://schemas.microsoft.com/office/powerpoint/2010/main" val="10647203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647"/>
                                        </p:tgtEl>
                                        <p:attrNameLst>
                                          <p:attrName>style.visibility</p:attrName>
                                        </p:attrNameLst>
                                      </p:cBhvr>
                                      <p:to>
                                        <p:strVal val="visible"/>
                                      </p:to>
                                    </p:set>
                                    <p:animEffect transition="in" filter="fade">
                                      <p:cBhvr>
                                        <p:cTn id="7" dur="1000"/>
                                        <p:tgtEl>
                                          <p:spTgt spid="11264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48"/>
                                        </p:tgtEl>
                                        <p:attrNameLst>
                                          <p:attrName>style.visibility</p:attrName>
                                        </p:attrNameLst>
                                      </p:cBhvr>
                                      <p:to>
                                        <p:strVal val="visible"/>
                                      </p:to>
                                    </p:set>
                                    <p:animEffect transition="in" filter="fade">
                                      <p:cBhvr>
                                        <p:cTn id="12" dur="1000"/>
                                        <p:tgtEl>
                                          <p:spTgt spid="1126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973" y="152400"/>
            <a:ext cx="6850800" cy="795600"/>
          </a:xfrm>
        </p:spPr>
        <p:txBody>
          <a:bodyPr/>
          <a:lstStyle/>
          <a:p>
            <a:r>
              <a:rPr lang="en-GB" dirty="0" smtClean="0"/>
              <a:t>CRISP-DM</a:t>
            </a:r>
            <a:endParaRPr lang="en-GB" dirty="0"/>
          </a:p>
        </p:txBody>
      </p:sp>
      <p:sp>
        <p:nvSpPr>
          <p:cNvPr id="3" name="Content Placeholder 2"/>
          <p:cNvSpPr>
            <a:spLocks noGrp="1"/>
          </p:cNvSpPr>
          <p:nvPr>
            <p:ph idx="1"/>
          </p:nvPr>
        </p:nvSpPr>
        <p:spPr>
          <a:xfrm>
            <a:off x="4495800" y="1143000"/>
            <a:ext cx="4800600" cy="3886200"/>
          </a:xfrm>
        </p:spPr>
        <p:txBody>
          <a:bodyPr>
            <a:noAutofit/>
          </a:bodyPr>
          <a:lstStyle/>
          <a:p>
            <a:r>
              <a:rPr lang="en-GB" b="1" dirty="0"/>
              <a:t>Business </a:t>
            </a:r>
            <a:r>
              <a:rPr lang="en-GB" b="1" dirty="0" smtClean="0"/>
              <a:t>Understanding</a:t>
            </a:r>
            <a:endParaRPr lang="en-GB" dirty="0" smtClean="0"/>
          </a:p>
          <a:p>
            <a:pPr lvl="1"/>
            <a:r>
              <a:rPr lang="en-GB" dirty="0" smtClean="0"/>
              <a:t>understand </a:t>
            </a:r>
            <a:r>
              <a:rPr lang="en-GB" dirty="0"/>
              <a:t>the project objectives and requirements from a business </a:t>
            </a:r>
            <a:r>
              <a:rPr lang="en-GB" dirty="0" smtClean="0"/>
              <a:t>perspective </a:t>
            </a:r>
          </a:p>
          <a:p>
            <a:pPr lvl="1"/>
            <a:r>
              <a:rPr lang="en-GB" dirty="0" smtClean="0"/>
              <a:t>convert </a:t>
            </a:r>
            <a:r>
              <a:rPr lang="en-GB" dirty="0"/>
              <a:t>this knowledge into a data mining problem </a:t>
            </a:r>
            <a:r>
              <a:rPr lang="en-GB" dirty="0" smtClean="0"/>
              <a:t>definition</a:t>
            </a:r>
          </a:p>
          <a:p>
            <a:pPr lvl="1"/>
            <a:r>
              <a:rPr lang="en-GB" dirty="0" smtClean="0"/>
              <a:t>create a </a:t>
            </a:r>
            <a:r>
              <a:rPr lang="en-GB" dirty="0"/>
              <a:t>preliminary plan </a:t>
            </a:r>
            <a:r>
              <a:rPr lang="en-GB" dirty="0" smtClean="0"/>
              <a:t>to </a:t>
            </a:r>
            <a:r>
              <a:rPr lang="en-GB" dirty="0"/>
              <a:t>achieve the </a:t>
            </a:r>
            <a:r>
              <a:rPr lang="en-GB" dirty="0" smtClean="0"/>
              <a:t>objectives</a:t>
            </a:r>
            <a:endParaRPr lang="sv-SE" dirty="0" smtClean="0"/>
          </a:p>
          <a:p>
            <a:pPr marL="0" indent="0">
              <a:buNone/>
            </a:pPr>
            <a:endParaRPr lang="sv-SE" dirty="0" smtClean="0"/>
          </a:p>
        </p:txBody>
      </p:sp>
      <p:pic>
        <p:nvPicPr>
          <p:cNvPr id="7" name="Picture 7" descr="Crisp-dmchartnew"/>
          <p:cNvPicPr>
            <a:picLocks noChangeAspect="1" noChangeArrowheads="1"/>
          </p:cNvPicPr>
          <p:nvPr/>
        </p:nvPicPr>
        <p:blipFill>
          <a:blip r:embed="rId2" cstate="print"/>
          <a:srcRect/>
          <a:stretch>
            <a:fillRect/>
          </a:stretch>
        </p:blipFill>
        <p:spPr bwMode="auto">
          <a:xfrm>
            <a:off x="38100" y="1143000"/>
            <a:ext cx="4457700" cy="4048125"/>
          </a:xfrm>
          <a:prstGeom prst="rect">
            <a:avLst/>
          </a:prstGeom>
          <a:noFill/>
        </p:spPr>
      </p:pic>
    </p:spTree>
    <p:extLst>
      <p:ext uri="{BB962C8B-B14F-4D97-AF65-F5344CB8AC3E}">
        <p14:creationId xmlns:p14="http://schemas.microsoft.com/office/powerpoint/2010/main" val="16416460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973" y="152400"/>
            <a:ext cx="6850800" cy="795600"/>
          </a:xfrm>
        </p:spPr>
        <p:txBody>
          <a:bodyPr/>
          <a:lstStyle/>
          <a:p>
            <a:r>
              <a:rPr lang="en-GB" dirty="0" smtClean="0"/>
              <a:t>CRISP-DM</a:t>
            </a:r>
            <a:endParaRPr lang="en-GB" dirty="0"/>
          </a:p>
        </p:txBody>
      </p:sp>
      <p:sp>
        <p:nvSpPr>
          <p:cNvPr id="3" name="Content Placeholder 2"/>
          <p:cNvSpPr>
            <a:spLocks noGrp="1"/>
          </p:cNvSpPr>
          <p:nvPr>
            <p:ph idx="1"/>
          </p:nvPr>
        </p:nvSpPr>
        <p:spPr>
          <a:xfrm>
            <a:off x="4495800" y="1143000"/>
            <a:ext cx="4648200" cy="4572000"/>
          </a:xfrm>
        </p:spPr>
        <p:txBody>
          <a:bodyPr>
            <a:noAutofit/>
          </a:bodyPr>
          <a:lstStyle/>
          <a:p>
            <a:r>
              <a:rPr lang="en-GB" b="1" dirty="0"/>
              <a:t>Data Understanding</a:t>
            </a:r>
            <a:endParaRPr lang="en-GB" dirty="0"/>
          </a:p>
          <a:p>
            <a:pPr lvl="1"/>
            <a:r>
              <a:rPr lang="en-GB" dirty="0" smtClean="0"/>
              <a:t>initial </a:t>
            </a:r>
            <a:r>
              <a:rPr lang="en-GB" dirty="0"/>
              <a:t>data collection </a:t>
            </a:r>
            <a:endParaRPr lang="en-GB" dirty="0" smtClean="0"/>
          </a:p>
          <a:p>
            <a:pPr lvl="1"/>
            <a:r>
              <a:rPr lang="en-GB" dirty="0" smtClean="0"/>
              <a:t>get </a:t>
            </a:r>
            <a:r>
              <a:rPr lang="en-GB" dirty="0"/>
              <a:t>familiar with the </a:t>
            </a:r>
            <a:r>
              <a:rPr lang="en-GB" dirty="0" smtClean="0"/>
              <a:t>data</a:t>
            </a:r>
          </a:p>
          <a:p>
            <a:pPr lvl="1"/>
            <a:r>
              <a:rPr lang="en-GB" dirty="0" smtClean="0"/>
              <a:t>identify </a:t>
            </a:r>
            <a:r>
              <a:rPr lang="en-GB" dirty="0"/>
              <a:t>data quality </a:t>
            </a:r>
            <a:r>
              <a:rPr lang="en-GB" dirty="0" smtClean="0"/>
              <a:t>problems</a:t>
            </a:r>
          </a:p>
          <a:p>
            <a:pPr lvl="1"/>
            <a:r>
              <a:rPr lang="en-GB" dirty="0" smtClean="0"/>
              <a:t>discover </a:t>
            </a:r>
            <a:r>
              <a:rPr lang="en-GB" dirty="0"/>
              <a:t>first </a:t>
            </a:r>
            <a:r>
              <a:rPr lang="en-GB" dirty="0" smtClean="0"/>
              <a:t>insights</a:t>
            </a:r>
          </a:p>
          <a:p>
            <a:pPr lvl="1"/>
            <a:r>
              <a:rPr lang="en-GB" dirty="0" smtClean="0"/>
              <a:t>detect </a:t>
            </a:r>
            <a:r>
              <a:rPr lang="en-GB" dirty="0"/>
              <a:t>interesting </a:t>
            </a:r>
            <a:r>
              <a:rPr lang="en-GB" dirty="0" smtClean="0"/>
              <a:t>subsets</a:t>
            </a:r>
          </a:p>
          <a:p>
            <a:pPr lvl="1"/>
            <a:r>
              <a:rPr lang="en-GB" dirty="0" smtClean="0"/>
              <a:t>form </a:t>
            </a:r>
            <a:r>
              <a:rPr lang="en-GB" dirty="0"/>
              <a:t>hypotheses for hidden </a:t>
            </a:r>
            <a:r>
              <a:rPr lang="en-GB" dirty="0" smtClean="0"/>
              <a:t>information </a:t>
            </a:r>
            <a:endParaRPr lang="sv-SE" dirty="0" smtClean="0"/>
          </a:p>
        </p:txBody>
      </p:sp>
      <p:pic>
        <p:nvPicPr>
          <p:cNvPr id="7" name="Picture 7" descr="Crisp-dmchartnew"/>
          <p:cNvPicPr>
            <a:picLocks noChangeAspect="1" noChangeArrowheads="1"/>
          </p:cNvPicPr>
          <p:nvPr/>
        </p:nvPicPr>
        <p:blipFill>
          <a:blip r:embed="rId2" cstate="print"/>
          <a:srcRect/>
          <a:stretch>
            <a:fillRect/>
          </a:stretch>
        </p:blipFill>
        <p:spPr bwMode="auto">
          <a:xfrm>
            <a:off x="38100" y="1143000"/>
            <a:ext cx="4457700" cy="4048125"/>
          </a:xfrm>
          <a:prstGeom prst="rect">
            <a:avLst/>
          </a:prstGeom>
          <a:noFill/>
        </p:spPr>
      </p:pic>
    </p:spTree>
    <p:extLst>
      <p:ext uri="{BB962C8B-B14F-4D97-AF65-F5344CB8AC3E}">
        <p14:creationId xmlns:p14="http://schemas.microsoft.com/office/powerpoint/2010/main" val="21205641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152400"/>
            <a:ext cx="7648575" cy="617538"/>
          </a:xfrm>
        </p:spPr>
        <p:txBody>
          <a:bodyPr>
            <a:noAutofit/>
          </a:bodyPr>
          <a:lstStyle/>
          <a:p>
            <a:r>
              <a:rPr lang="en-US" sz="4000" dirty="0" smtClean="0"/>
              <a:t>The Knowledge Discovery Process</a:t>
            </a:r>
          </a:p>
        </p:txBody>
      </p:sp>
      <p:sp>
        <p:nvSpPr>
          <p:cNvPr id="80899" name="Rectangle 3"/>
          <p:cNvSpPr>
            <a:spLocks noGrp="1" noChangeArrowheads="1"/>
          </p:cNvSpPr>
          <p:nvPr>
            <p:ph type="subTitle" idx="1"/>
          </p:nvPr>
        </p:nvSpPr>
        <p:spPr>
          <a:xfrm>
            <a:off x="1141413" y="875731"/>
            <a:ext cx="6753225" cy="1006475"/>
          </a:xfrm>
        </p:spPr>
        <p:txBody>
          <a:bodyPr>
            <a:normAutofit/>
          </a:bodyPr>
          <a:lstStyle/>
          <a:p>
            <a:pPr>
              <a:lnSpc>
                <a:spcPct val="80000"/>
              </a:lnSpc>
            </a:pPr>
            <a:r>
              <a:rPr lang="en-US" sz="2000" i="1" dirty="0" smtClean="0"/>
              <a:t>Knowledge Discovery in Databases (KDD) is the nontrivial process of identifying valid, novel, potentially useful, and ultimately understandable patterns in data.</a:t>
            </a:r>
          </a:p>
        </p:txBody>
      </p:sp>
      <p:sp>
        <p:nvSpPr>
          <p:cNvPr id="80901" name="Rectangle 5"/>
          <p:cNvSpPr>
            <a:spLocks noChangeArrowheads="1"/>
          </p:cNvSpPr>
          <p:nvPr/>
        </p:nvSpPr>
        <p:spPr bwMode="auto">
          <a:xfrm>
            <a:off x="1011238" y="5926138"/>
            <a:ext cx="7616825" cy="646331"/>
          </a:xfrm>
          <a:prstGeom prst="rect">
            <a:avLst/>
          </a:prstGeom>
          <a:noFill/>
          <a:ln w="9525">
            <a:noFill/>
            <a:miter lim="800000"/>
            <a:headEnd/>
            <a:tailEnd/>
          </a:ln>
        </p:spPr>
        <p:txBody>
          <a:bodyPr>
            <a:spAutoFit/>
          </a:bodyPr>
          <a:lstStyle/>
          <a:p>
            <a:pPr eaLnBrk="0" hangingPunct="0"/>
            <a:r>
              <a:rPr lang="en-US" dirty="0"/>
              <a:t>U.M. Fayyad, G. </a:t>
            </a:r>
            <a:r>
              <a:rPr lang="en-US" dirty="0" err="1"/>
              <a:t>Piatetsky</a:t>
            </a:r>
            <a:r>
              <a:rPr lang="en-US" dirty="0"/>
              <a:t>-Shapiro and P. Smyth, “From Data Mining to Knowledge Discovery in Databases”, AI Magazine 17(3): 37-54 (1996)</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814513"/>
            <a:ext cx="8701632" cy="4129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Oval 1"/>
          <p:cNvSpPr/>
          <p:nvPr/>
        </p:nvSpPr>
        <p:spPr>
          <a:xfrm>
            <a:off x="381000" y="3879056"/>
            <a:ext cx="2819400" cy="153114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9423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973" y="152400"/>
            <a:ext cx="6850800" cy="795600"/>
          </a:xfrm>
        </p:spPr>
        <p:txBody>
          <a:bodyPr/>
          <a:lstStyle/>
          <a:p>
            <a:r>
              <a:rPr lang="en-GB" dirty="0" smtClean="0"/>
              <a:t>CRISP-DM</a:t>
            </a:r>
            <a:endParaRPr lang="en-GB" dirty="0"/>
          </a:p>
        </p:txBody>
      </p:sp>
      <p:sp>
        <p:nvSpPr>
          <p:cNvPr id="3" name="Content Placeholder 2"/>
          <p:cNvSpPr>
            <a:spLocks noGrp="1"/>
          </p:cNvSpPr>
          <p:nvPr>
            <p:ph idx="1"/>
          </p:nvPr>
        </p:nvSpPr>
        <p:spPr>
          <a:xfrm>
            <a:off x="4495800" y="1143000"/>
            <a:ext cx="4114800" cy="4267200"/>
          </a:xfrm>
        </p:spPr>
        <p:txBody>
          <a:bodyPr>
            <a:noAutofit/>
          </a:bodyPr>
          <a:lstStyle/>
          <a:p>
            <a:r>
              <a:rPr lang="en-GB" b="1" dirty="0"/>
              <a:t>Data Preparation</a:t>
            </a:r>
            <a:endParaRPr lang="en-GB" dirty="0"/>
          </a:p>
          <a:p>
            <a:pPr lvl="1"/>
            <a:r>
              <a:rPr lang="en-GB" dirty="0" smtClean="0"/>
              <a:t>construct </a:t>
            </a:r>
            <a:r>
              <a:rPr lang="en-GB" dirty="0"/>
              <a:t>the final dataset </a:t>
            </a:r>
            <a:r>
              <a:rPr lang="en-GB" dirty="0" smtClean="0"/>
              <a:t>to </a:t>
            </a:r>
            <a:r>
              <a:rPr lang="en-GB" dirty="0"/>
              <a:t>be fed into the </a:t>
            </a:r>
            <a:r>
              <a:rPr lang="en-GB" dirty="0" smtClean="0"/>
              <a:t>machine learning algorithm </a:t>
            </a:r>
          </a:p>
          <a:p>
            <a:pPr lvl="1"/>
            <a:r>
              <a:rPr lang="en-GB" dirty="0"/>
              <a:t>t</a:t>
            </a:r>
            <a:r>
              <a:rPr lang="en-GB" dirty="0" smtClean="0"/>
              <a:t>asks here include: </a:t>
            </a:r>
            <a:r>
              <a:rPr lang="en-GB" dirty="0"/>
              <a:t>table, record, and attribute </a:t>
            </a:r>
            <a:r>
              <a:rPr lang="en-GB" dirty="0" smtClean="0"/>
              <a:t>selection, data transformation and cleaning</a:t>
            </a:r>
            <a:endParaRPr lang="sv-SE" dirty="0" smtClean="0"/>
          </a:p>
        </p:txBody>
      </p:sp>
      <p:pic>
        <p:nvPicPr>
          <p:cNvPr id="7" name="Picture 7" descr="Crisp-dmchartnew"/>
          <p:cNvPicPr>
            <a:picLocks noChangeAspect="1" noChangeArrowheads="1"/>
          </p:cNvPicPr>
          <p:nvPr/>
        </p:nvPicPr>
        <p:blipFill>
          <a:blip r:embed="rId2" cstate="print"/>
          <a:srcRect/>
          <a:stretch>
            <a:fillRect/>
          </a:stretch>
        </p:blipFill>
        <p:spPr bwMode="auto">
          <a:xfrm>
            <a:off x="38100" y="1143000"/>
            <a:ext cx="4457700" cy="4048125"/>
          </a:xfrm>
          <a:prstGeom prst="rect">
            <a:avLst/>
          </a:prstGeom>
          <a:noFill/>
        </p:spPr>
      </p:pic>
    </p:spTree>
    <p:extLst>
      <p:ext uri="{BB962C8B-B14F-4D97-AF65-F5344CB8AC3E}">
        <p14:creationId xmlns:p14="http://schemas.microsoft.com/office/powerpoint/2010/main" val="40139907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152400"/>
            <a:ext cx="7648575" cy="617538"/>
          </a:xfrm>
        </p:spPr>
        <p:txBody>
          <a:bodyPr>
            <a:noAutofit/>
          </a:bodyPr>
          <a:lstStyle/>
          <a:p>
            <a:r>
              <a:rPr lang="en-US" sz="4000" dirty="0" smtClean="0"/>
              <a:t>The Knowledge Discovery Process</a:t>
            </a:r>
          </a:p>
        </p:txBody>
      </p:sp>
      <p:sp>
        <p:nvSpPr>
          <p:cNvPr id="80899" name="Rectangle 3"/>
          <p:cNvSpPr>
            <a:spLocks noGrp="1" noChangeArrowheads="1"/>
          </p:cNvSpPr>
          <p:nvPr>
            <p:ph type="subTitle" idx="1"/>
          </p:nvPr>
        </p:nvSpPr>
        <p:spPr>
          <a:xfrm>
            <a:off x="1141413" y="875731"/>
            <a:ext cx="6753225" cy="1006475"/>
          </a:xfrm>
        </p:spPr>
        <p:txBody>
          <a:bodyPr>
            <a:normAutofit/>
          </a:bodyPr>
          <a:lstStyle/>
          <a:p>
            <a:pPr>
              <a:lnSpc>
                <a:spcPct val="80000"/>
              </a:lnSpc>
            </a:pPr>
            <a:r>
              <a:rPr lang="en-US" sz="2000" i="1" dirty="0" smtClean="0"/>
              <a:t>Knowledge Discovery in Databases (KDD) is the nontrivial process of identifying valid, novel, potentially useful, and ultimately understandable patterns in data.</a:t>
            </a:r>
          </a:p>
        </p:txBody>
      </p:sp>
      <p:sp>
        <p:nvSpPr>
          <p:cNvPr id="80901" name="Rectangle 5"/>
          <p:cNvSpPr>
            <a:spLocks noChangeArrowheads="1"/>
          </p:cNvSpPr>
          <p:nvPr/>
        </p:nvSpPr>
        <p:spPr bwMode="auto">
          <a:xfrm>
            <a:off x="1011238" y="5926138"/>
            <a:ext cx="7616825" cy="646331"/>
          </a:xfrm>
          <a:prstGeom prst="rect">
            <a:avLst/>
          </a:prstGeom>
          <a:noFill/>
          <a:ln w="9525">
            <a:noFill/>
            <a:miter lim="800000"/>
            <a:headEnd/>
            <a:tailEnd/>
          </a:ln>
        </p:spPr>
        <p:txBody>
          <a:bodyPr>
            <a:spAutoFit/>
          </a:bodyPr>
          <a:lstStyle/>
          <a:p>
            <a:pPr eaLnBrk="0" hangingPunct="0"/>
            <a:r>
              <a:rPr lang="en-US" dirty="0"/>
              <a:t>U.M. Fayyad, G. </a:t>
            </a:r>
            <a:r>
              <a:rPr lang="en-US" dirty="0" err="1"/>
              <a:t>Piatetsky</a:t>
            </a:r>
            <a:r>
              <a:rPr lang="en-US" dirty="0"/>
              <a:t>-Shapiro and P. Smyth, “From Data Mining to Knowledge Discovery in Databases”, AI Magazine 17(3): 37-54 (1996)</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814513"/>
            <a:ext cx="8701632" cy="4129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Oval 5"/>
          <p:cNvSpPr/>
          <p:nvPr/>
        </p:nvSpPr>
        <p:spPr>
          <a:xfrm>
            <a:off x="1524000" y="3581400"/>
            <a:ext cx="3505200" cy="177730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67127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973" y="152400"/>
            <a:ext cx="6850800" cy="795600"/>
          </a:xfrm>
        </p:spPr>
        <p:txBody>
          <a:bodyPr/>
          <a:lstStyle/>
          <a:p>
            <a:r>
              <a:rPr lang="en-GB" dirty="0" smtClean="0"/>
              <a:t>CRISP-DM</a:t>
            </a:r>
            <a:endParaRPr lang="en-GB" dirty="0"/>
          </a:p>
        </p:txBody>
      </p:sp>
      <p:sp>
        <p:nvSpPr>
          <p:cNvPr id="3" name="Content Placeholder 2"/>
          <p:cNvSpPr>
            <a:spLocks noGrp="1"/>
          </p:cNvSpPr>
          <p:nvPr>
            <p:ph idx="1"/>
          </p:nvPr>
        </p:nvSpPr>
        <p:spPr>
          <a:xfrm>
            <a:off x="4495800" y="1143000"/>
            <a:ext cx="4648200" cy="5562600"/>
          </a:xfrm>
        </p:spPr>
        <p:txBody>
          <a:bodyPr>
            <a:noAutofit/>
          </a:bodyPr>
          <a:lstStyle/>
          <a:p>
            <a:r>
              <a:rPr lang="en-GB" b="1" dirty="0" err="1"/>
              <a:t>Modeling</a:t>
            </a:r>
            <a:endParaRPr lang="en-GB" dirty="0"/>
          </a:p>
          <a:p>
            <a:pPr lvl="1"/>
            <a:r>
              <a:rPr lang="en-GB" dirty="0" smtClean="0"/>
              <a:t>various data mining techniques </a:t>
            </a:r>
            <a:r>
              <a:rPr lang="en-GB" dirty="0"/>
              <a:t>are selected and </a:t>
            </a:r>
            <a:r>
              <a:rPr lang="en-GB" dirty="0" smtClean="0"/>
              <a:t>applied</a:t>
            </a:r>
          </a:p>
          <a:p>
            <a:pPr lvl="1"/>
            <a:r>
              <a:rPr lang="en-GB" dirty="0" smtClean="0"/>
              <a:t>parameters </a:t>
            </a:r>
            <a:r>
              <a:rPr lang="en-GB" dirty="0"/>
              <a:t>are </a:t>
            </a:r>
            <a:r>
              <a:rPr lang="en-GB" dirty="0" smtClean="0"/>
              <a:t>learned</a:t>
            </a:r>
          </a:p>
          <a:p>
            <a:pPr lvl="1"/>
            <a:r>
              <a:rPr lang="en-GB" dirty="0"/>
              <a:t>s</a:t>
            </a:r>
            <a:r>
              <a:rPr lang="en-GB" dirty="0" smtClean="0"/>
              <a:t>ome methods may have </a:t>
            </a:r>
            <a:r>
              <a:rPr lang="en-GB" dirty="0"/>
              <a:t>specific requirements on the form of </a:t>
            </a:r>
            <a:r>
              <a:rPr lang="en-GB" dirty="0" smtClean="0"/>
              <a:t>input data</a:t>
            </a:r>
          </a:p>
          <a:p>
            <a:pPr lvl="1"/>
            <a:r>
              <a:rPr lang="en-GB" dirty="0" smtClean="0"/>
              <a:t>going back </a:t>
            </a:r>
            <a:r>
              <a:rPr lang="en-GB" dirty="0"/>
              <a:t>to the data preparation phase </a:t>
            </a:r>
            <a:r>
              <a:rPr lang="en-GB" dirty="0" smtClean="0"/>
              <a:t>may be needed </a:t>
            </a:r>
            <a:endParaRPr lang="sv-SE" dirty="0" smtClean="0"/>
          </a:p>
        </p:txBody>
      </p:sp>
      <p:pic>
        <p:nvPicPr>
          <p:cNvPr id="7" name="Picture 7" descr="Crisp-dmchartnew"/>
          <p:cNvPicPr>
            <a:picLocks noChangeAspect="1" noChangeArrowheads="1"/>
          </p:cNvPicPr>
          <p:nvPr/>
        </p:nvPicPr>
        <p:blipFill>
          <a:blip r:embed="rId2" cstate="print"/>
          <a:srcRect/>
          <a:stretch>
            <a:fillRect/>
          </a:stretch>
        </p:blipFill>
        <p:spPr bwMode="auto">
          <a:xfrm>
            <a:off x="38100" y="1143000"/>
            <a:ext cx="4457700" cy="4048125"/>
          </a:xfrm>
          <a:prstGeom prst="rect">
            <a:avLst/>
          </a:prstGeom>
          <a:noFill/>
        </p:spPr>
      </p:pic>
    </p:spTree>
    <p:extLst>
      <p:ext uri="{BB962C8B-B14F-4D97-AF65-F5344CB8AC3E}">
        <p14:creationId xmlns:p14="http://schemas.microsoft.com/office/powerpoint/2010/main" val="24545080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Schedule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327285197"/>
              </p:ext>
            </p:extLst>
          </p:nvPr>
        </p:nvGraphicFramePr>
        <p:xfrm>
          <a:off x="381000" y="1805093"/>
          <a:ext cx="8229599" cy="2919307"/>
        </p:xfrm>
        <a:graphic>
          <a:graphicData uri="http://schemas.openxmlformats.org/drawingml/2006/table">
            <a:tbl>
              <a:tblPr firstRow="1" firstCol="1" bandRow="1">
                <a:tableStyleId>{5C22544A-7EE6-4342-B048-85BDC9FD1C3A}</a:tableStyleId>
              </a:tblPr>
              <a:tblGrid>
                <a:gridCol w="1752599"/>
                <a:gridCol w="1828801"/>
                <a:gridCol w="1371600"/>
                <a:gridCol w="3276599"/>
              </a:tblGrid>
              <a:tr h="785707">
                <a:tc>
                  <a:txBody>
                    <a:bodyPr/>
                    <a:lstStyle/>
                    <a:p>
                      <a:pPr algn="ctr">
                        <a:spcAft>
                          <a:spcPts val="0"/>
                        </a:spcAft>
                      </a:pPr>
                      <a:r>
                        <a:rPr lang="en-GB" sz="2000" dirty="0" smtClean="0">
                          <a:solidFill>
                            <a:schemeClr val="lt1"/>
                          </a:solidFill>
                          <a:effectLst/>
                          <a:latin typeface="+mn-lt"/>
                          <a:ea typeface="+mn-ea"/>
                        </a:rPr>
                        <a:t>DATE</a:t>
                      </a:r>
                      <a:endParaRPr lang="en-GB" sz="2000" dirty="0">
                        <a:solidFill>
                          <a:srgbClr val="000000"/>
                        </a:solidFill>
                        <a:effectLst/>
                        <a:latin typeface="Times New Roman"/>
                        <a:ea typeface="Calibri"/>
                      </a:endParaRPr>
                    </a:p>
                  </a:txBody>
                  <a:tcPr marL="38100" marR="38100" marT="38100" marB="38100"/>
                </a:tc>
                <a:tc>
                  <a:txBody>
                    <a:bodyPr/>
                    <a:lstStyle/>
                    <a:p>
                      <a:pPr algn="ctr">
                        <a:spcAft>
                          <a:spcPts val="0"/>
                        </a:spcAft>
                      </a:pPr>
                      <a:r>
                        <a:rPr lang="en-GB" sz="2000" dirty="0" smtClean="0">
                          <a:solidFill>
                            <a:schemeClr val="lt1"/>
                          </a:solidFill>
                          <a:effectLst/>
                          <a:latin typeface="+mn-lt"/>
                          <a:ea typeface="+mn-ea"/>
                        </a:rPr>
                        <a:t>TIME</a:t>
                      </a:r>
                      <a:endParaRPr lang="en-GB" sz="2000" dirty="0">
                        <a:solidFill>
                          <a:srgbClr val="000000"/>
                        </a:solidFill>
                        <a:effectLst/>
                        <a:latin typeface="Times New Roman"/>
                        <a:ea typeface="Calibri"/>
                      </a:endParaRPr>
                    </a:p>
                  </a:txBody>
                  <a:tcPr marL="38100" marR="38100" marT="38100" marB="38100"/>
                </a:tc>
                <a:tc>
                  <a:txBody>
                    <a:bodyPr/>
                    <a:lstStyle/>
                    <a:p>
                      <a:pPr algn="ctr">
                        <a:spcAft>
                          <a:spcPts val="0"/>
                        </a:spcAft>
                      </a:pPr>
                      <a:r>
                        <a:rPr lang="en-GB" sz="2000" dirty="0" smtClean="0">
                          <a:solidFill>
                            <a:schemeClr val="lt1"/>
                          </a:solidFill>
                          <a:effectLst/>
                          <a:latin typeface="+mn-lt"/>
                          <a:ea typeface="+mn-ea"/>
                        </a:rPr>
                        <a:t>ROOM</a:t>
                      </a:r>
                      <a:endParaRPr lang="en-GB" sz="2000" dirty="0">
                        <a:solidFill>
                          <a:srgbClr val="000000"/>
                        </a:solidFill>
                        <a:effectLst/>
                        <a:latin typeface="Times New Roman"/>
                        <a:ea typeface="Calibri"/>
                      </a:endParaRPr>
                    </a:p>
                  </a:txBody>
                  <a:tcPr marL="38100" marR="38100" marT="38100" marB="38100"/>
                </a:tc>
                <a:tc>
                  <a:txBody>
                    <a:bodyPr/>
                    <a:lstStyle/>
                    <a:p>
                      <a:pPr algn="ctr">
                        <a:spcAft>
                          <a:spcPts val="0"/>
                        </a:spcAft>
                      </a:pPr>
                      <a:r>
                        <a:rPr lang="en-GB" sz="2000" dirty="0" smtClean="0">
                          <a:effectLst/>
                        </a:rPr>
                        <a:t>TOPIC</a:t>
                      </a:r>
                      <a:endParaRPr lang="en-GB" sz="2000" dirty="0">
                        <a:solidFill>
                          <a:srgbClr val="000000"/>
                        </a:solidFill>
                        <a:effectLst/>
                        <a:latin typeface="Times New Roman"/>
                        <a:ea typeface="Calibri"/>
                      </a:endParaRPr>
                    </a:p>
                  </a:txBody>
                  <a:tcPr marL="38100" marR="38100" marT="38100" marB="38100"/>
                </a:tc>
              </a:tr>
              <a:tr h="670561">
                <a:tc>
                  <a:txBody>
                    <a:bodyPr/>
                    <a:lstStyle/>
                    <a:p>
                      <a:pPr algn="ctr">
                        <a:spcAft>
                          <a:spcPts val="0"/>
                        </a:spcAft>
                      </a:pPr>
                      <a:r>
                        <a:rPr lang="en-GB" sz="2000" dirty="0" smtClean="0">
                          <a:effectLst/>
                        </a:rPr>
                        <a:t>MONDAY</a:t>
                      </a:r>
                    </a:p>
                    <a:p>
                      <a:pPr algn="ctr">
                        <a:spcAft>
                          <a:spcPts val="0"/>
                        </a:spcAft>
                      </a:pPr>
                      <a:r>
                        <a:rPr lang="en-GB" sz="2000" dirty="0" smtClean="0">
                          <a:effectLst/>
                        </a:rPr>
                        <a:t>2013-09-09</a:t>
                      </a:r>
                      <a:endParaRPr lang="en-GB" sz="2000" dirty="0">
                        <a:solidFill>
                          <a:srgbClr val="000000"/>
                        </a:solidFill>
                        <a:effectLst/>
                        <a:latin typeface="Times New Roman"/>
                        <a:ea typeface="Calibri"/>
                      </a:endParaRPr>
                    </a:p>
                  </a:txBody>
                  <a:tcPr marL="38100" marR="38100" marT="38100" marB="38100"/>
                </a:tc>
                <a:tc>
                  <a:txBody>
                    <a:bodyPr/>
                    <a:lstStyle/>
                    <a:p>
                      <a:pPr algn="ctr">
                        <a:spcAft>
                          <a:spcPts val="0"/>
                        </a:spcAft>
                      </a:pPr>
                      <a:r>
                        <a:rPr lang="en-GB" sz="2000">
                          <a:effectLst/>
                        </a:rPr>
                        <a:t>10:00-11:45</a:t>
                      </a:r>
                      <a:endParaRPr lang="en-GB" sz="2000">
                        <a:solidFill>
                          <a:srgbClr val="000000"/>
                        </a:solidFill>
                        <a:effectLst/>
                        <a:latin typeface="Times New Roman"/>
                        <a:ea typeface="Calibri"/>
                      </a:endParaRPr>
                    </a:p>
                  </a:txBody>
                  <a:tcPr marL="38100" marR="38100" marT="38100" marB="38100"/>
                </a:tc>
                <a:tc>
                  <a:txBody>
                    <a:bodyPr/>
                    <a:lstStyle/>
                    <a:p>
                      <a:pPr algn="ctr">
                        <a:spcAft>
                          <a:spcPts val="0"/>
                        </a:spcAft>
                      </a:pPr>
                      <a:r>
                        <a:rPr lang="en-GB" sz="2000" dirty="0">
                          <a:effectLst/>
                        </a:rPr>
                        <a:t>502</a:t>
                      </a:r>
                      <a:endParaRPr lang="en-GB" sz="2000" dirty="0">
                        <a:solidFill>
                          <a:srgbClr val="000000"/>
                        </a:solidFill>
                        <a:effectLst/>
                        <a:latin typeface="Times New Roman"/>
                        <a:ea typeface="Calibri"/>
                      </a:endParaRPr>
                    </a:p>
                  </a:txBody>
                  <a:tcPr marL="38100" marR="38100" marT="38100" marB="38100"/>
                </a:tc>
                <a:tc>
                  <a:txBody>
                    <a:bodyPr/>
                    <a:lstStyle/>
                    <a:p>
                      <a:pPr algn="ctr">
                        <a:spcAft>
                          <a:spcPts val="0"/>
                        </a:spcAft>
                      </a:pPr>
                      <a:r>
                        <a:rPr lang="en-GB" sz="2000">
                          <a:effectLst/>
                        </a:rPr>
                        <a:t>Introduction to data mining</a:t>
                      </a:r>
                      <a:endParaRPr lang="en-GB" sz="2000">
                        <a:solidFill>
                          <a:srgbClr val="000000"/>
                        </a:solidFill>
                        <a:effectLst/>
                        <a:latin typeface="Times New Roman"/>
                        <a:ea typeface="Calibri"/>
                      </a:endParaRPr>
                    </a:p>
                  </a:txBody>
                  <a:tcPr marL="38100" marR="38100" marT="38100" marB="38100"/>
                </a:tc>
              </a:tr>
              <a:tr h="685800">
                <a:tc>
                  <a:txBody>
                    <a:bodyPr/>
                    <a:lstStyle/>
                    <a:p>
                      <a:pPr algn="ctr">
                        <a:spcAft>
                          <a:spcPts val="0"/>
                        </a:spcAft>
                      </a:pPr>
                      <a:r>
                        <a:rPr lang="en-GB" sz="2000" dirty="0" smtClean="0">
                          <a:effectLst/>
                        </a:rPr>
                        <a:t>WEDNESDAY</a:t>
                      </a:r>
                    </a:p>
                    <a:p>
                      <a:pPr algn="ctr">
                        <a:spcAft>
                          <a:spcPts val="0"/>
                        </a:spcAft>
                      </a:pPr>
                      <a:r>
                        <a:rPr lang="en-GB" sz="2000" dirty="0" smtClean="0">
                          <a:effectLst/>
                        </a:rPr>
                        <a:t>2013-09-11</a:t>
                      </a:r>
                      <a:endParaRPr lang="en-GB" sz="2000" dirty="0">
                        <a:solidFill>
                          <a:srgbClr val="000000"/>
                        </a:solidFill>
                        <a:effectLst/>
                        <a:latin typeface="Times New Roman"/>
                        <a:ea typeface="Calibri"/>
                      </a:endParaRPr>
                    </a:p>
                  </a:txBody>
                  <a:tcPr marL="38100" marR="38100" marT="38100" marB="38100"/>
                </a:tc>
                <a:tc>
                  <a:txBody>
                    <a:bodyPr/>
                    <a:lstStyle/>
                    <a:p>
                      <a:pPr algn="ctr">
                        <a:spcAft>
                          <a:spcPts val="0"/>
                        </a:spcAft>
                      </a:pPr>
                      <a:r>
                        <a:rPr lang="en-GB" sz="2000" dirty="0" smtClean="0">
                          <a:effectLst/>
                        </a:rPr>
                        <a:t>09:00-10:45</a:t>
                      </a:r>
                      <a:endParaRPr lang="en-GB" sz="2000" dirty="0">
                        <a:solidFill>
                          <a:srgbClr val="000000"/>
                        </a:solidFill>
                        <a:effectLst/>
                        <a:latin typeface="Times New Roman"/>
                        <a:ea typeface="Calibri"/>
                      </a:endParaRPr>
                    </a:p>
                  </a:txBody>
                  <a:tcPr marL="38100" marR="38100" marT="38100" marB="38100"/>
                </a:tc>
                <a:tc>
                  <a:txBody>
                    <a:bodyPr/>
                    <a:lstStyle/>
                    <a:p>
                      <a:pPr algn="ctr">
                        <a:spcAft>
                          <a:spcPts val="0"/>
                        </a:spcAft>
                      </a:pPr>
                      <a:r>
                        <a:rPr lang="en-GB" sz="2000" dirty="0">
                          <a:effectLst/>
                        </a:rPr>
                        <a:t>501</a:t>
                      </a:r>
                      <a:endParaRPr lang="en-GB" sz="2000" dirty="0">
                        <a:solidFill>
                          <a:srgbClr val="000000"/>
                        </a:solidFill>
                        <a:effectLst/>
                        <a:latin typeface="Times New Roman"/>
                        <a:ea typeface="Calibri"/>
                      </a:endParaRPr>
                    </a:p>
                  </a:txBody>
                  <a:tcPr marL="38100" marR="38100" marT="38100" marB="38100"/>
                </a:tc>
                <a:tc>
                  <a:txBody>
                    <a:bodyPr/>
                    <a:lstStyle/>
                    <a:p>
                      <a:pPr algn="ctr">
                        <a:spcAft>
                          <a:spcPts val="0"/>
                        </a:spcAft>
                      </a:pPr>
                      <a:r>
                        <a:rPr lang="en-GB" sz="2000" dirty="0">
                          <a:effectLst/>
                        </a:rPr>
                        <a:t>Decision trees, rules and forests</a:t>
                      </a:r>
                      <a:endParaRPr lang="en-GB" sz="2000" dirty="0">
                        <a:solidFill>
                          <a:srgbClr val="000000"/>
                        </a:solidFill>
                        <a:effectLst/>
                        <a:latin typeface="Times New Roman"/>
                        <a:ea typeface="Calibri"/>
                      </a:endParaRPr>
                    </a:p>
                  </a:txBody>
                  <a:tcPr marL="38100" marR="38100" marT="38100" marB="38100"/>
                </a:tc>
              </a:tr>
              <a:tr h="762000">
                <a:tc>
                  <a:txBody>
                    <a:bodyPr/>
                    <a:lstStyle/>
                    <a:p>
                      <a:pPr algn="ctr">
                        <a:spcAft>
                          <a:spcPts val="0"/>
                        </a:spcAft>
                      </a:pPr>
                      <a:r>
                        <a:rPr lang="en-GB" sz="2000" dirty="0" smtClean="0">
                          <a:effectLst/>
                        </a:rPr>
                        <a:t>FRIDAY</a:t>
                      </a:r>
                    </a:p>
                    <a:p>
                      <a:pPr algn="ctr">
                        <a:spcAft>
                          <a:spcPts val="0"/>
                        </a:spcAft>
                      </a:pPr>
                      <a:r>
                        <a:rPr lang="en-GB" sz="2000" dirty="0" smtClean="0">
                          <a:effectLst/>
                        </a:rPr>
                        <a:t>2013-09-13</a:t>
                      </a:r>
                      <a:endParaRPr lang="en-GB" sz="2000" dirty="0">
                        <a:solidFill>
                          <a:srgbClr val="000000"/>
                        </a:solidFill>
                        <a:effectLst/>
                        <a:latin typeface="Times New Roman"/>
                        <a:ea typeface="Calibri"/>
                      </a:endParaRPr>
                    </a:p>
                  </a:txBody>
                  <a:tcPr marL="38100" marR="38100" marT="38100" marB="38100"/>
                </a:tc>
                <a:tc>
                  <a:txBody>
                    <a:bodyPr/>
                    <a:lstStyle/>
                    <a:p>
                      <a:pPr algn="ctr">
                        <a:spcAft>
                          <a:spcPts val="0"/>
                        </a:spcAft>
                      </a:pPr>
                      <a:r>
                        <a:rPr lang="en-GB" sz="2000" dirty="0">
                          <a:effectLst/>
                        </a:rPr>
                        <a:t>10:00-11:45</a:t>
                      </a:r>
                      <a:endParaRPr lang="en-GB" sz="2000" dirty="0">
                        <a:solidFill>
                          <a:srgbClr val="000000"/>
                        </a:solidFill>
                        <a:effectLst/>
                        <a:latin typeface="Times New Roman"/>
                        <a:ea typeface="Calibri"/>
                      </a:endParaRPr>
                    </a:p>
                  </a:txBody>
                  <a:tcPr marL="38100" marR="38100" marT="38100" marB="38100"/>
                </a:tc>
                <a:tc>
                  <a:txBody>
                    <a:bodyPr/>
                    <a:lstStyle/>
                    <a:p>
                      <a:pPr algn="ctr">
                        <a:spcAft>
                          <a:spcPts val="0"/>
                        </a:spcAft>
                      </a:pPr>
                      <a:r>
                        <a:rPr lang="en-GB" sz="2000" dirty="0">
                          <a:effectLst/>
                        </a:rPr>
                        <a:t>Sal C</a:t>
                      </a:r>
                      <a:endParaRPr lang="en-GB" sz="2000" dirty="0">
                        <a:solidFill>
                          <a:srgbClr val="000000"/>
                        </a:solidFill>
                        <a:effectLst/>
                        <a:latin typeface="Times New Roman"/>
                        <a:ea typeface="Calibri"/>
                      </a:endParaRPr>
                    </a:p>
                  </a:txBody>
                  <a:tcPr marL="38100" marR="38100" marT="38100" marB="38100"/>
                </a:tc>
                <a:tc>
                  <a:txBody>
                    <a:bodyPr/>
                    <a:lstStyle/>
                    <a:p>
                      <a:pPr algn="ctr">
                        <a:spcAft>
                          <a:spcPts val="0"/>
                        </a:spcAft>
                      </a:pPr>
                      <a:r>
                        <a:rPr lang="en-GB" sz="2000" dirty="0">
                          <a:effectLst/>
                        </a:rPr>
                        <a:t>Evaluating predictive models and tools for data mining</a:t>
                      </a:r>
                      <a:endParaRPr lang="en-GB" sz="2000" dirty="0">
                        <a:solidFill>
                          <a:srgbClr val="000000"/>
                        </a:solidFill>
                        <a:effectLst/>
                        <a:latin typeface="Times New Roman"/>
                        <a:ea typeface="Calibri"/>
                      </a:endParaRPr>
                    </a:p>
                  </a:txBody>
                  <a:tcPr marL="38100" marR="38100" marT="38100" marB="38100"/>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152400"/>
            <a:ext cx="7648575" cy="617538"/>
          </a:xfrm>
        </p:spPr>
        <p:txBody>
          <a:bodyPr>
            <a:noAutofit/>
          </a:bodyPr>
          <a:lstStyle/>
          <a:p>
            <a:r>
              <a:rPr lang="en-US" sz="4000" dirty="0" smtClean="0"/>
              <a:t>The Knowledge Discovery Process</a:t>
            </a:r>
          </a:p>
        </p:txBody>
      </p:sp>
      <p:sp>
        <p:nvSpPr>
          <p:cNvPr id="80899" name="Rectangle 3"/>
          <p:cNvSpPr>
            <a:spLocks noGrp="1" noChangeArrowheads="1"/>
          </p:cNvSpPr>
          <p:nvPr>
            <p:ph type="subTitle" idx="1"/>
          </p:nvPr>
        </p:nvSpPr>
        <p:spPr>
          <a:xfrm>
            <a:off x="1141413" y="875731"/>
            <a:ext cx="6753225" cy="1006475"/>
          </a:xfrm>
        </p:spPr>
        <p:txBody>
          <a:bodyPr>
            <a:normAutofit/>
          </a:bodyPr>
          <a:lstStyle/>
          <a:p>
            <a:pPr>
              <a:lnSpc>
                <a:spcPct val="80000"/>
              </a:lnSpc>
            </a:pPr>
            <a:r>
              <a:rPr lang="en-US" sz="2000" i="1" dirty="0" smtClean="0"/>
              <a:t>Knowledge Discovery in Databases (KDD) is the nontrivial process of identifying valid, novel, potentially useful, and ultimately understandable patterns in data.</a:t>
            </a:r>
          </a:p>
        </p:txBody>
      </p:sp>
      <p:sp>
        <p:nvSpPr>
          <p:cNvPr id="80901" name="Rectangle 5"/>
          <p:cNvSpPr>
            <a:spLocks noChangeArrowheads="1"/>
          </p:cNvSpPr>
          <p:nvPr/>
        </p:nvSpPr>
        <p:spPr bwMode="auto">
          <a:xfrm>
            <a:off x="1011238" y="5926138"/>
            <a:ext cx="7616825" cy="646331"/>
          </a:xfrm>
          <a:prstGeom prst="rect">
            <a:avLst/>
          </a:prstGeom>
          <a:noFill/>
          <a:ln w="9525">
            <a:noFill/>
            <a:miter lim="800000"/>
            <a:headEnd/>
            <a:tailEnd/>
          </a:ln>
        </p:spPr>
        <p:txBody>
          <a:bodyPr>
            <a:spAutoFit/>
          </a:bodyPr>
          <a:lstStyle/>
          <a:p>
            <a:pPr eaLnBrk="0" hangingPunct="0"/>
            <a:r>
              <a:rPr lang="en-US" dirty="0"/>
              <a:t>U.M. Fayyad, G. </a:t>
            </a:r>
            <a:r>
              <a:rPr lang="en-US" dirty="0" err="1"/>
              <a:t>Piatetsky</a:t>
            </a:r>
            <a:r>
              <a:rPr lang="en-US" dirty="0"/>
              <a:t>-Shapiro and P. Smyth, “From Data Mining to Knowledge Discovery in Databases”, AI Magazine 17(3): 37-54 (1996)</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814513"/>
            <a:ext cx="8701632" cy="4129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Oval 5"/>
          <p:cNvSpPr/>
          <p:nvPr/>
        </p:nvSpPr>
        <p:spPr>
          <a:xfrm>
            <a:off x="4819650" y="3048000"/>
            <a:ext cx="1504950" cy="177730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809683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973" y="152400"/>
            <a:ext cx="6850800" cy="795600"/>
          </a:xfrm>
        </p:spPr>
        <p:txBody>
          <a:bodyPr/>
          <a:lstStyle/>
          <a:p>
            <a:r>
              <a:rPr lang="en-GB" dirty="0" smtClean="0"/>
              <a:t>CRISP-DM</a:t>
            </a:r>
            <a:endParaRPr lang="en-GB" dirty="0"/>
          </a:p>
        </p:txBody>
      </p:sp>
      <p:sp>
        <p:nvSpPr>
          <p:cNvPr id="3" name="Content Placeholder 2"/>
          <p:cNvSpPr>
            <a:spLocks noGrp="1"/>
          </p:cNvSpPr>
          <p:nvPr>
            <p:ph idx="1"/>
          </p:nvPr>
        </p:nvSpPr>
        <p:spPr>
          <a:xfrm>
            <a:off x="4488976" y="1143000"/>
            <a:ext cx="4572000" cy="4267200"/>
          </a:xfrm>
        </p:spPr>
        <p:txBody>
          <a:bodyPr>
            <a:noAutofit/>
          </a:bodyPr>
          <a:lstStyle/>
          <a:p>
            <a:r>
              <a:rPr lang="en-GB" b="1" dirty="0"/>
              <a:t>Evaluation</a:t>
            </a:r>
            <a:endParaRPr lang="en-GB" dirty="0"/>
          </a:p>
          <a:p>
            <a:pPr lvl="1"/>
            <a:r>
              <a:rPr lang="en-GB" dirty="0"/>
              <a:t>c</a:t>
            </a:r>
            <a:r>
              <a:rPr lang="en-GB" dirty="0" smtClean="0"/>
              <a:t>urrent model should have high quality from a data mining perspective </a:t>
            </a:r>
          </a:p>
          <a:p>
            <a:pPr lvl="1"/>
            <a:r>
              <a:rPr lang="en-GB" dirty="0"/>
              <a:t>b</a:t>
            </a:r>
            <a:r>
              <a:rPr lang="en-GB" dirty="0" smtClean="0"/>
              <a:t>efore final deployment, it is important to test whether the model achieves all business objectives</a:t>
            </a:r>
            <a:endParaRPr lang="sv-SE" dirty="0" smtClean="0"/>
          </a:p>
        </p:txBody>
      </p:sp>
      <p:pic>
        <p:nvPicPr>
          <p:cNvPr id="7" name="Picture 7" descr="Crisp-dmchartnew"/>
          <p:cNvPicPr>
            <a:picLocks noChangeAspect="1" noChangeArrowheads="1"/>
          </p:cNvPicPr>
          <p:nvPr/>
        </p:nvPicPr>
        <p:blipFill>
          <a:blip r:embed="rId2" cstate="print"/>
          <a:srcRect/>
          <a:stretch>
            <a:fillRect/>
          </a:stretch>
        </p:blipFill>
        <p:spPr bwMode="auto">
          <a:xfrm>
            <a:off x="38100" y="1143000"/>
            <a:ext cx="4457700" cy="4048125"/>
          </a:xfrm>
          <a:prstGeom prst="rect">
            <a:avLst/>
          </a:prstGeom>
          <a:noFill/>
        </p:spPr>
      </p:pic>
    </p:spTree>
    <p:extLst>
      <p:ext uri="{BB962C8B-B14F-4D97-AF65-F5344CB8AC3E}">
        <p14:creationId xmlns:p14="http://schemas.microsoft.com/office/powerpoint/2010/main" val="2379879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973" y="152400"/>
            <a:ext cx="6850800" cy="795600"/>
          </a:xfrm>
        </p:spPr>
        <p:txBody>
          <a:bodyPr/>
          <a:lstStyle/>
          <a:p>
            <a:r>
              <a:rPr lang="en-GB" dirty="0" smtClean="0"/>
              <a:t>CRISP-DM</a:t>
            </a:r>
            <a:endParaRPr lang="en-GB" dirty="0"/>
          </a:p>
        </p:txBody>
      </p:sp>
      <p:sp>
        <p:nvSpPr>
          <p:cNvPr id="3" name="Content Placeholder 2"/>
          <p:cNvSpPr>
            <a:spLocks noGrp="1"/>
          </p:cNvSpPr>
          <p:nvPr>
            <p:ph idx="1"/>
          </p:nvPr>
        </p:nvSpPr>
        <p:spPr>
          <a:xfrm>
            <a:off x="4419600" y="1143000"/>
            <a:ext cx="4724400" cy="5562600"/>
          </a:xfrm>
        </p:spPr>
        <p:txBody>
          <a:bodyPr>
            <a:noAutofit/>
          </a:bodyPr>
          <a:lstStyle/>
          <a:p>
            <a:r>
              <a:rPr lang="en-GB" b="1" dirty="0"/>
              <a:t>Deployment</a:t>
            </a:r>
            <a:endParaRPr lang="en-GB" dirty="0"/>
          </a:p>
          <a:p>
            <a:pPr lvl="1"/>
            <a:r>
              <a:rPr lang="en-GB" dirty="0"/>
              <a:t>j</a:t>
            </a:r>
            <a:r>
              <a:rPr lang="en-GB" dirty="0" smtClean="0"/>
              <a:t>ust creating the model is not enough</a:t>
            </a:r>
          </a:p>
          <a:p>
            <a:pPr lvl="1"/>
            <a:r>
              <a:rPr lang="en-GB" dirty="0"/>
              <a:t>t</a:t>
            </a:r>
            <a:r>
              <a:rPr lang="en-GB" dirty="0" smtClean="0"/>
              <a:t>he new knowledge should be organized and presented </a:t>
            </a:r>
            <a:r>
              <a:rPr lang="en-GB" dirty="0"/>
              <a:t>in a </a:t>
            </a:r>
            <a:r>
              <a:rPr lang="en-GB" dirty="0" smtClean="0"/>
              <a:t>usable way</a:t>
            </a:r>
          </a:p>
          <a:p>
            <a:pPr lvl="1"/>
            <a:r>
              <a:rPr lang="en-GB" dirty="0" smtClean="0"/>
              <a:t>generate </a:t>
            </a:r>
            <a:r>
              <a:rPr lang="en-GB" dirty="0"/>
              <a:t>a </a:t>
            </a:r>
            <a:r>
              <a:rPr lang="en-GB" dirty="0" smtClean="0"/>
              <a:t>report</a:t>
            </a:r>
          </a:p>
          <a:p>
            <a:pPr lvl="1"/>
            <a:r>
              <a:rPr lang="en-GB" dirty="0" smtClean="0"/>
              <a:t>implement a </a:t>
            </a:r>
            <a:r>
              <a:rPr lang="en-GB" dirty="0"/>
              <a:t>repeatable data </a:t>
            </a:r>
            <a:r>
              <a:rPr lang="en-GB" dirty="0" smtClean="0"/>
              <a:t>mining process for the user or the analyst</a:t>
            </a:r>
            <a:endParaRPr lang="sv-SE" dirty="0" smtClean="0"/>
          </a:p>
        </p:txBody>
      </p:sp>
      <p:pic>
        <p:nvPicPr>
          <p:cNvPr id="7" name="Picture 7" descr="Crisp-dmchartnew"/>
          <p:cNvPicPr>
            <a:picLocks noChangeAspect="1" noChangeArrowheads="1"/>
          </p:cNvPicPr>
          <p:nvPr/>
        </p:nvPicPr>
        <p:blipFill>
          <a:blip r:embed="rId2" cstate="print"/>
          <a:srcRect/>
          <a:stretch>
            <a:fillRect/>
          </a:stretch>
        </p:blipFill>
        <p:spPr bwMode="auto">
          <a:xfrm>
            <a:off x="38100" y="1143000"/>
            <a:ext cx="4457700" cy="4048125"/>
          </a:xfrm>
          <a:prstGeom prst="rect">
            <a:avLst/>
          </a:prstGeom>
          <a:noFill/>
        </p:spPr>
      </p:pic>
    </p:spTree>
    <p:extLst>
      <p:ext uri="{BB962C8B-B14F-4D97-AF65-F5344CB8AC3E}">
        <p14:creationId xmlns:p14="http://schemas.microsoft.com/office/powerpoint/2010/main" val="23798795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152400"/>
            <a:ext cx="7648575" cy="617538"/>
          </a:xfrm>
        </p:spPr>
        <p:txBody>
          <a:bodyPr>
            <a:noAutofit/>
          </a:bodyPr>
          <a:lstStyle/>
          <a:p>
            <a:r>
              <a:rPr lang="en-US" sz="4000" dirty="0" smtClean="0"/>
              <a:t>The Knowledge Discovery Process</a:t>
            </a:r>
          </a:p>
        </p:txBody>
      </p:sp>
      <p:sp>
        <p:nvSpPr>
          <p:cNvPr id="80899" name="Rectangle 3"/>
          <p:cNvSpPr>
            <a:spLocks noGrp="1" noChangeArrowheads="1"/>
          </p:cNvSpPr>
          <p:nvPr>
            <p:ph type="subTitle" idx="1"/>
          </p:nvPr>
        </p:nvSpPr>
        <p:spPr>
          <a:xfrm>
            <a:off x="1141413" y="875731"/>
            <a:ext cx="6753225" cy="1006475"/>
          </a:xfrm>
        </p:spPr>
        <p:txBody>
          <a:bodyPr>
            <a:normAutofit/>
          </a:bodyPr>
          <a:lstStyle/>
          <a:p>
            <a:pPr>
              <a:lnSpc>
                <a:spcPct val="80000"/>
              </a:lnSpc>
            </a:pPr>
            <a:r>
              <a:rPr lang="en-US" sz="2000" i="1" dirty="0" smtClean="0"/>
              <a:t>Knowledge Discovery in Databases (KDD) is the nontrivial process of identifying valid, novel, potentially useful, and ultimately understandable patterns in data.</a:t>
            </a:r>
          </a:p>
        </p:txBody>
      </p:sp>
      <p:sp>
        <p:nvSpPr>
          <p:cNvPr id="80901" name="Rectangle 5"/>
          <p:cNvSpPr>
            <a:spLocks noChangeArrowheads="1"/>
          </p:cNvSpPr>
          <p:nvPr/>
        </p:nvSpPr>
        <p:spPr bwMode="auto">
          <a:xfrm>
            <a:off x="1011238" y="5926138"/>
            <a:ext cx="7616825" cy="646331"/>
          </a:xfrm>
          <a:prstGeom prst="rect">
            <a:avLst/>
          </a:prstGeom>
          <a:noFill/>
          <a:ln w="9525">
            <a:noFill/>
            <a:miter lim="800000"/>
            <a:headEnd/>
            <a:tailEnd/>
          </a:ln>
        </p:spPr>
        <p:txBody>
          <a:bodyPr>
            <a:spAutoFit/>
          </a:bodyPr>
          <a:lstStyle/>
          <a:p>
            <a:pPr eaLnBrk="0" hangingPunct="0"/>
            <a:r>
              <a:rPr lang="en-US" dirty="0"/>
              <a:t>U.M. Fayyad, G. </a:t>
            </a:r>
            <a:r>
              <a:rPr lang="en-US" dirty="0" err="1"/>
              <a:t>Piatetsky</a:t>
            </a:r>
            <a:r>
              <a:rPr lang="en-US" dirty="0"/>
              <a:t>-Shapiro and P. Smyth, “From Data Mining to Knowledge Discovery in Databases”, AI Magazine 17(3): 37-54 (1996)</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814513"/>
            <a:ext cx="8701632" cy="4129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Oval 5"/>
          <p:cNvSpPr/>
          <p:nvPr/>
        </p:nvSpPr>
        <p:spPr>
          <a:xfrm>
            <a:off x="6360994" y="2590800"/>
            <a:ext cx="1504950" cy="177730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349839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973" y="152400"/>
            <a:ext cx="6850800" cy="795600"/>
          </a:xfrm>
        </p:spPr>
        <p:txBody>
          <a:bodyPr/>
          <a:lstStyle/>
          <a:p>
            <a:r>
              <a:rPr lang="en-GB" dirty="0" smtClean="0"/>
              <a:t>Tools</a:t>
            </a:r>
            <a:endParaRPr lang="en-GB" dirty="0"/>
          </a:p>
        </p:txBody>
      </p:sp>
      <p:sp>
        <p:nvSpPr>
          <p:cNvPr id="3" name="Content Placeholder 2"/>
          <p:cNvSpPr>
            <a:spLocks noGrp="1"/>
          </p:cNvSpPr>
          <p:nvPr>
            <p:ph idx="1"/>
          </p:nvPr>
        </p:nvSpPr>
        <p:spPr>
          <a:xfrm>
            <a:off x="609600" y="1219200"/>
            <a:ext cx="7850832" cy="1752600"/>
          </a:xfrm>
        </p:spPr>
        <p:txBody>
          <a:bodyPr>
            <a:noAutofit/>
          </a:bodyPr>
          <a:lstStyle/>
          <a:p>
            <a:r>
              <a:rPr lang="sv-SE" dirty="0" smtClean="0"/>
              <a:t>Many data mining tools are freely available</a:t>
            </a:r>
            <a:endParaRPr lang="sv-SE" dirty="0"/>
          </a:p>
          <a:p>
            <a:r>
              <a:rPr lang="sv-SE" dirty="0" smtClean="0"/>
              <a:t>Some options are:</a:t>
            </a:r>
          </a:p>
          <a:p>
            <a:pPr marL="0" indent="0">
              <a:buNone/>
            </a:pPr>
            <a:endParaRPr lang="sv-SE" dirty="0" smtClean="0"/>
          </a:p>
          <a:p>
            <a:pPr marL="0" indent="0">
              <a:buNone/>
            </a:pPr>
            <a:endParaRPr lang="sv-SE" dirty="0" smtClean="0"/>
          </a:p>
        </p:txBody>
      </p:sp>
      <p:graphicFrame>
        <p:nvGraphicFramePr>
          <p:cNvPr id="6" name="Table 5"/>
          <p:cNvGraphicFramePr>
            <a:graphicFrameLocks noGrp="1"/>
          </p:cNvGraphicFramePr>
          <p:nvPr>
            <p:extLst>
              <p:ext uri="{D42A27DB-BD31-4B8C-83A1-F6EECF244321}">
                <p14:modId xmlns:p14="http://schemas.microsoft.com/office/powerpoint/2010/main" val="1367294758"/>
              </p:ext>
            </p:extLst>
          </p:nvPr>
        </p:nvGraphicFramePr>
        <p:xfrm>
          <a:off x="1443361" y="2717800"/>
          <a:ext cx="5832648" cy="1854200"/>
        </p:xfrm>
        <a:graphic>
          <a:graphicData uri="http://schemas.openxmlformats.org/drawingml/2006/table">
            <a:tbl>
              <a:tblPr firstRow="1" bandRow="1">
                <a:tableStyleId>{F5AB1C69-6EDB-4FF4-983F-18BD219EF322}</a:tableStyleId>
              </a:tblPr>
              <a:tblGrid>
                <a:gridCol w="2448272"/>
                <a:gridCol w="3384376"/>
              </a:tblGrid>
              <a:tr h="370840">
                <a:tc>
                  <a:txBody>
                    <a:bodyPr/>
                    <a:lstStyle/>
                    <a:p>
                      <a:r>
                        <a:rPr lang="sv-SE" dirty="0" smtClean="0"/>
                        <a:t>Tool</a:t>
                      </a:r>
                      <a:endParaRPr lang="sv-SE" dirty="0"/>
                    </a:p>
                  </a:txBody>
                  <a:tcPr/>
                </a:tc>
                <a:tc>
                  <a:txBody>
                    <a:bodyPr/>
                    <a:lstStyle/>
                    <a:p>
                      <a:r>
                        <a:rPr lang="sv-SE" dirty="0" smtClean="0"/>
                        <a:t>URL</a:t>
                      </a:r>
                      <a:endParaRPr lang="sv-SE" dirty="0"/>
                    </a:p>
                  </a:txBody>
                  <a:tcPr/>
                </a:tc>
              </a:tr>
              <a:tr h="370840">
                <a:tc>
                  <a:txBody>
                    <a:bodyPr/>
                    <a:lstStyle/>
                    <a:p>
                      <a:r>
                        <a:rPr lang="sv-SE" dirty="0" smtClean="0"/>
                        <a:t>WEKA</a:t>
                      </a:r>
                      <a:endParaRPr lang="sv-SE" dirty="0"/>
                    </a:p>
                  </a:txBody>
                  <a:tcPr/>
                </a:tc>
                <a:tc>
                  <a:txBody>
                    <a:bodyPr/>
                    <a:lstStyle/>
                    <a:p>
                      <a:r>
                        <a:rPr lang="sv-SE" dirty="0" smtClean="0"/>
                        <a:t>www.cs.waikato.ac.nz/ml/weka/</a:t>
                      </a:r>
                      <a:endParaRPr lang="sv-SE" dirty="0"/>
                    </a:p>
                  </a:txBody>
                  <a:tcPr/>
                </a:tc>
              </a:tr>
              <a:tr h="370840">
                <a:tc>
                  <a:txBody>
                    <a:bodyPr/>
                    <a:lstStyle/>
                    <a:p>
                      <a:r>
                        <a:rPr lang="sv-SE" dirty="0" smtClean="0"/>
                        <a:t>Rule Discovery System</a:t>
                      </a:r>
                      <a:endParaRPr lang="sv-SE" dirty="0"/>
                    </a:p>
                  </a:txBody>
                  <a:tcPr/>
                </a:tc>
                <a:tc>
                  <a:txBody>
                    <a:bodyPr/>
                    <a:lstStyle/>
                    <a:p>
                      <a:r>
                        <a:rPr lang="sv-SE" dirty="0" smtClean="0"/>
                        <a:t>www.compumine.com</a:t>
                      </a:r>
                      <a:endParaRPr lang="sv-SE" dirty="0"/>
                    </a:p>
                  </a:txBody>
                  <a:tcPr/>
                </a:tc>
              </a:tr>
              <a:tr h="370840">
                <a:tc>
                  <a:txBody>
                    <a:bodyPr/>
                    <a:lstStyle/>
                    <a:p>
                      <a:r>
                        <a:rPr lang="sv-SE" dirty="0" smtClean="0"/>
                        <a:t>R</a:t>
                      </a:r>
                      <a:endParaRPr lang="sv-SE" dirty="0"/>
                    </a:p>
                  </a:txBody>
                  <a:tcPr/>
                </a:tc>
                <a:tc>
                  <a:txBody>
                    <a:bodyPr/>
                    <a:lstStyle/>
                    <a:p>
                      <a:r>
                        <a:rPr lang="sv-SE" dirty="0" smtClean="0"/>
                        <a:t>www.r-project.org/</a:t>
                      </a:r>
                      <a:endParaRPr lang="sv-SE" dirty="0"/>
                    </a:p>
                  </a:txBody>
                  <a:tcPr/>
                </a:tc>
              </a:tr>
              <a:tr h="370840">
                <a:tc>
                  <a:txBody>
                    <a:bodyPr/>
                    <a:lstStyle/>
                    <a:p>
                      <a:r>
                        <a:rPr lang="sv-SE" dirty="0" smtClean="0"/>
                        <a:t>RapidMiner</a:t>
                      </a:r>
                      <a:endParaRPr lang="sv-SE" dirty="0"/>
                    </a:p>
                  </a:txBody>
                  <a:tcPr/>
                </a:tc>
                <a:tc>
                  <a:txBody>
                    <a:bodyPr/>
                    <a:lstStyle/>
                    <a:p>
                      <a:r>
                        <a:rPr lang="sv-SE" dirty="0" smtClean="0"/>
                        <a:t>rapid-i.com/</a:t>
                      </a:r>
                      <a:endParaRPr lang="sv-SE" dirty="0"/>
                    </a:p>
                  </a:txBody>
                  <a:tcPr/>
                </a:tc>
              </a:tr>
            </a:tbl>
          </a:graphicData>
        </a:graphic>
      </p:graphicFrame>
      <p:sp>
        <p:nvSpPr>
          <p:cNvPr id="10" name="TextBox 9"/>
          <p:cNvSpPr txBox="1"/>
          <p:nvPr/>
        </p:nvSpPr>
        <p:spPr>
          <a:xfrm>
            <a:off x="1461558" y="5257800"/>
            <a:ext cx="6082242" cy="369332"/>
          </a:xfrm>
          <a:prstGeom prst="rect">
            <a:avLst/>
          </a:prstGeom>
          <a:noFill/>
        </p:spPr>
        <p:txBody>
          <a:bodyPr wrap="none" rtlCol="0">
            <a:spAutoFit/>
          </a:bodyPr>
          <a:lstStyle/>
          <a:p>
            <a:r>
              <a:rPr lang="sv-SE" dirty="0">
                <a:latin typeface="Verdana" pitchFamily="34" charset="0"/>
                <a:ea typeface="Verdana" pitchFamily="34" charset="0"/>
                <a:cs typeface="Verdana" pitchFamily="34" charset="0"/>
              </a:rPr>
              <a:t>More options </a:t>
            </a:r>
            <a:r>
              <a:rPr lang="sv-SE" dirty="0" smtClean="0">
                <a:latin typeface="Verdana" pitchFamily="34" charset="0"/>
                <a:ea typeface="Verdana" pitchFamily="34" charset="0"/>
                <a:cs typeface="Verdana" pitchFamily="34" charset="0"/>
              </a:rPr>
              <a:t>can be </a:t>
            </a:r>
            <a:r>
              <a:rPr lang="sv-SE" dirty="0">
                <a:latin typeface="Verdana" pitchFamily="34" charset="0"/>
                <a:ea typeface="Verdana" pitchFamily="34" charset="0"/>
                <a:cs typeface="Verdana" pitchFamily="34" charset="0"/>
              </a:rPr>
              <a:t>found at </a:t>
            </a:r>
            <a:r>
              <a:rPr lang="sv-SE" dirty="0" smtClean="0">
                <a:latin typeface="Verdana" pitchFamily="34" charset="0"/>
                <a:ea typeface="Verdana" pitchFamily="34" charset="0"/>
                <a:cs typeface="Verdana" pitchFamily="34" charset="0"/>
              </a:rPr>
              <a:t>www.kdnuggets.com</a:t>
            </a:r>
            <a:endParaRPr lang="sv-SE"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950275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 Simple </a:t>
            </a:r>
            <a:r>
              <a:rPr lang="en-US" dirty="0"/>
              <a:t>P</a:t>
            </a:r>
            <a:r>
              <a:rPr lang="en-US" dirty="0" smtClean="0"/>
              <a:t>roblem</a:t>
            </a:r>
            <a:endParaRPr lang="en-US" dirty="0"/>
          </a:p>
        </p:txBody>
      </p:sp>
      <p:sp>
        <p:nvSpPr>
          <p:cNvPr id="3" name="Content Placeholder 2"/>
          <p:cNvSpPr>
            <a:spLocks noGrp="1"/>
          </p:cNvSpPr>
          <p:nvPr>
            <p:ph idx="1"/>
          </p:nvPr>
        </p:nvSpPr>
        <p:spPr>
          <a:xfrm>
            <a:off x="457200" y="1447800"/>
            <a:ext cx="8229600" cy="4525963"/>
          </a:xfrm>
        </p:spPr>
        <p:txBody>
          <a:bodyPr>
            <a:normAutofit lnSpcReduction="10000"/>
          </a:bodyPr>
          <a:lstStyle/>
          <a:p>
            <a:r>
              <a:rPr lang="en-US" dirty="0" smtClean="0"/>
              <a:t>Given a stream of labeled elements, e.g.,</a:t>
            </a:r>
          </a:p>
          <a:p>
            <a:pPr marL="0" indent="0">
              <a:buNone/>
            </a:pPr>
            <a:r>
              <a:rPr lang="en-US" dirty="0"/>
              <a:t>	</a:t>
            </a:r>
            <a:endParaRPr lang="en-US" dirty="0" smtClean="0"/>
          </a:p>
          <a:p>
            <a:pPr marL="0" indent="0">
              <a:buNone/>
            </a:pPr>
            <a:r>
              <a:rPr lang="en-US" dirty="0"/>
              <a:t>	</a:t>
            </a:r>
            <a:r>
              <a:rPr lang="en-US" dirty="0" smtClean="0"/>
              <a:t>	{</a:t>
            </a:r>
            <a:r>
              <a:rPr lang="en-US" dirty="0"/>
              <a:t>C</a:t>
            </a:r>
            <a:r>
              <a:rPr lang="en-US" dirty="0" smtClean="0"/>
              <a:t>, B, C, C, A, C, C, A, B, C}</a:t>
            </a:r>
          </a:p>
          <a:p>
            <a:pPr marL="0" indent="0">
              <a:buNone/>
            </a:pPr>
            <a:r>
              <a:rPr lang="en-US" dirty="0" smtClean="0"/>
              <a:t> </a:t>
            </a:r>
          </a:p>
          <a:p>
            <a:r>
              <a:rPr lang="en-US" dirty="0" smtClean="0"/>
              <a:t>Identify the majority element: element that occurs &gt; 50% of the time</a:t>
            </a:r>
          </a:p>
          <a:p>
            <a:endParaRPr lang="en-US" dirty="0"/>
          </a:p>
          <a:p>
            <a:r>
              <a:rPr lang="en-US" dirty="0" smtClean="0"/>
              <a:t>Suggestions?</a:t>
            </a:r>
          </a:p>
          <a:p>
            <a:endParaRPr lang="en-US" dirty="0"/>
          </a:p>
          <a:p>
            <a:pPr marL="457200" lvl="1" indent="0">
              <a:buNone/>
            </a:pPr>
            <a:endParaRPr lang="en-US" dirty="0"/>
          </a:p>
        </p:txBody>
      </p:sp>
    </p:spTree>
    <p:extLst>
      <p:ext uri="{BB962C8B-B14F-4D97-AF65-F5344CB8AC3E}">
        <p14:creationId xmlns:p14="http://schemas.microsoft.com/office/powerpoint/2010/main" val="187609895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Naïve Solution</a:t>
            </a:r>
            <a:endParaRPr lang="en-US" dirty="0"/>
          </a:p>
        </p:txBody>
      </p:sp>
      <p:sp>
        <p:nvSpPr>
          <p:cNvPr id="3" name="Content Placeholder 2"/>
          <p:cNvSpPr>
            <a:spLocks noGrp="1"/>
          </p:cNvSpPr>
          <p:nvPr>
            <p:ph idx="1"/>
          </p:nvPr>
        </p:nvSpPr>
        <p:spPr>
          <a:xfrm>
            <a:off x="457200" y="1295400"/>
            <a:ext cx="8382000" cy="4724400"/>
          </a:xfrm>
        </p:spPr>
        <p:txBody>
          <a:bodyPr>
            <a:normAutofit fontScale="92500" lnSpcReduction="10000"/>
          </a:bodyPr>
          <a:lstStyle/>
          <a:p>
            <a:r>
              <a:rPr lang="en-US" dirty="0" smtClean="0"/>
              <a:t>Identify the corresponding “alphabet”</a:t>
            </a:r>
          </a:p>
          <a:p>
            <a:pPr marL="0" indent="0">
              <a:buNone/>
            </a:pPr>
            <a:endParaRPr lang="en-US" dirty="0" smtClean="0"/>
          </a:p>
          <a:p>
            <a:pPr marL="0" indent="0">
              <a:buNone/>
            </a:pPr>
            <a:r>
              <a:rPr lang="en-US" dirty="0"/>
              <a:t>	</a:t>
            </a:r>
            <a:r>
              <a:rPr lang="en-US" dirty="0" smtClean="0"/>
              <a:t>		{A, B ,C}</a:t>
            </a:r>
          </a:p>
          <a:p>
            <a:pPr marL="0" indent="0">
              <a:buNone/>
            </a:pPr>
            <a:endParaRPr lang="en-US" dirty="0"/>
          </a:p>
          <a:p>
            <a:r>
              <a:rPr lang="en-US" dirty="0" smtClean="0"/>
              <a:t>Allocate one memory slot for each element</a:t>
            </a:r>
          </a:p>
          <a:p>
            <a:endParaRPr lang="en-US" dirty="0"/>
          </a:p>
          <a:p>
            <a:r>
              <a:rPr lang="en-US" dirty="0" smtClean="0"/>
              <a:t>Set all slots to 0</a:t>
            </a:r>
          </a:p>
          <a:p>
            <a:endParaRPr lang="en-US" dirty="0"/>
          </a:p>
          <a:p>
            <a:r>
              <a:rPr lang="en-US" dirty="0" smtClean="0"/>
              <a:t>Scan the set and count</a:t>
            </a:r>
            <a:endParaRPr lang="en-US" dirty="0"/>
          </a:p>
          <a:p>
            <a:endParaRPr lang="en-US" dirty="0"/>
          </a:p>
        </p:txBody>
      </p:sp>
    </p:spTree>
    <p:extLst>
      <p:ext uri="{BB962C8B-B14F-4D97-AF65-F5344CB8AC3E}">
        <p14:creationId xmlns:p14="http://schemas.microsoft.com/office/powerpoint/2010/main" val="42490746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Naïve Solution</a:t>
            </a:r>
            <a:endParaRPr lang="en-US" dirty="0"/>
          </a:p>
        </p:txBody>
      </p:sp>
      <p:sp>
        <p:nvSpPr>
          <p:cNvPr id="3" name="Content Placeholder 2"/>
          <p:cNvSpPr>
            <a:spLocks noGrp="1"/>
          </p:cNvSpPr>
          <p:nvPr>
            <p:ph idx="1"/>
          </p:nvPr>
        </p:nvSpPr>
        <p:spPr>
          <a:xfrm>
            <a:off x="457200" y="1371600"/>
            <a:ext cx="8229600" cy="4525963"/>
          </a:xfrm>
        </p:spPr>
        <p:txBody>
          <a:bodyPr>
            <a:normAutofit/>
          </a:bodyPr>
          <a:lstStyle/>
          <a:p>
            <a:r>
              <a:rPr lang="en-US" dirty="0" smtClean="0"/>
              <a:t>Stream of elements</a:t>
            </a:r>
          </a:p>
          <a:p>
            <a:pPr marL="0" indent="0">
              <a:buNone/>
            </a:pPr>
            <a:r>
              <a:rPr lang="en-US" dirty="0"/>
              <a:t>	</a:t>
            </a:r>
            <a:endParaRPr lang="en-US" dirty="0" smtClean="0"/>
          </a:p>
          <a:p>
            <a:pPr marL="0" indent="0">
              <a:buNone/>
            </a:pPr>
            <a:r>
              <a:rPr lang="en-US" dirty="0"/>
              <a:t>	</a:t>
            </a:r>
            <a:r>
              <a:rPr lang="en-US" dirty="0" smtClean="0"/>
              <a:t>	{</a:t>
            </a:r>
            <a:r>
              <a:rPr lang="en-US" dirty="0"/>
              <a:t>C, B, C, C, A, C, C, A, B, C</a:t>
            </a:r>
            <a:r>
              <a:rPr lang="en-US" dirty="0" smtClean="0"/>
              <a:t>}</a:t>
            </a:r>
          </a:p>
          <a:p>
            <a:pPr marL="0" indent="0">
              <a:buNone/>
            </a:pPr>
            <a:r>
              <a:rPr lang="en-US" dirty="0" smtClean="0"/>
              <a:t> </a:t>
            </a:r>
          </a:p>
          <a:p>
            <a:r>
              <a:rPr lang="en-US" dirty="0" err="1" smtClean="0"/>
              <a:t>Counter_A</a:t>
            </a:r>
            <a:r>
              <a:rPr lang="en-US" dirty="0" smtClean="0"/>
              <a:t> = 2</a:t>
            </a:r>
          </a:p>
          <a:p>
            <a:r>
              <a:rPr lang="en-US" dirty="0" err="1" smtClean="0"/>
              <a:t>Counter_B</a:t>
            </a:r>
            <a:r>
              <a:rPr lang="en-US" dirty="0" smtClean="0"/>
              <a:t> = 2</a:t>
            </a:r>
          </a:p>
          <a:p>
            <a:r>
              <a:rPr lang="en-US" dirty="0" err="1" smtClean="0"/>
              <a:t>Counter_C</a:t>
            </a:r>
            <a:r>
              <a:rPr lang="en-US" dirty="0" smtClean="0"/>
              <a:t> = 6 </a:t>
            </a:r>
            <a:endParaRPr lang="en-US" dirty="0"/>
          </a:p>
          <a:p>
            <a:pPr marL="457200" lvl="1" indent="0">
              <a:buNone/>
            </a:pPr>
            <a:endParaRPr lang="en-US" dirty="0"/>
          </a:p>
        </p:txBody>
      </p:sp>
    </p:spTree>
    <p:extLst>
      <p:ext uri="{BB962C8B-B14F-4D97-AF65-F5344CB8AC3E}">
        <p14:creationId xmlns:p14="http://schemas.microsoft.com/office/powerpoint/2010/main" val="111379508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Naïve Solution</a:t>
            </a:r>
            <a:endParaRPr lang="en-US" dirty="0"/>
          </a:p>
        </p:txBody>
      </p:sp>
      <p:sp>
        <p:nvSpPr>
          <p:cNvPr id="3" name="Content Placeholder 2"/>
          <p:cNvSpPr>
            <a:spLocks noGrp="1"/>
          </p:cNvSpPr>
          <p:nvPr>
            <p:ph idx="1"/>
          </p:nvPr>
        </p:nvSpPr>
        <p:spPr>
          <a:xfrm>
            <a:off x="457200" y="1371600"/>
            <a:ext cx="8229600" cy="4525963"/>
          </a:xfrm>
        </p:spPr>
        <p:txBody>
          <a:bodyPr>
            <a:normAutofit/>
          </a:bodyPr>
          <a:lstStyle/>
          <a:p>
            <a:r>
              <a:rPr lang="en-US" dirty="0" smtClean="0"/>
              <a:t>Stream of elements</a:t>
            </a:r>
          </a:p>
          <a:p>
            <a:pPr marL="0" indent="0">
              <a:buNone/>
            </a:pPr>
            <a:r>
              <a:rPr lang="en-US" dirty="0"/>
              <a:t>	</a:t>
            </a:r>
            <a:endParaRPr lang="en-US" dirty="0" smtClean="0"/>
          </a:p>
          <a:p>
            <a:pPr marL="0" indent="0">
              <a:buNone/>
            </a:pPr>
            <a:r>
              <a:rPr lang="en-US" dirty="0"/>
              <a:t>	</a:t>
            </a:r>
            <a:r>
              <a:rPr lang="en-US" dirty="0" smtClean="0"/>
              <a:t>	{</a:t>
            </a:r>
            <a:r>
              <a:rPr lang="en-US" dirty="0"/>
              <a:t>C, B, C, C, A, C, C, A, B, C</a:t>
            </a:r>
            <a:r>
              <a:rPr lang="en-US" dirty="0" smtClean="0"/>
              <a:t>}</a:t>
            </a:r>
          </a:p>
          <a:p>
            <a:pPr marL="0" indent="0">
              <a:buNone/>
            </a:pPr>
            <a:r>
              <a:rPr lang="en-US" dirty="0" smtClean="0"/>
              <a:t> </a:t>
            </a:r>
          </a:p>
          <a:p>
            <a:r>
              <a:rPr lang="en-US" dirty="0" err="1" smtClean="0"/>
              <a:t>Counter_A</a:t>
            </a:r>
            <a:r>
              <a:rPr lang="en-US" dirty="0" smtClean="0"/>
              <a:t> = 2</a:t>
            </a:r>
          </a:p>
          <a:p>
            <a:r>
              <a:rPr lang="en-US" dirty="0" err="1" smtClean="0"/>
              <a:t>Counter_B</a:t>
            </a:r>
            <a:r>
              <a:rPr lang="en-US" dirty="0" smtClean="0"/>
              <a:t> = 2</a:t>
            </a:r>
          </a:p>
          <a:p>
            <a:r>
              <a:rPr lang="en-US" dirty="0" err="1" smtClean="0"/>
              <a:t>Counter_C</a:t>
            </a:r>
            <a:r>
              <a:rPr lang="en-US" dirty="0" smtClean="0"/>
              <a:t> = 6 </a:t>
            </a:r>
            <a:endParaRPr lang="en-US" dirty="0"/>
          </a:p>
          <a:p>
            <a:pPr marL="457200" lvl="1" indent="0">
              <a:buNone/>
            </a:pPr>
            <a:endParaRPr lang="en-US" dirty="0"/>
          </a:p>
        </p:txBody>
      </p:sp>
      <p:sp>
        <p:nvSpPr>
          <p:cNvPr id="4" name="Rectangle 3"/>
          <p:cNvSpPr/>
          <p:nvPr/>
        </p:nvSpPr>
        <p:spPr>
          <a:xfrm>
            <a:off x="762000" y="4876800"/>
            <a:ext cx="2667000" cy="609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6217114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smtClean="0"/>
              <a:t>Efficient Solution</a:t>
            </a:r>
            <a:endParaRPr lang="en-US" dirty="0"/>
          </a:p>
        </p:txBody>
      </p:sp>
      <p:sp>
        <p:nvSpPr>
          <p:cNvPr id="3" name="Content Placeholder 2"/>
          <p:cNvSpPr>
            <a:spLocks noGrp="1"/>
          </p:cNvSpPr>
          <p:nvPr>
            <p:ph idx="1"/>
          </p:nvPr>
        </p:nvSpPr>
        <p:spPr>
          <a:xfrm>
            <a:off x="457200" y="1219200"/>
            <a:ext cx="8229600" cy="4525963"/>
          </a:xfrm>
        </p:spPr>
        <p:txBody>
          <a:bodyPr>
            <a:noAutofit/>
          </a:bodyPr>
          <a:lstStyle/>
          <a:p>
            <a:r>
              <a:rPr lang="en-US" sz="2800" dirty="0"/>
              <a:t>X</a:t>
            </a:r>
            <a:r>
              <a:rPr lang="en-US" sz="2800" dirty="0" smtClean="0"/>
              <a:t> = first item you see; count = 1</a:t>
            </a:r>
          </a:p>
          <a:p>
            <a:r>
              <a:rPr lang="en-US" sz="2800" b="1" dirty="0" smtClean="0"/>
              <a:t>for</a:t>
            </a:r>
            <a:r>
              <a:rPr lang="en-US" sz="2800" dirty="0" smtClean="0"/>
              <a:t> each subsequent item Y</a:t>
            </a:r>
          </a:p>
          <a:p>
            <a:pPr lvl="1">
              <a:buNone/>
            </a:pPr>
            <a:r>
              <a:rPr lang="en-US" dirty="0" smtClean="0"/>
              <a:t>	</a:t>
            </a:r>
            <a:r>
              <a:rPr lang="en-US" b="1" dirty="0" smtClean="0"/>
              <a:t>if</a:t>
            </a:r>
            <a:r>
              <a:rPr lang="en-US" dirty="0" smtClean="0"/>
              <a:t> (X==</a:t>
            </a:r>
            <a:r>
              <a:rPr lang="en-US" dirty="0"/>
              <a:t>Y</a:t>
            </a:r>
            <a:r>
              <a:rPr lang="en-US" dirty="0" smtClean="0"/>
              <a:t>) count = count + 1 </a:t>
            </a:r>
          </a:p>
          <a:p>
            <a:pPr lvl="1">
              <a:buNone/>
            </a:pPr>
            <a:r>
              <a:rPr lang="en-US" dirty="0" smtClean="0"/>
              <a:t>	</a:t>
            </a:r>
            <a:r>
              <a:rPr lang="en-US" b="1" dirty="0" smtClean="0"/>
              <a:t>else</a:t>
            </a:r>
            <a:r>
              <a:rPr lang="en-US" dirty="0" smtClean="0"/>
              <a:t> {</a:t>
            </a:r>
          </a:p>
          <a:p>
            <a:pPr lvl="1">
              <a:buNone/>
            </a:pPr>
            <a:r>
              <a:rPr lang="en-US" dirty="0" smtClean="0"/>
              <a:t>		       count = count - 1  </a:t>
            </a:r>
          </a:p>
          <a:p>
            <a:pPr lvl="1">
              <a:buNone/>
            </a:pPr>
            <a:r>
              <a:rPr lang="en-US" dirty="0" smtClean="0"/>
              <a:t>		        </a:t>
            </a:r>
            <a:r>
              <a:rPr lang="en-US" b="1" dirty="0" smtClean="0"/>
              <a:t>if</a:t>
            </a:r>
            <a:r>
              <a:rPr lang="en-US" dirty="0" smtClean="0"/>
              <a:t> (count == 0) {X=Y; count = 1}</a:t>
            </a:r>
          </a:p>
          <a:p>
            <a:pPr lvl="1">
              <a:buNone/>
            </a:pPr>
            <a:r>
              <a:rPr lang="en-US" dirty="0" smtClean="0"/>
              <a:t>		      }</a:t>
            </a:r>
          </a:p>
          <a:p>
            <a:pPr lvl="1">
              <a:buNone/>
            </a:pPr>
            <a:r>
              <a:rPr lang="en-US" b="1" dirty="0" err="1"/>
              <a:t>e</a:t>
            </a:r>
            <a:r>
              <a:rPr lang="en-US" b="1" dirty="0" err="1" smtClean="0"/>
              <a:t>ndfor</a:t>
            </a:r>
            <a:endParaRPr lang="en-US" b="1" dirty="0" smtClean="0"/>
          </a:p>
          <a:p>
            <a:pPr lvl="1">
              <a:buNone/>
            </a:pPr>
            <a:endParaRPr lang="en-US" b="1" dirty="0" smtClean="0"/>
          </a:p>
          <a:p>
            <a:r>
              <a:rPr lang="en-US" sz="2800" dirty="0" smtClean="0"/>
              <a:t>Why does this work correctly?</a:t>
            </a:r>
            <a:endParaRPr lang="en-US" sz="2800" dirty="0"/>
          </a:p>
        </p:txBody>
      </p:sp>
    </p:spTree>
    <p:extLst>
      <p:ext uri="{BB962C8B-B14F-4D97-AF65-F5344CB8AC3E}">
        <p14:creationId xmlns:p14="http://schemas.microsoft.com/office/powerpoint/2010/main" val="899920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000" dirty="0" smtClean="0"/>
              <a:t>Project</a:t>
            </a:r>
            <a:endParaRPr lang="en-US" sz="4000" dirty="0"/>
          </a:p>
        </p:txBody>
      </p:sp>
      <p:sp>
        <p:nvSpPr>
          <p:cNvPr id="3" name="Content Placeholder 2"/>
          <p:cNvSpPr>
            <a:spLocks noGrp="1"/>
          </p:cNvSpPr>
          <p:nvPr>
            <p:ph idx="1"/>
          </p:nvPr>
        </p:nvSpPr>
        <p:spPr>
          <a:xfrm>
            <a:off x="457200" y="1143001"/>
            <a:ext cx="8534400" cy="5181600"/>
          </a:xfrm>
        </p:spPr>
        <p:txBody>
          <a:bodyPr>
            <a:noAutofit/>
          </a:bodyPr>
          <a:lstStyle/>
          <a:p>
            <a:pPr>
              <a:lnSpc>
                <a:spcPct val="220000"/>
              </a:lnSpc>
            </a:pPr>
            <a:r>
              <a:rPr lang="en-GB" sz="2400" dirty="0" smtClean="0"/>
              <a:t>Will involve some data mining task on medical data</a:t>
            </a:r>
          </a:p>
          <a:p>
            <a:pPr>
              <a:lnSpc>
                <a:spcPct val="220000"/>
              </a:lnSpc>
            </a:pPr>
            <a:r>
              <a:rPr lang="en-GB" sz="2400" dirty="0" smtClean="0"/>
              <a:t>Data will be provided to you</a:t>
            </a:r>
          </a:p>
          <a:p>
            <a:pPr>
              <a:lnSpc>
                <a:spcPct val="220000"/>
              </a:lnSpc>
            </a:pPr>
            <a:r>
              <a:rPr lang="en-GB" sz="2400" dirty="0" smtClean="0"/>
              <a:t>Some pre-processing may be required</a:t>
            </a:r>
          </a:p>
          <a:p>
            <a:pPr>
              <a:lnSpc>
                <a:spcPct val="220000"/>
              </a:lnSpc>
            </a:pPr>
            <a:r>
              <a:rPr lang="en-GB" sz="2400" dirty="0" smtClean="0"/>
              <a:t>Readily available GUI Data Mining tools shall be used</a:t>
            </a:r>
            <a:endParaRPr lang="en-US" sz="2400" dirty="0" smtClean="0"/>
          </a:p>
          <a:p>
            <a:pPr>
              <a:lnSpc>
                <a:spcPct val="220000"/>
              </a:lnSpc>
            </a:pPr>
            <a:r>
              <a:rPr lang="en-US" sz="2400" dirty="0" smtClean="0"/>
              <a:t>A short report (</a:t>
            </a:r>
            <a:r>
              <a:rPr lang="en-US" sz="2400" dirty="0"/>
              <a:t>3</a:t>
            </a:r>
            <a:r>
              <a:rPr lang="en-US" sz="2400" dirty="0" smtClean="0"/>
              <a:t>-4 pages) with the results should be submitted</a:t>
            </a:r>
          </a:p>
          <a:p>
            <a:pPr>
              <a:lnSpc>
                <a:spcPct val="220000"/>
              </a:lnSpc>
            </a:pPr>
            <a:r>
              <a:rPr lang="en-US" sz="2400" dirty="0" smtClean="0"/>
              <a:t>More details on Friday…</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Efficient Solution</a:t>
            </a:r>
            <a:endParaRPr lang="en-US" dirty="0"/>
          </a:p>
        </p:txBody>
      </p:sp>
      <p:sp>
        <p:nvSpPr>
          <p:cNvPr id="3" name="Content Placeholder 2"/>
          <p:cNvSpPr>
            <a:spLocks noGrp="1"/>
          </p:cNvSpPr>
          <p:nvPr>
            <p:ph idx="1"/>
          </p:nvPr>
        </p:nvSpPr>
        <p:spPr>
          <a:xfrm>
            <a:off x="457200" y="1371600"/>
            <a:ext cx="8229600" cy="4525963"/>
          </a:xfrm>
        </p:spPr>
        <p:txBody>
          <a:bodyPr>
            <a:normAutofit/>
          </a:bodyPr>
          <a:lstStyle/>
          <a:p>
            <a:r>
              <a:rPr lang="en-US" dirty="0" smtClean="0"/>
              <a:t>Stream of elements</a:t>
            </a:r>
          </a:p>
          <a:p>
            <a:pPr marL="0" indent="0">
              <a:buNone/>
            </a:pPr>
            <a:r>
              <a:rPr lang="en-US" dirty="0"/>
              <a:t>	</a:t>
            </a:r>
            <a:endParaRPr lang="en-US" dirty="0" smtClean="0"/>
          </a:p>
          <a:p>
            <a:pPr marL="0" indent="0">
              <a:buNone/>
            </a:pPr>
            <a:r>
              <a:rPr lang="en-US" dirty="0"/>
              <a:t>	</a:t>
            </a:r>
            <a:r>
              <a:rPr lang="en-US" dirty="0" smtClean="0"/>
              <a:t>	{</a:t>
            </a:r>
            <a:r>
              <a:rPr lang="en-US" b="1" dirty="0">
                <a:solidFill>
                  <a:srgbClr val="FF0000"/>
                </a:solidFill>
              </a:rPr>
              <a:t>C</a:t>
            </a:r>
            <a:r>
              <a:rPr lang="en-US" dirty="0"/>
              <a:t>, B, C, C, A, C, C, A, B, C</a:t>
            </a:r>
            <a:r>
              <a:rPr lang="en-US" dirty="0" smtClean="0"/>
              <a:t>}</a:t>
            </a:r>
          </a:p>
          <a:p>
            <a:pPr marL="0" indent="0">
              <a:buNone/>
            </a:pPr>
            <a:r>
              <a:rPr lang="en-US" dirty="0" smtClean="0"/>
              <a:t> </a:t>
            </a:r>
          </a:p>
          <a:p>
            <a:r>
              <a:rPr lang="en-US" dirty="0" smtClean="0"/>
              <a:t>Counter = 1</a:t>
            </a:r>
          </a:p>
          <a:p>
            <a:r>
              <a:rPr lang="en-US" dirty="0" smtClean="0"/>
              <a:t>X = C</a:t>
            </a:r>
            <a:endParaRPr lang="en-US" dirty="0"/>
          </a:p>
        </p:txBody>
      </p:sp>
    </p:spTree>
    <p:extLst>
      <p:ext uri="{BB962C8B-B14F-4D97-AF65-F5344CB8AC3E}">
        <p14:creationId xmlns:p14="http://schemas.microsoft.com/office/powerpoint/2010/main" val="267487647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Efficient Solution</a:t>
            </a:r>
            <a:endParaRPr lang="en-US" dirty="0"/>
          </a:p>
        </p:txBody>
      </p:sp>
      <p:sp>
        <p:nvSpPr>
          <p:cNvPr id="3" name="Content Placeholder 2"/>
          <p:cNvSpPr>
            <a:spLocks noGrp="1"/>
          </p:cNvSpPr>
          <p:nvPr>
            <p:ph idx="1"/>
          </p:nvPr>
        </p:nvSpPr>
        <p:spPr>
          <a:xfrm>
            <a:off x="457200" y="1371600"/>
            <a:ext cx="8229600" cy="4525963"/>
          </a:xfrm>
        </p:spPr>
        <p:txBody>
          <a:bodyPr>
            <a:normAutofit/>
          </a:bodyPr>
          <a:lstStyle/>
          <a:p>
            <a:r>
              <a:rPr lang="en-US" dirty="0" smtClean="0"/>
              <a:t>Stream of elements</a:t>
            </a:r>
          </a:p>
          <a:p>
            <a:pPr marL="0" indent="0">
              <a:buNone/>
            </a:pPr>
            <a:r>
              <a:rPr lang="en-US" dirty="0"/>
              <a:t>	</a:t>
            </a:r>
            <a:endParaRPr lang="en-US" dirty="0" smtClean="0"/>
          </a:p>
          <a:p>
            <a:pPr marL="0" indent="0">
              <a:buNone/>
            </a:pPr>
            <a:r>
              <a:rPr lang="en-US" dirty="0"/>
              <a:t>	</a:t>
            </a:r>
            <a:r>
              <a:rPr lang="en-US" dirty="0" smtClean="0"/>
              <a:t>	{</a:t>
            </a:r>
            <a:r>
              <a:rPr lang="en-US" dirty="0"/>
              <a:t>C, </a:t>
            </a:r>
            <a:r>
              <a:rPr lang="en-US" b="1" dirty="0">
                <a:solidFill>
                  <a:srgbClr val="FF0000"/>
                </a:solidFill>
              </a:rPr>
              <a:t>B</a:t>
            </a:r>
            <a:r>
              <a:rPr lang="en-US" dirty="0"/>
              <a:t>, C, C, A, C, C, A, B, C</a:t>
            </a:r>
            <a:r>
              <a:rPr lang="en-US" dirty="0" smtClean="0"/>
              <a:t>}</a:t>
            </a:r>
          </a:p>
          <a:p>
            <a:pPr marL="0" indent="0">
              <a:buNone/>
            </a:pPr>
            <a:r>
              <a:rPr lang="en-US" dirty="0" smtClean="0"/>
              <a:t> </a:t>
            </a:r>
          </a:p>
          <a:p>
            <a:r>
              <a:rPr lang="en-US" dirty="0" smtClean="0"/>
              <a:t>Counter</a:t>
            </a:r>
            <a:r>
              <a:rPr lang="en-US" dirty="0"/>
              <a:t> </a:t>
            </a:r>
            <a:r>
              <a:rPr lang="en-US" dirty="0" smtClean="0"/>
              <a:t>= 1</a:t>
            </a:r>
          </a:p>
          <a:p>
            <a:r>
              <a:rPr lang="en-US" dirty="0" smtClean="0"/>
              <a:t>X = C</a:t>
            </a:r>
          </a:p>
          <a:p>
            <a:r>
              <a:rPr lang="en-US" dirty="0" smtClean="0"/>
              <a:t>Y = B</a:t>
            </a:r>
            <a:endParaRPr lang="en-US" dirty="0"/>
          </a:p>
        </p:txBody>
      </p:sp>
    </p:spTree>
    <p:extLst>
      <p:ext uri="{BB962C8B-B14F-4D97-AF65-F5344CB8AC3E}">
        <p14:creationId xmlns:p14="http://schemas.microsoft.com/office/powerpoint/2010/main" val="11455793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Efficient Solution</a:t>
            </a:r>
            <a:endParaRPr lang="en-US" dirty="0"/>
          </a:p>
        </p:txBody>
      </p:sp>
      <p:sp>
        <p:nvSpPr>
          <p:cNvPr id="3" name="Content Placeholder 2"/>
          <p:cNvSpPr>
            <a:spLocks noGrp="1"/>
          </p:cNvSpPr>
          <p:nvPr>
            <p:ph idx="1"/>
          </p:nvPr>
        </p:nvSpPr>
        <p:spPr>
          <a:xfrm>
            <a:off x="457200" y="1371600"/>
            <a:ext cx="8229600" cy="4800600"/>
          </a:xfrm>
        </p:spPr>
        <p:txBody>
          <a:bodyPr>
            <a:normAutofit/>
          </a:bodyPr>
          <a:lstStyle/>
          <a:p>
            <a:r>
              <a:rPr lang="en-US" dirty="0" smtClean="0"/>
              <a:t>Stream of elements</a:t>
            </a:r>
          </a:p>
          <a:p>
            <a:pPr marL="0" indent="0">
              <a:buNone/>
            </a:pPr>
            <a:r>
              <a:rPr lang="en-US" dirty="0"/>
              <a:t>	</a:t>
            </a:r>
            <a:endParaRPr lang="en-US" dirty="0" smtClean="0"/>
          </a:p>
          <a:p>
            <a:pPr marL="0" indent="0">
              <a:buNone/>
            </a:pPr>
            <a:r>
              <a:rPr lang="en-US" dirty="0"/>
              <a:t>	</a:t>
            </a:r>
            <a:r>
              <a:rPr lang="en-US" dirty="0" smtClean="0"/>
              <a:t>	{</a:t>
            </a:r>
            <a:r>
              <a:rPr lang="en-US" dirty="0"/>
              <a:t>C, </a:t>
            </a:r>
            <a:r>
              <a:rPr lang="en-US" b="1" dirty="0">
                <a:solidFill>
                  <a:srgbClr val="FF0000"/>
                </a:solidFill>
              </a:rPr>
              <a:t>B</a:t>
            </a:r>
            <a:r>
              <a:rPr lang="en-US" dirty="0"/>
              <a:t>, C, C, A, C, C, A, B, C</a:t>
            </a:r>
            <a:r>
              <a:rPr lang="en-US" dirty="0" smtClean="0"/>
              <a:t>}</a:t>
            </a:r>
          </a:p>
          <a:p>
            <a:pPr marL="0" indent="0">
              <a:buNone/>
            </a:pPr>
            <a:r>
              <a:rPr lang="en-US" dirty="0" smtClean="0"/>
              <a:t> </a:t>
            </a:r>
          </a:p>
          <a:p>
            <a:r>
              <a:rPr lang="en-US" dirty="0" smtClean="0"/>
              <a:t>Counter</a:t>
            </a:r>
            <a:r>
              <a:rPr lang="en-US" dirty="0"/>
              <a:t> </a:t>
            </a:r>
            <a:r>
              <a:rPr lang="en-US" dirty="0" smtClean="0"/>
              <a:t>= 1</a:t>
            </a:r>
          </a:p>
          <a:p>
            <a:r>
              <a:rPr lang="en-US" dirty="0" smtClean="0"/>
              <a:t>X = C</a:t>
            </a:r>
          </a:p>
          <a:p>
            <a:r>
              <a:rPr lang="en-US" dirty="0" smtClean="0"/>
              <a:t>Y = B</a:t>
            </a:r>
          </a:p>
          <a:p>
            <a:r>
              <a:rPr lang="en-US" dirty="0" smtClean="0"/>
              <a:t>Y != X</a:t>
            </a:r>
          </a:p>
        </p:txBody>
      </p:sp>
    </p:spTree>
    <p:extLst>
      <p:ext uri="{BB962C8B-B14F-4D97-AF65-F5344CB8AC3E}">
        <p14:creationId xmlns:p14="http://schemas.microsoft.com/office/powerpoint/2010/main" val="246855011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Efficient Solution</a:t>
            </a:r>
            <a:endParaRPr lang="en-US" dirty="0"/>
          </a:p>
        </p:txBody>
      </p:sp>
      <p:sp>
        <p:nvSpPr>
          <p:cNvPr id="3" name="Content Placeholder 2"/>
          <p:cNvSpPr>
            <a:spLocks noGrp="1"/>
          </p:cNvSpPr>
          <p:nvPr>
            <p:ph idx="1"/>
          </p:nvPr>
        </p:nvSpPr>
        <p:spPr>
          <a:xfrm>
            <a:off x="457200" y="1371600"/>
            <a:ext cx="8229600" cy="4800600"/>
          </a:xfrm>
        </p:spPr>
        <p:txBody>
          <a:bodyPr>
            <a:normAutofit/>
          </a:bodyPr>
          <a:lstStyle/>
          <a:p>
            <a:r>
              <a:rPr lang="en-US" dirty="0" smtClean="0"/>
              <a:t>Stream of elements</a:t>
            </a:r>
          </a:p>
          <a:p>
            <a:pPr marL="0" indent="0">
              <a:buNone/>
            </a:pPr>
            <a:r>
              <a:rPr lang="en-US" dirty="0"/>
              <a:t>	</a:t>
            </a:r>
            <a:endParaRPr lang="en-US" dirty="0" smtClean="0"/>
          </a:p>
          <a:p>
            <a:pPr marL="0" indent="0">
              <a:buNone/>
            </a:pPr>
            <a:r>
              <a:rPr lang="en-US" dirty="0"/>
              <a:t>	</a:t>
            </a:r>
            <a:r>
              <a:rPr lang="en-US" dirty="0" smtClean="0"/>
              <a:t>	{</a:t>
            </a:r>
            <a:r>
              <a:rPr lang="en-US" dirty="0"/>
              <a:t>C, </a:t>
            </a:r>
            <a:r>
              <a:rPr lang="en-US" b="1" dirty="0">
                <a:solidFill>
                  <a:srgbClr val="FF0000"/>
                </a:solidFill>
              </a:rPr>
              <a:t>B</a:t>
            </a:r>
            <a:r>
              <a:rPr lang="en-US" dirty="0"/>
              <a:t>, C, C, A, C, C, A, B, C</a:t>
            </a:r>
            <a:r>
              <a:rPr lang="en-US" dirty="0" smtClean="0"/>
              <a:t>}</a:t>
            </a:r>
          </a:p>
          <a:p>
            <a:pPr marL="0" indent="0">
              <a:buNone/>
            </a:pPr>
            <a:r>
              <a:rPr lang="en-US" dirty="0" smtClean="0"/>
              <a:t> </a:t>
            </a:r>
          </a:p>
          <a:p>
            <a:r>
              <a:rPr lang="en-US" dirty="0" smtClean="0"/>
              <a:t>Counter</a:t>
            </a:r>
            <a:r>
              <a:rPr lang="en-US" dirty="0"/>
              <a:t> </a:t>
            </a:r>
            <a:r>
              <a:rPr lang="en-US" dirty="0" smtClean="0"/>
              <a:t>= 0</a:t>
            </a:r>
          </a:p>
          <a:p>
            <a:r>
              <a:rPr lang="en-US" dirty="0" smtClean="0"/>
              <a:t>X = C</a:t>
            </a:r>
          </a:p>
          <a:p>
            <a:r>
              <a:rPr lang="en-US" dirty="0" smtClean="0"/>
              <a:t>Y = B</a:t>
            </a:r>
          </a:p>
          <a:p>
            <a:r>
              <a:rPr lang="en-US" dirty="0" smtClean="0"/>
              <a:t>Y != X</a:t>
            </a:r>
          </a:p>
        </p:txBody>
      </p:sp>
    </p:spTree>
    <p:extLst>
      <p:ext uri="{BB962C8B-B14F-4D97-AF65-F5344CB8AC3E}">
        <p14:creationId xmlns:p14="http://schemas.microsoft.com/office/powerpoint/2010/main" val="312372816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Efficient Solution</a:t>
            </a:r>
            <a:endParaRPr lang="en-US" dirty="0"/>
          </a:p>
        </p:txBody>
      </p:sp>
      <p:sp>
        <p:nvSpPr>
          <p:cNvPr id="3" name="Content Placeholder 2"/>
          <p:cNvSpPr>
            <a:spLocks noGrp="1"/>
          </p:cNvSpPr>
          <p:nvPr>
            <p:ph idx="1"/>
          </p:nvPr>
        </p:nvSpPr>
        <p:spPr>
          <a:xfrm>
            <a:off x="457200" y="1371600"/>
            <a:ext cx="8229600" cy="4525963"/>
          </a:xfrm>
        </p:spPr>
        <p:txBody>
          <a:bodyPr>
            <a:normAutofit/>
          </a:bodyPr>
          <a:lstStyle/>
          <a:p>
            <a:r>
              <a:rPr lang="en-US" dirty="0" smtClean="0"/>
              <a:t>Stream of elements</a:t>
            </a:r>
          </a:p>
          <a:p>
            <a:pPr marL="0" indent="0">
              <a:buNone/>
            </a:pPr>
            <a:r>
              <a:rPr lang="en-US" dirty="0"/>
              <a:t>	</a:t>
            </a:r>
            <a:endParaRPr lang="en-US" dirty="0" smtClean="0"/>
          </a:p>
          <a:p>
            <a:pPr marL="0" indent="0">
              <a:buNone/>
            </a:pPr>
            <a:r>
              <a:rPr lang="en-US" dirty="0"/>
              <a:t>	</a:t>
            </a:r>
            <a:r>
              <a:rPr lang="en-US" dirty="0" smtClean="0"/>
              <a:t>	{</a:t>
            </a:r>
            <a:r>
              <a:rPr lang="en-US" dirty="0"/>
              <a:t>C, </a:t>
            </a:r>
            <a:r>
              <a:rPr lang="en-US" b="1" dirty="0">
                <a:solidFill>
                  <a:srgbClr val="FF0000"/>
                </a:solidFill>
              </a:rPr>
              <a:t>B</a:t>
            </a:r>
            <a:r>
              <a:rPr lang="en-US" dirty="0"/>
              <a:t>, C, C, A, C, C, A, B, C</a:t>
            </a:r>
            <a:r>
              <a:rPr lang="en-US" dirty="0" smtClean="0"/>
              <a:t>}</a:t>
            </a:r>
          </a:p>
          <a:p>
            <a:pPr marL="0" indent="0">
              <a:buNone/>
            </a:pPr>
            <a:r>
              <a:rPr lang="en-US" dirty="0" smtClean="0"/>
              <a:t> </a:t>
            </a:r>
          </a:p>
          <a:p>
            <a:r>
              <a:rPr lang="en-US" dirty="0" smtClean="0"/>
              <a:t>Counter</a:t>
            </a:r>
            <a:r>
              <a:rPr lang="en-US" dirty="0"/>
              <a:t> </a:t>
            </a:r>
            <a:r>
              <a:rPr lang="en-US" dirty="0" smtClean="0"/>
              <a:t>= 1</a:t>
            </a:r>
          </a:p>
          <a:p>
            <a:r>
              <a:rPr lang="en-US" dirty="0" smtClean="0"/>
              <a:t>X = B</a:t>
            </a:r>
            <a:endParaRPr lang="en-US" dirty="0"/>
          </a:p>
        </p:txBody>
      </p:sp>
    </p:spTree>
    <p:extLst>
      <p:ext uri="{BB962C8B-B14F-4D97-AF65-F5344CB8AC3E}">
        <p14:creationId xmlns:p14="http://schemas.microsoft.com/office/powerpoint/2010/main" val="381714899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Efficient Solution</a:t>
            </a:r>
            <a:endParaRPr lang="en-US" dirty="0"/>
          </a:p>
        </p:txBody>
      </p:sp>
      <p:sp>
        <p:nvSpPr>
          <p:cNvPr id="3" name="Content Placeholder 2"/>
          <p:cNvSpPr>
            <a:spLocks noGrp="1"/>
          </p:cNvSpPr>
          <p:nvPr>
            <p:ph idx="1"/>
          </p:nvPr>
        </p:nvSpPr>
        <p:spPr>
          <a:xfrm>
            <a:off x="457200" y="1371600"/>
            <a:ext cx="8229600" cy="4525963"/>
          </a:xfrm>
        </p:spPr>
        <p:txBody>
          <a:bodyPr>
            <a:normAutofit/>
          </a:bodyPr>
          <a:lstStyle/>
          <a:p>
            <a:r>
              <a:rPr lang="en-US" dirty="0" smtClean="0"/>
              <a:t>Stream of elements</a:t>
            </a:r>
          </a:p>
          <a:p>
            <a:pPr marL="0" indent="0">
              <a:buNone/>
            </a:pPr>
            <a:r>
              <a:rPr lang="en-US" dirty="0"/>
              <a:t>	</a:t>
            </a:r>
            <a:endParaRPr lang="en-US" dirty="0" smtClean="0"/>
          </a:p>
          <a:p>
            <a:pPr marL="0" indent="0">
              <a:buNone/>
            </a:pPr>
            <a:r>
              <a:rPr lang="en-US" dirty="0"/>
              <a:t>	</a:t>
            </a:r>
            <a:r>
              <a:rPr lang="en-US" dirty="0" smtClean="0"/>
              <a:t>	{</a:t>
            </a:r>
            <a:r>
              <a:rPr lang="en-US" dirty="0"/>
              <a:t>C, B, </a:t>
            </a:r>
            <a:r>
              <a:rPr lang="en-US" b="1" dirty="0">
                <a:solidFill>
                  <a:srgbClr val="FF0000"/>
                </a:solidFill>
              </a:rPr>
              <a:t>C</a:t>
            </a:r>
            <a:r>
              <a:rPr lang="en-US" dirty="0"/>
              <a:t>, C, A, C, C, A, B, C</a:t>
            </a:r>
            <a:r>
              <a:rPr lang="en-US" dirty="0" smtClean="0"/>
              <a:t>}</a:t>
            </a:r>
          </a:p>
          <a:p>
            <a:pPr marL="0" indent="0">
              <a:buNone/>
            </a:pPr>
            <a:r>
              <a:rPr lang="en-US" dirty="0" smtClean="0"/>
              <a:t> </a:t>
            </a:r>
          </a:p>
          <a:p>
            <a:r>
              <a:rPr lang="en-US" dirty="0" smtClean="0"/>
              <a:t>Counter</a:t>
            </a:r>
            <a:r>
              <a:rPr lang="en-US" dirty="0"/>
              <a:t> </a:t>
            </a:r>
            <a:r>
              <a:rPr lang="en-US" dirty="0" smtClean="0"/>
              <a:t>= 1</a:t>
            </a:r>
          </a:p>
          <a:p>
            <a:r>
              <a:rPr lang="en-US" dirty="0" smtClean="0"/>
              <a:t>X = C</a:t>
            </a:r>
            <a:endParaRPr lang="en-US" dirty="0"/>
          </a:p>
        </p:txBody>
      </p:sp>
    </p:spTree>
    <p:extLst>
      <p:ext uri="{BB962C8B-B14F-4D97-AF65-F5344CB8AC3E}">
        <p14:creationId xmlns:p14="http://schemas.microsoft.com/office/powerpoint/2010/main" val="11920614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Efficient Solution</a:t>
            </a:r>
            <a:endParaRPr lang="en-US" dirty="0"/>
          </a:p>
        </p:txBody>
      </p:sp>
      <p:sp>
        <p:nvSpPr>
          <p:cNvPr id="3" name="Content Placeholder 2"/>
          <p:cNvSpPr>
            <a:spLocks noGrp="1"/>
          </p:cNvSpPr>
          <p:nvPr>
            <p:ph idx="1"/>
          </p:nvPr>
        </p:nvSpPr>
        <p:spPr>
          <a:xfrm>
            <a:off x="457200" y="1371600"/>
            <a:ext cx="8229600" cy="4525963"/>
          </a:xfrm>
        </p:spPr>
        <p:txBody>
          <a:bodyPr>
            <a:normAutofit/>
          </a:bodyPr>
          <a:lstStyle/>
          <a:p>
            <a:r>
              <a:rPr lang="en-US" dirty="0" smtClean="0"/>
              <a:t>Stream of elements</a:t>
            </a:r>
          </a:p>
          <a:p>
            <a:pPr marL="0" indent="0">
              <a:buNone/>
            </a:pPr>
            <a:r>
              <a:rPr lang="en-US" dirty="0"/>
              <a:t>	</a:t>
            </a:r>
            <a:endParaRPr lang="en-US" dirty="0" smtClean="0"/>
          </a:p>
          <a:p>
            <a:pPr marL="0" indent="0">
              <a:buNone/>
            </a:pPr>
            <a:r>
              <a:rPr lang="en-US" dirty="0"/>
              <a:t>	</a:t>
            </a:r>
            <a:r>
              <a:rPr lang="en-US" dirty="0" smtClean="0"/>
              <a:t>	{</a:t>
            </a:r>
            <a:r>
              <a:rPr lang="en-US" dirty="0"/>
              <a:t>C, B, </a:t>
            </a:r>
            <a:r>
              <a:rPr lang="en-US" dirty="0" smtClean="0"/>
              <a:t>C, </a:t>
            </a:r>
            <a:r>
              <a:rPr lang="en-US" b="1" dirty="0" smtClean="0">
                <a:solidFill>
                  <a:srgbClr val="FF0000"/>
                </a:solidFill>
              </a:rPr>
              <a:t>C</a:t>
            </a:r>
            <a:r>
              <a:rPr lang="en-US" dirty="0" smtClean="0"/>
              <a:t>, </a:t>
            </a:r>
            <a:r>
              <a:rPr lang="en-US" dirty="0"/>
              <a:t>A, C, C, A, B, C</a:t>
            </a:r>
            <a:r>
              <a:rPr lang="en-US" dirty="0" smtClean="0"/>
              <a:t>}</a:t>
            </a:r>
          </a:p>
          <a:p>
            <a:pPr marL="0" indent="0">
              <a:buNone/>
            </a:pPr>
            <a:r>
              <a:rPr lang="en-US" dirty="0" smtClean="0"/>
              <a:t> </a:t>
            </a:r>
          </a:p>
          <a:p>
            <a:r>
              <a:rPr lang="en-US" dirty="0" smtClean="0"/>
              <a:t>Counter</a:t>
            </a:r>
            <a:r>
              <a:rPr lang="en-US" dirty="0"/>
              <a:t> </a:t>
            </a:r>
            <a:r>
              <a:rPr lang="en-US" dirty="0" smtClean="0"/>
              <a:t>= 2</a:t>
            </a:r>
          </a:p>
          <a:p>
            <a:r>
              <a:rPr lang="en-US" dirty="0" smtClean="0"/>
              <a:t>X = C</a:t>
            </a:r>
            <a:endParaRPr lang="en-US" dirty="0"/>
          </a:p>
        </p:txBody>
      </p:sp>
    </p:spTree>
    <p:extLst>
      <p:ext uri="{BB962C8B-B14F-4D97-AF65-F5344CB8AC3E}">
        <p14:creationId xmlns:p14="http://schemas.microsoft.com/office/powerpoint/2010/main" val="374431751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Efficient Solution</a:t>
            </a:r>
            <a:endParaRPr lang="en-US" dirty="0"/>
          </a:p>
        </p:txBody>
      </p:sp>
      <p:sp>
        <p:nvSpPr>
          <p:cNvPr id="3" name="Content Placeholder 2"/>
          <p:cNvSpPr>
            <a:spLocks noGrp="1"/>
          </p:cNvSpPr>
          <p:nvPr>
            <p:ph idx="1"/>
          </p:nvPr>
        </p:nvSpPr>
        <p:spPr>
          <a:xfrm>
            <a:off x="457200" y="1371600"/>
            <a:ext cx="8229600" cy="4525963"/>
          </a:xfrm>
        </p:spPr>
        <p:txBody>
          <a:bodyPr>
            <a:normAutofit/>
          </a:bodyPr>
          <a:lstStyle/>
          <a:p>
            <a:r>
              <a:rPr lang="en-US" dirty="0" smtClean="0"/>
              <a:t>Stream of elements</a:t>
            </a:r>
          </a:p>
          <a:p>
            <a:pPr marL="0" indent="0">
              <a:buNone/>
            </a:pPr>
            <a:r>
              <a:rPr lang="en-US" dirty="0"/>
              <a:t>	</a:t>
            </a:r>
            <a:endParaRPr lang="en-US" dirty="0" smtClean="0"/>
          </a:p>
          <a:p>
            <a:pPr marL="0" indent="0">
              <a:buNone/>
            </a:pPr>
            <a:r>
              <a:rPr lang="en-US" dirty="0"/>
              <a:t>	</a:t>
            </a:r>
            <a:r>
              <a:rPr lang="en-US" dirty="0" smtClean="0"/>
              <a:t>	{</a:t>
            </a:r>
            <a:r>
              <a:rPr lang="en-US" dirty="0"/>
              <a:t>C, B, </a:t>
            </a:r>
            <a:r>
              <a:rPr lang="en-US" dirty="0" smtClean="0"/>
              <a:t>C, C, </a:t>
            </a:r>
            <a:r>
              <a:rPr lang="en-US" b="1" dirty="0" smtClean="0">
                <a:solidFill>
                  <a:srgbClr val="FF0000"/>
                </a:solidFill>
              </a:rPr>
              <a:t>A</a:t>
            </a:r>
            <a:r>
              <a:rPr lang="en-US" dirty="0" smtClean="0"/>
              <a:t>, C</a:t>
            </a:r>
            <a:r>
              <a:rPr lang="en-US" dirty="0"/>
              <a:t>, C, A, B, C</a:t>
            </a:r>
            <a:r>
              <a:rPr lang="en-US" dirty="0" smtClean="0"/>
              <a:t>}</a:t>
            </a:r>
          </a:p>
          <a:p>
            <a:pPr marL="0" indent="0">
              <a:buNone/>
            </a:pPr>
            <a:r>
              <a:rPr lang="en-US" dirty="0" smtClean="0"/>
              <a:t> </a:t>
            </a:r>
          </a:p>
          <a:p>
            <a:r>
              <a:rPr lang="en-US" dirty="0" smtClean="0"/>
              <a:t>Counter</a:t>
            </a:r>
            <a:r>
              <a:rPr lang="en-US" dirty="0"/>
              <a:t> </a:t>
            </a:r>
            <a:r>
              <a:rPr lang="en-US" dirty="0" smtClean="0"/>
              <a:t>= 1</a:t>
            </a:r>
          </a:p>
          <a:p>
            <a:r>
              <a:rPr lang="en-US" dirty="0" smtClean="0"/>
              <a:t>X = C</a:t>
            </a:r>
            <a:endParaRPr lang="en-US" dirty="0"/>
          </a:p>
        </p:txBody>
      </p:sp>
    </p:spTree>
    <p:extLst>
      <p:ext uri="{BB962C8B-B14F-4D97-AF65-F5344CB8AC3E}">
        <p14:creationId xmlns:p14="http://schemas.microsoft.com/office/powerpoint/2010/main" val="253421296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Efficient Solution</a:t>
            </a:r>
            <a:endParaRPr lang="en-US" dirty="0"/>
          </a:p>
        </p:txBody>
      </p:sp>
      <p:sp>
        <p:nvSpPr>
          <p:cNvPr id="3" name="Content Placeholder 2"/>
          <p:cNvSpPr>
            <a:spLocks noGrp="1"/>
          </p:cNvSpPr>
          <p:nvPr>
            <p:ph idx="1"/>
          </p:nvPr>
        </p:nvSpPr>
        <p:spPr>
          <a:xfrm>
            <a:off x="457200" y="1371600"/>
            <a:ext cx="8229600" cy="4525963"/>
          </a:xfrm>
        </p:spPr>
        <p:txBody>
          <a:bodyPr>
            <a:normAutofit/>
          </a:bodyPr>
          <a:lstStyle/>
          <a:p>
            <a:r>
              <a:rPr lang="en-US" dirty="0" smtClean="0"/>
              <a:t>Stream of elements</a:t>
            </a:r>
          </a:p>
          <a:p>
            <a:pPr marL="0" indent="0">
              <a:buNone/>
            </a:pPr>
            <a:r>
              <a:rPr lang="en-US" dirty="0"/>
              <a:t>	</a:t>
            </a:r>
            <a:endParaRPr lang="en-US" dirty="0" smtClean="0"/>
          </a:p>
          <a:p>
            <a:pPr marL="0" indent="0">
              <a:buNone/>
            </a:pPr>
            <a:r>
              <a:rPr lang="en-US" dirty="0"/>
              <a:t>	</a:t>
            </a:r>
            <a:r>
              <a:rPr lang="en-US" dirty="0" smtClean="0"/>
              <a:t>	{</a:t>
            </a:r>
            <a:r>
              <a:rPr lang="en-US" dirty="0"/>
              <a:t>C, B, </a:t>
            </a:r>
            <a:r>
              <a:rPr lang="en-US" dirty="0" smtClean="0"/>
              <a:t>C, C, A, </a:t>
            </a:r>
            <a:r>
              <a:rPr lang="en-US" b="1" dirty="0" smtClean="0">
                <a:solidFill>
                  <a:srgbClr val="FF0000"/>
                </a:solidFill>
              </a:rPr>
              <a:t>C</a:t>
            </a:r>
            <a:r>
              <a:rPr lang="en-US" dirty="0" smtClean="0"/>
              <a:t>, C</a:t>
            </a:r>
            <a:r>
              <a:rPr lang="en-US" dirty="0"/>
              <a:t>, A, B, C</a:t>
            </a:r>
            <a:r>
              <a:rPr lang="en-US" dirty="0" smtClean="0"/>
              <a:t>}</a:t>
            </a:r>
          </a:p>
          <a:p>
            <a:pPr marL="0" indent="0">
              <a:buNone/>
            </a:pPr>
            <a:r>
              <a:rPr lang="en-US" dirty="0" smtClean="0"/>
              <a:t> </a:t>
            </a:r>
          </a:p>
          <a:p>
            <a:r>
              <a:rPr lang="en-US" dirty="0" smtClean="0"/>
              <a:t>Counter</a:t>
            </a:r>
            <a:r>
              <a:rPr lang="en-US" dirty="0"/>
              <a:t> </a:t>
            </a:r>
            <a:r>
              <a:rPr lang="en-US" dirty="0" smtClean="0"/>
              <a:t>= 2</a:t>
            </a:r>
          </a:p>
          <a:p>
            <a:r>
              <a:rPr lang="en-US" dirty="0" smtClean="0"/>
              <a:t>X = C</a:t>
            </a:r>
            <a:endParaRPr lang="en-US" dirty="0"/>
          </a:p>
        </p:txBody>
      </p:sp>
    </p:spTree>
    <p:extLst>
      <p:ext uri="{BB962C8B-B14F-4D97-AF65-F5344CB8AC3E}">
        <p14:creationId xmlns:p14="http://schemas.microsoft.com/office/powerpoint/2010/main" val="348652915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Efficient Solution</a:t>
            </a:r>
            <a:endParaRPr lang="en-US" dirty="0"/>
          </a:p>
        </p:txBody>
      </p:sp>
      <p:sp>
        <p:nvSpPr>
          <p:cNvPr id="3" name="Content Placeholder 2"/>
          <p:cNvSpPr>
            <a:spLocks noGrp="1"/>
          </p:cNvSpPr>
          <p:nvPr>
            <p:ph idx="1"/>
          </p:nvPr>
        </p:nvSpPr>
        <p:spPr>
          <a:xfrm>
            <a:off x="457200" y="1371600"/>
            <a:ext cx="8229600" cy="4525963"/>
          </a:xfrm>
        </p:spPr>
        <p:txBody>
          <a:bodyPr>
            <a:normAutofit/>
          </a:bodyPr>
          <a:lstStyle/>
          <a:p>
            <a:r>
              <a:rPr lang="en-US" dirty="0" smtClean="0"/>
              <a:t>Stream of elements</a:t>
            </a:r>
          </a:p>
          <a:p>
            <a:pPr marL="0" indent="0">
              <a:buNone/>
            </a:pPr>
            <a:r>
              <a:rPr lang="en-US" dirty="0"/>
              <a:t>	</a:t>
            </a:r>
            <a:endParaRPr lang="en-US" dirty="0" smtClean="0"/>
          </a:p>
          <a:p>
            <a:pPr marL="0" indent="0">
              <a:buNone/>
            </a:pPr>
            <a:r>
              <a:rPr lang="en-US" dirty="0"/>
              <a:t>	</a:t>
            </a:r>
            <a:r>
              <a:rPr lang="en-US" dirty="0" smtClean="0"/>
              <a:t>	{</a:t>
            </a:r>
            <a:r>
              <a:rPr lang="en-US" dirty="0"/>
              <a:t>C, B, </a:t>
            </a:r>
            <a:r>
              <a:rPr lang="en-US" dirty="0" smtClean="0"/>
              <a:t>C, C, A, C</a:t>
            </a:r>
            <a:r>
              <a:rPr lang="en-US" dirty="0"/>
              <a:t>, </a:t>
            </a:r>
            <a:r>
              <a:rPr lang="en-US" b="1" dirty="0">
                <a:solidFill>
                  <a:srgbClr val="FF0000"/>
                </a:solidFill>
              </a:rPr>
              <a:t>C</a:t>
            </a:r>
            <a:r>
              <a:rPr lang="en-US" dirty="0"/>
              <a:t>, </a:t>
            </a:r>
            <a:r>
              <a:rPr lang="en-US" dirty="0" smtClean="0"/>
              <a:t>A</a:t>
            </a:r>
            <a:r>
              <a:rPr lang="en-US" dirty="0"/>
              <a:t>, B, C</a:t>
            </a:r>
            <a:r>
              <a:rPr lang="en-US" dirty="0" smtClean="0"/>
              <a:t>}</a:t>
            </a:r>
          </a:p>
          <a:p>
            <a:pPr marL="0" indent="0">
              <a:buNone/>
            </a:pPr>
            <a:r>
              <a:rPr lang="en-US" dirty="0" smtClean="0"/>
              <a:t> </a:t>
            </a:r>
          </a:p>
          <a:p>
            <a:r>
              <a:rPr lang="en-US" dirty="0" smtClean="0"/>
              <a:t>Counter</a:t>
            </a:r>
            <a:r>
              <a:rPr lang="en-US" dirty="0"/>
              <a:t> </a:t>
            </a:r>
            <a:r>
              <a:rPr lang="en-US" dirty="0" smtClean="0"/>
              <a:t>= 3</a:t>
            </a:r>
          </a:p>
          <a:p>
            <a:r>
              <a:rPr lang="en-US" dirty="0" smtClean="0"/>
              <a:t>X = C</a:t>
            </a:r>
            <a:endParaRPr lang="en-US" dirty="0"/>
          </a:p>
        </p:txBody>
      </p:sp>
    </p:spTree>
    <p:extLst>
      <p:ext uri="{BB962C8B-B14F-4D97-AF65-F5344CB8AC3E}">
        <p14:creationId xmlns:p14="http://schemas.microsoft.com/office/powerpoint/2010/main" val="2217567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Textbooks</a:t>
            </a:r>
            <a:endParaRPr lang="en-US" dirty="0"/>
          </a:p>
        </p:txBody>
      </p:sp>
      <p:sp>
        <p:nvSpPr>
          <p:cNvPr id="3" name="Content Placeholder 2"/>
          <p:cNvSpPr>
            <a:spLocks noGrp="1"/>
          </p:cNvSpPr>
          <p:nvPr>
            <p:ph idx="1"/>
          </p:nvPr>
        </p:nvSpPr>
        <p:spPr/>
        <p:txBody>
          <a:bodyPr>
            <a:normAutofit/>
          </a:bodyPr>
          <a:lstStyle/>
          <a:p>
            <a:pPr algn="just"/>
            <a:r>
              <a:rPr lang="en-US" sz="2800" dirty="0" smtClean="0"/>
              <a:t>D. Hand, H. </a:t>
            </a:r>
            <a:r>
              <a:rPr lang="en-US" sz="2800" dirty="0" err="1" smtClean="0"/>
              <a:t>Mannila</a:t>
            </a:r>
            <a:r>
              <a:rPr lang="en-US" sz="2800" dirty="0" smtClean="0"/>
              <a:t> and P. Smyth: Principles of Data Mining. MIT Press, 2001</a:t>
            </a:r>
          </a:p>
          <a:p>
            <a:pPr algn="just"/>
            <a:endParaRPr lang="en-US" sz="2800" dirty="0" smtClean="0"/>
          </a:p>
          <a:p>
            <a:pPr algn="just"/>
            <a:r>
              <a:rPr lang="en-US" sz="2800" dirty="0" err="1" smtClean="0"/>
              <a:t>Jiawei</a:t>
            </a:r>
            <a:r>
              <a:rPr lang="en-US" sz="2800" dirty="0" smtClean="0"/>
              <a:t> Han and </a:t>
            </a:r>
            <a:r>
              <a:rPr lang="en-US" sz="2800" dirty="0" err="1" smtClean="0"/>
              <a:t>Micheline</a:t>
            </a:r>
            <a:r>
              <a:rPr lang="en-US" sz="2800" dirty="0" smtClean="0"/>
              <a:t> </a:t>
            </a:r>
            <a:r>
              <a:rPr lang="en-US" sz="2800" dirty="0" err="1" smtClean="0"/>
              <a:t>Kamber</a:t>
            </a:r>
            <a:r>
              <a:rPr lang="en-US" sz="2800" dirty="0" smtClean="0"/>
              <a:t>: Data Mining: Concepts and Techniques. Second Edition. Morgan Kaufmann Publishers, March 2006</a:t>
            </a:r>
          </a:p>
          <a:p>
            <a:pPr marL="0" indent="0" algn="just">
              <a:buNone/>
            </a:pPr>
            <a:endParaRPr lang="en-US" sz="2800" dirty="0" smtClean="0"/>
          </a:p>
          <a:p>
            <a:pPr algn="just"/>
            <a:r>
              <a:rPr lang="en-US" sz="2800" dirty="0" smtClean="0"/>
              <a:t>Research papers (pointers will be provided)</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Efficient Solution</a:t>
            </a:r>
            <a:endParaRPr lang="en-US" dirty="0"/>
          </a:p>
        </p:txBody>
      </p:sp>
      <p:sp>
        <p:nvSpPr>
          <p:cNvPr id="3" name="Content Placeholder 2"/>
          <p:cNvSpPr>
            <a:spLocks noGrp="1"/>
          </p:cNvSpPr>
          <p:nvPr>
            <p:ph idx="1"/>
          </p:nvPr>
        </p:nvSpPr>
        <p:spPr>
          <a:xfrm>
            <a:off x="457200" y="1371600"/>
            <a:ext cx="8229600" cy="4525963"/>
          </a:xfrm>
        </p:spPr>
        <p:txBody>
          <a:bodyPr>
            <a:normAutofit/>
          </a:bodyPr>
          <a:lstStyle/>
          <a:p>
            <a:r>
              <a:rPr lang="en-US" dirty="0" smtClean="0"/>
              <a:t>Stream of elements</a:t>
            </a:r>
          </a:p>
          <a:p>
            <a:pPr marL="0" indent="0">
              <a:buNone/>
            </a:pPr>
            <a:r>
              <a:rPr lang="en-US" dirty="0"/>
              <a:t>	</a:t>
            </a:r>
            <a:endParaRPr lang="en-US" dirty="0" smtClean="0"/>
          </a:p>
          <a:p>
            <a:pPr marL="0" indent="0">
              <a:buNone/>
            </a:pPr>
            <a:r>
              <a:rPr lang="en-US" dirty="0"/>
              <a:t>	</a:t>
            </a:r>
            <a:r>
              <a:rPr lang="en-US" dirty="0" smtClean="0"/>
              <a:t>	{</a:t>
            </a:r>
            <a:r>
              <a:rPr lang="en-US" dirty="0"/>
              <a:t>C, B, </a:t>
            </a:r>
            <a:r>
              <a:rPr lang="en-US" dirty="0" smtClean="0"/>
              <a:t>C, C, A, C</a:t>
            </a:r>
            <a:r>
              <a:rPr lang="en-US" dirty="0"/>
              <a:t>, C</a:t>
            </a:r>
            <a:r>
              <a:rPr lang="en-US" dirty="0" smtClean="0"/>
              <a:t>, </a:t>
            </a:r>
            <a:r>
              <a:rPr lang="en-US" b="1" dirty="0" smtClean="0">
                <a:solidFill>
                  <a:srgbClr val="FF0000"/>
                </a:solidFill>
              </a:rPr>
              <a:t>A</a:t>
            </a:r>
            <a:r>
              <a:rPr lang="en-US" dirty="0" smtClean="0"/>
              <a:t>, B</a:t>
            </a:r>
            <a:r>
              <a:rPr lang="en-US" dirty="0"/>
              <a:t>, C</a:t>
            </a:r>
            <a:r>
              <a:rPr lang="en-US" dirty="0" smtClean="0"/>
              <a:t>}</a:t>
            </a:r>
          </a:p>
          <a:p>
            <a:pPr marL="0" indent="0">
              <a:buNone/>
            </a:pPr>
            <a:r>
              <a:rPr lang="en-US" dirty="0" smtClean="0"/>
              <a:t> </a:t>
            </a:r>
          </a:p>
          <a:p>
            <a:r>
              <a:rPr lang="en-US" dirty="0" smtClean="0"/>
              <a:t>Counter</a:t>
            </a:r>
            <a:r>
              <a:rPr lang="en-US" dirty="0"/>
              <a:t> </a:t>
            </a:r>
            <a:r>
              <a:rPr lang="en-US" dirty="0" smtClean="0"/>
              <a:t>= 2</a:t>
            </a:r>
          </a:p>
          <a:p>
            <a:r>
              <a:rPr lang="en-US" dirty="0" smtClean="0"/>
              <a:t>X = C</a:t>
            </a:r>
            <a:endParaRPr lang="en-US" dirty="0"/>
          </a:p>
        </p:txBody>
      </p:sp>
    </p:spTree>
    <p:extLst>
      <p:ext uri="{BB962C8B-B14F-4D97-AF65-F5344CB8AC3E}">
        <p14:creationId xmlns:p14="http://schemas.microsoft.com/office/powerpoint/2010/main" val="305540154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Efficient Solution</a:t>
            </a:r>
            <a:endParaRPr lang="en-US" dirty="0"/>
          </a:p>
        </p:txBody>
      </p:sp>
      <p:sp>
        <p:nvSpPr>
          <p:cNvPr id="3" name="Content Placeholder 2"/>
          <p:cNvSpPr>
            <a:spLocks noGrp="1"/>
          </p:cNvSpPr>
          <p:nvPr>
            <p:ph idx="1"/>
          </p:nvPr>
        </p:nvSpPr>
        <p:spPr>
          <a:xfrm>
            <a:off x="457200" y="1371600"/>
            <a:ext cx="8229600" cy="4525963"/>
          </a:xfrm>
        </p:spPr>
        <p:txBody>
          <a:bodyPr>
            <a:normAutofit/>
          </a:bodyPr>
          <a:lstStyle/>
          <a:p>
            <a:r>
              <a:rPr lang="en-US" dirty="0" smtClean="0"/>
              <a:t>Stream of elements</a:t>
            </a:r>
          </a:p>
          <a:p>
            <a:pPr marL="0" indent="0">
              <a:buNone/>
            </a:pPr>
            <a:r>
              <a:rPr lang="en-US" dirty="0"/>
              <a:t>	</a:t>
            </a:r>
            <a:endParaRPr lang="en-US" dirty="0" smtClean="0"/>
          </a:p>
          <a:p>
            <a:pPr marL="0" indent="0">
              <a:buNone/>
            </a:pPr>
            <a:r>
              <a:rPr lang="en-US" dirty="0"/>
              <a:t>	</a:t>
            </a:r>
            <a:r>
              <a:rPr lang="en-US" dirty="0" smtClean="0"/>
              <a:t>	{</a:t>
            </a:r>
            <a:r>
              <a:rPr lang="en-US" dirty="0"/>
              <a:t>C, B, </a:t>
            </a:r>
            <a:r>
              <a:rPr lang="en-US" dirty="0" smtClean="0"/>
              <a:t>C, C, A, C</a:t>
            </a:r>
            <a:r>
              <a:rPr lang="en-US" dirty="0"/>
              <a:t>, C</a:t>
            </a:r>
            <a:r>
              <a:rPr lang="en-US" dirty="0" smtClean="0"/>
              <a:t>, A, </a:t>
            </a:r>
            <a:r>
              <a:rPr lang="en-US" b="1" dirty="0" smtClean="0">
                <a:solidFill>
                  <a:srgbClr val="FF0000"/>
                </a:solidFill>
              </a:rPr>
              <a:t>B</a:t>
            </a:r>
            <a:r>
              <a:rPr lang="en-US" dirty="0" smtClean="0"/>
              <a:t>, C}</a:t>
            </a:r>
          </a:p>
          <a:p>
            <a:pPr marL="0" indent="0">
              <a:buNone/>
            </a:pPr>
            <a:r>
              <a:rPr lang="en-US" dirty="0" smtClean="0"/>
              <a:t> </a:t>
            </a:r>
          </a:p>
          <a:p>
            <a:r>
              <a:rPr lang="en-US" dirty="0" smtClean="0"/>
              <a:t>Counter</a:t>
            </a:r>
            <a:r>
              <a:rPr lang="en-US" dirty="0"/>
              <a:t> </a:t>
            </a:r>
            <a:r>
              <a:rPr lang="en-US" dirty="0" smtClean="0"/>
              <a:t>= 1</a:t>
            </a:r>
          </a:p>
          <a:p>
            <a:r>
              <a:rPr lang="en-US" dirty="0" smtClean="0"/>
              <a:t>X = C</a:t>
            </a:r>
            <a:endParaRPr lang="en-US" dirty="0"/>
          </a:p>
        </p:txBody>
      </p:sp>
    </p:spTree>
    <p:extLst>
      <p:ext uri="{BB962C8B-B14F-4D97-AF65-F5344CB8AC3E}">
        <p14:creationId xmlns:p14="http://schemas.microsoft.com/office/powerpoint/2010/main" val="76694683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Efficient Solution</a:t>
            </a:r>
            <a:endParaRPr lang="en-US" dirty="0"/>
          </a:p>
        </p:txBody>
      </p:sp>
      <p:sp>
        <p:nvSpPr>
          <p:cNvPr id="3" name="Content Placeholder 2"/>
          <p:cNvSpPr>
            <a:spLocks noGrp="1"/>
          </p:cNvSpPr>
          <p:nvPr>
            <p:ph idx="1"/>
          </p:nvPr>
        </p:nvSpPr>
        <p:spPr>
          <a:xfrm>
            <a:off x="457200" y="1371600"/>
            <a:ext cx="8229600" cy="4525963"/>
          </a:xfrm>
        </p:spPr>
        <p:txBody>
          <a:bodyPr>
            <a:normAutofit/>
          </a:bodyPr>
          <a:lstStyle/>
          <a:p>
            <a:r>
              <a:rPr lang="en-US" dirty="0" smtClean="0"/>
              <a:t>Stream of elements</a:t>
            </a:r>
          </a:p>
          <a:p>
            <a:pPr marL="0" indent="0">
              <a:buNone/>
            </a:pPr>
            <a:r>
              <a:rPr lang="en-US" dirty="0"/>
              <a:t>	</a:t>
            </a:r>
            <a:endParaRPr lang="en-US" dirty="0" smtClean="0"/>
          </a:p>
          <a:p>
            <a:pPr marL="0" indent="0">
              <a:buNone/>
            </a:pPr>
            <a:r>
              <a:rPr lang="en-US" dirty="0"/>
              <a:t>	</a:t>
            </a:r>
            <a:r>
              <a:rPr lang="en-US" dirty="0" smtClean="0"/>
              <a:t>	{</a:t>
            </a:r>
            <a:r>
              <a:rPr lang="en-US" dirty="0"/>
              <a:t>C, B, </a:t>
            </a:r>
            <a:r>
              <a:rPr lang="en-US" dirty="0" smtClean="0"/>
              <a:t>C, C, A, C</a:t>
            </a:r>
            <a:r>
              <a:rPr lang="en-US" dirty="0"/>
              <a:t>, C</a:t>
            </a:r>
            <a:r>
              <a:rPr lang="en-US" dirty="0" smtClean="0"/>
              <a:t>, A, B, </a:t>
            </a:r>
            <a:r>
              <a:rPr lang="en-US" b="1" dirty="0">
                <a:solidFill>
                  <a:srgbClr val="FF0000"/>
                </a:solidFill>
              </a:rPr>
              <a:t>C</a:t>
            </a:r>
            <a:r>
              <a:rPr lang="en-US" dirty="0" smtClean="0"/>
              <a:t>}</a:t>
            </a:r>
          </a:p>
          <a:p>
            <a:pPr marL="0" indent="0">
              <a:buNone/>
            </a:pPr>
            <a:r>
              <a:rPr lang="en-US" dirty="0" smtClean="0"/>
              <a:t> </a:t>
            </a:r>
          </a:p>
          <a:p>
            <a:r>
              <a:rPr lang="en-US" dirty="0" smtClean="0"/>
              <a:t>Counter</a:t>
            </a:r>
            <a:r>
              <a:rPr lang="en-US" dirty="0"/>
              <a:t> </a:t>
            </a:r>
            <a:r>
              <a:rPr lang="en-US" dirty="0" smtClean="0"/>
              <a:t>= 2</a:t>
            </a:r>
          </a:p>
          <a:p>
            <a:r>
              <a:rPr lang="en-US" dirty="0" smtClean="0"/>
              <a:t>X = C</a:t>
            </a:r>
            <a:endParaRPr lang="en-US" dirty="0"/>
          </a:p>
        </p:txBody>
      </p:sp>
    </p:spTree>
    <p:extLst>
      <p:ext uri="{BB962C8B-B14F-4D97-AF65-F5344CB8AC3E}">
        <p14:creationId xmlns:p14="http://schemas.microsoft.com/office/powerpoint/2010/main" val="306713050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Why does this work?</a:t>
            </a:r>
            <a:endParaRPr lang="en-US" dirty="0"/>
          </a:p>
        </p:txBody>
      </p:sp>
      <p:sp>
        <p:nvSpPr>
          <p:cNvPr id="3" name="Content Placeholder 2"/>
          <p:cNvSpPr>
            <a:spLocks noGrp="1"/>
          </p:cNvSpPr>
          <p:nvPr>
            <p:ph idx="1"/>
          </p:nvPr>
        </p:nvSpPr>
        <p:spPr>
          <a:xfrm>
            <a:off x="457200" y="914400"/>
            <a:ext cx="8610600" cy="5562600"/>
          </a:xfrm>
        </p:spPr>
        <p:txBody>
          <a:bodyPr>
            <a:normAutofit fontScale="70000" lnSpcReduction="20000"/>
          </a:bodyPr>
          <a:lstStyle/>
          <a:p>
            <a:pPr>
              <a:lnSpc>
                <a:spcPct val="170000"/>
              </a:lnSpc>
            </a:pPr>
            <a:r>
              <a:rPr lang="en-US" sz="3400" dirty="0" smtClean="0"/>
              <a:t>Stream: n </a:t>
            </a:r>
            <a:r>
              <a:rPr lang="en-US" sz="3400" dirty="0" smtClean="0"/>
              <a:t>elements   M</a:t>
            </a:r>
            <a:r>
              <a:rPr lang="en-US" sz="3400" dirty="0" smtClean="0"/>
              <a:t>: majority element that occurs x times</a:t>
            </a:r>
          </a:p>
          <a:p>
            <a:pPr>
              <a:lnSpc>
                <a:spcPct val="170000"/>
              </a:lnSpc>
            </a:pPr>
            <a:r>
              <a:rPr lang="en-US" sz="3400" dirty="0" smtClean="0"/>
              <a:t>Counter is set to 1</a:t>
            </a:r>
          </a:p>
          <a:p>
            <a:pPr>
              <a:lnSpc>
                <a:spcPct val="170000"/>
              </a:lnSpc>
            </a:pPr>
            <a:r>
              <a:rPr lang="en-US" sz="3400" dirty="0" smtClean="0"/>
              <a:t>If M occurs first:</a:t>
            </a:r>
          </a:p>
          <a:p>
            <a:pPr lvl="1">
              <a:lnSpc>
                <a:spcPct val="170000"/>
              </a:lnSpc>
            </a:pPr>
            <a:r>
              <a:rPr lang="en-US" dirty="0" smtClean="0"/>
              <a:t>Counter increases </a:t>
            </a:r>
            <a:r>
              <a:rPr lang="en-US" dirty="0" smtClean="0"/>
              <a:t>x – 1 times and </a:t>
            </a:r>
            <a:r>
              <a:rPr lang="en-US" dirty="0" smtClean="0"/>
              <a:t>decreases </a:t>
            </a:r>
            <a:r>
              <a:rPr lang="en-GB" dirty="0" smtClean="0"/>
              <a:t>n – x </a:t>
            </a:r>
            <a:r>
              <a:rPr lang="en-US" dirty="0" smtClean="0"/>
              <a:t>times</a:t>
            </a:r>
          </a:p>
          <a:p>
            <a:pPr>
              <a:lnSpc>
                <a:spcPct val="170000"/>
              </a:lnSpc>
            </a:pPr>
            <a:r>
              <a:rPr lang="en-US" sz="3400" dirty="0" smtClean="0"/>
              <a:t>If M does not occur first:</a:t>
            </a:r>
          </a:p>
          <a:p>
            <a:pPr lvl="1">
              <a:lnSpc>
                <a:spcPct val="170000"/>
              </a:lnSpc>
            </a:pPr>
            <a:r>
              <a:rPr lang="en-US" dirty="0" smtClean="0"/>
              <a:t>Counter increases </a:t>
            </a:r>
            <a:r>
              <a:rPr lang="en-US" dirty="0" smtClean="0"/>
              <a:t>x times and </a:t>
            </a:r>
            <a:r>
              <a:rPr lang="en-US" dirty="0" smtClean="0"/>
              <a:t>decreases </a:t>
            </a:r>
            <a:r>
              <a:rPr lang="en-US" dirty="0" smtClean="0"/>
              <a:t>n – x – 1 times</a:t>
            </a:r>
          </a:p>
          <a:p>
            <a:pPr>
              <a:lnSpc>
                <a:spcPct val="170000"/>
              </a:lnSpc>
            </a:pPr>
            <a:r>
              <a:rPr lang="en-US" sz="3400" dirty="0" smtClean="0"/>
              <a:t>Hence, eventually:</a:t>
            </a:r>
          </a:p>
          <a:p>
            <a:pPr marL="514350" lvl="1" indent="0">
              <a:lnSpc>
                <a:spcPct val="170000"/>
              </a:lnSpc>
              <a:buNone/>
            </a:pPr>
            <a:r>
              <a:rPr lang="en-US" dirty="0" smtClean="0"/>
              <a:t>        </a:t>
            </a:r>
            <a:r>
              <a:rPr lang="en-US" dirty="0" smtClean="0"/>
              <a:t>Counter    </a:t>
            </a:r>
            <a:r>
              <a:rPr lang="en-US" dirty="0" smtClean="0"/>
              <a:t>=    1 + x – (n – x) – 1</a:t>
            </a:r>
          </a:p>
          <a:p>
            <a:pPr lvl="1">
              <a:lnSpc>
                <a:spcPct val="170000"/>
              </a:lnSpc>
              <a:buFont typeface="Symbol" pitchFamily="18" charset="2"/>
              <a:buChar char="Þ"/>
            </a:pPr>
            <a:r>
              <a:rPr lang="en-US" dirty="0" smtClean="0"/>
              <a:t>     Counter    =    2x – </a:t>
            </a:r>
            <a:r>
              <a:rPr lang="en-US" dirty="0" smtClean="0"/>
              <a:t>n</a:t>
            </a:r>
            <a:endParaRPr lang="en-US" dirty="0" smtClean="0"/>
          </a:p>
        </p:txBody>
      </p:sp>
    </p:spTree>
    <p:extLst>
      <p:ext uri="{BB962C8B-B14F-4D97-AF65-F5344CB8AC3E}">
        <p14:creationId xmlns:p14="http://schemas.microsoft.com/office/powerpoint/2010/main" val="1163261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Why does this work?</a:t>
            </a:r>
            <a:endParaRPr lang="en-US" dirty="0"/>
          </a:p>
        </p:txBody>
      </p:sp>
      <p:sp>
        <p:nvSpPr>
          <p:cNvPr id="3" name="Content Placeholder 2"/>
          <p:cNvSpPr>
            <a:spLocks noGrp="1"/>
          </p:cNvSpPr>
          <p:nvPr>
            <p:ph idx="1"/>
          </p:nvPr>
        </p:nvSpPr>
        <p:spPr>
          <a:xfrm>
            <a:off x="457200" y="1143000"/>
            <a:ext cx="8229600" cy="1513344"/>
          </a:xfrm>
        </p:spPr>
        <p:txBody>
          <a:bodyPr>
            <a:normAutofit/>
          </a:bodyPr>
          <a:lstStyle/>
          <a:p>
            <a:pPr marL="114300" indent="0">
              <a:buNone/>
            </a:pPr>
            <a:r>
              <a:rPr lang="en-US" sz="2400" dirty="0" smtClean="0"/>
              <a:t>So far, we have:</a:t>
            </a:r>
          </a:p>
          <a:p>
            <a:pPr marL="114300" indent="0">
              <a:buNone/>
            </a:pPr>
            <a:endParaRPr lang="en-US" sz="1000" dirty="0" smtClean="0"/>
          </a:p>
          <a:p>
            <a:pPr marL="914400" lvl="2" indent="0">
              <a:buNone/>
            </a:pPr>
            <a:r>
              <a:rPr lang="en-US" dirty="0" smtClean="0"/>
              <a:t>        Counter    =  2x – n</a:t>
            </a:r>
          </a:p>
        </p:txBody>
      </p:sp>
      <p:sp>
        <p:nvSpPr>
          <p:cNvPr id="4" name="Rectangle 3"/>
          <p:cNvSpPr/>
          <p:nvPr/>
        </p:nvSpPr>
        <p:spPr>
          <a:xfrm>
            <a:off x="533400" y="2656344"/>
            <a:ext cx="3886200" cy="3046988"/>
          </a:xfrm>
          <a:prstGeom prst="rect">
            <a:avLst/>
          </a:prstGeom>
        </p:spPr>
        <p:txBody>
          <a:bodyPr wrap="square">
            <a:spAutoFit/>
          </a:bodyPr>
          <a:lstStyle/>
          <a:p>
            <a:r>
              <a:rPr lang="en-US" sz="2400" dirty="0"/>
              <a:t>If  n  is  even, then </a:t>
            </a:r>
          </a:p>
          <a:p>
            <a:r>
              <a:rPr lang="en-US" sz="2400" dirty="0"/>
              <a:t>        </a:t>
            </a:r>
          </a:p>
          <a:p>
            <a:r>
              <a:rPr lang="en-US" sz="2400" dirty="0"/>
              <a:t> </a:t>
            </a:r>
            <a:r>
              <a:rPr lang="en-US" sz="2400" dirty="0" smtClean="0"/>
              <a:t>         x    </a:t>
            </a:r>
            <a:r>
              <a:rPr lang="en-US" sz="2400" dirty="0"/>
              <a:t>&gt;  n/2 </a:t>
            </a:r>
            <a:endParaRPr lang="en-US" sz="2400" dirty="0" smtClean="0"/>
          </a:p>
          <a:p>
            <a:endParaRPr lang="en-US" sz="2400" dirty="0"/>
          </a:p>
          <a:p>
            <a:r>
              <a:rPr lang="en-US" sz="2400" dirty="0"/>
              <a:t>Hence</a:t>
            </a:r>
            <a:r>
              <a:rPr lang="en-US" sz="2400" dirty="0" smtClean="0"/>
              <a:t>,</a:t>
            </a:r>
          </a:p>
          <a:p>
            <a:endParaRPr lang="en-US" sz="2400" dirty="0"/>
          </a:p>
          <a:p>
            <a:r>
              <a:rPr lang="en-US" sz="2400" dirty="0" smtClean="0"/>
              <a:t>          Counter   </a:t>
            </a:r>
            <a:r>
              <a:rPr lang="en-US" sz="2400" dirty="0"/>
              <a:t>&gt;    2(n/2) – n  </a:t>
            </a:r>
          </a:p>
          <a:p>
            <a:pPr>
              <a:buFont typeface="Symbol" pitchFamily="18" charset="2"/>
              <a:buChar char="Þ"/>
            </a:pPr>
            <a:r>
              <a:rPr lang="en-US" sz="2400" dirty="0"/>
              <a:t>    </a:t>
            </a:r>
            <a:r>
              <a:rPr lang="en-US" sz="2400" dirty="0" smtClean="0"/>
              <a:t>  Counter   </a:t>
            </a:r>
            <a:r>
              <a:rPr lang="en-US" sz="2400" dirty="0"/>
              <a:t>&gt;    </a:t>
            </a:r>
            <a:r>
              <a:rPr lang="en-US" sz="2400" dirty="0" smtClean="0"/>
              <a:t>0</a:t>
            </a:r>
            <a:endParaRPr lang="en-US" sz="2400" dirty="0"/>
          </a:p>
        </p:txBody>
      </p:sp>
      <p:sp>
        <p:nvSpPr>
          <p:cNvPr id="5" name="Rectangle 4"/>
          <p:cNvSpPr/>
          <p:nvPr/>
        </p:nvSpPr>
        <p:spPr>
          <a:xfrm>
            <a:off x="4800600" y="2656344"/>
            <a:ext cx="4267200" cy="3046988"/>
          </a:xfrm>
          <a:prstGeom prst="rect">
            <a:avLst/>
          </a:prstGeom>
        </p:spPr>
        <p:txBody>
          <a:bodyPr wrap="square">
            <a:spAutoFit/>
          </a:bodyPr>
          <a:lstStyle/>
          <a:p>
            <a:r>
              <a:rPr lang="en-US" sz="2400" dirty="0"/>
              <a:t>If  n  is  odd, then </a:t>
            </a:r>
            <a:endParaRPr lang="en-US" sz="2400" dirty="0" smtClean="0"/>
          </a:p>
          <a:p>
            <a:endParaRPr lang="en-US" sz="2400" dirty="0"/>
          </a:p>
          <a:p>
            <a:r>
              <a:rPr lang="en-US" sz="2400" dirty="0"/>
              <a:t>        </a:t>
            </a:r>
            <a:r>
              <a:rPr lang="en-US" sz="2400" dirty="0" smtClean="0"/>
              <a:t>  x    </a:t>
            </a:r>
            <a:r>
              <a:rPr lang="en-US" sz="2400" dirty="0"/>
              <a:t>&gt;  n/2  + </a:t>
            </a:r>
            <a:r>
              <a:rPr lang="en-US" sz="2400" dirty="0" smtClean="0"/>
              <a:t>1</a:t>
            </a:r>
          </a:p>
          <a:p>
            <a:endParaRPr lang="en-US" sz="2400" dirty="0"/>
          </a:p>
          <a:p>
            <a:r>
              <a:rPr lang="en-US" sz="2400" dirty="0"/>
              <a:t>Hence</a:t>
            </a:r>
            <a:r>
              <a:rPr lang="en-US" sz="2400" dirty="0" smtClean="0"/>
              <a:t>,</a:t>
            </a:r>
          </a:p>
          <a:p>
            <a:endParaRPr lang="en-US" sz="2400" dirty="0"/>
          </a:p>
          <a:p>
            <a:r>
              <a:rPr lang="en-US" sz="2400" dirty="0"/>
              <a:t>        </a:t>
            </a:r>
            <a:r>
              <a:rPr lang="en-US" sz="2400" dirty="0" smtClean="0"/>
              <a:t>  Counter   </a:t>
            </a:r>
            <a:r>
              <a:rPr lang="en-US" sz="2400" dirty="0"/>
              <a:t>&gt;    2(n/2 + 1) – n  </a:t>
            </a:r>
          </a:p>
          <a:p>
            <a:pPr>
              <a:buFont typeface="Symbol" pitchFamily="18" charset="2"/>
              <a:buChar char="Þ"/>
            </a:pPr>
            <a:r>
              <a:rPr lang="en-US" sz="2400" dirty="0"/>
              <a:t>    </a:t>
            </a:r>
            <a:r>
              <a:rPr lang="en-US" sz="2400" dirty="0" smtClean="0"/>
              <a:t>  Counter   </a:t>
            </a:r>
            <a:r>
              <a:rPr lang="en-US" sz="2400" dirty="0"/>
              <a:t>&gt;    2</a:t>
            </a:r>
          </a:p>
        </p:txBody>
      </p:sp>
    </p:spTree>
    <p:extLst>
      <p:ext uri="{BB962C8B-B14F-4D97-AF65-F5344CB8AC3E}">
        <p14:creationId xmlns:p14="http://schemas.microsoft.com/office/powerpoint/2010/main" val="328745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Why does this work?</a:t>
            </a:r>
            <a:endParaRPr lang="en-US" dirty="0"/>
          </a:p>
        </p:txBody>
      </p:sp>
      <p:sp>
        <p:nvSpPr>
          <p:cNvPr id="3" name="Content Placeholder 2"/>
          <p:cNvSpPr>
            <a:spLocks noGrp="1"/>
          </p:cNvSpPr>
          <p:nvPr>
            <p:ph idx="1"/>
          </p:nvPr>
        </p:nvSpPr>
        <p:spPr>
          <a:xfrm>
            <a:off x="457200" y="1143000"/>
            <a:ext cx="8229600" cy="1371600"/>
          </a:xfrm>
        </p:spPr>
        <p:txBody>
          <a:bodyPr>
            <a:normAutofit/>
          </a:bodyPr>
          <a:lstStyle/>
          <a:p>
            <a:pPr marL="114300" indent="0">
              <a:buNone/>
            </a:pPr>
            <a:r>
              <a:rPr lang="en-US" sz="2400" dirty="0" smtClean="0"/>
              <a:t>So far, we have:</a:t>
            </a:r>
          </a:p>
          <a:p>
            <a:pPr marL="114300" indent="0">
              <a:buNone/>
            </a:pPr>
            <a:endParaRPr lang="en-US" sz="1000" dirty="0" smtClean="0"/>
          </a:p>
          <a:p>
            <a:pPr marL="914400" lvl="2" indent="0">
              <a:buNone/>
            </a:pPr>
            <a:r>
              <a:rPr lang="en-US" dirty="0" smtClean="0"/>
              <a:t>        Counter    =  2x – n</a:t>
            </a:r>
          </a:p>
        </p:txBody>
      </p:sp>
      <p:sp>
        <p:nvSpPr>
          <p:cNvPr id="4" name="Rectangle 3"/>
          <p:cNvSpPr/>
          <p:nvPr/>
        </p:nvSpPr>
        <p:spPr>
          <a:xfrm>
            <a:off x="533400" y="2656344"/>
            <a:ext cx="3886200" cy="3046988"/>
          </a:xfrm>
          <a:prstGeom prst="rect">
            <a:avLst/>
          </a:prstGeom>
        </p:spPr>
        <p:txBody>
          <a:bodyPr wrap="square">
            <a:spAutoFit/>
          </a:bodyPr>
          <a:lstStyle/>
          <a:p>
            <a:r>
              <a:rPr lang="en-US" sz="2400" dirty="0"/>
              <a:t>If  n  is  even, then </a:t>
            </a:r>
          </a:p>
          <a:p>
            <a:r>
              <a:rPr lang="en-US" sz="2400" dirty="0"/>
              <a:t>        </a:t>
            </a:r>
          </a:p>
          <a:p>
            <a:r>
              <a:rPr lang="en-US" sz="2400" dirty="0"/>
              <a:t> </a:t>
            </a:r>
            <a:r>
              <a:rPr lang="en-US" sz="2400" dirty="0" smtClean="0"/>
              <a:t>         x    </a:t>
            </a:r>
            <a:r>
              <a:rPr lang="en-US" sz="2400" dirty="0"/>
              <a:t>&gt;  n/2 </a:t>
            </a:r>
            <a:endParaRPr lang="en-US" sz="2400" dirty="0" smtClean="0"/>
          </a:p>
          <a:p>
            <a:endParaRPr lang="en-US" sz="2400" dirty="0"/>
          </a:p>
          <a:p>
            <a:r>
              <a:rPr lang="en-US" sz="2400" dirty="0"/>
              <a:t>Hence</a:t>
            </a:r>
            <a:r>
              <a:rPr lang="en-US" sz="2400" dirty="0" smtClean="0"/>
              <a:t>,</a:t>
            </a:r>
          </a:p>
          <a:p>
            <a:endParaRPr lang="en-US" sz="2400" dirty="0"/>
          </a:p>
          <a:p>
            <a:r>
              <a:rPr lang="en-US" sz="2400" dirty="0" smtClean="0"/>
              <a:t>          Counter   </a:t>
            </a:r>
            <a:r>
              <a:rPr lang="en-US" sz="2400" dirty="0"/>
              <a:t>&gt;    2(n/2) – n  </a:t>
            </a:r>
          </a:p>
          <a:p>
            <a:pPr>
              <a:buFont typeface="Symbol" pitchFamily="18" charset="2"/>
              <a:buChar char="Þ"/>
            </a:pPr>
            <a:r>
              <a:rPr lang="en-US" sz="2400" dirty="0"/>
              <a:t>    </a:t>
            </a:r>
            <a:r>
              <a:rPr lang="en-US" sz="2400" dirty="0" smtClean="0"/>
              <a:t>  Counter   </a:t>
            </a:r>
            <a:r>
              <a:rPr lang="en-US" sz="2400" dirty="0"/>
              <a:t>&gt;    </a:t>
            </a:r>
            <a:r>
              <a:rPr lang="en-US" sz="2400" dirty="0" smtClean="0"/>
              <a:t>0</a:t>
            </a:r>
            <a:endParaRPr lang="en-US" sz="2400" dirty="0"/>
          </a:p>
        </p:txBody>
      </p:sp>
      <p:sp>
        <p:nvSpPr>
          <p:cNvPr id="5" name="Rectangle 4"/>
          <p:cNvSpPr/>
          <p:nvPr/>
        </p:nvSpPr>
        <p:spPr>
          <a:xfrm>
            <a:off x="4800600" y="2656344"/>
            <a:ext cx="4267200" cy="3046988"/>
          </a:xfrm>
          <a:prstGeom prst="rect">
            <a:avLst/>
          </a:prstGeom>
        </p:spPr>
        <p:txBody>
          <a:bodyPr wrap="square">
            <a:spAutoFit/>
          </a:bodyPr>
          <a:lstStyle/>
          <a:p>
            <a:r>
              <a:rPr lang="en-US" sz="2400" dirty="0"/>
              <a:t>If  n  is  odd, then </a:t>
            </a:r>
            <a:endParaRPr lang="en-US" sz="2400" dirty="0" smtClean="0"/>
          </a:p>
          <a:p>
            <a:endParaRPr lang="en-US" sz="2400" dirty="0"/>
          </a:p>
          <a:p>
            <a:r>
              <a:rPr lang="en-US" sz="2400" dirty="0"/>
              <a:t>        </a:t>
            </a:r>
            <a:r>
              <a:rPr lang="en-US" sz="2400" dirty="0" smtClean="0"/>
              <a:t>  x    </a:t>
            </a:r>
            <a:r>
              <a:rPr lang="en-US" sz="2400" dirty="0"/>
              <a:t>&gt;  n/2  + </a:t>
            </a:r>
            <a:r>
              <a:rPr lang="en-US" sz="2400" dirty="0" smtClean="0"/>
              <a:t>1</a:t>
            </a:r>
          </a:p>
          <a:p>
            <a:endParaRPr lang="en-US" sz="2400" dirty="0"/>
          </a:p>
          <a:p>
            <a:r>
              <a:rPr lang="en-US" sz="2400" dirty="0"/>
              <a:t>Hence</a:t>
            </a:r>
            <a:r>
              <a:rPr lang="en-US" sz="2400" dirty="0" smtClean="0"/>
              <a:t>,</a:t>
            </a:r>
          </a:p>
          <a:p>
            <a:endParaRPr lang="en-US" sz="2400" dirty="0"/>
          </a:p>
          <a:p>
            <a:r>
              <a:rPr lang="en-US" sz="2400" dirty="0"/>
              <a:t>        </a:t>
            </a:r>
            <a:r>
              <a:rPr lang="en-US" sz="2400" dirty="0" smtClean="0"/>
              <a:t>  Counter   </a:t>
            </a:r>
            <a:r>
              <a:rPr lang="en-US" sz="2400" dirty="0"/>
              <a:t>&gt;    2(n/2 + 1) – n  </a:t>
            </a:r>
          </a:p>
          <a:p>
            <a:pPr>
              <a:buFont typeface="Symbol" pitchFamily="18" charset="2"/>
              <a:buChar char="Þ"/>
            </a:pPr>
            <a:r>
              <a:rPr lang="en-US" sz="2400" dirty="0"/>
              <a:t>    </a:t>
            </a:r>
            <a:r>
              <a:rPr lang="en-US" sz="2400" dirty="0" smtClean="0"/>
              <a:t>  Counter   </a:t>
            </a:r>
            <a:r>
              <a:rPr lang="en-US" sz="2400" dirty="0"/>
              <a:t>&gt;    2</a:t>
            </a:r>
          </a:p>
        </p:txBody>
      </p:sp>
      <p:sp>
        <p:nvSpPr>
          <p:cNvPr id="7" name="Rectangle 6"/>
          <p:cNvSpPr/>
          <p:nvPr/>
        </p:nvSpPr>
        <p:spPr>
          <a:xfrm>
            <a:off x="539086" y="2362200"/>
            <a:ext cx="8147714" cy="212323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GB" sz="3200" dirty="0" smtClean="0">
                <a:solidFill>
                  <a:srgbClr val="FF0000"/>
                </a:solidFill>
              </a:rPr>
              <a:t>Hence, in both cases,</a:t>
            </a:r>
            <a:endParaRPr lang="en-GB" sz="3200" dirty="0">
              <a:solidFill>
                <a:srgbClr val="FF0000"/>
              </a:solidFill>
            </a:endParaRPr>
          </a:p>
          <a:p>
            <a:pPr algn="ctr">
              <a:lnSpc>
                <a:spcPct val="150000"/>
              </a:lnSpc>
            </a:pPr>
            <a:r>
              <a:rPr lang="en-GB" sz="3200" dirty="0" smtClean="0">
                <a:solidFill>
                  <a:srgbClr val="FF0000"/>
                </a:solidFill>
              </a:rPr>
              <a:t>if </a:t>
            </a:r>
            <a:r>
              <a:rPr lang="en-GB" sz="3200" dirty="0">
                <a:solidFill>
                  <a:srgbClr val="FF0000"/>
                </a:solidFill>
              </a:rPr>
              <a:t>the majority element </a:t>
            </a:r>
            <a:r>
              <a:rPr lang="en-GB" sz="3200" dirty="0" smtClean="0">
                <a:solidFill>
                  <a:srgbClr val="FF0000"/>
                </a:solidFill>
              </a:rPr>
              <a:t>exists</a:t>
            </a:r>
            <a:r>
              <a:rPr lang="en-GB" sz="3200" dirty="0">
                <a:solidFill>
                  <a:srgbClr val="FF0000"/>
                </a:solidFill>
              </a:rPr>
              <a:t>:</a:t>
            </a:r>
            <a:endParaRPr lang="en-GB" sz="3200" dirty="0" smtClean="0">
              <a:solidFill>
                <a:srgbClr val="FF0000"/>
              </a:solidFill>
            </a:endParaRPr>
          </a:p>
          <a:p>
            <a:pPr algn="ctr">
              <a:lnSpc>
                <a:spcPct val="150000"/>
              </a:lnSpc>
            </a:pPr>
            <a:r>
              <a:rPr lang="en-GB" sz="3200" dirty="0" smtClean="0">
                <a:solidFill>
                  <a:srgbClr val="FF0000"/>
                </a:solidFill>
              </a:rPr>
              <a:t>Counter </a:t>
            </a:r>
            <a:r>
              <a:rPr lang="en-GB" sz="3200" dirty="0">
                <a:solidFill>
                  <a:srgbClr val="FF0000"/>
                </a:solidFill>
              </a:rPr>
              <a:t>&gt; 0 </a:t>
            </a:r>
          </a:p>
        </p:txBody>
      </p:sp>
    </p:spTree>
    <p:extLst>
      <p:ext uri="{BB962C8B-B14F-4D97-AF65-F5344CB8AC3E}">
        <p14:creationId xmlns:p14="http://schemas.microsoft.com/office/powerpoint/2010/main" val="63192142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Why do we need data analysis?</a:t>
            </a:r>
          </a:p>
          <a:p>
            <a:endParaRPr lang="en-US" dirty="0" smtClean="0"/>
          </a:p>
          <a:p>
            <a:r>
              <a:rPr lang="en-US" dirty="0" smtClean="0"/>
              <a:t>What is data mining?</a:t>
            </a:r>
          </a:p>
          <a:p>
            <a:endParaRPr lang="en-US" dirty="0" smtClean="0"/>
          </a:p>
          <a:p>
            <a:r>
              <a:rPr lang="en-US" dirty="0" smtClean="0"/>
              <a:t>Examples where data mining has been useful</a:t>
            </a:r>
          </a:p>
          <a:p>
            <a:endParaRPr lang="en-US" dirty="0" smtClean="0"/>
          </a:p>
          <a:p>
            <a:r>
              <a:rPr lang="en-US" dirty="0" smtClean="0"/>
              <a:t>Data mining and other areas of computer science and statistics</a:t>
            </a:r>
          </a:p>
          <a:p>
            <a:endParaRPr lang="en-US" dirty="0" smtClean="0"/>
          </a:p>
          <a:p>
            <a:r>
              <a:rPr lang="en-US" dirty="0" smtClean="0"/>
              <a:t>Some (basic) data-mining tasks</a:t>
            </a:r>
            <a:endParaRPr lang="en-US" dirty="0"/>
          </a:p>
        </p:txBody>
      </p:sp>
    </p:spTree>
    <p:extLst>
      <p:ext uri="{BB962C8B-B14F-4D97-AF65-F5344CB8AC3E}">
        <p14:creationId xmlns:p14="http://schemas.microsoft.com/office/powerpoint/2010/main" val="215933479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Next time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928775532"/>
              </p:ext>
            </p:extLst>
          </p:nvPr>
        </p:nvGraphicFramePr>
        <p:xfrm>
          <a:off x="381000" y="1805093"/>
          <a:ext cx="8229599" cy="2919307"/>
        </p:xfrm>
        <a:graphic>
          <a:graphicData uri="http://schemas.openxmlformats.org/drawingml/2006/table">
            <a:tbl>
              <a:tblPr firstRow="1" firstCol="1" bandRow="1">
                <a:tableStyleId>{5C22544A-7EE6-4342-B048-85BDC9FD1C3A}</a:tableStyleId>
              </a:tblPr>
              <a:tblGrid>
                <a:gridCol w="1752599"/>
                <a:gridCol w="1828801"/>
                <a:gridCol w="1371600"/>
                <a:gridCol w="3276599"/>
              </a:tblGrid>
              <a:tr h="785707">
                <a:tc>
                  <a:txBody>
                    <a:bodyPr/>
                    <a:lstStyle/>
                    <a:p>
                      <a:pPr algn="ctr">
                        <a:spcAft>
                          <a:spcPts val="0"/>
                        </a:spcAft>
                      </a:pPr>
                      <a:r>
                        <a:rPr lang="en-GB" sz="2000" dirty="0" smtClean="0">
                          <a:solidFill>
                            <a:schemeClr val="lt1"/>
                          </a:solidFill>
                          <a:effectLst/>
                          <a:latin typeface="+mn-lt"/>
                          <a:ea typeface="+mn-ea"/>
                        </a:rPr>
                        <a:t>DATE</a:t>
                      </a:r>
                      <a:endParaRPr lang="en-GB" sz="2000" dirty="0">
                        <a:solidFill>
                          <a:srgbClr val="000000"/>
                        </a:solidFill>
                        <a:effectLst/>
                        <a:latin typeface="Times New Roman"/>
                        <a:ea typeface="Calibri"/>
                      </a:endParaRPr>
                    </a:p>
                  </a:txBody>
                  <a:tcPr marL="38100" marR="38100" marT="38100" marB="38100"/>
                </a:tc>
                <a:tc>
                  <a:txBody>
                    <a:bodyPr/>
                    <a:lstStyle/>
                    <a:p>
                      <a:pPr algn="ctr">
                        <a:spcAft>
                          <a:spcPts val="0"/>
                        </a:spcAft>
                      </a:pPr>
                      <a:r>
                        <a:rPr lang="en-GB" sz="2000" dirty="0" smtClean="0">
                          <a:solidFill>
                            <a:schemeClr val="lt1"/>
                          </a:solidFill>
                          <a:effectLst/>
                          <a:latin typeface="+mn-lt"/>
                          <a:ea typeface="+mn-ea"/>
                        </a:rPr>
                        <a:t>TIME</a:t>
                      </a:r>
                      <a:endParaRPr lang="en-GB" sz="2000" dirty="0">
                        <a:solidFill>
                          <a:srgbClr val="000000"/>
                        </a:solidFill>
                        <a:effectLst/>
                        <a:latin typeface="Times New Roman"/>
                        <a:ea typeface="Calibri"/>
                      </a:endParaRPr>
                    </a:p>
                  </a:txBody>
                  <a:tcPr marL="38100" marR="38100" marT="38100" marB="38100"/>
                </a:tc>
                <a:tc>
                  <a:txBody>
                    <a:bodyPr/>
                    <a:lstStyle/>
                    <a:p>
                      <a:pPr algn="ctr">
                        <a:spcAft>
                          <a:spcPts val="0"/>
                        </a:spcAft>
                      </a:pPr>
                      <a:r>
                        <a:rPr lang="en-GB" sz="2000" dirty="0" smtClean="0">
                          <a:solidFill>
                            <a:schemeClr val="lt1"/>
                          </a:solidFill>
                          <a:effectLst/>
                          <a:latin typeface="+mn-lt"/>
                          <a:ea typeface="+mn-ea"/>
                        </a:rPr>
                        <a:t>ROOM</a:t>
                      </a:r>
                      <a:endParaRPr lang="en-GB" sz="2000" dirty="0">
                        <a:solidFill>
                          <a:srgbClr val="000000"/>
                        </a:solidFill>
                        <a:effectLst/>
                        <a:latin typeface="Times New Roman"/>
                        <a:ea typeface="Calibri"/>
                      </a:endParaRPr>
                    </a:p>
                  </a:txBody>
                  <a:tcPr marL="38100" marR="38100" marT="38100" marB="38100"/>
                </a:tc>
                <a:tc>
                  <a:txBody>
                    <a:bodyPr/>
                    <a:lstStyle/>
                    <a:p>
                      <a:pPr algn="ctr">
                        <a:spcAft>
                          <a:spcPts val="0"/>
                        </a:spcAft>
                      </a:pPr>
                      <a:r>
                        <a:rPr lang="en-GB" sz="2000" dirty="0" smtClean="0">
                          <a:effectLst/>
                        </a:rPr>
                        <a:t>TOPIC</a:t>
                      </a:r>
                      <a:endParaRPr lang="en-GB" sz="2000" dirty="0">
                        <a:solidFill>
                          <a:srgbClr val="000000"/>
                        </a:solidFill>
                        <a:effectLst/>
                        <a:latin typeface="Times New Roman"/>
                        <a:ea typeface="Calibri"/>
                      </a:endParaRPr>
                    </a:p>
                  </a:txBody>
                  <a:tcPr marL="38100" marR="38100" marT="38100" marB="38100"/>
                </a:tc>
              </a:tr>
              <a:tr h="670561">
                <a:tc>
                  <a:txBody>
                    <a:bodyPr/>
                    <a:lstStyle/>
                    <a:p>
                      <a:pPr algn="ctr">
                        <a:spcAft>
                          <a:spcPts val="0"/>
                        </a:spcAft>
                      </a:pPr>
                      <a:r>
                        <a:rPr lang="en-GB" sz="2000" dirty="0" smtClean="0">
                          <a:effectLst/>
                        </a:rPr>
                        <a:t>MONDAY</a:t>
                      </a:r>
                    </a:p>
                    <a:p>
                      <a:pPr algn="ctr">
                        <a:spcAft>
                          <a:spcPts val="0"/>
                        </a:spcAft>
                      </a:pPr>
                      <a:r>
                        <a:rPr lang="en-GB" sz="2000" dirty="0" smtClean="0">
                          <a:effectLst/>
                        </a:rPr>
                        <a:t>2013-09-09</a:t>
                      </a:r>
                      <a:endParaRPr lang="en-GB" sz="2000" dirty="0">
                        <a:solidFill>
                          <a:srgbClr val="000000"/>
                        </a:solidFill>
                        <a:effectLst/>
                        <a:latin typeface="Times New Roman"/>
                        <a:ea typeface="Calibri"/>
                      </a:endParaRPr>
                    </a:p>
                  </a:txBody>
                  <a:tcPr marL="38100" marR="38100" marT="38100" marB="38100"/>
                </a:tc>
                <a:tc>
                  <a:txBody>
                    <a:bodyPr/>
                    <a:lstStyle/>
                    <a:p>
                      <a:pPr algn="ctr">
                        <a:spcAft>
                          <a:spcPts val="0"/>
                        </a:spcAft>
                      </a:pPr>
                      <a:r>
                        <a:rPr lang="en-GB" sz="2000">
                          <a:effectLst/>
                        </a:rPr>
                        <a:t>10:00-11:45</a:t>
                      </a:r>
                      <a:endParaRPr lang="en-GB" sz="2000">
                        <a:solidFill>
                          <a:srgbClr val="000000"/>
                        </a:solidFill>
                        <a:effectLst/>
                        <a:latin typeface="Times New Roman"/>
                        <a:ea typeface="Calibri"/>
                      </a:endParaRPr>
                    </a:p>
                  </a:txBody>
                  <a:tcPr marL="38100" marR="38100" marT="38100" marB="38100"/>
                </a:tc>
                <a:tc>
                  <a:txBody>
                    <a:bodyPr/>
                    <a:lstStyle/>
                    <a:p>
                      <a:pPr algn="ctr">
                        <a:spcAft>
                          <a:spcPts val="0"/>
                        </a:spcAft>
                      </a:pPr>
                      <a:r>
                        <a:rPr lang="en-GB" sz="2000" dirty="0">
                          <a:effectLst/>
                        </a:rPr>
                        <a:t>502</a:t>
                      </a:r>
                      <a:endParaRPr lang="en-GB" sz="2000" dirty="0">
                        <a:solidFill>
                          <a:srgbClr val="000000"/>
                        </a:solidFill>
                        <a:effectLst/>
                        <a:latin typeface="Times New Roman"/>
                        <a:ea typeface="Calibri"/>
                      </a:endParaRPr>
                    </a:p>
                  </a:txBody>
                  <a:tcPr marL="38100" marR="38100" marT="38100" marB="38100"/>
                </a:tc>
                <a:tc>
                  <a:txBody>
                    <a:bodyPr/>
                    <a:lstStyle/>
                    <a:p>
                      <a:pPr algn="ctr">
                        <a:spcAft>
                          <a:spcPts val="0"/>
                        </a:spcAft>
                      </a:pPr>
                      <a:r>
                        <a:rPr lang="en-GB" sz="2000">
                          <a:effectLst/>
                        </a:rPr>
                        <a:t>Introduction to data mining</a:t>
                      </a:r>
                      <a:endParaRPr lang="en-GB" sz="2000">
                        <a:solidFill>
                          <a:srgbClr val="000000"/>
                        </a:solidFill>
                        <a:effectLst/>
                        <a:latin typeface="Times New Roman"/>
                        <a:ea typeface="Calibri"/>
                      </a:endParaRPr>
                    </a:p>
                  </a:txBody>
                  <a:tcPr marL="38100" marR="38100" marT="38100" marB="38100"/>
                </a:tc>
              </a:tr>
              <a:tr h="685800">
                <a:tc>
                  <a:txBody>
                    <a:bodyPr/>
                    <a:lstStyle/>
                    <a:p>
                      <a:pPr algn="ctr">
                        <a:spcAft>
                          <a:spcPts val="0"/>
                        </a:spcAft>
                      </a:pPr>
                      <a:r>
                        <a:rPr lang="en-GB" sz="2000" dirty="0" smtClean="0">
                          <a:effectLst/>
                        </a:rPr>
                        <a:t>WEDNESDAY</a:t>
                      </a:r>
                    </a:p>
                    <a:p>
                      <a:pPr algn="ctr">
                        <a:spcAft>
                          <a:spcPts val="0"/>
                        </a:spcAft>
                      </a:pPr>
                      <a:r>
                        <a:rPr lang="en-GB" sz="2000" dirty="0" smtClean="0">
                          <a:effectLst/>
                        </a:rPr>
                        <a:t>2013-09-11</a:t>
                      </a:r>
                      <a:endParaRPr lang="en-GB" sz="2000" dirty="0">
                        <a:solidFill>
                          <a:srgbClr val="000000"/>
                        </a:solidFill>
                        <a:effectLst/>
                        <a:latin typeface="Times New Roman"/>
                        <a:ea typeface="Calibri"/>
                      </a:endParaRPr>
                    </a:p>
                  </a:txBody>
                  <a:tcPr marL="38100" marR="38100" marT="38100" marB="38100"/>
                </a:tc>
                <a:tc>
                  <a:txBody>
                    <a:bodyPr/>
                    <a:lstStyle/>
                    <a:p>
                      <a:pPr algn="ctr">
                        <a:spcAft>
                          <a:spcPts val="0"/>
                        </a:spcAft>
                      </a:pPr>
                      <a:r>
                        <a:rPr lang="en-GB" sz="2000" dirty="0" smtClean="0">
                          <a:effectLst/>
                        </a:rPr>
                        <a:t>09:00-10:45</a:t>
                      </a:r>
                      <a:endParaRPr lang="en-GB" sz="2000" dirty="0">
                        <a:solidFill>
                          <a:srgbClr val="000000"/>
                        </a:solidFill>
                        <a:effectLst/>
                        <a:latin typeface="Times New Roman"/>
                        <a:ea typeface="Calibri"/>
                      </a:endParaRPr>
                    </a:p>
                  </a:txBody>
                  <a:tcPr marL="38100" marR="38100" marT="38100" marB="38100"/>
                </a:tc>
                <a:tc>
                  <a:txBody>
                    <a:bodyPr/>
                    <a:lstStyle/>
                    <a:p>
                      <a:pPr algn="ctr">
                        <a:spcAft>
                          <a:spcPts val="0"/>
                        </a:spcAft>
                      </a:pPr>
                      <a:r>
                        <a:rPr lang="en-GB" sz="2000" dirty="0">
                          <a:effectLst/>
                        </a:rPr>
                        <a:t>501</a:t>
                      </a:r>
                      <a:endParaRPr lang="en-GB" sz="2000" dirty="0">
                        <a:solidFill>
                          <a:srgbClr val="000000"/>
                        </a:solidFill>
                        <a:effectLst/>
                        <a:latin typeface="Times New Roman"/>
                        <a:ea typeface="Calibri"/>
                      </a:endParaRPr>
                    </a:p>
                  </a:txBody>
                  <a:tcPr marL="38100" marR="38100" marT="38100" marB="38100"/>
                </a:tc>
                <a:tc>
                  <a:txBody>
                    <a:bodyPr/>
                    <a:lstStyle/>
                    <a:p>
                      <a:pPr algn="ctr">
                        <a:spcAft>
                          <a:spcPts val="0"/>
                        </a:spcAft>
                      </a:pPr>
                      <a:r>
                        <a:rPr lang="en-GB" sz="2000" dirty="0">
                          <a:effectLst/>
                        </a:rPr>
                        <a:t>Decision trees, rules and forests</a:t>
                      </a:r>
                      <a:endParaRPr lang="en-GB" sz="2000" dirty="0">
                        <a:solidFill>
                          <a:srgbClr val="000000"/>
                        </a:solidFill>
                        <a:effectLst/>
                        <a:latin typeface="Times New Roman"/>
                        <a:ea typeface="Calibri"/>
                      </a:endParaRPr>
                    </a:p>
                  </a:txBody>
                  <a:tcPr marL="38100" marR="38100" marT="38100" marB="38100"/>
                </a:tc>
              </a:tr>
              <a:tr h="762000">
                <a:tc>
                  <a:txBody>
                    <a:bodyPr/>
                    <a:lstStyle/>
                    <a:p>
                      <a:pPr algn="ctr">
                        <a:spcAft>
                          <a:spcPts val="0"/>
                        </a:spcAft>
                      </a:pPr>
                      <a:r>
                        <a:rPr lang="en-GB" sz="2000" dirty="0" smtClean="0">
                          <a:effectLst/>
                        </a:rPr>
                        <a:t>FRIDAY</a:t>
                      </a:r>
                    </a:p>
                    <a:p>
                      <a:pPr algn="ctr">
                        <a:spcAft>
                          <a:spcPts val="0"/>
                        </a:spcAft>
                      </a:pPr>
                      <a:r>
                        <a:rPr lang="en-GB" sz="2000" dirty="0" smtClean="0">
                          <a:effectLst/>
                        </a:rPr>
                        <a:t>2013-09-13</a:t>
                      </a:r>
                      <a:endParaRPr lang="en-GB" sz="2000" dirty="0">
                        <a:solidFill>
                          <a:srgbClr val="000000"/>
                        </a:solidFill>
                        <a:effectLst/>
                        <a:latin typeface="Times New Roman"/>
                        <a:ea typeface="Calibri"/>
                      </a:endParaRPr>
                    </a:p>
                  </a:txBody>
                  <a:tcPr marL="38100" marR="38100" marT="38100" marB="38100"/>
                </a:tc>
                <a:tc>
                  <a:txBody>
                    <a:bodyPr/>
                    <a:lstStyle/>
                    <a:p>
                      <a:pPr algn="ctr">
                        <a:spcAft>
                          <a:spcPts val="0"/>
                        </a:spcAft>
                      </a:pPr>
                      <a:r>
                        <a:rPr lang="en-GB" sz="2000" dirty="0">
                          <a:effectLst/>
                        </a:rPr>
                        <a:t>10:00-11:45</a:t>
                      </a:r>
                      <a:endParaRPr lang="en-GB" sz="2000" dirty="0">
                        <a:solidFill>
                          <a:srgbClr val="000000"/>
                        </a:solidFill>
                        <a:effectLst/>
                        <a:latin typeface="Times New Roman"/>
                        <a:ea typeface="Calibri"/>
                      </a:endParaRPr>
                    </a:p>
                  </a:txBody>
                  <a:tcPr marL="38100" marR="38100" marT="38100" marB="38100"/>
                </a:tc>
                <a:tc>
                  <a:txBody>
                    <a:bodyPr/>
                    <a:lstStyle/>
                    <a:p>
                      <a:pPr algn="ctr">
                        <a:spcAft>
                          <a:spcPts val="0"/>
                        </a:spcAft>
                      </a:pPr>
                      <a:r>
                        <a:rPr lang="en-GB" sz="2000" dirty="0">
                          <a:effectLst/>
                        </a:rPr>
                        <a:t>Sal C</a:t>
                      </a:r>
                      <a:endParaRPr lang="en-GB" sz="2000" dirty="0">
                        <a:solidFill>
                          <a:srgbClr val="000000"/>
                        </a:solidFill>
                        <a:effectLst/>
                        <a:latin typeface="Times New Roman"/>
                        <a:ea typeface="Calibri"/>
                      </a:endParaRPr>
                    </a:p>
                  </a:txBody>
                  <a:tcPr marL="38100" marR="38100" marT="38100" marB="38100"/>
                </a:tc>
                <a:tc>
                  <a:txBody>
                    <a:bodyPr/>
                    <a:lstStyle/>
                    <a:p>
                      <a:pPr algn="ctr">
                        <a:spcAft>
                          <a:spcPts val="0"/>
                        </a:spcAft>
                      </a:pPr>
                      <a:r>
                        <a:rPr lang="en-GB" sz="2000" dirty="0">
                          <a:effectLst/>
                        </a:rPr>
                        <a:t>Evaluating predictive models and tools for data mining</a:t>
                      </a:r>
                      <a:endParaRPr lang="en-GB" sz="2000" dirty="0">
                        <a:solidFill>
                          <a:srgbClr val="000000"/>
                        </a:solidFill>
                        <a:effectLst/>
                        <a:latin typeface="Times New Roman"/>
                        <a:ea typeface="Calibri"/>
                      </a:endParaRPr>
                    </a:p>
                  </a:txBody>
                  <a:tcPr marL="38100" marR="38100" marT="38100" marB="38100"/>
                </a:tc>
              </a:tr>
            </a:tbl>
          </a:graphicData>
        </a:graphic>
      </p:graphicFrame>
      <p:sp>
        <p:nvSpPr>
          <p:cNvPr id="4" name="Rectangle 3"/>
          <p:cNvSpPr/>
          <p:nvPr/>
        </p:nvSpPr>
        <p:spPr>
          <a:xfrm>
            <a:off x="381000" y="3276600"/>
            <a:ext cx="8229600" cy="685800"/>
          </a:xfrm>
          <a:prstGeom prst="rect">
            <a:avLst/>
          </a:prstGeom>
          <a:solidFill>
            <a:schemeClr val="bg1">
              <a:alpha val="12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1292551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logistics</a:t>
            </a:r>
            <a:endParaRPr lang="en-US" dirty="0"/>
          </a:p>
        </p:txBody>
      </p:sp>
      <p:sp>
        <p:nvSpPr>
          <p:cNvPr id="3" name="Content Placeholder 2"/>
          <p:cNvSpPr>
            <a:spLocks noGrp="1"/>
          </p:cNvSpPr>
          <p:nvPr>
            <p:ph idx="1"/>
          </p:nvPr>
        </p:nvSpPr>
        <p:spPr>
          <a:xfrm>
            <a:off x="533400" y="1600200"/>
            <a:ext cx="8001000" cy="4571999"/>
          </a:xfrm>
        </p:spPr>
        <p:txBody>
          <a:bodyPr>
            <a:normAutofit fontScale="85000" lnSpcReduction="10000"/>
          </a:bodyPr>
          <a:lstStyle/>
          <a:p>
            <a:pPr>
              <a:lnSpc>
                <a:spcPct val="200000"/>
              </a:lnSpc>
            </a:pPr>
            <a:r>
              <a:rPr lang="en-US" dirty="0" smtClean="0"/>
              <a:t>Instructor: Panagiotis Papapetrou</a:t>
            </a:r>
          </a:p>
          <a:p>
            <a:pPr>
              <a:lnSpc>
                <a:spcPct val="200000"/>
              </a:lnSpc>
            </a:pPr>
            <a:r>
              <a:rPr lang="en-US" dirty="0" smtClean="0"/>
              <a:t>Contact: </a:t>
            </a:r>
            <a:r>
              <a:rPr lang="en-US" dirty="0" smtClean="0">
                <a:hlinkClick r:id="rId2"/>
              </a:rPr>
              <a:t>panagiotis@dsv.su.se</a:t>
            </a:r>
            <a:endParaRPr lang="en-US" dirty="0" smtClean="0"/>
          </a:p>
          <a:p>
            <a:pPr>
              <a:lnSpc>
                <a:spcPct val="200000"/>
              </a:lnSpc>
            </a:pPr>
            <a:r>
              <a:rPr lang="en-US" dirty="0"/>
              <a:t>Website: </a:t>
            </a:r>
            <a:r>
              <a:rPr lang="en-US" dirty="0">
                <a:hlinkClick r:id="rId3"/>
              </a:rPr>
              <a:t>http://people.dsv.su.se/~panagiotis</a:t>
            </a:r>
            <a:r>
              <a:rPr lang="en-US" dirty="0" smtClean="0">
                <a:hlinkClick r:id="rId3"/>
              </a:rPr>
              <a:t>/</a:t>
            </a:r>
            <a:endParaRPr lang="en-US" dirty="0" smtClean="0"/>
          </a:p>
          <a:p>
            <a:pPr>
              <a:lnSpc>
                <a:spcPct val="200000"/>
              </a:lnSpc>
            </a:pPr>
            <a:r>
              <a:rPr lang="en-US" dirty="0" smtClean="0"/>
              <a:t>Office: 7511</a:t>
            </a:r>
          </a:p>
          <a:p>
            <a:pPr>
              <a:lnSpc>
                <a:spcPct val="200000"/>
              </a:lnSpc>
            </a:pPr>
            <a:r>
              <a:rPr lang="en-US" dirty="0" smtClean="0"/>
              <a:t>Office hours: by appointment only</a:t>
            </a:r>
          </a:p>
        </p:txBody>
      </p:sp>
    </p:spTree>
    <p:extLst>
      <p:ext uri="{BB962C8B-B14F-4D97-AF65-F5344CB8AC3E}">
        <p14:creationId xmlns:p14="http://schemas.microsoft.com/office/powerpoint/2010/main" val="2439160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Above all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goal of the course is to learn and enjoy</a:t>
            </a:r>
          </a:p>
          <a:p>
            <a:endParaRPr lang="en-US" dirty="0" smtClean="0"/>
          </a:p>
          <a:p>
            <a:r>
              <a:rPr lang="en-US" dirty="0" smtClean="0"/>
              <a:t>The basic principle is to ask questions when you don’t understand</a:t>
            </a:r>
          </a:p>
          <a:p>
            <a:endParaRPr lang="en-US" dirty="0" smtClean="0"/>
          </a:p>
          <a:p>
            <a:r>
              <a:rPr lang="en-US" dirty="0" smtClean="0"/>
              <a:t>Say when things are unclear; not everything can be clear from the beginning</a:t>
            </a:r>
          </a:p>
          <a:p>
            <a:endParaRPr lang="en-US" dirty="0" smtClean="0"/>
          </a:p>
          <a:p>
            <a:r>
              <a:rPr lang="en-US" dirty="0" smtClean="0"/>
              <a:t>Participate in the class as much as possible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data mining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Why do we need data analysis?</a:t>
            </a:r>
          </a:p>
          <a:p>
            <a:endParaRPr lang="en-US" dirty="0" smtClean="0"/>
          </a:p>
          <a:p>
            <a:r>
              <a:rPr lang="en-US" dirty="0" smtClean="0"/>
              <a:t>What is data mining?</a:t>
            </a:r>
          </a:p>
          <a:p>
            <a:endParaRPr lang="en-US" dirty="0" smtClean="0"/>
          </a:p>
          <a:p>
            <a:r>
              <a:rPr lang="en-US" dirty="0" smtClean="0"/>
              <a:t>Examples where data mining has been useful</a:t>
            </a:r>
          </a:p>
          <a:p>
            <a:endParaRPr lang="en-US" dirty="0" smtClean="0"/>
          </a:p>
          <a:p>
            <a:r>
              <a:rPr lang="en-US" dirty="0" smtClean="0"/>
              <a:t>Data mining and other areas of computer science and </a:t>
            </a:r>
            <a:r>
              <a:rPr lang="en-US" dirty="0" smtClean="0"/>
              <a:t>mathematics</a:t>
            </a:r>
            <a:endParaRPr lang="en-US" dirty="0" smtClean="0"/>
          </a:p>
          <a:p>
            <a:endParaRPr lang="en-US" dirty="0" smtClean="0"/>
          </a:p>
          <a:p>
            <a:r>
              <a:rPr lang="en-US" dirty="0" smtClean="0"/>
              <a:t>Some (basic) </a:t>
            </a:r>
            <a:r>
              <a:rPr lang="en-US" dirty="0" smtClean="0"/>
              <a:t>data mining </a:t>
            </a:r>
            <a:r>
              <a:rPr lang="en-US" dirty="0" smtClean="0"/>
              <a:t>tasks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need data analysis</a:t>
            </a:r>
            <a:endParaRPr lang="en-US" dirty="0"/>
          </a:p>
        </p:txBody>
      </p:sp>
      <p:sp>
        <p:nvSpPr>
          <p:cNvPr id="3" name="Content Placeholder 2"/>
          <p:cNvSpPr>
            <a:spLocks noGrp="1"/>
          </p:cNvSpPr>
          <p:nvPr>
            <p:ph idx="1"/>
          </p:nvPr>
        </p:nvSpPr>
        <p:spPr>
          <a:xfrm>
            <a:off x="457200" y="1295400"/>
            <a:ext cx="8458200" cy="5410200"/>
          </a:xfrm>
        </p:spPr>
        <p:txBody>
          <a:bodyPr>
            <a:normAutofit fontScale="55000" lnSpcReduction="20000"/>
          </a:bodyPr>
          <a:lstStyle/>
          <a:p>
            <a:endParaRPr lang="en-US" sz="5800" dirty="0" smtClean="0"/>
          </a:p>
          <a:p>
            <a:r>
              <a:rPr lang="en-US" sz="5800" dirty="0" smtClean="0">
                <a:solidFill>
                  <a:srgbClr val="FF0000"/>
                </a:solidFill>
              </a:rPr>
              <a:t>Really </a:t>
            </a:r>
            <a:r>
              <a:rPr lang="en-US" sz="5800" dirty="0" err="1" smtClean="0">
                <a:solidFill>
                  <a:srgbClr val="FF0000"/>
                </a:solidFill>
              </a:rPr>
              <a:t>really</a:t>
            </a:r>
            <a:r>
              <a:rPr lang="en-US" sz="5800" dirty="0" smtClean="0">
                <a:solidFill>
                  <a:srgbClr val="FF0000"/>
                </a:solidFill>
              </a:rPr>
              <a:t> lots of raw data </a:t>
            </a:r>
            <a:r>
              <a:rPr lang="en-US" sz="5800" dirty="0" err="1" smtClean="0">
                <a:solidFill>
                  <a:srgbClr val="FF0000"/>
                </a:solidFill>
              </a:rPr>
              <a:t>data</a:t>
            </a:r>
            <a:r>
              <a:rPr lang="en-US" sz="5800" dirty="0" smtClean="0">
                <a:solidFill>
                  <a:srgbClr val="FF0000"/>
                </a:solidFill>
              </a:rPr>
              <a:t>!!</a:t>
            </a:r>
          </a:p>
          <a:p>
            <a:endParaRPr lang="en-US" sz="3600" dirty="0" smtClean="0">
              <a:solidFill>
                <a:srgbClr val="FF0000"/>
              </a:solidFill>
            </a:endParaRPr>
          </a:p>
          <a:p>
            <a:pPr lvl="1"/>
            <a:r>
              <a:rPr lang="en-US" sz="3600" dirty="0" smtClean="0"/>
              <a:t>Moore’s law: more efficient processors, larger memories</a:t>
            </a:r>
          </a:p>
          <a:p>
            <a:pPr lvl="1">
              <a:buNone/>
            </a:pPr>
            <a:endParaRPr lang="en-US" sz="3600" dirty="0" smtClean="0"/>
          </a:p>
          <a:p>
            <a:pPr lvl="1"/>
            <a:r>
              <a:rPr lang="en-US" sz="3600" dirty="0" smtClean="0"/>
              <a:t>Communications have improved too</a:t>
            </a:r>
          </a:p>
          <a:p>
            <a:pPr lvl="1"/>
            <a:endParaRPr lang="en-US" sz="3600" dirty="0" smtClean="0"/>
          </a:p>
          <a:p>
            <a:pPr lvl="1"/>
            <a:r>
              <a:rPr lang="en-US" sz="3600" dirty="0" smtClean="0"/>
              <a:t>Measurement technologies have improved dramatically</a:t>
            </a:r>
          </a:p>
          <a:p>
            <a:pPr lvl="1"/>
            <a:endParaRPr lang="en-US" sz="3600" dirty="0" smtClean="0"/>
          </a:p>
          <a:p>
            <a:pPr lvl="1"/>
            <a:r>
              <a:rPr lang="en-US" sz="3600" dirty="0" smtClean="0"/>
              <a:t>It is possible to store and collect lots of raw data</a:t>
            </a:r>
          </a:p>
          <a:p>
            <a:pPr lvl="1"/>
            <a:endParaRPr lang="en-US" sz="3600" dirty="0" smtClean="0"/>
          </a:p>
          <a:p>
            <a:pPr lvl="1"/>
            <a:r>
              <a:rPr lang="en-US" sz="3600" dirty="0" smtClean="0"/>
              <a:t>The </a:t>
            </a:r>
            <a:r>
              <a:rPr lang="en-US" sz="3600" dirty="0" smtClean="0"/>
              <a:t>data analysis </a:t>
            </a:r>
            <a:r>
              <a:rPr lang="en-US" sz="3600" dirty="0" smtClean="0"/>
              <a:t>methods are lagging behind</a:t>
            </a:r>
          </a:p>
          <a:p>
            <a:pPr lvl="1"/>
            <a:endParaRPr lang="en-US" dirty="0" smtClean="0"/>
          </a:p>
          <a:p>
            <a:r>
              <a:rPr lang="en-US" sz="5800" dirty="0" smtClean="0">
                <a:solidFill>
                  <a:srgbClr val="FF0000"/>
                </a:solidFill>
              </a:rPr>
              <a:t>Need to analyze the raw data to extract knowledge</a:t>
            </a:r>
          </a:p>
          <a:p>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xEl>
                                              <p:pRg st="9" end="9"/>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3">
                                            <p:txEl>
                                              <p:pRg st="13" end="13"/>
                                            </p:txEl>
                                          </p:spTgt>
                                        </p:tgtEl>
                                        <p:attrNameLst>
                                          <p:attrName>style.visibility</p:attrName>
                                        </p:attrNameLst>
                                      </p:cBhvr>
                                      <p:to>
                                        <p:strVal val="visible"/>
                                      </p:to>
                                    </p:set>
                                    <p:animEffect transition="in" filter="blinds(horizontal)">
                                      <p:cBhvr>
                                        <p:cTn id="24"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6018</TotalTime>
  <Words>2260</Words>
  <Application>Microsoft Office PowerPoint</Application>
  <PresentationFormat>On-screen Show (4:3)</PresentationFormat>
  <Paragraphs>657</Paragraphs>
  <Slides>68</Slides>
  <Notes>12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68</vt:i4>
      </vt:variant>
    </vt:vector>
  </HeadingPairs>
  <TitlesOfParts>
    <vt:vector size="71" baseType="lpstr">
      <vt:lpstr>Office Theme</vt:lpstr>
      <vt:lpstr>Equation</vt:lpstr>
      <vt:lpstr>Formel</vt:lpstr>
      <vt:lpstr>ML410C  Projects in health informatics –  Project and information management   Data Mining</vt:lpstr>
      <vt:lpstr>Course logistics</vt:lpstr>
      <vt:lpstr>Course logistics</vt:lpstr>
      <vt:lpstr>Schedule</vt:lpstr>
      <vt:lpstr>Project</vt:lpstr>
      <vt:lpstr>Textbooks</vt:lpstr>
      <vt:lpstr>Above all </vt:lpstr>
      <vt:lpstr>Introduction to data mining</vt:lpstr>
      <vt:lpstr>Why do we need data analysis</vt:lpstr>
      <vt:lpstr>The data is also very complex</vt:lpstr>
      <vt:lpstr>Example: transaction data</vt:lpstr>
      <vt:lpstr>Example: document data</vt:lpstr>
      <vt:lpstr>Example: network data</vt:lpstr>
      <vt:lpstr>Example: genomic sequences</vt:lpstr>
      <vt:lpstr>Example: environmental data</vt:lpstr>
      <vt:lpstr>We have large datasets…so what?</vt:lpstr>
      <vt:lpstr>What can data-mining methods do?</vt:lpstr>
      <vt:lpstr>What can data-mining methods do?</vt:lpstr>
      <vt:lpstr>Goal of this course</vt:lpstr>
      <vt:lpstr>Data mining and related areas</vt:lpstr>
      <vt:lpstr>Data mining vs. machine learning</vt:lpstr>
      <vt:lpstr>Data mining vs. statistics</vt:lpstr>
      <vt:lpstr>Data mining and databases</vt:lpstr>
      <vt:lpstr>Machine learning</vt:lpstr>
      <vt:lpstr>Examples of supervised learning</vt:lpstr>
      <vt:lpstr>Examples of unsupervised learning</vt:lpstr>
      <vt:lpstr>Data mining: input</vt:lpstr>
      <vt:lpstr>An example: email classification</vt:lpstr>
      <vt:lpstr>PowerPoint Presentation</vt:lpstr>
      <vt:lpstr>Data mining: output</vt:lpstr>
      <vt:lpstr>Data mining: output</vt:lpstr>
      <vt:lpstr>The Knowledge Discovery Process</vt:lpstr>
      <vt:lpstr>CRISP-DM: CRoss Industry Standard Process for Data Mining</vt:lpstr>
      <vt:lpstr>CRISP-DM</vt:lpstr>
      <vt:lpstr>CRISP-DM</vt:lpstr>
      <vt:lpstr>The Knowledge Discovery Process</vt:lpstr>
      <vt:lpstr>CRISP-DM</vt:lpstr>
      <vt:lpstr>The Knowledge Discovery Process</vt:lpstr>
      <vt:lpstr>CRISP-DM</vt:lpstr>
      <vt:lpstr>The Knowledge Discovery Process</vt:lpstr>
      <vt:lpstr>CRISP-DM</vt:lpstr>
      <vt:lpstr>CRISP-DM</vt:lpstr>
      <vt:lpstr>The Knowledge Discovery Process</vt:lpstr>
      <vt:lpstr>Tools</vt:lpstr>
      <vt:lpstr>A Simple Problem</vt:lpstr>
      <vt:lpstr>Naïve Solution</vt:lpstr>
      <vt:lpstr>Naïve Solution</vt:lpstr>
      <vt:lpstr>Naïve Solution</vt:lpstr>
      <vt:lpstr>Efficient Solution</vt:lpstr>
      <vt:lpstr>Efficient Solution</vt:lpstr>
      <vt:lpstr>Efficient Solution</vt:lpstr>
      <vt:lpstr>Efficient Solution</vt:lpstr>
      <vt:lpstr>Efficient Solution</vt:lpstr>
      <vt:lpstr>Efficient Solution</vt:lpstr>
      <vt:lpstr>Efficient Solution</vt:lpstr>
      <vt:lpstr>Efficient Solution</vt:lpstr>
      <vt:lpstr>Efficient Solution</vt:lpstr>
      <vt:lpstr>Efficient Solution</vt:lpstr>
      <vt:lpstr>Efficient Solution</vt:lpstr>
      <vt:lpstr>Efficient Solution</vt:lpstr>
      <vt:lpstr>Efficient Solution</vt:lpstr>
      <vt:lpstr>Efficient Solution</vt:lpstr>
      <vt:lpstr>Why does this work?</vt:lpstr>
      <vt:lpstr>Why does this work?</vt:lpstr>
      <vt:lpstr>Why does this work?</vt:lpstr>
      <vt:lpstr>Today</vt:lpstr>
      <vt:lpstr>Next time</vt:lpstr>
      <vt:lpstr>Course logistics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Evimaria</dc:creator>
  <cp:lastModifiedBy>gapp</cp:lastModifiedBy>
  <cp:revision>251</cp:revision>
  <dcterms:created xsi:type="dcterms:W3CDTF">2009-08-23T18:48:49Z</dcterms:created>
  <dcterms:modified xsi:type="dcterms:W3CDTF">2013-09-09T09:41:02Z</dcterms:modified>
</cp:coreProperties>
</file>